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1" r:id="rId2"/>
  </p:sldMasterIdLst>
  <p:notesMasterIdLst>
    <p:notesMasterId r:id="rId40"/>
  </p:notesMasterIdLst>
  <p:sldIdLst>
    <p:sldId id="371" r:id="rId3"/>
    <p:sldId id="373" r:id="rId4"/>
    <p:sldId id="372" r:id="rId5"/>
    <p:sldId id="374" r:id="rId6"/>
    <p:sldId id="375" r:id="rId7"/>
    <p:sldId id="324" r:id="rId8"/>
    <p:sldId id="316" r:id="rId9"/>
    <p:sldId id="317" r:id="rId10"/>
    <p:sldId id="318" r:id="rId11"/>
    <p:sldId id="319" r:id="rId12"/>
    <p:sldId id="320" r:id="rId13"/>
    <p:sldId id="321" r:id="rId14"/>
    <p:sldId id="322" r:id="rId15"/>
    <p:sldId id="323" r:id="rId16"/>
    <p:sldId id="377" r:id="rId17"/>
    <p:sldId id="327" r:id="rId18"/>
    <p:sldId id="381" r:id="rId19"/>
    <p:sldId id="335" r:id="rId20"/>
    <p:sldId id="337" r:id="rId21"/>
    <p:sldId id="338" r:id="rId22"/>
    <p:sldId id="370" r:id="rId23"/>
    <p:sldId id="339" r:id="rId24"/>
    <p:sldId id="340" r:id="rId25"/>
    <p:sldId id="378" r:id="rId26"/>
    <p:sldId id="336" r:id="rId27"/>
    <p:sldId id="379" r:id="rId28"/>
    <p:sldId id="380" r:id="rId29"/>
    <p:sldId id="341" r:id="rId30"/>
    <p:sldId id="342" r:id="rId31"/>
    <p:sldId id="343" r:id="rId32"/>
    <p:sldId id="344" r:id="rId33"/>
    <p:sldId id="345" r:id="rId34"/>
    <p:sldId id="346" r:id="rId35"/>
    <p:sldId id="347" r:id="rId36"/>
    <p:sldId id="382" r:id="rId37"/>
    <p:sldId id="369" r:id="rId38"/>
    <p:sldId id="368"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20" autoAdjust="0"/>
    <p:restoredTop sz="76832" autoAdjust="0"/>
  </p:normalViewPr>
  <p:slideViewPr>
    <p:cSldViewPr>
      <p:cViewPr varScale="1">
        <p:scale>
          <a:sx n="62" d="100"/>
          <a:sy n="62" d="100"/>
        </p:scale>
        <p:origin x="84" y="270"/>
      </p:cViewPr>
      <p:guideLst>
        <p:guide orient="horz" pos="1620"/>
        <p:guide pos="2880"/>
      </p:guideLst>
    </p:cSldViewPr>
  </p:slideViewPr>
  <p:notesTextViewPr>
    <p:cViewPr>
      <p:scale>
        <a:sx n="1" d="1"/>
        <a:sy n="1" d="1"/>
      </p:scale>
      <p:origin x="0" y="0"/>
    </p:cViewPr>
  </p:notesTextViewPr>
  <p:sorterViewPr>
    <p:cViewPr>
      <p:scale>
        <a:sx n="100" d="100"/>
        <a:sy n="100" d="100"/>
      </p:scale>
      <p:origin x="0" y="19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AF87B-1E59-43FE-9D4C-5A83B502C77E}" type="datetimeFigureOut">
              <a:rPr lang="en-US" smtClean="0"/>
              <a:t>1/24/2020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FBEA2-4504-465C-B12D-8B709E2A88A9}" type="slidenum">
              <a:rPr lang="en-US" smtClean="0"/>
              <a:t>‹#›</a:t>
            </a:fld>
            <a:endParaRPr lang="en-US"/>
          </a:p>
        </p:txBody>
      </p:sp>
    </p:spTree>
    <p:extLst>
      <p:ext uri="{BB962C8B-B14F-4D97-AF65-F5344CB8AC3E}">
        <p14:creationId xmlns:p14="http://schemas.microsoft.com/office/powerpoint/2010/main" val="164002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62FBEA2-4504-465C-B12D-8B709E2A88A9}" type="slidenum">
              <a:rPr lang="en-US" smtClean="0"/>
              <a:t>1</a:t>
            </a:fld>
            <a:endParaRPr lang="en-US"/>
          </a:p>
        </p:txBody>
      </p:sp>
    </p:spTree>
    <p:extLst>
      <p:ext uri="{BB962C8B-B14F-4D97-AF65-F5344CB8AC3E}">
        <p14:creationId xmlns:p14="http://schemas.microsoft.com/office/powerpoint/2010/main" val="529290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1" dirty="0"/>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997546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353918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1988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23</a:t>
            </a:fld>
            <a:endParaRPr lang="en-US"/>
          </a:p>
        </p:txBody>
      </p:sp>
    </p:spTree>
    <p:extLst>
      <p:ext uri="{BB962C8B-B14F-4D97-AF65-F5344CB8AC3E}">
        <p14:creationId xmlns:p14="http://schemas.microsoft.com/office/powerpoint/2010/main" val="3958027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Supporting</a:t>
            </a:r>
            <a:r>
              <a:rPr lang="en-US" baseline="0" dirty="0" smtClean="0"/>
              <a:t> Vocabulary: re-format the text (visual cues, chunk, print size), student friendly glossaries, picture cues (story, strategy), pre-teach vocabulary, </a:t>
            </a:r>
          </a:p>
          <a:p>
            <a:r>
              <a:rPr lang="en-US" baseline="0" dirty="0" smtClean="0"/>
              <a:t>Annotation: number lines of text, pre-annotating texts with a purpose, Key ideas, providing overviews</a:t>
            </a:r>
          </a:p>
          <a:p>
            <a:r>
              <a:rPr lang="en-US" baseline="0" dirty="0" smtClean="0"/>
              <a:t>Questions: strong series of questions planned systematically, Build from basic comprehension to inferential, hint cards to direct them, using paragraph lines or numbers, or section headings</a:t>
            </a:r>
          </a:p>
          <a:p>
            <a:r>
              <a:rPr lang="en-US" baseline="0" dirty="0" smtClean="0"/>
              <a:t>Reflection: writing in order to prepare for oral, or oral to prepare for writing, talk time with peers (models), </a:t>
            </a:r>
          </a:p>
          <a:p>
            <a:r>
              <a:rPr lang="en-US" baseline="0" dirty="0" smtClean="0"/>
              <a:t>Time for independent reading-hours planned each week to read at their independent level, time to apply what they are learning from higher level texts.</a:t>
            </a:r>
          </a:p>
          <a:p>
            <a:r>
              <a:rPr lang="en-US" baseline="0" dirty="0" smtClean="0"/>
              <a:t>Access to grade level text: planning close reading lessons, short chunks of text, </a:t>
            </a:r>
          </a:p>
          <a:p>
            <a:r>
              <a:rPr lang="en-US" baseline="0" dirty="0" smtClean="0"/>
              <a:t>Sentence structures-identify and incorporate into discussion</a:t>
            </a:r>
          </a:p>
          <a:p>
            <a:r>
              <a:rPr lang="en-US" baseline="0" dirty="0" smtClean="0"/>
              <a:t>Explicit-tell them when a text may be more challenging, teaching-tell them what the pronouns and referring to</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25</a:t>
            </a:fld>
            <a:endParaRPr lang="en-US"/>
          </a:p>
        </p:txBody>
      </p:sp>
    </p:spTree>
    <p:extLst>
      <p:ext uri="{BB962C8B-B14F-4D97-AF65-F5344CB8AC3E}">
        <p14:creationId xmlns:p14="http://schemas.microsoft.com/office/powerpoint/2010/main" val="15751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Recommendation 1</a:t>
            </a:r>
            <a:r>
              <a:rPr lang="en-US" dirty="0" smtClean="0"/>
              <a:t>-The guide recommends</a:t>
            </a:r>
            <a:r>
              <a:rPr lang="en-US" baseline="0" dirty="0" smtClean="0"/>
              <a:t> at least 30 minutes a day in Kindergarten for teaching skills, strategies and processes for writing, as well as an hour a day for older elementary students. 30 minutes of that for instruction, and 30 minutes for student writing. It also suggests that some of that student writing time could also occur within other content domains such as writing a lab report for Science.</a:t>
            </a:r>
          </a:p>
          <a:p>
            <a:endParaRPr lang="en-US" baseline="0" dirty="0" smtClean="0"/>
          </a:p>
          <a:p>
            <a:r>
              <a:rPr lang="en-US" b="1" baseline="0" dirty="0" smtClean="0"/>
              <a:t>Recommendation 2</a:t>
            </a:r>
            <a:r>
              <a:rPr lang="en-US" baseline="0" dirty="0" smtClean="0"/>
              <a:t>-This recommendation shares many strategies for engaging students within the writing process, from picking ideas and organizing all the way to sharing as well as strategies for writing for different purposes.</a:t>
            </a:r>
          </a:p>
          <a:p>
            <a:endParaRPr lang="en-US" baseline="0" dirty="0" smtClean="0"/>
          </a:p>
          <a:p>
            <a:r>
              <a:rPr lang="en-US" b="1" baseline="0" dirty="0" smtClean="0"/>
              <a:t>Recommendation 3</a:t>
            </a:r>
            <a:r>
              <a:rPr lang="en-US" baseline="0" dirty="0" smtClean="0"/>
              <a:t>-When young students begin to write, they scribble and will tell you a whole story for what that scribble means. They have learned that </a:t>
            </a:r>
            <a:r>
              <a:rPr lang="en-US" i="1" baseline="0" dirty="0" smtClean="0"/>
              <a:t>what I write stands for what I think. </a:t>
            </a:r>
            <a:r>
              <a:rPr lang="en-US" i="0" baseline="0" dirty="0" smtClean="0"/>
              <a:t>As</a:t>
            </a:r>
            <a:r>
              <a:rPr lang="en-US" i="1" baseline="0" dirty="0" smtClean="0"/>
              <a:t> </a:t>
            </a:r>
            <a:r>
              <a:rPr lang="en-US" baseline="0" dirty="0" smtClean="0"/>
              <a:t>they get older they are working to express their stories and ideas on paper as well as use their developing spelling knowledge to identify the sounds they need to express those ideas. They have two jobs. If students have not developed fluency with their letter formation then the ideas they want to express begin to change and adapt and their print no longer acts as the symbol for those ideas. Handwriting is not only essential for letter learning, but fluency with this is essential for expressing ideas. As students grow and begin to express their ideas in a variety of modes, these practices need to be implemented daily, such as word processing and utilizing technology for communication. It is important that this is intentional and not as time allows. Cursive handwriting should be supporting students fluency of ideas at this point of the writing process. (2</a:t>
            </a:r>
            <a:r>
              <a:rPr lang="en-US" baseline="30000" dirty="0" smtClean="0"/>
              <a:t>nd</a:t>
            </a:r>
            <a:r>
              <a:rPr lang="en-US" baseline="0" dirty="0" smtClean="0"/>
              <a:t> and 3</a:t>
            </a:r>
            <a:r>
              <a:rPr lang="en-US" baseline="30000" dirty="0" smtClean="0"/>
              <a:t>rd</a:t>
            </a:r>
            <a:r>
              <a:rPr lang="en-US" baseline="0" dirty="0" smtClean="0"/>
              <a:t> grade)</a:t>
            </a:r>
          </a:p>
          <a:p>
            <a:endParaRPr lang="en-US" baseline="0" dirty="0" smtClean="0"/>
          </a:p>
          <a:p>
            <a:r>
              <a:rPr lang="en-US" b="1" baseline="0" dirty="0" smtClean="0"/>
              <a:t>Recommendation 4-</a:t>
            </a:r>
            <a:r>
              <a:rPr lang="en-US" b="0" baseline="0" dirty="0" smtClean="0"/>
              <a:t>This recommendation shares some ways to create a strong community such as the</a:t>
            </a:r>
            <a:r>
              <a:rPr lang="en-US" b="1" baseline="0" dirty="0" smtClean="0"/>
              <a:t> teacher acting as a writer </a:t>
            </a:r>
            <a:r>
              <a:rPr lang="en-US" b="0" baseline="0" dirty="0" smtClean="0"/>
              <a:t>within the community, </a:t>
            </a:r>
            <a:r>
              <a:rPr lang="en-US" b="1" baseline="0" dirty="0" smtClean="0"/>
              <a:t>providing choices</a:t>
            </a:r>
            <a:r>
              <a:rPr lang="en-US" b="0" baseline="0" dirty="0" smtClean="0"/>
              <a:t>, providing opportunities for </a:t>
            </a:r>
            <a:r>
              <a:rPr lang="en-US" b="1" baseline="0" dirty="0" smtClean="0"/>
              <a:t>students to collaborate as writers</a:t>
            </a:r>
            <a:r>
              <a:rPr lang="en-US" b="0" baseline="0" dirty="0" smtClean="0"/>
              <a:t>, effective </a:t>
            </a:r>
            <a:r>
              <a:rPr lang="en-US" b="1" baseline="0" dirty="0" smtClean="0"/>
              <a:t>ways to publish student writings </a:t>
            </a:r>
            <a:r>
              <a:rPr lang="en-US" b="0" baseline="0" dirty="0" smtClean="0"/>
              <a:t>and </a:t>
            </a:r>
            <a:r>
              <a:rPr lang="en-US" b="1" baseline="0" dirty="0" smtClean="0"/>
              <a:t>providing continuous feedback</a:t>
            </a:r>
            <a:r>
              <a:rPr lang="en-US" b="0" baseline="0" dirty="0" smtClean="0"/>
              <a:t>.</a:t>
            </a:r>
            <a:endParaRPr lang="en-US" b="0" dirty="0"/>
          </a:p>
        </p:txBody>
      </p:sp>
      <p:sp>
        <p:nvSpPr>
          <p:cNvPr id="4" name="Slide Number Placeholder 3"/>
          <p:cNvSpPr>
            <a:spLocks noGrp="1"/>
          </p:cNvSpPr>
          <p:nvPr>
            <p:ph type="sldNum" sz="quarter" idx="10"/>
          </p:nvPr>
        </p:nvSpPr>
        <p:spPr/>
        <p:txBody>
          <a:bodyPr/>
          <a:lstStyle/>
          <a:p>
            <a:fld id="{93DC1311-5D25-412A-935C-CB7DA7C73143}" type="slidenum">
              <a:rPr lang="en-US" smtClean="0"/>
              <a:t>27</a:t>
            </a:fld>
            <a:endParaRPr lang="en-US"/>
          </a:p>
        </p:txBody>
      </p:sp>
    </p:spTree>
    <p:extLst>
      <p:ext uri="{BB962C8B-B14F-4D97-AF65-F5344CB8AC3E}">
        <p14:creationId xmlns:p14="http://schemas.microsoft.com/office/powerpoint/2010/main" val="970433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700" dirty="0"/>
              <a:t>Writing can and should be integrated in all reading and all contents.  </a:t>
            </a:r>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044586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288399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700" dirty="0"/>
              <a:t>There is a great difference between assigning writing and teaching writing.   Although all students can write,  direct instruction by the teacher is needed to  develop an awareness of good writing and the skills needed to create it.</a:t>
            </a:r>
          </a:p>
          <a:p>
            <a:endParaRPr lang="en-US" sz="1700" dirty="0"/>
          </a:p>
          <a:p>
            <a:r>
              <a:rPr lang="en-US" sz="1700" dirty="0"/>
              <a:t>Direct instruction of concepts such as audience and purpose  and skills such as revision can be followed by student choice and reflection.  Then as the writing begins, the instruction continues with teacher modeling.</a:t>
            </a:r>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987896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700" dirty="0"/>
              <a:t>Modeling is one of the most effective  instructional strategies and that is true in writing  as well as other areas.  Teachers should write as students are writing and then model the steps in the writing process, fine tuning the modeling to meet the students’ needs.  If composing is the weakest area then the teacher might conduct a think aloud through the process of selecting main ideas and developing organization and elaboration.   If first drafts are generally solid but revision is lacking, then the teacher can model strategies such as developing sentence variety or replacing bland language for more vivid vocabulary.</a:t>
            </a:r>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33456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been listening</a:t>
            </a:r>
            <a:r>
              <a:rPr lang="en-US" baseline="0" dirty="0" smtClean="0"/>
              <a:t> to our other webinars, some slides will be repeated, but we will be looking at them through a different lens this time. Looking through the lens of grades 3-5. While some concepts will be familiar, we encourage you to think about your classroom/division and take an inventory of your practices to see are these things happening daily? Are they explicit and systematic? Is student choice involved? Hopefully seeing slides that are same across the webinars will help you find the themes. And this rhythm is going to get you to see what should be happening across K-5 and the slides that are different help you see what is appropriate for upper elementary students</a:t>
            </a:r>
          </a:p>
          <a:p>
            <a:endParaRPr lang="en-US" baseline="0" dirty="0" smtClean="0"/>
          </a:p>
          <a:p>
            <a:r>
              <a:rPr lang="en-US" baseline="0" dirty="0" smtClean="0"/>
              <a:t>Explicit meaning we tell students what we want them to know, directly stated. Systematic meaning it follows a continuum of skills from easier to more complex.</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FBEA2-4504-465C-B12D-8B709E2A88A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9665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Listed</a:t>
            </a:r>
            <a:r>
              <a:rPr lang="en-US" baseline="0" dirty="0" smtClean="0"/>
              <a:t> by primary SOL</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33</a:t>
            </a:fld>
            <a:endParaRPr lang="en-US"/>
          </a:p>
        </p:txBody>
      </p:sp>
    </p:spTree>
    <p:extLst>
      <p:ext uri="{BB962C8B-B14F-4D97-AF65-F5344CB8AC3E}">
        <p14:creationId xmlns:p14="http://schemas.microsoft.com/office/powerpoint/2010/main" val="3837191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a:t>
            </a:r>
            <a:r>
              <a:rPr lang="en-US" baseline="0" dirty="0" smtClean="0"/>
              <a:t> of Virginia-</a:t>
            </a:r>
            <a:r>
              <a:rPr lang="en-US" dirty="0" smtClean="0"/>
              <a:t>Standards</a:t>
            </a:r>
            <a:r>
              <a:rPr lang="en-US" baseline="0" dirty="0" smtClean="0"/>
              <a:t> of Accreditation</a:t>
            </a:r>
          </a:p>
          <a:p>
            <a:r>
              <a:rPr lang="en-US" baseline="0" dirty="0" smtClean="0"/>
              <a:t>For a 6 hour school day, this is about 3.8 hours per day across the 4 disciplines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C1311-5D25-412A-935C-CB7DA7C731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891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 of Virginia</a:t>
            </a:r>
            <a:r>
              <a:rPr lang="en-US" baseline="0" dirty="0" smtClean="0"/>
              <a:t>-</a:t>
            </a:r>
            <a:r>
              <a:rPr lang="en-US" dirty="0" smtClean="0"/>
              <a:t>Standards of Quality</a:t>
            </a:r>
          </a:p>
          <a:p>
            <a:endParaRPr lang="en-US" dirty="0" smtClean="0"/>
          </a:p>
          <a:p>
            <a:r>
              <a:rPr lang="en-US" dirty="0" smtClean="0"/>
              <a:t>As</a:t>
            </a:r>
            <a:r>
              <a:rPr lang="en-US" baseline="0" dirty="0" smtClean="0"/>
              <a:t> you listen today, you may hear practices that sound familiar and are not entirely new. The action step after this webinar is to reflect on the implementation of these practices. What does daily implementation look like? Is it explicit? Is it systematic? Is it daily?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C1311-5D25-412A-935C-CB7DA7C731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067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begin this</a:t>
            </a:r>
            <a:r>
              <a:rPr lang="en-US" baseline="0" dirty="0" smtClean="0"/>
              <a:t> webinar with updates to the English Standards of Learning. We are in the full implementation year this year, so it is important to know the best practices that the 2017 English SOL support and need to be implemented to be successful.</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6</a:t>
            </a:fld>
            <a:endParaRPr lang="en-US"/>
          </a:p>
        </p:txBody>
      </p:sp>
    </p:spTree>
    <p:extLst>
      <p:ext uri="{BB962C8B-B14F-4D97-AF65-F5344CB8AC3E}">
        <p14:creationId xmlns:p14="http://schemas.microsoft.com/office/powerpoint/2010/main" val="3484253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FBEA2-4504-465C-B12D-8B709E2A88A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1150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a:t>
            </a:r>
            <a:r>
              <a:rPr lang="en-US" baseline="0" dirty="0" smtClean="0"/>
              <a:t> choice, increased opportunities for silent reading, longer more complex text, on and above grade level, vocabulary from text, paring texts</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16</a:t>
            </a:fld>
            <a:endParaRPr lang="en-US"/>
          </a:p>
        </p:txBody>
      </p:sp>
    </p:spTree>
    <p:extLst>
      <p:ext uri="{BB962C8B-B14F-4D97-AF65-F5344CB8AC3E}">
        <p14:creationId xmlns:p14="http://schemas.microsoft.com/office/powerpoint/2010/main" val="2220913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Process, mentor</a:t>
            </a:r>
            <a:r>
              <a:rPr lang="en-US" baseline="0" dirty="0" smtClean="0"/>
              <a:t> texts (teacher, author, student), integrate grammar with writing instruction (in context), conferences, portfolios</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17</a:t>
            </a:fld>
            <a:endParaRPr lang="en-US"/>
          </a:p>
        </p:txBody>
      </p:sp>
    </p:spTree>
    <p:extLst>
      <p:ext uri="{BB962C8B-B14F-4D97-AF65-F5344CB8AC3E}">
        <p14:creationId xmlns:p14="http://schemas.microsoft.com/office/powerpoint/2010/main" val="2104060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8239387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7335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1"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068535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798448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0010869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l="3746" r="30362"/>
          <a:stretch/>
        </p:blipFill>
        <p:spPr bwMode="auto">
          <a:xfrm>
            <a:off x="-1" y="0"/>
            <a:ext cx="4110527" cy="445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0" y="153521"/>
            <a:ext cx="4267200" cy="10466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7" name="Content Placeholder 5"/>
          <p:cNvSpPr>
            <a:spLocks noGrp="1"/>
          </p:cNvSpPr>
          <p:nvPr>
            <p:ph sz="quarter" idx="4"/>
          </p:nvPr>
        </p:nvSpPr>
        <p:spPr>
          <a:xfrm>
            <a:off x="4572000" y="1352550"/>
            <a:ext cx="4267200" cy="2895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729417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43350" t="7869"/>
          <a:stretch/>
        </p:blipFill>
        <p:spPr>
          <a:xfrm>
            <a:off x="4972650" y="350377"/>
            <a:ext cx="4171350" cy="410221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381000" y="1101329"/>
            <a:ext cx="4343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381000" y="1581150"/>
            <a:ext cx="4343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7078103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2774" t="4479" r="8935"/>
          <a:stretch/>
        </p:blipFill>
        <p:spPr>
          <a:xfrm>
            <a:off x="4298535" y="0"/>
            <a:ext cx="4845465" cy="4454768"/>
          </a:xfrm>
          <a:prstGeom prst="rect">
            <a:avLst/>
          </a:prstGeom>
        </p:spPr>
      </p:pic>
      <p:sp>
        <p:nvSpPr>
          <p:cNvPr id="9"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6"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878287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31165" t="8586" r="-21"/>
          <a:stretch/>
        </p:blipFill>
        <p:spPr>
          <a:xfrm>
            <a:off x="4213077" y="-1480"/>
            <a:ext cx="4930922" cy="4455698"/>
          </a:xfrm>
          <a:prstGeom prst="rect">
            <a:avLst/>
          </a:prstGeom>
        </p:spPr>
      </p:pic>
      <p:sp>
        <p:nvSpPr>
          <p:cNvPr id="11"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10"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0484892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66800" y="1200151"/>
            <a:ext cx="76200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6692" y="1418317"/>
            <a:ext cx="1508698" cy="3175866"/>
          </a:xfrm>
          <a:prstGeom prst="rect">
            <a:avLst/>
          </a:prstGeom>
        </p:spPr>
      </p:pic>
    </p:spTree>
    <p:extLst>
      <p:ext uri="{BB962C8B-B14F-4D97-AF65-F5344CB8AC3E}">
        <p14:creationId xmlns:p14="http://schemas.microsoft.com/office/powerpoint/2010/main" val="5848238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4427153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5" name="Rectangle 4"/>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089501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7899372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717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1"/>
          <p:cNvSpPr>
            <a:spLocks noGrp="1"/>
          </p:cNvSpPr>
          <p:nvPr>
            <p:ph type="title"/>
          </p:nvPr>
        </p:nvSpPr>
        <p:spPr>
          <a:xfrm>
            <a:off x="0" y="971550"/>
            <a:ext cx="9144000" cy="1371599"/>
          </a:xfrm>
          <a:prstGeom prst="rect">
            <a:avLst/>
          </a:prstGeom>
          <a:noFill/>
        </p:spPr>
        <p:txBody>
          <a:bodyPr anchor="b"/>
          <a:lstStyle>
            <a:lvl1pPr>
              <a:defRPr>
                <a:solidFill>
                  <a:schemeClr val="tx1"/>
                </a:solidFill>
              </a:defRPr>
            </a:lvl1pPr>
          </a:lstStyle>
          <a:p>
            <a:r>
              <a:rPr lang="en-US" dirty="0" smtClean="0"/>
              <a:t>Click to edit Master title style</a:t>
            </a:r>
            <a:endParaRPr lang="en-US" dirty="0"/>
          </a:p>
        </p:txBody>
      </p:sp>
      <p:pic>
        <p:nvPicPr>
          <p:cNvPr id="9" name="Picture 8"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9853444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l="41357" r="17287"/>
          <a:stretch/>
        </p:blipFill>
        <p:spPr>
          <a:xfrm>
            <a:off x="7467600" y="1980164"/>
            <a:ext cx="1699490" cy="2496039"/>
          </a:xfrm>
          <a:prstGeom prst="rect">
            <a:avLst/>
          </a:prstGeom>
        </p:spPr>
      </p:pic>
      <p:pic>
        <p:nvPicPr>
          <p:cNvPr id="6" name="Picture 5"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57843467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62800" y="1979713"/>
            <a:ext cx="2004295" cy="2476834"/>
          </a:xfrm>
          <a:prstGeom prst="rect">
            <a:avLst/>
          </a:prstGeom>
        </p:spPr>
      </p:pic>
      <p:pic>
        <p:nvPicPr>
          <p:cNvPr id="7" name="Picture 6"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67412514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r="8776"/>
          <a:stretch/>
        </p:blipFill>
        <p:spPr>
          <a:xfrm>
            <a:off x="6798171" y="2038349"/>
            <a:ext cx="2345829" cy="2418197"/>
          </a:xfrm>
          <a:prstGeom prst="rect">
            <a:avLst/>
          </a:prstGeom>
        </p:spPr>
      </p:pic>
      <p:pic>
        <p:nvPicPr>
          <p:cNvPr id="9" name="Picture 8"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282492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067497" y="1418317"/>
            <a:ext cx="1508698" cy="3175866"/>
          </a:xfrm>
          <a:prstGeom prst="rect">
            <a:avLst/>
          </a:prstGeom>
        </p:spPr>
      </p:pic>
      <p:pic>
        <p:nvPicPr>
          <p:cNvPr id="12" name="Picture 11"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6560806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118847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92288782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631156"/>
            <a:ext cx="4041775"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60140553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normAutofit/>
          </a:bodyPr>
          <a:lstStyle>
            <a:lvl1pPr algn="l">
              <a:defRPr sz="2400" b="1"/>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1" y="1076326"/>
            <a:ext cx="3008313" cy="32406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2"/>
          <p:cNvSpPr>
            <a:spLocks noGrp="1"/>
          </p:cNvSpPr>
          <p:nvPr>
            <p:ph idx="1"/>
          </p:nvPr>
        </p:nvSpPr>
        <p:spPr>
          <a:xfrm>
            <a:off x="3575050" y="204789"/>
            <a:ext cx="5111750" cy="40433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75831855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723900"/>
          </a:xfrm>
          <a:prstGeom prst="rect">
            <a:avLst/>
          </a:prstGeom>
        </p:spPr>
        <p:txBody>
          <a:bodyPr anchor="b">
            <a:noAutofit/>
          </a:bodyPr>
          <a:lstStyle>
            <a:lvl1pPr algn="l">
              <a:defRPr sz="32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4602211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Slide with Picture">
    <p:spTree>
      <p:nvGrpSpPr>
        <p:cNvPr id="1" name=""/>
        <p:cNvGrpSpPr/>
        <p:nvPr/>
      </p:nvGrpSpPr>
      <p:grpSpPr>
        <a:xfrm>
          <a:off x="0" y="0"/>
          <a:ext cx="0" cy="0"/>
          <a:chOff x="0" y="0"/>
          <a:chExt cx="0" cy="0"/>
        </a:xfrm>
      </p:grpSpPr>
      <p:pic>
        <p:nvPicPr>
          <p:cNvPr id="2" name="Picture 1" descr="Apple_Backpack_Blackboard.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77301"/>
            <a:ext cx="9444182" cy="4729891"/>
          </a:xfrm>
          <a:prstGeom prst="rect">
            <a:avLst/>
          </a:prstGeom>
        </p:spPr>
      </p:pic>
      <p:sp>
        <p:nvSpPr>
          <p:cNvPr id="8" name="Rectangle 7"/>
          <p:cNvSpPr/>
          <p:nvPr userDrawn="1"/>
        </p:nvSpPr>
        <p:spPr>
          <a:xfrm>
            <a:off x="-254000" y="-117401"/>
            <a:ext cx="9636606" cy="4570514"/>
          </a:xfrm>
          <a:prstGeom prst="rect">
            <a:avLst/>
          </a:prstGeom>
          <a:solidFill>
            <a:schemeClr val="bg1">
              <a:alpha val="92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smtClean="0">
                <a:solidFill>
                  <a:schemeClr val="tx1"/>
                </a:solidFill>
              </a:rPr>
              <a:t/>
            </a:r>
            <a:br>
              <a:rPr lang="en-US" sz="1050" dirty="0" smtClean="0">
                <a:solidFill>
                  <a:schemeClr val="tx1"/>
                </a:solidFill>
              </a:rPr>
            </a:br>
            <a:endParaRPr lang="en-US" sz="1050" dirty="0">
              <a:solidFill>
                <a:schemeClr val="tx1"/>
              </a:solidFill>
            </a:endParaRPr>
          </a:p>
        </p:txBody>
      </p:sp>
      <p:sp>
        <p:nvSpPr>
          <p:cNvPr id="6" name="Title 1"/>
          <p:cNvSpPr>
            <a:spLocks noGrp="1"/>
          </p:cNvSpPr>
          <p:nvPr>
            <p:ph type="ctrTitle"/>
          </p:nvPr>
        </p:nvSpPr>
        <p:spPr>
          <a:xfrm>
            <a:off x="0" y="-3432"/>
            <a:ext cx="9444182" cy="747022"/>
          </a:xfrm>
          <a:solidFill>
            <a:schemeClr val="tx2"/>
          </a:solidFill>
        </p:spPr>
        <p:txBody>
          <a:bodyPr anchor="ctr">
            <a:noAutofit/>
          </a:bodyPr>
          <a:lstStyle>
            <a:lvl1pPr algn="l">
              <a:defRPr sz="3000"/>
            </a:lvl1pPr>
          </a:lstStyle>
          <a:p>
            <a:endParaRPr dirty="0"/>
          </a:p>
        </p:txBody>
      </p:sp>
      <p:sp>
        <p:nvSpPr>
          <p:cNvPr id="10" name="Content Placeholder 2"/>
          <p:cNvSpPr>
            <a:spLocks noGrp="1"/>
          </p:cNvSpPr>
          <p:nvPr>
            <p:ph idx="1"/>
          </p:nvPr>
        </p:nvSpPr>
        <p:spPr>
          <a:xfrm>
            <a:off x="3135436" y="857252"/>
            <a:ext cx="5954685" cy="3448556"/>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3"/>
          <p:cNvSpPr>
            <a:spLocks noGrp="1"/>
          </p:cNvSpPr>
          <p:nvPr>
            <p:ph type="body" sz="half" idx="2"/>
          </p:nvPr>
        </p:nvSpPr>
        <p:spPr>
          <a:xfrm>
            <a:off x="17587" y="1541912"/>
            <a:ext cx="3008313" cy="2763896"/>
          </a:xfrm>
          <a:prstGeom prst="rect">
            <a:avLst/>
          </a:prstGeom>
        </p:spPr>
        <p:txBody>
          <a:bodyPr/>
          <a:lstStyle>
            <a:lvl1pPr marL="0" indent="0">
              <a:buNone/>
              <a:defRPr sz="15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89" y="3913909"/>
            <a:ext cx="1736732" cy="562295"/>
          </a:xfrm>
          <a:prstGeom prst="rect">
            <a:avLst/>
          </a:prstGeom>
        </p:spPr>
      </p:pic>
      <p:sp>
        <p:nvSpPr>
          <p:cNvPr id="14" name="Text Placeholder 3"/>
          <p:cNvSpPr>
            <a:spLocks noGrp="1"/>
          </p:cNvSpPr>
          <p:nvPr>
            <p:ph type="body" sz="half" idx="12"/>
          </p:nvPr>
        </p:nvSpPr>
        <p:spPr>
          <a:xfrm>
            <a:off x="20886" y="850253"/>
            <a:ext cx="3008313" cy="607805"/>
          </a:xfrm>
          <a:prstGeom prst="rect">
            <a:avLst/>
          </a:prstGeom>
        </p:spPr>
        <p:txBody>
          <a:bodyPr/>
          <a:lstStyle>
            <a:lvl1pPr marL="0" indent="0">
              <a:buNone/>
              <a:defRPr sz="15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Tree>
    <p:extLst>
      <p:ext uri="{BB962C8B-B14F-4D97-AF65-F5344CB8AC3E}">
        <p14:creationId xmlns:p14="http://schemas.microsoft.com/office/powerpoint/2010/main" val="267175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9"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5998857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Slide with Picture">
    <p:spTree>
      <p:nvGrpSpPr>
        <p:cNvPr id="1" name=""/>
        <p:cNvGrpSpPr/>
        <p:nvPr/>
      </p:nvGrpSpPr>
      <p:grpSpPr>
        <a:xfrm>
          <a:off x="0" y="0"/>
          <a:ext cx="0" cy="0"/>
          <a:chOff x="0" y="0"/>
          <a:chExt cx="0" cy="0"/>
        </a:xfrm>
      </p:grpSpPr>
      <p:pic>
        <p:nvPicPr>
          <p:cNvPr id="3" name="Picture 2" descr="Youth_Computer.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46305" y="-547999"/>
            <a:ext cx="9621213" cy="5006885"/>
          </a:xfrm>
          <a:prstGeom prst="rect">
            <a:avLst/>
          </a:prstGeom>
        </p:spPr>
      </p:pic>
      <p:sp>
        <p:nvSpPr>
          <p:cNvPr id="7" name="Rectangle 6"/>
          <p:cNvSpPr/>
          <p:nvPr userDrawn="1"/>
        </p:nvSpPr>
        <p:spPr>
          <a:xfrm>
            <a:off x="-261698" y="-111628"/>
            <a:ext cx="9636606" cy="457051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smtClean="0">
                <a:solidFill>
                  <a:schemeClr val="tx1"/>
                </a:solidFill>
              </a:rPr>
              <a:t/>
            </a:r>
            <a:br>
              <a:rPr lang="en-US" sz="1050" dirty="0" smtClean="0">
                <a:solidFill>
                  <a:schemeClr val="tx1"/>
                </a:solidFill>
              </a:rPr>
            </a:br>
            <a:endParaRPr lang="en-US" sz="1050" dirty="0">
              <a:solidFill>
                <a:schemeClr val="tx1"/>
              </a:solidFill>
            </a:endParaRPr>
          </a:p>
        </p:txBody>
      </p:sp>
      <p:sp>
        <p:nvSpPr>
          <p:cNvPr id="2" name="Title 1"/>
          <p:cNvSpPr>
            <a:spLocks noGrp="1"/>
          </p:cNvSpPr>
          <p:nvPr>
            <p:ph type="ctrTitle"/>
          </p:nvPr>
        </p:nvSpPr>
        <p:spPr>
          <a:xfrm>
            <a:off x="0" y="0"/>
            <a:ext cx="9144000" cy="723631"/>
          </a:xfrm>
        </p:spPr>
        <p:txBody>
          <a:bodyPr anchor="ctr">
            <a:noAutofit/>
          </a:bodyPr>
          <a:lstStyle>
            <a:lvl1pPr algn="l">
              <a:defRPr sz="3000"/>
            </a:lvl1pPr>
          </a:lstStyle>
          <a:p>
            <a:r>
              <a:rPr lang="en-US" dirty="0" smtClean="0"/>
              <a:t>Click to edit Master title style</a:t>
            </a:r>
            <a:endParaRPr dirty="0"/>
          </a:p>
        </p:txBody>
      </p:sp>
      <p:pic>
        <p:nvPicPr>
          <p:cNvPr id="6" name="Picture 5"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89" y="3913909"/>
            <a:ext cx="1736732" cy="562295"/>
          </a:xfrm>
          <a:prstGeom prst="rect">
            <a:avLst/>
          </a:prstGeom>
        </p:spPr>
      </p:pic>
      <p:sp>
        <p:nvSpPr>
          <p:cNvPr id="9" name="Content Placeholder 2"/>
          <p:cNvSpPr>
            <a:spLocks noGrp="1"/>
          </p:cNvSpPr>
          <p:nvPr>
            <p:ph idx="1"/>
          </p:nvPr>
        </p:nvSpPr>
        <p:spPr>
          <a:xfrm>
            <a:off x="-1" y="813473"/>
            <a:ext cx="9090121" cy="1692336"/>
          </a:xfrm>
          <a:prstGeom prst="rect">
            <a:avLst/>
          </a:prstGeom>
        </p:spPr>
        <p:txBody>
          <a:bodyPr/>
          <a:lstStyle>
            <a:lvl1pPr>
              <a:defRPr sz="1800">
                <a:solidFill>
                  <a:schemeClr val="tx1"/>
                </a:solidFill>
              </a:defRPr>
            </a:lvl1pPr>
            <a:lvl2pPr>
              <a:defRPr sz="1800"/>
            </a:lvl2pPr>
            <a:lvl3pPr>
              <a:defRPr sz="1800"/>
            </a:lvl3pPr>
            <a:lvl4pPr>
              <a:defRPr sz="1800"/>
            </a:lvl4pPr>
            <a:lvl5pPr>
              <a:defRPr sz="1800"/>
            </a:lvl5pPr>
          </a:lstStyle>
          <a:p>
            <a:pPr lvl="0"/>
            <a:r>
              <a:rPr lang="en-US" dirty="0" smtClean="0"/>
              <a:t>Click to edit Master text styles</a:t>
            </a:r>
          </a:p>
        </p:txBody>
      </p:sp>
      <p:sp>
        <p:nvSpPr>
          <p:cNvPr id="10" name="Content Placeholder 2"/>
          <p:cNvSpPr>
            <a:spLocks noGrp="1"/>
          </p:cNvSpPr>
          <p:nvPr>
            <p:ph idx="13"/>
          </p:nvPr>
        </p:nvSpPr>
        <p:spPr>
          <a:xfrm>
            <a:off x="-1" y="2639159"/>
            <a:ext cx="9090121" cy="1692336"/>
          </a:xfrm>
          <a:prstGeom prst="rect">
            <a:avLst/>
          </a:prstGeom>
        </p:spPr>
        <p:txBody>
          <a:bodyPr/>
          <a:lstStyle>
            <a:lvl1pPr>
              <a:defRPr sz="1800">
                <a:solidFill>
                  <a:schemeClr val="tx1"/>
                </a:solidFill>
              </a:defRPr>
            </a:lvl1pPr>
            <a:lvl2pPr>
              <a:defRPr sz="1800"/>
            </a:lvl2pPr>
            <a:lvl3pPr>
              <a:defRPr sz="1800"/>
            </a:lvl3pPr>
            <a:lvl4pPr>
              <a:defRPr sz="1800"/>
            </a:lvl4pPr>
            <a:lvl5pPr>
              <a:defRPr sz="1800"/>
            </a:lvl5pPr>
          </a:lstStyle>
          <a:p>
            <a:pPr lvl="0"/>
            <a:r>
              <a:rPr lang="en-US" dirty="0" smtClean="0"/>
              <a:t>Click to edit Master text styles</a:t>
            </a:r>
          </a:p>
        </p:txBody>
      </p:sp>
    </p:spTree>
    <p:extLst>
      <p:ext uri="{BB962C8B-B14F-4D97-AF65-F5344CB8AC3E}">
        <p14:creationId xmlns:p14="http://schemas.microsoft.com/office/powerpoint/2010/main" val="415602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Slide with Picture">
    <p:spTree>
      <p:nvGrpSpPr>
        <p:cNvPr id="1" name=""/>
        <p:cNvGrpSpPr/>
        <p:nvPr/>
      </p:nvGrpSpPr>
      <p:grpSpPr>
        <a:xfrm>
          <a:off x="0" y="0"/>
          <a:ext cx="0" cy="0"/>
          <a:chOff x="0" y="0"/>
          <a:chExt cx="0" cy="0"/>
        </a:xfrm>
      </p:grpSpPr>
      <p:sp>
        <p:nvSpPr>
          <p:cNvPr id="4" name="Rectangle 3"/>
          <p:cNvSpPr/>
          <p:nvPr userDrawn="1"/>
        </p:nvSpPr>
        <p:spPr>
          <a:xfrm>
            <a:off x="0" y="769841"/>
            <a:ext cx="9144000" cy="3683272"/>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234368"/>
            <a:ext cx="9144000" cy="5693255"/>
          </a:xfrm>
          <a:prstGeom prst="rect">
            <a:avLst/>
          </a:prstGeom>
        </p:spPr>
      </p:pic>
      <p:sp>
        <p:nvSpPr>
          <p:cNvPr id="8" name="Rectangle 7"/>
          <p:cNvSpPr/>
          <p:nvPr userDrawn="1"/>
        </p:nvSpPr>
        <p:spPr>
          <a:xfrm>
            <a:off x="0" y="-1170153"/>
            <a:ext cx="9382606" cy="5623266"/>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9" name="Content Placeholder 2"/>
          <p:cNvSpPr>
            <a:spLocks noGrp="1"/>
          </p:cNvSpPr>
          <p:nvPr>
            <p:ph idx="1"/>
          </p:nvPr>
        </p:nvSpPr>
        <p:spPr>
          <a:xfrm>
            <a:off x="224698" y="278605"/>
            <a:ext cx="8675077" cy="1399262"/>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sp>
        <p:nvSpPr>
          <p:cNvPr id="10" name="Content Placeholder 2"/>
          <p:cNvSpPr>
            <a:spLocks noGrp="1"/>
          </p:cNvSpPr>
          <p:nvPr>
            <p:ph idx="10"/>
          </p:nvPr>
        </p:nvSpPr>
        <p:spPr>
          <a:xfrm>
            <a:off x="224698" y="1782480"/>
            <a:ext cx="4357077" cy="2523328"/>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Picture Placeholder 2"/>
          <p:cNvSpPr>
            <a:spLocks noGrp="1"/>
          </p:cNvSpPr>
          <p:nvPr>
            <p:ph type="pic" idx="12"/>
          </p:nvPr>
        </p:nvSpPr>
        <p:spPr>
          <a:xfrm>
            <a:off x="4875528" y="1782482"/>
            <a:ext cx="4024243" cy="2523327"/>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193056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pic>
        <p:nvPicPr>
          <p:cNvPr id="3" name="Picture 2" descr="Youth_Computer.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305431"/>
            <a:ext cx="6316419" cy="4147683"/>
          </a:xfrm>
          <a:prstGeom prst="rect">
            <a:avLst/>
          </a:prstGeom>
        </p:spPr>
      </p:pic>
      <p:sp>
        <p:nvSpPr>
          <p:cNvPr id="2" name="Title 1"/>
          <p:cNvSpPr>
            <a:spLocks noGrp="1"/>
          </p:cNvSpPr>
          <p:nvPr>
            <p:ph type="ctrTitle"/>
          </p:nvPr>
        </p:nvSpPr>
        <p:spPr>
          <a:xfrm>
            <a:off x="0" y="3"/>
            <a:ext cx="9144000" cy="723631"/>
          </a:xfrm>
        </p:spPr>
        <p:txBody>
          <a:bodyPr anchor="ctr">
            <a:noAutofit/>
          </a:bodyPr>
          <a:lstStyle>
            <a:lvl1pPr algn="l">
              <a:defRPr sz="4000"/>
            </a:lvl1pPr>
          </a:lstStyle>
          <a:p>
            <a:r>
              <a:rPr lang="en-US" dirty="0" smtClean="0"/>
              <a:t>Click to edit Master title style</a:t>
            </a:r>
            <a:endParaRPr dirty="0"/>
          </a:p>
        </p:txBody>
      </p:sp>
      <p:sp>
        <p:nvSpPr>
          <p:cNvPr id="4" name="Rectangle 3"/>
          <p:cNvSpPr/>
          <p:nvPr userDrawn="1"/>
        </p:nvSpPr>
        <p:spPr>
          <a:xfrm>
            <a:off x="4396160" y="723631"/>
            <a:ext cx="4738077" cy="3729482"/>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Text Placeholder 2"/>
          <p:cNvSpPr>
            <a:spLocks noGrp="1"/>
          </p:cNvSpPr>
          <p:nvPr>
            <p:ph type="body" idx="1"/>
          </p:nvPr>
        </p:nvSpPr>
        <p:spPr>
          <a:xfrm>
            <a:off x="4777272" y="960391"/>
            <a:ext cx="4040188" cy="479822"/>
          </a:xfrm>
          <a:prstGeom prst="rect">
            <a:avLst/>
          </a:prstGeom>
        </p:spPr>
        <p:txBody>
          <a:bodyPr anchor="b"/>
          <a:lstStyle>
            <a:lvl1pPr marL="0" indent="0">
              <a:buNone/>
              <a:defRPr sz="2400" b="1">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9" name="Content Placeholder 3"/>
          <p:cNvSpPr>
            <a:spLocks noGrp="1"/>
          </p:cNvSpPr>
          <p:nvPr>
            <p:ph sz="half" idx="2" hasCustomPrompt="1"/>
          </p:nvPr>
        </p:nvSpPr>
        <p:spPr>
          <a:xfrm>
            <a:off x="4777272" y="1601397"/>
            <a:ext cx="4040188" cy="2355138"/>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5" name="Picture 4"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57751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Slide with Picture">
    <p:spTree>
      <p:nvGrpSpPr>
        <p:cNvPr id="1" name=""/>
        <p:cNvGrpSpPr/>
        <p:nvPr/>
      </p:nvGrpSpPr>
      <p:grpSpPr>
        <a:xfrm>
          <a:off x="0" y="0"/>
          <a:ext cx="0" cy="0"/>
          <a:chOff x="0" y="0"/>
          <a:chExt cx="0" cy="0"/>
        </a:xfrm>
      </p:grpSpPr>
      <p:pic>
        <p:nvPicPr>
          <p:cNvPr id="3" name="Picture 2" descr="Youth_Computer.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61698" y="-2911105"/>
            <a:ext cx="11258298" cy="7367166"/>
          </a:xfrm>
          <a:prstGeom prst="rect">
            <a:avLst/>
          </a:prstGeom>
        </p:spPr>
      </p:pic>
      <p:sp>
        <p:nvSpPr>
          <p:cNvPr id="7" name="Rectangle 6"/>
          <p:cNvSpPr/>
          <p:nvPr userDrawn="1"/>
        </p:nvSpPr>
        <p:spPr>
          <a:xfrm>
            <a:off x="-261698" y="-111628"/>
            <a:ext cx="9636606" cy="457051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ctrTitle" hasCustomPrompt="1"/>
          </p:nvPr>
        </p:nvSpPr>
        <p:spPr>
          <a:xfrm>
            <a:off x="0" y="3"/>
            <a:ext cx="9144000" cy="723631"/>
          </a:xfrm>
        </p:spPr>
        <p:txBody>
          <a:bodyPr anchor="ctr">
            <a:noAutofit/>
          </a:bodyPr>
          <a:lstStyle>
            <a:lvl1pPr algn="l">
              <a:defRPr sz="4000"/>
            </a:lvl1pPr>
          </a:lstStyle>
          <a:p>
            <a:r>
              <a:rPr lang="en-US" dirty="0" smtClean="0"/>
              <a:t>Click to add title</a:t>
            </a:r>
            <a:endParaRPr dirty="0"/>
          </a:p>
        </p:txBody>
      </p:sp>
      <p:sp>
        <p:nvSpPr>
          <p:cNvPr id="9" name="Content Placeholder 2"/>
          <p:cNvSpPr>
            <a:spLocks noGrp="1"/>
          </p:cNvSpPr>
          <p:nvPr>
            <p:ph idx="1"/>
          </p:nvPr>
        </p:nvSpPr>
        <p:spPr>
          <a:xfrm>
            <a:off x="-1" y="813473"/>
            <a:ext cx="9090121" cy="1692336"/>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sp>
        <p:nvSpPr>
          <p:cNvPr id="10" name="Content Placeholder 2"/>
          <p:cNvSpPr>
            <a:spLocks noGrp="1"/>
          </p:cNvSpPr>
          <p:nvPr>
            <p:ph idx="13"/>
          </p:nvPr>
        </p:nvSpPr>
        <p:spPr>
          <a:xfrm>
            <a:off x="-1" y="2639159"/>
            <a:ext cx="9090121" cy="1692336"/>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73679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Slide with Picture">
    <p:spTree>
      <p:nvGrpSpPr>
        <p:cNvPr id="1" name=""/>
        <p:cNvGrpSpPr/>
        <p:nvPr/>
      </p:nvGrpSpPr>
      <p:grpSpPr>
        <a:xfrm>
          <a:off x="0" y="0"/>
          <a:ext cx="0" cy="0"/>
          <a:chOff x="0" y="0"/>
          <a:chExt cx="0" cy="0"/>
        </a:xfrm>
      </p:grpSpPr>
      <p:pic>
        <p:nvPicPr>
          <p:cNvPr id="2" name="Picture 1" descr="Apple_Backpack_Blackboard.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07305" y="1"/>
            <a:ext cx="7363336" cy="4452590"/>
          </a:xfrm>
          <a:prstGeom prst="rect">
            <a:avLst/>
          </a:prstGeom>
        </p:spPr>
      </p:pic>
      <p:sp>
        <p:nvSpPr>
          <p:cNvPr id="4" name="Rectangle 3"/>
          <p:cNvSpPr/>
          <p:nvPr userDrawn="1"/>
        </p:nvSpPr>
        <p:spPr>
          <a:xfrm>
            <a:off x="1" y="1"/>
            <a:ext cx="4572000" cy="4452590"/>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6" name="Title 1"/>
          <p:cNvSpPr>
            <a:spLocks noGrp="1"/>
          </p:cNvSpPr>
          <p:nvPr>
            <p:ph type="ctrTitle"/>
          </p:nvPr>
        </p:nvSpPr>
        <p:spPr>
          <a:xfrm>
            <a:off x="1" y="-3432"/>
            <a:ext cx="9444182" cy="747022"/>
          </a:xfrm>
          <a:solidFill>
            <a:schemeClr val="tx2"/>
          </a:solidFill>
        </p:spPr>
        <p:txBody>
          <a:bodyPr anchor="ctr">
            <a:noAutofit/>
          </a:bodyPr>
          <a:lstStyle>
            <a:lvl1pPr algn="l">
              <a:defRPr sz="4000"/>
            </a:lvl1pPr>
          </a:lstStyle>
          <a:p>
            <a:endParaRPr dirty="0"/>
          </a:p>
        </p:txBody>
      </p:sp>
      <p:sp>
        <p:nvSpPr>
          <p:cNvPr id="8" name="Text Placeholder 2"/>
          <p:cNvSpPr>
            <a:spLocks noGrp="1"/>
          </p:cNvSpPr>
          <p:nvPr>
            <p:ph type="body" idx="1"/>
          </p:nvPr>
        </p:nvSpPr>
        <p:spPr>
          <a:xfrm>
            <a:off x="244350" y="917767"/>
            <a:ext cx="4040188" cy="479822"/>
          </a:xfrm>
          <a:prstGeom prst="rect">
            <a:avLst/>
          </a:prstGeom>
        </p:spPr>
        <p:txBody>
          <a:bodyPr anchor="b"/>
          <a:lstStyle>
            <a:lvl1pPr marL="0" indent="0">
              <a:buNone/>
              <a:defRPr sz="2400" b="1">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9" name="Content Placeholder 3"/>
          <p:cNvSpPr>
            <a:spLocks noGrp="1"/>
          </p:cNvSpPr>
          <p:nvPr>
            <p:ph sz="half" idx="2" hasCustomPrompt="1"/>
          </p:nvPr>
        </p:nvSpPr>
        <p:spPr>
          <a:xfrm>
            <a:off x="244350" y="1558772"/>
            <a:ext cx="4040188" cy="2355138"/>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11" name="Picture 10"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80617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itle Slide with Picture">
    <p:spTree>
      <p:nvGrpSpPr>
        <p:cNvPr id="1" name=""/>
        <p:cNvGrpSpPr/>
        <p:nvPr/>
      </p:nvGrpSpPr>
      <p:grpSpPr>
        <a:xfrm>
          <a:off x="0" y="0"/>
          <a:ext cx="0" cy="0"/>
          <a:chOff x="0" y="0"/>
          <a:chExt cx="0" cy="0"/>
        </a:xfrm>
      </p:grpSpPr>
      <p:pic>
        <p:nvPicPr>
          <p:cNvPr id="2" name="Picture 1" descr="Apple_Backpack_Blackboard.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54000" y="-2037109"/>
            <a:ext cx="9698181" cy="6489701"/>
          </a:xfrm>
          <a:prstGeom prst="rect">
            <a:avLst/>
          </a:prstGeom>
        </p:spPr>
      </p:pic>
      <p:sp>
        <p:nvSpPr>
          <p:cNvPr id="8" name="Rectangle 7"/>
          <p:cNvSpPr/>
          <p:nvPr userDrawn="1"/>
        </p:nvSpPr>
        <p:spPr>
          <a:xfrm>
            <a:off x="-254000" y="-117401"/>
            <a:ext cx="9636606" cy="4570514"/>
          </a:xfrm>
          <a:prstGeom prst="rect">
            <a:avLst/>
          </a:prstGeom>
          <a:solidFill>
            <a:schemeClr val="bg1">
              <a:alpha val="92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6" name="Title 1"/>
          <p:cNvSpPr>
            <a:spLocks noGrp="1"/>
          </p:cNvSpPr>
          <p:nvPr>
            <p:ph type="ctrTitle"/>
          </p:nvPr>
        </p:nvSpPr>
        <p:spPr>
          <a:xfrm>
            <a:off x="1" y="-3432"/>
            <a:ext cx="9444182" cy="747022"/>
          </a:xfrm>
          <a:solidFill>
            <a:schemeClr val="tx2"/>
          </a:solidFill>
        </p:spPr>
        <p:txBody>
          <a:bodyPr anchor="ctr">
            <a:noAutofit/>
          </a:bodyPr>
          <a:lstStyle>
            <a:lvl1pPr algn="l">
              <a:defRPr sz="4000"/>
            </a:lvl1pPr>
          </a:lstStyle>
          <a:p>
            <a:endParaRPr dirty="0"/>
          </a:p>
        </p:txBody>
      </p:sp>
      <p:sp>
        <p:nvSpPr>
          <p:cNvPr id="10" name="Content Placeholder 2"/>
          <p:cNvSpPr>
            <a:spLocks noGrp="1"/>
          </p:cNvSpPr>
          <p:nvPr>
            <p:ph idx="1"/>
          </p:nvPr>
        </p:nvSpPr>
        <p:spPr>
          <a:xfrm>
            <a:off x="3135440" y="857253"/>
            <a:ext cx="5954685" cy="3448556"/>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3"/>
          <p:cNvSpPr>
            <a:spLocks noGrp="1"/>
          </p:cNvSpPr>
          <p:nvPr>
            <p:ph type="body" sz="half" idx="2"/>
          </p:nvPr>
        </p:nvSpPr>
        <p:spPr>
          <a:xfrm>
            <a:off x="17587" y="1541914"/>
            <a:ext cx="3008313" cy="2763896"/>
          </a:xfrm>
          <a:prstGeom prst="rect">
            <a:avLst/>
          </a:prstGeom>
        </p:spPr>
        <p:txBody>
          <a:bodyPr/>
          <a:lstStyle>
            <a:lvl1pPr marL="0" indent="0">
              <a:buNone/>
              <a:defRPr sz="20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smtClean="0"/>
              <a:t>Click to edit Master text styles</a:t>
            </a:r>
          </a:p>
        </p:txBody>
      </p:sp>
      <p:sp>
        <p:nvSpPr>
          <p:cNvPr id="14" name="Text Placeholder 3"/>
          <p:cNvSpPr>
            <a:spLocks noGrp="1"/>
          </p:cNvSpPr>
          <p:nvPr>
            <p:ph type="body" sz="half" idx="12"/>
          </p:nvPr>
        </p:nvSpPr>
        <p:spPr>
          <a:xfrm>
            <a:off x="20891" y="850256"/>
            <a:ext cx="3008313" cy="607805"/>
          </a:xfrm>
          <a:prstGeom prst="rect">
            <a:avLst/>
          </a:prstGeom>
        </p:spPr>
        <p:txBody>
          <a:bodyPr/>
          <a:lstStyle>
            <a:lvl1pPr marL="0" indent="0">
              <a:buNone/>
              <a:defRPr sz="20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smtClean="0"/>
              <a:t>Click to edit Master text styles</a:t>
            </a:r>
          </a:p>
        </p:txBody>
      </p:sp>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164062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Slide with Picture">
    <p:spTree>
      <p:nvGrpSpPr>
        <p:cNvPr id="1" name=""/>
        <p:cNvGrpSpPr/>
        <p:nvPr/>
      </p:nvGrpSpPr>
      <p:grpSpPr>
        <a:xfrm>
          <a:off x="0" y="0"/>
          <a:ext cx="0" cy="0"/>
          <a:chOff x="0" y="0"/>
          <a:chExt cx="0" cy="0"/>
        </a:xfrm>
      </p:grpSpPr>
      <p:sp>
        <p:nvSpPr>
          <p:cNvPr id="4" name="Rectangle 3"/>
          <p:cNvSpPr/>
          <p:nvPr userDrawn="1"/>
        </p:nvSpPr>
        <p:spPr>
          <a:xfrm>
            <a:off x="0" y="769841"/>
            <a:ext cx="9144000" cy="3683272"/>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4" name="Title 1"/>
          <p:cNvSpPr>
            <a:spLocks noGrp="1"/>
          </p:cNvSpPr>
          <p:nvPr>
            <p:ph type="ctrTitle"/>
          </p:nvPr>
        </p:nvSpPr>
        <p:spPr>
          <a:xfrm>
            <a:off x="-78154" y="-117400"/>
            <a:ext cx="9300308" cy="1102519"/>
          </a:xfrm>
        </p:spPr>
        <p:txBody>
          <a:bodyPr/>
          <a:lstStyle/>
          <a:p>
            <a:r>
              <a:rPr lang="en-US" smtClean="0"/>
              <a:t>Click to edit Master title style</a:t>
            </a:r>
            <a:endParaRPr lang="en-US"/>
          </a:p>
        </p:txBody>
      </p:sp>
      <p:sp>
        <p:nvSpPr>
          <p:cNvPr id="15" name="Subtitle 2"/>
          <p:cNvSpPr>
            <a:spLocks noGrp="1"/>
          </p:cNvSpPr>
          <p:nvPr>
            <p:ph type="subTitle" idx="1"/>
          </p:nvPr>
        </p:nvSpPr>
        <p:spPr>
          <a:xfrm>
            <a:off x="-78154" y="980174"/>
            <a:ext cx="9300308" cy="382635"/>
          </a:xfrm>
          <a:prstGeom prst="rect">
            <a:avLst/>
          </a:prstGeom>
          <a:solidFill>
            <a:schemeClr val="tx1">
              <a:alpha val="49000"/>
            </a:schemeClr>
          </a:solidFill>
        </p:spPr>
        <p:txBody>
          <a:bodyPr/>
          <a:lstStyle>
            <a:lvl1pPr marL="0" indent="0" algn="ctr">
              <a:buNone/>
              <a:defRPr sz="200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405237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0_Title Slide with Picture">
    <p:spTree>
      <p:nvGrpSpPr>
        <p:cNvPr id="1" name=""/>
        <p:cNvGrpSpPr/>
        <p:nvPr/>
      </p:nvGrpSpPr>
      <p:grpSpPr>
        <a:xfrm>
          <a:off x="0" y="0"/>
          <a:ext cx="0" cy="0"/>
          <a:chOff x="0" y="0"/>
          <a:chExt cx="0" cy="0"/>
        </a:xfrm>
      </p:grpSpPr>
      <p:sp>
        <p:nvSpPr>
          <p:cNvPr id="4" name="Rectangle 3"/>
          <p:cNvSpPr/>
          <p:nvPr userDrawn="1"/>
        </p:nvSpPr>
        <p:spPr>
          <a:xfrm>
            <a:off x="0" y="769841"/>
            <a:ext cx="9144000" cy="3683272"/>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4" name="Title 1"/>
          <p:cNvSpPr>
            <a:spLocks noGrp="1"/>
          </p:cNvSpPr>
          <p:nvPr>
            <p:ph type="ctrTitle"/>
          </p:nvPr>
        </p:nvSpPr>
        <p:spPr>
          <a:xfrm>
            <a:off x="-78154" y="-117400"/>
            <a:ext cx="9300308" cy="1102519"/>
          </a:xfrm>
        </p:spPr>
        <p:txBody>
          <a:bodyPr/>
          <a:lstStyle/>
          <a:p>
            <a:r>
              <a:rPr lang="en-US" smtClean="0"/>
              <a:t>Click to edit Master title style</a:t>
            </a:r>
            <a:endParaRPr lang="en-US"/>
          </a:p>
        </p:txBody>
      </p:sp>
      <p:pic>
        <p:nvPicPr>
          <p:cNvPr id="10" name="Picture 9"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125670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with Picture">
    <p:spTree>
      <p:nvGrpSpPr>
        <p:cNvPr id="1" name=""/>
        <p:cNvGrpSpPr/>
        <p:nvPr/>
      </p:nvGrpSpPr>
      <p:grpSpPr>
        <a:xfrm>
          <a:off x="0" y="0"/>
          <a:ext cx="0" cy="0"/>
          <a:chOff x="0" y="0"/>
          <a:chExt cx="0" cy="0"/>
        </a:xfrm>
      </p:grpSpPr>
      <p:pic>
        <p:nvPicPr>
          <p:cNvPr id="10" name="Picture 9"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1710685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8_Title Slide with Picture">
    <p:spTree>
      <p:nvGrpSpPr>
        <p:cNvPr id="1" name=""/>
        <p:cNvGrpSpPr/>
        <p:nvPr/>
      </p:nvGrpSpPr>
      <p:grpSpPr>
        <a:xfrm>
          <a:off x="0" y="0"/>
          <a:ext cx="0" cy="0"/>
          <a:chOff x="0" y="0"/>
          <a:chExt cx="0" cy="0"/>
        </a:xfrm>
      </p:grpSpPr>
      <p:pic>
        <p:nvPicPr>
          <p:cNvPr id="8" name="Picture 7"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380266"/>
            <a:ext cx="9144000" cy="5798340"/>
          </a:xfrm>
          <a:prstGeom prst="rect">
            <a:avLst/>
          </a:prstGeom>
        </p:spPr>
      </p:pic>
      <p:sp>
        <p:nvSpPr>
          <p:cNvPr id="14" name="Title 1"/>
          <p:cNvSpPr>
            <a:spLocks noGrp="1"/>
          </p:cNvSpPr>
          <p:nvPr>
            <p:ph type="ctrTitle"/>
          </p:nvPr>
        </p:nvSpPr>
        <p:spPr>
          <a:xfrm>
            <a:off x="-78154" y="-117400"/>
            <a:ext cx="9300308" cy="1102519"/>
          </a:xfrm>
        </p:spPr>
        <p:txBody>
          <a:bodyPr/>
          <a:lstStyle/>
          <a:p>
            <a:r>
              <a:rPr lang="en-US" smtClean="0"/>
              <a:t>Click to edit Master title style</a:t>
            </a:r>
            <a:endParaRPr lang="en-US"/>
          </a:p>
        </p:txBody>
      </p:sp>
      <p:sp>
        <p:nvSpPr>
          <p:cNvPr id="15" name="Subtitle 2"/>
          <p:cNvSpPr>
            <a:spLocks noGrp="1"/>
          </p:cNvSpPr>
          <p:nvPr>
            <p:ph type="subTitle" idx="1"/>
          </p:nvPr>
        </p:nvSpPr>
        <p:spPr>
          <a:xfrm>
            <a:off x="-78154" y="980174"/>
            <a:ext cx="9300308" cy="382635"/>
          </a:xfrm>
          <a:prstGeom prst="rect">
            <a:avLst/>
          </a:prstGeom>
          <a:solidFill>
            <a:schemeClr val="tx1">
              <a:alpha val="49000"/>
            </a:schemeClr>
          </a:solidFill>
        </p:spPr>
        <p:txBody>
          <a:bodyPr/>
          <a:lstStyle>
            <a:lvl1pPr marL="0" indent="0" algn="ctr">
              <a:buNone/>
              <a:defRPr sz="200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54137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9" name="Picture 8"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4"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858371"/>
            <a:ext cx="9144000" cy="494179"/>
          </a:xfrm>
          <a:solidFill>
            <a:srgbClr val="000000">
              <a:alpha val="49020"/>
            </a:srgbClr>
          </a:solidFill>
        </p:spPr>
        <p:txBody>
          <a:bodyPr>
            <a:normAutofit/>
          </a:bodyPr>
          <a:lstStyle>
            <a:lvl1pPr marL="0" indent="0" algn="ctr">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64430955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Title Slide with Picture">
    <p:spTree>
      <p:nvGrpSpPr>
        <p:cNvPr id="1" name=""/>
        <p:cNvGrpSpPr/>
        <p:nvPr/>
      </p:nvGrpSpPr>
      <p:grpSpPr>
        <a:xfrm>
          <a:off x="0" y="0"/>
          <a:ext cx="0" cy="0"/>
          <a:chOff x="0" y="0"/>
          <a:chExt cx="0" cy="0"/>
        </a:xfrm>
      </p:grpSpPr>
      <p:sp>
        <p:nvSpPr>
          <p:cNvPr id="4" name="Rectangle 3"/>
          <p:cNvSpPr/>
          <p:nvPr userDrawn="1"/>
        </p:nvSpPr>
        <p:spPr>
          <a:xfrm>
            <a:off x="0" y="769841"/>
            <a:ext cx="9144000" cy="3683272"/>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956100"/>
            <a:ext cx="9144000" cy="5414987"/>
          </a:xfrm>
          <a:prstGeom prst="rect">
            <a:avLst/>
          </a:prstGeom>
        </p:spPr>
      </p:pic>
      <p:sp>
        <p:nvSpPr>
          <p:cNvPr id="14" name="Title 1"/>
          <p:cNvSpPr>
            <a:spLocks noGrp="1"/>
          </p:cNvSpPr>
          <p:nvPr>
            <p:ph type="ctrTitle"/>
          </p:nvPr>
        </p:nvSpPr>
        <p:spPr>
          <a:xfrm>
            <a:off x="-78154" y="-117400"/>
            <a:ext cx="9300308" cy="1102519"/>
          </a:xfrm>
        </p:spPr>
        <p:txBody>
          <a:bodyPr>
            <a:normAutofit/>
          </a:bodyPr>
          <a:lstStyle>
            <a:lvl1pPr>
              <a:defRPr sz="4400"/>
            </a:lvl1pPr>
          </a:lstStyle>
          <a:p>
            <a:r>
              <a:rPr lang="en-US" dirty="0" smtClean="0"/>
              <a:t>Click to edit Master title style</a:t>
            </a:r>
            <a:endParaRPr lang="en-US" dirty="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291904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with Picture">
    <p:spTree>
      <p:nvGrpSpPr>
        <p:cNvPr id="1" name=""/>
        <p:cNvGrpSpPr/>
        <p:nvPr/>
      </p:nvGrpSpPr>
      <p:grpSpPr>
        <a:xfrm>
          <a:off x="0" y="0"/>
          <a:ext cx="0" cy="0"/>
          <a:chOff x="0" y="0"/>
          <a:chExt cx="0" cy="0"/>
        </a:xfrm>
      </p:grpSpPr>
      <p:sp>
        <p:nvSpPr>
          <p:cNvPr id="4" name="Rectangle 3"/>
          <p:cNvSpPr/>
          <p:nvPr userDrawn="1"/>
        </p:nvSpPr>
        <p:spPr>
          <a:xfrm>
            <a:off x="0" y="769841"/>
            <a:ext cx="9144000" cy="3683272"/>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234368"/>
            <a:ext cx="9144000" cy="5693255"/>
          </a:xfrm>
          <a:prstGeom prst="rect">
            <a:avLst/>
          </a:prstGeom>
        </p:spPr>
      </p:pic>
      <p:sp>
        <p:nvSpPr>
          <p:cNvPr id="8" name="Rectangle 7"/>
          <p:cNvSpPr/>
          <p:nvPr userDrawn="1"/>
        </p:nvSpPr>
        <p:spPr>
          <a:xfrm>
            <a:off x="0" y="-1170153"/>
            <a:ext cx="9382606" cy="5623266"/>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9" name="Content Placeholder 2"/>
          <p:cNvSpPr>
            <a:spLocks noGrp="1"/>
          </p:cNvSpPr>
          <p:nvPr>
            <p:ph idx="1"/>
          </p:nvPr>
        </p:nvSpPr>
        <p:spPr>
          <a:xfrm>
            <a:off x="224698" y="278605"/>
            <a:ext cx="8675077" cy="1399262"/>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sp>
        <p:nvSpPr>
          <p:cNvPr id="10" name="Content Placeholder 2"/>
          <p:cNvSpPr>
            <a:spLocks noGrp="1"/>
          </p:cNvSpPr>
          <p:nvPr>
            <p:ph idx="10"/>
          </p:nvPr>
        </p:nvSpPr>
        <p:spPr>
          <a:xfrm>
            <a:off x="224698" y="1782480"/>
            <a:ext cx="4357077" cy="2523328"/>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Picture Placeholder 2"/>
          <p:cNvSpPr>
            <a:spLocks noGrp="1"/>
          </p:cNvSpPr>
          <p:nvPr>
            <p:ph type="pic" idx="12"/>
          </p:nvPr>
        </p:nvSpPr>
        <p:spPr>
          <a:xfrm>
            <a:off x="4875528" y="1782482"/>
            <a:ext cx="4024243" cy="2523327"/>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51278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Slide with Picture">
    <p:spTree>
      <p:nvGrpSpPr>
        <p:cNvPr id="1" name=""/>
        <p:cNvGrpSpPr/>
        <p:nvPr/>
      </p:nvGrpSpPr>
      <p:grpSpPr>
        <a:xfrm>
          <a:off x="0" y="0"/>
          <a:ext cx="0" cy="0"/>
          <a:chOff x="0" y="0"/>
          <a:chExt cx="0" cy="0"/>
        </a:xfrm>
      </p:grpSpPr>
      <p:pic>
        <p:nvPicPr>
          <p:cNvPr id="2" name="Picture 1" descr="Apple_Blackboard_1.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101549"/>
            <a:ext cx="6910280" cy="4554141"/>
          </a:xfrm>
          <a:prstGeom prst="rect">
            <a:avLst/>
          </a:prstGeom>
        </p:spPr>
      </p:pic>
      <p:sp>
        <p:nvSpPr>
          <p:cNvPr id="8" name="Rectangle 7"/>
          <p:cNvSpPr/>
          <p:nvPr userDrawn="1"/>
        </p:nvSpPr>
        <p:spPr>
          <a:xfrm>
            <a:off x="5364788" y="946729"/>
            <a:ext cx="4033212" cy="3505862"/>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6" name="Title 1"/>
          <p:cNvSpPr>
            <a:spLocks noGrp="1"/>
          </p:cNvSpPr>
          <p:nvPr>
            <p:ph type="ctrTitle"/>
          </p:nvPr>
        </p:nvSpPr>
        <p:spPr>
          <a:xfrm>
            <a:off x="-346363" y="-100082"/>
            <a:ext cx="9744363" cy="1046810"/>
          </a:xfrm>
          <a:solidFill>
            <a:schemeClr val="tx2"/>
          </a:solidFill>
        </p:spPr>
        <p:txBody>
          <a:bodyPr anchor="ctr">
            <a:noAutofit/>
          </a:bodyPr>
          <a:lstStyle>
            <a:lvl1pPr algn="l">
              <a:defRPr sz="4000"/>
            </a:lvl1pPr>
          </a:lstStyle>
          <a:p>
            <a:endParaRPr dirty="0"/>
          </a:p>
        </p:txBody>
      </p:sp>
      <p:sp>
        <p:nvSpPr>
          <p:cNvPr id="17" name="Text Placeholder 2"/>
          <p:cNvSpPr>
            <a:spLocks noGrp="1"/>
          </p:cNvSpPr>
          <p:nvPr>
            <p:ph type="body" idx="1"/>
          </p:nvPr>
        </p:nvSpPr>
        <p:spPr>
          <a:xfrm>
            <a:off x="5631232" y="1161720"/>
            <a:ext cx="3512768" cy="417184"/>
          </a:xfrm>
          <a:prstGeom prst="rect">
            <a:avLst/>
          </a:prstGeom>
        </p:spPr>
        <p:txBody>
          <a:bodyPr anchor="b"/>
          <a:lstStyle>
            <a:lvl1pPr marL="0" indent="0">
              <a:buNone/>
              <a:defRPr sz="2800" b="1">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5646616" y="1741660"/>
            <a:ext cx="3512768" cy="2456666"/>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9" name="Picture 8"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64639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5_Title Slide with Picture">
    <p:spTree>
      <p:nvGrpSpPr>
        <p:cNvPr id="1" name=""/>
        <p:cNvGrpSpPr/>
        <p:nvPr/>
      </p:nvGrpSpPr>
      <p:grpSpPr>
        <a:xfrm>
          <a:off x="0" y="0"/>
          <a:ext cx="0" cy="0"/>
          <a:chOff x="0" y="0"/>
          <a:chExt cx="0" cy="0"/>
        </a:xfrm>
      </p:grpSpPr>
      <p:sp>
        <p:nvSpPr>
          <p:cNvPr id="16" name="Title 1"/>
          <p:cNvSpPr>
            <a:spLocks noGrp="1"/>
          </p:cNvSpPr>
          <p:nvPr>
            <p:ph type="ctrTitle"/>
          </p:nvPr>
        </p:nvSpPr>
        <p:spPr>
          <a:xfrm>
            <a:off x="-346363" y="-100082"/>
            <a:ext cx="9744363" cy="1046810"/>
          </a:xfrm>
          <a:solidFill>
            <a:schemeClr val="tx2"/>
          </a:solidFill>
        </p:spPr>
        <p:txBody>
          <a:bodyPr anchor="ctr">
            <a:noAutofit/>
          </a:bodyPr>
          <a:lstStyle>
            <a:lvl1pPr algn="l">
              <a:defRPr sz="4000"/>
            </a:lvl1pPr>
          </a:lstStyle>
          <a:p>
            <a:endParaRPr dirty="0"/>
          </a:p>
        </p:txBody>
      </p:sp>
      <p:sp>
        <p:nvSpPr>
          <p:cNvPr id="17" name="Text Placeholder 2"/>
          <p:cNvSpPr>
            <a:spLocks noGrp="1"/>
          </p:cNvSpPr>
          <p:nvPr>
            <p:ph type="body" idx="1"/>
          </p:nvPr>
        </p:nvSpPr>
        <p:spPr>
          <a:xfrm>
            <a:off x="346078" y="1161720"/>
            <a:ext cx="3512768" cy="417184"/>
          </a:xfrm>
          <a:prstGeom prst="rect">
            <a:avLst/>
          </a:prstGeom>
        </p:spPr>
        <p:txBody>
          <a:bodyPr anchor="b"/>
          <a:lstStyle>
            <a:lvl1pPr marL="0" indent="0">
              <a:buNone/>
              <a:defRPr sz="2800" b="1">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361462" y="1741660"/>
            <a:ext cx="3512768" cy="2456666"/>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sp>
        <p:nvSpPr>
          <p:cNvPr id="9" name="Picture Placeholder 2"/>
          <p:cNvSpPr>
            <a:spLocks noGrp="1"/>
          </p:cNvSpPr>
          <p:nvPr>
            <p:ph type="pic" idx="12"/>
          </p:nvPr>
        </p:nvSpPr>
        <p:spPr>
          <a:xfrm>
            <a:off x="4761529" y="1161719"/>
            <a:ext cx="4024243" cy="2523327"/>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pic>
        <p:nvPicPr>
          <p:cNvPr id="8" name="Picture 7"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205232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Title Slide with Picture">
    <p:spTree>
      <p:nvGrpSpPr>
        <p:cNvPr id="1" name=""/>
        <p:cNvGrpSpPr/>
        <p:nvPr/>
      </p:nvGrpSpPr>
      <p:grpSpPr>
        <a:xfrm>
          <a:off x="0" y="0"/>
          <a:ext cx="0" cy="0"/>
          <a:chOff x="0" y="0"/>
          <a:chExt cx="0" cy="0"/>
        </a:xfrm>
      </p:grpSpPr>
      <p:pic>
        <p:nvPicPr>
          <p:cNvPr id="2" name="Picture 1" descr="Grad_BW.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689009" y="-618823"/>
            <a:ext cx="7453405" cy="5073042"/>
          </a:xfrm>
          <a:prstGeom prst="rect">
            <a:avLst/>
          </a:prstGeom>
        </p:spPr>
      </p:pic>
      <p:sp>
        <p:nvSpPr>
          <p:cNvPr id="10" name="Rectangle 9"/>
          <p:cNvSpPr/>
          <p:nvPr userDrawn="1"/>
        </p:nvSpPr>
        <p:spPr>
          <a:xfrm>
            <a:off x="0" y="-183240"/>
            <a:ext cx="3419231" cy="4637459"/>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7" name="Text Placeholder 2"/>
          <p:cNvSpPr>
            <a:spLocks noGrp="1"/>
          </p:cNvSpPr>
          <p:nvPr>
            <p:ph type="body" idx="1"/>
          </p:nvPr>
        </p:nvSpPr>
        <p:spPr>
          <a:xfrm>
            <a:off x="213217" y="1"/>
            <a:ext cx="2975708" cy="593312"/>
          </a:xfrm>
          <a:prstGeom prst="rect">
            <a:avLst/>
          </a:prstGeom>
        </p:spPr>
        <p:txBody>
          <a:bodyPr anchor="b"/>
          <a:lstStyle>
            <a:lvl1pPr marL="0" indent="0">
              <a:buNone/>
              <a:defRPr sz="2000" b="1">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228601" y="565290"/>
            <a:ext cx="2975708" cy="3493828"/>
          </a:xfrm>
          <a:prstGeom prst="rect">
            <a:avLst/>
          </a:prstGeom>
        </p:spPr>
        <p:txBody>
          <a:bodyPr/>
          <a:lstStyle>
            <a:lvl1pPr>
              <a:defRPr sz="20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168411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15455"/>
            <a:ext cx="9305636" cy="4572000"/>
          </a:xfrm>
          <a:prstGeom prst="rect">
            <a:avLst/>
          </a:prstGeom>
        </p:spPr>
      </p:pic>
      <p:sp>
        <p:nvSpPr>
          <p:cNvPr id="13" name="Picture Placeholder 2"/>
          <p:cNvSpPr>
            <a:spLocks noGrp="1"/>
          </p:cNvSpPr>
          <p:nvPr>
            <p:ph type="pic" idx="1"/>
          </p:nvPr>
        </p:nvSpPr>
        <p:spPr>
          <a:xfrm>
            <a:off x="151057" y="87922"/>
            <a:ext cx="4414716" cy="2996144"/>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14" name="Text Placeholder 2"/>
          <p:cNvSpPr>
            <a:spLocks noGrp="1"/>
          </p:cNvSpPr>
          <p:nvPr>
            <p:ph type="body" idx="12"/>
          </p:nvPr>
        </p:nvSpPr>
        <p:spPr>
          <a:xfrm>
            <a:off x="4777272" y="87922"/>
            <a:ext cx="4040188" cy="479822"/>
          </a:xfrm>
          <a:prstGeom prst="rect">
            <a:avLst/>
          </a:prstGeom>
        </p:spPr>
        <p:txBody>
          <a:bodyPr anchor="b"/>
          <a:lstStyle>
            <a:lvl1pPr marL="0" indent="0">
              <a:buNone/>
              <a:defRPr sz="2400" b="1">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4777272" y="728928"/>
            <a:ext cx="4040188" cy="2355138"/>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4" name="Picture 3" descr="hood11.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141940" y="2254685"/>
            <a:ext cx="3657395" cy="2221519"/>
          </a:xfrm>
          <a:prstGeom prst="rect">
            <a:avLst/>
          </a:prstGeom>
        </p:spPr>
      </p:pic>
      <p:sp>
        <p:nvSpPr>
          <p:cNvPr id="16" name="Content Placeholder 3"/>
          <p:cNvSpPr>
            <a:spLocks noGrp="1"/>
          </p:cNvSpPr>
          <p:nvPr>
            <p:ph sz="half" idx="13" hasCustomPrompt="1"/>
          </p:nvPr>
        </p:nvSpPr>
        <p:spPr>
          <a:xfrm>
            <a:off x="151063" y="3267808"/>
            <a:ext cx="7332173" cy="1062404"/>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558762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15455"/>
            <a:ext cx="9305636" cy="4572000"/>
          </a:xfrm>
          <a:prstGeom prst="rect">
            <a:avLst/>
          </a:prstGeom>
        </p:spPr>
      </p:pic>
      <p:sp>
        <p:nvSpPr>
          <p:cNvPr id="13" name="Picture Placeholder 2"/>
          <p:cNvSpPr>
            <a:spLocks noGrp="1"/>
          </p:cNvSpPr>
          <p:nvPr>
            <p:ph type="pic" idx="1"/>
          </p:nvPr>
        </p:nvSpPr>
        <p:spPr>
          <a:xfrm>
            <a:off x="151057" y="87922"/>
            <a:ext cx="4414716" cy="2996144"/>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14" name="Text Placeholder 2"/>
          <p:cNvSpPr>
            <a:spLocks noGrp="1"/>
          </p:cNvSpPr>
          <p:nvPr>
            <p:ph type="body" idx="12"/>
          </p:nvPr>
        </p:nvSpPr>
        <p:spPr>
          <a:xfrm>
            <a:off x="4777272" y="87922"/>
            <a:ext cx="4040188" cy="479822"/>
          </a:xfrm>
          <a:prstGeom prst="rect">
            <a:avLst/>
          </a:prstGeom>
        </p:spPr>
        <p:txBody>
          <a:bodyPr anchor="b"/>
          <a:lstStyle>
            <a:lvl1pPr marL="0" indent="0">
              <a:buNone/>
              <a:defRPr sz="2400" b="1">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4777272" y="728928"/>
            <a:ext cx="4040188" cy="2355138"/>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3" name="Picture 2" descr="EdEquityProCover.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006269" y="1786276"/>
            <a:ext cx="2160827" cy="2670272"/>
          </a:xfrm>
          <a:prstGeom prst="rect">
            <a:avLst/>
          </a:prstGeom>
        </p:spPr>
      </p:pic>
      <p:sp>
        <p:nvSpPr>
          <p:cNvPr id="16" name="Content Placeholder 3"/>
          <p:cNvSpPr>
            <a:spLocks noGrp="1"/>
          </p:cNvSpPr>
          <p:nvPr>
            <p:ph sz="half" idx="13" hasCustomPrompt="1"/>
          </p:nvPr>
        </p:nvSpPr>
        <p:spPr>
          <a:xfrm>
            <a:off x="151063" y="3267808"/>
            <a:ext cx="7332173" cy="1062404"/>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410411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4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15455"/>
            <a:ext cx="9305636" cy="4572000"/>
          </a:xfrm>
          <a:prstGeom prst="rect">
            <a:avLst/>
          </a:prstGeom>
        </p:spPr>
      </p:pic>
      <p:sp>
        <p:nvSpPr>
          <p:cNvPr id="13" name="Picture Placeholder 2"/>
          <p:cNvSpPr>
            <a:spLocks noGrp="1"/>
          </p:cNvSpPr>
          <p:nvPr>
            <p:ph type="pic" idx="1"/>
          </p:nvPr>
        </p:nvSpPr>
        <p:spPr>
          <a:xfrm>
            <a:off x="151057" y="87922"/>
            <a:ext cx="4414716" cy="2996144"/>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14" name="Text Placeholder 2"/>
          <p:cNvSpPr>
            <a:spLocks noGrp="1"/>
          </p:cNvSpPr>
          <p:nvPr>
            <p:ph type="body" idx="12"/>
          </p:nvPr>
        </p:nvSpPr>
        <p:spPr>
          <a:xfrm>
            <a:off x="4777272" y="87922"/>
            <a:ext cx="4040188" cy="479822"/>
          </a:xfrm>
          <a:prstGeom prst="rect">
            <a:avLst/>
          </a:prstGeom>
        </p:spPr>
        <p:txBody>
          <a:bodyPr anchor="b"/>
          <a:lstStyle>
            <a:lvl1pPr marL="0" indent="0">
              <a:buNone/>
              <a:defRPr sz="2400" b="1">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4777272" y="728928"/>
            <a:ext cx="4040188" cy="2355138"/>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2" name="Picture 1" descr="HS_Studen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379309" y="1606565"/>
            <a:ext cx="3030669" cy="2849982"/>
          </a:xfrm>
          <a:prstGeom prst="rect">
            <a:avLst/>
          </a:prstGeom>
        </p:spPr>
      </p:pic>
      <p:sp>
        <p:nvSpPr>
          <p:cNvPr id="16" name="Content Placeholder 3"/>
          <p:cNvSpPr>
            <a:spLocks noGrp="1"/>
          </p:cNvSpPr>
          <p:nvPr>
            <p:ph sz="half" idx="13" hasCustomPrompt="1"/>
          </p:nvPr>
        </p:nvSpPr>
        <p:spPr>
          <a:xfrm>
            <a:off x="151063" y="3267808"/>
            <a:ext cx="7332173" cy="1062404"/>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25815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15455"/>
            <a:ext cx="9305636" cy="4572000"/>
          </a:xfrm>
          <a:prstGeom prst="rect">
            <a:avLst/>
          </a:prstGeom>
        </p:spPr>
      </p:pic>
      <p:sp>
        <p:nvSpPr>
          <p:cNvPr id="6" name="Rectangle 5"/>
          <p:cNvSpPr/>
          <p:nvPr userDrawn="1"/>
        </p:nvSpPr>
        <p:spPr>
          <a:xfrm>
            <a:off x="384849" y="28864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Rectangle 7"/>
          <p:cNvSpPr/>
          <p:nvPr userDrawn="1"/>
        </p:nvSpPr>
        <p:spPr>
          <a:xfrm>
            <a:off x="4693614" y="28864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1" name="Content Placeholder 2"/>
          <p:cNvSpPr>
            <a:spLocks noGrp="1"/>
          </p:cNvSpPr>
          <p:nvPr>
            <p:ph idx="10"/>
          </p:nvPr>
        </p:nvSpPr>
        <p:spPr>
          <a:xfrm>
            <a:off x="521624" y="376560"/>
            <a:ext cx="3757305" cy="2523328"/>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2"/>
          </p:nvPr>
        </p:nvSpPr>
        <p:spPr>
          <a:xfrm>
            <a:off x="4840157" y="395613"/>
            <a:ext cx="3757305" cy="2523328"/>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 name="Picture 2" descr="rbsb2_18.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067497" y="1398475"/>
            <a:ext cx="1606296" cy="3175866"/>
          </a:xfrm>
          <a:prstGeom prst="rect">
            <a:avLst/>
          </a:prstGeom>
        </p:spPr>
      </p:pic>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134791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7_Title Slide with Picture">
    <p:spTree>
      <p:nvGrpSpPr>
        <p:cNvPr id="1" name=""/>
        <p:cNvGrpSpPr/>
        <p:nvPr/>
      </p:nvGrpSpPr>
      <p:grpSpPr>
        <a:xfrm>
          <a:off x="0" y="0"/>
          <a:ext cx="0" cy="0"/>
          <a:chOff x="0" y="0"/>
          <a:chExt cx="0" cy="0"/>
        </a:xfrm>
      </p:grpSpPr>
      <p:pic>
        <p:nvPicPr>
          <p:cNvPr id="2" name="Picture 1" descr="Homework.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682644" y="-208881"/>
            <a:ext cx="7095321" cy="4663649"/>
          </a:xfrm>
          <a:prstGeom prst="rect">
            <a:avLst/>
          </a:prstGeom>
        </p:spPr>
      </p:pic>
      <p:sp>
        <p:nvSpPr>
          <p:cNvPr id="6" name="Rectangle 5"/>
          <p:cNvSpPr/>
          <p:nvPr userDrawn="1"/>
        </p:nvSpPr>
        <p:spPr>
          <a:xfrm>
            <a:off x="0" y="-117232"/>
            <a:ext cx="4261812" cy="4572000"/>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1" name="Content Placeholder 2"/>
          <p:cNvSpPr>
            <a:spLocks noGrp="1"/>
          </p:cNvSpPr>
          <p:nvPr>
            <p:ph idx="10"/>
          </p:nvPr>
        </p:nvSpPr>
        <p:spPr>
          <a:xfrm>
            <a:off x="322391" y="156752"/>
            <a:ext cx="3839307" cy="2642133"/>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09872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6" name="Rectangle 5"/>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7515421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1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15455"/>
            <a:ext cx="9305636" cy="4572000"/>
          </a:xfrm>
          <a:prstGeom prst="rect">
            <a:avLst/>
          </a:prstGeom>
        </p:spPr>
      </p:pic>
      <p:sp>
        <p:nvSpPr>
          <p:cNvPr id="6" name="Rectangle 5"/>
          <p:cNvSpPr/>
          <p:nvPr userDrawn="1"/>
        </p:nvSpPr>
        <p:spPr>
          <a:xfrm>
            <a:off x="384849" y="28864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Picture Placeholder 2"/>
          <p:cNvSpPr>
            <a:spLocks noGrp="1"/>
          </p:cNvSpPr>
          <p:nvPr>
            <p:ph type="pic" idx="12"/>
          </p:nvPr>
        </p:nvSpPr>
        <p:spPr>
          <a:xfrm>
            <a:off x="393824" y="288638"/>
            <a:ext cx="4024243" cy="2523327"/>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dirty="0"/>
          </a:p>
        </p:txBody>
      </p:sp>
      <p:sp>
        <p:nvSpPr>
          <p:cNvPr id="11" name="Text Placeholder 3"/>
          <p:cNvSpPr>
            <a:spLocks noGrp="1"/>
          </p:cNvSpPr>
          <p:nvPr>
            <p:ph type="body" sz="half" idx="2"/>
          </p:nvPr>
        </p:nvSpPr>
        <p:spPr>
          <a:xfrm>
            <a:off x="393824" y="2811964"/>
            <a:ext cx="4024243" cy="807536"/>
          </a:xfrm>
          <a:prstGeom prst="rect">
            <a:avLst/>
          </a:prstGeom>
        </p:spPr>
        <p:txBody>
          <a:bodyPr/>
          <a:lstStyle>
            <a:lvl1pPr marL="0" indent="0">
              <a:buNone/>
              <a:defRPr sz="20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smtClean="0"/>
              <a:t>Click to edit Master text styles</a:t>
            </a:r>
          </a:p>
        </p:txBody>
      </p:sp>
      <p:sp>
        <p:nvSpPr>
          <p:cNvPr id="12" name="Rectangle 11"/>
          <p:cNvSpPr/>
          <p:nvPr userDrawn="1"/>
        </p:nvSpPr>
        <p:spPr>
          <a:xfrm>
            <a:off x="4666143" y="28864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3" name="Picture Placeholder 2"/>
          <p:cNvSpPr>
            <a:spLocks noGrp="1"/>
          </p:cNvSpPr>
          <p:nvPr>
            <p:ph type="pic" idx="13"/>
          </p:nvPr>
        </p:nvSpPr>
        <p:spPr>
          <a:xfrm>
            <a:off x="4675118" y="288638"/>
            <a:ext cx="4024243" cy="2523327"/>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dirty="0"/>
          </a:p>
        </p:txBody>
      </p:sp>
      <p:sp>
        <p:nvSpPr>
          <p:cNvPr id="14" name="Text Placeholder 3"/>
          <p:cNvSpPr>
            <a:spLocks noGrp="1"/>
          </p:cNvSpPr>
          <p:nvPr>
            <p:ph type="body" sz="half" idx="14"/>
          </p:nvPr>
        </p:nvSpPr>
        <p:spPr>
          <a:xfrm>
            <a:off x="4675918" y="2811964"/>
            <a:ext cx="4024243" cy="807536"/>
          </a:xfrm>
          <a:prstGeom prst="rect">
            <a:avLst/>
          </a:prstGeom>
        </p:spPr>
        <p:txBody>
          <a:bodyPr/>
          <a:lstStyle>
            <a:lvl1pPr marL="0" indent="0">
              <a:buNone/>
              <a:defRPr sz="20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smtClean="0"/>
              <a:t>Click to edit Master text styles</a:t>
            </a:r>
          </a:p>
        </p:txBody>
      </p:sp>
      <p:pic>
        <p:nvPicPr>
          <p:cNvPr id="15" name="Picture 14"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170930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Title Slide with Picture">
    <p:spTree>
      <p:nvGrpSpPr>
        <p:cNvPr id="1" name=""/>
        <p:cNvGrpSpPr/>
        <p:nvPr/>
      </p:nvGrpSpPr>
      <p:grpSpPr>
        <a:xfrm>
          <a:off x="0" y="0"/>
          <a:ext cx="0" cy="0"/>
          <a:chOff x="0" y="0"/>
          <a:chExt cx="0" cy="0"/>
        </a:xfrm>
      </p:grpSpPr>
      <p:sp>
        <p:nvSpPr>
          <p:cNvPr id="9" name="Content Placeholder 2"/>
          <p:cNvSpPr>
            <a:spLocks noGrp="1"/>
          </p:cNvSpPr>
          <p:nvPr>
            <p:ph idx="1"/>
          </p:nvPr>
        </p:nvSpPr>
        <p:spPr>
          <a:xfrm>
            <a:off x="224698" y="278605"/>
            <a:ext cx="8675077" cy="1399262"/>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sp>
        <p:nvSpPr>
          <p:cNvPr id="10" name="Content Placeholder 2"/>
          <p:cNvSpPr>
            <a:spLocks noGrp="1"/>
          </p:cNvSpPr>
          <p:nvPr>
            <p:ph idx="10"/>
          </p:nvPr>
        </p:nvSpPr>
        <p:spPr>
          <a:xfrm>
            <a:off x="4542698" y="1782480"/>
            <a:ext cx="4357077" cy="2523328"/>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2"/>
          <p:cNvSpPr>
            <a:spLocks noGrp="1"/>
          </p:cNvSpPr>
          <p:nvPr>
            <p:ph type="pic" idx="12"/>
          </p:nvPr>
        </p:nvSpPr>
        <p:spPr>
          <a:xfrm>
            <a:off x="228606" y="1782482"/>
            <a:ext cx="4024243" cy="2523327"/>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pic>
        <p:nvPicPr>
          <p:cNvPr id="4" name="Picture 3" descr="hood11.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461189" y="2368846"/>
            <a:ext cx="3338145" cy="2107358"/>
          </a:xfrm>
          <a:prstGeom prst="rect">
            <a:avLst/>
          </a:prstGeom>
        </p:spPr>
      </p:pic>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228637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Title Slide with Picture">
    <p:spTree>
      <p:nvGrpSpPr>
        <p:cNvPr id="1" name=""/>
        <p:cNvGrpSpPr/>
        <p:nvPr/>
      </p:nvGrpSpPr>
      <p:grpSpPr>
        <a:xfrm>
          <a:off x="0" y="0"/>
          <a:ext cx="0" cy="0"/>
          <a:chOff x="0" y="0"/>
          <a:chExt cx="0" cy="0"/>
        </a:xfrm>
      </p:grpSpPr>
      <p:pic>
        <p:nvPicPr>
          <p:cNvPr id="3" name="Picture 2" descr="Assemble.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68484" y="2"/>
            <a:ext cx="6673593" cy="4451079"/>
          </a:xfrm>
          <a:prstGeom prst="rect">
            <a:avLst/>
          </a:prstGeom>
        </p:spPr>
      </p:pic>
      <p:sp>
        <p:nvSpPr>
          <p:cNvPr id="9" name="Rectangle 8"/>
          <p:cNvSpPr/>
          <p:nvPr userDrawn="1"/>
        </p:nvSpPr>
        <p:spPr>
          <a:xfrm>
            <a:off x="5434067" y="2"/>
            <a:ext cx="3709939" cy="4451079"/>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3" name="Text Placeholder 2"/>
          <p:cNvSpPr>
            <a:spLocks noGrp="1"/>
          </p:cNvSpPr>
          <p:nvPr>
            <p:ph type="body" idx="1"/>
          </p:nvPr>
        </p:nvSpPr>
        <p:spPr>
          <a:xfrm>
            <a:off x="5646739" y="154429"/>
            <a:ext cx="3272575" cy="479822"/>
          </a:xfrm>
          <a:prstGeom prst="rect">
            <a:avLst/>
          </a:prstGeom>
        </p:spPr>
        <p:txBody>
          <a:bodyPr anchor="b"/>
          <a:lstStyle>
            <a:lvl1pPr marL="0" indent="0">
              <a:buNone/>
              <a:defRPr sz="2400" b="1">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14" name="Content Placeholder 3"/>
          <p:cNvSpPr>
            <a:spLocks noGrp="1"/>
          </p:cNvSpPr>
          <p:nvPr>
            <p:ph sz="half" idx="2" hasCustomPrompt="1"/>
          </p:nvPr>
        </p:nvSpPr>
        <p:spPr>
          <a:xfrm>
            <a:off x="5646739" y="795436"/>
            <a:ext cx="3272575" cy="2355138"/>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92381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000780-5619-4268-B72E-BCB4D60300E3}"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D1FF7-DE7A-468E-81AD-367720C7FDEA}" type="slidenum">
              <a:rPr lang="en-US" smtClean="0"/>
              <a:t>‹#›</a:t>
            </a:fld>
            <a:endParaRPr lang="en-US"/>
          </a:p>
        </p:txBody>
      </p:sp>
    </p:spTree>
    <p:extLst>
      <p:ext uri="{BB962C8B-B14F-4D97-AF65-F5344CB8AC3E}">
        <p14:creationId xmlns:p14="http://schemas.microsoft.com/office/powerpoint/2010/main" val="137078278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000780-5619-4268-B72E-BCB4D60300E3}" type="datetimeFigureOut">
              <a:rPr lang="en-US" smtClean="0"/>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8D1FF7-DE7A-468E-81AD-367720C7FDEA}" type="slidenum">
              <a:rPr lang="en-US" smtClean="0"/>
              <a:t>‹#›</a:t>
            </a:fld>
            <a:endParaRPr lang="en-US"/>
          </a:p>
        </p:txBody>
      </p:sp>
    </p:spTree>
    <p:extLst>
      <p:ext uri="{BB962C8B-B14F-4D97-AF65-F5344CB8AC3E}">
        <p14:creationId xmlns:p14="http://schemas.microsoft.com/office/powerpoint/2010/main" val="368274059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8"/>
        <p:cNvGrpSpPr/>
        <p:nvPr/>
      </p:nvGrpSpPr>
      <p:grpSpPr>
        <a:xfrm>
          <a:off x="0" y="0"/>
          <a:ext cx="0" cy="0"/>
          <a:chOff x="0" y="0"/>
          <a:chExt cx="0" cy="0"/>
        </a:xfrm>
      </p:grpSpPr>
      <p:sp>
        <p:nvSpPr>
          <p:cNvPr id="19" name="Google Shape;19;p2"/>
          <p:cNvSpPr txBox="1">
            <a:spLocks noGrp="1"/>
          </p:cNvSpPr>
          <p:nvPr>
            <p:ph type="ctrTitle"/>
          </p:nvPr>
        </p:nvSpPr>
        <p:spPr>
          <a:xfrm>
            <a:off x="1813335" y="601724"/>
            <a:ext cx="6477805" cy="1906073"/>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1"/>
              </a:buClr>
              <a:buSzPts val="6600"/>
              <a:buFont typeface="Gill Sans"/>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1813335" y="2648403"/>
            <a:ext cx="6477804" cy="733216"/>
          </a:xfrm>
          <a:prstGeom prst="rect">
            <a:avLst/>
          </a:prstGeom>
          <a:noFill/>
          <a:ln>
            <a:noFill/>
          </a:ln>
        </p:spPr>
        <p:txBody>
          <a:bodyPr spcFirstLastPara="1" wrap="square" lIns="91425" tIns="91425" rIns="91425" bIns="91425" anchor="t" anchorCtr="0">
            <a:noAutofit/>
          </a:bodyPr>
          <a:lstStyle>
            <a:lvl1pPr lvl="0" algn="l">
              <a:lnSpc>
                <a:spcPct val="120000"/>
              </a:lnSpc>
              <a:spcBef>
                <a:spcPts val="750"/>
              </a:spcBef>
              <a:spcAft>
                <a:spcPts val="0"/>
              </a:spcAft>
              <a:buSzPts val="1800"/>
              <a:buNone/>
              <a:defRPr sz="1350" b="0" cap="none">
                <a:solidFill>
                  <a:schemeClr val="dk1"/>
                </a:solidFill>
              </a:defRPr>
            </a:lvl1pPr>
            <a:lvl2pPr lvl="1" algn="ctr">
              <a:lnSpc>
                <a:spcPct val="120000"/>
              </a:lnSpc>
              <a:spcBef>
                <a:spcPts val="375"/>
              </a:spcBef>
              <a:spcAft>
                <a:spcPts val="0"/>
              </a:spcAft>
              <a:buSzPts val="1800"/>
              <a:buNone/>
              <a:defRPr sz="1350"/>
            </a:lvl2pPr>
            <a:lvl3pPr lvl="2" algn="ctr">
              <a:lnSpc>
                <a:spcPct val="120000"/>
              </a:lnSpc>
              <a:spcBef>
                <a:spcPts val="375"/>
              </a:spcBef>
              <a:spcAft>
                <a:spcPts val="0"/>
              </a:spcAft>
              <a:buSzPts val="1800"/>
              <a:buNone/>
              <a:defRPr sz="1350"/>
            </a:lvl3pPr>
            <a:lvl4pPr lvl="3" algn="ctr">
              <a:lnSpc>
                <a:spcPct val="120000"/>
              </a:lnSpc>
              <a:spcBef>
                <a:spcPts val="375"/>
              </a:spcBef>
              <a:spcAft>
                <a:spcPts val="0"/>
              </a:spcAft>
              <a:buSzPts val="1600"/>
              <a:buNone/>
              <a:defRPr sz="1200"/>
            </a:lvl4pPr>
            <a:lvl5pPr lvl="4" algn="ctr">
              <a:lnSpc>
                <a:spcPct val="120000"/>
              </a:lnSpc>
              <a:spcBef>
                <a:spcPts val="375"/>
              </a:spcBef>
              <a:spcAft>
                <a:spcPts val="0"/>
              </a:spcAft>
              <a:buSzPts val="1600"/>
              <a:buNone/>
              <a:defRPr sz="1200"/>
            </a:lvl5pPr>
            <a:lvl6pPr lvl="5" algn="ctr">
              <a:lnSpc>
                <a:spcPct val="120000"/>
              </a:lnSpc>
              <a:spcBef>
                <a:spcPts val="375"/>
              </a:spcBef>
              <a:spcAft>
                <a:spcPts val="0"/>
              </a:spcAft>
              <a:buSzPts val="1600"/>
              <a:buNone/>
              <a:defRPr sz="1200"/>
            </a:lvl6pPr>
            <a:lvl7pPr lvl="6" algn="ctr">
              <a:lnSpc>
                <a:spcPct val="120000"/>
              </a:lnSpc>
              <a:spcBef>
                <a:spcPts val="375"/>
              </a:spcBef>
              <a:spcAft>
                <a:spcPts val="0"/>
              </a:spcAft>
              <a:buSzPts val="1600"/>
              <a:buNone/>
              <a:defRPr sz="1200"/>
            </a:lvl7pPr>
            <a:lvl8pPr lvl="7" algn="ctr">
              <a:lnSpc>
                <a:spcPct val="120000"/>
              </a:lnSpc>
              <a:spcBef>
                <a:spcPts val="375"/>
              </a:spcBef>
              <a:spcAft>
                <a:spcPts val="0"/>
              </a:spcAft>
              <a:buSzPts val="1600"/>
              <a:buNone/>
              <a:defRPr sz="1200"/>
            </a:lvl8pPr>
            <a:lvl9pPr lvl="8" algn="ctr">
              <a:lnSpc>
                <a:spcPct val="120000"/>
              </a:lnSpc>
              <a:spcBef>
                <a:spcPts val="375"/>
              </a:spcBef>
              <a:spcAft>
                <a:spcPts val="0"/>
              </a:spcAft>
              <a:buSzPts val="1600"/>
              <a:buNone/>
              <a:defRPr sz="1200"/>
            </a:lvl9pPr>
          </a:lstStyle>
          <a:p>
            <a:endParaRPr/>
          </a:p>
        </p:txBody>
      </p:sp>
      <p:sp>
        <p:nvSpPr>
          <p:cNvPr id="21" name="Google Shape;21;p2"/>
          <p:cNvSpPr txBox="1">
            <a:spLocks noGrp="1"/>
          </p:cNvSpPr>
          <p:nvPr>
            <p:ph type="dt" idx="10"/>
          </p:nvPr>
        </p:nvSpPr>
        <p:spPr>
          <a:xfrm>
            <a:off x="5665604" y="247778"/>
            <a:ext cx="2625536" cy="2319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ftr" idx="11"/>
          </p:nvPr>
        </p:nvSpPr>
        <p:spPr>
          <a:xfrm>
            <a:off x="1812376" y="246981"/>
            <a:ext cx="3730436" cy="2319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ldNum" idx="12"/>
          </p:nvPr>
        </p:nvSpPr>
        <p:spPr>
          <a:xfrm>
            <a:off x="1078249" y="599230"/>
            <a:ext cx="608264" cy="377684"/>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24" name="Google Shape;24;p2"/>
          <p:cNvCxnSpPr/>
          <p:nvPr/>
        </p:nvCxnSpPr>
        <p:spPr>
          <a:xfrm>
            <a:off x="1813335" y="2646407"/>
            <a:ext cx="6477804" cy="0"/>
          </a:xfrm>
          <a:prstGeom prst="straightConnector1">
            <a:avLst/>
          </a:prstGeom>
          <a:noFill/>
          <a:ln w="3175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14899718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2"/>
        <p:cNvGrpSpPr/>
        <p:nvPr/>
      </p:nvGrpSpPr>
      <p:grpSpPr>
        <a:xfrm>
          <a:off x="0" y="0"/>
          <a:ext cx="0" cy="0"/>
          <a:chOff x="0" y="0"/>
          <a:chExt cx="0" cy="0"/>
        </a:xfrm>
      </p:grpSpPr>
      <p:sp>
        <p:nvSpPr>
          <p:cNvPr id="33" name="Google Shape;33;p4"/>
          <p:cNvSpPr txBox="1">
            <a:spLocks noGrp="1"/>
          </p:cNvSpPr>
          <p:nvPr>
            <p:ph type="title"/>
          </p:nvPr>
        </p:nvSpPr>
        <p:spPr>
          <a:xfrm>
            <a:off x="1090679" y="1317097"/>
            <a:ext cx="6482366" cy="14159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600"/>
              <a:buFont typeface="Gill Sans"/>
              <a:buNone/>
              <a:defRPr sz="2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
          <p:cNvSpPr txBox="1">
            <a:spLocks noGrp="1"/>
          </p:cNvSpPr>
          <p:nvPr>
            <p:ph type="body" idx="1"/>
          </p:nvPr>
        </p:nvSpPr>
        <p:spPr>
          <a:xfrm>
            <a:off x="1090679" y="2854647"/>
            <a:ext cx="6472835" cy="759697"/>
          </a:xfrm>
          <a:prstGeom prst="rect">
            <a:avLst/>
          </a:prstGeom>
          <a:noFill/>
          <a:ln>
            <a:noFill/>
          </a:ln>
        </p:spPr>
        <p:txBody>
          <a:bodyPr spcFirstLastPara="1" wrap="square" lIns="91425" tIns="91425" rIns="91425" bIns="45700" anchor="t" anchorCtr="0">
            <a:noAutofit/>
          </a:bodyPr>
          <a:lstStyle>
            <a:lvl1pPr marL="342900" lvl="0" indent="-171450" algn="l">
              <a:lnSpc>
                <a:spcPct val="120000"/>
              </a:lnSpc>
              <a:spcBef>
                <a:spcPts val="750"/>
              </a:spcBef>
              <a:spcAft>
                <a:spcPts val="0"/>
              </a:spcAft>
              <a:buSzPts val="1800"/>
              <a:buNone/>
              <a:defRPr sz="1350">
                <a:solidFill>
                  <a:schemeClr val="dk1"/>
                </a:solidFill>
              </a:defRPr>
            </a:lvl1pPr>
            <a:lvl2pPr marL="685800" lvl="1" indent="-171450" algn="l">
              <a:lnSpc>
                <a:spcPct val="120000"/>
              </a:lnSpc>
              <a:spcBef>
                <a:spcPts val="375"/>
              </a:spcBef>
              <a:spcAft>
                <a:spcPts val="0"/>
              </a:spcAft>
              <a:buSzPts val="1800"/>
              <a:buNone/>
              <a:defRPr sz="1350">
                <a:solidFill>
                  <a:srgbClr val="888888"/>
                </a:solidFill>
              </a:defRPr>
            </a:lvl2pPr>
            <a:lvl3pPr marL="1028700" lvl="2" indent="-171450" algn="l">
              <a:lnSpc>
                <a:spcPct val="120000"/>
              </a:lnSpc>
              <a:spcBef>
                <a:spcPts val="375"/>
              </a:spcBef>
              <a:spcAft>
                <a:spcPts val="0"/>
              </a:spcAft>
              <a:buSzPts val="1800"/>
              <a:buNone/>
              <a:defRPr sz="1350">
                <a:solidFill>
                  <a:srgbClr val="888888"/>
                </a:solidFill>
              </a:defRPr>
            </a:lvl3pPr>
            <a:lvl4pPr marL="1371600" lvl="3" indent="-171450" algn="l">
              <a:lnSpc>
                <a:spcPct val="120000"/>
              </a:lnSpc>
              <a:spcBef>
                <a:spcPts val="375"/>
              </a:spcBef>
              <a:spcAft>
                <a:spcPts val="0"/>
              </a:spcAft>
              <a:buSzPts val="1600"/>
              <a:buNone/>
              <a:defRPr sz="1200">
                <a:solidFill>
                  <a:srgbClr val="888888"/>
                </a:solidFill>
              </a:defRPr>
            </a:lvl4pPr>
            <a:lvl5pPr marL="1714500" lvl="4" indent="-171450" algn="l">
              <a:lnSpc>
                <a:spcPct val="120000"/>
              </a:lnSpc>
              <a:spcBef>
                <a:spcPts val="375"/>
              </a:spcBef>
              <a:spcAft>
                <a:spcPts val="0"/>
              </a:spcAft>
              <a:buSzPts val="1600"/>
              <a:buNone/>
              <a:defRPr sz="1200">
                <a:solidFill>
                  <a:srgbClr val="888888"/>
                </a:solidFill>
              </a:defRPr>
            </a:lvl5pPr>
            <a:lvl6pPr marL="2057400" lvl="5" indent="-171450" algn="l">
              <a:lnSpc>
                <a:spcPct val="120000"/>
              </a:lnSpc>
              <a:spcBef>
                <a:spcPts val="375"/>
              </a:spcBef>
              <a:spcAft>
                <a:spcPts val="0"/>
              </a:spcAft>
              <a:buSzPts val="1600"/>
              <a:buNone/>
              <a:defRPr sz="1200">
                <a:solidFill>
                  <a:srgbClr val="888888"/>
                </a:solidFill>
              </a:defRPr>
            </a:lvl6pPr>
            <a:lvl7pPr marL="2400300" lvl="6" indent="-171450" algn="l">
              <a:lnSpc>
                <a:spcPct val="120000"/>
              </a:lnSpc>
              <a:spcBef>
                <a:spcPts val="375"/>
              </a:spcBef>
              <a:spcAft>
                <a:spcPts val="0"/>
              </a:spcAft>
              <a:buSzPts val="1600"/>
              <a:buNone/>
              <a:defRPr sz="1200">
                <a:solidFill>
                  <a:srgbClr val="888888"/>
                </a:solidFill>
              </a:defRPr>
            </a:lvl7pPr>
            <a:lvl8pPr marL="2743200" lvl="7" indent="-171450" algn="l">
              <a:lnSpc>
                <a:spcPct val="120000"/>
              </a:lnSpc>
              <a:spcBef>
                <a:spcPts val="375"/>
              </a:spcBef>
              <a:spcAft>
                <a:spcPts val="0"/>
              </a:spcAft>
              <a:buSzPts val="1600"/>
              <a:buNone/>
              <a:defRPr sz="1200">
                <a:solidFill>
                  <a:srgbClr val="888888"/>
                </a:solidFill>
              </a:defRPr>
            </a:lvl8pPr>
            <a:lvl9pPr marL="3086100" lvl="8" indent="-171450" algn="l">
              <a:lnSpc>
                <a:spcPct val="120000"/>
              </a:lnSpc>
              <a:spcBef>
                <a:spcPts val="375"/>
              </a:spcBef>
              <a:spcAft>
                <a:spcPts val="0"/>
              </a:spcAft>
              <a:buSzPts val="1600"/>
              <a:buNone/>
              <a:defRPr sz="1200">
                <a:solidFill>
                  <a:srgbClr val="888888"/>
                </a:solidFill>
              </a:defRPr>
            </a:lvl9pPr>
          </a:lstStyle>
          <a:p>
            <a:endParaRPr/>
          </a:p>
        </p:txBody>
      </p:sp>
      <p:sp>
        <p:nvSpPr>
          <p:cNvPr id="35" name="Google Shape;35;p4"/>
          <p:cNvSpPr txBox="1">
            <a:spLocks noGrp="1"/>
          </p:cNvSpPr>
          <p:nvPr>
            <p:ph type="dt" idx="10"/>
          </p:nvPr>
        </p:nvSpPr>
        <p:spPr>
          <a:xfrm>
            <a:off x="5665604" y="247778"/>
            <a:ext cx="2625536" cy="2319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ftr" idx="11"/>
          </p:nvPr>
        </p:nvSpPr>
        <p:spPr>
          <a:xfrm>
            <a:off x="1088684" y="246981"/>
            <a:ext cx="4454127" cy="2319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38" name="Google Shape;38;p4"/>
          <p:cNvCxnSpPr/>
          <p:nvPr/>
        </p:nvCxnSpPr>
        <p:spPr>
          <a:xfrm>
            <a:off x="1090679" y="2853739"/>
            <a:ext cx="6472835" cy="0"/>
          </a:xfrm>
          <a:prstGeom prst="straightConnector1">
            <a:avLst/>
          </a:prstGeom>
          <a:noFill/>
          <a:ln w="3175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2400739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099017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hood11.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19632"/>
          <a:stretch/>
        </p:blipFill>
        <p:spPr>
          <a:xfrm>
            <a:off x="6461189" y="2368846"/>
            <a:ext cx="2682811" cy="2107358"/>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630905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63843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1693462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theme" Target="../theme/theme2.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1241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 y="4462415"/>
            <a:ext cx="9151305"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title="Virginia is for Learners logo"/>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a:off x="7619060" y="4495086"/>
            <a:ext cx="1320709" cy="611267"/>
          </a:xfrm>
          <a:prstGeom prst="rect">
            <a:avLst/>
          </a:prstGeom>
        </p:spPr>
      </p:pic>
      <p:cxnSp>
        <p:nvCxnSpPr>
          <p:cNvPr id="9" name="Straight Connector 8"/>
          <p:cNvCxnSpPr/>
          <p:nvPr userDrawn="1"/>
        </p:nvCxnSpPr>
        <p:spPr>
          <a:xfrm>
            <a:off x="0" y="4462415"/>
            <a:ext cx="914400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165902" y="4667996"/>
            <a:ext cx="2133600" cy="27463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A3BA662-FE18-4FD4-9A53-B2CA0A2E752A}" type="slidenum">
              <a:rPr lang="en-US" sz="2000" smtClean="0">
                <a:solidFill>
                  <a:schemeClr val="bg1"/>
                </a:solidFill>
              </a:rPr>
              <a:pPr algn="l"/>
              <a:t>‹#›</a:t>
            </a:fld>
            <a:endParaRPr lang="en-US" sz="2000" dirty="0">
              <a:solidFill>
                <a:schemeClr val="bg1"/>
              </a:solidFill>
            </a:endParaRPr>
          </a:p>
        </p:txBody>
      </p:sp>
    </p:spTree>
    <p:extLst>
      <p:ext uri="{BB962C8B-B14F-4D97-AF65-F5344CB8AC3E}">
        <p14:creationId xmlns:p14="http://schemas.microsoft.com/office/powerpoint/2010/main" val="56815336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80" r:id="rId3"/>
    <p:sldLayoutId id="2147483660" r:id="rId4"/>
    <p:sldLayoutId id="2147483681" r:id="rId5"/>
    <p:sldLayoutId id="2147483684" r:id="rId6"/>
    <p:sldLayoutId id="2147483690" r:id="rId7"/>
    <p:sldLayoutId id="2147483663" r:id="rId8"/>
    <p:sldLayoutId id="2147483664" r:id="rId9"/>
    <p:sldLayoutId id="2147483668" r:id="rId10"/>
    <p:sldLayoutId id="2147483669" r:id="rId11"/>
    <p:sldLayoutId id="2147483671" r:id="rId12"/>
    <p:sldLayoutId id="2147483662" r:id="rId13"/>
    <p:sldLayoutId id="2147483672" r:id="rId14"/>
    <p:sldLayoutId id="2147483665" r:id="rId15"/>
    <p:sldLayoutId id="2147483693" r:id="rId16"/>
    <p:sldLayoutId id="2147483650" r:id="rId17"/>
    <p:sldLayoutId id="2147483666" r:id="rId18"/>
    <p:sldLayoutId id="2147483694" r:id="rId19"/>
    <p:sldLayoutId id="2147483673" r:id="rId20"/>
    <p:sldLayoutId id="2147483674" r:id="rId21"/>
    <p:sldLayoutId id="2147483675" r:id="rId22"/>
    <p:sldLayoutId id="2147483686" r:id="rId23"/>
    <p:sldLayoutId id="2147483687" r:id="rId24"/>
    <p:sldLayoutId id="2147483652" r:id="rId25"/>
    <p:sldLayoutId id="2147483653" r:id="rId26"/>
    <p:sldLayoutId id="2147483656" r:id="rId27"/>
    <p:sldLayoutId id="2147483657" r:id="rId28"/>
    <p:sldLayoutId id="2147483697" r:id="rId29"/>
    <p:sldLayoutId id="2147483699" r:id="rId30"/>
    <p:sldLayoutId id="2147483727" r:id="rId3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1935" y="0"/>
            <a:ext cx="9659980" cy="729816"/>
          </a:xfrm>
          <a:prstGeom prst="rect">
            <a:avLst/>
          </a:prstGeom>
          <a:solidFill>
            <a:schemeClr val="tx2"/>
          </a:solidFill>
        </p:spPr>
        <p:txBody>
          <a:bodyPr vert="horz" lIns="457200" tIns="0" rIns="457200" bIns="0" rtlCol="0" anchor="ctr">
            <a:normAutofit/>
          </a:bodyPr>
          <a:lstStyle/>
          <a:p>
            <a:r>
              <a:rPr lang="en-US" dirty="0" smtClean="0"/>
              <a:t>Click to edit Master title style</a:t>
            </a:r>
            <a:endParaRPr dirty="0"/>
          </a:p>
        </p:txBody>
      </p:sp>
      <p:sp>
        <p:nvSpPr>
          <p:cNvPr id="11" name="Rectangle 10"/>
          <p:cNvSpPr/>
          <p:nvPr userDrawn="1"/>
        </p:nvSpPr>
        <p:spPr>
          <a:xfrm>
            <a:off x="-260286" y="4462415"/>
            <a:ext cx="9658286"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descr="VAisforLearners4VDOE reversed150.png"/>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7619061" y="4495087"/>
            <a:ext cx="1320709" cy="611267"/>
          </a:xfrm>
          <a:prstGeom prst="rect">
            <a:avLst/>
          </a:prstGeom>
        </p:spPr>
      </p:pic>
      <p:cxnSp>
        <p:nvCxnSpPr>
          <p:cNvPr id="14" name="Straight Connector 13"/>
          <p:cNvCxnSpPr/>
          <p:nvPr userDrawn="1"/>
        </p:nvCxnSpPr>
        <p:spPr>
          <a:xfrm>
            <a:off x="-261935" y="4462415"/>
            <a:ext cx="965998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8" name="Slide Number Placeholder 5"/>
          <p:cNvSpPr txBox="1">
            <a:spLocks/>
          </p:cNvSpPr>
          <p:nvPr userDrawn="1"/>
        </p:nvSpPr>
        <p:spPr>
          <a:xfrm>
            <a:off x="165902" y="4667997"/>
            <a:ext cx="2133600" cy="27463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A3BA662-FE18-4FD4-9A53-B2CA0A2E752A}" type="slidenum">
              <a:rPr lang="en-US" sz="2400" smtClean="0">
                <a:solidFill>
                  <a:schemeClr val="bg1"/>
                </a:solidFill>
              </a:rPr>
              <a:pPr algn="l"/>
              <a:t>‹#›</a:t>
            </a:fld>
            <a:endParaRPr lang="en-US" sz="2400">
              <a:solidFill>
                <a:schemeClr val="bg1"/>
              </a:solidFill>
            </a:endParaRPr>
          </a:p>
        </p:txBody>
      </p:sp>
    </p:spTree>
    <p:extLst>
      <p:ext uri="{BB962C8B-B14F-4D97-AF65-F5344CB8AC3E}">
        <p14:creationId xmlns:p14="http://schemas.microsoft.com/office/powerpoint/2010/main" val="362706473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marL="0" indent="0" algn="ctr" defTabSz="914378" rtl="0" eaLnBrk="1" latinLnBrk="0" hangingPunct="1">
        <a:spcBef>
          <a:spcPts val="0"/>
        </a:spcBef>
        <a:buNone/>
        <a:defRPr sz="2400" kern="1200">
          <a:solidFill>
            <a:schemeClr val="bg1"/>
          </a:solidFill>
          <a:latin typeface="+mj-lt"/>
          <a:ea typeface="+mj-ea"/>
          <a:cs typeface="+mj-cs"/>
        </a:defRPr>
      </a:lvl1pPr>
    </p:titleStyle>
    <p:bodyStyle>
      <a:lvl1pPr marL="0" indent="0" algn="l" defTabSz="914378" rtl="0" eaLnBrk="1" latinLnBrk="0" hangingPunct="1">
        <a:spcBef>
          <a:spcPts val="2000"/>
        </a:spcBef>
        <a:buClr>
          <a:schemeClr val="accent1"/>
        </a:buClr>
        <a:buFont typeface="Arial"/>
        <a:buNone/>
        <a:defRPr sz="1200" kern="1200">
          <a:solidFill>
            <a:schemeClr val="tx1">
              <a:lumMod val="65000"/>
              <a:lumOff val="35000"/>
            </a:schemeClr>
          </a:solidFill>
          <a:latin typeface="+mn-lt"/>
          <a:ea typeface="+mn-ea"/>
          <a:cs typeface="+mn-cs"/>
        </a:defRPr>
      </a:lvl1pPr>
      <a:lvl2pPr marL="685783" indent="-336542" algn="l" defTabSz="914378" rtl="0" eaLnBrk="1" latinLnBrk="0" hangingPunct="1">
        <a:spcBef>
          <a:spcPts val="600"/>
        </a:spcBef>
        <a:buClr>
          <a:schemeClr val="accent1">
            <a:lumMod val="50000"/>
          </a:schemeClr>
        </a:buClr>
        <a:buFont typeface="Wingdings 2" pitchFamily="18" charset="2"/>
        <a:buChar char=""/>
        <a:defRPr sz="1200" kern="1200">
          <a:solidFill>
            <a:schemeClr val="tx1">
              <a:lumMod val="65000"/>
              <a:lumOff val="35000"/>
            </a:schemeClr>
          </a:solidFill>
          <a:latin typeface="+mn-lt"/>
          <a:ea typeface="+mn-ea"/>
          <a:cs typeface="+mn-cs"/>
        </a:defRPr>
      </a:lvl2pPr>
      <a:lvl3pPr marL="1035024" indent="-349241" algn="l" defTabSz="914378"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371566" indent="-336542" algn="l" defTabSz="914378" rtl="0" eaLnBrk="1" latinLnBrk="0" hangingPunct="1">
        <a:spcBef>
          <a:spcPts val="600"/>
        </a:spcBef>
        <a:buClr>
          <a:schemeClr val="accent1">
            <a:lumMod val="50000"/>
          </a:schemeClr>
        </a:buClr>
        <a:buFont typeface="Courier New"/>
        <a:buChar char="o"/>
        <a:defRPr sz="1200" kern="1200">
          <a:solidFill>
            <a:schemeClr val="tx1">
              <a:lumMod val="65000"/>
              <a:lumOff val="35000"/>
            </a:schemeClr>
          </a:solidFill>
          <a:latin typeface="+mn-lt"/>
          <a:ea typeface="+mn-ea"/>
          <a:cs typeface="+mn-cs"/>
        </a:defRPr>
      </a:lvl4pPr>
      <a:lvl5pPr marL="1720807" indent="-349241" algn="l" defTabSz="914378"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5pPr>
      <a:lvl6pPr marL="2055761" indent="-344480" algn="l" defTabSz="914378"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6pPr>
      <a:lvl7pPr marL="2398653" indent="-344480" algn="l" defTabSz="914378" rtl="0" eaLnBrk="1" latinLnBrk="0" hangingPunct="1">
        <a:spcBef>
          <a:spcPct val="20000"/>
        </a:spcBef>
        <a:buClr>
          <a:schemeClr val="accent1"/>
        </a:buClr>
        <a:buFont typeface="Wingdings 2" pitchFamily="18" charset="2"/>
        <a:buChar char=""/>
        <a:defRPr lang="en-US" sz="1200" kern="1200" dirty="0" smtClean="0">
          <a:solidFill>
            <a:schemeClr val="tx1">
              <a:lumMod val="65000"/>
              <a:lumOff val="35000"/>
            </a:schemeClr>
          </a:solidFill>
          <a:latin typeface="+mn-lt"/>
          <a:ea typeface="+mn-ea"/>
          <a:cs typeface="+mn-cs"/>
        </a:defRPr>
      </a:lvl7pPr>
      <a:lvl8pPr marL="2743132" indent="-344480" algn="l" defTabSz="914378"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8pPr>
      <a:lvl9pPr marL="3087611" indent="-344480" algn="l" defTabSz="914378" rtl="0" eaLnBrk="1" latinLnBrk="0" hangingPunct="1">
        <a:spcBef>
          <a:spcPct val="20000"/>
        </a:spcBef>
        <a:buClr>
          <a:schemeClr val="accent1"/>
        </a:buClr>
        <a:buFont typeface="Wingdings 2" pitchFamily="18" charset="2"/>
        <a:buChar char=""/>
        <a:defRPr lang="en-US" sz="1200" kern="1200" dirty="0">
          <a:solidFill>
            <a:schemeClr val="tx1">
              <a:lumMod val="65000"/>
              <a:lumOff val="35000"/>
            </a:schemeClr>
          </a:solidFill>
          <a:latin typeface="+mn-lt"/>
          <a:ea typeface="+mn-ea"/>
          <a:cs typeface="+mn-cs"/>
        </a:defRPr>
      </a:lvl9pPr>
    </p:bodyStyle>
    <p:otherStyle>
      <a:defPPr>
        <a:defRP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C-gYi14g-zQ"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3" Type="http://schemas.openxmlformats.org/officeDocument/2006/relationships/hyperlink" Target="http://www.nwp.org/cs/public/print/doc/resources/writing_inst.csp" TargetMode="External"/><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hyperlink" Target="VDOE%20English%20Instructional%20Plans" TargetMode="External"/><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ies.ed.gov/ncee/wwc/Docs/PracticeGuide/WWC_Elem_Writing_PG_Dec182018.pdf" TargetMode="External"/><Relationship Id="rId2" Type="http://schemas.openxmlformats.org/officeDocument/2006/relationships/hyperlink" Target="https://achievethecore.org/aligned/supporting-all-learners-with-complex-texts/" TargetMode="External"/><Relationship Id="rId1" Type="http://schemas.openxmlformats.org/officeDocument/2006/relationships/slideLayout" Target="../slideLayouts/slideLayout18.xml"/><Relationship Id="rId5" Type="http://schemas.openxmlformats.org/officeDocument/2006/relationships/hyperlink" Target="https://www.readingrockets.org/blogs/shanahan-literacy/eight-ways-help-kids-read-complex-text" TargetMode="External"/><Relationship Id="rId4" Type="http://schemas.openxmlformats.org/officeDocument/2006/relationships/hyperlink" Target="https://lesleyuniversitycrrlc.wordpress.com/2013/03/25/how-can-complex-texts-ever-work-for-below-grade-level-readers/"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hyperlink" Target="mailto:Carmen.Kurek@doe.virginia.gov" TargetMode="External"/><Relationship Id="rId2" Type="http://schemas.openxmlformats.org/officeDocument/2006/relationships/hyperlink" Target="mailto:Jill.Nogueras@doe.virginia.gov" TargetMode="External"/><Relationship Id="rId1" Type="http://schemas.openxmlformats.org/officeDocument/2006/relationships/slideLayout" Target="../slideLayouts/slideLayout11.xml"/><Relationship Id="rId5" Type="http://schemas.openxmlformats.org/officeDocument/2006/relationships/hyperlink" Target="mailto:Student_Assessment@doe.virginia.gov" TargetMode="External"/><Relationship Id="rId4" Type="http://schemas.openxmlformats.org/officeDocument/2006/relationships/hyperlink" Target="mailto:Taylor.Snow@doe.Virginia.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Comprehensive Literacy Webinar Series</a:t>
            </a:r>
            <a:endParaRPr lang="en-US" sz="4000" dirty="0"/>
          </a:p>
        </p:txBody>
      </p:sp>
      <p:sp>
        <p:nvSpPr>
          <p:cNvPr id="3" name="Subtitle 2"/>
          <p:cNvSpPr>
            <a:spLocks noGrp="1"/>
          </p:cNvSpPr>
          <p:nvPr>
            <p:ph type="subTitle" idx="1"/>
          </p:nvPr>
        </p:nvSpPr>
        <p:spPr/>
        <p:txBody>
          <a:bodyPr>
            <a:normAutofit lnSpcReduction="10000"/>
          </a:bodyPr>
          <a:lstStyle/>
          <a:p>
            <a:r>
              <a:rPr lang="en-US" dirty="0" smtClean="0"/>
              <a:t>English: Best Practices in 3-5 Instruction</a:t>
            </a:r>
            <a:endParaRPr lang="en-US" dirty="0"/>
          </a:p>
        </p:txBody>
      </p:sp>
      <p:sp>
        <p:nvSpPr>
          <p:cNvPr id="4" name="AutoShape 2" descr="https://af6b5142-a-63644faa-s-sites.googlegroups.com/a/vita.virginia.gov/creative-services/vfl-campaign-materials/Key%20Messages%20I.JPG?attachauth=ANoY7cq9SFZwxjeC7H1_7oqR0rePe6j_qX_E6uyHrwE_0588CxUwb7_2wkoiJ1eUyjQBZ15fQ1yCqYx2Dy6SPp6kuuihghvhMhzjVsxewWG4dCVT5eNgaXe-m_lUf1fI8GUbTIY5e0RyLwFIuVeHWarfKOBddM0n75NabqGsfnsbA9DRSgtNgyqg__1zdXVxUW3IY01GNF7_P3bc1RU4kUn9ySiU_XhjIy7mzt0-a8oKgShvtLNfQqjnN7x_NNAWeEH22PiKopCw&amp;attredirects=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70081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t>Focus on the Writing </a:t>
            </a:r>
            <a:r>
              <a:rPr lang="en-US" sz="2700" dirty="0" smtClean="0"/>
              <a:t>Process (1 of 2)</a:t>
            </a:r>
            <a:endParaRPr lang="en-US" sz="2700" dirty="0"/>
          </a:p>
        </p:txBody>
      </p:sp>
      <p:sp>
        <p:nvSpPr>
          <p:cNvPr id="3" name="Content Placeholder 2"/>
          <p:cNvSpPr>
            <a:spLocks noGrp="1"/>
          </p:cNvSpPr>
          <p:nvPr>
            <p:ph idx="1"/>
          </p:nvPr>
        </p:nvSpPr>
        <p:spPr>
          <a:xfrm>
            <a:off x="457200" y="1047750"/>
            <a:ext cx="8229600" cy="3124199"/>
          </a:xfrm>
        </p:spPr>
        <p:txBody>
          <a:bodyPr>
            <a:noAutofit/>
          </a:bodyPr>
          <a:lstStyle/>
          <a:p>
            <a:pPr marL="428625" indent="-428625"/>
            <a:r>
              <a:rPr lang="en-US" sz="1800" b="1" dirty="0">
                <a:latin typeface="Times New Roman" panose="02020603050405020304" pitchFamily="18" charset="0"/>
                <a:cs typeface="Times New Roman" panose="02020603050405020304" pitchFamily="18" charset="0"/>
              </a:rPr>
              <a:t>Emphasis on ethical use of the Internet </a:t>
            </a:r>
            <a:r>
              <a:rPr lang="en-US" sz="1800" dirty="0">
                <a:latin typeface="Times New Roman" panose="02020603050405020304" pitchFamily="18" charset="0"/>
                <a:cs typeface="Times New Roman" panose="02020603050405020304" pitchFamily="18" charset="0"/>
              </a:rPr>
              <a:t>when gathering and using information (Grades 3-12)</a:t>
            </a:r>
          </a:p>
          <a:p>
            <a:pPr lvl="0"/>
            <a:r>
              <a:rPr lang="en-US" sz="1800" dirty="0">
                <a:latin typeface="Times New Roman" panose="02020603050405020304" pitchFamily="18" charset="0"/>
                <a:cs typeface="Times New Roman" panose="02020603050405020304" pitchFamily="18" charset="0"/>
              </a:rPr>
              <a:t>Writing process increases in complexity and rigor as students progress through K-12 </a:t>
            </a:r>
          </a:p>
          <a:p>
            <a:pPr marL="814388" lvl="1" indent="-257175"/>
            <a:r>
              <a:rPr lang="en-US" sz="1800" b="1" dirty="0">
                <a:latin typeface="Times New Roman" panose="02020603050405020304" pitchFamily="18" charset="0"/>
                <a:cs typeface="Times New Roman" panose="02020603050405020304" pitchFamily="18" charset="0"/>
              </a:rPr>
              <a:t>Kindergarten = narrative and descriptive</a:t>
            </a:r>
          </a:p>
          <a:p>
            <a:pPr marL="814388" lvl="1" indent="-257175"/>
            <a:r>
              <a:rPr lang="en-US" sz="1800" b="1" dirty="0">
                <a:latin typeface="Times New Roman" panose="02020603050405020304" pitchFamily="18" charset="0"/>
                <a:cs typeface="Times New Roman" panose="02020603050405020304" pitchFamily="18" charset="0"/>
              </a:rPr>
              <a:t>Grade 1 = narrative, descriptive, and opinion</a:t>
            </a:r>
          </a:p>
          <a:p>
            <a:pPr marL="814388" lvl="1" indent="-257175"/>
            <a:r>
              <a:rPr lang="en-US" sz="1800" b="1" dirty="0">
                <a:latin typeface="Times New Roman" panose="02020603050405020304" pitchFamily="18" charset="0"/>
                <a:cs typeface="Times New Roman" panose="02020603050405020304" pitchFamily="18" charset="0"/>
              </a:rPr>
              <a:t>Grade 2 = narrative, descriptive, opinion, and expository</a:t>
            </a:r>
          </a:p>
          <a:p>
            <a:pPr marL="814388" lvl="1" indent="-257175"/>
            <a:r>
              <a:rPr lang="en-US" sz="1800" b="1" dirty="0">
                <a:latin typeface="Times New Roman" panose="02020603050405020304" pitchFamily="18" charset="0"/>
                <a:cs typeface="Times New Roman" panose="02020603050405020304" pitchFamily="18" charset="0"/>
              </a:rPr>
              <a:t>Grade 3 = narrative, descriptive, opinion, and expository</a:t>
            </a:r>
          </a:p>
          <a:p>
            <a:pPr marL="814388" lvl="1" indent="-257175"/>
            <a:r>
              <a:rPr lang="en-US" sz="1800" b="1" dirty="0">
                <a:latin typeface="Times New Roman" panose="02020603050405020304" pitchFamily="18" charset="0"/>
                <a:cs typeface="Times New Roman" panose="02020603050405020304" pitchFamily="18" charset="0"/>
              </a:rPr>
              <a:t>Grade 4 = narrative, descriptive, opinion, and expository</a:t>
            </a:r>
          </a:p>
          <a:p>
            <a:pPr marL="814388" lvl="1" indent="-257175"/>
            <a:r>
              <a:rPr lang="en-US" sz="1800" b="1" dirty="0">
                <a:latin typeface="Times New Roman" panose="02020603050405020304" pitchFamily="18" charset="0"/>
                <a:cs typeface="Times New Roman" panose="02020603050405020304" pitchFamily="18" charset="0"/>
              </a:rPr>
              <a:t>Grade 5 = narrative, descriptive, expository, and persuasive</a:t>
            </a:r>
          </a:p>
        </p:txBody>
      </p:sp>
    </p:spTree>
    <p:extLst>
      <p:ext uri="{BB962C8B-B14F-4D97-AF65-F5344CB8AC3E}">
        <p14:creationId xmlns:p14="http://schemas.microsoft.com/office/powerpoint/2010/main" val="2909243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t>Focus on the Writing </a:t>
            </a:r>
            <a:r>
              <a:rPr lang="en-US" sz="2700" dirty="0" smtClean="0"/>
              <a:t>Process (2 of 2)</a:t>
            </a:r>
            <a:endParaRPr lang="en-US" sz="2700" dirty="0"/>
          </a:p>
        </p:txBody>
      </p:sp>
      <p:sp>
        <p:nvSpPr>
          <p:cNvPr id="3" name="Content Placeholder 2"/>
          <p:cNvSpPr>
            <a:spLocks noGrp="1"/>
          </p:cNvSpPr>
          <p:nvPr>
            <p:ph idx="1"/>
          </p:nvPr>
        </p:nvSpPr>
        <p:spPr/>
        <p:txBody>
          <a:bodyPr/>
          <a:lstStyle/>
          <a:p>
            <a:r>
              <a:rPr lang="en-US" dirty="0"/>
              <a:t>Introduction of a focus on a mode of writing at each grade level:</a:t>
            </a:r>
          </a:p>
          <a:p>
            <a:pPr lvl="1"/>
            <a:r>
              <a:rPr lang="en-US" sz="2400" b="1" dirty="0"/>
              <a:t>6</a:t>
            </a:r>
            <a:r>
              <a:rPr lang="en-US" sz="2400" b="1" baseline="30000" dirty="0"/>
              <a:t>th</a:t>
            </a:r>
            <a:r>
              <a:rPr lang="en-US" sz="2400" b="1" dirty="0"/>
              <a:t>- narrative &amp; reflective</a:t>
            </a:r>
          </a:p>
          <a:p>
            <a:pPr lvl="1"/>
            <a:r>
              <a:rPr lang="en-US" sz="2400" b="1" dirty="0"/>
              <a:t>7</a:t>
            </a:r>
            <a:r>
              <a:rPr lang="en-US" sz="2400" b="1" baseline="30000" dirty="0"/>
              <a:t>th</a:t>
            </a:r>
            <a:r>
              <a:rPr lang="en-US" sz="2400" b="1" dirty="0"/>
              <a:t> &amp; 8</a:t>
            </a:r>
            <a:r>
              <a:rPr lang="en-US" sz="2400" b="1" baseline="30000" dirty="0"/>
              <a:t>th</a:t>
            </a:r>
            <a:r>
              <a:rPr lang="en-US" sz="2400" b="1" dirty="0"/>
              <a:t> – expository &amp; persuasive</a:t>
            </a:r>
          </a:p>
          <a:p>
            <a:pPr lvl="1"/>
            <a:r>
              <a:rPr lang="en-US" sz="2400" b="1" dirty="0"/>
              <a:t>9</a:t>
            </a:r>
            <a:r>
              <a:rPr lang="en-US" sz="2400" b="1" baseline="30000" dirty="0"/>
              <a:t>th</a:t>
            </a:r>
            <a:r>
              <a:rPr lang="en-US" sz="2400" b="1" dirty="0"/>
              <a:t> &amp; 10</a:t>
            </a:r>
            <a:r>
              <a:rPr lang="en-US" sz="2400" b="1" baseline="30000" dirty="0"/>
              <a:t>th</a:t>
            </a:r>
            <a:r>
              <a:rPr lang="en-US" sz="2400" b="1" dirty="0"/>
              <a:t> – persuasive &amp; analytical</a:t>
            </a:r>
          </a:p>
          <a:p>
            <a:pPr lvl="1"/>
            <a:r>
              <a:rPr lang="en-US" sz="2400" b="1" dirty="0"/>
              <a:t>11</a:t>
            </a:r>
            <a:r>
              <a:rPr lang="en-US" sz="2400" b="1" baseline="30000" dirty="0"/>
              <a:t>th</a:t>
            </a:r>
            <a:r>
              <a:rPr lang="en-US" sz="2400" b="1" dirty="0"/>
              <a:t> &amp; 12</a:t>
            </a:r>
            <a:r>
              <a:rPr lang="en-US" sz="2400" b="1" baseline="30000" dirty="0"/>
              <a:t>th</a:t>
            </a:r>
            <a:r>
              <a:rPr lang="en-US" sz="2400" b="1" dirty="0"/>
              <a:t> – persuasive &amp; argumentative</a:t>
            </a:r>
          </a:p>
          <a:p>
            <a:pPr marL="428625" indent="-428625"/>
            <a:endParaRPr lang="en-US" sz="1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9185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t>Strands of the 2017 English Standards</a:t>
            </a:r>
          </a:p>
        </p:txBody>
      </p:sp>
      <p:sp>
        <p:nvSpPr>
          <p:cNvPr id="3" name="Content Placeholder 2"/>
          <p:cNvSpPr>
            <a:spLocks noGrp="1"/>
          </p:cNvSpPr>
          <p:nvPr>
            <p:ph idx="1"/>
          </p:nvPr>
        </p:nvSpPr>
        <p:spPr>
          <a:xfrm>
            <a:off x="457200" y="971550"/>
            <a:ext cx="8229600" cy="3429000"/>
          </a:xfrm>
        </p:spPr>
        <p:txBody>
          <a:bodyPr>
            <a:normAutofit lnSpcReduction="10000"/>
          </a:bodyPr>
          <a:lstStyle/>
          <a:p>
            <a:r>
              <a:rPr lang="en-US" sz="2000" dirty="0"/>
              <a:t>The strands of the 2017 English Standards:</a:t>
            </a:r>
          </a:p>
          <a:p>
            <a:pPr lvl="1"/>
            <a:r>
              <a:rPr lang="en-US" sz="2000" b="1" dirty="0"/>
              <a:t>Communication &amp; Multimodal Literacies</a:t>
            </a:r>
          </a:p>
          <a:p>
            <a:pPr lvl="1"/>
            <a:r>
              <a:rPr lang="en-US" sz="2000" b="1" dirty="0"/>
              <a:t>Reading </a:t>
            </a:r>
          </a:p>
          <a:p>
            <a:pPr lvl="1"/>
            <a:r>
              <a:rPr lang="en-US" sz="2000" b="1" dirty="0"/>
              <a:t>Writing </a:t>
            </a:r>
          </a:p>
          <a:p>
            <a:pPr lvl="1"/>
            <a:r>
              <a:rPr lang="en-US" sz="2000" b="1" dirty="0"/>
              <a:t>Research</a:t>
            </a:r>
          </a:p>
          <a:p>
            <a:pPr marL="342900" lvl="1" indent="0">
              <a:buNone/>
            </a:pPr>
            <a:r>
              <a:rPr lang="en-US" sz="2000" dirty="0"/>
              <a:t>The goals are to teach students </a:t>
            </a:r>
            <a:r>
              <a:rPr lang="en-US" sz="2000" b="1" dirty="0"/>
              <a:t>to read, write, research and communicate</a:t>
            </a:r>
            <a:r>
              <a:rPr lang="en-US" sz="2000" dirty="0"/>
              <a:t>. The strands are developed separately, but expected to be </a:t>
            </a:r>
            <a:r>
              <a:rPr lang="en-US" sz="2000" b="1" dirty="0"/>
              <a:t>seamlessly integrated in the classroom</a:t>
            </a:r>
            <a:r>
              <a:rPr lang="en-US" sz="2000" dirty="0"/>
              <a:t>. Through the rigorous application of the English Standards of Learning, students become critical thinkers, effective contributors, and global citizens.</a:t>
            </a:r>
          </a:p>
          <a:p>
            <a:endParaRPr lang="en-US" dirty="0"/>
          </a:p>
        </p:txBody>
      </p:sp>
    </p:spTree>
    <p:extLst>
      <p:ext uri="{BB962C8B-B14F-4D97-AF65-F5344CB8AC3E}">
        <p14:creationId xmlns:p14="http://schemas.microsoft.com/office/powerpoint/2010/main" val="3637901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Spiraling of Skills</a:t>
            </a:r>
            <a:endParaRPr lang="en-US" dirty="0"/>
          </a:p>
        </p:txBody>
      </p:sp>
      <p:sp>
        <p:nvSpPr>
          <p:cNvPr id="3" name="Content Placeholder 2"/>
          <p:cNvSpPr>
            <a:spLocks noGrp="1"/>
          </p:cNvSpPr>
          <p:nvPr>
            <p:ph idx="1"/>
          </p:nvPr>
        </p:nvSpPr>
        <p:spPr>
          <a:xfrm>
            <a:off x="228600" y="971550"/>
            <a:ext cx="8458200" cy="3124199"/>
          </a:xfrm>
        </p:spPr>
        <p:txBody>
          <a:bodyPr>
            <a:noAutofit/>
          </a:bodyPr>
          <a:lstStyle/>
          <a:p>
            <a:pPr marL="0" indent="0">
              <a:buNone/>
            </a:pPr>
            <a:r>
              <a:rPr lang="en-US" sz="2400" dirty="0"/>
              <a:t>The concepts, skills, and content in English Language Arts </a:t>
            </a:r>
            <a:r>
              <a:rPr lang="en-US" sz="2400" b="1" dirty="0"/>
              <a:t>spiral; </a:t>
            </a:r>
            <a:r>
              <a:rPr lang="en-US" sz="2400" dirty="0"/>
              <a:t>teachers should note each grade level builds skills that carry to the following grades. Each grade level within the English Curriculum Framework builds from kindergarten through grade 12, creating a comprehensive instructional tool, which prepares students for success in future postsecondary education and the workplace. </a:t>
            </a:r>
            <a:r>
              <a:rPr lang="en-US" sz="2400" b="1" dirty="0"/>
              <a:t>Teachers should review the Curriculum Framework for the scope of learning in each of the strands in previous grades and in the grades to follow.</a:t>
            </a:r>
            <a:r>
              <a:rPr lang="en-US" sz="2400" b="1" u="sng" dirty="0"/>
              <a:t>  </a:t>
            </a:r>
            <a:endParaRPr lang="en-US" sz="2400" b="1" dirty="0"/>
          </a:p>
        </p:txBody>
      </p:sp>
    </p:spTree>
    <p:extLst>
      <p:ext uri="{BB962C8B-B14F-4D97-AF65-F5344CB8AC3E}">
        <p14:creationId xmlns:p14="http://schemas.microsoft.com/office/powerpoint/2010/main" val="2775717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Vertical Articulation of Standards</a:t>
            </a:r>
            <a:endParaRPr lang="en-US" dirty="0"/>
          </a:p>
        </p:txBody>
      </p:sp>
      <p:pic>
        <p:nvPicPr>
          <p:cNvPr id="4" name="Picture 3" descr="SOL 1.10 identify text features such as pictures, headings. charts and captions" title="SOL 1.10"/>
          <p:cNvPicPr>
            <a:picLocks noChangeAspect="1"/>
          </p:cNvPicPr>
          <p:nvPr/>
        </p:nvPicPr>
        <p:blipFill>
          <a:blip r:embed="rId2"/>
          <a:stretch>
            <a:fillRect/>
          </a:stretch>
        </p:blipFill>
        <p:spPr>
          <a:xfrm>
            <a:off x="1429000" y="604346"/>
            <a:ext cx="5985164" cy="1107281"/>
          </a:xfrm>
          <a:prstGeom prst="rect">
            <a:avLst/>
          </a:prstGeom>
        </p:spPr>
      </p:pic>
      <p:pic>
        <p:nvPicPr>
          <p:cNvPr id="5" name="Picture 4" descr="SOL 3.6 Preview and use text features including table of contents, headings, pictures, captions, maps, indices, and charts" title="3.6"/>
          <p:cNvPicPr>
            <a:picLocks noChangeAspect="1"/>
          </p:cNvPicPr>
          <p:nvPr/>
        </p:nvPicPr>
        <p:blipFill>
          <a:blip r:embed="rId3"/>
          <a:stretch>
            <a:fillRect/>
          </a:stretch>
        </p:blipFill>
        <p:spPr>
          <a:xfrm>
            <a:off x="1429000" y="1676589"/>
            <a:ext cx="6001156" cy="828675"/>
          </a:xfrm>
          <a:prstGeom prst="rect">
            <a:avLst/>
          </a:prstGeom>
        </p:spPr>
      </p:pic>
      <p:pic>
        <p:nvPicPr>
          <p:cNvPr id="7" name="Picture 6" descr="SOL 8.6 screenshot"/>
          <p:cNvPicPr>
            <a:picLocks noChangeAspect="1"/>
          </p:cNvPicPr>
          <p:nvPr/>
        </p:nvPicPr>
        <p:blipFill>
          <a:blip r:embed="rId4"/>
          <a:stretch>
            <a:fillRect/>
          </a:stretch>
        </p:blipFill>
        <p:spPr>
          <a:xfrm>
            <a:off x="1429786" y="3104494"/>
            <a:ext cx="6014226" cy="678656"/>
          </a:xfrm>
          <a:prstGeom prst="rect">
            <a:avLst/>
          </a:prstGeom>
        </p:spPr>
      </p:pic>
      <p:pic>
        <p:nvPicPr>
          <p:cNvPr id="8" name="Picture 7" descr="SOL 10.5 screenshot"/>
          <p:cNvPicPr>
            <a:picLocks noChangeAspect="1"/>
          </p:cNvPicPr>
          <p:nvPr/>
        </p:nvPicPr>
        <p:blipFill>
          <a:blip r:embed="rId5"/>
          <a:stretch>
            <a:fillRect/>
          </a:stretch>
        </p:blipFill>
        <p:spPr>
          <a:xfrm>
            <a:off x="1444992" y="3779895"/>
            <a:ext cx="6014226" cy="670470"/>
          </a:xfrm>
          <a:prstGeom prst="rect">
            <a:avLst/>
          </a:prstGeom>
        </p:spPr>
      </p:pic>
      <p:pic>
        <p:nvPicPr>
          <p:cNvPr id="9" name="Picture 8" descr="Use text features such as type, headings, and graphics to predict and categorize information" title="SOL 5.6"/>
          <p:cNvPicPr>
            <a:picLocks noChangeAspect="1"/>
          </p:cNvPicPr>
          <p:nvPr/>
        </p:nvPicPr>
        <p:blipFill>
          <a:blip r:embed="rId6"/>
          <a:stretch>
            <a:fillRect/>
          </a:stretch>
        </p:blipFill>
        <p:spPr>
          <a:xfrm>
            <a:off x="1429786" y="2444068"/>
            <a:ext cx="6078682" cy="665418"/>
          </a:xfrm>
          <a:prstGeom prst="rect">
            <a:avLst/>
          </a:prstGeom>
        </p:spPr>
      </p:pic>
      <p:pic>
        <p:nvPicPr>
          <p:cNvPr id="10" name="Picture 9" descr="SOL 12.5 screenshot"/>
          <p:cNvPicPr>
            <a:picLocks noChangeAspect="1"/>
          </p:cNvPicPr>
          <p:nvPr/>
        </p:nvPicPr>
        <p:blipFill>
          <a:blip r:embed="rId7"/>
          <a:stretch>
            <a:fillRect/>
          </a:stretch>
        </p:blipFill>
        <p:spPr>
          <a:xfrm>
            <a:off x="1435285" y="4454116"/>
            <a:ext cx="6014226" cy="689384"/>
          </a:xfrm>
          <a:prstGeom prst="rect">
            <a:avLst/>
          </a:prstGeom>
        </p:spPr>
      </p:pic>
    </p:spTree>
    <p:extLst>
      <p:ext uri="{BB962C8B-B14F-4D97-AF65-F5344CB8AC3E}">
        <p14:creationId xmlns:p14="http://schemas.microsoft.com/office/powerpoint/2010/main" val="3088471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Best Practices</a:t>
            </a:r>
            <a:endParaRPr lang="en-US" sz="4000" dirty="0"/>
          </a:p>
        </p:txBody>
      </p:sp>
      <p:sp>
        <p:nvSpPr>
          <p:cNvPr id="3" name="Subtitle 2"/>
          <p:cNvSpPr>
            <a:spLocks noGrp="1"/>
          </p:cNvSpPr>
          <p:nvPr>
            <p:ph type="subTitle" idx="1"/>
          </p:nvPr>
        </p:nvSpPr>
        <p:spPr/>
        <p:txBody>
          <a:bodyPr>
            <a:normAutofit lnSpcReduction="10000"/>
          </a:bodyPr>
          <a:lstStyle/>
          <a:p>
            <a:r>
              <a:rPr lang="en-US" dirty="0" smtClean="0"/>
              <a:t>2017 English Standards of Learning</a:t>
            </a:r>
            <a:endParaRPr lang="en-US" dirty="0"/>
          </a:p>
        </p:txBody>
      </p:sp>
      <p:sp>
        <p:nvSpPr>
          <p:cNvPr id="4" name="AutoShape 2" descr="https://af6b5142-a-63644faa-s-sites.googlegroups.com/a/vita.virginia.gov/creative-services/vfl-campaign-materials/Key%20Messages%20I.JPG?attachauth=ANoY7cq9SFZwxjeC7H1_7oqR0rePe6j_qX_E6uyHrwE_0588CxUwb7_2wkoiJ1eUyjQBZ15fQ1yCqYx2Dy6SPp6kuuihghvhMhzjVsxewWG4dCVT5eNgaXe-m_lUf1fI8GUbTIY5e0RyLwFIuVeHWarfKOBddM0n75NabqGsfnsbA9DRSgtNgyqg__1zdXVxUW3IY01GNF7_P3bc1RU4kUn9ySiU_XhjIy7mzt0-a8oKgShvtLNfQqjnN7x_NNAWeEH22PiKopCw&amp;attredirects=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0999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2017 Curriculum </a:t>
            </a:r>
            <a:r>
              <a:rPr lang="en-US" dirty="0" smtClean="0"/>
              <a:t>Framework (1 of 2)</a:t>
            </a:r>
            <a:endParaRPr lang="en-US" dirty="0"/>
          </a:p>
        </p:txBody>
      </p:sp>
      <p:pic>
        <p:nvPicPr>
          <p:cNvPr id="4" name="Content Placeholder 3" descr="Screenshot of Teacher Notes in CF"/>
          <p:cNvPicPr>
            <a:picLocks noGrp="1" noChangeAspect="1"/>
          </p:cNvPicPr>
          <p:nvPr>
            <p:ph idx="1"/>
          </p:nvPr>
        </p:nvPicPr>
        <p:blipFill>
          <a:blip r:embed="rId3"/>
          <a:stretch>
            <a:fillRect/>
          </a:stretch>
        </p:blipFill>
        <p:spPr>
          <a:xfrm>
            <a:off x="1219200" y="864720"/>
            <a:ext cx="6491708" cy="3535829"/>
          </a:xfrm>
          <a:prstGeom prst="rect">
            <a:avLst/>
          </a:prstGeom>
        </p:spPr>
      </p:pic>
      <p:sp>
        <p:nvSpPr>
          <p:cNvPr id="5" name="Right Arrow 4" descr="right arrow"/>
          <p:cNvSpPr/>
          <p:nvPr/>
        </p:nvSpPr>
        <p:spPr>
          <a:xfrm rot="8733597">
            <a:off x="1928660" y="1342115"/>
            <a:ext cx="18288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8306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2017 Curriculum </a:t>
            </a:r>
            <a:r>
              <a:rPr lang="en-US" dirty="0" smtClean="0"/>
              <a:t>Framework (2 of 2)</a:t>
            </a:r>
            <a:endParaRPr lang="en-US" dirty="0"/>
          </a:p>
        </p:txBody>
      </p:sp>
      <p:pic>
        <p:nvPicPr>
          <p:cNvPr id="6" name="Content Placeholder 5" descr="Screenshot of Teachers Notes from CF"/>
          <p:cNvPicPr>
            <a:picLocks noGrp="1" noChangeAspect="1"/>
          </p:cNvPicPr>
          <p:nvPr>
            <p:ph idx="1"/>
          </p:nvPr>
        </p:nvPicPr>
        <p:blipFill>
          <a:blip r:embed="rId3"/>
          <a:stretch>
            <a:fillRect/>
          </a:stretch>
        </p:blipFill>
        <p:spPr>
          <a:xfrm>
            <a:off x="1108238" y="971550"/>
            <a:ext cx="6485342" cy="3352800"/>
          </a:xfrm>
          <a:prstGeom prst="rect">
            <a:avLst/>
          </a:prstGeom>
        </p:spPr>
      </p:pic>
      <p:sp>
        <p:nvSpPr>
          <p:cNvPr id="5" name="Right Arrow 4" descr="Right arrow"/>
          <p:cNvSpPr/>
          <p:nvPr/>
        </p:nvSpPr>
        <p:spPr>
          <a:xfrm rot="8733597">
            <a:off x="3833660" y="1783208"/>
            <a:ext cx="18288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3226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a:latin typeface="+mn-lt"/>
              </a:rPr>
              <a:t>Seamless Integration of </a:t>
            </a:r>
            <a:br>
              <a:rPr lang="en-US" sz="2800" dirty="0">
                <a:latin typeface="+mn-lt"/>
              </a:rPr>
            </a:br>
            <a:r>
              <a:rPr lang="en-US" sz="2800" dirty="0">
                <a:latin typeface="+mn-lt"/>
              </a:rPr>
              <a:t>English Strands</a:t>
            </a:r>
          </a:p>
        </p:txBody>
      </p:sp>
      <p:sp>
        <p:nvSpPr>
          <p:cNvPr id="4" name="Text Placeholder 3"/>
          <p:cNvSpPr>
            <a:spLocks noGrp="1"/>
          </p:cNvSpPr>
          <p:nvPr>
            <p:ph type="body" sz="half" idx="4294967295"/>
          </p:nvPr>
        </p:nvSpPr>
        <p:spPr>
          <a:xfrm>
            <a:off x="609600" y="1581150"/>
            <a:ext cx="2695575" cy="2571750"/>
          </a:xfrm>
        </p:spPr>
        <p:txBody>
          <a:bodyPr>
            <a:normAutofit lnSpcReduction="10000"/>
          </a:bodyPr>
          <a:lstStyle/>
          <a:p>
            <a:endParaRPr lang="en-US" sz="2100" dirty="0"/>
          </a:p>
          <a:p>
            <a:pPr marL="342900" indent="-342900">
              <a:buFont typeface="Arial" panose="020B0604020202020204" pitchFamily="34" charset="0"/>
              <a:buChar char="•"/>
            </a:pPr>
            <a:r>
              <a:rPr lang="en-US" sz="2100" dirty="0">
                <a:solidFill>
                  <a:srgbClr val="FFFFFF"/>
                </a:solidFill>
              </a:rPr>
              <a:t>Reading</a:t>
            </a:r>
          </a:p>
          <a:p>
            <a:pPr marL="342900" indent="-342900">
              <a:buFont typeface="Arial" panose="020B0604020202020204" pitchFamily="34" charset="0"/>
              <a:buChar char="•"/>
            </a:pPr>
            <a:r>
              <a:rPr lang="en-US" sz="2100" dirty="0">
                <a:solidFill>
                  <a:srgbClr val="FFFFFF"/>
                </a:solidFill>
              </a:rPr>
              <a:t>Writing</a:t>
            </a:r>
          </a:p>
          <a:p>
            <a:pPr marL="342900" indent="-342900">
              <a:buFont typeface="Arial" panose="020B0604020202020204" pitchFamily="34" charset="0"/>
              <a:buChar char="•"/>
            </a:pPr>
            <a:r>
              <a:rPr lang="en-US" sz="2100" dirty="0">
                <a:solidFill>
                  <a:srgbClr val="FFFFFF"/>
                </a:solidFill>
              </a:rPr>
              <a:t>Research</a:t>
            </a:r>
          </a:p>
          <a:p>
            <a:pPr marL="342900" indent="-342900">
              <a:buFont typeface="Arial" panose="020B0604020202020204" pitchFamily="34" charset="0"/>
              <a:buChar char="•"/>
            </a:pPr>
            <a:r>
              <a:rPr lang="en-US" sz="2100" dirty="0">
                <a:solidFill>
                  <a:srgbClr val="FFFFFF"/>
                </a:solidFill>
              </a:rPr>
              <a:t>Communication/ Multimodal Literacies</a:t>
            </a:r>
          </a:p>
        </p:txBody>
      </p:sp>
      <p:pic>
        <p:nvPicPr>
          <p:cNvPr id="3" name="Picture 2" descr="individual fibers of rope weaving together" title="rope"/>
          <p:cNvPicPr>
            <a:picLocks noChangeAspect="1"/>
          </p:cNvPicPr>
          <p:nvPr/>
        </p:nvPicPr>
        <p:blipFill rotWithShape="1">
          <a:blip r:embed="rId3" cstate="print">
            <a:extLst>
              <a:ext uri="{28A0092B-C50C-407E-A947-70E740481C1C}">
                <a14:useLocalDpi xmlns:a14="http://schemas.microsoft.com/office/drawing/2010/main" val="0"/>
              </a:ext>
            </a:extLst>
          </a:blip>
          <a:srcRect l="82158"/>
          <a:stretch/>
        </p:blipFill>
        <p:spPr>
          <a:xfrm rot="5400000">
            <a:off x="4473392" y="79558"/>
            <a:ext cx="1894829" cy="4593214"/>
          </a:xfrm>
          <a:prstGeom prst="rect">
            <a:avLst/>
          </a:prstGeom>
        </p:spPr>
      </p:pic>
    </p:spTree>
    <p:extLst>
      <p:ext uri="{BB962C8B-B14F-4D97-AF65-F5344CB8AC3E}">
        <p14:creationId xmlns:p14="http://schemas.microsoft.com/office/powerpoint/2010/main" val="6891027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152400" y="803507"/>
            <a:ext cx="8534399" cy="3970020"/>
          </a:xfrm>
        </p:spPr>
        <p:txBody>
          <a:bodyPr>
            <a:normAutofit/>
          </a:bodyPr>
          <a:lstStyle/>
          <a:p>
            <a:pPr marL="457200" lvl="1" indent="0">
              <a:buNone/>
            </a:pPr>
            <a:r>
              <a:rPr lang="en-US" sz="2000" dirty="0">
                <a:effectLst>
                  <a:outerShdw blurRad="38100" dist="38100" dir="2700000" algn="tl">
                    <a:srgbClr val="000000">
                      <a:alpha val="43137"/>
                    </a:srgbClr>
                  </a:outerShdw>
                </a:effectLst>
              </a:rPr>
              <a:t>Reading</a:t>
            </a:r>
          </a:p>
          <a:p>
            <a:pPr lvl="3">
              <a:buFont typeface="Arial" pitchFamily="34" charset="0"/>
              <a:buChar char="•"/>
            </a:pPr>
            <a:r>
              <a:rPr lang="en-US" sz="1500" dirty="0"/>
              <a:t>Specific vocabulary from authentic texts</a:t>
            </a:r>
            <a:endParaRPr lang="en-US" sz="1500" dirty="0">
              <a:effectLst>
                <a:outerShdw blurRad="38100" dist="38100" dir="2700000" algn="tl">
                  <a:srgbClr val="000000">
                    <a:alpha val="43137"/>
                  </a:srgbClr>
                </a:outerShdw>
              </a:effectLst>
            </a:endParaRPr>
          </a:p>
          <a:p>
            <a:pPr lvl="3">
              <a:buFont typeface="Arial" pitchFamily="34" charset="0"/>
              <a:buChar char="•"/>
            </a:pPr>
            <a:r>
              <a:rPr lang="en-US" sz="1500" dirty="0"/>
              <a:t>Both fiction &amp; nonfiction text</a:t>
            </a:r>
          </a:p>
          <a:p>
            <a:pPr lvl="3">
              <a:buFont typeface="Arial" pitchFamily="34" charset="0"/>
              <a:buChar char="•"/>
            </a:pPr>
            <a:r>
              <a:rPr lang="en-US" sz="1500" dirty="0"/>
              <a:t>Text-rich environment with variety of text and media</a:t>
            </a:r>
          </a:p>
          <a:p>
            <a:pPr lvl="3">
              <a:buFont typeface="Arial" pitchFamily="34" charset="0"/>
              <a:buChar char="•"/>
            </a:pPr>
            <a:r>
              <a:rPr lang="en-US" sz="1500" dirty="0"/>
              <a:t>Student choice whenever possible</a:t>
            </a:r>
          </a:p>
          <a:p>
            <a:pPr marL="457200" lvl="1" indent="0">
              <a:buNone/>
            </a:pPr>
            <a:r>
              <a:rPr lang="en-US" sz="2000" dirty="0">
                <a:effectLst>
                  <a:outerShdw blurRad="38100" dist="38100" dir="2700000" algn="tl">
                    <a:srgbClr val="000000">
                      <a:alpha val="43137"/>
                    </a:srgbClr>
                  </a:outerShdw>
                </a:effectLst>
              </a:rPr>
              <a:t>Writing </a:t>
            </a:r>
          </a:p>
          <a:p>
            <a:pPr lvl="3">
              <a:buFont typeface="Arial" pitchFamily="34" charset="0"/>
              <a:buChar char="•"/>
            </a:pPr>
            <a:r>
              <a:rPr lang="en-US" sz="1500" dirty="0"/>
              <a:t>Writing as a process for a variety of authentic purposes</a:t>
            </a:r>
          </a:p>
          <a:p>
            <a:pPr lvl="3">
              <a:buFont typeface="Arial" pitchFamily="34" charset="0"/>
              <a:buChar char="•"/>
            </a:pPr>
            <a:r>
              <a:rPr lang="en-US" sz="1500" dirty="0"/>
              <a:t>Regular writing conferences</a:t>
            </a:r>
          </a:p>
          <a:p>
            <a:pPr lvl="3">
              <a:buFont typeface="Arial" pitchFamily="34" charset="0"/>
              <a:buChar char="•"/>
            </a:pPr>
            <a:r>
              <a:rPr lang="en-US" sz="1500" dirty="0"/>
              <a:t>Use of Writing Portfolios</a:t>
            </a:r>
          </a:p>
          <a:p>
            <a:pPr marL="457200" lvl="1" indent="0">
              <a:buNone/>
            </a:pPr>
            <a:r>
              <a:rPr lang="en-US" sz="2000" dirty="0">
                <a:effectLst>
                  <a:outerShdw blurRad="38100" dist="38100" dir="2700000" algn="tl">
                    <a:srgbClr val="000000">
                      <a:alpha val="43137"/>
                    </a:srgbClr>
                  </a:outerShdw>
                </a:effectLst>
              </a:rPr>
              <a:t>Research</a:t>
            </a:r>
          </a:p>
          <a:p>
            <a:pPr lvl="3">
              <a:buFont typeface="Arial" pitchFamily="34" charset="0"/>
              <a:buChar char="•"/>
            </a:pPr>
            <a:r>
              <a:rPr lang="en-US" sz="1500" dirty="0"/>
              <a:t>Ongoing and embedded in the learning process (when applicable</a:t>
            </a:r>
            <a:r>
              <a:rPr lang="en-US" sz="1500" dirty="0" smtClean="0"/>
              <a:t>)</a:t>
            </a:r>
            <a:endParaRPr lang="en-US" sz="1500" dirty="0"/>
          </a:p>
          <a:p>
            <a:pPr marL="457200" lvl="1" indent="0">
              <a:buNone/>
            </a:pPr>
            <a:r>
              <a:rPr lang="en-US" sz="2000" dirty="0">
                <a:effectLst>
                  <a:outerShdw blurRad="38100" dist="38100" dir="2700000" algn="tl">
                    <a:srgbClr val="000000">
                      <a:alpha val="43137"/>
                    </a:srgbClr>
                  </a:outerShdw>
                </a:effectLst>
              </a:rPr>
              <a:t>Communication/Multimodal Literacies</a:t>
            </a:r>
            <a:endParaRPr lang="en-US" sz="2000" dirty="0">
              <a:latin typeface="+mj-lt"/>
            </a:endParaRPr>
          </a:p>
        </p:txBody>
      </p:sp>
      <p:sp>
        <p:nvSpPr>
          <p:cNvPr id="7" name="Title 6"/>
          <p:cNvSpPr>
            <a:spLocks noGrp="1"/>
          </p:cNvSpPr>
          <p:nvPr>
            <p:ph type="title"/>
          </p:nvPr>
        </p:nvSpPr>
        <p:spPr>
          <a:xfrm>
            <a:off x="0" y="0"/>
            <a:ext cx="9143999" cy="514350"/>
          </a:xfrm>
        </p:spPr>
        <p:txBody>
          <a:bodyPr>
            <a:normAutofit fontScale="90000"/>
          </a:bodyPr>
          <a:lstStyle/>
          <a:p>
            <a:r>
              <a:rPr lang="en-US" sz="2700" b="1" dirty="0">
                <a:effectLst>
                  <a:outerShdw blurRad="38100" dist="38100" dir="2700000" algn="tl">
                    <a:srgbClr val="000000">
                      <a:alpha val="43137"/>
                    </a:srgbClr>
                  </a:outerShdw>
                </a:effectLst>
                <a:latin typeface="+mn-lt"/>
                <a:cs typeface="Arial" pitchFamily="34" charset="0"/>
              </a:rPr>
              <a:t>Successful English Instruction </a:t>
            </a:r>
            <a:br>
              <a:rPr lang="en-US" sz="2700" b="1" dirty="0">
                <a:effectLst>
                  <a:outerShdw blurRad="38100" dist="38100" dir="2700000" algn="tl">
                    <a:srgbClr val="000000">
                      <a:alpha val="43137"/>
                    </a:srgbClr>
                  </a:outerShdw>
                </a:effectLst>
                <a:latin typeface="+mn-lt"/>
                <a:cs typeface="Arial" pitchFamily="34" charset="0"/>
              </a:rPr>
            </a:br>
            <a:endParaRPr lang="en-US" sz="2700" b="1" dirty="0">
              <a:effectLst>
                <a:outerShdw blurRad="38100" dist="38100" dir="2700000" algn="tl">
                  <a:srgbClr val="000000">
                    <a:alpha val="43137"/>
                  </a:srgbClr>
                </a:outerShdw>
              </a:effectLst>
              <a:latin typeface="+mn-lt"/>
              <a:cs typeface="Arial" pitchFamily="34" charset="0"/>
            </a:endParaRPr>
          </a:p>
        </p:txBody>
      </p:sp>
      <p:sp>
        <p:nvSpPr>
          <p:cNvPr id="8" name="Subtitle 2"/>
          <p:cNvSpPr txBox="1">
            <a:spLocks/>
          </p:cNvSpPr>
          <p:nvPr/>
        </p:nvSpPr>
        <p:spPr>
          <a:xfrm>
            <a:off x="-1" y="493557"/>
            <a:ext cx="9144000" cy="363693"/>
          </a:xfrm>
          <a:prstGeom prst="rect">
            <a:avLst/>
          </a:prstGeom>
          <a:solidFill>
            <a:schemeClr val="bg1">
              <a:lumMod val="65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dirty="0" smtClean="0"/>
              <a:t>Integrate the Strands</a:t>
            </a:r>
            <a:endParaRPr lang="en-US" sz="2000" dirty="0"/>
          </a:p>
        </p:txBody>
      </p:sp>
    </p:spTree>
    <p:extLst>
      <p:ext uri="{BB962C8B-B14F-4D97-AF65-F5344CB8AC3E}">
        <p14:creationId xmlns:p14="http://schemas.microsoft.com/office/powerpoint/2010/main" val="1109379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 from the Field</a:t>
            </a:r>
            <a:endParaRPr lang="en-US" dirty="0"/>
          </a:p>
        </p:txBody>
      </p:sp>
      <p:sp>
        <p:nvSpPr>
          <p:cNvPr id="5" name="Text Placeholder 4"/>
          <p:cNvSpPr>
            <a:spLocks noGrp="1"/>
          </p:cNvSpPr>
          <p:nvPr>
            <p:ph type="body" idx="1"/>
          </p:nvPr>
        </p:nvSpPr>
        <p:spPr>
          <a:xfrm>
            <a:off x="4777272" y="754658"/>
            <a:ext cx="4040188" cy="479822"/>
          </a:xfrm>
        </p:spPr>
        <p:txBody>
          <a:bodyPr/>
          <a:lstStyle/>
          <a:p>
            <a:r>
              <a:rPr lang="en-US" dirty="0" smtClean="0"/>
              <a:t>Chat Feature</a:t>
            </a:r>
            <a:endParaRPr lang="en-US" dirty="0"/>
          </a:p>
        </p:txBody>
      </p:sp>
      <p:sp>
        <p:nvSpPr>
          <p:cNvPr id="6" name="Content Placeholder 5"/>
          <p:cNvSpPr>
            <a:spLocks noGrp="1"/>
          </p:cNvSpPr>
          <p:nvPr>
            <p:ph sz="half" idx="2"/>
          </p:nvPr>
        </p:nvSpPr>
        <p:spPr>
          <a:xfrm>
            <a:off x="4777272" y="1239923"/>
            <a:ext cx="4040188" cy="2355138"/>
          </a:xfrm>
        </p:spPr>
        <p:txBody>
          <a:bodyPr/>
          <a:lstStyle/>
          <a:p>
            <a:r>
              <a:rPr lang="en-US" dirty="0" smtClean="0"/>
              <a:t>Use the chat feature to pose any questions to the group.</a:t>
            </a:r>
          </a:p>
          <a:p>
            <a:r>
              <a:rPr lang="en-US" dirty="0" smtClean="0"/>
              <a:t>We will collect these and add additional information as necessary to the presentation before slides are mailed out. </a:t>
            </a:r>
            <a:endParaRPr lang="en-US" dirty="0"/>
          </a:p>
        </p:txBody>
      </p:sp>
    </p:spTree>
    <p:extLst>
      <p:ext uri="{BB962C8B-B14F-4D97-AF65-F5344CB8AC3E}">
        <p14:creationId xmlns:p14="http://schemas.microsoft.com/office/powerpoint/2010/main" val="1638971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04800" y="995750"/>
            <a:ext cx="6115050" cy="3543300"/>
          </a:xfrm>
        </p:spPr>
        <p:txBody>
          <a:bodyPr/>
          <a:lstStyle/>
          <a:p>
            <a:pPr lvl="1">
              <a:buFont typeface="Arial" pitchFamily="34" charset="0"/>
              <a:buChar char="•"/>
            </a:pPr>
            <a:r>
              <a:rPr lang="en-US" sz="2700" b="1" dirty="0"/>
              <a:t>Use of text-dependent questions</a:t>
            </a:r>
          </a:p>
          <a:p>
            <a:pPr lvl="1">
              <a:buFont typeface="Arial" pitchFamily="34" charset="0"/>
              <a:buChar char="•"/>
            </a:pPr>
            <a:r>
              <a:rPr lang="en-US" sz="2700" b="1" dirty="0"/>
              <a:t>Use of inference questions</a:t>
            </a:r>
          </a:p>
          <a:p>
            <a:pPr lvl="1">
              <a:buFont typeface="Arial" pitchFamily="34" charset="0"/>
              <a:buChar char="•"/>
            </a:pPr>
            <a:r>
              <a:rPr lang="en-US" sz="2700" b="1" dirty="0"/>
              <a:t>Use of text-based vocabulary</a:t>
            </a:r>
          </a:p>
          <a:p>
            <a:pPr lvl="1">
              <a:buFont typeface="Arial" pitchFamily="34" charset="0"/>
              <a:buChar char="•"/>
            </a:pPr>
            <a:r>
              <a:rPr lang="en-US" sz="2700" b="1" dirty="0"/>
              <a:t>Response to reading</a:t>
            </a:r>
          </a:p>
          <a:p>
            <a:pPr lvl="1">
              <a:buFont typeface="Arial" pitchFamily="34" charset="0"/>
              <a:buChar char="•"/>
            </a:pPr>
            <a:r>
              <a:rPr lang="en-US" sz="2700" b="1" dirty="0"/>
              <a:t>Writing components in every lesson</a:t>
            </a:r>
          </a:p>
          <a:p>
            <a:pPr lvl="1">
              <a:buFont typeface="Arial" pitchFamily="34" charset="0"/>
              <a:buChar char="•"/>
            </a:pPr>
            <a:r>
              <a:rPr lang="en-US" sz="2700" b="1" dirty="0"/>
              <a:t>Frequent research components</a:t>
            </a:r>
          </a:p>
          <a:p>
            <a:pPr lvl="1">
              <a:buFont typeface="Arial" pitchFamily="34" charset="0"/>
              <a:buChar char="•"/>
            </a:pPr>
            <a:endParaRPr lang="en-US" sz="2100" b="1" dirty="0">
              <a:solidFill>
                <a:srgbClr val="0033CC"/>
              </a:solidFill>
              <a:effectLst>
                <a:outerShdw blurRad="38100" dist="38100" dir="2700000" algn="tl">
                  <a:srgbClr val="000000">
                    <a:alpha val="43137"/>
                  </a:srgbClr>
                </a:outerShdw>
              </a:effectLst>
            </a:endParaRPr>
          </a:p>
          <a:p>
            <a:pPr>
              <a:buClr>
                <a:schemeClr val="accent3"/>
              </a:buClr>
              <a:buNone/>
              <a:defRPr/>
            </a:pPr>
            <a:endParaRPr lang="en-US" sz="2100" b="1" dirty="0">
              <a:solidFill>
                <a:srgbClr val="0033CC"/>
              </a:solidFill>
              <a:latin typeface="+mj-lt"/>
            </a:endParaRPr>
          </a:p>
        </p:txBody>
      </p:sp>
      <p:sp>
        <p:nvSpPr>
          <p:cNvPr id="7" name="Title 6"/>
          <p:cNvSpPr>
            <a:spLocks noGrp="1"/>
          </p:cNvSpPr>
          <p:nvPr>
            <p:ph type="title"/>
          </p:nvPr>
        </p:nvSpPr>
        <p:spPr>
          <a:xfrm>
            <a:off x="0" y="1866"/>
            <a:ext cx="9143999" cy="512484"/>
          </a:xfrm>
        </p:spPr>
        <p:txBody>
          <a:bodyPr/>
          <a:lstStyle/>
          <a:p>
            <a:r>
              <a:rPr lang="en-US" sz="2700" b="1" dirty="0">
                <a:effectLst>
                  <a:outerShdw blurRad="38100" dist="38100" dir="2700000" algn="tl">
                    <a:srgbClr val="000000">
                      <a:alpha val="43137"/>
                    </a:srgbClr>
                  </a:outerShdw>
                </a:effectLst>
              </a:rPr>
              <a:t>Successful English Instruction</a:t>
            </a:r>
            <a:r>
              <a:rPr lang="en-US" sz="2700" b="1" dirty="0"/>
              <a:t/>
            </a:r>
            <a:br>
              <a:rPr lang="en-US" sz="2700" b="1" dirty="0"/>
            </a:br>
            <a:endParaRPr lang="en-US" sz="2100" dirty="0">
              <a:effectLst>
                <a:outerShdw blurRad="38100" dist="38100" dir="2700000" algn="tl">
                  <a:srgbClr val="000000">
                    <a:alpha val="43137"/>
                  </a:srgbClr>
                </a:outerShdw>
              </a:effectLst>
              <a:latin typeface="+mn-lt"/>
              <a:cs typeface="Arial" pitchFamily="34" charset="0"/>
            </a:endParaRPr>
          </a:p>
        </p:txBody>
      </p:sp>
      <p:sp>
        <p:nvSpPr>
          <p:cNvPr id="8" name="Subtitle 2"/>
          <p:cNvSpPr txBox="1">
            <a:spLocks/>
          </p:cNvSpPr>
          <p:nvPr/>
        </p:nvSpPr>
        <p:spPr>
          <a:xfrm>
            <a:off x="-1" y="493557"/>
            <a:ext cx="9144000" cy="363693"/>
          </a:xfrm>
          <a:prstGeom prst="rect">
            <a:avLst/>
          </a:prstGeom>
          <a:solidFill>
            <a:schemeClr val="bg1">
              <a:lumMod val="65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dirty="0" smtClean="0"/>
              <a:t>Best Practices</a:t>
            </a:r>
            <a:endParaRPr lang="en-US" sz="2000" dirty="0"/>
          </a:p>
        </p:txBody>
      </p:sp>
    </p:spTree>
    <p:extLst>
      <p:ext uri="{BB962C8B-B14F-4D97-AF65-F5344CB8AC3E}">
        <p14:creationId xmlns:p14="http://schemas.microsoft.com/office/powerpoint/2010/main" val="3298118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prstGeom prst="rect">
            <a:avLst/>
          </a:prstGeom>
          <a:solidFill>
            <a:schemeClr val="tx1"/>
          </a:solidFill>
          <a:ln>
            <a:noFill/>
          </a:ln>
        </p:spPr>
        <p:txBody>
          <a:bodyPr spcFirstLastPara="1" wrap="square" lIns="68569" tIns="34275" rIns="68569" bIns="34275" anchor="ctr" anchorCtr="0">
            <a:noAutofit/>
          </a:bodyPr>
          <a:lstStyle/>
          <a:p>
            <a:pPr algn="l">
              <a:lnSpc>
                <a:spcPct val="90000"/>
              </a:lnSpc>
              <a:spcBef>
                <a:spcPts val="0"/>
              </a:spcBef>
              <a:buClr>
                <a:srgbClr val="FFC000"/>
              </a:buClr>
              <a:buSzPts val="6000"/>
            </a:pPr>
            <a:r>
              <a:rPr lang="en-US" sz="4500" b="1" dirty="0">
                <a:solidFill>
                  <a:srgbClr val="FFFFFF"/>
                </a:solidFill>
              </a:rPr>
              <a:t>What are Paired Texts?</a:t>
            </a:r>
            <a:endParaRPr dirty="0">
              <a:solidFill>
                <a:srgbClr val="FFFFFF"/>
              </a:solidFill>
            </a:endParaRPr>
          </a:p>
        </p:txBody>
      </p:sp>
      <p:sp>
        <p:nvSpPr>
          <p:cNvPr id="112" name="Google Shape;112;p17"/>
          <p:cNvSpPr txBox="1">
            <a:spLocks noGrp="1"/>
          </p:cNvSpPr>
          <p:nvPr>
            <p:ph idx="1"/>
          </p:nvPr>
        </p:nvSpPr>
        <p:spPr>
          <a:xfrm>
            <a:off x="457200" y="861317"/>
            <a:ext cx="8229600" cy="3124199"/>
          </a:xfrm>
          <a:prstGeom prst="rect">
            <a:avLst/>
          </a:prstGeom>
          <a:noFill/>
          <a:ln>
            <a:noFill/>
          </a:ln>
        </p:spPr>
        <p:txBody>
          <a:bodyPr spcFirstLastPara="1" vert="horz" wrap="square" lIns="68569" tIns="34275" rIns="68569" bIns="34275" rtlCol="0" anchor="t" anchorCtr="0">
            <a:noAutofit/>
          </a:bodyPr>
          <a:lstStyle/>
          <a:p>
            <a:pPr marL="0" indent="0">
              <a:lnSpc>
                <a:spcPct val="80000"/>
              </a:lnSpc>
              <a:spcBef>
                <a:spcPts val="0"/>
              </a:spcBef>
              <a:buClr>
                <a:schemeClr val="lt1"/>
              </a:buClr>
              <a:buSzPts val="3700"/>
              <a:buNone/>
            </a:pPr>
            <a:r>
              <a:rPr lang="en-US" sz="2700" dirty="0" smtClean="0"/>
              <a:t>A paired text is two texts that are conceptually related in some way, for example, topic, theme, or genre.  Paired texts are based on the beliefs that reading is about making connections and “readers make personal connections between the books they are currently reading and their past experiences.” (</a:t>
            </a:r>
            <a:r>
              <a:rPr lang="en-US" sz="2700" dirty="0" err="1" smtClean="0"/>
              <a:t>Harste</a:t>
            </a:r>
            <a:r>
              <a:rPr lang="en-US" sz="2700" dirty="0" smtClean="0"/>
              <a:t> &amp; Short, with Burke, 1988) </a:t>
            </a:r>
            <a:endParaRPr sz="2700" dirty="0"/>
          </a:p>
          <a:p>
            <a:pPr marL="0" indent="0">
              <a:lnSpc>
                <a:spcPct val="80000"/>
              </a:lnSpc>
              <a:spcBef>
                <a:spcPts val="750"/>
              </a:spcBef>
              <a:buClr>
                <a:schemeClr val="lt1"/>
              </a:buClr>
              <a:buSzPts val="3700"/>
              <a:buNone/>
            </a:pPr>
            <a:endParaRPr sz="2775" dirty="0"/>
          </a:p>
          <a:p>
            <a:pPr marL="0" indent="0">
              <a:lnSpc>
                <a:spcPct val="80000"/>
              </a:lnSpc>
              <a:spcBef>
                <a:spcPts val="750"/>
              </a:spcBef>
              <a:buClr>
                <a:schemeClr val="lt1"/>
              </a:buClr>
              <a:buSzPts val="3700"/>
              <a:buNone/>
            </a:pPr>
            <a:r>
              <a:rPr lang="en-US" sz="2775" dirty="0"/>
              <a:t>Link to YouTube video on Reading Paired Text</a:t>
            </a:r>
            <a:endParaRPr dirty="0"/>
          </a:p>
          <a:p>
            <a:pPr marL="0" indent="0">
              <a:lnSpc>
                <a:spcPct val="80000"/>
              </a:lnSpc>
              <a:spcBef>
                <a:spcPts val="750"/>
              </a:spcBef>
              <a:buClr>
                <a:schemeClr val="lt1"/>
              </a:buClr>
              <a:buSzPts val="3700"/>
              <a:buNone/>
            </a:pPr>
            <a:r>
              <a:rPr lang="en-US" sz="2775" u="sng" dirty="0" smtClean="0">
                <a:solidFill>
                  <a:schemeClr val="hlink"/>
                </a:solidFill>
                <a:hlinkClick r:id="rId3"/>
              </a:rPr>
              <a:t>YouTube Video on Paired Passages</a:t>
            </a:r>
            <a:endParaRPr sz="2775" dirty="0"/>
          </a:p>
          <a:p>
            <a:pPr marL="0" indent="0">
              <a:lnSpc>
                <a:spcPct val="80000"/>
              </a:lnSpc>
              <a:spcBef>
                <a:spcPts val="750"/>
              </a:spcBef>
              <a:buClr>
                <a:schemeClr val="lt1"/>
              </a:buClr>
              <a:buSzPts val="3700"/>
              <a:buNone/>
            </a:pPr>
            <a:endParaRPr sz="2775" dirty="0"/>
          </a:p>
          <a:p>
            <a:pPr marL="0" indent="0">
              <a:lnSpc>
                <a:spcPct val="80000"/>
              </a:lnSpc>
              <a:spcBef>
                <a:spcPts val="750"/>
              </a:spcBef>
              <a:buClr>
                <a:schemeClr val="lt1"/>
              </a:buClr>
              <a:buSzPts val="3700"/>
              <a:buNone/>
            </a:pPr>
            <a:endParaRPr sz="2775" dirty="0"/>
          </a:p>
        </p:txBody>
      </p:sp>
    </p:spTree>
    <p:extLst>
      <p:ext uri="{BB962C8B-B14F-4D97-AF65-F5344CB8AC3E}">
        <p14:creationId xmlns:p14="http://schemas.microsoft.com/office/powerpoint/2010/main" val="21231873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dirty="0" smtClean="0">
                <a:effectLst>
                  <a:outerShdw blurRad="38100" dist="38100" dir="2700000" algn="tl">
                    <a:srgbClr val="000000">
                      <a:alpha val="43137"/>
                    </a:srgbClr>
                  </a:outerShdw>
                </a:effectLst>
              </a:rPr>
              <a:t>Paired Texts and Text Sets</a:t>
            </a:r>
            <a:endParaRPr lang="en-US" dirty="0"/>
          </a:p>
        </p:txBody>
      </p:sp>
      <p:sp>
        <p:nvSpPr>
          <p:cNvPr id="3" name="Content Placeholder 2"/>
          <p:cNvSpPr>
            <a:spLocks noGrp="1"/>
          </p:cNvSpPr>
          <p:nvPr>
            <p:ph idx="1"/>
          </p:nvPr>
        </p:nvSpPr>
        <p:spPr/>
        <p:txBody>
          <a:bodyPr>
            <a:normAutofit/>
          </a:bodyPr>
          <a:lstStyle/>
          <a:p>
            <a:pPr marL="257175" indent="-257175"/>
            <a:r>
              <a:rPr lang="en-US" sz="2800" dirty="0"/>
              <a:t>Paired texts can include books, plays, articles, poems, functional text, graphics, or digital media</a:t>
            </a:r>
          </a:p>
          <a:p>
            <a:pPr marL="257175" indent="-257175"/>
            <a:r>
              <a:rPr lang="en-US" sz="2800" dirty="0"/>
              <a:t>Focus on a common theme or topic </a:t>
            </a:r>
            <a:r>
              <a:rPr lang="en-US" sz="2800" dirty="0" smtClean="0"/>
              <a:t>that fits history and social science or science content</a:t>
            </a:r>
          </a:p>
          <a:p>
            <a:pPr marL="257175" indent="-257175"/>
            <a:r>
              <a:rPr lang="en-US" sz="2800" dirty="0" smtClean="0"/>
              <a:t>Compare </a:t>
            </a:r>
            <a:r>
              <a:rPr lang="en-US" sz="2800" dirty="0"/>
              <a:t>and contrast texts to increase the level of thinking</a:t>
            </a:r>
            <a:endParaRPr lang="en-US" sz="2800" dirty="0">
              <a:solidFill>
                <a:srgbClr val="00B0F0"/>
              </a:solidFill>
            </a:endParaRPr>
          </a:p>
          <a:p>
            <a:endParaRPr lang="en-US" dirty="0" smtClean="0"/>
          </a:p>
        </p:txBody>
      </p:sp>
    </p:spTree>
    <p:extLst>
      <p:ext uri="{BB962C8B-B14F-4D97-AF65-F5344CB8AC3E}">
        <p14:creationId xmlns:p14="http://schemas.microsoft.com/office/powerpoint/2010/main" val="1203108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85"/>
            <a:ext cx="9143999" cy="669235"/>
          </a:xfrm>
          <a:solidFill>
            <a:schemeClr val="tx1"/>
          </a:solidFill>
        </p:spPr>
        <p:txBody>
          <a:bodyPr>
            <a:normAutofit/>
          </a:bodyPr>
          <a:lstStyle/>
          <a:p>
            <a:r>
              <a:rPr lang="en-US" sz="3000" dirty="0">
                <a:solidFill>
                  <a:schemeClr val="bg1"/>
                </a:solidFill>
                <a:effectLst>
                  <a:outerShdw blurRad="38100" dist="38100" dir="2700000" algn="tl">
                    <a:srgbClr val="000000">
                      <a:alpha val="43137"/>
                    </a:srgbClr>
                  </a:outerShdw>
                </a:effectLst>
              </a:rPr>
              <a:t>Integration of Skills</a:t>
            </a:r>
          </a:p>
        </p:txBody>
      </p:sp>
      <p:sp>
        <p:nvSpPr>
          <p:cNvPr id="3" name="Content Placeholder 2"/>
          <p:cNvSpPr>
            <a:spLocks noGrp="1"/>
          </p:cNvSpPr>
          <p:nvPr>
            <p:ph sz="half" idx="1"/>
          </p:nvPr>
        </p:nvSpPr>
        <p:spPr>
          <a:xfrm>
            <a:off x="911087" y="772391"/>
            <a:ext cx="3464718" cy="3505200"/>
          </a:xfrm>
        </p:spPr>
        <p:txBody>
          <a:bodyPr>
            <a:normAutofit fontScale="92500"/>
          </a:bodyPr>
          <a:lstStyle/>
          <a:p>
            <a:r>
              <a:rPr lang="en-US" sz="2600" dirty="0"/>
              <a:t>Choose a theme or topic</a:t>
            </a:r>
          </a:p>
          <a:p>
            <a:r>
              <a:rPr lang="en-US" sz="2600" dirty="0"/>
              <a:t>Choose a variety of text and media options</a:t>
            </a:r>
          </a:p>
          <a:p>
            <a:r>
              <a:rPr lang="en-US" sz="2600" dirty="0"/>
              <a:t>Incorporate all strands during the unit</a:t>
            </a:r>
          </a:p>
          <a:p>
            <a:r>
              <a:rPr lang="en-US" sz="2600" dirty="0"/>
              <a:t>Select standards to introduce or review</a:t>
            </a:r>
          </a:p>
          <a:p>
            <a:endParaRPr lang="en-US" dirty="0" smtClean="0"/>
          </a:p>
        </p:txBody>
      </p:sp>
      <p:sp>
        <p:nvSpPr>
          <p:cNvPr id="4" name="Content Placeholder 3"/>
          <p:cNvSpPr>
            <a:spLocks noGrp="1"/>
          </p:cNvSpPr>
          <p:nvPr>
            <p:ph sz="half" idx="2"/>
          </p:nvPr>
        </p:nvSpPr>
        <p:spPr>
          <a:xfrm>
            <a:off x="4379118" y="772391"/>
            <a:ext cx="3850482" cy="3551959"/>
          </a:xfrm>
        </p:spPr>
        <p:txBody>
          <a:bodyPr>
            <a:normAutofit fontScale="92500"/>
          </a:bodyPr>
          <a:lstStyle/>
          <a:p>
            <a:r>
              <a:rPr lang="en-US" sz="2600" dirty="0"/>
              <a:t>Think about your students – What will interest them?</a:t>
            </a:r>
          </a:p>
          <a:p>
            <a:r>
              <a:rPr lang="en-US" sz="2600" dirty="0"/>
              <a:t>Provide opportunities for shared and independent reading   </a:t>
            </a:r>
          </a:p>
          <a:p>
            <a:r>
              <a:rPr lang="en-US" sz="2600" dirty="0"/>
              <a:t>Model the writing process and meet with students for writing conferences</a:t>
            </a:r>
          </a:p>
          <a:p>
            <a:endParaRPr lang="en-US" dirty="0"/>
          </a:p>
        </p:txBody>
      </p:sp>
      <p:sp>
        <p:nvSpPr>
          <p:cNvPr id="5" name="Slide Number Placeholder 4"/>
          <p:cNvSpPr>
            <a:spLocks noGrp="1"/>
          </p:cNvSpPr>
          <p:nvPr>
            <p:ph type="sldNum" sz="quarter" idx="4294967295"/>
          </p:nvPr>
        </p:nvSpPr>
        <p:spPr/>
        <p:txBody>
          <a:bodyPr/>
          <a:lstStyle/>
          <a:p>
            <a:fld id="{0E35F3BA-FE8B-4E36-87EF-206F94BD42EB}" type="slidenum">
              <a:rPr lang="en-US" smtClean="0">
                <a:solidFill>
                  <a:prstClr val="white"/>
                </a:solidFill>
              </a:rPr>
              <a:pPr/>
              <a:t>23</a:t>
            </a:fld>
            <a:endParaRPr lang="en-US" dirty="0">
              <a:solidFill>
                <a:prstClr val="white"/>
              </a:solidFill>
            </a:endParaRPr>
          </a:p>
        </p:txBody>
      </p:sp>
    </p:spTree>
    <p:extLst>
      <p:ext uri="{BB962C8B-B14F-4D97-AF65-F5344CB8AC3E}">
        <p14:creationId xmlns:p14="http://schemas.microsoft.com/office/powerpoint/2010/main" val="8958691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dirty="0" smtClean="0"/>
              <a:t>Read! Read! Read!</a:t>
            </a:r>
            <a:endParaRPr lang="en-US" i="1" dirty="0"/>
          </a:p>
        </p:txBody>
      </p:sp>
      <p:sp>
        <p:nvSpPr>
          <p:cNvPr id="7" name="Rectangle 6"/>
          <p:cNvSpPr/>
          <p:nvPr/>
        </p:nvSpPr>
        <p:spPr>
          <a:xfrm>
            <a:off x="228600" y="1041490"/>
            <a:ext cx="7848600" cy="3170099"/>
          </a:xfrm>
          <a:prstGeom prst="rect">
            <a:avLst/>
          </a:prstGeom>
        </p:spPr>
        <p:txBody>
          <a:bodyPr wrap="square">
            <a:spAutoFit/>
          </a:bodyPr>
          <a:lstStyle/>
          <a:p>
            <a:pPr marL="257175" indent="-257175">
              <a:buFont typeface="Arial" panose="020B0604020202020204" pitchFamily="34" charset="0"/>
              <a:buChar char="•"/>
            </a:pPr>
            <a:r>
              <a:rPr lang="en-US" sz="2000" dirty="0">
                <a:solidFill>
                  <a:srgbClr val="000000"/>
                </a:solidFill>
                <a:latin typeface="Times New Roman" panose="02020603050405020304" pitchFamily="18" charset="0"/>
                <a:ea typeface="Times New Roman" panose="02020603050405020304" pitchFamily="18" charset="0"/>
              </a:rPr>
              <a:t>Students need opportunities to read daily.  </a:t>
            </a:r>
          </a:p>
          <a:p>
            <a:pPr marL="257175" indent="-257175">
              <a:buFont typeface="Arial" panose="020B0604020202020204" pitchFamily="34" charset="0"/>
              <a:buChar char="•"/>
            </a:pPr>
            <a:r>
              <a:rPr lang="en-US" sz="2000" dirty="0">
                <a:solidFill>
                  <a:srgbClr val="000000"/>
                </a:solidFill>
                <a:latin typeface="Times New Roman" panose="02020603050405020304" pitchFamily="18" charset="0"/>
                <a:ea typeface="Times New Roman" panose="02020603050405020304" pitchFamily="18" charset="0"/>
              </a:rPr>
              <a:t>Students need to read extended pieces of text and grade level material.  </a:t>
            </a:r>
          </a:p>
          <a:p>
            <a:pPr marL="257175" indent="-257175">
              <a:buFont typeface="Arial" panose="020B0604020202020204" pitchFamily="34" charset="0"/>
              <a:buChar char="•"/>
            </a:pPr>
            <a:r>
              <a:rPr lang="en-US" sz="2000" dirty="0">
                <a:solidFill>
                  <a:srgbClr val="000000"/>
                </a:solidFill>
                <a:latin typeface="Times New Roman" panose="02020603050405020304" pitchFamily="18" charset="0"/>
                <a:ea typeface="Times New Roman" panose="02020603050405020304" pitchFamily="18" charset="0"/>
              </a:rPr>
              <a:t>All students need opportunities to read grade level text daily, including nonfiction and fiction pieces.  </a:t>
            </a:r>
          </a:p>
          <a:p>
            <a:pPr marL="257175" indent="-257175">
              <a:buFont typeface="Arial" panose="020B0604020202020204" pitchFamily="34" charset="0"/>
              <a:buChar char="•"/>
            </a:pPr>
            <a:r>
              <a:rPr lang="en-US" sz="2000" dirty="0">
                <a:solidFill>
                  <a:srgbClr val="000000"/>
                </a:solidFill>
                <a:latin typeface="Times New Roman" panose="02020603050405020304" pitchFamily="18" charset="0"/>
                <a:ea typeface="Times New Roman" panose="02020603050405020304" pitchFamily="18" charset="0"/>
              </a:rPr>
              <a:t>Schools should provide students with opportunities to read and compare paired passages (fiction and nonfiction) on the same topic as appropriate. </a:t>
            </a:r>
            <a:r>
              <a:rPr lang="en-US" sz="2000" dirty="0">
                <a:solidFill>
                  <a:srgbClr val="222222"/>
                </a:solidFill>
                <a:latin typeface="Arial" panose="020B0604020202020204" pitchFamily="34" charset="0"/>
                <a:ea typeface="Cambria" panose="02040503050406030204" pitchFamily="18" charset="0"/>
              </a:rPr>
              <a:t> </a:t>
            </a:r>
          </a:p>
          <a:p>
            <a:pPr marL="257175" indent="-257175">
              <a:buFont typeface="Arial" panose="020B0604020202020204" pitchFamily="34" charset="0"/>
              <a:buChar char="•"/>
            </a:pPr>
            <a:r>
              <a:rPr lang="en-US" sz="2000" dirty="0">
                <a:solidFill>
                  <a:srgbClr val="222222"/>
                </a:solidFill>
                <a:latin typeface="Times New Roman" panose="02020603050405020304" pitchFamily="18" charset="0"/>
                <a:ea typeface="Cambria" panose="02040503050406030204" pitchFamily="18" charset="0"/>
              </a:rPr>
              <a:t>When students are analyzing ideas in two texts and searching for textual evidence to support their conclusions, they are engaging in deeper learning and thinking critically.</a:t>
            </a:r>
            <a:endParaRPr lang="en-US" sz="2000" dirty="0">
              <a:latin typeface="Arial" panose="020B0604020202020204" pitchFamily="34" charset="0"/>
              <a:ea typeface="Cambria" panose="02040503050406030204" pitchFamily="18" charset="0"/>
            </a:endParaRPr>
          </a:p>
        </p:txBody>
      </p:sp>
    </p:spTree>
    <p:extLst>
      <p:ext uri="{BB962C8B-B14F-4D97-AF65-F5344CB8AC3E}">
        <p14:creationId xmlns:p14="http://schemas.microsoft.com/office/powerpoint/2010/main" val="24442380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dirty="0" smtClean="0"/>
              <a:t>Scaffolding Complex Text</a:t>
            </a:r>
            <a:endParaRPr lang="en-US" i="1" dirty="0"/>
          </a:p>
        </p:txBody>
      </p:sp>
      <p:sp>
        <p:nvSpPr>
          <p:cNvPr id="6" name="Content Placeholder 5"/>
          <p:cNvSpPr>
            <a:spLocks noGrp="1"/>
          </p:cNvSpPr>
          <p:nvPr>
            <p:ph sz="half" idx="1"/>
          </p:nvPr>
        </p:nvSpPr>
        <p:spPr/>
        <p:txBody>
          <a:bodyPr>
            <a:normAutofit fontScale="92500"/>
          </a:bodyPr>
          <a:lstStyle/>
          <a:p>
            <a:pPr marL="257175" indent="-257175">
              <a:lnSpc>
                <a:spcPct val="150000"/>
              </a:lnSpc>
            </a:pPr>
            <a:r>
              <a:rPr lang="en-US" sz="2200" dirty="0">
                <a:solidFill>
                  <a:srgbClr val="000000"/>
                </a:solidFill>
                <a:ea typeface="Times New Roman" panose="02020603050405020304" pitchFamily="18" charset="0"/>
              </a:rPr>
              <a:t>Support Vocabulary</a:t>
            </a:r>
          </a:p>
          <a:p>
            <a:pPr marL="257175" indent="-257175">
              <a:lnSpc>
                <a:spcPct val="150000"/>
              </a:lnSpc>
            </a:pPr>
            <a:r>
              <a:rPr lang="en-US" sz="2200" dirty="0">
                <a:solidFill>
                  <a:srgbClr val="000000"/>
                </a:solidFill>
                <a:ea typeface="Cambria" panose="02040503050406030204" pitchFamily="18" charset="0"/>
              </a:rPr>
              <a:t>Use Deliberate Annotation</a:t>
            </a:r>
          </a:p>
          <a:p>
            <a:pPr marL="257175" indent="-257175">
              <a:lnSpc>
                <a:spcPct val="150000"/>
              </a:lnSpc>
            </a:pPr>
            <a:r>
              <a:rPr lang="en-US" sz="2200" dirty="0">
                <a:solidFill>
                  <a:srgbClr val="000000"/>
                </a:solidFill>
                <a:ea typeface="Cambria" panose="02040503050406030204" pitchFamily="18" charset="0"/>
              </a:rPr>
              <a:t>Use Questions as Planned Scaffolds</a:t>
            </a:r>
          </a:p>
          <a:p>
            <a:pPr marL="257175" indent="-257175">
              <a:lnSpc>
                <a:spcPct val="150000"/>
              </a:lnSpc>
            </a:pPr>
            <a:r>
              <a:rPr lang="en-US" sz="2200" dirty="0">
                <a:solidFill>
                  <a:srgbClr val="000000"/>
                </a:solidFill>
                <a:ea typeface="Cambria" panose="02040503050406030204" pitchFamily="18" charset="0"/>
              </a:rPr>
              <a:t>Allow Time for Reflection and Discussion</a:t>
            </a:r>
          </a:p>
          <a:p>
            <a:endParaRPr lang="en-US" sz="2400" dirty="0"/>
          </a:p>
        </p:txBody>
      </p:sp>
      <p:sp>
        <p:nvSpPr>
          <p:cNvPr id="8" name="Content Placeholder 7"/>
          <p:cNvSpPr>
            <a:spLocks noGrp="1"/>
          </p:cNvSpPr>
          <p:nvPr>
            <p:ph sz="half" idx="2"/>
          </p:nvPr>
        </p:nvSpPr>
        <p:spPr/>
        <p:txBody>
          <a:bodyPr>
            <a:normAutofit fontScale="70000" lnSpcReduction="20000"/>
          </a:bodyPr>
          <a:lstStyle/>
          <a:p>
            <a:pPr>
              <a:lnSpc>
                <a:spcPct val="170000"/>
              </a:lnSpc>
            </a:pPr>
            <a:r>
              <a:rPr lang="en-US" dirty="0" smtClean="0"/>
              <a:t>Provide many hours a week for independent reading</a:t>
            </a:r>
          </a:p>
          <a:p>
            <a:pPr>
              <a:lnSpc>
                <a:spcPct val="170000"/>
              </a:lnSpc>
            </a:pPr>
            <a:r>
              <a:rPr lang="en-US" dirty="0" smtClean="0"/>
              <a:t>Access to grade level text</a:t>
            </a:r>
          </a:p>
          <a:p>
            <a:pPr>
              <a:lnSpc>
                <a:spcPct val="170000"/>
              </a:lnSpc>
            </a:pPr>
            <a:r>
              <a:rPr lang="en-US" dirty="0" smtClean="0"/>
              <a:t>Locate complicated sentence structures</a:t>
            </a:r>
          </a:p>
          <a:p>
            <a:pPr>
              <a:lnSpc>
                <a:spcPct val="170000"/>
              </a:lnSpc>
            </a:pPr>
            <a:r>
              <a:rPr lang="en-US" dirty="0" smtClean="0"/>
              <a:t>Explicit</a:t>
            </a:r>
          </a:p>
          <a:p>
            <a:endParaRPr lang="en-US" dirty="0"/>
          </a:p>
        </p:txBody>
      </p:sp>
    </p:spTree>
    <p:extLst>
      <p:ext uri="{BB962C8B-B14F-4D97-AF65-F5344CB8AC3E}">
        <p14:creationId xmlns:p14="http://schemas.microsoft.com/office/powerpoint/2010/main" val="27366890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Food for Thought</a:t>
            </a:r>
            <a:endParaRPr lang="en-US" dirty="0"/>
          </a:p>
        </p:txBody>
      </p:sp>
      <p:sp>
        <p:nvSpPr>
          <p:cNvPr id="6" name="Content Placeholder 5"/>
          <p:cNvSpPr>
            <a:spLocks noGrp="1"/>
          </p:cNvSpPr>
          <p:nvPr>
            <p:ph idx="1"/>
          </p:nvPr>
        </p:nvSpPr>
        <p:spPr>
          <a:xfrm>
            <a:off x="1600200" y="1504950"/>
            <a:ext cx="6400800" cy="2438400"/>
          </a:xfrm>
        </p:spPr>
        <p:txBody>
          <a:bodyPr>
            <a:normAutofit fontScale="92500" lnSpcReduction="10000"/>
          </a:bodyPr>
          <a:lstStyle/>
          <a:p>
            <a:pPr marL="0" indent="0">
              <a:buNone/>
            </a:pPr>
            <a:r>
              <a:rPr lang="en-US" sz="4200" i="1" dirty="0" smtClean="0"/>
              <a:t>“It’s not always the text; </a:t>
            </a:r>
          </a:p>
          <a:p>
            <a:pPr marL="0" indent="0">
              <a:buNone/>
            </a:pPr>
            <a:r>
              <a:rPr lang="en-US" sz="4200" i="1" dirty="0" smtClean="0"/>
              <a:t>it’s what you do with it</a:t>
            </a:r>
            <a:r>
              <a:rPr lang="en-US" sz="4200" dirty="0" smtClean="0"/>
              <a:t>.”</a:t>
            </a:r>
          </a:p>
          <a:p>
            <a:pPr marL="0" indent="0">
              <a:buNone/>
            </a:pPr>
            <a:r>
              <a:rPr lang="en-US" sz="4000" dirty="0"/>
              <a:t> </a:t>
            </a:r>
            <a:r>
              <a:rPr lang="en-US" sz="4000" dirty="0" smtClean="0"/>
              <a:t>                               </a:t>
            </a:r>
            <a:r>
              <a:rPr lang="en-US" sz="2000" dirty="0" smtClean="0"/>
              <a:t>~</a:t>
            </a:r>
            <a:r>
              <a:rPr lang="en-US" sz="2400" dirty="0" smtClean="0"/>
              <a:t>Jennifer </a:t>
            </a:r>
            <a:r>
              <a:rPr lang="en-US" sz="2400" dirty="0" err="1" smtClean="0"/>
              <a:t>Serravallo</a:t>
            </a:r>
            <a:endParaRPr lang="en-US" sz="2400" dirty="0" smtClean="0"/>
          </a:p>
          <a:p>
            <a:pPr marL="0" indent="0">
              <a:buNone/>
            </a:pPr>
            <a:r>
              <a:rPr lang="en-US" dirty="0"/>
              <a:t> </a:t>
            </a:r>
            <a:r>
              <a:rPr lang="en-US" dirty="0" smtClean="0"/>
              <a:t>                          </a:t>
            </a:r>
            <a:endParaRPr lang="en-US" dirty="0"/>
          </a:p>
        </p:txBody>
      </p:sp>
    </p:spTree>
    <p:extLst>
      <p:ext uri="{BB962C8B-B14F-4D97-AF65-F5344CB8AC3E}">
        <p14:creationId xmlns:p14="http://schemas.microsoft.com/office/powerpoint/2010/main" val="40147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FFFF"/>
                </a:solidFill>
              </a:rPr>
              <a:t>What Research Says</a:t>
            </a:r>
            <a:endParaRPr lang="en-US" sz="3600" dirty="0">
              <a:solidFill>
                <a:srgbClr val="FFFFFF"/>
              </a:solidFill>
            </a:endParaRPr>
          </a:p>
        </p:txBody>
      </p:sp>
      <p:sp>
        <p:nvSpPr>
          <p:cNvPr id="7" name="Content Placeholder 6"/>
          <p:cNvSpPr>
            <a:spLocks noGrp="1"/>
          </p:cNvSpPr>
          <p:nvPr>
            <p:ph idx="4294967295"/>
          </p:nvPr>
        </p:nvSpPr>
        <p:spPr>
          <a:xfrm>
            <a:off x="37605" y="942950"/>
            <a:ext cx="4357688" cy="3338513"/>
          </a:xfrm>
        </p:spPr>
        <p:txBody>
          <a:bodyPr/>
          <a:lstStyle/>
          <a:p>
            <a:pPr marL="0" indent="0">
              <a:buNone/>
            </a:pPr>
            <a:r>
              <a:rPr lang="en-US" sz="1500" b="1" dirty="0"/>
              <a:t>Teaching Elementary School Students to be Effective Writers Practice Guide</a:t>
            </a:r>
            <a:r>
              <a:rPr lang="en-US" sz="1500" b="1" dirty="0" smtClean="0"/>
              <a:t>:</a:t>
            </a:r>
          </a:p>
          <a:p>
            <a:pPr marL="0" indent="0">
              <a:buNone/>
            </a:pPr>
            <a:endParaRPr lang="en-US" sz="1500" b="1" dirty="0"/>
          </a:p>
          <a:p>
            <a:r>
              <a:rPr lang="en-US" sz="2000" b="1" dirty="0"/>
              <a:t>Recommendation 1-Provide daily time for students to write. </a:t>
            </a:r>
          </a:p>
          <a:p>
            <a:pPr marL="0" indent="0">
              <a:buNone/>
            </a:pPr>
            <a:endParaRPr lang="en-US" sz="2000" b="1" dirty="0"/>
          </a:p>
          <a:p>
            <a:r>
              <a:rPr lang="en-US" sz="2000" b="1" dirty="0"/>
              <a:t>Recommendation 2- Teach students to use the writing process for a variety of purposes.</a:t>
            </a:r>
          </a:p>
          <a:p>
            <a:pPr marL="171450" indent="-171450">
              <a:buAutoNum type="arabicParenR"/>
            </a:pPr>
            <a:endParaRPr lang="en-US" sz="900" dirty="0">
              <a:solidFill>
                <a:srgbClr val="FF0000"/>
              </a:solidFill>
            </a:endParaRPr>
          </a:p>
        </p:txBody>
      </p:sp>
      <p:sp>
        <p:nvSpPr>
          <p:cNvPr id="4" name="TextBox 3" descr="Teaching Elementary School Students to Be Effective Writers IES Practice Guide Recommendations"/>
          <p:cNvSpPr txBox="1"/>
          <p:nvPr/>
        </p:nvSpPr>
        <p:spPr>
          <a:xfrm>
            <a:off x="1195252" y="2312125"/>
            <a:ext cx="184731" cy="300082"/>
          </a:xfrm>
          <a:prstGeom prst="rect">
            <a:avLst/>
          </a:prstGeom>
          <a:noFill/>
        </p:spPr>
        <p:txBody>
          <a:bodyPr wrap="none" rtlCol="0">
            <a:spAutoFit/>
          </a:bodyPr>
          <a:lstStyle/>
          <a:p>
            <a:endParaRPr lang="en-US" sz="1350" dirty="0"/>
          </a:p>
        </p:txBody>
      </p:sp>
      <p:sp>
        <p:nvSpPr>
          <p:cNvPr id="10" name="TextBox 9"/>
          <p:cNvSpPr txBox="1"/>
          <p:nvPr/>
        </p:nvSpPr>
        <p:spPr>
          <a:xfrm>
            <a:off x="509452" y="4579013"/>
            <a:ext cx="6892577" cy="438582"/>
          </a:xfrm>
          <a:prstGeom prst="rect">
            <a:avLst/>
          </a:prstGeom>
          <a:noFill/>
        </p:spPr>
        <p:txBody>
          <a:bodyPr wrap="square" rtlCol="0">
            <a:spAutoFit/>
          </a:bodyPr>
          <a:lstStyle/>
          <a:p>
            <a:r>
              <a:rPr lang="en-US" sz="750" dirty="0">
                <a:solidFill>
                  <a:srgbClr val="FFFFFF"/>
                </a:solidFill>
              </a:rPr>
              <a:t>Graham, S., Bollinger, A., Booth Olson, C., </a:t>
            </a:r>
            <a:r>
              <a:rPr lang="en-US" sz="750" dirty="0" err="1">
                <a:solidFill>
                  <a:srgbClr val="FFFFFF"/>
                </a:solidFill>
              </a:rPr>
              <a:t>D’Aoust</a:t>
            </a:r>
            <a:r>
              <a:rPr lang="en-US" sz="750" dirty="0">
                <a:solidFill>
                  <a:srgbClr val="FFFFFF"/>
                </a:solidFill>
              </a:rPr>
              <a:t>, C., MacArthur, C., </a:t>
            </a:r>
            <a:r>
              <a:rPr lang="en-US" sz="750" dirty="0" err="1">
                <a:solidFill>
                  <a:srgbClr val="FFFFFF"/>
                </a:solidFill>
              </a:rPr>
              <a:t>McCutchen</a:t>
            </a:r>
            <a:r>
              <a:rPr lang="en-US" sz="750" dirty="0">
                <a:solidFill>
                  <a:srgbClr val="FFFFFF"/>
                </a:solidFill>
              </a:rPr>
              <a:t>, D., &amp; </a:t>
            </a:r>
            <a:r>
              <a:rPr lang="en-US" sz="750" dirty="0" err="1">
                <a:solidFill>
                  <a:srgbClr val="FFFFFF"/>
                </a:solidFill>
              </a:rPr>
              <a:t>Olinghouse</a:t>
            </a:r>
            <a:r>
              <a:rPr lang="en-US" sz="750" dirty="0">
                <a:solidFill>
                  <a:srgbClr val="FFFFFF"/>
                </a:solidFill>
              </a:rPr>
              <a:t>, N.(2012).Teaching elementary school students to be effective writers: A practice guide (NCEE 2012- 4058). Washington, DC: National Center for Education Evaluation and Regional Assistance, Institute of Education Sciences, U.S. Department of Education. Retrieved from http://ies.ed.gov/ncee/ </a:t>
            </a:r>
            <a:r>
              <a:rPr lang="en-US" sz="750" dirty="0" err="1">
                <a:solidFill>
                  <a:srgbClr val="FFFFFF"/>
                </a:solidFill>
              </a:rPr>
              <a:t>wwc</a:t>
            </a:r>
            <a:r>
              <a:rPr lang="en-US" sz="750" dirty="0">
                <a:solidFill>
                  <a:srgbClr val="FFFFFF"/>
                </a:solidFill>
              </a:rPr>
              <a:t>/</a:t>
            </a:r>
            <a:r>
              <a:rPr lang="en-US" sz="750" dirty="0" err="1">
                <a:solidFill>
                  <a:srgbClr val="FFFFFF"/>
                </a:solidFill>
              </a:rPr>
              <a:t>publications_reviews.aspx#pubsearch</a:t>
            </a:r>
            <a:r>
              <a:rPr lang="en-US" sz="750" dirty="0">
                <a:solidFill>
                  <a:srgbClr val="FFFFFF"/>
                </a:solidFill>
              </a:rPr>
              <a:t>. </a:t>
            </a:r>
          </a:p>
        </p:txBody>
      </p:sp>
      <p:sp>
        <p:nvSpPr>
          <p:cNvPr id="3" name="TextBox 2"/>
          <p:cNvSpPr txBox="1"/>
          <p:nvPr/>
        </p:nvSpPr>
        <p:spPr>
          <a:xfrm>
            <a:off x="4395293" y="1663733"/>
            <a:ext cx="4581820" cy="2246769"/>
          </a:xfrm>
          <a:prstGeom prst="rect">
            <a:avLst/>
          </a:prstGeom>
          <a:noFill/>
        </p:spPr>
        <p:txBody>
          <a:bodyPr wrap="square" rtlCol="0">
            <a:spAutoFit/>
          </a:bodyPr>
          <a:lstStyle/>
          <a:p>
            <a:pPr marL="342900" indent="-342900">
              <a:buFont typeface="Arial" panose="020B0604020202020204" pitchFamily="34" charset="0"/>
              <a:buChar char="•"/>
            </a:pPr>
            <a:r>
              <a:rPr lang="en-US" sz="2000" b="1" dirty="0"/>
              <a:t>Recommendation 3-  Teach students to become fluent with handwriting, spelling, sentence construction, typing, and word processing.  </a:t>
            </a:r>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000" b="1" dirty="0"/>
              <a:t>Recommendation 4- Create an engaged community of writers.  </a:t>
            </a:r>
          </a:p>
        </p:txBody>
      </p:sp>
      <p:pic>
        <p:nvPicPr>
          <p:cNvPr id="2050" name="Picture 2" descr="Image of IES practice gu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5220" y="-133113"/>
            <a:ext cx="1378974" cy="1796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9377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557213"/>
          </a:xfrm>
        </p:spPr>
        <p:txBody>
          <a:bodyPr>
            <a:normAutofit/>
          </a:bodyPr>
          <a:lstStyle/>
          <a:p>
            <a:r>
              <a:rPr lang="en-US" sz="2700" dirty="0">
                <a:effectLst>
                  <a:outerShdw blurRad="38100" dist="38100" dir="2700000" algn="tl">
                    <a:srgbClr val="000000">
                      <a:alpha val="43137"/>
                    </a:srgbClr>
                  </a:outerShdw>
                </a:effectLst>
              </a:rPr>
              <a:t>The Reading/Writing Connection</a:t>
            </a:r>
          </a:p>
        </p:txBody>
      </p:sp>
      <p:sp>
        <p:nvSpPr>
          <p:cNvPr id="6" name="Content Placeholder 5" descr="www.teenink.com"/>
          <p:cNvSpPr>
            <a:spLocks noGrp="1"/>
          </p:cNvSpPr>
          <p:nvPr>
            <p:ph idx="1"/>
          </p:nvPr>
        </p:nvSpPr>
        <p:spPr>
          <a:xfrm>
            <a:off x="304800" y="557213"/>
            <a:ext cx="6858000" cy="2880360"/>
          </a:xfrm>
        </p:spPr>
        <p:txBody>
          <a:bodyPr>
            <a:noAutofit/>
          </a:bodyPr>
          <a:lstStyle/>
          <a:p>
            <a:r>
              <a:rPr lang="en-US" sz="2000" dirty="0"/>
              <a:t>Use mentor texts to read like a writer and write like a reader</a:t>
            </a:r>
          </a:p>
          <a:p>
            <a:pPr marL="482204" lvl="1" indent="-257175"/>
            <a:r>
              <a:rPr lang="en-US" sz="2000" dirty="0"/>
              <a:t>Imitate an author’s style and structure</a:t>
            </a:r>
          </a:p>
          <a:p>
            <a:pPr marL="482204" lvl="1" indent="-257175"/>
            <a:r>
              <a:rPr lang="en-US" sz="2000" dirty="0"/>
              <a:t>Appreciate the author’s craft </a:t>
            </a:r>
          </a:p>
          <a:p>
            <a:r>
              <a:rPr lang="en-US" sz="2000" dirty="0"/>
              <a:t>Incorporate daily writing </a:t>
            </a:r>
          </a:p>
          <a:p>
            <a:pPr marL="482204" lvl="1" indent="-257175"/>
            <a:r>
              <a:rPr lang="en-US" sz="2000" dirty="0"/>
              <a:t>A warm-up prior to beginning a unit of study</a:t>
            </a:r>
          </a:p>
          <a:p>
            <a:pPr marL="482204" lvl="1" indent="-257175"/>
            <a:r>
              <a:rPr lang="en-US" sz="2000" dirty="0"/>
              <a:t>Incorporate writing into formative assessment</a:t>
            </a:r>
          </a:p>
          <a:p>
            <a:pPr marL="482204" lvl="1" indent="-257175"/>
            <a:r>
              <a:rPr lang="en-US" sz="2000" dirty="0"/>
              <a:t>After a thought provoking reading, discussion, or class experiment, students write their thoughts</a:t>
            </a:r>
          </a:p>
          <a:p>
            <a:r>
              <a:rPr lang="en-US" sz="2000" dirty="0"/>
              <a:t>Find authentic writing opportunities</a:t>
            </a:r>
          </a:p>
          <a:p>
            <a:pPr lvl="1"/>
            <a:r>
              <a:rPr lang="en-US" sz="2000" dirty="0"/>
              <a:t>Blogging or Social media connections</a:t>
            </a:r>
          </a:p>
          <a:p>
            <a:pPr lvl="1"/>
            <a:r>
              <a:rPr lang="en-US" sz="2000" dirty="0"/>
              <a:t>Professional writing</a:t>
            </a:r>
          </a:p>
          <a:p>
            <a:endParaRPr lang="en-US" sz="1350" dirty="0"/>
          </a:p>
          <a:p>
            <a:pPr>
              <a:buFont typeface="Arial" pitchFamily="34" charset="0"/>
              <a:buChar char="•"/>
            </a:pPr>
            <a:endParaRPr lang="en-US" sz="1350" dirty="0">
              <a:solidFill>
                <a:srgbClr val="002060"/>
              </a:solidFill>
            </a:endParaRPr>
          </a:p>
          <a:p>
            <a:pPr>
              <a:buFont typeface="Arial" pitchFamily="34" charset="0"/>
              <a:buChar char="•"/>
            </a:pPr>
            <a:endParaRPr lang="en-US" sz="1463" dirty="0">
              <a:solidFill>
                <a:srgbClr val="002060"/>
              </a:solidFill>
            </a:endParaRPr>
          </a:p>
          <a:p>
            <a:endParaRPr lang="en-US" dirty="0"/>
          </a:p>
        </p:txBody>
      </p:sp>
    </p:spTree>
    <p:extLst>
      <p:ext uri="{BB962C8B-B14F-4D97-AF65-F5344CB8AC3E}">
        <p14:creationId xmlns:p14="http://schemas.microsoft.com/office/powerpoint/2010/main" val="985416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21"/>
            <a:ext cx="9144000" cy="589429"/>
          </a:xfrm>
        </p:spPr>
        <p:txBody>
          <a:bodyPr>
            <a:normAutofit fontScale="90000"/>
          </a:bodyPr>
          <a:lstStyle/>
          <a:p>
            <a:r>
              <a:rPr lang="en-US" sz="3300" dirty="0">
                <a:effectLst>
                  <a:outerShdw blurRad="38100" dist="38100" dir="2700000" algn="tl">
                    <a:srgbClr val="000000">
                      <a:alpha val="43137"/>
                    </a:srgbClr>
                  </a:outerShdw>
                </a:effectLst>
              </a:rPr>
              <a:t>The Forgotten “R”</a:t>
            </a:r>
          </a:p>
        </p:txBody>
      </p:sp>
      <p:sp>
        <p:nvSpPr>
          <p:cNvPr id="2" name="Rectangle 1"/>
          <p:cNvSpPr/>
          <p:nvPr/>
        </p:nvSpPr>
        <p:spPr>
          <a:xfrm>
            <a:off x="1295400" y="1047750"/>
            <a:ext cx="6817205" cy="2677656"/>
          </a:xfrm>
          <a:prstGeom prst="rect">
            <a:avLst/>
          </a:prstGeom>
        </p:spPr>
        <p:txBody>
          <a:bodyPr wrap="square">
            <a:spAutoFit/>
          </a:bodyPr>
          <a:lstStyle/>
          <a:p>
            <a:pPr marL="342900" indent="-342900">
              <a:buFont typeface="Arial" pitchFamily="34" charset="0"/>
              <a:buChar char="•"/>
            </a:pPr>
            <a:r>
              <a:rPr lang="en-US" sz="2800" dirty="0"/>
              <a:t>The elimination of the grade 5 Writing SOL assessment threatens writing/research instruction</a:t>
            </a:r>
          </a:p>
          <a:p>
            <a:pPr marL="342900" indent="-342900">
              <a:buFont typeface="Arial" pitchFamily="34" charset="0"/>
              <a:buChar char="•"/>
            </a:pPr>
            <a:r>
              <a:rPr lang="en-US" sz="2800" dirty="0"/>
              <a:t>Writing, like reading, is a life skill and should be included in all </a:t>
            </a:r>
            <a:r>
              <a:rPr lang="en-US" sz="2800" dirty="0" smtClean="0"/>
              <a:t>curricular areas.</a:t>
            </a:r>
          </a:p>
          <a:p>
            <a:pPr marL="342900" indent="-342900">
              <a:buFont typeface="Arial" pitchFamily="34" charset="0"/>
              <a:buChar char="•"/>
            </a:pPr>
            <a:r>
              <a:rPr lang="en-US" sz="2800" dirty="0"/>
              <a:t>How much writing does your job require?</a:t>
            </a:r>
          </a:p>
        </p:txBody>
      </p:sp>
    </p:spTree>
    <p:extLst>
      <p:ext uri="{BB962C8B-B14F-4D97-AF65-F5344CB8AC3E}">
        <p14:creationId xmlns:p14="http://schemas.microsoft.com/office/powerpoint/2010/main" val="1085114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Agenda</a:t>
            </a:r>
            <a:endParaRPr lang="en-US" dirty="0"/>
          </a:p>
        </p:txBody>
      </p:sp>
      <p:sp>
        <p:nvSpPr>
          <p:cNvPr id="6" name="Content Placeholder 5"/>
          <p:cNvSpPr>
            <a:spLocks noGrp="1"/>
          </p:cNvSpPr>
          <p:nvPr>
            <p:ph sz="half" idx="2"/>
          </p:nvPr>
        </p:nvSpPr>
        <p:spPr>
          <a:xfrm>
            <a:off x="5333999" y="934209"/>
            <a:ext cx="4064001" cy="2667000"/>
          </a:xfrm>
        </p:spPr>
        <p:txBody>
          <a:bodyPr/>
          <a:lstStyle/>
          <a:p>
            <a:pPr marL="342900" indent="-342900" defTabSz="342900">
              <a:lnSpc>
                <a:spcPct val="150000"/>
              </a:lnSpc>
              <a:spcBef>
                <a:spcPts val="0"/>
              </a:spcBef>
              <a:buClr>
                <a:prstClr val="black"/>
              </a:buClr>
              <a:buSzPts val="2520"/>
              <a:buFont typeface="Arial" panose="020B0604020202020204" pitchFamily="34" charset="0"/>
              <a:buChar char="•"/>
            </a:pPr>
            <a:r>
              <a:rPr lang="en-US" sz="1800" b="1" dirty="0">
                <a:latin typeface="Batang"/>
              </a:rPr>
              <a:t>Welcome and Introductions</a:t>
            </a:r>
          </a:p>
          <a:p>
            <a:pPr marL="342900" indent="-342900" defTabSz="342900">
              <a:lnSpc>
                <a:spcPct val="150000"/>
              </a:lnSpc>
              <a:spcBef>
                <a:spcPts val="0"/>
              </a:spcBef>
              <a:buClr>
                <a:prstClr val="black"/>
              </a:buClr>
              <a:buSzPts val="2520"/>
              <a:buFont typeface="Arial" panose="020B0604020202020204" pitchFamily="34" charset="0"/>
              <a:buChar char="•"/>
            </a:pPr>
            <a:r>
              <a:rPr lang="en-US" sz="1800" b="1" dirty="0" smtClean="0">
                <a:latin typeface="Batang"/>
              </a:rPr>
              <a:t>State Focus Areas for Instruction</a:t>
            </a:r>
          </a:p>
          <a:p>
            <a:pPr marL="342900" indent="-342900" defTabSz="342900">
              <a:lnSpc>
                <a:spcPct val="150000"/>
              </a:lnSpc>
              <a:spcBef>
                <a:spcPts val="0"/>
              </a:spcBef>
              <a:buClr>
                <a:prstClr val="black"/>
              </a:buClr>
              <a:buSzPts val="2520"/>
              <a:buFont typeface="Arial" panose="020B0604020202020204" pitchFamily="34" charset="0"/>
              <a:buChar char="•"/>
            </a:pPr>
            <a:r>
              <a:rPr lang="en-US" sz="1800" b="1" dirty="0" smtClean="0">
                <a:latin typeface="Batang"/>
              </a:rPr>
              <a:t>Best Practices that Support the 2017</a:t>
            </a:r>
          </a:p>
          <a:p>
            <a:pPr marL="342900" indent="-342900" defTabSz="342900">
              <a:lnSpc>
                <a:spcPct val="150000"/>
              </a:lnSpc>
              <a:spcBef>
                <a:spcPts val="0"/>
              </a:spcBef>
              <a:buClr>
                <a:prstClr val="black"/>
              </a:buClr>
              <a:buSzPts val="2520"/>
              <a:buFont typeface="Arial" panose="020B0604020202020204" pitchFamily="34" charset="0"/>
              <a:buChar char="•"/>
            </a:pPr>
            <a:r>
              <a:rPr lang="en-US" sz="1800" b="1" dirty="0">
                <a:latin typeface="Batang"/>
              </a:rPr>
              <a:t>Best Practices for Complex </a:t>
            </a:r>
            <a:r>
              <a:rPr lang="en-US" sz="1800" b="1" dirty="0" smtClean="0">
                <a:latin typeface="Batang"/>
              </a:rPr>
              <a:t>Text</a:t>
            </a:r>
          </a:p>
          <a:p>
            <a:pPr marL="342900" indent="-342900" defTabSz="342900">
              <a:lnSpc>
                <a:spcPct val="150000"/>
              </a:lnSpc>
              <a:spcBef>
                <a:spcPts val="0"/>
              </a:spcBef>
              <a:buClr>
                <a:prstClr val="black"/>
              </a:buClr>
              <a:buSzPts val="2520"/>
              <a:buFont typeface="Arial" panose="020B0604020202020204" pitchFamily="34" charset="0"/>
              <a:buChar char="•"/>
            </a:pPr>
            <a:r>
              <a:rPr lang="en-US" sz="1800" b="1" dirty="0" smtClean="0">
                <a:latin typeface="Batang"/>
              </a:rPr>
              <a:t>Instructional Resources</a:t>
            </a:r>
            <a:endParaRPr lang="en-US" sz="2800" b="1" dirty="0">
              <a:solidFill>
                <a:schemeClr val="bg1"/>
              </a:solidFill>
              <a:latin typeface="Batang"/>
              <a:sym typeface="Calibri"/>
            </a:endParaRPr>
          </a:p>
          <a:p>
            <a:endParaRPr lang="en-US" sz="1350" b="1" dirty="0"/>
          </a:p>
        </p:txBody>
      </p:sp>
    </p:spTree>
    <p:extLst>
      <p:ext uri="{BB962C8B-B14F-4D97-AF65-F5344CB8AC3E}">
        <p14:creationId xmlns:p14="http://schemas.microsoft.com/office/powerpoint/2010/main" val="276820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21"/>
            <a:ext cx="9144000" cy="665629"/>
          </a:xfrm>
        </p:spPr>
        <p:txBody>
          <a:bodyPr>
            <a:normAutofit/>
          </a:bodyPr>
          <a:lstStyle/>
          <a:p>
            <a:r>
              <a:rPr lang="en-US" sz="2800" dirty="0"/>
              <a:t>Assigned vs. Taught</a:t>
            </a:r>
          </a:p>
        </p:txBody>
      </p:sp>
      <p:sp>
        <p:nvSpPr>
          <p:cNvPr id="7" name="TextBox 6"/>
          <p:cNvSpPr txBox="1"/>
          <p:nvPr/>
        </p:nvSpPr>
        <p:spPr>
          <a:xfrm>
            <a:off x="1555474" y="4719251"/>
            <a:ext cx="2800350" cy="369332"/>
          </a:xfrm>
          <a:prstGeom prst="rect">
            <a:avLst/>
          </a:prstGeom>
          <a:noFill/>
        </p:spPr>
        <p:txBody>
          <a:bodyPr wrap="square" rtlCol="0">
            <a:spAutoFit/>
          </a:bodyPr>
          <a:lstStyle/>
          <a:p>
            <a:r>
              <a:rPr lang="en-US" sz="900" dirty="0">
                <a:solidFill>
                  <a:prstClr val="black"/>
                </a:solidFill>
              </a:rPr>
              <a:t>Because Writing Matters by Carl Nagin</a:t>
            </a:r>
          </a:p>
          <a:p>
            <a:r>
              <a:rPr lang="en-US" sz="900" dirty="0">
                <a:solidFill>
                  <a:prstClr val="black"/>
                </a:solidFill>
                <a:hlinkClick r:id="rId3"/>
              </a:rPr>
              <a:t>The National Writing Project</a:t>
            </a:r>
            <a:endParaRPr lang="en-US" sz="900" dirty="0">
              <a:solidFill>
                <a:prstClr val="black"/>
              </a:solidFill>
            </a:endParaRPr>
          </a:p>
        </p:txBody>
      </p:sp>
      <p:sp>
        <p:nvSpPr>
          <p:cNvPr id="5" name="TextBox 4"/>
          <p:cNvSpPr txBox="1"/>
          <p:nvPr/>
        </p:nvSpPr>
        <p:spPr>
          <a:xfrm>
            <a:off x="4953000" y="736600"/>
            <a:ext cx="3962400" cy="3477875"/>
          </a:xfrm>
          <a:prstGeom prst="rect">
            <a:avLst/>
          </a:prstGeom>
          <a:noFill/>
        </p:spPr>
        <p:txBody>
          <a:bodyPr wrap="square" rtlCol="0">
            <a:spAutoFit/>
          </a:bodyPr>
          <a:lstStyle/>
          <a:p>
            <a:r>
              <a:rPr lang="en-US" sz="2000" dirty="0"/>
              <a:t>Students select their own topic, purpose, and audience</a:t>
            </a:r>
          </a:p>
          <a:p>
            <a:endParaRPr lang="en-US" sz="2000" dirty="0"/>
          </a:p>
          <a:p>
            <a:r>
              <a:rPr lang="en-US" sz="2000" dirty="0"/>
              <a:t>Teacher time is spent in class teaching writing skills and strategies</a:t>
            </a:r>
          </a:p>
          <a:p>
            <a:endParaRPr lang="en-US" sz="2000" dirty="0"/>
          </a:p>
          <a:p>
            <a:r>
              <a:rPr lang="en-US" sz="2000" dirty="0"/>
              <a:t>Students use models and strategies to complete each assignment</a:t>
            </a:r>
          </a:p>
          <a:p>
            <a:endParaRPr lang="en-US" sz="2000" dirty="0"/>
          </a:p>
          <a:p>
            <a:r>
              <a:rPr lang="en-US" sz="2000" dirty="0"/>
              <a:t>Students move through the recursive process</a:t>
            </a:r>
          </a:p>
        </p:txBody>
      </p:sp>
      <p:sp>
        <p:nvSpPr>
          <p:cNvPr id="2" name="Rectangle 1"/>
          <p:cNvSpPr/>
          <p:nvPr/>
        </p:nvSpPr>
        <p:spPr>
          <a:xfrm>
            <a:off x="158612" y="759930"/>
            <a:ext cx="4572000" cy="3477875"/>
          </a:xfrm>
          <a:prstGeom prst="rect">
            <a:avLst/>
          </a:prstGeom>
        </p:spPr>
        <p:txBody>
          <a:bodyPr>
            <a:spAutoFit/>
          </a:bodyPr>
          <a:lstStyle/>
          <a:p>
            <a:r>
              <a:rPr lang="en-US" sz="2000" dirty="0"/>
              <a:t>Students write only on teacher selected topic, purpose and audience</a:t>
            </a:r>
          </a:p>
          <a:p>
            <a:endParaRPr lang="en-US" sz="2000" dirty="0"/>
          </a:p>
          <a:p>
            <a:r>
              <a:rPr lang="en-US" sz="2000" dirty="0"/>
              <a:t>Students are given a task without the instruction on how to complete it successfully</a:t>
            </a:r>
          </a:p>
          <a:p>
            <a:endParaRPr lang="en-US" sz="2000" dirty="0"/>
          </a:p>
          <a:p>
            <a:r>
              <a:rPr lang="en-US" sz="2000" dirty="0"/>
              <a:t>Minimal improvement in writing</a:t>
            </a:r>
          </a:p>
          <a:p>
            <a:endParaRPr lang="en-US" sz="2000" dirty="0"/>
          </a:p>
          <a:p>
            <a:r>
              <a:rPr lang="en-US" sz="2000" dirty="0"/>
              <a:t>Students rewrite only to correct errors in usage and mechanics</a:t>
            </a:r>
          </a:p>
        </p:txBody>
      </p:sp>
    </p:spTree>
    <p:extLst>
      <p:ext uri="{BB962C8B-B14F-4D97-AF65-F5344CB8AC3E}">
        <p14:creationId xmlns:p14="http://schemas.microsoft.com/office/powerpoint/2010/main" val="38461074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19150"/>
          </a:xfrm>
        </p:spPr>
        <p:txBody>
          <a:bodyPr>
            <a:normAutofit/>
          </a:bodyPr>
          <a:lstStyle/>
          <a:p>
            <a:r>
              <a:rPr lang="en-US" sz="3300" dirty="0">
                <a:effectLst>
                  <a:outerShdw blurRad="38100" dist="38100" dir="2700000" algn="tl">
                    <a:srgbClr val="000000">
                      <a:alpha val="43137"/>
                    </a:srgbClr>
                  </a:outerShdw>
                </a:effectLst>
              </a:rPr>
              <a:t>When writing is taught…</a:t>
            </a:r>
          </a:p>
        </p:txBody>
      </p:sp>
      <p:sp>
        <p:nvSpPr>
          <p:cNvPr id="6" name="Content Placeholder 5"/>
          <p:cNvSpPr>
            <a:spLocks noGrp="1"/>
          </p:cNvSpPr>
          <p:nvPr>
            <p:ph idx="1"/>
          </p:nvPr>
        </p:nvSpPr>
        <p:spPr>
          <a:xfrm>
            <a:off x="1219200" y="1123950"/>
            <a:ext cx="6477000" cy="3429000"/>
          </a:xfrm>
        </p:spPr>
        <p:txBody>
          <a:bodyPr>
            <a:normAutofit fontScale="92500" lnSpcReduction="10000"/>
          </a:bodyPr>
          <a:lstStyle/>
          <a:p>
            <a:pPr marL="0" indent="0">
              <a:buNone/>
            </a:pPr>
            <a:r>
              <a:rPr lang="en-US" sz="2800" dirty="0"/>
              <a:t>Teachers model </a:t>
            </a:r>
            <a:r>
              <a:rPr lang="en-US" sz="2800" dirty="0" smtClean="0"/>
              <a:t>by:</a:t>
            </a:r>
            <a:endParaRPr lang="en-US" sz="2800" dirty="0"/>
          </a:p>
          <a:p>
            <a:pPr marL="642938" lvl="1" indent="-342900">
              <a:buFont typeface="Arial" panose="020B0604020202020204" pitchFamily="34" charset="0"/>
              <a:buChar char="•"/>
            </a:pPr>
            <a:r>
              <a:rPr lang="en-US" dirty="0"/>
              <a:t>Writing with the students</a:t>
            </a:r>
          </a:p>
          <a:p>
            <a:pPr marL="642938" lvl="1" indent="-342900">
              <a:buFont typeface="Arial" panose="020B0604020202020204" pitchFamily="34" charset="0"/>
              <a:buChar char="•"/>
            </a:pPr>
            <a:r>
              <a:rPr lang="en-US" dirty="0"/>
              <a:t>Revealing the hard work of writing</a:t>
            </a:r>
          </a:p>
          <a:p>
            <a:pPr marL="642938" lvl="1" indent="-342900">
              <a:buFont typeface="Arial" panose="020B0604020202020204" pitchFamily="34" charset="0"/>
              <a:buChar char="•"/>
            </a:pPr>
            <a:r>
              <a:rPr lang="en-US" dirty="0"/>
              <a:t>Thinking aloud through revision of their writing</a:t>
            </a:r>
          </a:p>
          <a:p>
            <a:pPr marL="642938" lvl="1" indent="-342900">
              <a:buFont typeface="Arial" panose="020B0604020202020204" pitchFamily="34" charset="0"/>
              <a:buChar char="•"/>
            </a:pPr>
            <a:r>
              <a:rPr lang="en-US" dirty="0"/>
              <a:t>Editing only after revision is complete</a:t>
            </a:r>
          </a:p>
          <a:p>
            <a:pPr marL="0" indent="0"/>
            <a:endParaRPr lang="en-US" sz="2250" dirty="0"/>
          </a:p>
          <a:p>
            <a:pPr marL="0" indent="0">
              <a:buNone/>
            </a:pPr>
            <a:r>
              <a:rPr lang="en-US" sz="2250" dirty="0"/>
              <a:t>		</a:t>
            </a:r>
          </a:p>
          <a:p>
            <a:pPr marL="0" indent="0"/>
            <a:endParaRPr lang="en-US" dirty="0"/>
          </a:p>
        </p:txBody>
      </p:sp>
    </p:spTree>
    <p:extLst>
      <p:ext uri="{BB962C8B-B14F-4D97-AF65-F5344CB8AC3E}">
        <p14:creationId xmlns:p14="http://schemas.microsoft.com/office/powerpoint/2010/main" val="1755553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100" dirty="0">
                <a:solidFill>
                  <a:srgbClr val="FFFFFF"/>
                </a:solidFill>
              </a:rPr>
              <a:t>Resources that Align with the 2017 SOL</a:t>
            </a:r>
            <a:br>
              <a:rPr lang="en-US" sz="2100" dirty="0">
                <a:solidFill>
                  <a:srgbClr val="FFFFFF"/>
                </a:solidFill>
              </a:rPr>
            </a:br>
            <a:r>
              <a:rPr lang="en-US" sz="2100" dirty="0">
                <a:solidFill>
                  <a:srgbClr val="FFFFFF"/>
                </a:solidFill>
              </a:rPr>
              <a:t>Comprehensive Literacy: English Instructional Plans</a:t>
            </a:r>
          </a:p>
        </p:txBody>
      </p:sp>
      <p:pic>
        <p:nvPicPr>
          <p:cNvPr id="5" name="Picture 4" descr="screen shot of instructional resources website" title="screen shot"/>
          <p:cNvPicPr>
            <a:picLocks noChangeAspect="1"/>
          </p:cNvPicPr>
          <p:nvPr/>
        </p:nvPicPr>
        <p:blipFill>
          <a:blip r:embed="rId2"/>
          <a:stretch>
            <a:fillRect/>
          </a:stretch>
        </p:blipFill>
        <p:spPr>
          <a:xfrm>
            <a:off x="893546" y="1318577"/>
            <a:ext cx="7356909" cy="3669059"/>
          </a:xfrm>
          <a:prstGeom prst="rect">
            <a:avLst/>
          </a:prstGeom>
        </p:spPr>
      </p:pic>
      <p:sp>
        <p:nvSpPr>
          <p:cNvPr id="6" name="Rectangle 5"/>
          <p:cNvSpPr/>
          <p:nvPr/>
        </p:nvSpPr>
        <p:spPr>
          <a:xfrm>
            <a:off x="1143000" y="806169"/>
            <a:ext cx="6743700" cy="300082"/>
          </a:xfrm>
          <a:prstGeom prst="rect">
            <a:avLst/>
          </a:prstGeom>
        </p:spPr>
        <p:txBody>
          <a:bodyPr wrap="square">
            <a:spAutoFit/>
          </a:bodyPr>
          <a:lstStyle/>
          <a:p>
            <a:pPr algn="ctr"/>
            <a:r>
              <a:rPr lang="en-US" sz="1350" dirty="0" smtClean="0">
                <a:hlinkClick r:id="rId3" action="ppaction://hlinkfile"/>
              </a:rPr>
              <a:t>VDOE English Instructional Plans</a:t>
            </a:r>
            <a:endParaRPr lang="en-US" sz="1350" dirty="0"/>
          </a:p>
        </p:txBody>
      </p:sp>
    </p:spTree>
    <p:extLst>
      <p:ext uri="{BB962C8B-B14F-4D97-AF65-F5344CB8AC3E}">
        <p14:creationId xmlns:p14="http://schemas.microsoft.com/office/powerpoint/2010/main" val="3407645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100" dirty="0">
                <a:solidFill>
                  <a:srgbClr val="FFFFFF"/>
                </a:solidFill>
              </a:rPr>
              <a:t>Comprehensive Literacy: English Instructional Plans</a:t>
            </a:r>
          </a:p>
        </p:txBody>
      </p:sp>
      <p:pic>
        <p:nvPicPr>
          <p:cNvPr id="5" name="Content Placeholder 4" descr="screenshot of the links of some of the instructional resources" title="screenshot"/>
          <p:cNvPicPr>
            <a:picLocks noGrp="1" noChangeAspect="1"/>
          </p:cNvPicPr>
          <p:nvPr>
            <p:ph sz="half" idx="4294967295"/>
          </p:nvPr>
        </p:nvPicPr>
        <p:blipFill>
          <a:blip r:embed="rId3"/>
          <a:stretch>
            <a:fillRect/>
          </a:stretch>
        </p:blipFill>
        <p:spPr>
          <a:xfrm>
            <a:off x="1752600" y="959784"/>
            <a:ext cx="5638800" cy="3409270"/>
          </a:xfrm>
          <a:prstGeom prst="rect">
            <a:avLst/>
          </a:prstGeom>
        </p:spPr>
      </p:pic>
    </p:spTree>
    <p:extLst>
      <p:ext uri="{BB962C8B-B14F-4D97-AF65-F5344CB8AC3E}">
        <p14:creationId xmlns:p14="http://schemas.microsoft.com/office/powerpoint/2010/main" val="405596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title"/>
          </p:nvPr>
        </p:nvSpPr>
        <p:spPr/>
        <p:txBody>
          <a:bodyPr/>
          <a:lstStyle/>
          <a:p>
            <a:r>
              <a:rPr lang="en-US" dirty="0" smtClean="0"/>
              <a:t>English Instructional Plan Samples</a:t>
            </a:r>
            <a:endParaRPr lang="en-US" dirty="0"/>
          </a:p>
        </p:txBody>
      </p:sp>
      <p:pic>
        <p:nvPicPr>
          <p:cNvPr id="5" name="Picture 4" descr="screenshot of an instructional resource" title="screenshot"/>
          <p:cNvPicPr>
            <a:picLocks noChangeAspect="1"/>
          </p:cNvPicPr>
          <p:nvPr/>
        </p:nvPicPr>
        <p:blipFill>
          <a:blip r:embed="rId2"/>
          <a:stretch>
            <a:fillRect/>
          </a:stretch>
        </p:blipFill>
        <p:spPr>
          <a:xfrm>
            <a:off x="1143000" y="1672936"/>
            <a:ext cx="3902843" cy="2868215"/>
          </a:xfrm>
          <a:prstGeom prst="rect">
            <a:avLst/>
          </a:prstGeom>
        </p:spPr>
      </p:pic>
      <p:pic>
        <p:nvPicPr>
          <p:cNvPr id="6" name="Picture 5" descr="screenshot of an instructional resourc" title="screenshot"/>
          <p:cNvPicPr>
            <a:picLocks noChangeAspect="1"/>
          </p:cNvPicPr>
          <p:nvPr/>
        </p:nvPicPr>
        <p:blipFill>
          <a:blip r:embed="rId3"/>
          <a:stretch>
            <a:fillRect/>
          </a:stretch>
        </p:blipFill>
        <p:spPr>
          <a:xfrm>
            <a:off x="4704238" y="779155"/>
            <a:ext cx="3566926" cy="2327888"/>
          </a:xfrm>
          <a:prstGeom prst="rect">
            <a:avLst/>
          </a:prstGeom>
        </p:spPr>
      </p:pic>
    </p:spTree>
    <p:extLst>
      <p:ext uri="{BB962C8B-B14F-4D97-AF65-F5344CB8AC3E}">
        <p14:creationId xmlns:p14="http://schemas.microsoft.com/office/powerpoint/2010/main" val="3656353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Resources</a:t>
            </a:r>
            <a:endParaRPr lang="en-US" dirty="0"/>
          </a:p>
        </p:txBody>
      </p:sp>
      <p:sp>
        <p:nvSpPr>
          <p:cNvPr id="4" name="Content Placeholder 3"/>
          <p:cNvSpPr>
            <a:spLocks noGrp="1"/>
          </p:cNvSpPr>
          <p:nvPr>
            <p:ph idx="1"/>
          </p:nvPr>
        </p:nvSpPr>
        <p:spPr/>
        <p:txBody>
          <a:bodyPr/>
          <a:lstStyle/>
          <a:p>
            <a:pPr marL="0" indent="0">
              <a:buNone/>
            </a:pPr>
            <a:r>
              <a:rPr lang="en-US" sz="1800" dirty="0" smtClean="0">
                <a:hlinkClick r:id="rId2"/>
              </a:rPr>
              <a:t>Supporting </a:t>
            </a:r>
            <a:r>
              <a:rPr lang="en-US" sz="1800" dirty="0">
                <a:hlinkClick r:id="rId2"/>
              </a:rPr>
              <a:t>All Learners with Complex Texts: Strategies to scaffold instruction of Standards-aligned, complex </a:t>
            </a:r>
            <a:r>
              <a:rPr lang="en-US" sz="1800" dirty="0" smtClean="0">
                <a:hlinkClick r:id="rId2"/>
              </a:rPr>
              <a:t>texts.</a:t>
            </a:r>
            <a:endParaRPr lang="en-US" sz="1800" dirty="0" smtClean="0"/>
          </a:p>
          <a:p>
            <a:pPr marL="0" indent="0">
              <a:buNone/>
            </a:pPr>
            <a:endParaRPr lang="en-US" sz="1800" dirty="0"/>
          </a:p>
          <a:p>
            <a:pPr marL="0" indent="0">
              <a:buNone/>
            </a:pPr>
            <a:r>
              <a:rPr lang="en-US" sz="1800" dirty="0">
                <a:hlinkClick r:id="rId3"/>
              </a:rPr>
              <a:t>Teaching Elementary School Students to Be Effective </a:t>
            </a:r>
            <a:r>
              <a:rPr lang="en-US" sz="1800" dirty="0" smtClean="0">
                <a:hlinkClick r:id="rId3"/>
              </a:rPr>
              <a:t>Writers</a:t>
            </a:r>
            <a:endParaRPr lang="en-US" sz="1800" dirty="0" smtClean="0"/>
          </a:p>
          <a:p>
            <a:pPr marL="0" indent="0">
              <a:buNone/>
            </a:pPr>
            <a:endParaRPr lang="en-US" sz="2000" dirty="0">
              <a:latin typeface="Arial"/>
            </a:endParaRPr>
          </a:p>
          <a:p>
            <a:pPr marL="0" indent="0">
              <a:buNone/>
            </a:pPr>
            <a:r>
              <a:rPr lang="en-US" sz="1800" dirty="0" smtClean="0">
                <a:hlinkClick r:id="rId4"/>
              </a:rPr>
              <a:t>How Can Complex Texts Ever Work for Below Grade Level Readers</a:t>
            </a:r>
            <a:endParaRPr lang="en-US" sz="1800" dirty="0" smtClean="0"/>
          </a:p>
          <a:p>
            <a:pPr marL="0" indent="0">
              <a:buNone/>
            </a:pPr>
            <a:endParaRPr lang="en-US" sz="1800" dirty="0"/>
          </a:p>
          <a:p>
            <a:pPr marL="0" indent="0">
              <a:buNone/>
            </a:pPr>
            <a:r>
              <a:rPr lang="en-US" sz="1800" dirty="0" smtClean="0">
                <a:hlinkClick r:id="rId5"/>
              </a:rPr>
              <a:t>Eight Ways to Help Students Read Complex Text</a:t>
            </a:r>
            <a:endParaRPr lang="en-US" sz="1800" dirty="0"/>
          </a:p>
        </p:txBody>
      </p:sp>
    </p:spTree>
    <p:extLst>
      <p:ext uri="{BB962C8B-B14F-4D97-AF65-F5344CB8AC3E}">
        <p14:creationId xmlns:p14="http://schemas.microsoft.com/office/powerpoint/2010/main" val="1847801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solidFill>
                  <a:srgbClr val="FFFFFF"/>
                </a:solidFill>
              </a:rPr>
              <a:t>VDOE Disclaimer</a:t>
            </a:r>
            <a:endParaRPr lang="en-US" dirty="0">
              <a:solidFill>
                <a:srgbClr val="FFFFFF"/>
              </a:solidFill>
            </a:endParaRPr>
          </a:p>
        </p:txBody>
      </p:sp>
      <p:sp>
        <p:nvSpPr>
          <p:cNvPr id="3" name="Content Placeholder 2"/>
          <p:cNvSpPr>
            <a:spLocks noGrp="1"/>
          </p:cNvSpPr>
          <p:nvPr>
            <p:ph idx="1"/>
          </p:nvPr>
        </p:nvSpPr>
        <p:spPr/>
        <p:txBody>
          <a:bodyPr>
            <a:normAutofit fontScale="92500" lnSpcReduction="10000"/>
          </a:bodyPr>
          <a:lstStyle/>
          <a:p>
            <a:pPr lvl="0"/>
            <a:r>
              <a:rPr lang="en" dirty="0">
                <a:latin typeface="Arial"/>
                <a:ea typeface="Arial"/>
                <a:cs typeface="Arial"/>
                <a:sym typeface="Arial"/>
              </a:rPr>
              <a:t>Reference within this presentation to any specific commercial or non-commercial product, process, or service by trade name, trademark, manufacturer or otherwise does not constitute or imply an endorsement, recommendation, or favoring by the Virginia Department of Education. </a:t>
            </a:r>
          </a:p>
          <a:p>
            <a:endParaRPr lang="en-US" dirty="0"/>
          </a:p>
        </p:txBody>
      </p:sp>
    </p:spTree>
    <p:extLst>
      <p:ext uri="{BB962C8B-B14F-4D97-AF65-F5344CB8AC3E}">
        <p14:creationId xmlns:p14="http://schemas.microsoft.com/office/powerpoint/2010/main" val="1784539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Stay Connected</a:t>
            </a:r>
            <a:endParaRPr lang="en-US" dirty="0"/>
          </a:p>
        </p:txBody>
      </p:sp>
      <p:sp>
        <p:nvSpPr>
          <p:cNvPr id="4" name="Content Placeholder 3"/>
          <p:cNvSpPr>
            <a:spLocks noGrp="1"/>
          </p:cNvSpPr>
          <p:nvPr>
            <p:ph sz="half" idx="4294967295"/>
          </p:nvPr>
        </p:nvSpPr>
        <p:spPr>
          <a:xfrm>
            <a:off x="3657600" y="971550"/>
            <a:ext cx="4876800" cy="3252788"/>
          </a:xfrm>
        </p:spPr>
        <p:txBody>
          <a:bodyPr>
            <a:noAutofit/>
          </a:bodyPr>
          <a:lstStyle/>
          <a:p>
            <a:pPr marL="0" indent="0" algn="ctr">
              <a:spcBef>
                <a:spcPts val="0"/>
              </a:spcBef>
              <a:buNone/>
            </a:pPr>
            <a:r>
              <a:rPr lang="en-US" sz="1600" b="1" dirty="0">
                <a:solidFill>
                  <a:srgbClr val="FF0000"/>
                </a:solidFill>
                <a:effectLst>
                  <a:outerShdw blurRad="38100" dist="38100" dir="2700000" algn="tl">
                    <a:srgbClr val="000000">
                      <a:alpha val="43137"/>
                    </a:srgbClr>
                  </a:outerShdw>
                </a:effectLst>
              </a:rPr>
              <a:t>Jill Nogueras</a:t>
            </a:r>
          </a:p>
          <a:p>
            <a:pPr marL="0" indent="0" algn="ctr">
              <a:spcBef>
                <a:spcPts val="0"/>
              </a:spcBef>
              <a:buNone/>
            </a:pPr>
            <a:r>
              <a:rPr lang="en-US" sz="1600" b="1" dirty="0">
                <a:solidFill>
                  <a:prstClr val="black"/>
                </a:solidFill>
              </a:rPr>
              <a:t>K-12 English Coordinator</a:t>
            </a:r>
          </a:p>
          <a:p>
            <a:pPr marL="0" indent="0" algn="ctr">
              <a:spcBef>
                <a:spcPts val="0"/>
              </a:spcBef>
              <a:buNone/>
            </a:pPr>
            <a:r>
              <a:rPr lang="en-US" sz="1600" dirty="0">
                <a:solidFill>
                  <a:prstClr val="black"/>
                </a:solidFill>
                <a:hlinkClick r:id="rId2"/>
              </a:rPr>
              <a:t>Jill.Nogueras@doe.virginia.gov</a:t>
            </a:r>
            <a:endParaRPr lang="en-US" sz="1600" dirty="0">
              <a:solidFill>
                <a:prstClr val="black"/>
              </a:solidFill>
            </a:endParaRPr>
          </a:p>
          <a:p>
            <a:pPr marL="0" indent="0" algn="ctr">
              <a:spcBef>
                <a:spcPts val="0"/>
              </a:spcBef>
              <a:buNone/>
            </a:pPr>
            <a:endParaRPr lang="en-US" sz="1600" dirty="0">
              <a:solidFill>
                <a:prstClr val="black"/>
              </a:solidFill>
            </a:endParaRPr>
          </a:p>
          <a:p>
            <a:pPr marL="0" indent="0" algn="ctr">
              <a:spcBef>
                <a:spcPts val="0"/>
              </a:spcBef>
              <a:buNone/>
            </a:pPr>
            <a:r>
              <a:rPr lang="en-US" sz="1600" b="1" dirty="0">
                <a:solidFill>
                  <a:srgbClr val="FF0000"/>
                </a:solidFill>
                <a:effectLst>
                  <a:outerShdw blurRad="38100" dist="38100" dir="2700000" algn="tl">
                    <a:srgbClr val="000000">
                      <a:alpha val="43137"/>
                    </a:srgbClr>
                  </a:outerShdw>
                </a:effectLst>
              </a:rPr>
              <a:t>Carmen </a:t>
            </a:r>
            <a:r>
              <a:rPr lang="en-US" sz="1600" b="1" dirty="0" err="1">
                <a:solidFill>
                  <a:srgbClr val="FF0000"/>
                </a:solidFill>
                <a:effectLst>
                  <a:outerShdw blurRad="38100" dist="38100" dir="2700000" algn="tl">
                    <a:srgbClr val="000000">
                      <a:alpha val="43137"/>
                    </a:srgbClr>
                  </a:outerShdw>
                </a:effectLst>
              </a:rPr>
              <a:t>Kurek</a:t>
            </a:r>
            <a:endParaRPr lang="en-US" sz="1600" b="1" dirty="0">
              <a:solidFill>
                <a:srgbClr val="FF0000"/>
              </a:solidFill>
              <a:effectLst>
                <a:outerShdw blurRad="38100" dist="38100" dir="2700000" algn="tl">
                  <a:srgbClr val="000000">
                    <a:alpha val="43137"/>
                  </a:srgbClr>
                </a:outerShdw>
              </a:effectLst>
            </a:endParaRPr>
          </a:p>
          <a:p>
            <a:pPr marL="0" indent="0" algn="ctr">
              <a:spcBef>
                <a:spcPts val="0"/>
              </a:spcBef>
              <a:buNone/>
            </a:pPr>
            <a:r>
              <a:rPr lang="en-US" sz="1600" b="1" dirty="0">
                <a:solidFill>
                  <a:prstClr val="black"/>
                </a:solidFill>
              </a:rPr>
              <a:t>Elementary English/Reading Specialist</a:t>
            </a:r>
          </a:p>
          <a:p>
            <a:pPr marL="0" indent="0" algn="ctr">
              <a:spcBef>
                <a:spcPts val="0"/>
              </a:spcBef>
              <a:buNone/>
            </a:pPr>
            <a:r>
              <a:rPr lang="en-US" sz="1600" dirty="0">
                <a:solidFill>
                  <a:prstClr val="black"/>
                </a:solidFill>
                <a:hlinkClick r:id="rId3"/>
              </a:rPr>
              <a:t>Carmen.Kurek@doe.virginia.gov</a:t>
            </a:r>
            <a:endParaRPr lang="en-US" sz="1600" dirty="0">
              <a:solidFill>
                <a:prstClr val="black"/>
              </a:solidFill>
            </a:endParaRPr>
          </a:p>
          <a:p>
            <a:pPr marL="0" indent="0" algn="ctr">
              <a:spcBef>
                <a:spcPts val="0"/>
              </a:spcBef>
              <a:buNone/>
            </a:pPr>
            <a:endParaRPr lang="en-US" sz="1600" dirty="0">
              <a:solidFill>
                <a:prstClr val="black"/>
              </a:solidFill>
            </a:endParaRPr>
          </a:p>
          <a:p>
            <a:pPr marL="0" indent="0" algn="ctr">
              <a:spcBef>
                <a:spcPts val="0"/>
              </a:spcBef>
              <a:buNone/>
            </a:pPr>
            <a:r>
              <a:rPr lang="en-US" sz="1600" b="1" dirty="0">
                <a:solidFill>
                  <a:srgbClr val="FF0000"/>
                </a:solidFill>
                <a:effectLst>
                  <a:outerShdw blurRad="38100" dist="38100" dir="2700000" algn="tl">
                    <a:srgbClr val="000000">
                      <a:alpha val="43137"/>
                    </a:srgbClr>
                  </a:outerShdw>
                </a:effectLst>
              </a:rPr>
              <a:t>Taylor Snow</a:t>
            </a:r>
          </a:p>
          <a:p>
            <a:pPr marL="0" indent="0" algn="ctr">
              <a:spcBef>
                <a:spcPts val="0"/>
              </a:spcBef>
              <a:buNone/>
            </a:pPr>
            <a:r>
              <a:rPr lang="en-US" sz="1600" b="1" dirty="0">
                <a:solidFill>
                  <a:prstClr val="black"/>
                </a:solidFill>
              </a:rPr>
              <a:t>English/History &amp; Social Science Specialist</a:t>
            </a:r>
          </a:p>
          <a:p>
            <a:pPr marL="0" indent="0" algn="ctr">
              <a:spcBef>
                <a:spcPts val="0"/>
              </a:spcBef>
              <a:buNone/>
            </a:pPr>
            <a:r>
              <a:rPr lang="en-US" sz="1600" dirty="0">
                <a:solidFill>
                  <a:prstClr val="black"/>
                </a:solidFill>
                <a:hlinkClick r:id="rId4"/>
              </a:rPr>
              <a:t>Taylor.Snow@doe.Virginia.gov</a:t>
            </a:r>
            <a:endParaRPr lang="en-US" sz="1600" dirty="0">
              <a:solidFill>
                <a:prstClr val="black"/>
              </a:solidFill>
            </a:endParaRPr>
          </a:p>
          <a:p>
            <a:pPr marL="0" indent="0" algn="ctr">
              <a:spcBef>
                <a:spcPts val="0"/>
              </a:spcBef>
              <a:buNone/>
            </a:pPr>
            <a:endParaRPr lang="en-US" sz="1600" dirty="0">
              <a:solidFill>
                <a:prstClr val="black"/>
              </a:solidFill>
            </a:endParaRPr>
          </a:p>
          <a:p>
            <a:pPr marL="0" indent="0" algn="ctr">
              <a:spcBef>
                <a:spcPts val="0"/>
              </a:spcBef>
              <a:buNone/>
            </a:pPr>
            <a:r>
              <a:rPr lang="en-US" sz="1600" b="1" dirty="0">
                <a:solidFill>
                  <a:srgbClr val="FF0000"/>
                </a:solidFill>
                <a:effectLst>
                  <a:outerShdw blurRad="38100" dist="38100" dir="2700000" algn="tl">
                    <a:srgbClr val="000000">
                      <a:alpha val="43137"/>
                    </a:srgbClr>
                  </a:outerShdw>
                </a:effectLst>
              </a:rPr>
              <a:t>Assessment Office</a:t>
            </a:r>
          </a:p>
          <a:p>
            <a:pPr marL="0" indent="0" algn="ctr">
              <a:spcBef>
                <a:spcPts val="0"/>
              </a:spcBef>
              <a:buNone/>
            </a:pPr>
            <a:r>
              <a:rPr lang="en-US" sz="1600" dirty="0">
                <a:solidFill>
                  <a:prstClr val="black"/>
                </a:solidFill>
                <a:hlinkClick r:id="rId5"/>
              </a:rPr>
              <a:t>Student_Assessment@doe.virginia.gov</a:t>
            </a:r>
            <a:endParaRPr lang="en-US" sz="1600" dirty="0">
              <a:solidFill>
                <a:prstClr val="black"/>
              </a:solidFill>
            </a:endParaRPr>
          </a:p>
          <a:p>
            <a:pPr marL="0" indent="0" algn="ctr">
              <a:spcBef>
                <a:spcPts val="0"/>
              </a:spcBef>
              <a:buNone/>
            </a:pPr>
            <a:endParaRPr lang="en-US" sz="1800" dirty="0"/>
          </a:p>
        </p:txBody>
      </p:sp>
    </p:spTree>
    <p:extLst>
      <p:ext uri="{BB962C8B-B14F-4D97-AF65-F5344CB8AC3E}">
        <p14:creationId xmlns:p14="http://schemas.microsoft.com/office/powerpoint/2010/main" val="2159395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0"/>
          </p:nvPr>
        </p:nvSpPr>
        <p:spPr>
          <a:xfrm>
            <a:off x="4786923" y="959908"/>
            <a:ext cx="4357077" cy="3258433"/>
          </a:xfrm>
        </p:spPr>
        <p:txBody>
          <a:bodyPr/>
          <a:lstStyle/>
          <a:p>
            <a:pPr fontAlgn="base"/>
            <a:r>
              <a:rPr lang="en-US" sz="1800" dirty="0"/>
              <a:t>“C. To provide students with sufficient opportunity to learn, local school divisions shall provide a minimum of </a:t>
            </a:r>
            <a:r>
              <a:rPr lang="en-US" sz="1800" b="1" dirty="0"/>
              <a:t>680 hours</a:t>
            </a:r>
            <a:r>
              <a:rPr lang="en-US" sz="1800" dirty="0">
                <a:solidFill>
                  <a:srgbClr val="FF0000"/>
                </a:solidFill>
              </a:rPr>
              <a:t> </a:t>
            </a:r>
            <a:r>
              <a:rPr lang="en-US" sz="1800" dirty="0"/>
              <a:t>of the required 990 hours of instructional time to students in elementary school in the four academic disciplines of </a:t>
            </a:r>
            <a:r>
              <a:rPr lang="en-US" sz="1800" b="1" dirty="0"/>
              <a:t>English, mathematics, science, and history and social science</a:t>
            </a:r>
            <a:r>
              <a:rPr lang="en-US" sz="1800" dirty="0"/>
              <a:t>.”</a:t>
            </a:r>
            <a:endParaRPr lang="en-US" sz="825" b="1" dirty="0">
              <a:solidFill>
                <a:srgbClr val="FF0000"/>
              </a:solidFill>
            </a:endParaRPr>
          </a:p>
        </p:txBody>
      </p:sp>
      <p:sp>
        <p:nvSpPr>
          <p:cNvPr id="2" name="Title 1"/>
          <p:cNvSpPr>
            <a:spLocks noGrp="1"/>
          </p:cNvSpPr>
          <p:nvPr>
            <p:ph type="title" idx="4294967295"/>
          </p:nvPr>
        </p:nvSpPr>
        <p:spPr>
          <a:xfrm>
            <a:off x="0" y="0"/>
            <a:ext cx="9659541" cy="729854"/>
          </a:xfrm>
        </p:spPr>
        <p:txBody>
          <a:bodyPr>
            <a:noAutofit/>
          </a:bodyPr>
          <a:lstStyle/>
          <a:p>
            <a:pPr fontAlgn="base"/>
            <a:r>
              <a:rPr lang="en-US" dirty="0"/>
              <a:t>8VAC20-131-80. Instructional Program in Elementary Schools.</a:t>
            </a:r>
          </a:p>
        </p:txBody>
      </p:sp>
      <p:sp>
        <p:nvSpPr>
          <p:cNvPr id="4" name="TextBox 3" descr="Quote"/>
          <p:cNvSpPr txBox="1"/>
          <p:nvPr/>
        </p:nvSpPr>
        <p:spPr>
          <a:xfrm>
            <a:off x="1195252" y="2312125"/>
            <a:ext cx="184731"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Rectangle 2"/>
          <p:cNvSpPr/>
          <p:nvPr/>
        </p:nvSpPr>
        <p:spPr>
          <a:xfrm>
            <a:off x="214923" y="1590047"/>
            <a:ext cx="4572000" cy="1200329"/>
          </a:xfrm>
          <a:prstGeom prst="rect">
            <a:avLst/>
          </a:prstGeom>
        </p:spPr>
        <p:txBody>
          <a:bodyPr>
            <a:spAutoFit/>
          </a:bodyPr>
          <a:lstStyle/>
          <a:p>
            <a:pPr marL="0" marR="0" lvl="0" indent="0" algn="l" defTabSz="6858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“B. In kindergarten through grade 3, </a:t>
            </a:r>
            <a:r>
              <a:rPr kumimoji="0" lang="en-US" sz="1800" b="1" i="0" u="none" strike="noStrike" kern="1200" cap="none" spc="0" normalizeH="0" baseline="0" noProof="0" dirty="0">
                <a:ln>
                  <a:noFill/>
                </a:ln>
                <a:effectLst/>
                <a:uLnTx/>
                <a:uFillTx/>
                <a:latin typeface="Arial"/>
                <a:ea typeface="+mn-ea"/>
                <a:cs typeface="+mn-cs"/>
              </a:rPr>
              <a:t>reading, writing, spelling</a:t>
            </a:r>
            <a:r>
              <a:rPr kumimoji="0" lang="en-US" sz="1800" b="0" i="0" u="none" strike="noStrike" kern="1200" cap="none" spc="0" normalizeH="0" baseline="0" noProof="0" dirty="0">
                <a:ln>
                  <a:noFill/>
                </a:ln>
                <a:solidFill>
                  <a:srgbClr val="FF0000"/>
                </a:solidFill>
                <a:effectLst/>
                <a:uLnTx/>
                <a:uFillTx/>
                <a:latin typeface="Arial"/>
                <a:ea typeface="+mn-ea"/>
                <a:cs typeface="+mn-cs"/>
              </a:rPr>
              <a:t>, </a:t>
            </a:r>
            <a:r>
              <a:rPr kumimoji="0" lang="en-US" sz="1800" b="0" i="0" u="none" strike="noStrike" kern="1200" cap="none" spc="0" normalizeH="0" baseline="0" noProof="0" dirty="0">
                <a:ln>
                  <a:noFill/>
                </a:ln>
                <a:solidFill>
                  <a:prstClr val="black"/>
                </a:solidFill>
                <a:effectLst/>
                <a:uLnTx/>
                <a:uFillTx/>
                <a:latin typeface="Arial"/>
                <a:ea typeface="+mn-ea"/>
                <a:cs typeface="+mn-cs"/>
              </a:rPr>
              <a:t>and mathematics shall be the focus of the instructional program.”</a:t>
            </a:r>
            <a:endParaRPr kumimoji="0" lang="en-US" sz="21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8291856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0"/>
          </p:nvPr>
        </p:nvSpPr>
        <p:spPr>
          <a:xfrm>
            <a:off x="152400" y="832949"/>
            <a:ext cx="4357077" cy="3258433"/>
          </a:xfrm>
        </p:spPr>
        <p:txBody>
          <a:bodyPr/>
          <a:lstStyle/>
          <a:p>
            <a:pPr fontAlgn="base"/>
            <a:r>
              <a:rPr lang="en-US" sz="1500" b="1" dirty="0"/>
              <a:t>“</a:t>
            </a:r>
            <a:r>
              <a:rPr lang="en-US" sz="1600" dirty="0"/>
              <a:t>The Board shall seek to ensure that the Standards of Learning are consistent with a high-quality foundation educational program. </a:t>
            </a:r>
            <a:r>
              <a:rPr lang="en-US" sz="1600" b="1" dirty="0"/>
              <a:t>The Standards of Learning shall include, but not be limited to, the basic skills of communication (listening, speaking, reading, and writing); </a:t>
            </a:r>
            <a:r>
              <a:rPr lang="en-US" sz="1600" dirty="0"/>
              <a:t>computation and critical reasoning, including problem solving and decision making; proficiency in the use of computers and related technology; computer science and computational thinking, including computer coding; and the skills to manage personal finances and to make sound financial decisions.”</a:t>
            </a:r>
          </a:p>
          <a:p>
            <a:endParaRPr lang="en-US" sz="1500" b="1" dirty="0">
              <a:solidFill>
                <a:srgbClr val="FF0000"/>
              </a:solidFill>
            </a:endParaRPr>
          </a:p>
        </p:txBody>
      </p:sp>
      <p:sp>
        <p:nvSpPr>
          <p:cNvPr id="2" name="Title 1"/>
          <p:cNvSpPr>
            <a:spLocks noGrp="1"/>
          </p:cNvSpPr>
          <p:nvPr>
            <p:ph type="title" idx="4294967295"/>
          </p:nvPr>
        </p:nvSpPr>
        <p:spPr>
          <a:xfrm>
            <a:off x="0" y="0"/>
            <a:ext cx="9659541" cy="729854"/>
          </a:xfrm>
        </p:spPr>
        <p:txBody>
          <a:bodyPr>
            <a:noAutofit/>
          </a:bodyPr>
          <a:lstStyle/>
          <a:p>
            <a:r>
              <a:rPr lang="en-US" sz="1800" dirty="0"/>
              <a:t>§ 22.1-253.13:1. Standard 1. Instructional programs supporting the Standards of Learning and other educational objectives.</a:t>
            </a:r>
            <a:endParaRPr lang="en-US" sz="2100" dirty="0">
              <a:solidFill>
                <a:srgbClr val="FF0000"/>
              </a:solidFill>
            </a:endParaRPr>
          </a:p>
        </p:txBody>
      </p:sp>
      <p:sp>
        <p:nvSpPr>
          <p:cNvPr id="4" name="TextBox 3" descr="Quote"/>
          <p:cNvSpPr txBox="1"/>
          <p:nvPr/>
        </p:nvSpPr>
        <p:spPr>
          <a:xfrm>
            <a:off x="1195252" y="2312125"/>
            <a:ext cx="184731"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Rectangle 2"/>
          <p:cNvSpPr/>
          <p:nvPr/>
        </p:nvSpPr>
        <p:spPr>
          <a:xfrm>
            <a:off x="4572000" y="834797"/>
            <a:ext cx="4572000" cy="1477328"/>
          </a:xfrm>
          <a:prstGeom prst="rect">
            <a:avLst/>
          </a:prstGeom>
        </p:spPr>
        <p:txBody>
          <a:bodyPr>
            <a:spAutoFit/>
          </a:bodyPr>
          <a:lstStyle/>
          <a:p>
            <a:pPr marL="0" marR="0" lvl="0" indent="0" algn="l" defTabSz="685800" rtl="0" eaLnBrk="1" fontAlgn="base"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Arial"/>
                <a:ea typeface="+mn-ea"/>
                <a:cs typeface="+mn-cs"/>
              </a:rPr>
              <a:t>“</a:t>
            </a:r>
            <a:r>
              <a:rPr kumimoji="0" lang="en-US" sz="1500" i="0" u="none" strike="noStrike" kern="1200" cap="none" spc="0" normalizeH="0" baseline="0" noProof="0" dirty="0">
                <a:ln>
                  <a:noFill/>
                </a:ln>
                <a:solidFill>
                  <a:prstClr val="black"/>
                </a:solidFill>
                <a:effectLst/>
                <a:uLnTx/>
                <a:uFillTx/>
                <a:latin typeface="Arial"/>
                <a:ea typeface="+mn-ea"/>
                <a:cs typeface="+mn-cs"/>
              </a:rPr>
              <a:t>The English Standards of Learning for reading in kindergarten through grade three shall be based on components of effective reading instruction, to include, </a:t>
            </a:r>
            <a:r>
              <a:rPr kumimoji="0" lang="en-US" sz="1500" b="1" i="0" u="none" strike="noStrike" kern="1200" cap="none" spc="0" normalizeH="0" baseline="0" noProof="0" dirty="0">
                <a:ln>
                  <a:noFill/>
                </a:ln>
                <a:solidFill>
                  <a:prstClr val="black"/>
                </a:solidFill>
                <a:effectLst/>
                <a:uLnTx/>
                <a:uFillTx/>
                <a:latin typeface="Arial"/>
                <a:ea typeface="+mn-ea"/>
                <a:cs typeface="+mn-cs"/>
              </a:rPr>
              <a:t>at a minimum, </a:t>
            </a:r>
            <a:r>
              <a:rPr kumimoji="0" lang="en-US" sz="1500" b="1" i="0" u="none" strike="noStrike" kern="1200" cap="none" spc="0" normalizeH="0" baseline="0" noProof="0" dirty="0">
                <a:ln>
                  <a:noFill/>
                </a:ln>
                <a:effectLst/>
                <a:uLnTx/>
                <a:uFillTx/>
                <a:latin typeface="Arial"/>
                <a:ea typeface="+mn-ea"/>
                <a:cs typeface="+mn-cs"/>
              </a:rPr>
              <a:t>phonemic awareness, phonics, fluency, vocabulary development, and text comprehension.”</a:t>
            </a:r>
          </a:p>
        </p:txBody>
      </p:sp>
    </p:spTree>
    <p:extLst>
      <p:ext uri="{BB962C8B-B14F-4D97-AF65-F5344CB8AC3E}">
        <p14:creationId xmlns:p14="http://schemas.microsoft.com/office/powerpoint/2010/main" val="5426574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2017 English Curriculum Framework</a:t>
            </a:r>
            <a:endParaRPr lang="en-US" dirty="0"/>
          </a:p>
        </p:txBody>
      </p:sp>
      <p:pic>
        <p:nvPicPr>
          <p:cNvPr id="6" name="Picture 5" descr="Decorative image of the 2017 English Curriculum Framework cover page"/>
          <p:cNvPicPr>
            <a:picLocks noChangeAspect="1"/>
          </p:cNvPicPr>
          <p:nvPr/>
        </p:nvPicPr>
        <p:blipFill>
          <a:blip r:embed="rId3"/>
          <a:stretch>
            <a:fillRect/>
          </a:stretch>
        </p:blipFill>
        <p:spPr>
          <a:xfrm>
            <a:off x="1752600" y="843249"/>
            <a:ext cx="5257800" cy="4073979"/>
          </a:xfrm>
          <a:prstGeom prst="rect">
            <a:avLst/>
          </a:prstGeom>
        </p:spPr>
      </p:pic>
    </p:spTree>
    <p:extLst>
      <p:ext uri="{BB962C8B-B14F-4D97-AF65-F5344CB8AC3E}">
        <p14:creationId xmlns:p14="http://schemas.microsoft.com/office/powerpoint/2010/main" val="234479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effectLst>
                  <a:outerShdw blurRad="38100" dist="38100" dir="2700000" algn="tl">
                    <a:srgbClr val="000000">
                      <a:alpha val="43137"/>
                    </a:srgbClr>
                  </a:outerShdw>
                </a:effectLst>
              </a:rPr>
              <a:t>Literary </a:t>
            </a:r>
            <a:r>
              <a:rPr lang="en-US" u="sng" dirty="0" smtClean="0">
                <a:effectLst>
                  <a:outerShdw blurRad="38100" dist="38100" dir="2700000" algn="tl">
                    <a:srgbClr val="000000">
                      <a:alpha val="43137"/>
                    </a:srgbClr>
                  </a:outerShdw>
                </a:effectLst>
              </a:rPr>
              <a:t>Nonfiction </a:t>
            </a:r>
            <a:r>
              <a:rPr lang="en-US" dirty="0" smtClean="0">
                <a:effectLst>
                  <a:outerShdw blurRad="38100" dist="38100" dir="2700000" algn="tl">
                    <a:srgbClr val="000000">
                      <a:alpha val="43137"/>
                    </a:srgbClr>
                  </a:outerShdw>
                </a:effectLst>
              </a:rPr>
              <a:t>Grades </a:t>
            </a:r>
            <a:r>
              <a:rPr lang="en-US" dirty="0">
                <a:effectLst>
                  <a:outerShdw blurRad="38100" dist="38100" dir="2700000" algn="tl">
                    <a:srgbClr val="000000">
                      <a:alpha val="43137"/>
                    </a:srgbClr>
                  </a:outerShdw>
                </a:effectLst>
              </a:rPr>
              <a:t>3-12</a:t>
            </a:r>
            <a:endParaRPr lang="en-US" dirty="0"/>
          </a:p>
        </p:txBody>
      </p:sp>
      <p:sp>
        <p:nvSpPr>
          <p:cNvPr id="3" name="Content Placeholder 2"/>
          <p:cNvSpPr>
            <a:spLocks noGrp="1"/>
          </p:cNvSpPr>
          <p:nvPr>
            <p:ph idx="1"/>
          </p:nvPr>
        </p:nvSpPr>
        <p:spPr>
          <a:xfrm>
            <a:off x="457200" y="1047750"/>
            <a:ext cx="8229600" cy="3124199"/>
          </a:xfrm>
        </p:spPr>
        <p:txBody>
          <a:bodyPr>
            <a:normAutofit/>
          </a:bodyPr>
          <a:lstStyle/>
          <a:p>
            <a:r>
              <a:rPr lang="en-US" dirty="0"/>
              <a:t>Previously referred to as Narrative Nonfiction in Grade 3</a:t>
            </a:r>
          </a:p>
          <a:p>
            <a:r>
              <a:rPr lang="en-US" b="1" dirty="0"/>
              <a:t>Literary Nonfiction is a type of narrative text</a:t>
            </a:r>
          </a:p>
          <a:p>
            <a:pPr lvl="1"/>
            <a:r>
              <a:rPr lang="en-US" sz="2400" dirty="0"/>
              <a:t>Uses story elements and language to share accurate information about real people, places, and events</a:t>
            </a:r>
          </a:p>
          <a:p>
            <a:pPr lvl="1"/>
            <a:r>
              <a:rPr lang="en-US" sz="2400" dirty="0"/>
              <a:t>Including</a:t>
            </a:r>
            <a:r>
              <a:rPr lang="en-US" sz="2400" b="1" dirty="0"/>
              <a:t> but not limited to </a:t>
            </a:r>
            <a:r>
              <a:rPr lang="en-US" sz="2400" dirty="0"/>
              <a:t>biography and autobiography</a:t>
            </a:r>
          </a:p>
        </p:txBody>
      </p:sp>
    </p:spTree>
    <p:extLst>
      <p:ext uri="{BB962C8B-B14F-4D97-AF65-F5344CB8AC3E}">
        <p14:creationId xmlns:p14="http://schemas.microsoft.com/office/powerpoint/2010/main" val="2262483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t>Clarification of Theme and Main Idea Grades K-5</a:t>
            </a:r>
          </a:p>
        </p:txBody>
      </p:sp>
      <p:sp>
        <p:nvSpPr>
          <p:cNvPr id="3" name="Content Placeholder 2"/>
          <p:cNvSpPr>
            <a:spLocks noGrp="1"/>
          </p:cNvSpPr>
          <p:nvPr>
            <p:ph idx="1"/>
          </p:nvPr>
        </p:nvSpPr>
        <p:spPr/>
        <p:txBody>
          <a:bodyPr>
            <a:normAutofit fontScale="85000" lnSpcReduction="10000"/>
          </a:bodyPr>
          <a:lstStyle/>
          <a:p>
            <a:r>
              <a:rPr lang="en-US" dirty="0"/>
              <a:t>Students </a:t>
            </a:r>
            <a:r>
              <a:rPr lang="en-US" b="1" u="sng" dirty="0"/>
              <a:t>will now identify theme in fictional texts and poetry </a:t>
            </a:r>
          </a:p>
          <a:p>
            <a:r>
              <a:rPr lang="en-US" dirty="0"/>
              <a:t>Teachers should teach theme as a literary term with fiction texts and main idea with nonfiction texts</a:t>
            </a:r>
          </a:p>
          <a:p>
            <a:pPr marL="342900" lvl="1" indent="0">
              <a:buNone/>
            </a:pPr>
            <a:r>
              <a:rPr lang="en-US" dirty="0"/>
              <a:t>*Please note these terms are not interchangeable</a:t>
            </a:r>
          </a:p>
          <a:p>
            <a:r>
              <a:rPr lang="en-US" dirty="0"/>
              <a:t>Students will continue to </a:t>
            </a:r>
            <a:r>
              <a:rPr lang="en-US" b="1" u="sng" dirty="0"/>
              <a:t>identify main idea in nonfiction</a:t>
            </a:r>
          </a:p>
          <a:p>
            <a:endParaRPr lang="en-US" dirty="0"/>
          </a:p>
        </p:txBody>
      </p:sp>
    </p:spTree>
    <p:extLst>
      <p:ext uri="{BB962C8B-B14F-4D97-AF65-F5344CB8AC3E}">
        <p14:creationId xmlns:p14="http://schemas.microsoft.com/office/powerpoint/2010/main" val="2916014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t>Pairing Literary and Informational Nonfiction Texts- Grades 4 &amp; 5</a:t>
            </a:r>
          </a:p>
        </p:txBody>
      </p:sp>
      <p:sp>
        <p:nvSpPr>
          <p:cNvPr id="3" name="Content Placeholder 2"/>
          <p:cNvSpPr>
            <a:spLocks noGrp="1"/>
          </p:cNvSpPr>
          <p:nvPr>
            <p:ph idx="1"/>
          </p:nvPr>
        </p:nvSpPr>
        <p:spPr/>
        <p:txBody>
          <a:bodyPr>
            <a:normAutofit/>
          </a:bodyPr>
          <a:lstStyle/>
          <a:p>
            <a:r>
              <a:rPr lang="en-US" sz="2000" b="1" dirty="0"/>
              <a:t>Creation of standards requiring students to compare/contrast details between literary fiction and informational nonfiction texts</a:t>
            </a:r>
          </a:p>
          <a:p>
            <a:r>
              <a:rPr lang="en-US" sz="2000" dirty="0"/>
              <a:t>Students will:</a:t>
            </a:r>
          </a:p>
          <a:p>
            <a:pPr lvl="1"/>
            <a:r>
              <a:rPr lang="en-US" sz="2000" b="1" dirty="0"/>
              <a:t>Analyze similarities and differences between paired fiction and nonfiction texts</a:t>
            </a:r>
          </a:p>
          <a:p>
            <a:pPr lvl="1"/>
            <a:r>
              <a:rPr lang="en-US" sz="2000" b="1" dirty="0"/>
              <a:t>Texts can be paired based on similar themes, topics, or patterns of events</a:t>
            </a:r>
          </a:p>
          <a:p>
            <a:pPr lvl="1"/>
            <a:r>
              <a:rPr lang="en-US" sz="2000" b="1" dirty="0"/>
              <a:t>Pairings can include books, articles, poems, media, or graphics</a:t>
            </a:r>
          </a:p>
        </p:txBody>
      </p:sp>
    </p:spTree>
    <p:extLst>
      <p:ext uri="{BB962C8B-B14F-4D97-AF65-F5344CB8AC3E}">
        <p14:creationId xmlns:p14="http://schemas.microsoft.com/office/powerpoint/2010/main" val="2266218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cept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4033</TotalTime>
  <Words>2831</Words>
  <Application>Microsoft Office PowerPoint</Application>
  <PresentationFormat>On-screen Show (16:9)</PresentationFormat>
  <Paragraphs>262</Paragraphs>
  <Slides>37</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37</vt:i4>
      </vt:variant>
    </vt:vector>
  </HeadingPairs>
  <TitlesOfParts>
    <vt:vector size="47" baseType="lpstr">
      <vt:lpstr>Arial</vt:lpstr>
      <vt:lpstr>Batang</vt:lpstr>
      <vt:lpstr>Calibri</vt:lpstr>
      <vt:lpstr>Cambria</vt:lpstr>
      <vt:lpstr>Courier New</vt:lpstr>
      <vt:lpstr>Gill Sans</vt:lpstr>
      <vt:lpstr>Times New Roman</vt:lpstr>
      <vt:lpstr>Wingdings 2</vt:lpstr>
      <vt:lpstr>Office Theme</vt:lpstr>
      <vt:lpstr>Perception</vt:lpstr>
      <vt:lpstr>Comprehensive Literacy Webinar Series</vt:lpstr>
      <vt:lpstr>Questions from the Field</vt:lpstr>
      <vt:lpstr>Agenda</vt:lpstr>
      <vt:lpstr>8VAC20-131-80. Instructional Program in Elementary Schools.</vt:lpstr>
      <vt:lpstr>§ 22.1-253.13:1. Standard 1. Instructional programs supporting the Standards of Learning and other educational objectives.</vt:lpstr>
      <vt:lpstr>2017 English Curriculum Framework</vt:lpstr>
      <vt:lpstr>Literary Nonfiction Grades 3-12</vt:lpstr>
      <vt:lpstr>Clarification of Theme and Main Idea Grades K-5</vt:lpstr>
      <vt:lpstr>Pairing Literary and Informational Nonfiction Texts- Grades 4 &amp; 5</vt:lpstr>
      <vt:lpstr>Focus on the Writing Process (1 of 2)</vt:lpstr>
      <vt:lpstr>Focus on the Writing Process (2 of 2)</vt:lpstr>
      <vt:lpstr>Strands of the 2017 English Standards</vt:lpstr>
      <vt:lpstr>The Spiraling of Skills</vt:lpstr>
      <vt:lpstr>Vertical Articulation of Standards</vt:lpstr>
      <vt:lpstr>Best Practices</vt:lpstr>
      <vt:lpstr>2017 Curriculum Framework (1 of 2)</vt:lpstr>
      <vt:lpstr>2017 Curriculum Framework (2 of 2)</vt:lpstr>
      <vt:lpstr>Seamless Integration of  English Strands</vt:lpstr>
      <vt:lpstr>Successful English Instruction  </vt:lpstr>
      <vt:lpstr>Successful English Instruction </vt:lpstr>
      <vt:lpstr>What are Paired Texts?</vt:lpstr>
      <vt:lpstr>Paired Texts and Text Sets</vt:lpstr>
      <vt:lpstr>Integration of Skills</vt:lpstr>
      <vt:lpstr>Read! Read! Read!</vt:lpstr>
      <vt:lpstr>Scaffolding Complex Text</vt:lpstr>
      <vt:lpstr>Food for Thought</vt:lpstr>
      <vt:lpstr>What Research Says</vt:lpstr>
      <vt:lpstr>The Reading/Writing Connection</vt:lpstr>
      <vt:lpstr>The Forgotten “R”</vt:lpstr>
      <vt:lpstr>Assigned vs. Taught</vt:lpstr>
      <vt:lpstr>When writing is taught…</vt:lpstr>
      <vt:lpstr>Resources that Align with the 2017 SOL Comprehensive Literacy: English Instructional Plans</vt:lpstr>
      <vt:lpstr>Comprehensive Literacy: English Instructional Plans</vt:lpstr>
      <vt:lpstr>English Instructional Plan Samples</vt:lpstr>
      <vt:lpstr>Professional Resources</vt:lpstr>
      <vt:lpstr>VDOE Disclaimer</vt:lpstr>
      <vt:lpstr>Stay Connected</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crb29104</dc:creator>
  <cp:lastModifiedBy>Nogueras, Jill (DOE)</cp:lastModifiedBy>
  <cp:revision>84</cp:revision>
  <dcterms:created xsi:type="dcterms:W3CDTF">2019-02-13T14:37:28Z</dcterms:created>
  <dcterms:modified xsi:type="dcterms:W3CDTF">2020-01-24T17:53:26Z</dcterms:modified>
</cp:coreProperties>
</file>