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18" r:id="rId2"/>
    <p:sldId id="390" r:id="rId3"/>
    <p:sldId id="377" r:id="rId4"/>
    <p:sldId id="308" r:id="rId5"/>
    <p:sldId id="319" r:id="rId6"/>
    <p:sldId id="391" r:id="rId7"/>
    <p:sldId id="325" r:id="rId8"/>
    <p:sldId id="386" r:id="rId9"/>
    <p:sldId id="326" r:id="rId10"/>
    <p:sldId id="381" r:id="rId11"/>
    <p:sldId id="322" r:id="rId12"/>
    <p:sldId id="330" r:id="rId13"/>
    <p:sldId id="387" r:id="rId14"/>
    <p:sldId id="376" r:id="rId15"/>
    <p:sldId id="337" r:id="rId16"/>
    <p:sldId id="341" r:id="rId17"/>
    <p:sldId id="348" r:id="rId18"/>
    <p:sldId id="355" r:id="rId19"/>
    <p:sldId id="356" r:id="rId20"/>
    <p:sldId id="357" r:id="rId21"/>
    <p:sldId id="362" r:id="rId22"/>
    <p:sldId id="349" r:id="rId23"/>
    <p:sldId id="358" r:id="rId24"/>
    <p:sldId id="350" r:id="rId25"/>
    <p:sldId id="360" r:id="rId26"/>
    <p:sldId id="363" r:id="rId27"/>
    <p:sldId id="364" r:id="rId28"/>
    <p:sldId id="366" r:id="rId29"/>
    <p:sldId id="342" r:id="rId30"/>
    <p:sldId id="385" r:id="rId31"/>
    <p:sldId id="343" r:id="rId32"/>
    <p:sldId id="367" r:id="rId33"/>
    <p:sldId id="344" r:id="rId34"/>
    <p:sldId id="345" r:id="rId35"/>
    <p:sldId id="369" r:id="rId36"/>
    <p:sldId id="368" r:id="rId37"/>
    <p:sldId id="383" r:id="rId38"/>
    <p:sldId id="352" r:id="rId39"/>
    <p:sldId id="370" r:id="rId40"/>
    <p:sldId id="371" r:id="rId41"/>
    <p:sldId id="378" r:id="rId42"/>
    <p:sldId id="347" r:id="rId43"/>
    <p:sldId id="332" r:id="rId44"/>
    <p:sldId id="335" r:id="rId45"/>
    <p:sldId id="388" r:id="rId46"/>
    <p:sldId id="372" r:id="rId47"/>
    <p:sldId id="373" r:id="rId48"/>
    <p:sldId id="392" r:id="rId49"/>
    <p:sldId id="331" r:id="rId50"/>
    <p:sldId id="354" r:id="rId51"/>
    <p:sldId id="320" r:id="rId52"/>
    <p:sldId id="324" r:id="rId53"/>
    <p:sldId id="379" r:id="rId54"/>
    <p:sldId id="393" r:id="rId55"/>
    <p:sldId id="389" r:id="rId56"/>
    <p:sldId id="384" r:id="rId57"/>
    <p:sldId id="380" r:id="rId5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Ringley" initials="KR" lastIdx="13" clrIdx="0">
    <p:extLst/>
  </p:cmAuthor>
  <p:cmAuthor id="2" name="VITA Program" initials="VP" lastIdx="145" clrIdx="1">
    <p:extLst/>
  </p:cmAuthor>
  <p:cmAuthor id="3" name="Katherine"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429" autoAdjust="0"/>
  </p:normalViewPr>
  <p:slideViewPr>
    <p:cSldViewPr>
      <p:cViewPr varScale="1">
        <p:scale>
          <a:sx n="84" d="100"/>
          <a:sy n="84" d="100"/>
        </p:scale>
        <p:origin x="1080" y="60"/>
      </p:cViewPr>
      <p:guideLst>
        <p:guide orient="horz" pos="1620"/>
        <p:guide pos="2880"/>
      </p:guideLst>
    </p:cSldViewPr>
  </p:slideViewPr>
  <p:notesTextViewPr>
    <p:cViewPr>
      <p:scale>
        <a:sx n="1" d="1"/>
        <a:sy n="1" d="1"/>
      </p:scale>
      <p:origin x="0" y="0"/>
    </p:cViewPr>
  </p:notesTextViewPr>
  <p:sorterViewPr>
    <p:cViewPr>
      <p:scale>
        <a:sx n="100" d="100"/>
        <a:sy n="100" d="100"/>
      </p:scale>
      <p:origin x="0" y="-133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1/29/2020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a:t>
            </a:fld>
            <a:endParaRPr lang="en-US" dirty="0"/>
          </a:p>
        </p:txBody>
      </p:sp>
    </p:spTree>
    <p:extLst>
      <p:ext uri="{BB962C8B-B14F-4D97-AF65-F5344CB8AC3E}">
        <p14:creationId xmlns:p14="http://schemas.microsoft.com/office/powerpoint/2010/main" val="174504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Revisiting anchor papers, even after qualifying to become a scorer, helps ensure that scorers remain tied to the performance expectations in each domain.</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28</a:t>
            </a:fld>
            <a:endParaRPr lang="en-US" dirty="0"/>
          </a:p>
        </p:txBody>
      </p:sp>
    </p:spTree>
    <p:extLst>
      <p:ext uri="{BB962C8B-B14F-4D97-AF65-F5344CB8AC3E}">
        <p14:creationId xmlns:p14="http://schemas.microsoft.com/office/powerpoint/2010/main" val="125701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screenshot of the Anchor Papers</a:t>
            </a:r>
            <a:r>
              <a:rPr lang="en-US" baseline="0" dirty="0" smtClean="0"/>
              <a:t> tab. On the right side of the page, an arrow points to the Annotation/Overlay option.</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29</a:t>
            </a:fld>
            <a:endParaRPr lang="en-US"/>
          </a:p>
        </p:txBody>
      </p:sp>
    </p:spTree>
    <p:extLst>
      <p:ext uri="{BB962C8B-B14F-4D97-AF65-F5344CB8AC3E}">
        <p14:creationId xmlns:p14="http://schemas.microsoft.com/office/powerpoint/2010/main" val="115281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31</a:t>
            </a:fld>
            <a:endParaRPr lang="en-US" dirty="0"/>
          </a:p>
        </p:txBody>
      </p:sp>
    </p:spTree>
    <p:extLst>
      <p:ext uri="{BB962C8B-B14F-4D97-AF65-F5344CB8AC3E}">
        <p14:creationId xmlns:p14="http://schemas.microsoft.com/office/powerpoint/2010/main" val="3010985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screenshot of the Anchor Papers</a:t>
            </a:r>
            <a:r>
              <a:rPr lang="en-US" baseline="0" dirty="0" smtClean="0"/>
              <a:t> tab. On the right side of the page, an arrow points to the Annotation/Overlay option.</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32</a:t>
            </a:fld>
            <a:endParaRPr lang="en-US" dirty="0"/>
          </a:p>
        </p:txBody>
      </p:sp>
    </p:spTree>
    <p:extLst>
      <p:ext uri="{BB962C8B-B14F-4D97-AF65-F5344CB8AC3E}">
        <p14:creationId xmlns:p14="http://schemas.microsoft.com/office/powerpoint/2010/main" val="1700545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scoring summary serves as formative feedback that will assist the scorer in becoming more aligned to the scoring rubrics, which is necessary to meet qualifying in verification sets.</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34</a:t>
            </a:fld>
            <a:endParaRPr lang="en-US" dirty="0"/>
          </a:p>
        </p:txBody>
      </p:sp>
    </p:spTree>
    <p:extLst>
      <p:ext uri="{BB962C8B-B14F-4D97-AF65-F5344CB8AC3E}">
        <p14:creationId xmlns:p14="http://schemas.microsoft.com/office/powerpoint/2010/main" val="2657402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screenshot</a:t>
            </a:r>
            <a:r>
              <a:rPr lang="en-US" baseline="0" dirty="0" smtClean="0"/>
              <a:t> of the scoring summary information from Practice Set 1. The table has ten columns, labeled: Paper Set, Status, Domain, Exact, Adjacent, Non-Adjacent, High Adjacent, Low Adjacent, Pass ?, and Has Been Reset ?</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35</a:t>
            </a:fld>
            <a:endParaRPr lang="en-US" dirty="0"/>
          </a:p>
        </p:txBody>
      </p:sp>
    </p:spTree>
    <p:extLst>
      <p:ext uri="{BB962C8B-B14F-4D97-AF65-F5344CB8AC3E}">
        <p14:creationId xmlns:p14="http://schemas.microsoft.com/office/powerpoint/2010/main" val="161839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screenshot</a:t>
            </a:r>
            <a:r>
              <a:rPr lang="en-US" baseline="0" dirty="0" smtClean="0"/>
              <a:t> of the scoring summary information from Practice Set 1. The table has ten columns, labeled: Paper Set, Status, Domain, Exact, Adjacent, Non-Adjacent, High Adjacent, Low Adjacent, Pass ?, and Has Been Reset ?</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36</a:t>
            </a:fld>
            <a:endParaRPr lang="en-US" dirty="0"/>
          </a:p>
        </p:txBody>
      </p:sp>
    </p:spTree>
    <p:extLst>
      <p:ext uri="{BB962C8B-B14F-4D97-AF65-F5344CB8AC3E}">
        <p14:creationId xmlns:p14="http://schemas.microsoft.com/office/powerpoint/2010/main" val="3006430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verification set is provided for scorers unable to meet the 70% or better requirement on the first attempt. After additional practice, prospective scorers have</a:t>
            </a:r>
            <a:r>
              <a:rPr lang="en-US" baseline="0" dirty="0" smtClean="0"/>
              <a:t> the option of a </a:t>
            </a:r>
            <a:r>
              <a:rPr lang="en-US" dirty="0" smtClean="0"/>
              <a:t>second try with the second set.</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40</a:t>
            </a:fld>
            <a:endParaRPr lang="en-US" dirty="0"/>
          </a:p>
        </p:txBody>
      </p:sp>
    </p:spTree>
    <p:extLst>
      <p:ext uri="{BB962C8B-B14F-4D97-AF65-F5344CB8AC3E}">
        <p14:creationId xmlns:p14="http://schemas.microsoft.com/office/powerpoint/2010/main" val="3441212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verification set is provided for scorers unable to meet the 70% or better requirement on the first attempt. After additional practice, prospective scorers have</a:t>
            </a:r>
            <a:r>
              <a:rPr lang="en-US" baseline="0" dirty="0" smtClean="0"/>
              <a:t> the option of a </a:t>
            </a:r>
            <a:r>
              <a:rPr lang="en-US" dirty="0" smtClean="0"/>
              <a:t>second try with the second set.</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41</a:t>
            </a:fld>
            <a:endParaRPr lang="en-US" dirty="0"/>
          </a:p>
        </p:txBody>
      </p:sp>
    </p:spTree>
    <p:extLst>
      <p:ext uri="{BB962C8B-B14F-4D97-AF65-F5344CB8AC3E}">
        <p14:creationId xmlns:p14="http://schemas.microsoft.com/office/powerpoint/2010/main" val="100486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BEA2-4504-465C-B12D-8B709E2A88A9}" type="slidenum">
              <a:rPr lang="en-US" smtClean="0"/>
              <a:t>57</a:t>
            </a:fld>
            <a:endParaRPr lang="en-US"/>
          </a:p>
        </p:txBody>
      </p:sp>
    </p:spTree>
    <p:extLst>
      <p:ext uri="{BB962C8B-B14F-4D97-AF65-F5344CB8AC3E}">
        <p14:creationId xmlns:p14="http://schemas.microsoft.com/office/powerpoint/2010/main" val="268588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screenshot</a:t>
            </a:r>
            <a:r>
              <a:rPr lang="en-US" baseline="0" dirty="0" smtClean="0"/>
              <a:t> of the Local Performance Assessments to Verify Credits in Writing section of the VDOE English Standards of Learning web page. A red arrow points to the hyperlink for Understand Scoring.</a:t>
            </a:r>
            <a:endParaRPr lang="en-US" dirty="0" smtClean="0"/>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a:t>
            </a:fld>
            <a:endParaRPr lang="en-US" dirty="0"/>
          </a:p>
        </p:txBody>
      </p:sp>
    </p:spTree>
    <p:extLst>
      <p:ext uri="{BB962C8B-B14F-4D97-AF65-F5344CB8AC3E}">
        <p14:creationId xmlns:p14="http://schemas.microsoft.com/office/powerpoint/2010/main" val="186580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screen</a:t>
            </a:r>
            <a:r>
              <a:rPr lang="en-US" baseline="0" dirty="0" smtClean="0"/>
              <a:t>shot of the Understand Scoring web page. A red arrow points to the Sign Up button in the top right corner. </a:t>
            </a:r>
            <a:endParaRPr lang="en-US" dirty="0" smtClean="0"/>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8</a:t>
            </a:fld>
            <a:endParaRPr lang="en-US" dirty="0"/>
          </a:p>
        </p:txBody>
      </p:sp>
    </p:spTree>
    <p:extLst>
      <p:ext uri="{BB962C8B-B14F-4D97-AF65-F5344CB8AC3E}">
        <p14:creationId xmlns:p14="http://schemas.microsoft.com/office/powerpoint/2010/main" val="1581900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10</a:t>
            </a:fld>
            <a:endParaRPr lang="en-US" dirty="0"/>
          </a:p>
        </p:txBody>
      </p:sp>
    </p:spTree>
    <p:extLst>
      <p:ext uri="{BB962C8B-B14F-4D97-AF65-F5344CB8AC3E}">
        <p14:creationId xmlns:p14="http://schemas.microsoft.com/office/powerpoint/2010/main" val="158190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screenshot of the Understand</a:t>
            </a:r>
            <a:r>
              <a:rPr lang="en-US" baseline="0" dirty="0" smtClean="0"/>
              <a:t> Scoring home page. A red arrow points to the Local HS button.</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11</a:t>
            </a:fld>
            <a:endParaRPr lang="en-US" dirty="0"/>
          </a:p>
        </p:txBody>
      </p:sp>
    </p:spTree>
    <p:extLst>
      <p:ext uri="{BB962C8B-B14F-4D97-AF65-F5344CB8AC3E}">
        <p14:creationId xmlns:p14="http://schemas.microsoft.com/office/powerpoint/2010/main" val="3042533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screenshot of</a:t>
            </a:r>
            <a:r>
              <a:rPr lang="en-US" baseline="0" dirty="0" smtClean="0"/>
              <a:t> the Learn About Scoring tab. The sections within Learn About Scoring are Introduction, Critical Information, Assessment Information, and Glossary. </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17</a:t>
            </a:fld>
            <a:endParaRPr lang="en-US" dirty="0"/>
          </a:p>
        </p:txBody>
      </p:sp>
    </p:spTree>
    <p:extLst>
      <p:ext uri="{BB962C8B-B14F-4D97-AF65-F5344CB8AC3E}">
        <p14:creationId xmlns:p14="http://schemas.microsoft.com/office/powerpoint/2010/main" val="305182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21</a:t>
            </a:fld>
            <a:endParaRPr lang="en-US" dirty="0"/>
          </a:p>
        </p:txBody>
      </p:sp>
    </p:spTree>
    <p:extLst>
      <p:ext uri="{BB962C8B-B14F-4D97-AF65-F5344CB8AC3E}">
        <p14:creationId xmlns:p14="http://schemas.microsoft.com/office/powerpoint/2010/main" val="156791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24</a:t>
            </a:fld>
            <a:endParaRPr lang="en-US" dirty="0"/>
          </a:p>
        </p:txBody>
      </p:sp>
    </p:spTree>
    <p:extLst>
      <p:ext uri="{BB962C8B-B14F-4D97-AF65-F5344CB8AC3E}">
        <p14:creationId xmlns:p14="http://schemas.microsoft.com/office/powerpoint/2010/main" val="189837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analogous to the range when grading.</a:t>
            </a:r>
            <a:r>
              <a:rPr lang="en-US" baseline="0" dirty="0" smtClean="0"/>
              <a:t> For example, the</a:t>
            </a:r>
            <a:r>
              <a:rPr lang="en-US" dirty="0" smtClean="0"/>
              <a:t> range in many school divisions for an A is 91 to 100, but every score within this range would be</a:t>
            </a:r>
            <a:r>
              <a:rPr lang="en-US" baseline="0" dirty="0" smtClean="0"/>
              <a:t> considered an A</a:t>
            </a:r>
            <a:r>
              <a:rPr lang="en-US" dirty="0" smtClean="0"/>
              <a:t>. While scoring and grading are not the same,</a:t>
            </a:r>
            <a:r>
              <a:rPr lang="en-US" baseline="0" dirty="0" smtClean="0"/>
              <a:t> </a:t>
            </a:r>
            <a:r>
              <a:rPr lang="en-US" dirty="0" smtClean="0"/>
              <a:t>this is one way in which they are similar.</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25</a:t>
            </a:fld>
            <a:endParaRPr lang="en-US" dirty="0"/>
          </a:p>
        </p:txBody>
      </p:sp>
    </p:spTree>
    <p:extLst>
      <p:ext uri="{BB962C8B-B14F-4D97-AF65-F5344CB8AC3E}">
        <p14:creationId xmlns:p14="http://schemas.microsoft.com/office/powerpoint/2010/main" val="1967522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 y="895351"/>
            <a:ext cx="8927385" cy="34290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 y="895351"/>
            <a:ext cx="8927385" cy="34290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20414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 y="895351"/>
            <a:ext cx="8927385" cy="34290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14740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chemeClr val="tx1">
              <a:lumMod val="95000"/>
              <a:lumOff val="5000"/>
            </a:schemeClr>
          </a:solidFill>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 y="895351"/>
            <a:ext cx="8927385" cy="34290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3976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3086100"/>
            <a:ext cx="6400800" cy="1314450"/>
          </a:xfrm>
        </p:spPr>
        <p:txBody>
          <a:bodyPr/>
          <a:lstStyle>
            <a:lvl1pPr marL="0" indent="0" algn="l">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11" name="Title 1"/>
          <p:cNvSpPr>
            <a:spLocks noGrp="1"/>
          </p:cNvSpPr>
          <p:nvPr>
            <p:ph type="title"/>
          </p:nvPr>
        </p:nvSpPr>
        <p:spPr>
          <a:xfrm>
            <a:off x="0" y="-19050"/>
            <a:ext cx="9144000" cy="857250"/>
          </a:xfrm>
          <a:prstGeom prst="rect">
            <a:avLst/>
          </a:prstGeom>
          <a:solidFill>
            <a:schemeClr val="tx1"/>
          </a:solidFill>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971551"/>
            <a:ext cx="9144000" cy="1371599"/>
          </a:xfrm>
          <a:prstGeom prst="rect">
            <a:avLst/>
          </a:prstGeom>
          <a:noFill/>
        </p:spPr>
        <p:txBody>
          <a:bodyPr anchor="b"/>
          <a:lstStyle>
            <a:lvl1pPr>
              <a:defRPr b="1">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8"/>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b="1">
                <a:solidFill>
                  <a:schemeClr val="bg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381000" y="971550"/>
            <a:ext cx="4343400"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4033212"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895351"/>
            <a:ext cx="4033212" cy="34832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047750"/>
            <a:ext cx="38862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047750"/>
            <a:ext cx="38100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8454351"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047750"/>
            <a:ext cx="81534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7693658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5902" y="895350"/>
            <a:ext cx="8825697" cy="34290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7619062" y="4495087"/>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5777698" y="4654698"/>
            <a:ext cx="470702"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A3BA662-FE18-4FD4-9A53-B2CA0A2E752A}" type="slidenum">
              <a:rPr lang="en-US" sz="1600" smtClean="0">
                <a:solidFill>
                  <a:schemeClr val="bg1"/>
                </a:solidFill>
              </a:rPr>
              <a:pPr algn="ctr"/>
              <a:t>‹#›</a:t>
            </a:fld>
            <a:endParaRPr lang="en-US" sz="2000" dirty="0">
              <a:solidFill>
                <a:schemeClr val="bg1"/>
              </a:solidFill>
            </a:endParaRPr>
          </a:p>
        </p:txBody>
      </p:sp>
      <p:sp>
        <p:nvSpPr>
          <p:cNvPr id="2" name="Title Placeholder 1"/>
          <p:cNvSpPr>
            <a:spLocks noGrp="1"/>
          </p:cNvSpPr>
          <p:nvPr>
            <p:ph type="title"/>
          </p:nvPr>
        </p:nvSpPr>
        <p:spPr>
          <a:xfrm>
            <a:off x="0" y="6350"/>
            <a:ext cx="9143999"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Box 3"/>
          <p:cNvSpPr txBox="1"/>
          <p:nvPr userDrawn="1"/>
        </p:nvSpPr>
        <p:spPr>
          <a:xfrm>
            <a:off x="25400" y="4561185"/>
            <a:ext cx="4775200" cy="461665"/>
          </a:xfrm>
          <a:prstGeom prst="rect">
            <a:avLst/>
          </a:prstGeom>
          <a:noFill/>
        </p:spPr>
        <p:txBody>
          <a:bodyPr wrap="square" rtlCol="0">
            <a:spAutoFit/>
          </a:bodyPr>
          <a:lstStyle/>
          <a:p>
            <a:r>
              <a:rPr lang="en-US" sz="1200" baseline="0" dirty="0" smtClean="0">
                <a:solidFill>
                  <a:srgbClr val="FFFFFF"/>
                </a:solidFill>
              </a:rPr>
              <a:t>Department of Student Assessment, Accountability &amp; ESEA Programs</a:t>
            </a:r>
          </a:p>
          <a:p>
            <a:r>
              <a:rPr lang="en-US" sz="1200" baseline="0" dirty="0" smtClean="0">
                <a:solidFill>
                  <a:srgbClr val="FFFFFF"/>
                </a:solidFill>
              </a:rPr>
              <a:t>Department of Learning and Innovation</a:t>
            </a: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84" r:id="rId1"/>
    <p:sldLayoutId id="2147483698" r:id="rId2"/>
    <p:sldLayoutId id="2147483697" r:id="rId3"/>
    <p:sldLayoutId id="2147483695" r:id="rId4"/>
    <p:sldLayoutId id="2147483649" r:id="rId5"/>
    <p:sldLayoutId id="2147483661" r:id="rId6"/>
    <p:sldLayoutId id="2147483662" r:id="rId7"/>
    <p:sldLayoutId id="2147483686" r:id="rId8"/>
    <p:sldLayoutId id="2147483699" r:id="rId9"/>
    <p:sldLayoutId id="2147483652" r:id="rId10"/>
  </p:sldLayoutIdLst>
  <p:timing>
    <p:tnLst>
      <p:par>
        <p:cTn id="1" dur="indefinite" restart="never" nodeType="tmRoot"/>
      </p:par>
    </p:tnLst>
  </p:timing>
  <p:txStyles>
    <p:titleStyle>
      <a:lvl1pPr algn="l" defTabSz="914400" rtl="0" eaLnBrk="1" latinLnBrk="0" hangingPunct="1">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ts val="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doe.virginia.gov/testing/sol/standards_docs/english/2017/implementation-support-2019.doc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doe.virginia.gov/testing/sol/standards_docs/english/guidelines-eoc-writing-final.docx" TargetMode="External"/><Relationship Id="rId2" Type="http://schemas.openxmlformats.org/officeDocument/2006/relationships/hyperlink" Target="http://www.doe.virginia.gov/testing/sol/standards_docs/english/2017/stds-all-english-2017.docx"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hyperlink" Target="http://www.doe.virginia.gov/instruction/english/literacy-webinar-series.shtml"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www.doe.virginia.gov/testing/sol/standards_docs/english/2010/online_writing/index.shtml%23understandscor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doe.virginia.gov/testing/sol/standards_docs/english/guidelines-eoc-writing-final.docx"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www.doe.virginia.gov/instruction/english/professional_development/2019-deeper-learning/index.shtml" TargetMode="External"/><Relationship Id="rId2" Type="http://schemas.openxmlformats.org/officeDocument/2006/relationships/hyperlink" Target="http://www.doe.virginia.gov/instruction/english/professional_development/2019-deeper-learning/secondary/secondary%20writing/using-understand-scoring.pptx"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www.doe.virginia.gov/testing/sol/standards_docs/english/index.shtml"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mailto:jill.nogueras@doe.virginia.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doe.virginia.gov/testing/sol/standards_docs/english/index.s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For Use With the End-of-Course Local Performance Assessment to Verify Credits in Writing </a:t>
            </a:r>
            <a:endParaRPr lang="en-US" dirty="0"/>
          </a:p>
        </p:txBody>
      </p:sp>
      <p:sp>
        <p:nvSpPr>
          <p:cNvPr id="3" name="Title 2"/>
          <p:cNvSpPr>
            <a:spLocks noGrp="1"/>
          </p:cNvSpPr>
          <p:nvPr>
            <p:ph type="title"/>
          </p:nvPr>
        </p:nvSpPr>
        <p:spPr/>
        <p:txBody>
          <a:bodyPr/>
          <a:lstStyle/>
          <a:p>
            <a:pPr algn="ctr"/>
            <a:r>
              <a:rPr lang="en-US" dirty="0" smtClean="0"/>
              <a:t>Understand Scoring</a:t>
            </a:r>
            <a:endParaRPr lang="en-US" dirty="0"/>
          </a:p>
        </p:txBody>
      </p:sp>
    </p:spTree>
    <p:extLst>
      <p:ext uri="{BB962C8B-B14F-4D97-AF65-F5344CB8AC3E}">
        <p14:creationId xmlns:p14="http://schemas.microsoft.com/office/powerpoint/2010/main" val="2780392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Getting Started: Keyword</a:t>
            </a:r>
            <a:endParaRPr lang="en-US" dirty="0"/>
          </a:p>
        </p:txBody>
      </p:sp>
      <p:pic>
        <p:nvPicPr>
          <p:cNvPr id="5" name="Picture 4" descr="Image of the pop-up window that appears after the &quot;Sign Up&quot; botton is selected"/>
          <p:cNvPicPr>
            <a:picLocks noChangeAspect="1"/>
          </p:cNvPicPr>
          <p:nvPr/>
        </p:nvPicPr>
        <p:blipFill>
          <a:blip r:embed="rId3"/>
          <a:stretch>
            <a:fillRect/>
          </a:stretch>
        </p:blipFill>
        <p:spPr>
          <a:xfrm>
            <a:off x="4476750" y="1123950"/>
            <a:ext cx="4514850" cy="2952750"/>
          </a:xfrm>
          <a:prstGeom prst="rect">
            <a:avLst/>
          </a:prstGeom>
        </p:spPr>
      </p:pic>
      <p:sp>
        <p:nvSpPr>
          <p:cNvPr id="8" name="Content Placeholder 2"/>
          <p:cNvSpPr>
            <a:spLocks noGrp="1"/>
          </p:cNvSpPr>
          <p:nvPr>
            <p:ph sz="half" idx="1"/>
          </p:nvPr>
        </p:nvSpPr>
        <p:spPr>
          <a:xfrm>
            <a:off x="76200" y="1047750"/>
            <a:ext cx="4038600" cy="3124199"/>
          </a:xfrm>
        </p:spPr>
        <p:txBody>
          <a:bodyPr/>
          <a:lstStyle/>
          <a:p>
            <a:r>
              <a:rPr lang="en-US" dirty="0"/>
              <a:t>A keyword is required in order to create an account. </a:t>
            </a:r>
            <a:endParaRPr lang="en-US" dirty="0" smtClean="0"/>
          </a:p>
          <a:p>
            <a:r>
              <a:rPr lang="en-US" dirty="0" smtClean="0"/>
              <a:t>Please </a:t>
            </a:r>
            <a:r>
              <a:rPr lang="en-US" dirty="0"/>
              <a:t>see the </a:t>
            </a:r>
            <a:r>
              <a:rPr lang="en-US" i="1" dirty="0">
                <a:hlinkClick r:id="rId4"/>
              </a:rPr>
              <a:t>Implementation Support</a:t>
            </a:r>
            <a:r>
              <a:rPr lang="en-US" dirty="0">
                <a:hlinkClick r:id="rId4"/>
              </a:rPr>
              <a:t> </a:t>
            </a:r>
            <a:r>
              <a:rPr lang="en-US" dirty="0" smtClean="0"/>
              <a:t>for </a:t>
            </a:r>
            <a:r>
              <a:rPr lang="en-US" dirty="0"/>
              <a:t>the keyword.</a:t>
            </a:r>
          </a:p>
          <a:p>
            <a:pPr marL="0" indent="0">
              <a:buNone/>
            </a:pPr>
            <a:endParaRPr lang="en-US" dirty="0"/>
          </a:p>
        </p:txBody>
      </p:sp>
    </p:spTree>
    <p:extLst>
      <p:ext uri="{BB962C8B-B14F-4D97-AF65-F5344CB8AC3E}">
        <p14:creationId xmlns:p14="http://schemas.microsoft.com/office/powerpoint/2010/main" val="3866155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Local HS Button</a:t>
            </a:r>
            <a:endParaRPr lang="en-US" dirty="0"/>
          </a:p>
        </p:txBody>
      </p:sp>
      <p:pic>
        <p:nvPicPr>
          <p:cNvPr id="5" name="Picture 4" descr="A screenshot of the Understand Scoring home screen. A red arrow points to the Local HS button." title="Local HS Button"/>
          <p:cNvPicPr>
            <a:picLocks noChangeAspect="1"/>
          </p:cNvPicPr>
          <p:nvPr/>
        </p:nvPicPr>
        <p:blipFill>
          <a:blip r:embed="rId3"/>
          <a:stretch>
            <a:fillRect/>
          </a:stretch>
        </p:blipFill>
        <p:spPr>
          <a:xfrm>
            <a:off x="914400" y="822039"/>
            <a:ext cx="7315200" cy="3603713"/>
          </a:xfrm>
          <a:prstGeom prst="rect">
            <a:avLst/>
          </a:prstGeom>
        </p:spPr>
      </p:pic>
      <p:sp>
        <p:nvSpPr>
          <p:cNvPr id="8" name="Right Arrow 7" descr="Red arrow indicates the location of the button for Local HS."/>
          <p:cNvSpPr/>
          <p:nvPr/>
        </p:nvSpPr>
        <p:spPr>
          <a:xfrm rot="8389831">
            <a:off x="3455976" y="3251832"/>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5671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22"/>
            <a:ext cx="9220200" cy="818027"/>
          </a:xfrm>
        </p:spPr>
        <p:txBody>
          <a:bodyPr>
            <a:normAutofit fontScale="90000"/>
          </a:bodyPr>
          <a:lstStyle/>
          <a:p>
            <a:pPr algn="ctr"/>
            <a:r>
              <a:rPr lang="en-US" dirty="0" smtClean="0"/>
              <a:t>Materials Available in Understand Scoring </a:t>
            </a:r>
            <a:r>
              <a:rPr lang="en-US" sz="2700" dirty="0" smtClean="0"/>
              <a:t>(1 of 2)</a:t>
            </a:r>
            <a:endParaRPr lang="en-US" sz="2700" dirty="0"/>
          </a:p>
        </p:txBody>
      </p:sp>
      <p:sp>
        <p:nvSpPr>
          <p:cNvPr id="3" name="Content Placeholder 2"/>
          <p:cNvSpPr>
            <a:spLocks noGrp="1"/>
          </p:cNvSpPr>
          <p:nvPr>
            <p:ph idx="1"/>
          </p:nvPr>
        </p:nvSpPr>
        <p:spPr>
          <a:xfrm>
            <a:off x="76200" y="895348"/>
            <a:ext cx="8927385" cy="3429002"/>
          </a:xfrm>
        </p:spPr>
        <p:txBody>
          <a:bodyPr>
            <a:noAutofit/>
          </a:bodyPr>
          <a:lstStyle/>
          <a:p>
            <a:pPr>
              <a:spcBef>
                <a:spcPts val="600"/>
              </a:spcBef>
              <a:spcAft>
                <a:spcPts val="600"/>
              </a:spcAft>
            </a:pPr>
            <a:r>
              <a:rPr lang="en-US" sz="2400" dirty="0" smtClean="0"/>
              <a:t>Rubrics used </a:t>
            </a:r>
            <a:r>
              <a:rPr lang="en-US" sz="2400" dirty="0"/>
              <a:t>for scoring the </a:t>
            </a:r>
            <a:r>
              <a:rPr lang="en-US" sz="2400" dirty="0" smtClean="0"/>
              <a:t>short paper component of Virginia writing assessments and the local performance assessment for verifying credits in writing</a:t>
            </a:r>
          </a:p>
          <a:p>
            <a:pPr>
              <a:spcBef>
                <a:spcPts val="600"/>
              </a:spcBef>
              <a:spcAft>
                <a:spcPts val="600"/>
              </a:spcAft>
            </a:pPr>
            <a:r>
              <a:rPr lang="en-US" sz="2400" dirty="0" smtClean="0"/>
              <a:t>Annotated anchor papers </a:t>
            </a:r>
            <a:r>
              <a:rPr lang="en-US" sz="2400" dirty="0"/>
              <a:t>that illustrate each score point of each </a:t>
            </a:r>
            <a:r>
              <a:rPr lang="en-US" sz="2400" dirty="0" smtClean="0"/>
              <a:t>domain </a:t>
            </a:r>
          </a:p>
        </p:txBody>
      </p:sp>
    </p:spTree>
    <p:extLst>
      <p:ext uri="{BB962C8B-B14F-4D97-AF65-F5344CB8AC3E}">
        <p14:creationId xmlns:p14="http://schemas.microsoft.com/office/powerpoint/2010/main" val="1700235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22"/>
            <a:ext cx="9220200" cy="818027"/>
          </a:xfrm>
        </p:spPr>
        <p:txBody>
          <a:bodyPr>
            <a:normAutofit fontScale="90000"/>
          </a:bodyPr>
          <a:lstStyle/>
          <a:p>
            <a:pPr algn="ctr"/>
            <a:r>
              <a:rPr lang="en-US" dirty="0" smtClean="0"/>
              <a:t>Materials Available in Understand Scoring </a:t>
            </a:r>
            <a:r>
              <a:rPr lang="en-US" sz="2700" dirty="0" smtClean="0"/>
              <a:t>(2 of 2)</a:t>
            </a:r>
            <a:endParaRPr lang="en-US" sz="2700" dirty="0"/>
          </a:p>
        </p:txBody>
      </p:sp>
      <p:sp>
        <p:nvSpPr>
          <p:cNvPr id="3" name="Content Placeholder 2"/>
          <p:cNvSpPr>
            <a:spLocks noGrp="1"/>
          </p:cNvSpPr>
          <p:nvPr>
            <p:ph idx="1"/>
          </p:nvPr>
        </p:nvSpPr>
        <p:spPr>
          <a:xfrm>
            <a:off x="76200" y="895348"/>
            <a:ext cx="8927385" cy="3429002"/>
          </a:xfrm>
        </p:spPr>
        <p:txBody>
          <a:bodyPr>
            <a:noAutofit/>
          </a:bodyPr>
          <a:lstStyle/>
          <a:p>
            <a:pPr>
              <a:spcBef>
                <a:spcPts val="600"/>
              </a:spcBef>
              <a:spcAft>
                <a:spcPts val="600"/>
              </a:spcAft>
            </a:pPr>
            <a:r>
              <a:rPr lang="en-US" sz="2400" dirty="0" smtClean="0"/>
              <a:t>Practice </a:t>
            </a:r>
            <a:r>
              <a:rPr lang="en-US" sz="2400" dirty="0"/>
              <a:t>sets to provide Virginia educators </a:t>
            </a:r>
            <a:r>
              <a:rPr lang="en-US" sz="2400" dirty="0" smtClean="0"/>
              <a:t>experience </a:t>
            </a:r>
            <a:r>
              <a:rPr lang="en-US" sz="2400" dirty="0"/>
              <a:t>with scoring papers written by Virginia </a:t>
            </a:r>
            <a:r>
              <a:rPr lang="en-US" sz="2400" dirty="0" smtClean="0"/>
              <a:t>students</a:t>
            </a:r>
          </a:p>
          <a:p>
            <a:pPr lvl="1">
              <a:spcBef>
                <a:spcPts val="600"/>
              </a:spcBef>
              <a:spcAft>
                <a:spcPts val="600"/>
              </a:spcAft>
            </a:pPr>
            <a:r>
              <a:rPr lang="en-US" sz="2400" dirty="0" smtClean="0"/>
              <a:t>Annotations for each practice set to provide explanations after educators have practiced scoring</a:t>
            </a:r>
            <a:endParaRPr lang="en-US" sz="2400" dirty="0"/>
          </a:p>
          <a:p>
            <a:pPr>
              <a:spcBef>
                <a:spcPts val="600"/>
              </a:spcBef>
              <a:spcAft>
                <a:spcPts val="600"/>
              </a:spcAft>
            </a:pPr>
            <a:r>
              <a:rPr lang="en-US" sz="2400" dirty="0" smtClean="0"/>
              <a:t>Verification </a:t>
            </a:r>
            <a:r>
              <a:rPr lang="en-US" sz="2400" dirty="0"/>
              <a:t>sets used to qualify readers and </a:t>
            </a:r>
            <a:r>
              <a:rPr lang="en-US" sz="2400" dirty="0" smtClean="0"/>
              <a:t>to ensure </a:t>
            </a:r>
            <a:r>
              <a:rPr lang="en-US" sz="2400" dirty="0"/>
              <a:t>that scores assigned are consistent with performance expectations established by the scoring rubrics</a:t>
            </a:r>
          </a:p>
        </p:txBody>
      </p:sp>
    </p:spTree>
    <p:extLst>
      <p:ext uri="{BB962C8B-B14F-4D97-AF65-F5344CB8AC3E}">
        <p14:creationId xmlns:p14="http://schemas.microsoft.com/office/powerpoint/2010/main" val="691697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smtClean="0"/>
              <a:t>When Verifying Credits Using Local Performance Assessments</a:t>
            </a:r>
            <a:endParaRPr lang="en-US" dirty="0"/>
          </a:p>
        </p:txBody>
      </p:sp>
      <p:sp>
        <p:nvSpPr>
          <p:cNvPr id="3" name="Title 2"/>
          <p:cNvSpPr>
            <a:spLocks noGrp="1"/>
          </p:cNvSpPr>
          <p:nvPr>
            <p:ph type="title"/>
          </p:nvPr>
        </p:nvSpPr>
        <p:spPr/>
        <p:txBody>
          <a:bodyPr/>
          <a:lstStyle/>
          <a:p>
            <a:pPr algn="ctr"/>
            <a:r>
              <a:rPr lang="en-US" dirty="0"/>
              <a:t>Using Understand Scoring</a:t>
            </a:r>
          </a:p>
        </p:txBody>
      </p:sp>
    </p:spTree>
    <p:extLst>
      <p:ext uri="{BB962C8B-B14F-4D97-AF65-F5344CB8AC3E}">
        <p14:creationId xmlns:p14="http://schemas.microsoft.com/office/powerpoint/2010/main" val="1206876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Procedures for Training Scorers (1 of 2)</a:t>
            </a:r>
            <a:endParaRPr lang="en-US" dirty="0"/>
          </a:p>
        </p:txBody>
      </p:sp>
      <p:sp>
        <p:nvSpPr>
          <p:cNvPr id="3" name="Content Placeholder 2"/>
          <p:cNvSpPr>
            <a:spLocks noGrp="1"/>
          </p:cNvSpPr>
          <p:nvPr>
            <p:ph idx="1"/>
          </p:nvPr>
        </p:nvSpPr>
        <p:spPr>
          <a:xfrm>
            <a:off x="76200" y="742948"/>
            <a:ext cx="8927385" cy="3429002"/>
          </a:xfrm>
        </p:spPr>
        <p:txBody>
          <a:bodyPr>
            <a:noAutofit/>
          </a:bodyPr>
          <a:lstStyle/>
          <a:p>
            <a:pPr marL="0" indent="0">
              <a:spcBef>
                <a:spcPts val="600"/>
              </a:spcBef>
              <a:spcAft>
                <a:spcPts val="600"/>
              </a:spcAft>
              <a:buNone/>
            </a:pPr>
            <a:r>
              <a:rPr lang="en-US" sz="2400" dirty="0" smtClean="0"/>
              <a:t>To score the Local Performance Assessment to Verify Credits in Writing, a scorer must first be trained, and then qualify, with Virginia materials provided in Understand Scoring.</a:t>
            </a:r>
          </a:p>
          <a:p>
            <a:pPr>
              <a:spcBef>
                <a:spcPts val="600"/>
              </a:spcBef>
              <a:spcAft>
                <a:spcPts val="600"/>
              </a:spcAft>
            </a:pPr>
            <a:r>
              <a:rPr lang="en-US" sz="2400" dirty="0"/>
              <a:t>Prospective scorers should </a:t>
            </a:r>
            <a:r>
              <a:rPr lang="en-US" sz="2400" dirty="0" smtClean="0"/>
              <a:t>also be </a:t>
            </a:r>
            <a:r>
              <a:rPr lang="en-US" sz="2400" dirty="0"/>
              <a:t>familiar with the 2017 </a:t>
            </a:r>
            <a:r>
              <a:rPr lang="en-US" sz="2400" i="1" dirty="0">
                <a:hlinkClick r:id="rId2"/>
              </a:rPr>
              <a:t>English Standards of Learning</a:t>
            </a:r>
            <a:r>
              <a:rPr lang="en-US" sz="2400" dirty="0"/>
              <a:t>, the </a:t>
            </a:r>
            <a:r>
              <a:rPr lang="en-US" sz="2400" i="1" dirty="0">
                <a:hlinkClick r:id="rId3"/>
              </a:rPr>
              <a:t>Guidelines for the Use of Local Performance Assessments to Verify Credits in Writing</a:t>
            </a:r>
            <a:r>
              <a:rPr lang="en-US" sz="2400" dirty="0"/>
              <a:t>, and any additional support documents to ensure that they have a clear understanding of the local performance assessment requirements and suggestions.</a:t>
            </a:r>
          </a:p>
        </p:txBody>
      </p:sp>
    </p:spTree>
    <p:extLst>
      <p:ext uri="{BB962C8B-B14F-4D97-AF65-F5344CB8AC3E}">
        <p14:creationId xmlns:p14="http://schemas.microsoft.com/office/powerpoint/2010/main" val="3774359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Procedures for Training Scorers (2 of 2)</a:t>
            </a:r>
            <a:endParaRPr lang="en-US" dirty="0"/>
          </a:p>
        </p:txBody>
      </p:sp>
      <p:sp>
        <p:nvSpPr>
          <p:cNvPr id="3" name="Content Placeholder 2"/>
          <p:cNvSpPr>
            <a:spLocks noGrp="1"/>
          </p:cNvSpPr>
          <p:nvPr>
            <p:ph idx="1"/>
          </p:nvPr>
        </p:nvSpPr>
        <p:spPr>
          <a:xfrm>
            <a:off x="76200" y="895351"/>
            <a:ext cx="8991600" cy="3429002"/>
          </a:xfrm>
        </p:spPr>
        <p:txBody>
          <a:bodyPr>
            <a:noAutofit/>
          </a:bodyPr>
          <a:lstStyle/>
          <a:p>
            <a:pPr>
              <a:lnSpc>
                <a:spcPct val="90000"/>
              </a:lnSpc>
              <a:spcBef>
                <a:spcPts val="600"/>
              </a:spcBef>
              <a:spcAft>
                <a:spcPts val="600"/>
              </a:spcAft>
            </a:pPr>
            <a:r>
              <a:rPr lang="en-US" sz="2400" dirty="0"/>
              <a:t>Scorers </a:t>
            </a:r>
            <a:r>
              <a:rPr lang="en-US" sz="2400" dirty="0" smtClean="0"/>
              <a:t>should read and understand:</a:t>
            </a:r>
          </a:p>
          <a:p>
            <a:pPr lvl="1">
              <a:lnSpc>
                <a:spcPct val="90000"/>
              </a:lnSpc>
              <a:spcBef>
                <a:spcPts val="600"/>
              </a:spcBef>
              <a:spcAft>
                <a:spcPts val="600"/>
              </a:spcAft>
            </a:pPr>
            <a:r>
              <a:rPr lang="en-US" sz="2400" dirty="0" smtClean="0"/>
              <a:t>All </a:t>
            </a:r>
            <a:r>
              <a:rPr lang="en-US" sz="2400" dirty="0"/>
              <a:t>information in the Local </a:t>
            </a:r>
            <a:r>
              <a:rPr lang="en-US" sz="2400" dirty="0" smtClean="0"/>
              <a:t>High School (HS) </a:t>
            </a:r>
            <a:r>
              <a:rPr lang="en-US" sz="2400" dirty="0"/>
              <a:t>tab within Understand Scoring. </a:t>
            </a:r>
          </a:p>
          <a:p>
            <a:pPr lvl="1">
              <a:lnSpc>
                <a:spcPct val="90000"/>
              </a:lnSpc>
              <a:spcBef>
                <a:spcPts val="600"/>
              </a:spcBef>
              <a:spcAft>
                <a:spcPts val="600"/>
              </a:spcAft>
            </a:pPr>
            <a:r>
              <a:rPr lang="en-US" sz="2400" dirty="0" smtClean="0"/>
              <a:t>The </a:t>
            </a:r>
            <a:r>
              <a:rPr lang="en-US" sz="2400" dirty="0"/>
              <a:t>scoring rubric for </a:t>
            </a:r>
            <a:r>
              <a:rPr lang="en-US" sz="2400" dirty="0" smtClean="0"/>
              <a:t>the Composing/Written Expression domain and each </a:t>
            </a:r>
            <a:r>
              <a:rPr lang="en-US" sz="2400" dirty="0"/>
              <a:t>of the </a:t>
            </a:r>
            <a:r>
              <a:rPr lang="en-US" sz="2400" dirty="0" smtClean="0"/>
              <a:t>Composing/Written </a:t>
            </a:r>
            <a:r>
              <a:rPr lang="en-US" sz="2400" dirty="0"/>
              <a:t>Expression anchor </a:t>
            </a:r>
            <a:r>
              <a:rPr lang="en-US" sz="2400" dirty="0" smtClean="0"/>
              <a:t>papers and annotations. </a:t>
            </a:r>
          </a:p>
          <a:p>
            <a:pPr lvl="1">
              <a:lnSpc>
                <a:spcPct val="90000"/>
              </a:lnSpc>
              <a:spcBef>
                <a:spcPts val="600"/>
              </a:spcBef>
              <a:spcAft>
                <a:spcPts val="600"/>
              </a:spcAft>
            </a:pPr>
            <a:r>
              <a:rPr lang="en-US" sz="2400" dirty="0" smtClean="0"/>
              <a:t>The </a:t>
            </a:r>
            <a:r>
              <a:rPr lang="en-US" sz="2400" dirty="0"/>
              <a:t>scoring rubric for the </a:t>
            </a:r>
            <a:r>
              <a:rPr lang="en-US" sz="2400" dirty="0" smtClean="0"/>
              <a:t>Usage and Mechanics domain and each </a:t>
            </a:r>
            <a:r>
              <a:rPr lang="en-US" sz="2400" dirty="0"/>
              <a:t>of </a:t>
            </a:r>
            <a:r>
              <a:rPr lang="en-US" sz="2400" dirty="0" smtClean="0"/>
              <a:t>the Usage and Mechanics </a:t>
            </a:r>
            <a:r>
              <a:rPr lang="en-US" sz="2400" dirty="0"/>
              <a:t>anchor </a:t>
            </a:r>
            <a:r>
              <a:rPr lang="en-US" sz="2400" dirty="0" smtClean="0"/>
              <a:t>papers and annotations. </a:t>
            </a:r>
            <a:endParaRPr lang="en-US" sz="2400" dirty="0"/>
          </a:p>
        </p:txBody>
      </p:sp>
    </p:spTree>
    <p:extLst>
      <p:ext uri="{BB962C8B-B14F-4D97-AF65-F5344CB8AC3E}">
        <p14:creationId xmlns:p14="http://schemas.microsoft.com/office/powerpoint/2010/main" val="2897916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 About Scoring</a:t>
            </a:r>
            <a:endParaRPr lang="en-US" dirty="0"/>
          </a:p>
        </p:txBody>
      </p:sp>
      <p:sp>
        <p:nvSpPr>
          <p:cNvPr id="3" name="Content Placeholder 2"/>
          <p:cNvSpPr>
            <a:spLocks noGrp="1"/>
          </p:cNvSpPr>
          <p:nvPr>
            <p:ph idx="1"/>
          </p:nvPr>
        </p:nvSpPr>
        <p:spPr/>
        <p:txBody>
          <a:bodyPr>
            <a:normAutofit/>
          </a:bodyPr>
          <a:lstStyle/>
          <a:p>
            <a:r>
              <a:rPr lang="en-US" sz="2400" dirty="0" smtClean="0"/>
              <a:t>Before viewing the Anchor Papers or attempting the Practice Sets, it is important to read and understand the information included in the Learn About Scoring section. </a:t>
            </a:r>
            <a:endParaRPr lang="en-US" sz="2400" dirty="0"/>
          </a:p>
        </p:txBody>
      </p:sp>
      <p:pic>
        <p:nvPicPr>
          <p:cNvPr id="5" name="Picture 4" descr="A screenshot of the Learn About Scoring tab. The sections within Learn About Scoring are Introduction, Critical Information, Assessment Information, and Glossary. &#10;" title="Learn About Scoring Tab"/>
          <p:cNvPicPr>
            <a:picLocks noChangeAspect="1"/>
          </p:cNvPicPr>
          <p:nvPr/>
        </p:nvPicPr>
        <p:blipFill>
          <a:blip r:embed="rId3"/>
          <a:stretch>
            <a:fillRect/>
          </a:stretch>
        </p:blipFill>
        <p:spPr>
          <a:xfrm>
            <a:off x="829904" y="2114550"/>
            <a:ext cx="7419975" cy="2095500"/>
          </a:xfrm>
          <a:prstGeom prst="rect">
            <a:avLst/>
          </a:prstGeom>
        </p:spPr>
      </p:pic>
    </p:spTree>
    <p:extLst>
      <p:ext uri="{BB962C8B-B14F-4D97-AF65-F5344CB8AC3E}">
        <p14:creationId xmlns:p14="http://schemas.microsoft.com/office/powerpoint/2010/main" val="2901211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Critical Information: Overview</a:t>
            </a:r>
            <a:endParaRPr lang="en-US" dirty="0"/>
          </a:p>
        </p:txBody>
      </p:sp>
      <p:sp>
        <p:nvSpPr>
          <p:cNvPr id="6" name="Content Placeholder 5"/>
          <p:cNvSpPr>
            <a:spLocks noGrp="1"/>
          </p:cNvSpPr>
          <p:nvPr>
            <p:ph sz="half" idx="2"/>
          </p:nvPr>
        </p:nvSpPr>
        <p:spPr/>
        <p:txBody>
          <a:bodyPr>
            <a:normAutofit fontScale="85000" lnSpcReduction="10000"/>
          </a:bodyPr>
          <a:lstStyle/>
          <a:p>
            <a:pPr>
              <a:lnSpc>
                <a:spcPct val="110000"/>
              </a:lnSpc>
            </a:pPr>
            <a:r>
              <a:rPr lang="en-US" dirty="0" smtClean="0"/>
              <a:t>The Critical Information section provides a closer look at some details related to administering and scoring the local performance assessment to verify credits in writing.</a:t>
            </a:r>
            <a:endParaRPr lang="en-US" dirty="0"/>
          </a:p>
        </p:txBody>
      </p:sp>
      <p:pic>
        <p:nvPicPr>
          <p:cNvPr id="8" name="Content Placeholder 7" descr="A screenshot of the Critical Information section with a red arrow pointing to the heading." title="Critical Information Section"/>
          <p:cNvPicPr>
            <a:picLocks noGrp="1" noChangeAspect="1"/>
          </p:cNvPicPr>
          <p:nvPr>
            <p:ph sz="half" idx="1"/>
          </p:nvPr>
        </p:nvPicPr>
        <p:blipFill>
          <a:blip r:embed="rId2"/>
          <a:stretch>
            <a:fillRect/>
          </a:stretch>
        </p:blipFill>
        <p:spPr>
          <a:xfrm>
            <a:off x="457200" y="2044712"/>
            <a:ext cx="4038600" cy="1435075"/>
          </a:xfrm>
          <a:prstGeom prst="rect">
            <a:avLst/>
          </a:prstGeom>
        </p:spPr>
      </p:pic>
      <p:sp>
        <p:nvSpPr>
          <p:cNvPr id="9" name="Right Arrow 8" descr="Red arrow points to the Critical Information section."/>
          <p:cNvSpPr/>
          <p:nvPr/>
        </p:nvSpPr>
        <p:spPr>
          <a:xfrm rot="8389831">
            <a:off x="1017576" y="1530406"/>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0470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smtClean="0"/>
              <a:t>Focused Holistic Scoring</a:t>
            </a:r>
            <a:endParaRPr lang="en-US" dirty="0"/>
          </a:p>
        </p:txBody>
      </p:sp>
      <p:sp>
        <p:nvSpPr>
          <p:cNvPr id="6" name="Content Placeholder 5"/>
          <p:cNvSpPr>
            <a:spLocks noGrp="1"/>
          </p:cNvSpPr>
          <p:nvPr>
            <p:ph sz="half" idx="2"/>
          </p:nvPr>
        </p:nvSpPr>
        <p:spPr>
          <a:xfrm>
            <a:off x="4648200" y="1047750"/>
            <a:ext cx="4419600" cy="3124199"/>
          </a:xfrm>
        </p:spPr>
        <p:txBody>
          <a:bodyPr>
            <a:noAutofit/>
          </a:bodyPr>
          <a:lstStyle/>
          <a:p>
            <a:pPr>
              <a:spcBef>
                <a:spcPts val="600"/>
              </a:spcBef>
              <a:spcAft>
                <a:spcPts val="600"/>
              </a:spcAft>
            </a:pPr>
            <a:r>
              <a:rPr lang="en-US" sz="2400" dirty="0"/>
              <a:t>The information included in the Focused Holistic Scoring section </a:t>
            </a:r>
            <a:r>
              <a:rPr lang="en-US" sz="2400" dirty="0" smtClean="0"/>
              <a:t>begins to differentiate scoring and grading. </a:t>
            </a:r>
          </a:p>
          <a:p>
            <a:pPr>
              <a:spcBef>
                <a:spcPts val="600"/>
              </a:spcBef>
              <a:spcAft>
                <a:spcPts val="600"/>
              </a:spcAft>
            </a:pPr>
            <a:r>
              <a:rPr lang="en-US" sz="2400" dirty="0" smtClean="0"/>
              <a:t>Papers for the Local Performance Assessment are scored, not graded.</a:t>
            </a:r>
            <a:endParaRPr lang="en-US" sz="2400" dirty="0"/>
          </a:p>
        </p:txBody>
      </p:sp>
      <p:pic>
        <p:nvPicPr>
          <p:cNvPr id="8" name="Content Placeholder 7" descr="A screen shot of the Critical Information tab with a red arrow pointing to the first subheading &quot;What Is Focused Holistic Scoring?&quot;" title="What Is Focused Holistic Scoring?"/>
          <p:cNvPicPr>
            <a:picLocks noGrp="1" noChangeAspect="1"/>
          </p:cNvPicPr>
          <p:nvPr>
            <p:ph sz="half" idx="1"/>
          </p:nvPr>
        </p:nvPicPr>
        <p:blipFill>
          <a:blip r:embed="rId2"/>
          <a:stretch>
            <a:fillRect/>
          </a:stretch>
        </p:blipFill>
        <p:spPr>
          <a:xfrm>
            <a:off x="457200" y="2044712"/>
            <a:ext cx="4038600" cy="1435075"/>
          </a:xfrm>
          <a:prstGeom prst="rect">
            <a:avLst/>
          </a:prstGeom>
        </p:spPr>
      </p:pic>
      <p:sp>
        <p:nvSpPr>
          <p:cNvPr id="7" name="Right Arrow 6" descr="Red arrow points to &quot;What is Focused Holistic Scoring?&quot;"/>
          <p:cNvSpPr/>
          <p:nvPr/>
        </p:nvSpPr>
        <p:spPr>
          <a:xfrm rot="8389831">
            <a:off x="2312977" y="1804032"/>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915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About the Webinar</a:t>
            </a:r>
            <a:endParaRPr lang="en-US" dirty="0"/>
          </a:p>
        </p:txBody>
      </p:sp>
      <p:sp>
        <p:nvSpPr>
          <p:cNvPr id="3" name="Content Placeholder 2"/>
          <p:cNvSpPr>
            <a:spLocks noGrp="1"/>
          </p:cNvSpPr>
          <p:nvPr>
            <p:ph idx="1"/>
          </p:nvPr>
        </p:nvSpPr>
        <p:spPr/>
        <p:txBody>
          <a:bodyPr/>
          <a:lstStyle/>
          <a:p>
            <a:pPr>
              <a:lnSpc>
                <a:spcPct val="80000"/>
              </a:lnSpc>
              <a:spcBef>
                <a:spcPts val="600"/>
              </a:spcBef>
              <a:spcAft>
                <a:spcPts val="600"/>
              </a:spcAft>
            </a:pPr>
            <a:r>
              <a:rPr lang="en-US" dirty="0" smtClean="0"/>
              <a:t>During the webinar, please use the CHAT feature to submit questions to “all panelists.”</a:t>
            </a:r>
          </a:p>
          <a:p>
            <a:pPr>
              <a:lnSpc>
                <a:spcPct val="80000"/>
              </a:lnSpc>
              <a:spcBef>
                <a:spcPts val="600"/>
              </a:spcBef>
              <a:spcAft>
                <a:spcPts val="600"/>
              </a:spcAft>
            </a:pPr>
            <a:r>
              <a:rPr lang="en-US" dirty="0" smtClean="0"/>
              <a:t>The slides from this presentation, a one-page summary of the information presented, and the recorded webinar itself will be emailed to those registered and posted soon on the </a:t>
            </a:r>
            <a:r>
              <a:rPr lang="en-US" dirty="0" smtClean="0">
                <a:hlinkClick r:id="rId2"/>
              </a:rPr>
              <a:t>Comprehensive Literacy Webinar Series</a:t>
            </a:r>
            <a:r>
              <a:rPr lang="en-US" dirty="0" smtClean="0"/>
              <a:t> web page.</a:t>
            </a:r>
            <a:endParaRPr lang="en-US" dirty="0"/>
          </a:p>
        </p:txBody>
      </p:sp>
    </p:spTree>
    <p:extLst>
      <p:ext uri="{BB962C8B-B14F-4D97-AF65-F5344CB8AC3E}">
        <p14:creationId xmlns:p14="http://schemas.microsoft.com/office/powerpoint/2010/main" val="2430371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Focused Holistic Scoring: Definition</a:t>
            </a:r>
            <a:endParaRPr lang="en-US" dirty="0"/>
          </a:p>
        </p:txBody>
      </p:sp>
      <p:sp>
        <p:nvSpPr>
          <p:cNvPr id="3" name="Content Placeholder 2"/>
          <p:cNvSpPr>
            <a:spLocks noGrp="1"/>
          </p:cNvSpPr>
          <p:nvPr>
            <p:ph idx="1"/>
          </p:nvPr>
        </p:nvSpPr>
        <p:spPr/>
        <p:txBody>
          <a:bodyPr>
            <a:noAutofit/>
          </a:bodyPr>
          <a:lstStyle/>
          <a:p>
            <a:pPr>
              <a:spcBef>
                <a:spcPts val="600"/>
              </a:spcBef>
              <a:spcAft>
                <a:spcPts val="600"/>
              </a:spcAft>
            </a:pPr>
            <a:r>
              <a:rPr lang="en-US" sz="2400" dirty="0"/>
              <a:t>Focused holistic scoring is the evaluation of writing proficiency based on specific elements or domains of writing. </a:t>
            </a:r>
            <a:endParaRPr lang="en-US" sz="2400" dirty="0" smtClean="0"/>
          </a:p>
          <a:p>
            <a:pPr lvl="1">
              <a:spcBef>
                <a:spcPts val="600"/>
              </a:spcBef>
              <a:spcAft>
                <a:spcPts val="600"/>
              </a:spcAft>
            </a:pPr>
            <a:r>
              <a:rPr lang="en-US" sz="2400" dirty="0" smtClean="0"/>
              <a:t>Each domain is scored holistically, independently of the other, and the </a:t>
            </a:r>
            <a:r>
              <a:rPr lang="en-US" sz="2400" dirty="0"/>
              <a:t>score reflects the reader’s overall </a:t>
            </a:r>
            <a:r>
              <a:rPr lang="en-US" sz="2400" dirty="0" smtClean="0"/>
              <a:t>impression according to the rubric’s features. </a:t>
            </a:r>
            <a:endParaRPr lang="en-US" sz="2400" dirty="0"/>
          </a:p>
          <a:p>
            <a:pPr lvl="1">
              <a:spcBef>
                <a:spcPts val="600"/>
              </a:spcBef>
              <a:spcAft>
                <a:spcPts val="600"/>
              </a:spcAft>
            </a:pPr>
            <a:r>
              <a:rPr lang="en-US" sz="2400" dirty="0" smtClean="0"/>
              <a:t>The </a:t>
            </a:r>
            <a:r>
              <a:rPr lang="en-US" sz="2400" dirty="0"/>
              <a:t>scorers weigh the student’s relative strengths or weaknesses </a:t>
            </a:r>
            <a:r>
              <a:rPr lang="en-US" sz="2400" dirty="0" smtClean="0"/>
              <a:t>and </a:t>
            </a:r>
            <a:r>
              <a:rPr lang="en-US" sz="2400" dirty="0"/>
              <a:t>then assign a score point for each domain that most accurately describes the attributes of the paper. </a:t>
            </a:r>
          </a:p>
        </p:txBody>
      </p:sp>
    </p:spTree>
    <p:extLst>
      <p:ext uri="{BB962C8B-B14F-4D97-AF65-F5344CB8AC3E}">
        <p14:creationId xmlns:p14="http://schemas.microsoft.com/office/powerpoint/2010/main" val="1574641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pPr algn="ctr"/>
            <a:r>
              <a:rPr lang="en-US" dirty="0" smtClean="0"/>
              <a:t>Overall Impression Example</a:t>
            </a:r>
            <a:endParaRPr lang="en-US" dirty="0"/>
          </a:p>
        </p:txBody>
      </p:sp>
      <p:sp>
        <p:nvSpPr>
          <p:cNvPr id="3" name="Content Placeholder 2"/>
          <p:cNvSpPr>
            <a:spLocks noGrp="1"/>
          </p:cNvSpPr>
          <p:nvPr>
            <p:ph sz="half" idx="1"/>
          </p:nvPr>
        </p:nvSpPr>
        <p:spPr>
          <a:xfrm>
            <a:off x="76200" y="895350"/>
            <a:ext cx="4191000" cy="3352799"/>
          </a:xfrm>
        </p:spPr>
        <p:txBody>
          <a:bodyPr>
            <a:noAutofit/>
          </a:bodyPr>
          <a:lstStyle/>
          <a:p>
            <a:pPr marL="0" indent="0">
              <a:spcBef>
                <a:spcPts val="600"/>
              </a:spcBef>
              <a:spcAft>
                <a:spcPts val="600"/>
              </a:spcAft>
              <a:buNone/>
            </a:pPr>
            <a:r>
              <a:rPr lang="en-US" sz="2400" dirty="0"/>
              <a:t>A paper assigned a score of </a:t>
            </a:r>
            <a:r>
              <a:rPr lang="en-US" sz="2400" dirty="0" smtClean="0"/>
              <a:t>3 in composing and written expression, </a:t>
            </a:r>
            <a:r>
              <a:rPr lang="en-US" sz="2400" dirty="0"/>
              <a:t>for example, might have some characteristics of a 2-level paper and some characteristics of a 4-level paper, but </a:t>
            </a:r>
            <a:r>
              <a:rPr lang="en-US" sz="2400" b="1" dirty="0"/>
              <a:t>overall</a:t>
            </a:r>
            <a:r>
              <a:rPr lang="en-US" sz="2400" dirty="0"/>
              <a:t>, its 3-level characteristics predominate.</a:t>
            </a:r>
          </a:p>
        </p:txBody>
      </p:sp>
      <p:pic>
        <p:nvPicPr>
          <p:cNvPr id="5" name="Content Placeholder 4" descr="A screenshot of anchor paper 3A from Understand Scoring. The text is highlighted to show the 3-level characteristics of the paper. &#10;" title="Anchor Paper With Overlay"/>
          <p:cNvPicPr>
            <a:picLocks noGrp="1" noChangeAspect="1"/>
          </p:cNvPicPr>
          <p:nvPr>
            <p:ph sz="half" idx="2"/>
          </p:nvPr>
        </p:nvPicPr>
        <p:blipFill>
          <a:blip r:embed="rId3"/>
          <a:stretch>
            <a:fillRect/>
          </a:stretch>
        </p:blipFill>
        <p:spPr>
          <a:xfrm>
            <a:off x="4648199" y="971550"/>
            <a:ext cx="4280973" cy="2956796"/>
          </a:xfrm>
          <a:prstGeom prst="rect">
            <a:avLst/>
          </a:prstGeom>
        </p:spPr>
      </p:pic>
    </p:spTree>
    <p:extLst>
      <p:ext uri="{BB962C8B-B14F-4D97-AF65-F5344CB8AC3E}">
        <p14:creationId xmlns:p14="http://schemas.microsoft.com/office/powerpoint/2010/main" val="488015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
            <a:ext cx="8229600" cy="857250"/>
          </a:xfrm>
        </p:spPr>
        <p:txBody>
          <a:bodyPr>
            <a:normAutofit fontScale="90000"/>
          </a:bodyPr>
          <a:lstStyle/>
          <a:p>
            <a:pPr algn="ctr"/>
            <a:r>
              <a:rPr lang="en-US" dirty="0" smtClean="0"/>
              <a:t>Questions Answered About Scoring (1 of 2)</a:t>
            </a:r>
            <a:endParaRPr lang="en-US" dirty="0"/>
          </a:p>
        </p:txBody>
      </p:sp>
      <p:sp>
        <p:nvSpPr>
          <p:cNvPr id="3" name="Content Placeholder 2"/>
          <p:cNvSpPr>
            <a:spLocks noGrp="1"/>
          </p:cNvSpPr>
          <p:nvPr>
            <p:ph sz="half" idx="1"/>
          </p:nvPr>
        </p:nvSpPr>
        <p:spPr>
          <a:xfrm>
            <a:off x="152400" y="1200152"/>
            <a:ext cx="3733800" cy="3124199"/>
          </a:xfrm>
        </p:spPr>
        <p:txBody>
          <a:bodyPr>
            <a:noAutofit/>
          </a:bodyPr>
          <a:lstStyle/>
          <a:p>
            <a:pPr marL="0" indent="0">
              <a:spcBef>
                <a:spcPts val="600"/>
              </a:spcBef>
              <a:buNone/>
            </a:pPr>
            <a:r>
              <a:rPr lang="en-US" sz="2400" dirty="0" smtClean="0"/>
              <a:t>Should a writing sample lose a point if: </a:t>
            </a:r>
          </a:p>
          <a:p>
            <a:pPr>
              <a:spcBef>
                <a:spcPts val="600"/>
              </a:spcBef>
            </a:pPr>
            <a:r>
              <a:rPr lang="en-US" sz="2400" dirty="0"/>
              <a:t>T</a:t>
            </a:r>
            <a:r>
              <a:rPr lang="en-US" sz="2400" dirty="0" smtClean="0"/>
              <a:t>here is no counterclaim?</a:t>
            </a:r>
            <a:endParaRPr lang="en-US" sz="2400" dirty="0"/>
          </a:p>
          <a:p>
            <a:pPr>
              <a:spcBef>
                <a:spcPts val="600"/>
              </a:spcBef>
            </a:pPr>
            <a:r>
              <a:rPr lang="en-US" sz="2400" dirty="0"/>
              <a:t>I</a:t>
            </a:r>
            <a:r>
              <a:rPr lang="en-US" sz="2400" dirty="0" smtClean="0"/>
              <a:t>t does not have five paragraphs?</a:t>
            </a:r>
          </a:p>
        </p:txBody>
      </p:sp>
      <p:sp>
        <p:nvSpPr>
          <p:cNvPr id="4" name="Content Placeholder 3"/>
          <p:cNvSpPr>
            <a:spLocks noGrp="1"/>
          </p:cNvSpPr>
          <p:nvPr>
            <p:ph sz="half" idx="2"/>
          </p:nvPr>
        </p:nvSpPr>
        <p:spPr>
          <a:xfrm>
            <a:off x="4191000" y="1200152"/>
            <a:ext cx="4495800" cy="3124199"/>
          </a:xfrm>
        </p:spPr>
        <p:txBody>
          <a:bodyPr>
            <a:noAutofit/>
          </a:bodyPr>
          <a:lstStyle/>
          <a:p>
            <a:pPr marL="0" indent="0">
              <a:spcBef>
                <a:spcPts val="600"/>
              </a:spcBef>
              <a:buNone/>
            </a:pPr>
            <a:r>
              <a:rPr lang="en-US" sz="2400" dirty="0" smtClean="0"/>
              <a:t>No. The </a:t>
            </a:r>
            <a:r>
              <a:rPr lang="en-US" sz="2400" dirty="0"/>
              <a:t>score </a:t>
            </a:r>
            <a:r>
              <a:rPr lang="en-US" sz="2400" dirty="0" smtClean="0"/>
              <a:t>should reflect </a:t>
            </a:r>
            <a:r>
              <a:rPr lang="en-US" sz="2400" dirty="0"/>
              <a:t>the reader’s </a:t>
            </a:r>
            <a:r>
              <a:rPr lang="en-US" sz="2400" b="1" dirty="0"/>
              <a:t>overall </a:t>
            </a:r>
            <a:r>
              <a:rPr lang="en-US" sz="2400" b="1" dirty="0" smtClean="0"/>
              <a:t>impression, </a:t>
            </a:r>
            <a:r>
              <a:rPr lang="en-US" sz="2400" b="1" dirty="0"/>
              <a:t>based on the rubric</a:t>
            </a:r>
            <a:r>
              <a:rPr lang="en-US" sz="2400" dirty="0" smtClean="0"/>
              <a:t>. </a:t>
            </a:r>
          </a:p>
          <a:p>
            <a:pPr>
              <a:spcBef>
                <a:spcPts val="600"/>
              </a:spcBef>
            </a:pPr>
            <a:r>
              <a:rPr lang="en-US" sz="2400" dirty="0" smtClean="0"/>
              <a:t>The rubric mentions including counterclaims </a:t>
            </a:r>
            <a:r>
              <a:rPr lang="en-US" sz="2400" i="1" dirty="0" smtClean="0"/>
              <a:t>when appropriate</a:t>
            </a:r>
            <a:r>
              <a:rPr lang="en-US" sz="2400" dirty="0" smtClean="0"/>
              <a:t>.</a:t>
            </a:r>
          </a:p>
          <a:p>
            <a:pPr>
              <a:spcBef>
                <a:spcPts val="600"/>
              </a:spcBef>
            </a:pPr>
            <a:r>
              <a:rPr lang="en-US" sz="2400" dirty="0" smtClean="0"/>
              <a:t>The rubric does not mention formulaic writing. </a:t>
            </a:r>
            <a:endParaRPr lang="en-US" sz="2400" dirty="0"/>
          </a:p>
        </p:txBody>
      </p:sp>
    </p:spTree>
    <p:extLst>
      <p:ext uri="{BB962C8B-B14F-4D97-AF65-F5344CB8AC3E}">
        <p14:creationId xmlns:p14="http://schemas.microsoft.com/office/powerpoint/2010/main" val="3646951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650"/>
            <a:ext cx="8229600" cy="857250"/>
          </a:xfrm>
        </p:spPr>
        <p:txBody>
          <a:bodyPr>
            <a:normAutofit fontScale="90000"/>
          </a:bodyPr>
          <a:lstStyle/>
          <a:p>
            <a:pPr algn="ctr"/>
            <a:r>
              <a:rPr lang="en-US" dirty="0" smtClean="0"/>
              <a:t>Questions Answered About Scoring (2 of 2)</a:t>
            </a:r>
            <a:endParaRPr lang="en-US" dirty="0"/>
          </a:p>
        </p:txBody>
      </p:sp>
      <p:sp>
        <p:nvSpPr>
          <p:cNvPr id="3" name="Content Placeholder 2"/>
          <p:cNvSpPr>
            <a:spLocks noGrp="1"/>
          </p:cNvSpPr>
          <p:nvPr>
            <p:ph sz="half" idx="1"/>
          </p:nvPr>
        </p:nvSpPr>
        <p:spPr>
          <a:xfrm>
            <a:off x="152400" y="514350"/>
            <a:ext cx="4267200" cy="3124199"/>
          </a:xfrm>
        </p:spPr>
        <p:txBody>
          <a:bodyPr>
            <a:noAutofit/>
          </a:bodyPr>
          <a:lstStyle/>
          <a:p>
            <a:pPr marL="0" indent="0">
              <a:spcBef>
                <a:spcPts val="600"/>
              </a:spcBef>
              <a:buNone/>
            </a:pPr>
            <a:r>
              <a:rPr lang="en-US" sz="2400" dirty="0" smtClean="0"/>
              <a:t>Should a writing sample gain a point if: </a:t>
            </a:r>
          </a:p>
          <a:p>
            <a:pPr>
              <a:spcBef>
                <a:spcPts val="600"/>
              </a:spcBef>
            </a:pPr>
            <a:r>
              <a:rPr lang="en-US" sz="2400" dirty="0" smtClean="0"/>
              <a:t>There are quotation </a:t>
            </a:r>
            <a:r>
              <a:rPr lang="en-US" sz="2400" dirty="0"/>
              <a:t>marks, </a:t>
            </a:r>
            <a:r>
              <a:rPr lang="en-US" sz="2400" dirty="0" smtClean="0"/>
              <a:t>one </a:t>
            </a:r>
            <a:r>
              <a:rPr lang="en-US" sz="2400" dirty="0"/>
              <a:t>question mark, and one exclamation </a:t>
            </a:r>
            <a:r>
              <a:rPr lang="en-US" sz="2400" dirty="0" smtClean="0"/>
              <a:t>point, regardless of appropriate use?</a:t>
            </a:r>
          </a:p>
          <a:p>
            <a:pPr>
              <a:spcBef>
                <a:spcPts val="600"/>
              </a:spcBef>
            </a:pPr>
            <a:r>
              <a:rPr lang="en-US" sz="2400" dirty="0" smtClean="0"/>
              <a:t>There is </a:t>
            </a:r>
            <a:r>
              <a:rPr lang="en-US" sz="2400" dirty="0"/>
              <a:t>a thesis statement at the end of the introductory </a:t>
            </a:r>
            <a:r>
              <a:rPr lang="en-US" sz="2400" dirty="0" smtClean="0"/>
              <a:t>paragraph? </a:t>
            </a:r>
            <a:endParaRPr lang="en-US" sz="2400" dirty="0"/>
          </a:p>
        </p:txBody>
      </p:sp>
      <p:sp>
        <p:nvSpPr>
          <p:cNvPr id="4" name="Content Placeholder 3"/>
          <p:cNvSpPr>
            <a:spLocks noGrp="1"/>
          </p:cNvSpPr>
          <p:nvPr>
            <p:ph sz="half" idx="2"/>
          </p:nvPr>
        </p:nvSpPr>
        <p:spPr>
          <a:xfrm>
            <a:off x="4648200" y="514350"/>
            <a:ext cx="4267200" cy="3124199"/>
          </a:xfrm>
        </p:spPr>
        <p:txBody>
          <a:bodyPr>
            <a:noAutofit/>
          </a:bodyPr>
          <a:lstStyle/>
          <a:p>
            <a:pPr marL="0" indent="0">
              <a:lnSpc>
                <a:spcPct val="90000"/>
              </a:lnSpc>
              <a:spcBef>
                <a:spcPts val="600"/>
              </a:spcBef>
              <a:buNone/>
            </a:pPr>
            <a:r>
              <a:rPr lang="en-US" sz="2400" dirty="0" smtClean="0"/>
              <a:t>No. The </a:t>
            </a:r>
            <a:r>
              <a:rPr lang="en-US" sz="2400" dirty="0"/>
              <a:t>score </a:t>
            </a:r>
            <a:r>
              <a:rPr lang="en-US" sz="2400" dirty="0" smtClean="0"/>
              <a:t>should reflect </a:t>
            </a:r>
            <a:r>
              <a:rPr lang="en-US" sz="2400" dirty="0"/>
              <a:t>the reader’s </a:t>
            </a:r>
            <a:r>
              <a:rPr lang="en-US" sz="2400" b="1" dirty="0"/>
              <a:t>overall </a:t>
            </a:r>
            <a:r>
              <a:rPr lang="en-US" sz="2400" b="1" dirty="0" smtClean="0"/>
              <a:t>impression, based on the rubric</a:t>
            </a:r>
            <a:r>
              <a:rPr lang="en-US" sz="2400" dirty="0" smtClean="0"/>
              <a:t>. </a:t>
            </a:r>
          </a:p>
          <a:p>
            <a:pPr>
              <a:lnSpc>
                <a:spcPct val="90000"/>
              </a:lnSpc>
              <a:spcBef>
                <a:spcPts val="600"/>
              </a:spcBef>
            </a:pPr>
            <a:r>
              <a:rPr lang="en-US" sz="2400" dirty="0" smtClean="0"/>
              <a:t>The rubric does not mention tallying the variety of punctuation marks to award a higher score.</a:t>
            </a:r>
          </a:p>
          <a:p>
            <a:pPr>
              <a:lnSpc>
                <a:spcPct val="90000"/>
              </a:lnSpc>
              <a:spcBef>
                <a:spcPts val="600"/>
              </a:spcBef>
            </a:pPr>
            <a:r>
              <a:rPr lang="en-US" sz="2400" dirty="0" smtClean="0"/>
              <a:t>The rubric does not mention formulaic </a:t>
            </a:r>
            <a:r>
              <a:rPr lang="en-US" sz="2400" dirty="0"/>
              <a:t> </a:t>
            </a:r>
            <a:r>
              <a:rPr lang="en-US" sz="2400" dirty="0" smtClean="0"/>
              <a:t>  writing. </a:t>
            </a:r>
            <a:endParaRPr lang="en-US" sz="2400" dirty="0"/>
          </a:p>
        </p:txBody>
      </p:sp>
    </p:spTree>
    <p:extLst>
      <p:ext uri="{BB962C8B-B14F-4D97-AF65-F5344CB8AC3E}">
        <p14:creationId xmlns:p14="http://schemas.microsoft.com/office/powerpoint/2010/main" val="347249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Preferences Vs. Rubrics</a:t>
            </a:r>
            <a:endParaRPr lang="en-US" dirty="0"/>
          </a:p>
        </p:txBody>
      </p:sp>
      <p:sp>
        <p:nvSpPr>
          <p:cNvPr id="3" name="Content Placeholder 2"/>
          <p:cNvSpPr>
            <a:spLocks noGrp="1"/>
          </p:cNvSpPr>
          <p:nvPr>
            <p:ph idx="1"/>
          </p:nvPr>
        </p:nvSpPr>
        <p:spPr>
          <a:xfrm>
            <a:off x="76200" y="819150"/>
            <a:ext cx="8927385" cy="3429002"/>
          </a:xfrm>
        </p:spPr>
        <p:txBody>
          <a:bodyPr>
            <a:noAutofit/>
          </a:bodyPr>
          <a:lstStyle/>
          <a:p>
            <a:pPr>
              <a:spcBef>
                <a:spcPts val="600"/>
              </a:spcBef>
            </a:pPr>
            <a:r>
              <a:rPr lang="en-US" sz="2400" dirty="0"/>
              <a:t>Papers must be scored holistically, not graded</a:t>
            </a:r>
            <a:r>
              <a:rPr lang="en-US" sz="2400" dirty="0" smtClean="0"/>
              <a:t>. An educator’s classroom preferences and rules for writing, if not included in the Virginia writing rubrics, are not features to score for the local high school assessment. </a:t>
            </a:r>
          </a:p>
          <a:p>
            <a:pPr>
              <a:spcBef>
                <a:spcPts val="600"/>
              </a:spcBef>
            </a:pPr>
            <a:r>
              <a:rPr lang="en-US" sz="2400" dirty="0" smtClean="0"/>
              <a:t>Example: “Contains </a:t>
            </a:r>
            <a:r>
              <a:rPr lang="en-US" sz="2400" dirty="0"/>
              <a:t>specific word choice, descriptive language, and purposeful information, enhancing the writer’s voice and </a:t>
            </a:r>
            <a:r>
              <a:rPr lang="en-US" sz="2400" b="1" dirty="0"/>
              <a:t>creating a tone appropriate for the intended audience</a:t>
            </a:r>
            <a:r>
              <a:rPr lang="en-US" sz="2400" dirty="0" smtClean="0"/>
              <a:t>.” (Composing/Written Expression)</a:t>
            </a:r>
          </a:p>
          <a:p>
            <a:pPr lvl="1">
              <a:spcBef>
                <a:spcPts val="600"/>
              </a:spcBef>
            </a:pPr>
            <a:r>
              <a:rPr lang="en-US" sz="2400" dirty="0" smtClean="0"/>
              <a:t>Does not say “No second-person pronouns.”</a:t>
            </a:r>
          </a:p>
        </p:txBody>
      </p:sp>
    </p:spTree>
    <p:extLst>
      <p:ext uri="{BB962C8B-B14F-4D97-AF65-F5344CB8AC3E}">
        <p14:creationId xmlns:p14="http://schemas.microsoft.com/office/powerpoint/2010/main" val="2036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Focused Holistic Scoring: Range of Papers</a:t>
            </a:r>
          </a:p>
        </p:txBody>
      </p:sp>
      <p:sp>
        <p:nvSpPr>
          <p:cNvPr id="3" name="Content Placeholder 2"/>
          <p:cNvSpPr>
            <a:spLocks noGrp="1"/>
          </p:cNvSpPr>
          <p:nvPr>
            <p:ph idx="1"/>
          </p:nvPr>
        </p:nvSpPr>
        <p:spPr>
          <a:xfrm>
            <a:off x="76200" y="819150"/>
            <a:ext cx="8927385" cy="3429002"/>
          </a:xfrm>
        </p:spPr>
        <p:txBody>
          <a:bodyPr>
            <a:noAutofit/>
          </a:bodyPr>
          <a:lstStyle/>
          <a:p>
            <a:pPr>
              <a:spcBef>
                <a:spcPts val="600"/>
              </a:spcBef>
            </a:pPr>
            <a:r>
              <a:rPr lang="en-US" sz="2400" dirty="0"/>
              <a:t>It is important </a:t>
            </a:r>
            <a:r>
              <a:rPr lang="en-US" sz="2400" dirty="0" smtClean="0"/>
              <a:t>for local scorers to understand </a:t>
            </a:r>
            <a:r>
              <a:rPr lang="en-US" sz="2400" dirty="0"/>
              <a:t>the criteria used in assigning a score and not to expect papers at a certain score point always to look the same or </a:t>
            </a:r>
            <a:r>
              <a:rPr lang="en-US" sz="2400" dirty="0" smtClean="0"/>
              <a:t>have </a:t>
            </a:r>
            <a:r>
              <a:rPr lang="en-US" sz="2400" dirty="0"/>
              <a:t>the same attributes.</a:t>
            </a:r>
            <a:r>
              <a:rPr lang="en-US" sz="2400" b="1" dirty="0" smtClean="0"/>
              <a:t> </a:t>
            </a:r>
          </a:p>
          <a:p>
            <a:pPr>
              <a:spcBef>
                <a:spcPts val="600"/>
              </a:spcBef>
            </a:pPr>
            <a:r>
              <a:rPr lang="en-US" sz="2400" b="1" dirty="0" smtClean="0"/>
              <a:t>Papers </a:t>
            </a:r>
            <a:r>
              <a:rPr lang="en-US" sz="2400" b="1" dirty="0"/>
              <a:t>receiving the same score point may look very different from each other.</a:t>
            </a:r>
            <a:endParaRPr lang="en-US" sz="2400" dirty="0"/>
          </a:p>
          <a:p>
            <a:pPr>
              <a:spcBef>
                <a:spcPts val="600"/>
              </a:spcBef>
            </a:pPr>
            <a:r>
              <a:rPr lang="en-US" sz="2400" dirty="0"/>
              <a:t>Within each score point, a range of papers representing the lower, middle, and upper ends will be </a:t>
            </a:r>
            <a:r>
              <a:rPr lang="en-US" sz="2400" dirty="0" smtClean="0"/>
              <a:t>evident, </a:t>
            </a:r>
            <a:r>
              <a:rPr lang="en-US" sz="2400" dirty="0"/>
              <a:t>as </a:t>
            </a:r>
            <a:r>
              <a:rPr lang="en-US" sz="2400" dirty="0" smtClean="0"/>
              <a:t>it is in </a:t>
            </a:r>
            <a:r>
              <a:rPr lang="en-US" sz="2400" dirty="0"/>
              <a:t>any </a:t>
            </a:r>
            <a:r>
              <a:rPr lang="en-US" sz="2400" dirty="0" smtClean="0"/>
              <a:t>scoring. </a:t>
            </a:r>
            <a:r>
              <a:rPr lang="en-US" sz="2400" dirty="0"/>
              <a:t> </a:t>
            </a:r>
          </a:p>
        </p:txBody>
      </p:sp>
    </p:spTree>
    <p:extLst>
      <p:ext uri="{BB962C8B-B14F-4D97-AF65-F5344CB8AC3E}">
        <p14:creationId xmlns:p14="http://schemas.microsoft.com/office/powerpoint/2010/main" val="152076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How Are Rubrics Used to Score Papers?</a:t>
            </a:r>
            <a:endParaRPr lang="en-US" dirty="0"/>
          </a:p>
        </p:txBody>
      </p:sp>
      <p:pic>
        <p:nvPicPr>
          <p:cNvPr id="8" name="Content Placeholder 7" descr="A screen shot of the Critical Information section with a red arrow pointing to the second subheading &quot;How Are Rubrics Used to Score Papers?&quot;" title="How Are Rubrics Used to Score Papers?"/>
          <p:cNvPicPr>
            <a:picLocks noGrp="1" noChangeAspect="1"/>
          </p:cNvPicPr>
          <p:nvPr>
            <p:ph sz="half" idx="1"/>
          </p:nvPr>
        </p:nvPicPr>
        <p:blipFill>
          <a:blip r:embed="rId2"/>
          <a:stretch>
            <a:fillRect/>
          </a:stretch>
        </p:blipFill>
        <p:spPr>
          <a:xfrm>
            <a:off x="457200" y="2044712"/>
            <a:ext cx="4038600" cy="1435075"/>
          </a:xfrm>
          <a:prstGeom prst="rect">
            <a:avLst/>
          </a:prstGeom>
        </p:spPr>
      </p:pic>
      <p:sp>
        <p:nvSpPr>
          <p:cNvPr id="2" name="Content Placeholder 1"/>
          <p:cNvSpPr>
            <a:spLocks noGrp="1"/>
          </p:cNvSpPr>
          <p:nvPr>
            <p:ph sz="half" idx="2"/>
          </p:nvPr>
        </p:nvSpPr>
        <p:spPr>
          <a:xfrm>
            <a:off x="4724400" y="1200152"/>
            <a:ext cx="4038600" cy="3124199"/>
          </a:xfrm>
        </p:spPr>
        <p:txBody>
          <a:bodyPr>
            <a:noAutofit/>
          </a:bodyPr>
          <a:lstStyle/>
          <a:p>
            <a:pPr>
              <a:spcBef>
                <a:spcPts val="600"/>
              </a:spcBef>
              <a:spcAft>
                <a:spcPts val="600"/>
              </a:spcAft>
            </a:pPr>
            <a:r>
              <a:rPr lang="en-US" sz="2400" dirty="0" smtClean="0"/>
              <a:t>Scorers for the EOC writing assessment must use rubrics in conjunction with anchor papers to appropriately assign scores to student writing samples. </a:t>
            </a:r>
          </a:p>
          <a:p>
            <a:pPr marL="0" indent="0">
              <a:spcBef>
                <a:spcPts val="600"/>
              </a:spcBef>
              <a:spcAft>
                <a:spcPts val="600"/>
              </a:spcAft>
              <a:buNone/>
            </a:pPr>
            <a:endParaRPr lang="en-US" sz="2400" dirty="0"/>
          </a:p>
          <a:p>
            <a:pPr>
              <a:spcBef>
                <a:spcPts val="600"/>
              </a:spcBef>
              <a:spcAft>
                <a:spcPts val="600"/>
              </a:spcAft>
            </a:pPr>
            <a:endParaRPr lang="en-US" sz="2400" dirty="0"/>
          </a:p>
        </p:txBody>
      </p:sp>
      <p:sp>
        <p:nvSpPr>
          <p:cNvPr id="7" name="Right Arrow 6" descr="Red arrow points to &quot;How Are Rubrics Used to Score Papers?&quot;"/>
          <p:cNvSpPr/>
          <p:nvPr/>
        </p:nvSpPr>
        <p:spPr>
          <a:xfrm rot="8389831">
            <a:off x="2427276" y="1937100"/>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7142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Using Rubrics and Anchor Paper Sets</a:t>
            </a:r>
            <a:endParaRPr lang="en-US" dirty="0"/>
          </a:p>
        </p:txBody>
      </p:sp>
      <p:sp>
        <p:nvSpPr>
          <p:cNvPr id="3" name="Content Placeholder 2"/>
          <p:cNvSpPr>
            <a:spLocks noGrp="1"/>
          </p:cNvSpPr>
          <p:nvPr>
            <p:ph idx="1"/>
          </p:nvPr>
        </p:nvSpPr>
        <p:spPr>
          <a:xfrm>
            <a:off x="304799" y="895351"/>
            <a:ext cx="8458201" cy="3429002"/>
          </a:xfrm>
        </p:spPr>
        <p:txBody>
          <a:bodyPr>
            <a:noAutofit/>
          </a:bodyPr>
          <a:lstStyle/>
          <a:p>
            <a:pPr>
              <a:spcBef>
                <a:spcPts val="600"/>
              </a:spcBef>
            </a:pPr>
            <a:r>
              <a:rPr lang="en-US" sz="2700" dirty="0" smtClean="0"/>
              <a:t>Generally, rubrics for writing assessments are fairly generic and provide the general description of a score point, while anchor papers provide </a:t>
            </a:r>
            <a:r>
              <a:rPr lang="en-US" sz="2700" dirty="0"/>
              <a:t>examples of student writing that illustrate the rubric descriptions.</a:t>
            </a:r>
            <a:endParaRPr lang="en-US" sz="2700" dirty="0" smtClean="0"/>
          </a:p>
          <a:p>
            <a:pPr>
              <a:spcBef>
                <a:spcPts val="600"/>
              </a:spcBef>
            </a:pPr>
            <a:r>
              <a:rPr lang="en-US" sz="2700" dirty="0" smtClean="0"/>
              <a:t>It is only in conjunction with anchor papers that the criteria at each score point of the rubric begin to be clarified. </a:t>
            </a:r>
          </a:p>
        </p:txBody>
      </p:sp>
    </p:spTree>
    <p:extLst>
      <p:ext uri="{BB962C8B-B14F-4D97-AF65-F5344CB8AC3E}">
        <p14:creationId xmlns:p14="http://schemas.microsoft.com/office/powerpoint/2010/main" val="3792769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pPr algn="ctr"/>
            <a:r>
              <a:rPr lang="en-US" dirty="0" smtClean="0"/>
              <a:t>Anchor Papers</a:t>
            </a:r>
            <a:endParaRPr lang="en-US" dirty="0"/>
          </a:p>
        </p:txBody>
      </p:sp>
      <p:sp>
        <p:nvSpPr>
          <p:cNvPr id="4" name="Content Placeholder 3"/>
          <p:cNvSpPr>
            <a:spLocks noGrp="1"/>
          </p:cNvSpPr>
          <p:nvPr>
            <p:ph sz="half" idx="2"/>
          </p:nvPr>
        </p:nvSpPr>
        <p:spPr>
          <a:xfrm>
            <a:off x="4419600" y="895351"/>
            <a:ext cx="4572000" cy="3466036"/>
          </a:xfrm>
        </p:spPr>
        <p:txBody>
          <a:bodyPr>
            <a:noAutofit/>
          </a:bodyPr>
          <a:lstStyle/>
          <a:p>
            <a:pPr>
              <a:spcBef>
                <a:spcPts val="600"/>
              </a:spcBef>
              <a:spcAft>
                <a:spcPts val="600"/>
              </a:spcAft>
            </a:pPr>
            <a:r>
              <a:rPr lang="en-US" sz="2400" dirty="0" smtClean="0"/>
              <a:t>Educators using Understand Scoring to train and qualify to score student writing samples should become familiar with and continuously revisit the anchor paper sets for Composing/Written Expression and Usage and Mechanics.</a:t>
            </a:r>
            <a:endParaRPr lang="en-US" sz="2400" dirty="0"/>
          </a:p>
          <a:p>
            <a:pPr>
              <a:spcAft>
                <a:spcPts val="600"/>
              </a:spcAft>
            </a:pPr>
            <a:endParaRPr lang="en-US" sz="2400" dirty="0"/>
          </a:p>
        </p:txBody>
      </p:sp>
      <p:pic>
        <p:nvPicPr>
          <p:cNvPr id="9" name="Content Placeholder 6" descr="A screen shot of the Understand Scoring home screen with a red arrow pointing to the selected tab, Anchor Papers. " title="Anchor Papers Tab"/>
          <p:cNvPicPr>
            <a:picLocks noGrp="1" noChangeAspect="1"/>
          </p:cNvPicPr>
          <p:nvPr>
            <p:ph sz="half" idx="1"/>
          </p:nvPr>
        </p:nvPicPr>
        <p:blipFill>
          <a:blip r:embed="rId3"/>
          <a:stretch>
            <a:fillRect/>
          </a:stretch>
        </p:blipFill>
        <p:spPr>
          <a:xfrm>
            <a:off x="304800" y="1999525"/>
            <a:ext cx="4038600" cy="1525449"/>
          </a:xfrm>
          <a:prstGeom prst="rect">
            <a:avLst/>
          </a:prstGeom>
        </p:spPr>
      </p:pic>
      <p:sp>
        <p:nvSpPr>
          <p:cNvPr id="10" name="Right Arrow 9" descr="Red arrow points to the &quot;Anchor Papers&quot; tab within the Local HS section of Understand Scoring."/>
          <p:cNvSpPr/>
          <p:nvPr/>
        </p:nvSpPr>
        <p:spPr>
          <a:xfrm rot="19183950">
            <a:off x="864761" y="3252370"/>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8182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Anchor Set Annotations</a:t>
            </a:r>
            <a:endParaRPr lang="en-US" dirty="0"/>
          </a:p>
        </p:txBody>
      </p:sp>
      <p:sp>
        <p:nvSpPr>
          <p:cNvPr id="3" name="Content Placeholder 2"/>
          <p:cNvSpPr>
            <a:spLocks noGrp="1"/>
          </p:cNvSpPr>
          <p:nvPr>
            <p:ph idx="1"/>
          </p:nvPr>
        </p:nvSpPr>
        <p:spPr/>
        <p:txBody>
          <a:bodyPr/>
          <a:lstStyle/>
          <a:p>
            <a:r>
              <a:rPr lang="en-US" sz="2400" dirty="0"/>
              <a:t>Each anchor paper is accompanied by an annotation that </a:t>
            </a:r>
            <a:r>
              <a:rPr lang="en-US" sz="2400" dirty="0" smtClean="0"/>
              <a:t>describes how a paper meets </a:t>
            </a:r>
            <a:r>
              <a:rPr lang="en-US" sz="2400" dirty="0"/>
              <a:t>the expectation outlined in the rubric for the specific score point. Annotations were developed using feedback from </a:t>
            </a:r>
            <a:r>
              <a:rPr lang="en-US" sz="2400" dirty="0" smtClean="0"/>
              <a:t>Virginia teachers and other educators serving on the 2012 and 2019 rangefinding committees. </a:t>
            </a:r>
            <a:endParaRPr lang="en-US" sz="2400" dirty="0"/>
          </a:p>
          <a:p>
            <a:endParaRPr lang="en-US" dirty="0"/>
          </a:p>
        </p:txBody>
      </p:sp>
      <p:pic>
        <p:nvPicPr>
          <p:cNvPr id="4" name="Picture 3" descr="A screen shot of the Anchor Papers for Local HS ribbon with a red arrow points to the option Annotation/Overlay." title="Annotation/Overlay"/>
          <p:cNvPicPr>
            <a:picLocks noChangeAspect="1"/>
          </p:cNvPicPr>
          <p:nvPr/>
        </p:nvPicPr>
        <p:blipFill>
          <a:blip r:embed="rId3"/>
          <a:stretch>
            <a:fillRect/>
          </a:stretch>
        </p:blipFill>
        <p:spPr>
          <a:xfrm>
            <a:off x="850402" y="3156536"/>
            <a:ext cx="7378979" cy="1167814"/>
          </a:xfrm>
          <a:prstGeom prst="rect">
            <a:avLst/>
          </a:prstGeom>
        </p:spPr>
      </p:pic>
      <p:sp>
        <p:nvSpPr>
          <p:cNvPr id="5" name="Right Arrow 4" descr="Red arrow points to the &quot;Annotation/Overlay&quot; option."/>
          <p:cNvSpPr/>
          <p:nvPr/>
        </p:nvSpPr>
        <p:spPr>
          <a:xfrm rot="8389831">
            <a:off x="6351577" y="3048921"/>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16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Overview</a:t>
            </a:r>
            <a:endParaRPr lang="en-US" dirty="0"/>
          </a:p>
        </p:txBody>
      </p:sp>
      <p:sp>
        <p:nvSpPr>
          <p:cNvPr id="2" name="Subtitle 1"/>
          <p:cNvSpPr>
            <a:spLocks noGrp="1"/>
          </p:cNvSpPr>
          <p:nvPr>
            <p:ph idx="1"/>
          </p:nvPr>
        </p:nvSpPr>
        <p:spPr/>
        <p:txBody>
          <a:bodyPr/>
          <a:lstStyle/>
          <a:p>
            <a:r>
              <a:rPr lang="en-US" dirty="0" smtClean="0"/>
              <a:t>What is Understand Scoring?</a:t>
            </a:r>
          </a:p>
          <a:p>
            <a:r>
              <a:rPr lang="en-US" dirty="0" smtClean="0"/>
              <a:t>Accessing Understand Scoring</a:t>
            </a:r>
          </a:p>
          <a:p>
            <a:r>
              <a:rPr lang="en-US" dirty="0" smtClean="0"/>
              <a:t>Using Understand Scoring</a:t>
            </a:r>
          </a:p>
          <a:p>
            <a:pPr lvl="1"/>
            <a:r>
              <a:rPr lang="en-US" dirty="0" smtClean="0"/>
              <a:t>When Verifying Credits Using Local Performance Assessments</a:t>
            </a:r>
          </a:p>
          <a:p>
            <a:pPr lvl="1"/>
            <a:r>
              <a:rPr lang="en-US" dirty="0" smtClean="0"/>
              <a:t>More Uses for Understand Scoring</a:t>
            </a:r>
          </a:p>
          <a:p>
            <a:r>
              <a:rPr lang="en-US" dirty="0" smtClean="0"/>
              <a:t>What is coming next?</a:t>
            </a:r>
          </a:p>
          <a:p>
            <a:endParaRPr lang="en-US" dirty="0" smtClean="0"/>
          </a:p>
          <a:p>
            <a:endParaRPr lang="en-US" dirty="0" smtClean="0"/>
          </a:p>
          <a:p>
            <a:endParaRPr lang="en-US" dirty="0"/>
          </a:p>
        </p:txBody>
      </p:sp>
    </p:spTree>
    <p:extLst>
      <p:ext uri="{BB962C8B-B14F-4D97-AF65-F5344CB8AC3E}">
        <p14:creationId xmlns:p14="http://schemas.microsoft.com/office/powerpoint/2010/main" val="3814595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Rangefinding in Writing</a:t>
            </a:r>
            <a:endParaRPr lang="en-US" dirty="0"/>
          </a:p>
        </p:txBody>
      </p:sp>
      <p:sp>
        <p:nvSpPr>
          <p:cNvPr id="3" name="Content Placeholder 2"/>
          <p:cNvSpPr>
            <a:spLocks noGrp="1"/>
          </p:cNvSpPr>
          <p:nvPr>
            <p:ph idx="1"/>
          </p:nvPr>
        </p:nvSpPr>
        <p:spPr/>
        <p:txBody>
          <a:bodyPr>
            <a:normAutofit lnSpcReduction="10000"/>
          </a:bodyPr>
          <a:lstStyle/>
          <a:p>
            <a:r>
              <a:rPr lang="en-US" dirty="0" smtClean="0"/>
              <a:t>Rangefinding in writing involves a committee of Virginia educators with experience in teaching and scoring student writing.</a:t>
            </a:r>
          </a:p>
          <a:p>
            <a:r>
              <a:rPr lang="en-US" dirty="0" smtClean="0"/>
              <a:t>Committee members:</a:t>
            </a:r>
          </a:p>
          <a:p>
            <a:pPr lvl="1"/>
            <a:r>
              <a:rPr lang="en-US" dirty="0"/>
              <a:t>R</a:t>
            </a:r>
            <a:r>
              <a:rPr lang="en-US" dirty="0" smtClean="0"/>
              <a:t>eview and discuss the writing rubrics and previous anchor papers.</a:t>
            </a:r>
          </a:p>
          <a:p>
            <a:pPr lvl="1"/>
            <a:r>
              <a:rPr lang="en-US" dirty="0" smtClean="0"/>
              <a:t>Read and assign scores to new writing samples completed by Virginia students.</a:t>
            </a:r>
          </a:p>
          <a:p>
            <a:pPr lvl="1"/>
            <a:r>
              <a:rPr lang="en-US" dirty="0" smtClean="0"/>
              <a:t>Evaluate scored papers: high 3, low 3, etc.</a:t>
            </a:r>
          </a:p>
          <a:p>
            <a:endParaRPr lang="en-US" dirty="0"/>
          </a:p>
        </p:txBody>
      </p:sp>
    </p:spTree>
    <p:extLst>
      <p:ext uri="{BB962C8B-B14F-4D97-AF65-F5344CB8AC3E}">
        <p14:creationId xmlns:p14="http://schemas.microsoft.com/office/powerpoint/2010/main" val="4289430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275" y="0"/>
            <a:ext cx="8229600" cy="857250"/>
          </a:xfrm>
        </p:spPr>
        <p:txBody>
          <a:bodyPr/>
          <a:lstStyle/>
          <a:p>
            <a:pPr algn="ctr"/>
            <a:r>
              <a:rPr lang="en-US" dirty="0" smtClean="0"/>
              <a:t>Anchor Sets: Annotation/Overlay</a:t>
            </a:r>
            <a:endParaRPr lang="en-US" dirty="0"/>
          </a:p>
        </p:txBody>
      </p:sp>
      <p:sp>
        <p:nvSpPr>
          <p:cNvPr id="3" name="Content Placeholder 2"/>
          <p:cNvSpPr>
            <a:spLocks noGrp="1"/>
          </p:cNvSpPr>
          <p:nvPr>
            <p:ph sz="half" idx="1"/>
          </p:nvPr>
        </p:nvSpPr>
        <p:spPr/>
        <p:txBody>
          <a:bodyPr>
            <a:normAutofit lnSpcReduction="10000"/>
          </a:bodyPr>
          <a:lstStyle/>
          <a:p>
            <a:r>
              <a:rPr lang="en-US" sz="2400" dirty="0" smtClean="0"/>
              <a:t>While viewing each anchor paper, educators have the option of selecting the annotation and a highlighted overlay.</a:t>
            </a:r>
          </a:p>
          <a:p>
            <a:r>
              <a:rPr lang="en-US" sz="2400" dirty="0" smtClean="0"/>
              <a:t>This example shows the annotation and overlay for Composing/Written Expression.</a:t>
            </a:r>
            <a:endParaRPr lang="en-US" sz="2400" dirty="0"/>
          </a:p>
        </p:txBody>
      </p:sp>
      <p:pic>
        <p:nvPicPr>
          <p:cNvPr id="4" name="Picture 3" descr="A screenshot of the first anchor paper in the Composing/Written Expression set, highlighted to show the overlay.  An annotation appears below. &#10;" title="Annotation/Overlay Example"/>
          <p:cNvPicPr>
            <a:picLocks noChangeAspect="1"/>
          </p:cNvPicPr>
          <p:nvPr/>
        </p:nvPicPr>
        <p:blipFill>
          <a:blip r:embed="rId3"/>
          <a:stretch>
            <a:fillRect/>
          </a:stretch>
        </p:blipFill>
        <p:spPr>
          <a:xfrm>
            <a:off x="4608030" y="1216770"/>
            <a:ext cx="4078770" cy="2702865"/>
          </a:xfrm>
          <a:prstGeom prst="rect">
            <a:avLst/>
          </a:prstGeom>
        </p:spPr>
      </p:pic>
      <p:sp>
        <p:nvSpPr>
          <p:cNvPr id="7" name="Right Arrow 6" descr="red arrow pointing to the overlay"/>
          <p:cNvSpPr/>
          <p:nvPr/>
        </p:nvSpPr>
        <p:spPr>
          <a:xfrm rot="8389831">
            <a:off x="7842244" y="1804032"/>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descr="red arrow pointing to the explanation of annotations"/>
          <p:cNvSpPr/>
          <p:nvPr/>
        </p:nvSpPr>
        <p:spPr>
          <a:xfrm rot="8389831">
            <a:off x="7842243" y="2891413"/>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4015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pPr algn="ctr"/>
            <a:r>
              <a:rPr lang="en-US" dirty="0" smtClean="0"/>
              <a:t>Print Option</a:t>
            </a:r>
            <a:endParaRPr lang="en-US" dirty="0"/>
          </a:p>
        </p:txBody>
      </p:sp>
      <p:sp>
        <p:nvSpPr>
          <p:cNvPr id="3" name="Content Placeholder 2"/>
          <p:cNvSpPr>
            <a:spLocks noGrp="1"/>
          </p:cNvSpPr>
          <p:nvPr>
            <p:ph sz="half" idx="1"/>
          </p:nvPr>
        </p:nvSpPr>
        <p:spPr/>
        <p:txBody>
          <a:bodyPr>
            <a:noAutofit/>
          </a:bodyPr>
          <a:lstStyle/>
          <a:p>
            <a:r>
              <a:rPr lang="en-US" sz="2400" dirty="0" smtClean="0"/>
              <a:t>The print option is available for all anchor papers and practice papers for scorers who wish to have hard copies available while scoring student writing samples.</a:t>
            </a:r>
          </a:p>
        </p:txBody>
      </p:sp>
      <p:pic>
        <p:nvPicPr>
          <p:cNvPr id="8" name="Content Placeholder 7" descr="A screenshot of the Anchor Papers ribbon with a red arrow pointing to the print icon." title="Print Option"/>
          <p:cNvPicPr>
            <a:picLocks noGrp="1" noChangeAspect="1"/>
          </p:cNvPicPr>
          <p:nvPr>
            <p:ph sz="half" idx="2"/>
          </p:nvPr>
        </p:nvPicPr>
        <p:blipFill>
          <a:blip r:embed="rId3"/>
          <a:stretch>
            <a:fillRect/>
          </a:stretch>
        </p:blipFill>
        <p:spPr>
          <a:xfrm>
            <a:off x="4648200" y="2015816"/>
            <a:ext cx="4038600" cy="1492867"/>
          </a:xfrm>
          <a:prstGeom prst="rect">
            <a:avLst/>
          </a:prstGeom>
        </p:spPr>
      </p:pic>
      <p:sp>
        <p:nvSpPr>
          <p:cNvPr id="5" name="Right Arrow 4" descr="Red arrow indicates the location of the print option."/>
          <p:cNvSpPr/>
          <p:nvPr/>
        </p:nvSpPr>
        <p:spPr>
          <a:xfrm rot="19183950">
            <a:off x="7341761" y="2985151"/>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2914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Practice Scoring</a:t>
            </a:r>
            <a:endParaRPr lang="en-US" dirty="0"/>
          </a:p>
        </p:txBody>
      </p:sp>
      <p:sp>
        <p:nvSpPr>
          <p:cNvPr id="3" name="Content Placeholder 2"/>
          <p:cNvSpPr>
            <a:spLocks noGrp="1"/>
          </p:cNvSpPr>
          <p:nvPr>
            <p:ph idx="1"/>
          </p:nvPr>
        </p:nvSpPr>
        <p:spPr/>
        <p:txBody>
          <a:bodyPr>
            <a:normAutofit/>
          </a:bodyPr>
          <a:lstStyle/>
          <a:p>
            <a:pPr>
              <a:spcBef>
                <a:spcPts val="600"/>
              </a:spcBef>
              <a:spcAft>
                <a:spcPts val="600"/>
              </a:spcAft>
            </a:pPr>
            <a:r>
              <a:rPr lang="en-US" dirty="0" smtClean="0"/>
              <a:t>After training, </a:t>
            </a:r>
            <a:r>
              <a:rPr lang="en-US" dirty="0"/>
              <a:t>prospective scorers should independently score the papers </a:t>
            </a:r>
            <a:r>
              <a:rPr lang="en-US" dirty="0" smtClean="0"/>
              <a:t>within </a:t>
            </a:r>
            <a:r>
              <a:rPr lang="en-US" dirty="0"/>
              <a:t>the </a:t>
            </a:r>
            <a:r>
              <a:rPr lang="en-US" dirty="0" smtClean="0"/>
              <a:t>four available practice </a:t>
            </a:r>
            <a:r>
              <a:rPr lang="en-US" dirty="0"/>
              <a:t>sets</a:t>
            </a:r>
            <a:r>
              <a:rPr lang="en-US" dirty="0" smtClean="0"/>
              <a:t>.</a:t>
            </a:r>
          </a:p>
          <a:p>
            <a:pPr>
              <a:spcBef>
                <a:spcPts val="600"/>
              </a:spcBef>
              <a:spcAft>
                <a:spcPts val="600"/>
              </a:spcAft>
            </a:pPr>
            <a:r>
              <a:rPr lang="en-US" dirty="0"/>
              <a:t>For each paper in a practice set, prospective scorers assign one score for Composing/Written Expression and one score for Usage and Mechanics.</a:t>
            </a:r>
          </a:p>
        </p:txBody>
      </p:sp>
    </p:spTree>
    <p:extLst>
      <p:ext uri="{BB962C8B-B14F-4D97-AF65-F5344CB8AC3E}">
        <p14:creationId xmlns:p14="http://schemas.microsoft.com/office/powerpoint/2010/main" val="1594002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Using the Scoring Summary (1 of 3)</a:t>
            </a:r>
            <a:endParaRPr lang="en-US" dirty="0"/>
          </a:p>
        </p:txBody>
      </p:sp>
      <p:sp>
        <p:nvSpPr>
          <p:cNvPr id="3" name="Content Placeholder 2"/>
          <p:cNvSpPr>
            <a:spLocks noGrp="1"/>
          </p:cNvSpPr>
          <p:nvPr>
            <p:ph idx="1"/>
          </p:nvPr>
        </p:nvSpPr>
        <p:spPr>
          <a:xfrm>
            <a:off x="76201" y="895351"/>
            <a:ext cx="8915400" cy="3429002"/>
          </a:xfrm>
        </p:spPr>
        <p:txBody>
          <a:bodyPr>
            <a:normAutofit/>
          </a:bodyPr>
          <a:lstStyle/>
          <a:p>
            <a:pPr>
              <a:spcBef>
                <a:spcPts val="600"/>
              </a:spcBef>
            </a:pPr>
            <a:r>
              <a:rPr lang="en-US" dirty="0"/>
              <a:t>After </a:t>
            </a:r>
            <a:r>
              <a:rPr lang="en-US" dirty="0" smtClean="0"/>
              <a:t>all papers </a:t>
            </a:r>
            <a:r>
              <a:rPr lang="en-US" dirty="0"/>
              <a:t>in the practice </a:t>
            </a:r>
            <a:r>
              <a:rPr lang="en-US" dirty="0" smtClean="0"/>
              <a:t>set have been scored, results will be shown </a:t>
            </a:r>
            <a:r>
              <a:rPr lang="en-US" dirty="0"/>
              <a:t>in the Scoring Summary tab</a:t>
            </a:r>
            <a:r>
              <a:rPr lang="en-US" dirty="0" smtClean="0"/>
              <a:t>.</a:t>
            </a:r>
          </a:p>
          <a:p>
            <a:pPr>
              <a:spcBef>
                <a:spcPts val="600"/>
              </a:spcBef>
            </a:pPr>
            <a:r>
              <a:rPr lang="en-US" dirty="0" smtClean="0"/>
              <a:t>Scorers might use these results to adjust their practice, as necessary. </a:t>
            </a:r>
          </a:p>
        </p:txBody>
      </p:sp>
      <p:pic>
        <p:nvPicPr>
          <p:cNvPr id="4" name="Picture 3" descr="A screenshot of the scoring summary information from Practice Set 1. " title="Scoring Summary Tab"/>
          <p:cNvPicPr>
            <a:picLocks noChangeAspect="1"/>
          </p:cNvPicPr>
          <p:nvPr/>
        </p:nvPicPr>
        <p:blipFill>
          <a:blip r:embed="rId3"/>
          <a:stretch>
            <a:fillRect/>
          </a:stretch>
        </p:blipFill>
        <p:spPr>
          <a:xfrm>
            <a:off x="211207" y="3063174"/>
            <a:ext cx="8704193" cy="651576"/>
          </a:xfrm>
          <a:prstGeom prst="rect">
            <a:avLst/>
          </a:prstGeom>
        </p:spPr>
      </p:pic>
    </p:spTree>
    <p:extLst>
      <p:ext uri="{BB962C8B-B14F-4D97-AF65-F5344CB8AC3E}">
        <p14:creationId xmlns:p14="http://schemas.microsoft.com/office/powerpoint/2010/main" val="707874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Using the Scoring Summary (2 of 3)</a:t>
            </a:r>
            <a:endParaRPr lang="en-US" dirty="0"/>
          </a:p>
        </p:txBody>
      </p:sp>
      <p:sp>
        <p:nvSpPr>
          <p:cNvPr id="3" name="Content Placeholder 2"/>
          <p:cNvSpPr>
            <a:spLocks noGrp="1"/>
          </p:cNvSpPr>
          <p:nvPr>
            <p:ph idx="1"/>
          </p:nvPr>
        </p:nvSpPr>
        <p:spPr>
          <a:xfrm>
            <a:off x="76201" y="895351"/>
            <a:ext cx="8915400" cy="3429002"/>
          </a:xfrm>
        </p:spPr>
        <p:txBody>
          <a:bodyPr>
            <a:normAutofit/>
          </a:bodyPr>
          <a:lstStyle/>
          <a:p>
            <a:pPr>
              <a:spcBef>
                <a:spcPts val="600"/>
              </a:spcBef>
            </a:pPr>
            <a:r>
              <a:rPr lang="en-US" sz="2400" dirty="0" smtClean="0"/>
              <a:t>The Exact column shows the percentage of scores assigned that matched the practice papers’ actual scores.</a:t>
            </a:r>
          </a:p>
          <a:p>
            <a:pPr>
              <a:spcBef>
                <a:spcPts val="600"/>
              </a:spcBef>
            </a:pPr>
            <a:r>
              <a:rPr lang="en-US" sz="2400" dirty="0" smtClean="0"/>
              <a:t>The Adjacent </a:t>
            </a:r>
            <a:r>
              <a:rPr lang="en-US" sz="2400" dirty="0"/>
              <a:t>column shows the percentage of scores assigned that </a:t>
            </a:r>
            <a:r>
              <a:rPr lang="en-US" sz="2400" dirty="0" smtClean="0"/>
              <a:t>were within one score point of </a:t>
            </a:r>
            <a:r>
              <a:rPr lang="en-US" sz="2400" dirty="0"/>
              <a:t>the practice papers’ actual scores</a:t>
            </a:r>
            <a:r>
              <a:rPr lang="en-US" sz="2400" dirty="0" smtClean="0"/>
              <a:t>.</a:t>
            </a:r>
          </a:p>
        </p:txBody>
      </p:sp>
      <p:pic>
        <p:nvPicPr>
          <p:cNvPr id="5" name="Picture 4" descr="A screenshot of the scoring summary information from Practice Set with red arrows pointing to the Exact and Adjacent columns. " title="Exact and Adjacent Scores"/>
          <p:cNvPicPr>
            <a:picLocks noChangeAspect="1"/>
          </p:cNvPicPr>
          <p:nvPr/>
        </p:nvPicPr>
        <p:blipFill>
          <a:blip r:embed="rId3"/>
          <a:stretch>
            <a:fillRect/>
          </a:stretch>
        </p:blipFill>
        <p:spPr>
          <a:xfrm>
            <a:off x="219903" y="3486150"/>
            <a:ext cx="8704193" cy="651576"/>
          </a:xfrm>
          <a:prstGeom prst="rect">
            <a:avLst/>
          </a:prstGeom>
        </p:spPr>
      </p:pic>
      <p:sp>
        <p:nvSpPr>
          <p:cNvPr id="6" name="Right Arrow 5" descr="Red arrow indicates the location of the &quot;Exact&quot; column in the scoring summary."/>
          <p:cNvSpPr/>
          <p:nvPr/>
        </p:nvSpPr>
        <p:spPr>
          <a:xfrm rot="8389831">
            <a:off x="3836977" y="3005829"/>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descr="Red arrow indicates the location of the &quot;Adjacent&quot; column in the scoring summary."/>
          <p:cNvSpPr/>
          <p:nvPr/>
        </p:nvSpPr>
        <p:spPr>
          <a:xfrm rot="8389831">
            <a:off x="4434461" y="3017870"/>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6690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Using the Scoring Summary (3 of 3)</a:t>
            </a:r>
            <a:endParaRPr lang="en-US" dirty="0"/>
          </a:p>
        </p:txBody>
      </p:sp>
      <p:sp>
        <p:nvSpPr>
          <p:cNvPr id="3" name="Content Placeholder 2"/>
          <p:cNvSpPr>
            <a:spLocks noGrp="1"/>
          </p:cNvSpPr>
          <p:nvPr>
            <p:ph idx="1"/>
          </p:nvPr>
        </p:nvSpPr>
        <p:spPr/>
        <p:txBody>
          <a:bodyPr>
            <a:normAutofit/>
          </a:bodyPr>
          <a:lstStyle/>
          <a:p>
            <a:pPr marL="0" indent="0">
              <a:lnSpc>
                <a:spcPct val="90000"/>
              </a:lnSpc>
              <a:spcBef>
                <a:spcPts val="600"/>
              </a:spcBef>
              <a:spcAft>
                <a:spcPts val="600"/>
              </a:spcAft>
              <a:buNone/>
            </a:pPr>
            <a:r>
              <a:rPr lang="en-US" sz="2400" dirty="0" smtClean="0"/>
              <a:t>In this example, the adjacent scores are mostly high. This scorer should: </a:t>
            </a:r>
          </a:p>
          <a:p>
            <a:pPr>
              <a:lnSpc>
                <a:spcPct val="90000"/>
              </a:lnSpc>
              <a:spcBef>
                <a:spcPts val="600"/>
              </a:spcBef>
              <a:spcAft>
                <a:spcPts val="600"/>
              </a:spcAft>
            </a:pPr>
            <a:r>
              <a:rPr lang="en-US" sz="2400" dirty="0" smtClean="0"/>
              <a:t>Review </a:t>
            </a:r>
            <a:r>
              <a:rPr lang="en-US" sz="2400" dirty="0"/>
              <a:t>the practice set </a:t>
            </a:r>
            <a:r>
              <a:rPr lang="en-US" sz="2400" dirty="0" smtClean="0"/>
              <a:t>annotations for Practice Set 1 to gain a better understanding of why each score point was assigned.</a:t>
            </a:r>
          </a:p>
          <a:p>
            <a:pPr>
              <a:lnSpc>
                <a:spcPct val="90000"/>
              </a:lnSpc>
              <a:spcBef>
                <a:spcPts val="600"/>
              </a:spcBef>
              <a:spcAft>
                <a:spcPts val="600"/>
              </a:spcAft>
            </a:pPr>
            <a:r>
              <a:rPr lang="en-US" sz="2400" dirty="0" smtClean="0"/>
              <a:t>Review the anchor sets and annotations again with these results in mind before attempting the next practice set. </a:t>
            </a:r>
            <a:endParaRPr lang="en-US" sz="2400" dirty="0"/>
          </a:p>
        </p:txBody>
      </p:sp>
      <p:pic>
        <p:nvPicPr>
          <p:cNvPr id="4" name="Picture 3" descr="A screenshot of the scoring summary information from Practice Set with a red arrow pointing to the High Adjacent column." title="High Adjacent"/>
          <p:cNvPicPr>
            <a:picLocks noChangeAspect="1"/>
          </p:cNvPicPr>
          <p:nvPr/>
        </p:nvPicPr>
        <p:blipFill>
          <a:blip r:embed="rId3"/>
          <a:stretch>
            <a:fillRect/>
          </a:stretch>
        </p:blipFill>
        <p:spPr>
          <a:xfrm>
            <a:off x="762000" y="3714750"/>
            <a:ext cx="7926421" cy="593353"/>
          </a:xfrm>
          <a:prstGeom prst="rect">
            <a:avLst/>
          </a:prstGeom>
        </p:spPr>
      </p:pic>
      <p:sp>
        <p:nvSpPr>
          <p:cNvPr id="8" name="Right Arrow 7" descr="Red arrow indicates the location of the &quot;High Adjacent&quot; column in the scoring summary."/>
          <p:cNvSpPr/>
          <p:nvPr/>
        </p:nvSpPr>
        <p:spPr>
          <a:xfrm rot="8389831">
            <a:off x="6122977" y="3607138"/>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7079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Adjacent and Non-Adjacent Scores</a:t>
            </a:r>
            <a:endParaRPr lang="en-US" dirty="0"/>
          </a:p>
        </p:txBody>
      </p:sp>
      <p:sp>
        <p:nvSpPr>
          <p:cNvPr id="3" name="Content Placeholder 2"/>
          <p:cNvSpPr>
            <a:spLocks noGrp="1"/>
          </p:cNvSpPr>
          <p:nvPr>
            <p:ph idx="1"/>
          </p:nvPr>
        </p:nvSpPr>
        <p:spPr/>
        <p:txBody>
          <a:bodyPr/>
          <a:lstStyle/>
          <a:p>
            <a:r>
              <a:rPr lang="en-US" dirty="0" smtClean="0"/>
              <a:t>Adjacent scores are within one point of each other. </a:t>
            </a:r>
            <a:endParaRPr lang="en-US" dirty="0"/>
          </a:p>
          <a:p>
            <a:pPr lvl="1"/>
            <a:r>
              <a:rPr lang="en-US" dirty="0" smtClean="0"/>
              <a:t>For a practice set paper with a score point 3 in Usage and Mechanics, a low adjacent score would be 2, and a high adjacent score would be 4.</a:t>
            </a:r>
          </a:p>
          <a:p>
            <a:r>
              <a:rPr lang="en-US" dirty="0" smtClean="0"/>
              <a:t>Non-adjacent scores are more than one point off. </a:t>
            </a:r>
          </a:p>
          <a:p>
            <a:pPr lvl="1"/>
            <a:r>
              <a:rPr lang="en-US" dirty="0" smtClean="0"/>
              <a:t>For a practice set paper with a score point 3 in Usage and Mechanics, a non-adjacent score would be 1.</a:t>
            </a:r>
          </a:p>
          <a:p>
            <a:pPr marL="0" indent="0">
              <a:buNone/>
            </a:pPr>
            <a:endParaRPr lang="en-US" dirty="0"/>
          </a:p>
        </p:txBody>
      </p:sp>
    </p:spTree>
    <p:extLst>
      <p:ext uri="{BB962C8B-B14F-4D97-AF65-F5344CB8AC3E}">
        <p14:creationId xmlns:p14="http://schemas.microsoft.com/office/powerpoint/2010/main" val="694571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the review screen for Practice Set 3, Paper 3. The score appears above the paper, and the annotation appears below." title="Practice Set 3, Paper 3"/>
          <p:cNvPicPr>
            <a:picLocks noGrp="1" noChangeAspect="1"/>
          </p:cNvPicPr>
          <p:nvPr>
            <p:ph sz="half" idx="2"/>
          </p:nvPr>
        </p:nvPicPr>
        <p:blipFill>
          <a:blip r:embed="rId2"/>
          <a:stretch>
            <a:fillRect/>
          </a:stretch>
        </p:blipFill>
        <p:spPr>
          <a:xfrm>
            <a:off x="4343400" y="716635"/>
            <a:ext cx="3770526" cy="3683915"/>
          </a:xfrm>
          <a:prstGeom prst="rect">
            <a:avLst/>
          </a:prstGeom>
        </p:spPr>
      </p:pic>
      <p:sp>
        <p:nvSpPr>
          <p:cNvPr id="2" name="Title 1"/>
          <p:cNvSpPr>
            <a:spLocks noGrp="1"/>
          </p:cNvSpPr>
          <p:nvPr>
            <p:ph type="title"/>
          </p:nvPr>
        </p:nvSpPr>
        <p:spPr>
          <a:xfrm>
            <a:off x="457200" y="-19050"/>
            <a:ext cx="8229600" cy="857250"/>
          </a:xfrm>
        </p:spPr>
        <p:txBody>
          <a:bodyPr/>
          <a:lstStyle/>
          <a:p>
            <a:pPr algn="ctr"/>
            <a:r>
              <a:rPr lang="en-US" dirty="0" smtClean="0"/>
              <a:t>Reviewing the Practice Sets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After a practice set is submitted, a prospective scorer may then </a:t>
            </a:r>
            <a:r>
              <a:rPr lang="en-US" b="1" dirty="0"/>
              <a:t>again</a:t>
            </a:r>
            <a:r>
              <a:rPr lang="en-US" dirty="0"/>
              <a:t> </a:t>
            </a:r>
            <a:r>
              <a:rPr lang="en-US" b="1" dirty="0" smtClean="0"/>
              <a:t>select </a:t>
            </a:r>
            <a:r>
              <a:rPr lang="en-US" b="1" dirty="0"/>
              <a:t>the </a:t>
            </a:r>
            <a:r>
              <a:rPr lang="en-US" b="1" dirty="0" smtClean="0"/>
              <a:t>set from the drop-down menu </a:t>
            </a:r>
            <a:r>
              <a:rPr lang="en-US" dirty="0" smtClean="0"/>
              <a:t>to </a:t>
            </a:r>
            <a:r>
              <a:rPr lang="en-US" dirty="0"/>
              <a:t>review the assigned scores and annotations.</a:t>
            </a:r>
          </a:p>
          <a:p>
            <a:pPr marL="0" indent="0">
              <a:buNone/>
            </a:pPr>
            <a:endParaRPr lang="en-US" dirty="0"/>
          </a:p>
        </p:txBody>
      </p:sp>
      <p:sp>
        <p:nvSpPr>
          <p:cNvPr id="7" name="Right Arrow 6" descr="Red arrow indicates the location of the practice set."/>
          <p:cNvSpPr/>
          <p:nvPr/>
        </p:nvSpPr>
        <p:spPr>
          <a:xfrm rot="8389831">
            <a:off x="7418377" y="1194432"/>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descr="Red arrow indicates the location of the assigned scores and annotations."/>
          <p:cNvSpPr/>
          <p:nvPr/>
        </p:nvSpPr>
        <p:spPr>
          <a:xfrm rot="8389831">
            <a:off x="7570774" y="3480432"/>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042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pPr algn="ctr"/>
            <a:r>
              <a:rPr lang="en-US" dirty="0" smtClean="0"/>
              <a:t>Verification Scoring</a:t>
            </a:r>
            <a:endParaRPr lang="en-US" dirty="0"/>
          </a:p>
        </p:txBody>
      </p:sp>
      <p:sp>
        <p:nvSpPr>
          <p:cNvPr id="4" name="Content Placeholder 3"/>
          <p:cNvSpPr>
            <a:spLocks noGrp="1"/>
          </p:cNvSpPr>
          <p:nvPr>
            <p:ph sz="half" idx="2"/>
          </p:nvPr>
        </p:nvSpPr>
        <p:spPr>
          <a:xfrm>
            <a:off x="4419600" y="819150"/>
            <a:ext cx="4572000" cy="3466036"/>
          </a:xfrm>
        </p:spPr>
        <p:txBody>
          <a:bodyPr>
            <a:noAutofit/>
          </a:bodyPr>
          <a:lstStyle/>
          <a:p>
            <a:pPr>
              <a:spcBef>
                <a:spcPts val="600"/>
              </a:spcBef>
              <a:spcAft>
                <a:spcPts val="600"/>
              </a:spcAft>
            </a:pPr>
            <a:r>
              <a:rPr lang="en-US" sz="2400" dirty="0" smtClean="0"/>
              <a:t>Prospective scorers must be logged in to Understand Scoring to view the Verification Sets. </a:t>
            </a:r>
          </a:p>
          <a:p>
            <a:pPr>
              <a:spcBef>
                <a:spcPts val="600"/>
              </a:spcBef>
              <a:spcAft>
                <a:spcPts val="600"/>
              </a:spcAft>
            </a:pPr>
            <a:r>
              <a:rPr lang="en-US" sz="2400" dirty="0" smtClean="0"/>
              <a:t>Prospective scorers must use the Verification Sets within Understand Scoring to qualify for scoring student writing samples. </a:t>
            </a:r>
          </a:p>
          <a:p>
            <a:pPr>
              <a:spcAft>
                <a:spcPts val="600"/>
              </a:spcAft>
            </a:pPr>
            <a:endParaRPr lang="en-US" sz="2400" dirty="0"/>
          </a:p>
        </p:txBody>
      </p:sp>
      <p:pic>
        <p:nvPicPr>
          <p:cNvPr id="5" name="Content Placeholder 4" descr="A screenshot of the Understand Scoring home screen with a red arrow pointing to the verification scoring tab." title="Verification Scoring"/>
          <p:cNvPicPr>
            <a:picLocks noGrp="1" noChangeAspect="1"/>
          </p:cNvPicPr>
          <p:nvPr>
            <p:ph sz="half" idx="1"/>
          </p:nvPr>
        </p:nvPicPr>
        <p:blipFill>
          <a:blip r:embed="rId2"/>
          <a:stretch>
            <a:fillRect/>
          </a:stretch>
        </p:blipFill>
        <p:spPr>
          <a:xfrm>
            <a:off x="166308" y="2114550"/>
            <a:ext cx="4253292" cy="1212476"/>
          </a:xfrm>
          <a:prstGeom prst="rect">
            <a:avLst/>
          </a:prstGeom>
        </p:spPr>
      </p:pic>
      <p:sp>
        <p:nvSpPr>
          <p:cNvPr id="8" name="Right Arrow 7" descr="Red arrow indicates the location of the Verification Sets within Understand Scoring."/>
          <p:cNvSpPr/>
          <p:nvPr/>
        </p:nvSpPr>
        <p:spPr>
          <a:xfrm rot="8389831">
            <a:off x="2922576" y="2337432"/>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0109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Is Understand Scoring?</a:t>
            </a:r>
            <a:endParaRPr lang="en-US" dirty="0"/>
          </a:p>
        </p:txBody>
      </p:sp>
      <p:sp>
        <p:nvSpPr>
          <p:cNvPr id="3" name="Content Placeholder 2"/>
          <p:cNvSpPr>
            <a:spLocks noGrp="1"/>
          </p:cNvSpPr>
          <p:nvPr>
            <p:ph idx="1"/>
          </p:nvPr>
        </p:nvSpPr>
        <p:spPr>
          <a:xfrm>
            <a:off x="76201" y="895351"/>
            <a:ext cx="8839200" cy="3429002"/>
          </a:xfrm>
        </p:spPr>
        <p:txBody>
          <a:bodyPr>
            <a:normAutofit fontScale="92500"/>
          </a:bodyPr>
          <a:lstStyle/>
          <a:p>
            <a:pPr>
              <a:lnSpc>
                <a:spcPct val="110000"/>
              </a:lnSpc>
              <a:spcBef>
                <a:spcPts val="600"/>
              </a:spcBef>
              <a:spcAft>
                <a:spcPts val="600"/>
              </a:spcAft>
            </a:pPr>
            <a:r>
              <a:rPr lang="en-US" dirty="0" smtClean="0">
                <a:hlinkClick r:id="rId3"/>
              </a:rPr>
              <a:t>Understand Scoring</a:t>
            </a:r>
            <a:r>
              <a:rPr lang="en-US" dirty="0" smtClean="0"/>
              <a:t> is an online application hosted by the Virginia Department of Education and Pearson. </a:t>
            </a:r>
          </a:p>
          <a:p>
            <a:pPr>
              <a:lnSpc>
                <a:spcPct val="110000"/>
              </a:lnSpc>
              <a:spcBef>
                <a:spcPts val="600"/>
              </a:spcBef>
              <a:spcAft>
                <a:spcPts val="600"/>
              </a:spcAft>
            </a:pPr>
            <a:r>
              <a:rPr lang="en-US" dirty="0" smtClean="0"/>
              <a:t>Understand Scoring was originally created to provide additional information about scoring the short paper component of the Grade 5, Grade 8, and End-of-Course (EOC) Writing Standards of Learning (SOL) assessments.</a:t>
            </a:r>
            <a:endParaRPr lang="en-US" dirty="0"/>
          </a:p>
        </p:txBody>
      </p:sp>
    </p:spTree>
    <p:extLst>
      <p:ext uri="{BB962C8B-B14F-4D97-AF65-F5344CB8AC3E}">
        <p14:creationId xmlns:p14="http://schemas.microsoft.com/office/powerpoint/2010/main" val="25243451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Qualifying to Score Student Writing (1 of 2)</a:t>
            </a:r>
            <a:endParaRPr lang="en-US" dirty="0"/>
          </a:p>
        </p:txBody>
      </p:sp>
      <p:sp>
        <p:nvSpPr>
          <p:cNvPr id="3" name="Content Placeholder 2"/>
          <p:cNvSpPr>
            <a:spLocks noGrp="1"/>
          </p:cNvSpPr>
          <p:nvPr>
            <p:ph idx="1"/>
          </p:nvPr>
        </p:nvSpPr>
        <p:spPr/>
        <p:txBody>
          <a:bodyPr>
            <a:normAutofit lnSpcReduction="10000"/>
          </a:bodyPr>
          <a:lstStyle/>
          <a:p>
            <a:pPr>
              <a:spcBef>
                <a:spcPts val="600"/>
              </a:spcBef>
              <a:spcAft>
                <a:spcPts val="600"/>
              </a:spcAft>
            </a:pPr>
            <a:r>
              <a:rPr lang="en-US" dirty="0"/>
              <a:t>Scorers </a:t>
            </a:r>
            <a:r>
              <a:rPr lang="en-US" dirty="0" smtClean="0"/>
              <a:t>must have </a:t>
            </a:r>
            <a:r>
              <a:rPr lang="en-US" dirty="0"/>
              <a:t>70% or better exact agreement with the actual scores on each domain in </a:t>
            </a:r>
            <a:r>
              <a:rPr lang="en-US" b="1" dirty="0"/>
              <a:t>one</a:t>
            </a:r>
            <a:r>
              <a:rPr lang="en-US" dirty="0"/>
              <a:t> of the verification </a:t>
            </a:r>
            <a:r>
              <a:rPr lang="en-US" dirty="0" smtClean="0"/>
              <a:t>sets to pass.</a:t>
            </a:r>
          </a:p>
          <a:p>
            <a:pPr lvl="1">
              <a:spcBef>
                <a:spcPts val="600"/>
              </a:spcBef>
              <a:spcAft>
                <a:spcPts val="600"/>
              </a:spcAft>
            </a:pPr>
            <a:r>
              <a:rPr lang="en-US" dirty="0" smtClean="0"/>
              <a:t>Exact agreement means the scores must match. Adjacent scores do not count as exact agreement.</a:t>
            </a:r>
          </a:p>
          <a:p>
            <a:pPr>
              <a:spcBef>
                <a:spcPts val="600"/>
              </a:spcBef>
              <a:spcAft>
                <a:spcPts val="600"/>
              </a:spcAft>
            </a:pPr>
            <a:r>
              <a:rPr lang="en-US" dirty="0"/>
              <a:t>Scorers having 10% or more non-adjacent scores in more than one domain will not qualify </a:t>
            </a:r>
            <a:r>
              <a:rPr lang="en-US" dirty="0" smtClean="0"/>
              <a:t>for scoring student writing samples. </a:t>
            </a:r>
          </a:p>
        </p:txBody>
      </p:sp>
    </p:spTree>
    <p:extLst>
      <p:ext uri="{BB962C8B-B14F-4D97-AF65-F5344CB8AC3E}">
        <p14:creationId xmlns:p14="http://schemas.microsoft.com/office/powerpoint/2010/main" val="1336965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 y="10820"/>
            <a:ext cx="9144000" cy="818027"/>
          </a:xfrm>
        </p:spPr>
        <p:txBody>
          <a:bodyPr/>
          <a:lstStyle/>
          <a:p>
            <a:pPr algn="ctr"/>
            <a:r>
              <a:rPr lang="en-US" dirty="0" smtClean="0"/>
              <a:t>Qualifying to Score Student Writing (2 of 2)</a:t>
            </a:r>
            <a:endParaRPr lang="en-US" dirty="0"/>
          </a:p>
        </p:txBody>
      </p:sp>
      <p:sp>
        <p:nvSpPr>
          <p:cNvPr id="3" name="Content Placeholder 2"/>
          <p:cNvSpPr>
            <a:spLocks noGrp="1"/>
          </p:cNvSpPr>
          <p:nvPr>
            <p:ph idx="1"/>
          </p:nvPr>
        </p:nvSpPr>
        <p:spPr/>
        <p:txBody>
          <a:bodyPr>
            <a:normAutofit lnSpcReduction="10000"/>
          </a:bodyPr>
          <a:lstStyle/>
          <a:p>
            <a:pPr>
              <a:spcBef>
                <a:spcPts val="600"/>
              </a:spcBef>
              <a:spcAft>
                <a:spcPts val="600"/>
              </a:spcAft>
            </a:pPr>
            <a:r>
              <a:rPr lang="en-US" sz="2600" dirty="0" smtClean="0"/>
              <a:t>Scorers must qualify through Understand Scoring annually.</a:t>
            </a:r>
          </a:p>
          <a:p>
            <a:pPr>
              <a:spcBef>
                <a:spcPts val="600"/>
              </a:spcBef>
              <a:spcAft>
                <a:spcPts val="600"/>
              </a:spcAft>
            </a:pPr>
            <a:r>
              <a:rPr lang="en-US" sz="2600" dirty="0" smtClean="0"/>
              <a:t>Readers should have </a:t>
            </a:r>
            <a:r>
              <a:rPr lang="en-US" sz="2600" dirty="0"/>
              <a:t>the dated certificate from Understand Scoring, displaying their verification set </a:t>
            </a:r>
            <a:r>
              <a:rPr lang="en-US" sz="2600" dirty="0" smtClean="0"/>
              <a:t>results.</a:t>
            </a:r>
          </a:p>
          <a:p>
            <a:pPr lvl="1">
              <a:spcBef>
                <a:spcPts val="600"/>
              </a:spcBef>
              <a:spcAft>
                <a:spcPts val="600"/>
              </a:spcAft>
            </a:pPr>
            <a:r>
              <a:rPr lang="en-US" sz="2400" dirty="0" smtClean="0"/>
              <a:t>It is recommend </a:t>
            </a:r>
            <a:r>
              <a:rPr lang="en-US" sz="2400" dirty="0"/>
              <a:t>these </a:t>
            </a:r>
            <a:r>
              <a:rPr lang="en-US" sz="2400" dirty="0" smtClean="0"/>
              <a:t>certificates be </a:t>
            </a:r>
            <a:r>
              <a:rPr lang="en-US" sz="2400" dirty="0"/>
              <a:t>maintained </a:t>
            </a:r>
            <a:r>
              <a:rPr lang="en-US" sz="2400" dirty="0" smtClean="0"/>
              <a:t>locally, </a:t>
            </a:r>
            <a:r>
              <a:rPr lang="en-US" sz="2400" dirty="0"/>
              <a:t>in one </a:t>
            </a:r>
            <a:r>
              <a:rPr lang="en-US" sz="2400" dirty="0" smtClean="0"/>
              <a:t>location, </a:t>
            </a:r>
            <a:r>
              <a:rPr lang="en-US" sz="2400" dirty="0"/>
              <a:t>as part of the documentation for the local Verified Credit </a:t>
            </a:r>
            <a:r>
              <a:rPr lang="en-US" sz="2400" dirty="0" smtClean="0"/>
              <a:t>Plan.</a:t>
            </a:r>
            <a:endParaRPr lang="en-US" sz="2400" dirty="0"/>
          </a:p>
        </p:txBody>
      </p:sp>
    </p:spTree>
    <p:extLst>
      <p:ext uri="{BB962C8B-B14F-4D97-AF65-F5344CB8AC3E}">
        <p14:creationId xmlns:p14="http://schemas.microsoft.com/office/powerpoint/2010/main" val="708603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lstStyle/>
          <a:p>
            <a:pPr algn="ctr"/>
            <a:r>
              <a:rPr lang="en-US" dirty="0" smtClean="0"/>
              <a:t>Resetting Verification Sets</a:t>
            </a:r>
            <a:endParaRPr lang="en-US" dirty="0"/>
          </a:p>
        </p:txBody>
      </p:sp>
      <p:sp>
        <p:nvSpPr>
          <p:cNvPr id="3" name="Content Placeholder 2"/>
          <p:cNvSpPr>
            <a:spLocks noGrp="1"/>
          </p:cNvSpPr>
          <p:nvPr>
            <p:ph sz="half" idx="1"/>
          </p:nvPr>
        </p:nvSpPr>
        <p:spPr/>
        <p:txBody>
          <a:bodyPr>
            <a:normAutofit/>
          </a:bodyPr>
          <a:lstStyle/>
          <a:p>
            <a:pPr>
              <a:spcBef>
                <a:spcPts val="600"/>
              </a:spcBef>
            </a:pPr>
            <a:r>
              <a:rPr lang="en-US" dirty="0" smtClean="0"/>
              <a:t>Verification Sets may be reset; however, this information is recorded and displayed on the Scoring Summary tab. </a:t>
            </a:r>
            <a:endParaRPr lang="en-US" dirty="0"/>
          </a:p>
        </p:txBody>
      </p:sp>
      <p:pic>
        <p:nvPicPr>
          <p:cNvPr id="5" name="Picture 4" descr="A screenshot of the verification scoring summary page with the columns Pass? and Has Been Reset?" title="Resetting Verification Sets"/>
          <p:cNvPicPr>
            <a:picLocks noChangeAspect="1"/>
          </p:cNvPicPr>
          <p:nvPr/>
        </p:nvPicPr>
        <p:blipFill>
          <a:blip r:embed="rId2"/>
          <a:stretch>
            <a:fillRect/>
          </a:stretch>
        </p:blipFill>
        <p:spPr>
          <a:xfrm>
            <a:off x="4876800" y="1063228"/>
            <a:ext cx="1631111" cy="3085696"/>
          </a:xfrm>
          <a:prstGeom prst="rect">
            <a:avLst/>
          </a:prstGeom>
        </p:spPr>
      </p:pic>
      <p:sp>
        <p:nvSpPr>
          <p:cNvPr id="6" name="Right Arrow 5" descr="Red arrow points to the location of the dates on which this verification set was reset."/>
          <p:cNvSpPr/>
          <p:nvPr/>
        </p:nvSpPr>
        <p:spPr>
          <a:xfrm rot="8389831">
            <a:off x="6188408" y="1747569"/>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1108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Locally Scoring Student Writing Samples</a:t>
            </a:r>
            <a:endParaRPr lang="en-US" dirty="0"/>
          </a:p>
        </p:txBody>
      </p:sp>
      <p:sp>
        <p:nvSpPr>
          <p:cNvPr id="3" name="Content Placeholder 2"/>
          <p:cNvSpPr>
            <a:spLocks noGrp="1"/>
          </p:cNvSpPr>
          <p:nvPr>
            <p:ph idx="1"/>
          </p:nvPr>
        </p:nvSpPr>
        <p:spPr/>
        <p:txBody>
          <a:bodyPr>
            <a:normAutofit lnSpcReduction="10000"/>
          </a:bodyPr>
          <a:lstStyle/>
          <a:p>
            <a:r>
              <a:rPr lang="en-US" dirty="0"/>
              <a:t>It is best practice that all papers are read by two readers, with the student’s score for each domain being the total of the score assigned by both readers. </a:t>
            </a:r>
            <a:endParaRPr lang="en-US" dirty="0" smtClean="0"/>
          </a:p>
          <a:p>
            <a:pPr lvl="1"/>
            <a:r>
              <a:rPr lang="en-US" dirty="0" smtClean="0"/>
              <a:t>Divisions should establish protocols for resolving non-adjacent scores. </a:t>
            </a:r>
            <a:endParaRPr lang="en-US" dirty="0"/>
          </a:p>
          <a:p>
            <a:pPr lvl="2"/>
            <a:r>
              <a:rPr lang="en-US" dirty="0" smtClean="0"/>
              <a:t>It is recommended that a third qualified scorer </a:t>
            </a:r>
            <a:r>
              <a:rPr lang="en-US" dirty="0"/>
              <a:t>rescore the domain on which the scores are non-adjacent, </a:t>
            </a:r>
            <a:r>
              <a:rPr lang="en-US" dirty="0" smtClean="0"/>
              <a:t>with the highest two of the three scores accepted.</a:t>
            </a:r>
            <a:endParaRPr lang="en-US" dirty="0"/>
          </a:p>
        </p:txBody>
      </p:sp>
    </p:spTree>
    <p:extLst>
      <p:ext uri="{BB962C8B-B14F-4D97-AF65-F5344CB8AC3E}">
        <p14:creationId xmlns:p14="http://schemas.microsoft.com/office/powerpoint/2010/main" val="3158092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Calculating a Student’s Total Score (1 of 2)</a:t>
            </a:r>
            <a:endParaRPr lang="en-US" dirty="0"/>
          </a:p>
        </p:txBody>
      </p:sp>
      <p:sp>
        <p:nvSpPr>
          <p:cNvPr id="3" name="Content Placeholder 2"/>
          <p:cNvSpPr>
            <a:spLocks noGrp="1"/>
          </p:cNvSpPr>
          <p:nvPr>
            <p:ph idx="1"/>
          </p:nvPr>
        </p:nvSpPr>
        <p:spPr/>
        <p:txBody>
          <a:bodyPr>
            <a:noAutofit/>
          </a:bodyPr>
          <a:lstStyle/>
          <a:p>
            <a:pPr>
              <a:spcBef>
                <a:spcPts val="600"/>
              </a:spcBef>
              <a:spcAft>
                <a:spcPts val="600"/>
              </a:spcAft>
            </a:pPr>
            <a:r>
              <a:rPr lang="en-US" dirty="0" smtClean="0"/>
              <a:t>If a division chooses to calculate a student’s total score:</a:t>
            </a:r>
          </a:p>
          <a:p>
            <a:pPr lvl="1">
              <a:spcBef>
                <a:spcPts val="600"/>
              </a:spcBef>
              <a:spcAft>
                <a:spcPts val="600"/>
              </a:spcAft>
            </a:pPr>
            <a:r>
              <a:rPr lang="en-US" sz="2800" dirty="0" smtClean="0"/>
              <a:t>The </a:t>
            </a:r>
            <a:r>
              <a:rPr lang="en-US" sz="2800" dirty="0"/>
              <a:t>Composing/Written Expression score is counted </a:t>
            </a:r>
            <a:r>
              <a:rPr lang="en-US" sz="2800" dirty="0" smtClean="0"/>
              <a:t>twice and the </a:t>
            </a:r>
            <a:r>
              <a:rPr lang="en-US" sz="2800" dirty="0"/>
              <a:t>Usage/Mechanics score is counted once in calculating the total </a:t>
            </a:r>
            <a:r>
              <a:rPr lang="en-US" sz="2800" dirty="0" smtClean="0"/>
              <a:t>score. </a:t>
            </a:r>
          </a:p>
          <a:p>
            <a:pPr lvl="1">
              <a:spcBef>
                <a:spcPts val="600"/>
              </a:spcBef>
              <a:spcAft>
                <a:spcPts val="600"/>
              </a:spcAft>
            </a:pPr>
            <a:r>
              <a:rPr lang="en-US" sz="2800" dirty="0" smtClean="0"/>
              <a:t>The Composing/Written </a:t>
            </a:r>
            <a:r>
              <a:rPr lang="en-US" sz="2800" dirty="0"/>
              <a:t>Expression score counts </a:t>
            </a:r>
            <a:r>
              <a:rPr lang="en-US" sz="2800" dirty="0" smtClean="0"/>
              <a:t>2/3 and the Usage/Mechanics </a:t>
            </a:r>
            <a:r>
              <a:rPr lang="en-US" sz="2800" dirty="0"/>
              <a:t>score counts </a:t>
            </a:r>
            <a:r>
              <a:rPr lang="en-US" sz="2800" dirty="0" smtClean="0"/>
              <a:t>1/3.</a:t>
            </a:r>
          </a:p>
          <a:p>
            <a:pPr marL="457200" lvl="1" indent="0">
              <a:spcBef>
                <a:spcPts val="600"/>
              </a:spcBef>
              <a:spcAft>
                <a:spcPts val="600"/>
              </a:spcAft>
              <a:buNone/>
            </a:pPr>
            <a:endParaRPr lang="en-US" sz="2800" dirty="0" smtClean="0"/>
          </a:p>
        </p:txBody>
      </p:sp>
    </p:spTree>
    <p:extLst>
      <p:ext uri="{BB962C8B-B14F-4D97-AF65-F5344CB8AC3E}">
        <p14:creationId xmlns:p14="http://schemas.microsoft.com/office/powerpoint/2010/main" val="2599319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Calculating a Student’s Total Score (2 of 2)</a:t>
            </a:r>
            <a:endParaRPr lang="en-US" dirty="0"/>
          </a:p>
        </p:txBody>
      </p:sp>
      <p:sp>
        <p:nvSpPr>
          <p:cNvPr id="3" name="Content Placeholder 2"/>
          <p:cNvSpPr>
            <a:spLocks noGrp="1"/>
          </p:cNvSpPr>
          <p:nvPr>
            <p:ph idx="1"/>
          </p:nvPr>
        </p:nvSpPr>
        <p:spPr/>
        <p:txBody>
          <a:bodyPr>
            <a:noAutofit/>
          </a:bodyPr>
          <a:lstStyle/>
          <a:p>
            <a:pPr>
              <a:spcBef>
                <a:spcPts val="600"/>
              </a:spcBef>
              <a:spcAft>
                <a:spcPts val="600"/>
              </a:spcAft>
            </a:pPr>
            <a:r>
              <a:rPr lang="en-US" dirty="0" smtClean="0"/>
              <a:t>Individual </a:t>
            </a:r>
            <a:r>
              <a:rPr lang="en-US" dirty="0"/>
              <a:t>student writing samples do not pass or fail the local performance assessment. </a:t>
            </a:r>
            <a:endParaRPr lang="en-US" dirty="0" smtClean="0"/>
          </a:p>
          <a:p>
            <a:pPr>
              <a:spcBef>
                <a:spcPts val="600"/>
              </a:spcBef>
              <a:spcAft>
                <a:spcPts val="600"/>
              </a:spcAft>
            </a:pPr>
            <a:r>
              <a:rPr lang="en-US" dirty="0" smtClean="0"/>
              <a:t>There </a:t>
            </a:r>
            <a:r>
              <a:rPr lang="en-US" dirty="0"/>
              <a:t>is </a:t>
            </a:r>
            <a:r>
              <a:rPr lang="en-US" b="1" dirty="0"/>
              <a:t>no</a:t>
            </a:r>
            <a:r>
              <a:rPr lang="en-US" dirty="0"/>
              <a:t> numerical score </a:t>
            </a:r>
            <a:r>
              <a:rPr lang="en-US" dirty="0" smtClean="0"/>
              <a:t>that correlates to a passing or failing score for an individual writing sample.</a:t>
            </a:r>
            <a:endParaRPr lang="en-US" dirty="0"/>
          </a:p>
          <a:p>
            <a:pPr lvl="1">
              <a:spcBef>
                <a:spcPts val="600"/>
              </a:spcBef>
              <a:spcAft>
                <a:spcPts val="600"/>
              </a:spcAft>
            </a:pPr>
            <a:endParaRPr lang="en-US" sz="2800" dirty="0" smtClean="0"/>
          </a:p>
        </p:txBody>
      </p:sp>
    </p:spTree>
    <p:extLst>
      <p:ext uri="{BB962C8B-B14F-4D97-AF65-F5344CB8AC3E}">
        <p14:creationId xmlns:p14="http://schemas.microsoft.com/office/powerpoint/2010/main" val="3735322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Scoring Protocol (1 of 2)</a:t>
            </a:r>
            <a:endParaRPr lang="en-US" dirty="0"/>
          </a:p>
        </p:txBody>
      </p:sp>
      <p:sp>
        <p:nvSpPr>
          <p:cNvPr id="3" name="Content Placeholder 2"/>
          <p:cNvSpPr>
            <a:spLocks noGrp="1"/>
          </p:cNvSpPr>
          <p:nvPr>
            <p:ph idx="1"/>
          </p:nvPr>
        </p:nvSpPr>
        <p:spPr/>
        <p:txBody>
          <a:bodyPr>
            <a:normAutofit/>
          </a:bodyPr>
          <a:lstStyle/>
          <a:p>
            <a:r>
              <a:rPr lang="en-US" dirty="0"/>
              <a:t>Divisions should develop a scoring protocol that </a:t>
            </a:r>
            <a:r>
              <a:rPr lang="en-US" dirty="0" smtClean="0"/>
              <a:t>includes:</a:t>
            </a:r>
          </a:p>
          <a:p>
            <a:pPr lvl="1"/>
            <a:r>
              <a:rPr lang="en-US" dirty="0" smtClean="0"/>
              <a:t>How </a:t>
            </a:r>
            <a:r>
              <a:rPr lang="en-US" dirty="0"/>
              <a:t>to resolve </a:t>
            </a:r>
            <a:r>
              <a:rPr lang="en-US" dirty="0" smtClean="0"/>
              <a:t>non-adjacent scores.</a:t>
            </a:r>
          </a:p>
          <a:p>
            <a:pPr lvl="1"/>
            <a:r>
              <a:rPr lang="en-US" dirty="0"/>
              <a:t>W</a:t>
            </a:r>
            <a:r>
              <a:rPr lang="en-US" dirty="0" smtClean="0"/>
              <a:t>hen </a:t>
            </a:r>
            <a:r>
              <a:rPr lang="en-US" dirty="0"/>
              <a:t>and how </a:t>
            </a:r>
            <a:r>
              <a:rPr lang="en-US" dirty="0" smtClean="0"/>
              <a:t>often </a:t>
            </a:r>
            <a:r>
              <a:rPr lang="en-US" dirty="0"/>
              <a:t>training and qualifying will </a:t>
            </a:r>
            <a:r>
              <a:rPr lang="en-US" dirty="0" smtClean="0"/>
              <a:t>occur.</a:t>
            </a:r>
          </a:p>
          <a:p>
            <a:pPr lvl="1"/>
            <a:r>
              <a:rPr lang="en-US" dirty="0"/>
              <a:t>W</a:t>
            </a:r>
            <a:r>
              <a:rPr lang="en-US" dirty="0" smtClean="0"/>
              <a:t>hen </a:t>
            </a:r>
            <a:r>
              <a:rPr lang="en-US" dirty="0"/>
              <a:t>and how often calibration of scorers will </a:t>
            </a:r>
            <a:r>
              <a:rPr lang="en-US" dirty="0" smtClean="0"/>
              <a:t>occur.</a:t>
            </a:r>
          </a:p>
          <a:p>
            <a:pPr lvl="1"/>
            <a:r>
              <a:rPr lang="en-US" dirty="0"/>
              <a:t>W</a:t>
            </a:r>
            <a:r>
              <a:rPr lang="en-US" dirty="0" smtClean="0"/>
              <a:t>hen </a:t>
            </a:r>
            <a:r>
              <a:rPr lang="en-US" dirty="0"/>
              <a:t>and how often writing tasks will be scored using the High School Writing Scoring Rubrics (2017). </a:t>
            </a:r>
          </a:p>
        </p:txBody>
      </p:sp>
    </p:spTree>
    <p:extLst>
      <p:ext uri="{BB962C8B-B14F-4D97-AF65-F5344CB8AC3E}">
        <p14:creationId xmlns:p14="http://schemas.microsoft.com/office/powerpoint/2010/main" val="4027451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Scoring Protocol </a:t>
            </a:r>
            <a:r>
              <a:rPr lang="en-US" dirty="0" smtClean="0"/>
              <a:t>(2 </a:t>
            </a:r>
            <a:r>
              <a:rPr lang="en-US" dirty="0"/>
              <a:t>of 2)</a:t>
            </a:r>
          </a:p>
        </p:txBody>
      </p:sp>
      <p:sp>
        <p:nvSpPr>
          <p:cNvPr id="3" name="Content Placeholder 2"/>
          <p:cNvSpPr>
            <a:spLocks noGrp="1"/>
          </p:cNvSpPr>
          <p:nvPr>
            <p:ph idx="1"/>
          </p:nvPr>
        </p:nvSpPr>
        <p:spPr/>
        <p:txBody>
          <a:bodyPr>
            <a:normAutofit/>
          </a:bodyPr>
          <a:lstStyle/>
          <a:p>
            <a:r>
              <a:rPr lang="en-US" dirty="0"/>
              <a:t>It is best practice </a:t>
            </a:r>
            <a:r>
              <a:rPr lang="en-US" dirty="0" smtClean="0"/>
              <a:t>to:</a:t>
            </a:r>
          </a:p>
          <a:p>
            <a:pPr lvl="1"/>
            <a:r>
              <a:rPr lang="en-US" dirty="0"/>
              <a:t>I</a:t>
            </a:r>
            <a:r>
              <a:rPr lang="en-US" dirty="0" smtClean="0"/>
              <a:t>ncorporate </a:t>
            </a:r>
            <a:r>
              <a:rPr lang="en-US" dirty="0"/>
              <a:t>quality control activities throughout the scoring </a:t>
            </a:r>
            <a:r>
              <a:rPr lang="en-US" dirty="0" smtClean="0"/>
              <a:t>window.</a:t>
            </a:r>
            <a:endParaRPr lang="en-US" dirty="0"/>
          </a:p>
          <a:p>
            <a:pPr lvl="1"/>
            <a:r>
              <a:rPr lang="en-US" dirty="0"/>
              <a:t>T</a:t>
            </a:r>
            <a:r>
              <a:rPr lang="en-US" dirty="0" smtClean="0"/>
              <a:t>rain </a:t>
            </a:r>
            <a:r>
              <a:rPr lang="en-US" dirty="0"/>
              <a:t>and qualify scorers at a time near the scoring </a:t>
            </a:r>
            <a:r>
              <a:rPr lang="en-US" dirty="0" smtClean="0"/>
              <a:t>window.</a:t>
            </a:r>
          </a:p>
          <a:p>
            <a:pPr lvl="1"/>
            <a:r>
              <a:rPr lang="en-US" dirty="0"/>
              <a:t>I</a:t>
            </a:r>
            <a:r>
              <a:rPr lang="en-US" dirty="0" smtClean="0"/>
              <a:t>nclude a way to requalify </a:t>
            </a:r>
            <a:r>
              <a:rPr lang="en-US" dirty="0"/>
              <a:t>and/or recalibrate </a:t>
            </a:r>
            <a:r>
              <a:rPr lang="en-US" dirty="0" smtClean="0"/>
              <a:t>scorers immediately </a:t>
            </a:r>
            <a:r>
              <a:rPr lang="en-US" dirty="0"/>
              <a:t>before scoring student </a:t>
            </a:r>
            <a:r>
              <a:rPr lang="en-US" dirty="0" smtClean="0"/>
              <a:t>samples or during an extended scoring window.</a:t>
            </a:r>
            <a:endParaRPr lang="en-US" dirty="0"/>
          </a:p>
        </p:txBody>
      </p:sp>
    </p:spTree>
    <p:extLst>
      <p:ext uri="{BB962C8B-B14F-4D97-AF65-F5344CB8AC3E}">
        <p14:creationId xmlns:p14="http://schemas.microsoft.com/office/powerpoint/2010/main" val="1166652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More Uses for </a:t>
            </a:r>
            <a:r>
              <a:rPr lang="en-US" dirty="0"/>
              <a:t>Understand Scoring</a:t>
            </a:r>
          </a:p>
        </p:txBody>
      </p:sp>
    </p:spTree>
    <p:extLst>
      <p:ext uri="{BB962C8B-B14F-4D97-AF65-F5344CB8AC3E}">
        <p14:creationId xmlns:p14="http://schemas.microsoft.com/office/powerpoint/2010/main" val="1916593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Uses for Understand Scoring (1 of 2)</a:t>
            </a:r>
            <a:endParaRPr lang="en-US" dirty="0"/>
          </a:p>
        </p:txBody>
      </p:sp>
      <p:sp>
        <p:nvSpPr>
          <p:cNvPr id="3" name="Content Placeholder 2"/>
          <p:cNvSpPr>
            <a:spLocks noGrp="1"/>
          </p:cNvSpPr>
          <p:nvPr>
            <p:ph idx="1"/>
          </p:nvPr>
        </p:nvSpPr>
        <p:spPr/>
        <p:txBody>
          <a:bodyPr>
            <a:normAutofit/>
          </a:bodyPr>
          <a:lstStyle/>
          <a:p>
            <a:pPr>
              <a:spcBef>
                <a:spcPts val="600"/>
              </a:spcBef>
              <a:spcAft>
                <a:spcPts val="600"/>
              </a:spcAft>
            </a:pPr>
            <a:r>
              <a:rPr lang="en-US" sz="2600" dirty="0" smtClean="0"/>
              <a:t>Information in Understand Scoring may be helpful to anyone producing, teaching, or scoring high school writing, regardless of the method used by the division to verify credits in writing.</a:t>
            </a:r>
          </a:p>
          <a:p>
            <a:pPr lvl="1">
              <a:spcBef>
                <a:spcPts val="600"/>
              </a:spcBef>
              <a:spcAft>
                <a:spcPts val="600"/>
              </a:spcAft>
            </a:pPr>
            <a:r>
              <a:rPr lang="en-US" sz="2400" dirty="0" smtClean="0"/>
              <a:t>Staff and students in divisions verifying credits in writing through the EOC SOL Writing test would benefit from using the anchor papers, rubrics, and annotations available via the EOC Test button. </a:t>
            </a:r>
            <a:endParaRPr lang="en-US" sz="2400" dirty="0"/>
          </a:p>
        </p:txBody>
      </p:sp>
    </p:spTree>
    <p:extLst>
      <p:ext uri="{BB962C8B-B14F-4D97-AF65-F5344CB8AC3E}">
        <p14:creationId xmlns:p14="http://schemas.microsoft.com/office/powerpoint/2010/main" val="106271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Has Changed? EOC</a:t>
            </a:r>
            <a:endParaRPr lang="en-US" dirty="0"/>
          </a:p>
        </p:txBody>
      </p:sp>
      <p:sp>
        <p:nvSpPr>
          <p:cNvPr id="3" name="Content Placeholder 2"/>
          <p:cNvSpPr>
            <a:spLocks noGrp="1"/>
          </p:cNvSpPr>
          <p:nvPr>
            <p:ph idx="1"/>
          </p:nvPr>
        </p:nvSpPr>
        <p:spPr>
          <a:xfrm>
            <a:off x="76201" y="895351"/>
            <a:ext cx="8763000" cy="3429002"/>
          </a:xfrm>
        </p:spPr>
        <p:txBody>
          <a:bodyPr>
            <a:normAutofit/>
          </a:bodyPr>
          <a:lstStyle/>
          <a:p>
            <a:pPr>
              <a:spcBef>
                <a:spcPts val="600"/>
              </a:spcBef>
              <a:spcAft>
                <a:spcPts val="600"/>
              </a:spcAft>
            </a:pPr>
            <a:r>
              <a:rPr lang="en-US" sz="2400" dirty="0"/>
              <a:t>On September 20, 2018, the Virginia Board of Education adopted </a:t>
            </a:r>
            <a:r>
              <a:rPr lang="en-US" sz="2400" dirty="0" smtClean="0"/>
              <a:t>the </a:t>
            </a:r>
            <a:r>
              <a:rPr lang="en-US" sz="2400" i="1" dirty="0" smtClean="0">
                <a:hlinkClick r:id="rId2"/>
              </a:rPr>
              <a:t>Guidelines </a:t>
            </a:r>
            <a:r>
              <a:rPr lang="en-US" sz="2400" i="1" dirty="0">
                <a:hlinkClick r:id="rId2"/>
              </a:rPr>
              <a:t>for the Use of Local Performance Assessments </a:t>
            </a:r>
            <a:r>
              <a:rPr lang="en-US" sz="2400" i="1" dirty="0" smtClean="0">
                <a:hlinkClick r:id="rId2"/>
              </a:rPr>
              <a:t>to </a:t>
            </a:r>
            <a:r>
              <a:rPr lang="en-US" sz="2400" i="1" dirty="0">
                <a:hlinkClick r:id="rId2"/>
              </a:rPr>
              <a:t>Verify Credits in </a:t>
            </a:r>
            <a:r>
              <a:rPr lang="en-US" sz="2400" i="1" dirty="0" smtClean="0">
                <a:hlinkClick r:id="rId2"/>
              </a:rPr>
              <a:t>Writing</a:t>
            </a:r>
            <a:r>
              <a:rPr lang="en-US" sz="2400" dirty="0" smtClean="0"/>
              <a:t>.</a:t>
            </a:r>
          </a:p>
          <a:p>
            <a:pPr>
              <a:spcBef>
                <a:spcPts val="600"/>
              </a:spcBef>
              <a:spcAft>
                <a:spcPts val="600"/>
              </a:spcAft>
            </a:pPr>
            <a:r>
              <a:rPr lang="en-US" sz="2400" dirty="0" smtClean="0"/>
              <a:t>In Fall 2019, a new tab was added to Understand Scoring to provide information about administering and scoring the End-of-Course Local Performance Assessments to Verify Credits in Writing.</a:t>
            </a:r>
          </a:p>
          <a:p>
            <a:pPr marL="0" indent="0">
              <a:spcBef>
                <a:spcPts val="600"/>
              </a:spcBef>
              <a:buNone/>
            </a:pPr>
            <a:endParaRPr lang="en-US" dirty="0"/>
          </a:p>
        </p:txBody>
      </p:sp>
    </p:spTree>
    <p:extLst>
      <p:ext uri="{BB962C8B-B14F-4D97-AF65-F5344CB8AC3E}">
        <p14:creationId xmlns:p14="http://schemas.microsoft.com/office/powerpoint/2010/main" val="18591609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Uses for Understand Scoring (2 of 2)</a:t>
            </a:r>
            <a:endParaRPr lang="en-US" dirty="0"/>
          </a:p>
        </p:txBody>
      </p:sp>
      <p:sp>
        <p:nvSpPr>
          <p:cNvPr id="3" name="Content Placeholder 2"/>
          <p:cNvSpPr>
            <a:spLocks noGrp="1"/>
          </p:cNvSpPr>
          <p:nvPr>
            <p:ph idx="1"/>
          </p:nvPr>
        </p:nvSpPr>
        <p:spPr/>
        <p:txBody>
          <a:bodyPr>
            <a:normAutofit fontScale="92500" lnSpcReduction="20000"/>
          </a:bodyPr>
          <a:lstStyle/>
          <a:p>
            <a:pPr marL="342900" lvl="1" indent="-342900">
              <a:spcBef>
                <a:spcPts val="600"/>
              </a:spcBef>
              <a:spcAft>
                <a:spcPts val="600"/>
              </a:spcAft>
              <a:buFont typeface="Arial" panose="020B0604020202020204" pitchFamily="34" charset="0"/>
              <a:buChar char="•"/>
            </a:pPr>
            <a:r>
              <a:rPr lang="en-US" sz="3100" dirty="0" smtClean="0"/>
              <a:t>In addition to using Understand Scoring to train and qualify scorers of local performance assessment writing samples, educators may</a:t>
            </a:r>
            <a:r>
              <a:rPr lang="en-US" sz="3100" dirty="0"/>
              <a:t>:</a:t>
            </a:r>
          </a:p>
          <a:p>
            <a:pPr lvl="1">
              <a:spcBef>
                <a:spcPts val="600"/>
              </a:spcBef>
              <a:spcAft>
                <a:spcPts val="600"/>
              </a:spcAft>
            </a:pPr>
            <a:r>
              <a:rPr lang="en-US" dirty="0" smtClean="0"/>
              <a:t>Use examples and annotations to help identify </a:t>
            </a:r>
            <a:r>
              <a:rPr lang="en-US" dirty="0"/>
              <a:t>strengths and weaknesses in </a:t>
            </a:r>
            <a:r>
              <a:rPr lang="en-US" dirty="0" smtClean="0"/>
              <a:t>students</a:t>
            </a:r>
            <a:r>
              <a:rPr lang="en-US" dirty="0"/>
              <a:t>’ writing and make a plan for how students may improve their writing. </a:t>
            </a:r>
          </a:p>
          <a:p>
            <a:pPr lvl="1">
              <a:spcBef>
                <a:spcPts val="600"/>
              </a:spcBef>
              <a:spcAft>
                <a:spcPts val="600"/>
              </a:spcAft>
            </a:pPr>
            <a:r>
              <a:rPr lang="en-US" dirty="0"/>
              <a:t>Share exemplars with students during instruction to enhance students’ understanding of how the rubrics will be applied to their writing. </a:t>
            </a:r>
            <a:endParaRPr lang="en-US" dirty="0" smtClean="0"/>
          </a:p>
        </p:txBody>
      </p:sp>
    </p:spTree>
    <p:extLst>
      <p:ext uri="{BB962C8B-B14F-4D97-AF65-F5344CB8AC3E}">
        <p14:creationId xmlns:p14="http://schemas.microsoft.com/office/powerpoint/2010/main" val="3214280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Has NOT Changed? Grade 8</a:t>
            </a:r>
            <a:endParaRPr lang="en-US" dirty="0"/>
          </a:p>
        </p:txBody>
      </p:sp>
      <p:sp>
        <p:nvSpPr>
          <p:cNvPr id="3" name="Content Placeholder 2"/>
          <p:cNvSpPr>
            <a:spLocks noGrp="1"/>
          </p:cNvSpPr>
          <p:nvPr>
            <p:ph idx="1"/>
          </p:nvPr>
        </p:nvSpPr>
        <p:spPr/>
        <p:txBody>
          <a:bodyPr>
            <a:normAutofit fontScale="92500"/>
          </a:bodyPr>
          <a:lstStyle/>
          <a:p>
            <a:pPr>
              <a:spcBef>
                <a:spcPts val="600"/>
              </a:spcBef>
              <a:spcAft>
                <a:spcPts val="600"/>
              </a:spcAft>
            </a:pPr>
            <a:r>
              <a:rPr lang="en-US" dirty="0" smtClean="0"/>
              <a:t>At this time, there have been no changes to the Grade 8 Writing SOL test blueprint or test items. </a:t>
            </a:r>
          </a:p>
          <a:p>
            <a:pPr>
              <a:spcBef>
                <a:spcPts val="600"/>
              </a:spcBef>
              <a:spcAft>
                <a:spcPts val="600"/>
              </a:spcAft>
            </a:pPr>
            <a:r>
              <a:rPr lang="en-US" dirty="0" smtClean="0"/>
              <a:t>The </a:t>
            </a:r>
            <a:r>
              <a:rPr lang="en-US" dirty="0"/>
              <a:t>Grade 8 Writing SOL test continues to be a required Virginia assessment, and the Grade 8 </a:t>
            </a:r>
            <a:r>
              <a:rPr lang="en-US" dirty="0" smtClean="0"/>
              <a:t>training materials remain </a:t>
            </a:r>
            <a:r>
              <a:rPr lang="en-US" dirty="0"/>
              <a:t>available for Virginia educators</a:t>
            </a:r>
            <a:r>
              <a:rPr lang="en-US" dirty="0" smtClean="0"/>
              <a:t>.</a:t>
            </a:r>
          </a:p>
          <a:p>
            <a:pPr>
              <a:spcBef>
                <a:spcPts val="600"/>
              </a:spcBef>
              <a:spcAft>
                <a:spcPts val="600"/>
              </a:spcAft>
            </a:pPr>
            <a:r>
              <a:rPr lang="en-US" dirty="0"/>
              <a:t>The Grade 8 Writing SOL test continues to </a:t>
            </a:r>
            <a:r>
              <a:rPr lang="en-US" dirty="0" smtClean="0"/>
              <a:t>be aligned with the 2010 English SOL. </a:t>
            </a:r>
          </a:p>
        </p:txBody>
      </p:sp>
    </p:spTree>
    <p:extLst>
      <p:ext uri="{BB962C8B-B14F-4D97-AF65-F5344CB8AC3E}">
        <p14:creationId xmlns:p14="http://schemas.microsoft.com/office/powerpoint/2010/main" val="2028900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About Understand Scoring</a:t>
            </a:r>
            <a:endParaRPr lang="en-US" dirty="0"/>
          </a:p>
        </p:txBody>
      </p:sp>
      <p:sp>
        <p:nvSpPr>
          <p:cNvPr id="3" name="Content Placeholder 2"/>
          <p:cNvSpPr>
            <a:spLocks noGrp="1"/>
          </p:cNvSpPr>
          <p:nvPr>
            <p:ph idx="1"/>
          </p:nvPr>
        </p:nvSpPr>
        <p:spPr/>
        <p:txBody>
          <a:bodyPr/>
          <a:lstStyle/>
          <a:p>
            <a:r>
              <a:rPr lang="en-US" dirty="0" smtClean="0"/>
              <a:t>For an in-depth look at the information within Understand Scoring (including rubrics, domains, explanations of score points, and more), see </a:t>
            </a:r>
            <a:r>
              <a:rPr lang="en-US" dirty="0" smtClean="0">
                <a:hlinkClick r:id="rId2"/>
              </a:rPr>
              <a:t>the Secondary Writing presentation</a:t>
            </a:r>
            <a:r>
              <a:rPr lang="en-US" dirty="0" smtClean="0"/>
              <a:t> from the 2019 </a:t>
            </a:r>
            <a:r>
              <a:rPr lang="en-US" dirty="0" smtClean="0">
                <a:hlinkClick r:id="rId3"/>
              </a:rPr>
              <a:t>Deeper Learning Conferences</a:t>
            </a:r>
            <a:r>
              <a:rPr lang="en-US" dirty="0" smtClean="0"/>
              <a:t>. </a:t>
            </a:r>
            <a:endParaRPr lang="en-US" dirty="0"/>
          </a:p>
        </p:txBody>
      </p:sp>
    </p:spTree>
    <p:extLst>
      <p:ext uri="{BB962C8B-B14F-4D97-AF65-F5344CB8AC3E}">
        <p14:creationId xmlns:p14="http://schemas.microsoft.com/office/powerpoint/2010/main" val="42167755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idx="1"/>
          </p:nvPr>
        </p:nvSpPr>
        <p:spPr/>
        <p:txBody>
          <a:bodyPr/>
          <a:lstStyle/>
          <a:p>
            <a:r>
              <a:rPr lang="en-US" dirty="0" smtClean="0"/>
              <a:t>These and additional resources for divisions using performance assessment to verify credits in writing are available on the </a:t>
            </a:r>
            <a:r>
              <a:rPr lang="en-US" dirty="0" smtClean="0">
                <a:hlinkClick r:id="rId2"/>
              </a:rPr>
              <a:t>English SOL</a:t>
            </a:r>
            <a:r>
              <a:rPr lang="en-US" dirty="0" smtClean="0"/>
              <a:t> page of the VDOE website.</a:t>
            </a:r>
            <a:endParaRPr lang="en-US" dirty="0"/>
          </a:p>
        </p:txBody>
      </p:sp>
    </p:spTree>
    <p:extLst>
      <p:ext uri="{BB962C8B-B14F-4D97-AF65-F5344CB8AC3E}">
        <p14:creationId xmlns:p14="http://schemas.microsoft.com/office/powerpoint/2010/main" val="20728414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What is coming </a:t>
            </a:r>
            <a:r>
              <a:rPr lang="en-US" dirty="0"/>
              <a:t>n</a:t>
            </a:r>
            <a:r>
              <a:rPr lang="en-US" dirty="0" smtClean="0"/>
              <a:t>ext?</a:t>
            </a:r>
            <a:endParaRPr lang="en-US" dirty="0"/>
          </a:p>
        </p:txBody>
      </p:sp>
    </p:spTree>
    <p:extLst>
      <p:ext uri="{BB962C8B-B14F-4D97-AF65-F5344CB8AC3E}">
        <p14:creationId xmlns:p14="http://schemas.microsoft.com/office/powerpoint/2010/main" val="11011187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Coming Next? Grade 5</a:t>
            </a:r>
            <a:endParaRPr lang="en-US" dirty="0"/>
          </a:p>
        </p:txBody>
      </p:sp>
      <p:sp>
        <p:nvSpPr>
          <p:cNvPr id="3" name="Content Placeholder 2"/>
          <p:cNvSpPr>
            <a:spLocks noGrp="1"/>
          </p:cNvSpPr>
          <p:nvPr>
            <p:ph idx="1"/>
          </p:nvPr>
        </p:nvSpPr>
        <p:spPr>
          <a:xfrm>
            <a:off x="0" y="819150"/>
            <a:ext cx="9220200" cy="3429002"/>
          </a:xfrm>
        </p:spPr>
        <p:txBody>
          <a:bodyPr>
            <a:noAutofit/>
          </a:bodyPr>
          <a:lstStyle/>
          <a:p>
            <a:pPr>
              <a:spcBef>
                <a:spcPts val="600"/>
              </a:spcBef>
              <a:spcAft>
                <a:spcPts val="600"/>
              </a:spcAft>
            </a:pPr>
            <a:r>
              <a:rPr lang="en-US" sz="2400" dirty="0" smtClean="0"/>
              <a:t>The </a:t>
            </a:r>
            <a:r>
              <a:rPr lang="en-US" sz="2400" dirty="0"/>
              <a:t>VDOE will host rangefinding for Grade 5 in April </a:t>
            </a:r>
            <a:r>
              <a:rPr lang="en-US" sz="2400" dirty="0" smtClean="0"/>
              <a:t>2020.</a:t>
            </a:r>
          </a:p>
          <a:p>
            <a:pPr lvl="1">
              <a:spcBef>
                <a:spcPts val="600"/>
              </a:spcBef>
              <a:spcAft>
                <a:spcPts val="600"/>
              </a:spcAft>
            </a:pPr>
            <a:r>
              <a:rPr lang="en-US" sz="2400" dirty="0" smtClean="0"/>
              <a:t>Grade </a:t>
            </a:r>
            <a:r>
              <a:rPr lang="en-US" sz="2400" dirty="0"/>
              <a:t>5 Understand Scoring materials specific to the SOL test will be replaced with information specific to performance assessment. </a:t>
            </a:r>
            <a:endParaRPr lang="en-US" sz="2400" dirty="0" smtClean="0"/>
          </a:p>
          <a:p>
            <a:pPr lvl="1">
              <a:spcBef>
                <a:spcPts val="600"/>
              </a:spcBef>
              <a:spcAft>
                <a:spcPts val="600"/>
              </a:spcAft>
            </a:pPr>
            <a:r>
              <a:rPr lang="en-US" sz="2400" dirty="0"/>
              <a:t>Grade 5 training materials for the Writing SOL test, aligned to the 2010 English SOL, remain available in Understand </a:t>
            </a:r>
            <a:r>
              <a:rPr lang="en-US" sz="2400" dirty="0" smtClean="0"/>
              <a:t>Scoring</a:t>
            </a:r>
            <a:r>
              <a:rPr lang="en-US" sz="2400" dirty="0"/>
              <a:t> </a:t>
            </a:r>
            <a:r>
              <a:rPr lang="en-US" sz="2400" dirty="0" smtClean="0"/>
              <a:t>until this replacement occurs.</a:t>
            </a:r>
          </a:p>
          <a:p>
            <a:pPr lvl="1"/>
            <a:endParaRPr lang="en-US" sz="2400" dirty="0" smtClean="0"/>
          </a:p>
          <a:p>
            <a:endParaRPr lang="en-US" sz="2400" dirty="0"/>
          </a:p>
        </p:txBody>
      </p:sp>
    </p:spTree>
    <p:extLst>
      <p:ext uri="{BB962C8B-B14F-4D97-AF65-F5344CB8AC3E}">
        <p14:creationId xmlns:p14="http://schemas.microsoft.com/office/powerpoint/2010/main" val="18300138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Coming Next? EOC</a:t>
            </a:r>
            <a:endParaRPr lang="en-US" dirty="0"/>
          </a:p>
        </p:txBody>
      </p:sp>
      <p:sp>
        <p:nvSpPr>
          <p:cNvPr id="3" name="Content Placeholder 2"/>
          <p:cNvSpPr>
            <a:spLocks noGrp="1"/>
          </p:cNvSpPr>
          <p:nvPr>
            <p:ph idx="1"/>
          </p:nvPr>
        </p:nvSpPr>
        <p:spPr>
          <a:xfrm>
            <a:off x="0" y="819150"/>
            <a:ext cx="9220200" cy="3429002"/>
          </a:xfrm>
        </p:spPr>
        <p:txBody>
          <a:bodyPr>
            <a:noAutofit/>
          </a:bodyPr>
          <a:lstStyle/>
          <a:p>
            <a:pPr>
              <a:spcBef>
                <a:spcPts val="600"/>
              </a:spcBef>
              <a:spcAft>
                <a:spcPts val="600"/>
              </a:spcAft>
            </a:pPr>
            <a:r>
              <a:rPr lang="en-US" sz="2400" dirty="0" smtClean="0"/>
              <a:t>Additional information will be provided for using Performance </a:t>
            </a:r>
            <a:r>
              <a:rPr lang="en-US" sz="2400" dirty="0"/>
              <a:t>L</a:t>
            </a:r>
            <a:r>
              <a:rPr lang="en-US" sz="2400" dirty="0" smtClean="0"/>
              <a:t>evel </a:t>
            </a:r>
            <a:r>
              <a:rPr lang="en-US" sz="2400" dirty="0"/>
              <a:t>D</a:t>
            </a:r>
            <a:r>
              <a:rPr lang="en-US" sz="2400" dirty="0" smtClean="0"/>
              <a:t>escriptors (2017 English SOL) to evaluate bodies of evidence used to award a verified credit.</a:t>
            </a:r>
          </a:p>
          <a:p>
            <a:pPr>
              <a:spcBef>
                <a:spcPts val="600"/>
              </a:spcBef>
              <a:spcAft>
                <a:spcPts val="600"/>
              </a:spcAft>
            </a:pPr>
            <a:r>
              <a:rPr lang="en-US" sz="2400" dirty="0" smtClean="0"/>
              <a:t>School divisions will be notified when this information becomes available.</a:t>
            </a:r>
          </a:p>
          <a:p>
            <a:pPr lvl="1"/>
            <a:endParaRPr lang="en-US" sz="2400" dirty="0" smtClean="0"/>
          </a:p>
          <a:p>
            <a:endParaRPr lang="en-US" sz="2400" dirty="0"/>
          </a:p>
        </p:txBody>
      </p:sp>
    </p:spTree>
    <p:extLst>
      <p:ext uri="{BB962C8B-B14F-4D97-AF65-F5344CB8AC3E}">
        <p14:creationId xmlns:p14="http://schemas.microsoft.com/office/powerpoint/2010/main" val="23416735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Stay Connected</a:t>
            </a:r>
            <a:endParaRPr lang="en-US" dirty="0"/>
          </a:p>
        </p:txBody>
      </p:sp>
      <p:sp>
        <p:nvSpPr>
          <p:cNvPr id="3" name="Content Placeholder 2"/>
          <p:cNvSpPr>
            <a:spLocks noGrp="1"/>
          </p:cNvSpPr>
          <p:nvPr>
            <p:ph idx="1"/>
          </p:nvPr>
        </p:nvSpPr>
        <p:spPr/>
        <p:txBody>
          <a:bodyPr>
            <a:normAutofit/>
          </a:bodyPr>
          <a:lstStyle/>
          <a:p>
            <a:r>
              <a:rPr lang="en-US" sz="2400" dirty="0" smtClean="0"/>
              <a:t>Office of Student Assessment</a:t>
            </a:r>
          </a:p>
          <a:p>
            <a:pPr lvl="1"/>
            <a:r>
              <a:rPr lang="en-US" sz="2400" dirty="0" smtClean="0">
                <a:hlinkClick r:id="rId3"/>
              </a:rPr>
              <a:t>student_assessment@doe.virginia.gov</a:t>
            </a:r>
            <a:endParaRPr lang="en-US" sz="2400" dirty="0" smtClean="0"/>
          </a:p>
          <a:p>
            <a:pPr lvl="1"/>
            <a:r>
              <a:rPr lang="en-US" sz="2400" dirty="0" smtClean="0"/>
              <a:t>(804) 225-2102</a:t>
            </a:r>
          </a:p>
          <a:p>
            <a:r>
              <a:rPr lang="en-US" sz="2400" dirty="0" smtClean="0"/>
              <a:t>Department of Learning and Innovation</a:t>
            </a:r>
          </a:p>
          <a:p>
            <a:pPr lvl="1"/>
            <a:r>
              <a:rPr lang="en-US" sz="2400" dirty="0" smtClean="0"/>
              <a:t>Jill </a:t>
            </a:r>
            <a:r>
              <a:rPr lang="en-US" sz="2400" dirty="0" err="1" smtClean="0"/>
              <a:t>Nogueras</a:t>
            </a:r>
            <a:r>
              <a:rPr lang="en-US" sz="2400" dirty="0" smtClean="0"/>
              <a:t>, K-12 English Coordinator</a:t>
            </a:r>
            <a:r>
              <a:rPr lang="en-US" sz="2400" dirty="0"/>
              <a:t>,</a:t>
            </a:r>
            <a:r>
              <a:rPr lang="en-US" sz="2400" dirty="0" smtClean="0"/>
              <a:t> </a:t>
            </a:r>
            <a:r>
              <a:rPr lang="en-US" sz="2400" dirty="0" smtClean="0">
                <a:hlinkClick r:id="rId4"/>
              </a:rPr>
              <a:t>jill.nogueras@doe.virginia.gov</a:t>
            </a:r>
            <a:endParaRPr lang="en-US" sz="2400" dirty="0" smtClean="0"/>
          </a:p>
        </p:txBody>
      </p:sp>
    </p:spTree>
    <p:extLst>
      <p:ext uri="{BB962C8B-B14F-4D97-AF65-F5344CB8AC3E}">
        <p14:creationId xmlns:p14="http://schemas.microsoft.com/office/powerpoint/2010/main" val="245080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Accessing </a:t>
            </a:r>
            <a:r>
              <a:rPr lang="en-US" dirty="0"/>
              <a:t>Understand Scoring</a:t>
            </a:r>
          </a:p>
        </p:txBody>
      </p:sp>
    </p:spTree>
    <p:extLst>
      <p:ext uri="{BB962C8B-B14F-4D97-AF65-F5344CB8AC3E}">
        <p14:creationId xmlns:p14="http://schemas.microsoft.com/office/powerpoint/2010/main" val="297160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Accessing Understand Scoring</a:t>
            </a:r>
            <a:endParaRPr lang="en-US" dirty="0"/>
          </a:p>
        </p:txBody>
      </p:sp>
      <p:sp>
        <p:nvSpPr>
          <p:cNvPr id="3" name="Content Placeholder 2"/>
          <p:cNvSpPr>
            <a:spLocks noGrp="1"/>
          </p:cNvSpPr>
          <p:nvPr>
            <p:ph idx="1"/>
          </p:nvPr>
        </p:nvSpPr>
        <p:spPr/>
        <p:txBody>
          <a:bodyPr>
            <a:normAutofit/>
          </a:bodyPr>
          <a:lstStyle/>
          <a:p>
            <a:pPr>
              <a:spcAft>
                <a:spcPts val="600"/>
              </a:spcAft>
            </a:pPr>
            <a:r>
              <a:rPr lang="en-US" dirty="0" smtClean="0"/>
              <a:t>To access Understand Scoring, follow the link provided on the Virginia Department of Education’s </a:t>
            </a:r>
            <a:r>
              <a:rPr lang="en-US" dirty="0" smtClean="0">
                <a:hlinkClick r:id="rId3"/>
              </a:rPr>
              <a:t>website</a:t>
            </a:r>
            <a:r>
              <a:rPr lang="en-US" dirty="0" smtClean="0"/>
              <a:t>. </a:t>
            </a:r>
          </a:p>
          <a:p>
            <a:pPr marL="0" indent="0">
              <a:buNone/>
            </a:pPr>
            <a:endParaRPr lang="en-US" dirty="0"/>
          </a:p>
        </p:txBody>
      </p:sp>
      <p:pic>
        <p:nvPicPr>
          <p:cNvPr id="8" name="Picture 7" descr="A screenshot of the Local Performance Assessments to Verify Credits in Writing section of the VDOE English Standards of Learning web page. A red arrow points to the hyperlink for Understand Scoring.&#10;" title="Find Understand Scoring"/>
          <p:cNvPicPr>
            <a:picLocks noChangeAspect="1"/>
          </p:cNvPicPr>
          <p:nvPr/>
        </p:nvPicPr>
        <p:blipFill>
          <a:blip r:embed="rId4"/>
          <a:stretch>
            <a:fillRect/>
          </a:stretch>
        </p:blipFill>
        <p:spPr>
          <a:xfrm>
            <a:off x="381000" y="2276507"/>
            <a:ext cx="7282886" cy="2047846"/>
          </a:xfrm>
          <a:prstGeom prst="rect">
            <a:avLst/>
          </a:prstGeom>
        </p:spPr>
      </p:pic>
      <p:sp>
        <p:nvSpPr>
          <p:cNvPr id="10" name="Right Arrow 9" descr="Red arrow points to the location of &quot;Understand Scoring&quot; link in the list of resources for Local Performance Assessments to Verify Credits in Writing."/>
          <p:cNvSpPr/>
          <p:nvPr/>
        </p:nvSpPr>
        <p:spPr>
          <a:xfrm rot="8389831">
            <a:off x="1169976" y="2718432"/>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5438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Getting Started</a:t>
            </a:r>
            <a:endParaRPr lang="en-US" dirty="0"/>
          </a:p>
        </p:txBody>
      </p:sp>
      <p:sp>
        <p:nvSpPr>
          <p:cNvPr id="3" name="Content Placeholder 2"/>
          <p:cNvSpPr>
            <a:spLocks noGrp="1"/>
          </p:cNvSpPr>
          <p:nvPr>
            <p:ph idx="1"/>
          </p:nvPr>
        </p:nvSpPr>
        <p:spPr/>
        <p:txBody>
          <a:bodyPr>
            <a:normAutofit/>
          </a:bodyPr>
          <a:lstStyle/>
          <a:p>
            <a:pPr>
              <a:spcAft>
                <a:spcPts val="600"/>
              </a:spcAft>
            </a:pPr>
            <a:r>
              <a:rPr lang="en-US" sz="2400" dirty="0" smtClean="0"/>
              <a:t>The provided link takes a user to the sign in page for Understand Scoring.</a:t>
            </a:r>
            <a:endParaRPr lang="en-US" sz="2400" dirty="0"/>
          </a:p>
          <a:p>
            <a:pPr marL="0" indent="0">
              <a:buNone/>
            </a:pPr>
            <a:endParaRPr lang="en-US" dirty="0"/>
          </a:p>
        </p:txBody>
      </p:sp>
      <p:pic>
        <p:nvPicPr>
          <p:cNvPr id="4" name="Content Placeholder 3" descr="A screenshot of the log-in page for Understand Scoring. A red arrow points to the Sign Up button." title="Getting Started"/>
          <p:cNvPicPr>
            <a:picLocks noChangeAspect="1"/>
          </p:cNvPicPr>
          <p:nvPr/>
        </p:nvPicPr>
        <p:blipFill>
          <a:blip r:embed="rId3"/>
          <a:stretch>
            <a:fillRect/>
          </a:stretch>
        </p:blipFill>
        <p:spPr>
          <a:xfrm>
            <a:off x="1936696" y="1885951"/>
            <a:ext cx="5149904" cy="2438402"/>
          </a:xfrm>
          <a:prstGeom prst="rect">
            <a:avLst/>
          </a:prstGeom>
        </p:spPr>
      </p:pic>
      <p:sp>
        <p:nvSpPr>
          <p:cNvPr id="7" name="Right Arrow 6"/>
          <p:cNvSpPr/>
          <p:nvPr/>
        </p:nvSpPr>
        <p:spPr>
          <a:xfrm rot="8389831">
            <a:off x="6046775" y="1600243"/>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8565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Getting Started: Sign Up</a:t>
            </a:r>
            <a:endParaRPr lang="en-US" dirty="0"/>
          </a:p>
        </p:txBody>
      </p:sp>
      <p:sp>
        <p:nvSpPr>
          <p:cNvPr id="3" name="Content Placeholder 2"/>
          <p:cNvSpPr>
            <a:spLocks noGrp="1"/>
          </p:cNvSpPr>
          <p:nvPr>
            <p:ph idx="1"/>
          </p:nvPr>
        </p:nvSpPr>
        <p:spPr>
          <a:xfrm>
            <a:off x="76200" y="819151"/>
            <a:ext cx="8927385" cy="3047999"/>
          </a:xfrm>
        </p:spPr>
        <p:txBody>
          <a:bodyPr>
            <a:normAutofit/>
          </a:bodyPr>
          <a:lstStyle/>
          <a:p>
            <a:pPr>
              <a:spcAft>
                <a:spcPts val="1800"/>
              </a:spcAft>
            </a:pPr>
            <a:r>
              <a:rPr lang="en-US" sz="2400" dirty="0" smtClean="0"/>
              <a:t>Choose “Sign Up” in the upper right corner of the web page to create an account.</a:t>
            </a:r>
          </a:p>
        </p:txBody>
      </p:sp>
      <p:pic>
        <p:nvPicPr>
          <p:cNvPr id="4" name="Picture 3" descr="Image of the login page for Understand Scoring."/>
          <p:cNvPicPr>
            <a:picLocks noChangeAspect="1"/>
          </p:cNvPicPr>
          <p:nvPr/>
        </p:nvPicPr>
        <p:blipFill>
          <a:blip r:embed="rId2"/>
          <a:stretch>
            <a:fillRect/>
          </a:stretch>
        </p:blipFill>
        <p:spPr>
          <a:xfrm>
            <a:off x="46395" y="1686611"/>
            <a:ext cx="9037717" cy="764424"/>
          </a:xfrm>
          <a:prstGeom prst="rect">
            <a:avLst/>
          </a:prstGeom>
          <a:ln>
            <a:solidFill>
              <a:schemeClr val="tx1"/>
            </a:solidFill>
          </a:ln>
        </p:spPr>
      </p:pic>
      <p:sp>
        <p:nvSpPr>
          <p:cNvPr id="5" name="Content Placeholder 2"/>
          <p:cNvSpPr txBox="1">
            <a:spLocks/>
          </p:cNvSpPr>
          <p:nvPr/>
        </p:nvSpPr>
        <p:spPr>
          <a:xfrm>
            <a:off x="76200" y="2495548"/>
            <a:ext cx="8927385" cy="3429002"/>
          </a:xfrm>
          <a:prstGeom prst="rect">
            <a:avLst/>
          </a:prstGeom>
        </p:spPr>
        <p:txBody>
          <a:bodyPr vert="horz" lIns="91440" tIns="45720" rIns="91440" bIns="45720" rtlCol="0">
            <a:normAutofit/>
          </a:bodyPr>
          <a:lstStyle>
            <a:lvl1pPr marL="342900" indent="-342900" algn="l" defTabSz="914400" rtl="0" eaLnBrk="1" latinLnBrk="0" hangingPunct="1">
              <a:spcBef>
                <a:spcPts val="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en-US" sz="2400" dirty="0" smtClean="0"/>
              <a:t>Users may access Understand Scoring as a guest, but work will not be saved and Verification Sets (for qualifying scorers) will not be available. </a:t>
            </a:r>
            <a:endParaRPr lang="en-US" sz="2400" dirty="0"/>
          </a:p>
        </p:txBody>
      </p:sp>
      <p:sp>
        <p:nvSpPr>
          <p:cNvPr id="6" name="Oval 5" descr="Red circle indicates the location of the button used to sign up for a new account."/>
          <p:cNvSpPr/>
          <p:nvPr/>
        </p:nvSpPr>
        <p:spPr>
          <a:xfrm>
            <a:off x="8382000" y="1733550"/>
            <a:ext cx="621585" cy="6858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839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4699</TotalTime>
  <Words>3084</Words>
  <Application>Microsoft Office PowerPoint</Application>
  <PresentationFormat>On-screen Show (16:9)</PresentationFormat>
  <Paragraphs>220</Paragraphs>
  <Slides>57</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Tahoma</vt:lpstr>
      <vt:lpstr>Office Theme</vt:lpstr>
      <vt:lpstr>Understand Scoring</vt:lpstr>
      <vt:lpstr>About the Webinar</vt:lpstr>
      <vt:lpstr>Overview</vt:lpstr>
      <vt:lpstr>What Is Understand Scoring?</vt:lpstr>
      <vt:lpstr>What Has Changed? EOC</vt:lpstr>
      <vt:lpstr>Accessing Understand Scoring</vt:lpstr>
      <vt:lpstr>Accessing Understand Scoring</vt:lpstr>
      <vt:lpstr>Getting Started</vt:lpstr>
      <vt:lpstr>Getting Started: Sign Up</vt:lpstr>
      <vt:lpstr>Getting Started: Keyword</vt:lpstr>
      <vt:lpstr>Local HS Button</vt:lpstr>
      <vt:lpstr>Materials Available in Understand Scoring (1 of 2)</vt:lpstr>
      <vt:lpstr>Materials Available in Understand Scoring (2 of 2)</vt:lpstr>
      <vt:lpstr>Using Understand Scoring</vt:lpstr>
      <vt:lpstr>Procedures for Training Scorers (1 of 2)</vt:lpstr>
      <vt:lpstr>Procedures for Training Scorers (2 of 2)</vt:lpstr>
      <vt:lpstr>Learn About Scoring</vt:lpstr>
      <vt:lpstr>Critical Information: Overview</vt:lpstr>
      <vt:lpstr>Focused Holistic Scoring</vt:lpstr>
      <vt:lpstr>Focused Holistic Scoring: Definition</vt:lpstr>
      <vt:lpstr>Overall Impression Example</vt:lpstr>
      <vt:lpstr>Questions Answered About Scoring (1 of 2)</vt:lpstr>
      <vt:lpstr>Questions Answered About Scoring (2 of 2)</vt:lpstr>
      <vt:lpstr>Preferences Vs. Rubrics</vt:lpstr>
      <vt:lpstr>Focused Holistic Scoring: Range of Papers</vt:lpstr>
      <vt:lpstr>How Are Rubrics Used to Score Papers?</vt:lpstr>
      <vt:lpstr>Using Rubrics and Anchor Paper Sets</vt:lpstr>
      <vt:lpstr>Anchor Papers</vt:lpstr>
      <vt:lpstr>Anchor Set Annotations</vt:lpstr>
      <vt:lpstr>Rangefinding in Writing</vt:lpstr>
      <vt:lpstr>Anchor Sets: Annotation/Overlay</vt:lpstr>
      <vt:lpstr>Print Option</vt:lpstr>
      <vt:lpstr>Practice Scoring</vt:lpstr>
      <vt:lpstr>Using the Scoring Summary (1 of 3)</vt:lpstr>
      <vt:lpstr>Using the Scoring Summary (2 of 3)</vt:lpstr>
      <vt:lpstr>Using the Scoring Summary (3 of 3)</vt:lpstr>
      <vt:lpstr>Adjacent and Non-Adjacent Scores</vt:lpstr>
      <vt:lpstr>Reviewing the Practice Sets</vt:lpstr>
      <vt:lpstr>Verification Scoring</vt:lpstr>
      <vt:lpstr>Qualifying to Score Student Writing (1 of 2)</vt:lpstr>
      <vt:lpstr>Qualifying to Score Student Writing (2 of 2)</vt:lpstr>
      <vt:lpstr>Resetting Verification Sets</vt:lpstr>
      <vt:lpstr>Locally Scoring Student Writing Samples</vt:lpstr>
      <vt:lpstr>Calculating a Student’s Total Score (1 of 2)</vt:lpstr>
      <vt:lpstr>Calculating a Student’s Total Score (2 of 2)</vt:lpstr>
      <vt:lpstr>Scoring Protocol (1 of 2)</vt:lpstr>
      <vt:lpstr>Scoring Protocol (2 of 2)</vt:lpstr>
      <vt:lpstr>More Uses for Understand Scoring</vt:lpstr>
      <vt:lpstr>More Uses for Understand Scoring (1 of 2)</vt:lpstr>
      <vt:lpstr>More Uses for Understand Scoring (2 of 2)</vt:lpstr>
      <vt:lpstr>What Has NOT Changed? Grade 8</vt:lpstr>
      <vt:lpstr>More About Understand Scoring</vt:lpstr>
      <vt:lpstr>Resources</vt:lpstr>
      <vt:lpstr>What is coming next?</vt:lpstr>
      <vt:lpstr>What is Coming Next? Grade 5</vt:lpstr>
      <vt:lpstr>What is Coming Next? EOC</vt:lpstr>
      <vt:lpstr>Stay Connected</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keywords>Student Performance Analysis Spring 2019</cp:keywords>
  <cp:lastModifiedBy>Nogueras, Jill (DOE)</cp:lastModifiedBy>
  <cp:revision>206</cp:revision>
  <dcterms:created xsi:type="dcterms:W3CDTF">2019-02-13T14:37:28Z</dcterms:created>
  <dcterms:modified xsi:type="dcterms:W3CDTF">2020-01-29T21:15:57Z</dcterms:modified>
</cp:coreProperties>
</file>