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63"/>
  </p:notesMasterIdLst>
  <p:sldIdLst>
    <p:sldId id="262" r:id="rId2"/>
    <p:sldId id="263" r:id="rId3"/>
    <p:sldId id="32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22" r:id="rId46"/>
    <p:sldId id="306" r:id="rId47"/>
    <p:sldId id="307" r:id="rId48"/>
    <p:sldId id="308" r:id="rId49"/>
    <p:sldId id="309" r:id="rId50"/>
    <p:sldId id="310" r:id="rId51"/>
    <p:sldId id="311" r:id="rId52"/>
    <p:sldId id="323" r:id="rId53"/>
    <p:sldId id="313" r:id="rId54"/>
    <p:sldId id="314" r:id="rId55"/>
    <p:sldId id="315" r:id="rId56"/>
    <p:sldId id="316" r:id="rId57"/>
    <p:sldId id="317" r:id="rId58"/>
    <p:sldId id="318" r:id="rId59"/>
    <p:sldId id="319" r:id="rId60"/>
    <p:sldId id="320" r:id="rId61"/>
    <p:sldId id="321" r:id="rId62"/>
  </p:sldIdLst>
  <p:sldSz cx="9144000" cy="5143500" type="screen16x9"/>
  <p:notesSz cx="7023100" cy="9309100"/>
  <p:embeddedFontLst>
    <p:embeddedFont>
      <p:font typeface="ＭＳ Ｐゴシック" panose="020B0600070205080204" pitchFamily="34" charset="-128"/>
      <p:regular r:id="rId64"/>
    </p:embeddedFont>
    <p:embeddedFont>
      <p:font typeface="Trebuchet MS" panose="020B0603020202020204" pitchFamily="34" charset="0"/>
      <p:regular r:id="rId65"/>
      <p:bold r:id="rId66"/>
      <p:italic r:id="rId67"/>
      <p:boldItalic r:id="rId68"/>
    </p:embeddedFont>
    <p:embeddedFont>
      <p:font typeface="Calibri" panose="020F0502020204030204" pitchFamily="34" charset="0"/>
      <p:regular r:id="rId69"/>
      <p:bold r:id="rId70"/>
      <p:italic r:id="rId71"/>
      <p:boldItalic r:id="rId72"/>
    </p:embeddedFont>
    <p:embeddedFont>
      <p:font typeface="Georgia" panose="02040502050405020303" pitchFamily="18"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7" autoAdjust="0"/>
    <p:restoredTop sz="94660"/>
  </p:normalViewPr>
  <p:slideViewPr>
    <p:cSldViewPr snapToGrid="0">
      <p:cViewPr varScale="1">
        <p:scale>
          <a:sx n="78" d="100"/>
          <a:sy n="78" d="100"/>
        </p:scale>
        <p:origin x="870" y="84"/>
      </p:cViewPr>
      <p:guideLst>
        <p:guide orient="horz" pos="1620"/>
        <p:guide pos="2880"/>
      </p:guideLst>
    </p:cSldViewPr>
  </p:slideViewPr>
  <p:notesTextViewPr>
    <p:cViewPr>
      <p:scale>
        <a:sx n="1" d="1"/>
        <a:sy n="1" d="1"/>
      </p:scale>
      <p:origin x="0" y="0"/>
    </p:cViewPr>
  </p:notesTextViewPr>
  <p:sorterViewPr>
    <p:cViewPr>
      <p:scale>
        <a:sx n="150" d="100"/>
        <a:sy n="150" d="100"/>
      </p:scale>
      <p:origin x="0" y="-260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lIns="93324" tIns="46662" rIns="93324" bIns="46662"/>
          <a:lstStyle/>
          <a:p>
            <a:pPr>
              <a:defRPr/>
            </a:pPr>
            <a:endParaRPr lang="en-US" dirty="0"/>
          </a:p>
        </p:txBody>
      </p:sp>
      <p:sp>
        <p:nvSpPr>
          <p:cNvPr id="5" name="Slide Number Placeholder 4"/>
          <p:cNvSpPr>
            <a:spLocks noGrp="1"/>
          </p:cNvSpPr>
          <p:nvPr>
            <p:ph type="sldNum" sz="quarter" idx="11"/>
          </p:nvPr>
        </p:nvSpPr>
        <p:spPr/>
        <p:txBody>
          <a:bodyPr lIns="93324" tIns="46662" rIns="93324" bIns="46662"/>
          <a:lstStyle/>
          <a:p>
            <a:pPr>
              <a:defRPr/>
            </a:pPr>
            <a:fld id="{CC560F74-7A82-4E33-A3F8-A6AF3757797E}" type="slidenum">
              <a:rPr lang="en-US" smtClean="0"/>
              <a:pPr>
                <a:defRPr/>
              </a:pPr>
              <a:t>1</a:t>
            </a:fld>
            <a:endParaRPr lang="en-US" dirty="0"/>
          </a:p>
        </p:txBody>
      </p:sp>
    </p:spTree>
    <p:extLst>
      <p:ext uri="{BB962C8B-B14F-4D97-AF65-F5344CB8AC3E}">
        <p14:creationId xmlns:p14="http://schemas.microsoft.com/office/powerpoint/2010/main" val="422772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10</a:t>
            </a:fld>
            <a:endParaRPr lang="en-US"/>
          </a:p>
        </p:txBody>
      </p:sp>
    </p:spTree>
    <p:extLst>
      <p:ext uri="{BB962C8B-B14F-4D97-AF65-F5344CB8AC3E}">
        <p14:creationId xmlns:p14="http://schemas.microsoft.com/office/powerpoint/2010/main" val="191879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11</a:t>
            </a:fld>
            <a:endParaRPr lang="en-US"/>
          </a:p>
        </p:txBody>
      </p:sp>
    </p:spTree>
    <p:extLst>
      <p:ext uri="{BB962C8B-B14F-4D97-AF65-F5344CB8AC3E}">
        <p14:creationId xmlns:p14="http://schemas.microsoft.com/office/powerpoint/2010/main" val="281050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5246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12</a:t>
            </a:fld>
            <a:endParaRPr lang="en-US"/>
          </a:p>
        </p:txBody>
      </p:sp>
    </p:spTree>
    <p:extLst>
      <p:ext uri="{BB962C8B-B14F-4D97-AF65-F5344CB8AC3E}">
        <p14:creationId xmlns:p14="http://schemas.microsoft.com/office/powerpoint/2010/main" val="125696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lIns="93324" tIns="46662" rIns="93324" bIns="46662"/>
          <a:lstStyle/>
          <a:p>
            <a:pPr>
              <a:defRPr/>
            </a:pPr>
            <a:endParaRPr lang="en-US" dirty="0"/>
          </a:p>
        </p:txBody>
      </p:sp>
      <p:sp>
        <p:nvSpPr>
          <p:cNvPr id="5" name="Slide Number Placeholder 4"/>
          <p:cNvSpPr>
            <a:spLocks noGrp="1"/>
          </p:cNvSpPr>
          <p:nvPr>
            <p:ph type="sldNum" sz="quarter" idx="11"/>
          </p:nvPr>
        </p:nvSpPr>
        <p:spPr/>
        <p:txBody>
          <a:bodyPr lIns="93324" tIns="46662" rIns="93324" bIns="46662"/>
          <a:lstStyle/>
          <a:p>
            <a:pPr>
              <a:defRPr/>
            </a:pPr>
            <a:fld id="{CC560F74-7A82-4E33-A3F8-A6AF3757797E}" type="slidenum">
              <a:rPr lang="en-US" smtClean="0"/>
              <a:pPr>
                <a:defRPr/>
              </a:pPr>
              <a:t>13</a:t>
            </a:fld>
            <a:endParaRPr lang="en-US" dirty="0"/>
          </a:p>
        </p:txBody>
      </p:sp>
    </p:spTree>
    <p:extLst>
      <p:ext uri="{BB962C8B-B14F-4D97-AF65-F5344CB8AC3E}">
        <p14:creationId xmlns:p14="http://schemas.microsoft.com/office/powerpoint/2010/main" val="53107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lIns="93324" tIns="46662" rIns="93324" bIns="46662"/>
          <a:lstStyle/>
          <a:p>
            <a:pPr>
              <a:defRPr/>
            </a:pPr>
            <a:endParaRPr lang="en-US" dirty="0"/>
          </a:p>
        </p:txBody>
      </p:sp>
      <p:sp>
        <p:nvSpPr>
          <p:cNvPr id="5" name="Slide Number Placeholder 4"/>
          <p:cNvSpPr>
            <a:spLocks noGrp="1"/>
          </p:cNvSpPr>
          <p:nvPr>
            <p:ph type="sldNum" sz="quarter" idx="11"/>
          </p:nvPr>
        </p:nvSpPr>
        <p:spPr/>
        <p:txBody>
          <a:bodyPr lIns="93324" tIns="46662" rIns="93324" bIns="46662"/>
          <a:lstStyle/>
          <a:p>
            <a:pPr>
              <a:defRPr/>
            </a:pPr>
            <a:fld id="{CC560F74-7A82-4E33-A3F8-A6AF3757797E}" type="slidenum">
              <a:rPr lang="en-US" smtClean="0"/>
              <a:pPr>
                <a:defRPr/>
              </a:pPr>
              <a:t>14</a:t>
            </a:fld>
            <a:endParaRPr lang="en-US" dirty="0"/>
          </a:p>
        </p:txBody>
      </p:sp>
    </p:spTree>
    <p:extLst>
      <p:ext uri="{BB962C8B-B14F-4D97-AF65-F5344CB8AC3E}">
        <p14:creationId xmlns:p14="http://schemas.microsoft.com/office/powerpoint/2010/main" val="300836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15</a:t>
            </a:fld>
            <a:endParaRPr lang="en-US"/>
          </a:p>
        </p:txBody>
      </p:sp>
    </p:spTree>
    <p:extLst>
      <p:ext uri="{BB962C8B-B14F-4D97-AF65-F5344CB8AC3E}">
        <p14:creationId xmlns:p14="http://schemas.microsoft.com/office/powerpoint/2010/main" val="9652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16</a:t>
            </a:fld>
            <a:endParaRPr lang="en-US"/>
          </a:p>
        </p:txBody>
      </p:sp>
    </p:spTree>
    <p:extLst>
      <p:ext uri="{BB962C8B-B14F-4D97-AF65-F5344CB8AC3E}">
        <p14:creationId xmlns:p14="http://schemas.microsoft.com/office/powerpoint/2010/main" val="228258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56177">
              <a:defRPr/>
            </a:pPr>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17</a:t>
            </a:fld>
            <a:endParaRPr lang="en-US"/>
          </a:p>
        </p:txBody>
      </p:sp>
    </p:spTree>
    <p:extLst>
      <p:ext uri="{BB962C8B-B14F-4D97-AF65-F5344CB8AC3E}">
        <p14:creationId xmlns:p14="http://schemas.microsoft.com/office/powerpoint/2010/main" val="1007892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5246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18</a:t>
            </a:fld>
            <a:endParaRPr lang="en-US"/>
          </a:p>
        </p:txBody>
      </p:sp>
    </p:spTree>
    <p:extLst>
      <p:ext uri="{BB962C8B-B14F-4D97-AF65-F5344CB8AC3E}">
        <p14:creationId xmlns:p14="http://schemas.microsoft.com/office/powerpoint/2010/main" val="306865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19</a:t>
            </a:fld>
            <a:endParaRPr lang="en-US"/>
          </a:p>
        </p:txBody>
      </p:sp>
    </p:spTree>
    <p:extLst>
      <p:ext uri="{BB962C8B-B14F-4D97-AF65-F5344CB8AC3E}">
        <p14:creationId xmlns:p14="http://schemas.microsoft.com/office/powerpoint/2010/main" val="420404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2</a:t>
            </a:fld>
            <a:endParaRPr lang="en-US"/>
          </a:p>
        </p:txBody>
      </p:sp>
    </p:spTree>
    <p:extLst>
      <p:ext uri="{BB962C8B-B14F-4D97-AF65-F5344CB8AC3E}">
        <p14:creationId xmlns:p14="http://schemas.microsoft.com/office/powerpoint/2010/main" val="3728744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20</a:t>
            </a:fld>
            <a:endParaRPr lang="en-US"/>
          </a:p>
        </p:txBody>
      </p:sp>
    </p:spTree>
    <p:extLst>
      <p:ext uri="{BB962C8B-B14F-4D97-AF65-F5344CB8AC3E}">
        <p14:creationId xmlns:p14="http://schemas.microsoft.com/office/powerpoint/2010/main" val="1890690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indent="0" defTabSz="933237" eaLnBrk="0" fontAlgn="base" hangingPunct="0">
              <a:spcBef>
                <a:spcPct val="30000"/>
              </a:spcBef>
              <a:spcAft>
                <a:spcPct val="0"/>
              </a:spcAft>
              <a:buClrTx/>
              <a:buSzTx/>
              <a:buNone/>
              <a:defRPr/>
            </a:pPr>
            <a:endParaRPr lang="en-US"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21</a:t>
            </a:fld>
            <a:endParaRPr lang="en-US"/>
          </a:p>
        </p:txBody>
      </p:sp>
    </p:spTree>
    <p:extLst>
      <p:ext uri="{BB962C8B-B14F-4D97-AF65-F5344CB8AC3E}">
        <p14:creationId xmlns:p14="http://schemas.microsoft.com/office/powerpoint/2010/main" val="419208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22</a:t>
            </a:fld>
            <a:endParaRPr lang="en-US"/>
          </a:p>
        </p:txBody>
      </p:sp>
    </p:spTree>
    <p:extLst>
      <p:ext uri="{BB962C8B-B14F-4D97-AF65-F5344CB8AC3E}">
        <p14:creationId xmlns:p14="http://schemas.microsoft.com/office/powerpoint/2010/main" val="40673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23</a:t>
            </a:fld>
            <a:endParaRPr lang="en-US"/>
          </a:p>
        </p:txBody>
      </p:sp>
    </p:spTree>
    <p:extLst>
      <p:ext uri="{BB962C8B-B14F-4D97-AF65-F5344CB8AC3E}">
        <p14:creationId xmlns:p14="http://schemas.microsoft.com/office/powerpoint/2010/main" val="18530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24</a:t>
            </a:fld>
            <a:endParaRPr lang="en-US"/>
          </a:p>
        </p:txBody>
      </p:sp>
    </p:spTree>
    <p:extLst>
      <p:ext uri="{BB962C8B-B14F-4D97-AF65-F5344CB8AC3E}">
        <p14:creationId xmlns:p14="http://schemas.microsoft.com/office/powerpoint/2010/main" val="1256137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25</a:t>
            </a:fld>
            <a:endParaRPr lang="en-US"/>
          </a:p>
        </p:txBody>
      </p:sp>
    </p:spTree>
    <p:extLst>
      <p:ext uri="{BB962C8B-B14F-4D97-AF65-F5344CB8AC3E}">
        <p14:creationId xmlns:p14="http://schemas.microsoft.com/office/powerpoint/2010/main" val="1341438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26</a:t>
            </a:fld>
            <a:endParaRPr lang="en-US"/>
          </a:p>
        </p:txBody>
      </p:sp>
    </p:spTree>
    <p:extLst>
      <p:ext uri="{BB962C8B-B14F-4D97-AF65-F5344CB8AC3E}">
        <p14:creationId xmlns:p14="http://schemas.microsoft.com/office/powerpoint/2010/main" val="636431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marL="0" indent="0" defTabSz="933237" eaLnBrk="0" fontAlgn="base" hangingPunct="0">
              <a:spcBef>
                <a:spcPct val="30000"/>
              </a:spcBef>
              <a:spcAft>
                <a:spcPct val="0"/>
              </a:spcAft>
              <a:buClrTx/>
              <a:buSzTx/>
              <a:buNone/>
              <a:defRPr/>
            </a:pPr>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27</a:t>
            </a:fld>
            <a:endParaRPr lang="en-US"/>
          </a:p>
        </p:txBody>
      </p:sp>
    </p:spTree>
    <p:extLst>
      <p:ext uri="{BB962C8B-B14F-4D97-AF65-F5344CB8AC3E}">
        <p14:creationId xmlns:p14="http://schemas.microsoft.com/office/powerpoint/2010/main" val="330737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28</a:t>
            </a:fld>
            <a:endParaRPr lang="en-US"/>
          </a:p>
        </p:txBody>
      </p:sp>
    </p:spTree>
    <p:extLst>
      <p:ext uri="{BB962C8B-B14F-4D97-AF65-F5344CB8AC3E}">
        <p14:creationId xmlns:p14="http://schemas.microsoft.com/office/powerpoint/2010/main" val="992251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29</a:t>
            </a:fld>
            <a:endParaRPr lang="en-US"/>
          </a:p>
        </p:txBody>
      </p:sp>
    </p:spTree>
    <p:extLst>
      <p:ext uri="{BB962C8B-B14F-4D97-AF65-F5344CB8AC3E}">
        <p14:creationId xmlns:p14="http://schemas.microsoft.com/office/powerpoint/2010/main" val="371338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3</a:t>
            </a:fld>
            <a:endParaRPr lang="en-US"/>
          </a:p>
        </p:txBody>
      </p:sp>
    </p:spTree>
    <p:extLst>
      <p:ext uri="{BB962C8B-B14F-4D97-AF65-F5344CB8AC3E}">
        <p14:creationId xmlns:p14="http://schemas.microsoft.com/office/powerpoint/2010/main" val="2178642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30</a:t>
            </a:fld>
            <a:endParaRPr lang="en-US"/>
          </a:p>
        </p:txBody>
      </p:sp>
    </p:spTree>
    <p:extLst>
      <p:ext uri="{BB962C8B-B14F-4D97-AF65-F5344CB8AC3E}">
        <p14:creationId xmlns:p14="http://schemas.microsoft.com/office/powerpoint/2010/main" val="3425591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lIns="93324" tIns="46662" rIns="93324" bIns="46662"/>
          <a:lstStyle/>
          <a:p>
            <a:pPr>
              <a:defRPr/>
            </a:pPr>
            <a:fld id="{3AB72547-935F-49D1-A059-AEE0DDC50608}" type="slidenum">
              <a:rPr lang="en-US" smtClean="0"/>
              <a:pPr>
                <a:defRPr/>
              </a:pPr>
              <a:t>31</a:t>
            </a:fld>
            <a:endParaRPr lang="en-US"/>
          </a:p>
        </p:txBody>
      </p:sp>
    </p:spTree>
    <p:extLst>
      <p:ext uri="{BB962C8B-B14F-4D97-AF65-F5344CB8AC3E}">
        <p14:creationId xmlns:p14="http://schemas.microsoft.com/office/powerpoint/2010/main" val="1373207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32</a:t>
            </a:fld>
            <a:endParaRPr lang="en-US"/>
          </a:p>
        </p:txBody>
      </p:sp>
    </p:spTree>
    <p:extLst>
      <p:ext uri="{BB962C8B-B14F-4D97-AF65-F5344CB8AC3E}">
        <p14:creationId xmlns:p14="http://schemas.microsoft.com/office/powerpoint/2010/main" val="3067828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33</a:t>
            </a:fld>
            <a:endParaRPr lang="en-US"/>
          </a:p>
        </p:txBody>
      </p:sp>
    </p:spTree>
    <p:extLst>
      <p:ext uri="{BB962C8B-B14F-4D97-AF65-F5344CB8AC3E}">
        <p14:creationId xmlns:p14="http://schemas.microsoft.com/office/powerpoint/2010/main" val="1640048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34</a:t>
            </a:fld>
            <a:endParaRPr lang="en-US"/>
          </a:p>
        </p:txBody>
      </p:sp>
    </p:spTree>
    <p:extLst>
      <p:ext uri="{BB962C8B-B14F-4D97-AF65-F5344CB8AC3E}">
        <p14:creationId xmlns:p14="http://schemas.microsoft.com/office/powerpoint/2010/main" val="594291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35</a:t>
            </a:fld>
            <a:endParaRPr lang="en-US"/>
          </a:p>
        </p:txBody>
      </p:sp>
    </p:spTree>
    <p:extLst>
      <p:ext uri="{BB962C8B-B14F-4D97-AF65-F5344CB8AC3E}">
        <p14:creationId xmlns:p14="http://schemas.microsoft.com/office/powerpoint/2010/main" val="326341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36</a:t>
            </a:fld>
            <a:endParaRPr lang="en-US"/>
          </a:p>
        </p:txBody>
      </p:sp>
    </p:spTree>
    <p:extLst>
      <p:ext uri="{BB962C8B-B14F-4D97-AF65-F5344CB8AC3E}">
        <p14:creationId xmlns:p14="http://schemas.microsoft.com/office/powerpoint/2010/main" val="1683690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37</a:t>
            </a:fld>
            <a:endParaRPr lang="en-US"/>
          </a:p>
        </p:txBody>
      </p:sp>
    </p:spTree>
    <p:extLst>
      <p:ext uri="{BB962C8B-B14F-4D97-AF65-F5344CB8AC3E}">
        <p14:creationId xmlns:p14="http://schemas.microsoft.com/office/powerpoint/2010/main" val="4022810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38</a:t>
            </a:fld>
            <a:endParaRPr lang="en-US"/>
          </a:p>
        </p:txBody>
      </p:sp>
    </p:spTree>
    <p:extLst>
      <p:ext uri="{BB962C8B-B14F-4D97-AF65-F5344CB8AC3E}">
        <p14:creationId xmlns:p14="http://schemas.microsoft.com/office/powerpoint/2010/main" val="2041430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40</a:t>
            </a:fld>
            <a:endParaRPr lang="en-US"/>
          </a:p>
        </p:txBody>
      </p:sp>
    </p:spTree>
    <p:extLst>
      <p:ext uri="{BB962C8B-B14F-4D97-AF65-F5344CB8AC3E}">
        <p14:creationId xmlns:p14="http://schemas.microsoft.com/office/powerpoint/2010/main" val="356950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4</a:t>
            </a:fld>
            <a:endParaRPr lang="en-US"/>
          </a:p>
        </p:txBody>
      </p:sp>
    </p:spTree>
    <p:extLst>
      <p:ext uri="{BB962C8B-B14F-4D97-AF65-F5344CB8AC3E}">
        <p14:creationId xmlns:p14="http://schemas.microsoft.com/office/powerpoint/2010/main" val="1912748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41</a:t>
            </a:fld>
            <a:endParaRPr lang="en-US"/>
          </a:p>
        </p:txBody>
      </p:sp>
    </p:spTree>
    <p:extLst>
      <p:ext uri="{BB962C8B-B14F-4D97-AF65-F5344CB8AC3E}">
        <p14:creationId xmlns:p14="http://schemas.microsoft.com/office/powerpoint/2010/main" val="513734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42</a:t>
            </a:fld>
            <a:endParaRPr lang="en-US"/>
          </a:p>
        </p:txBody>
      </p:sp>
    </p:spTree>
    <p:extLst>
      <p:ext uri="{BB962C8B-B14F-4D97-AF65-F5344CB8AC3E}">
        <p14:creationId xmlns:p14="http://schemas.microsoft.com/office/powerpoint/2010/main" val="1677511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43</a:t>
            </a:fld>
            <a:endParaRPr lang="en-US"/>
          </a:p>
        </p:txBody>
      </p:sp>
    </p:spTree>
    <p:extLst>
      <p:ext uri="{BB962C8B-B14F-4D97-AF65-F5344CB8AC3E}">
        <p14:creationId xmlns:p14="http://schemas.microsoft.com/office/powerpoint/2010/main" val="3421981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44</a:t>
            </a:fld>
            <a:endParaRPr lang="en-US"/>
          </a:p>
        </p:txBody>
      </p:sp>
    </p:spTree>
    <p:extLst>
      <p:ext uri="{BB962C8B-B14F-4D97-AF65-F5344CB8AC3E}">
        <p14:creationId xmlns:p14="http://schemas.microsoft.com/office/powerpoint/2010/main" val="2905674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45</a:t>
            </a:fld>
            <a:endParaRPr lang="en-US"/>
          </a:p>
        </p:txBody>
      </p:sp>
    </p:spTree>
    <p:extLst>
      <p:ext uri="{BB962C8B-B14F-4D97-AF65-F5344CB8AC3E}">
        <p14:creationId xmlns:p14="http://schemas.microsoft.com/office/powerpoint/2010/main" val="1718823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46</a:t>
            </a:fld>
            <a:endParaRPr lang="en-US"/>
          </a:p>
        </p:txBody>
      </p:sp>
    </p:spTree>
    <p:extLst>
      <p:ext uri="{BB962C8B-B14F-4D97-AF65-F5344CB8AC3E}">
        <p14:creationId xmlns:p14="http://schemas.microsoft.com/office/powerpoint/2010/main" val="1519785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47</a:t>
            </a:fld>
            <a:endParaRPr lang="en-US"/>
          </a:p>
        </p:txBody>
      </p:sp>
    </p:spTree>
    <p:extLst>
      <p:ext uri="{BB962C8B-B14F-4D97-AF65-F5344CB8AC3E}">
        <p14:creationId xmlns:p14="http://schemas.microsoft.com/office/powerpoint/2010/main" val="1532064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62FBEA2-4504-465C-B12D-8B709E2A88A9}" type="slidenum">
              <a:rPr lang="en-US" smtClean="0"/>
              <a:t>48</a:t>
            </a:fld>
            <a:endParaRPr lang="en-US"/>
          </a:p>
        </p:txBody>
      </p:sp>
    </p:spTree>
    <p:extLst>
      <p:ext uri="{BB962C8B-B14F-4D97-AF65-F5344CB8AC3E}">
        <p14:creationId xmlns:p14="http://schemas.microsoft.com/office/powerpoint/2010/main" val="1180363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49</a:t>
            </a:fld>
            <a:endParaRPr lang="en-US"/>
          </a:p>
        </p:txBody>
      </p:sp>
    </p:spTree>
    <p:extLst>
      <p:ext uri="{BB962C8B-B14F-4D97-AF65-F5344CB8AC3E}">
        <p14:creationId xmlns:p14="http://schemas.microsoft.com/office/powerpoint/2010/main" val="1715484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50</a:t>
            </a:fld>
            <a:endParaRPr lang="en-US"/>
          </a:p>
        </p:txBody>
      </p:sp>
    </p:spTree>
    <p:extLst>
      <p:ext uri="{BB962C8B-B14F-4D97-AF65-F5344CB8AC3E}">
        <p14:creationId xmlns:p14="http://schemas.microsoft.com/office/powerpoint/2010/main" val="258618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5</a:t>
            </a:fld>
            <a:endParaRPr lang="en-US"/>
          </a:p>
        </p:txBody>
      </p:sp>
    </p:spTree>
    <p:extLst>
      <p:ext uri="{BB962C8B-B14F-4D97-AF65-F5344CB8AC3E}">
        <p14:creationId xmlns:p14="http://schemas.microsoft.com/office/powerpoint/2010/main" val="28142078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51</a:t>
            </a:fld>
            <a:endParaRPr lang="en-US"/>
          </a:p>
        </p:txBody>
      </p:sp>
    </p:spTree>
    <p:extLst>
      <p:ext uri="{BB962C8B-B14F-4D97-AF65-F5344CB8AC3E}">
        <p14:creationId xmlns:p14="http://schemas.microsoft.com/office/powerpoint/2010/main" val="123565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52</a:t>
            </a:fld>
            <a:endParaRPr lang="en-US"/>
          </a:p>
        </p:txBody>
      </p:sp>
    </p:spTree>
    <p:extLst>
      <p:ext uri="{BB962C8B-B14F-4D97-AF65-F5344CB8AC3E}">
        <p14:creationId xmlns:p14="http://schemas.microsoft.com/office/powerpoint/2010/main" val="3870110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53</a:t>
            </a:fld>
            <a:endParaRPr lang="en-US"/>
          </a:p>
        </p:txBody>
      </p:sp>
    </p:spTree>
    <p:extLst>
      <p:ext uri="{BB962C8B-B14F-4D97-AF65-F5344CB8AC3E}">
        <p14:creationId xmlns:p14="http://schemas.microsoft.com/office/powerpoint/2010/main" val="4071587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54</a:t>
            </a:fld>
            <a:endParaRPr lang="en-US"/>
          </a:p>
        </p:txBody>
      </p:sp>
    </p:spTree>
    <p:extLst>
      <p:ext uri="{BB962C8B-B14F-4D97-AF65-F5344CB8AC3E}">
        <p14:creationId xmlns:p14="http://schemas.microsoft.com/office/powerpoint/2010/main" val="30602120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55</a:t>
            </a:fld>
            <a:endParaRPr lang="en-US"/>
          </a:p>
        </p:txBody>
      </p:sp>
    </p:spTree>
    <p:extLst>
      <p:ext uri="{BB962C8B-B14F-4D97-AF65-F5344CB8AC3E}">
        <p14:creationId xmlns:p14="http://schemas.microsoft.com/office/powerpoint/2010/main" val="785458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56</a:t>
            </a:fld>
            <a:endParaRPr lang="en-US"/>
          </a:p>
        </p:txBody>
      </p:sp>
    </p:spTree>
    <p:extLst>
      <p:ext uri="{BB962C8B-B14F-4D97-AF65-F5344CB8AC3E}">
        <p14:creationId xmlns:p14="http://schemas.microsoft.com/office/powerpoint/2010/main" val="4161303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57</a:t>
            </a:fld>
            <a:endParaRPr lang="en-US"/>
          </a:p>
        </p:txBody>
      </p:sp>
    </p:spTree>
    <p:extLst>
      <p:ext uri="{BB962C8B-B14F-4D97-AF65-F5344CB8AC3E}">
        <p14:creationId xmlns:p14="http://schemas.microsoft.com/office/powerpoint/2010/main" val="34352885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58</a:t>
            </a:fld>
            <a:endParaRPr lang="en-US"/>
          </a:p>
        </p:txBody>
      </p:sp>
    </p:spTree>
    <p:extLst>
      <p:ext uri="{BB962C8B-B14F-4D97-AF65-F5344CB8AC3E}">
        <p14:creationId xmlns:p14="http://schemas.microsoft.com/office/powerpoint/2010/main" val="6450879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lIns="93324" tIns="46662" rIns="93324" bIns="46662"/>
          <a:lstStyle/>
          <a:p>
            <a:fld id="{162FBEA2-4504-465C-B12D-8B709E2A88A9}" type="slidenum">
              <a:rPr lang="en-US" smtClean="0"/>
              <a:t>59</a:t>
            </a:fld>
            <a:endParaRPr lang="en-US"/>
          </a:p>
        </p:txBody>
      </p:sp>
    </p:spTree>
    <p:extLst>
      <p:ext uri="{BB962C8B-B14F-4D97-AF65-F5344CB8AC3E}">
        <p14:creationId xmlns:p14="http://schemas.microsoft.com/office/powerpoint/2010/main" val="3359297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BFE8F5AC-50C9-44B5-BB45-52D718D33E48}" type="slidenum">
              <a:rPr lang="en-US" smtClean="0"/>
              <a:pPr>
                <a:defRPr/>
              </a:pPr>
              <a:t>60</a:t>
            </a:fld>
            <a:endParaRPr lang="en-US"/>
          </a:p>
        </p:txBody>
      </p:sp>
    </p:spTree>
    <p:extLst>
      <p:ext uri="{BB962C8B-B14F-4D97-AF65-F5344CB8AC3E}">
        <p14:creationId xmlns:p14="http://schemas.microsoft.com/office/powerpoint/2010/main" val="289827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6</a:t>
            </a:fld>
            <a:endParaRPr lang="en-US"/>
          </a:p>
        </p:txBody>
      </p:sp>
    </p:spTree>
    <p:extLst>
      <p:ext uri="{BB962C8B-B14F-4D97-AF65-F5344CB8AC3E}">
        <p14:creationId xmlns:p14="http://schemas.microsoft.com/office/powerpoint/2010/main" val="2686996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pPr>
              <a:defRPr/>
            </a:pPr>
            <a:fld id="{BFE8F5AC-50C9-44B5-BB45-52D718D33E48}" type="slidenum">
              <a:rPr lang="en-US" smtClean="0"/>
              <a:pPr>
                <a:defRPr/>
              </a:pPr>
              <a:t>61</a:t>
            </a:fld>
            <a:endParaRPr lang="en-US"/>
          </a:p>
        </p:txBody>
      </p:sp>
    </p:spTree>
    <p:extLst>
      <p:ext uri="{BB962C8B-B14F-4D97-AF65-F5344CB8AC3E}">
        <p14:creationId xmlns:p14="http://schemas.microsoft.com/office/powerpoint/2010/main" val="59972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7</a:t>
            </a:fld>
            <a:endParaRPr lang="en-US"/>
          </a:p>
        </p:txBody>
      </p:sp>
    </p:spTree>
    <p:extLst>
      <p:ext uri="{BB962C8B-B14F-4D97-AF65-F5344CB8AC3E}">
        <p14:creationId xmlns:p14="http://schemas.microsoft.com/office/powerpoint/2010/main" val="245906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8</a:t>
            </a:fld>
            <a:endParaRPr lang="en-US"/>
          </a:p>
        </p:txBody>
      </p:sp>
    </p:spTree>
    <p:extLst>
      <p:ext uri="{BB962C8B-B14F-4D97-AF65-F5344CB8AC3E}">
        <p14:creationId xmlns:p14="http://schemas.microsoft.com/office/powerpoint/2010/main" val="302676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lIns="93324" tIns="46662" rIns="93324" bIns="46662"/>
          <a:lstStyle/>
          <a:p>
            <a:fld id="{1473A48D-66ED-4B46-A259-738D411D5A8E}" type="slidenum">
              <a:rPr lang="en-US" smtClean="0"/>
              <a:pPr/>
              <a:t>9</a:t>
            </a:fld>
            <a:endParaRPr lang="en-US"/>
          </a:p>
        </p:txBody>
      </p:sp>
    </p:spTree>
    <p:extLst>
      <p:ext uri="{BB962C8B-B14F-4D97-AF65-F5344CB8AC3E}">
        <p14:creationId xmlns:p14="http://schemas.microsoft.com/office/powerpoint/2010/main" val="2559627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1" y="848182"/>
            <a:ext cx="3941213" cy="1790700"/>
          </a:xfrm>
        </p:spPr>
        <p:txBody>
          <a:bodyPr anchor="b"/>
          <a:lstStyle>
            <a:lvl1pPr algn="l">
              <a:defRPr sz="4500" cap="small" baseline="0"/>
            </a:lvl1pPr>
          </a:lstStyle>
          <a:p>
            <a:r>
              <a:rPr lang="en-US" smtClean="0"/>
              <a:t>Click to edit Master title style</a:t>
            </a:r>
            <a:endParaRPr lang="en-US" dirty="0"/>
          </a:p>
        </p:txBody>
      </p:sp>
      <p:sp>
        <p:nvSpPr>
          <p:cNvPr id="3" name="Subtitle 2"/>
          <p:cNvSpPr>
            <a:spLocks noGrp="1"/>
          </p:cNvSpPr>
          <p:nvPr>
            <p:ph type="subTitle" idx="1"/>
          </p:nvPr>
        </p:nvSpPr>
        <p:spPr>
          <a:xfrm>
            <a:off x="628651" y="2727165"/>
            <a:ext cx="3941213"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10D7D0-E191-4C83-8A0F-12414189B1E3}"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Rectangle 7" descr="VDOE Logo"/>
          <p:cNvSpPr/>
          <p:nvPr/>
        </p:nvSpPr>
        <p:spPr>
          <a:xfrm>
            <a:off x="1515526" y="689653"/>
            <a:ext cx="8170436" cy="4453847"/>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Box 9"/>
          <p:cNvSpPr txBox="1"/>
          <p:nvPr/>
        </p:nvSpPr>
        <p:spPr>
          <a:xfrm>
            <a:off x="1633591" y="4313870"/>
            <a:ext cx="7135402" cy="542456"/>
          </a:xfrm>
          <a:prstGeom prst="rect">
            <a:avLst/>
          </a:prstGeom>
          <a:noFill/>
        </p:spPr>
        <p:txBody>
          <a:bodyPr wrap="square" rtlCol="0">
            <a:spAutoFit/>
          </a:bodyPr>
          <a:lstStyle/>
          <a:p>
            <a:pPr algn="r"/>
            <a:r>
              <a:rPr lang="en-US" sz="2925" b="1" dirty="0">
                <a:solidFill>
                  <a:schemeClr val="tx1">
                    <a:alpha val="20000"/>
                  </a:schemeClr>
                </a:solidFill>
                <a:latin typeface="Trebuchet MS" panose="020B0603020202020204" pitchFamily="34" charset="0"/>
              </a:rPr>
              <a:t>VIRGINIA DEPARTMENT OF EDUCATION</a:t>
            </a:r>
          </a:p>
        </p:txBody>
      </p:sp>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7325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Content Placeholder 2"/>
          <p:cNvSpPr>
            <a:spLocks noGrp="1"/>
          </p:cNvSpPr>
          <p:nvPr>
            <p:ph sz="half" idx="1"/>
          </p:nvPr>
        </p:nvSpPr>
        <p:spPr>
          <a:xfrm>
            <a:off x="628650" y="1161467"/>
            <a:ext cx="3886200" cy="34712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629150" y="1161467"/>
            <a:ext cx="3886200" cy="34712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hasCustomPrompt="1"/>
          </p:nvPr>
        </p:nvSpPr>
        <p:spPr>
          <a:xfrm>
            <a:off x="0" y="1"/>
            <a:ext cx="9144000" cy="992981"/>
          </a:xfrm>
          <a:noFill/>
        </p:spPr>
        <p:txBody>
          <a:bodyPr lIns="822960" tIns="640080">
            <a:normAutofit/>
          </a:bodyPr>
          <a:lstStyle>
            <a:lvl1pPr marL="0" indent="0">
              <a:buNone/>
              <a:defRPr sz="33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5897777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3899"/>
            <a:ext cx="3868340" cy="617934"/>
          </a:xfr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143899"/>
            <a:ext cx="3887391" cy="617934"/>
          </a:xfr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80D8FE-4F26-421C-BC9E-A31C57605D1F}" type="datetime1">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1" name="Text Placeholder 10"/>
          <p:cNvSpPr>
            <a:spLocks noGrp="1"/>
          </p:cNvSpPr>
          <p:nvPr>
            <p:ph type="body" sz="quarter" idx="13" hasCustomPrompt="1"/>
          </p:nvPr>
        </p:nvSpPr>
        <p:spPr>
          <a:xfrm>
            <a:off x="0" y="1"/>
            <a:ext cx="9144000" cy="992981"/>
          </a:xfrm>
          <a:solidFill>
            <a:schemeClr val="tx1"/>
          </a:solidFill>
        </p:spPr>
        <p:txBody>
          <a:bodyPr lIns="822960" tIns="640080">
            <a:normAutofit/>
          </a:bodyPr>
          <a:lstStyle>
            <a:lvl1pPr marL="0" indent="0">
              <a:buNone/>
              <a:defRPr sz="33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16527451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3899"/>
            <a:ext cx="3868340" cy="617934"/>
          </a:xfr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143899"/>
            <a:ext cx="3887391" cy="617934"/>
          </a:xfrm>
        </p:spPr>
        <p:txBody>
          <a:bodyPr anchor="b"/>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80D8FE-4F26-421C-BC9E-A31C57605D1F}" type="datetime1">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1" name="Text Placeholder 10"/>
          <p:cNvSpPr>
            <a:spLocks noGrp="1"/>
          </p:cNvSpPr>
          <p:nvPr>
            <p:ph type="body" sz="quarter" idx="13" hasCustomPrompt="1"/>
          </p:nvPr>
        </p:nvSpPr>
        <p:spPr>
          <a:xfrm>
            <a:off x="0" y="1"/>
            <a:ext cx="9144000" cy="992981"/>
          </a:xfrm>
          <a:noFill/>
        </p:spPr>
        <p:txBody>
          <a:bodyPr lIns="822960" tIns="640080">
            <a:normAutofit/>
          </a:bodyPr>
          <a:lstStyle>
            <a:lvl1pPr marL="0" indent="0">
              <a:buNone/>
              <a:defRPr sz="33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4035898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7" name="Text Placeholder 10"/>
          <p:cNvSpPr>
            <a:spLocks noGrp="1"/>
          </p:cNvSpPr>
          <p:nvPr>
            <p:ph type="body" sz="quarter" idx="13" hasCustomPrompt="1"/>
          </p:nvPr>
        </p:nvSpPr>
        <p:spPr>
          <a:xfrm>
            <a:off x="0" y="1"/>
            <a:ext cx="9144000" cy="992981"/>
          </a:xfrm>
          <a:noFill/>
        </p:spPr>
        <p:txBody>
          <a:bodyPr lIns="822960" tIns="640080">
            <a:normAutofit/>
          </a:bodyPr>
          <a:lstStyle>
            <a:lvl1pPr marL="0" indent="0">
              <a:buNone/>
              <a:defRPr sz="33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8175966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8646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42384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5645754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169440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Picture Placeholder 2"/>
          <p:cNvSpPr>
            <a:spLocks noGrp="1"/>
          </p:cNvSpPr>
          <p:nvPr>
            <p:ph type="pic" idx="13"/>
          </p:nvPr>
        </p:nvSpPr>
        <p:spPr>
          <a:xfrm>
            <a:off x="3887391" y="2588632"/>
            <a:ext cx="2227659" cy="169440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10" name="Picture Placeholder 2"/>
          <p:cNvSpPr>
            <a:spLocks noGrp="1"/>
          </p:cNvSpPr>
          <p:nvPr>
            <p:ph type="pic" idx="14"/>
          </p:nvPr>
        </p:nvSpPr>
        <p:spPr>
          <a:xfrm>
            <a:off x="6287691" y="2588631"/>
            <a:ext cx="2227659" cy="169440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Tree>
    <p:extLst>
      <p:ext uri="{BB962C8B-B14F-4D97-AF65-F5344CB8AC3E}">
        <p14:creationId xmlns:p14="http://schemas.microsoft.com/office/powerpoint/2010/main" val="136792599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845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8137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5403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1" y="848182"/>
            <a:ext cx="7886700" cy="1790700"/>
          </a:xfrm>
        </p:spPr>
        <p:txBody>
          <a:bodyPr anchor="b"/>
          <a:lstStyle>
            <a:lvl1pPr algn="ctr">
              <a:defRPr sz="4500" cap="small" baseline="0"/>
            </a:lvl1pPr>
          </a:lstStyle>
          <a:p>
            <a:r>
              <a:rPr lang="en-US" dirty="0"/>
              <a:t>Click to Edit Master title style</a:t>
            </a:r>
          </a:p>
        </p:txBody>
      </p:sp>
      <p:sp>
        <p:nvSpPr>
          <p:cNvPr id="3" name="Subtitle 2"/>
          <p:cNvSpPr>
            <a:spLocks noGrp="1"/>
          </p:cNvSpPr>
          <p:nvPr>
            <p:ph type="subTitle" idx="1"/>
          </p:nvPr>
        </p:nvSpPr>
        <p:spPr>
          <a:xfrm>
            <a:off x="628650" y="2727165"/>
            <a:ext cx="78867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4C249E-D282-4660-885A-F74A817FB28E}"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899411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561625" y="202675"/>
            <a:ext cx="50979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8"/>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86262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71714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923328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a:solidFill>
                  <a:schemeClr val="tx1"/>
                </a:solidFill>
              </a:rPr>
              <a:t/>
            </a:r>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94169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1" y="848182"/>
            <a:ext cx="3941213" cy="1790700"/>
          </a:xfrm>
        </p:spPr>
        <p:txBody>
          <a:bodyPr anchor="b"/>
          <a:lstStyle>
            <a:lvl1pPr algn="l">
              <a:defRPr sz="4500" cap="small" baseline="0"/>
            </a:lvl1pPr>
          </a:lstStyle>
          <a:p>
            <a:r>
              <a:rPr lang="en-US" smtClean="0"/>
              <a:t>Click to edit Master title style</a:t>
            </a:r>
            <a:endParaRPr lang="en-US" dirty="0"/>
          </a:p>
        </p:txBody>
      </p:sp>
      <p:sp>
        <p:nvSpPr>
          <p:cNvPr id="3" name="Subtitle 2"/>
          <p:cNvSpPr>
            <a:spLocks noGrp="1"/>
          </p:cNvSpPr>
          <p:nvPr>
            <p:ph type="subTitle" idx="1"/>
          </p:nvPr>
        </p:nvSpPr>
        <p:spPr>
          <a:xfrm>
            <a:off x="628651" y="2727165"/>
            <a:ext cx="3941213" cy="1241822"/>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2D3C0D-AEE8-4C37-B586-2E02B9B135CF}"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7" name="Rectangle 6" descr="VDOE Logo"/>
          <p:cNvSpPr/>
          <p:nvPr/>
        </p:nvSpPr>
        <p:spPr>
          <a:xfrm>
            <a:off x="1515526" y="689653"/>
            <a:ext cx="8170436" cy="4453847"/>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extBox 7"/>
          <p:cNvSpPr txBox="1"/>
          <p:nvPr/>
        </p:nvSpPr>
        <p:spPr>
          <a:xfrm>
            <a:off x="1633591" y="4313870"/>
            <a:ext cx="7135402" cy="542456"/>
          </a:xfrm>
          <a:prstGeom prst="rect">
            <a:avLst/>
          </a:prstGeom>
          <a:noFill/>
        </p:spPr>
        <p:txBody>
          <a:bodyPr wrap="square" rtlCol="0">
            <a:spAutoFit/>
          </a:bodyPr>
          <a:lstStyle/>
          <a:p>
            <a:pPr algn="r"/>
            <a:r>
              <a:rPr lang="en-US" sz="2925"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382079948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848182"/>
            <a:ext cx="7886700" cy="1790700"/>
          </a:xfrm>
        </p:spPr>
        <p:txBody>
          <a:bodyPr anchor="b"/>
          <a:lstStyle>
            <a:lvl1pPr algn="ctr">
              <a:defRPr sz="4500" cap="small" baseline="0"/>
            </a:lvl1pPr>
          </a:lstStyle>
          <a:p>
            <a:r>
              <a:rPr lang="en-US" smtClean="0"/>
              <a:t>Click to edit Master title style</a:t>
            </a:r>
            <a:endParaRPr lang="en-US" dirty="0"/>
          </a:p>
        </p:txBody>
      </p:sp>
      <p:sp>
        <p:nvSpPr>
          <p:cNvPr id="3" name="Subtitle 2"/>
          <p:cNvSpPr>
            <a:spLocks noGrp="1"/>
          </p:cNvSpPr>
          <p:nvPr>
            <p:ph type="subTitle" idx="1"/>
          </p:nvPr>
        </p:nvSpPr>
        <p:spPr>
          <a:xfrm>
            <a:off x="628650" y="2727165"/>
            <a:ext cx="7886700" cy="124182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81799C-EA78-4FD4-8B5A-E18EB096E5C6}"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3762628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8" name="Content Placeholder 2"/>
          <p:cNvSpPr>
            <a:spLocks noGrp="1"/>
          </p:cNvSpPr>
          <p:nvPr>
            <p:ph idx="1"/>
          </p:nvPr>
        </p:nvSpPr>
        <p:spPr>
          <a:xfrm>
            <a:off x="628650" y="1094198"/>
            <a:ext cx="7886700" cy="3538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hasCustomPrompt="1"/>
          </p:nvPr>
        </p:nvSpPr>
        <p:spPr>
          <a:xfrm>
            <a:off x="0" y="1"/>
            <a:ext cx="9144000" cy="992981"/>
          </a:xfrm>
          <a:solidFill>
            <a:schemeClr val="tx1"/>
          </a:solidFill>
        </p:spPr>
        <p:txBody>
          <a:bodyPr lIns="822960" tIns="640080">
            <a:normAutofit/>
          </a:bodyPr>
          <a:lstStyle>
            <a:lvl1pPr marL="0" indent="0">
              <a:buNone/>
              <a:defRPr sz="33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4346942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94198"/>
            <a:ext cx="7886700" cy="3538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20E70-56EB-42D6-915F-EA4C717EB9E4}"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8" name="Text Placeholder 10"/>
          <p:cNvSpPr>
            <a:spLocks noGrp="1"/>
          </p:cNvSpPr>
          <p:nvPr>
            <p:ph type="body" sz="quarter" idx="13" hasCustomPrompt="1"/>
          </p:nvPr>
        </p:nvSpPr>
        <p:spPr>
          <a:xfrm>
            <a:off x="0" y="1"/>
            <a:ext cx="9144000" cy="992981"/>
          </a:xfrm>
          <a:noFill/>
        </p:spPr>
        <p:txBody>
          <a:bodyPr lIns="822960" tIns="640080">
            <a:normAutofit/>
          </a:bodyPr>
          <a:lstStyle>
            <a:lvl1pPr marL="0" indent="0">
              <a:buNone/>
              <a:defRPr sz="33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93680451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874648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74858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161467"/>
            <a:ext cx="3886200" cy="34712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161467"/>
            <a:ext cx="3886200" cy="34712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C96A5-1280-4BBD-93AB-AD67D678B93B}" type="datetime1">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Text Placeholder 10"/>
          <p:cNvSpPr>
            <a:spLocks noGrp="1"/>
          </p:cNvSpPr>
          <p:nvPr>
            <p:ph type="body" sz="quarter" idx="13" hasCustomPrompt="1"/>
          </p:nvPr>
        </p:nvSpPr>
        <p:spPr>
          <a:xfrm>
            <a:off x="0" y="1"/>
            <a:ext cx="9144000" cy="992981"/>
          </a:xfrm>
          <a:solidFill>
            <a:schemeClr val="tx1"/>
          </a:solidFill>
        </p:spPr>
        <p:txBody>
          <a:bodyPr lIns="822960" tIns="640080">
            <a:normAutofit/>
          </a:bodyPr>
          <a:lstStyle>
            <a:lvl1pPr marL="0" indent="0">
              <a:buNone/>
              <a:defRPr sz="33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9799779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28F71C4-ABB1-43BF-A1B6-165F4DBACD94}" type="datetime1">
              <a:rPr lang="en-US" smtClean="0"/>
              <a:t>11/22/2022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64509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61" r:id="rId21"/>
    <p:sldLayoutId id="2147483663" r:id="rId22"/>
    <p:sldLayoutId id="2147483664" r:id="rId2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rgbClr val="555555"/>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Calibri" panose="020F0502020204030204" pitchFamily="34" charset="0"/>
        <a:buChar char="-"/>
        <a:defRPr sz="1800" kern="1200">
          <a:solidFill>
            <a:srgbClr val="555555"/>
          </a:solidFill>
          <a:latin typeface="+mn-lt"/>
          <a:ea typeface="+mn-ea"/>
          <a:cs typeface="+mn-cs"/>
        </a:defRPr>
      </a:lvl2pPr>
      <a:lvl3pPr marL="857250" indent="-171450" algn="l" defTabSz="685800" rtl="0" eaLnBrk="1" latinLnBrk="0" hangingPunct="1">
        <a:lnSpc>
          <a:spcPct val="90000"/>
        </a:lnSpc>
        <a:spcBef>
          <a:spcPts val="375"/>
        </a:spcBef>
        <a:buClr>
          <a:schemeClr val="accent1"/>
        </a:buClr>
        <a:buSzPct val="65000"/>
        <a:buFont typeface="Courier New" panose="02070309020205020404" pitchFamily="49" charset="0"/>
        <a:buChar char="o"/>
        <a:defRPr sz="1500" kern="1200">
          <a:solidFill>
            <a:srgbClr val="555555"/>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rgbClr val="555555"/>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Calibri" panose="020F0502020204030204" pitchFamily="34" charset="0"/>
        <a:buChar char="-"/>
        <a:defRPr sz="1350" kern="1200">
          <a:solidFill>
            <a:srgbClr val="55555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www.ed.gov/policy/elsec/guid/nord.doc"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hyperlink" Target="mailto:Tiffany.Frierson@doe.virginia.gov" TargetMode="External"/><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hyperlink" Target="http://www.doe.virginia.gov/federal_programs/esea/title1/part_d/index.shtml" TargetMode="External"/><Relationship Id="rId2" Type="http://schemas.openxmlformats.org/officeDocument/2006/relationships/notesSlide" Target="../notesSlides/notesSlide60.xml"/><Relationship Id="rId1" Type="http://schemas.openxmlformats.org/officeDocument/2006/relationships/slideLayout" Target="../slideLayouts/slideLayout18.xml"/><Relationship Id="rId4" Type="http://schemas.openxmlformats.org/officeDocument/2006/relationships/hyperlink" Target="https://www2.ed.gov/programs/titleipartd/legislation.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07" y="234122"/>
            <a:ext cx="7932889" cy="1554921"/>
          </a:xfrm>
          <a:noFill/>
        </p:spPr>
        <p:txBody>
          <a:bodyPr rtlCol="0">
            <a:normAutofit fontScale="90000"/>
          </a:bodyPr>
          <a:lstStyle/>
          <a:p>
            <a:r>
              <a:rPr lang="en-US" sz="4500" b="1" dirty="0">
                <a:solidFill>
                  <a:schemeClr val="tx1"/>
                </a:solidFill>
                <a:latin typeface="Georgia" panose="02040502050405020303" pitchFamily="18" charset="0"/>
                <a:cs typeface="Calibri" panose="020F0502020204030204" pitchFamily="34" charset="0"/>
              </a:rPr>
              <a:t>Annual October Count </a:t>
            </a:r>
            <a:br>
              <a:rPr lang="en-US" sz="4500" b="1" dirty="0">
                <a:solidFill>
                  <a:schemeClr val="tx1"/>
                </a:solidFill>
                <a:latin typeface="Georgia" panose="02040502050405020303" pitchFamily="18" charset="0"/>
                <a:cs typeface="Calibri" panose="020F0502020204030204" pitchFamily="34" charset="0"/>
              </a:rPr>
            </a:br>
            <a:r>
              <a:rPr lang="en-US" sz="2700" b="1" dirty="0">
                <a:solidFill>
                  <a:schemeClr val="tx1"/>
                </a:solidFill>
                <a:latin typeface="Georgia" panose="02040502050405020303" pitchFamily="18" charset="0"/>
                <a:cs typeface="Calibri" panose="020F0502020204030204" pitchFamily="34" charset="0"/>
              </a:rPr>
              <a:t>of Children in</a:t>
            </a:r>
            <a:br>
              <a:rPr lang="en-US" sz="2700" b="1" dirty="0">
                <a:solidFill>
                  <a:schemeClr val="tx1"/>
                </a:solidFill>
                <a:latin typeface="Georgia" panose="02040502050405020303" pitchFamily="18" charset="0"/>
                <a:cs typeface="Calibri" panose="020F0502020204030204" pitchFamily="34" charset="0"/>
              </a:rPr>
            </a:br>
            <a:r>
              <a:rPr lang="en-US" sz="2700" b="1" dirty="0">
                <a:solidFill>
                  <a:schemeClr val="tx1"/>
                </a:solidFill>
                <a:latin typeface="Georgia" panose="02040502050405020303" pitchFamily="18" charset="0"/>
                <a:cs typeface="Calibri" panose="020F0502020204030204" pitchFamily="34" charset="0"/>
              </a:rPr>
              <a:t>Neglected or Delinquent Institutions, </a:t>
            </a:r>
            <a:br>
              <a:rPr lang="en-US" sz="2700" b="1" dirty="0">
                <a:solidFill>
                  <a:schemeClr val="tx1"/>
                </a:solidFill>
                <a:latin typeface="Georgia" panose="02040502050405020303" pitchFamily="18" charset="0"/>
                <a:cs typeface="Calibri" panose="020F0502020204030204" pitchFamily="34" charset="0"/>
              </a:rPr>
            </a:br>
            <a:r>
              <a:rPr lang="en-US" sz="2700" b="1" dirty="0">
                <a:solidFill>
                  <a:schemeClr val="tx1"/>
                </a:solidFill>
                <a:latin typeface="Georgia" panose="02040502050405020303" pitchFamily="18" charset="0"/>
                <a:cs typeface="Calibri" panose="020F0502020204030204" pitchFamily="34" charset="0"/>
              </a:rPr>
              <a:t>and in Adult Correctional Institutions</a:t>
            </a:r>
          </a:p>
        </p:txBody>
      </p:sp>
      <p:sp>
        <p:nvSpPr>
          <p:cNvPr id="3" name="Subtitle 2"/>
          <p:cNvSpPr>
            <a:spLocks noGrp="1"/>
          </p:cNvSpPr>
          <p:nvPr>
            <p:ph type="subTitle" idx="1"/>
          </p:nvPr>
        </p:nvSpPr>
        <p:spPr>
          <a:xfrm>
            <a:off x="120016" y="2456069"/>
            <a:ext cx="4326229" cy="1320800"/>
          </a:xfrm>
        </p:spPr>
        <p:txBody>
          <a:bodyPr rtlCol="0">
            <a:normAutofit/>
          </a:bodyPr>
          <a:lstStyle/>
          <a:p>
            <a:pPr algn="ctr" eaLnBrk="1" hangingPunct="1">
              <a:spcBef>
                <a:spcPct val="0"/>
              </a:spcBef>
            </a:pPr>
            <a:r>
              <a:rPr lang="en-US" altLang="en-US" dirty="0">
                <a:solidFill>
                  <a:srgbClr val="1A4480"/>
                </a:solidFill>
                <a:latin typeface="Georgia" panose="02040502050405020303" pitchFamily="18" charset="0"/>
                <a:ea typeface="ＭＳ Ｐゴシック" pitchFamily="34" charset="-128"/>
                <a:cs typeface="Calibri" panose="020F0502020204030204" pitchFamily="34" charset="0"/>
              </a:rPr>
              <a:t>Virginia Department of Education </a:t>
            </a:r>
          </a:p>
          <a:p>
            <a:pPr algn="ctr" eaLnBrk="1" hangingPunct="1">
              <a:spcBef>
                <a:spcPct val="0"/>
              </a:spcBef>
            </a:pPr>
            <a:r>
              <a:rPr lang="en-US" altLang="en-US" dirty="0">
                <a:solidFill>
                  <a:srgbClr val="1A4480"/>
                </a:solidFill>
                <a:latin typeface="Georgia" panose="02040502050405020303" pitchFamily="18" charset="0"/>
                <a:ea typeface="ＭＳ Ｐゴシック" pitchFamily="34" charset="-128"/>
                <a:cs typeface="Calibri" panose="020F0502020204030204" pitchFamily="34" charset="0"/>
              </a:rPr>
              <a:t>Office of </a:t>
            </a:r>
            <a:r>
              <a:rPr lang="en-US" altLang="en-US" dirty="0" err="1">
                <a:solidFill>
                  <a:srgbClr val="1A4480"/>
                </a:solidFill>
                <a:latin typeface="Georgia" panose="02040502050405020303" pitchFamily="18" charset="0"/>
                <a:ea typeface="ＭＳ Ｐゴシック" pitchFamily="34" charset="-128"/>
                <a:cs typeface="Calibri" panose="020F0502020204030204" pitchFamily="34" charset="0"/>
              </a:rPr>
              <a:t>ESEA</a:t>
            </a:r>
            <a:r>
              <a:rPr lang="en-US" altLang="en-US" dirty="0">
                <a:solidFill>
                  <a:srgbClr val="1A4480"/>
                </a:solidFill>
                <a:latin typeface="Georgia" panose="02040502050405020303" pitchFamily="18" charset="0"/>
                <a:ea typeface="ＭＳ Ｐゴシック" pitchFamily="34" charset="-128"/>
                <a:cs typeface="Calibri" panose="020F0502020204030204" pitchFamily="34" charset="0"/>
              </a:rPr>
              <a:t> Programs</a:t>
            </a:r>
          </a:p>
          <a:p>
            <a:pPr algn="ctr" eaLnBrk="1" hangingPunct="1">
              <a:spcBef>
                <a:spcPct val="0"/>
              </a:spcBef>
            </a:pPr>
            <a:r>
              <a:rPr lang="en-US" altLang="en-US" dirty="0" err="1" smtClean="0">
                <a:solidFill>
                  <a:srgbClr val="1A4480"/>
                </a:solidFill>
                <a:latin typeface="Georgia" panose="02040502050405020303" pitchFamily="18" charset="0"/>
                <a:ea typeface="ＭＳ Ｐゴシック" pitchFamily="34" charset="-128"/>
                <a:cs typeface="Calibri" panose="020F0502020204030204" pitchFamily="34" charset="0"/>
              </a:rPr>
              <a:t>Gueringe</a:t>
            </a:r>
            <a:r>
              <a:rPr lang="en-US" altLang="en-US" dirty="0" smtClean="0">
                <a:solidFill>
                  <a:srgbClr val="1A4480"/>
                </a:solidFill>
                <a:latin typeface="Georgia" panose="02040502050405020303" pitchFamily="18" charset="0"/>
                <a:ea typeface="ＭＳ Ｐゴシック" pitchFamily="34" charset="-128"/>
                <a:cs typeface="Calibri" panose="020F0502020204030204" pitchFamily="34" charset="0"/>
              </a:rPr>
              <a:t>’ Richardson, </a:t>
            </a:r>
            <a:r>
              <a:rPr lang="en-US" altLang="en-US" dirty="0">
                <a:solidFill>
                  <a:srgbClr val="1A4480"/>
                </a:solidFill>
                <a:latin typeface="Georgia" panose="02040502050405020303" pitchFamily="18" charset="0"/>
                <a:ea typeface="ＭＳ Ｐゴシック" pitchFamily="34" charset="-128"/>
                <a:cs typeface="Calibri" panose="020F0502020204030204" pitchFamily="34" charset="0"/>
              </a:rPr>
              <a:t>Title I Specialist</a:t>
            </a:r>
          </a:p>
          <a:p>
            <a:pPr algn="ctr" eaLnBrk="1" hangingPunct="1">
              <a:spcBef>
                <a:spcPct val="0"/>
              </a:spcBef>
            </a:pPr>
            <a:r>
              <a:rPr lang="en-US" altLang="en-US" dirty="0">
                <a:solidFill>
                  <a:srgbClr val="1A4480"/>
                </a:solidFill>
                <a:latin typeface="Georgia" panose="02040502050405020303" pitchFamily="18" charset="0"/>
                <a:ea typeface="ＭＳ Ｐゴシック" pitchFamily="34" charset="-128"/>
                <a:cs typeface="Calibri" panose="020F0502020204030204" pitchFamily="34" charset="0"/>
              </a:rPr>
              <a:t>October </a:t>
            </a:r>
            <a:r>
              <a:rPr lang="en-US" altLang="en-US" dirty="0" smtClean="0">
                <a:solidFill>
                  <a:srgbClr val="1A4480"/>
                </a:solidFill>
                <a:latin typeface="Georgia" panose="02040502050405020303" pitchFamily="18" charset="0"/>
                <a:ea typeface="ＭＳ Ｐゴシック" pitchFamily="34" charset="-128"/>
                <a:cs typeface="Calibri" panose="020F0502020204030204" pitchFamily="34" charset="0"/>
              </a:rPr>
              <a:t>2022</a:t>
            </a:r>
            <a:endParaRPr lang="en-US" altLang="en-US" dirty="0">
              <a:solidFill>
                <a:srgbClr val="1A4480"/>
              </a:solidFill>
              <a:latin typeface="Georgia" panose="02040502050405020303" pitchFamily="18" charset="0"/>
              <a:ea typeface="ＭＳ Ｐゴシック" pitchFamily="34" charset="-128"/>
              <a:cs typeface="Calibri" panose="020F0502020204030204" pitchFamily="34" charset="0"/>
            </a:endParaRPr>
          </a:p>
          <a:p>
            <a:pPr>
              <a:defRPr/>
            </a:pPr>
            <a:endParaRPr lang="en-US" dirty="0"/>
          </a:p>
        </p:txBody>
      </p:sp>
    </p:spTree>
    <p:extLst>
      <p:ext uri="{BB962C8B-B14F-4D97-AF65-F5344CB8AC3E}">
        <p14:creationId xmlns:p14="http://schemas.microsoft.com/office/powerpoint/2010/main" val="1647125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Who is Served?</a:t>
            </a:r>
          </a:p>
        </p:txBody>
      </p:sp>
      <p:sp>
        <p:nvSpPr>
          <p:cNvPr id="3" name="Content Placeholder 2"/>
          <p:cNvSpPr>
            <a:spLocks noGrp="1"/>
          </p:cNvSpPr>
          <p:nvPr>
            <p:ph idx="1"/>
          </p:nvPr>
        </p:nvSpPr>
        <p:spPr>
          <a:xfrm>
            <a:off x="199348" y="1009740"/>
            <a:ext cx="8563652" cy="4133759"/>
          </a:xfrm>
        </p:spPr>
        <p:txBody>
          <a:bodyPr>
            <a:normAutofit fontScale="40000" lnSpcReduction="20000"/>
          </a:bodyPr>
          <a:lstStyle/>
          <a:p>
            <a:pPr>
              <a:buClr>
                <a:srgbClr val="1A4480"/>
              </a:buClr>
            </a:pPr>
            <a:r>
              <a:rPr lang="en-US" sz="6200" dirty="0">
                <a:solidFill>
                  <a:srgbClr val="1A4480"/>
                </a:solidFill>
                <a:latin typeface="Georgia" panose="02040502050405020303" pitchFamily="18" charset="0"/>
                <a:cs typeface="Calibri" panose="020F0502020204030204" pitchFamily="34" charset="0"/>
              </a:rPr>
              <a:t>Children that are counted may be different from students served.</a:t>
            </a:r>
          </a:p>
          <a:p>
            <a:pPr>
              <a:lnSpc>
                <a:spcPct val="120000"/>
              </a:lnSpc>
              <a:buClr>
                <a:srgbClr val="1A4480"/>
              </a:buClr>
            </a:pPr>
            <a:r>
              <a:rPr lang="en-US" sz="6200" dirty="0">
                <a:solidFill>
                  <a:srgbClr val="1A4480"/>
                </a:solidFill>
                <a:latin typeface="Georgia" panose="02040502050405020303" pitchFamily="18" charset="0"/>
                <a:cs typeface="Calibri" panose="020F0502020204030204" pitchFamily="34" charset="0"/>
              </a:rPr>
              <a:t>Students that can be served with Title I, Part D, funds are </a:t>
            </a:r>
            <a:r>
              <a:rPr lang="en-US" sz="6200" dirty="0" smtClean="0">
                <a:solidFill>
                  <a:srgbClr val="1A4480"/>
                </a:solidFill>
                <a:latin typeface="Georgia" panose="02040502050405020303" pitchFamily="18" charset="0"/>
                <a:cs typeface="Calibri" panose="020F0502020204030204" pitchFamily="34" charset="0"/>
              </a:rPr>
              <a:t>students: </a:t>
            </a:r>
            <a:endParaRPr lang="en-US" sz="6200" dirty="0">
              <a:solidFill>
                <a:srgbClr val="1A4480"/>
              </a:solidFill>
              <a:latin typeface="Georgia" panose="02040502050405020303" pitchFamily="18" charset="0"/>
              <a:cs typeface="Calibri" panose="020F0502020204030204" pitchFamily="34" charset="0"/>
            </a:endParaRPr>
          </a:p>
          <a:p>
            <a:pPr marL="877490" lvl="1" indent="-571500">
              <a:lnSpc>
                <a:spcPct val="120000"/>
              </a:lnSpc>
              <a:buClr>
                <a:srgbClr val="1A4480"/>
              </a:buClr>
              <a:buSzPct val="80000"/>
              <a:buFont typeface="Wingdings" panose="05000000000000000000" pitchFamily="2" charset="2"/>
              <a:buChar char="§"/>
            </a:pPr>
            <a:r>
              <a:rPr lang="en-US" sz="5800" dirty="0" smtClean="0">
                <a:solidFill>
                  <a:srgbClr val="1A4480"/>
                </a:solidFill>
                <a:latin typeface="Georgia" panose="02040502050405020303" pitchFamily="18" charset="0"/>
                <a:cs typeface="Calibri" panose="020F0502020204030204" pitchFamily="34" charset="0"/>
              </a:rPr>
              <a:t>ages 5-21;</a:t>
            </a:r>
          </a:p>
          <a:p>
            <a:pPr marL="877490" lvl="1" indent="-571500">
              <a:lnSpc>
                <a:spcPct val="120000"/>
              </a:lnSpc>
              <a:buClr>
                <a:srgbClr val="1A4480"/>
              </a:buClr>
              <a:buSzPct val="80000"/>
              <a:buFont typeface="Wingdings" panose="05000000000000000000" pitchFamily="2" charset="2"/>
              <a:buChar char="§"/>
            </a:pPr>
            <a:r>
              <a:rPr lang="en-US" sz="5800" dirty="0" smtClean="0">
                <a:solidFill>
                  <a:srgbClr val="1A4480"/>
                </a:solidFill>
                <a:latin typeface="Georgia" panose="02040502050405020303" pitchFamily="18" charset="0"/>
                <a:cs typeface="Calibri" panose="020F0502020204030204" pitchFamily="34" charset="0"/>
              </a:rPr>
              <a:t>living in local neglected and delinquent facilities;</a:t>
            </a:r>
          </a:p>
          <a:p>
            <a:pPr marL="858838" lvl="1" indent="-571500">
              <a:lnSpc>
                <a:spcPct val="120000"/>
              </a:lnSpc>
              <a:buClr>
                <a:srgbClr val="1A4480"/>
              </a:buClr>
              <a:buSzPct val="80000"/>
              <a:buFont typeface="Wingdings" panose="05000000000000000000" pitchFamily="2" charset="2"/>
              <a:buChar char="§"/>
            </a:pPr>
            <a:r>
              <a:rPr lang="en-US" sz="5800" dirty="0" smtClean="0">
                <a:solidFill>
                  <a:srgbClr val="1A4480"/>
                </a:solidFill>
                <a:latin typeface="Georgia" panose="02040502050405020303" pitchFamily="18" charset="0"/>
                <a:cs typeface="Calibri" panose="020F0502020204030204" pitchFamily="34" charset="0"/>
              </a:rPr>
              <a:t>adult correctional facilities;</a:t>
            </a:r>
          </a:p>
          <a:p>
            <a:pPr marL="858838" lvl="1" indent="-571500">
              <a:lnSpc>
                <a:spcPct val="120000"/>
              </a:lnSpc>
              <a:buClr>
                <a:srgbClr val="1A4480"/>
              </a:buClr>
              <a:buSzPct val="80000"/>
              <a:buFont typeface="Wingdings" panose="05000000000000000000" pitchFamily="2" charset="2"/>
              <a:buChar char="§"/>
            </a:pPr>
            <a:r>
              <a:rPr lang="en-US" sz="5800" dirty="0" smtClean="0">
                <a:solidFill>
                  <a:srgbClr val="1A4480"/>
                </a:solidFill>
                <a:latin typeface="Georgia" panose="02040502050405020303" pitchFamily="18" charset="0"/>
                <a:cs typeface="Calibri" panose="020F0502020204030204" pitchFamily="34" charset="0"/>
              </a:rPr>
              <a:t>community day schools for neglected or delinquent children/youth;</a:t>
            </a:r>
          </a:p>
          <a:p>
            <a:pPr marL="858838" lvl="1" indent="-571500">
              <a:lnSpc>
                <a:spcPct val="120000"/>
              </a:lnSpc>
              <a:buClr>
                <a:srgbClr val="1A4480"/>
              </a:buClr>
              <a:buSzPct val="80000"/>
              <a:buFont typeface="Wingdings" panose="05000000000000000000" pitchFamily="2" charset="2"/>
              <a:buChar char="§"/>
            </a:pPr>
            <a:r>
              <a:rPr lang="en-US" sz="5800" dirty="0" smtClean="0">
                <a:solidFill>
                  <a:srgbClr val="1A4480"/>
                </a:solidFill>
                <a:latin typeface="Georgia" panose="02040502050405020303" pitchFamily="18" charset="0"/>
                <a:cs typeface="Calibri" panose="020F0502020204030204" pitchFamily="34" charset="0"/>
              </a:rPr>
              <a:t>at-risk youth in LEA.</a:t>
            </a:r>
          </a:p>
          <a:p>
            <a:pPr marL="519113" indent="-231775">
              <a:buClr>
                <a:schemeClr val="accent4">
                  <a:lumMod val="75000"/>
                </a:schemeClr>
              </a:buClr>
              <a:buNone/>
            </a:pPr>
            <a:endParaRPr lang="en-US" dirty="0">
              <a:latin typeface="Georgia" panose="02040502050405020303" pitchFamily="18" charset="0"/>
              <a:cs typeface="Calibri" panose="020F0502020204030204" pitchFamily="34" charset="0"/>
            </a:endParaRPr>
          </a:p>
          <a:p>
            <a:pPr>
              <a:buClr>
                <a:schemeClr val="accent4">
                  <a:lumMod val="75000"/>
                </a:schemeClr>
              </a:buClr>
            </a:pPr>
            <a:endParaRPr lang="en-US"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539378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Who is Served? cont.</a:t>
            </a:r>
          </a:p>
        </p:txBody>
      </p:sp>
      <p:sp>
        <p:nvSpPr>
          <p:cNvPr id="3" name="Content Placeholder 2"/>
          <p:cNvSpPr>
            <a:spLocks noGrp="1"/>
          </p:cNvSpPr>
          <p:nvPr>
            <p:ph idx="1"/>
          </p:nvPr>
        </p:nvSpPr>
        <p:spPr>
          <a:xfrm>
            <a:off x="76200" y="971550"/>
            <a:ext cx="8229600" cy="3505200"/>
          </a:xfrm>
        </p:spPr>
        <p:txBody>
          <a:bodyPr>
            <a:noAutofit/>
          </a:bodyPr>
          <a:lstStyle/>
          <a:p>
            <a:pPr>
              <a:buClr>
                <a:schemeClr val="tx1"/>
              </a:buClr>
              <a:buSzPct val="100000"/>
              <a:buFont typeface="Arial" panose="020B0604020202020204" pitchFamily="34" charset="0"/>
              <a:buChar char="•"/>
            </a:pPr>
            <a:endParaRPr lang="en-US" sz="2400" dirty="0" smtClean="0">
              <a:solidFill>
                <a:srgbClr val="1A4480"/>
              </a:solidFill>
              <a:latin typeface="Georgia" panose="02040502050405020303" pitchFamily="18" charset="0"/>
              <a:cs typeface="Calibri" panose="020F0502020204030204" pitchFamily="34" charset="0"/>
            </a:endParaRPr>
          </a:p>
          <a:p>
            <a:pPr>
              <a:buClr>
                <a:schemeClr val="tx1"/>
              </a:buClr>
              <a:buSzPct val="100000"/>
              <a:buFont typeface="Arial" panose="020B0604020202020204" pitchFamily="34" charset="0"/>
              <a:buChar char="•"/>
            </a:pPr>
            <a:r>
              <a:rPr lang="en-US" sz="2400" dirty="0" smtClean="0">
                <a:solidFill>
                  <a:srgbClr val="1A4480"/>
                </a:solidFill>
                <a:latin typeface="Georgia" panose="02040502050405020303" pitchFamily="18" charset="0"/>
                <a:cs typeface="Calibri" panose="020F0502020204030204" pitchFamily="34" charset="0"/>
              </a:rPr>
              <a:t>Students </a:t>
            </a:r>
            <a:r>
              <a:rPr lang="en-US" sz="2400" dirty="0">
                <a:solidFill>
                  <a:srgbClr val="1A4480"/>
                </a:solidFill>
                <a:latin typeface="Georgia" panose="02040502050405020303" pitchFamily="18" charset="0"/>
                <a:cs typeface="Calibri" panose="020F0502020204030204" pitchFamily="34" charset="0"/>
              </a:rPr>
              <a:t>can be served if they are 21 years or younger and have not earned a high school diploma.</a:t>
            </a:r>
          </a:p>
          <a:p>
            <a:pPr>
              <a:buClr>
                <a:schemeClr val="tx1"/>
              </a:buClr>
              <a:buSzPct val="100000"/>
              <a:buFont typeface="Arial" panose="020B0604020202020204" pitchFamily="34" charset="0"/>
              <a:buChar char="•"/>
            </a:pPr>
            <a:endParaRPr lang="en-US" sz="800" dirty="0" smtClean="0">
              <a:solidFill>
                <a:srgbClr val="1A4480"/>
              </a:solidFill>
              <a:latin typeface="Georgia" panose="02040502050405020303" pitchFamily="18" charset="0"/>
              <a:cs typeface="Calibri" panose="020F0502020204030204" pitchFamily="34" charset="0"/>
            </a:endParaRPr>
          </a:p>
          <a:p>
            <a:pPr marL="0" indent="0">
              <a:buClr>
                <a:schemeClr val="tx1"/>
              </a:buClr>
              <a:buSzPct val="100000"/>
              <a:buNone/>
            </a:pPr>
            <a:endParaRPr lang="en-US" sz="800" dirty="0">
              <a:solidFill>
                <a:srgbClr val="1A4480"/>
              </a:solidFill>
              <a:latin typeface="Georgia" panose="02040502050405020303" pitchFamily="18" charset="0"/>
              <a:cs typeface="Calibri" panose="020F0502020204030204" pitchFamily="34" charset="0"/>
            </a:endParaRPr>
          </a:p>
          <a:p>
            <a:pPr>
              <a:buClr>
                <a:schemeClr val="tx1"/>
              </a:buClr>
              <a:buSzPct val="100000"/>
              <a:buFont typeface="Arial" panose="020B0604020202020204" pitchFamily="34" charset="0"/>
              <a:buChar char="•"/>
            </a:pPr>
            <a:r>
              <a:rPr lang="en-US" sz="2400" dirty="0">
                <a:solidFill>
                  <a:srgbClr val="1A4480"/>
                </a:solidFill>
                <a:latin typeface="Georgia" panose="02040502050405020303" pitchFamily="18" charset="0"/>
                <a:cs typeface="Calibri" panose="020F0502020204030204" pitchFamily="34" charset="0"/>
              </a:rPr>
              <a:t>Students living in local neglected or delinquent facilities and adult correctional facilities receive first priority for funding because they generate the funds.</a:t>
            </a:r>
          </a:p>
        </p:txBody>
      </p:sp>
    </p:spTree>
    <p:extLst>
      <p:ext uri="{BB962C8B-B14F-4D97-AF65-F5344CB8AC3E}">
        <p14:creationId xmlns:p14="http://schemas.microsoft.com/office/powerpoint/2010/main" val="4131230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Facility Eligibility</a:t>
            </a:r>
          </a:p>
        </p:txBody>
      </p:sp>
      <p:sp>
        <p:nvSpPr>
          <p:cNvPr id="3" name="Content Placeholder 2"/>
          <p:cNvSpPr>
            <a:spLocks noGrp="1"/>
          </p:cNvSpPr>
          <p:nvPr>
            <p:ph idx="1"/>
          </p:nvPr>
        </p:nvSpPr>
        <p:spPr>
          <a:xfrm>
            <a:off x="0" y="730293"/>
            <a:ext cx="8229600" cy="4087184"/>
          </a:xfrm>
        </p:spPr>
        <p:txBody>
          <a:bodyPr>
            <a:normAutofit lnSpcReduction="10000"/>
          </a:bodyPr>
          <a:lstStyle/>
          <a:p>
            <a:pPr marL="457200" lvl="1" indent="-457200">
              <a:buClr>
                <a:srgbClr val="FF0000"/>
              </a:buClr>
              <a:buSzPct val="100000"/>
              <a:buFont typeface="Arial" panose="020B0604020202020204" pitchFamily="34" charset="0"/>
              <a:buChar char="•"/>
            </a:pPr>
            <a:endParaRPr lang="en-US" sz="2400" dirty="0" smtClean="0">
              <a:solidFill>
                <a:schemeClr val="tx1"/>
              </a:solidFill>
              <a:latin typeface="Georgia" panose="02040502050405020303" pitchFamily="18" charset="0"/>
              <a:cs typeface="Calibri" panose="020F0502020204030204" pitchFamily="34" charset="0"/>
            </a:endParaRPr>
          </a:p>
          <a:p>
            <a:pPr marL="457200" lvl="1" indent="-457200">
              <a:buClr>
                <a:srgbClr val="1A4480"/>
              </a:buClr>
              <a:buSzPct val="100000"/>
              <a:buFont typeface="Arial" panose="020B0604020202020204" pitchFamily="34" charset="0"/>
              <a:buChar char="•"/>
            </a:pPr>
            <a:r>
              <a:rPr lang="en-US" sz="2400" dirty="0" smtClean="0">
                <a:solidFill>
                  <a:schemeClr val="tx1"/>
                </a:solidFill>
                <a:latin typeface="Georgia" panose="02040502050405020303" pitchFamily="18" charset="0"/>
                <a:cs typeface="Calibri" panose="020F0502020204030204" pitchFamily="34" charset="0"/>
              </a:rPr>
              <a:t>School </a:t>
            </a:r>
            <a:r>
              <a:rPr lang="en-US" sz="2400" dirty="0">
                <a:solidFill>
                  <a:schemeClr val="tx1"/>
                </a:solidFill>
                <a:latin typeface="Georgia" panose="02040502050405020303" pitchFamily="18" charset="0"/>
                <a:cs typeface="Calibri" panose="020F0502020204030204" pitchFamily="34" charset="0"/>
              </a:rPr>
              <a:t>divisions must report data to the State for </a:t>
            </a:r>
            <a:r>
              <a:rPr lang="en-US" sz="2400" i="1" dirty="0">
                <a:solidFill>
                  <a:schemeClr val="tx1"/>
                </a:solidFill>
                <a:latin typeface="Georgia" panose="02040502050405020303" pitchFamily="18" charset="0"/>
                <a:cs typeface="Calibri" panose="020F0502020204030204" pitchFamily="34" charset="0"/>
              </a:rPr>
              <a:t>locally operated facilities. </a:t>
            </a:r>
            <a:r>
              <a:rPr lang="en-US" sz="2400" dirty="0">
                <a:solidFill>
                  <a:schemeClr val="tx1"/>
                </a:solidFill>
                <a:latin typeface="Georgia" panose="02040502050405020303" pitchFamily="18" charset="0"/>
                <a:cs typeface="Calibri" panose="020F0502020204030204" pitchFamily="34" charset="0"/>
              </a:rPr>
              <a:t>The facilities must meet the definition of an institution for</a:t>
            </a:r>
            <a:r>
              <a:rPr lang="en-US" sz="2400" dirty="0" smtClean="0">
                <a:solidFill>
                  <a:schemeClr val="tx1"/>
                </a:solidFill>
                <a:latin typeface="Georgia" panose="02040502050405020303" pitchFamily="18" charset="0"/>
                <a:cs typeface="Calibri" panose="020F0502020204030204" pitchFamily="34" charset="0"/>
              </a:rPr>
              <a:t>:</a:t>
            </a:r>
          </a:p>
          <a:p>
            <a:pPr marL="457200" lvl="1" indent="-457200">
              <a:buClr>
                <a:srgbClr val="FF0000"/>
              </a:buClr>
              <a:buSzPct val="100000"/>
              <a:buFont typeface="Arial" panose="020B0604020202020204" pitchFamily="34" charset="0"/>
              <a:buChar char="•"/>
            </a:pPr>
            <a:endParaRPr lang="en-US" sz="2400" dirty="0">
              <a:solidFill>
                <a:schemeClr val="tx1"/>
              </a:solidFill>
              <a:latin typeface="Georgia" panose="02040502050405020303" pitchFamily="18" charset="0"/>
              <a:cs typeface="Calibri" panose="020F0502020204030204" pitchFamily="34" charset="0"/>
            </a:endParaRPr>
          </a:p>
          <a:p>
            <a:pPr lvl="1" algn="just">
              <a:lnSpc>
                <a:spcPct val="150000"/>
              </a:lnSpc>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children who are neglected; </a:t>
            </a:r>
          </a:p>
          <a:p>
            <a:pPr lvl="1" algn="just">
              <a:lnSpc>
                <a:spcPct val="150000"/>
              </a:lnSpc>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children who are delinquent; or</a:t>
            </a:r>
          </a:p>
          <a:p>
            <a:pPr lvl="1" algn="just">
              <a:lnSpc>
                <a:spcPct val="110000"/>
              </a:lnSpc>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youth 21 years or younger in locally operated adult correctional institutions that have not obtained a high school diploma.</a:t>
            </a:r>
          </a:p>
          <a:p>
            <a:pPr lvl="1">
              <a:buClr>
                <a:srgbClr val="FF0000"/>
              </a:buClr>
              <a:buFont typeface="Arial" panose="020B0604020202020204" pitchFamily="34" charset="0"/>
              <a:buChar char="•"/>
            </a:pPr>
            <a:endParaRPr lang="en-US" sz="600" b="1" dirty="0">
              <a:latin typeface="Georgia" panose="02040502050405020303" pitchFamily="18" charset="0"/>
              <a:cs typeface="Calibri" panose="020F0502020204030204" pitchFamily="34" charset="0"/>
            </a:endParaRPr>
          </a:p>
          <a:p>
            <a:pPr marL="257175" lvl="1" indent="-257175">
              <a:buClr>
                <a:schemeClr val="accent1">
                  <a:lumMod val="75000"/>
                </a:schemeClr>
              </a:buClr>
              <a:buFont typeface="Wingdings" panose="05000000000000000000" pitchFamily="2" charset="2"/>
              <a:buChar char="Ø"/>
            </a:pPr>
            <a:endParaRPr lang="en-US" sz="600" dirty="0">
              <a:latin typeface="Georgia" panose="02040502050405020303" pitchFamily="18" charset="0"/>
              <a:cs typeface="Calibri" panose="020F0502020204030204" pitchFamily="34" charset="0"/>
            </a:endParaRPr>
          </a:p>
          <a:p>
            <a:pPr lvl="2">
              <a:buClr>
                <a:schemeClr val="accent1">
                  <a:lumMod val="75000"/>
                </a:schemeClr>
              </a:buClr>
              <a:buFont typeface="Wingdings" panose="05000000000000000000" pitchFamily="2" charset="2"/>
              <a:buChar char="Ø"/>
            </a:pPr>
            <a:endParaRPr lang="en-US" sz="600" dirty="0">
              <a:latin typeface="Georgia" panose="02040502050405020303" pitchFamily="18" charset="0"/>
              <a:cs typeface="Calibri" panose="020F0502020204030204" pitchFamily="34" charset="0"/>
            </a:endParaRPr>
          </a:p>
          <a:p>
            <a:pPr marL="0" indent="0">
              <a:buNone/>
            </a:pPr>
            <a:endParaRPr lang="en-US"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809130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How to Find Facilities</a:t>
            </a:r>
          </a:p>
        </p:txBody>
      </p:sp>
      <p:sp>
        <p:nvSpPr>
          <p:cNvPr id="3" name="Content Placeholder 2"/>
          <p:cNvSpPr>
            <a:spLocks noGrp="1"/>
          </p:cNvSpPr>
          <p:nvPr>
            <p:ph idx="1"/>
          </p:nvPr>
        </p:nvSpPr>
        <p:spPr>
          <a:xfrm>
            <a:off x="29570" y="971550"/>
            <a:ext cx="8229600" cy="3733800"/>
          </a:xfrm>
        </p:spPr>
        <p:txBody>
          <a:bodyPr>
            <a:normAutofit/>
          </a:bodyPr>
          <a:lstStyle/>
          <a:p>
            <a:pPr marL="0" indent="0">
              <a:buClr>
                <a:srgbClr val="FF0000"/>
              </a:buClr>
              <a:buSzPct val="40000"/>
              <a:buNone/>
            </a:pPr>
            <a:endParaRPr lang="en-US" sz="2400" dirty="0" smtClean="0">
              <a:solidFill>
                <a:schemeClr val="tx1"/>
              </a:solidFill>
              <a:latin typeface="Georgia" panose="02040502050405020303" pitchFamily="18" charset="0"/>
              <a:cs typeface="Calibri" panose="020F0502020204030204" pitchFamily="34" charset="0"/>
            </a:endParaRPr>
          </a:p>
          <a:p>
            <a:pPr>
              <a:buClr>
                <a:srgbClr val="1A4480"/>
              </a:buClr>
              <a:buSzPct val="80000"/>
            </a:pPr>
            <a:r>
              <a:rPr lang="en-US" sz="2400" dirty="0" smtClean="0">
                <a:solidFill>
                  <a:schemeClr val="tx1"/>
                </a:solidFill>
                <a:latin typeface="Georgia" panose="02040502050405020303" pitchFamily="18" charset="0"/>
                <a:cs typeface="Calibri" panose="020F0502020204030204" pitchFamily="34" charset="0"/>
              </a:rPr>
              <a:t>Who </a:t>
            </a:r>
            <a:r>
              <a:rPr lang="en-US" sz="2400" dirty="0">
                <a:solidFill>
                  <a:schemeClr val="tx1"/>
                </a:solidFill>
                <a:latin typeface="Georgia" panose="02040502050405020303" pitchFamily="18" charset="0"/>
                <a:cs typeface="Calibri" panose="020F0502020204030204" pitchFamily="34" charset="0"/>
              </a:rPr>
              <a:t>to contact to find facilities in your </a:t>
            </a:r>
            <a:r>
              <a:rPr lang="en-US" sz="2400" dirty="0" smtClean="0">
                <a:solidFill>
                  <a:schemeClr val="tx1"/>
                </a:solidFill>
                <a:latin typeface="Georgia" panose="02040502050405020303" pitchFamily="18" charset="0"/>
                <a:cs typeface="Calibri" panose="020F0502020204030204" pitchFamily="34" charset="0"/>
              </a:rPr>
              <a:t>area:</a:t>
            </a:r>
            <a:endParaRPr lang="en-US" sz="2400" dirty="0">
              <a:solidFill>
                <a:schemeClr val="tx1"/>
              </a:solidFill>
              <a:latin typeface="Georgia" panose="02040502050405020303" pitchFamily="18" charset="0"/>
              <a:cs typeface="Calibri" panose="020F0502020204030204" pitchFamily="34" charset="0"/>
            </a:endParaRPr>
          </a:p>
          <a:p>
            <a:pPr lvl="1">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Student Services Office</a:t>
            </a:r>
          </a:p>
          <a:p>
            <a:pPr lvl="1">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Guidance Departments</a:t>
            </a:r>
          </a:p>
          <a:p>
            <a:pPr lvl="1">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Social Services </a:t>
            </a:r>
            <a:r>
              <a:rPr lang="en-US" sz="2400" dirty="0" smtClean="0">
                <a:solidFill>
                  <a:schemeClr val="tx1"/>
                </a:solidFill>
                <a:latin typeface="Georgia" panose="02040502050405020303" pitchFamily="18" charset="0"/>
                <a:cs typeface="Calibri" panose="020F0502020204030204" pitchFamily="34" charset="0"/>
              </a:rPr>
              <a:t>Agencies</a:t>
            </a:r>
          </a:p>
          <a:p>
            <a:pPr lvl="1">
              <a:buClr>
                <a:srgbClr val="FF0000"/>
              </a:buClr>
              <a:buSzPct val="80000"/>
              <a:buFont typeface="Arial" panose="020B0604020202020204" pitchFamily="34" charset="0"/>
              <a:buChar char="•"/>
            </a:pPr>
            <a:endParaRPr lang="en-US" sz="2400" dirty="0" smtClean="0">
              <a:solidFill>
                <a:schemeClr val="tx1"/>
              </a:solidFill>
              <a:latin typeface="Georgia" panose="02040502050405020303" pitchFamily="18" charset="0"/>
              <a:cs typeface="Calibri" panose="020F0502020204030204" pitchFamily="34" charset="0"/>
            </a:endParaRPr>
          </a:p>
          <a:p>
            <a:pPr>
              <a:buClr>
                <a:srgbClr val="1A4480"/>
              </a:buClr>
              <a:buSzPct val="80000"/>
              <a:buFont typeface="Arial" panose="020B0604020202020204" pitchFamily="34" charset="0"/>
              <a:buChar char="•"/>
            </a:pPr>
            <a:r>
              <a:rPr lang="en-US" sz="2400" dirty="0" smtClean="0">
                <a:solidFill>
                  <a:schemeClr val="tx1"/>
                </a:solidFill>
                <a:latin typeface="Georgia" panose="02040502050405020303" pitchFamily="18" charset="0"/>
                <a:cs typeface="Calibri" panose="020F0502020204030204" pitchFamily="34" charset="0"/>
              </a:rPr>
              <a:t>Only contact facilities within your school division boundaries.</a:t>
            </a:r>
            <a:endParaRPr lang="en-US" sz="2400" dirty="0">
              <a:solidFill>
                <a:schemeClr val="tx1"/>
              </a:solidFill>
              <a:latin typeface="Georgia" panose="02040502050405020303" pitchFamily="18" charset="0"/>
              <a:cs typeface="Calibri" panose="020F0502020204030204" pitchFamily="34" charset="0"/>
            </a:endParaRPr>
          </a:p>
        </p:txBody>
      </p:sp>
      <p:sp>
        <p:nvSpPr>
          <p:cNvPr id="4" name="Slide Number Placeholder 3"/>
          <p:cNvSpPr>
            <a:spLocks noGrp="1"/>
          </p:cNvSpPr>
          <p:nvPr>
            <p:ph type="sldNum" sz="quarter" idx="4294967295"/>
          </p:nvPr>
        </p:nvSpPr>
        <p:spPr>
          <a:xfrm>
            <a:off x="8594725" y="4662488"/>
            <a:ext cx="549275" cy="393700"/>
          </a:xfrm>
        </p:spPr>
        <p:txBody>
          <a:bodyPr/>
          <a:lstStyle/>
          <a:p>
            <a:pPr>
              <a:defRPr/>
            </a:pPr>
            <a:fld id="{8E8D7DF9-80DE-47B9-A5B5-C1DBB335B347}" type="slidenum">
              <a:rPr lang="en-US" smtClean="0">
                <a:latin typeface="Georgia" panose="02040502050405020303" pitchFamily="18" charset="0"/>
              </a:rPr>
              <a:pPr>
                <a:defRPr/>
              </a:pPr>
              <a:t>13</a:t>
            </a:fld>
            <a:endParaRPr lang="en-US" dirty="0">
              <a:latin typeface="Georgia" panose="02040502050405020303" pitchFamily="18" charset="0"/>
            </a:endParaRPr>
          </a:p>
        </p:txBody>
      </p:sp>
    </p:spTree>
    <p:extLst>
      <p:ext uri="{BB962C8B-B14F-4D97-AF65-F5344CB8AC3E}">
        <p14:creationId xmlns:p14="http://schemas.microsoft.com/office/powerpoint/2010/main" val="283420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Resources</a:t>
            </a:r>
          </a:p>
        </p:txBody>
      </p:sp>
      <p:sp>
        <p:nvSpPr>
          <p:cNvPr id="3" name="Content Placeholder 2"/>
          <p:cNvSpPr>
            <a:spLocks noGrp="1"/>
          </p:cNvSpPr>
          <p:nvPr>
            <p:ph idx="1"/>
          </p:nvPr>
        </p:nvSpPr>
        <p:spPr>
          <a:xfrm>
            <a:off x="29570" y="971550"/>
            <a:ext cx="8229600" cy="3733800"/>
          </a:xfrm>
        </p:spPr>
        <p:txBody>
          <a:bodyPr>
            <a:normAutofit/>
          </a:bodyPr>
          <a:lstStyle/>
          <a:p>
            <a:pPr>
              <a:buClr>
                <a:srgbClr val="FF0000"/>
              </a:buClr>
              <a:buSzPct val="100000"/>
              <a:buFont typeface="Arial" panose="020B0604020202020204" pitchFamily="34" charset="0"/>
              <a:buChar char="•"/>
            </a:pPr>
            <a:endParaRPr lang="en-US" sz="2400" dirty="0" smtClean="0">
              <a:solidFill>
                <a:schemeClr val="tx1"/>
              </a:solidFill>
              <a:latin typeface="Georgia" panose="02040502050405020303" pitchFamily="18" charset="0"/>
              <a:cs typeface="Calibri" panose="020F0502020204030204" pitchFamily="34" charset="0"/>
            </a:endParaRPr>
          </a:p>
          <a:p>
            <a:pPr>
              <a:buClr>
                <a:srgbClr val="1A4480"/>
              </a:buClr>
              <a:buSzPct val="100000"/>
              <a:buFont typeface="Arial" panose="020B0604020202020204" pitchFamily="34" charset="0"/>
              <a:buChar char="•"/>
            </a:pPr>
            <a:r>
              <a:rPr lang="en-US" sz="2400" dirty="0" smtClean="0">
                <a:solidFill>
                  <a:schemeClr val="tx1"/>
                </a:solidFill>
                <a:latin typeface="Georgia" panose="02040502050405020303" pitchFamily="18" charset="0"/>
                <a:cs typeface="Calibri" panose="020F0502020204030204" pitchFamily="34" charset="0"/>
              </a:rPr>
              <a:t>If </a:t>
            </a:r>
            <a:r>
              <a:rPr lang="en-US" sz="2400" dirty="0">
                <a:solidFill>
                  <a:schemeClr val="tx1"/>
                </a:solidFill>
                <a:latin typeface="Georgia" panose="02040502050405020303" pitchFamily="18" charset="0"/>
                <a:cs typeface="Calibri" panose="020F0502020204030204" pitchFamily="34" charset="0"/>
              </a:rPr>
              <a:t>a facility is eligible, and would like to receive funds through the Title I, Part D, grant or the Title I, Part A, Neglected Set Aside, there are consultation resources on VDOE’s Title I, Part D, webpage</a:t>
            </a:r>
            <a:r>
              <a:rPr lang="en-US" sz="2400" dirty="0" smtClean="0">
                <a:solidFill>
                  <a:schemeClr val="tx1"/>
                </a:solidFill>
                <a:latin typeface="Georgia" panose="02040502050405020303" pitchFamily="18" charset="0"/>
                <a:cs typeface="Calibri" panose="020F0502020204030204" pitchFamily="34" charset="0"/>
              </a:rPr>
              <a:t>:</a:t>
            </a:r>
          </a:p>
          <a:p>
            <a:pPr>
              <a:buClr>
                <a:srgbClr val="1A4480"/>
              </a:buClr>
              <a:buSzPct val="100000"/>
              <a:buFont typeface="Wingdings" panose="05000000000000000000" pitchFamily="2" charset="2"/>
              <a:buChar char="§"/>
            </a:pPr>
            <a:endParaRPr lang="en-US" sz="2400" dirty="0">
              <a:solidFill>
                <a:schemeClr val="tx1"/>
              </a:solidFill>
              <a:latin typeface="Georgia" panose="02040502050405020303" pitchFamily="18" charset="0"/>
              <a:cs typeface="Calibri" panose="020F0502020204030204" pitchFamily="34" charset="0"/>
            </a:endParaRPr>
          </a:p>
          <a:p>
            <a:pPr lvl="1">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Sample Cover Letter</a:t>
            </a:r>
          </a:p>
          <a:p>
            <a:pPr lvl="1">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Sample Intent to Participate Form</a:t>
            </a:r>
          </a:p>
        </p:txBody>
      </p:sp>
      <p:sp>
        <p:nvSpPr>
          <p:cNvPr id="4" name="Slide Number Placeholder 3"/>
          <p:cNvSpPr>
            <a:spLocks noGrp="1"/>
          </p:cNvSpPr>
          <p:nvPr>
            <p:ph type="sldNum" sz="quarter" idx="4294967295"/>
          </p:nvPr>
        </p:nvSpPr>
        <p:spPr>
          <a:xfrm>
            <a:off x="8594725" y="4662488"/>
            <a:ext cx="549275" cy="393700"/>
          </a:xfrm>
        </p:spPr>
        <p:txBody>
          <a:bodyPr/>
          <a:lstStyle/>
          <a:p>
            <a:pPr>
              <a:defRPr/>
            </a:pPr>
            <a:fld id="{8E8D7DF9-80DE-47B9-A5B5-C1DBB335B347}" type="slidenum">
              <a:rPr lang="en-US" smtClean="0">
                <a:latin typeface="Georgia" panose="02040502050405020303" pitchFamily="18" charset="0"/>
              </a:rPr>
              <a:pPr>
                <a:defRPr/>
              </a:pPr>
              <a:t>14</a:t>
            </a:fld>
            <a:endParaRPr lang="en-US" dirty="0">
              <a:latin typeface="Georgia" panose="02040502050405020303" pitchFamily="18" charset="0"/>
            </a:endParaRPr>
          </a:p>
        </p:txBody>
      </p:sp>
    </p:spTree>
    <p:extLst>
      <p:ext uri="{BB962C8B-B14F-4D97-AF65-F5344CB8AC3E}">
        <p14:creationId xmlns:p14="http://schemas.microsoft.com/office/powerpoint/2010/main" val="4121814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Facility Type</a:t>
            </a:r>
          </a:p>
        </p:txBody>
      </p:sp>
      <p:sp>
        <p:nvSpPr>
          <p:cNvPr id="3" name="Content Placeholder 2"/>
          <p:cNvSpPr>
            <a:spLocks noGrp="1"/>
          </p:cNvSpPr>
          <p:nvPr>
            <p:ph idx="1"/>
          </p:nvPr>
        </p:nvSpPr>
        <p:spPr>
          <a:xfrm>
            <a:off x="228600" y="1047750"/>
            <a:ext cx="8229600" cy="3124199"/>
          </a:xfrm>
        </p:spPr>
        <p:txBody>
          <a:bodyPr>
            <a:normAutofit/>
          </a:bodyPr>
          <a:lstStyle/>
          <a:p>
            <a:pPr marL="342900" lvl="1" indent="-342900">
              <a:buClr>
                <a:srgbClr val="FF0000"/>
              </a:buClr>
              <a:buSzPct val="100000"/>
              <a:buFont typeface="Arial" panose="020B0604020202020204" pitchFamily="34" charset="0"/>
              <a:buChar char="•"/>
            </a:pPr>
            <a:endParaRPr lang="en-US" sz="2400" dirty="0" smtClean="0">
              <a:solidFill>
                <a:schemeClr val="tx1"/>
              </a:solidFill>
              <a:latin typeface="Georgia" panose="02040502050405020303" pitchFamily="18" charset="0"/>
              <a:cs typeface="Calibri" panose="020F0502020204030204" pitchFamily="34" charset="0"/>
            </a:endParaRPr>
          </a:p>
          <a:p>
            <a:pPr marL="342900" lvl="1" indent="-342900">
              <a:buClr>
                <a:srgbClr val="1A4480"/>
              </a:buClr>
              <a:buSzPct val="100000"/>
              <a:buFont typeface="Arial" panose="020B0604020202020204" pitchFamily="34" charset="0"/>
              <a:buChar char="•"/>
            </a:pPr>
            <a:r>
              <a:rPr lang="en-US" sz="2400" dirty="0" smtClean="0">
                <a:solidFill>
                  <a:schemeClr val="tx1"/>
                </a:solidFill>
                <a:latin typeface="Georgia" panose="02040502050405020303" pitchFamily="18" charset="0"/>
                <a:cs typeface="Calibri" panose="020F0502020204030204" pitchFamily="34" charset="0"/>
              </a:rPr>
              <a:t>Facilities </a:t>
            </a:r>
            <a:r>
              <a:rPr lang="en-US" sz="2400" dirty="0">
                <a:solidFill>
                  <a:schemeClr val="tx1"/>
                </a:solidFill>
                <a:latin typeface="Georgia" panose="02040502050405020303" pitchFamily="18" charset="0"/>
                <a:cs typeface="Calibri" panose="020F0502020204030204" pitchFamily="34" charset="0"/>
              </a:rPr>
              <a:t>can be publicly or privately operated</a:t>
            </a:r>
            <a:r>
              <a:rPr lang="en-US" sz="2400" dirty="0" smtClean="0">
                <a:solidFill>
                  <a:schemeClr val="tx1"/>
                </a:solidFill>
                <a:latin typeface="Georgia" panose="02040502050405020303" pitchFamily="18" charset="0"/>
                <a:cs typeface="Calibri" panose="020F0502020204030204" pitchFamily="34" charset="0"/>
              </a:rPr>
              <a:t>.</a:t>
            </a:r>
          </a:p>
          <a:p>
            <a:pPr marL="342900" lvl="1" indent="-342900">
              <a:buClr>
                <a:srgbClr val="1A4480"/>
              </a:buClr>
              <a:buSzPct val="100000"/>
              <a:buFont typeface="Arial" panose="020B0604020202020204" pitchFamily="34" charset="0"/>
              <a:buChar char="•"/>
            </a:pPr>
            <a:endParaRPr lang="en-US" sz="2400" dirty="0">
              <a:latin typeface="Georgia" panose="02040502050405020303" pitchFamily="18" charset="0"/>
              <a:cs typeface="Calibri" panose="020F0502020204030204" pitchFamily="34" charset="0"/>
            </a:endParaRPr>
          </a:p>
          <a:p>
            <a:pPr marL="342900" lvl="1" indent="-342900">
              <a:buClr>
                <a:srgbClr val="1A4480"/>
              </a:buClr>
              <a:buSzPct val="100000"/>
              <a:buFont typeface="Arial" panose="020B0604020202020204" pitchFamily="34" charset="0"/>
              <a:buChar char="•"/>
            </a:pPr>
            <a:r>
              <a:rPr lang="en-US" sz="2400" dirty="0">
                <a:solidFill>
                  <a:schemeClr val="tx1"/>
                </a:solidFill>
                <a:latin typeface="Georgia" panose="02040502050405020303" pitchFamily="18" charset="0"/>
                <a:cs typeface="Calibri" panose="020F0502020204030204" pitchFamily="34" charset="0"/>
              </a:rPr>
              <a:t>Facilities included in the count must be residential.  Non-residential facilities, such as community day programs, cannot be counted but can be served after priority is given to the residential facilities.</a:t>
            </a:r>
            <a:endParaRPr lang="en-US" sz="2400" dirty="0">
              <a:latin typeface="Georgia" panose="02040502050405020303" pitchFamily="18" charset="0"/>
              <a:cs typeface="Calibri" panose="020F0502020204030204" pitchFamily="34" charset="0"/>
            </a:endParaRPr>
          </a:p>
          <a:p>
            <a:pPr marL="0" indent="0">
              <a:buClr>
                <a:srgbClr val="1A4480"/>
              </a:buClr>
              <a:buNone/>
            </a:pPr>
            <a:endParaRPr lang="en-US" sz="2400"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5871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Georgia" panose="02040502050405020303" pitchFamily="18" charset="0"/>
                <a:cs typeface="Calibri" panose="020F0502020204030204" pitchFamily="34" charset="0"/>
              </a:rPr>
              <a:t>Definition: Neglected Institution </a:t>
            </a:r>
          </a:p>
        </p:txBody>
      </p:sp>
      <p:sp>
        <p:nvSpPr>
          <p:cNvPr id="3" name="Content Placeholder 2"/>
          <p:cNvSpPr>
            <a:spLocks noGrp="1"/>
          </p:cNvSpPr>
          <p:nvPr>
            <p:ph idx="1"/>
          </p:nvPr>
        </p:nvSpPr>
        <p:spPr>
          <a:xfrm>
            <a:off x="152400" y="1047750"/>
            <a:ext cx="8229600" cy="3775863"/>
          </a:xfrm>
        </p:spPr>
        <p:txBody>
          <a:bodyPr>
            <a:normAutofit/>
          </a:bodyPr>
          <a:lstStyle/>
          <a:p>
            <a:pPr marL="0" lvl="1" indent="0">
              <a:buNone/>
            </a:pPr>
            <a:endParaRPr lang="en-US" sz="2400" b="1" dirty="0" smtClean="0">
              <a:solidFill>
                <a:schemeClr val="tx1"/>
              </a:solidFill>
              <a:latin typeface="Georgia" panose="02040502050405020303" pitchFamily="18" charset="0"/>
              <a:cs typeface="Calibri" panose="020F0502020204030204" pitchFamily="34" charset="0"/>
            </a:endParaRPr>
          </a:p>
          <a:p>
            <a:pPr marL="0" lvl="1" indent="0">
              <a:buNone/>
            </a:pPr>
            <a:r>
              <a:rPr lang="en-US" sz="2400" b="1" dirty="0" smtClean="0">
                <a:solidFill>
                  <a:schemeClr val="tx1"/>
                </a:solidFill>
                <a:latin typeface="Georgia" panose="02040502050405020303" pitchFamily="18" charset="0"/>
                <a:cs typeface="Calibri" panose="020F0502020204030204" pitchFamily="34" charset="0"/>
              </a:rPr>
              <a:t>“Institution </a:t>
            </a:r>
            <a:r>
              <a:rPr lang="en-US" sz="2400" b="1" dirty="0">
                <a:solidFill>
                  <a:schemeClr val="tx1"/>
                </a:solidFill>
                <a:latin typeface="Georgia" panose="02040502050405020303" pitchFamily="18" charset="0"/>
                <a:cs typeface="Calibri" panose="020F0502020204030204" pitchFamily="34" charset="0"/>
              </a:rPr>
              <a:t>for neglected children and youth” </a:t>
            </a:r>
            <a:r>
              <a:rPr lang="en-US" sz="2400" dirty="0">
                <a:solidFill>
                  <a:schemeClr val="tx1"/>
                </a:solidFill>
                <a:latin typeface="Georgia" panose="02040502050405020303" pitchFamily="18" charset="0"/>
                <a:cs typeface="Calibri" panose="020F0502020204030204" pitchFamily="34" charset="0"/>
              </a:rPr>
              <a:t>means a public or private residential facility, other than a foster home, that is operated primarily for the care of children and youth who: </a:t>
            </a:r>
            <a:endParaRPr lang="en-US" sz="2400" dirty="0" smtClean="0">
              <a:solidFill>
                <a:schemeClr val="tx1"/>
              </a:solidFill>
              <a:latin typeface="Georgia" panose="02040502050405020303" pitchFamily="18" charset="0"/>
              <a:cs typeface="Calibri" panose="020F0502020204030204" pitchFamily="34" charset="0"/>
            </a:endParaRPr>
          </a:p>
          <a:p>
            <a:pPr marL="0" lvl="1" indent="0">
              <a:buNone/>
            </a:pPr>
            <a:endParaRPr lang="en-US" sz="2400" dirty="0">
              <a:solidFill>
                <a:schemeClr val="tx1"/>
              </a:solidFill>
              <a:latin typeface="Georgia" panose="02040502050405020303" pitchFamily="18" charset="0"/>
              <a:cs typeface="Calibri" panose="020F0502020204030204" pitchFamily="34" charset="0"/>
            </a:endParaRPr>
          </a:p>
          <a:p>
            <a:pPr marL="342900" lvl="2" indent="0">
              <a:buNone/>
            </a:pPr>
            <a:r>
              <a:rPr lang="en-US" sz="2000" dirty="0">
                <a:solidFill>
                  <a:srgbClr val="C00000"/>
                </a:solidFill>
                <a:latin typeface="Georgia" panose="02040502050405020303" pitchFamily="18" charset="0"/>
                <a:cs typeface="Calibri" panose="020F0502020204030204" pitchFamily="34" charset="0"/>
              </a:rPr>
              <a:t>(a) have been committed to the institution or voluntarily placed in the institution under applicable state law due to abandonment, neglect, or death of their parents or guardians; (Section 1432(4)(A) of the ESEA, as amended)</a:t>
            </a:r>
          </a:p>
          <a:p>
            <a:pPr marL="342900" lvl="2" indent="0">
              <a:buNone/>
            </a:pPr>
            <a:endParaRPr lang="en-US" sz="2100"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77167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Georgia" panose="02040502050405020303" pitchFamily="18" charset="0"/>
                <a:cs typeface="Calibri" panose="020F0502020204030204" pitchFamily="34" charset="0"/>
              </a:rPr>
              <a:t>Definition: Delinquent Institution</a:t>
            </a:r>
          </a:p>
        </p:txBody>
      </p:sp>
      <p:sp>
        <p:nvSpPr>
          <p:cNvPr id="3" name="Content Placeholder 2"/>
          <p:cNvSpPr>
            <a:spLocks noGrp="1"/>
          </p:cNvSpPr>
          <p:nvPr>
            <p:ph idx="1"/>
          </p:nvPr>
        </p:nvSpPr>
        <p:spPr>
          <a:xfrm>
            <a:off x="152400" y="971550"/>
            <a:ext cx="8229600" cy="3810000"/>
          </a:xfrm>
        </p:spPr>
        <p:txBody>
          <a:bodyPr>
            <a:normAutofit fontScale="92500"/>
          </a:bodyPr>
          <a:lstStyle/>
          <a:p>
            <a:pPr marL="0" indent="0">
              <a:buNone/>
            </a:pPr>
            <a:endParaRPr lang="en-US" sz="2400" b="1" dirty="0" smtClean="0">
              <a:solidFill>
                <a:srgbClr val="1A4480"/>
              </a:solidFill>
              <a:latin typeface="Georgia" panose="02040502050405020303" pitchFamily="18" charset="0"/>
              <a:cs typeface="Calibri" panose="020F0502020204030204" pitchFamily="34" charset="0"/>
            </a:endParaRPr>
          </a:p>
          <a:p>
            <a:pPr marL="0" indent="0">
              <a:buNone/>
            </a:pPr>
            <a:r>
              <a:rPr lang="en-US" sz="2400" b="1" dirty="0" smtClean="0">
                <a:solidFill>
                  <a:srgbClr val="1A4480"/>
                </a:solidFill>
                <a:latin typeface="Georgia" panose="02040502050405020303" pitchFamily="18" charset="0"/>
                <a:cs typeface="Calibri" panose="020F0502020204030204" pitchFamily="34" charset="0"/>
              </a:rPr>
              <a:t>“</a:t>
            </a:r>
            <a:r>
              <a:rPr lang="en-US" sz="2400" b="1" dirty="0">
                <a:solidFill>
                  <a:srgbClr val="1A4480"/>
                </a:solidFill>
                <a:latin typeface="Georgia" panose="02040502050405020303" pitchFamily="18" charset="0"/>
                <a:cs typeface="Calibri" panose="020F0502020204030204" pitchFamily="34" charset="0"/>
              </a:rPr>
              <a:t>Institution for delinquent children and youth” </a:t>
            </a:r>
            <a:r>
              <a:rPr lang="en-US" sz="2400" dirty="0">
                <a:solidFill>
                  <a:srgbClr val="1A4480"/>
                </a:solidFill>
                <a:latin typeface="Georgia" panose="02040502050405020303" pitchFamily="18" charset="0"/>
                <a:cs typeface="Calibri" panose="020F0502020204030204" pitchFamily="34" charset="0"/>
              </a:rPr>
              <a:t>means a public or private residential facility that is operated for the care of children and youth other than a foster home who: </a:t>
            </a:r>
            <a:endParaRPr lang="en-US" sz="2400" dirty="0" smtClean="0">
              <a:solidFill>
                <a:srgbClr val="1A4480"/>
              </a:solidFill>
              <a:latin typeface="Georgia" panose="02040502050405020303" pitchFamily="18" charset="0"/>
              <a:cs typeface="Calibri" panose="020F0502020204030204" pitchFamily="34" charset="0"/>
            </a:endParaRPr>
          </a:p>
          <a:p>
            <a:pPr marL="0" indent="0">
              <a:buNone/>
            </a:pPr>
            <a:endParaRPr lang="en-US" sz="2400" dirty="0">
              <a:solidFill>
                <a:srgbClr val="1A4480"/>
              </a:solidFill>
              <a:latin typeface="Georgia" panose="02040502050405020303" pitchFamily="18" charset="0"/>
              <a:cs typeface="Calibri" panose="020F0502020204030204" pitchFamily="34" charset="0"/>
            </a:endParaRPr>
          </a:p>
          <a:p>
            <a:pPr marL="342900" lvl="1" indent="0">
              <a:buNone/>
            </a:pPr>
            <a:r>
              <a:rPr lang="en-US" sz="2400" dirty="0">
                <a:solidFill>
                  <a:srgbClr val="C00000"/>
                </a:solidFill>
                <a:latin typeface="Georgia" panose="02040502050405020303" pitchFamily="18" charset="0"/>
                <a:cs typeface="Calibri" panose="020F0502020204030204" pitchFamily="34" charset="0"/>
              </a:rPr>
              <a:t>(a) have been adjudicated to be delinquent or in need of supervision; </a:t>
            </a:r>
            <a:r>
              <a:rPr lang="en-US" sz="2400" u="sng" dirty="0">
                <a:solidFill>
                  <a:srgbClr val="C00000"/>
                </a:solidFill>
                <a:latin typeface="Georgia" panose="02040502050405020303" pitchFamily="18" charset="0"/>
                <a:cs typeface="Calibri" panose="020F0502020204030204" pitchFamily="34" charset="0"/>
              </a:rPr>
              <a:t>and</a:t>
            </a:r>
            <a:endParaRPr lang="en-US" sz="2400" dirty="0">
              <a:solidFill>
                <a:srgbClr val="C00000"/>
              </a:solidFill>
              <a:latin typeface="Georgia" panose="02040502050405020303" pitchFamily="18" charset="0"/>
              <a:cs typeface="Calibri" panose="020F0502020204030204" pitchFamily="34" charset="0"/>
            </a:endParaRPr>
          </a:p>
          <a:p>
            <a:pPr marL="342900" lvl="1" indent="0">
              <a:buNone/>
            </a:pPr>
            <a:r>
              <a:rPr lang="en-US" sz="2400" dirty="0">
                <a:solidFill>
                  <a:srgbClr val="C00000"/>
                </a:solidFill>
                <a:latin typeface="Georgia" panose="02040502050405020303" pitchFamily="18" charset="0"/>
                <a:cs typeface="Calibri" panose="020F0502020204030204" pitchFamily="34" charset="0"/>
              </a:rPr>
              <a:t>(b) includes facilities for detention, juvenile corrections and adult corrections (youth 21 years or younger). </a:t>
            </a:r>
            <a:endParaRPr lang="en-US" sz="2400" dirty="0" smtClean="0">
              <a:solidFill>
                <a:srgbClr val="C00000"/>
              </a:solidFill>
              <a:latin typeface="Georgia" panose="02040502050405020303" pitchFamily="18" charset="0"/>
              <a:cs typeface="Calibri" panose="020F0502020204030204" pitchFamily="34" charset="0"/>
            </a:endParaRPr>
          </a:p>
          <a:p>
            <a:pPr marL="342900" lvl="1" indent="0">
              <a:buNone/>
            </a:pPr>
            <a:endParaRPr lang="en-US" sz="2400" dirty="0">
              <a:solidFill>
                <a:srgbClr val="C00000"/>
              </a:solidFill>
              <a:latin typeface="Georgia" panose="02040502050405020303" pitchFamily="18" charset="0"/>
              <a:cs typeface="Calibri" panose="020F0502020204030204" pitchFamily="34" charset="0"/>
            </a:endParaRPr>
          </a:p>
          <a:p>
            <a:pPr marL="342900" lvl="1" indent="0">
              <a:buNone/>
            </a:pPr>
            <a:r>
              <a:rPr lang="en-US" sz="1500" b="1" dirty="0">
                <a:solidFill>
                  <a:schemeClr val="tx1"/>
                </a:solidFill>
                <a:latin typeface="Georgia" panose="02040502050405020303" pitchFamily="18" charset="0"/>
                <a:cs typeface="Calibri" panose="020F0502020204030204" pitchFamily="34" charset="0"/>
              </a:rPr>
              <a:t>(Section 1432(4)(A) of the ESEA, as amended),</a:t>
            </a:r>
            <a:r>
              <a:rPr lang="en-US" sz="1500" b="1" dirty="0">
                <a:latin typeface="Georgia" panose="02040502050405020303" pitchFamily="18" charset="0"/>
                <a:cs typeface="Calibri" panose="020F0502020204030204" pitchFamily="34" charset="0"/>
              </a:rPr>
              <a:t> </a:t>
            </a:r>
            <a:r>
              <a:rPr lang="en-US" sz="1200" b="1" dirty="0">
                <a:latin typeface="Georgia" panose="02040502050405020303" pitchFamily="18" charset="0"/>
                <a:cs typeface="Calibri" panose="020F0502020204030204" pitchFamily="34" charset="0"/>
                <a:hlinkClick r:id="rId3"/>
              </a:rPr>
              <a:t>(Title I, Part D, </a:t>
            </a:r>
            <a:r>
              <a:rPr lang="en-US" sz="1200" b="1" dirty="0" err="1">
                <a:latin typeface="Georgia" panose="02040502050405020303" pitchFamily="18" charset="0"/>
                <a:cs typeface="Calibri" panose="020F0502020204030204" pitchFamily="34" charset="0"/>
                <a:hlinkClick r:id="rId3"/>
              </a:rPr>
              <a:t>Nonregulatory</a:t>
            </a:r>
            <a:r>
              <a:rPr lang="en-US" sz="1200" b="1" dirty="0">
                <a:latin typeface="Georgia" panose="02040502050405020303" pitchFamily="18" charset="0"/>
                <a:cs typeface="Calibri" panose="020F0502020204030204" pitchFamily="34" charset="0"/>
                <a:hlinkClick r:id="rId3"/>
              </a:rPr>
              <a:t> Guidance, N-3)</a:t>
            </a:r>
            <a:endParaRPr lang="en-US" sz="1200" b="1"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991610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Delinquent Institution</a:t>
            </a:r>
          </a:p>
        </p:txBody>
      </p:sp>
      <p:sp>
        <p:nvSpPr>
          <p:cNvPr id="3" name="Content Placeholder 2"/>
          <p:cNvSpPr>
            <a:spLocks noGrp="1"/>
          </p:cNvSpPr>
          <p:nvPr>
            <p:ph idx="1"/>
          </p:nvPr>
        </p:nvSpPr>
        <p:spPr>
          <a:xfrm>
            <a:off x="152400" y="971550"/>
            <a:ext cx="8763000" cy="3392435"/>
          </a:xfrm>
        </p:spPr>
        <p:txBody>
          <a:bodyPr>
            <a:noAutofit/>
          </a:bodyPr>
          <a:lstStyle/>
          <a:p>
            <a:pPr>
              <a:buClr>
                <a:srgbClr val="FF0000"/>
              </a:buClr>
            </a:pPr>
            <a:endParaRPr lang="en-US" sz="2400" dirty="0" smtClean="0">
              <a:latin typeface="Georgia" panose="02040502050405020303" pitchFamily="18" charset="0"/>
              <a:cs typeface="Calibri" panose="020F0502020204030204" pitchFamily="34" charset="0"/>
            </a:endParaRPr>
          </a:p>
          <a:p>
            <a:pPr>
              <a:buClr>
                <a:srgbClr val="1A4480"/>
              </a:buClr>
            </a:pPr>
            <a:r>
              <a:rPr lang="en-US" sz="2400" dirty="0" smtClean="0">
                <a:solidFill>
                  <a:srgbClr val="1A4480"/>
                </a:solidFill>
                <a:latin typeface="Georgia" panose="02040502050405020303" pitchFamily="18" charset="0"/>
                <a:cs typeface="Calibri" panose="020F0502020204030204" pitchFamily="34" charset="0"/>
              </a:rPr>
              <a:t>The </a:t>
            </a:r>
            <a:r>
              <a:rPr lang="en-US" sz="2400" dirty="0">
                <a:solidFill>
                  <a:srgbClr val="1A4480"/>
                </a:solidFill>
                <a:latin typeface="Georgia" panose="02040502050405020303" pitchFamily="18" charset="0"/>
                <a:cs typeface="Calibri" panose="020F0502020204030204" pitchFamily="34" charset="0"/>
              </a:rPr>
              <a:t>definition on the previous slide indicates that only students that have been assigned by the courts are named as delinquent.  </a:t>
            </a:r>
          </a:p>
          <a:p>
            <a:pPr>
              <a:buClr>
                <a:srgbClr val="1A4480"/>
              </a:buClr>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pPr>
            <a:r>
              <a:rPr lang="en-US" sz="2400" dirty="0">
                <a:solidFill>
                  <a:srgbClr val="1A4480"/>
                </a:solidFill>
                <a:latin typeface="Georgia" panose="02040502050405020303" pitchFamily="18" charset="0"/>
                <a:cs typeface="Calibri" panose="020F0502020204030204" pitchFamily="34" charset="0"/>
              </a:rPr>
              <a:t>The non-regulatory guidance clarifies that a delinquent youth may be placed in a delinquent institution voluntarily or by a state or local agency other than by the juvenile justice system if that is the best placement for the child.</a:t>
            </a:r>
          </a:p>
        </p:txBody>
      </p:sp>
    </p:spTree>
    <p:extLst>
      <p:ext uri="{BB962C8B-B14F-4D97-AF65-F5344CB8AC3E}">
        <p14:creationId xmlns:p14="http://schemas.microsoft.com/office/powerpoint/2010/main" val="2965406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Facility Reporting</a:t>
            </a:r>
          </a:p>
        </p:txBody>
      </p:sp>
      <p:sp>
        <p:nvSpPr>
          <p:cNvPr id="3" name="Content Placeholder 2"/>
          <p:cNvSpPr>
            <a:spLocks noGrp="1"/>
          </p:cNvSpPr>
          <p:nvPr>
            <p:ph idx="1"/>
          </p:nvPr>
        </p:nvSpPr>
        <p:spPr>
          <a:xfrm>
            <a:off x="152400" y="1047750"/>
            <a:ext cx="8229600" cy="3124199"/>
          </a:xfrm>
        </p:spPr>
        <p:txBody>
          <a:bodyPr>
            <a:normAutofit/>
          </a:bodyPr>
          <a:lstStyle/>
          <a:p>
            <a:pPr>
              <a:buClr>
                <a:srgbClr val="1A4480"/>
              </a:buClr>
              <a:buSzPct val="100000"/>
              <a:buFont typeface="Arial" panose="020B0604020202020204" pitchFamily="34" charset="0"/>
              <a:buChar char="•"/>
            </a:pPr>
            <a:endParaRPr lang="en-US" sz="2400" dirty="0" smtClean="0">
              <a:solidFill>
                <a:srgbClr val="1A4480"/>
              </a:solidFill>
              <a:latin typeface="Georgia" panose="02040502050405020303" pitchFamily="18" charset="0"/>
              <a:cs typeface="Calibri" panose="020F0502020204030204" pitchFamily="34" charset="0"/>
            </a:endParaRPr>
          </a:p>
          <a:p>
            <a:pPr>
              <a:buClr>
                <a:srgbClr val="1A4480"/>
              </a:buClr>
              <a:buSzPct val="100000"/>
              <a:buFont typeface="Arial" panose="020B0604020202020204" pitchFamily="34" charset="0"/>
              <a:buChar char="•"/>
            </a:pPr>
            <a:r>
              <a:rPr lang="en-US" sz="2400" dirty="0" smtClean="0">
                <a:solidFill>
                  <a:srgbClr val="1A4480"/>
                </a:solidFill>
                <a:latin typeface="Georgia" panose="02040502050405020303" pitchFamily="18" charset="0"/>
                <a:cs typeface="Calibri" panose="020F0502020204030204" pitchFamily="34" charset="0"/>
              </a:rPr>
              <a:t>The </a:t>
            </a:r>
            <a:r>
              <a:rPr lang="en-US" sz="2400" dirty="0">
                <a:solidFill>
                  <a:srgbClr val="1A4480"/>
                </a:solidFill>
                <a:latin typeface="Georgia" panose="02040502050405020303" pitchFamily="18" charset="0"/>
                <a:cs typeface="Calibri" panose="020F0502020204030204" pitchFamily="34" charset="0"/>
              </a:rPr>
              <a:t>annual October counts are submitted according to the type of facility.</a:t>
            </a:r>
          </a:p>
          <a:p>
            <a:pPr>
              <a:buClr>
                <a:srgbClr val="1A4480"/>
              </a:buClr>
              <a:buSzPct val="100000"/>
              <a:buFont typeface="Arial" panose="020B0604020202020204" pitchFamily="34" charset="0"/>
              <a:buChar char="•"/>
            </a:pPr>
            <a:endParaRPr lang="en-US" sz="2400" dirty="0">
              <a:solidFill>
                <a:srgbClr val="1A4480"/>
              </a:solidFill>
              <a:latin typeface="Georgia" panose="02040502050405020303" pitchFamily="18" charset="0"/>
              <a:cs typeface="Calibri" panose="020F0502020204030204" pitchFamily="34" charset="0"/>
            </a:endParaRPr>
          </a:p>
          <a:p>
            <a:pPr>
              <a:buClr>
                <a:srgbClr val="1A4480"/>
              </a:buClr>
              <a:buSzPct val="100000"/>
              <a:buFont typeface="Arial" panose="020B0604020202020204" pitchFamily="34" charset="0"/>
              <a:buChar char="•"/>
            </a:pPr>
            <a:r>
              <a:rPr lang="en-US" sz="2400" dirty="0">
                <a:solidFill>
                  <a:srgbClr val="1A4480"/>
                </a:solidFill>
                <a:latin typeface="Georgia" panose="02040502050405020303" pitchFamily="18" charset="0"/>
                <a:cs typeface="Calibri" panose="020F0502020204030204" pitchFamily="34" charset="0"/>
              </a:rPr>
              <a:t>The type of facility must be consistently reported each year unless the charter, constitution, by-laws, or mission statement changes.</a:t>
            </a:r>
          </a:p>
          <a:p>
            <a:pPr>
              <a:buClr>
                <a:schemeClr val="accent4">
                  <a:lumMod val="75000"/>
                </a:schemeClr>
              </a:buClr>
              <a:buFont typeface="Arial" panose="020B0604020202020204" pitchFamily="34" charset="0"/>
              <a:buChar char="•"/>
            </a:pPr>
            <a:endParaRPr lang="en-US" sz="2400"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89393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eorgia" panose="02040502050405020303" pitchFamily="18" charset="0"/>
                <a:cs typeface="Calibri" panose="020F0502020204030204" pitchFamily="34" charset="0"/>
              </a:rPr>
              <a:t>Disclaimer</a:t>
            </a:r>
          </a:p>
        </p:txBody>
      </p:sp>
      <p:sp>
        <p:nvSpPr>
          <p:cNvPr id="3" name="Content Placeholder 2"/>
          <p:cNvSpPr>
            <a:spLocks noGrp="1"/>
          </p:cNvSpPr>
          <p:nvPr>
            <p:ph idx="1"/>
          </p:nvPr>
        </p:nvSpPr>
        <p:spPr/>
        <p:txBody>
          <a:bodyPr>
            <a:normAutofit/>
          </a:bodyPr>
          <a:lstStyle/>
          <a:p>
            <a:pPr marL="0" indent="0">
              <a:buNone/>
            </a:pPr>
            <a:r>
              <a:rPr lang="en-US" altLang="en-US" sz="2800" i="0" dirty="0">
                <a:solidFill>
                  <a:srgbClr val="1A4480"/>
                </a:solidFill>
                <a:latin typeface="Georgia" panose="02040502050405020303" pitchFamily="18" charset="0"/>
                <a:cs typeface="Calibri" panose="020F0502020204030204" pitchFamily="34" charset="0"/>
              </a:rPr>
              <a:t>This presentation was planned under a grant from the U.S. Department of Education (USED). However, the content does not necessarily represent the policy of the USED, and you should not assume endorsement by the federal government.</a:t>
            </a:r>
          </a:p>
          <a:p>
            <a:endParaRPr lang="en-US" i="0" dirty="0"/>
          </a:p>
        </p:txBody>
      </p:sp>
    </p:spTree>
    <p:extLst>
      <p:ext uri="{BB962C8B-B14F-4D97-AF65-F5344CB8AC3E}">
        <p14:creationId xmlns:p14="http://schemas.microsoft.com/office/powerpoint/2010/main" val="1016197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Acceptable Facility Types</a:t>
            </a:r>
          </a:p>
        </p:txBody>
      </p:sp>
      <p:sp>
        <p:nvSpPr>
          <p:cNvPr id="3" name="Content Placeholder 2"/>
          <p:cNvSpPr>
            <a:spLocks noGrp="1"/>
          </p:cNvSpPr>
          <p:nvPr>
            <p:ph idx="1"/>
          </p:nvPr>
        </p:nvSpPr>
        <p:spPr>
          <a:xfrm>
            <a:off x="99674" y="1305592"/>
            <a:ext cx="8229600" cy="4130142"/>
          </a:xfrm>
        </p:spPr>
        <p:txBody>
          <a:bodyPr>
            <a:noAutofit/>
          </a:bodyPr>
          <a:lstStyle/>
          <a:p>
            <a:pPr marL="457200" lvl="1" indent="-228600">
              <a:buClr>
                <a:srgbClr val="1A4480"/>
              </a:buClr>
              <a:buSzPct val="100000"/>
              <a:buFont typeface="Arial" panose="020B0604020202020204" pitchFamily="34" charset="0"/>
              <a:buChar char="•"/>
            </a:pPr>
            <a:r>
              <a:rPr lang="en-US" sz="2400" dirty="0">
                <a:solidFill>
                  <a:schemeClr val="tx1"/>
                </a:solidFill>
                <a:latin typeface="Georgia" panose="02040502050405020303" pitchFamily="18" charset="0"/>
                <a:cs typeface="Calibri" panose="020F0502020204030204" pitchFamily="34" charset="0"/>
              </a:rPr>
              <a:t>Residential facilities that can be included in the count include</a:t>
            </a:r>
            <a:r>
              <a:rPr lang="en-US" sz="2400" dirty="0" smtClean="0">
                <a:solidFill>
                  <a:schemeClr val="tx1"/>
                </a:solidFill>
                <a:latin typeface="Georgia" panose="02040502050405020303" pitchFamily="18" charset="0"/>
                <a:cs typeface="Calibri" panose="020F0502020204030204" pitchFamily="34" charset="0"/>
              </a:rPr>
              <a:t>:</a:t>
            </a:r>
          </a:p>
          <a:p>
            <a:pPr marL="228600" lvl="1" indent="0">
              <a:buClr>
                <a:srgbClr val="FF0000"/>
              </a:buClr>
              <a:buSzPct val="100000"/>
              <a:buNone/>
            </a:pPr>
            <a:endParaRPr lang="en-US" sz="2400" dirty="0">
              <a:solidFill>
                <a:schemeClr val="tx1"/>
              </a:solidFill>
              <a:latin typeface="Georgia" panose="02040502050405020303" pitchFamily="18" charset="0"/>
              <a:cs typeface="Calibri" panose="020F0502020204030204" pitchFamily="34" charset="0"/>
            </a:endParaRPr>
          </a:p>
          <a:p>
            <a:pPr marL="1143000" lvl="3" indent="-457200">
              <a:lnSpc>
                <a:spcPct val="100000"/>
              </a:lnSpc>
              <a:spcBef>
                <a:spcPts val="0"/>
              </a:spcBef>
              <a:buClr>
                <a:srgbClr val="1A4480"/>
              </a:buClr>
              <a:buSzPct val="80000"/>
              <a:buFont typeface="Wingdings" panose="05000000000000000000" pitchFamily="2" charset="2"/>
              <a:buChar char="§"/>
            </a:pPr>
            <a:r>
              <a:rPr lang="en-US" sz="2200" dirty="0">
                <a:solidFill>
                  <a:schemeClr val="tx1"/>
                </a:solidFill>
                <a:latin typeface="Georgia" panose="02040502050405020303" pitchFamily="18" charset="0"/>
                <a:cs typeface="Calibri" panose="020F0502020204030204" pitchFamily="34" charset="0"/>
              </a:rPr>
              <a:t>Religious facilities specifically for neglected or delinquent youth</a:t>
            </a:r>
            <a:r>
              <a:rPr lang="en-US" sz="2200" dirty="0" smtClean="0">
                <a:solidFill>
                  <a:schemeClr val="tx1"/>
                </a:solidFill>
                <a:latin typeface="Georgia" panose="02040502050405020303" pitchFamily="18" charset="0"/>
                <a:cs typeface="Calibri" panose="020F0502020204030204" pitchFamily="34" charset="0"/>
              </a:rPr>
              <a:t>.</a:t>
            </a:r>
          </a:p>
          <a:p>
            <a:pPr marL="1143000" lvl="3" indent="-457200">
              <a:lnSpc>
                <a:spcPct val="100000"/>
              </a:lnSpc>
              <a:spcBef>
                <a:spcPts val="0"/>
              </a:spcBef>
              <a:buClr>
                <a:srgbClr val="1A4480"/>
              </a:buClr>
              <a:buSzPct val="80000"/>
              <a:buFont typeface="Wingdings" panose="05000000000000000000" pitchFamily="2" charset="2"/>
              <a:buChar char="§"/>
            </a:pPr>
            <a:endParaRPr lang="en-US" sz="2200" dirty="0">
              <a:solidFill>
                <a:schemeClr val="tx1"/>
              </a:solidFill>
              <a:latin typeface="Georgia" panose="02040502050405020303" pitchFamily="18" charset="0"/>
              <a:cs typeface="Calibri" panose="020F0502020204030204" pitchFamily="34" charset="0"/>
            </a:endParaRPr>
          </a:p>
          <a:p>
            <a:pPr marL="1143000" lvl="3" indent="-457200">
              <a:lnSpc>
                <a:spcPct val="100000"/>
              </a:lnSpc>
              <a:spcBef>
                <a:spcPts val="0"/>
              </a:spcBef>
              <a:buClr>
                <a:srgbClr val="1A4480"/>
              </a:buClr>
              <a:buSzPct val="80000"/>
              <a:buFont typeface="Wingdings" panose="05000000000000000000" pitchFamily="2" charset="2"/>
              <a:buChar char="§"/>
            </a:pPr>
            <a:r>
              <a:rPr lang="en-US" sz="2200" dirty="0">
                <a:solidFill>
                  <a:schemeClr val="tx1"/>
                </a:solidFill>
                <a:latin typeface="Georgia" panose="02040502050405020303" pitchFamily="18" charset="0"/>
                <a:cs typeface="Calibri" panose="020F0502020204030204" pitchFamily="34" charset="0"/>
              </a:rPr>
              <a:t>Group homes for neglected or delinquent youth</a:t>
            </a:r>
            <a:r>
              <a:rPr lang="en-US" sz="2200" dirty="0" smtClean="0">
                <a:solidFill>
                  <a:schemeClr val="tx1"/>
                </a:solidFill>
                <a:latin typeface="Georgia" panose="02040502050405020303" pitchFamily="18" charset="0"/>
                <a:cs typeface="Calibri" panose="020F0502020204030204" pitchFamily="34" charset="0"/>
              </a:rPr>
              <a:t>.</a:t>
            </a:r>
          </a:p>
          <a:p>
            <a:pPr marL="685800" lvl="3" indent="0">
              <a:lnSpc>
                <a:spcPct val="100000"/>
              </a:lnSpc>
              <a:spcBef>
                <a:spcPts val="0"/>
              </a:spcBef>
              <a:buClr>
                <a:srgbClr val="1A4480"/>
              </a:buClr>
              <a:buSzPct val="80000"/>
              <a:buNone/>
            </a:pPr>
            <a:endParaRPr lang="en-US" sz="2200" dirty="0">
              <a:solidFill>
                <a:schemeClr val="tx1"/>
              </a:solidFill>
              <a:latin typeface="Georgia" panose="02040502050405020303" pitchFamily="18" charset="0"/>
              <a:cs typeface="Calibri" panose="020F0502020204030204" pitchFamily="34" charset="0"/>
            </a:endParaRPr>
          </a:p>
          <a:p>
            <a:pPr marL="1143000" lvl="3" indent="-457200">
              <a:lnSpc>
                <a:spcPct val="100000"/>
              </a:lnSpc>
              <a:spcBef>
                <a:spcPts val="0"/>
              </a:spcBef>
              <a:buClr>
                <a:srgbClr val="1A4480"/>
              </a:buClr>
              <a:buSzPct val="80000"/>
              <a:buFont typeface="Wingdings" panose="05000000000000000000" pitchFamily="2" charset="2"/>
              <a:buChar char="§"/>
            </a:pPr>
            <a:r>
              <a:rPr lang="en-US" sz="2200" dirty="0">
                <a:solidFill>
                  <a:schemeClr val="tx1"/>
                </a:solidFill>
                <a:latin typeface="Georgia" panose="02040502050405020303" pitchFamily="18" charset="0"/>
                <a:cs typeface="Calibri" panose="020F0502020204030204" pitchFamily="34" charset="0"/>
              </a:rPr>
              <a:t>County jails not operated by the state that provide educational services.</a:t>
            </a:r>
          </a:p>
        </p:txBody>
      </p:sp>
    </p:spTree>
    <p:extLst>
      <p:ext uri="{BB962C8B-B14F-4D97-AF65-F5344CB8AC3E}">
        <p14:creationId xmlns:p14="http://schemas.microsoft.com/office/powerpoint/2010/main" val="2813661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Facility Designation</a:t>
            </a:r>
          </a:p>
        </p:txBody>
      </p:sp>
      <p:sp>
        <p:nvSpPr>
          <p:cNvPr id="3" name="Content Placeholder 2"/>
          <p:cNvSpPr>
            <a:spLocks noGrp="1"/>
          </p:cNvSpPr>
          <p:nvPr>
            <p:ph idx="1"/>
          </p:nvPr>
        </p:nvSpPr>
        <p:spPr>
          <a:xfrm>
            <a:off x="190500" y="858371"/>
            <a:ext cx="8763000" cy="3505200"/>
          </a:xfrm>
        </p:spPr>
        <p:txBody>
          <a:bodyPr>
            <a:noAutofit/>
          </a:bodyPr>
          <a:lstStyle/>
          <a:p>
            <a:pPr>
              <a:buClr>
                <a:srgbClr val="FF0000"/>
              </a:buClr>
              <a:buSzPct val="67000"/>
            </a:pPr>
            <a:endParaRPr lang="en-US" sz="2400" dirty="0" smtClean="0">
              <a:solidFill>
                <a:srgbClr val="1A4480"/>
              </a:solidFill>
              <a:latin typeface="Georgia" panose="02040502050405020303" pitchFamily="18" charset="0"/>
              <a:cs typeface="Calibri" panose="020F0502020204030204" pitchFamily="34" charset="0"/>
            </a:endParaRPr>
          </a:p>
          <a:p>
            <a:pPr>
              <a:buClr>
                <a:srgbClr val="1A4480"/>
              </a:buClr>
              <a:buSzPct val="67000"/>
            </a:pPr>
            <a:r>
              <a:rPr lang="en-US" sz="2400" dirty="0" smtClean="0">
                <a:solidFill>
                  <a:srgbClr val="1A4480"/>
                </a:solidFill>
                <a:latin typeface="Georgia" panose="02040502050405020303" pitchFamily="18" charset="0"/>
                <a:cs typeface="Calibri" panose="020F0502020204030204" pitchFamily="34" charset="0"/>
              </a:rPr>
              <a:t>Facilities </a:t>
            </a:r>
            <a:r>
              <a:rPr lang="en-US" sz="2400" dirty="0">
                <a:solidFill>
                  <a:srgbClr val="1A4480"/>
                </a:solidFill>
                <a:latin typeface="Georgia" panose="02040502050405020303" pitchFamily="18" charset="0"/>
                <a:cs typeface="Calibri" panose="020F0502020204030204" pitchFamily="34" charset="0"/>
              </a:rPr>
              <a:t>must be designated as either neglected or delinquent institutions. They cannot be both.</a:t>
            </a:r>
          </a:p>
          <a:p>
            <a:pPr>
              <a:buClr>
                <a:srgbClr val="1A4480"/>
              </a:buClr>
              <a:buSzPct val="67000"/>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buSzPct val="67000"/>
            </a:pPr>
            <a:r>
              <a:rPr lang="en-US" sz="2400" dirty="0">
                <a:solidFill>
                  <a:srgbClr val="1A4480"/>
                </a:solidFill>
                <a:latin typeface="Georgia" panose="02040502050405020303" pitchFamily="18" charset="0"/>
                <a:cs typeface="Calibri" panose="020F0502020204030204" pitchFamily="34" charset="0"/>
              </a:rPr>
              <a:t>All students in a facility share the same designation.  They are either all neglected students or all delinquent students.</a:t>
            </a:r>
          </a:p>
          <a:p>
            <a:pPr>
              <a:buClr>
                <a:srgbClr val="1A4480"/>
              </a:buClr>
              <a:buSzPct val="67000"/>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buSzPct val="67000"/>
            </a:pPr>
            <a:r>
              <a:rPr lang="en-US" sz="2400" dirty="0">
                <a:solidFill>
                  <a:srgbClr val="1A4480"/>
                </a:solidFill>
                <a:latin typeface="Georgia" panose="02040502050405020303" pitchFamily="18" charset="0"/>
                <a:cs typeface="Calibri" panose="020F0502020204030204" pitchFamily="34" charset="0"/>
              </a:rPr>
              <a:t>One facility cannot report both neglected and delinquent students, but both type of students can be served.</a:t>
            </a:r>
          </a:p>
        </p:txBody>
      </p:sp>
    </p:spTree>
    <p:extLst>
      <p:ext uri="{BB962C8B-B14F-4D97-AF65-F5344CB8AC3E}">
        <p14:creationId xmlns:p14="http://schemas.microsoft.com/office/powerpoint/2010/main" val="4118558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Type of Facility</a:t>
            </a:r>
          </a:p>
        </p:txBody>
      </p:sp>
      <p:sp>
        <p:nvSpPr>
          <p:cNvPr id="3" name="Content Placeholder 2"/>
          <p:cNvSpPr>
            <a:spLocks noGrp="1"/>
          </p:cNvSpPr>
          <p:nvPr>
            <p:ph idx="1"/>
          </p:nvPr>
        </p:nvSpPr>
        <p:spPr>
          <a:xfrm>
            <a:off x="29308" y="892075"/>
            <a:ext cx="9114692" cy="3737075"/>
          </a:xfrm>
        </p:spPr>
        <p:txBody>
          <a:bodyPr>
            <a:noAutofit/>
          </a:bodyPr>
          <a:lstStyle/>
          <a:p>
            <a:pPr marL="0" indent="0">
              <a:spcBef>
                <a:spcPts val="0"/>
              </a:spcBef>
              <a:buClr>
                <a:srgbClr val="FF0000"/>
              </a:buClr>
              <a:buSzPct val="100000"/>
              <a:buNone/>
            </a:pPr>
            <a:endParaRPr lang="en-US" sz="2400" dirty="0" smtClean="0">
              <a:solidFill>
                <a:srgbClr val="1A4480"/>
              </a:solidFill>
              <a:latin typeface="Georgia" panose="02040502050405020303" pitchFamily="18" charset="0"/>
              <a:cs typeface="Calibri" panose="020F0502020204030204" pitchFamily="34" charset="0"/>
            </a:endParaRPr>
          </a:p>
          <a:p>
            <a:pPr>
              <a:spcBef>
                <a:spcPts val="0"/>
              </a:spcBef>
              <a:buClr>
                <a:srgbClr val="1A4480"/>
              </a:buClr>
              <a:buSzPct val="100000"/>
              <a:buFont typeface="Arial" panose="020B0604020202020204" pitchFamily="34" charset="0"/>
              <a:buChar char="•"/>
            </a:pPr>
            <a:r>
              <a:rPr lang="en-US" sz="2400" dirty="0" smtClean="0">
                <a:solidFill>
                  <a:srgbClr val="1A4480"/>
                </a:solidFill>
                <a:latin typeface="Georgia" panose="02040502050405020303" pitchFamily="18" charset="0"/>
                <a:cs typeface="Calibri" panose="020F0502020204030204" pitchFamily="34" charset="0"/>
              </a:rPr>
              <a:t>Facility </a:t>
            </a:r>
            <a:r>
              <a:rPr lang="en-US" sz="2400" dirty="0">
                <a:solidFill>
                  <a:srgbClr val="1A4480"/>
                </a:solidFill>
                <a:latin typeface="Georgia" panose="02040502050405020303" pitchFamily="18" charset="0"/>
                <a:cs typeface="Calibri" panose="020F0502020204030204" pitchFamily="34" charset="0"/>
              </a:rPr>
              <a:t>type is determined by a governing document such as </a:t>
            </a:r>
          </a:p>
          <a:p>
            <a:pPr lvl="1">
              <a:spcBef>
                <a:spcPts val="0"/>
              </a:spcBef>
              <a:buClr>
                <a:srgbClr val="1A4480"/>
              </a:buClr>
              <a:buSzPct val="80000"/>
              <a:buFont typeface="Wingdings" panose="05000000000000000000" pitchFamily="2" charset="2"/>
              <a:buChar char="§"/>
            </a:pPr>
            <a:r>
              <a:rPr lang="en-US" sz="2400" dirty="0">
                <a:solidFill>
                  <a:srgbClr val="1A4480"/>
                </a:solidFill>
                <a:latin typeface="Georgia" panose="02040502050405020303" pitchFamily="18" charset="0"/>
                <a:cs typeface="Calibri" panose="020F0502020204030204" pitchFamily="34" charset="0"/>
              </a:rPr>
              <a:t>charter, </a:t>
            </a:r>
          </a:p>
          <a:p>
            <a:pPr lvl="1">
              <a:spcBef>
                <a:spcPts val="0"/>
              </a:spcBef>
              <a:buClr>
                <a:srgbClr val="1A4480"/>
              </a:buClr>
              <a:buSzPct val="80000"/>
              <a:buFont typeface="Wingdings" panose="05000000000000000000" pitchFamily="2" charset="2"/>
              <a:buChar char="§"/>
            </a:pPr>
            <a:r>
              <a:rPr lang="en-US" sz="2400" dirty="0">
                <a:solidFill>
                  <a:srgbClr val="1A4480"/>
                </a:solidFill>
                <a:latin typeface="Georgia" panose="02040502050405020303" pitchFamily="18" charset="0"/>
                <a:cs typeface="Calibri" panose="020F0502020204030204" pitchFamily="34" charset="0"/>
              </a:rPr>
              <a:t>constitution, </a:t>
            </a:r>
          </a:p>
          <a:p>
            <a:pPr lvl="1">
              <a:spcBef>
                <a:spcPts val="0"/>
              </a:spcBef>
              <a:buClr>
                <a:srgbClr val="1A4480"/>
              </a:buClr>
              <a:buSzPct val="80000"/>
              <a:buFont typeface="Wingdings" panose="05000000000000000000" pitchFamily="2" charset="2"/>
              <a:buChar char="§"/>
            </a:pPr>
            <a:r>
              <a:rPr lang="en-US" sz="2400" dirty="0">
                <a:solidFill>
                  <a:srgbClr val="1A4480"/>
                </a:solidFill>
                <a:latin typeface="Georgia" panose="02040502050405020303" pitchFamily="18" charset="0"/>
                <a:cs typeface="Calibri" panose="020F0502020204030204" pitchFamily="34" charset="0"/>
              </a:rPr>
              <a:t>by-laws, </a:t>
            </a:r>
          </a:p>
          <a:p>
            <a:pPr lvl="1">
              <a:spcBef>
                <a:spcPts val="0"/>
              </a:spcBef>
              <a:buClr>
                <a:srgbClr val="1A4480"/>
              </a:buClr>
              <a:buSzPct val="80000"/>
              <a:buFont typeface="Wingdings" panose="05000000000000000000" pitchFamily="2" charset="2"/>
              <a:buChar char="§"/>
            </a:pPr>
            <a:r>
              <a:rPr lang="en-US" sz="2400" dirty="0">
                <a:solidFill>
                  <a:srgbClr val="1A4480"/>
                </a:solidFill>
                <a:latin typeface="Georgia" panose="02040502050405020303" pitchFamily="18" charset="0"/>
                <a:cs typeface="Calibri" panose="020F0502020204030204" pitchFamily="34" charset="0"/>
              </a:rPr>
              <a:t>mission statement;  </a:t>
            </a:r>
            <a:r>
              <a:rPr lang="en-US" sz="2400" dirty="0" smtClean="0">
                <a:solidFill>
                  <a:srgbClr val="1A4480"/>
                </a:solidFill>
                <a:latin typeface="Georgia" panose="02040502050405020303" pitchFamily="18" charset="0"/>
                <a:cs typeface="Calibri" panose="020F0502020204030204" pitchFamily="34" charset="0"/>
              </a:rPr>
              <a:t>or</a:t>
            </a:r>
          </a:p>
          <a:p>
            <a:pPr lvl="1">
              <a:spcBef>
                <a:spcPts val="0"/>
              </a:spcBef>
              <a:buClr>
                <a:srgbClr val="1A4480"/>
              </a:buClr>
              <a:buSzPct val="80000"/>
              <a:buFont typeface="Wingdings" panose="05000000000000000000" pitchFamily="2" charset="2"/>
              <a:buChar char="§"/>
            </a:pPr>
            <a:endParaRPr lang="en-US" sz="2400" dirty="0">
              <a:solidFill>
                <a:srgbClr val="1A4480"/>
              </a:solidFill>
              <a:latin typeface="Georgia" panose="02040502050405020303" pitchFamily="18" charset="0"/>
              <a:cs typeface="Calibri" panose="020F0502020204030204" pitchFamily="34" charset="0"/>
            </a:endParaRPr>
          </a:p>
          <a:p>
            <a:pPr>
              <a:spcBef>
                <a:spcPts val="0"/>
              </a:spcBef>
              <a:buClr>
                <a:srgbClr val="1A4480"/>
              </a:buClr>
              <a:buSzPct val="100000"/>
              <a:buFont typeface="Arial" panose="020B0604020202020204" pitchFamily="34" charset="0"/>
              <a:buChar char="•"/>
            </a:pPr>
            <a:r>
              <a:rPr lang="en-US" sz="2400" dirty="0">
                <a:solidFill>
                  <a:srgbClr val="1A4480"/>
                </a:solidFill>
                <a:latin typeface="Georgia" panose="02040502050405020303" pitchFamily="18" charset="0"/>
                <a:cs typeface="Calibri" panose="020F0502020204030204" pitchFamily="34" charset="0"/>
              </a:rPr>
              <a:t>Any documentation that describes the reason students are admitted such as a </a:t>
            </a:r>
          </a:p>
          <a:p>
            <a:pPr marL="914400" lvl="2" indent="-342900">
              <a:spcBef>
                <a:spcPts val="0"/>
              </a:spcBef>
              <a:buClr>
                <a:srgbClr val="1A4480"/>
              </a:buClr>
              <a:buSzPct val="80000"/>
              <a:buFont typeface="Wingdings" panose="05000000000000000000" pitchFamily="2" charset="2"/>
              <a:buChar char="§"/>
            </a:pPr>
            <a:r>
              <a:rPr lang="en-US" sz="2400" dirty="0">
                <a:solidFill>
                  <a:srgbClr val="1A4480"/>
                </a:solidFill>
                <a:latin typeface="Georgia" panose="02040502050405020303" pitchFamily="18" charset="0"/>
                <a:cs typeface="Calibri" panose="020F0502020204030204" pitchFamily="34" charset="0"/>
              </a:rPr>
              <a:t>website</a:t>
            </a:r>
          </a:p>
          <a:p>
            <a:pPr marL="914400" lvl="2" indent="-342900">
              <a:spcBef>
                <a:spcPts val="0"/>
              </a:spcBef>
              <a:buClr>
                <a:srgbClr val="1A4480"/>
              </a:buClr>
              <a:buSzPct val="80000"/>
              <a:buFont typeface="Wingdings" panose="05000000000000000000" pitchFamily="2" charset="2"/>
              <a:buChar char="§"/>
            </a:pPr>
            <a:r>
              <a:rPr lang="en-US" sz="2400" dirty="0">
                <a:solidFill>
                  <a:srgbClr val="1A4480"/>
                </a:solidFill>
                <a:latin typeface="Georgia" panose="02040502050405020303" pitchFamily="18" charset="0"/>
                <a:cs typeface="Calibri" panose="020F0502020204030204" pitchFamily="34" charset="0"/>
              </a:rPr>
              <a:t>brochure</a:t>
            </a:r>
          </a:p>
          <a:p>
            <a:pPr marL="914400" lvl="2" indent="-342900">
              <a:spcBef>
                <a:spcPts val="0"/>
              </a:spcBef>
              <a:buClr>
                <a:srgbClr val="1A4480"/>
              </a:buClr>
              <a:buSzPct val="80000"/>
              <a:buFont typeface="Wingdings" panose="05000000000000000000" pitchFamily="2" charset="2"/>
              <a:buChar char="§"/>
            </a:pPr>
            <a:r>
              <a:rPr lang="en-US" sz="2400" dirty="0">
                <a:solidFill>
                  <a:srgbClr val="1A4480"/>
                </a:solidFill>
                <a:latin typeface="Georgia" panose="02040502050405020303" pitchFamily="18" charset="0"/>
                <a:cs typeface="Calibri" panose="020F0502020204030204" pitchFamily="34" charset="0"/>
              </a:rPr>
              <a:t>admission criteria</a:t>
            </a:r>
          </a:p>
          <a:p>
            <a:pPr lvl="2">
              <a:spcBef>
                <a:spcPts val="0"/>
              </a:spcBef>
              <a:buClr>
                <a:schemeClr val="accent1">
                  <a:lumMod val="75000"/>
                </a:schemeClr>
              </a:buClr>
              <a:buFont typeface="Wingdings" panose="05000000000000000000" pitchFamily="2" charset="2"/>
              <a:buChar char="Ø"/>
            </a:pPr>
            <a:endParaRPr lang="en-US" b="1"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261177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cs typeface="Calibri" panose="020F0502020204030204" pitchFamily="34" charset="0"/>
              </a:rPr>
              <a:t>No Documentation Provided</a:t>
            </a:r>
          </a:p>
        </p:txBody>
      </p:sp>
      <p:sp>
        <p:nvSpPr>
          <p:cNvPr id="3" name="Content Placeholder 2"/>
          <p:cNvSpPr>
            <a:spLocks noGrp="1"/>
          </p:cNvSpPr>
          <p:nvPr>
            <p:ph idx="1"/>
          </p:nvPr>
        </p:nvSpPr>
        <p:spPr>
          <a:xfrm>
            <a:off x="29558" y="858371"/>
            <a:ext cx="8991600" cy="3124199"/>
          </a:xfrm>
        </p:spPr>
        <p:txBody>
          <a:bodyPr>
            <a:noAutofit/>
          </a:bodyPr>
          <a:lstStyle/>
          <a:p>
            <a:pPr>
              <a:buClr>
                <a:srgbClr val="FF0000"/>
              </a:buClr>
            </a:pPr>
            <a:endParaRPr lang="en-US" sz="2200" dirty="0" smtClean="0">
              <a:latin typeface="Georgia" panose="02040502050405020303" pitchFamily="18" charset="0"/>
              <a:cs typeface="Calibri" panose="020F0502020204030204" pitchFamily="34" charset="0"/>
            </a:endParaRPr>
          </a:p>
          <a:p>
            <a:pPr>
              <a:buClr>
                <a:schemeClr val="tx1"/>
              </a:buClr>
            </a:pPr>
            <a:r>
              <a:rPr lang="en-US" sz="2400" dirty="0" smtClean="0">
                <a:solidFill>
                  <a:srgbClr val="1A4480"/>
                </a:solidFill>
                <a:latin typeface="Georgia" panose="02040502050405020303" pitchFamily="18" charset="0"/>
                <a:cs typeface="Calibri" panose="020F0502020204030204" pitchFamily="34" charset="0"/>
              </a:rPr>
              <a:t>If </a:t>
            </a:r>
            <a:r>
              <a:rPr lang="en-US" sz="2400" dirty="0">
                <a:solidFill>
                  <a:srgbClr val="1A4480"/>
                </a:solidFill>
                <a:latin typeface="Georgia" panose="02040502050405020303" pitchFamily="18" charset="0"/>
                <a:cs typeface="Calibri" panose="020F0502020204030204" pitchFamily="34" charset="0"/>
              </a:rPr>
              <a:t>there is no documentation to identify the facility as neglected or delinquent, and the coordinator is confident that the students are eligible to be included in the October Count, then the majority type of students served is used to classify the facility.</a:t>
            </a:r>
          </a:p>
          <a:p>
            <a:pPr>
              <a:buClr>
                <a:schemeClr val="tx1"/>
              </a:buClr>
            </a:pPr>
            <a:endParaRPr lang="en-US" sz="2400" dirty="0">
              <a:solidFill>
                <a:srgbClr val="1A4480"/>
              </a:solidFill>
              <a:latin typeface="Georgia" panose="02040502050405020303" pitchFamily="18" charset="0"/>
              <a:cs typeface="Calibri" panose="020F0502020204030204" pitchFamily="34" charset="0"/>
            </a:endParaRPr>
          </a:p>
          <a:p>
            <a:pPr>
              <a:buClr>
                <a:schemeClr val="tx1"/>
              </a:buClr>
            </a:pPr>
            <a:r>
              <a:rPr lang="en-US" sz="2400" dirty="0">
                <a:solidFill>
                  <a:srgbClr val="1A4480"/>
                </a:solidFill>
                <a:latin typeface="Georgia" panose="02040502050405020303" pitchFamily="18" charset="0"/>
                <a:cs typeface="Calibri" panose="020F0502020204030204" pitchFamily="34" charset="0"/>
              </a:rPr>
              <a:t>For example, if most the of students living in the facility have been placed there because they are a part of the juvenile justice system, then the facility is declared a delinquent facility.</a:t>
            </a:r>
          </a:p>
        </p:txBody>
      </p:sp>
      <p:sp>
        <p:nvSpPr>
          <p:cNvPr id="4" name="Slide Number Placeholder 3"/>
          <p:cNvSpPr>
            <a:spLocks noGrp="1"/>
          </p:cNvSpPr>
          <p:nvPr>
            <p:ph type="sldNum" sz="quarter" idx="4294967295"/>
          </p:nvPr>
        </p:nvSpPr>
        <p:spPr>
          <a:xfrm>
            <a:off x="8594725" y="4662488"/>
            <a:ext cx="549275" cy="393700"/>
          </a:xfrm>
        </p:spPr>
        <p:txBody>
          <a:bodyPr/>
          <a:lstStyle/>
          <a:p>
            <a:pPr>
              <a:defRPr/>
            </a:pPr>
            <a:fld id="{8E8D7DF9-80DE-47B9-A5B5-C1DBB335B347}" type="slidenum">
              <a:rPr lang="en-US" smtClean="0">
                <a:latin typeface="Georgia" panose="02040502050405020303" pitchFamily="18" charset="0"/>
              </a:rPr>
              <a:pPr>
                <a:defRPr/>
              </a:pPr>
              <a:t>23</a:t>
            </a:fld>
            <a:endParaRPr lang="en-US" dirty="0">
              <a:latin typeface="Georgia" panose="02040502050405020303" pitchFamily="18" charset="0"/>
            </a:endParaRPr>
          </a:p>
        </p:txBody>
      </p:sp>
    </p:spTree>
    <p:extLst>
      <p:ext uri="{BB962C8B-B14F-4D97-AF65-F5344CB8AC3E}">
        <p14:creationId xmlns:p14="http://schemas.microsoft.com/office/powerpoint/2010/main" val="1493455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Evidence of Facility Type</a:t>
            </a:r>
          </a:p>
        </p:txBody>
      </p:sp>
      <p:sp>
        <p:nvSpPr>
          <p:cNvPr id="3" name="Content Placeholder 2"/>
          <p:cNvSpPr>
            <a:spLocks noGrp="1"/>
          </p:cNvSpPr>
          <p:nvPr>
            <p:ph idx="1"/>
          </p:nvPr>
        </p:nvSpPr>
        <p:spPr>
          <a:xfrm>
            <a:off x="342358" y="1222088"/>
            <a:ext cx="8611141" cy="3254661"/>
          </a:xfrm>
        </p:spPr>
        <p:txBody>
          <a:bodyPr>
            <a:noAutofit/>
          </a:bodyPr>
          <a:lstStyle/>
          <a:p>
            <a:pPr>
              <a:buClr>
                <a:srgbClr val="1A4480"/>
              </a:buClr>
              <a:buSzPct val="100000"/>
              <a:buFont typeface="Arial" panose="020B0604020202020204" pitchFamily="34" charset="0"/>
              <a:buChar char="•"/>
            </a:pPr>
            <a:r>
              <a:rPr lang="en-US" sz="2200" dirty="0">
                <a:solidFill>
                  <a:schemeClr val="tx1"/>
                </a:solidFill>
                <a:latin typeface="Georgia" panose="02040502050405020303" pitchFamily="18" charset="0"/>
                <a:cs typeface="Calibri" panose="020F0502020204030204" pitchFamily="34" charset="0"/>
              </a:rPr>
              <a:t>The annual October Counts are submitted according to the type of facility</a:t>
            </a:r>
            <a:r>
              <a:rPr lang="en-US" sz="2200" dirty="0" smtClean="0">
                <a:solidFill>
                  <a:schemeClr val="tx1"/>
                </a:solidFill>
                <a:latin typeface="Georgia" panose="02040502050405020303" pitchFamily="18" charset="0"/>
                <a:cs typeface="Calibri" panose="020F0502020204030204" pitchFamily="34" charset="0"/>
              </a:rPr>
              <a:t>.</a:t>
            </a:r>
          </a:p>
          <a:p>
            <a:pPr>
              <a:buClr>
                <a:srgbClr val="FF0000"/>
              </a:buClr>
              <a:buSzPct val="100000"/>
              <a:buFont typeface="Arial" panose="020B0604020202020204" pitchFamily="34" charset="0"/>
              <a:buChar char="•"/>
            </a:pPr>
            <a:endParaRPr lang="en-US" sz="2200" dirty="0">
              <a:solidFill>
                <a:schemeClr val="tx1"/>
              </a:solidFill>
              <a:latin typeface="Georgia" panose="02040502050405020303" pitchFamily="18" charset="0"/>
              <a:cs typeface="Calibri" panose="020F0502020204030204" pitchFamily="34" charset="0"/>
            </a:endParaRPr>
          </a:p>
          <a:p>
            <a:pPr lvl="1">
              <a:buClr>
                <a:srgbClr val="1A4480"/>
              </a:buClr>
              <a:buSzPct val="80000"/>
              <a:buFont typeface="Wingdings" panose="05000000000000000000" pitchFamily="2" charset="2"/>
              <a:buChar char="§"/>
            </a:pPr>
            <a:r>
              <a:rPr lang="en-US" sz="2200" dirty="0">
                <a:solidFill>
                  <a:schemeClr val="tx1"/>
                </a:solidFill>
                <a:latin typeface="Georgia" panose="02040502050405020303" pitchFamily="18" charset="0"/>
                <a:cs typeface="Calibri" panose="020F0502020204030204" pitchFamily="34" charset="0"/>
              </a:rPr>
              <a:t>For October </a:t>
            </a:r>
            <a:r>
              <a:rPr lang="en-US" sz="2200" dirty="0" smtClean="0">
                <a:solidFill>
                  <a:schemeClr val="tx1"/>
                </a:solidFill>
                <a:latin typeface="Georgia" panose="02040502050405020303" pitchFamily="18" charset="0"/>
                <a:cs typeface="Calibri" panose="020F0502020204030204" pitchFamily="34" charset="0"/>
              </a:rPr>
              <a:t>2022, </a:t>
            </a:r>
            <a:r>
              <a:rPr lang="en-US" sz="2200" dirty="0">
                <a:solidFill>
                  <a:schemeClr val="tx1"/>
                </a:solidFill>
                <a:latin typeface="Georgia" panose="02040502050405020303" pitchFamily="18" charset="0"/>
                <a:cs typeface="Calibri" panose="020F0502020204030204" pitchFamily="34" charset="0"/>
              </a:rPr>
              <a:t>a facility’s governing document </a:t>
            </a:r>
            <a:r>
              <a:rPr lang="en-US" sz="2200" b="1" dirty="0">
                <a:solidFill>
                  <a:schemeClr val="tx1"/>
                </a:solidFill>
                <a:latin typeface="Georgia" panose="02040502050405020303" pitchFamily="18" charset="0"/>
                <a:cs typeface="Calibri" panose="020F0502020204030204" pitchFamily="34" charset="0"/>
              </a:rPr>
              <a:t>does not </a:t>
            </a:r>
            <a:r>
              <a:rPr lang="en-US" sz="2200" dirty="0">
                <a:solidFill>
                  <a:schemeClr val="tx1"/>
                </a:solidFill>
                <a:latin typeface="Georgia" panose="02040502050405020303" pitchFamily="18" charset="0"/>
                <a:cs typeface="Calibri" panose="020F0502020204030204" pitchFamily="34" charset="0"/>
              </a:rPr>
              <a:t>need to be submitted to VDOE, but a copy must be kept on file with the LEA</a:t>
            </a:r>
            <a:r>
              <a:rPr lang="en-US" sz="2200" dirty="0" smtClean="0">
                <a:solidFill>
                  <a:schemeClr val="tx1"/>
                </a:solidFill>
                <a:latin typeface="Georgia" panose="02040502050405020303" pitchFamily="18" charset="0"/>
                <a:cs typeface="Calibri" panose="020F0502020204030204" pitchFamily="34" charset="0"/>
              </a:rPr>
              <a:t>.</a:t>
            </a:r>
          </a:p>
          <a:p>
            <a:pPr lvl="1">
              <a:buClr>
                <a:srgbClr val="FF0000"/>
              </a:buClr>
              <a:buSzPct val="80000"/>
              <a:buFont typeface="Wingdings" panose="05000000000000000000" pitchFamily="2" charset="2"/>
              <a:buChar char="§"/>
            </a:pPr>
            <a:endParaRPr lang="en-US" sz="2200" dirty="0">
              <a:solidFill>
                <a:schemeClr val="tx1"/>
              </a:solidFill>
              <a:latin typeface="Georgia" panose="02040502050405020303" pitchFamily="18" charset="0"/>
              <a:cs typeface="Calibri" panose="020F0502020204030204" pitchFamily="34" charset="0"/>
            </a:endParaRPr>
          </a:p>
          <a:p>
            <a:pPr lvl="1">
              <a:buClr>
                <a:srgbClr val="1A4480"/>
              </a:buClr>
              <a:buSzPct val="80000"/>
              <a:buFont typeface="Wingdings" panose="05000000000000000000" pitchFamily="2" charset="2"/>
              <a:buChar char="§"/>
            </a:pPr>
            <a:r>
              <a:rPr lang="en-US" sz="2200" dirty="0">
                <a:solidFill>
                  <a:schemeClr val="tx1"/>
                </a:solidFill>
                <a:latin typeface="Georgia" panose="02040502050405020303" pitchFamily="18" charset="0"/>
                <a:cs typeface="Calibri" panose="020F0502020204030204" pitchFamily="34" charset="0"/>
              </a:rPr>
              <a:t>If the documentation has been collected by the LEA in previous years, new documentation does not need to be collected.</a:t>
            </a:r>
          </a:p>
        </p:txBody>
      </p:sp>
    </p:spTree>
    <p:extLst>
      <p:ext uri="{BB962C8B-B14F-4D97-AF65-F5344CB8AC3E}">
        <p14:creationId xmlns:p14="http://schemas.microsoft.com/office/powerpoint/2010/main" val="3572828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a:latin typeface="Georgia" panose="02040502050405020303" pitchFamily="18" charset="0"/>
                <a:cs typeface="Calibri" panose="020F0502020204030204" pitchFamily="34" charset="0"/>
              </a:rPr>
              <a:t>Delinquent Facility Example</a:t>
            </a:r>
            <a:endParaRPr lang="en-US" sz="4000" b="1" dirty="0">
              <a:latin typeface="Georgia" panose="02040502050405020303" pitchFamily="18" charset="0"/>
            </a:endParaRPr>
          </a:p>
        </p:txBody>
      </p:sp>
      <p:sp>
        <p:nvSpPr>
          <p:cNvPr id="6" name="Content Placeholder 5"/>
          <p:cNvSpPr>
            <a:spLocks noGrp="1"/>
          </p:cNvSpPr>
          <p:nvPr>
            <p:ph idx="1"/>
          </p:nvPr>
        </p:nvSpPr>
        <p:spPr>
          <a:xfrm>
            <a:off x="0" y="1047750"/>
            <a:ext cx="8229600" cy="3581400"/>
          </a:xfrm>
        </p:spPr>
        <p:txBody>
          <a:bodyPr>
            <a:normAutofit/>
          </a:bodyPr>
          <a:lstStyle/>
          <a:p>
            <a:pPr>
              <a:buClr>
                <a:srgbClr val="1A4480"/>
              </a:buClr>
              <a:buSzPct val="100000"/>
              <a:buFont typeface="Arial" panose="020B0604020202020204" pitchFamily="34" charset="0"/>
              <a:buChar char="•"/>
            </a:pPr>
            <a:r>
              <a:rPr lang="en-US" sz="2000" dirty="0">
                <a:solidFill>
                  <a:srgbClr val="1A4480"/>
                </a:solidFill>
                <a:latin typeface="Georgia" panose="02040502050405020303" pitchFamily="18" charset="0"/>
                <a:cs typeface="Calibri" panose="020F0502020204030204" pitchFamily="34" charset="0"/>
              </a:rPr>
              <a:t>This slide contains an example of language that describes a delinquent facility. </a:t>
            </a:r>
          </a:p>
          <a:p>
            <a:pPr>
              <a:buClr>
                <a:srgbClr val="1A4480"/>
              </a:buClr>
              <a:buSzPct val="100000"/>
              <a:buFont typeface="Arial" panose="020B0604020202020204" pitchFamily="34" charset="0"/>
              <a:buChar char="•"/>
            </a:pPr>
            <a:endParaRPr lang="en-US" sz="2000" dirty="0">
              <a:solidFill>
                <a:srgbClr val="1A4480"/>
              </a:solidFill>
              <a:latin typeface="Georgia" panose="02040502050405020303" pitchFamily="18" charset="0"/>
              <a:cs typeface="Calibri" panose="020F0502020204030204" pitchFamily="34" charset="0"/>
            </a:endParaRPr>
          </a:p>
          <a:p>
            <a:pPr>
              <a:buClr>
                <a:srgbClr val="1A4480"/>
              </a:buClr>
              <a:buSzPct val="100000"/>
              <a:buFont typeface="Arial" panose="020B0604020202020204" pitchFamily="34" charset="0"/>
              <a:buChar char="•"/>
            </a:pPr>
            <a:r>
              <a:rPr lang="en-US" sz="2000" dirty="0">
                <a:solidFill>
                  <a:srgbClr val="1A4480"/>
                </a:solidFill>
                <a:latin typeface="Georgia" panose="02040502050405020303" pitchFamily="18" charset="0"/>
                <a:cs typeface="Calibri" panose="020F0502020204030204" pitchFamily="34" charset="0"/>
              </a:rPr>
              <a:t>The “example” facility provides short-term emergency shelter care services for residents pending disposition. Residents may be placed via a Shelter Care Order, either by the court or Intake Officer, Department of Social Services, or through Community Policy and Management Team approval. Residents can remain in Shelter Care for a maximum of 59 days. Parents of referred residents must participate in service provision and may be required to attend group services at the center.</a:t>
            </a:r>
          </a:p>
          <a:p>
            <a:endParaRPr lang="en-US" dirty="0">
              <a:latin typeface="Georgia" panose="02040502050405020303" pitchFamily="18" charset="0"/>
            </a:endParaRPr>
          </a:p>
        </p:txBody>
      </p:sp>
    </p:spTree>
    <p:extLst>
      <p:ext uri="{BB962C8B-B14F-4D97-AF65-F5344CB8AC3E}">
        <p14:creationId xmlns:p14="http://schemas.microsoft.com/office/powerpoint/2010/main" val="2702341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b="1" dirty="0">
                <a:latin typeface="Georgia" panose="02040502050405020303" pitchFamily="18" charset="0"/>
                <a:cs typeface="Calibri" panose="020F0502020204030204" pitchFamily="34" charset="0"/>
              </a:rPr>
              <a:t>Delinquent Facility Example cont.</a:t>
            </a:r>
            <a:endParaRPr lang="en-US" sz="4000" b="1" dirty="0">
              <a:latin typeface="Georgia" panose="02040502050405020303" pitchFamily="18" charset="0"/>
            </a:endParaRPr>
          </a:p>
        </p:txBody>
      </p:sp>
      <p:sp>
        <p:nvSpPr>
          <p:cNvPr id="10" name="Content Placeholder 9"/>
          <p:cNvSpPr>
            <a:spLocks noGrp="1"/>
          </p:cNvSpPr>
          <p:nvPr>
            <p:ph idx="1"/>
          </p:nvPr>
        </p:nvSpPr>
        <p:spPr>
          <a:xfrm>
            <a:off x="228600" y="1123950"/>
            <a:ext cx="8229600" cy="3505200"/>
          </a:xfrm>
        </p:spPr>
        <p:txBody>
          <a:bodyPr>
            <a:noAutofit/>
          </a:bodyPr>
          <a:lstStyle/>
          <a:p>
            <a:pPr marL="0" indent="0">
              <a:buClr>
                <a:srgbClr val="FF0000"/>
              </a:buClr>
              <a:buNone/>
            </a:pPr>
            <a:r>
              <a:rPr lang="en-US" sz="2400" dirty="0">
                <a:solidFill>
                  <a:srgbClr val="1A4480"/>
                </a:solidFill>
                <a:latin typeface="Georgia" panose="02040502050405020303" pitchFamily="18" charset="0"/>
                <a:cs typeface="Calibri" panose="020F0502020204030204" pitchFamily="34" charset="0"/>
              </a:rPr>
              <a:t>This slide contains another example of a description of a delinquent facility.</a:t>
            </a:r>
          </a:p>
          <a:p>
            <a:pPr>
              <a:buClr>
                <a:srgbClr val="FF0000"/>
              </a:buClr>
            </a:pPr>
            <a:endParaRPr lang="en-US" sz="2000" dirty="0">
              <a:solidFill>
                <a:srgbClr val="1A4480"/>
              </a:solidFill>
              <a:latin typeface="Georgia" panose="02040502050405020303" pitchFamily="18" charset="0"/>
              <a:cs typeface="Calibri" panose="020F0502020204030204" pitchFamily="34" charset="0"/>
            </a:endParaRPr>
          </a:p>
          <a:p>
            <a:pPr>
              <a:buClr>
                <a:srgbClr val="1A4480"/>
              </a:buClr>
            </a:pPr>
            <a:r>
              <a:rPr lang="en-US" sz="2400" dirty="0">
                <a:solidFill>
                  <a:srgbClr val="1A4480"/>
                </a:solidFill>
                <a:latin typeface="Georgia" panose="02040502050405020303" pitchFamily="18" charset="0"/>
                <a:cs typeface="Calibri" panose="020F0502020204030204" pitchFamily="34" charset="0"/>
              </a:rPr>
              <a:t>The “example” program is a three, six, or nine month program for youth who require a less restrictive placement than secure detention, but are unable to remain in their homes due to their behaviors or criminal involvement. </a:t>
            </a:r>
          </a:p>
        </p:txBody>
      </p:sp>
    </p:spTree>
    <p:extLst>
      <p:ext uri="{BB962C8B-B14F-4D97-AF65-F5344CB8AC3E}">
        <p14:creationId xmlns:p14="http://schemas.microsoft.com/office/powerpoint/2010/main" val="413885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b="1" dirty="0">
                <a:latin typeface="Georgia" panose="02040502050405020303" pitchFamily="18" charset="0"/>
                <a:cs typeface="Calibri" panose="020F0502020204030204" pitchFamily="34" charset="0"/>
              </a:rPr>
              <a:t>Neglected Facility Example</a:t>
            </a:r>
            <a:endParaRPr lang="en-US" sz="4000" b="1" dirty="0">
              <a:latin typeface="Georgia" panose="02040502050405020303" pitchFamily="18" charset="0"/>
            </a:endParaRPr>
          </a:p>
        </p:txBody>
      </p:sp>
      <p:sp>
        <p:nvSpPr>
          <p:cNvPr id="11" name="Content Placeholder 10"/>
          <p:cNvSpPr>
            <a:spLocks noGrp="1"/>
          </p:cNvSpPr>
          <p:nvPr>
            <p:ph idx="1"/>
          </p:nvPr>
        </p:nvSpPr>
        <p:spPr>
          <a:xfrm>
            <a:off x="228600" y="1047750"/>
            <a:ext cx="8458200" cy="3505200"/>
          </a:xfrm>
        </p:spPr>
        <p:txBody>
          <a:bodyPr>
            <a:noAutofit/>
          </a:bodyPr>
          <a:lstStyle/>
          <a:p>
            <a:pPr marL="0" indent="0">
              <a:buClr>
                <a:srgbClr val="FF0000"/>
              </a:buClr>
              <a:buNone/>
            </a:pPr>
            <a:endParaRPr lang="en-US" sz="2400" dirty="0" smtClean="0">
              <a:solidFill>
                <a:srgbClr val="1A4480"/>
              </a:solidFill>
              <a:latin typeface="Georgia" panose="02040502050405020303" pitchFamily="18" charset="0"/>
              <a:cs typeface="Calibri" panose="020F0502020204030204" pitchFamily="34" charset="0"/>
            </a:endParaRPr>
          </a:p>
          <a:p>
            <a:pPr marL="0" indent="0">
              <a:buClr>
                <a:srgbClr val="FF0000"/>
              </a:buClr>
              <a:buNone/>
            </a:pPr>
            <a:r>
              <a:rPr lang="en-US" sz="2400" dirty="0" smtClean="0">
                <a:solidFill>
                  <a:srgbClr val="1A4480"/>
                </a:solidFill>
                <a:latin typeface="Georgia" panose="02040502050405020303" pitchFamily="18" charset="0"/>
                <a:cs typeface="Calibri" panose="020F0502020204030204" pitchFamily="34" charset="0"/>
              </a:rPr>
              <a:t>This </a:t>
            </a:r>
            <a:r>
              <a:rPr lang="en-US" sz="2400" dirty="0">
                <a:solidFill>
                  <a:srgbClr val="1A4480"/>
                </a:solidFill>
                <a:latin typeface="Georgia" panose="02040502050405020303" pitchFamily="18" charset="0"/>
                <a:cs typeface="Calibri" panose="020F0502020204030204" pitchFamily="34" charset="0"/>
              </a:rPr>
              <a:t>is an example of language from a governing document for a neglected facility for girls. </a:t>
            </a:r>
          </a:p>
          <a:p>
            <a:pPr>
              <a:buClr>
                <a:srgbClr val="FF0000"/>
              </a:buClr>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pPr>
            <a:r>
              <a:rPr lang="en-US" sz="2400" dirty="0">
                <a:solidFill>
                  <a:srgbClr val="1A4480"/>
                </a:solidFill>
                <a:latin typeface="Georgia" panose="02040502050405020303" pitchFamily="18" charset="0"/>
                <a:cs typeface="Calibri" panose="020F0502020204030204" pitchFamily="34" charset="0"/>
              </a:rPr>
              <a:t>The “example” facility is able to serve 20 females, ages 4-21 who are not able to live with their families.  Residents may have sustained previous abuse or neglect, or may be emotionally disturbed, learning disabled, or experiencing behavioral, social, or educational problems.</a:t>
            </a:r>
          </a:p>
          <a:p>
            <a:endParaRPr lang="en-US" sz="2400" dirty="0">
              <a:solidFill>
                <a:srgbClr val="1A4480"/>
              </a:solidFill>
              <a:latin typeface="Georgia" panose="02040502050405020303" pitchFamily="18" charset="0"/>
            </a:endParaRPr>
          </a:p>
        </p:txBody>
      </p:sp>
    </p:spTree>
    <p:extLst>
      <p:ext uri="{BB962C8B-B14F-4D97-AF65-F5344CB8AC3E}">
        <p14:creationId xmlns:p14="http://schemas.microsoft.com/office/powerpoint/2010/main" val="1884517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dirty="0">
                <a:latin typeface="Georgia" panose="02040502050405020303" pitchFamily="18" charset="0"/>
                <a:cs typeface="Calibri" panose="020F0502020204030204" pitchFamily="34" charset="0"/>
              </a:rPr>
              <a:t>Annual Count Example 1</a:t>
            </a:r>
            <a:endParaRPr lang="en-US" sz="4000" b="1" dirty="0">
              <a:latin typeface="Georgia" panose="02040502050405020303" pitchFamily="18" charset="0"/>
            </a:endParaRPr>
          </a:p>
        </p:txBody>
      </p:sp>
      <p:sp>
        <p:nvSpPr>
          <p:cNvPr id="7" name="Content Placeholder 6"/>
          <p:cNvSpPr>
            <a:spLocks noGrp="1"/>
          </p:cNvSpPr>
          <p:nvPr>
            <p:ph idx="1"/>
          </p:nvPr>
        </p:nvSpPr>
        <p:spPr>
          <a:xfrm>
            <a:off x="152400" y="971550"/>
            <a:ext cx="8229600" cy="3352800"/>
          </a:xfrm>
        </p:spPr>
        <p:txBody>
          <a:bodyPr>
            <a:noAutofit/>
          </a:bodyPr>
          <a:lstStyle/>
          <a:p>
            <a:pPr marL="0" indent="0">
              <a:buClr>
                <a:srgbClr val="FF0000"/>
              </a:buClr>
              <a:buNone/>
            </a:pPr>
            <a:r>
              <a:rPr lang="en-US" sz="2000" dirty="0" smtClean="0">
                <a:solidFill>
                  <a:srgbClr val="1A4480"/>
                </a:solidFill>
                <a:latin typeface="Georgia" panose="02040502050405020303" pitchFamily="18" charset="0"/>
                <a:cs typeface="Calibri" panose="020F0502020204030204" pitchFamily="34" charset="0"/>
              </a:rPr>
              <a:t>Below </a:t>
            </a:r>
            <a:r>
              <a:rPr lang="en-US" sz="2000" dirty="0">
                <a:solidFill>
                  <a:srgbClr val="1A4480"/>
                </a:solidFill>
                <a:latin typeface="Georgia" panose="02040502050405020303" pitchFamily="18" charset="0"/>
                <a:cs typeface="Calibri" panose="020F0502020204030204" pitchFamily="34" charset="0"/>
              </a:rPr>
              <a:t>is the first example of how to count students for the October Count.</a:t>
            </a:r>
          </a:p>
          <a:p>
            <a:pPr>
              <a:buClr>
                <a:srgbClr val="FF0000"/>
              </a:buClr>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pPr>
            <a:r>
              <a:rPr lang="en-US" sz="2000" dirty="0">
                <a:solidFill>
                  <a:srgbClr val="1A4480"/>
                </a:solidFill>
                <a:latin typeface="Georgia" panose="02040502050405020303" pitchFamily="18" charset="0"/>
                <a:cs typeface="Calibri" panose="020F0502020204030204" pitchFamily="34" charset="0"/>
              </a:rPr>
              <a:t>The Stellar Behavioral Health Center serves nine students whose parents have either died or have been declared unfit and 16 students who have gotten into a little trouble recently. Their by-laws state that they were created to serve delinquent students; therefore, all of their students are categorized as delinquent for the October Count and they report 25 delinquent students</a:t>
            </a:r>
            <a:r>
              <a:rPr lang="en-US" sz="2000" dirty="0" smtClean="0">
                <a:solidFill>
                  <a:srgbClr val="1A4480"/>
                </a:solidFill>
                <a:latin typeface="Georgia" panose="02040502050405020303" pitchFamily="18" charset="0"/>
                <a:cs typeface="Calibri" panose="020F0502020204030204" pitchFamily="34" charset="0"/>
              </a:rPr>
              <a:t>.</a:t>
            </a:r>
            <a:endParaRPr lang="en-US" sz="2000" dirty="0">
              <a:solidFill>
                <a:srgbClr val="1A4480"/>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79395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dirty="0">
                <a:latin typeface="Georgia" panose="02040502050405020303" pitchFamily="18" charset="0"/>
                <a:cs typeface="Calibri" panose="020F0502020204030204" pitchFamily="34" charset="0"/>
              </a:rPr>
              <a:t>Annual Count Example 2</a:t>
            </a:r>
            <a:endParaRPr lang="en-US" sz="4000" b="1" dirty="0">
              <a:latin typeface="Georgia" panose="02040502050405020303" pitchFamily="18" charset="0"/>
            </a:endParaRPr>
          </a:p>
        </p:txBody>
      </p:sp>
      <p:sp>
        <p:nvSpPr>
          <p:cNvPr id="7" name="Content Placeholder 6"/>
          <p:cNvSpPr>
            <a:spLocks noGrp="1"/>
          </p:cNvSpPr>
          <p:nvPr>
            <p:ph idx="1"/>
          </p:nvPr>
        </p:nvSpPr>
        <p:spPr>
          <a:xfrm>
            <a:off x="165100" y="952500"/>
            <a:ext cx="8229600" cy="3429000"/>
          </a:xfrm>
        </p:spPr>
        <p:txBody>
          <a:bodyPr>
            <a:noAutofit/>
          </a:bodyPr>
          <a:lstStyle/>
          <a:p>
            <a:pPr marL="0" indent="0">
              <a:buClr>
                <a:srgbClr val="FF0000"/>
              </a:buClr>
              <a:buNone/>
            </a:pPr>
            <a:endParaRPr lang="en-US" sz="2000" dirty="0" smtClean="0">
              <a:latin typeface="Georgia" panose="02040502050405020303" pitchFamily="18" charset="0"/>
              <a:cs typeface="Calibri" panose="020F0502020204030204" pitchFamily="34" charset="0"/>
            </a:endParaRPr>
          </a:p>
          <a:p>
            <a:pPr marL="0" indent="0">
              <a:buClr>
                <a:srgbClr val="FF0000"/>
              </a:buClr>
              <a:buNone/>
            </a:pPr>
            <a:r>
              <a:rPr lang="en-US" sz="2000" dirty="0" smtClean="0">
                <a:solidFill>
                  <a:srgbClr val="1A4480"/>
                </a:solidFill>
                <a:latin typeface="Georgia" panose="02040502050405020303" pitchFamily="18" charset="0"/>
                <a:cs typeface="Calibri" panose="020F0502020204030204" pitchFamily="34" charset="0"/>
              </a:rPr>
              <a:t>Below </a:t>
            </a:r>
            <a:r>
              <a:rPr lang="en-US" sz="2000" dirty="0">
                <a:solidFill>
                  <a:srgbClr val="1A4480"/>
                </a:solidFill>
                <a:latin typeface="Georgia" panose="02040502050405020303" pitchFamily="18" charset="0"/>
                <a:cs typeface="Calibri" panose="020F0502020204030204" pitchFamily="34" charset="0"/>
              </a:rPr>
              <a:t>is a second example of how to count students for the October Count.</a:t>
            </a:r>
          </a:p>
          <a:p>
            <a:pPr>
              <a:buClr>
                <a:srgbClr val="FF0000"/>
              </a:buClr>
            </a:pPr>
            <a:endParaRPr lang="en-US" sz="2000" dirty="0">
              <a:solidFill>
                <a:srgbClr val="1A4480"/>
              </a:solidFill>
              <a:latin typeface="Georgia" panose="02040502050405020303" pitchFamily="18" charset="0"/>
              <a:cs typeface="Calibri" panose="020F0502020204030204" pitchFamily="34" charset="0"/>
            </a:endParaRPr>
          </a:p>
          <a:p>
            <a:pPr>
              <a:buClr>
                <a:srgbClr val="1A4480"/>
              </a:buClr>
            </a:pPr>
            <a:r>
              <a:rPr lang="en-US" sz="2000" dirty="0">
                <a:solidFill>
                  <a:srgbClr val="1A4480"/>
                </a:solidFill>
                <a:latin typeface="Georgia" panose="02040502050405020303" pitchFamily="18" charset="0"/>
                <a:cs typeface="Calibri" panose="020F0502020204030204" pitchFamily="34" charset="0"/>
              </a:rPr>
              <a:t>The Champion Academy serves six neglected students and six delinquent students. Their constitution states </a:t>
            </a:r>
            <a:r>
              <a:rPr lang="en-US" sz="2000" dirty="0" smtClean="0">
                <a:solidFill>
                  <a:srgbClr val="1A4480"/>
                </a:solidFill>
                <a:latin typeface="Georgia" panose="02040502050405020303" pitchFamily="18" charset="0"/>
                <a:cs typeface="Calibri" panose="020F0502020204030204" pitchFamily="34" charset="0"/>
              </a:rPr>
              <a:t>that </a:t>
            </a:r>
            <a:r>
              <a:rPr lang="en-US" sz="2000" dirty="0">
                <a:solidFill>
                  <a:srgbClr val="1A4480"/>
                </a:solidFill>
                <a:latin typeface="Georgia" panose="02040502050405020303" pitchFamily="18" charset="0"/>
                <a:cs typeface="Calibri" panose="020F0502020204030204" pitchFamily="34" charset="0"/>
              </a:rPr>
              <a:t>their purpose is to serve delinquent students; therefore, they are categorized as a delinquent facility and they report 12 delinquent students.</a:t>
            </a:r>
          </a:p>
        </p:txBody>
      </p:sp>
    </p:spTree>
    <p:extLst>
      <p:ext uri="{BB962C8B-B14F-4D97-AF65-F5344CB8AC3E}">
        <p14:creationId xmlns:p14="http://schemas.microsoft.com/office/powerpoint/2010/main" val="3957922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eorgia" panose="02040502050405020303" pitchFamily="18" charset="0"/>
                <a:cs typeface="Calibri" panose="020F0502020204030204" pitchFamily="34" charset="0"/>
              </a:rPr>
              <a:t>Agenda</a:t>
            </a:r>
            <a:endParaRPr lang="en-US" b="1" dirty="0">
              <a:latin typeface="Georgia" panose="02040502050405020303" pitchFamily="18" charset="0"/>
              <a:cs typeface="Calibri" panose="020F0502020204030204" pitchFamily="34" charset="0"/>
            </a:endParaRPr>
          </a:p>
        </p:txBody>
      </p:sp>
      <p:sp>
        <p:nvSpPr>
          <p:cNvPr id="3" name="Content Placeholder 2"/>
          <p:cNvSpPr>
            <a:spLocks noGrp="1"/>
          </p:cNvSpPr>
          <p:nvPr>
            <p:ph idx="1"/>
          </p:nvPr>
        </p:nvSpPr>
        <p:spPr>
          <a:xfrm>
            <a:off x="443119" y="1245532"/>
            <a:ext cx="7886700" cy="3263504"/>
          </a:xfrm>
        </p:spPr>
        <p:txBody>
          <a:bodyPr>
            <a:normAutofit lnSpcReduction="10000"/>
          </a:bodyPr>
          <a:lstStyle/>
          <a:p>
            <a:pPr>
              <a:buClr>
                <a:srgbClr val="1A4480"/>
              </a:buClr>
            </a:pPr>
            <a:r>
              <a:rPr lang="en-US" sz="2400" dirty="0">
                <a:solidFill>
                  <a:srgbClr val="1A4480"/>
                </a:solidFill>
                <a:latin typeface="Georgia" panose="02040502050405020303" pitchFamily="18" charset="0"/>
              </a:rPr>
              <a:t>Purpose of the Annual October Count for Neglected and Delinquent </a:t>
            </a:r>
            <a:r>
              <a:rPr lang="en-US" sz="2400" dirty="0" smtClean="0">
                <a:solidFill>
                  <a:srgbClr val="1A4480"/>
                </a:solidFill>
                <a:latin typeface="Georgia" panose="02040502050405020303" pitchFamily="18" charset="0"/>
              </a:rPr>
              <a:t>Students</a:t>
            </a:r>
          </a:p>
          <a:p>
            <a:pPr>
              <a:buClr>
                <a:srgbClr val="1A4480"/>
              </a:buClr>
            </a:pPr>
            <a:endParaRPr lang="en-US" sz="2400" dirty="0">
              <a:solidFill>
                <a:srgbClr val="1A4480"/>
              </a:solidFill>
              <a:latin typeface="Georgia" panose="02040502050405020303" pitchFamily="18" charset="0"/>
            </a:endParaRPr>
          </a:p>
          <a:p>
            <a:pPr>
              <a:buClr>
                <a:srgbClr val="1A4480"/>
              </a:buClr>
            </a:pPr>
            <a:r>
              <a:rPr lang="en-US" sz="2400" dirty="0">
                <a:solidFill>
                  <a:srgbClr val="1A4480"/>
                </a:solidFill>
                <a:latin typeface="Georgia" panose="02040502050405020303" pitchFamily="18" charset="0"/>
              </a:rPr>
              <a:t>Procedures for conducting the </a:t>
            </a:r>
            <a:r>
              <a:rPr lang="en-US" sz="2400" dirty="0" smtClean="0">
                <a:solidFill>
                  <a:srgbClr val="1A4480"/>
                </a:solidFill>
                <a:latin typeface="Georgia" panose="02040502050405020303" pitchFamily="18" charset="0"/>
              </a:rPr>
              <a:t>count</a:t>
            </a:r>
          </a:p>
          <a:p>
            <a:pPr>
              <a:buClr>
                <a:srgbClr val="1A4480"/>
              </a:buClr>
            </a:pPr>
            <a:endParaRPr lang="en-US" sz="2400" dirty="0">
              <a:solidFill>
                <a:srgbClr val="1A4480"/>
              </a:solidFill>
              <a:latin typeface="Georgia" panose="02040502050405020303" pitchFamily="18" charset="0"/>
            </a:endParaRPr>
          </a:p>
          <a:p>
            <a:pPr>
              <a:buClr>
                <a:srgbClr val="1A4480"/>
              </a:buClr>
            </a:pPr>
            <a:r>
              <a:rPr lang="en-US" sz="2400" dirty="0">
                <a:solidFill>
                  <a:srgbClr val="1A4480"/>
                </a:solidFill>
                <a:latin typeface="Georgia" panose="02040502050405020303" pitchFamily="18" charset="0"/>
              </a:rPr>
              <a:t>Types of facilities and students served with </a:t>
            </a:r>
            <a:r>
              <a:rPr lang="en-US" sz="2400" dirty="0" smtClean="0">
                <a:solidFill>
                  <a:srgbClr val="1A4480"/>
                </a:solidFill>
                <a:latin typeface="Georgia" panose="02040502050405020303" pitchFamily="18" charset="0"/>
              </a:rPr>
              <a:t>funding</a:t>
            </a:r>
          </a:p>
          <a:p>
            <a:pPr marL="0" indent="0">
              <a:buClr>
                <a:srgbClr val="1A4480"/>
              </a:buClr>
              <a:buNone/>
            </a:pPr>
            <a:endParaRPr lang="en-US" sz="2400" dirty="0">
              <a:solidFill>
                <a:srgbClr val="1A4480"/>
              </a:solidFill>
              <a:latin typeface="Georgia" panose="02040502050405020303" pitchFamily="18" charset="0"/>
            </a:endParaRPr>
          </a:p>
          <a:p>
            <a:pPr>
              <a:buClr>
                <a:srgbClr val="1A4480"/>
              </a:buClr>
            </a:pPr>
            <a:r>
              <a:rPr lang="en-US" sz="2400" dirty="0" smtClean="0">
                <a:solidFill>
                  <a:srgbClr val="1A4480"/>
                </a:solidFill>
                <a:latin typeface="Georgia" panose="02040502050405020303" pitchFamily="18" charset="0"/>
              </a:rPr>
              <a:t>Method for </a:t>
            </a:r>
            <a:r>
              <a:rPr lang="en-US" sz="2400" dirty="0">
                <a:solidFill>
                  <a:srgbClr val="1A4480"/>
                </a:solidFill>
                <a:latin typeface="Georgia" panose="02040502050405020303" pitchFamily="18" charset="0"/>
              </a:rPr>
              <a:t>submitting the Annual October Count</a:t>
            </a:r>
          </a:p>
          <a:p>
            <a:endParaRPr lang="en-US" sz="2800" i="0" dirty="0"/>
          </a:p>
        </p:txBody>
      </p:sp>
    </p:spTree>
    <p:extLst>
      <p:ext uri="{BB962C8B-B14F-4D97-AF65-F5344CB8AC3E}">
        <p14:creationId xmlns:p14="http://schemas.microsoft.com/office/powerpoint/2010/main" val="28627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dirty="0">
                <a:latin typeface="Georgia" panose="02040502050405020303" pitchFamily="18" charset="0"/>
                <a:cs typeface="Calibri" panose="020F0502020204030204" pitchFamily="34" charset="0"/>
              </a:rPr>
              <a:t>Annual Count Example 3</a:t>
            </a:r>
            <a:endParaRPr lang="en-US" sz="4000" b="1" dirty="0">
              <a:latin typeface="Georgia" panose="02040502050405020303" pitchFamily="18" charset="0"/>
            </a:endParaRPr>
          </a:p>
        </p:txBody>
      </p:sp>
      <p:sp>
        <p:nvSpPr>
          <p:cNvPr id="7" name="Content Placeholder 6"/>
          <p:cNvSpPr>
            <a:spLocks noGrp="1"/>
          </p:cNvSpPr>
          <p:nvPr>
            <p:ph idx="1"/>
          </p:nvPr>
        </p:nvSpPr>
        <p:spPr>
          <a:xfrm>
            <a:off x="228600" y="1047750"/>
            <a:ext cx="8229600" cy="3429000"/>
          </a:xfrm>
        </p:spPr>
        <p:txBody>
          <a:bodyPr>
            <a:normAutofit/>
          </a:bodyPr>
          <a:lstStyle/>
          <a:p>
            <a:pPr marL="0" indent="0">
              <a:buClr>
                <a:srgbClr val="FF0000"/>
              </a:buClr>
              <a:buNone/>
            </a:pPr>
            <a:r>
              <a:rPr lang="en-US" sz="2000" dirty="0">
                <a:solidFill>
                  <a:srgbClr val="1A4480"/>
                </a:solidFill>
                <a:latin typeface="Georgia" panose="02040502050405020303" pitchFamily="18" charset="0"/>
                <a:cs typeface="Calibri" panose="020F0502020204030204" pitchFamily="34" charset="0"/>
              </a:rPr>
              <a:t>Below is a third example of how to count students for the October Count.</a:t>
            </a:r>
          </a:p>
          <a:p>
            <a:pPr>
              <a:buClr>
                <a:srgbClr val="FF0000"/>
              </a:buClr>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pPr>
            <a:r>
              <a:rPr lang="en-US" sz="2000" dirty="0">
                <a:solidFill>
                  <a:srgbClr val="1A4480"/>
                </a:solidFill>
                <a:latin typeface="Georgia" panose="02040502050405020303" pitchFamily="18" charset="0"/>
                <a:cs typeface="Calibri" panose="020F0502020204030204" pitchFamily="34" charset="0"/>
              </a:rPr>
              <a:t>The Sterling School serves 10 neglected students and 50 delinquent students. Their charter is unclear and it indicates that it may serve both types of students. They should be categorized as a delinquent facility because they serve more delinquent students and they report 60 delinquent students for the Count.</a:t>
            </a:r>
          </a:p>
          <a:p>
            <a:endParaRPr lang="en-US" dirty="0">
              <a:latin typeface="Georgia" panose="02040502050405020303" pitchFamily="18" charset="0"/>
            </a:endParaRPr>
          </a:p>
        </p:txBody>
      </p:sp>
    </p:spTree>
    <p:extLst>
      <p:ext uri="{BB962C8B-B14F-4D97-AF65-F5344CB8AC3E}">
        <p14:creationId xmlns:p14="http://schemas.microsoft.com/office/powerpoint/2010/main" val="1778369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b="1" dirty="0">
                <a:latin typeface="Georgia" panose="02040502050405020303" pitchFamily="18" charset="0"/>
                <a:cs typeface="Calibri" panose="020F0502020204030204" pitchFamily="34" charset="0"/>
              </a:rPr>
              <a:t>Annual Count Example 4</a:t>
            </a:r>
            <a:endParaRPr lang="en-US" sz="4000" b="1" dirty="0">
              <a:latin typeface="Georgia" panose="02040502050405020303" pitchFamily="18" charset="0"/>
            </a:endParaRPr>
          </a:p>
        </p:txBody>
      </p:sp>
      <p:sp>
        <p:nvSpPr>
          <p:cNvPr id="7" name="Content Placeholder 6"/>
          <p:cNvSpPr>
            <a:spLocks noGrp="1"/>
          </p:cNvSpPr>
          <p:nvPr>
            <p:ph idx="1"/>
          </p:nvPr>
        </p:nvSpPr>
        <p:spPr>
          <a:xfrm>
            <a:off x="152400" y="895350"/>
            <a:ext cx="8610600" cy="3505200"/>
          </a:xfrm>
        </p:spPr>
        <p:txBody>
          <a:bodyPr>
            <a:normAutofit/>
          </a:bodyPr>
          <a:lstStyle/>
          <a:p>
            <a:pPr marL="0" indent="0">
              <a:buClr>
                <a:srgbClr val="FF0000"/>
              </a:buClr>
              <a:buNone/>
            </a:pPr>
            <a:endParaRPr lang="en-US" sz="2000" dirty="0" smtClean="0">
              <a:solidFill>
                <a:srgbClr val="1A4480"/>
              </a:solidFill>
              <a:latin typeface="Georgia" panose="02040502050405020303" pitchFamily="18" charset="0"/>
              <a:cs typeface="Calibri" panose="020F0502020204030204" pitchFamily="34" charset="0"/>
            </a:endParaRPr>
          </a:p>
          <a:p>
            <a:pPr marL="0" indent="0">
              <a:buClr>
                <a:srgbClr val="FF0000"/>
              </a:buClr>
              <a:buNone/>
            </a:pPr>
            <a:r>
              <a:rPr lang="en-US" sz="2000" dirty="0" smtClean="0">
                <a:solidFill>
                  <a:srgbClr val="1A4480"/>
                </a:solidFill>
                <a:latin typeface="Georgia" panose="02040502050405020303" pitchFamily="18" charset="0"/>
                <a:cs typeface="Calibri" panose="020F0502020204030204" pitchFamily="34" charset="0"/>
              </a:rPr>
              <a:t>Below </a:t>
            </a:r>
            <a:r>
              <a:rPr lang="en-US" sz="2000" dirty="0">
                <a:solidFill>
                  <a:srgbClr val="1A4480"/>
                </a:solidFill>
                <a:latin typeface="Georgia" panose="02040502050405020303" pitchFamily="18" charset="0"/>
                <a:cs typeface="Calibri" panose="020F0502020204030204" pitchFamily="34" charset="0"/>
              </a:rPr>
              <a:t>is a fourth example of how to count students for the October Count.</a:t>
            </a:r>
          </a:p>
          <a:p>
            <a:pPr>
              <a:buClr>
                <a:srgbClr val="FF0000"/>
              </a:buClr>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pPr>
            <a:r>
              <a:rPr lang="en-US" sz="2000" dirty="0">
                <a:solidFill>
                  <a:srgbClr val="1A4480"/>
                </a:solidFill>
                <a:latin typeface="Georgia" panose="02040502050405020303" pitchFamily="18" charset="0"/>
                <a:cs typeface="Calibri" panose="020F0502020204030204" pitchFamily="34" charset="0"/>
              </a:rPr>
              <a:t>The Ace Center has seven neglected students and 12 delinquent students living in their facility. The charter states that they were created to serve students who have been neglected, abandoned, abused or whose parents are no longer living. Even though they serve more delinquent students, their charter determines their facility type and they must report 19 neglected students.</a:t>
            </a:r>
          </a:p>
        </p:txBody>
      </p:sp>
    </p:spTree>
    <p:extLst>
      <p:ext uri="{BB962C8B-B14F-4D97-AF65-F5344CB8AC3E}">
        <p14:creationId xmlns:p14="http://schemas.microsoft.com/office/powerpoint/2010/main" val="2451398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LEA Responsibility</a:t>
            </a:r>
          </a:p>
        </p:txBody>
      </p:sp>
      <p:sp>
        <p:nvSpPr>
          <p:cNvPr id="3" name="Content Placeholder 2"/>
          <p:cNvSpPr>
            <a:spLocks noGrp="1"/>
          </p:cNvSpPr>
          <p:nvPr>
            <p:ph idx="1"/>
          </p:nvPr>
        </p:nvSpPr>
        <p:spPr>
          <a:xfrm>
            <a:off x="173346" y="1183086"/>
            <a:ext cx="8208654" cy="3141264"/>
          </a:xfrm>
        </p:spPr>
        <p:txBody>
          <a:bodyPr>
            <a:noAutofit/>
          </a:bodyPr>
          <a:lstStyle/>
          <a:p>
            <a:pPr marL="0" lvl="1" indent="0">
              <a:buClr>
                <a:srgbClr val="FF0000"/>
              </a:buClr>
              <a:buNone/>
            </a:pPr>
            <a:r>
              <a:rPr lang="en-US" sz="2400" dirty="0">
                <a:solidFill>
                  <a:schemeClr val="tx1"/>
                </a:solidFill>
                <a:latin typeface="Georgia" panose="02040502050405020303" pitchFamily="18" charset="0"/>
                <a:cs typeface="Calibri" panose="020F0502020204030204" pitchFamily="34" charset="0"/>
              </a:rPr>
              <a:t>The school division will</a:t>
            </a:r>
            <a:r>
              <a:rPr lang="en-US" sz="2400" dirty="0" smtClean="0">
                <a:solidFill>
                  <a:schemeClr val="tx1"/>
                </a:solidFill>
                <a:latin typeface="Georgia" panose="02040502050405020303" pitchFamily="18" charset="0"/>
                <a:cs typeface="Calibri" panose="020F0502020204030204" pitchFamily="34" charset="0"/>
              </a:rPr>
              <a:t>:</a:t>
            </a:r>
          </a:p>
          <a:p>
            <a:pPr marL="0" lvl="1" indent="0">
              <a:buClr>
                <a:srgbClr val="FF0000"/>
              </a:buClr>
              <a:buNone/>
            </a:pPr>
            <a:endParaRPr lang="en-US" sz="2400" dirty="0">
              <a:solidFill>
                <a:schemeClr val="tx1"/>
              </a:solidFill>
              <a:latin typeface="Georgia" panose="02040502050405020303" pitchFamily="18" charset="0"/>
              <a:cs typeface="Calibri" panose="020F0502020204030204" pitchFamily="34" charset="0"/>
            </a:endParaRPr>
          </a:p>
          <a:p>
            <a:pPr marL="342900" lvl="1" indent="-342900">
              <a:buClr>
                <a:srgbClr val="1A4480"/>
              </a:buClr>
              <a:buFont typeface="Arial" panose="020B0604020202020204" pitchFamily="34" charset="0"/>
              <a:buChar char="•"/>
            </a:pPr>
            <a:r>
              <a:rPr lang="en-US" sz="1800" dirty="0">
                <a:solidFill>
                  <a:schemeClr val="tx1"/>
                </a:solidFill>
                <a:latin typeface="Georgia" panose="02040502050405020303" pitchFamily="18" charset="0"/>
                <a:cs typeface="Calibri" panose="020F0502020204030204" pitchFamily="34" charset="0"/>
              </a:rPr>
              <a:t>locate the neglected and delinquent residential facilities in your geographic boundaries;</a:t>
            </a:r>
          </a:p>
          <a:p>
            <a:pPr marL="342900" lvl="1" indent="-342900">
              <a:buClr>
                <a:srgbClr val="1A4480"/>
              </a:buClr>
              <a:buFont typeface="Arial" panose="020B0604020202020204" pitchFamily="34" charset="0"/>
              <a:buChar char="•"/>
            </a:pPr>
            <a:r>
              <a:rPr lang="en-US" sz="1800" dirty="0">
                <a:solidFill>
                  <a:schemeClr val="tx1"/>
                </a:solidFill>
                <a:latin typeface="Georgia" panose="02040502050405020303" pitchFamily="18" charset="0"/>
                <a:cs typeface="Calibri" panose="020F0502020204030204" pitchFamily="34" charset="0"/>
              </a:rPr>
              <a:t>contact them to inform them of the purpose and their requirement to participate in the Annual October Count;</a:t>
            </a:r>
          </a:p>
          <a:p>
            <a:pPr marL="342900" lvl="1" indent="-342900">
              <a:buClr>
                <a:srgbClr val="1A4480"/>
              </a:buClr>
              <a:buFont typeface="Arial" panose="020B0604020202020204" pitchFamily="34" charset="0"/>
              <a:buChar char="•"/>
            </a:pPr>
            <a:r>
              <a:rPr lang="en-US" sz="1800" dirty="0">
                <a:solidFill>
                  <a:schemeClr val="tx1"/>
                </a:solidFill>
                <a:latin typeface="Georgia" panose="02040502050405020303" pitchFamily="18" charset="0"/>
                <a:cs typeface="Calibri" panose="020F0502020204030204" pitchFamily="34" charset="0"/>
              </a:rPr>
              <a:t>choose a 30 day window, of which one day must be in October to conduct the count; and</a:t>
            </a:r>
          </a:p>
          <a:p>
            <a:pPr marL="342900" lvl="1" indent="-342900">
              <a:buClr>
                <a:srgbClr val="1A4480"/>
              </a:buClr>
              <a:buFont typeface="Arial" panose="020B0604020202020204" pitchFamily="34" charset="0"/>
              <a:buChar char="•"/>
            </a:pPr>
            <a:r>
              <a:rPr lang="en-US" sz="1800" dirty="0">
                <a:solidFill>
                  <a:schemeClr val="tx1"/>
                </a:solidFill>
                <a:latin typeface="Georgia" panose="02040502050405020303" pitchFamily="18" charset="0"/>
                <a:cs typeface="Calibri" panose="020F0502020204030204" pitchFamily="34" charset="0"/>
              </a:rPr>
              <a:t>provide the institutions with the directions that will be used to record their number of students ages 5-17, living in their facility.</a:t>
            </a:r>
          </a:p>
        </p:txBody>
      </p:sp>
    </p:spTree>
    <p:extLst>
      <p:ext uri="{BB962C8B-B14F-4D97-AF65-F5344CB8AC3E}">
        <p14:creationId xmlns:p14="http://schemas.microsoft.com/office/powerpoint/2010/main" val="33434050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Facility Responsibility</a:t>
            </a:r>
          </a:p>
        </p:txBody>
      </p:sp>
      <p:sp>
        <p:nvSpPr>
          <p:cNvPr id="3" name="Content Placeholder 2"/>
          <p:cNvSpPr>
            <a:spLocks noGrp="1"/>
          </p:cNvSpPr>
          <p:nvPr>
            <p:ph idx="1"/>
          </p:nvPr>
        </p:nvSpPr>
        <p:spPr>
          <a:xfrm>
            <a:off x="152400" y="812800"/>
            <a:ext cx="8229600" cy="3587750"/>
          </a:xfrm>
        </p:spPr>
        <p:txBody>
          <a:bodyPr>
            <a:noAutofit/>
          </a:bodyPr>
          <a:lstStyle/>
          <a:p>
            <a:pPr marL="0" lvl="2" indent="0">
              <a:buClr>
                <a:srgbClr val="FF0000"/>
              </a:buClr>
              <a:buNone/>
            </a:pPr>
            <a:endParaRPr lang="en-US" sz="2400" dirty="0" smtClean="0">
              <a:solidFill>
                <a:schemeClr val="tx1"/>
              </a:solidFill>
              <a:latin typeface="Georgia" panose="02040502050405020303" pitchFamily="18" charset="0"/>
              <a:cs typeface="Calibri" panose="020F0502020204030204" pitchFamily="34" charset="0"/>
            </a:endParaRPr>
          </a:p>
          <a:p>
            <a:pPr marL="0" lvl="2" indent="0">
              <a:buClr>
                <a:srgbClr val="FF0000"/>
              </a:buClr>
              <a:buNone/>
            </a:pPr>
            <a:r>
              <a:rPr lang="en-US" sz="2400" dirty="0" smtClean="0">
                <a:solidFill>
                  <a:schemeClr val="tx1"/>
                </a:solidFill>
                <a:latin typeface="Georgia" panose="02040502050405020303" pitchFamily="18" charset="0"/>
                <a:cs typeface="Calibri" panose="020F0502020204030204" pitchFamily="34" charset="0"/>
              </a:rPr>
              <a:t>The </a:t>
            </a:r>
            <a:r>
              <a:rPr lang="en-US" sz="2400" dirty="0">
                <a:solidFill>
                  <a:schemeClr val="tx1"/>
                </a:solidFill>
                <a:latin typeface="Georgia" panose="02040502050405020303" pitchFamily="18" charset="0"/>
                <a:cs typeface="Calibri" panose="020F0502020204030204" pitchFamily="34" charset="0"/>
              </a:rPr>
              <a:t>facility will</a:t>
            </a:r>
            <a:r>
              <a:rPr lang="en-US" sz="2400" dirty="0" smtClean="0">
                <a:solidFill>
                  <a:schemeClr val="tx1"/>
                </a:solidFill>
                <a:latin typeface="Georgia" panose="02040502050405020303" pitchFamily="18" charset="0"/>
                <a:cs typeface="Calibri" panose="020F0502020204030204" pitchFamily="34" charset="0"/>
              </a:rPr>
              <a:t>:</a:t>
            </a:r>
          </a:p>
          <a:p>
            <a:pPr marL="0" lvl="2" indent="0">
              <a:buClr>
                <a:srgbClr val="FF0000"/>
              </a:buClr>
              <a:buNone/>
            </a:pPr>
            <a:r>
              <a:rPr lang="en-US" sz="2400" dirty="0" smtClean="0">
                <a:solidFill>
                  <a:schemeClr val="tx1"/>
                </a:solidFill>
                <a:latin typeface="Georgia" panose="02040502050405020303" pitchFamily="18" charset="0"/>
                <a:cs typeface="Calibri" panose="020F0502020204030204" pitchFamily="34" charset="0"/>
              </a:rPr>
              <a:t> </a:t>
            </a:r>
            <a:endParaRPr lang="en-US" sz="2400" dirty="0">
              <a:solidFill>
                <a:srgbClr val="1A4480"/>
              </a:solidFill>
              <a:latin typeface="Georgia" panose="02040502050405020303" pitchFamily="18" charset="0"/>
              <a:cs typeface="Calibri" panose="020F0502020204030204" pitchFamily="34" charset="0"/>
            </a:endParaRPr>
          </a:p>
          <a:p>
            <a:pPr marL="342900" lvl="2" indent="-342900">
              <a:buClr>
                <a:srgbClr val="1A4480"/>
              </a:buClr>
              <a:buSzPct val="100000"/>
              <a:buFont typeface="Arial" panose="020B0604020202020204" pitchFamily="34" charset="0"/>
              <a:buChar char="•"/>
            </a:pPr>
            <a:r>
              <a:rPr lang="en-US" sz="2000" dirty="0">
                <a:solidFill>
                  <a:srgbClr val="1A4480"/>
                </a:solidFill>
                <a:latin typeface="Georgia" panose="02040502050405020303" pitchFamily="18" charset="0"/>
                <a:cs typeface="Calibri" panose="020F0502020204030204" pitchFamily="34" charset="0"/>
              </a:rPr>
              <a:t>count the number of children living in the institution during the window.</a:t>
            </a:r>
          </a:p>
          <a:p>
            <a:pPr marL="685800" lvl="3" indent="-342900">
              <a:buClr>
                <a:srgbClr val="1A4480"/>
              </a:buClr>
              <a:buSzPct val="80000"/>
              <a:buFont typeface="Wingdings" panose="05000000000000000000" pitchFamily="2" charset="2"/>
              <a:buChar char="§"/>
            </a:pPr>
            <a:r>
              <a:rPr lang="en-US" sz="2000" dirty="0">
                <a:solidFill>
                  <a:srgbClr val="1A4480"/>
                </a:solidFill>
                <a:latin typeface="Georgia" panose="02040502050405020303" pitchFamily="18" charset="0"/>
                <a:cs typeface="Calibri" panose="020F0502020204030204" pitchFamily="34" charset="0"/>
              </a:rPr>
              <a:t>If a student leaves the institution early in the window through a formal exit process, but then returns during the 30 day window, then the student can be counted twice. </a:t>
            </a:r>
            <a:endParaRPr lang="en-US" sz="2000" dirty="0" smtClean="0">
              <a:solidFill>
                <a:srgbClr val="1A4480"/>
              </a:solidFill>
              <a:latin typeface="Georgia" panose="02040502050405020303" pitchFamily="18" charset="0"/>
              <a:cs typeface="Calibri" panose="020F0502020204030204" pitchFamily="34" charset="0"/>
            </a:endParaRPr>
          </a:p>
          <a:p>
            <a:pPr marL="342900" lvl="3" indent="0">
              <a:buClr>
                <a:srgbClr val="1A4480"/>
              </a:buClr>
              <a:buSzPct val="80000"/>
              <a:buNone/>
            </a:pPr>
            <a:endParaRPr lang="en-US" sz="2000" dirty="0">
              <a:solidFill>
                <a:srgbClr val="1A4480"/>
              </a:solidFill>
              <a:latin typeface="Georgia" panose="02040502050405020303" pitchFamily="18" charset="0"/>
              <a:cs typeface="Calibri" panose="020F0502020204030204" pitchFamily="34" charset="0"/>
            </a:endParaRPr>
          </a:p>
          <a:p>
            <a:pPr marL="685800" lvl="3" indent="-342900">
              <a:buClr>
                <a:srgbClr val="1A4480"/>
              </a:buClr>
              <a:buSzPct val="80000"/>
              <a:buFont typeface="Wingdings" panose="05000000000000000000" pitchFamily="2" charset="2"/>
              <a:buChar char="§"/>
            </a:pPr>
            <a:r>
              <a:rPr lang="en-US" sz="2000" dirty="0">
                <a:solidFill>
                  <a:srgbClr val="1A4480"/>
                </a:solidFill>
                <a:latin typeface="Georgia" panose="02040502050405020303" pitchFamily="18" charset="0"/>
                <a:cs typeface="Calibri" panose="020F0502020204030204" pitchFamily="34" charset="0"/>
              </a:rPr>
              <a:t>Runaways who leave voluntarily and then re-enter are not counted twice, they only count once.</a:t>
            </a:r>
          </a:p>
        </p:txBody>
      </p:sp>
    </p:spTree>
    <p:extLst>
      <p:ext uri="{BB962C8B-B14F-4D97-AF65-F5344CB8AC3E}">
        <p14:creationId xmlns:p14="http://schemas.microsoft.com/office/powerpoint/2010/main" val="151150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Facility Responsibility cont.</a:t>
            </a:r>
          </a:p>
        </p:txBody>
      </p:sp>
      <p:sp>
        <p:nvSpPr>
          <p:cNvPr id="3" name="Content Placeholder 2"/>
          <p:cNvSpPr>
            <a:spLocks noGrp="1"/>
          </p:cNvSpPr>
          <p:nvPr>
            <p:ph idx="1"/>
          </p:nvPr>
        </p:nvSpPr>
        <p:spPr>
          <a:xfrm>
            <a:off x="152400" y="971550"/>
            <a:ext cx="8229600" cy="3124199"/>
          </a:xfrm>
        </p:spPr>
        <p:txBody>
          <a:bodyPr>
            <a:noAutofit/>
          </a:bodyPr>
          <a:lstStyle/>
          <a:p>
            <a:pPr marL="0" indent="0">
              <a:buNone/>
            </a:pPr>
            <a:endParaRPr lang="en-US" sz="2400" dirty="0" smtClean="0">
              <a:latin typeface="Georgia" panose="02040502050405020303" pitchFamily="18" charset="0"/>
              <a:cs typeface="Calibri" panose="020F0502020204030204" pitchFamily="34" charset="0"/>
            </a:endParaRPr>
          </a:p>
          <a:p>
            <a:pPr marL="0" indent="0">
              <a:buNone/>
            </a:pPr>
            <a:r>
              <a:rPr lang="en-US" sz="2400" dirty="0" smtClean="0">
                <a:solidFill>
                  <a:srgbClr val="1A4480"/>
                </a:solidFill>
                <a:latin typeface="Georgia" panose="02040502050405020303" pitchFamily="18" charset="0"/>
                <a:cs typeface="Calibri" panose="020F0502020204030204" pitchFamily="34" charset="0"/>
              </a:rPr>
              <a:t>The </a:t>
            </a:r>
            <a:r>
              <a:rPr lang="en-US" sz="2400" dirty="0">
                <a:solidFill>
                  <a:srgbClr val="1A4480"/>
                </a:solidFill>
                <a:latin typeface="Georgia" panose="02040502050405020303" pitchFamily="18" charset="0"/>
                <a:cs typeface="Calibri" panose="020F0502020204030204" pitchFamily="34" charset="0"/>
              </a:rPr>
              <a:t>facility will: </a:t>
            </a:r>
          </a:p>
          <a:p>
            <a:pPr>
              <a:buClr>
                <a:srgbClr val="1A4480"/>
              </a:buClr>
            </a:pPr>
            <a:r>
              <a:rPr lang="en-US" sz="2100" dirty="0">
                <a:solidFill>
                  <a:srgbClr val="1A4480"/>
                </a:solidFill>
                <a:latin typeface="Georgia" panose="02040502050405020303" pitchFamily="18" charset="0"/>
                <a:cs typeface="Calibri" panose="020F0502020204030204" pitchFamily="34" charset="0"/>
              </a:rPr>
              <a:t>provide their governing document (if it has not been provided previously) that identifies their facility as a neglected or a delinquent facility, or </a:t>
            </a:r>
            <a:endParaRPr lang="en-US" sz="2100" dirty="0" smtClean="0">
              <a:solidFill>
                <a:srgbClr val="1A4480"/>
              </a:solidFill>
              <a:latin typeface="Georgia" panose="02040502050405020303" pitchFamily="18" charset="0"/>
              <a:cs typeface="Calibri" panose="020F0502020204030204" pitchFamily="34" charset="0"/>
            </a:endParaRPr>
          </a:p>
          <a:p>
            <a:pPr>
              <a:buClr>
                <a:srgbClr val="1A4480"/>
              </a:buClr>
            </a:pPr>
            <a:endParaRPr lang="en-US" sz="2100" dirty="0">
              <a:solidFill>
                <a:srgbClr val="1A4480"/>
              </a:solidFill>
              <a:latin typeface="Georgia" panose="02040502050405020303" pitchFamily="18" charset="0"/>
              <a:cs typeface="Calibri" panose="020F0502020204030204" pitchFamily="34" charset="0"/>
            </a:endParaRPr>
          </a:p>
          <a:p>
            <a:pPr>
              <a:buClr>
                <a:srgbClr val="1A4480"/>
              </a:buClr>
            </a:pPr>
            <a:r>
              <a:rPr lang="en-US" sz="2100" dirty="0">
                <a:solidFill>
                  <a:srgbClr val="1A4480"/>
                </a:solidFill>
                <a:latin typeface="Georgia" panose="02040502050405020303" pitchFamily="18" charset="0"/>
                <a:cs typeface="Calibri" panose="020F0502020204030204" pitchFamily="34" charset="0"/>
              </a:rPr>
              <a:t>provide an explanation of why they cannot specify their facility type, and </a:t>
            </a:r>
            <a:endParaRPr lang="en-US" sz="2100" dirty="0" smtClean="0">
              <a:solidFill>
                <a:srgbClr val="1A4480"/>
              </a:solidFill>
              <a:latin typeface="Georgia" panose="02040502050405020303" pitchFamily="18" charset="0"/>
              <a:cs typeface="Calibri" panose="020F0502020204030204" pitchFamily="34" charset="0"/>
            </a:endParaRPr>
          </a:p>
          <a:p>
            <a:pPr>
              <a:buClr>
                <a:srgbClr val="1A4480"/>
              </a:buClr>
            </a:pPr>
            <a:endParaRPr lang="en-US" sz="2100" dirty="0">
              <a:solidFill>
                <a:srgbClr val="1A4480"/>
              </a:solidFill>
              <a:latin typeface="Georgia" panose="02040502050405020303" pitchFamily="18" charset="0"/>
              <a:cs typeface="Calibri" panose="020F0502020204030204" pitchFamily="34" charset="0"/>
            </a:endParaRPr>
          </a:p>
          <a:p>
            <a:pPr>
              <a:buClr>
                <a:srgbClr val="1A4480"/>
              </a:buClr>
            </a:pPr>
            <a:r>
              <a:rPr lang="en-US" sz="2100" dirty="0">
                <a:solidFill>
                  <a:srgbClr val="1A4480"/>
                </a:solidFill>
                <a:latin typeface="Georgia" panose="02040502050405020303" pitchFamily="18" charset="0"/>
                <a:cs typeface="Calibri" panose="020F0502020204030204" pitchFamily="34" charset="0"/>
              </a:rPr>
              <a:t>provide a rationale for any changes in the number or type of students reported from the previous year.</a:t>
            </a:r>
          </a:p>
        </p:txBody>
      </p:sp>
    </p:spTree>
    <p:extLst>
      <p:ext uri="{BB962C8B-B14F-4D97-AF65-F5344CB8AC3E}">
        <p14:creationId xmlns:p14="http://schemas.microsoft.com/office/powerpoint/2010/main" val="3189732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Georgia" panose="02040502050405020303" pitchFamily="18" charset="0"/>
                <a:cs typeface="Calibri" panose="020F0502020204030204" pitchFamily="34" charset="0"/>
              </a:rPr>
              <a:t>LEA Final Steps</a:t>
            </a:r>
          </a:p>
        </p:txBody>
      </p:sp>
      <p:sp>
        <p:nvSpPr>
          <p:cNvPr id="3" name="Content Placeholder 2"/>
          <p:cNvSpPr>
            <a:spLocks noGrp="1"/>
          </p:cNvSpPr>
          <p:nvPr>
            <p:ph idx="1"/>
          </p:nvPr>
        </p:nvSpPr>
        <p:spPr>
          <a:xfrm>
            <a:off x="152400" y="971550"/>
            <a:ext cx="8229600" cy="3429000"/>
          </a:xfrm>
        </p:spPr>
        <p:txBody>
          <a:bodyPr>
            <a:noAutofit/>
          </a:bodyPr>
          <a:lstStyle/>
          <a:p>
            <a:pPr marL="0" indent="0">
              <a:buNone/>
            </a:pPr>
            <a:r>
              <a:rPr lang="en-US" sz="2400" dirty="0">
                <a:solidFill>
                  <a:srgbClr val="1A4480"/>
                </a:solidFill>
                <a:latin typeface="Georgia" panose="02040502050405020303" pitchFamily="18" charset="0"/>
                <a:cs typeface="Calibri" panose="020F0502020204030204" pitchFamily="34" charset="0"/>
              </a:rPr>
              <a:t>The school division will: </a:t>
            </a:r>
            <a:endParaRPr lang="en-US" sz="2400" dirty="0" smtClean="0">
              <a:solidFill>
                <a:srgbClr val="1A4480"/>
              </a:solidFill>
              <a:latin typeface="Georgia" panose="02040502050405020303" pitchFamily="18" charset="0"/>
              <a:cs typeface="Calibri" panose="020F0502020204030204" pitchFamily="34" charset="0"/>
            </a:endParaRPr>
          </a:p>
          <a:p>
            <a:pPr marL="0" indent="0">
              <a:lnSpc>
                <a:spcPct val="100000"/>
              </a:lnSpc>
              <a:buNone/>
            </a:pPr>
            <a:endParaRPr lang="en-US" sz="2400" dirty="0">
              <a:solidFill>
                <a:srgbClr val="1A4480"/>
              </a:solidFill>
              <a:latin typeface="Georgia" panose="02040502050405020303" pitchFamily="18" charset="0"/>
              <a:cs typeface="Calibri" panose="020F0502020204030204" pitchFamily="34" charset="0"/>
            </a:endParaRPr>
          </a:p>
          <a:p>
            <a:pPr>
              <a:buClr>
                <a:srgbClr val="1A4480"/>
              </a:buClr>
              <a:buSzPct val="100000"/>
              <a:buFont typeface="Arial" panose="020B0604020202020204" pitchFamily="34" charset="0"/>
              <a:buChar char="•"/>
            </a:pPr>
            <a:r>
              <a:rPr lang="en-US" sz="2400" dirty="0">
                <a:solidFill>
                  <a:srgbClr val="1A4480"/>
                </a:solidFill>
                <a:latin typeface="Georgia" panose="02040502050405020303" pitchFamily="18" charset="0"/>
                <a:cs typeface="Calibri" panose="020F0502020204030204" pitchFamily="34" charset="0"/>
              </a:rPr>
              <a:t>compile the data, </a:t>
            </a:r>
            <a:r>
              <a:rPr lang="en-US" sz="2400" dirty="0" smtClean="0">
                <a:solidFill>
                  <a:srgbClr val="1A4480"/>
                </a:solidFill>
                <a:latin typeface="Georgia" panose="02040502050405020303" pitchFamily="18" charset="0"/>
                <a:cs typeface="Calibri" panose="020F0502020204030204" pitchFamily="34" charset="0"/>
              </a:rPr>
              <a:t>and</a:t>
            </a:r>
          </a:p>
          <a:p>
            <a:pPr>
              <a:buClr>
                <a:srgbClr val="1A4480"/>
              </a:buClr>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pPr>
            <a:r>
              <a:rPr lang="en-US" sz="2400" dirty="0">
                <a:solidFill>
                  <a:srgbClr val="1A4480"/>
                </a:solidFill>
                <a:latin typeface="Georgia" panose="02040502050405020303" pitchFamily="18" charset="0"/>
                <a:cs typeface="Calibri" panose="020F0502020204030204" pitchFamily="34" charset="0"/>
              </a:rPr>
              <a:t>submit the data to the Virginia Department of Education through the Annual October Count of Neglected or Delinquent Students application.</a:t>
            </a:r>
          </a:p>
          <a:p>
            <a:pPr marL="0" indent="0">
              <a:buClr>
                <a:srgbClr val="FF0000"/>
              </a:buClr>
              <a:buNone/>
            </a:pPr>
            <a:endParaRPr lang="en-US" sz="2400" dirty="0">
              <a:latin typeface="Georgia" panose="02040502050405020303" pitchFamily="18" charset="0"/>
              <a:cs typeface="Calibri" panose="020F0502020204030204" pitchFamily="34" charset="0"/>
            </a:endParaRPr>
          </a:p>
          <a:p>
            <a:pPr>
              <a:buClr>
                <a:srgbClr val="FF0000"/>
              </a:buClr>
            </a:pPr>
            <a:endParaRPr lang="en-US" sz="2400"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848088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
            <a:ext cx="9144000" cy="1427629"/>
          </a:xfrm>
        </p:spPr>
        <p:txBody>
          <a:bodyPr/>
          <a:lstStyle/>
          <a:p>
            <a:r>
              <a:rPr lang="en-US" b="1" dirty="0">
                <a:latin typeface="Georgia" panose="02040502050405020303" pitchFamily="18" charset="0"/>
              </a:rPr>
              <a:t>Annual October Count of Neglected or Delinquent Children Application</a:t>
            </a:r>
          </a:p>
        </p:txBody>
      </p:sp>
      <p:pic>
        <p:nvPicPr>
          <p:cNvPr id="4" name="Picture 3" descr="Screenshot of the application link in SSWS."/>
          <p:cNvPicPr/>
          <p:nvPr/>
        </p:nvPicPr>
        <p:blipFill rotWithShape="1">
          <a:blip r:embed="rId3"/>
          <a:srcRect l="1699" t="8941"/>
          <a:stretch/>
        </p:blipFill>
        <p:spPr bwMode="auto">
          <a:xfrm>
            <a:off x="152400" y="1834514"/>
            <a:ext cx="8991600" cy="21850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0911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Choose the Correct Application</a:t>
            </a:r>
          </a:p>
        </p:txBody>
      </p:sp>
      <p:sp>
        <p:nvSpPr>
          <p:cNvPr id="5" name="Content Placeholder 4"/>
          <p:cNvSpPr>
            <a:spLocks noGrp="1"/>
          </p:cNvSpPr>
          <p:nvPr>
            <p:ph idx="1"/>
          </p:nvPr>
        </p:nvSpPr>
        <p:spPr>
          <a:xfrm>
            <a:off x="457200" y="2647950"/>
            <a:ext cx="8229600" cy="1676400"/>
          </a:xfrm>
        </p:spPr>
        <p:txBody>
          <a:bodyPr>
            <a:normAutofit/>
          </a:bodyPr>
          <a:lstStyle/>
          <a:p>
            <a:pPr>
              <a:buClr>
                <a:srgbClr val="1A4480"/>
              </a:buClr>
            </a:pPr>
            <a:r>
              <a:rPr lang="en-US" sz="2000" dirty="0">
                <a:solidFill>
                  <a:srgbClr val="1A4480"/>
                </a:solidFill>
              </a:rPr>
              <a:t>The N &amp; D Survey is the application that is used by divisions that receive a Title I, Part D grant. This is not the application to use for the October count.</a:t>
            </a:r>
          </a:p>
        </p:txBody>
      </p:sp>
      <p:pic>
        <p:nvPicPr>
          <p:cNvPr id="4" name="Picture 3" descr="Screenshot of the N &amp; D application link in SSWS.  Divisions should not use this link for the October Count."/>
          <p:cNvPicPr/>
          <p:nvPr/>
        </p:nvPicPr>
        <p:blipFill rotWithShape="1">
          <a:blip r:embed="rId3"/>
          <a:srcRect l="1918" r="15108"/>
          <a:stretch/>
        </p:blipFill>
        <p:spPr bwMode="auto">
          <a:xfrm>
            <a:off x="381000" y="1047750"/>
            <a:ext cx="8458200" cy="1295400"/>
          </a:xfrm>
          <a:prstGeom prst="rect">
            <a:avLst/>
          </a:prstGeom>
          <a:ln>
            <a:noFill/>
          </a:ln>
          <a:extLst>
            <a:ext uri="{53640926-AAD7-44D8-BBD7-CCE9431645EC}">
              <a14:shadowObscured xmlns:a14="http://schemas.microsoft.com/office/drawing/2010/main"/>
            </a:ext>
          </a:extLst>
        </p:spPr>
      </p:pic>
      <p:pic>
        <p:nvPicPr>
          <p:cNvPr id="6" name="Picture 5" descr="Image result for x clipart, indicating that divisions shouls not use the N &amp; D Application."/>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94634"/>
            <a:ext cx="5029200" cy="1150620"/>
          </a:xfrm>
          <a:prstGeom prst="rect">
            <a:avLst/>
          </a:prstGeom>
          <a:noFill/>
          <a:ln>
            <a:noFill/>
          </a:ln>
        </p:spPr>
      </p:pic>
    </p:spTree>
    <p:extLst>
      <p:ext uri="{BB962C8B-B14F-4D97-AF65-F5344CB8AC3E}">
        <p14:creationId xmlns:p14="http://schemas.microsoft.com/office/powerpoint/2010/main" val="428486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The </a:t>
            </a:r>
            <a:r>
              <a:rPr lang="en-US" sz="4000" b="1" dirty="0" smtClean="0"/>
              <a:t>SSWS </a:t>
            </a:r>
            <a:r>
              <a:rPr lang="en-US" sz="4000" b="1" dirty="0"/>
              <a:t>Application</a:t>
            </a:r>
          </a:p>
        </p:txBody>
      </p:sp>
      <p:pic>
        <p:nvPicPr>
          <p:cNvPr id="4" name="Picture 3" descr="Screenshot of the first screen seen after the application is opened.  It shares information about the date the application is available and the status of the information placed in the application for the school division."/>
          <p:cNvPicPr>
            <a:picLocks noChangeAspect="1"/>
          </p:cNvPicPr>
          <p:nvPr/>
        </p:nvPicPr>
        <p:blipFill rotWithShape="1">
          <a:blip r:embed="rId3"/>
          <a:srcRect l="1088" t="2535"/>
          <a:stretch/>
        </p:blipFill>
        <p:spPr>
          <a:xfrm>
            <a:off x="-53886" y="1092309"/>
            <a:ext cx="9251772" cy="3591833"/>
          </a:xfrm>
          <a:prstGeom prst="rect">
            <a:avLst/>
          </a:prstGeom>
        </p:spPr>
      </p:pic>
    </p:spTree>
    <p:extLst>
      <p:ext uri="{BB962C8B-B14F-4D97-AF65-F5344CB8AC3E}">
        <p14:creationId xmlns:p14="http://schemas.microsoft.com/office/powerpoint/2010/main" val="2195844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Georgia" panose="02040502050405020303" pitchFamily="18" charset="0"/>
              </a:rPr>
              <a:t>How to Get the Application</a:t>
            </a:r>
            <a:endParaRPr lang="en-US" sz="4000" b="1" dirty="0">
              <a:latin typeface="Georgia" panose="02040502050405020303" pitchFamily="18" charset="0"/>
            </a:endParaRPr>
          </a:p>
        </p:txBody>
      </p:sp>
      <p:sp>
        <p:nvSpPr>
          <p:cNvPr id="3" name="Content Placeholder 2"/>
          <p:cNvSpPr>
            <a:spLocks noGrp="1"/>
          </p:cNvSpPr>
          <p:nvPr>
            <p:ph idx="1"/>
          </p:nvPr>
        </p:nvSpPr>
        <p:spPr>
          <a:xfrm>
            <a:off x="171450" y="1386425"/>
            <a:ext cx="8797775" cy="3416400"/>
          </a:xfrm>
        </p:spPr>
        <p:txBody>
          <a:bodyPr/>
          <a:lstStyle/>
          <a:p>
            <a:pPr>
              <a:buClr>
                <a:srgbClr val="1A4480"/>
              </a:buClr>
              <a:buSzPct val="100000"/>
              <a:buFont typeface="Arial" panose="020B0604020202020204" pitchFamily="34" charset="0"/>
              <a:buChar char="•"/>
            </a:pPr>
            <a:r>
              <a:rPr lang="en-US" sz="2400" dirty="0">
                <a:solidFill>
                  <a:srgbClr val="1A4480"/>
                </a:solidFill>
                <a:latin typeface="Georgia" panose="02040502050405020303" pitchFamily="18" charset="0"/>
                <a:cs typeface="Calibri" panose="020F0502020204030204" pitchFamily="34" charset="0"/>
              </a:rPr>
              <a:t>Coordinators should work with your </a:t>
            </a:r>
            <a:r>
              <a:rPr lang="en-US" sz="2400" dirty="0" smtClean="0">
                <a:solidFill>
                  <a:srgbClr val="1A4480"/>
                </a:solidFill>
                <a:latin typeface="Georgia" panose="02040502050405020303" pitchFamily="18" charset="0"/>
                <a:cs typeface="Calibri" panose="020F0502020204030204" pitchFamily="34" charset="0"/>
              </a:rPr>
              <a:t>division’s SSWS </a:t>
            </a:r>
            <a:r>
              <a:rPr lang="en-US" sz="2400" dirty="0">
                <a:solidFill>
                  <a:srgbClr val="1A4480"/>
                </a:solidFill>
                <a:latin typeface="Georgia" panose="02040502050405020303" pitchFamily="18" charset="0"/>
                <a:cs typeface="Calibri" panose="020F0502020204030204" pitchFamily="34" charset="0"/>
              </a:rPr>
              <a:t>administrator to gain access to the application</a:t>
            </a:r>
            <a:r>
              <a:rPr lang="en-US" sz="2400" dirty="0" smtClean="0">
                <a:solidFill>
                  <a:srgbClr val="1A4480"/>
                </a:solidFill>
                <a:latin typeface="Georgia" panose="02040502050405020303" pitchFamily="18" charset="0"/>
                <a:cs typeface="Calibri" panose="020F0502020204030204" pitchFamily="34" charset="0"/>
              </a:rPr>
              <a:t>.</a:t>
            </a:r>
          </a:p>
          <a:p>
            <a:pPr>
              <a:buClr>
                <a:srgbClr val="1A4480"/>
              </a:buClr>
              <a:buSzPct val="100000"/>
              <a:buFont typeface="Arial" panose="020B0604020202020204" pitchFamily="34" charset="0"/>
              <a:buChar char="•"/>
            </a:pPr>
            <a:endParaRPr lang="en-US" sz="800" dirty="0" smtClean="0">
              <a:solidFill>
                <a:srgbClr val="1A4480"/>
              </a:solidFill>
              <a:latin typeface="Georgia" panose="02040502050405020303" pitchFamily="18" charset="0"/>
              <a:cs typeface="Calibri" panose="020F0502020204030204" pitchFamily="34" charset="0"/>
            </a:endParaRPr>
          </a:p>
          <a:p>
            <a:pPr>
              <a:buClr>
                <a:srgbClr val="1A4480"/>
              </a:buClr>
              <a:buSzPct val="100000"/>
              <a:buFont typeface="Arial" panose="020B0604020202020204" pitchFamily="34" charset="0"/>
              <a:buChar char="•"/>
            </a:pPr>
            <a:r>
              <a:rPr lang="en-US" sz="2400" dirty="0" smtClean="0">
                <a:solidFill>
                  <a:srgbClr val="1A4480"/>
                </a:solidFill>
                <a:latin typeface="Georgia" panose="02040502050405020303" pitchFamily="18" charset="0"/>
                <a:cs typeface="Calibri" panose="020F0502020204030204" pitchFamily="34" charset="0"/>
              </a:rPr>
              <a:t>This is the same person who gives people permissions in SSWS and OMEGA.</a:t>
            </a:r>
            <a:endParaRPr lang="en-US" sz="2400" dirty="0">
              <a:solidFill>
                <a:srgbClr val="1A4480"/>
              </a:solidFill>
              <a:latin typeface="Georgia" panose="02040502050405020303" pitchFamily="18" charset="0"/>
              <a:cs typeface="Calibri" panose="020F0502020204030204" pitchFamily="34" charset="0"/>
            </a:endParaRPr>
          </a:p>
          <a:p>
            <a:pPr>
              <a:buClr>
                <a:srgbClr val="1A4480"/>
              </a:buClr>
            </a:pPr>
            <a:endParaRPr lang="en-US" dirty="0">
              <a:solidFill>
                <a:srgbClr val="1A4480"/>
              </a:solidFill>
              <a:latin typeface="Georgia" panose="02040502050405020303" pitchFamily="18" charset="0"/>
            </a:endParaRPr>
          </a:p>
        </p:txBody>
      </p:sp>
    </p:spTree>
    <p:extLst>
      <p:ext uri="{BB962C8B-B14F-4D97-AF65-F5344CB8AC3E}">
        <p14:creationId xmlns:p14="http://schemas.microsoft.com/office/powerpoint/2010/main" val="2934325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Georgia" panose="02040502050405020303" pitchFamily="18" charset="0"/>
                <a:cs typeface="Calibri" panose="020F0502020204030204" pitchFamily="34" charset="0"/>
              </a:rPr>
              <a:t>2022 </a:t>
            </a:r>
            <a:r>
              <a:rPr lang="en-US" sz="3200" b="1" dirty="0">
                <a:latin typeface="Georgia" panose="02040502050405020303" pitchFamily="18" charset="0"/>
                <a:cs typeface="Calibri" panose="020F0502020204030204" pitchFamily="34" charset="0"/>
              </a:rPr>
              <a:t>Annual October Count Submission</a:t>
            </a:r>
          </a:p>
        </p:txBody>
      </p:sp>
      <p:sp>
        <p:nvSpPr>
          <p:cNvPr id="3" name="Content Placeholder 2"/>
          <p:cNvSpPr>
            <a:spLocks noGrp="1"/>
          </p:cNvSpPr>
          <p:nvPr>
            <p:ph idx="1"/>
          </p:nvPr>
        </p:nvSpPr>
        <p:spPr>
          <a:xfrm>
            <a:off x="38637" y="998976"/>
            <a:ext cx="8763000" cy="3352800"/>
          </a:xfrm>
        </p:spPr>
        <p:txBody>
          <a:bodyPr>
            <a:noAutofit/>
          </a:bodyPr>
          <a:lstStyle/>
          <a:p>
            <a:pPr>
              <a:buClr>
                <a:srgbClr val="1A4480"/>
              </a:buClr>
            </a:pPr>
            <a:r>
              <a:rPr lang="en-US" sz="1800" dirty="0" smtClean="0">
                <a:solidFill>
                  <a:srgbClr val="1A4480"/>
                </a:solidFill>
                <a:latin typeface="Georgia" panose="02040502050405020303" pitchFamily="18" charset="0"/>
                <a:cs typeface="Calibri" panose="020F0502020204030204" pitchFamily="34" charset="0"/>
              </a:rPr>
              <a:t>The Superintendent’s Memo that </a:t>
            </a:r>
            <a:r>
              <a:rPr lang="en-US" sz="1800" dirty="0">
                <a:solidFill>
                  <a:srgbClr val="1A4480"/>
                </a:solidFill>
                <a:latin typeface="Georgia" panose="02040502050405020303" pitchFamily="18" charset="0"/>
                <a:cs typeface="Calibri" panose="020F0502020204030204" pitchFamily="34" charset="0"/>
              </a:rPr>
              <a:t>was released on </a:t>
            </a:r>
            <a:r>
              <a:rPr lang="en-US" sz="1800" dirty="0" smtClean="0">
                <a:solidFill>
                  <a:srgbClr val="1A4480"/>
                </a:solidFill>
                <a:latin typeface="Georgia" panose="02040502050405020303" pitchFamily="18" charset="0"/>
                <a:cs typeface="Calibri" panose="020F0502020204030204" pitchFamily="34" charset="0"/>
              </a:rPr>
              <a:t>September 30, 2022, </a:t>
            </a:r>
            <a:r>
              <a:rPr lang="en-US" sz="1800" dirty="0">
                <a:solidFill>
                  <a:srgbClr val="1A4480"/>
                </a:solidFill>
                <a:latin typeface="Georgia" panose="02040502050405020303" pitchFamily="18" charset="0"/>
                <a:cs typeface="Calibri" panose="020F0502020204030204" pitchFamily="34" charset="0"/>
              </a:rPr>
              <a:t>includes directions for submitting the Annual October Count.  </a:t>
            </a:r>
          </a:p>
          <a:p>
            <a:pPr>
              <a:buClr>
                <a:srgbClr val="1A4480"/>
              </a:buClr>
            </a:pPr>
            <a:endParaRPr lang="en-US" sz="1800" dirty="0">
              <a:solidFill>
                <a:srgbClr val="1A4480"/>
              </a:solidFill>
              <a:latin typeface="Georgia" panose="02040502050405020303" pitchFamily="18" charset="0"/>
              <a:cs typeface="Calibri" panose="020F0502020204030204" pitchFamily="34" charset="0"/>
            </a:endParaRPr>
          </a:p>
          <a:p>
            <a:pPr>
              <a:buClr>
                <a:srgbClr val="1A4480"/>
              </a:buClr>
            </a:pPr>
            <a:r>
              <a:rPr lang="en-US" sz="1800" dirty="0">
                <a:solidFill>
                  <a:srgbClr val="1A4480"/>
                </a:solidFill>
                <a:latin typeface="Georgia" panose="02040502050405020303" pitchFamily="18" charset="0"/>
                <a:cs typeface="Calibri" panose="020F0502020204030204" pitchFamily="34" charset="0"/>
              </a:rPr>
              <a:t>The information that is collected is the same as in previous years.</a:t>
            </a:r>
          </a:p>
          <a:p>
            <a:pPr>
              <a:buClr>
                <a:srgbClr val="1A4480"/>
              </a:buClr>
            </a:pPr>
            <a:endParaRPr lang="en-US" sz="1800" dirty="0">
              <a:solidFill>
                <a:srgbClr val="1A4480"/>
              </a:solidFill>
              <a:latin typeface="Georgia" panose="02040502050405020303" pitchFamily="18" charset="0"/>
              <a:cs typeface="Calibri" panose="020F0502020204030204" pitchFamily="34" charset="0"/>
            </a:endParaRPr>
          </a:p>
          <a:p>
            <a:pPr>
              <a:buClr>
                <a:srgbClr val="1A4480"/>
              </a:buClr>
            </a:pPr>
            <a:r>
              <a:rPr lang="en-US" sz="1800" dirty="0">
                <a:solidFill>
                  <a:srgbClr val="1A4480"/>
                </a:solidFill>
                <a:latin typeface="Georgia" panose="02040502050405020303" pitchFamily="18" charset="0"/>
                <a:cs typeface="Calibri" panose="020F0502020204030204" pitchFamily="34" charset="0"/>
              </a:rPr>
              <a:t>All school divisions will submit data through </a:t>
            </a:r>
            <a:r>
              <a:rPr lang="en-US" sz="1800" dirty="0" smtClean="0">
                <a:solidFill>
                  <a:srgbClr val="1A4480"/>
                </a:solidFill>
                <a:latin typeface="Georgia" panose="02040502050405020303" pitchFamily="18" charset="0"/>
                <a:cs typeface="Calibri" panose="020F0502020204030204" pitchFamily="34" charset="0"/>
              </a:rPr>
              <a:t>the SSWS </a:t>
            </a:r>
            <a:r>
              <a:rPr lang="en-US" sz="1800" dirty="0">
                <a:solidFill>
                  <a:srgbClr val="1A4480"/>
                </a:solidFill>
                <a:latin typeface="Georgia" panose="02040502050405020303" pitchFamily="18" charset="0"/>
                <a:cs typeface="Calibri" panose="020F0502020204030204" pitchFamily="34" charset="0"/>
              </a:rPr>
              <a:t>Annual October Count of Neglected or Delinquent Students application data even if no students are reported.</a:t>
            </a:r>
          </a:p>
          <a:p>
            <a:pPr>
              <a:buClr>
                <a:srgbClr val="1A4480"/>
              </a:buClr>
            </a:pPr>
            <a:endParaRPr lang="en-US" sz="1800" dirty="0">
              <a:solidFill>
                <a:srgbClr val="1A4480"/>
              </a:solidFill>
              <a:latin typeface="Georgia" panose="02040502050405020303" pitchFamily="18" charset="0"/>
              <a:cs typeface="Calibri" panose="020F0502020204030204" pitchFamily="34" charset="0"/>
            </a:endParaRPr>
          </a:p>
          <a:p>
            <a:pPr>
              <a:buClr>
                <a:srgbClr val="1A4480"/>
              </a:buClr>
            </a:pPr>
            <a:r>
              <a:rPr lang="en-US" sz="1800" dirty="0">
                <a:solidFill>
                  <a:srgbClr val="1A4480"/>
                </a:solidFill>
                <a:latin typeface="Georgia" panose="02040502050405020303" pitchFamily="18" charset="0"/>
                <a:cs typeface="Calibri" panose="020F0502020204030204" pitchFamily="34" charset="0"/>
              </a:rPr>
              <a:t>The deadline for entering data is </a:t>
            </a:r>
            <a:r>
              <a:rPr lang="en-US" sz="1800" b="1" dirty="0" smtClean="0">
                <a:solidFill>
                  <a:srgbClr val="1A4480"/>
                </a:solidFill>
                <a:latin typeface="Georgia" panose="02040502050405020303" pitchFamily="18" charset="0"/>
                <a:cs typeface="Calibri" panose="020F0502020204030204" pitchFamily="34" charset="0"/>
              </a:rPr>
              <a:t>Wednesday, </a:t>
            </a:r>
            <a:r>
              <a:rPr lang="en-US" sz="1800" b="1" dirty="0">
                <a:solidFill>
                  <a:srgbClr val="1A4480"/>
                </a:solidFill>
                <a:latin typeface="Georgia" panose="02040502050405020303" pitchFamily="18" charset="0"/>
                <a:cs typeface="Calibri" panose="020F0502020204030204" pitchFamily="34" charset="0"/>
              </a:rPr>
              <a:t>November </a:t>
            </a:r>
            <a:r>
              <a:rPr lang="en-US" sz="1800" b="1" dirty="0" smtClean="0">
                <a:solidFill>
                  <a:srgbClr val="1A4480"/>
                </a:solidFill>
                <a:latin typeface="Georgia" panose="02040502050405020303" pitchFamily="18" charset="0"/>
                <a:cs typeface="Calibri" panose="020F0502020204030204" pitchFamily="34" charset="0"/>
              </a:rPr>
              <a:t>16, 2022</a:t>
            </a:r>
            <a:r>
              <a:rPr lang="en-US" sz="1800" b="1" dirty="0" smtClean="0">
                <a:latin typeface="Georgia" panose="02040502050405020303" pitchFamily="18" charset="0"/>
                <a:cs typeface="Calibri" panose="020F0502020204030204" pitchFamily="34" charset="0"/>
              </a:rPr>
              <a:t>.</a:t>
            </a:r>
            <a:endParaRPr lang="en-US" sz="1800" b="1"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179292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0" y="0"/>
            <a:ext cx="9130200" cy="889000"/>
          </a:xfrm>
          <a:solidFill>
            <a:schemeClr val="tx1"/>
          </a:solidFill>
        </p:spPr>
        <p:txBody>
          <a:bodyPr>
            <a:noAutofit/>
          </a:bodyPr>
          <a:lstStyle/>
          <a:p>
            <a:r>
              <a:rPr lang="en-US" sz="4000" b="1" dirty="0">
                <a:solidFill>
                  <a:schemeClr val="bg1"/>
                </a:solidFill>
                <a:latin typeface="Georgia" panose="02040502050405020303" pitchFamily="18" charset="0"/>
                <a:cs typeface="Calibri" panose="020F0502020204030204" pitchFamily="34" charset="0"/>
              </a:rPr>
              <a:t>Information Collected</a:t>
            </a:r>
          </a:p>
        </p:txBody>
      </p:sp>
      <p:sp>
        <p:nvSpPr>
          <p:cNvPr id="3" name="Content Placeholder 2"/>
          <p:cNvSpPr>
            <a:spLocks noGrp="1"/>
          </p:cNvSpPr>
          <p:nvPr>
            <p:ph type="body" idx="1"/>
          </p:nvPr>
        </p:nvSpPr>
        <p:spPr>
          <a:xfrm>
            <a:off x="311700" y="1152474"/>
            <a:ext cx="3999900" cy="3749725"/>
          </a:xfrm>
        </p:spPr>
        <p:txBody>
          <a:bodyPr>
            <a:normAutofit/>
          </a:bodyPr>
          <a:lstStyle/>
          <a:p>
            <a:pPr marL="230188" indent="-230188">
              <a:buClr>
                <a:srgbClr val="1A4480"/>
              </a:buClr>
            </a:pPr>
            <a:r>
              <a:rPr lang="en-US" sz="2400" dirty="0">
                <a:solidFill>
                  <a:srgbClr val="1A4480"/>
                </a:solidFill>
                <a:latin typeface="Georgia" panose="02040502050405020303" pitchFamily="18" charset="0"/>
                <a:cs typeface="Calibri" panose="020F0502020204030204" pitchFamily="34" charset="0"/>
              </a:rPr>
              <a:t>There are two screens to enter data:</a:t>
            </a:r>
          </a:p>
          <a:p>
            <a:pPr marL="557213" indent="-271463">
              <a:buClr>
                <a:srgbClr val="1A4480"/>
              </a:buClr>
              <a:buFont typeface="+mj-lt"/>
              <a:buAutoNum type="arabicPeriod"/>
            </a:pPr>
            <a:r>
              <a:rPr lang="en-US" sz="2400" dirty="0">
                <a:solidFill>
                  <a:srgbClr val="1A4480"/>
                </a:solidFill>
                <a:latin typeface="Georgia" panose="02040502050405020303" pitchFamily="18" charset="0"/>
                <a:cs typeface="Calibri" panose="020F0502020204030204" pitchFamily="34" charset="0"/>
              </a:rPr>
              <a:t>Data Entry</a:t>
            </a:r>
          </a:p>
          <a:p>
            <a:pPr marL="557213" indent="-271463">
              <a:buClr>
                <a:srgbClr val="1A4480"/>
              </a:buClr>
              <a:buFont typeface="+mj-lt"/>
              <a:buAutoNum type="arabicPeriod"/>
            </a:pPr>
            <a:r>
              <a:rPr lang="en-US" sz="2400" dirty="0">
                <a:solidFill>
                  <a:srgbClr val="1A4480"/>
                </a:solidFill>
                <a:latin typeface="Georgia" panose="02040502050405020303" pitchFamily="18" charset="0"/>
                <a:cs typeface="Calibri" panose="020F0502020204030204" pitchFamily="34" charset="0"/>
              </a:rPr>
              <a:t>Submit for </a:t>
            </a:r>
            <a:r>
              <a:rPr lang="en-US" sz="2400" dirty="0" smtClean="0">
                <a:solidFill>
                  <a:srgbClr val="1A4480"/>
                </a:solidFill>
                <a:latin typeface="Georgia" panose="02040502050405020303" pitchFamily="18" charset="0"/>
                <a:cs typeface="Calibri" panose="020F0502020204030204" pitchFamily="34" charset="0"/>
              </a:rPr>
              <a:t>Verification</a:t>
            </a:r>
          </a:p>
          <a:p>
            <a:pPr marL="285750" indent="0">
              <a:buClr>
                <a:srgbClr val="FF0000"/>
              </a:buClr>
              <a:buNone/>
            </a:pPr>
            <a:endParaRPr lang="en-US" sz="2400" dirty="0">
              <a:solidFill>
                <a:srgbClr val="1A4480"/>
              </a:solidFill>
              <a:latin typeface="Georgia" panose="02040502050405020303" pitchFamily="18" charset="0"/>
              <a:cs typeface="Calibri" panose="020F0502020204030204" pitchFamily="34" charset="0"/>
            </a:endParaRPr>
          </a:p>
          <a:p>
            <a:pPr marL="0" indent="0">
              <a:buNone/>
            </a:pPr>
            <a:r>
              <a:rPr lang="en-US" sz="2400" dirty="0">
                <a:solidFill>
                  <a:srgbClr val="1A4480"/>
                </a:solidFill>
                <a:latin typeface="Georgia" panose="02040502050405020303" pitchFamily="18" charset="0"/>
                <a:cs typeface="Calibri" panose="020F0502020204030204" pitchFamily="34" charset="0"/>
              </a:rPr>
              <a:t>The links for the screens are on the gray menu.</a:t>
            </a:r>
          </a:p>
          <a:p>
            <a:pPr marL="0" indent="0">
              <a:buNone/>
            </a:pPr>
            <a:endParaRPr lang="en-US" dirty="0">
              <a:latin typeface="Georgia" panose="02040502050405020303" pitchFamily="18" charset="0"/>
              <a:cs typeface="Calibri" panose="020F0502020204030204" pitchFamily="34" charset="0"/>
            </a:endParaRPr>
          </a:p>
        </p:txBody>
      </p:sp>
      <p:pic>
        <p:nvPicPr>
          <p:cNvPr id="5" name="Picture 4" descr="Screenshot of the gray menu on the right side of the application."/>
          <p:cNvPicPr>
            <a:picLocks noChangeAspect="1"/>
          </p:cNvPicPr>
          <p:nvPr/>
        </p:nvPicPr>
        <p:blipFill rotWithShape="1">
          <a:blip r:embed="rId3"/>
          <a:srcRect l="12513" r="5435"/>
          <a:stretch/>
        </p:blipFill>
        <p:spPr>
          <a:xfrm>
            <a:off x="4876800" y="1428750"/>
            <a:ext cx="3657600" cy="1638300"/>
          </a:xfrm>
          <a:prstGeom prst="rect">
            <a:avLst/>
          </a:prstGeom>
        </p:spPr>
      </p:pic>
    </p:spTree>
    <p:extLst>
      <p:ext uri="{BB962C8B-B14F-4D97-AF65-F5344CB8AC3E}">
        <p14:creationId xmlns:p14="http://schemas.microsoft.com/office/powerpoint/2010/main" val="37280743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Georgia" panose="02040502050405020303" pitchFamily="18" charset="0"/>
                <a:cs typeface="Calibri" panose="020F0502020204030204" pitchFamily="34" charset="0"/>
              </a:rPr>
              <a:t>Entering Information- Reporting Students</a:t>
            </a:r>
            <a:endParaRPr lang="en-US" sz="3200" b="1" dirty="0">
              <a:latin typeface="Georgia" panose="02040502050405020303" pitchFamily="18" charset="0"/>
            </a:endParaRPr>
          </a:p>
        </p:txBody>
      </p:sp>
      <p:sp>
        <p:nvSpPr>
          <p:cNvPr id="3" name="Content Placeholder 2"/>
          <p:cNvSpPr>
            <a:spLocks noGrp="1"/>
          </p:cNvSpPr>
          <p:nvPr>
            <p:ph idx="1"/>
          </p:nvPr>
        </p:nvSpPr>
        <p:spPr>
          <a:xfrm>
            <a:off x="17584" y="1028700"/>
            <a:ext cx="8948615" cy="2953870"/>
          </a:xfrm>
        </p:spPr>
        <p:txBody>
          <a:bodyPr>
            <a:normAutofit/>
          </a:bodyPr>
          <a:lstStyle/>
          <a:p>
            <a:pPr>
              <a:buClr>
                <a:srgbClr val="1A4480"/>
              </a:buClr>
            </a:pPr>
            <a:endParaRPr lang="en-US" sz="2400" dirty="0" smtClean="0">
              <a:solidFill>
                <a:srgbClr val="1A4480"/>
              </a:solidFill>
              <a:latin typeface="Georgia" panose="02040502050405020303" pitchFamily="18" charset="0"/>
              <a:cs typeface="Calibri" panose="020F0502020204030204" pitchFamily="34" charset="0"/>
            </a:endParaRPr>
          </a:p>
          <a:p>
            <a:pPr>
              <a:buClr>
                <a:srgbClr val="1A4480"/>
              </a:buClr>
            </a:pPr>
            <a:r>
              <a:rPr lang="en-US" sz="2400" dirty="0" smtClean="0">
                <a:solidFill>
                  <a:srgbClr val="1A4480"/>
                </a:solidFill>
                <a:latin typeface="Georgia" panose="02040502050405020303" pitchFamily="18" charset="0"/>
                <a:cs typeface="Calibri" panose="020F0502020204030204" pitchFamily="34" charset="0"/>
              </a:rPr>
              <a:t>All </a:t>
            </a:r>
            <a:r>
              <a:rPr lang="en-US" sz="2400" dirty="0">
                <a:solidFill>
                  <a:srgbClr val="1A4480"/>
                </a:solidFill>
                <a:latin typeface="Georgia" panose="02040502050405020303" pitchFamily="18" charset="0"/>
                <a:cs typeface="Calibri" panose="020F0502020204030204" pitchFamily="34" charset="0"/>
              </a:rPr>
              <a:t>divisions entering data will choose Data Entry on the gray menu on the right side of the screen.</a:t>
            </a:r>
          </a:p>
          <a:p>
            <a:pPr marL="0" indent="0">
              <a:buClr>
                <a:srgbClr val="1A4480"/>
              </a:buClr>
              <a:buNone/>
            </a:pPr>
            <a:endParaRPr lang="en-US" sz="800" dirty="0" smtClean="0">
              <a:solidFill>
                <a:srgbClr val="1A4480"/>
              </a:solidFill>
              <a:latin typeface="Georgia" panose="02040502050405020303" pitchFamily="18" charset="0"/>
              <a:cs typeface="Calibri" panose="020F0502020204030204" pitchFamily="34" charset="0"/>
            </a:endParaRPr>
          </a:p>
          <a:p>
            <a:pPr marL="0" indent="0">
              <a:buClr>
                <a:srgbClr val="1A4480"/>
              </a:buClr>
              <a:buNone/>
            </a:pPr>
            <a:endParaRPr lang="en-US" sz="800" dirty="0">
              <a:solidFill>
                <a:srgbClr val="1A4480"/>
              </a:solidFill>
              <a:latin typeface="Georgia" panose="02040502050405020303" pitchFamily="18" charset="0"/>
              <a:cs typeface="Calibri" panose="020F0502020204030204" pitchFamily="34" charset="0"/>
            </a:endParaRPr>
          </a:p>
          <a:p>
            <a:pPr>
              <a:buClr>
                <a:srgbClr val="1A4480"/>
              </a:buClr>
            </a:pPr>
            <a:r>
              <a:rPr lang="en-US" sz="2400" dirty="0">
                <a:solidFill>
                  <a:srgbClr val="1A4480"/>
                </a:solidFill>
                <a:latin typeface="Georgia" panose="02040502050405020303" pitchFamily="18" charset="0"/>
                <a:cs typeface="Calibri" panose="020F0502020204030204" pitchFamily="34" charset="0"/>
              </a:rPr>
              <a:t>Divisions that have previously reported facilities will have a menu to choose facilities that were previously reported.</a:t>
            </a:r>
          </a:p>
          <a:p>
            <a:pPr marL="0" indent="0">
              <a:buClr>
                <a:srgbClr val="FF0000"/>
              </a:buClr>
              <a:buNone/>
            </a:pPr>
            <a:endParaRPr lang="en-US"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875119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latin typeface="Georgia" panose="02040502050405020303" pitchFamily="18" charset="0"/>
              </a:rPr>
              <a:t>Example of Previously Reports Institutions</a:t>
            </a:r>
          </a:p>
        </p:txBody>
      </p:sp>
      <p:pic>
        <p:nvPicPr>
          <p:cNvPr id="6" name="Picture 5" descr="Screenshot of the Add Institutions Report section where divisions can choose facilities that were previously reported."/>
          <p:cNvPicPr/>
          <p:nvPr/>
        </p:nvPicPr>
        <p:blipFill rotWithShape="1">
          <a:blip r:embed="rId3"/>
          <a:srcRect l="5992" t="21542" r="67949" b="35292"/>
          <a:stretch/>
        </p:blipFill>
        <p:spPr bwMode="auto">
          <a:xfrm>
            <a:off x="0" y="858371"/>
            <a:ext cx="9144000" cy="4285129"/>
          </a:xfrm>
          <a:prstGeom prst="rect">
            <a:avLst/>
          </a:prstGeom>
          <a:ln>
            <a:noFill/>
          </a:ln>
          <a:extLst>
            <a:ext uri="{53640926-AAD7-44D8-BBD7-CCE9431645EC}">
              <a14:shadowObscured xmlns:a14="http://schemas.microsoft.com/office/drawing/2010/main"/>
            </a:ext>
          </a:extLst>
        </p:spPr>
      </p:pic>
      <p:sp>
        <p:nvSpPr>
          <p:cNvPr id="5" name="Right Arrow 4" descr="Arrow highlighting where last year's institution's can be selected."/>
          <p:cNvSpPr/>
          <p:nvPr/>
        </p:nvSpPr>
        <p:spPr>
          <a:xfrm>
            <a:off x="685800" y="2050068"/>
            <a:ext cx="1066800"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Tree>
    <p:extLst>
      <p:ext uri="{BB962C8B-B14F-4D97-AF65-F5344CB8AC3E}">
        <p14:creationId xmlns:p14="http://schemas.microsoft.com/office/powerpoint/2010/main" val="1410337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Institution Information</a:t>
            </a:r>
          </a:p>
        </p:txBody>
      </p:sp>
      <p:sp>
        <p:nvSpPr>
          <p:cNvPr id="3" name="Content Placeholder 2"/>
          <p:cNvSpPr>
            <a:spLocks noGrp="1"/>
          </p:cNvSpPr>
          <p:nvPr>
            <p:ph idx="1"/>
          </p:nvPr>
        </p:nvSpPr>
        <p:spPr>
          <a:xfrm>
            <a:off x="0" y="1096722"/>
            <a:ext cx="8686800" cy="3770779"/>
          </a:xfrm>
        </p:spPr>
        <p:txBody>
          <a:bodyPr>
            <a:normAutofit/>
          </a:bodyPr>
          <a:lstStyle/>
          <a:p>
            <a:pPr>
              <a:buClr>
                <a:srgbClr val="1A4480"/>
              </a:buClr>
            </a:pPr>
            <a:r>
              <a:rPr lang="en-US" sz="2400" dirty="0">
                <a:solidFill>
                  <a:srgbClr val="1A4480"/>
                </a:solidFill>
              </a:rPr>
              <a:t>Once you choose a previously reported institution, the institution’s contact information will automatically populate in the window.</a:t>
            </a:r>
          </a:p>
          <a:p>
            <a:pPr>
              <a:buClr>
                <a:srgbClr val="1A4480"/>
              </a:buClr>
            </a:pPr>
            <a:endParaRPr lang="en-US" sz="1000" dirty="0">
              <a:solidFill>
                <a:srgbClr val="1A4480"/>
              </a:solidFill>
            </a:endParaRPr>
          </a:p>
          <a:p>
            <a:pPr>
              <a:buClr>
                <a:srgbClr val="1A4480"/>
              </a:buClr>
            </a:pPr>
            <a:r>
              <a:rPr lang="en-US" sz="2400" dirty="0">
                <a:solidFill>
                  <a:srgbClr val="1A4480"/>
                </a:solidFill>
              </a:rPr>
              <a:t>Double check to make sure that the information is correct.  If the institution’s name or address changed, update the information.</a:t>
            </a:r>
          </a:p>
          <a:p>
            <a:pPr>
              <a:buClr>
                <a:srgbClr val="1A4480"/>
              </a:buClr>
            </a:pPr>
            <a:endParaRPr lang="en-US" sz="1000" dirty="0">
              <a:solidFill>
                <a:srgbClr val="1A4480"/>
              </a:solidFill>
            </a:endParaRPr>
          </a:p>
          <a:p>
            <a:pPr>
              <a:buClr>
                <a:srgbClr val="1A4480"/>
              </a:buClr>
            </a:pPr>
            <a:r>
              <a:rPr lang="en-US" sz="2400" dirty="0" smtClean="0">
                <a:solidFill>
                  <a:srgbClr val="1A4480"/>
                </a:solidFill>
              </a:rPr>
              <a:t>Enter </a:t>
            </a:r>
            <a:r>
              <a:rPr lang="en-US" sz="2400" dirty="0">
                <a:solidFill>
                  <a:srgbClr val="1A4480"/>
                </a:solidFill>
              </a:rPr>
              <a:t>the number of children living in the facility ages 5-17 during this year’s October count window.</a:t>
            </a:r>
          </a:p>
        </p:txBody>
      </p:sp>
    </p:spTree>
    <p:extLst>
      <p:ext uri="{BB962C8B-B14F-4D97-AF65-F5344CB8AC3E}">
        <p14:creationId xmlns:p14="http://schemas.microsoft.com/office/powerpoint/2010/main" val="1448237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Example of Institution Information</a:t>
            </a:r>
          </a:p>
        </p:txBody>
      </p:sp>
      <p:pic>
        <p:nvPicPr>
          <p:cNvPr id="4" name="Picture 3" descr="Screenshot of an institution's information that was added to the application."/>
          <p:cNvPicPr/>
          <p:nvPr/>
        </p:nvPicPr>
        <p:blipFill rotWithShape="1">
          <a:blip r:embed="rId3"/>
          <a:srcRect l="1694" t="1563" r="775"/>
          <a:stretch/>
        </p:blipFill>
        <p:spPr bwMode="auto">
          <a:xfrm>
            <a:off x="0" y="892174"/>
            <a:ext cx="9144000" cy="4251326"/>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235089" y="979870"/>
            <a:ext cx="2322837" cy="155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School Year  2022-2023</a:t>
            </a:r>
            <a:endParaRPr lang="en-US" sz="900" dirty="0"/>
          </a:p>
        </p:txBody>
      </p:sp>
    </p:spTree>
    <p:extLst>
      <p:ext uri="{BB962C8B-B14F-4D97-AF65-F5344CB8AC3E}">
        <p14:creationId xmlns:p14="http://schemas.microsoft.com/office/powerpoint/2010/main" val="2433495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8370"/>
          </a:xfrm>
          <a:solidFill>
            <a:schemeClr val="tx1"/>
          </a:solidFill>
        </p:spPr>
        <p:txBody>
          <a:bodyPr/>
          <a:lstStyle/>
          <a:p>
            <a:r>
              <a:rPr lang="en-US" sz="4000" dirty="0" smtClean="0">
                <a:solidFill>
                  <a:schemeClr val="bg1"/>
                </a:solidFill>
              </a:rPr>
              <a:t>Application Changes</a:t>
            </a:r>
            <a:endParaRPr lang="en-US" sz="4000" b="1" dirty="0">
              <a:solidFill>
                <a:schemeClr val="bg1"/>
              </a:solidFill>
            </a:endParaRPr>
          </a:p>
        </p:txBody>
      </p:sp>
      <p:sp>
        <p:nvSpPr>
          <p:cNvPr id="7" name="Text Placeholder 6"/>
          <p:cNvSpPr>
            <a:spLocks noGrp="1"/>
          </p:cNvSpPr>
          <p:nvPr>
            <p:ph type="body" idx="1"/>
          </p:nvPr>
        </p:nvSpPr>
        <p:spPr>
          <a:xfrm>
            <a:off x="-87938" y="1131082"/>
            <a:ext cx="3156161" cy="3956622"/>
          </a:xfrm>
        </p:spPr>
        <p:txBody>
          <a:bodyPr/>
          <a:lstStyle/>
          <a:p>
            <a:r>
              <a:rPr lang="en-US" sz="1400" dirty="0" smtClean="0">
                <a:solidFill>
                  <a:srgbClr val="1A4480"/>
                </a:solidFill>
              </a:rPr>
              <a:t>Please note the updated additional wording on the Data Entry page below:</a:t>
            </a:r>
          </a:p>
          <a:p>
            <a:pPr marL="152400" indent="0">
              <a:buNone/>
            </a:pPr>
            <a:r>
              <a:rPr lang="en-US" sz="1400" dirty="0" smtClean="0">
                <a:solidFill>
                  <a:srgbClr val="1A4480"/>
                </a:solidFill>
              </a:rPr>
              <a:t>New wording:</a:t>
            </a:r>
          </a:p>
          <a:p>
            <a:r>
              <a:rPr lang="en-US" sz="1400" dirty="0" smtClean="0">
                <a:solidFill>
                  <a:srgbClr val="1A4480"/>
                </a:solidFill>
              </a:rPr>
              <a:t>Note</a:t>
            </a:r>
            <a:r>
              <a:rPr lang="en-US" sz="1400" dirty="0">
                <a:solidFill>
                  <a:srgbClr val="1A4480"/>
                </a:solidFill>
              </a:rPr>
              <a:t>: Fields marked with asterisk are required if entering facilities.  If facilities are not being entered, choose Submit for Verification on the right hand menu</a:t>
            </a:r>
            <a:r>
              <a:rPr lang="en-US" sz="1400" dirty="0" smtClean="0">
                <a:solidFill>
                  <a:srgbClr val="1A4480"/>
                </a:solidFill>
              </a:rPr>
              <a:t>.</a:t>
            </a:r>
          </a:p>
          <a:p>
            <a:r>
              <a:rPr lang="en-US" sz="1400" dirty="0">
                <a:solidFill>
                  <a:srgbClr val="1A4480"/>
                </a:solidFill>
              </a:rPr>
              <a:t>Number of children living in facilities ages 5-17 (for local education agencies) and children living in state operated detention centers and DJJ ages 5-20 (for State Agencies):</a:t>
            </a:r>
          </a:p>
          <a:p>
            <a:r>
              <a:rPr lang="en-US" sz="1400" dirty="0" smtClean="0">
                <a:solidFill>
                  <a:srgbClr val="1A4480"/>
                </a:solidFill>
              </a:rPr>
              <a:t>Previous wording is on the screenshot.</a:t>
            </a:r>
            <a:endParaRPr lang="en-US" sz="1400" dirty="0">
              <a:solidFill>
                <a:srgbClr val="1A4480"/>
              </a:solidFill>
            </a:endParaRPr>
          </a:p>
        </p:txBody>
      </p:sp>
      <p:pic>
        <p:nvPicPr>
          <p:cNvPr id="5" name="Picture 4" descr="Screenshot of an institution's information that was added to the application."/>
          <p:cNvPicPr/>
          <p:nvPr/>
        </p:nvPicPr>
        <p:blipFill rotWithShape="1">
          <a:blip r:embed="rId3"/>
          <a:srcRect l="1694" t="1563" r="775"/>
          <a:stretch/>
        </p:blipFill>
        <p:spPr bwMode="auto">
          <a:xfrm>
            <a:off x="3258906" y="949070"/>
            <a:ext cx="5835138" cy="3925744"/>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4056296" y="1025688"/>
            <a:ext cx="1469107" cy="135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School </a:t>
            </a:r>
            <a:r>
              <a:rPr lang="en-US" sz="900" dirty="0" err="1" smtClean="0"/>
              <a:t>Yar</a:t>
            </a:r>
            <a:r>
              <a:rPr lang="en-US" sz="900" dirty="0" smtClean="0"/>
              <a:t>  2022-2023</a:t>
            </a:r>
            <a:endParaRPr lang="en-US" sz="900" dirty="0"/>
          </a:p>
        </p:txBody>
      </p:sp>
      <p:sp>
        <p:nvSpPr>
          <p:cNvPr id="3" name="Oval 2" descr="Text that will be revised is circled."/>
          <p:cNvSpPr/>
          <p:nvPr/>
        </p:nvSpPr>
        <p:spPr>
          <a:xfrm>
            <a:off x="4222750" y="1716741"/>
            <a:ext cx="3752850" cy="3989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Text that will be revised is circled."/>
          <p:cNvSpPr/>
          <p:nvPr/>
        </p:nvSpPr>
        <p:spPr>
          <a:xfrm>
            <a:off x="3293575" y="4010702"/>
            <a:ext cx="2882900" cy="4919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0913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Adding Institutions</a:t>
            </a:r>
          </a:p>
        </p:txBody>
      </p:sp>
      <p:sp>
        <p:nvSpPr>
          <p:cNvPr id="3" name="Content Placeholder 2"/>
          <p:cNvSpPr>
            <a:spLocks noGrp="1"/>
          </p:cNvSpPr>
          <p:nvPr>
            <p:ph idx="1"/>
          </p:nvPr>
        </p:nvSpPr>
        <p:spPr>
          <a:xfrm>
            <a:off x="76200" y="971550"/>
            <a:ext cx="8610600" cy="3657599"/>
          </a:xfrm>
        </p:spPr>
        <p:txBody>
          <a:bodyPr>
            <a:normAutofit/>
          </a:bodyPr>
          <a:lstStyle/>
          <a:p>
            <a:pPr>
              <a:buClr>
                <a:srgbClr val="1A4480"/>
              </a:buClr>
            </a:pPr>
            <a:r>
              <a:rPr lang="en-US" sz="2600" dirty="0">
                <a:solidFill>
                  <a:srgbClr val="1A4480"/>
                </a:solidFill>
              </a:rPr>
              <a:t>Once the information entered is correct for that institution, choose Add.</a:t>
            </a:r>
          </a:p>
          <a:p>
            <a:pPr>
              <a:buClr>
                <a:srgbClr val="1A4480"/>
              </a:buClr>
            </a:pPr>
            <a:endParaRPr lang="en-US" sz="1000" dirty="0">
              <a:solidFill>
                <a:srgbClr val="1A4480"/>
              </a:solidFill>
            </a:endParaRPr>
          </a:p>
          <a:p>
            <a:pPr>
              <a:buClr>
                <a:srgbClr val="1A4480"/>
              </a:buClr>
            </a:pPr>
            <a:r>
              <a:rPr lang="en-US" sz="2600" dirty="0">
                <a:solidFill>
                  <a:srgbClr val="1A4480"/>
                </a:solidFill>
              </a:rPr>
              <a:t>Repeat this process for all institutions that were reported in the past.</a:t>
            </a:r>
          </a:p>
          <a:p>
            <a:pPr>
              <a:buClr>
                <a:srgbClr val="1A4480"/>
              </a:buClr>
            </a:pPr>
            <a:endParaRPr lang="en-US" sz="1000" dirty="0">
              <a:solidFill>
                <a:srgbClr val="1A4480"/>
              </a:solidFill>
            </a:endParaRPr>
          </a:p>
          <a:p>
            <a:pPr>
              <a:buClr>
                <a:srgbClr val="1A4480"/>
              </a:buClr>
            </a:pPr>
            <a:r>
              <a:rPr lang="en-US" sz="2600" dirty="0">
                <a:solidFill>
                  <a:srgbClr val="1A4480"/>
                </a:solidFill>
              </a:rPr>
              <a:t>If you need to enter the information for a new institution, do not choose from the last year’s institutions’ menu, simply type in the information for the new institution.</a:t>
            </a:r>
          </a:p>
        </p:txBody>
      </p:sp>
    </p:spTree>
    <p:extLst>
      <p:ext uri="{BB962C8B-B14F-4D97-AF65-F5344CB8AC3E}">
        <p14:creationId xmlns:p14="http://schemas.microsoft.com/office/powerpoint/2010/main" val="3038472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Total Number of Institutions and Students</a:t>
            </a:r>
          </a:p>
        </p:txBody>
      </p:sp>
      <p:sp>
        <p:nvSpPr>
          <p:cNvPr id="3" name="Content Placeholder 2"/>
          <p:cNvSpPr>
            <a:spLocks noGrp="1"/>
          </p:cNvSpPr>
          <p:nvPr>
            <p:ph idx="1"/>
          </p:nvPr>
        </p:nvSpPr>
        <p:spPr>
          <a:xfrm>
            <a:off x="152400" y="1200151"/>
            <a:ext cx="8534400" cy="3124199"/>
          </a:xfrm>
        </p:spPr>
        <p:txBody>
          <a:bodyPr/>
          <a:lstStyle/>
          <a:p>
            <a:pPr>
              <a:buClr>
                <a:srgbClr val="1A4480"/>
              </a:buClr>
            </a:pPr>
            <a:endParaRPr lang="en-US" sz="2400" dirty="0" smtClean="0">
              <a:solidFill>
                <a:srgbClr val="1A4480"/>
              </a:solidFill>
            </a:endParaRPr>
          </a:p>
          <a:p>
            <a:pPr>
              <a:buClr>
                <a:srgbClr val="1A4480"/>
              </a:buClr>
            </a:pPr>
            <a:r>
              <a:rPr lang="en-US" sz="2400" dirty="0" smtClean="0">
                <a:solidFill>
                  <a:srgbClr val="1A4480"/>
                </a:solidFill>
              </a:rPr>
              <a:t>When </a:t>
            </a:r>
            <a:r>
              <a:rPr lang="en-US" sz="2400" dirty="0">
                <a:solidFill>
                  <a:srgbClr val="1A4480"/>
                </a:solidFill>
              </a:rPr>
              <a:t>you add the number of students served, the total at the bottom of the screen will begin to automatically </a:t>
            </a:r>
            <a:r>
              <a:rPr lang="en-US" sz="2400" dirty="0" smtClean="0">
                <a:solidFill>
                  <a:srgbClr val="1A4480"/>
                </a:solidFill>
              </a:rPr>
              <a:t>calculate </a:t>
            </a:r>
            <a:r>
              <a:rPr lang="en-US" sz="2400" dirty="0">
                <a:solidFill>
                  <a:srgbClr val="1A4480"/>
                </a:solidFill>
              </a:rPr>
              <a:t>the number of institutions and children served.</a:t>
            </a:r>
          </a:p>
          <a:p>
            <a:pPr>
              <a:buClr>
                <a:srgbClr val="1A4480"/>
              </a:buClr>
            </a:pPr>
            <a:endParaRPr lang="en-US" dirty="0">
              <a:solidFill>
                <a:srgbClr val="1A4480"/>
              </a:solidFill>
            </a:endParaRPr>
          </a:p>
        </p:txBody>
      </p:sp>
    </p:spTree>
    <p:extLst>
      <p:ext uri="{BB962C8B-B14F-4D97-AF65-F5344CB8AC3E}">
        <p14:creationId xmlns:p14="http://schemas.microsoft.com/office/powerpoint/2010/main" val="3077513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Institution Reports</a:t>
            </a:r>
          </a:p>
        </p:txBody>
      </p:sp>
      <p:pic>
        <p:nvPicPr>
          <p:cNvPr id="4" name="Picture 3" descr="Screenshot of the Institution Reports section with a list of the institutions added."/>
          <p:cNvPicPr/>
          <p:nvPr/>
        </p:nvPicPr>
        <p:blipFill rotWithShape="1">
          <a:blip r:embed="rId3"/>
          <a:srcRect l="2001"/>
          <a:stretch/>
        </p:blipFill>
        <p:spPr bwMode="auto">
          <a:xfrm>
            <a:off x="741054" y="1079079"/>
            <a:ext cx="6092476" cy="38174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991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Correcting a Mistake</a:t>
            </a:r>
          </a:p>
        </p:txBody>
      </p:sp>
      <p:sp>
        <p:nvSpPr>
          <p:cNvPr id="3" name="Content Placeholder 2"/>
          <p:cNvSpPr>
            <a:spLocks noGrp="1"/>
          </p:cNvSpPr>
          <p:nvPr>
            <p:ph idx="1"/>
          </p:nvPr>
        </p:nvSpPr>
        <p:spPr>
          <a:xfrm>
            <a:off x="21771" y="971551"/>
            <a:ext cx="8665029" cy="3352800"/>
          </a:xfrm>
        </p:spPr>
        <p:txBody>
          <a:bodyPr>
            <a:normAutofit/>
          </a:bodyPr>
          <a:lstStyle/>
          <a:p>
            <a:pPr>
              <a:buClr>
                <a:srgbClr val="1A4480"/>
              </a:buClr>
            </a:pPr>
            <a:r>
              <a:rPr lang="en-US" sz="2400" dirty="0">
                <a:solidFill>
                  <a:srgbClr val="1A4480"/>
                </a:solidFill>
              </a:rPr>
              <a:t>If you make a mistake, you will have to delete the institution and make revisions by reentering the information in the Add Institution Reports section</a:t>
            </a:r>
            <a:r>
              <a:rPr lang="en-US" sz="2800" dirty="0">
                <a:solidFill>
                  <a:srgbClr val="1A4480"/>
                </a:solidFill>
              </a:rPr>
              <a:t>. </a:t>
            </a:r>
          </a:p>
        </p:txBody>
      </p:sp>
      <p:pic>
        <p:nvPicPr>
          <p:cNvPr id="4" name="Picture 3" descr="Screenshot of where to delete an institution."/>
          <p:cNvPicPr>
            <a:picLocks noChangeAspect="1"/>
          </p:cNvPicPr>
          <p:nvPr/>
        </p:nvPicPr>
        <p:blipFill>
          <a:blip r:embed="rId3"/>
          <a:stretch>
            <a:fillRect/>
          </a:stretch>
        </p:blipFill>
        <p:spPr>
          <a:xfrm>
            <a:off x="21771" y="2676570"/>
            <a:ext cx="9144000" cy="1611313"/>
          </a:xfrm>
          <a:prstGeom prst="rect">
            <a:avLst/>
          </a:prstGeom>
        </p:spPr>
      </p:pic>
      <p:sp>
        <p:nvSpPr>
          <p:cNvPr id="5" name="Down Arrow 4" descr="Arrow pointing to where you can delete an institution's information."/>
          <p:cNvSpPr/>
          <p:nvPr/>
        </p:nvSpPr>
        <p:spPr>
          <a:xfrm>
            <a:off x="8153400" y="2567826"/>
            <a:ext cx="609600" cy="91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722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Annual Count Purpose</a:t>
            </a:r>
          </a:p>
        </p:txBody>
      </p:sp>
      <p:sp>
        <p:nvSpPr>
          <p:cNvPr id="3" name="Content Placeholder 2"/>
          <p:cNvSpPr>
            <a:spLocks noGrp="1"/>
          </p:cNvSpPr>
          <p:nvPr>
            <p:ph idx="1"/>
          </p:nvPr>
        </p:nvSpPr>
        <p:spPr>
          <a:xfrm>
            <a:off x="130009" y="1079078"/>
            <a:ext cx="8556791" cy="3473871"/>
          </a:xfrm>
        </p:spPr>
        <p:txBody>
          <a:bodyPr>
            <a:normAutofit/>
          </a:bodyPr>
          <a:lstStyle/>
          <a:p>
            <a:pPr>
              <a:buClr>
                <a:srgbClr val="1A4480"/>
              </a:buClr>
            </a:pPr>
            <a:r>
              <a:rPr lang="en-US" sz="2000" dirty="0">
                <a:solidFill>
                  <a:srgbClr val="1A4480"/>
                </a:solidFill>
                <a:latin typeface="Georgia" panose="02040502050405020303" pitchFamily="18" charset="0"/>
                <a:cs typeface="Calibri" panose="020F0502020204030204" pitchFamily="34" charset="0"/>
              </a:rPr>
              <a:t>Provide one data point to USED that is used to determine Title I, Part A, and Title I, Part D, allocations.</a:t>
            </a:r>
          </a:p>
          <a:p>
            <a:pPr>
              <a:buClr>
                <a:srgbClr val="1A4480"/>
              </a:buClr>
            </a:pPr>
            <a:endParaRPr lang="en-US" sz="2000" dirty="0">
              <a:solidFill>
                <a:srgbClr val="1A4480"/>
              </a:solidFill>
              <a:latin typeface="Georgia" panose="02040502050405020303" pitchFamily="18" charset="0"/>
              <a:cs typeface="Calibri" panose="020F0502020204030204" pitchFamily="34" charset="0"/>
            </a:endParaRPr>
          </a:p>
          <a:p>
            <a:pPr>
              <a:buClr>
                <a:srgbClr val="1A4480"/>
              </a:buClr>
            </a:pPr>
            <a:r>
              <a:rPr lang="en-US" sz="2000" dirty="0">
                <a:solidFill>
                  <a:srgbClr val="1A4480"/>
                </a:solidFill>
                <a:latin typeface="Georgia" panose="02040502050405020303" pitchFamily="18" charset="0"/>
                <a:cs typeface="Calibri" panose="020F0502020204030204" pitchFamily="34" charset="0"/>
              </a:rPr>
              <a:t>USED requires that school divisions and state agencies submit data in two categories:  </a:t>
            </a:r>
          </a:p>
          <a:p>
            <a:pPr marL="800100" lvl="1" indent="-457200">
              <a:lnSpc>
                <a:spcPct val="150000"/>
              </a:lnSpc>
              <a:buClr>
                <a:srgbClr val="1A4480"/>
              </a:buClr>
              <a:buFont typeface="+mj-lt"/>
              <a:buAutoNum type="arabicPeriod"/>
            </a:pPr>
            <a:r>
              <a:rPr lang="en-US" sz="2000" dirty="0" smtClean="0">
                <a:solidFill>
                  <a:srgbClr val="1A4480"/>
                </a:solidFill>
                <a:latin typeface="Georgia" panose="02040502050405020303" pitchFamily="18" charset="0"/>
                <a:cs typeface="Calibri" panose="020F0502020204030204" pitchFamily="34" charset="0"/>
              </a:rPr>
              <a:t>the </a:t>
            </a:r>
            <a:r>
              <a:rPr lang="en-US" sz="2000" dirty="0">
                <a:solidFill>
                  <a:srgbClr val="1A4480"/>
                </a:solidFill>
                <a:latin typeface="Georgia" panose="02040502050405020303" pitchFamily="18" charset="0"/>
                <a:cs typeface="Calibri" panose="020F0502020204030204" pitchFamily="34" charset="0"/>
              </a:rPr>
              <a:t>number of delinquent children; </a:t>
            </a:r>
            <a:r>
              <a:rPr lang="en-US" sz="2000" dirty="0" smtClean="0">
                <a:solidFill>
                  <a:srgbClr val="1A4480"/>
                </a:solidFill>
                <a:latin typeface="Georgia" panose="02040502050405020303" pitchFamily="18" charset="0"/>
                <a:cs typeface="Calibri" panose="020F0502020204030204" pitchFamily="34" charset="0"/>
              </a:rPr>
              <a:t>and</a:t>
            </a:r>
          </a:p>
          <a:p>
            <a:pPr marL="800100" lvl="1" indent="-457200">
              <a:lnSpc>
                <a:spcPct val="150000"/>
              </a:lnSpc>
              <a:buClr>
                <a:srgbClr val="1A4480"/>
              </a:buClr>
              <a:buFont typeface="+mj-lt"/>
              <a:buAutoNum type="arabicPeriod"/>
            </a:pPr>
            <a:r>
              <a:rPr lang="en-US" sz="2000" dirty="0" smtClean="0">
                <a:solidFill>
                  <a:srgbClr val="1A4480"/>
                </a:solidFill>
                <a:latin typeface="Georgia" panose="02040502050405020303" pitchFamily="18" charset="0"/>
                <a:cs typeface="Calibri" panose="020F0502020204030204" pitchFamily="34" charset="0"/>
              </a:rPr>
              <a:t>the </a:t>
            </a:r>
            <a:r>
              <a:rPr lang="en-US" sz="2000" dirty="0">
                <a:solidFill>
                  <a:srgbClr val="1A4480"/>
                </a:solidFill>
                <a:latin typeface="Georgia" panose="02040502050405020303" pitchFamily="18" charset="0"/>
                <a:cs typeface="Calibri" panose="020F0502020204030204" pitchFamily="34" charset="0"/>
              </a:rPr>
              <a:t>number of neglected children.</a:t>
            </a:r>
          </a:p>
          <a:p>
            <a:endParaRPr lang="en-US" sz="2400"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4236758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Submit for Verification</a:t>
            </a:r>
          </a:p>
        </p:txBody>
      </p:sp>
      <p:sp>
        <p:nvSpPr>
          <p:cNvPr id="3" name="Content Placeholder 2"/>
          <p:cNvSpPr>
            <a:spLocks noGrp="1"/>
          </p:cNvSpPr>
          <p:nvPr>
            <p:ph idx="1"/>
          </p:nvPr>
        </p:nvSpPr>
        <p:spPr>
          <a:xfrm>
            <a:off x="19050" y="895350"/>
            <a:ext cx="8743950" cy="3428999"/>
          </a:xfrm>
        </p:spPr>
        <p:txBody>
          <a:bodyPr/>
          <a:lstStyle/>
          <a:p>
            <a:pPr>
              <a:buClr>
                <a:srgbClr val="1A4480"/>
              </a:buClr>
            </a:pPr>
            <a:endParaRPr lang="en-US" sz="2400" dirty="0" smtClean="0">
              <a:solidFill>
                <a:srgbClr val="1A4480"/>
              </a:solidFill>
            </a:endParaRPr>
          </a:p>
          <a:p>
            <a:pPr>
              <a:buClr>
                <a:srgbClr val="1A4480"/>
              </a:buClr>
            </a:pPr>
            <a:r>
              <a:rPr lang="en-US" sz="2400" dirty="0" smtClean="0">
                <a:solidFill>
                  <a:srgbClr val="1A4480"/>
                </a:solidFill>
              </a:rPr>
              <a:t>Once </a:t>
            </a:r>
            <a:r>
              <a:rPr lang="en-US" sz="2400" dirty="0">
                <a:solidFill>
                  <a:srgbClr val="1A4480"/>
                </a:solidFill>
              </a:rPr>
              <a:t>all of your institutions are entered, then choose Submit for Verification in the gray menu.</a:t>
            </a:r>
          </a:p>
          <a:p>
            <a:pPr marL="0" indent="0">
              <a:buNone/>
            </a:pPr>
            <a:endParaRPr lang="en-US" dirty="0"/>
          </a:p>
        </p:txBody>
      </p:sp>
      <p:pic>
        <p:nvPicPr>
          <p:cNvPr id="4" name="Picture 3" descr="Screenshot of where to move to the second screen, the Submit for Verification screen."/>
          <p:cNvPicPr>
            <a:picLocks noChangeAspect="1"/>
          </p:cNvPicPr>
          <p:nvPr/>
        </p:nvPicPr>
        <p:blipFill>
          <a:blip r:embed="rId3"/>
          <a:stretch>
            <a:fillRect/>
          </a:stretch>
        </p:blipFill>
        <p:spPr>
          <a:xfrm>
            <a:off x="38100" y="2152299"/>
            <a:ext cx="9049563" cy="920832"/>
          </a:xfrm>
          <a:prstGeom prst="rect">
            <a:avLst/>
          </a:prstGeom>
        </p:spPr>
      </p:pic>
      <p:sp>
        <p:nvSpPr>
          <p:cNvPr id="6" name="Rectangle 5"/>
          <p:cNvSpPr/>
          <p:nvPr/>
        </p:nvSpPr>
        <p:spPr>
          <a:xfrm>
            <a:off x="992406" y="2687328"/>
            <a:ext cx="1833131" cy="164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School Year  2022-2023</a:t>
            </a:r>
            <a:endParaRPr lang="en-US" sz="900" dirty="0"/>
          </a:p>
        </p:txBody>
      </p:sp>
      <p:sp>
        <p:nvSpPr>
          <p:cNvPr id="5" name="Down Arrow 4" descr="Arrow pointing to the link for the Submit for Verification Screen."/>
          <p:cNvSpPr/>
          <p:nvPr/>
        </p:nvSpPr>
        <p:spPr>
          <a:xfrm>
            <a:off x="8372303" y="1514701"/>
            <a:ext cx="609600" cy="91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3562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20600" cy="1238250"/>
          </a:xfrm>
          <a:solidFill>
            <a:schemeClr val="tx1"/>
          </a:solidFill>
        </p:spPr>
        <p:txBody>
          <a:bodyPr/>
          <a:lstStyle/>
          <a:p>
            <a:pPr algn="l"/>
            <a:r>
              <a:rPr lang="en-US" sz="3800" dirty="0"/>
              <a:t>   </a:t>
            </a:r>
            <a:r>
              <a:rPr lang="en-US" sz="3800" b="1" dirty="0">
                <a:solidFill>
                  <a:schemeClr val="bg1"/>
                </a:solidFill>
              </a:rPr>
              <a:t>Data </a:t>
            </a:r>
            <a:br>
              <a:rPr lang="en-US" sz="3800" b="1" dirty="0">
                <a:solidFill>
                  <a:schemeClr val="bg1"/>
                </a:solidFill>
              </a:rPr>
            </a:br>
            <a:r>
              <a:rPr lang="en-US" sz="3800" b="1" dirty="0">
                <a:solidFill>
                  <a:schemeClr val="bg1"/>
                </a:solidFill>
              </a:rPr>
              <a:t>   Verification</a:t>
            </a:r>
          </a:p>
        </p:txBody>
      </p:sp>
      <p:sp>
        <p:nvSpPr>
          <p:cNvPr id="3" name="Content Placeholder 2"/>
          <p:cNvSpPr>
            <a:spLocks noGrp="1"/>
          </p:cNvSpPr>
          <p:nvPr>
            <p:ph type="body" idx="1"/>
          </p:nvPr>
        </p:nvSpPr>
        <p:spPr>
          <a:xfrm>
            <a:off x="-59175" y="1338821"/>
            <a:ext cx="3708400" cy="3416400"/>
          </a:xfrm>
        </p:spPr>
        <p:txBody>
          <a:bodyPr/>
          <a:lstStyle/>
          <a:p>
            <a:pPr>
              <a:buClr>
                <a:srgbClr val="1A4480"/>
              </a:buClr>
            </a:pPr>
            <a:r>
              <a:rPr lang="en-US" sz="2000" dirty="0" smtClean="0">
                <a:solidFill>
                  <a:srgbClr val="1A4480"/>
                </a:solidFill>
              </a:rPr>
              <a:t>If zero students are reported, provide an explanation or reason for zero students, such as there aren’t any facilities in your school division.</a:t>
            </a:r>
          </a:p>
          <a:p>
            <a:pPr>
              <a:buClr>
                <a:srgbClr val="1A4480"/>
              </a:buClr>
            </a:pPr>
            <a:endParaRPr lang="en-US" sz="2000" dirty="0" smtClean="0">
              <a:solidFill>
                <a:srgbClr val="1A4480"/>
              </a:solidFill>
            </a:endParaRPr>
          </a:p>
          <a:p>
            <a:pPr>
              <a:buClr>
                <a:srgbClr val="1A4480"/>
              </a:buClr>
            </a:pPr>
            <a:r>
              <a:rPr lang="en-US" sz="2000" dirty="0" smtClean="0">
                <a:solidFill>
                  <a:srgbClr val="1A4480"/>
                </a:solidFill>
              </a:rPr>
              <a:t>If </a:t>
            </a:r>
            <a:r>
              <a:rPr lang="en-US" sz="2000" dirty="0">
                <a:solidFill>
                  <a:srgbClr val="1A4480"/>
                </a:solidFill>
              </a:rPr>
              <a:t>there is a change in the number of students by one student, you will have to enter an explanation for the change.  </a:t>
            </a:r>
          </a:p>
          <a:p>
            <a:pPr>
              <a:buClr>
                <a:srgbClr val="1A4480"/>
              </a:buClr>
            </a:pPr>
            <a:endParaRPr lang="en-US" sz="2000" dirty="0">
              <a:solidFill>
                <a:srgbClr val="1A4480"/>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a:buClr>
                <a:srgbClr val="FF0000"/>
              </a:buClr>
            </a:pPr>
            <a:endParaRPr lang="en-US" sz="1600" dirty="0"/>
          </a:p>
        </p:txBody>
      </p:sp>
      <p:pic>
        <p:nvPicPr>
          <p:cNvPr id="4" name="Picture 3" descr="Screenshot of the Data Verification screen."/>
          <p:cNvPicPr/>
          <p:nvPr/>
        </p:nvPicPr>
        <p:blipFill rotWithShape="1">
          <a:blip r:embed="rId3"/>
          <a:srcRect l="1289" t="1868" r="2041"/>
          <a:stretch/>
        </p:blipFill>
        <p:spPr bwMode="auto">
          <a:xfrm>
            <a:off x="3772588" y="1049208"/>
            <a:ext cx="5094059" cy="399562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105038" y="1049208"/>
            <a:ext cx="1759461" cy="170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School Year  2022-2023</a:t>
            </a:r>
            <a:endParaRPr lang="en-US" sz="900" dirty="0"/>
          </a:p>
        </p:txBody>
      </p:sp>
      <p:pic>
        <p:nvPicPr>
          <p:cNvPr id="5" name="Picture 4" descr="screenshot of explanation b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906" y="3211234"/>
            <a:ext cx="5155741" cy="530016"/>
          </a:xfrm>
          <a:prstGeom prst="rect">
            <a:avLst/>
          </a:prstGeom>
        </p:spPr>
      </p:pic>
    </p:spTree>
    <p:extLst>
      <p:ext uri="{BB962C8B-B14F-4D97-AF65-F5344CB8AC3E}">
        <p14:creationId xmlns:p14="http://schemas.microsoft.com/office/powerpoint/2010/main" val="3259731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49225" cy="1238250"/>
          </a:xfrm>
          <a:solidFill>
            <a:schemeClr val="tx1"/>
          </a:solidFill>
        </p:spPr>
        <p:txBody>
          <a:bodyPr/>
          <a:lstStyle/>
          <a:p>
            <a:pPr algn="l"/>
            <a:r>
              <a:rPr lang="en-US" sz="3200" dirty="0" smtClean="0">
                <a:solidFill>
                  <a:schemeClr val="bg1"/>
                </a:solidFill>
              </a:rPr>
              <a:t>More Application Changes</a:t>
            </a:r>
            <a:endParaRPr lang="en-US" sz="3200" b="1" dirty="0">
              <a:solidFill>
                <a:schemeClr val="bg1"/>
              </a:solidFill>
            </a:endParaRPr>
          </a:p>
        </p:txBody>
      </p:sp>
      <p:sp>
        <p:nvSpPr>
          <p:cNvPr id="3" name="Content Placeholder 2"/>
          <p:cNvSpPr>
            <a:spLocks noGrp="1"/>
          </p:cNvSpPr>
          <p:nvPr>
            <p:ph type="body" idx="1"/>
          </p:nvPr>
        </p:nvSpPr>
        <p:spPr>
          <a:xfrm>
            <a:off x="-146050" y="1238250"/>
            <a:ext cx="3708400" cy="3416400"/>
          </a:xfrm>
        </p:spPr>
        <p:txBody>
          <a:bodyPr/>
          <a:lstStyle/>
          <a:p>
            <a:r>
              <a:rPr lang="en-US" sz="1800" dirty="0" smtClean="0">
                <a:solidFill>
                  <a:srgbClr val="1A4480"/>
                </a:solidFill>
              </a:rPr>
              <a:t>We have made an update to allow additional characters </a:t>
            </a:r>
            <a:r>
              <a:rPr lang="en-US" sz="1800" dirty="0">
                <a:solidFill>
                  <a:srgbClr val="1A4480"/>
                </a:solidFill>
              </a:rPr>
              <a:t>on the Data </a:t>
            </a:r>
            <a:r>
              <a:rPr lang="en-US" sz="1800" dirty="0" smtClean="0">
                <a:solidFill>
                  <a:srgbClr val="1A4480"/>
                </a:solidFill>
              </a:rPr>
              <a:t>Verification page.  It has been updated to 1000 characters.</a:t>
            </a:r>
          </a:p>
          <a:p>
            <a:endParaRPr lang="en-US" sz="1800" dirty="0">
              <a:solidFill>
                <a:srgbClr val="1A4480"/>
              </a:solidFill>
            </a:endParaRPr>
          </a:p>
          <a:p>
            <a:pPr marL="152400" indent="0">
              <a:buNone/>
            </a:pPr>
            <a:r>
              <a:rPr lang="en-US" sz="1800" dirty="0">
                <a:solidFill>
                  <a:srgbClr val="1A4480"/>
                </a:solidFill>
              </a:rPr>
              <a:t>New wording:</a:t>
            </a:r>
          </a:p>
          <a:p>
            <a:r>
              <a:rPr lang="en-US" sz="1800" dirty="0">
                <a:solidFill>
                  <a:srgbClr val="1A4480"/>
                </a:solidFill>
              </a:rPr>
              <a:t>Additionally, if no facilities are operating in your division area, and the number of children reported is zero, please enter an explanation for reporting zero students in the explanation box</a:t>
            </a:r>
            <a:endParaRPr lang="en-US" sz="1800" dirty="0">
              <a:solidFill>
                <a:srgbClr val="1A4480"/>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a:buClr>
                <a:srgbClr val="FF0000"/>
              </a:buClr>
            </a:pPr>
            <a:endParaRPr lang="en-US" sz="1600" dirty="0"/>
          </a:p>
        </p:txBody>
      </p:sp>
      <p:pic>
        <p:nvPicPr>
          <p:cNvPr id="4" name="Picture 3" descr="Screenshot of the Data Verification screen."/>
          <p:cNvPicPr/>
          <p:nvPr/>
        </p:nvPicPr>
        <p:blipFill rotWithShape="1">
          <a:blip r:embed="rId3"/>
          <a:srcRect l="1289" t="1868" r="2041"/>
          <a:stretch/>
        </p:blipFill>
        <p:spPr bwMode="auto">
          <a:xfrm>
            <a:off x="3600609" y="7937"/>
            <a:ext cx="5505132" cy="4510513"/>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5029998" y="7937"/>
            <a:ext cx="1759461" cy="170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School Year  2022-2023</a:t>
            </a:r>
            <a:endParaRPr lang="en-US" sz="900" dirty="0"/>
          </a:p>
        </p:txBody>
      </p:sp>
      <p:pic>
        <p:nvPicPr>
          <p:cNvPr id="10" name="Picture 9" descr="screenshot of explantion bo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225" y="2470612"/>
            <a:ext cx="5349119" cy="577624"/>
          </a:xfrm>
          <a:prstGeom prst="rect">
            <a:avLst/>
          </a:prstGeom>
        </p:spPr>
      </p:pic>
      <p:sp>
        <p:nvSpPr>
          <p:cNvPr id="7" name="Oval 6" descr="Text that will be revised is circled."/>
          <p:cNvSpPr/>
          <p:nvPr/>
        </p:nvSpPr>
        <p:spPr>
          <a:xfrm>
            <a:off x="3238501" y="2299049"/>
            <a:ext cx="5853043" cy="920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58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Explanation Box</a:t>
            </a:r>
            <a:endParaRPr lang="en-US" sz="4000" b="1" dirty="0">
              <a:latin typeface="Georgia" panose="02040502050405020303" pitchFamily="18" charset="0"/>
            </a:endParaRPr>
          </a:p>
        </p:txBody>
      </p:sp>
      <p:sp>
        <p:nvSpPr>
          <p:cNvPr id="3" name="Content Placeholder 2"/>
          <p:cNvSpPr>
            <a:spLocks noGrp="1"/>
          </p:cNvSpPr>
          <p:nvPr>
            <p:ph idx="1"/>
          </p:nvPr>
        </p:nvSpPr>
        <p:spPr>
          <a:xfrm>
            <a:off x="203682" y="1092080"/>
            <a:ext cx="8787918" cy="3956170"/>
          </a:xfrm>
        </p:spPr>
        <p:txBody>
          <a:bodyPr>
            <a:noAutofit/>
          </a:bodyPr>
          <a:lstStyle/>
          <a:p>
            <a:pPr>
              <a:buClr>
                <a:srgbClr val="FF0000"/>
              </a:buClr>
              <a:buSzPct val="100000"/>
              <a:buFont typeface="Arial" panose="020B0604020202020204" pitchFamily="34" charset="0"/>
              <a:buChar char="•"/>
            </a:pPr>
            <a:endParaRPr lang="en-US" sz="2400" dirty="0" smtClean="0">
              <a:solidFill>
                <a:schemeClr val="tx1"/>
              </a:solidFill>
              <a:latin typeface="Georgia" panose="02040502050405020303" pitchFamily="18" charset="0"/>
              <a:cs typeface="Calibri" panose="020F0502020204030204" pitchFamily="34" charset="0"/>
            </a:endParaRPr>
          </a:p>
          <a:p>
            <a:pPr>
              <a:buClr>
                <a:srgbClr val="1A4480"/>
              </a:buClr>
              <a:buSzPct val="100000"/>
              <a:buFont typeface="Arial" panose="020B0604020202020204" pitchFamily="34" charset="0"/>
              <a:buChar char="•"/>
            </a:pPr>
            <a:r>
              <a:rPr lang="en-US" sz="2400" dirty="0" smtClean="0">
                <a:solidFill>
                  <a:srgbClr val="1A4480"/>
                </a:solidFill>
                <a:latin typeface="Georgia" panose="02040502050405020303" pitchFamily="18" charset="0"/>
                <a:cs typeface="Calibri" panose="020F0502020204030204" pitchFamily="34" charset="0"/>
              </a:rPr>
              <a:t>Possible </a:t>
            </a:r>
            <a:r>
              <a:rPr lang="en-US" sz="2400" dirty="0">
                <a:solidFill>
                  <a:srgbClr val="1A4480"/>
                </a:solidFill>
                <a:latin typeface="Georgia" panose="02040502050405020303" pitchFamily="18" charset="0"/>
                <a:cs typeface="Calibri" panose="020F0502020204030204" pitchFamily="34" charset="0"/>
              </a:rPr>
              <a:t>reasons for changes in the data may include, but are not limited to</a:t>
            </a:r>
            <a:r>
              <a:rPr lang="en-US" sz="2400" dirty="0" smtClean="0">
                <a:solidFill>
                  <a:srgbClr val="1A4480"/>
                </a:solidFill>
                <a:latin typeface="Georgia" panose="02040502050405020303" pitchFamily="18" charset="0"/>
                <a:cs typeface="Calibri" panose="020F0502020204030204" pitchFamily="34" charset="0"/>
              </a:rPr>
              <a:t>:</a:t>
            </a:r>
          </a:p>
          <a:p>
            <a:pPr>
              <a:buClr>
                <a:srgbClr val="1A4480"/>
              </a:buClr>
              <a:buSzPct val="100000"/>
              <a:buFont typeface="Arial" panose="020B0604020202020204" pitchFamily="34" charset="0"/>
              <a:buChar char="•"/>
            </a:pPr>
            <a:endParaRPr lang="en-US" sz="2400" dirty="0">
              <a:solidFill>
                <a:srgbClr val="1A4480"/>
              </a:solidFill>
              <a:latin typeface="Georgia" panose="02040502050405020303" pitchFamily="18" charset="0"/>
              <a:cs typeface="Calibri" panose="020F0502020204030204" pitchFamily="34" charset="0"/>
            </a:endParaRPr>
          </a:p>
          <a:p>
            <a:pPr lvl="1">
              <a:spcBef>
                <a:spcPts val="0"/>
              </a:spcBef>
              <a:buClr>
                <a:srgbClr val="1A4480"/>
              </a:buClr>
              <a:buSzPct val="80000"/>
              <a:buFont typeface="Wingdings" panose="05000000000000000000" pitchFamily="2" charset="2"/>
              <a:buChar char="§"/>
            </a:pPr>
            <a:r>
              <a:rPr lang="en-US" sz="2000" dirty="0">
                <a:solidFill>
                  <a:srgbClr val="1A4480"/>
                </a:solidFill>
                <a:latin typeface="Georgia" panose="02040502050405020303" pitchFamily="18" charset="0"/>
                <a:cs typeface="Calibri" panose="020F0502020204030204" pitchFamily="34" charset="0"/>
              </a:rPr>
              <a:t>a new institution opens;</a:t>
            </a:r>
          </a:p>
          <a:p>
            <a:pPr lvl="1">
              <a:spcBef>
                <a:spcPts val="0"/>
              </a:spcBef>
              <a:buClr>
                <a:srgbClr val="1A4480"/>
              </a:buClr>
              <a:buSzPct val="80000"/>
              <a:buFont typeface="Wingdings" panose="05000000000000000000" pitchFamily="2" charset="2"/>
              <a:buChar char="§"/>
            </a:pPr>
            <a:r>
              <a:rPr lang="en-US" sz="2000" dirty="0">
                <a:solidFill>
                  <a:srgbClr val="1A4480"/>
                </a:solidFill>
                <a:latin typeface="Georgia" panose="02040502050405020303" pitchFamily="18" charset="0"/>
                <a:cs typeface="Calibri" panose="020F0502020204030204" pitchFamily="34" charset="0"/>
              </a:rPr>
              <a:t>an institution closes;</a:t>
            </a:r>
          </a:p>
          <a:p>
            <a:pPr lvl="1">
              <a:spcBef>
                <a:spcPts val="0"/>
              </a:spcBef>
              <a:buClr>
                <a:srgbClr val="1A4480"/>
              </a:buClr>
              <a:buSzPct val="80000"/>
              <a:buFont typeface="Wingdings" panose="05000000000000000000" pitchFamily="2" charset="2"/>
              <a:buChar char="§"/>
            </a:pPr>
            <a:r>
              <a:rPr lang="en-US" sz="2000" dirty="0">
                <a:solidFill>
                  <a:srgbClr val="1A4480"/>
                </a:solidFill>
                <a:latin typeface="Georgia" panose="02040502050405020303" pitchFamily="18" charset="0"/>
                <a:cs typeface="Calibri" panose="020F0502020204030204" pitchFamily="34" charset="0"/>
              </a:rPr>
              <a:t>youth over the age of 17 were counted previously; </a:t>
            </a:r>
          </a:p>
          <a:p>
            <a:pPr lvl="1">
              <a:spcBef>
                <a:spcPts val="0"/>
              </a:spcBef>
              <a:buClr>
                <a:srgbClr val="1A4480"/>
              </a:buClr>
              <a:buSzPct val="80000"/>
              <a:buFont typeface="Wingdings" panose="05000000000000000000" pitchFamily="2" charset="2"/>
              <a:buChar char="§"/>
            </a:pPr>
            <a:r>
              <a:rPr lang="en-US" sz="2000" dirty="0">
                <a:solidFill>
                  <a:srgbClr val="1A4480"/>
                </a:solidFill>
                <a:latin typeface="Georgia" panose="02040502050405020303" pitchFamily="18" charset="0"/>
                <a:cs typeface="Calibri" panose="020F0502020204030204" pitchFamily="34" charset="0"/>
              </a:rPr>
              <a:t>youth not living in the facility were counted; or</a:t>
            </a:r>
          </a:p>
          <a:p>
            <a:pPr lvl="1">
              <a:spcBef>
                <a:spcPts val="0"/>
              </a:spcBef>
              <a:buClr>
                <a:srgbClr val="1A4480"/>
              </a:buClr>
              <a:buSzPct val="80000"/>
              <a:buFont typeface="Wingdings" panose="05000000000000000000" pitchFamily="2" charset="2"/>
              <a:buChar char="§"/>
            </a:pPr>
            <a:r>
              <a:rPr lang="en-US" sz="2000" dirty="0">
                <a:solidFill>
                  <a:srgbClr val="1A4480"/>
                </a:solidFill>
                <a:latin typeface="Georgia" panose="02040502050405020303" pitchFamily="18" charset="0"/>
                <a:cs typeface="Calibri" panose="020F0502020204030204" pitchFamily="34" charset="0"/>
              </a:rPr>
              <a:t>not as many students were enrolled to keep enrollment low to accommodate social distancing.</a:t>
            </a:r>
          </a:p>
          <a:p>
            <a:pPr>
              <a:buClr>
                <a:srgbClr val="1A4480"/>
              </a:buClr>
            </a:pPr>
            <a:endParaRPr lang="en-US" sz="2000" dirty="0">
              <a:solidFill>
                <a:schemeClr val="tx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7942384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Georgia" panose="02040502050405020303" pitchFamily="18" charset="0"/>
              </a:rPr>
              <a:t>Entering Information for Zero Students</a:t>
            </a:r>
          </a:p>
        </p:txBody>
      </p:sp>
      <p:sp>
        <p:nvSpPr>
          <p:cNvPr id="3" name="Content Placeholder 2"/>
          <p:cNvSpPr>
            <a:spLocks noGrp="1"/>
          </p:cNvSpPr>
          <p:nvPr>
            <p:ph idx="1"/>
          </p:nvPr>
        </p:nvSpPr>
        <p:spPr>
          <a:xfrm>
            <a:off x="152400" y="858371"/>
            <a:ext cx="8534400" cy="3465979"/>
          </a:xfrm>
        </p:spPr>
        <p:txBody>
          <a:bodyPr>
            <a:normAutofit/>
          </a:bodyPr>
          <a:lstStyle/>
          <a:p>
            <a:pPr>
              <a:buClr>
                <a:srgbClr val="1A4480"/>
              </a:buClr>
            </a:pPr>
            <a:r>
              <a:rPr lang="en-US" sz="2400" dirty="0">
                <a:solidFill>
                  <a:srgbClr val="1A4480"/>
                </a:solidFill>
                <a:latin typeface="Georgia" panose="02040502050405020303" pitchFamily="18" charset="0"/>
                <a:cs typeface="Calibri" panose="020F0502020204030204" pitchFamily="34" charset="0"/>
              </a:rPr>
              <a:t>From the entry screen choose Submit for Verification on the gray menu on the right side of the screen.</a:t>
            </a:r>
          </a:p>
          <a:p>
            <a:pPr>
              <a:buClr>
                <a:srgbClr val="1A4480"/>
              </a:buClr>
            </a:pPr>
            <a:endParaRPr lang="en-US" sz="2400" dirty="0">
              <a:solidFill>
                <a:srgbClr val="1A4480"/>
              </a:solidFill>
              <a:latin typeface="Georgia" panose="02040502050405020303" pitchFamily="18" charset="0"/>
              <a:cs typeface="Calibri" panose="020F0502020204030204" pitchFamily="34" charset="0"/>
            </a:endParaRPr>
          </a:p>
          <a:p>
            <a:pPr>
              <a:buClr>
                <a:srgbClr val="1A4480"/>
              </a:buClr>
            </a:pPr>
            <a:r>
              <a:rPr lang="en-US" sz="2400" dirty="0">
                <a:solidFill>
                  <a:srgbClr val="1A4480"/>
                </a:solidFill>
                <a:latin typeface="Georgia" panose="02040502050405020303" pitchFamily="18" charset="0"/>
                <a:cs typeface="Calibri" panose="020F0502020204030204" pitchFamily="34" charset="0"/>
              </a:rPr>
              <a:t>Do not add zero on the Add Institutions Reports screen.</a:t>
            </a:r>
          </a:p>
          <a:p>
            <a:pPr>
              <a:buClr>
                <a:srgbClr val="1A4480"/>
              </a:buClr>
            </a:pPr>
            <a:endParaRPr lang="en-US" sz="2400" dirty="0">
              <a:solidFill>
                <a:srgbClr val="1A4480"/>
              </a:solidFill>
              <a:latin typeface="Georgia" panose="02040502050405020303" pitchFamily="18" charset="0"/>
              <a:cs typeface="Calibri" panose="020F0502020204030204" pitchFamily="34" charset="0"/>
            </a:endParaRPr>
          </a:p>
          <a:p>
            <a:pPr marL="0" indent="0">
              <a:buNone/>
            </a:pPr>
            <a:endParaRPr lang="en-US" dirty="0">
              <a:latin typeface="Georgia" panose="02040502050405020303" pitchFamily="18" charset="0"/>
            </a:endParaRPr>
          </a:p>
        </p:txBody>
      </p:sp>
      <p:pic>
        <p:nvPicPr>
          <p:cNvPr id="4" name="Picture 3" descr="Screenshot of the Submit for Verification screen."/>
          <p:cNvPicPr>
            <a:picLocks noChangeAspect="1"/>
          </p:cNvPicPr>
          <p:nvPr/>
        </p:nvPicPr>
        <p:blipFill>
          <a:blip r:embed="rId3"/>
          <a:stretch>
            <a:fillRect/>
          </a:stretch>
        </p:blipFill>
        <p:spPr>
          <a:xfrm>
            <a:off x="1987550" y="2806700"/>
            <a:ext cx="4248150" cy="1809750"/>
          </a:xfrm>
          <a:prstGeom prst="rect">
            <a:avLst/>
          </a:prstGeom>
        </p:spPr>
      </p:pic>
      <p:sp>
        <p:nvSpPr>
          <p:cNvPr id="5" name="Down Arrow 4" descr="Arrow pointing to the link for the Submit for Verification Screen."/>
          <p:cNvSpPr/>
          <p:nvPr/>
        </p:nvSpPr>
        <p:spPr>
          <a:xfrm>
            <a:off x="5456005" y="2806700"/>
            <a:ext cx="609600" cy="91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Tree>
    <p:extLst>
      <p:ext uri="{BB962C8B-B14F-4D97-AF65-F5344CB8AC3E}">
        <p14:creationId xmlns:p14="http://schemas.microsoft.com/office/powerpoint/2010/main" val="2051039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Georgia" panose="02040502050405020303" pitchFamily="18" charset="0"/>
              </a:rPr>
              <a:t>Verifying Zero Students</a:t>
            </a:r>
          </a:p>
        </p:txBody>
      </p:sp>
      <p:sp>
        <p:nvSpPr>
          <p:cNvPr id="3" name="Content Placeholder 2"/>
          <p:cNvSpPr>
            <a:spLocks noGrp="1"/>
          </p:cNvSpPr>
          <p:nvPr>
            <p:ph idx="1"/>
          </p:nvPr>
        </p:nvSpPr>
        <p:spPr>
          <a:xfrm>
            <a:off x="152400" y="858371"/>
            <a:ext cx="8534400" cy="3465979"/>
          </a:xfrm>
        </p:spPr>
        <p:txBody>
          <a:bodyPr/>
          <a:lstStyle/>
          <a:p>
            <a:pPr>
              <a:buClr>
                <a:srgbClr val="1A4480"/>
              </a:buClr>
            </a:pPr>
            <a:endParaRPr lang="en-US" sz="2400" dirty="0" smtClean="0">
              <a:solidFill>
                <a:srgbClr val="1A4480"/>
              </a:solidFill>
              <a:latin typeface="Georgia" panose="02040502050405020303" pitchFamily="18" charset="0"/>
            </a:endParaRPr>
          </a:p>
          <a:p>
            <a:pPr>
              <a:buClr>
                <a:srgbClr val="1A4480"/>
              </a:buClr>
            </a:pPr>
            <a:r>
              <a:rPr lang="en-US" sz="2400" dirty="0" smtClean="0">
                <a:solidFill>
                  <a:srgbClr val="1A4480"/>
                </a:solidFill>
                <a:latin typeface="Georgia" panose="02040502050405020303" pitchFamily="18" charset="0"/>
              </a:rPr>
              <a:t>A </a:t>
            </a:r>
            <a:r>
              <a:rPr lang="en-US" sz="2400" dirty="0">
                <a:solidFill>
                  <a:srgbClr val="1A4480"/>
                </a:solidFill>
                <a:latin typeface="Georgia" panose="02040502050405020303" pitchFamily="18" charset="0"/>
              </a:rPr>
              <a:t>certification statement will appear, choose the Submit for Verification at the bottom of the screen.</a:t>
            </a:r>
          </a:p>
        </p:txBody>
      </p:sp>
      <p:pic>
        <p:nvPicPr>
          <p:cNvPr id="4" name="Picture 3" descr="Screenshot of the first data verification page for divisions entering zero students."/>
          <p:cNvPicPr>
            <a:picLocks noChangeAspect="1"/>
          </p:cNvPicPr>
          <p:nvPr/>
        </p:nvPicPr>
        <p:blipFill>
          <a:blip r:embed="rId3"/>
          <a:stretch>
            <a:fillRect/>
          </a:stretch>
        </p:blipFill>
        <p:spPr>
          <a:xfrm>
            <a:off x="-60672" y="2358146"/>
            <a:ext cx="9144000" cy="2715113"/>
          </a:xfrm>
          <a:prstGeom prst="rect">
            <a:avLst/>
          </a:prstGeom>
        </p:spPr>
      </p:pic>
      <p:sp>
        <p:nvSpPr>
          <p:cNvPr id="5" name="Down Arrow 4" descr="Arrow pointing to the Submit for Verification button."/>
          <p:cNvSpPr/>
          <p:nvPr/>
        </p:nvSpPr>
        <p:spPr>
          <a:xfrm rot="4395764">
            <a:off x="5707209" y="4262746"/>
            <a:ext cx="609600" cy="91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Tree>
    <p:extLst>
      <p:ext uri="{BB962C8B-B14F-4D97-AF65-F5344CB8AC3E}">
        <p14:creationId xmlns:p14="http://schemas.microsoft.com/office/powerpoint/2010/main" val="3424252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38868" cy="977900"/>
          </a:xfrm>
          <a:solidFill>
            <a:schemeClr val="tx1"/>
          </a:solidFill>
        </p:spPr>
        <p:txBody>
          <a:bodyPr/>
          <a:lstStyle/>
          <a:p>
            <a:r>
              <a:rPr lang="en-US" b="1" dirty="0">
                <a:solidFill>
                  <a:schemeClr val="bg1"/>
                </a:solidFill>
              </a:rPr>
              <a:t>Data Verification for Zero Students</a:t>
            </a:r>
          </a:p>
        </p:txBody>
      </p:sp>
      <p:sp>
        <p:nvSpPr>
          <p:cNvPr id="3" name="Content Placeholder 2"/>
          <p:cNvSpPr>
            <a:spLocks noGrp="1"/>
          </p:cNvSpPr>
          <p:nvPr>
            <p:ph type="body" idx="1"/>
          </p:nvPr>
        </p:nvSpPr>
        <p:spPr>
          <a:xfrm>
            <a:off x="-112675" y="977900"/>
            <a:ext cx="3751543" cy="3590975"/>
          </a:xfrm>
        </p:spPr>
        <p:txBody>
          <a:bodyPr/>
          <a:lstStyle/>
          <a:p>
            <a:pPr>
              <a:buClr>
                <a:srgbClr val="FF0000"/>
              </a:buClr>
            </a:pPr>
            <a:endParaRPr lang="en-US" sz="2400" dirty="0" smtClean="0"/>
          </a:p>
          <a:p>
            <a:pPr>
              <a:buClr>
                <a:srgbClr val="1A4480"/>
              </a:buClr>
            </a:pPr>
            <a:r>
              <a:rPr lang="en-US" sz="2400" dirty="0" smtClean="0">
                <a:solidFill>
                  <a:srgbClr val="1A4480"/>
                </a:solidFill>
              </a:rPr>
              <a:t>A </a:t>
            </a:r>
            <a:r>
              <a:rPr lang="en-US" sz="2400" dirty="0">
                <a:solidFill>
                  <a:srgbClr val="1A4480"/>
                </a:solidFill>
              </a:rPr>
              <a:t>second </a:t>
            </a:r>
            <a:r>
              <a:rPr lang="en-US" sz="2400" dirty="0" smtClean="0">
                <a:solidFill>
                  <a:srgbClr val="1A4480"/>
                </a:solidFill>
              </a:rPr>
              <a:t>verification </a:t>
            </a:r>
            <a:r>
              <a:rPr lang="en-US" sz="2400" dirty="0">
                <a:solidFill>
                  <a:srgbClr val="1A4480"/>
                </a:solidFill>
              </a:rPr>
              <a:t>page </a:t>
            </a:r>
            <a:r>
              <a:rPr lang="en-US" sz="2400" dirty="0" smtClean="0">
                <a:solidFill>
                  <a:srgbClr val="1A4480"/>
                </a:solidFill>
              </a:rPr>
              <a:t>will </a:t>
            </a:r>
            <a:r>
              <a:rPr lang="en-US" sz="2400" dirty="0">
                <a:solidFill>
                  <a:srgbClr val="1A4480"/>
                </a:solidFill>
              </a:rPr>
              <a:t>appear when </a:t>
            </a:r>
            <a:r>
              <a:rPr lang="en-US" sz="2400" dirty="0" smtClean="0">
                <a:solidFill>
                  <a:srgbClr val="1A4480"/>
                </a:solidFill>
              </a:rPr>
              <a:t>you </a:t>
            </a:r>
            <a:r>
              <a:rPr lang="en-US" sz="2400" dirty="0">
                <a:solidFill>
                  <a:srgbClr val="1A4480"/>
                </a:solidFill>
              </a:rPr>
              <a:t>don’t have </a:t>
            </a:r>
            <a:r>
              <a:rPr lang="en-US" sz="2400" dirty="0" smtClean="0">
                <a:solidFill>
                  <a:srgbClr val="1A4480"/>
                </a:solidFill>
              </a:rPr>
              <a:t>any </a:t>
            </a:r>
            <a:r>
              <a:rPr lang="en-US" sz="2400" dirty="0">
                <a:solidFill>
                  <a:srgbClr val="1A4480"/>
                </a:solidFill>
              </a:rPr>
              <a:t>students </a:t>
            </a:r>
            <a:r>
              <a:rPr lang="en-US" sz="2400" dirty="0" smtClean="0">
                <a:solidFill>
                  <a:srgbClr val="1A4480"/>
                </a:solidFill>
              </a:rPr>
              <a:t>to </a:t>
            </a:r>
            <a:r>
              <a:rPr lang="en-US" sz="2400" dirty="0">
                <a:solidFill>
                  <a:srgbClr val="1A4480"/>
                </a:solidFill>
              </a:rPr>
              <a:t>enter.</a:t>
            </a:r>
          </a:p>
        </p:txBody>
      </p:sp>
      <p:pic>
        <p:nvPicPr>
          <p:cNvPr id="4" name="Picture 3" descr="Screenshot of the Data Verification screen."/>
          <p:cNvPicPr/>
          <p:nvPr/>
        </p:nvPicPr>
        <p:blipFill rotWithShape="1">
          <a:blip r:embed="rId3"/>
          <a:srcRect l="1289" t="1868" r="2041"/>
          <a:stretch/>
        </p:blipFill>
        <p:spPr bwMode="auto">
          <a:xfrm>
            <a:off x="3745812" y="30336"/>
            <a:ext cx="5505132" cy="5143501"/>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5191711" y="65470"/>
            <a:ext cx="1759461" cy="170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School Year  2022-2023</a:t>
            </a:r>
            <a:endParaRPr lang="en-US" sz="900" dirty="0"/>
          </a:p>
        </p:txBody>
      </p:sp>
      <p:pic>
        <p:nvPicPr>
          <p:cNvPr id="6" name="Picture 5" descr="screenshot of explanation box&#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818" y="2890975"/>
            <a:ext cx="5349119" cy="584611"/>
          </a:xfrm>
          <a:prstGeom prst="rect">
            <a:avLst/>
          </a:prstGeom>
        </p:spPr>
      </p:pic>
    </p:spTree>
    <p:extLst>
      <p:ext uri="{BB962C8B-B14F-4D97-AF65-F5344CB8AC3E}">
        <p14:creationId xmlns:p14="http://schemas.microsoft.com/office/powerpoint/2010/main" val="782562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Explanation for Zero Students</a:t>
            </a:r>
          </a:p>
        </p:txBody>
      </p:sp>
      <p:sp>
        <p:nvSpPr>
          <p:cNvPr id="3" name="Content Placeholder 2"/>
          <p:cNvSpPr>
            <a:spLocks noGrp="1"/>
          </p:cNvSpPr>
          <p:nvPr>
            <p:ph idx="1"/>
          </p:nvPr>
        </p:nvSpPr>
        <p:spPr>
          <a:xfrm>
            <a:off x="138676" y="1048743"/>
            <a:ext cx="8548123" cy="3275608"/>
          </a:xfrm>
        </p:spPr>
        <p:txBody>
          <a:bodyPr>
            <a:normAutofit/>
          </a:bodyPr>
          <a:lstStyle/>
          <a:p>
            <a:pPr>
              <a:buClr>
                <a:srgbClr val="1A4480"/>
              </a:buClr>
            </a:pPr>
            <a:endParaRPr lang="en-US" sz="2400" dirty="0" smtClean="0">
              <a:solidFill>
                <a:srgbClr val="1A4480"/>
              </a:solidFill>
            </a:endParaRPr>
          </a:p>
          <a:p>
            <a:pPr>
              <a:buClr>
                <a:srgbClr val="1A4480"/>
              </a:buClr>
            </a:pPr>
            <a:r>
              <a:rPr lang="en-US" sz="2400" dirty="0" smtClean="0">
                <a:solidFill>
                  <a:srgbClr val="1A4480"/>
                </a:solidFill>
              </a:rPr>
              <a:t>The </a:t>
            </a:r>
            <a:r>
              <a:rPr lang="en-US" sz="2400" dirty="0">
                <a:solidFill>
                  <a:srgbClr val="1A4480"/>
                </a:solidFill>
              </a:rPr>
              <a:t>application will require a statement confirming that you are not reporting any students.</a:t>
            </a:r>
          </a:p>
          <a:p>
            <a:pPr>
              <a:buClr>
                <a:srgbClr val="1A4480"/>
              </a:buClr>
            </a:pPr>
            <a:endParaRPr lang="en-US" sz="2400" dirty="0">
              <a:solidFill>
                <a:srgbClr val="1A4480"/>
              </a:solidFill>
            </a:endParaRPr>
          </a:p>
          <a:p>
            <a:pPr>
              <a:buClr>
                <a:srgbClr val="1A4480"/>
              </a:buClr>
            </a:pPr>
            <a:r>
              <a:rPr lang="en-US" sz="2400" dirty="0">
                <a:solidFill>
                  <a:srgbClr val="1A4480"/>
                </a:solidFill>
              </a:rPr>
              <a:t>Example statement: There are no neglected or delinquent institutions located in Accomack County.</a:t>
            </a:r>
          </a:p>
        </p:txBody>
      </p:sp>
    </p:spTree>
    <p:extLst>
      <p:ext uri="{BB962C8B-B14F-4D97-AF65-F5344CB8AC3E}">
        <p14:creationId xmlns:p14="http://schemas.microsoft.com/office/powerpoint/2010/main" val="15734880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Submitting for Superintendent's Approval</a:t>
            </a:r>
          </a:p>
        </p:txBody>
      </p:sp>
      <p:sp>
        <p:nvSpPr>
          <p:cNvPr id="3" name="Content Placeholder 2"/>
          <p:cNvSpPr>
            <a:spLocks noGrp="1"/>
          </p:cNvSpPr>
          <p:nvPr>
            <p:ph idx="1"/>
          </p:nvPr>
        </p:nvSpPr>
        <p:spPr>
          <a:xfrm>
            <a:off x="91006" y="1031409"/>
            <a:ext cx="8595793" cy="3292942"/>
          </a:xfrm>
        </p:spPr>
        <p:txBody>
          <a:bodyPr>
            <a:noAutofit/>
          </a:bodyPr>
          <a:lstStyle/>
          <a:p>
            <a:pPr>
              <a:buClr>
                <a:srgbClr val="1A4480"/>
              </a:buClr>
            </a:pPr>
            <a:r>
              <a:rPr lang="en-US" sz="2400" dirty="0">
                <a:solidFill>
                  <a:srgbClr val="1A4480"/>
                </a:solidFill>
              </a:rPr>
              <a:t>Once the explanation is entered, choose the Submit for Verification at the bottom of the screen and the </a:t>
            </a:r>
            <a:r>
              <a:rPr lang="en-US" sz="2400" dirty="0" smtClean="0">
                <a:solidFill>
                  <a:srgbClr val="1A4480"/>
                </a:solidFill>
              </a:rPr>
              <a:t>superintendent </a:t>
            </a:r>
            <a:r>
              <a:rPr lang="en-US" sz="2400" dirty="0">
                <a:solidFill>
                  <a:srgbClr val="1A4480"/>
                </a:solidFill>
              </a:rPr>
              <a:t>will receive an email letting them know that the report is ready for their verification.</a:t>
            </a:r>
          </a:p>
          <a:p>
            <a:pPr>
              <a:buClr>
                <a:srgbClr val="1A4480"/>
              </a:buClr>
            </a:pPr>
            <a:endParaRPr lang="en-US" sz="2400" dirty="0">
              <a:solidFill>
                <a:srgbClr val="1A4480"/>
              </a:solidFill>
            </a:endParaRPr>
          </a:p>
          <a:p>
            <a:pPr>
              <a:buClr>
                <a:srgbClr val="1A4480"/>
              </a:buClr>
            </a:pPr>
            <a:r>
              <a:rPr lang="en-US" sz="2400" dirty="0">
                <a:solidFill>
                  <a:srgbClr val="1A4480"/>
                </a:solidFill>
              </a:rPr>
              <a:t>When the </a:t>
            </a:r>
            <a:r>
              <a:rPr lang="en-US" sz="2400" dirty="0" smtClean="0">
                <a:solidFill>
                  <a:srgbClr val="1A4480"/>
                </a:solidFill>
              </a:rPr>
              <a:t>superintendent </a:t>
            </a:r>
            <a:r>
              <a:rPr lang="en-US" sz="2400" dirty="0">
                <a:solidFill>
                  <a:srgbClr val="1A4480"/>
                </a:solidFill>
              </a:rPr>
              <a:t>logs into SSWS, they will be able to approve the report in the same manner as they approve all other verifications in SSWS.</a:t>
            </a:r>
          </a:p>
        </p:txBody>
      </p:sp>
    </p:spTree>
    <p:extLst>
      <p:ext uri="{BB962C8B-B14F-4D97-AF65-F5344CB8AC3E}">
        <p14:creationId xmlns:p14="http://schemas.microsoft.com/office/powerpoint/2010/main" val="4262673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660900" cy="996950"/>
          </a:xfrm>
          <a:solidFill>
            <a:schemeClr val="tx1"/>
          </a:solidFill>
        </p:spPr>
        <p:txBody>
          <a:bodyPr/>
          <a:lstStyle/>
          <a:p>
            <a:pPr algn="l"/>
            <a:r>
              <a:rPr lang="en-US" sz="3600" b="1" dirty="0">
                <a:solidFill>
                  <a:schemeClr val="bg1"/>
                </a:solidFill>
              </a:rPr>
              <a:t>Verification Report</a:t>
            </a:r>
          </a:p>
        </p:txBody>
      </p:sp>
      <p:sp>
        <p:nvSpPr>
          <p:cNvPr id="3" name="Content Placeholder 2"/>
          <p:cNvSpPr>
            <a:spLocks noGrp="1"/>
          </p:cNvSpPr>
          <p:nvPr>
            <p:ph type="body" idx="1"/>
          </p:nvPr>
        </p:nvSpPr>
        <p:spPr>
          <a:xfrm>
            <a:off x="73672" y="1144083"/>
            <a:ext cx="4587228" cy="3424792"/>
          </a:xfrm>
        </p:spPr>
        <p:txBody>
          <a:bodyPr>
            <a:normAutofit/>
          </a:bodyPr>
          <a:lstStyle/>
          <a:p>
            <a:pPr marL="285750" indent="-227013">
              <a:buClr>
                <a:srgbClr val="1A4480"/>
              </a:buClr>
            </a:pPr>
            <a:r>
              <a:rPr lang="en-US" sz="1800" dirty="0">
                <a:solidFill>
                  <a:srgbClr val="1A4480"/>
                </a:solidFill>
              </a:rPr>
              <a:t>Once the s</a:t>
            </a:r>
            <a:r>
              <a:rPr lang="en-US" sz="1800" dirty="0" smtClean="0">
                <a:solidFill>
                  <a:srgbClr val="1A4480"/>
                </a:solidFill>
              </a:rPr>
              <a:t>uperintendent </a:t>
            </a:r>
            <a:r>
              <a:rPr lang="en-US" sz="1800" dirty="0">
                <a:solidFill>
                  <a:srgbClr val="1A4480"/>
                </a:solidFill>
              </a:rPr>
              <a:t>approves the information submitted, a verification report will be available</a:t>
            </a:r>
            <a:r>
              <a:rPr lang="en-US" sz="1800" dirty="0" smtClean="0">
                <a:solidFill>
                  <a:srgbClr val="1A4480"/>
                </a:solidFill>
              </a:rPr>
              <a:t>.</a:t>
            </a:r>
          </a:p>
          <a:p>
            <a:pPr marL="285750" indent="-227013">
              <a:buClr>
                <a:srgbClr val="1A4480"/>
              </a:buClr>
            </a:pPr>
            <a:endParaRPr lang="en-US" sz="1800" dirty="0">
              <a:solidFill>
                <a:srgbClr val="1A4480"/>
              </a:solidFill>
            </a:endParaRPr>
          </a:p>
          <a:p>
            <a:pPr marL="285750" indent="-227013">
              <a:buClr>
                <a:srgbClr val="1A4480"/>
              </a:buClr>
            </a:pPr>
            <a:r>
              <a:rPr lang="en-US" sz="1800" dirty="0">
                <a:solidFill>
                  <a:srgbClr val="1A4480"/>
                </a:solidFill>
              </a:rPr>
              <a:t>Please note that a certification will appear, but the s</a:t>
            </a:r>
            <a:r>
              <a:rPr lang="en-US" sz="1800" dirty="0" smtClean="0">
                <a:solidFill>
                  <a:srgbClr val="1A4480"/>
                </a:solidFill>
              </a:rPr>
              <a:t>uperintendent’s </a:t>
            </a:r>
            <a:r>
              <a:rPr lang="en-US" sz="1800" dirty="0">
                <a:solidFill>
                  <a:srgbClr val="1A4480"/>
                </a:solidFill>
              </a:rPr>
              <a:t>“signature” will not appear on the report</a:t>
            </a:r>
            <a:r>
              <a:rPr lang="en-US" sz="1800" dirty="0" smtClean="0">
                <a:solidFill>
                  <a:srgbClr val="1A4480"/>
                </a:solidFill>
              </a:rPr>
              <a:t>.</a:t>
            </a:r>
          </a:p>
          <a:p>
            <a:pPr marL="285750" indent="-227013">
              <a:buClr>
                <a:srgbClr val="1A4480"/>
              </a:buClr>
            </a:pPr>
            <a:endParaRPr lang="en-US" sz="1800" dirty="0">
              <a:solidFill>
                <a:srgbClr val="1A4480"/>
              </a:solidFill>
            </a:endParaRPr>
          </a:p>
          <a:p>
            <a:pPr marL="285750" indent="-227013">
              <a:buClr>
                <a:srgbClr val="1A4480"/>
              </a:buClr>
            </a:pPr>
            <a:r>
              <a:rPr lang="en-US" sz="1800" dirty="0">
                <a:solidFill>
                  <a:srgbClr val="1A4480"/>
                </a:solidFill>
              </a:rPr>
              <a:t>Keep a copy for your records.  You will not need to submit the report to </a:t>
            </a:r>
            <a:r>
              <a:rPr lang="en-US" sz="1800" dirty="0" err="1">
                <a:solidFill>
                  <a:srgbClr val="1A4480"/>
                </a:solidFill>
              </a:rPr>
              <a:t>VDOE</a:t>
            </a:r>
            <a:r>
              <a:rPr lang="en-US" sz="1800" dirty="0">
                <a:solidFill>
                  <a:srgbClr val="1A4480"/>
                </a:solidFill>
              </a:rPr>
              <a:t>.</a:t>
            </a:r>
          </a:p>
        </p:txBody>
      </p:sp>
      <p:pic>
        <p:nvPicPr>
          <p:cNvPr id="4" name="Picture 3" descr="Sample copy of the Verification Report."/>
          <p:cNvPicPr>
            <a:picLocks noChangeAspect="1"/>
          </p:cNvPicPr>
          <p:nvPr/>
        </p:nvPicPr>
        <p:blipFill>
          <a:blip r:embed="rId3"/>
          <a:stretch>
            <a:fillRect/>
          </a:stretch>
        </p:blipFill>
        <p:spPr>
          <a:xfrm>
            <a:off x="4572000" y="-1"/>
            <a:ext cx="4572000" cy="5154283"/>
          </a:xfrm>
          <a:prstGeom prst="rect">
            <a:avLst/>
          </a:prstGeom>
        </p:spPr>
      </p:pic>
    </p:spTree>
    <p:extLst>
      <p:ext uri="{BB962C8B-B14F-4D97-AF65-F5344CB8AC3E}">
        <p14:creationId xmlns:p14="http://schemas.microsoft.com/office/powerpoint/2010/main" val="332179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Allocations to States </a:t>
            </a:r>
          </a:p>
        </p:txBody>
      </p:sp>
      <p:sp>
        <p:nvSpPr>
          <p:cNvPr id="10" name="Content Placeholder 9"/>
          <p:cNvSpPr>
            <a:spLocks noGrp="1"/>
          </p:cNvSpPr>
          <p:nvPr>
            <p:ph idx="1"/>
          </p:nvPr>
        </p:nvSpPr>
        <p:spPr>
          <a:xfrm>
            <a:off x="0" y="858372"/>
            <a:ext cx="8686800" cy="3999378"/>
          </a:xfrm>
        </p:spPr>
        <p:txBody>
          <a:bodyPr>
            <a:normAutofit fontScale="92500" lnSpcReduction="10000"/>
          </a:bodyPr>
          <a:lstStyle/>
          <a:p>
            <a:pPr>
              <a:buClr>
                <a:srgbClr val="FF0000"/>
              </a:buClr>
            </a:pPr>
            <a:endParaRPr lang="en-US" sz="2600" dirty="0" smtClean="0">
              <a:solidFill>
                <a:schemeClr val="tx1"/>
              </a:solidFill>
              <a:latin typeface="Georgia" panose="02040502050405020303" pitchFamily="18" charset="0"/>
              <a:cs typeface="Calibri" panose="020F0502020204030204" pitchFamily="34" charset="0"/>
            </a:endParaRPr>
          </a:p>
          <a:p>
            <a:pPr>
              <a:buClr>
                <a:srgbClr val="1A4480"/>
              </a:buClr>
            </a:pPr>
            <a:r>
              <a:rPr lang="en-US" sz="2600" dirty="0" smtClean="0">
                <a:solidFill>
                  <a:schemeClr val="tx1"/>
                </a:solidFill>
                <a:latin typeface="Georgia" panose="02040502050405020303" pitchFamily="18" charset="0"/>
                <a:cs typeface="Calibri" panose="020F0502020204030204" pitchFamily="34" charset="0"/>
              </a:rPr>
              <a:t>The </a:t>
            </a:r>
            <a:r>
              <a:rPr lang="en-US" sz="2600" dirty="0">
                <a:solidFill>
                  <a:schemeClr val="tx1"/>
                </a:solidFill>
                <a:latin typeface="Georgia" panose="02040502050405020303" pitchFamily="18" charset="0"/>
                <a:cs typeface="Calibri" panose="020F0502020204030204" pitchFamily="34" charset="0"/>
              </a:rPr>
              <a:t>number of delinquent students counted in the October Count is used to determine the amount of funding for the Title I, Part D, Subpart 2, grant to support delinquent students and at-risk students.</a:t>
            </a:r>
          </a:p>
          <a:p>
            <a:pPr>
              <a:buClr>
                <a:srgbClr val="1A4480"/>
              </a:buClr>
            </a:pPr>
            <a:endParaRPr lang="en-US" sz="2600" dirty="0">
              <a:solidFill>
                <a:schemeClr val="tx1"/>
              </a:solidFill>
              <a:latin typeface="Georgia" panose="02040502050405020303" pitchFamily="18" charset="0"/>
              <a:cs typeface="Calibri" panose="020F0502020204030204" pitchFamily="34" charset="0"/>
            </a:endParaRPr>
          </a:p>
          <a:p>
            <a:pPr>
              <a:buClr>
                <a:srgbClr val="1A4480"/>
              </a:buClr>
            </a:pPr>
            <a:endParaRPr lang="en-US" sz="2600" dirty="0">
              <a:solidFill>
                <a:schemeClr val="tx1"/>
              </a:solidFill>
              <a:latin typeface="Georgia" panose="02040502050405020303" pitchFamily="18" charset="0"/>
              <a:cs typeface="Calibri" panose="020F0502020204030204" pitchFamily="34" charset="0"/>
            </a:endParaRPr>
          </a:p>
          <a:p>
            <a:pPr>
              <a:buClr>
                <a:srgbClr val="1A4480"/>
              </a:buClr>
            </a:pPr>
            <a:r>
              <a:rPr lang="en-US" sz="2600" dirty="0">
                <a:solidFill>
                  <a:schemeClr val="tx1"/>
                </a:solidFill>
                <a:latin typeface="Georgia" panose="02040502050405020303" pitchFamily="18" charset="0"/>
                <a:cs typeface="Calibri" panose="020F0502020204030204" pitchFamily="34" charset="0"/>
              </a:rPr>
              <a:t>The number of neglected students counted in the October Count is used to determine the amount of funding for the Title I, Part A, grant to support neglected and at-risk students.</a:t>
            </a:r>
          </a:p>
          <a:p>
            <a:endParaRPr lang="en-US" dirty="0">
              <a:latin typeface="Georgia" panose="02040502050405020303" pitchFamily="18" charset="0"/>
            </a:endParaRPr>
          </a:p>
        </p:txBody>
      </p:sp>
    </p:spTree>
    <p:extLst>
      <p:ext uri="{BB962C8B-B14F-4D97-AF65-F5344CB8AC3E}">
        <p14:creationId xmlns:p14="http://schemas.microsoft.com/office/powerpoint/2010/main" val="1883664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normAutofit/>
          </a:bodyPr>
          <a:lstStyle/>
          <a:p>
            <a:pPr algn="ctr" eaLnBrk="1" hangingPunct="1"/>
            <a:r>
              <a:rPr lang="en-US" sz="4000" b="1" dirty="0">
                <a:latin typeface="Georgia" panose="02040502050405020303" pitchFamily="18" charset="0"/>
                <a:cs typeface="Calibri" panose="020F0502020204030204" pitchFamily="34" charset="0"/>
              </a:rPr>
              <a:t>Contact Information</a:t>
            </a:r>
          </a:p>
        </p:txBody>
      </p:sp>
      <p:sp>
        <p:nvSpPr>
          <p:cNvPr id="34820" name="Rectangle 3"/>
          <p:cNvSpPr>
            <a:spLocks noGrp="1" noChangeArrowheads="1"/>
          </p:cNvSpPr>
          <p:nvPr>
            <p:ph idx="1"/>
          </p:nvPr>
        </p:nvSpPr>
        <p:spPr>
          <a:xfrm>
            <a:off x="422531" y="1335578"/>
            <a:ext cx="8229600" cy="3352800"/>
          </a:xfrm>
        </p:spPr>
        <p:txBody>
          <a:bodyPr>
            <a:normAutofit/>
          </a:bodyPr>
          <a:lstStyle/>
          <a:p>
            <a:pPr algn="ctr" eaLnBrk="1" hangingPunct="1">
              <a:buFont typeface="Wingdings" pitchFamily="2" charset="2"/>
              <a:buNone/>
            </a:pPr>
            <a:r>
              <a:rPr lang="en-US" sz="3600" b="1" dirty="0" err="1" smtClean="0">
                <a:solidFill>
                  <a:srgbClr val="1A4480"/>
                </a:solidFill>
                <a:latin typeface="Georgia" panose="02040502050405020303" pitchFamily="18" charset="0"/>
                <a:cs typeface="Calibri" panose="020F0502020204030204" pitchFamily="34" charset="0"/>
              </a:rPr>
              <a:t>Gueringe</a:t>
            </a:r>
            <a:r>
              <a:rPr lang="en-US" sz="3600" b="1" dirty="0" smtClean="0">
                <a:solidFill>
                  <a:srgbClr val="1A4480"/>
                </a:solidFill>
                <a:latin typeface="Georgia" panose="02040502050405020303" pitchFamily="18" charset="0"/>
                <a:cs typeface="Calibri" panose="020F0502020204030204" pitchFamily="34" charset="0"/>
              </a:rPr>
              <a:t>’ Richardson</a:t>
            </a:r>
            <a:endParaRPr lang="en-US" sz="3600" b="1" dirty="0">
              <a:solidFill>
                <a:srgbClr val="1A4480"/>
              </a:solidFill>
              <a:latin typeface="Georgia" panose="02040502050405020303" pitchFamily="18" charset="0"/>
              <a:cs typeface="Calibri" panose="020F0502020204030204" pitchFamily="34" charset="0"/>
            </a:endParaRPr>
          </a:p>
          <a:p>
            <a:pPr algn="ctr" eaLnBrk="1" hangingPunct="1">
              <a:buFont typeface="Wingdings" pitchFamily="2" charset="2"/>
              <a:buNone/>
            </a:pPr>
            <a:r>
              <a:rPr lang="en-US" sz="2000" dirty="0">
                <a:solidFill>
                  <a:srgbClr val="1A4480"/>
                </a:solidFill>
                <a:latin typeface="Georgia" panose="02040502050405020303" pitchFamily="18" charset="0"/>
                <a:cs typeface="Calibri" panose="020F0502020204030204" pitchFamily="34" charset="0"/>
              </a:rPr>
              <a:t>Title I Specialist</a:t>
            </a:r>
          </a:p>
          <a:p>
            <a:pPr algn="ctr" eaLnBrk="1" hangingPunct="1">
              <a:buFont typeface="Wingdings" pitchFamily="2" charset="2"/>
              <a:buNone/>
            </a:pPr>
            <a:r>
              <a:rPr lang="en-US" sz="2000" dirty="0">
                <a:solidFill>
                  <a:srgbClr val="1A4480"/>
                </a:solidFill>
                <a:latin typeface="Georgia" panose="02040502050405020303" pitchFamily="18" charset="0"/>
                <a:cs typeface="Calibri" panose="020F0502020204030204" pitchFamily="34" charset="0"/>
              </a:rPr>
              <a:t>Office of </a:t>
            </a:r>
            <a:r>
              <a:rPr lang="en-US" sz="2000" dirty="0" err="1">
                <a:solidFill>
                  <a:srgbClr val="1A4480"/>
                </a:solidFill>
                <a:latin typeface="Georgia" panose="02040502050405020303" pitchFamily="18" charset="0"/>
                <a:cs typeface="Calibri" panose="020F0502020204030204" pitchFamily="34" charset="0"/>
              </a:rPr>
              <a:t>ESEA</a:t>
            </a:r>
            <a:r>
              <a:rPr lang="en-US" sz="2000" dirty="0">
                <a:solidFill>
                  <a:srgbClr val="1A4480"/>
                </a:solidFill>
                <a:latin typeface="Georgia" panose="02040502050405020303" pitchFamily="18" charset="0"/>
                <a:cs typeface="Calibri" panose="020F0502020204030204" pitchFamily="34" charset="0"/>
              </a:rPr>
              <a:t> Programs </a:t>
            </a:r>
          </a:p>
          <a:p>
            <a:pPr algn="ctr" eaLnBrk="1" hangingPunct="1">
              <a:buFont typeface="Wingdings" pitchFamily="2" charset="2"/>
              <a:buNone/>
            </a:pPr>
            <a:r>
              <a:rPr lang="en-US" sz="2000" dirty="0">
                <a:solidFill>
                  <a:srgbClr val="1A4480"/>
                </a:solidFill>
                <a:latin typeface="Georgia" panose="02040502050405020303" pitchFamily="18" charset="0"/>
                <a:cs typeface="Calibri" panose="020F0502020204030204" pitchFamily="34" charset="0"/>
              </a:rPr>
              <a:t>Virginia Department of Education</a:t>
            </a:r>
          </a:p>
          <a:p>
            <a:pPr algn="ctr" eaLnBrk="1" hangingPunct="1">
              <a:buFont typeface="Wingdings" pitchFamily="2" charset="2"/>
              <a:buNone/>
            </a:pPr>
            <a:r>
              <a:rPr lang="en-US" sz="2000" dirty="0" smtClean="0">
                <a:solidFill>
                  <a:srgbClr val="1A4480"/>
                </a:solidFill>
                <a:latin typeface="Georgia" panose="02040502050405020303" pitchFamily="18" charset="0"/>
                <a:cs typeface="Calibri" panose="020F0502020204030204" pitchFamily="34" charset="0"/>
                <a:hlinkClick r:id="rId3"/>
              </a:rPr>
              <a:t>Gueringe.Richardson@doe.virginia.gov</a:t>
            </a:r>
            <a:endParaRPr lang="en-US" sz="2000" dirty="0">
              <a:solidFill>
                <a:srgbClr val="1A4480"/>
              </a:solidFill>
              <a:latin typeface="Georgia" panose="02040502050405020303" pitchFamily="18" charset="0"/>
              <a:cs typeface="Calibri" panose="020F0502020204030204" pitchFamily="34" charset="0"/>
            </a:endParaRPr>
          </a:p>
          <a:p>
            <a:pPr algn="ctr" eaLnBrk="1" hangingPunct="1">
              <a:buFont typeface="Wingdings" pitchFamily="2" charset="2"/>
              <a:buNone/>
            </a:pPr>
            <a:r>
              <a:rPr lang="en-US" sz="2000" dirty="0">
                <a:solidFill>
                  <a:srgbClr val="1A4480"/>
                </a:solidFill>
                <a:latin typeface="Georgia" panose="02040502050405020303" pitchFamily="18" charset="0"/>
                <a:cs typeface="Calibri" panose="020F0502020204030204" pitchFamily="34" charset="0"/>
              </a:rPr>
              <a:t>(804) </a:t>
            </a:r>
            <a:r>
              <a:rPr lang="en-US" sz="2000" dirty="0" smtClean="0">
                <a:solidFill>
                  <a:srgbClr val="1A4480"/>
                </a:solidFill>
                <a:latin typeface="Georgia" panose="02040502050405020303" pitchFamily="18" charset="0"/>
                <a:cs typeface="Calibri" panose="020F0502020204030204" pitchFamily="34" charset="0"/>
              </a:rPr>
              <a:t>371-0770</a:t>
            </a:r>
            <a:endParaRPr lang="en-US" sz="2000" dirty="0">
              <a:solidFill>
                <a:srgbClr val="1A4480"/>
              </a:solidFill>
              <a:latin typeface="Georgia" panose="02040502050405020303" pitchFamily="18" charset="0"/>
              <a:cs typeface="Calibri" panose="020F0502020204030204" pitchFamily="34" charset="0"/>
            </a:endParaRPr>
          </a:p>
          <a:p>
            <a:pPr algn="ctr" eaLnBrk="1" hangingPunct="1">
              <a:buFont typeface="Wingdings" pitchFamily="2" charset="2"/>
              <a:buNone/>
            </a:pPr>
            <a:endParaRPr lang="en-US" sz="1800"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2582952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algn="ctr" eaLnBrk="1" hangingPunct="1"/>
            <a:r>
              <a:rPr lang="en-US" sz="4000" b="1" dirty="0">
                <a:latin typeface="Georgia" panose="02040502050405020303" pitchFamily="18" charset="0"/>
                <a:cs typeface="Calibri" panose="020F0502020204030204" pitchFamily="34" charset="0"/>
              </a:rPr>
              <a:t>Title I, Part D Resources</a:t>
            </a:r>
          </a:p>
        </p:txBody>
      </p:sp>
      <p:sp>
        <p:nvSpPr>
          <p:cNvPr id="32772" name="Rectangle 3"/>
          <p:cNvSpPr>
            <a:spLocks noGrp="1" noChangeArrowheads="1"/>
          </p:cNvSpPr>
          <p:nvPr>
            <p:ph idx="1"/>
          </p:nvPr>
        </p:nvSpPr>
        <p:spPr/>
        <p:txBody>
          <a:bodyPr>
            <a:normAutofit/>
          </a:bodyPr>
          <a:lstStyle/>
          <a:p>
            <a:pPr eaLnBrk="1" hangingPunct="1">
              <a:lnSpc>
                <a:spcPct val="80000"/>
              </a:lnSpc>
              <a:buClr>
                <a:srgbClr val="1A4480"/>
              </a:buClr>
              <a:buFont typeface="Arial" panose="020B0604020202020204" pitchFamily="34" charset="0"/>
              <a:buChar char="•"/>
            </a:pPr>
            <a:endParaRPr lang="en-US" sz="2100" dirty="0" smtClean="0">
              <a:solidFill>
                <a:srgbClr val="002060"/>
              </a:solidFill>
              <a:latin typeface="Georgia" panose="02040502050405020303" pitchFamily="18" charset="0"/>
              <a:cs typeface="Calibri" panose="020F0502020204030204" pitchFamily="34" charset="0"/>
              <a:hlinkClick r:id="rId3"/>
            </a:endParaRPr>
          </a:p>
          <a:p>
            <a:pPr eaLnBrk="1" hangingPunct="1">
              <a:lnSpc>
                <a:spcPct val="80000"/>
              </a:lnSpc>
              <a:buClr>
                <a:srgbClr val="1A4480"/>
              </a:buClr>
              <a:buFont typeface="Arial" panose="020B0604020202020204" pitchFamily="34" charset="0"/>
              <a:buChar char="•"/>
            </a:pPr>
            <a:r>
              <a:rPr lang="en-US" sz="2100" dirty="0" smtClean="0">
                <a:solidFill>
                  <a:srgbClr val="002060"/>
                </a:solidFill>
                <a:latin typeface="Georgia" panose="02040502050405020303" pitchFamily="18" charset="0"/>
                <a:cs typeface="Calibri" panose="020F0502020204030204" pitchFamily="34" charset="0"/>
                <a:hlinkClick r:id="rId3"/>
              </a:rPr>
              <a:t>Federal </a:t>
            </a:r>
            <a:r>
              <a:rPr lang="en-US" sz="2100" dirty="0">
                <a:solidFill>
                  <a:srgbClr val="002060"/>
                </a:solidFill>
                <a:latin typeface="Georgia" panose="02040502050405020303" pitchFamily="18" charset="0"/>
                <a:cs typeface="Calibri" panose="020F0502020204030204" pitchFamily="34" charset="0"/>
                <a:hlinkClick r:id="rId3"/>
              </a:rPr>
              <a:t>Programs, Title I, Part D </a:t>
            </a:r>
            <a:endParaRPr lang="en-US" sz="2100" dirty="0" smtClean="0">
              <a:solidFill>
                <a:srgbClr val="002060"/>
              </a:solidFill>
              <a:latin typeface="Georgia" panose="02040502050405020303" pitchFamily="18" charset="0"/>
              <a:cs typeface="Calibri" panose="020F0502020204030204" pitchFamily="34" charset="0"/>
            </a:endParaRPr>
          </a:p>
          <a:p>
            <a:pPr eaLnBrk="1" hangingPunct="1">
              <a:lnSpc>
                <a:spcPct val="80000"/>
              </a:lnSpc>
              <a:buClr>
                <a:srgbClr val="1A4480"/>
              </a:buClr>
              <a:buFont typeface="Arial" panose="020B0604020202020204" pitchFamily="34" charset="0"/>
              <a:buChar char="•"/>
            </a:pPr>
            <a:endParaRPr lang="en-US" dirty="0">
              <a:solidFill>
                <a:srgbClr val="002060"/>
              </a:solidFill>
              <a:latin typeface="Georgia" panose="02040502050405020303" pitchFamily="18" charset="0"/>
              <a:cs typeface="Calibri" panose="020F0502020204030204" pitchFamily="34" charset="0"/>
            </a:endParaRPr>
          </a:p>
          <a:p>
            <a:pPr eaLnBrk="1" hangingPunct="1">
              <a:lnSpc>
                <a:spcPct val="80000"/>
              </a:lnSpc>
              <a:buClr>
                <a:srgbClr val="1A4480"/>
              </a:buClr>
              <a:buFont typeface="Arial" panose="020B0604020202020204" pitchFamily="34" charset="0"/>
              <a:buChar char="•"/>
            </a:pPr>
            <a:r>
              <a:rPr lang="en-US" sz="2100" dirty="0" smtClean="0">
                <a:latin typeface="Georgia" panose="02040502050405020303" pitchFamily="18" charset="0"/>
                <a:cs typeface="Calibri" panose="020F0502020204030204" pitchFamily="34" charset="0"/>
                <a:hlinkClick r:id="rId4"/>
              </a:rPr>
              <a:t>Title </a:t>
            </a:r>
            <a:r>
              <a:rPr lang="en-US" sz="2100" dirty="0">
                <a:latin typeface="Georgia" panose="02040502050405020303" pitchFamily="18" charset="0"/>
                <a:cs typeface="Calibri" panose="020F0502020204030204" pitchFamily="34" charset="0"/>
                <a:hlinkClick r:id="rId4"/>
              </a:rPr>
              <a:t>I, Part D, Legislation and </a:t>
            </a:r>
            <a:r>
              <a:rPr lang="en-US" sz="2100" dirty="0" err="1">
                <a:latin typeface="Georgia" panose="02040502050405020303" pitchFamily="18" charset="0"/>
                <a:cs typeface="Calibri" panose="020F0502020204030204" pitchFamily="34" charset="0"/>
                <a:hlinkClick r:id="rId4"/>
              </a:rPr>
              <a:t>Nonregulatory</a:t>
            </a:r>
            <a:r>
              <a:rPr lang="en-US" sz="2100" dirty="0">
                <a:latin typeface="Georgia" panose="02040502050405020303" pitchFamily="18" charset="0"/>
                <a:cs typeface="Calibri" panose="020F0502020204030204" pitchFamily="34" charset="0"/>
                <a:hlinkClick r:id="rId4"/>
              </a:rPr>
              <a:t> Guidance</a:t>
            </a:r>
            <a:endParaRPr lang="en-US" sz="2100" dirty="0">
              <a:latin typeface="Georgia" panose="02040502050405020303" pitchFamily="18" charset="0"/>
              <a:cs typeface="Calibri" panose="020F0502020204030204" pitchFamily="34" charset="0"/>
            </a:endParaRPr>
          </a:p>
          <a:p>
            <a:pPr marL="342900" lvl="1" indent="-342900">
              <a:lnSpc>
                <a:spcPct val="80000"/>
              </a:lnSpc>
              <a:buClr>
                <a:srgbClr val="1A4480"/>
              </a:buClr>
              <a:buFont typeface="Arial" panose="020B0604020202020204" pitchFamily="34" charset="0"/>
              <a:buChar char="•"/>
            </a:pPr>
            <a:endParaRPr lang="en-US" sz="2100" dirty="0">
              <a:solidFill>
                <a:schemeClr val="bg2"/>
              </a:solidFill>
              <a:latin typeface="Georgia" panose="02040502050405020303" pitchFamily="18" charset="0"/>
              <a:cs typeface="Calibri" panose="020F0502020204030204" pitchFamily="34" charset="0"/>
            </a:endParaRPr>
          </a:p>
          <a:p>
            <a:pPr marL="0" lvl="1" indent="0">
              <a:lnSpc>
                <a:spcPct val="80000"/>
              </a:lnSpc>
              <a:buClr>
                <a:srgbClr val="FF0000"/>
              </a:buClr>
              <a:buNone/>
            </a:pPr>
            <a:endParaRPr lang="en-US" sz="2100" dirty="0">
              <a:latin typeface="Georgia" panose="02040502050405020303" pitchFamily="18" charset="0"/>
              <a:cs typeface="Calibri" panose="020F0502020204030204" pitchFamily="34" charset="0"/>
            </a:endParaRPr>
          </a:p>
          <a:p>
            <a:pPr marL="308372" lvl="1" indent="0">
              <a:lnSpc>
                <a:spcPct val="80000"/>
              </a:lnSpc>
              <a:buClr>
                <a:srgbClr val="FF0000"/>
              </a:buClr>
              <a:buNone/>
            </a:pPr>
            <a:endParaRPr lang="en-US" sz="1200"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054377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Allocations</a:t>
            </a:r>
            <a:r>
              <a:rPr lang="en-US" sz="4000" b="1" dirty="0">
                <a:solidFill>
                  <a:schemeClr val="tx1"/>
                </a:solidFill>
                <a:latin typeface="Georgia" panose="02040502050405020303" pitchFamily="18" charset="0"/>
                <a:cs typeface="Calibri" panose="020F0502020204030204" pitchFamily="34" charset="0"/>
              </a:rPr>
              <a:t> </a:t>
            </a:r>
            <a:r>
              <a:rPr lang="en-US" sz="4000" b="1" dirty="0">
                <a:latin typeface="Georgia" panose="02040502050405020303" pitchFamily="18" charset="0"/>
                <a:cs typeface="Calibri" panose="020F0502020204030204" pitchFamily="34" charset="0"/>
              </a:rPr>
              <a:t>to States cont.</a:t>
            </a:r>
          </a:p>
        </p:txBody>
      </p:sp>
      <p:sp>
        <p:nvSpPr>
          <p:cNvPr id="10" name="Content Placeholder 9"/>
          <p:cNvSpPr>
            <a:spLocks noGrp="1"/>
          </p:cNvSpPr>
          <p:nvPr>
            <p:ph idx="1"/>
          </p:nvPr>
        </p:nvSpPr>
        <p:spPr>
          <a:xfrm>
            <a:off x="95340" y="1092893"/>
            <a:ext cx="8686800" cy="3352800"/>
          </a:xfrm>
        </p:spPr>
        <p:txBody>
          <a:bodyPr>
            <a:noAutofit/>
          </a:bodyPr>
          <a:lstStyle/>
          <a:p>
            <a:pPr>
              <a:buClr>
                <a:srgbClr val="1A4480"/>
              </a:buClr>
            </a:pPr>
            <a:r>
              <a:rPr lang="en-US" sz="2400" dirty="0">
                <a:solidFill>
                  <a:schemeClr val="tx1"/>
                </a:solidFill>
                <a:latin typeface="Georgia" panose="02040502050405020303" pitchFamily="18" charset="0"/>
                <a:cs typeface="Calibri" panose="020F0502020204030204" pitchFamily="34" charset="0"/>
              </a:rPr>
              <a:t>If funding is available after the local facilities are served </a:t>
            </a:r>
            <a:r>
              <a:rPr lang="en-US" sz="2400" dirty="0" smtClean="0">
                <a:solidFill>
                  <a:schemeClr val="tx1"/>
                </a:solidFill>
                <a:latin typeface="Georgia" panose="02040502050405020303" pitchFamily="18" charset="0"/>
                <a:cs typeface="Calibri" panose="020F0502020204030204" pitchFamily="34" charset="0"/>
              </a:rPr>
              <a:t>then</a:t>
            </a:r>
          </a:p>
          <a:p>
            <a:pPr>
              <a:buClr>
                <a:srgbClr val="1A4480"/>
              </a:buClr>
            </a:pPr>
            <a:endParaRPr lang="en-US" sz="2400" dirty="0">
              <a:solidFill>
                <a:schemeClr val="tx1"/>
              </a:solidFill>
              <a:latin typeface="Georgia" panose="02040502050405020303" pitchFamily="18" charset="0"/>
              <a:cs typeface="Calibri" panose="020F0502020204030204" pitchFamily="34" charset="0"/>
            </a:endParaRPr>
          </a:p>
          <a:p>
            <a:pPr lvl="1">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at-risk students may  be served with the remaining Title I, Part D, funds; </a:t>
            </a:r>
            <a:r>
              <a:rPr lang="en-US" sz="2400" dirty="0" smtClean="0">
                <a:solidFill>
                  <a:schemeClr val="tx1"/>
                </a:solidFill>
                <a:latin typeface="Georgia" panose="02040502050405020303" pitchFamily="18" charset="0"/>
                <a:cs typeface="Calibri" panose="020F0502020204030204" pitchFamily="34" charset="0"/>
              </a:rPr>
              <a:t>and</a:t>
            </a:r>
          </a:p>
          <a:p>
            <a:pPr lvl="1">
              <a:buClr>
                <a:srgbClr val="1A4480"/>
              </a:buClr>
              <a:buSzPct val="80000"/>
              <a:buFont typeface="Wingdings" panose="05000000000000000000" pitchFamily="2" charset="2"/>
              <a:buChar char="§"/>
            </a:pPr>
            <a:endParaRPr lang="en-US" sz="2400" dirty="0">
              <a:solidFill>
                <a:schemeClr val="tx1"/>
              </a:solidFill>
              <a:latin typeface="Georgia" panose="02040502050405020303" pitchFamily="18" charset="0"/>
              <a:cs typeface="Calibri" panose="020F0502020204030204" pitchFamily="34" charset="0"/>
            </a:endParaRPr>
          </a:p>
          <a:p>
            <a:pPr lvl="1">
              <a:buClr>
                <a:srgbClr val="1A4480"/>
              </a:buClr>
              <a:buSzPct val="80000"/>
              <a:buFont typeface="Wingdings" panose="05000000000000000000" pitchFamily="2" charset="2"/>
              <a:buChar char="§"/>
            </a:pPr>
            <a:r>
              <a:rPr lang="en-US" sz="2400" dirty="0">
                <a:solidFill>
                  <a:schemeClr val="tx1"/>
                </a:solidFill>
                <a:latin typeface="Georgia" panose="02040502050405020303" pitchFamily="18" charset="0"/>
                <a:cs typeface="Calibri" panose="020F0502020204030204" pitchFamily="34" charset="0"/>
              </a:rPr>
              <a:t>the remaining neglected set aside funds can go back to Title I, Part A, schools.</a:t>
            </a:r>
            <a:endParaRPr lang="en-US" sz="24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90804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Who is Counted?</a:t>
            </a:r>
          </a:p>
        </p:txBody>
      </p:sp>
      <p:sp>
        <p:nvSpPr>
          <p:cNvPr id="3" name="Content Placeholder 2"/>
          <p:cNvSpPr>
            <a:spLocks noGrp="1"/>
          </p:cNvSpPr>
          <p:nvPr>
            <p:ph idx="1"/>
          </p:nvPr>
        </p:nvSpPr>
        <p:spPr>
          <a:xfrm>
            <a:off x="228600" y="1047751"/>
            <a:ext cx="8458200" cy="3276600"/>
          </a:xfrm>
        </p:spPr>
        <p:txBody>
          <a:bodyPr>
            <a:noAutofit/>
          </a:bodyPr>
          <a:lstStyle/>
          <a:p>
            <a:pPr>
              <a:buClr>
                <a:srgbClr val="1A4480"/>
              </a:buClr>
            </a:pPr>
            <a:endParaRPr lang="en-US" sz="2400" dirty="0" smtClean="0">
              <a:solidFill>
                <a:srgbClr val="1A4480"/>
              </a:solidFill>
              <a:latin typeface="Georgia" panose="02040502050405020303" pitchFamily="18" charset="0"/>
              <a:cs typeface="Calibri" panose="020F0502020204030204" pitchFamily="34" charset="0"/>
            </a:endParaRPr>
          </a:p>
          <a:p>
            <a:pPr>
              <a:buClr>
                <a:srgbClr val="1A4480"/>
              </a:buClr>
            </a:pPr>
            <a:r>
              <a:rPr lang="en-US" sz="2400" dirty="0" smtClean="0">
                <a:solidFill>
                  <a:srgbClr val="1A4480"/>
                </a:solidFill>
                <a:latin typeface="Georgia" panose="02040502050405020303" pitchFamily="18" charset="0"/>
                <a:cs typeface="Calibri" panose="020F0502020204030204" pitchFamily="34" charset="0"/>
              </a:rPr>
              <a:t>Children </a:t>
            </a:r>
            <a:r>
              <a:rPr lang="en-US" sz="2400" dirty="0">
                <a:solidFill>
                  <a:srgbClr val="1A4480"/>
                </a:solidFill>
                <a:latin typeface="Georgia" panose="02040502050405020303" pitchFamily="18" charset="0"/>
                <a:cs typeface="Calibri" panose="020F0502020204030204" pitchFamily="34" charset="0"/>
              </a:rPr>
              <a:t>ages 5–17, who reside in an eligible neglected or delinquent institution for at least one day within the 30 consecutive day window, one day of which must be in October.</a:t>
            </a:r>
          </a:p>
          <a:p>
            <a:pPr>
              <a:buClr>
                <a:srgbClr val="1A4480"/>
              </a:buClr>
            </a:pPr>
            <a:endParaRPr lang="en-US" sz="2400" dirty="0">
              <a:solidFill>
                <a:srgbClr val="1A4480"/>
              </a:solidFill>
              <a:latin typeface="Georgia" panose="02040502050405020303" pitchFamily="18" charset="0"/>
              <a:cs typeface="Calibri" panose="020F0502020204030204" pitchFamily="34" charset="0"/>
            </a:endParaRPr>
          </a:p>
          <a:p>
            <a:pPr>
              <a:buClr>
                <a:srgbClr val="1A4480"/>
              </a:buClr>
            </a:pPr>
            <a:r>
              <a:rPr lang="en-US" sz="2400" dirty="0">
                <a:solidFill>
                  <a:srgbClr val="1A4480"/>
                </a:solidFill>
                <a:latin typeface="Georgia" panose="02040502050405020303" pitchFamily="18" charset="0"/>
                <a:cs typeface="Calibri" panose="020F0502020204030204" pitchFamily="34" charset="0"/>
              </a:rPr>
              <a:t>All children who reside in the facility regardless of the child’s or youth’s state of origin should be included in the October Count.</a:t>
            </a:r>
          </a:p>
        </p:txBody>
      </p:sp>
    </p:spTree>
    <p:extLst>
      <p:ext uri="{BB962C8B-B14F-4D97-AF65-F5344CB8AC3E}">
        <p14:creationId xmlns:p14="http://schemas.microsoft.com/office/powerpoint/2010/main" val="582646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Georgia" panose="02040502050405020303" pitchFamily="18" charset="0"/>
                <a:cs typeface="Calibri" panose="020F0502020204030204" pitchFamily="34" charset="0"/>
              </a:rPr>
              <a:t>Who Cannot Be Counted?</a:t>
            </a:r>
          </a:p>
        </p:txBody>
      </p:sp>
      <p:sp>
        <p:nvSpPr>
          <p:cNvPr id="3" name="Content Placeholder 2"/>
          <p:cNvSpPr>
            <a:spLocks noGrp="1"/>
          </p:cNvSpPr>
          <p:nvPr>
            <p:ph idx="1"/>
          </p:nvPr>
        </p:nvSpPr>
        <p:spPr>
          <a:xfrm>
            <a:off x="152400" y="858371"/>
            <a:ext cx="8534400" cy="3657599"/>
          </a:xfrm>
        </p:spPr>
        <p:txBody>
          <a:bodyPr>
            <a:normAutofit fontScale="92500" lnSpcReduction="10000"/>
          </a:bodyPr>
          <a:lstStyle/>
          <a:p>
            <a:pPr marL="500063" indent="-457200">
              <a:buClr>
                <a:srgbClr val="1A4480"/>
              </a:buClr>
            </a:pPr>
            <a:r>
              <a:rPr lang="en-US" sz="2800" dirty="0">
                <a:solidFill>
                  <a:srgbClr val="1A4480"/>
                </a:solidFill>
                <a:latin typeface="Georgia" panose="02040502050405020303" pitchFamily="18" charset="0"/>
                <a:cs typeface="Calibri" panose="020F0502020204030204" pitchFamily="34" charset="0"/>
              </a:rPr>
              <a:t>Children in homeless shelters cannot be counted.   They can receive support through the Title I, Part A, Homeless Set Aside or through the McKinney-Vento Grant.</a:t>
            </a:r>
          </a:p>
          <a:p>
            <a:pPr marL="385763">
              <a:buClr>
                <a:srgbClr val="1A4480"/>
              </a:buClr>
            </a:pPr>
            <a:endParaRPr lang="en-US" sz="900" dirty="0">
              <a:solidFill>
                <a:srgbClr val="1A4480"/>
              </a:solidFill>
              <a:latin typeface="Georgia" panose="02040502050405020303" pitchFamily="18" charset="0"/>
              <a:cs typeface="Calibri" panose="020F0502020204030204" pitchFamily="34" charset="0"/>
            </a:endParaRPr>
          </a:p>
          <a:p>
            <a:pPr marL="500063" indent="-457200">
              <a:buClr>
                <a:srgbClr val="1A4480"/>
              </a:buClr>
            </a:pPr>
            <a:r>
              <a:rPr lang="en-US" sz="2800" dirty="0">
                <a:solidFill>
                  <a:srgbClr val="1A4480"/>
                </a:solidFill>
                <a:latin typeface="Georgia" panose="02040502050405020303" pitchFamily="18" charset="0"/>
                <a:cs typeface="Calibri" panose="020F0502020204030204" pitchFamily="34" charset="0"/>
              </a:rPr>
              <a:t>Children cannot be counted in the enrollment data submitted by a state correction or state detention facility (State Agency).</a:t>
            </a:r>
          </a:p>
          <a:p>
            <a:pPr marL="385763">
              <a:buClr>
                <a:srgbClr val="FF0000"/>
              </a:buClr>
            </a:pPr>
            <a:endParaRPr lang="en-US" sz="900" dirty="0">
              <a:solidFill>
                <a:srgbClr val="1A4480"/>
              </a:solidFill>
              <a:latin typeface="Georgia" panose="02040502050405020303" pitchFamily="18" charset="0"/>
              <a:cs typeface="Calibri" panose="020F0502020204030204" pitchFamily="34" charset="0"/>
            </a:endParaRPr>
          </a:p>
          <a:p>
            <a:pPr marL="842963" lvl="1" indent="-342900">
              <a:buClr>
                <a:srgbClr val="1A4480"/>
              </a:buClr>
              <a:buFont typeface="Wingdings" panose="05000000000000000000" pitchFamily="2" charset="2"/>
              <a:buChar char="§"/>
            </a:pPr>
            <a:r>
              <a:rPr lang="en-US" sz="2400" dirty="0">
                <a:solidFill>
                  <a:srgbClr val="1A4480"/>
                </a:solidFill>
                <a:latin typeface="Georgia" panose="02040502050405020303" pitchFamily="18" charset="0"/>
                <a:cs typeface="Calibri" panose="020F0502020204030204" pitchFamily="34" charset="0"/>
              </a:rPr>
              <a:t>Virginia’s two state agencies report those students and receive Title I, Part D, Subpart 1, funds.</a:t>
            </a:r>
          </a:p>
          <a:p>
            <a:pPr marL="385763"/>
            <a:endParaRPr lang="en-US" sz="2400" dirty="0">
              <a:latin typeface="Georgia" panose="02040502050405020303" pitchFamily="18" charset="0"/>
              <a:cs typeface="Calibri" panose="020F0502020204030204" pitchFamily="34" charset="0"/>
            </a:endParaRPr>
          </a:p>
          <a:p>
            <a:endParaRPr lang="en-US" dirty="0">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684383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Presentation-2022 (1)">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VDOE-Presentation-2022 (1)</Template>
  <TotalTime>601</TotalTime>
  <Words>3160</Words>
  <Application>Microsoft Office PowerPoint</Application>
  <PresentationFormat>On-screen Show (16:9)</PresentationFormat>
  <Paragraphs>390</Paragraphs>
  <Slides>61</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Courier New</vt:lpstr>
      <vt:lpstr>ＭＳ Ｐゴシック</vt:lpstr>
      <vt:lpstr>Trebuchet MS</vt:lpstr>
      <vt:lpstr>Calibri</vt:lpstr>
      <vt:lpstr>Georgia</vt:lpstr>
      <vt:lpstr>Arial</vt:lpstr>
      <vt:lpstr>Wingdings</vt:lpstr>
      <vt:lpstr>VDOE-Presentation-2022 (1)</vt:lpstr>
      <vt:lpstr>Annual October Count  of Children in Neglected or Delinquent Institutions,  and in Adult Correctional Institutions</vt:lpstr>
      <vt:lpstr>Disclaimer</vt:lpstr>
      <vt:lpstr>Agenda</vt:lpstr>
      <vt:lpstr>2022 Annual October Count Submission</vt:lpstr>
      <vt:lpstr>Annual Count Purpose</vt:lpstr>
      <vt:lpstr>Allocations to States </vt:lpstr>
      <vt:lpstr>Allocations to States cont.</vt:lpstr>
      <vt:lpstr>Who is Counted?</vt:lpstr>
      <vt:lpstr>Who Cannot Be Counted?</vt:lpstr>
      <vt:lpstr>Who is Served?</vt:lpstr>
      <vt:lpstr>Who is Served? cont.</vt:lpstr>
      <vt:lpstr>Facility Eligibility</vt:lpstr>
      <vt:lpstr>How to Find Facilities</vt:lpstr>
      <vt:lpstr>Resources</vt:lpstr>
      <vt:lpstr>Facility Type</vt:lpstr>
      <vt:lpstr>Definition: Neglected Institution </vt:lpstr>
      <vt:lpstr>Definition: Delinquent Institution</vt:lpstr>
      <vt:lpstr>Delinquent Institution</vt:lpstr>
      <vt:lpstr>Facility Reporting</vt:lpstr>
      <vt:lpstr>Acceptable Facility Types</vt:lpstr>
      <vt:lpstr>Facility Designation</vt:lpstr>
      <vt:lpstr>Type of Facility</vt:lpstr>
      <vt:lpstr>No Documentation Provided</vt:lpstr>
      <vt:lpstr>Evidence of Facility Type</vt:lpstr>
      <vt:lpstr>Delinquent Facility Example</vt:lpstr>
      <vt:lpstr>Delinquent Facility Example cont.</vt:lpstr>
      <vt:lpstr>Neglected Facility Example</vt:lpstr>
      <vt:lpstr>Annual Count Example 1</vt:lpstr>
      <vt:lpstr>Annual Count Example 2</vt:lpstr>
      <vt:lpstr>Annual Count Example 3</vt:lpstr>
      <vt:lpstr>Annual Count Example 4</vt:lpstr>
      <vt:lpstr>LEA Responsibility</vt:lpstr>
      <vt:lpstr>Facility Responsibility</vt:lpstr>
      <vt:lpstr>Facility Responsibility cont.</vt:lpstr>
      <vt:lpstr>LEA Final Steps</vt:lpstr>
      <vt:lpstr>Annual October Count of Neglected or Delinquent Children Application</vt:lpstr>
      <vt:lpstr>Choose the Correct Application</vt:lpstr>
      <vt:lpstr>The SSWS Application</vt:lpstr>
      <vt:lpstr>How to Get the Application</vt:lpstr>
      <vt:lpstr>Information Collected</vt:lpstr>
      <vt:lpstr>Entering Information- Reporting Students</vt:lpstr>
      <vt:lpstr>Example of Previously Reports Institutions</vt:lpstr>
      <vt:lpstr>Institution Information</vt:lpstr>
      <vt:lpstr>Example of Institution Information</vt:lpstr>
      <vt:lpstr>Application Changes</vt:lpstr>
      <vt:lpstr>Adding Institutions</vt:lpstr>
      <vt:lpstr>Total Number of Institutions and Students</vt:lpstr>
      <vt:lpstr>Institution Reports</vt:lpstr>
      <vt:lpstr>Correcting a Mistake</vt:lpstr>
      <vt:lpstr>Submit for Verification</vt:lpstr>
      <vt:lpstr>   Data     Verification</vt:lpstr>
      <vt:lpstr>More Application Changes</vt:lpstr>
      <vt:lpstr>Explanation Box</vt:lpstr>
      <vt:lpstr>Entering Information for Zero Students</vt:lpstr>
      <vt:lpstr>Verifying Zero Students</vt:lpstr>
      <vt:lpstr>Data Verification for Zero Students</vt:lpstr>
      <vt:lpstr>Explanation for Zero Students</vt:lpstr>
      <vt:lpstr>Submitting for Superintendent's Approval</vt:lpstr>
      <vt:lpstr>Verification Report</vt:lpstr>
      <vt:lpstr>Contact Information</vt:lpstr>
      <vt:lpstr>Title I, Part 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October Count  of Children in Neglected or Delinquent Institutions,  and in Adult Correctional Institutions</dc:title>
  <dc:creator>Frierson, Tiffany (DOE)</dc:creator>
  <cp:lastModifiedBy>Frierson, Tiffany (DOE)</cp:lastModifiedBy>
  <cp:revision>48</cp:revision>
  <cp:lastPrinted>2022-09-30T15:10:19Z</cp:lastPrinted>
  <dcterms:modified xsi:type="dcterms:W3CDTF">2022-11-22T18:13:55Z</dcterms:modified>
</cp:coreProperties>
</file>