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4"/>
  </p:notesMasterIdLst>
  <p:handoutMasterIdLst>
    <p:handoutMasterId r:id="rId65"/>
  </p:handoutMasterIdLst>
  <p:sldIdLst>
    <p:sldId id="256" r:id="rId2"/>
    <p:sldId id="316" r:id="rId3"/>
    <p:sldId id="319" r:id="rId4"/>
    <p:sldId id="258" r:id="rId5"/>
    <p:sldId id="259" r:id="rId6"/>
    <p:sldId id="260" r:id="rId7"/>
    <p:sldId id="261" r:id="rId8"/>
    <p:sldId id="262" r:id="rId9"/>
    <p:sldId id="263" r:id="rId10"/>
    <p:sldId id="264" r:id="rId11"/>
    <p:sldId id="265" r:id="rId12"/>
    <p:sldId id="266" r:id="rId13"/>
    <p:sldId id="31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20"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8" r:id="rId63"/>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Tahoma" panose="020B0604030504040204" pitchFamily="34"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zacane, Tina (DOE)" initials="MT(" lastIdx="8" clrIdx="0">
    <p:extLst>
      <p:ext uri="{19B8F6BF-5375-455C-9EA6-DF929625EA0E}">
        <p15:presenceInfo xmlns:p15="http://schemas.microsoft.com/office/powerpoint/2012/main" userId="S-1-5-21-3102109963-2641124013-111641105-804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008"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7CF16-ABB0-40F3-AB4F-04A58F94ABE5}" type="datetimeFigureOut">
              <a:rPr lang="en-US" smtClean="0"/>
              <a:t>8/20/2020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00D61-077B-4F32-80E4-93EE87151393}" type="slidenum">
              <a:rPr lang="en-US" smtClean="0"/>
              <a:t>‹#›</a:t>
            </a:fld>
            <a:endParaRPr lang="en-US"/>
          </a:p>
        </p:txBody>
      </p:sp>
    </p:spTree>
    <p:extLst>
      <p:ext uri="{BB962C8B-B14F-4D97-AF65-F5344CB8AC3E}">
        <p14:creationId xmlns:p14="http://schemas.microsoft.com/office/powerpoint/2010/main" val="2045829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vmat/static/comprehensive/mvat-compr-k-a2.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is a distinct difference between Just in Case vs. Just in Time. Just in Case is not intentionally data-led and is based on an assumption that students might not know the content. Just in Case instruction can cause both teachers and students to waste valuable instructional time instead of engaging in instruction that is intentional and purposeful. Let us look at the next scenario to compare.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this example, based on identification of students’ unfinished learning from the 6.12a quick check, Mrs. Roddriguez is able to intentionally craft the learning and fold in the prerequisite standard of 6.12a while continuing with new learning for standard 7.10a. Only 10 minutes of class time was used to provide reinforcement in comparison to an entire class period from the previous example.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59cb447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59cb447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39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Customize for Grade band (VDOE may have to do this)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12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http://www.doe.virginia.gov/testing/sol/standards_docs/mathematics/2016/jit/1a/1a-6a-jit.docx</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 we are reviewing content from the 7 - Algebra I grade band, we have selected the A.6a Just In Time Quick Check due to the vertical articulation connects between grades 7 (7.10) and grade 8 (8.16).</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student questions and teacher notes are bookmarked within each document to quickly transport you to the applicable section. The Just In Time Quick Check will reroute you to the student problems while the Just In Time Quick Check Teacher Notes will reroute you to teacher notes with detailed student misconceptions and strategies or resources to mitigate those misconceptions.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Support resources are inclusive of applicable VDOE resources such as Mathematics Instructional Plans (MIPs); Co-Teaching Mathematical Instruction Plans; Algebra Readiness Formative Assessments or Plans; Word Wall Cards; and, Desmos Activities. At times, you may see instructional videos linked from the VDOE Mathematics website as well as eMediaVA.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supporting and prerequisite standards are hyperlinked within each quick check. You will notice that the quick checks will most likely go back at most two grade levels in order to scaffold the instructional needs of students. Both the </a:t>
            </a:r>
            <a:r>
              <a:rPr lang="en" u="sng">
                <a:solidFill>
                  <a:schemeClr val="hlink"/>
                </a:solidFill>
                <a:hlinkClick r:id="rId3"/>
              </a:rPr>
              <a:t>Mathematics Vertical Articulation Tool</a:t>
            </a:r>
            <a:r>
              <a:rPr lang="en"/>
              <a:t> and extensive curriculum mapping process were used to identify the prerequisite standards needed to support current learning.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752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fc629fd9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8fc629fd9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http://www.doe.virginia.gov/support/health_medical/covid-19/recover-redesign-restart-2020.pdf</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project is an effort to support teachers in this process.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The Teacher Notes from Algebra Quick Check SOL A.6a highlight a possible common student error, what that error might indicate about student understanding, and strategies that might benefit students who need additional support.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https://forms.gle/QthoUdJ4rQoyorvP8</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59cb447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59cb44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 PowerPoints</a:t>
            </a:r>
            <a:r>
              <a:rPr lang="en-US" baseline="0" dirty="0" smtClean="0"/>
              <a:t> for today’s session will be made available on the webpage on Friday of this week; the recording will be posted following all of the webinars at the end of the month.</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681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0"/>
        <p:cNvGrpSpPr/>
        <p:nvPr/>
      </p:nvGrpSpPr>
      <p:grpSpPr>
        <a:xfrm>
          <a:off x="0" y="0"/>
          <a:ext cx="0" cy="0"/>
          <a:chOff x="0" y="0"/>
          <a:chExt cx="0" cy="0"/>
        </a:xfrm>
      </p:grpSpPr>
      <p:pic>
        <p:nvPicPr>
          <p:cNvPr id="51" name="Google Shape;51;p11"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52" name="Google Shape;52;p11"/>
          <p:cNvSpPr/>
          <p:nvPr/>
        </p:nvSpPr>
        <p:spPr>
          <a:xfrm>
            <a:off x="384849" y="895351"/>
            <a:ext cx="4033200" cy="3483300"/>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53" name="Google Shape;53;p11"/>
          <p:cNvSpPr/>
          <p:nvPr/>
        </p:nvSpPr>
        <p:spPr>
          <a:xfrm>
            <a:off x="4693614" y="895351"/>
            <a:ext cx="4033200" cy="3483300"/>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54" name="Google Shape;54;p11"/>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Tahoma"/>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457200" y="1047750"/>
            <a:ext cx="3886200" cy="3200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solidFill>
                  <a:schemeClr val="dk1"/>
                </a:solidFill>
              </a:defRPr>
            </a:lvl1pPr>
            <a:lvl2pPr marL="914400" lvl="1" indent="-381000" algn="l">
              <a:lnSpc>
                <a:spcPct val="100000"/>
              </a:lnSpc>
              <a:spcBef>
                <a:spcPts val="0"/>
              </a:spcBef>
              <a:spcAft>
                <a:spcPts val="0"/>
              </a:spcAft>
              <a:buClr>
                <a:schemeClr val="dk1"/>
              </a:buClr>
              <a:buSzPts val="2400"/>
              <a:buChar char="–"/>
              <a:defRPr sz="2400">
                <a:solidFill>
                  <a:schemeClr val="dk1"/>
                </a:solidFill>
              </a:defRPr>
            </a:lvl2pPr>
            <a:lvl3pPr marL="1371600" lvl="2" indent="-355600" algn="l">
              <a:lnSpc>
                <a:spcPct val="100000"/>
              </a:lnSpc>
              <a:spcBef>
                <a:spcPts val="0"/>
              </a:spcBef>
              <a:spcAft>
                <a:spcPts val="0"/>
              </a:spcAft>
              <a:buClr>
                <a:schemeClr val="dk1"/>
              </a:buClr>
              <a:buSzPts val="2000"/>
              <a:buChar char="•"/>
              <a:defRPr sz="2000">
                <a:solidFill>
                  <a:schemeClr val="dk1"/>
                </a:solidFill>
              </a:defRPr>
            </a:lvl3pPr>
            <a:lvl4pPr marL="1828800" lvl="3" indent="-342900" algn="l">
              <a:lnSpc>
                <a:spcPct val="100000"/>
              </a:lnSpc>
              <a:spcBef>
                <a:spcPts val="0"/>
              </a:spcBef>
              <a:spcAft>
                <a:spcPts val="0"/>
              </a:spcAft>
              <a:buClr>
                <a:schemeClr val="dk1"/>
              </a:buClr>
              <a:buSzPts val="1800"/>
              <a:buChar char="–"/>
              <a:defRPr sz="1800">
                <a:solidFill>
                  <a:schemeClr val="dk1"/>
                </a:solidFill>
              </a:defRPr>
            </a:lvl4pPr>
            <a:lvl5pPr marL="2286000" lvl="4" indent="-342900" algn="l">
              <a:lnSpc>
                <a:spcPct val="100000"/>
              </a:lnSpc>
              <a:spcBef>
                <a:spcPts val="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11"/>
          <p:cNvSpPr txBox="1">
            <a:spLocks noGrp="1"/>
          </p:cNvSpPr>
          <p:nvPr>
            <p:ph type="body" idx="2"/>
          </p:nvPr>
        </p:nvSpPr>
        <p:spPr>
          <a:xfrm>
            <a:off x="4800600" y="1047750"/>
            <a:ext cx="3810000" cy="3200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solidFill>
                  <a:schemeClr val="dk1"/>
                </a:solidFill>
              </a:defRPr>
            </a:lvl1pPr>
            <a:lvl2pPr marL="914400" lvl="1" indent="-381000" algn="l">
              <a:lnSpc>
                <a:spcPct val="100000"/>
              </a:lnSpc>
              <a:spcBef>
                <a:spcPts val="0"/>
              </a:spcBef>
              <a:spcAft>
                <a:spcPts val="0"/>
              </a:spcAft>
              <a:buClr>
                <a:schemeClr val="dk1"/>
              </a:buClr>
              <a:buSzPts val="2400"/>
              <a:buChar char="–"/>
              <a:defRPr sz="2400">
                <a:solidFill>
                  <a:schemeClr val="dk1"/>
                </a:solidFill>
              </a:defRPr>
            </a:lvl2pPr>
            <a:lvl3pPr marL="1371600" lvl="2" indent="-355600" algn="l">
              <a:lnSpc>
                <a:spcPct val="100000"/>
              </a:lnSpc>
              <a:spcBef>
                <a:spcPts val="0"/>
              </a:spcBef>
              <a:spcAft>
                <a:spcPts val="0"/>
              </a:spcAft>
              <a:buClr>
                <a:schemeClr val="dk1"/>
              </a:buClr>
              <a:buSzPts val="2000"/>
              <a:buChar char="•"/>
              <a:defRPr sz="2000">
                <a:solidFill>
                  <a:schemeClr val="dk1"/>
                </a:solidFill>
              </a:defRPr>
            </a:lvl3pPr>
            <a:lvl4pPr marL="1828800" lvl="3" indent="-342900" algn="l">
              <a:lnSpc>
                <a:spcPct val="100000"/>
              </a:lnSpc>
              <a:spcBef>
                <a:spcPts val="0"/>
              </a:spcBef>
              <a:spcAft>
                <a:spcPts val="0"/>
              </a:spcAft>
              <a:buClr>
                <a:schemeClr val="dk1"/>
              </a:buClr>
              <a:buSzPts val="1800"/>
              <a:buChar char="–"/>
              <a:defRPr sz="1800">
                <a:solidFill>
                  <a:schemeClr val="dk1"/>
                </a:solidFill>
              </a:defRPr>
            </a:lvl4pPr>
            <a:lvl5pPr marL="2286000" lvl="4" indent="-342900" algn="l">
              <a:lnSpc>
                <a:spcPct val="100000"/>
              </a:lnSpc>
              <a:spcBef>
                <a:spcPts val="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57" name="Google Shape;57;p11"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58"/>
        <p:cNvGrpSpPr/>
        <p:nvPr/>
      </p:nvGrpSpPr>
      <p:grpSpPr>
        <a:xfrm>
          <a:off x="0" y="0"/>
          <a:ext cx="0" cy="0"/>
          <a:chOff x="0" y="0"/>
          <a:chExt cx="0" cy="0"/>
        </a:xfrm>
      </p:grpSpPr>
      <p:pic>
        <p:nvPicPr>
          <p:cNvPr id="59" name="Google Shape;59;p12"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60" name="Google Shape;60;p12"/>
          <p:cNvSpPr/>
          <p:nvPr/>
        </p:nvSpPr>
        <p:spPr>
          <a:xfrm>
            <a:off x="384849" y="895351"/>
            <a:ext cx="8454300" cy="3483300"/>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61" name="Google Shape;61;p12"/>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Tahoma"/>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57200" y="1047750"/>
            <a:ext cx="8153400" cy="3200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solidFill>
                  <a:schemeClr val="dk1"/>
                </a:solidFill>
              </a:defRPr>
            </a:lvl1pPr>
            <a:lvl2pPr marL="914400" lvl="1" indent="-381000" algn="l">
              <a:lnSpc>
                <a:spcPct val="100000"/>
              </a:lnSpc>
              <a:spcBef>
                <a:spcPts val="0"/>
              </a:spcBef>
              <a:spcAft>
                <a:spcPts val="0"/>
              </a:spcAft>
              <a:buClr>
                <a:schemeClr val="dk1"/>
              </a:buClr>
              <a:buSzPts val="2400"/>
              <a:buChar char="–"/>
              <a:defRPr sz="2400">
                <a:solidFill>
                  <a:schemeClr val="dk1"/>
                </a:solidFill>
              </a:defRPr>
            </a:lvl2pPr>
            <a:lvl3pPr marL="1371600" lvl="2" indent="-355600" algn="l">
              <a:lnSpc>
                <a:spcPct val="100000"/>
              </a:lnSpc>
              <a:spcBef>
                <a:spcPts val="0"/>
              </a:spcBef>
              <a:spcAft>
                <a:spcPts val="0"/>
              </a:spcAft>
              <a:buClr>
                <a:schemeClr val="dk1"/>
              </a:buClr>
              <a:buSzPts val="2000"/>
              <a:buChar char="•"/>
              <a:defRPr sz="2000">
                <a:solidFill>
                  <a:schemeClr val="dk1"/>
                </a:solidFill>
              </a:defRPr>
            </a:lvl3pPr>
            <a:lvl4pPr marL="1828800" lvl="3" indent="-342900" algn="l">
              <a:lnSpc>
                <a:spcPct val="100000"/>
              </a:lnSpc>
              <a:spcBef>
                <a:spcPts val="0"/>
              </a:spcBef>
              <a:spcAft>
                <a:spcPts val="0"/>
              </a:spcAft>
              <a:buClr>
                <a:schemeClr val="dk1"/>
              </a:buClr>
              <a:buSzPts val="1800"/>
              <a:buChar char="–"/>
              <a:defRPr sz="1800">
                <a:solidFill>
                  <a:schemeClr val="dk1"/>
                </a:solidFill>
              </a:defRPr>
            </a:lvl4pPr>
            <a:lvl5pPr marL="2286000" lvl="4" indent="-342900" algn="l">
              <a:lnSpc>
                <a:spcPct val="100000"/>
              </a:lnSpc>
              <a:spcBef>
                <a:spcPts val="0"/>
              </a:spcBef>
              <a:spcAft>
                <a:spcPts val="0"/>
              </a:spcAft>
              <a:buClr>
                <a:schemeClr val="dk1"/>
              </a:buClr>
              <a:buSzPts val="1800"/>
              <a:buChar char="»"/>
              <a:defRPr sz="1800">
                <a:solidFill>
                  <a:schemeClr val="dk1"/>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3" name="Google Shape;63;p12"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Tahoma"/>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body" idx="1"/>
          </p:nvPr>
        </p:nvSpPr>
        <p:spPr>
          <a:xfrm>
            <a:off x="457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0"/>
              </a:spcBef>
              <a:spcAft>
                <a:spcPts val="0"/>
              </a:spcAft>
              <a:buClr>
                <a:schemeClr val="dk1"/>
              </a:buClr>
              <a:buSzPts val="2400"/>
              <a:buChar char="–"/>
              <a:defRPr sz="2400"/>
            </a:lvl2pPr>
            <a:lvl3pPr marL="1371600" lvl="2" indent="-355600" algn="l">
              <a:lnSpc>
                <a:spcPct val="100000"/>
              </a:lnSpc>
              <a:spcBef>
                <a:spcPts val="0"/>
              </a:spcBef>
              <a:spcAft>
                <a:spcPts val="0"/>
              </a:spcAft>
              <a:buClr>
                <a:schemeClr val="dk1"/>
              </a:buClr>
              <a:buSzPts val="2000"/>
              <a:buChar char="•"/>
              <a:defRPr sz="2000"/>
            </a:lvl3pPr>
            <a:lvl4pPr marL="1828800" lvl="3" indent="-342900" algn="l">
              <a:lnSpc>
                <a:spcPct val="100000"/>
              </a:lnSpc>
              <a:spcBef>
                <a:spcPts val="0"/>
              </a:spcBef>
              <a:spcAft>
                <a:spcPts val="0"/>
              </a:spcAft>
              <a:buClr>
                <a:schemeClr val="dk1"/>
              </a:buClr>
              <a:buSzPts val="1800"/>
              <a:buChar char="–"/>
              <a:defRPr sz="1800"/>
            </a:lvl4pPr>
            <a:lvl5pPr marL="2286000" lvl="4" indent="-342900" algn="l">
              <a:lnSpc>
                <a:spcPct val="100000"/>
              </a:lnSpc>
              <a:spcBef>
                <a:spcPts val="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3"/>
          <p:cNvSpPr txBox="1">
            <a:spLocks noGrp="1"/>
          </p:cNvSpPr>
          <p:nvPr>
            <p:ph type="body" idx="2"/>
          </p:nvPr>
        </p:nvSpPr>
        <p:spPr>
          <a:xfrm>
            <a:off x="4648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0"/>
              </a:spcBef>
              <a:spcAft>
                <a:spcPts val="0"/>
              </a:spcAft>
              <a:buClr>
                <a:schemeClr val="dk1"/>
              </a:buClr>
              <a:buSzPts val="2400"/>
              <a:buChar char="–"/>
              <a:defRPr sz="2400"/>
            </a:lvl2pPr>
            <a:lvl3pPr marL="1371600" lvl="2" indent="-355600" algn="l">
              <a:lnSpc>
                <a:spcPct val="100000"/>
              </a:lnSpc>
              <a:spcBef>
                <a:spcPts val="0"/>
              </a:spcBef>
              <a:spcAft>
                <a:spcPts val="0"/>
              </a:spcAft>
              <a:buClr>
                <a:schemeClr val="dk1"/>
              </a:buClr>
              <a:buSzPts val="2000"/>
              <a:buChar char="•"/>
              <a:defRPr sz="2000"/>
            </a:lvl3pPr>
            <a:lvl4pPr marL="1828800" lvl="3" indent="-342900" algn="l">
              <a:lnSpc>
                <a:spcPct val="100000"/>
              </a:lnSpc>
              <a:spcBef>
                <a:spcPts val="0"/>
              </a:spcBef>
              <a:spcAft>
                <a:spcPts val="0"/>
              </a:spcAft>
              <a:buClr>
                <a:schemeClr val="dk1"/>
              </a:buClr>
              <a:buSzPts val="1800"/>
              <a:buChar char="–"/>
              <a:defRPr sz="1800"/>
            </a:lvl4pPr>
            <a:lvl5pPr marL="2286000" lvl="4" indent="-342900" algn="l">
              <a:lnSpc>
                <a:spcPct val="100000"/>
              </a:lnSpc>
              <a:spcBef>
                <a:spcPts val="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8" name="Google Shape;68;p13"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7"/>
        <p:cNvGrpSpPr/>
        <p:nvPr/>
      </p:nvGrpSpPr>
      <p:grpSpPr>
        <a:xfrm>
          <a:off x="0" y="0"/>
          <a:ext cx="0" cy="0"/>
          <a:chOff x="0" y="0"/>
          <a:chExt cx="0" cy="0"/>
        </a:xfrm>
      </p:grpSpPr>
      <p:pic>
        <p:nvPicPr>
          <p:cNvPr id="18" name="Google Shape;18;p3"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19" name="Google Shape;19;p3"/>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Tahoma"/>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76200" y="3086100"/>
            <a:ext cx="6400800" cy="131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None/>
              <a:defRPr i="0">
                <a:solidFill>
                  <a:schemeClr val="dk1"/>
                </a:solidFill>
              </a:defRPr>
            </a:lvl1pPr>
            <a:lvl2pPr lvl="1" algn="ctr">
              <a:lnSpc>
                <a:spcPct val="100000"/>
              </a:lnSpc>
              <a:spcBef>
                <a:spcPts val="0"/>
              </a:spcBef>
              <a:spcAft>
                <a:spcPts val="0"/>
              </a:spcAft>
              <a:buClr>
                <a:srgbClr val="888888"/>
              </a:buClr>
              <a:buSzPts val="2600"/>
              <a:buNone/>
              <a:defRPr>
                <a:solidFill>
                  <a:srgbClr val="888888"/>
                </a:solidFill>
              </a:defRPr>
            </a:lvl2pPr>
            <a:lvl3pPr lvl="2" algn="ctr">
              <a:lnSpc>
                <a:spcPct val="100000"/>
              </a:lnSpc>
              <a:spcBef>
                <a:spcPts val="0"/>
              </a:spcBef>
              <a:spcAft>
                <a:spcPts val="0"/>
              </a:spcAft>
              <a:buClr>
                <a:srgbClr val="888888"/>
              </a:buClr>
              <a:buSzPts val="2400"/>
              <a:buNone/>
              <a:defRPr>
                <a:solidFill>
                  <a:srgbClr val="888888"/>
                </a:solidFill>
              </a:defRPr>
            </a:lvl3pPr>
            <a:lvl4pPr lvl="3" algn="ctr">
              <a:lnSpc>
                <a:spcPct val="100000"/>
              </a:lnSpc>
              <a:spcBef>
                <a:spcPts val="0"/>
              </a:spcBef>
              <a:spcAft>
                <a:spcPts val="0"/>
              </a:spcAft>
              <a:buClr>
                <a:srgbClr val="888888"/>
              </a:buClr>
              <a:buSzPts val="2000"/>
              <a:buNone/>
              <a:defRPr>
                <a:solidFill>
                  <a:srgbClr val="888888"/>
                </a:solidFill>
              </a:defRPr>
            </a:lvl4pPr>
            <a:lvl5pPr lvl="4" algn="ctr">
              <a:lnSpc>
                <a:spcPct val="100000"/>
              </a:lnSpc>
              <a:spcBef>
                <a:spcPts val="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9" name="Google Shape;29;p5"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30" name="Google Shape;30;p5"/>
          <p:cNvSpPr txBox="1">
            <a:spLocks noGrp="1"/>
          </p:cNvSpPr>
          <p:nvPr>
            <p:ph type="title"/>
          </p:nvPr>
        </p:nvSpPr>
        <p:spPr>
          <a:xfrm>
            <a:off x="0" y="-19050"/>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Tahoma"/>
              <a:buNone/>
              <a:defRPr>
                <a:solidFill>
                  <a:schemeClr val="lt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Tahoma"/>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3_Title and Content">
  <p:cSld name="23_Title and Conten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Tahoma"/>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7"/>
        <p:cNvGrpSpPr/>
        <p:nvPr/>
      </p:nvGrpSpPr>
      <p:grpSpPr>
        <a:xfrm>
          <a:off x="0" y="0"/>
          <a:ext cx="0" cy="0"/>
          <a:chOff x="0" y="0"/>
          <a:chExt cx="0" cy="0"/>
        </a:xfrm>
      </p:grpSpPr>
      <p:pic>
        <p:nvPicPr>
          <p:cNvPr id="38" name="Google Shape;38;p8"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39" name="Google Shape;39;p8"/>
          <p:cNvSpPr txBox="1">
            <a:spLocks noGrp="1"/>
          </p:cNvSpPr>
          <p:nvPr>
            <p:ph type="title"/>
          </p:nvPr>
        </p:nvSpPr>
        <p:spPr>
          <a:xfrm>
            <a:off x="0" y="1122"/>
            <a:ext cx="9144000" cy="818100"/>
          </a:xfrm>
          <a:prstGeom prst="rect">
            <a:avLst/>
          </a:prstGeom>
          <a:solidFill>
            <a:srgbClr val="0C0C0C"/>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Tahoma"/>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1"/>
        <p:cNvGrpSpPr/>
        <p:nvPr/>
      </p:nvGrpSpPr>
      <p:grpSpPr>
        <a:xfrm>
          <a:off x="0" y="0"/>
          <a:ext cx="0" cy="0"/>
          <a:chOff x="0" y="0"/>
          <a:chExt cx="0" cy="0"/>
        </a:xfrm>
      </p:grpSpPr>
      <p:sp>
        <p:nvSpPr>
          <p:cNvPr id="42" name="Google Shape;42;p9"/>
          <p:cNvSpPr txBox="1">
            <a:spLocks noGrp="1"/>
          </p:cNvSpPr>
          <p:nvPr>
            <p:ph type="subTitle" idx="1"/>
          </p:nvPr>
        </p:nvSpPr>
        <p:spPr>
          <a:xfrm>
            <a:off x="1371600" y="2571750"/>
            <a:ext cx="6400800" cy="13143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2800"/>
              <a:buNone/>
              <a:defRPr i="0">
                <a:solidFill>
                  <a:schemeClr val="dk1"/>
                </a:solidFill>
              </a:defRPr>
            </a:lvl1pPr>
            <a:lvl2pPr lvl="1" algn="ctr">
              <a:lnSpc>
                <a:spcPct val="100000"/>
              </a:lnSpc>
              <a:spcBef>
                <a:spcPts val="0"/>
              </a:spcBef>
              <a:spcAft>
                <a:spcPts val="0"/>
              </a:spcAft>
              <a:buClr>
                <a:srgbClr val="888888"/>
              </a:buClr>
              <a:buSzPts val="2600"/>
              <a:buNone/>
              <a:defRPr>
                <a:solidFill>
                  <a:srgbClr val="888888"/>
                </a:solidFill>
              </a:defRPr>
            </a:lvl2pPr>
            <a:lvl3pPr lvl="2" algn="ctr">
              <a:lnSpc>
                <a:spcPct val="100000"/>
              </a:lnSpc>
              <a:spcBef>
                <a:spcPts val="0"/>
              </a:spcBef>
              <a:spcAft>
                <a:spcPts val="0"/>
              </a:spcAft>
              <a:buClr>
                <a:srgbClr val="888888"/>
              </a:buClr>
              <a:buSzPts val="2400"/>
              <a:buNone/>
              <a:defRPr>
                <a:solidFill>
                  <a:srgbClr val="888888"/>
                </a:solidFill>
              </a:defRPr>
            </a:lvl3pPr>
            <a:lvl4pPr lvl="3" algn="ctr">
              <a:lnSpc>
                <a:spcPct val="100000"/>
              </a:lnSpc>
              <a:spcBef>
                <a:spcPts val="0"/>
              </a:spcBef>
              <a:spcAft>
                <a:spcPts val="0"/>
              </a:spcAft>
              <a:buClr>
                <a:srgbClr val="888888"/>
              </a:buClr>
              <a:buSzPts val="2000"/>
              <a:buNone/>
              <a:defRPr>
                <a:solidFill>
                  <a:srgbClr val="888888"/>
                </a:solidFill>
              </a:defRPr>
            </a:lvl4pPr>
            <a:lvl5pPr lvl="4" algn="ctr">
              <a:lnSpc>
                <a:spcPct val="100000"/>
              </a:lnSpc>
              <a:spcBef>
                <a:spcPts val="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 name="Google Shape;43;p9"/>
          <p:cNvSpPr txBox="1">
            <a:spLocks noGrp="1"/>
          </p:cNvSpPr>
          <p:nvPr>
            <p:ph type="title"/>
          </p:nvPr>
        </p:nvSpPr>
        <p:spPr>
          <a:xfrm>
            <a:off x="0" y="971551"/>
            <a:ext cx="9144000" cy="1371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ahoma"/>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9"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5"/>
        <p:cNvGrpSpPr/>
        <p:nvPr/>
      </p:nvGrpSpPr>
      <p:grpSpPr>
        <a:xfrm>
          <a:off x="0" y="0"/>
          <a:ext cx="0" cy="0"/>
          <a:chOff x="0" y="0"/>
          <a:chExt cx="0" cy="0"/>
        </a:xfrm>
      </p:grpSpPr>
      <p:pic>
        <p:nvPicPr>
          <p:cNvPr id="46" name="Google Shape;46;p10" title="decorative"/>
          <p:cNvPicPr preferRelativeResize="0"/>
          <p:nvPr/>
        </p:nvPicPr>
        <p:blipFill rotWithShape="1">
          <a:blip r:embed="rId2">
            <a:alphaModFix/>
          </a:blip>
          <a:srcRect l="43349" t="7868"/>
          <a:stretch/>
        </p:blipFill>
        <p:spPr>
          <a:xfrm>
            <a:off x="4972650" y="350378"/>
            <a:ext cx="4171350" cy="4102213"/>
          </a:xfrm>
          <a:prstGeom prst="rect">
            <a:avLst/>
          </a:prstGeom>
          <a:noFill/>
          <a:ln>
            <a:noFill/>
          </a:ln>
        </p:spPr>
      </p:pic>
      <p:sp>
        <p:nvSpPr>
          <p:cNvPr id="47" name="Google Shape;47;p10"/>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Tahoma"/>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body" idx="1"/>
          </p:nvPr>
        </p:nvSpPr>
        <p:spPr>
          <a:xfrm>
            <a:off x="381000" y="971550"/>
            <a:ext cx="4343400" cy="33528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dk1"/>
              </a:buClr>
              <a:buSzPts val="2400"/>
              <a:buChar char="•"/>
              <a:defRPr sz="2400"/>
            </a:lvl1pPr>
            <a:lvl2pPr marL="914400" lvl="1" indent="-355600" algn="l">
              <a:lnSpc>
                <a:spcPct val="100000"/>
              </a:lnSpc>
              <a:spcBef>
                <a:spcPts val="0"/>
              </a:spcBef>
              <a:spcAft>
                <a:spcPts val="0"/>
              </a:spcAft>
              <a:buClr>
                <a:schemeClr val="dk1"/>
              </a:buClr>
              <a:buSzPts val="2000"/>
              <a:buChar char="–"/>
              <a:defRPr sz="2000"/>
            </a:lvl2pPr>
            <a:lvl3pPr marL="1371600" lvl="2" indent="-342900" algn="l">
              <a:lnSpc>
                <a:spcPct val="100000"/>
              </a:lnSpc>
              <a:spcBef>
                <a:spcPts val="0"/>
              </a:spcBef>
              <a:spcAft>
                <a:spcPts val="0"/>
              </a:spcAft>
              <a:buClr>
                <a:schemeClr val="dk1"/>
              </a:buClr>
              <a:buSzPts val="1800"/>
              <a:buChar char="•"/>
              <a:defRPr sz="18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49" name="Google Shape;49;p10"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L="914400" marR="0" lvl="1"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Tahoma"/>
                <a:ea typeface="Tahoma"/>
                <a:cs typeface="Tahoma"/>
                <a:sym typeface="Tahoma"/>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Google Shape;7;p1"/>
          <p:cNvSpPr/>
          <p:nvPr/>
        </p:nvSpPr>
        <p:spPr>
          <a:xfrm>
            <a:off x="-1" y="4462415"/>
            <a:ext cx="9151200" cy="6858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 name="Google Shape;8;p1" title="Virginia is for Learners logo"/>
          <p:cNvPicPr preferRelativeResize="0"/>
          <p:nvPr/>
        </p:nvPicPr>
        <p:blipFill rotWithShape="1">
          <a:blip r:embed="rId14">
            <a:alphaModFix/>
          </a:blip>
          <a:srcRect/>
          <a:stretch/>
        </p:blipFill>
        <p:spPr>
          <a:xfrm>
            <a:off x="7670893" y="4499681"/>
            <a:ext cx="1320709" cy="611267"/>
          </a:xfrm>
          <a:prstGeom prst="rect">
            <a:avLst/>
          </a:prstGeom>
          <a:noFill/>
          <a:ln>
            <a:noFill/>
          </a:ln>
        </p:spPr>
      </p:pic>
      <p:cxnSp>
        <p:nvCxnSpPr>
          <p:cNvPr id="9" name="Google Shape;9;p1"/>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1" name="Google Shape;11;p1"/>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200"/>
              <a:buFont typeface="Tahoma"/>
              <a:buNone/>
              <a:defRPr sz="3200" b="1"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1"/>
          <p:cNvSpPr txBox="1"/>
          <p:nvPr/>
        </p:nvSpPr>
        <p:spPr>
          <a:xfrm>
            <a:off x="25400" y="4561185"/>
            <a:ext cx="4775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FFFFFF"/>
                </a:solidFill>
                <a:latin typeface="Calibri"/>
                <a:ea typeface="Calibri"/>
                <a:cs typeface="Calibri"/>
                <a:sym typeface="Calibri"/>
              </a:rPr>
              <a:t>Department of Student Assessment, Accountability &amp; ESEA Programs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FFFFFF"/>
                </a:solidFill>
                <a:latin typeface="Calibri"/>
                <a:ea typeface="Calibri"/>
                <a:cs typeface="Calibri"/>
                <a:sym typeface="Calibri"/>
              </a:rPr>
              <a:t>Department of Learning and Innovation</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testing/sol/standards_docs/mathematics/index.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doe.virginia.gov/instruction/mathematics/index.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virginia.gov/testing/sol/standards_docs/mathematics/2016/jit/1a/1a-6a-jit.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eacher.desmos.com/activitybuilder/custom/566b31734e38e1e21a10aac8"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teacher.desmos.com/activitybuilder/custom/5bcdf906c1d7660b58d8b866"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info.flipgrid.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teacher.desmos.co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ocs.google.com/forms/d/1ax-O0snAu74xOGr_f_cUJ7SRFYBQ3Cr02zfH1GSkFXo/edit?ts=5f3ac4c3"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gcs.org/cms/lib/DC00001581/Centricity/Domain/313/CGCS_Unfinished%20Learning.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tntp.org/assets/set-resources/TNTP_Learning_Acceleration_Guide.pdf" TargetMode="External"/><Relationship Id="rId4" Type="http://schemas.openxmlformats.org/officeDocument/2006/relationships/hyperlink" Target="https://achievethecore.org/aligned/select-math-intervention-conten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vdoe.mathematics@doe.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3" name="Title 2"/>
          <p:cNvSpPr>
            <a:spLocks noGrp="1"/>
          </p:cNvSpPr>
          <p:nvPr>
            <p:ph type="ctrTitle"/>
          </p:nvPr>
        </p:nvSpPr>
        <p:spPr>
          <a:xfrm>
            <a:off x="5106545" y="1837721"/>
            <a:ext cx="2485280" cy="665125"/>
          </a:xfrm>
        </p:spPr>
        <p:txBody>
          <a:bodyPr/>
          <a:lstStyle/>
          <a:p>
            <a:r>
              <a:rPr lang="en-US" sz="2800" dirty="0" smtClean="0"/>
              <a:t>WELCOME!</a:t>
            </a:r>
            <a:endParaRPr lang="en-US" sz="2800" dirty="0"/>
          </a:p>
        </p:txBody>
      </p:sp>
      <p:pic>
        <p:nvPicPr>
          <p:cNvPr id="73" name="Google Shape;73;p14" descr="an image" title="image"/>
          <p:cNvPicPr preferRelativeResize="0"/>
          <p:nvPr/>
        </p:nvPicPr>
        <p:blipFill rotWithShape="1">
          <a:blip r:embed="rId3">
            <a:alphaModFix/>
          </a:blip>
          <a:srcRect/>
          <a:stretch/>
        </p:blipFill>
        <p:spPr>
          <a:xfrm>
            <a:off x="78421" y="152400"/>
            <a:ext cx="1895475" cy="1257300"/>
          </a:xfrm>
          <a:prstGeom prst="rect">
            <a:avLst/>
          </a:prstGeom>
          <a:noFill/>
          <a:ln>
            <a:noFill/>
          </a:ln>
        </p:spPr>
      </p:pic>
      <p:pic>
        <p:nvPicPr>
          <p:cNvPr id="74" name="Google Shape;74;p14" title="image"/>
          <p:cNvPicPr preferRelativeResize="0"/>
          <p:nvPr/>
        </p:nvPicPr>
        <p:blipFill rotWithShape="1">
          <a:blip r:embed="rId4">
            <a:alphaModFix/>
          </a:blip>
          <a:srcRect/>
          <a:stretch/>
        </p:blipFill>
        <p:spPr>
          <a:xfrm>
            <a:off x="2200275" y="152400"/>
            <a:ext cx="1905000" cy="1828800"/>
          </a:xfrm>
          <a:prstGeom prst="rect">
            <a:avLst/>
          </a:prstGeom>
          <a:noFill/>
          <a:ln>
            <a:noFill/>
          </a:ln>
        </p:spPr>
      </p:pic>
      <p:pic>
        <p:nvPicPr>
          <p:cNvPr id="75" name="Google Shape;75;p14" title="image"/>
          <p:cNvPicPr preferRelativeResize="0"/>
          <p:nvPr/>
        </p:nvPicPr>
        <p:blipFill rotWithShape="1">
          <a:blip r:embed="rId5">
            <a:alphaModFix/>
          </a:blip>
          <a:srcRect/>
          <a:stretch/>
        </p:blipFill>
        <p:spPr>
          <a:xfrm>
            <a:off x="78421" y="1733766"/>
            <a:ext cx="1618325" cy="2433575"/>
          </a:xfrm>
          <a:prstGeom prst="rect">
            <a:avLst/>
          </a:prstGeom>
          <a:noFill/>
          <a:ln>
            <a:noFill/>
          </a:ln>
        </p:spPr>
      </p:pic>
      <p:pic>
        <p:nvPicPr>
          <p:cNvPr id="76" name="Google Shape;76;p14" title="image"/>
          <p:cNvPicPr preferRelativeResize="0"/>
          <p:nvPr/>
        </p:nvPicPr>
        <p:blipFill rotWithShape="1">
          <a:blip r:embed="rId6">
            <a:alphaModFix/>
          </a:blip>
          <a:srcRect/>
          <a:stretch/>
        </p:blipFill>
        <p:spPr>
          <a:xfrm>
            <a:off x="4331654" y="152400"/>
            <a:ext cx="2243350" cy="1491825"/>
          </a:xfrm>
          <a:prstGeom prst="rect">
            <a:avLst/>
          </a:prstGeom>
          <a:noFill/>
          <a:ln>
            <a:noFill/>
          </a:ln>
        </p:spPr>
      </p:pic>
      <p:pic>
        <p:nvPicPr>
          <p:cNvPr id="77" name="Google Shape;77;p14" title="image"/>
          <p:cNvPicPr preferRelativeResize="0"/>
          <p:nvPr/>
        </p:nvPicPr>
        <p:blipFill rotWithShape="1">
          <a:blip r:embed="rId7">
            <a:alphaModFix/>
          </a:blip>
          <a:srcRect/>
          <a:stretch/>
        </p:blipFill>
        <p:spPr>
          <a:xfrm>
            <a:off x="1772946" y="2170284"/>
            <a:ext cx="2986325" cy="1985906"/>
          </a:xfrm>
          <a:prstGeom prst="rect">
            <a:avLst/>
          </a:prstGeom>
          <a:noFill/>
          <a:ln>
            <a:noFill/>
          </a:ln>
        </p:spPr>
      </p:pic>
      <p:sp>
        <p:nvSpPr>
          <p:cNvPr id="78" name="Google Shape;78;p14"/>
          <p:cNvSpPr txBox="1"/>
          <p:nvPr/>
        </p:nvSpPr>
        <p:spPr>
          <a:xfrm>
            <a:off x="4835471" y="1733766"/>
            <a:ext cx="4308529" cy="2092883"/>
          </a:xfrm>
          <a:prstGeom prst="rect">
            <a:avLst/>
          </a:prstGeom>
          <a:noFill/>
          <a:ln>
            <a:solidFill>
              <a:schemeClr val="bg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r>
              <a:rPr lang="en" sz="2400" dirty="0" smtClean="0">
                <a:latin typeface="Tahoma"/>
                <a:ea typeface="Tahoma"/>
                <a:cs typeface="Tahoma"/>
                <a:sym typeface="Tahoma"/>
              </a:rPr>
              <a:t>You will be</a:t>
            </a:r>
            <a:r>
              <a:rPr lang="en" sz="2400" b="0" i="0" u="none" strike="noStrike" cap="none" dirty="0" smtClean="0">
                <a:solidFill>
                  <a:srgbClr val="000000"/>
                </a:solidFill>
                <a:latin typeface="Tahoma"/>
                <a:ea typeface="Tahoma"/>
                <a:cs typeface="Tahoma"/>
                <a:sym typeface="Tahoma"/>
              </a:rPr>
              <a:t> muted during the presentation.</a:t>
            </a: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Tahoma"/>
                <a:ea typeface="Tahoma"/>
                <a:cs typeface="Tahoma"/>
                <a:sym typeface="Tahoma"/>
              </a:rPr>
              <a:t>Questions should be submitted through the </a:t>
            </a:r>
            <a:r>
              <a:rPr lang="en" sz="2400" dirty="0" smtClean="0">
                <a:latin typeface="Tahoma"/>
                <a:ea typeface="Tahoma"/>
                <a:cs typeface="Tahoma"/>
                <a:sym typeface="Tahoma"/>
              </a:rPr>
              <a:t>Q&amp;A</a:t>
            </a:r>
            <a:r>
              <a:rPr lang="en" sz="2400" b="0" i="0" u="none" strike="noStrike" cap="none" dirty="0" smtClean="0">
                <a:solidFill>
                  <a:srgbClr val="000000"/>
                </a:solidFill>
                <a:latin typeface="Tahoma"/>
                <a:ea typeface="Tahoma"/>
                <a:cs typeface="Tahoma"/>
                <a:sym typeface="Tahoma"/>
              </a:rPr>
              <a:t>.</a:t>
            </a: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a:ea typeface="Tahoma"/>
              <a:cs typeface="Tahoma"/>
              <a:sym typeface="Tahoma"/>
            </a:endParaRPr>
          </a:p>
        </p:txBody>
      </p:sp>
      <p:pic>
        <p:nvPicPr>
          <p:cNvPr id="2" name="Picture 1" descr="Image of question and answer button" title="image"/>
          <p:cNvPicPr>
            <a:picLocks noChangeAspect="1"/>
          </p:cNvPicPr>
          <p:nvPr/>
        </p:nvPicPr>
        <p:blipFill>
          <a:blip r:embed="rId8"/>
          <a:stretch>
            <a:fillRect/>
          </a:stretch>
        </p:blipFill>
        <p:spPr>
          <a:xfrm>
            <a:off x="8114314" y="3449528"/>
            <a:ext cx="514350" cy="561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10</a:t>
            </a:fld>
            <a:endParaRPr lang="en-US" sz="1100" dirty="0"/>
          </a:p>
        </p:txBody>
      </p:sp>
      <p:sp>
        <p:nvSpPr>
          <p:cNvPr id="125" name="Google Shape;125;p22"/>
          <p:cNvSpPr txBox="1">
            <a:spLocks noGrp="1"/>
          </p:cNvSpPr>
          <p:nvPr>
            <p:ph type="title"/>
          </p:nvPr>
        </p:nvSpPr>
        <p:spPr>
          <a:xfrm>
            <a:off x="0" y="1126"/>
            <a:ext cx="9144000" cy="9825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Just in Time Instruction and Using Quick Checks (2 of 2)</a:t>
            </a:r>
            <a:endParaRPr/>
          </a:p>
        </p:txBody>
      </p:sp>
      <p:sp>
        <p:nvSpPr>
          <p:cNvPr id="126" name="Google Shape;126;p22"/>
          <p:cNvSpPr txBox="1">
            <a:spLocks noGrp="1"/>
          </p:cNvSpPr>
          <p:nvPr>
            <p:ph type="body" idx="1"/>
          </p:nvPr>
        </p:nvSpPr>
        <p:spPr>
          <a:xfrm>
            <a:off x="76200" y="1068050"/>
            <a:ext cx="8927400" cy="325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Quick checks allow teachers to:</a:t>
            </a:r>
            <a:endParaRPr dirty="0"/>
          </a:p>
          <a:p>
            <a:pPr marL="457200" lvl="0" indent="-342900" algn="l" rtl="0">
              <a:lnSpc>
                <a:spcPct val="100000"/>
              </a:lnSpc>
              <a:spcBef>
                <a:spcPts val="0"/>
              </a:spcBef>
              <a:spcAft>
                <a:spcPts val="0"/>
              </a:spcAft>
              <a:buSzPts val="1800"/>
              <a:buChar char="●"/>
            </a:pPr>
            <a:r>
              <a:rPr lang="en" dirty="0"/>
              <a:t>identify gaps in essential learning and additional scaffolding and support that may be required “just in time” to learn new </a:t>
            </a:r>
            <a:r>
              <a:rPr lang="en" dirty="0" smtClean="0"/>
              <a:t>content; and</a:t>
            </a:r>
            <a:endParaRPr dirty="0"/>
          </a:p>
          <a:p>
            <a:pPr marL="457200" lvl="0" indent="-342900" algn="l" rtl="0">
              <a:lnSpc>
                <a:spcPct val="100000"/>
              </a:lnSpc>
              <a:spcBef>
                <a:spcPts val="0"/>
              </a:spcBef>
              <a:spcAft>
                <a:spcPts val="0"/>
              </a:spcAft>
              <a:buSzPts val="1800"/>
              <a:buChar char="●"/>
            </a:pPr>
            <a:r>
              <a:rPr lang="en" dirty="0"/>
              <a:t>respond to student needs in real time and in the context of grade level content.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11</a:t>
            </a:fld>
            <a:endParaRPr lang="en-US" sz="1100" dirty="0"/>
          </a:p>
        </p:txBody>
      </p:sp>
      <p:sp>
        <p:nvSpPr>
          <p:cNvPr id="131" name="Google Shape;131;p23"/>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Just in Case vs. Just in Time (1 of 2)</a:t>
            </a:r>
            <a:endParaRPr/>
          </a:p>
        </p:txBody>
      </p:sp>
      <p:sp>
        <p:nvSpPr>
          <p:cNvPr id="132" name="Google Shape;132;p23"/>
          <p:cNvSpPr txBox="1">
            <a:spLocks noGrp="1"/>
          </p:cNvSpPr>
          <p:nvPr>
            <p:ph type="body" idx="1"/>
          </p:nvPr>
        </p:nvSpPr>
        <p:spPr>
          <a:xfrm>
            <a:off x="0" y="660500"/>
            <a:ext cx="9144000" cy="3663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50" b="1"/>
              <a:t>EXAMPLE:  SOL 7.10a The student will determine the slope, </a:t>
            </a:r>
            <a:r>
              <a:rPr lang="en" sz="2450" b="1" i="1"/>
              <a:t>m</a:t>
            </a:r>
            <a:r>
              <a:rPr lang="en" sz="2450" b="1"/>
              <a:t>, in a proportional relationship.</a:t>
            </a:r>
            <a:endParaRPr sz="2450" b="1"/>
          </a:p>
          <a:p>
            <a:pPr marL="0" lvl="0" indent="0" algn="l" rtl="0">
              <a:lnSpc>
                <a:spcPct val="115000"/>
              </a:lnSpc>
              <a:spcBef>
                <a:spcPts val="800"/>
              </a:spcBef>
              <a:spcAft>
                <a:spcPts val="0"/>
              </a:spcAft>
              <a:buClr>
                <a:schemeClr val="dk1"/>
              </a:buClr>
              <a:buSzPts val="1100"/>
              <a:buFont typeface="Arial"/>
              <a:buNone/>
            </a:pPr>
            <a:r>
              <a:rPr lang="en" sz="2600">
                <a:solidFill>
                  <a:srgbClr val="FF0000"/>
                </a:solidFill>
              </a:rPr>
              <a:t>“Just in case” </a:t>
            </a:r>
            <a:r>
              <a:rPr lang="en" sz="2600"/>
              <a:t>instruction: </a:t>
            </a:r>
            <a:r>
              <a:rPr lang="en" sz="2600" i="1"/>
              <a:t>Mrs. Merrick includes a re-teaching lesson on representing proportional relationships (SOL 6.12a)  to all of her students prior to introducing slope.</a:t>
            </a:r>
            <a:endParaRPr sz="2600" i="1"/>
          </a:p>
          <a:p>
            <a:pPr marL="0" lvl="0" indent="0" algn="l" rtl="0">
              <a:lnSpc>
                <a:spcPct val="100000"/>
              </a:lnSpc>
              <a:spcBef>
                <a:spcPts val="800"/>
              </a:spcBef>
              <a:spcAft>
                <a:spcPts val="0"/>
              </a:spcAft>
              <a:buSzPts val="1800"/>
              <a:buNone/>
            </a:pPr>
            <a:r>
              <a:rPr lang="en" sz="2600">
                <a:solidFill>
                  <a:srgbClr val="000000"/>
                </a:solidFill>
              </a:rPr>
              <a:t>Mrs. Merrick has used an entire class block to teach a lesson that most of her students may already understand.</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12</a:t>
            </a:fld>
            <a:endParaRPr lang="en-US" sz="1100" dirty="0"/>
          </a:p>
        </p:txBody>
      </p:sp>
      <p:sp>
        <p:nvSpPr>
          <p:cNvPr id="137" name="Google Shape;137;p24"/>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Just in Case vs. Just in Time (2 of 2)</a:t>
            </a:r>
            <a:endParaRPr/>
          </a:p>
        </p:txBody>
      </p:sp>
      <p:sp>
        <p:nvSpPr>
          <p:cNvPr id="138" name="Google Shape;138;p24"/>
          <p:cNvSpPr txBox="1">
            <a:spLocks noGrp="1"/>
          </p:cNvSpPr>
          <p:nvPr>
            <p:ph type="body" idx="1"/>
          </p:nvPr>
        </p:nvSpPr>
        <p:spPr>
          <a:xfrm>
            <a:off x="0" y="660500"/>
            <a:ext cx="9050400" cy="3663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 sz="2450" b="1"/>
              <a:t>EXAMPLE:  SOL 7.10a The student will determine the slope, </a:t>
            </a:r>
            <a:r>
              <a:rPr lang="en" sz="2450" b="1" i="1"/>
              <a:t>m</a:t>
            </a:r>
            <a:r>
              <a:rPr lang="en" sz="2450" b="1"/>
              <a:t>, in a proportional relationship.</a:t>
            </a:r>
            <a:endParaRPr sz="2450" b="1"/>
          </a:p>
          <a:p>
            <a:pPr marL="0" lvl="0" indent="0" algn="just" rtl="0">
              <a:lnSpc>
                <a:spcPct val="115000"/>
              </a:lnSpc>
              <a:spcBef>
                <a:spcPts val="800"/>
              </a:spcBef>
              <a:spcAft>
                <a:spcPts val="0"/>
              </a:spcAft>
              <a:buSzPts val="1800"/>
              <a:buNone/>
            </a:pPr>
            <a:r>
              <a:rPr lang="en" sz="2400">
                <a:solidFill>
                  <a:srgbClr val="1155CC"/>
                </a:solidFill>
              </a:rPr>
              <a:t>“Just in time”</a:t>
            </a:r>
            <a:r>
              <a:rPr lang="en" sz="2400">
                <a:solidFill>
                  <a:srgbClr val="00B050"/>
                </a:solidFill>
              </a:rPr>
              <a:t> </a:t>
            </a:r>
            <a:r>
              <a:rPr lang="en" sz="2400"/>
              <a:t>instruction: </a:t>
            </a:r>
            <a:r>
              <a:rPr lang="en" sz="2400" i="1"/>
              <a:t>Mrs. Rodriguez identifies students who have unfinished learning by implementing a quick check of content from SOL 6.12a prior to introducing slope and reteaches those students. </a:t>
            </a:r>
            <a:endParaRPr sz="2400" i="1"/>
          </a:p>
          <a:p>
            <a:pPr marL="0" lvl="0" indent="0" algn="l" rtl="0">
              <a:lnSpc>
                <a:spcPct val="100000"/>
              </a:lnSpc>
              <a:spcBef>
                <a:spcPts val="0"/>
              </a:spcBef>
              <a:spcAft>
                <a:spcPts val="0"/>
              </a:spcAft>
              <a:buSzPts val="1800"/>
              <a:buNone/>
            </a:pPr>
            <a:r>
              <a:rPr lang="en" sz="2600"/>
              <a:t>Mrs. Rodriguez has used 10 minutes of class time to identify which students need additional reinforcement.</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13</a:t>
            </a:fld>
            <a:endParaRPr lang="en-US" sz="1100" dirty="0"/>
          </a:p>
        </p:txBody>
      </p:sp>
      <p:sp>
        <p:nvSpPr>
          <p:cNvPr id="145" name="Google Shape;145;p25"/>
          <p:cNvSpPr txBox="1">
            <a:spLocks noGrp="1"/>
          </p:cNvSpPr>
          <p:nvPr>
            <p:ph type="title"/>
          </p:nvPr>
        </p:nvSpPr>
        <p:spPr>
          <a:xfrm>
            <a:off x="0" y="1125"/>
            <a:ext cx="9144000" cy="6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VDOE Website </a:t>
            </a:r>
            <a:endParaRPr/>
          </a:p>
        </p:txBody>
      </p:sp>
      <p:sp>
        <p:nvSpPr>
          <p:cNvPr id="146" name="Google Shape;146;p25"/>
          <p:cNvSpPr txBox="1"/>
          <p:nvPr/>
        </p:nvSpPr>
        <p:spPr>
          <a:xfrm>
            <a:off x="-25" y="929550"/>
            <a:ext cx="4003200" cy="30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ahoma"/>
                <a:ea typeface="Tahoma"/>
                <a:cs typeface="Tahoma"/>
                <a:sym typeface="Tahoma"/>
              </a:rPr>
              <a:t>Both the </a:t>
            </a:r>
            <a:r>
              <a:rPr lang="en" sz="2400" dirty="0" smtClean="0">
                <a:latin typeface="Tahoma"/>
                <a:ea typeface="Tahoma"/>
                <a:cs typeface="Tahoma"/>
                <a:sym typeface="Tahoma"/>
                <a:hlinkClick r:id="rId3"/>
              </a:rPr>
              <a:t>Mathematics Standards of Learning (SOL) &amp; Testing </a:t>
            </a:r>
            <a:r>
              <a:rPr lang="en" sz="2400" dirty="0" smtClean="0">
                <a:latin typeface="Tahoma"/>
                <a:ea typeface="Tahoma"/>
                <a:cs typeface="Tahoma"/>
                <a:sym typeface="Tahoma"/>
              </a:rPr>
              <a:t>and </a:t>
            </a:r>
            <a:r>
              <a:rPr lang="en" sz="2400" dirty="0" smtClean="0">
                <a:latin typeface="Tahoma"/>
                <a:ea typeface="Tahoma"/>
                <a:cs typeface="Tahoma"/>
                <a:sym typeface="Tahoma"/>
                <a:hlinkClick r:id="rId4"/>
              </a:rPr>
              <a:t>Mathematics Instruction </a:t>
            </a:r>
            <a:r>
              <a:rPr lang="en" sz="2400" dirty="0">
                <a:latin typeface="Tahoma"/>
                <a:ea typeface="Tahoma"/>
                <a:cs typeface="Tahoma"/>
                <a:sym typeface="Tahoma"/>
              </a:rPr>
              <a:t>pages on the VDOE website will contain links to the Just in Time Mathematics Quick Checks.</a:t>
            </a:r>
            <a:endParaRPr sz="2400" dirty="0">
              <a:latin typeface="Tahoma"/>
              <a:ea typeface="Tahoma"/>
              <a:cs typeface="Tahoma"/>
              <a:sym typeface="Tahoma"/>
            </a:endParaRPr>
          </a:p>
        </p:txBody>
      </p:sp>
      <p:pic>
        <p:nvPicPr>
          <p:cNvPr id="147" name="Google Shape;147;p25" descr="Just in Time Mathematics Quick Check link.  Just in Time Mathematics Quick Checks are formative assessments that align to the 2016 Mathematics Standards of Learning (SOL)."/>
          <p:cNvPicPr preferRelativeResize="0"/>
          <p:nvPr/>
        </p:nvPicPr>
        <p:blipFill>
          <a:blip r:embed="rId5">
            <a:alphaModFix/>
          </a:blip>
          <a:stretch>
            <a:fillRect/>
          </a:stretch>
        </p:blipFill>
        <p:spPr>
          <a:xfrm>
            <a:off x="4738200" y="0"/>
            <a:ext cx="2917363" cy="4405800"/>
          </a:xfrm>
          <a:prstGeom prst="rect">
            <a:avLst/>
          </a:prstGeom>
          <a:noFill/>
          <a:ln>
            <a:noFill/>
          </a:ln>
        </p:spPr>
      </p:pic>
    </p:spTree>
    <p:extLst>
      <p:ext uri="{BB962C8B-B14F-4D97-AF65-F5344CB8AC3E}">
        <p14:creationId xmlns:p14="http://schemas.microsoft.com/office/powerpoint/2010/main" val="125922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14</a:t>
            </a:fld>
            <a:endParaRPr lang="en-US" sz="1100" dirty="0"/>
          </a:p>
        </p:txBody>
      </p:sp>
      <p:sp>
        <p:nvSpPr>
          <p:cNvPr id="151" name="Google Shape;151;p2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The Web Page</a:t>
            </a:r>
            <a:endParaRPr/>
          </a:p>
        </p:txBody>
      </p:sp>
      <p:sp>
        <p:nvSpPr>
          <p:cNvPr id="152" name="Google Shape;152;p26"/>
          <p:cNvSpPr txBox="1"/>
          <p:nvPr/>
        </p:nvSpPr>
        <p:spPr>
          <a:xfrm>
            <a:off x="186075" y="3322675"/>
            <a:ext cx="7429500" cy="103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Tahoma"/>
                <a:ea typeface="Tahoma"/>
                <a:cs typeface="Tahoma"/>
                <a:sym typeface="Tahoma"/>
              </a:rPr>
              <a:t>Select the desired grade level.</a:t>
            </a:r>
            <a:endParaRPr sz="2800" b="0" i="0" u="none" strike="noStrike" cap="none">
              <a:solidFill>
                <a:srgbClr val="000000"/>
              </a:solidFill>
              <a:latin typeface="Tahoma"/>
              <a:ea typeface="Tahoma"/>
              <a:cs typeface="Tahoma"/>
              <a:sym typeface="Tahoma"/>
            </a:endParaRPr>
          </a:p>
        </p:txBody>
      </p:sp>
      <p:pic>
        <p:nvPicPr>
          <p:cNvPr id="153" name="Google Shape;153;p26" descr="Just in Time Mathematics Quick Checks.  This is an image of the page contents."/>
          <p:cNvPicPr preferRelativeResize="0"/>
          <p:nvPr/>
        </p:nvPicPr>
        <p:blipFill rotWithShape="1">
          <a:blip r:embed="rId3">
            <a:alphaModFix/>
          </a:blip>
          <a:srcRect/>
          <a:stretch/>
        </p:blipFill>
        <p:spPr>
          <a:xfrm>
            <a:off x="0" y="971625"/>
            <a:ext cx="9143999" cy="18841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15</a:t>
            </a:fld>
            <a:endParaRPr lang="en-US" sz="1100" dirty="0"/>
          </a:p>
        </p:txBody>
      </p:sp>
      <p:sp>
        <p:nvSpPr>
          <p:cNvPr id="158" name="Google Shape;158;p27"/>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Grade Level Standards</a:t>
            </a:r>
            <a:endParaRPr/>
          </a:p>
        </p:txBody>
      </p:sp>
      <p:sp>
        <p:nvSpPr>
          <p:cNvPr id="159" name="Google Shape;159;p27"/>
          <p:cNvSpPr txBox="1">
            <a:spLocks noGrp="1"/>
          </p:cNvSpPr>
          <p:nvPr>
            <p:ph type="body" idx="1"/>
          </p:nvPr>
        </p:nvSpPr>
        <p:spPr>
          <a:xfrm>
            <a:off x="4758150" y="2016000"/>
            <a:ext cx="4186500" cy="15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Select the desired standard and bullet within the strand.</a:t>
            </a:r>
            <a:endParaRPr/>
          </a:p>
        </p:txBody>
      </p:sp>
      <p:pic>
        <p:nvPicPr>
          <p:cNvPr id="160" name="Google Shape;160;p27" descr="This is an image of the grade level standard for Patterns, Functions, and Algebra strand."/>
          <p:cNvPicPr preferRelativeResize="0"/>
          <p:nvPr/>
        </p:nvPicPr>
        <p:blipFill>
          <a:blip r:embed="rId3">
            <a:alphaModFix/>
          </a:blip>
          <a:stretch>
            <a:fillRect/>
          </a:stretch>
        </p:blipFill>
        <p:spPr>
          <a:xfrm>
            <a:off x="504475" y="785810"/>
            <a:ext cx="3857625" cy="3571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9" name="TextBox 8"/>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16</a:t>
            </a:fld>
            <a:endParaRPr lang="en-US" sz="1100" dirty="0"/>
          </a:p>
        </p:txBody>
      </p:sp>
      <p:sp>
        <p:nvSpPr>
          <p:cNvPr id="165" name="Google Shape;165;p28"/>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Live Links vs. Coming Soon</a:t>
            </a:r>
            <a:endParaRPr/>
          </a:p>
        </p:txBody>
      </p:sp>
      <p:pic>
        <p:nvPicPr>
          <p:cNvPr id="6" name="Google Shape;160;p27" descr="This is an image of the grade level standard for Patterns, Functions, and Algebra strand."/>
          <p:cNvPicPr preferRelativeResize="0"/>
          <p:nvPr/>
        </p:nvPicPr>
        <p:blipFill>
          <a:blip r:embed="rId3">
            <a:alphaModFix/>
          </a:blip>
          <a:stretch>
            <a:fillRect/>
          </a:stretch>
        </p:blipFill>
        <p:spPr>
          <a:xfrm>
            <a:off x="504475" y="785810"/>
            <a:ext cx="3857625" cy="3571875"/>
          </a:xfrm>
          <a:prstGeom prst="rect">
            <a:avLst/>
          </a:prstGeom>
          <a:noFill/>
          <a:ln>
            <a:noFill/>
          </a:ln>
        </p:spPr>
      </p:pic>
      <p:sp>
        <p:nvSpPr>
          <p:cNvPr id="7" name="TextBox 6"/>
          <p:cNvSpPr txBox="1"/>
          <p:nvPr/>
        </p:nvSpPr>
        <p:spPr>
          <a:xfrm>
            <a:off x="3394819" y="1267473"/>
            <a:ext cx="5151863" cy="1384995"/>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available are hyperlinked and will appear blue and underlined.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394819" y="2812579"/>
            <a:ext cx="4993807" cy="1384995"/>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coming soon will appear in black text (not yet hyperlinked).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17</a:t>
            </a:fld>
            <a:endParaRPr lang="en-US" sz="1100" dirty="0"/>
          </a:p>
        </p:txBody>
      </p:sp>
      <p:sp>
        <p:nvSpPr>
          <p:cNvPr id="172" name="Google Shape;172;p29"/>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How to Use Quick Checks (1 of 2)</a:t>
            </a:r>
            <a:endParaRPr/>
          </a:p>
        </p:txBody>
      </p:sp>
      <p:sp>
        <p:nvSpPr>
          <p:cNvPr id="173" name="Google Shape;173;p29"/>
          <p:cNvSpPr txBox="1">
            <a:spLocks noGrp="1"/>
          </p:cNvSpPr>
          <p:nvPr>
            <p:ph type="body" idx="1"/>
          </p:nvPr>
        </p:nvSpPr>
        <p:spPr>
          <a:xfrm>
            <a:off x="0" y="730775"/>
            <a:ext cx="9144000" cy="366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Teachers should use Quick Checks while teaching current grade level content to:</a:t>
            </a:r>
            <a:endParaRPr dirty="0"/>
          </a:p>
          <a:p>
            <a:pPr marL="457200" lvl="0" indent="-342900" algn="l" rtl="0">
              <a:lnSpc>
                <a:spcPct val="100000"/>
              </a:lnSpc>
              <a:spcBef>
                <a:spcPts val="0"/>
              </a:spcBef>
              <a:spcAft>
                <a:spcPts val="0"/>
              </a:spcAft>
              <a:buSzPts val="1800"/>
              <a:buChar char="●"/>
            </a:pPr>
            <a:r>
              <a:rPr lang="en" dirty="0"/>
              <a:t>identify and access supporting and prerequisite SOL that are necessary for current </a:t>
            </a:r>
            <a:r>
              <a:rPr lang="en" dirty="0" smtClean="0"/>
              <a:t>learning;</a:t>
            </a:r>
            <a:endParaRPr dirty="0"/>
          </a:p>
          <a:p>
            <a:pPr marL="457200" lvl="0" indent="-342900" algn="l" rtl="0">
              <a:lnSpc>
                <a:spcPct val="100000"/>
              </a:lnSpc>
              <a:spcBef>
                <a:spcPts val="0"/>
              </a:spcBef>
              <a:spcAft>
                <a:spcPts val="0"/>
              </a:spcAft>
              <a:buSzPts val="1800"/>
              <a:buChar char="●"/>
            </a:pPr>
            <a:r>
              <a:rPr lang="en" dirty="0"/>
              <a:t>consider the most common student </a:t>
            </a:r>
            <a:r>
              <a:rPr lang="en" dirty="0" smtClean="0"/>
              <a:t>errors </a:t>
            </a:r>
            <a:r>
              <a:rPr lang="en" dirty="0"/>
              <a:t>and </a:t>
            </a:r>
            <a:r>
              <a:rPr lang="en" dirty="0" smtClean="0"/>
              <a:t>misconceptions; and</a:t>
            </a:r>
            <a:endParaRPr dirty="0"/>
          </a:p>
          <a:p>
            <a:pPr marL="457200" lvl="0" indent="-342900" algn="l" rtl="0">
              <a:lnSpc>
                <a:spcPct val="100000"/>
              </a:lnSpc>
              <a:spcBef>
                <a:spcPts val="0"/>
              </a:spcBef>
              <a:spcAft>
                <a:spcPts val="0"/>
              </a:spcAft>
              <a:buSzPts val="1800"/>
              <a:buChar char="●"/>
            </a:pPr>
            <a:r>
              <a:rPr lang="en" dirty="0"/>
              <a:t>plan for new </a:t>
            </a:r>
            <a:r>
              <a:rPr lang="en" dirty="0" smtClean="0"/>
              <a:t>instruction.</a:t>
            </a:r>
            <a:endParaRPr dirty="0"/>
          </a:p>
          <a:p>
            <a:pPr marL="0" lvl="0" indent="0" algn="l" rtl="0">
              <a:lnSpc>
                <a:spcPct val="100000"/>
              </a:lnSpc>
              <a:spcBef>
                <a:spcPts val="0"/>
              </a:spcBef>
              <a:spcAft>
                <a:spcPts val="0"/>
              </a:spcAft>
              <a:buSzPts val="1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18</a:t>
            </a:fld>
            <a:endParaRPr lang="en-US" sz="1100" dirty="0"/>
          </a:p>
        </p:txBody>
      </p:sp>
      <p:sp>
        <p:nvSpPr>
          <p:cNvPr id="178" name="Google Shape;178;p30"/>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How to Use Quick Checks (2 of 2)</a:t>
            </a:r>
            <a:endParaRPr/>
          </a:p>
        </p:txBody>
      </p:sp>
      <p:sp>
        <p:nvSpPr>
          <p:cNvPr id="179" name="Google Shape;179;p30"/>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Teachers should use Quick Checks while teaching current grade level content to</a:t>
            </a:r>
            <a:r>
              <a:rPr lang="en" dirty="0" smtClean="0"/>
              <a:t>:</a:t>
            </a:r>
            <a:endParaRPr sz="1800" dirty="0"/>
          </a:p>
          <a:p>
            <a:pPr marL="457200" lvl="0" indent="-342900" algn="l" rtl="0">
              <a:lnSpc>
                <a:spcPct val="100000"/>
              </a:lnSpc>
              <a:spcBef>
                <a:spcPts val="0"/>
              </a:spcBef>
              <a:spcAft>
                <a:spcPts val="0"/>
              </a:spcAft>
              <a:buSzPts val="1800"/>
              <a:buChar char="●"/>
            </a:pPr>
            <a:r>
              <a:rPr lang="en" dirty="0"/>
              <a:t>quickly assess newly taught content from the current grade </a:t>
            </a:r>
            <a:r>
              <a:rPr lang="en" dirty="0" smtClean="0"/>
              <a:t>level; and</a:t>
            </a:r>
            <a:endParaRPr dirty="0"/>
          </a:p>
          <a:p>
            <a:pPr marL="457200" lvl="0" indent="-342900" algn="l" rtl="0">
              <a:lnSpc>
                <a:spcPct val="100000"/>
              </a:lnSpc>
              <a:spcBef>
                <a:spcPts val="0"/>
              </a:spcBef>
              <a:spcAft>
                <a:spcPts val="0"/>
              </a:spcAft>
              <a:buSzPts val="1800"/>
              <a:buChar char="●"/>
            </a:pPr>
            <a:r>
              <a:rPr lang="en" dirty="0"/>
              <a:t>quickly identify links to resources that support current grade level </a:t>
            </a:r>
            <a:r>
              <a:rPr lang="en" dirty="0" smtClean="0"/>
              <a:t>content.</a:t>
            </a:r>
            <a:endParaRPr dirty="0"/>
          </a:p>
          <a:p>
            <a:pPr marL="0" lvl="0" indent="0" algn="l" rtl="0">
              <a:lnSpc>
                <a:spcPct val="100000"/>
              </a:lnSpc>
              <a:spcBef>
                <a:spcPts val="0"/>
              </a:spcBef>
              <a:spcAft>
                <a:spcPts val="0"/>
              </a:spcAft>
              <a:buSzPts val="1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19</a:t>
            </a:fld>
            <a:endParaRPr lang="en-US" sz="1100" dirty="0"/>
          </a:p>
        </p:txBody>
      </p:sp>
      <p:sp>
        <p:nvSpPr>
          <p:cNvPr id="184" name="Google Shape;184;p31"/>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How NOT to Use Quick Checks</a:t>
            </a:r>
            <a:endParaRPr/>
          </a:p>
        </p:txBody>
      </p:sp>
      <p:sp>
        <p:nvSpPr>
          <p:cNvPr id="185" name="Google Shape;185;p31"/>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Quick Checks are </a:t>
            </a:r>
            <a:r>
              <a:rPr lang="en" b="1" dirty="0"/>
              <a:t>not</a:t>
            </a:r>
            <a:r>
              <a:rPr lang="en" dirty="0"/>
              <a:t> intended to be used as a:</a:t>
            </a:r>
            <a:endParaRPr dirty="0"/>
          </a:p>
          <a:p>
            <a:pPr marL="0" lvl="0" indent="0" algn="l" rtl="0">
              <a:lnSpc>
                <a:spcPct val="100000"/>
              </a:lnSpc>
              <a:spcBef>
                <a:spcPts val="0"/>
              </a:spcBef>
              <a:spcAft>
                <a:spcPts val="0"/>
              </a:spcAft>
              <a:buSzPts val="1800"/>
              <a:buNone/>
            </a:pPr>
            <a:endParaRPr sz="1900" dirty="0"/>
          </a:p>
          <a:p>
            <a:pPr marL="457200" lvl="0" indent="-342900" algn="l" rtl="0">
              <a:lnSpc>
                <a:spcPct val="100000"/>
              </a:lnSpc>
              <a:spcBef>
                <a:spcPts val="0"/>
              </a:spcBef>
              <a:spcAft>
                <a:spcPts val="0"/>
              </a:spcAft>
              <a:buSzPts val="1800"/>
              <a:buChar char="●"/>
            </a:pPr>
            <a:r>
              <a:rPr lang="en" dirty="0"/>
              <a:t>pre-assessment for a unit/semester/course of </a:t>
            </a:r>
            <a:r>
              <a:rPr lang="en" dirty="0" smtClean="0"/>
              <a:t>study;</a:t>
            </a:r>
            <a:endParaRPr dirty="0"/>
          </a:p>
          <a:p>
            <a:pPr marL="457200" lvl="0" indent="-342900" algn="l" rtl="0">
              <a:lnSpc>
                <a:spcPct val="100000"/>
              </a:lnSpc>
              <a:spcBef>
                <a:spcPts val="0"/>
              </a:spcBef>
              <a:spcAft>
                <a:spcPts val="0"/>
              </a:spcAft>
              <a:buSzPts val="1800"/>
              <a:buChar char="●"/>
            </a:pPr>
            <a:r>
              <a:rPr lang="en" dirty="0"/>
              <a:t>practice SOL </a:t>
            </a:r>
            <a:r>
              <a:rPr lang="en" dirty="0" smtClean="0"/>
              <a:t>test;</a:t>
            </a:r>
            <a:endParaRPr dirty="0"/>
          </a:p>
          <a:p>
            <a:pPr marL="457200" lvl="0" indent="-342900" algn="l" rtl="0">
              <a:lnSpc>
                <a:spcPct val="100000"/>
              </a:lnSpc>
              <a:spcBef>
                <a:spcPts val="0"/>
              </a:spcBef>
              <a:spcAft>
                <a:spcPts val="0"/>
              </a:spcAft>
              <a:buSzPts val="1800"/>
              <a:buChar char="●"/>
            </a:pPr>
            <a:r>
              <a:rPr lang="en" dirty="0"/>
              <a:t>practice packet for independent </a:t>
            </a:r>
            <a:r>
              <a:rPr lang="en" dirty="0" smtClean="0"/>
              <a:t>learning;</a:t>
            </a:r>
            <a:endParaRPr dirty="0"/>
          </a:p>
          <a:p>
            <a:pPr marL="457200" lvl="0" indent="-342900" algn="l" rtl="0">
              <a:lnSpc>
                <a:spcPct val="100000"/>
              </a:lnSpc>
              <a:spcBef>
                <a:spcPts val="0"/>
              </a:spcBef>
              <a:spcAft>
                <a:spcPts val="0"/>
              </a:spcAft>
              <a:buSzPts val="1800"/>
              <a:buChar char="●"/>
            </a:pPr>
            <a:r>
              <a:rPr lang="en" dirty="0"/>
              <a:t>graded assignment/quiz/etc</a:t>
            </a:r>
            <a:r>
              <a:rPr lang="en" dirty="0" smtClean="0"/>
              <a:t>.; or </a:t>
            </a:r>
            <a:endParaRPr dirty="0"/>
          </a:p>
          <a:p>
            <a:pPr marL="457200" lvl="0" indent="-342900" algn="l" rtl="0">
              <a:lnSpc>
                <a:spcPct val="100000"/>
              </a:lnSpc>
              <a:spcBef>
                <a:spcPts val="0"/>
              </a:spcBef>
              <a:spcAft>
                <a:spcPts val="0"/>
              </a:spcAft>
              <a:buSzPts val="1800"/>
              <a:buChar char="●"/>
            </a:pPr>
            <a:r>
              <a:rPr lang="en" dirty="0"/>
              <a:t>tool for determining course </a:t>
            </a:r>
            <a:r>
              <a:rPr lang="en" dirty="0" smtClean="0"/>
              <a:t>placement.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extBox 1"/>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a:t>
            </a:fld>
            <a:endParaRPr lang="en-US" sz="1100" dirty="0"/>
          </a:p>
        </p:txBody>
      </p:sp>
      <p:sp>
        <p:nvSpPr>
          <p:cNvPr id="83" name="Google Shape;83;p15"/>
          <p:cNvSpPr txBox="1">
            <a:spLocks noGrp="1"/>
          </p:cNvSpPr>
          <p:nvPr>
            <p:ph type="ctrTitle"/>
          </p:nvPr>
        </p:nvSpPr>
        <p:spPr>
          <a:xfrm>
            <a:off x="3560625" y="1294250"/>
            <a:ext cx="5859600" cy="2052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Just In Time </a:t>
            </a:r>
            <a:endParaRPr dirty="0"/>
          </a:p>
          <a:p>
            <a:pPr marL="0" lvl="0" indent="0" algn="ctr" rtl="0">
              <a:spcBef>
                <a:spcPts val="0"/>
              </a:spcBef>
              <a:spcAft>
                <a:spcPts val="0"/>
              </a:spcAft>
              <a:buNone/>
            </a:pPr>
            <a:r>
              <a:rPr lang="en" dirty="0"/>
              <a:t>Quick Checks</a:t>
            </a:r>
            <a:endParaRPr dirty="0"/>
          </a:p>
          <a:p>
            <a:pPr marL="0" lvl="0" indent="0" algn="ctr" rtl="0">
              <a:spcBef>
                <a:spcPts val="0"/>
              </a:spcBef>
              <a:spcAft>
                <a:spcPts val="0"/>
              </a:spcAft>
              <a:buNone/>
            </a:pPr>
            <a:r>
              <a:rPr lang="en" dirty="0"/>
              <a:t>Grades </a:t>
            </a:r>
            <a:r>
              <a:rPr lang="en" dirty="0" smtClean="0"/>
              <a:t>7, 8 and Algebra 1</a:t>
            </a:r>
            <a:endParaRPr dirty="0"/>
          </a:p>
        </p:txBody>
      </p:sp>
      <p:sp>
        <p:nvSpPr>
          <p:cNvPr id="84" name="Google Shape;84;p15"/>
          <p:cNvSpPr txBox="1">
            <a:spLocks noGrp="1"/>
          </p:cNvSpPr>
          <p:nvPr>
            <p:ph type="subTitle" idx="1"/>
          </p:nvPr>
        </p:nvSpPr>
        <p:spPr>
          <a:xfrm>
            <a:off x="311700" y="3478600"/>
            <a:ext cx="85206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dirty="0"/>
              <a:t>Fall 2020 and Beyond</a:t>
            </a:r>
            <a:endParaRPr dirty="0"/>
          </a:p>
        </p:txBody>
      </p:sp>
      <p:pic>
        <p:nvPicPr>
          <p:cNvPr id="85" name="Google Shape;85;p15" title="image"/>
          <p:cNvPicPr preferRelativeResize="0"/>
          <p:nvPr/>
        </p:nvPicPr>
        <p:blipFill>
          <a:blip r:embed="rId3">
            <a:alphaModFix/>
          </a:blip>
          <a:stretch>
            <a:fillRect/>
          </a:stretch>
        </p:blipFill>
        <p:spPr>
          <a:xfrm>
            <a:off x="-219377" y="139225"/>
            <a:ext cx="4111075" cy="2746100"/>
          </a:xfrm>
          <a:prstGeom prst="rect">
            <a:avLst/>
          </a:prstGeom>
          <a:noFill/>
          <a:ln>
            <a:noFill/>
          </a:ln>
        </p:spPr>
      </p:pic>
    </p:spTree>
    <p:extLst>
      <p:ext uri="{BB962C8B-B14F-4D97-AF65-F5344CB8AC3E}">
        <p14:creationId xmlns:p14="http://schemas.microsoft.com/office/powerpoint/2010/main" val="371002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20</a:t>
            </a:fld>
            <a:endParaRPr lang="en-US" sz="1100" dirty="0"/>
          </a:p>
        </p:txBody>
      </p:sp>
      <p:sp>
        <p:nvSpPr>
          <p:cNvPr id="6" name="Title 5"/>
          <p:cNvSpPr>
            <a:spLocks noGrp="1"/>
          </p:cNvSpPr>
          <p:nvPr>
            <p:ph type="title"/>
          </p:nvPr>
        </p:nvSpPr>
        <p:spPr>
          <a:xfrm>
            <a:off x="1721708" y="893920"/>
            <a:ext cx="5923005" cy="818100"/>
          </a:xfrm>
        </p:spPr>
        <p:txBody>
          <a:bodyPr/>
          <a:lstStyle/>
          <a:p>
            <a:r>
              <a:rPr lang="en-US" dirty="0" smtClean="0"/>
              <a:t>Quick Check Components</a:t>
            </a:r>
            <a:endParaRPr lang="en-US" dirty="0"/>
          </a:p>
        </p:txBody>
      </p:sp>
      <p:sp>
        <p:nvSpPr>
          <p:cNvPr id="190" name="Google Shape;190;p32" descr="quick check components.  See link to quick check in the chat box."/>
          <p:cNvSpPr txBox="1">
            <a:spLocks noGrp="1"/>
          </p:cNvSpPr>
          <p:nvPr>
            <p:ph type="body" idx="1"/>
          </p:nvPr>
        </p:nvSpPr>
        <p:spPr/>
        <p:txBody>
          <a:bodyPr/>
          <a:lstStyle/>
          <a:p>
            <a:pPr lvl="0"/>
            <a:endParaRPr lang="en-US" dirty="0" smtClean="0"/>
          </a:p>
          <a:p>
            <a:pPr lvl="0"/>
            <a:endParaRPr lang="en-US" dirty="0" smtClean="0"/>
          </a:p>
          <a:p>
            <a:pPr lvl="0"/>
            <a:endParaRPr lang="en-US" dirty="0" smtClean="0"/>
          </a:p>
        </p:txBody>
      </p:sp>
      <p:sp>
        <p:nvSpPr>
          <p:cNvPr id="2" name="TextBox 1"/>
          <p:cNvSpPr txBox="1"/>
          <p:nvPr/>
        </p:nvSpPr>
        <p:spPr>
          <a:xfrm>
            <a:off x="1441426" y="2735684"/>
            <a:ext cx="5582094" cy="461665"/>
          </a:xfrm>
          <a:prstGeom prst="rect">
            <a:avLst/>
          </a:prstGeom>
          <a:solidFill>
            <a:schemeClr val="accent2">
              <a:lumMod val="40000"/>
              <a:lumOff val="60000"/>
            </a:schemeClr>
          </a:solid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See link to Quick Check in the Chat box.</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Image of question and answer button." title="image"/>
          <p:cNvPicPr>
            <a:picLocks noChangeAspect="1"/>
          </p:cNvPicPr>
          <p:nvPr/>
        </p:nvPicPr>
        <p:blipFill>
          <a:blip r:embed="rId3"/>
          <a:stretch>
            <a:fillRect/>
          </a:stretch>
        </p:blipFill>
        <p:spPr>
          <a:xfrm>
            <a:off x="7023520" y="2528688"/>
            <a:ext cx="782502" cy="8756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21</a:t>
            </a:fld>
            <a:endParaRPr lang="en-US" sz="1100" dirty="0"/>
          </a:p>
        </p:txBody>
      </p:sp>
      <p:sp>
        <p:nvSpPr>
          <p:cNvPr id="195" name="Google Shape;195;p33"/>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Components of a Quick Check</a:t>
            </a:r>
            <a:endParaRPr/>
          </a:p>
        </p:txBody>
      </p:sp>
      <p:sp>
        <p:nvSpPr>
          <p:cNvPr id="196" name="Google Shape;196;p33"/>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Each Quick Check contains links to:</a:t>
            </a:r>
            <a:endParaRPr dirty="0"/>
          </a:p>
          <a:p>
            <a:pPr marL="457200" lvl="0" indent="-342900" algn="l" rtl="0">
              <a:lnSpc>
                <a:spcPct val="100000"/>
              </a:lnSpc>
              <a:spcBef>
                <a:spcPts val="0"/>
              </a:spcBef>
              <a:spcAft>
                <a:spcPts val="0"/>
              </a:spcAft>
              <a:buSzPts val="1800"/>
              <a:buChar char="●"/>
            </a:pPr>
            <a:r>
              <a:rPr lang="en" dirty="0"/>
              <a:t>the Curriculum </a:t>
            </a:r>
            <a:r>
              <a:rPr lang="en" dirty="0" smtClean="0"/>
              <a:t>Framework;</a:t>
            </a:r>
            <a:endParaRPr dirty="0"/>
          </a:p>
          <a:p>
            <a:pPr marL="457200" lvl="0" indent="-342900" algn="l" rtl="0">
              <a:lnSpc>
                <a:spcPct val="100000"/>
              </a:lnSpc>
              <a:spcBef>
                <a:spcPts val="0"/>
              </a:spcBef>
              <a:spcAft>
                <a:spcPts val="0"/>
              </a:spcAft>
              <a:buSzPts val="1800"/>
              <a:buChar char="●"/>
            </a:pPr>
            <a:r>
              <a:rPr lang="en" dirty="0"/>
              <a:t>questions designed to reveal possible student errors and </a:t>
            </a:r>
            <a:r>
              <a:rPr lang="en" dirty="0" smtClean="0"/>
              <a:t>misconceptions;</a:t>
            </a:r>
            <a:endParaRPr dirty="0"/>
          </a:p>
          <a:p>
            <a:pPr marL="457200" lvl="0" indent="-342900" algn="l" rtl="0">
              <a:lnSpc>
                <a:spcPct val="100000"/>
              </a:lnSpc>
              <a:spcBef>
                <a:spcPts val="0"/>
              </a:spcBef>
              <a:spcAft>
                <a:spcPts val="0"/>
              </a:spcAft>
              <a:buSzPts val="1800"/>
              <a:buChar char="●"/>
            </a:pPr>
            <a:r>
              <a:rPr lang="en" dirty="0"/>
              <a:t>teacher notes for each </a:t>
            </a:r>
            <a:r>
              <a:rPr lang="en" dirty="0" smtClean="0"/>
              <a:t>question;</a:t>
            </a:r>
            <a:endParaRPr dirty="0"/>
          </a:p>
          <a:p>
            <a:pPr marL="457200" lvl="0" indent="-342900" algn="l" rtl="0">
              <a:lnSpc>
                <a:spcPct val="100000"/>
              </a:lnSpc>
              <a:spcBef>
                <a:spcPts val="0"/>
              </a:spcBef>
              <a:spcAft>
                <a:spcPts val="0"/>
              </a:spcAft>
              <a:buSzPts val="1800"/>
              <a:buChar char="●"/>
            </a:pPr>
            <a:r>
              <a:rPr lang="en" dirty="0"/>
              <a:t>supporting </a:t>
            </a:r>
            <a:r>
              <a:rPr lang="en" dirty="0" smtClean="0"/>
              <a:t>resources; and</a:t>
            </a:r>
            <a:endParaRPr dirty="0"/>
          </a:p>
          <a:p>
            <a:pPr marL="457200" lvl="0" indent="-342900" algn="l" rtl="0">
              <a:lnSpc>
                <a:spcPct val="100000"/>
              </a:lnSpc>
              <a:spcBef>
                <a:spcPts val="0"/>
              </a:spcBef>
              <a:spcAft>
                <a:spcPts val="0"/>
              </a:spcAft>
              <a:buSzPts val="1800"/>
              <a:buChar char="●"/>
            </a:pPr>
            <a:r>
              <a:rPr lang="en" dirty="0"/>
              <a:t>supporting and prerequisite </a:t>
            </a:r>
            <a:r>
              <a:rPr lang="en" dirty="0" smtClean="0"/>
              <a:t>SOL.</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22</a:t>
            </a:fld>
            <a:endParaRPr lang="en-US" sz="1100" dirty="0"/>
          </a:p>
        </p:txBody>
      </p:sp>
      <p:sp>
        <p:nvSpPr>
          <p:cNvPr id="201" name="Google Shape;201;p34"/>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sz="3000" dirty="0"/>
              <a:t>Quick Check </a:t>
            </a:r>
            <a:r>
              <a:rPr lang="en" sz="3000" dirty="0">
                <a:hlinkClick r:id="rId3"/>
              </a:rPr>
              <a:t>A.6a</a:t>
            </a:r>
            <a:r>
              <a:rPr lang="en" dirty="0"/>
              <a:t>  </a:t>
            </a:r>
            <a:endParaRPr dirty="0"/>
          </a:p>
        </p:txBody>
      </p:sp>
      <p:sp>
        <p:nvSpPr>
          <p:cNvPr id="202" name="Google Shape;202;p34"/>
          <p:cNvSpPr txBox="1"/>
          <p:nvPr/>
        </p:nvSpPr>
        <p:spPr>
          <a:xfrm>
            <a:off x="101000" y="819225"/>
            <a:ext cx="3148500" cy="318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dirty="0">
                <a:solidFill>
                  <a:srgbClr val="000000"/>
                </a:solidFill>
                <a:latin typeface="Tahoma"/>
                <a:ea typeface="Tahoma"/>
                <a:cs typeface="Tahoma"/>
                <a:sym typeface="Tahoma"/>
              </a:rPr>
              <a:t>Each component offers a unique element of support to the content of the standard.</a:t>
            </a:r>
            <a:endParaRPr sz="2800" b="0" i="0" u="none" strike="noStrike" cap="none" dirty="0">
              <a:solidFill>
                <a:srgbClr val="000000"/>
              </a:solidFill>
              <a:latin typeface="Tahoma"/>
              <a:ea typeface="Tahoma"/>
              <a:cs typeface="Tahoma"/>
              <a:sym typeface="Tahoma"/>
            </a:endParaRPr>
          </a:p>
        </p:txBody>
      </p:sp>
      <p:pic>
        <p:nvPicPr>
          <p:cNvPr id="203" name="Google Shape;203;p34" descr="This is an image of the Algebra 1 SOL A.6a quick check."/>
          <p:cNvPicPr preferRelativeResize="0"/>
          <p:nvPr/>
        </p:nvPicPr>
        <p:blipFill>
          <a:blip r:embed="rId4">
            <a:alphaModFix/>
          </a:blip>
          <a:stretch>
            <a:fillRect/>
          </a:stretch>
        </p:blipFill>
        <p:spPr>
          <a:xfrm>
            <a:off x="3565950" y="139775"/>
            <a:ext cx="3911507" cy="424009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23</a:t>
            </a:fld>
            <a:endParaRPr lang="en-US" sz="1100" dirty="0"/>
          </a:p>
        </p:txBody>
      </p:sp>
      <p:sp>
        <p:nvSpPr>
          <p:cNvPr id="208" name="Google Shape;208;p35"/>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Link to the Curriculum Framework</a:t>
            </a:r>
            <a:endParaRPr/>
          </a:p>
        </p:txBody>
      </p:sp>
      <p:sp>
        <p:nvSpPr>
          <p:cNvPr id="209" name="Google Shape;209;p35"/>
          <p:cNvSpPr txBox="1"/>
          <p:nvPr/>
        </p:nvSpPr>
        <p:spPr>
          <a:xfrm>
            <a:off x="224925" y="2810450"/>
            <a:ext cx="7485900" cy="136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Tahoma"/>
                <a:ea typeface="Tahoma"/>
                <a:cs typeface="Tahoma"/>
                <a:sym typeface="Tahoma"/>
              </a:rPr>
              <a:t>This link takes the user directly to the </a:t>
            </a:r>
            <a:endParaRPr sz="28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r>
              <a:rPr lang="en" sz="2800">
                <a:latin typeface="Tahoma"/>
                <a:ea typeface="Tahoma"/>
                <a:cs typeface="Tahoma"/>
                <a:sym typeface="Tahoma"/>
              </a:rPr>
              <a:t>Algebra I</a:t>
            </a:r>
            <a:r>
              <a:rPr lang="en" sz="2800" b="0" i="0" u="none" strike="noStrike" cap="none">
                <a:solidFill>
                  <a:srgbClr val="000000"/>
                </a:solidFill>
                <a:latin typeface="Tahoma"/>
                <a:ea typeface="Tahoma"/>
                <a:cs typeface="Tahoma"/>
                <a:sym typeface="Tahoma"/>
              </a:rPr>
              <a:t> Mathematics Curriculum Framework.</a:t>
            </a:r>
            <a:endParaRPr sz="2800" b="0" i="0" u="none" strike="noStrike" cap="none">
              <a:solidFill>
                <a:srgbClr val="000000"/>
              </a:solidFill>
              <a:latin typeface="Tahoma"/>
              <a:ea typeface="Tahoma"/>
              <a:cs typeface="Tahoma"/>
              <a:sym typeface="Tahoma"/>
            </a:endParaRPr>
          </a:p>
        </p:txBody>
      </p:sp>
      <p:pic>
        <p:nvPicPr>
          <p:cNvPr id="210" name="Google Shape;210;p35" descr="This is an image of the link that takes you directly to the grade level curriculum framework."/>
          <p:cNvPicPr preferRelativeResize="0"/>
          <p:nvPr/>
        </p:nvPicPr>
        <p:blipFill>
          <a:blip r:embed="rId3">
            <a:alphaModFix/>
          </a:blip>
          <a:stretch>
            <a:fillRect/>
          </a:stretch>
        </p:blipFill>
        <p:spPr>
          <a:xfrm>
            <a:off x="1560650" y="1105422"/>
            <a:ext cx="5114925" cy="1181100"/>
          </a:xfrm>
          <a:prstGeom prst="rect">
            <a:avLst/>
          </a:prstGeom>
          <a:noFill/>
          <a:ln w="9525" cap="flat" cmpd="sng">
            <a:solidFill>
              <a:schemeClr val="dk2"/>
            </a:solidFill>
            <a:prstDash val="solid"/>
            <a:round/>
            <a:headEnd type="none" w="sm" len="sm"/>
            <a:tailEnd type="none" w="sm" len="sm"/>
          </a:ln>
        </p:spPr>
      </p:pic>
      <p:sp>
        <p:nvSpPr>
          <p:cNvPr id="211" name="Google Shape;211;p35" descr="an arrow"/>
          <p:cNvSpPr/>
          <p:nvPr/>
        </p:nvSpPr>
        <p:spPr>
          <a:xfrm>
            <a:off x="6546950" y="1705725"/>
            <a:ext cx="1562400" cy="590100"/>
          </a:xfrm>
          <a:prstGeom prst="lef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24</a:t>
            </a:fld>
            <a:endParaRPr lang="en-US" sz="1100" dirty="0"/>
          </a:p>
        </p:txBody>
      </p:sp>
      <p:sp>
        <p:nvSpPr>
          <p:cNvPr id="216" name="Google Shape;216;p3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The Strand, the Standard, and the Bullets</a:t>
            </a:r>
            <a:endParaRPr/>
          </a:p>
        </p:txBody>
      </p:sp>
      <p:pic>
        <p:nvPicPr>
          <p:cNvPr id="217" name="Google Shape;217;p36" descr="An image containing the strand, the standard, and the bultters for SOL A.6a."/>
          <p:cNvPicPr preferRelativeResize="0"/>
          <p:nvPr/>
        </p:nvPicPr>
        <p:blipFill>
          <a:blip r:embed="rId3">
            <a:alphaModFix/>
          </a:blip>
          <a:stretch>
            <a:fillRect/>
          </a:stretch>
        </p:blipFill>
        <p:spPr>
          <a:xfrm>
            <a:off x="152400" y="971625"/>
            <a:ext cx="8761175" cy="266409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25</a:t>
            </a:fld>
            <a:endParaRPr lang="en-US" sz="1100" dirty="0"/>
          </a:p>
        </p:txBody>
      </p:sp>
      <p:sp>
        <p:nvSpPr>
          <p:cNvPr id="222" name="Google Shape;222;p37"/>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Student Questions and Teacher Notes</a:t>
            </a:r>
            <a:endParaRPr/>
          </a:p>
        </p:txBody>
      </p:sp>
      <p:pic>
        <p:nvPicPr>
          <p:cNvPr id="223" name="Google Shape;223;p37" descr="An image containing the links to the student questions and teacher notes for quick checks."/>
          <p:cNvPicPr preferRelativeResize="0"/>
          <p:nvPr/>
        </p:nvPicPr>
        <p:blipFill rotWithShape="1">
          <a:blip r:embed="rId3">
            <a:alphaModFix/>
          </a:blip>
          <a:srcRect/>
          <a:stretch/>
        </p:blipFill>
        <p:spPr>
          <a:xfrm>
            <a:off x="152400" y="971625"/>
            <a:ext cx="8201051" cy="17972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26</a:t>
            </a:fld>
            <a:endParaRPr lang="en-US" sz="1100" dirty="0"/>
          </a:p>
        </p:txBody>
      </p:sp>
      <p:sp>
        <p:nvSpPr>
          <p:cNvPr id="228" name="Google Shape;228;p38"/>
          <p:cNvSpPr txBox="1">
            <a:spLocks noGrp="1"/>
          </p:cNvSpPr>
          <p:nvPr>
            <p:ph type="title"/>
          </p:nvPr>
        </p:nvSpPr>
        <p:spPr>
          <a:xfrm>
            <a:off x="0" y="1124"/>
            <a:ext cx="9144000" cy="6279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VDOE Supporting Resources</a:t>
            </a:r>
            <a:endParaRPr dirty="0"/>
          </a:p>
        </p:txBody>
      </p:sp>
      <p:pic>
        <p:nvPicPr>
          <p:cNvPr id="229" name="Google Shape;229;p38" descr="An image listing all of the supporting resources for SOL A.6a."/>
          <p:cNvPicPr preferRelativeResize="0"/>
          <p:nvPr/>
        </p:nvPicPr>
        <p:blipFill>
          <a:blip r:embed="rId3">
            <a:alphaModFix/>
          </a:blip>
          <a:stretch>
            <a:fillRect/>
          </a:stretch>
        </p:blipFill>
        <p:spPr>
          <a:xfrm>
            <a:off x="1877725" y="629024"/>
            <a:ext cx="5388550" cy="37688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27</a:t>
            </a:fld>
            <a:endParaRPr lang="en-US" sz="1100" dirty="0"/>
          </a:p>
        </p:txBody>
      </p:sp>
      <p:sp>
        <p:nvSpPr>
          <p:cNvPr id="234" name="Google Shape;234;p39"/>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Supporting and Prerequisite SOL</a:t>
            </a:r>
            <a:endParaRPr/>
          </a:p>
        </p:txBody>
      </p:sp>
      <p:sp>
        <p:nvSpPr>
          <p:cNvPr id="235" name="Google Shape;235;p39"/>
          <p:cNvSpPr txBox="1">
            <a:spLocks noGrp="1"/>
          </p:cNvSpPr>
          <p:nvPr>
            <p:ph type="body" idx="1"/>
          </p:nvPr>
        </p:nvSpPr>
        <p:spPr>
          <a:xfrm>
            <a:off x="108300" y="2340375"/>
            <a:ext cx="8927400" cy="100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Quick Checks for supporting and prerequisite SOL are linked to each grade level Quick Check. </a:t>
            </a:r>
            <a:endParaRPr dirty="0"/>
          </a:p>
        </p:txBody>
      </p:sp>
      <p:pic>
        <p:nvPicPr>
          <p:cNvPr id="236" name="Google Shape;236;p39" descr="An image listing all of the supporting and prerequisite SOL for A.6a"/>
          <p:cNvPicPr preferRelativeResize="0"/>
          <p:nvPr/>
        </p:nvPicPr>
        <p:blipFill>
          <a:blip r:embed="rId3">
            <a:alphaModFix/>
          </a:blip>
          <a:stretch>
            <a:fillRect/>
          </a:stretch>
        </p:blipFill>
        <p:spPr>
          <a:xfrm>
            <a:off x="108300" y="1263262"/>
            <a:ext cx="8839200" cy="5858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3" name="TextBox 2"/>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28</a:t>
            </a:fld>
            <a:endParaRPr lang="en-US" sz="1100" dirty="0"/>
          </a:p>
        </p:txBody>
      </p:sp>
      <p:sp>
        <p:nvSpPr>
          <p:cNvPr id="4" name="Title 3"/>
          <p:cNvSpPr>
            <a:spLocks noGrp="1"/>
          </p:cNvSpPr>
          <p:nvPr>
            <p:ph type="title"/>
          </p:nvPr>
        </p:nvSpPr>
        <p:spPr>
          <a:xfrm>
            <a:off x="0" y="1319176"/>
            <a:ext cx="9144000" cy="818100"/>
          </a:xfrm>
        </p:spPr>
        <p:txBody>
          <a:bodyPr/>
          <a:lstStyle/>
          <a:p>
            <a:pPr algn="ctr"/>
            <a:r>
              <a:rPr lang="en-US" dirty="0" smtClean="0"/>
              <a:t>The Many Uses of Quick Checks:</a:t>
            </a:r>
            <a:endParaRPr lang="en-US" dirty="0"/>
          </a:p>
        </p:txBody>
      </p:sp>
      <p:sp>
        <p:nvSpPr>
          <p:cNvPr id="241" name="Google Shape;241;p40"/>
          <p:cNvSpPr txBox="1">
            <a:spLocks noGrp="1"/>
          </p:cNvSpPr>
          <p:nvPr>
            <p:ph type="body" idx="1"/>
          </p:nvPr>
        </p:nvSpPr>
        <p:spPr>
          <a:xfrm>
            <a:off x="108300" y="1496713"/>
            <a:ext cx="8927400" cy="1905514"/>
          </a:xfrm>
        </p:spPr>
        <p:txBody>
          <a:bodyPr/>
          <a:lstStyle/>
          <a:p>
            <a:pPr lvl="0" algn="ctr"/>
            <a:endParaRPr lang="en-US" dirty="0" smtClean="0"/>
          </a:p>
          <a:p>
            <a:pPr lvl="0" algn="ctr"/>
            <a:endParaRPr lang="en-US" dirty="0" smtClean="0"/>
          </a:p>
          <a:p>
            <a:pPr lvl="0" algn="ctr"/>
            <a:endParaRPr lang="en-US" dirty="0" smtClean="0"/>
          </a:p>
          <a:p>
            <a:pPr marL="114300" lvl="0" indent="0" algn="ctr">
              <a:buNone/>
            </a:pPr>
            <a:r>
              <a:rPr lang="en-US" sz="3200" b="1" dirty="0" smtClean="0"/>
              <a:t>Some Scenarios</a:t>
            </a:r>
            <a:endParaRPr lang="en-U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29</a:t>
            </a:fld>
            <a:endParaRPr lang="en-US" sz="1100" dirty="0"/>
          </a:p>
        </p:txBody>
      </p:sp>
      <p:sp>
        <p:nvSpPr>
          <p:cNvPr id="246" name="Google Shape;246;p41"/>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Scenario 1</a:t>
            </a:r>
            <a:endParaRPr/>
          </a:p>
        </p:txBody>
      </p:sp>
      <p:sp>
        <p:nvSpPr>
          <p:cNvPr id="247" name="Google Shape;247;p41"/>
          <p:cNvSpPr txBox="1">
            <a:spLocks noGrp="1"/>
          </p:cNvSpPr>
          <p:nvPr>
            <p:ph type="body" idx="1"/>
          </p:nvPr>
        </p:nvSpPr>
        <p:spPr>
          <a:xfrm>
            <a:off x="108300" y="1156200"/>
            <a:ext cx="8927400" cy="194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sz="3900" b="1"/>
              <a:t>PLANNING</a:t>
            </a:r>
            <a:endParaRPr sz="39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a:t>
            </a:fld>
            <a:endParaRPr lang="en-US" sz="1100" dirty="0"/>
          </a:p>
        </p:txBody>
      </p:sp>
      <p:sp>
        <p:nvSpPr>
          <p:cNvPr id="4" name="Title 3"/>
          <p:cNvSpPr>
            <a:spLocks noGrp="1"/>
          </p:cNvSpPr>
          <p:nvPr>
            <p:ph type="title"/>
          </p:nvPr>
        </p:nvSpPr>
        <p:spPr/>
        <p:txBody>
          <a:bodyPr/>
          <a:lstStyle/>
          <a:p>
            <a:pPr algn="ctr"/>
            <a:r>
              <a:rPr lang="en-US" dirty="0" smtClean="0"/>
              <a:t>Today’s Presenters</a:t>
            </a:r>
            <a:endParaRPr lang="en-US" dirty="0"/>
          </a:p>
        </p:txBody>
      </p:sp>
      <p:sp>
        <p:nvSpPr>
          <p:cNvPr id="5" name="Text Placeholder 4"/>
          <p:cNvSpPr>
            <a:spLocks noGrp="1"/>
          </p:cNvSpPr>
          <p:nvPr>
            <p:ph type="body" idx="1"/>
          </p:nvPr>
        </p:nvSpPr>
        <p:spPr>
          <a:xfrm>
            <a:off x="159026" y="1127667"/>
            <a:ext cx="4614310" cy="2942528"/>
          </a:xfrm>
        </p:spPr>
        <p:txBody>
          <a:bodyPr/>
          <a:lstStyle/>
          <a:p>
            <a:pPr marL="76200" indent="0">
              <a:buNone/>
            </a:pPr>
            <a:r>
              <a:rPr lang="en-US" b="1" dirty="0" smtClean="0"/>
              <a:t>Angela Byrd-Wright</a:t>
            </a:r>
            <a:endParaRPr lang="en-US" b="1" dirty="0"/>
          </a:p>
          <a:p>
            <a:pPr marL="76200" indent="0">
              <a:buNone/>
            </a:pPr>
            <a:r>
              <a:rPr lang="en-US" dirty="0"/>
              <a:t>Mathematics Curriculum </a:t>
            </a:r>
            <a:r>
              <a:rPr lang="en-US" dirty="0" smtClean="0"/>
              <a:t>Leader,  </a:t>
            </a:r>
          </a:p>
          <a:p>
            <a:pPr marL="76200" indent="0">
              <a:buNone/>
            </a:pPr>
            <a:r>
              <a:rPr lang="en-US" dirty="0" smtClean="0"/>
              <a:t>Hampton City Schools</a:t>
            </a:r>
          </a:p>
          <a:p>
            <a:pPr marL="76200" indent="0">
              <a:buNone/>
            </a:pPr>
            <a:endParaRPr lang="en-US" dirty="0"/>
          </a:p>
          <a:p>
            <a:pPr marL="76200" indent="0">
              <a:buNone/>
            </a:pPr>
            <a:r>
              <a:rPr lang="en-US" b="1" dirty="0" smtClean="0"/>
              <a:t>Rebecca Hall</a:t>
            </a:r>
          </a:p>
          <a:p>
            <a:pPr marL="76200" indent="0">
              <a:buNone/>
            </a:pPr>
            <a:r>
              <a:rPr lang="en-US" dirty="0" smtClean="0"/>
              <a:t>Instructional Liaison and</a:t>
            </a:r>
          </a:p>
          <a:p>
            <a:pPr marL="76200" indent="0">
              <a:buNone/>
            </a:pPr>
            <a:r>
              <a:rPr lang="en-US" dirty="0" smtClean="0"/>
              <a:t>Mathematics Teacher,</a:t>
            </a:r>
          </a:p>
          <a:p>
            <a:pPr marL="76200" indent="0">
              <a:buNone/>
            </a:pPr>
            <a:r>
              <a:rPr lang="en-US" dirty="0" err="1" smtClean="0"/>
              <a:t>CodeRVA</a:t>
            </a:r>
            <a:endParaRPr lang="en-US" dirty="0"/>
          </a:p>
        </p:txBody>
      </p:sp>
    </p:spTree>
    <p:extLst>
      <p:ext uri="{BB962C8B-B14F-4D97-AF65-F5344CB8AC3E}">
        <p14:creationId xmlns:p14="http://schemas.microsoft.com/office/powerpoint/2010/main" val="77111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30</a:t>
            </a:fld>
            <a:endParaRPr lang="en-US" sz="1100" dirty="0"/>
          </a:p>
        </p:txBody>
      </p:sp>
      <p:sp>
        <p:nvSpPr>
          <p:cNvPr id="252" name="Google Shape;252;p42"/>
          <p:cNvSpPr txBox="1">
            <a:spLocks noGrp="1"/>
          </p:cNvSpPr>
          <p:nvPr>
            <p:ph type="title"/>
          </p:nvPr>
        </p:nvSpPr>
        <p:spPr>
          <a:xfrm>
            <a:off x="0" y="1126"/>
            <a:ext cx="9144000" cy="10524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Planning (1 of 4)</a:t>
            </a:r>
            <a:endParaRPr/>
          </a:p>
        </p:txBody>
      </p:sp>
      <p:sp>
        <p:nvSpPr>
          <p:cNvPr id="253" name="Google Shape;253;p42"/>
          <p:cNvSpPr txBox="1">
            <a:spLocks noGrp="1"/>
          </p:cNvSpPr>
          <p:nvPr>
            <p:ph type="body" idx="1"/>
          </p:nvPr>
        </p:nvSpPr>
        <p:spPr>
          <a:xfrm>
            <a:off x="0" y="846559"/>
            <a:ext cx="90675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A group of Algebra I teachers </a:t>
            </a:r>
            <a:r>
              <a:rPr lang="en" dirty="0" smtClean="0"/>
              <a:t>is </a:t>
            </a:r>
            <a:r>
              <a:rPr lang="en" dirty="0"/>
              <a:t>planning together and preparing to teach Standard of Learning </a:t>
            </a:r>
            <a:r>
              <a:rPr lang="en" b="1" dirty="0"/>
              <a:t>A.6a</a:t>
            </a:r>
            <a:r>
              <a:rPr lang="en" dirty="0"/>
              <a:t>. </a:t>
            </a:r>
            <a:endParaRPr lang="en" dirty="0" smtClean="0"/>
          </a:p>
          <a:p>
            <a:pPr lvl="0" indent="-457200" algn="l" rtl="0">
              <a:lnSpc>
                <a:spcPct val="100000"/>
              </a:lnSpc>
              <a:spcBef>
                <a:spcPts val="0"/>
              </a:spcBef>
              <a:spcAft>
                <a:spcPts val="0"/>
              </a:spcAft>
              <a:buSzPts val="1800"/>
              <a:buFont typeface="Arial" panose="020B0604020202020204" pitchFamily="34" charset="0"/>
              <a:buChar char="•"/>
            </a:pPr>
            <a:r>
              <a:rPr lang="en" dirty="0" smtClean="0"/>
              <a:t>The </a:t>
            </a:r>
            <a:r>
              <a:rPr lang="en" dirty="0"/>
              <a:t>group accesses the Quick Check for A.6a on the VDOE website.  </a:t>
            </a:r>
            <a:endParaRPr lang="en" dirty="0" smtClean="0"/>
          </a:p>
          <a:p>
            <a:pPr lvl="0" indent="-457200" algn="l" rtl="0">
              <a:lnSpc>
                <a:spcPct val="100000"/>
              </a:lnSpc>
              <a:spcBef>
                <a:spcPts val="0"/>
              </a:spcBef>
              <a:spcAft>
                <a:spcPts val="0"/>
              </a:spcAft>
              <a:buSzPts val="1800"/>
              <a:buFont typeface="Arial" panose="020B0604020202020204" pitchFamily="34" charset="0"/>
              <a:buChar char="•"/>
            </a:pPr>
            <a:r>
              <a:rPr lang="en" dirty="0" smtClean="0"/>
              <a:t>This </a:t>
            </a:r>
            <a:r>
              <a:rPr lang="en" dirty="0"/>
              <a:t>Quick Check will provide them with quick access to the knowledge and skills expected at </a:t>
            </a:r>
            <a:r>
              <a:rPr lang="en" dirty="0" smtClean="0"/>
              <a:t>Algebra </a:t>
            </a:r>
            <a:r>
              <a:rPr lang="en" dirty="0"/>
              <a:t>I, as well as knowledge and skills expected from previous grade levels.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31</a:t>
            </a:fld>
            <a:endParaRPr lang="en-US" sz="1100" dirty="0"/>
          </a:p>
        </p:txBody>
      </p:sp>
      <p:sp>
        <p:nvSpPr>
          <p:cNvPr id="258" name="Google Shape;258;p43"/>
          <p:cNvSpPr txBox="1">
            <a:spLocks noGrp="1"/>
          </p:cNvSpPr>
          <p:nvPr>
            <p:ph type="title"/>
          </p:nvPr>
        </p:nvSpPr>
        <p:spPr>
          <a:xfrm>
            <a:off x="0" y="-91900"/>
            <a:ext cx="9144000" cy="6633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Planning (2 of 4)</a:t>
            </a:r>
            <a:endParaRPr/>
          </a:p>
        </p:txBody>
      </p:sp>
      <p:sp>
        <p:nvSpPr>
          <p:cNvPr id="259" name="Google Shape;259;p43"/>
          <p:cNvSpPr txBox="1">
            <a:spLocks noGrp="1"/>
          </p:cNvSpPr>
          <p:nvPr>
            <p:ph type="body" idx="1"/>
          </p:nvPr>
        </p:nvSpPr>
        <p:spPr>
          <a:xfrm>
            <a:off x="0" y="495200"/>
            <a:ext cx="9144000" cy="347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sz="2300" dirty="0"/>
              <a:t>Quick Check </a:t>
            </a:r>
            <a:r>
              <a:rPr lang="en" sz="2300" b="1" dirty="0"/>
              <a:t>A.6a</a:t>
            </a:r>
            <a:r>
              <a:rPr lang="en" sz="2300" dirty="0"/>
              <a:t> provides immediate access to the </a:t>
            </a:r>
            <a:endParaRPr sz="2300" dirty="0"/>
          </a:p>
          <a:p>
            <a:pPr marL="0" lvl="0" indent="0" algn="l" rtl="0">
              <a:lnSpc>
                <a:spcPct val="100000"/>
              </a:lnSpc>
              <a:spcBef>
                <a:spcPts val="0"/>
              </a:spcBef>
              <a:spcAft>
                <a:spcPts val="0"/>
              </a:spcAft>
              <a:buSzPts val="1800"/>
              <a:buNone/>
            </a:pPr>
            <a:r>
              <a:rPr lang="en" sz="2300" dirty="0"/>
              <a:t>Algebra I Curriculum Framework, the standard, and bullets for A.6a. </a:t>
            </a:r>
            <a:endParaRPr sz="2300" dirty="0"/>
          </a:p>
          <a:p>
            <a:pPr marL="0" lvl="0" indent="0" algn="l" rtl="0">
              <a:lnSpc>
                <a:spcPct val="100000"/>
              </a:lnSpc>
              <a:spcBef>
                <a:spcPts val="0"/>
              </a:spcBef>
              <a:spcAft>
                <a:spcPts val="0"/>
              </a:spcAft>
              <a:buSzPts val="1800"/>
              <a:buNone/>
            </a:pPr>
            <a:endParaRPr sz="900" dirty="0"/>
          </a:p>
          <a:p>
            <a:pPr marL="0" lvl="0" indent="0" algn="l" rtl="0">
              <a:lnSpc>
                <a:spcPct val="100000"/>
              </a:lnSpc>
              <a:spcBef>
                <a:spcPts val="0"/>
              </a:spcBef>
              <a:spcAft>
                <a:spcPts val="0"/>
              </a:spcAft>
              <a:buSzPts val="1800"/>
              <a:buNone/>
            </a:pPr>
            <a:endParaRPr sz="2500" dirty="0"/>
          </a:p>
        </p:txBody>
      </p:sp>
      <p:pic>
        <p:nvPicPr>
          <p:cNvPr id="260" name="Google Shape;260;p43" descr="An image containing the strand, the standard, and the bultters for SOL A.6a."/>
          <p:cNvPicPr preferRelativeResize="0"/>
          <p:nvPr/>
        </p:nvPicPr>
        <p:blipFill>
          <a:blip r:embed="rId3">
            <a:alphaModFix/>
          </a:blip>
          <a:stretch>
            <a:fillRect/>
          </a:stretch>
        </p:blipFill>
        <p:spPr>
          <a:xfrm>
            <a:off x="152400" y="1276425"/>
            <a:ext cx="8255224" cy="25893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32</a:t>
            </a:fld>
            <a:endParaRPr lang="en-US" sz="1100" dirty="0"/>
          </a:p>
        </p:txBody>
      </p:sp>
      <p:sp>
        <p:nvSpPr>
          <p:cNvPr id="265" name="Google Shape;265;p44"/>
          <p:cNvSpPr txBox="1">
            <a:spLocks noGrp="1"/>
          </p:cNvSpPr>
          <p:nvPr>
            <p:ph type="body" idx="1"/>
          </p:nvPr>
        </p:nvSpPr>
        <p:spPr>
          <a:xfrm>
            <a:off x="0" y="720350"/>
            <a:ext cx="9144000" cy="366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sz="2500" dirty="0"/>
              <a:t>To determine what students should have learned in grade 8, the teachers select the link to the Grade 8 prerequisite SOLs, in particular </a:t>
            </a:r>
            <a:r>
              <a:rPr lang="en" sz="2500" b="1" dirty="0"/>
              <a:t>8.16b</a:t>
            </a:r>
            <a:r>
              <a:rPr lang="en" sz="2500" dirty="0"/>
              <a:t>.</a:t>
            </a:r>
            <a:endParaRPr sz="2500" dirty="0"/>
          </a:p>
          <a:p>
            <a:pPr marL="0" lvl="0" indent="0" algn="l" rtl="0">
              <a:lnSpc>
                <a:spcPct val="100000"/>
              </a:lnSpc>
              <a:spcBef>
                <a:spcPts val="0"/>
              </a:spcBef>
              <a:spcAft>
                <a:spcPts val="0"/>
              </a:spcAft>
              <a:buSzPts val="1800"/>
              <a:buNone/>
            </a:pPr>
            <a:endParaRPr sz="2500" dirty="0"/>
          </a:p>
          <a:p>
            <a:pPr marL="0" lvl="0" indent="0" algn="l" rtl="0">
              <a:lnSpc>
                <a:spcPct val="100000"/>
              </a:lnSpc>
              <a:spcBef>
                <a:spcPts val="0"/>
              </a:spcBef>
              <a:spcAft>
                <a:spcPts val="0"/>
              </a:spcAft>
              <a:buClr>
                <a:schemeClr val="dk1"/>
              </a:buClr>
              <a:buSzPts val="1100"/>
              <a:buFont typeface="Arial"/>
              <a:buNone/>
            </a:pPr>
            <a:endParaRPr sz="2500" dirty="0"/>
          </a:p>
          <a:p>
            <a:pPr marL="0" lvl="0" indent="0" algn="l" rtl="0">
              <a:lnSpc>
                <a:spcPct val="100000"/>
              </a:lnSpc>
              <a:spcBef>
                <a:spcPts val="0"/>
              </a:spcBef>
              <a:spcAft>
                <a:spcPts val="0"/>
              </a:spcAft>
              <a:buClr>
                <a:schemeClr val="dk1"/>
              </a:buClr>
              <a:buSzPts val="1100"/>
              <a:buFont typeface="Arial"/>
              <a:buNone/>
            </a:pPr>
            <a:r>
              <a:rPr lang="en" sz="2500" dirty="0"/>
              <a:t>The Quick Check for 8.16b reveals that, in grade 8, students had to identify the slope and </a:t>
            </a:r>
            <a:r>
              <a:rPr lang="en" sz="2500" i="1" dirty="0"/>
              <a:t>y</a:t>
            </a:r>
            <a:r>
              <a:rPr lang="en" sz="2500" dirty="0"/>
              <a:t>-intercept of a linear function given a table of values (inclusive of the coordinates of the </a:t>
            </a:r>
            <a:r>
              <a:rPr lang="en" sz="2500" i="1" dirty="0"/>
              <a:t>y</a:t>
            </a:r>
            <a:r>
              <a:rPr lang="en" sz="2500" dirty="0"/>
              <a:t>-intercept), a graph, or an equation in </a:t>
            </a:r>
            <a:r>
              <a:rPr lang="en" sz="2500" i="1" dirty="0"/>
              <a:t>y</a:t>
            </a:r>
            <a:r>
              <a:rPr lang="en" sz="2500" dirty="0"/>
              <a:t> = </a:t>
            </a:r>
            <a:r>
              <a:rPr lang="en" sz="2500" i="1" dirty="0"/>
              <a:t>mx</a:t>
            </a:r>
            <a:r>
              <a:rPr lang="en" sz="2500" dirty="0"/>
              <a:t> + </a:t>
            </a:r>
            <a:r>
              <a:rPr lang="en" sz="2500" i="1" dirty="0"/>
              <a:t>b</a:t>
            </a:r>
            <a:r>
              <a:rPr lang="en" sz="2500" dirty="0"/>
              <a:t> form.</a:t>
            </a:r>
            <a:endParaRPr sz="2500" dirty="0"/>
          </a:p>
        </p:txBody>
      </p:sp>
      <p:sp>
        <p:nvSpPr>
          <p:cNvPr id="266" name="Google Shape;266;p44"/>
          <p:cNvSpPr txBox="1">
            <a:spLocks noGrp="1"/>
          </p:cNvSpPr>
          <p:nvPr>
            <p:ph type="title"/>
          </p:nvPr>
        </p:nvSpPr>
        <p:spPr>
          <a:xfrm>
            <a:off x="0" y="-115750"/>
            <a:ext cx="9144000" cy="836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Planning (3 of 4)</a:t>
            </a:r>
            <a:endParaRPr/>
          </a:p>
        </p:txBody>
      </p:sp>
      <p:pic>
        <p:nvPicPr>
          <p:cNvPr id="267" name="Google Shape;267;p44" descr="An image listing all of the supporting and prerequisite SOL for A.6a"/>
          <p:cNvPicPr preferRelativeResize="0"/>
          <p:nvPr/>
        </p:nvPicPr>
        <p:blipFill>
          <a:blip r:embed="rId3">
            <a:alphaModFix/>
          </a:blip>
          <a:stretch>
            <a:fillRect/>
          </a:stretch>
        </p:blipFill>
        <p:spPr>
          <a:xfrm>
            <a:off x="229375" y="2006575"/>
            <a:ext cx="8332574" cy="521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33</a:t>
            </a:fld>
            <a:endParaRPr lang="en-US" sz="1100" dirty="0"/>
          </a:p>
        </p:txBody>
      </p:sp>
      <p:sp>
        <p:nvSpPr>
          <p:cNvPr id="272" name="Google Shape;272;p45"/>
          <p:cNvSpPr txBox="1">
            <a:spLocks noGrp="1"/>
          </p:cNvSpPr>
          <p:nvPr>
            <p:ph type="title"/>
          </p:nvPr>
        </p:nvSpPr>
        <p:spPr>
          <a:xfrm>
            <a:off x="0" y="181397"/>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 - Planning (4 of 4)</a:t>
            </a:r>
            <a:endParaRPr/>
          </a:p>
        </p:txBody>
      </p:sp>
      <p:sp>
        <p:nvSpPr>
          <p:cNvPr id="273" name="Google Shape;273;p45"/>
          <p:cNvSpPr txBox="1">
            <a:spLocks noGrp="1"/>
          </p:cNvSpPr>
          <p:nvPr>
            <p:ph type="body" idx="1"/>
          </p:nvPr>
        </p:nvSpPr>
        <p:spPr>
          <a:xfrm>
            <a:off x="105750" y="999500"/>
            <a:ext cx="8903100" cy="335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sz="3000" dirty="0"/>
              <a:t>The Quick Check for </a:t>
            </a:r>
            <a:r>
              <a:rPr lang="en" sz="3000" b="1" dirty="0"/>
              <a:t>8.16b </a:t>
            </a:r>
            <a:r>
              <a:rPr lang="en" sz="3000" dirty="0"/>
              <a:t>also reveals that in grade 8, </a:t>
            </a:r>
            <a:r>
              <a:rPr lang="en" sz="3000" dirty="0">
                <a:solidFill>
                  <a:srgbClr val="000000"/>
                </a:solidFill>
                <a:highlight>
                  <a:srgbClr val="FFFFFF"/>
                </a:highlight>
              </a:rPr>
              <a:t>when given the graph of a linear function, students are to identify the slope and </a:t>
            </a:r>
            <a:r>
              <a:rPr lang="en" sz="3000" i="1" dirty="0">
                <a:solidFill>
                  <a:srgbClr val="000000"/>
                </a:solidFill>
                <a:highlight>
                  <a:srgbClr val="FFFFFF"/>
                </a:highlight>
              </a:rPr>
              <a:t>y</a:t>
            </a:r>
            <a:r>
              <a:rPr lang="en" sz="3000" dirty="0">
                <a:solidFill>
                  <a:srgbClr val="000000"/>
                </a:solidFill>
                <a:highlight>
                  <a:srgbClr val="FFFFFF"/>
                </a:highlight>
              </a:rPr>
              <a:t>-intercept. The value of the </a:t>
            </a:r>
            <a:r>
              <a:rPr lang="en" sz="3000" i="1" dirty="0">
                <a:solidFill>
                  <a:srgbClr val="000000"/>
                </a:solidFill>
                <a:highlight>
                  <a:srgbClr val="FFFFFF"/>
                </a:highlight>
              </a:rPr>
              <a:t>y</a:t>
            </a:r>
            <a:r>
              <a:rPr lang="en" sz="3000" dirty="0">
                <a:solidFill>
                  <a:srgbClr val="000000"/>
                </a:solidFill>
                <a:highlight>
                  <a:srgbClr val="FFFFFF"/>
                </a:highlight>
              </a:rPr>
              <a:t>-intercept will be limited to integers. The coordinates of the ordered pairs shown in the graph will be limited to integers.</a:t>
            </a:r>
            <a:endParaRPr sz="3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34</a:t>
            </a:fld>
            <a:endParaRPr lang="en-US" sz="1100" dirty="0"/>
          </a:p>
        </p:txBody>
      </p:sp>
      <p:sp>
        <p:nvSpPr>
          <p:cNvPr id="278" name="Google Shape;278;p4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Scenario 2</a:t>
            </a:r>
            <a:endParaRPr/>
          </a:p>
        </p:txBody>
      </p:sp>
      <p:sp>
        <p:nvSpPr>
          <p:cNvPr id="279" name="Google Shape;279;p46"/>
          <p:cNvSpPr txBox="1">
            <a:spLocks noGrp="1"/>
          </p:cNvSpPr>
          <p:nvPr>
            <p:ph type="body" idx="1"/>
          </p:nvPr>
        </p:nvSpPr>
        <p:spPr>
          <a:xfrm>
            <a:off x="108300" y="1047925"/>
            <a:ext cx="8927400" cy="2049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sz="3500" b="1"/>
              <a:t>IDENTIFYING SUPPORTING SOL </a:t>
            </a:r>
            <a:endParaRPr sz="3500" b="1"/>
          </a:p>
          <a:p>
            <a:pPr marL="0" lvl="0" indent="0" algn="ctr" rtl="0">
              <a:lnSpc>
                <a:spcPct val="100000"/>
              </a:lnSpc>
              <a:spcBef>
                <a:spcPts val="0"/>
              </a:spcBef>
              <a:spcAft>
                <a:spcPts val="0"/>
              </a:spcAft>
              <a:buSzPts val="1800"/>
              <a:buNone/>
            </a:pPr>
            <a:r>
              <a:rPr lang="en" sz="3500" b="1"/>
              <a:t>FROM PRIOR GRADE LEVELS</a:t>
            </a:r>
            <a:endParaRPr sz="35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35</a:t>
            </a:fld>
            <a:endParaRPr lang="en-US" sz="1100" dirty="0"/>
          </a:p>
        </p:txBody>
      </p:sp>
      <p:pic>
        <p:nvPicPr>
          <p:cNvPr id="284" name="Google Shape;284;p47" descr="An image for the link to the Just in Time Quick Check"/>
          <p:cNvPicPr preferRelativeResize="0"/>
          <p:nvPr/>
        </p:nvPicPr>
        <p:blipFill rotWithShape="1">
          <a:blip r:embed="rId3">
            <a:alphaModFix/>
          </a:blip>
          <a:srcRect r="4833"/>
          <a:stretch/>
        </p:blipFill>
        <p:spPr>
          <a:xfrm>
            <a:off x="5462600" y="2907300"/>
            <a:ext cx="3417400" cy="471250"/>
          </a:xfrm>
          <a:prstGeom prst="rect">
            <a:avLst/>
          </a:prstGeom>
          <a:noFill/>
          <a:ln>
            <a:noFill/>
          </a:ln>
        </p:spPr>
      </p:pic>
      <p:sp>
        <p:nvSpPr>
          <p:cNvPr id="285" name="Google Shape;285;p47"/>
          <p:cNvSpPr txBox="1">
            <a:spLocks noGrp="1"/>
          </p:cNvSpPr>
          <p:nvPr>
            <p:ph type="title"/>
          </p:nvPr>
        </p:nvSpPr>
        <p:spPr>
          <a:xfrm>
            <a:off x="0" y="1126"/>
            <a:ext cx="9144000" cy="1040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Identifying Prior SOL (1 of 4)</a:t>
            </a:r>
            <a:endParaRPr/>
          </a:p>
        </p:txBody>
      </p:sp>
      <p:sp>
        <p:nvSpPr>
          <p:cNvPr id="286" name="Google Shape;286;p47" descr="An image of a link for  just in time quick check."/>
          <p:cNvSpPr txBox="1">
            <a:spLocks noGrp="1"/>
          </p:cNvSpPr>
          <p:nvPr>
            <p:ph type="body" idx="1"/>
          </p:nvPr>
        </p:nvSpPr>
        <p:spPr>
          <a:xfrm>
            <a:off x="152275" y="1155525"/>
            <a:ext cx="8927400" cy="315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Mrs. Lovings is teaching </a:t>
            </a:r>
            <a:r>
              <a:rPr lang="en" b="1" dirty="0"/>
              <a:t>SOL A.6a</a:t>
            </a:r>
            <a:r>
              <a:rPr lang="en" dirty="0"/>
              <a:t> and she notices that some students are consistently demonstrating errors or misconceptions in their understanding. She selects the link to Quick Check </a:t>
            </a:r>
            <a:r>
              <a:rPr lang="en" b="1" dirty="0"/>
              <a:t>8.16a</a:t>
            </a:r>
            <a:r>
              <a:rPr lang="en" dirty="0"/>
              <a:t> and accesses the grade 8 questions by clicking on                                . She uses some of these questions to help her identify areas of unfinished learning for these students.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36</a:t>
            </a:fld>
            <a:endParaRPr lang="en-US" sz="1100" dirty="0"/>
          </a:p>
        </p:txBody>
      </p:sp>
      <p:sp>
        <p:nvSpPr>
          <p:cNvPr id="291" name="Google Shape;291;p48"/>
          <p:cNvSpPr txBox="1">
            <a:spLocks noGrp="1"/>
          </p:cNvSpPr>
          <p:nvPr>
            <p:ph type="title"/>
          </p:nvPr>
        </p:nvSpPr>
        <p:spPr>
          <a:xfrm>
            <a:off x="0" y="1"/>
            <a:ext cx="9144000" cy="1064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 - Identifying Prior SOL (2 of 4)</a:t>
            </a:r>
            <a:endParaRPr/>
          </a:p>
        </p:txBody>
      </p:sp>
      <p:sp>
        <p:nvSpPr>
          <p:cNvPr id="292" name="Google Shape;292;p48"/>
          <p:cNvSpPr txBox="1">
            <a:spLocks noGrp="1"/>
          </p:cNvSpPr>
          <p:nvPr>
            <p:ph type="body" idx="1"/>
          </p:nvPr>
        </p:nvSpPr>
        <p:spPr>
          <a:xfrm>
            <a:off x="76200" y="1127850"/>
            <a:ext cx="8927400" cy="319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Mrs. Lovings decides to use two questions from Quick Check </a:t>
            </a:r>
            <a:r>
              <a:rPr lang="en" b="1"/>
              <a:t>8.16a.</a:t>
            </a:r>
            <a:r>
              <a:rPr lang="en"/>
              <a:t> Questions 1 and 3 will reveal whether students can distinguish from a graph of a line if the slope is positive, negative, or zero (0).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37</a:t>
            </a:fld>
            <a:endParaRPr lang="en-US" sz="1100" dirty="0"/>
          </a:p>
        </p:txBody>
      </p:sp>
      <p:sp>
        <p:nvSpPr>
          <p:cNvPr id="297" name="Google Shape;297;p49"/>
          <p:cNvSpPr txBox="1">
            <a:spLocks noGrp="1"/>
          </p:cNvSpPr>
          <p:nvPr>
            <p:ph type="title"/>
          </p:nvPr>
        </p:nvSpPr>
        <p:spPr>
          <a:xfrm>
            <a:off x="0" y="1125"/>
            <a:ext cx="9144000" cy="9159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Checks-Identifying Prior SOL </a:t>
            </a:r>
            <a:r>
              <a:rPr lang="en" sz="2800"/>
              <a:t>(3 of 4)</a:t>
            </a:r>
            <a:endParaRPr sz="2800"/>
          </a:p>
        </p:txBody>
      </p:sp>
      <p:sp>
        <p:nvSpPr>
          <p:cNvPr id="298" name="Google Shape;298;p49"/>
          <p:cNvSpPr txBox="1"/>
          <p:nvPr/>
        </p:nvSpPr>
        <p:spPr>
          <a:xfrm>
            <a:off x="5396450" y="567555"/>
            <a:ext cx="3747550" cy="342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000" b="0" i="0" u="none" strike="noStrike" cap="none" dirty="0">
                <a:solidFill>
                  <a:srgbClr val="980000"/>
                </a:solidFill>
                <a:latin typeface="Tahoma"/>
                <a:ea typeface="Tahoma"/>
                <a:cs typeface="Tahoma"/>
                <a:sym typeface="Tahoma"/>
              </a:rPr>
              <a:t>Mrs. Lovings will be able to see </a:t>
            </a:r>
            <a:r>
              <a:rPr lang="en" sz="2000" dirty="0">
                <a:solidFill>
                  <a:srgbClr val="980000"/>
                </a:solidFill>
                <a:latin typeface="Tahoma"/>
                <a:ea typeface="Tahoma"/>
                <a:cs typeface="Tahoma"/>
                <a:sym typeface="Tahoma"/>
              </a:rPr>
              <a:t>if students </a:t>
            </a:r>
            <a:r>
              <a:rPr lang="en" sz="2000" dirty="0" smtClean="0">
                <a:solidFill>
                  <a:srgbClr val="980000"/>
                </a:solidFill>
                <a:latin typeface="Tahoma"/>
                <a:ea typeface="Tahoma"/>
                <a:cs typeface="Tahoma"/>
                <a:sym typeface="Tahoma"/>
              </a:rPr>
              <a:t>are incorrectly </a:t>
            </a:r>
            <a:r>
              <a:rPr lang="en" sz="2000" dirty="0">
                <a:solidFill>
                  <a:srgbClr val="980000"/>
                </a:solidFill>
                <a:latin typeface="Tahoma"/>
                <a:ea typeface="Tahoma"/>
                <a:cs typeface="Tahoma"/>
                <a:sym typeface="Tahoma"/>
              </a:rPr>
              <a:t>identifying lines with a positive or negative slope as having a zero slope. This may indicate that students do not have an understanding of slope as a ratio of the vertical </a:t>
            </a:r>
            <a:r>
              <a:rPr lang="en" sz="2000" dirty="0" smtClean="0">
                <a:solidFill>
                  <a:srgbClr val="980000"/>
                </a:solidFill>
                <a:latin typeface="Tahoma"/>
                <a:ea typeface="Tahoma"/>
                <a:cs typeface="Tahoma"/>
                <a:sym typeface="Tahoma"/>
              </a:rPr>
              <a:t>to horizontal </a:t>
            </a:r>
            <a:r>
              <a:rPr lang="en" sz="2000" dirty="0">
                <a:solidFill>
                  <a:srgbClr val="980000"/>
                </a:solidFill>
                <a:latin typeface="Tahoma"/>
                <a:ea typeface="Tahoma"/>
                <a:cs typeface="Tahoma"/>
                <a:sym typeface="Tahoma"/>
              </a:rPr>
              <a:t>change of a line and how that can be described as positive, negative, or zero slope. </a:t>
            </a:r>
            <a:endParaRPr sz="2000" b="0" i="0" u="none" strike="noStrike" cap="none" dirty="0">
              <a:solidFill>
                <a:srgbClr val="980000"/>
              </a:solidFill>
              <a:latin typeface="Tahoma"/>
              <a:ea typeface="Tahoma"/>
              <a:cs typeface="Tahoma"/>
              <a:sym typeface="Tahoma"/>
            </a:endParaRPr>
          </a:p>
        </p:txBody>
      </p:sp>
      <p:pic>
        <p:nvPicPr>
          <p:cNvPr id="299" name="Google Shape;299;p49" descr="Am image containing six graphs of linear functions.  Select the two graphs that appear to show a line with a slope of zero."/>
          <p:cNvPicPr preferRelativeResize="0"/>
          <p:nvPr/>
        </p:nvPicPr>
        <p:blipFill>
          <a:blip r:embed="rId3">
            <a:alphaModFix/>
          </a:blip>
          <a:stretch>
            <a:fillRect/>
          </a:stretch>
        </p:blipFill>
        <p:spPr>
          <a:xfrm>
            <a:off x="1" y="1037064"/>
            <a:ext cx="5317326" cy="33342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38</a:t>
            </a:fld>
            <a:endParaRPr lang="en-US" sz="1100" dirty="0"/>
          </a:p>
        </p:txBody>
      </p:sp>
      <p:sp>
        <p:nvSpPr>
          <p:cNvPr id="304" name="Google Shape;304;p50"/>
          <p:cNvSpPr txBox="1">
            <a:spLocks noGrp="1"/>
          </p:cNvSpPr>
          <p:nvPr>
            <p:ph type="title"/>
          </p:nvPr>
        </p:nvSpPr>
        <p:spPr>
          <a:xfrm>
            <a:off x="0" y="1126"/>
            <a:ext cx="9144000" cy="965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Identifying Prior SOL (4 of 4)</a:t>
            </a:r>
            <a:endParaRPr/>
          </a:p>
        </p:txBody>
      </p:sp>
      <p:sp>
        <p:nvSpPr>
          <p:cNvPr id="305" name="Google Shape;305;p50" descr="An image containing three linear functions labeled A, B, and C graphed on a coordinate grid. Which line has a negative slope? Explain how you know."/>
          <p:cNvSpPr txBox="1">
            <a:spLocks noGrp="1"/>
          </p:cNvSpPr>
          <p:nvPr>
            <p:ph type="body" idx="1"/>
          </p:nvPr>
        </p:nvSpPr>
        <p:spPr>
          <a:xfrm>
            <a:off x="108300" y="912000"/>
            <a:ext cx="8927400" cy="331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306" name="Google Shape;306;p50"/>
          <p:cNvSpPr txBox="1"/>
          <p:nvPr/>
        </p:nvSpPr>
        <p:spPr>
          <a:xfrm>
            <a:off x="4572000" y="1007175"/>
            <a:ext cx="4463700" cy="32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000" u="none" strike="noStrike" cap="none" dirty="0">
                <a:solidFill>
                  <a:srgbClr val="990000"/>
                </a:solidFill>
                <a:latin typeface="Tahoma"/>
                <a:ea typeface="Tahoma"/>
                <a:cs typeface="Tahoma"/>
                <a:sym typeface="Tahoma"/>
              </a:rPr>
              <a:t>The responses to this question will reveal whether students </a:t>
            </a:r>
            <a:r>
              <a:rPr lang="en" sz="2000" dirty="0">
                <a:solidFill>
                  <a:srgbClr val="990000"/>
                </a:solidFill>
                <a:latin typeface="Tahoma"/>
                <a:ea typeface="Tahoma"/>
                <a:cs typeface="Tahoma"/>
                <a:sym typeface="Tahoma"/>
              </a:rPr>
              <a:t>select line B as having a negative slope. This may indicate that students are looking at the </a:t>
            </a:r>
            <a:r>
              <a:rPr lang="en" sz="2000" i="1" dirty="0">
                <a:solidFill>
                  <a:srgbClr val="990000"/>
                </a:solidFill>
                <a:latin typeface="Tahoma"/>
                <a:ea typeface="Tahoma"/>
                <a:cs typeface="Tahoma"/>
                <a:sym typeface="Tahoma"/>
              </a:rPr>
              <a:t>y</a:t>
            </a:r>
            <a:r>
              <a:rPr lang="en" sz="2000" dirty="0">
                <a:solidFill>
                  <a:srgbClr val="990000"/>
                </a:solidFill>
                <a:latin typeface="Tahoma"/>
                <a:ea typeface="Tahoma"/>
                <a:cs typeface="Tahoma"/>
                <a:sym typeface="Tahoma"/>
              </a:rPr>
              <a:t>-intercept instead of the slope. Mrs. Lovings should also look for responses from students verbalizing the fact that lines with a negative slope are decreasing because they fall from left to right.</a:t>
            </a:r>
            <a:endParaRPr sz="2000" dirty="0">
              <a:solidFill>
                <a:srgbClr val="99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Arial"/>
              <a:buNone/>
            </a:pPr>
            <a:endParaRPr sz="2000" dirty="0">
              <a:solidFill>
                <a:srgbClr val="980000"/>
              </a:solidFill>
              <a:latin typeface="Tahoma"/>
              <a:ea typeface="Tahoma"/>
              <a:cs typeface="Tahoma"/>
              <a:sym typeface="Tahoma"/>
            </a:endParaRPr>
          </a:p>
        </p:txBody>
      </p:sp>
      <p:pic>
        <p:nvPicPr>
          <p:cNvPr id="307" name="Google Shape;307;p50" descr="An image of a graph containing three linear functions labeled A, B, and C on a coordinate grid.  Which line has a negative slope?  Explain how you know."/>
          <p:cNvPicPr preferRelativeResize="0"/>
          <p:nvPr/>
        </p:nvPicPr>
        <p:blipFill>
          <a:blip r:embed="rId3">
            <a:alphaModFix/>
          </a:blip>
          <a:stretch>
            <a:fillRect/>
          </a:stretch>
        </p:blipFill>
        <p:spPr>
          <a:xfrm>
            <a:off x="60150" y="1012063"/>
            <a:ext cx="4463700" cy="33737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39</a:t>
            </a:fld>
            <a:endParaRPr lang="en-US" sz="1100" dirty="0"/>
          </a:p>
        </p:txBody>
      </p:sp>
      <p:sp>
        <p:nvSpPr>
          <p:cNvPr id="312" name="Google Shape;312;p51"/>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Scenario 3</a:t>
            </a:r>
            <a:endParaRPr/>
          </a:p>
        </p:txBody>
      </p:sp>
      <p:sp>
        <p:nvSpPr>
          <p:cNvPr id="313" name="Google Shape;313;p51"/>
          <p:cNvSpPr txBox="1">
            <a:spLocks noGrp="1"/>
          </p:cNvSpPr>
          <p:nvPr>
            <p:ph type="body" idx="1"/>
          </p:nvPr>
        </p:nvSpPr>
        <p:spPr>
          <a:xfrm>
            <a:off x="108300" y="1029875"/>
            <a:ext cx="8927400" cy="221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sz="3500" b="1"/>
              <a:t>FORMATIVE ASSESSMENT</a:t>
            </a:r>
            <a:endParaRPr sz="35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6" name="TextBox 5"/>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a:t>
            </a:fld>
            <a:endParaRPr lang="en-US" sz="1100" dirty="0"/>
          </a:p>
        </p:txBody>
      </p:sp>
      <p:sp>
        <p:nvSpPr>
          <p:cNvPr id="89" name="Google Shape;89;p1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Agenda</a:t>
            </a:r>
            <a:endParaRPr/>
          </a:p>
        </p:txBody>
      </p:sp>
      <p:sp>
        <p:nvSpPr>
          <p:cNvPr id="90" name="Google Shape;90;p16"/>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 dirty="0"/>
              <a:t>Recover, Redesign, Restart 2020</a:t>
            </a:r>
            <a:endParaRPr dirty="0"/>
          </a:p>
          <a:p>
            <a:pPr marL="457200" lvl="0" indent="-342900" algn="l" rtl="0">
              <a:lnSpc>
                <a:spcPct val="100000"/>
              </a:lnSpc>
              <a:spcBef>
                <a:spcPts val="0"/>
              </a:spcBef>
              <a:spcAft>
                <a:spcPts val="0"/>
              </a:spcAft>
              <a:buSzPts val="1800"/>
              <a:buChar char="●"/>
            </a:pPr>
            <a:r>
              <a:rPr lang="en" dirty="0"/>
              <a:t>When to Use Quick Checks</a:t>
            </a:r>
            <a:endParaRPr dirty="0"/>
          </a:p>
          <a:p>
            <a:pPr marL="457200" lvl="0" indent="-342900" algn="l" rtl="0">
              <a:lnSpc>
                <a:spcPct val="100000"/>
              </a:lnSpc>
              <a:spcBef>
                <a:spcPts val="0"/>
              </a:spcBef>
              <a:spcAft>
                <a:spcPts val="0"/>
              </a:spcAft>
              <a:buSzPts val="1800"/>
              <a:buChar char="●"/>
            </a:pPr>
            <a:r>
              <a:rPr lang="en" dirty="0"/>
              <a:t>Components of a Quick Check</a:t>
            </a:r>
            <a:endParaRPr dirty="0"/>
          </a:p>
          <a:p>
            <a:pPr marL="457200" lvl="0" indent="-342900" algn="l" rtl="0">
              <a:lnSpc>
                <a:spcPct val="100000"/>
              </a:lnSpc>
              <a:spcBef>
                <a:spcPts val="0"/>
              </a:spcBef>
              <a:spcAft>
                <a:spcPts val="0"/>
              </a:spcAft>
              <a:buSzPts val="1800"/>
              <a:buChar char="●"/>
            </a:pPr>
            <a:r>
              <a:rPr lang="en" dirty="0"/>
              <a:t>How to Use Quick Checks</a:t>
            </a:r>
            <a:endParaRPr dirty="0"/>
          </a:p>
          <a:p>
            <a:pPr marL="457200" lvl="0" indent="-342900" algn="l" rtl="0">
              <a:lnSpc>
                <a:spcPct val="100000"/>
              </a:lnSpc>
              <a:spcBef>
                <a:spcPts val="0"/>
              </a:spcBef>
              <a:spcAft>
                <a:spcPts val="0"/>
              </a:spcAft>
              <a:buSzPts val="1800"/>
              <a:buChar char="●"/>
            </a:pPr>
            <a:r>
              <a:rPr lang="en" dirty="0"/>
              <a:t>Quick Check Availability</a:t>
            </a:r>
            <a:endParaRPr dirty="0"/>
          </a:p>
          <a:p>
            <a:pPr marL="457200" lvl="0" indent="-342900" algn="l" rtl="0">
              <a:lnSpc>
                <a:spcPct val="100000"/>
              </a:lnSpc>
              <a:spcBef>
                <a:spcPts val="0"/>
              </a:spcBef>
              <a:spcAft>
                <a:spcPts val="0"/>
              </a:spcAft>
              <a:buSzPts val="1800"/>
              <a:buChar char="●"/>
            </a:pPr>
            <a:r>
              <a:rPr lang="en" dirty="0"/>
              <a:t>Other Resources</a:t>
            </a:r>
            <a:endParaRPr dirty="0"/>
          </a:p>
        </p:txBody>
      </p:sp>
      <p:sp>
        <p:nvSpPr>
          <p:cNvPr id="4" name="TextBox 3"/>
          <p:cNvSpPr txBox="1"/>
          <p:nvPr/>
        </p:nvSpPr>
        <p:spPr>
          <a:xfrm>
            <a:off x="1030147" y="3738199"/>
            <a:ext cx="5960962" cy="646331"/>
          </a:xfrm>
          <a:prstGeom prst="rect">
            <a:avLst/>
          </a:prstGeom>
          <a:solidFill>
            <a:schemeClr val="accent2">
              <a:lumMod val="20000"/>
              <a:lumOff val="80000"/>
            </a:schemeClr>
          </a:solidFill>
        </p:spPr>
        <p:txBody>
          <a:bodyPr wrap="square" rtlCol="0">
            <a:spAutoFi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Questions can be added in the Q&amp;A feature at the bottom of your screen.</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Image of question and answer button." title="image"/>
          <p:cNvPicPr>
            <a:picLocks noChangeAspect="1"/>
          </p:cNvPicPr>
          <p:nvPr/>
        </p:nvPicPr>
        <p:blipFill>
          <a:blip r:embed="rId3"/>
          <a:stretch>
            <a:fillRect/>
          </a:stretch>
        </p:blipFill>
        <p:spPr>
          <a:xfrm>
            <a:off x="6387991" y="3780376"/>
            <a:ext cx="514350" cy="5619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40</a:t>
            </a:fld>
            <a:endParaRPr lang="en-US" sz="1100" dirty="0"/>
          </a:p>
        </p:txBody>
      </p:sp>
      <p:sp>
        <p:nvSpPr>
          <p:cNvPr id="318" name="Google Shape;318;p52"/>
          <p:cNvSpPr txBox="1">
            <a:spLocks noGrp="1"/>
          </p:cNvSpPr>
          <p:nvPr>
            <p:ph type="title"/>
          </p:nvPr>
        </p:nvSpPr>
        <p:spPr>
          <a:xfrm>
            <a:off x="0" y="1125"/>
            <a:ext cx="9144000" cy="965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Uses of Quick Checks - Formative Assessment (1 of </a:t>
            </a:r>
            <a:r>
              <a:rPr lang="en" dirty="0" smtClean="0"/>
              <a:t>7)</a:t>
            </a:r>
            <a:endParaRPr dirty="0"/>
          </a:p>
        </p:txBody>
      </p:sp>
      <p:sp>
        <p:nvSpPr>
          <p:cNvPr id="319" name="Google Shape;319;p52"/>
          <p:cNvSpPr txBox="1">
            <a:spLocks noGrp="1"/>
          </p:cNvSpPr>
          <p:nvPr>
            <p:ph type="body" idx="1"/>
          </p:nvPr>
        </p:nvSpPr>
        <p:spPr>
          <a:xfrm>
            <a:off x="0" y="895350"/>
            <a:ext cx="91440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Mr. Sellers provided instruction on SOL </a:t>
            </a:r>
            <a:r>
              <a:rPr lang="en" b="1" dirty="0"/>
              <a:t>A.6a</a:t>
            </a:r>
            <a:r>
              <a:rPr lang="en" dirty="0"/>
              <a:t> </a:t>
            </a:r>
            <a:r>
              <a:rPr lang="en" dirty="0" smtClean="0"/>
              <a:t>yesterday, </a:t>
            </a:r>
            <a:r>
              <a:rPr lang="en" dirty="0"/>
              <a:t>during which students explored determining the slope from various situations.  He wants to provide a quick warm-up activity at the start of class to see if his students understand these relationships and are ready for further instruction.  He uses the                         from A.6a and selects Question 1 for his warm-up activity.</a:t>
            </a:r>
            <a:endParaRPr dirty="0"/>
          </a:p>
        </p:txBody>
      </p:sp>
      <p:pic>
        <p:nvPicPr>
          <p:cNvPr id="320" name="Google Shape;320;p52" descr="An image of a link for just in time quick check."/>
          <p:cNvPicPr preferRelativeResize="0"/>
          <p:nvPr/>
        </p:nvPicPr>
        <p:blipFill rotWithShape="1">
          <a:blip r:embed="rId3">
            <a:alphaModFix/>
          </a:blip>
          <a:srcRect/>
          <a:stretch/>
        </p:blipFill>
        <p:spPr>
          <a:xfrm>
            <a:off x="5788589" y="3140364"/>
            <a:ext cx="3035517" cy="4653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41</a:t>
            </a:fld>
            <a:endParaRPr lang="en-US" sz="1100" dirty="0"/>
          </a:p>
        </p:txBody>
      </p:sp>
      <p:sp>
        <p:nvSpPr>
          <p:cNvPr id="325" name="Google Shape;325;p53"/>
          <p:cNvSpPr txBox="1">
            <a:spLocks noGrp="1"/>
          </p:cNvSpPr>
          <p:nvPr>
            <p:ph type="title"/>
          </p:nvPr>
        </p:nvSpPr>
        <p:spPr>
          <a:xfrm>
            <a:off x="0" y="1125"/>
            <a:ext cx="9144000" cy="8445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dirty="0"/>
              <a:t>Uses of Quick Checks - Formative Assessment (2 of </a:t>
            </a:r>
            <a:r>
              <a:rPr lang="en" dirty="0" smtClean="0"/>
              <a:t>7)</a:t>
            </a:r>
            <a:endParaRPr dirty="0"/>
          </a:p>
        </p:txBody>
      </p:sp>
      <p:sp>
        <p:nvSpPr>
          <p:cNvPr id="326" name="Google Shape;326;p53"/>
          <p:cNvSpPr txBox="1"/>
          <p:nvPr/>
        </p:nvSpPr>
        <p:spPr>
          <a:xfrm>
            <a:off x="4024799" y="1725033"/>
            <a:ext cx="4728907" cy="20663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980000"/>
                </a:solidFill>
                <a:latin typeface="Tahoma"/>
                <a:ea typeface="Tahoma"/>
                <a:cs typeface="Tahoma"/>
                <a:sym typeface="Tahoma"/>
              </a:rPr>
              <a:t>Student responses will help Mr. Sellers know which students need additional support</a:t>
            </a:r>
            <a:r>
              <a:rPr lang="en" sz="2400" dirty="0">
                <a:solidFill>
                  <a:srgbClr val="980000"/>
                </a:solidFill>
                <a:latin typeface="Tahoma"/>
                <a:ea typeface="Tahoma"/>
                <a:cs typeface="Tahoma"/>
                <a:sym typeface="Tahoma"/>
              </a:rPr>
              <a:t> or time to further develop understanding.</a:t>
            </a:r>
            <a:endParaRPr sz="2400" b="0" i="0" u="none" strike="noStrike" cap="none" dirty="0">
              <a:solidFill>
                <a:srgbClr val="980000"/>
              </a:solidFill>
              <a:latin typeface="Tahoma"/>
              <a:ea typeface="Tahoma"/>
              <a:cs typeface="Tahoma"/>
              <a:sym typeface="Tahoma"/>
            </a:endParaRPr>
          </a:p>
        </p:txBody>
      </p:sp>
      <p:pic>
        <p:nvPicPr>
          <p:cNvPr id="327" name="Google Shape;327;p53" descr="An image of a graph containing a linear function passing through the points negative two, negative one and two, negative seven.  "/>
          <p:cNvPicPr preferRelativeResize="0"/>
          <p:nvPr/>
        </p:nvPicPr>
        <p:blipFill>
          <a:blip r:embed="rId3">
            <a:alphaModFix/>
          </a:blip>
          <a:stretch>
            <a:fillRect/>
          </a:stretch>
        </p:blipFill>
        <p:spPr>
          <a:xfrm>
            <a:off x="390293" y="1307893"/>
            <a:ext cx="3444937" cy="3085686"/>
          </a:xfrm>
          <a:prstGeom prst="rect">
            <a:avLst/>
          </a:prstGeom>
          <a:noFill/>
          <a:ln>
            <a:noFill/>
          </a:ln>
        </p:spPr>
      </p:pic>
      <p:pic>
        <p:nvPicPr>
          <p:cNvPr id="328" name="Google Shape;328;p53" descr="An image "/>
          <p:cNvPicPr preferRelativeResize="0"/>
          <p:nvPr/>
        </p:nvPicPr>
        <p:blipFill rotWithShape="1">
          <a:blip r:embed="rId4">
            <a:alphaModFix/>
          </a:blip>
          <a:srcRect t="36460"/>
          <a:stretch/>
        </p:blipFill>
        <p:spPr>
          <a:xfrm>
            <a:off x="4160" y="937842"/>
            <a:ext cx="8749546" cy="3700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42</a:t>
            </a:fld>
            <a:endParaRPr lang="en-US" sz="1100" dirty="0"/>
          </a:p>
        </p:txBody>
      </p:sp>
      <p:sp>
        <p:nvSpPr>
          <p:cNvPr id="333" name="Google Shape;333;p54"/>
          <p:cNvSpPr txBox="1">
            <a:spLocks noGrp="1"/>
          </p:cNvSpPr>
          <p:nvPr>
            <p:ph type="title"/>
          </p:nvPr>
        </p:nvSpPr>
        <p:spPr>
          <a:xfrm>
            <a:off x="76200" y="75600"/>
            <a:ext cx="9144000" cy="953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Uses of Quick Checks - Formative Assessment (3 of </a:t>
            </a:r>
            <a:r>
              <a:rPr lang="en" dirty="0" smtClean="0"/>
              <a:t>7)</a:t>
            </a:r>
            <a:endParaRPr dirty="0"/>
          </a:p>
        </p:txBody>
      </p:sp>
      <p:sp>
        <p:nvSpPr>
          <p:cNvPr id="334" name="Google Shape;334;p54"/>
          <p:cNvSpPr txBox="1">
            <a:spLocks noGrp="1"/>
          </p:cNvSpPr>
          <p:nvPr>
            <p:ph type="body" idx="1"/>
          </p:nvPr>
        </p:nvSpPr>
        <p:spPr>
          <a:xfrm>
            <a:off x="76200" y="1136072"/>
            <a:ext cx="8927400" cy="31884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Mr. Sellers decides to use questions 4 and 5 at the end of his lesson to determine which students can determine the slope given two points without a graph.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43</a:t>
            </a:fld>
            <a:endParaRPr lang="en-US" sz="1100" dirty="0"/>
          </a:p>
        </p:txBody>
      </p:sp>
      <p:sp>
        <p:nvSpPr>
          <p:cNvPr id="339" name="Google Shape;339;p55"/>
          <p:cNvSpPr txBox="1">
            <a:spLocks noGrp="1"/>
          </p:cNvSpPr>
          <p:nvPr>
            <p:ph type="title"/>
          </p:nvPr>
        </p:nvSpPr>
        <p:spPr>
          <a:xfrm>
            <a:off x="0" y="1125"/>
            <a:ext cx="9144000" cy="8943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dirty="0"/>
              <a:t>Uses of Quick Checks - Formative Assessment (4 of </a:t>
            </a:r>
            <a:r>
              <a:rPr lang="en" dirty="0" smtClean="0"/>
              <a:t>7)</a:t>
            </a:r>
            <a:endParaRPr dirty="0"/>
          </a:p>
        </p:txBody>
      </p:sp>
      <p:sp>
        <p:nvSpPr>
          <p:cNvPr id="340" name="Google Shape;340;p55"/>
          <p:cNvSpPr txBox="1"/>
          <p:nvPr/>
        </p:nvSpPr>
        <p:spPr>
          <a:xfrm>
            <a:off x="263279" y="2155000"/>
            <a:ext cx="8617441" cy="17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980000"/>
                </a:solidFill>
                <a:latin typeface="Tahoma"/>
                <a:ea typeface="Tahoma"/>
                <a:cs typeface="Tahoma"/>
                <a:sym typeface="Tahoma"/>
              </a:rPr>
              <a:t>Mr. Sellers uses this question to assess whether students have a</a:t>
            </a:r>
            <a:r>
              <a:rPr lang="en" sz="2400" dirty="0">
                <a:solidFill>
                  <a:srgbClr val="980000"/>
                </a:solidFill>
                <a:latin typeface="Tahoma"/>
                <a:ea typeface="Tahoma"/>
                <a:cs typeface="Tahoma"/>
                <a:sym typeface="Tahoma"/>
              </a:rPr>
              <a:t>n </a:t>
            </a:r>
            <a:r>
              <a:rPr lang="en" sz="2400" b="0" i="0" u="none" strike="noStrike" cap="none" dirty="0">
                <a:solidFill>
                  <a:srgbClr val="980000"/>
                </a:solidFill>
                <a:latin typeface="Tahoma"/>
                <a:ea typeface="Tahoma"/>
                <a:cs typeface="Tahoma"/>
                <a:sym typeface="Tahoma"/>
              </a:rPr>
              <a:t>understanding of</a:t>
            </a:r>
            <a:r>
              <a:rPr lang="en" sz="2400" dirty="0">
                <a:solidFill>
                  <a:srgbClr val="980000"/>
                </a:solidFill>
                <a:latin typeface="Tahoma"/>
                <a:ea typeface="Tahoma"/>
                <a:cs typeface="Tahoma"/>
                <a:sym typeface="Tahoma"/>
              </a:rPr>
              <a:t> slope given two points. The method students use to </a:t>
            </a:r>
            <a:r>
              <a:rPr lang="en" sz="2400" dirty="0" smtClean="0">
                <a:solidFill>
                  <a:srgbClr val="980000"/>
                </a:solidFill>
                <a:latin typeface="Tahoma"/>
                <a:ea typeface="Tahoma"/>
                <a:cs typeface="Tahoma"/>
                <a:sym typeface="Tahoma"/>
              </a:rPr>
              <a:t>determine the slope </a:t>
            </a:r>
            <a:r>
              <a:rPr lang="en" sz="2400" dirty="0">
                <a:solidFill>
                  <a:srgbClr val="980000"/>
                </a:solidFill>
                <a:latin typeface="Tahoma"/>
                <a:ea typeface="Tahoma"/>
                <a:cs typeface="Tahoma"/>
                <a:sym typeface="Tahoma"/>
              </a:rPr>
              <a:t>will provide insight into their understanding.</a:t>
            </a:r>
            <a:endParaRPr sz="2400" b="0" i="0" u="none" strike="noStrike" cap="none" dirty="0">
              <a:solidFill>
                <a:srgbClr val="980000"/>
              </a:solidFill>
              <a:latin typeface="Tahoma"/>
              <a:ea typeface="Tahoma"/>
              <a:cs typeface="Tahoma"/>
              <a:sym typeface="Tahoma"/>
            </a:endParaRPr>
          </a:p>
        </p:txBody>
      </p:sp>
      <p:pic>
        <p:nvPicPr>
          <p:cNvPr id="341" name="Google Shape;341;p55" descr="What is the slope of the line that passes through the points five, two and three, negative one?  Show your work, thinking."/>
          <p:cNvPicPr preferRelativeResize="0"/>
          <p:nvPr/>
        </p:nvPicPr>
        <p:blipFill>
          <a:blip r:embed="rId3">
            <a:alphaModFix/>
          </a:blip>
          <a:stretch>
            <a:fillRect/>
          </a:stretch>
        </p:blipFill>
        <p:spPr>
          <a:xfrm>
            <a:off x="0" y="1047825"/>
            <a:ext cx="8973000" cy="1107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44</a:t>
            </a:fld>
            <a:endParaRPr lang="en-US" sz="1100" dirty="0"/>
          </a:p>
        </p:txBody>
      </p:sp>
      <p:sp>
        <p:nvSpPr>
          <p:cNvPr id="346" name="Google Shape;346;p56"/>
          <p:cNvSpPr txBox="1">
            <a:spLocks noGrp="1"/>
          </p:cNvSpPr>
          <p:nvPr>
            <p:ph type="title"/>
          </p:nvPr>
        </p:nvSpPr>
        <p:spPr>
          <a:xfrm>
            <a:off x="0" y="1125"/>
            <a:ext cx="9144000" cy="8943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dirty="0"/>
              <a:t>Uses of Quick Checks - Formative Assessment (5 of </a:t>
            </a:r>
            <a:r>
              <a:rPr lang="en" dirty="0" smtClean="0"/>
              <a:t>7)</a:t>
            </a:r>
            <a:endParaRPr dirty="0"/>
          </a:p>
        </p:txBody>
      </p:sp>
      <p:sp>
        <p:nvSpPr>
          <p:cNvPr id="347" name="Google Shape;347;p56"/>
          <p:cNvSpPr txBox="1"/>
          <p:nvPr/>
        </p:nvSpPr>
        <p:spPr>
          <a:xfrm>
            <a:off x="263679" y="2419450"/>
            <a:ext cx="8709321" cy="17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980000"/>
                </a:solidFill>
                <a:latin typeface="Tahoma"/>
                <a:ea typeface="Tahoma"/>
                <a:cs typeface="Tahoma"/>
                <a:sym typeface="Tahoma"/>
              </a:rPr>
              <a:t>Mr. Sellers uses this higher level question to assess whether students have a</a:t>
            </a:r>
            <a:r>
              <a:rPr lang="en" sz="2400" dirty="0">
                <a:solidFill>
                  <a:srgbClr val="980000"/>
                </a:solidFill>
                <a:latin typeface="Tahoma"/>
                <a:ea typeface="Tahoma"/>
                <a:cs typeface="Tahoma"/>
                <a:sym typeface="Tahoma"/>
              </a:rPr>
              <a:t>n </a:t>
            </a:r>
            <a:r>
              <a:rPr lang="en" sz="2400" b="0" i="0" u="none" strike="noStrike" cap="none" dirty="0">
                <a:solidFill>
                  <a:srgbClr val="980000"/>
                </a:solidFill>
                <a:latin typeface="Tahoma"/>
                <a:ea typeface="Tahoma"/>
                <a:cs typeface="Tahoma"/>
                <a:sym typeface="Tahoma"/>
              </a:rPr>
              <a:t>understanding of</a:t>
            </a:r>
            <a:r>
              <a:rPr lang="en" sz="2400" dirty="0">
                <a:solidFill>
                  <a:srgbClr val="980000"/>
                </a:solidFill>
                <a:latin typeface="Tahoma"/>
                <a:ea typeface="Tahoma"/>
                <a:cs typeface="Tahoma"/>
                <a:sym typeface="Tahoma"/>
              </a:rPr>
              <a:t> </a:t>
            </a:r>
            <a:r>
              <a:rPr lang="en" sz="2400" dirty="0" smtClean="0">
                <a:solidFill>
                  <a:srgbClr val="980000"/>
                </a:solidFill>
                <a:latin typeface="Tahoma"/>
                <a:ea typeface="Tahoma"/>
                <a:cs typeface="Tahoma"/>
                <a:sym typeface="Tahoma"/>
              </a:rPr>
              <a:t>the relationship between the slope and the coordinates of the given </a:t>
            </a:r>
            <a:r>
              <a:rPr lang="en" sz="2400" dirty="0">
                <a:solidFill>
                  <a:srgbClr val="980000"/>
                </a:solidFill>
                <a:latin typeface="Tahoma"/>
                <a:ea typeface="Tahoma"/>
                <a:cs typeface="Tahoma"/>
                <a:sym typeface="Tahoma"/>
              </a:rPr>
              <a:t>points.</a:t>
            </a:r>
            <a:endParaRPr sz="2400" b="0" i="0" u="none" strike="noStrike" cap="none" dirty="0">
              <a:solidFill>
                <a:srgbClr val="980000"/>
              </a:solidFill>
              <a:latin typeface="Tahoma"/>
              <a:ea typeface="Tahoma"/>
              <a:cs typeface="Tahoma"/>
              <a:sym typeface="Tahoma"/>
            </a:endParaRPr>
          </a:p>
        </p:txBody>
      </p:sp>
      <p:pic>
        <p:nvPicPr>
          <p:cNvPr id="348" name="Google Shape;348;p56" descr="A line passes through the points two, a and four a, five and has a slope of one-half.  Find the values of a."/>
          <p:cNvPicPr preferRelativeResize="0"/>
          <p:nvPr/>
        </p:nvPicPr>
        <p:blipFill>
          <a:blip r:embed="rId3">
            <a:alphaModFix/>
          </a:blip>
          <a:stretch>
            <a:fillRect/>
          </a:stretch>
        </p:blipFill>
        <p:spPr>
          <a:xfrm>
            <a:off x="263679" y="1174675"/>
            <a:ext cx="6197562" cy="9785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45</a:t>
            </a:fld>
            <a:endParaRPr lang="en-US" sz="1100" dirty="0"/>
          </a:p>
        </p:txBody>
      </p:sp>
      <p:sp>
        <p:nvSpPr>
          <p:cNvPr id="353" name="Google Shape;353;p57"/>
          <p:cNvSpPr txBox="1">
            <a:spLocks noGrp="1"/>
          </p:cNvSpPr>
          <p:nvPr>
            <p:ph type="title"/>
          </p:nvPr>
        </p:nvSpPr>
        <p:spPr>
          <a:xfrm>
            <a:off x="0" y="1126"/>
            <a:ext cx="9144000" cy="1010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dirty="0"/>
              <a:t>Uses of Quick Checks - Formative Assessment (6 of </a:t>
            </a:r>
            <a:r>
              <a:rPr lang="en" dirty="0" smtClean="0"/>
              <a:t>7)</a:t>
            </a:r>
            <a:endParaRPr dirty="0"/>
          </a:p>
        </p:txBody>
      </p:sp>
      <p:sp>
        <p:nvSpPr>
          <p:cNvPr id="354" name="Google Shape;354;p57"/>
          <p:cNvSpPr txBox="1">
            <a:spLocks noGrp="1"/>
          </p:cNvSpPr>
          <p:nvPr>
            <p:ph type="body" idx="1"/>
          </p:nvPr>
        </p:nvSpPr>
        <p:spPr>
          <a:xfrm>
            <a:off x="4137102" y="1767072"/>
            <a:ext cx="4866498" cy="25571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2500" dirty="0">
                <a:solidFill>
                  <a:srgbClr val="C00000"/>
                </a:solidFill>
              </a:rPr>
              <a:t>Mr. Sellers will save </a:t>
            </a:r>
            <a:r>
              <a:rPr lang="en" sz="2500" dirty="0" smtClean="0">
                <a:solidFill>
                  <a:srgbClr val="C00000"/>
                </a:solidFill>
              </a:rPr>
              <a:t>question 2 </a:t>
            </a:r>
            <a:r>
              <a:rPr lang="en" sz="2500" dirty="0">
                <a:solidFill>
                  <a:srgbClr val="C00000"/>
                </a:solidFill>
              </a:rPr>
              <a:t>to use when students practice finding slope </a:t>
            </a:r>
            <a:r>
              <a:rPr lang="en" sz="2500" dirty="0" smtClean="0">
                <a:solidFill>
                  <a:srgbClr val="C00000"/>
                </a:solidFill>
              </a:rPr>
              <a:t>from a graph of a vertical line. </a:t>
            </a:r>
            <a:endParaRPr sz="2500" dirty="0">
              <a:solidFill>
                <a:srgbClr val="C00000"/>
              </a:solidFill>
            </a:endParaRPr>
          </a:p>
          <a:p>
            <a:pPr marL="0" lvl="0" indent="0" algn="l" rtl="0">
              <a:lnSpc>
                <a:spcPct val="100000"/>
              </a:lnSpc>
              <a:spcBef>
                <a:spcPts val="0"/>
              </a:spcBef>
              <a:spcAft>
                <a:spcPts val="0"/>
              </a:spcAft>
              <a:buSzPts val="1800"/>
              <a:buNone/>
            </a:pPr>
            <a:endParaRPr sz="2500" dirty="0">
              <a:solidFill>
                <a:srgbClr val="C00000"/>
              </a:solidFill>
            </a:endParaRPr>
          </a:p>
        </p:txBody>
      </p:sp>
      <p:pic>
        <p:nvPicPr>
          <p:cNvPr id="356" name="Google Shape;356;p57" descr="The graph below shows the line x + 3.  Describe the slope of the line."/>
          <p:cNvPicPr preferRelativeResize="0"/>
          <p:nvPr/>
        </p:nvPicPr>
        <p:blipFill rotWithShape="1">
          <a:blip r:embed="rId3">
            <a:alphaModFix/>
          </a:blip>
          <a:srcRect t="19281" b="38293"/>
          <a:stretch/>
        </p:blipFill>
        <p:spPr>
          <a:xfrm>
            <a:off x="98500" y="1088714"/>
            <a:ext cx="6925151" cy="405549"/>
          </a:xfrm>
          <a:prstGeom prst="rect">
            <a:avLst/>
          </a:prstGeom>
          <a:noFill/>
          <a:ln>
            <a:noFill/>
          </a:ln>
        </p:spPr>
      </p:pic>
      <p:pic>
        <p:nvPicPr>
          <p:cNvPr id="357" name="Google Shape;357;p57" descr="An image of a graph containing the linear function x = 3."/>
          <p:cNvPicPr preferRelativeResize="0"/>
          <p:nvPr/>
        </p:nvPicPr>
        <p:blipFill>
          <a:blip r:embed="rId4">
            <a:alphaModFix/>
          </a:blip>
          <a:stretch>
            <a:fillRect/>
          </a:stretch>
        </p:blipFill>
        <p:spPr>
          <a:xfrm>
            <a:off x="766263" y="1494263"/>
            <a:ext cx="3002849" cy="290021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46</a:t>
            </a:fld>
            <a:endParaRPr lang="en-US" sz="1100" dirty="0"/>
          </a:p>
        </p:txBody>
      </p:sp>
      <p:sp>
        <p:nvSpPr>
          <p:cNvPr id="2" name="Title 1"/>
          <p:cNvSpPr>
            <a:spLocks noGrp="1"/>
          </p:cNvSpPr>
          <p:nvPr>
            <p:ph type="title"/>
          </p:nvPr>
        </p:nvSpPr>
        <p:spPr>
          <a:xfrm>
            <a:off x="0" y="1121"/>
            <a:ext cx="9144000" cy="894229"/>
          </a:xfrm>
        </p:spPr>
        <p:txBody>
          <a:bodyPr/>
          <a:lstStyle/>
          <a:p>
            <a:r>
              <a:rPr lang="en" dirty="0"/>
              <a:t>Uses of Quick Checks - Formative Assessment </a:t>
            </a:r>
            <a:r>
              <a:rPr lang="en" dirty="0" smtClean="0"/>
              <a:t>(7 </a:t>
            </a:r>
            <a:r>
              <a:rPr lang="en" dirty="0"/>
              <a:t>of 7</a:t>
            </a:r>
            <a:r>
              <a:rPr lang="en" dirty="0" smtClean="0"/>
              <a:t>)</a:t>
            </a:r>
            <a:endParaRPr lang="en-US" dirty="0"/>
          </a:p>
        </p:txBody>
      </p:sp>
      <p:pic>
        <p:nvPicPr>
          <p:cNvPr id="4" name="Google Shape;355;p57" descr="What is the slope of the line represented by the equation two-fifths y equals two times x plus four?  Show your work, thinking."/>
          <p:cNvPicPr preferRelativeResize="0"/>
          <p:nvPr/>
        </p:nvPicPr>
        <p:blipFill>
          <a:blip r:embed="rId2">
            <a:alphaModFix/>
          </a:blip>
          <a:stretch>
            <a:fillRect/>
          </a:stretch>
        </p:blipFill>
        <p:spPr>
          <a:xfrm>
            <a:off x="176263" y="1088018"/>
            <a:ext cx="6046119" cy="1110238"/>
          </a:xfrm>
          <a:prstGeom prst="rect">
            <a:avLst/>
          </a:prstGeom>
          <a:noFill/>
          <a:ln>
            <a:noFill/>
          </a:ln>
        </p:spPr>
      </p:pic>
      <p:sp>
        <p:nvSpPr>
          <p:cNvPr id="5" name="TextBox 4"/>
          <p:cNvSpPr txBox="1"/>
          <p:nvPr/>
        </p:nvSpPr>
        <p:spPr>
          <a:xfrm>
            <a:off x="176263" y="2440412"/>
            <a:ext cx="8081046" cy="1384995"/>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Mr. Sellers will save </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question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3 to use when students practice finding slope from an equation. </a:t>
            </a:r>
          </a:p>
          <a:p>
            <a:endParaRPr lang="en-US" sz="2800" dirty="0">
              <a:solidFill>
                <a:srgbClr val="C00000"/>
              </a:solidFill>
            </a:endParaRPr>
          </a:p>
        </p:txBody>
      </p:sp>
    </p:spTree>
    <p:extLst>
      <p:ext uri="{BB962C8B-B14F-4D97-AF65-F5344CB8AC3E}">
        <p14:creationId xmlns:p14="http://schemas.microsoft.com/office/powerpoint/2010/main" val="2246491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47</a:t>
            </a:fld>
            <a:endParaRPr lang="en-US" sz="1100" dirty="0"/>
          </a:p>
        </p:txBody>
      </p:sp>
      <p:sp>
        <p:nvSpPr>
          <p:cNvPr id="362" name="Google Shape;362;p58"/>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Scenario 4</a:t>
            </a:r>
            <a:endParaRPr/>
          </a:p>
        </p:txBody>
      </p:sp>
      <p:sp>
        <p:nvSpPr>
          <p:cNvPr id="363" name="Google Shape;363;p58"/>
          <p:cNvSpPr txBox="1">
            <a:spLocks noGrp="1"/>
          </p:cNvSpPr>
          <p:nvPr>
            <p:ph type="body" idx="1"/>
          </p:nvPr>
        </p:nvSpPr>
        <p:spPr>
          <a:xfrm>
            <a:off x="76200" y="660500"/>
            <a:ext cx="8927400" cy="366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sz="3500" b="1"/>
              <a:t>PRE-ASSESSMENT</a:t>
            </a:r>
            <a:endParaRPr sz="35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48</a:t>
            </a:fld>
            <a:endParaRPr lang="en-US" sz="1100" dirty="0"/>
          </a:p>
        </p:txBody>
      </p:sp>
      <p:sp>
        <p:nvSpPr>
          <p:cNvPr id="368" name="Google Shape;368;p59"/>
          <p:cNvSpPr txBox="1">
            <a:spLocks noGrp="1"/>
          </p:cNvSpPr>
          <p:nvPr>
            <p:ph type="title"/>
          </p:nvPr>
        </p:nvSpPr>
        <p:spPr>
          <a:xfrm>
            <a:off x="0" y="1125"/>
            <a:ext cx="9144000" cy="9159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Pre-Assessment </a:t>
            </a:r>
            <a:endParaRPr/>
          </a:p>
          <a:p>
            <a:pPr marL="0" lvl="0" indent="0" algn="l" rtl="0">
              <a:lnSpc>
                <a:spcPct val="100000"/>
              </a:lnSpc>
              <a:spcBef>
                <a:spcPts val="0"/>
              </a:spcBef>
              <a:spcAft>
                <a:spcPts val="0"/>
              </a:spcAft>
              <a:buSzPts val="3200"/>
              <a:buNone/>
            </a:pPr>
            <a:r>
              <a:rPr lang="en"/>
              <a:t>(1 of 5)</a:t>
            </a:r>
            <a:endParaRPr/>
          </a:p>
        </p:txBody>
      </p:sp>
      <p:sp>
        <p:nvSpPr>
          <p:cNvPr id="369" name="Google Shape;369;p59"/>
          <p:cNvSpPr txBox="1">
            <a:spLocks noGrp="1"/>
          </p:cNvSpPr>
          <p:nvPr>
            <p:ph type="body" idx="1"/>
          </p:nvPr>
        </p:nvSpPr>
        <p:spPr>
          <a:xfrm>
            <a:off x="76200" y="1078275"/>
            <a:ext cx="8927400" cy="324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Mrs. Byers is concerned that students may have gaps in prior learning due to </a:t>
            </a:r>
            <a:r>
              <a:rPr lang="en" dirty="0" smtClean="0"/>
              <a:t>instructional time </a:t>
            </a:r>
            <a:r>
              <a:rPr lang="en" dirty="0"/>
              <a:t>missed </a:t>
            </a:r>
            <a:r>
              <a:rPr lang="en" dirty="0" smtClean="0"/>
              <a:t>as a result of school closures.  </a:t>
            </a:r>
            <a:r>
              <a:rPr lang="en" dirty="0"/>
              <a:t>She plans to introduce SOL </a:t>
            </a:r>
            <a:r>
              <a:rPr lang="en" b="1" dirty="0"/>
              <a:t>A.6a</a:t>
            </a:r>
            <a:r>
              <a:rPr lang="en" dirty="0"/>
              <a:t> today but wants to determine her students’ prior knowledge of slope intercept form. As a bell ringer, she uses the questions from Quick Check </a:t>
            </a:r>
            <a:r>
              <a:rPr lang="en" b="1" dirty="0"/>
              <a:t>8.16b</a:t>
            </a:r>
            <a:r>
              <a:rPr lang="en" dirty="0"/>
              <a:t>.  </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49</a:t>
            </a:fld>
            <a:endParaRPr lang="en-US" sz="1100" dirty="0"/>
          </a:p>
        </p:txBody>
      </p:sp>
      <p:sp>
        <p:nvSpPr>
          <p:cNvPr id="374" name="Google Shape;374;p60"/>
          <p:cNvSpPr txBox="1">
            <a:spLocks noGrp="1"/>
          </p:cNvSpPr>
          <p:nvPr>
            <p:ph type="title"/>
          </p:nvPr>
        </p:nvSpPr>
        <p:spPr>
          <a:xfrm>
            <a:off x="0" y="1125"/>
            <a:ext cx="9144000" cy="9825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 - Pre-Assessment</a:t>
            </a:r>
            <a:endParaRPr/>
          </a:p>
          <a:p>
            <a:pPr marL="0" lvl="0" indent="0" algn="l" rtl="0">
              <a:lnSpc>
                <a:spcPct val="100000"/>
              </a:lnSpc>
              <a:spcBef>
                <a:spcPts val="0"/>
              </a:spcBef>
              <a:spcAft>
                <a:spcPts val="0"/>
              </a:spcAft>
              <a:buClr>
                <a:schemeClr val="dk1"/>
              </a:buClr>
              <a:buSzPts val="1100"/>
              <a:buFont typeface="Arial"/>
              <a:buNone/>
            </a:pPr>
            <a:r>
              <a:rPr lang="en"/>
              <a:t> (2 of 5)</a:t>
            </a:r>
            <a:endParaRPr/>
          </a:p>
        </p:txBody>
      </p:sp>
      <p:sp>
        <p:nvSpPr>
          <p:cNvPr id="375" name="Google Shape;375;p60"/>
          <p:cNvSpPr txBox="1"/>
          <p:nvPr/>
        </p:nvSpPr>
        <p:spPr>
          <a:xfrm>
            <a:off x="524107" y="3111190"/>
            <a:ext cx="8251903" cy="11507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dirty="0">
                <a:solidFill>
                  <a:srgbClr val="980000"/>
                </a:solidFill>
                <a:latin typeface="Tahoma"/>
                <a:ea typeface="Tahoma"/>
                <a:cs typeface="Tahoma"/>
                <a:sym typeface="Tahoma"/>
              </a:rPr>
              <a:t>Mrs. Byers uses question 1 to determine whether students </a:t>
            </a:r>
            <a:r>
              <a:rPr lang="en" sz="2600" dirty="0">
                <a:solidFill>
                  <a:srgbClr val="980000"/>
                </a:solidFill>
                <a:latin typeface="Tahoma"/>
                <a:ea typeface="Tahoma"/>
                <a:cs typeface="Tahoma"/>
                <a:sym typeface="Tahoma"/>
              </a:rPr>
              <a:t>can correctly identify slope-intercept form.</a:t>
            </a:r>
            <a:endParaRPr sz="2600" b="0" i="0" u="none" strike="noStrike" cap="none" dirty="0">
              <a:solidFill>
                <a:srgbClr val="980000"/>
              </a:solidFill>
              <a:latin typeface="Tahoma"/>
              <a:ea typeface="Tahoma"/>
              <a:cs typeface="Tahoma"/>
              <a:sym typeface="Tahoma"/>
            </a:endParaRPr>
          </a:p>
        </p:txBody>
      </p:sp>
      <p:pic>
        <p:nvPicPr>
          <p:cNvPr id="376" name="Google Shape;376;p60" descr="Which is the equation for a line with a slope of negative three and a y-intercept of 4?   Four boxes read left to right.  y equals negative four x plus three, y equals negative three-fourths x plus four, y equals negative three x plus four, y equals negative four-thirds x minus three."/>
          <p:cNvPicPr preferRelativeResize="0"/>
          <p:nvPr/>
        </p:nvPicPr>
        <p:blipFill>
          <a:blip r:embed="rId3">
            <a:alphaModFix/>
          </a:blip>
          <a:stretch>
            <a:fillRect/>
          </a:stretch>
        </p:blipFill>
        <p:spPr>
          <a:xfrm>
            <a:off x="142881" y="1219200"/>
            <a:ext cx="8932127" cy="1891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TextBox 4"/>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a:t>
            </a:fld>
            <a:endParaRPr lang="en-US" sz="1100" dirty="0"/>
          </a:p>
        </p:txBody>
      </p:sp>
      <p:sp>
        <p:nvSpPr>
          <p:cNvPr id="95" name="Google Shape;95;p17"/>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dirty="0"/>
              <a:t>Recover. Redesign. Restart. 2020</a:t>
            </a:r>
            <a:endParaRPr dirty="0"/>
          </a:p>
        </p:txBody>
      </p:sp>
      <p:sp>
        <p:nvSpPr>
          <p:cNvPr id="96" name="Google Shape;96;p17"/>
          <p:cNvSpPr txBox="1">
            <a:spLocks noGrp="1"/>
          </p:cNvSpPr>
          <p:nvPr>
            <p:ph type="body" idx="1"/>
          </p:nvPr>
        </p:nvSpPr>
        <p:spPr>
          <a:xfrm>
            <a:off x="0" y="666750"/>
            <a:ext cx="9144000" cy="359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sz="2200" dirty="0"/>
              <a:t>On June 9, 2020, Governor Northam announced a phased reopening plan for Virginia schools.  During this press conference, Dr. Lane, Superintendent of Schools, shared the guidance document </a:t>
            </a:r>
            <a:r>
              <a:rPr lang="en" sz="2200" u="sng" dirty="0">
                <a:solidFill>
                  <a:schemeClr val="hlink"/>
                </a:solidFill>
                <a:hlinkClick r:id="rId3"/>
              </a:rPr>
              <a:t>Recover, Redesign, Restart 2020</a:t>
            </a:r>
            <a:r>
              <a:rPr lang="en" sz="2200" dirty="0"/>
              <a:t>.</a:t>
            </a:r>
            <a:endParaRPr sz="2200" dirty="0"/>
          </a:p>
          <a:p>
            <a:pPr marL="0" lvl="0" indent="0" algn="l" rtl="0">
              <a:lnSpc>
                <a:spcPct val="100000"/>
              </a:lnSpc>
              <a:spcBef>
                <a:spcPts val="0"/>
              </a:spcBef>
              <a:spcAft>
                <a:spcPts val="0"/>
              </a:spcAft>
              <a:buSzPts val="1800"/>
              <a:buNone/>
            </a:pPr>
            <a:endParaRPr sz="800" dirty="0"/>
          </a:p>
          <a:p>
            <a:pPr marL="0" lvl="0" indent="0" algn="l" rtl="0">
              <a:lnSpc>
                <a:spcPct val="100000"/>
              </a:lnSpc>
              <a:spcBef>
                <a:spcPts val="0"/>
              </a:spcBef>
              <a:spcAft>
                <a:spcPts val="0"/>
              </a:spcAft>
              <a:buSzPts val="1800"/>
              <a:buNone/>
            </a:pPr>
            <a:r>
              <a:rPr lang="en" sz="2200" dirty="0"/>
              <a:t>Planning and preparing for instruction and assessment are key components of the guidance provided.  </a:t>
            </a:r>
            <a:r>
              <a:rPr lang="en" sz="2200" i="1" dirty="0"/>
              <a:t>Assessment should not be interpreted to mean a “testing event” but rather, a process of data collection that is ongoing, formative and low or no-stakes.</a:t>
            </a:r>
            <a:endParaRPr sz="2200" i="1" dirty="0"/>
          </a:p>
          <a:p>
            <a:pPr marL="0" lvl="0" indent="0" algn="l" rtl="0">
              <a:lnSpc>
                <a:spcPct val="100000"/>
              </a:lnSpc>
              <a:spcBef>
                <a:spcPts val="0"/>
              </a:spcBef>
              <a:spcAft>
                <a:spcPts val="0"/>
              </a:spcAft>
              <a:buSzPts val="1800"/>
              <a:buNone/>
            </a:pPr>
            <a:r>
              <a:rPr lang="en" sz="2200" b="1" dirty="0"/>
              <a:t>Assessment should include “just-in-time” formative assessments that inform immediate instructional needs.  </a:t>
            </a:r>
            <a:endParaRPr sz="2200" b="1" dirty="0"/>
          </a:p>
          <a:p>
            <a:pPr marL="0" lvl="0" indent="0" algn="l" rtl="0">
              <a:lnSpc>
                <a:spcPct val="100000"/>
              </a:lnSpc>
              <a:spcBef>
                <a:spcPts val="0"/>
              </a:spcBef>
              <a:spcAft>
                <a:spcPts val="0"/>
              </a:spcAft>
              <a:buSzPts val="1800"/>
              <a:buNone/>
            </a:pPr>
            <a:endParaRPr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50</a:t>
            </a:fld>
            <a:endParaRPr lang="en-US" sz="1100" dirty="0"/>
          </a:p>
        </p:txBody>
      </p:sp>
      <p:sp>
        <p:nvSpPr>
          <p:cNvPr id="381" name="Google Shape;381;p61"/>
          <p:cNvSpPr txBox="1">
            <a:spLocks noGrp="1"/>
          </p:cNvSpPr>
          <p:nvPr>
            <p:ph type="title"/>
          </p:nvPr>
        </p:nvSpPr>
        <p:spPr>
          <a:xfrm>
            <a:off x="0" y="1126"/>
            <a:ext cx="9144000" cy="10530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 - Pre-Assessment </a:t>
            </a:r>
            <a:endParaRPr/>
          </a:p>
          <a:p>
            <a:pPr marL="0" lvl="0" indent="0" algn="l" rtl="0">
              <a:lnSpc>
                <a:spcPct val="100000"/>
              </a:lnSpc>
              <a:spcBef>
                <a:spcPts val="0"/>
              </a:spcBef>
              <a:spcAft>
                <a:spcPts val="0"/>
              </a:spcAft>
              <a:buClr>
                <a:schemeClr val="dk1"/>
              </a:buClr>
              <a:buSzPts val="1100"/>
              <a:buFont typeface="Arial"/>
              <a:buNone/>
            </a:pPr>
            <a:r>
              <a:rPr lang="en"/>
              <a:t>(3 of 5)</a:t>
            </a:r>
            <a:endParaRPr/>
          </a:p>
        </p:txBody>
      </p:sp>
      <p:sp>
        <p:nvSpPr>
          <p:cNvPr id="382" name="Google Shape;382;p61"/>
          <p:cNvSpPr txBox="1"/>
          <p:nvPr/>
        </p:nvSpPr>
        <p:spPr>
          <a:xfrm>
            <a:off x="3580700" y="2146103"/>
            <a:ext cx="5284520" cy="15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980000"/>
                </a:solidFill>
                <a:latin typeface="Tahoma"/>
                <a:ea typeface="Tahoma"/>
                <a:cs typeface="Tahoma"/>
                <a:sym typeface="Tahoma"/>
              </a:rPr>
              <a:t>Mrs. Byers uses question 2 to determine whether students can identify </a:t>
            </a:r>
            <a:r>
              <a:rPr lang="en" sz="2400" dirty="0">
                <a:solidFill>
                  <a:srgbClr val="980000"/>
                </a:solidFill>
                <a:latin typeface="Tahoma"/>
                <a:ea typeface="Tahoma"/>
                <a:cs typeface="Tahoma"/>
                <a:sym typeface="Tahoma"/>
              </a:rPr>
              <a:t>slope and </a:t>
            </a:r>
            <a:r>
              <a:rPr lang="en" sz="2400" i="1" dirty="0">
                <a:solidFill>
                  <a:srgbClr val="980000"/>
                </a:solidFill>
                <a:latin typeface="Tahoma"/>
                <a:ea typeface="Tahoma"/>
                <a:cs typeface="Tahoma"/>
                <a:sym typeface="Tahoma"/>
              </a:rPr>
              <a:t>y</a:t>
            </a:r>
            <a:r>
              <a:rPr lang="en" sz="2400" dirty="0">
                <a:solidFill>
                  <a:srgbClr val="980000"/>
                </a:solidFill>
                <a:latin typeface="Tahoma"/>
                <a:ea typeface="Tahoma"/>
                <a:cs typeface="Tahoma"/>
                <a:sym typeface="Tahoma"/>
              </a:rPr>
              <a:t>-intercept given a graph.</a:t>
            </a:r>
            <a:endParaRPr sz="2400" b="0" i="0" u="none" strike="noStrike" cap="none" dirty="0">
              <a:solidFill>
                <a:srgbClr val="980000"/>
              </a:solidFill>
              <a:latin typeface="Tahoma"/>
              <a:ea typeface="Tahoma"/>
              <a:cs typeface="Tahoma"/>
              <a:sym typeface="Tahoma"/>
            </a:endParaRPr>
          </a:p>
        </p:txBody>
      </p:sp>
      <p:pic>
        <p:nvPicPr>
          <p:cNvPr id="383" name="Google Shape;383;p61" descr="Identify the slope and y-intercept for the linear function represented in the graph."/>
          <p:cNvPicPr preferRelativeResize="0"/>
          <p:nvPr/>
        </p:nvPicPr>
        <p:blipFill rotWithShape="1">
          <a:blip r:embed="rId3">
            <a:alphaModFix/>
          </a:blip>
          <a:srcRect t="30739"/>
          <a:stretch/>
        </p:blipFill>
        <p:spPr>
          <a:xfrm>
            <a:off x="0" y="1182256"/>
            <a:ext cx="8976732" cy="517236"/>
          </a:xfrm>
          <a:prstGeom prst="rect">
            <a:avLst/>
          </a:prstGeom>
          <a:noFill/>
          <a:ln>
            <a:noFill/>
          </a:ln>
        </p:spPr>
      </p:pic>
      <p:pic>
        <p:nvPicPr>
          <p:cNvPr id="384" name="Google Shape;384;p61" descr="An image of a linear function graphed on a coordinate grid."/>
          <p:cNvPicPr preferRelativeResize="0"/>
          <p:nvPr/>
        </p:nvPicPr>
        <p:blipFill>
          <a:blip r:embed="rId4">
            <a:alphaModFix/>
          </a:blip>
          <a:stretch>
            <a:fillRect/>
          </a:stretch>
        </p:blipFill>
        <p:spPr>
          <a:xfrm>
            <a:off x="249810" y="1597866"/>
            <a:ext cx="2815129" cy="2865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7" name="TextBox 6"/>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51</a:t>
            </a:fld>
            <a:endParaRPr lang="en-US" sz="1100" dirty="0"/>
          </a:p>
        </p:txBody>
      </p:sp>
      <p:sp>
        <p:nvSpPr>
          <p:cNvPr id="389" name="Google Shape;389;p62"/>
          <p:cNvSpPr txBox="1">
            <a:spLocks noGrp="1"/>
          </p:cNvSpPr>
          <p:nvPr>
            <p:ph type="title"/>
          </p:nvPr>
        </p:nvSpPr>
        <p:spPr>
          <a:xfrm>
            <a:off x="0" y="1126"/>
            <a:ext cx="9144000" cy="9546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Uses of Quick Checks - Pre-Assessment </a:t>
            </a:r>
            <a:endParaRPr/>
          </a:p>
          <a:p>
            <a:pPr marL="0" lvl="0" indent="0" algn="l" rtl="0">
              <a:lnSpc>
                <a:spcPct val="100000"/>
              </a:lnSpc>
              <a:spcBef>
                <a:spcPts val="0"/>
              </a:spcBef>
              <a:spcAft>
                <a:spcPts val="0"/>
              </a:spcAft>
              <a:buClr>
                <a:schemeClr val="dk1"/>
              </a:buClr>
              <a:buSzPts val="1100"/>
              <a:buFont typeface="Arial"/>
              <a:buNone/>
            </a:pPr>
            <a:r>
              <a:rPr lang="en"/>
              <a:t>(4 of 5)</a:t>
            </a:r>
            <a:endParaRPr/>
          </a:p>
        </p:txBody>
      </p:sp>
      <p:sp>
        <p:nvSpPr>
          <p:cNvPr id="390" name="Google Shape;390;p62"/>
          <p:cNvSpPr txBox="1"/>
          <p:nvPr/>
        </p:nvSpPr>
        <p:spPr>
          <a:xfrm>
            <a:off x="4572000" y="1787777"/>
            <a:ext cx="3747900" cy="17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980000"/>
                </a:solidFill>
                <a:latin typeface="Tahoma"/>
                <a:ea typeface="Tahoma"/>
                <a:cs typeface="Tahoma"/>
                <a:sym typeface="Tahoma"/>
              </a:rPr>
              <a:t>This question reveals whether students </a:t>
            </a:r>
            <a:r>
              <a:rPr lang="en" sz="2400" dirty="0">
                <a:solidFill>
                  <a:srgbClr val="980000"/>
                </a:solidFill>
                <a:latin typeface="Tahoma"/>
                <a:ea typeface="Tahoma"/>
                <a:cs typeface="Tahoma"/>
                <a:sym typeface="Tahoma"/>
              </a:rPr>
              <a:t>can use information provided in a table to identify the slope and </a:t>
            </a:r>
            <a:r>
              <a:rPr lang="en" sz="2400" i="1" dirty="0">
                <a:solidFill>
                  <a:srgbClr val="980000"/>
                </a:solidFill>
                <a:latin typeface="Tahoma"/>
                <a:ea typeface="Tahoma"/>
                <a:cs typeface="Tahoma"/>
                <a:sym typeface="Tahoma"/>
              </a:rPr>
              <a:t>y</a:t>
            </a:r>
            <a:r>
              <a:rPr lang="en" sz="2400" dirty="0">
                <a:solidFill>
                  <a:srgbClr val="980000"/>
                </a:solidFill>
                <a:latin typeface="Tahoma"/>
                <a:ea typeface="Tahoma"/>
                <a:cs typeface="Tahoma"/>
                <a:sym typeface="Tahoma"/>
              </a:rPr>
              <a:t>-intercept.</a:t>
            </a:r>
            <a:endParaRPr sz="2400" b="0" i="0" u="none" strike="noStrike" cap="none" dirty="0">
              <a:solidFill>
                <a:srgbClr val="980000"/>
              </a:solidFill>
              <a:latin typeface="Tahoma"/>
              <a:ea typeface="Tahoma"/>
              <a:cs typeface="Tahoma"/>
              <a:sym typeface="Tahoma"/>
            </a:endParaRPr>
          </a:p>
        </p:txBody>
      </p:sp>
      <p:pic>
        <p:nvPicPr>
          <p:cNvPr id="391" name="Google Shape;391;p62" descr="What are the slope and y-intercept for the linear function represented in the table?"/>
          <p:cNvPicPr preferRelativeResize="0"/>
          <p:nvPr/>
        </p:nvPicPr>
        <p:blipFill>
          <a:blip r:embed="rId3">
            <a:alphaModFix/>
          </a:blip>
          <a:stretch>
            <a:fillRect/>
          </a:stretch>
        </p:blipFill>
        <p:spPr>
          <a:xfrm>
            <a:off x="152400" y="1110988"/>
            <a:ext cx="8378283" cy="764875"/>
          </a:xfrm>
          <a:prstGeom prst="rect">
            <a:avLst/>
          </a:prstGeom>
          <a:noFill/>
          <a:ln>
            <a:noFill/>
          </a:ln>
        </p:spPr>
      </p:pic>
      <p:pic>
        <p:nvPicPr>
          <p:cNvPr id="392" name="Google Shape;392;p62" descr="A two column table read left to right top to bottom. x, y, three, zero, zero, negative two, negative three, negative four"/>
          <p:cNvPicPr preferRelativeResize="0"/>
          <p:nvPr/>
        </p:nvPicPr>
        <p:blipFill>
          <a:blip r:embed="rId4">
            <a:alphaModFix/>
          </a:blip>
          <a:stretch>
            <a:fillRect/>
          </a:stretch>
        </p:blipFill>
        <p:spPr>
          <a:xfrm>
            <a:off x="915750" y="1623889"/>
            <a:ext cx="2529977" cy="1699174"/>
          </a:xfrm>
          <a:prstGeom prst="rect">
            <a:avLst/>
          </a:prstGeom>
          <a:noFill/>
          <a:ln>
            <a:noFill/>
          </a:ln>
        </p:spPr>
      </p:pic>
      <p:pic>
        <p:nvPicPr>
          <p:cNvPr id="393" name="Google Shape;393;p62" descr="Describe how you determined each."/>
          <p:cNvPicPr preferRelativeResize="0"/>
          <p:nvPr/>
        </p:nvPicPr>
        <p:blipFill>
          <a:blip r:embed="rId5">
            <a:alphaModFix/>
          </a:blip>
          <a:stretch>
            <a:fillRect/>
          </a:stretch>
        </p:blipFill>
        <p:spPr>
          <a:xfrm>
            <a:off x="443200" y="3470290"/>
            <a:ext cx="3808225" cy="6110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52</a:t>
            </a:fld>
            <a:endParaRPr lang="en-US" sz="1100" dirty="0"/>
          </a:p>
        </p:txBody>
      </p:sp>
      <p:sp>
        <p:nvSpPr>
          <p:cNvPr id="398" name="Google Shape;398;p63"/>
          <p:cNvSpPr txBox="1">
            <a:spLocks noGrp="1"/>
          </p:cNvSpPr>
          <p:nvPr>
            <p:ph type="title"/>
          </p:nvPr>
        </p:nvSpPr>
        <p:spPr>
          <a:xfrm>
            <a:off x="0" y="1126"/>
            <a:ext cx="9144000" cy="1040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Uses of Quick Checks - Pre-Assessment </a:t>
            </a:r>
            <a:endParaRPr/>
          </a:p>
          <a:p>
            <a:pPr marL="0" lvl="0" indent="0" algn="l" rtl="0">
              <a:lnSpc>
                <a:spcPct val="100000"/>
              </a:lnSpc>
              <a:spcBef>
                <a:spcPts val="0"/>
              </a:spcBef>
              <a:spcAft>
                <a:spcPts val="0"/>
              </a:spcAft>
              <a:buSzPts val="3200"/>
              <a:buNone/>
            </a:pPr>
            <a:r>
              <a:rPr lang="en"/>
              <a:t>(5 of 5)</a:t>
            </a:r>
            <a:endParaRPr/>
          </a:p>
        </p:txBody>
      </p:sp>
      <p:sp>
        <p:nvSpPr>
          <p:cNvPr id="399" name="Google Shape;399;p63"/>
          <p:cNvSpPr txBox="1">
            <a:spLocks noGrp="1"/>
          </p:cNvSpPr>
          <p:nvPr>
            <p:ph type="body" idx="1"/>
          </p:nvPr>
        </p:nvSpPr>
        <p:spPr>
          <a:xfrm>
            <a:off x="0" y="1041225"/>
            <a:ext cx="9144000" cy="32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Mrs. Byers uses Quick Check </a:t>
            </a:r>
            <a:r>
              <a:rPr lang="en" b="1"/>
              <a:t>8.16b</a:t>
            </a:r>
            <a:r>
              <a:rPr lang="en"/>
              <a:t> to gauge the amount of background knowledge her students have as they are introduced to the new content in SOL </a:t>
            </a:r>
            <a:r>
              <a:rPr lang="en" b="1"/>
              <a:t>A.6a</a:t>
            </a:r>
            <a:r>
              <a:rPr lang="en"/>
              <a:t>.  These questions also provide opportunities to reactivate prior learning and help students recall graphing linear function concepts. In a short amount of time she has gained much information about her students.</a:t>
            </a:r>
            <a:endParaRPr/>
          </a:p>
          <a:p>
            <a:pPr marL="0" lvl="0" indent="0" algn="l" rtl="0">
              <a:lnSpc>
                <a:spcPct val="100000"/>
              </a:lnSpc>
              <a:spcBef>
                <a:spcPts val="0"/>
              </a:spcBef>
              <a:spcAft>
                <a:spcPts val="0"/>
              </a:spcAft>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3" name="TextBox 2"/>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53</a:t>
            </a:fld>
            <a:endParaRPr lang="en-US" sz="1100" dirty="0"/>
          </a:p>
        </p:txBody>
      </p:sp>
      <p:sp>
        <p:nvSpPr>
          <p:cNvPr id="4" name="Title 3"/>
          <p:cNvSpPr>
            <a:spLocks noGrp="1"/>
          </p:cNvSpPr>
          <p:nvPr>
            <p:ph type="title"/>
          </p:nvPr>
        </p:nvSpPr>
        <p:spPr>
          <a:xfrm>
            <a:off x="0" y="1335652"/>
            <a:ext cx="9144000" cy="818100"/>
          </a:xfrm>
        </p:spPr>
        <p:txBody>
          <a:bodyPr/>
          <a:lstStyle/>
          <a:p>
            <a:pPr algn="ctr"/>
            <a:r>
              <a:rPr lang="en-US" dirty="0" smtClean="0"/>
              <a:t>Teacher Notes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54</a:t>
            </a:fld>
            <a:endParaRPr lang="en-US" sz="1100" dirty="0"/>
          </a:p>
        </p:txBody>
      </p:sp>
      <p:sp>
        <p:nvSpPr>
          <p:cNvPr id="409" name="Google Shape;409;p65"/>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The Teacher Notes</a:t>
            </a:r>
            <a:endParaRPr/>
          </a:p>
        </p:txBody>
      </p:sp>
      <p:sp>
        <p:nvSpPr>
          <p:cNvPr id="410" name="Google Shape;410;p65"/>
          <p:cNvSpPr txBox="1"/>
          <p:nvPr/>
        </p:nvSpPr>
        <p:spPr>
          <a:xfrm>
            <a:off x="98225" y="1253800"/>
            <a:ext cx="8927700" cy="30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Tahoma"/>
                <a:ea typeface="Tahoma"/>
                <a:cs typeface="Tahoma"/>
                <a:sym typeface="Tahoma"/>
              </a:rPr>
              <a:t>This link takes the user to a copy of the questions along with an explanation of students’ most common errors and misconceptions and what they may indicate.  These notes also may include suggestions for helping students clarify the concept.  These notes can be particularly useful for teachers as they assess student understanding and provide feedback.</a:t>
            </a:r>
            <a:endParaRPr sz="2800" b="0" i="0" u="none" strike="noStrike" cap="none">
              <a:solidFill>
                <a:srgbClr val="000000"/>
              </a:solidFill>
              <a:latin typeface="Tahoma"/>
              <a:ea typeface="Tahoma"/>
              <a:cs typeface="Tahoma"/>
              <a:sym typeface="Tahoma"/>
            </a:endParaRPr>
          </a:p>
        </p:txBody>
      </p:sp>
      <p:pic>
        <p:nvPicPr>
          <p:cNvPr id="411" name="Google Shape;411;p65" descr="An image of a link for just in time quick check teacher notes."/>
          <p:cNvPicPr preferRelativeResize="0"/>
          <p:nvPr/>
        </p:nvPicPr>
        <p:blipFill rotWithShape="1">
          <a:blip r:embed="rId3">
            <a:alphaModFix/>
          </a:blip>
          <a:srcRect/>
          <a:stretch/>
        </p:blipFill>
        <p:spPr>
          <a:xfrm>
            <a:off x="1384713" y="744286"/>
            <a:ext cx="6354724" cy="5844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55</a:t>
            </a:fld>
            <a:endParaRPr lang="en-US" sz="1100" dirty="0"/>
          </a:p>
        </p:txBody>
      </p:sp>
      <p:sp>
        <p:nvSpPr>
          <p:cNvPr id="416" name="Google Shape;416;p66"/>
          <p:cNvSpPr txBox="1">
            <a:spLocks noGrp="1"/>
          </p:cNvSpPr>
          <p:nvPr>
            <p:ph type="title"/>
          </p:nvPr>
        </p:nvSpPr>
        <p:spPr>
          <a:xfrm>
            <a:off x="0" y="-3"/>
            <a:ext cx="9144000" cy="691379"/>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Teacher Notes Example</a:t>
            </a:r>
            <a:endParaRPr dirty="0"/>
          </a:p>
        </p:txBody>
      </p:sp>
      <p:sp>
        <p:nvSpPr>
          <p:cNvPr id="417" name="Google Shape;417;p66"/>
          <p:cNvSpPr txBox="1"/>
          <p:nvPr/>
        </p:nvSpPr>
        <p:spPr>
          <a:xfrm>
            <a:off x="180464" y="1574375"/>
            <a:ext cx="8783072" cy="29433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1200"/>
              </a:spcBef>
              <a:spcAft>
                <a:spcPts val="0"/>
              </a:spcAft>
              <a:buClr>
                <a:schemeClr val="dk1"/>
              </a:buClr>
              <a:buSzPts val="1100"/>
              <a:buFont typeface="Arial"/>
              <a:buNone/>
            </a:pPr>
            <a:r>
              <a:rPr lang="en" sz="1800" i="1" dirty="0">
                <a:solidFill>
                  <a:srgbClr val="CC0000"/>
                </a:solidFill>
              </a:rPr>
              <a:t>A common error might be to say the slope is 2.  This might indicate that the student sees slope as the coefficient of x regardless of whether the equation has been solved for y.  Teachers may want to have students explore and compare the graphs of two linear equations where one is solved for y and the other is not </a:t>
            </a:r>
            <a:r>
              <a:rPr lang="en" sz="1800" i="1" dirty="0" smtClean="0">
                <a:solidFill>
                  <a:srgbClr val="CC0000"/>
                </a:solidFill>
              </a:rPr>
              <a:t/>
            </a:r>
            <a:br>
              <a:rPr lang="en" sz="1800" i="1" dirty="0" smtClean="0">
                <a:solidFill>
                  <a:srgbClr val="CC0000"/>
                </a:solidFill>
              </a:rPr>
            </a:br>
            <a:r>
              <a:rPr lang="en" sz="1800" i="1" dirty="0" smtClean="0">
                <a:solidFill>
                  <a:srgbClr val="CC0000"/>
                </a:solidFill>
              </a:rPr>
              <a:t>(</a:t>
            </a:r>
            <a:r>
              <a:rPr lang="en" sz="1800" i="1" dirty="0">
                <a:solidFill>
                  <a:srgbClr val="CC0000"/>
                </a:solidFill>
              </a:rPr>
              <a:t>eg. y = 4x + 3 and 2y = 4x + 3).  Teachers may benefit from using the Desmos Activity</a:t>
            </a:r>
            <a:r>
              <a:rPr lang="en" sz="1800" i="1" dirty="0">
                <a:solidFill>
                  <a:srgbClr val="CC0000"/>
                </a:solidFill>
                <a:uFill>
                  <a:noFill/>
                </a:uFill>
                <a:hlinkClick r:id="rId3"/>
              </a:rPr>
              <a:t> Marbleslides: Lines</a:t>
            </a:r>
            <a:r>
              <a:rPr lang="en" sz="1800" i="1" dirty="0">
                <a:solidFill>
                  <a:srgbClr val="CC0000"/>
                </a:solidFill>
              </a:rPr>
              <a:t> and</a:t>
            </a:r>
            <a:r>
              <a:rPr lang="en" sz="1800" i="1" dirty="0">
                <a:solidFill>
                  <a:srgbClr val="CC0000"/>
                </a:solidFill>
                <a:uFill>
                  <a:noFill/>
                </a:uFill>
                <a:hlinkClick r:id="rId4"/>
              </a:rPr>
              <a:t> Coin Capture: Lines</a:t>
            </a:r>
            <a:r>
              <a:rPr lang="en" sz="1800" i="1" dirty="0">
                <a:solidFill>
                  <a:srgbClr val="CC0000"/>
                </a:solidFill>
              </a:rPr>
              <a:t> to facilitate exploring the relationship between the equation and the slope of a line.</a:t>
            </a:r>
            <a:endParaRPr sz="1800" i="1" dirty="0">
              <a:solidFill>
                <a:srgbClr val="CC0000"/>
              </a:solidFill>
            </a:endParaRPr>
          </a:p>
          <a:p>
            <a:pPr marL="0" lvl="0" indent="0" algn="l" rtl="0">
              <a:lnSpc>
                <a:spcPct val="115000"/>
              </a:lnSpc>
              <a:spcBef>
                <a:spcPts val="1200"/>
              </a:spcBef>
              <a:spcAft>
                <a:spcPts val="0"/>
              </a:spcAft>
              <a:buClr>
                <a:schemeClr val="dk1"/>
              </a:buClr>
              <a:buSzPts val="1100"/>
              <a:buFont typeface="Arial"/>
              <a:buNone/>
            </a:pPr>
            <a:endParaRPr sz="1800" i="1" dirty="0">
              <a:solidFill>
                <a:srgbClr val="CC0000"/>
              </a:solidFill>
              <a:latin typeface="Calibri"/>
              <a:ea typeface="Calibri"/>
              <a:cs typeface="Calibri"/>
              <a:sym typeface="Calibri"/>
            </a:endParaRPr>
          </a:p>
          <a:p>
            <a:pPr marL="0" lvl="0" indent="0" algn="l" rtl="0">
              <a:spcBef>
                <a:spcPts val="1200"/>
              </a:spcBef>
              <a:spcAft>
                <a:spcPts val="0"/>
              </a:spcAft>
              <a:buNone/>
            </a:pPr>
            <a:endParaRPr sz="1600" dirty="0">
              <a:latin typeface="Tahoma"/>
              <a:ea typeface="Tahoma"/>
              <a:cs typeface="Tahoma"/>
              <a:sym typeface="Tahoma"/>
            </a:endParaRPr>
          </a:p>
        </p:txBody>
      </p:sp>
      <p:pic>
        <p:nvPicPr>
          <p:cNvPr id="418" name="Google Shape;418;p66" descr="What is the slope of the line represented by the equation two-fifths y equals two times x plus four."/>
          <p:cNvPicPr preferRelativeResize="0"/>
          <p:nvPr/>
        </p:nvPicPr>
        <p:blipFill rotWithShape="1">
          <a:blip r:embed="rId5">
            <a:alphaModFix/>
          </a:blip>
          <a:srcRect t="9437" b="23997"/>
          <a:stretch/>
        </p:blipFill>
        <p:spPr>
          <a:xfrm>
            <a:off x="0" y="593068"/>
            <a:ext cx="8963536" cy="8939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56</a:t>
            </a:fld>
            <a:endParaRPr lang="en-US" sz="1100" dirty="0"/>
          </a:p>
        </p:txBody>
      </p:sp>
      <p:sp>
        <p:nvSpPr>
          <p:cNvPr id="423" name="Google Shape;423;p67"/>
          <p:cNvSpPr txBox="1">
            <a:spLocks noGrp="1"/>
          </p:cNvSpPr>
          <p:nvPr>
            <p:ph type="title"/>
          </p:nvPr>
        </p:nvSpPr>
        <p:spPr>
          <a:xfrm>
            <a:off x="0" y="1126"/>
            <a:ext cx="9144000" cy="9684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Ideas for Using Quick Checks in a Virtual Environment (1 of 2)</a:t>
            </a:r>
            <a:endParaRPr/>
          </a:p>
        </p:txBody>
      </p:sp>
      <p:sp>
        <p:nvSpPr>
          <p:cNvPr id="424" name="Google Shape;424;p67"/>
          <p:cNvSpPr txBox="1">
            <a:spLocks noGrp="1"/>
          </p:cNvSpPr>
          <p:nvPr>
            <p:ph type="body" idx="1"/>
          </p:nvPr>
        </p:nvSpPr>
        <p:spPr>
          <a:xfrm>
            <a:off x="108300" y="1260650"/>
            <a:ext cx="8927400" cy="2775000"/>
          </a:xfrm>
          <a:prstGeom prst="rect">
            <a:avLst/>
          </a:prstGeom>
          <a:noFill/>
          <a:ln>
            <a:noFill/>
          </a:ln>
        </p:spPr>
        <p:txBody>
          <a:bodyPr spcFirstLastPara="1" wrap="square" lIns="91425" tIns="45700" rIns="91425" bIns="45700" anchor="t" anchorCtr="0">
            <a:noAutofit/>
          </a:bodyPr>
          <a:lstStyle/>
          <a:p>
            <a:pPr lvl="0" indent="-381000">
              <a:buSzPts val="2400"/>
              <a:buFont typeface="Arial" panose="020B0604020202020204" pitchFamily="34" charset="0"/>
              <a:buChar char="•"/>
            </a:pPr>
            <a:r>
              <a:rPr lang="en" sz="2400" dirty="0" smtClean="0"/>
              <a:t>Have students complete their work and submit a picture using </a:t>
            </a:r>
            <a:r>
              <a:rPr lang="en" sz="2400" dirty="0"/>
              <a:t>your school division’s </a:t>
            </a:r>
            <a:r>
              <a:rPr lang="en" sz="2400" dirty="0">
                <a:solidFill>
                  <a:schemeClr val="tx1"/>
                </a:solidFill>
              </a:rPr>
              <a:t>Learning Management System (</a:t>
            </a:r>
            <a:r>
              <a:rPr lang="en" sz="2400" dirty="0" smtClean="0">
                <a:solidFill>
                  <a:schemeClr val="tx1"/>
                </a:solidFill>
              </a:rPr>
              <a:t>LMS)</a:t>
            </a:r>
            <a:r>
              <a:rPr lang="en" sz="2400" dirty="0" smtClean="0"/>
              <a:t>.</a:t>
            </a:r>
            <a:endParaRPr sz="2400" dirty="0"/>
          </a:p>
          <a:p>
            <a:pPr marL="457200" lvl="0" indent="-381000" algn="l" rtl="0">
              <a:lnSpc>
                <a:spcPct val="100000"/>
              </a:lnSpc>
              <a:spcBef>
                <a:spcPts val="1000"/>
              </a:spcBef>
              <a:spcAft>
                <a:spcPts val="0"/>
              </a:spcAft>
              <a:buClr>
                <a:srgbClr val="222222"/>
              </a:buClr>
              <a:buSzPts val="2400"/>
              <a:buFont typeface="Arial" panose="020B0604020202020204" pitchFamily="34" charset="0"/>
              <a:buChar char="•"/>
            </a:pPr>
            <a:r>
              <a:rPr lang="en" sz="2400" dirty="0" smtClean="0">
                <a:solidFill>
                  <a:srgbClr val="222222"/>
                </a:solidFill>
                <a:highlight>
                  <a:schemeClr val="lt1"/>
                </a:highlight>
              </a:rPr>
              <a:t>Post the </a:t>
            </a:r>
            <a:r>
              <a:rPr lang="en" sz="2400" dirty="0">
                <a:solidFill>
                  <a:srgbClr val="222222"/>
                </a:solidFill>
                <a:highlight>
                  <a:schemeClr val="lt1"/>
                </a:highlight>
              </a:rPr>
              <a:t>question on your shared </a:t>
            </a:r>
            <a:r>
              <a:rPr lang="en" sz="2400" dirty="0" smtClean="0">
                <a:solidFill>
                  <a:srgbClr val="222222"/>
                </a:solidFill>
                <a:highlight>
                  <a:schemeClr val="lt1"/>
                </a:highlight>
              </a:rPr>
              <a:t>screen (in a synchronous session) </a:t>
            </a:r>
            <a:r>
              <a:rPr lang="en" sz="2400" dirty="0">
                <a:solidFill>
                  <a:srgbClr val="222222"/>
                </a:solidFill>
                <a:highlight>
                  <a:schemeClr val="lt1"/>
                </a:highlight>
              </a:rPr>
              <a:t>and have students do their work on paper or a small whiteboard.  Then students can hold up their work so the teacher can review.</a:t>
            </a:r>
            <a:endParaRPr sz="2400" dirty="0">
              <a:solidFill>
                <a:srgbClr val="222222"/>
              </a:solidFill>
              <a:highlight>
                <a:schemeClr val="lt1"/>
              </a:highlight>
            </a:endParaRPr>
          </a:p>
          <a:p>
            <a:pPr marL="457200" lvl="0" indent="0" algn="l" rtl="0">
              <a:lnSpc>
                <a:spcPct val="100000"/>
              </a:lnSpc>
              <a:spcBef>
                <a:spcPts val="1000"/>
              </a:spcBef>
              <a:spcAft>
                <a:spcPts val="1000"/>
              </a:spcAft>
              <a:buSzPts val="1800"/>
              <a:buNone/>
            </a:pPr>
            <a:endParaRPr sz="2400" dirty="0">
              <a:solidFill>
                <a:srgbClr val="222222"/>
              </a:solidFill>
              <a:highlight>
                <a:srgbClr val="FFFFFF"/>
              </a:high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57</a:t>
            </a:fld>
            <a:endParaRPr lang="en-US" sz="1100" dirty="0"/>
          </a:p>
        </p:txBody>
      </p:sp>
      <p:sp>
        <p:nvSpPr>
          <p:cNvPr id="429" name="Google Shape;429;p68"/>
          <p:cNvSpPr txBox="1">
            <a:spLocks noGrp="1"/>
          </p:cNvSpPr>
          <p:nvPr>
            <p:ph type="title"/>
          </p:nvPr>
        </p:nvSpPr>
        <p:spPr>
          <a:xfrm>
            <a:off x="0" y="153525"/>
            <a:ext cx="9144000" cy="8943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Ideas for Using Quick Checks in a Virtual Environment (2 of 2)</a:t>
            </a:r>
            <a:endParaRPr/>
          </a:p>
        </p:txBody>
      </p:sp>
      <p:sp>
        <p:nvSpPr>
          <p:cNvPr id="430" name="Google Shape;430;p68"/>
          <p:cNvSpPr txBox="1">
            <a:spLocks noGrp="1"/>
          </p:cNvSpPr>
          <p:nvPr>
            <p:ph type="body" idx="1"/>
          </p:nvPr>
        </p:nvSpPr>
        <p:spPr>
          <a:xfrm>
            <a:off x="0" y="1094350"/>
            <a:ext cx="9144000" cy="34290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 sz="2400" dirty="0">
                <a:solidFill>
                  <a:srgbClr val="222222"/>
                </a:solidFill>
                <a:highlight>
                  <a:schemeClr val="lt1"/>
                </a:highlight>
              </a:rPr>
              <a:t>Have students create a </a:t>
            </a:r>
            <a:r>
              <a:rPr lang="en" sz="2400" dirty="0">
                <a:solidFill>
                  <a:srgbClr val="222222"/>
                </a:solidFill>
                <a:highlight>
                  <a:schemeClr val="lt1"/>
                </a:highlight>
                <a:hlinkClick r:id="rId3"/>
              </a:rPr>
              <a:t>Flipgrid</a:t>
            </a:r>
            <a:r>
              <a:rPr lang="en" sz="2400" dirty="0">
                <a:solidFill>
                  <a:srgbClr val="222222"/>
                </a:solidFill>
                <a:highlight>
                  <a:schemeClr val="lt1"/>
                </a:highlight>
              </a:rPr>
              <a:t> video explaining how they have solved a particular problem.  Students can use the whiteboard feature to show their work.</a:t>
            </a:r>
            <a:endParaRPr sz="2400" dirty="0">
              <a:solidFill>
                <a:srgbClr val="222222"/>
              </a:solidFill>
              <a:highlight>
                <a:schemeClr val="lt1"/>
              </a:highlight>
            </a:endParaRPr>
          </a:p>
          <a:p>
            <a:pPr lvl="0" indent="-317500">
              <a:spcBef>
                <a:spcPts val="1000"/>
              </a:spcBef>
              <a:buSzPts val="1400"/>
              <a:buChar char="●"/>
            </a:pPr>
            <a:r>
              <a:rPr lang="en-US" sz="2400" dirty="0">
                <a:solidFill>
                  <a:schemeClr val="tx1"/>
                </a:solidFill>
                <a:highlight>
                  <a:srgbClr val="FFFFFF"/>
                </a:highlight>
              </a:rPr>
              <a:t>Have students show their work for each problem on Google </a:t>
            </a:r>
            <a:r>
              <a:rPr lang="en-US" sz="2400" dirty="0" err="1">
                <a:solidFill>
                  <a:schemeClr val="tx1"/>
                </a:solidFill>
                <a:highlight>
                  <a:srgbClr val="FFFFFF"/>
                </a:highlight>
              </a:rPr>
              <a:t>Jamboard</a:t>
            </a:r>
            <a:r>
              <a:rPr lang="en-US" sz="2400" dirty="0">
                <a:solidFill>
                  <a:schemeClr val="tx1"/>
                </a:solidFill>
                <a:highlight>
                  <a:srgbClr val="FFFFFF"/>
                </a:highlight>
              </a:rPr>
              <a:t> which provides a free whiteboard</a:t>
            </a:r>
            <a:r>
              <a:rPr lang="en-US" sz="2400" dirty="0">
                <a:solidFill>
                  <a:srgbClr val="222222"/>
                </a:solidFill>
                <a:highlight>
                  <a:srgbClr val="FFFFFF"/>
                </a:highlight>
              </a:rPr>
              <a:t>. </a:t>
            </a:r>
            <a:r>
              <a:rPr lang="en-US" sz="1100" dirty="0">
                <a:solidFill>
                  <a:srgbClr val="222222"/>
                </a:solidFill>
                <a:highlight>
                  <a:srgbClr val="FFFFFF"/>
                </a:highlight>
                <a:latin typeface="Arial"/>
                <a:ea typeface="Arial"/>
                <a:cs typeface="Arial"/>
                <a:sym typeface="Arial"/>
              </a:rPr>
              <a:t> </a:t>
            </a:r>
          </a:p>
          <a:p>
            <a:pPr marL="457200" lvl="0" indent="-317500" algn="l" rtl="0">
              <a:lnSpc>
                <a:spcPct val="100000"/>
              </a:lnSpc>
              <a:spcBef>
                <a:spcPts val="1000"/>
              </a:spcBef>
              <a:spcAft>
                <a:spcPts val="1000"/>
              </a:spcAft>
              <a:buSzPts val="1400"/>
              <a:buChar char="●"/>
            </a:pPr>
            <a:r>
              <a:rPr lang="en" sz="2400" dirty="0" smtClean="0">
                <a:solidFill>
                  <a:srgbClr val="222222"/>
                </a:solidFill>
                <a:highlight>
                  <a:srgbClr val="FFFFFF"/>
                </a:highlight>
              </a:rPr>
              <a:t>Include </a:t>
            </a:r>
            <a:r>
              <a:rPr lang="en" sz="2400" dirty="0">
                <a:solidFill>
                  <a:srgbClr val="222222"/>
                </a:solidFill>
                <a:highlight>
                  <a:srgbClr val="FFFFFF"/>
                </a:highlight>
              </a:rPr>
              <a:t>the selected questions into a </a:t>
            </a:r>
            <a:r>
              <a:rPr lang="en" sz="2400" dirty="0">
                <a:solidFill>
                  <a:srgbClr val="222222"/>
                </a:solidFill>
                <a:highlight>
                  <a:srgbClr val="FFFFFF"/>
                </a:highlight>
                <a:hlinkClick r:id="rId4"/>
              </a:rPr>
              <a:t>Desmos Activity Builder </a:t>
            </a:r>
            <a:r>
              <a:rPr lang="en" sz="2400" dirty="0">
                <a:solidFill>
                  <a:srgbClr val="222222"/>
                </a:solidFill>
                <a:highlight>
                  <a:srgbClr val="FFFFFF"/>
                </a:highlight>
              </a:rPr>
              <a:t>so students can show their work for teachers to review.</a:t>
            </a:r>
            <a:endParaRPr sz="2400" dirty="0">
              <a:solidFill>
                <a:srgbClr val="222222"/>
              </a:solidFill>
              <a:highlight>
                <a:srgbClr val="FFFFFF"/>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58</a:t>
            </a:fld>
            <a:endParaRPr lang="en-US" sz="1100" dirty="0"/>
          </a:p>
        </p:txBody>
      </p:sp>
      <p:sp>
        <p:nvSpPr>
          <p:cNvPr id="435" name="Google Shape;435;p69"/>
          <p:cNvSpPr txBox="1">
            <a:spLocks noGrp="1"/>
          </p:cNvSpPr>
          <p:nvPr>
            <p:ph type="title"/>
          </p:nvPr>
        </p:nvSpPr>
        <p:spPr>
          <a:xfrm>
            <a:off x="0" y="1125"/>
            <a:ext cx="9144000" cy="8496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When Will Quick Checks be </a:t>
            </a:r>
            <a:r>
              <a:rPr lang="en" dirty="0" smtClean="0"/>
              <a:t>Available?</a:t>
            </a:r>
            <a:endParaRPr dirty="0"/>
          </a:p>
        </p:txBody>
      </p:sp>
      <p:sp>
        <p:nvSpPr>
          <p:cNvPr id="436" name="Google Shape;436;p69"/>
          <p:cNvSpPr txBox="1">
            <a:spLocks noGrp="1"/>
          </p:cNvSpPr>
          <p:nvPr>
            <p:ph type="body" idx="1"/>
          </p:nvPr>
        </p:nvSpPr>
        <p:spPr>
          <a:xfrm>
            <a:off x="108300" y="801600"/>
            <a:ext cx="8927400" cy="3540300"/>
          </a:xfrm>
          <a:prstGeom prst="rect">
            <a:avLst/>
          </a:prstGeom>
          <a:noFill/>
          <a:ln>
            <a:noFill/>
          </a:ln>
        </p:spPr>
        <p:txBody>
          <a:bodyPr spcFirstLastPara="1" wrap="square" lIns="91425" tIns="45700" rIns="91425" bIns="45700" anchor="t" anchorCtr="0">
            <a:noAutofit/>
          </a:bodyPr>
          <a:lstStyle/>
          <a:p>
            <a:pPr indent="-457200"/>
            <a:r>
              <a:rPr lang="en-US" dirty="0">
                <a:solidFill>
                  <a:schemeClr val="tx1"/>
                </a:solidFill>
              </a:rPr>
              <a:t>The first round of Quick Checks are currently available on the webpage.</a:t>
            </a:r>
          </a:p>
          <a:p>
            <a:pPr indent="-457200"/>
            <a:r>
              <a:rPr lang="en-US" dirty="0">
                <a:solidFill>
                  <a:schemeClr val="tx1"/>
                </a:solidFill>
              </a:rPr>
              <a:t>Quick Checks will continue to be uploaded over the next several weeks with all Quick Checks loaded and available by mid-September.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5" name="TextBox 4"/>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59</a:t>
            </a:fld>
            <a:endParaRPr lang="en-US" sz="1100" dirty="0"/>
          </a:p>
        </p:txBody>
      </p:sp>
      <p:sp>
        <p:nvSpPr>
          <p:cNvPr id="441" name="Google Shape;441;p70"/>
          <p:cNvSpPr txBox="1">
            <a:spLocks noGrp="1"/>
          </p:cNvSpPr>
          <p:nvPr>
            <p:ph type="title"/>
          </p:nvPr>
        </p:nvSpPr>
        <p:spPr>
          <a:xfrm>
            <a:off x="0" y="1122"/>
            <a:ext cx="9144000" cy="604934"/>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Users </a:t>
            </a:r>
            <a:r>
              <a:rPr lang="en" dirty="0" smtClean="0"/>
              <a:t>Group Opportunity for 2020-2021</a:t>
            </a:r>
            <a:endParaRPr dirty="0"/>
          </a:p>
        </p:txBody>
      </p:sp>
      <p:sp>
        <p:nvSpPr>
          <p:cNvPr id="442" name="Google Shape;442;p70"/>
          <p:cNvSpPr txBox="1">
            <a:spLocks noGrp="1"/>
          </p:cNvSpPr>
          <p:nvPr>
            <p:ph type="body" idx="1"/>
          </p:nvPr>
        </p:nvSpPr>
        <p:spPr>
          <a:xfrm>
            <a:off x="76200" y="606056"/>
            <a:ext cx="9067800" cy="3718295"/>
          </a:xfrm>
          <a:prstGeom prst="rect">
            <a:avLst/>
          </a:prstGeom>
          <a:noFill/>
          <a:ln>
            <a:noFill/>
          </a:ln>
        </p:spPr>
        <p:txBody>
          <a:bodyPr spcFirstLastPara="1" wrap="square" lIns="91425" tIns="45700" rIns="91425" bIns="45700" anchor="t" anchorCtr="0">
            <a:noAutofit/>
          </a:bodyPr>
          <a:lstStyle/>
          <a:p>
            <a:pPr marL="0" lvl="0" indent="0">
              <a:buNone/>
            </a:pPr>
            <a:r>
              <a:rPr lang="en-US" sz="2400" dirty="0">
                <a:solidFill>
                  <a:schemeClr val="tx1"/>
                </a:solidFill>
              </a:rPr>
              <a:t>The VDOE Team is looking to form a Users’ Group of mathematics teachers throughout Virginia who will:</a:t>
            </a:r>
          </a:p>
          <a:p>
            <a:pPr indent="-457200"/>
            <a:r>
              <a:rPr lang="en-US" sz="2400" dirty="0" smtClean="0"/>
              <a:t>participate </a:t>
            </a:r>
            <a:r>
              <a:rPr lang="en-US" sz="2400" dirty="0"/>
              <a:t>in four webinars throughout the school year;</a:t>
            </a:r>
          </a:p>
          <a:p>
            <a:pPr indent="-457200"/>
            <a:r>
              <a:rPr lang="en-US" sz="2400" dirty="0" smtClean="0"/>
              <a:t>use </a:t>
            </a:r>
            <a:r>
              <a:rPr lang="en-US" sz="2400" dirty="0"/>
              <a:t>the Quick Checks with their students throughout the year</a:t>
            </a:r>
            <a:r>
              <a:rPr lang="en-US" sz="2400" dirty="0" smtClean="0"/>
              <a:t>; </a:t>
            </a:r>
          </a:p>
          <a:p>
            <a:pPr indent="-457200"/>
            <a:r>
              <a:rPr lang="en-US" sz="2400" dirty="0" smtClean="0"/>
              <a:t>provide </a:t>
            </a:r>
            <a:r>
              <a:rPr lang="en-US" sz="2400" dirty="0"/>
              <a:t>feedback based on their </a:t>
            </a:r>
            <a:r>
              <a:rPr lang="en-US" sz="2400" dirty="0" smtClean="0"/>
              <a:t>experiences; </a:t>
            </a:r>
            <a:r>
              <a:rPr lang="en-US" sz="2400" dirty="0"/>
              <a:t>and </a:t>
            </a:r>
            <a:endParaRPr lang="en-US" sz="2400" dirty="0" smtClean="0"/>
          </a:p>
          <a:p>
            <a:pPr indent="-457200"/>
            <a:r>
              <a:rPr lang="en-US" sz="2400" dirty="0" smtClean="0"/>
              <a:t>receive </a:t>
            </a:r>
            <a:r>
              <a:rPr lang="en-US" sz="2400" dirty="0"/>
              <a:t>a stipend for their participation.  </a:t>
            </a:r>
          </a:p>
          <a:p>
            <a:pPr marL="0" indent="0">
              <a:buNone/>
            </a:pPr>
            <a:r>
              <a:rPr lang="en-US" sz="2400" dirty="0"/>
              <a:t>If you would be interested, please add your name to the </a:t>
            </a:r>
            <a:r>
              <a:rPr lang="en-US" sz="2400" dirty="0" smtClean="0"/>
              <a:t/>
            </a:r>
            <a:br>
              <a:rPr lang="en-US" sz="2400" dirty="0" smtClean="0"/>
            </a:br>
            <a:r>
              <a:rPr lang="en-US" sz="2400" dirty="0" smtClean="0">
                <a:hlinkClick r:id="rId3"/>
              </a:rPr>
              <a:t>Google </a:t>
            </a:r>
            <a:r>
              <a:rPr lang="en-US" sz="2400" dirty="0">
                <a:hlinkClick r:id="rId3"/>
              </a:rPr>
              <a:t>Form link </a:t>
            </a:r>
            <a:r>
              <a:rPr lang="en-US" sz="2400" dirty="0"/>
              <a:t>found in the Chat box.  We will reach out with additional details in September.</a:t>
            </a:r>
          </a:p>
        </p:txBody>
      </p:sp>
      <p:pic>
        <p:nvPicPr>
          <p:cNvPr id="4" name="Picture 3" descr="Image of chat button." title="image"/>
          <p:cNvPicPr>
            <a:picLocks noChangeAspect="1"/>
          </p:cNvPicPr>
          <p:nvPr/>
        </p:nvPicPr>
        <p:blipFill>
          <a:blip r:embed="rId4"/>
          <a:stretch>
            <a:fillRect/>
          </a:stretch>
        </p:blipFill>
        <p:spPr>
          <a:xfrm>
            <a:off x="4610100" y="3598780"/>
            <a:ext cx="531329" cy="5945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extBox 3"/>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a:t>
            </a:fld>
            <a:endParaRPr lang="en-US" sz="1100" dirty="0"/>
          </a:p>
        </p:txBody>
      </p:sp>
      <p:sp>
        <p:nvSpPr>
          <p:cNvPr id="101" name="Google Shape;101;p18"/>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Background Information</a:t>
            </a:r>
            <a:endParaRPr/>
          </a:p>
        </p:txBody>
      </p:sp>
      <p:sp>
        <p:nvSpPr>
          <p:cNvPr id="102" name="Google Shape;102;p18"/>
          <p:cNvSpPr txBox="1">
            <a:spLocks noGrp="1"/>
          </p:cNvSpPr>
          <p:nvPr>
            <p:ph type="body" idx="1"/>
          </p:nvPr>
        </p:nvSpPr>
        <p:spPr>
          <a:xfrm>
            <a:off x="26504" y="790305"/>
            <a:ext cx="89274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Mathematics staff from the Office of Student Assessment and the Office of STEM and Innovation at the Virginia Department of Education (VDOE), along with more than 40 mathematics teachers and leaders throughout Virginia, </a:t>
            </a:r>
            <a:r>
              <a:rPr lang="en" dirty="0" smtClean="0"/>
              <a:t>collaborated </a:t>
            </a:r>
            <a:r>
              <a:rPr lang="en" dirty="0"/>
              <a:t>to develop “Just In Time Quick Checks” to assist teachers in identifying students’ unfinished learning while teaching current grade level content.  </a:t>
            </a:r>
            <a:endParaRPr dirty="0"/>
          </a:p>
          <a:p>
            <a:pPr marL="0" lvl="0" indent="0" algn="l" rtl="0">
              <a:lnSpc>
                <a:spcPct val="100000"/>
              </a:lnSpc>
              <a:spcBef>
                <a:spcPts val="0"/>
              </a:spcBef>
              <a:spcAft>
                <a:spcPts val="0"/>
              </a:spcAft>
              <a:buSzPts val="1800"/>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60</a:t>
            </a:fld>
            <a:endParaRPr lang="en-US" sz="1100" dirty="0"/>
          </a:p>
        </p:txBody>
      </p:sp>
      <p:sp>
        <p:nvSpPr>
          <p:cNvPr id="447" name="Google Shape;447;p71"/>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Thank You - School Divisions Involved</a:t>
            </a:r>
            <a:endParaRPr/>
          </a:p>
        </p:txBody>
      </p:sp>
      <p:sp>
        <p:nvSpPr>
          <p:cNvPr id="448" name="Google Shape;448;p71"/>
          <p:cNvSpPr txBox="1">
            <a:spLocks noGrp="1"/>
          </p:cNvSpPr>
          <p:nvPr>
            <p:ph type="body" idx="1"/>
          </p:nvPr>
        </p:nvSpPr>
        <p:spPr>
          <a:xfrm>
            <a:off x="76200" y="743650"/>
            <a:ext cx="8927400" cy="3580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r>
              <a:rPr lang="en" dirty="0"/>
              <a:t>Alexandria		Henrico		</a:t>
            </a:r>
            <a:r>
              <a:rPr lang="en" dirty="0" smtClean="0"/>
              <a:t>Stafford</a:t>
            </a:r>
            <a:endParaRPr dirty="0"/>
          </a:p>
          <a:p>
            <a:pPr marL="457200" lvl="0" indent="0" algn="l" rtl="0">
              <a:lnSpc>
                <a:spcPct val="100000"/>
              </a:lnSpc>
              <a:spcBef>
                <a:spcPts val="0"/>
              </a:spcBef>
              <a:spcAft>
                <a:spcPts val="0"/>
              </a:spcAft>
              <a:buSzPts val="1800"/>
              <a:buNone/>
            </a:pPr>
            <a:r>
              <a:rPr lang="en" dirty="0"/>
              <a:t>Chesapeake		</a:t>
            </a:r>
            <a:r>
              <a:rPr lang="en" dirty="0" smtClean="0"/>
              <a:t>Montgomery</a:t>
            </a:r>
            <a:r>
              <a:rPr lang="en" dirty="0"/>
              <a:t>	</a:t>
            </a:r>
            <a:r>
              <a:rPr lang="en" dirty="0" smtClean="0"/>
              <a:t>Waynesboro</a:t>
            </a:r>
            <a:endParaRPr dirty="0"/>
          </a:p>
          <a:p>
            <a:pPr marL="457200" lvl="0" indent="0" algn="l" rtl="0">
              <a:lnSpc>
                <a:spcPct val="100000"/>
              </a:lnSpc>
              <a:spcBef>
                <a:spcPts val="0"/>
              </a:spcBef>
              <a:spcAft>
                <a:spcPts val="0"/>
              </a:spcAft>
              <a:buSzPts val="1800"/>
              <a:buNone/>
            </a:pPr>
            <a:r>
              <a:rPr lang="en" dirty="0"/>
              <a:t>Chesterfield		</a:t>
            </a:r>
            <a:r>
              <a:rPr lang="en" dirty="0" smtClean="0"/>
              <a:t>Nottaway</a:t>
            </a:r>
            <a:endParaRPr dirty="0"/>
          </a:p>
          <a:p>
            <a:pPr marL="457200" lvl="0" indent="0" algn="l" rtl="0">
              <a:lnSpc>
                <a:spcPct val="100000"/>
              </a:lnSpc>
              <a:spcBef>
                <a:spcPts val="0"/>
              </a:spcBef>
              <a:spcAft>
                <a:spcPts val="0"/>
              </a:spcAft>
              <a:buSzPts val="1800"/>
              <a:buNone/>
            </a:pPr>
            <a:r>
              <a:rPr lang="en" dirty="0"/>
              <a:t>CodeRVA		</a:t>
            </a:r>
            <a:r>
              <a:rPr lang="en" dirty="0" smtClean="0"/>
              <a:t>Portsmouth</a:t>
            </a:r>
            <a:endParaRPr dirty="0"/>
          </a:p>
          <a:p>
            <a:pPr marL="457200" lvl="0" indent="0" algn="l" rtl="0">
              <a:lnSpc>
                <a:spcPct val="100000"/>
              </a:lnSpc>
              <a:spcBef>
                <a:spcPts val="0"/>
              </a:spcBef>
              <a:spcAft>
                <a:spcPts val="0"/>
              </a:spcAft>
              <a:buSzPts val="1800"/>
              <a:buNone/>
            </a:pPr>
            <a:r>
              <a:rPr lang="en" dirty="0"/>
              <a:t>Danville			</a:t>
            </a:r>
            <a:r>
              <a:rPr lang="en" dirty="0" smtClean="0"/>
              <a:t>Prince </a:t>
            </a:r>
            <a:r>
              <a:rPr lang="en" dirty="0"/>
              <a:t>William</a:t>
            </a:r>
            <a:endParaRPr dirty="0"/>
          </a:p>
          <a:p>
            <a:pPr marL="457200" lvl="0" indent="0" algn="l" rtl="0">
              <a:lnSpc>
                <a:spcPct val="100000"/>
              </a:lnSpc>
              <a:spcBef>
                <a:spcPts val="0"/>
              </a:spcBef>
              <a:spcAft>
                <a:spcPts val="0"/>
              </a:spcAft>
              <a:buSzPts val="1800"/>
              <a:buNone/>
            </a:pPr>
            <a:r>
              <a:rPr lang="en" dirty="0"/>
              <a:t>Franklin City		</a:t>
            </a:r>
            <a:r>
              <a:rPr lang="en" dirty="0" smtClean="0"/>
              <a:t>Roanoke </a:t>
            </a:r>
            <a:r>
              <a:rPr lang="en" dirty="0"/>
              <a:t>City</a:t>
            </a:r>
            <a:endParaRPr dirty="0"/>
          </a:p>
          <a:p>
            <a:pPr marL="457200" lvl="0" indent="0" algn="l" rtl="0">
              <a:lnSpc>
                <a:spcPct val="100000"/>
              </a:lnSpc>
              <a:spcBef>
                <a:spcPts val="0"/>
              </a:spcBef>
              <a:spcAft>
                <a:spcPts val="0"/>
              </a:spcAft>
              <a:buSzPts val="1800"/>
              <a:buNone/>
            </a:pPr>
            <a:r>
              <a:rPr lang="en" dirty="0"/>
              <a:t>Hampton		</a:t>
            </a:r>
            <a:r>
              <a:rPr lang="en" dirty="0" smtClean="0"/>
              <a:t>Roanoke </a:t>
            </a:r>
            <a:r>
              <a:rPr lang="en" dirty="0"/>
              <a:t>County</a:t>
            </a:r>
            <a:endParaRPr dirty="0"/>
          </a:p>
          <a:p>
            <a:pPr marL="457200" lvl="0" indent="0" algn="l" rtl="0">
              <a:lnSpc>
                <a:spcPct val="100000"/>
              </a:lnSpc>
              <a:spcBef>
                <a:spcPts val="0"/>
              </a:spcBef>
              <a:spcAft>
                <a:spcPts val="0"/>
              </a:spcAft>
              <a:buSzPts val="1800"/>
              <a:buNone/>
            </a:pPr>
            <a:r>
              <a:rPr lang="en" dirty="0"/>
              <a:t>Hanover			</a:t>
            </a:r>
            <a:r>
              <a:rPr lang="en" dirty="0" smtClean="0"/>
              <a:t>Spotsylvania</a:t>
            </a:r>
            <a:endParaRPr dirty="0"/>
          </a:p>
          <a:p>
            <a:pPr marL="457200" lvl="0" indent="-228600" algn="l" rtl="0">
              <a:lnSpc>
                <a:spcPct val="100000"/>
              </a:lnSpc>
              <a:spcBef>
                <a:spcPts val="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 name="TextBox 3"/>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61</a:t>
            </a:fld>
            <a:endParaRPr lang="en-US" sz="1100" dirty="0"/>
          </a:p>
        </p:txBody>
      </p:sp>
      <p:sp>
        <p:nvSpPr>
          <p:cNvPr id="453" name="Google Shape;453;p72"/>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Links to Other Resources</a:t>
            </a:r>
            <a:endParaRPr/>
          </a:p>
        </p:txBody>
      </p:sp>
      <p:sp>
        <p:nvSpPr>
          <p:cNvPr id="454" name="Google Shape;454;p72"/>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 sz="24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Addressing Unfinished Learning After COVID-19 School Closures</a:t>
            </a:r>
            <a:r>
              <a:rPr lang="en" sz="20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rPr>
              <a:t> </a:t>
            </a:r>
            <a:r>
              <a:rPr lang="en" sz="2400" dirty="0">
                <a:latin typeface="Tahoma" panose="020B0604030504040204" pitchFamily="34" charset="0"/>
                <a:ea typeface="Tahoma" panose="020B0604030504040204" pitchFamily="34" charset="0"/>
                <a:cs typeface="Tahoma" panose="020B0604030504040204" pitchFamily="34" charset="0"/>
                <a:sym typeface="Calibri"/>
              </a:rPr>
              <a:t>, Council of the Great City Schools, June, 2020.</a:t>
            </a:r>
            <a:endParaRPr sz="20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4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4"/>
              </a:rPr>
              <a:t>How to Select Math Intervention Content</a:t>
            </a:r>
            <a:r>
              <a:rPr lang="en" sz="2400" dirty="0">
                <a:latin typeface="Tahoma" panose="020B0604030504040204" pitchFamily="34" charset="0"/>
                <a:ea typeface="Tahoma" panose="020B0604030504040204" pitchFamily="34" charset="0"/>
                <a:cs typeface="Tahoma" panose="020B0604030504040204" pitchFamily="34" charset="0"/>
                <a:sym typeface="Calibri"/>
              </a:rPr>
              <a:t>, February 2018, Achieve the Core, Aligned.</a:t>
            </a:r>
            <a:endParaRPr sz="18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4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5"/>
              </a:rPr>
              <a:t>Restarting School: Planning for Acceleration in the 2020-2021 School Year</a:t>
            </a:r>
            <a:r>
              <a:rPr lang="en" sz="2400" dirty="0">
                <a:latin typeface="Tahoma" panose="020B0604030504040204" pitchFamily="34" charset="0"/>
                <a:ea typeface="Tahoma" panose="020B0604030504040204" pitchFamily="34" charset="0"/>
                <a:cs typeface="Tahoma" panose="020B0604030504040204" pitchFamily="34" charset="0"/>
                <a:sym typeface="Calibri"/>
              </a:rPr>
              <a:t>, April 2020, TNTP, PDF.</a:t>
            </a:r>
            <a:endParaRPr sz="24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0" algn="l" rtl="0">
              <a:lnSpc>
                <a:spcPct val="100000"/>
              </a:lnSpc>
              <a:spcBef>
                <a:spcPts val="0"/>
              </a:spcBef>
              <a:spcAft>
                <a:spcPts val="0"/>
              </a:spcAft>
              <a:buSzPts val="1800"/>
              <a:buNone/>
            </a:pPr>
            <a:endParaRPr sz="2000" u="sng" dirty="0">
              <a:solidFill>
                <a:schemeClr val="hlink"/>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6" name="TextBox 5"/>
          <p:cNvSpPr txBox="1"/>
          <p:nvPr/>
        </p:nvSpPr>
        <p:spPr>
          <a:xfrm>
            <a:off x="6024283" y="4710586"/>
            <a:ext cx="445674"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62</a:t>
            </a:fld>
            <a:endParaRPr lang="en-US" sz="1100" dirty="0"/>
          </a:p>
        </p:txBody>
      </p:sp>
      <p:sp>
        <p:nvSpPr>
          <p:cNvPr id="475" name="Google Shape;475;p75"/>
          <p:cNvSpPr txBox="1">
            <a:spLocks noGrp="1"/>
          </p:cNvSpPr>
          <p:nvPr>
            <p:ph type="title"/>
          </p:nvPr>
        </p:nvSpPr>
        <p:spPr>
          <a:xfrm>
            <a:off x="249382" y="1122"/>
            <a:ext cx="8894618"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Contacts</a:t>
            </a:r>
            <a:endParaRPr dirty="0"/>
          </a:p>
        </p:txBody>
      </p:sp>
      <p:sp>
        <p:nvSpPr>
          <p:cNvPr id="476" name="Google Shape;476;p75"/>
          <p:cNvSpPr txBox="1">
            <a:spLocks noGrp="1"/>
          </p:cNvSpPr>
          <p:nvPr>
            <p:ph type="body" idx="1"/>
          </p:nvPr>
        </p:nvSpPr>
        <p:spPr>
          <a:xfrm>
            <a:off x="831272" y="895351"/>
            <a:ext cx="8172327"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student_assessment@doe.virginia.gov</a:t>
            </a:r>
            <a:endParaRPr dirty="0"/>
          </a:p>
          <a:p>
            <a:pPr marL="0" lvl="0" indent="0" algn="l" rtl="0">
              <a:spcBef>
                <a:spcPts val="0"/>
              </a:spcBef>
              <a:spcAft>
                <a:spcPts val="0"/>
              </a:spcAft>
              <a:buNone/>
            </a:pPr>
            <a:r>
              <a:rPr lang="en" u="sng" dirty="0">
                <a:solidFill>
                  <a:schemeClr val="hlink"/>
                </a:solidFill>
                <a:hlinkClick r:id="rId4"/>
              </a:rPr>
              <a:t>vdoe.mathematics@doe.virginia.gov</a:t>
            </a:r>
            <a:r>
              <a:rPr lang="en" dirty="0"/>
              <a:t> </a:t>
            </a:r>
            <a:endParaRPr dirty="0"/>
          </a:p>
          <a:p>
            <a:pPr marL="0" lvl="0" indent="0" algn="l" rtl="0">
              <a:spcBef>
                <a:spcPts val="0"/>
              </a:spcBef>
              <a:spcAft>
                <a:spcPts val="0"/>
              </a:spcAft>
              <a:buNone/>
            </a:pPr>
            <a:endParaRPr dirty="0"/>
          </a:p>
        </p:txBody>
      </p:sp>
      <p:sp>
        <p:nvSpPr>
          <p:cNvPr id="4" name="TextBox 3"/>
          <p:cNvSpPr txBox="1"/>
          <p:nvPr/>
        </p:nvSpPr>
        <p:spPr>
          <a:xfrm>
            <a:off x="1186934" y="2902225"/>
            <a:ext cx="5015083" cy="707886"/>
          </a:xfrm>
          <a:prstGeom prst="rect">
            <a:avLst/>
          </a:prstGeom>
          <a:solidFill>
            <a:schemeClr val="accent2">
              <a:lumMod val="60000"/>
              <a:lumOff val="40000"/>
            </a:schemeClr>
          </a:solidFill>
        </p:spPr>
        <p:txBody>
          <a:bodyPr wrap="square" rtlCol="0">
            <a:spAutoFit/>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See link in the chat box for the</a:t>
            </a:r>
          </a:p>
          <a:p>
            <a:pPr algn="ctr"/>
            <a:r>
              <a:rPr lang="en-US" sz="2000" dirty="0" smtClean="0">
                <a:latin typeface="Tahoma" panose="020B0604030504040204" pitchFamily="34" charset="0"/>
                <a:ea typeface="Tahoma" panose="020B0604030504040204" pitchFamily="34" charset="0"/>
                <a:cs typeface="Tahoma" panose="020B0604030504040204" pitchFamily="34" charset="0"/>
              </a:rPr>
              <a:t>Just in Time – Mathematics Quick Checks</a:t>
            </a:r>
          </a:p>
        </p:txBody>
      </p:sp>
      <p:pic>
        <p:nvPicPr>
          <p:cNvPr id="5" name="Picture 4" descr="Image of question and answer button." title="image"/>
          <p:cNvPicPr>
            <a:picLocks noChangeAspect="1"/>
          </p:cNvPicPr>
          <p:nvPr/>
        </p:nvPicPr>
        <p:blipFill>
          <a:blip r:embed="rId5"/>
          <a:stretch>
            <a:fillRect/>
          </a:stretch>
        </p:blipFill>
        <p:spPr>
          <a:xfrm>
            <a:off x="6120211" y="2848814"/>
            <a:ext cx="715099" cy="842508"/>
          </a:xfrm>
          <a:prstGeom prst="rect">
            <a:avLst/>
          </a:prstGeom>
        </p:spPr>
      </p:pic>
    </p:spTree>
    <p:extLst>
      <p:ext uri="{BB962C8B-B14F-4D97-AF65-F5344CB8AC3E}">
        <p14:creationId xmlns:p14="http://schemas.microsoft.com/office/powerpoint/2010/main" val="117797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TextBox 3"/>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7</a:t>
            </a:fld>
            <a:endParaRPr lang="en-US" sz="1100" dirty="0"/>
          </a:p>
        </p:txBody>
      </p:sp>
      <p:sp>
        <p:nvSpPr>
          <p:cNvPr id="107" name="Google Shape;107;p19"/>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What is a Quick Check?</a:t>
            </a:r>
            <a:endParaRPr/>
          </a:p>
        </p:txBody>
      </p:sp>
      <p:sp>
        <p:nvSpPr>
          <p:cNvPr id="108" name="Google Shape;108;p19"/>
          <p:cNvSpPr txBox="1">
            <a:spLocks noGrp="1"/>
          </p:cNvSpPr>
          <p:nvPr>
            <p:ph type="body" idx="1"/>
          </p:nvPr>
        </p:nvSpPr>
        <p:spPr>
          <a:xfrm>
            <a:off x="189571" y="895351"/>
            <a:ext cx="8285356"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A Quick Check is a resource that generally includes 3 or more questions that are each designed to reveal common misconceptions or student errors when learning the content addressed by a standard and bullet. </a:t>
            </a:r>
            <a:endParaRPr dirty="0"/>
          </a:p>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4" name="TextBox 3"/>
          <p:cNvSpPr txBox="1"/>
          <p:nvPr/>
        </p:nvSpPr>
        <p:spPr>
          <a:xfrm>
            <a:off x="6177962" y="4710586"/>
            <a:ext cx="384201"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8</a:t>
            </a:fld>
            <a:endParaRPr lang="en-US" sz="1100" dirty="0"/>
          </a:p>
        </p:txBody>
      </p:sp>
      <p:sp>
        <p:nvSpPr>
          <p:cNvPr id="113" name="Google Shape;113;p20"/>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t>Quick Check Content </a:t>
            </a:r>
            <a:endParaRPr dirty="0"/>
          </a:p>
        </p:txBody>
      </p:sp>
      <p:sp>
        <p:nvSpPr>
          <p:cNvPr id="114" name="Google Shape;114;p20"/>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Each mathematics standard and bullet from Kindergarten through Algebra I will have an associated Quick Check.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a:t>Each bullet of a standard has a separate Quick Check to allow for greater coverage of content.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4" name="TextBox 3"/>
          <p:cNvSpPr txBox="1"/>
          <p:nvPr/>
        </p:nvSpPr>
        <p:spPr>
          <a:xfrm>
            <a:off x="6177962" y="4710586"/>
            <a:ext cx="384201" cy="261610"/>
          </a:xfrm>
          <a:prstGeom prst="rect">
            <a:avLst/>
          </a:prstGeom>
          <a:noFill/>
          <a:ln>
            <a:noFill/>
          </a:ln>
        </p:spPr>
        <p:txBody>
          <a:bodyPr wrap="square" rtlCol="0">
            <a:spAutoFit/>
          </a:bodyPr>
          <a:lstStyle/>
          <a:p>
            <a:fld id="{BFB84637-18FC-4FCD-AC06-63F818F962D6}" type="slidenum">
              <a:rPr lang="en-US" sz="1100" smtClean="0">
                <a:solidFill>
                  <a:schemeClr val="bg1"/>
                </a:solidFill>
              </a:rPr>
              <a:t>9</a:t>
            </a:fld>
            <a:endParaRPr lang="en-US" sz="1100" dirty="0"/>
          </a:p>
        </p:txBody>
      </p:sp>
      <p:sp>
        <p:nvSpPr>
          <p:cNvPr id="119" name="Google Shape;119;p21"/>
          <p:cNvSpPr txBox="1">
            <a:spLocks noGrp="1"/>
          </p:cNvSpPr>
          <p:nvPr>
            <p:ph type="title"/>
          </p:nvPr>
        </p:nvSpPr>
        <p:spPr>
          <a:xfrm>
            <a:off x="0" y="1125"/>
            <a:ext cx="9144000" cy="9687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Just in Time Instruction and Using Quick Checks (1 of 2)</a:t>
            </a:r>
            <a:endParaRPr/>
          </a:p>
        </p:txBody>
      </p:sp>
      <p:sp>
        <p:nvSpPr>
          <p:cNvPr id="120" name="Google Shape;120;p21"/>
          <p:cNvSpPr txBox="1">
            <a:spLocks noGrp="1"/>
          </p:cNvSpPr>
          <p:nvPr>
            <p:ph type="body" idx="1"/>
          </p:nvPr>
        </p:nvSpPr>
        <p:spPr>
          <a:xfrm>
            <a:off x="76200" y="969825"/>
            <a:ext cx="8927400" cy="335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dirty="0"/>
              <a:t>Quick checks allow teachers to:</a:t>
            </a:r>
            <a:endParaRPr dirty="0"/>
          </a:p>
          <a:p>
            <a:pPr marL="457200" lvl="0" indent="-342900" algn="l" rtl="0">
              <a:lnSpc>
                <a:spcPct val="100000"/>
              </a:lnSpc>
              <a:spcBef>
                <a:spcPts val="0"/>
              </a:spcBef>
              <a:spcAft>
                <a:spcPts val="0"/>
              </a:spcAft>
              <a:buSzPts val="1800"/>
              <a:buChar char="●"/>
            </a:pPr>
            <a:r>
              <a:rPr lang="en" dirty="0"/>
              <a:t>r</a:t>
            </a:r>
            <a:r>
              <a:rPr lang="en" dirty="0" smtClean="0"/>
              <a:t>e-engage </a:t>
            </a:r>
            <a:r>
              <a:rPr lang="en" dirty="0"/>
              <a:t>students in prerequisite knowledge within the context of grade level learning </a:t>
            </a:r>
            <a:r>
              <a:rPr lang="en" dirty="0" smtClean="0"/>
              <a:t>experiences;</a:t>
            </a:r>
            <a:endParaRPr dirty="0"/>
          </a:p>
          <a:p>
            <a:pPr marL="457200" lvl="0" indent="-342900" algn="l" rtl="0">
              <a:lnSpc>
                <a:spcPct val="100000"/>
              </a:lnSpc>
              <a:spcBef>
                <a:spcPts val="0"/>
              </a:spcBef>
              <a:spcAft>
                <a:spcPts val="0"/>
              </a:spcAft>
              <a:buSzPts val="1800"/>
              <a:buChar char="●"/>
            </a:pPr>
            <a:r>
              <a:rPr lang="en" dirty="0"/>
              <a:t>r</a:t>
            </a:r>
            <a:r>
              <a:rPr lang="en" dirty="0" smtClean="0"/>
              <a:t>emain </a:t>
            </a:r>
            <a:r>
              <a:rPr lang="en" dirty="0"/>
              <a:t>focused on the learning happening today, not how we will “catch students </a:t>
            </a:r>
            <a:r>
              <a:rPr lang="en" dirty="0" smtClean="0"/>
              <a:t>up;” and</a:t>
            </a:r>
            <a:endParaRPr dirty="0"/>
          </a:p>
          <a:p>
            <a:pPr marL="457200" lvl="0" indent="-342900" algn="l" rtl="0">
              <a:lnSpc>
                <a:spcPct val="100000"/>
              </a:lnSpc>
              <a:spcBef>
                <a:spcPts val="0"/>
              </a:spcBef>
              <a:spcAft>
                <a:spcPts val="0"/>
              </a:spcAft>
              <a:buSzPts val="1800"/>
              <a:buChar char="●"/>
            </a:pPr>
            <a:r>
              <a:rPr lang="en" dirty="0"/>
              <a:t>u</a:t>
            </a:r>
            <a:r>
              <a:rPr lang="en" dirty="0" smtClean="0"/>
              <a:t>se </a:t>
            </a:r>
            <a:r>
              <a:rPr lang="en" dirty="0"/>
              <a:t>“just in time” instruction versus “just in case” instruction.</a:t>
            </a:r>
            <a:endParaRPr dirty="0"/>
          </a:p>
          <a:p>
            <a:pPr marL="0" lvl="0" indent="0" algn="l" rtl="0">
              <a:lnSpc>
                <a:spcPct val="100000"/>
              </a:lnSpc>
              <a:spcBef>
                <a:spcPts val="0"/>
              </a:spcBef>
              <a:spcAft>
                <a:spcPts val="0"/>
              </a:spcAft>
              <a:buSzPts val="18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3216</Words>
  <Application>Microsoft Office PowerPoint</Application>
  <PresentationFormat>On-screen Show (16:9)</PresentationFormat>
  <Paragraphs>285</Paragraphs>
  <Slides>62</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Calibri</vt:lpstr>
      <vt:lpstr>Tahoma</vt:lpstr>
      <vt:lpstr>Arial</vt:lpstr>
      <vt:lpstr>Office Theme</vt:lpstr>
      <vt:lpstr>WELCOME!</vt:lpstr>
      <vt:lpstr>Just In Time  Quick Checks Grades 7, 8 and Algebra 1</vt:lpstr>
      <vt:lpstr>Today’s Presenters</vt:lpstr>
      <vt:lpstr>Agenda</vt:lpstr>
      <vt:lpstr>Recover. Redesign. Restart. 2020</vt:lpstr>
      <vt:lpstr>Background Information</vt:lpstr>
      <vt:lpstr>What is a Quick Check?</vt:lpstr>
      <vt:lpstr>Quick Check Content </vt:lpstr>
      <vt:lpstr>Just in Time Instruction and Using Quick Checks (1 of 2)</vt:lpstr>
      <vt:lpstr>Just in Time Instruction and Using Quick Checks (2 of 2)</vt:lpstr>
      <vt:lpstr>Just in Case vs. Just in Time (1 of 2)</vt:lpstr>
      <vt:lpstr>Just in Case vs. Just in Time (2 of 2)</vt:lpstr>
      <vt:lpstr>The VDOE Website </vt:lpstr>
      <vt:lpstr>The Web Page</vt:lpstr>
      <vt:lpstr>Grade Level Standards</vt:lpstr>
      <vt:lpstr>Live Links vs. Coming Soon</vt:lpstr>
      <vt:lpstr>How to Use Quick Checks (1 of 2)</vt:lpstr>
      <vt:lpstr>How to Use Quick Checks (2 of 2)</vt:lpstr>
      <vt:lpstr>How NOT to Use Quick Checks</vt:lpstr>
      <vt:lpstr>Quick Check Components</vt:lpstr>
      <vt:lpstr>Components of a Quick Check</vt:lpstr>
      <vt:lpstr>Quick Check A.6a  </vt:lpstr>
      <vt:lpstr>Link to the Curriculum Framework</vt:lpstr>
      <vt:lpstr>The Strand, the Standard, and the Bullets</vt:lpstr>
      <vt:lpstr>Student Questions and Teacher Notes</vt:lpstr>
      <vt:lpstr>VDOE Supporting Resources</vt:lpstr>
      <vt:lpstr>Supporting and Prerequisite SOL</vt:lpstr>
      <vt:lpstr>The Many Uses of Quick Checks:</vt:lpstr>
      <vt:lpstr>Scenario 1</vt:lpstr>
      <vt:lpstr>Uses of Quick Checks - Planning (1 of 4)</vt:lpstr>
      <vt:lpstr>Uses of Quick Checks - Planning (2 of 4)</vt:lpstr>
      <vt:lpstr>Uses of Quick Checks - Planning (3 of 4)</vt:lpstr>
      <vt:lpstr>Uses of Quick Checks - Planning (4 of 4)</vt:lpstr>
      <vt:lpstr>Scenario 2</vt:lpstr>
      <vt:lpstr>Uses of Quick Checks - Identifying Prior SOL (1 of 4)</vt:lpstr>
      <vt:lpstr>Uses of Quick Checks - Identifying Prior SOL (2 of 4)</vt:lpstr>
      <vt:lpstr>Uses of Quick Checks-Identifying Prior SOL (3 of 4)</vt:lpstr>
      <vt:lpstr>Uses of Quick Checks - Identifying Prior SOL (4 of 4)</vt:lpstr>
      <vt:lpstr>Scenario 3</vt:lpstr>
      <vt:lpstr>Uses of Quick Checks - Formative Assessment (1 of 7)</vt:lpstr>
      <vt:lpstr>Uses of Quick Checks - Formative Assessment (2 of 7)</vt:lpstr>
      <vt:lpstr>Uses of Quick Checks - Formative Assessment (3 of 7)</vt:lpstr>
      <vt:lpstr>Uses of Quick Checks - Formative Assessment (4 of 7)</vt:lpstr>
      <vt:lpstr>Uses of Quick Checks - Formative Assessment (5 of 7)</vt:lpstr>
      <vt:lpstr>Uses of Quick Checks - Formative Assessment (6 of 7)</vt:lpstr>
      <vt:lpstr>Uses of Quick Checks - Formative Assessment (7 of 7)</vt:lpstr>
      <vt:lpstr>Scenario 4</vt:lpstr>
      <vt:lpstr>Uses of Quick Checks - Pre-Assessment  (1 of 5)</vt:lpstr>
      <vt:lpstr>Uses of Quick Checks - Pre-Assessment  (2 of 5)</vt:lpstr>
      <vt:lpstr>Uses of Quick Checks - Pre-Assessment  (3 of 5)</vt:lpstr>
      <vt:lpstr>Uses of Quick Checks - Pre-Assessment  (4 of 5)</vt:lpstr>
      <vt:lpstr>Uses of Quick Checks - Pre-Assessment  (5 of 5)</vt:lpstr>
      <vt:lpstr>Teacher Notes</vt:lpstr>
      <vt:lpstr>The Teacher Notes</vt:lpstr>
      <vt:lpstr>Teacher Notes Example</vt:lpstr>
      <vt:lpstr>Ideas for Using Quick Checks in a Virtual Environment (1 of 2)</vt:lpstr>
      <vt:lpstr>Ideas for Using Quick Checks in a Virtual Environment (2 of 2)</vt:lpstr>
      <vt:lpstr>When Will Quick Checks be Available?</vt:lpstr>
      <vt:lpstr>Users Group Opportunity for 2020-2021</vt:lpstr>
      <vt:lpstr>Thank You - School Divisions Involved</vt:lpstr>
      <vt:lpstr>Links to Other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Traylor, Michael (DOE)</dc:creator>
  <cp:lastModifiedBy>Mazzacane, Tina (DOE)</cp:lastModifiedBy>
  <cp:revision>47</cp:revision>
  <dcterms:modified xsi:type="dcterms:W3CDTF">2020-08-20T16:40:18Z</dcterms:modified>
</cp:coreProperties>
</file>