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68"/>
  </p:notesMasterIdLst>
  <p:sldIdLst>
    <p:sldId id="324" r:id="rId5"/>
    <p:sldId id="257" r:id="rId6"/>
    <p:sldId id="318" r:id="rId7"/>
    <p:sldId id="258" r:id="rId8"/>
    <p:sldId id="259" r:id="rId9"/>
    <p:sldId id="260" r:id="rId10"/>
    <p:sldId id="261" r:id="rId11"/>
    <p:sldId id="262" r:id="rId12"/>
    <p:sldId id="263" r:id="rId13"/>
    <p:sldId id="264" r:id="rId14"/>
    <p:sldId id="265" r:id="rId15"/>
    <p:sldId id="266" r:id="rId16"/>
    <p:sldId id="320" r:id="rId17"/>
    <p:sldId id="268" r:id="rId18"/>
    <p:sldId id="269" r:id="rId19"/>
    <p:sldId id="270" r:id="rId20"/>
    <p:sldId id="271" r:id="rId21"/>
    <p:sldId id="272" r:id="rId22"/>
    <p:sldId id="273" r:id="rId23"/>
    <p:sldId id="321" r:id="rId24"/>
    <p:sldId id="275" r:id="rId25"/>
    <p:sldId id="276" r:id="rId26"/>
    <p:sldId id="277" r:id="rId27"/>
    <p:sldId id="278" r:id="rId28"/>
    <p:sldId id="279" r:id="rId29"/>
    <p:sldId id="280" r:id="rId30"/>
    <p:sldId id="281" r:id="rId31"/>
    <p:sldId id="32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23" r:id="rId58"/>
    <p:sldId id="309" r:id="rId59"/>
    <p:sldId id="310" r:id="rId60"/>
    <p:sldId id="319" r:id="rId61"/>
    <p:sldId id="312" r:id="rId62"/>
    <p:sldId id="313" r:id="rId63"/>
    <p:sldId id="314" r:id="rId64"/>
    <p:sldId id="315" r:id="rId65"/>
    <p:sldId id="316" r:id="rId66"/>
    <p:sldId id="317" r:id="rId67"/>
  </p:sldIdLst>
  <p:sldSz cx="9144000" cy="5143500" type="screen16x9"/>
  <p:notesSz cx="6858000" cy="9144000"/>
  <p:embeddedFontLst>
    <p:embeddedFont>
      <p:font typeface="Tahoma" panose="020B0604030504040204" pitchFamily="34" charset="0"/>
      <p:regular r:id="rId69"/>
      <p:bold r:id="rId70"/>
    </p:embeddedFont>
    <p:embeddedFont>
      <p:font typeface="Calibri" panose="020F050202020403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ra Delozi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BDB41-F64B-4234-B7A2-149E347A546C}" v="1" dt="2020-08-13T13:56:55.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02" y="4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6.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5.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1.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4.fntdata"/><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2.fntdata"/><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 Duffy" userId="66f772b6-d83e-4f45-a1df-a04ee466f021" providerId="ADAL" clId="{B75BDB41-F64B-4234-B7A2-149E347A546C}"/>
    <pc:docChg chg="custSel modSld">
      <pc:chgData name="Amy M. Duffy" userId="66f772b6-d83e-4f45-a1df-a04ee466f021" providerId="ADAL" clId="{B75BDB41-F64B-4234-B7A2-149E347A546C}" dt="2020-08-13T14:01:08.183" v="198" actId="1076"/>
      <pc:docMkLst>
        <pc:docMk/>
      </pc:docMkLst>
      <pc:sldChg chg="delSp">
        <pc:chgData name="Amy M. Duffy" userId="66f772b6-d83e-4f45-a1df-a04ee466f021" providerId="ADAL" clId="{B75BDB41-F64B-4234-B7A2-149E347A546C}" dt="2020-08-13T13:25:38.570" v="0" actId="478"/>
        <pc:sldMkLst>
          <pc:docMk/>
          <pc:sldMk cId="0" sldId="269"/>
        </pc:sldMkLst>
        <pc:spChg chg="del">
          <ac:chgData name="Amy M. Duffy" userId="66f772b6-d83e-4f45-a1df-a04ee466f021" providerId="ADAL" clId="{B75BDB41-F64B-4234-B7A2-149E347A546C}" dt="2020-08-13T13:25:38.570" v="0" actId="478"/>
          <ac:spMkLst>
            <pc:docMk/>
            <pc:sldMk cId="0" sldId="269"/>
            <ac:spMk id="161" creationId="{00000000-0000-0000-0000-000000000000}"/>
          </ac:spMkLst>
        </pc:spChg>
      </pc:sldChg>
      <pc:sldChg chg="modSp">
        <pc:chgData name="Amy M. Duffy" userId="66f772b6-d83e-4f45-a1df-a04ee466f021" providerId="ADAL" clId="{B75BDB41-F64B-4234-B7A2-149E347A546C}" dt="2020-08-13T13:51:06.078" v="5" actId="1076"/>
        <pc:sldMkLst>
          <pc:docMk/>
          <pc:sldMk cId="0" sldId="289"/>
        </pc:sldMkLst>
        <pc:spChg chg="mod ord">
          <ac:chgData name="Amy M. Duffy" userId="66f772b6-d83e-4f45-a1df-a04ee466f021" providerId="ADAL" clId="{B75BDB41-F64B-4234-B7A2-149E347A546C}" dt="2020-08-13T13:51:00.949" v="4" actId="167"/>
          <ac:spMkLst>
            <pc:docMk/>
            <pc:sldMk cId="0" sldId="289"/>
            <ac:spMk id="287" creationId="{00000000-0000-0000-0000-000000000000}"/>
          </ac:spMkLst>
        </pc:spChg>
        <pc:picChg chg="mod">
          <ac:chgData name="Amy M. Duffy" userId="66f772b6-d83e-4f45-a1df-a04ee466f021" providerId="ADAL" clId="{B75BDB41-F64B-4234-B7A2-149E347A546C}" dt="2020-08-13T13:51:06.078" v="5" actId="1076"/>
          <ac:picMkLst>
            <pc:docMk/>
            <pc:sldMk cId="0" sldId="289"/>
            <ac:picMk id="285" creationId="{00000000-0000-0000-0000-000000000000}"/>
          </ac:picMkLst>
        </pc:picChg>
      </pc:sldChg>
      <pc:sldChg chg="addSp delSp modSp">
        <pc:chgData name="Amy M. Duffy" userId="66f772b6-d83e-4f45-a1df-a04ee466f021" providerId="ADAL" clId="{B75BDB41-F64B-4234-B7A2-149E347A546C}" dt="2020-08-13T13:57:00.906" v="9" actId="14100"/>
        <pc:sldMkLst>
          <pc:docMk/>
          <pc:sldMk cId="0" sldId="310"/>
        </pc:sldMkLst>
        <pc:picChg chg="add mod">
          <ac:chgData name="Amy M. Duffy" userId="66f772b6-d83e-4f45-a1df-a04ee466f021" providerId="ADAL" clId="{B75BDB41-F64B-4234-B7A2-149E347A546C}" dt="2020-08-13T13:57:00.906" v="9" actId="14100"/>
          <ac:picMkLst>
            <pc:docMk/>
            <pc:sldMk cId="0" sldId="310"/>
            <ac:picMk id="2" creationId="{564EA7F4-2BE0-4A18-ACC3-E043DB2CA2AC}"/>
          </ac:picMkLst>
        </pc:picChg>
        <pc:picChg chg="del">
          <ac:chgData name="Amy M. Duffy" userId="66f772b6-d83e-4f45-a1df-a04ee466f021" providerId="ADAL" clId="{B75BDB41-F64B-4234-B7A2-149E347A546C}" dt="2020-08-13T13:56:54.234" v="6" actId="478"/>
          <ac:picMkLst>
            <pc:docMk/>
            <pc:sldMk cId="0" sldId="310"/>
            <ac:picMk id="433" creationId="{00000000-0000-0000-0000-000000000000}"/>
          </ac:picMkLst>
        </pc:picChg>
      </pc:sldChg>
      <pc:sldChg chg="modSp delCm">
        <pc:chgData name="Amy M. Duffy" userId="66f772b6-d83e-4f45-a1df-a04ee466f021" providerId="ADAL" clId="{B75BDB41-F64B-4234-B7A2-149E347A546C}" dt="2020-08-13T13:57:38.280" v="11" actId="1592"/>
        <pc:sldMkLst>
          <pc:docMk/>
          <pc:sldMk cId="0" sldId="313"/>
        </pc:sldMkLst>
        <pc:spChg chg="mod">
          <ac:chgData name="Amy M. Duffy" userId="66f772b6-d83e-4f45-a1df-a04ee466f021" providerId="ADAL" clId="{B75BDB41-F64B-4234-B7A2-149E347A546C}" dt="2020-08-13T13:57:34.469" v="10" actId="20577"/>
          <ac:spMkLst>
            <pc:docMk/>
            <pc:sldMk cId="0" sldId="313"/>
            <ac:spMk id="450" creationId="{00000000-0000-0000-0000-000000000000}"/>
          </ac:spMkLst>
        </pc:spChg>
      </pc:sldChg>
      <pc:sldChg chg="modSp">
        <pc:chgData name="Amy M. Duffy" userId="66f772b6-d83e-4f45-a1df-a04ee466f021" providerId="ADAL" clId="{B75BDB41-F64B-4234-B7A2-149E347A546C}" dt="2020-08-13T14:00:43.934" v="196" actId="20577"/>
        <pc:sldMkLst>
          <pc:docMk/>
          <pc:sldMk cId="0" sldId="315"/>
        </pc:sldMkLst>
        <pc:spChg chg="mod">
          <ac:chgData name="Amy M. Duffy" userId="66f772b6-d83e-4f45-a1df-a04ee466f021" providerId="ADAL" clId="{B75BDB41-F64B-4234-B7A2-149E347A546C}" dt="2020-08-13T14:00:43.934" v="196" actId="20577"/>
          <ac:spMkLst>
            <pc:docMk/>
            <pc:sldMk cId="0" sldId="315"/>
            <ac:spMk id="463" creationId="{00000000-0000-0000-0000-000000000000}"/>
          </ac:spMkLst>
        </pc:spChg>
      </pc:sldChg>
      <pc:sldChg chg="modSp">
        <pc:chgData name="Amy M. Duffy" userId="66f772b6-d83e-4f45-a1df-a04ee466f021" providerId="ADAL" clId="{B75BDB41-F64B-4234-B7A2-149E347A546C}" dt="2020-08-13T14:00:55.670" v="197" actId="1076"/>
        <pc:sldMkLst>
          <pc:docMk/>
          <pc:sldMk cId="0" sldId="316"/>
        </pc:sldMkLst>
        <pc:picChg chg="mod">
          <ac:chgData name="Amy M. Duffy" userId="66f772b6-d83e-4f45-a1df-a04ee466f021" providerId="ADAL" clId="{B75BDB41-F64B-4234-B7A2-149E347A546C}" dt="2020-08-13T14:00:55.670" v="197" actId="1076"/>
          <ac:picMkLst>
            <pc:docMk/>
            <pc:sldMk cId="0" sldId="316"/>
            <ac:picMk id="470" creationId="{00000000-0000-0000-0000-000000000000}"/>
          </ac:picMkLst>
        </pc:picChg>
      </pc:sldChg>
      <pc:sldChg chg="modSp">
        <pc:chgData name="Amy M. Duffy" userId="66f772b6-d83e-4f45-a1df-a04ee466f021" providerId="ADAL" clId="{B75BDB41-F64B-4234-B7A2-149E347A546C}" dt="2020-08-13T14:01:08.183" v="198" actId="1076"/>
        <pc:sldMkLst>
          <pc:docMk/>
          <pc:sldMk cId="0" sldId="317"/>
        </pc:sldMkLst>
        <pc:spChg chg="mod">
          <ac:chgData name="Amy M. Duffy" userId="66f772b6-d83e-4f45-a1df-a04ee466f021" providerId="ADAL" clId="{B75BDB41-F64B-4234-B7A2-149E347A546C}" dt="2020-08-13T14:01:08.183" v="198" actId="1076"/>
          <ac:spMkLst>
            <pc:docMk/>
            <pc:sldMk cId="0" sldId="317"/>
            <ac:spMk id="4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oe.virginia.gov/support/health_medical/covid-19/recover-redesign-restart-202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1e669b5a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1e669b5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1e669b5a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1e669b5a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e59cb447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e59cb447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39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f31aa3ed8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f31aa3ed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f31aa3ed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f31aa3ed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e59cb44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e59cb44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7ad1e732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7ad1e73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1e669b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91e669b5a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e859bc9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e859bc9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d7ad1e73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d7ad1e73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759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d7ad1e73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d7ad1e73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d7ad1e73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d7ad1e73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d7ad1e73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d7ad1e73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f31aa3e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f31aa3e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f31aa3ed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f31aa3e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f31aa3ed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f31aa3ed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6d7dcba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6d7dcba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d7ad1e73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d7ad1e73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f31aa3ed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f31aa3ed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f31aa3ed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f31aa3ed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d7ad1e73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d7ad1e73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f31aa3ed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f31aa3ed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6d7dcbab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6d7dcbab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f31aa3ed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f31aa3ed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8f31aa3ed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8f31aa3ed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6d7dcbab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86d7dcbab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f31aa3ed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f31aa3ed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6d7dcbab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6d7dcbab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f31aa3ed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f31aa3ed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6d7dcbab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6d7dcbab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f31aa3ed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f31aa3ed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e859bc9c3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e859bc9c3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http://www.doe.virginia.gov/support/health_medical/covid-19/recover-redesign-restart-2020.pdf</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2200">
                <a:solidFill>
                  <a:schemeClr val="dk1"/>
                </a:solidFill>
                <a:latin typeface="Tahoma"/>
                <a:ea typeface="Tahoma"/>
                <a:cs typeface="Tahoma"/>
                <a:sym typeface="Tahoma"/>
              </a:rPr>
              <a:t>This project is an effort to support teachers in this process.</a:t>
            </a:r>
            <a:endParaRPr sz="2200">
              <a:solidFill>
                <a:schemeClr val="dk1"/>
              </a:solidFill>
              <a:latin typeface="Tahoma"/>
              <a:ea typeface="Tahoma"/>
              <a:cs typeface="Tahoma"/>
              <a:sym typeface="Tahoma"/>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f31aa3ed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f31aa3ed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f31aa3ed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8f31aa3ed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31a264e9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31a264e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6d7dcbab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6d7dcbab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59cb447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8e59cb447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6d7dcbab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86d7dcbab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e59cb447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8e59cb44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86d7dcbab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86d7dcbab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6d7dcbab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6d7dcbab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6d7dcbab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86d7dcbab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d7ad1e73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d7ad1e73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8e59cb447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8e59cb447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d7ad1e732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8d7ad1e732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f31aa3ed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f31aa3ed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91e669b5a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91e669b5a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4625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1e669b5a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1e669b5a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e859bc9c3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8e859bc9c3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8e59cb447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8e59cb447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https://forms.gle/1QfdEg6aczZ73d5i7</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8e859bc9c3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8e859bc9c3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e59cb447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e59cb447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59cb447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59cb447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1e669b5a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1e669b5a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f31aa3e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f31aa3e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1e669b5a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91e669b5a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1e669b5a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1e669b5a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2"/>
          <p:cNvSpPr txBox="1">
            <a:spLocks noGrp="1"/>
          </p:cNvSpPr>
          <p:nvPr>
            <p:ph type="subTitle" idx="1"/>
          </p:nvPr>
        </p:nvSpPr>
        <p:spPr>
          <a:xfrm>
            <a:off x="76200" y="3086100"/>
            <a:ext cx="6400800" cy="1314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2800"/>
              <a:buNone/>
              <a:defRPr i="0">
                <a:solidFill>
                  <a:schemeClr val="dk1"/>
                </a:solidFill>
              </a:defRPr>
            </a:lvl1pPr>
            <a:lvl2pPr lvl="1" algn="ctr" rtl="0">
              <a:spcBef>
                <a:spcPts val="0"/>
              </a:spcBef>
              <a:spcAft>
                <a:spcPts val="0"/>
              </a:spcAft>
              <a:buClr>
                <a:srgbClr val="888888"/>
              </a:buClr>
              <a:buSzPts val="2600"/>
              <a:buNone/>
              <a:defRPr>
                <a:solidFill>
                  <a:srgbClr val="888888"/>
                </a:solidFill>
              </a:defRPr>
            </a:lvl2pPr>
            <a:lvl3pPr lvl="2" algn="ctr" rtl="0">
              <a:spcBef>
                <a:spcPts val="0"/>
              </a:spcBef>
              <a:spcAft>
                <a:spcPts val="0"/>
              </a:spcAft>
              <a:buClr>
                <a:srgbClr val="888888"/>
              </a:buClr>
              <a:buSzPts val="2400"/>
              <a:buNone/>
              <a:defRPr>
                <a:solidFill>
                  <a:srgbClr val="888888"/>
                </a:solidFill>
              </a:defRPr>
            </a:lvl3pPr>
            <a:lvl4pPr lvl="3" algn="ctr" rtl="0">
              <a:spcBef>
                <a:spcPts val="0"/>
              </a:spcBef>
              <a:spcAft>
                <a:spcPts val="0"/>
              </a:spcAft>
              <a:buClr>
                <a:srgbClr val="888888"/>
              </a:buClr>
              <a:buSzPts val="2000"/>
              <a:buNone/>
              <a:defRPr>
                <a:solidFill>
                  <a:srgbClr val="888888"/>
                </a:solidFill>
              </a:defRPr>
            </a:lvl4pPr>
            <a:lvl5pPr lvl="4" algn="ctr" rtl="0">
              <a:spcBef>
                <a:spcPts val="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5" name="Google Shape;15;p2"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16" name="Google Shape;16;p2"/>
          <p:cNvSpPr txBox="1">
            <a:spLocks noGrp="1"/>
          </p:cNvSpPr>
          <p:nvPr>
            <p:ph type="title"/>
          </p:nvPr>
        </p:nvSpPr>
        <p:spPr>
          <a:xfrm>
            <a:off x="0" y="-19050"/>
            <a:ext cx="9144000" cy="857400"/>
          </a:xfrm>
          <a:prstGeom prst="rect">
            <a:avLst/>
          </a:prstGeom>
          <a:solidFill>
            <a:schemeClr val="dk1"/>
          </a:solid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a:solidFill>
                  <a:schemeClr val="lt1"/>
                </a:solidFill>
                <a:latin typeface="Tahoma"/>
                <a:ea typeface="Tahoma"/>
                <a:cs typeface="Tahoma"/>
                <a:sym typeface="Tahom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54"/>
        <p:cNvGrpSpPr/>
        <p:nvPr/>
      </p:nvGrpSpPr>
      <p:grpSpPr>
        <a:xfrm>
          <a:off x="0" y="0"/>
          <a:ext cx="0" cy="0"/>
          <a:chOff x="0" y="0"/>
          <a:chExt cx="0" cy="0"/>
        </a:xfrm>
      </p:grpSpPr>
      <p:pic>
        <p:nvPicPr>
          <p:cNvPr id="55" name="Google Shape;55;p11" title="decorative"/>
          <p:cNvPicPr preferRelativeResize="0"/>
          <p:nvPr/>
        </p:nvPicPr>
        <p:blipFill rotWithShape="1">
          <a:blip r:embed="rId2">
            <a:alphaModFix/>
          </a:blip>
          <a:srcRect l="1487"/>
          <a:stretch/>
        </p:blipFill>
        <p:spPr>
          <a:xfrm>
            <a:off x="1" y="-115455"/>
            <a:ext cx="9167092" cy="4572000"/>
          </a:xfrm>
          <a:prstGeom prst="rect">
            <a:avLst/>
          </a:prstGeom>
          <a:noFill/>
          <a:ln>
            <a:noFill/>
          </a:ln>
        </p:spPr>
      </p:pic>
      <p:sp>
        <p:nvSpPr>
          <p:cNvPr id="56" name="Google Shape;56;p11"/>
          <p:cNvSpPr/>
          <p:nvPr/>
        </p:nvSpPr>
        <p:spPr>
          <a:xfrm>
            <a:off x="384849" y="895351"/>
            <a:ext cx="8454300" cy="34833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r>
            <a:br>
              <a:rPr lang="en"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57" name="Google Shape;57;p11"/>
          <p:cNvSpPr txBox="1">
            <a:spLocks noGrp="1"/>
          </p:cNvSpPr>
          <p:nvPr>
            <p:ph type="title"/>
          </p:nvPr>
        </p:nvSpPr>
        <p:spPr>
          <a:xfrm>
            <a:off x="0" y="-77355"/>
            <a:ext cx="91440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457200" y="1047750"/>
            <a:ext cx="8153400" cy="32004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solidFill>
                  <a:schemeClr val="dk1"/>
                </a:solidFill>
              </a:defRPr>
            </a:lvl1pPr>
            <a:lvl2pPr marL="914400" lvl="1" indent="-381000" algn="l" rtl="0">
              <a:spcBef>
                <a:spcPts val="0"/>
              </a:spcBef>
              <a:spcAft>
                <a:spcPts val="0"/>
              </a:spcAft>
              <a:buClr>
                <a:schemeClr val="dk1"/>
              </a:buClr>
              <a:buSzPts val="2400"/>
              <a:buChar char="–"/>
              <a:defRPr sz="2400">
                <a:solidFill>
                  <a:schemeClr val="dk1"/>
                </a:solidFill>
              </a:defRPr>
            </a:lvl2pPr>
            <a:lvl3pPr marL="1371600" lvl="2" indent="-355600" algn="l" rtl="0">
              <a:spcBef>
                <a:spcPts val="0"/>
              </a:spcBef>
              <a:spcAft>
                <a:spcPts val="0"/>
              </a:spcAft>
              <a:buClr>
                <a:schemeClr val="dk1"/>
              </a:buClr>
              <a:buSzPts val="2000"/>
              <a:buChar char="•"/>
              <a:defRPr sz="2000">
                <a:solidFill>
                  <a:schemeClr val="dk1"/>
                </a:solidFill>
              </a:defRPr>
            </a:lvl3pPr>
            <a:lvl4pPr marL="1828800" lvl="3" indent="-342900" algn="l" rtl="0">
              <a:spcBef>
                <a:spcPts val="0"/>
              </a:spcBef>
              <a:spcAft>
                <a:spcPts val="0"/>
              </a:spcAft>
              <a:buClr>
                <a:schemeClr val="dk1"/>
              </a:buClr>
              <a:buSzPts val="1800"/>
              <a:buChar char="–"/>
              <a:defRPr sz="1800">
                <a:solidFill>
                  <a:schemeClr val="dk1"/>
                </a:solidFill>
              </a:defRPr>
            </a:lvl4pPr>
            <a:lvl5pPr marL="2286000" lvl="4" indent="-342900" algn="l" rtl="0">
              <a:spcBef>
                <a:spcPts val="0"/>
              </a:spcBef>
              <a:spcAft>
                <a:spcPts val="0"/>
              </a:spcAft>
              <a:buClr>
                <a:schemeClr val="dk1"/>
              </a:buClr>
              <a:buSzPts val="1800"/>
              <a:buChar char="»"/>
              <a:defRPr sz="1800">
                <a:solidFill>
                  <a:schemeClr val="dk1"/>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pic>
        <p:nvPicPr>
          <p:cNvPr id="59" name="Google Shape;59;p11"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Tahoma"/>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457200" y="1200152"/>
            <a:ext cx="4038600" cy="31242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lvl1pPr>
            <a:lvl2pPr marL="914400" lvl="1" indent="-381000" algn="l" rtl="0">
              <a:spcBef>
                <a:spcPts val="0"/>
              </a:spcBef>
              <a:spcAft>
                <a:spcPts val="0"/>
              </a:spcAft>
              <a:buClr>
                <a:schemeClr val="dk1"/>
              </a:buClr>
              <a:buSzPts val="2400"/>
              <a:buChar char="–"/>
              <a:defRPr sz="2400"/>
            </a:lvl2pPr>
            <a:lvl3pPr marL="1371600" lvl="2" indent="-355600" algn="l" rtl="0">
              <a:spcBef>
                <a:spcPts val="0"/>
              </a:spcBef>
              <a:spcAft>
                <a:spcPts val="0"/>
              </a:spcAft>
              <a:buClr>
                <a:schemeClr val="dk1"/>
              </a:buClr>
              <a:buSzPts val="2000"/>
              <a:buChar char="•"/>
              <a:defRPr sz="2000"/>
            </a:lvl3pPr>
            <a:lvl4pPr marL="1828800" lvl="3" indent="-342900" algn="l" rtl="0">
              <a:spcBef>
                <a:spcPts val="0"/>
              </a:spcBef>
              <a:spcAft>
                <a:spcPts val="0"/>
              </a:spcAft>
              <a:buClr>
                <a:schemeClr val="dk1"/>
              </a:buClr>
              <a:buSzPts val="1800"/>
              <a:buChar char="–"/>
              <a:defRPr sz="1800"/>
            </a:lvl4pPr>
            <a:lvl5pPr marL="2286000" lvl="4" indent="-342900" algn="l" rtl="0">
              <a:spcBef>
                <a:spcPts val="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3" name="Google Shape;63;p12"/>
          <p:cNvSpPr txBox="1">
            <a:spLocks noGrp="1"/>
          </p:cNvSpPr>
          <p:nvPr>
            <p:ph type="body" idx="2"/>
          </p:nvPr>
        </p:nvSpPr>
        <p:spPr>
          <a:xfrm>
            <a:off x="4648200" y="1200152"/>
            <a:ext cx="4038600" cy="31242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lvl1pPr>
            <a:lvl2pPr marL="914400" lvl="1" indent="-381000" algn="l" rtl="0">
              <a:spcBef>
                <a:spcPts val="0"/>
              </a:spcBef>
              <a:spcAft>
                <a:spcPts val="0"/>
              </a:spcAft>
              <a:buClr>
                <a:schemeClr val="dk1"/>
              </a:buClr>
              <a:buSzPts val="2400"/>
              <a:buChar char="–"/>
              <a:defRPr sz="2400"/>
            </a:lvl2pPr>
            <a:lvl3pPr marL="1371600" lvl="2" indent="-355600" algn="l" rtl="0">
              <a:spcBef>
                <a:spcPts val="0"/>
              </a:spcBef>
              <a:spcAft>
                <a:spcPts val="0"/>
              </a:spcAft>
              <a:buClr>
                <a:schemeClr val="dk1"/>
              </a:buClr>
              <a:buSzPts val="2000"/>
              <a:buChar char="•"/>
              <a:defRPr sz="2000"/>
            </a:lvl3pPr>
            <a:lvl4pPr marL="1828800" lvl="3" indent="-342900" algn="l" rtl="0">
              <a:spcBef>
                <a:spcPts val="0"/>
              </a:spcBef>
              <a:spcAft>
                <a:spcPts val="0"/>
              </a:spcAft>
              <a:buClr>
                <a:schemeClr val="dk1"/>
              </a:buClr>
              <a:buSzPts val="1800"/>
              <a:buChar char="–"/>
              <a:defRPr sz="1800"/>
            </a:lvl4pPr>
            <a:lvl5pPr marL="2286000" lvl="4" indent="-342900" algn="l" rtl="0">
              <a:spcBef>
                <a:spcPts val="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pic>
        <p:nvPicPr>
          <p:cNvPr id="64" name="Google Shape;64;p12"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 name="Google Shape;67;p13"/>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68" name="Google Shape;6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7"/>
        <p:cNvGrpSpPr/>
        <p:nvPr/>
      </p:nvGrpSpPr>
      <p:grpSpPr>
        <a:xfrm>
          <a:off x="0" y="0"/>
          <a:ext cx="0" cy="0"/>
          <a:chOff x="0" y="0"/>
          <a:chExt cx="0" cy="0"/>
        </a:xfrm>
      </p:grpSpPr>
      <p:pic>
        <p:nvPicPr>
          <p:cNvPr id="18" name="Google Shape;18;p3"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19" name="Google Shape;19;p3"/>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Tahoma"/>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6350"/>
            <a:ext cx="9144000" cy="762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65902" y="895350"/>
            <a:ext cx="88257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Tahoma"/>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3_Title and Content">
  <p:cSld name="23_Title and Conten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0" y="1122"/>
            <a:ext cx="9144000" cy="818100"/>
          </a:xfrm>
          <a:prstGeom prst="rect">
            <a:avLst/>
          </a:prstGeom>
          <a:solidFill>
            <a:srgbClr val="FFFFFF"/>
          </a:solid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3200"/>
              <a:buFont typeface="Tahoma"/>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33"/>
        <p:cNvGrpSpPr/>
        <p:nvPr/>
      </p:nvGrpSpPr>
      <p:grpSpPr>
        <a:xfrm>
          <a:off x="0" y="0"/>
          <a:ext cx="0" cy="0"/>
          <a:chOff x="0" y="0"/>
          <a:chExt cx="0" cy="0"/>
        </a:xfrm>
      </p:grpSpPr>
      <p:pic>
        <p:nvPicPr>
          <p:cNvPr id="34" name="Google Shape;34;p7"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
        <p:nvSpPr>
          <p:cNvPr id="35" name="Google Shape;35;p7"/>
          <p:cNvSpPr txBox="1">
            <a:spLocks noGrp="1"/>
          </p:cNvSpPr>
          <p:nvPr>
            <p:ph type="title"/>
          </p:nvPr>
        </p:nvSpPr>
        <p:spPr>
          <a:xfrm>
            <a:off x="0" y="1122"/>
            <a:ext cx="9144000" cy="818100"/>
          </a:xfrm>
          <a:prstGeom prst="rect">
            <a:avLst/>
          </a:prstGeom>
          <a:solidFill>
            <a:srgbClr val="0C0C0C"/>
          </a:solid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76200" y="895351"/>
            <a:ext cx="8927400" cy="34290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chemeClr val="dk1"/>
              </a:buClr>
              <a:buSzPts val="1800"/>
              <a:buChar char="•"/>
              <a:defRPr/>
            </a:lvl1pPr>
            <a:lvl2pPr marL="914400" lvl="1" indent="-342900" algn="l" rtl="0">
              <a:spcBef>
                <a:spcPts val="0"/>
              </a:spcBef>
              <a:spcAft>
                <a:spcPts val="0"/>
              </a:spcAft>
              <a:buClr>
                <a:schemeClr val="dk1"/>
              </a:buClr>
              <a:buSzPts val="1800"/>
              <a:buChar char="–"/>
              <a:defRPr/>
            </a:lvl2pPr>
            <a:lvl3pPr marL="1371600" lvl="2" indent="-342900" algn="l" rtl="0">
              <a:spcBef>
                <a:spcPts val="0"/>
              </a:spcBef>
              <a:spcAft>
                <a:spcPts val="0"/>
              </a:spcAft>
              <a:buClr>
                <a:schemeClr val="dk1"/>
              </a:buClr>
              <a:buSzPts val="1800"/>
              <a:buChar char="•"/>
              <a:defRPr/>
            </a:lvl3pPr>
            <a:lvl4pPr marL="1828800" lvl="3" indent="-342900" algn="l" rtl="0">
              <a:spcBef>
                <a:spcPts val="0"/>
              </a:spcBef>
              <a:spcAft>
                <a:spcPts val="0"/>
              </a:spcAft>
              <a:buClr>
                <a:schemeClr val="dk1"/>
              </a:buClr>
              <a:buSzPts val="1800"/>
              <a:buChar char="–"/>
              <a:defRPr/>
            </a:lvl4pPr>
            <a:lvl5pPr marL="2286000" lvl="4" indent="-342900" algn="l" rtl="0">
              <a:spcBef>
                <a:spcPts val="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
        <p:cNvGrpSpPr/>
        <p:nvPr/>
      </p:nvGrpSpPr>
      <p:grpSpPr>
        <a:xfrm>
          <a:off x="0" y="0"/>
          <a:ext cx="0" cy="0"/>
          <a:chOff x="0" y="0"/>
          <a:chExt cx="0" cy="0"/>
        </a:xfrm>
      </p:grpSpPr>
      <p:sp>
        <p:nvSpPr>
          <p:cNvPr id="38" name="Google Shape;38;p8"/>
          <p:cNvSpPr txBox="1">
            <a:spLocks noGrp="1"/>
          </p:cNvSpPr>
          <p:nvPr>
            <p:ph type="subTitle" idx="1"/>
          </p:nvPr>
        </p:nvSpPr>
        <p:spPr>
          <a:xfrm>
            <a:off x="1371600" y="2571750"/>
            <a:ext cx="6400800" cy="13143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Clr>
                <a:schemeClr val="dk1"/>
              </a:buClr>
              <a:buSzPts val="2800"/>
              <a:buNone/>
              <a:defRPr i="0">
                <a:solidFill>
                  <a:schemeClr val="dk1"/>
                </a:solidFill>
              </a:defRPr>
            </a:lvl1pPr>
            <a:lvl2pPr lvl="1" algn="ctr" rtl="0">
              <a:spcBef>
                <a:spcPts val="0"/>
              </a:spcBef>
              <a:spcAft>
                <a:spcPts val="0"/>
              </a:spcAft>
              <a:buClr>
                <a:srgbClr val="888888"/>
              </a:buClr>
              <a:buSzPts val="2600"/>
              <a:buNone/>
              <a:defRPr>
                <a:solidFill>
                  <a:srgbClr val="888888"/>
                </a:solidFill>
              </a:defRPr>
            </a:lvl2pPr>
            <a:lvl3pPr lvl="2" algn="ctr" rtl="0">
              <a:spcBef>
                <a:spcPts val="0"/>
              </a:spcBef>
              <a:spcAft>
                <a:spcPts val="0"/>
              </a:spcAft>
              <a:buClr>
                <a:srgbClr val="888888"/>
              </a:buClr>
              <a:buSzPts val="2400"/>
              <a:buNone/>
              <a:defRPr>
                <a:solidFill>
                  <a:srgbClr val="888888"/>
                </a:solidFill>
              </a:defRPr>
            </a:lvl3pPr>
            <a:lvl4pPr lvl="3" algn="ctr" rtl="0">
              <a:spcBef>
                <a:spcPts val="0"/>
              </a:spcBef>
              <a:spcAft>
                <a:spcPts val="0"/>
              </a:spcAft>
              <a:buClr>
                <a:srgbClr val="888888"/>
              </a:buClr>
              <a:buSzPts val="2000"/>
              <a:buNone/>
              <a:defRPr>
                <a:solidFill>
                  <a:srgbClr val="888888"/>
                </a:solidFill>
              </a:defRPr>
            </a:lvl4pPr>
            <a:lvl5pPr lvl="4" algn="ctr" rtl="0">
              <a:spcBef>
                <a:spcPts val="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39" name="Google Shape;39;p8"/>
          <p:cNvSpPr txBox="1">
            <a:spLocks noGrp="1"/>
          </p:cNvSpPr>
          <p:nvPr>
            <p:ph type="title"/>
          </p:nvPr>
        </p:nvSpPr>
        <p:spPr>
          <a:xfrm>
            <a:off x="0" y="971551"/>
            <a:ext cx="9144000" cy="1371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3200"/>
              <a:buFont typeface="Tahoma"/>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0" name="Google Shape;40;p8" title="Virginia Department of Education logo"/>
          <p:cNvPicPr preferRelativeResize="0"/>
          <p:nvPr/>
        </p:nvPicPr>
        <p:blipFill rotWithShape="1">
          <a:blip r:embed="rId2">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pic>
        <p:nvPicPr>
          <p:cNvPr id="42" name="Google Shape;42;p9" title="decorative"/>
          <p:cNvPicPr preferRelativeResize="0"/>
          <p:nvPr/>
        </p:nvPicPr>
        <p:blipFill rotWithShape="1">
          <a:blip r:embed="rId2">
            <a:alphaModFix/>
          </a:blip>
          <a:srcRect l="43349" t="7868"/>
          <a:stretch/>
        </p:blipFill>
        <p:spPr>
          <a:xfrm>
            <a:off x="4972650" y="350378"/>
            <a:ext cx="4171350" cy="4102213"/>
          </a:xfrm>
          <a:prstGeom prst="rect">
            <a:avLst/>
          </a:prstGeom>
          <a:noFill/>
          <a:ln>
            <a:noFill/>
          </a:ln>
        </p:spPr>
      </p:pic>
      <p:sp>
        <p:nvSpPr>
          <p:cNvPr id="43" name="Google Shape;43;p9"/>
          <p:cNvSpPr txBox="1">
            <a:spLocks noGrp="1"/>
          </p:cNvSpPr>
          <p:nvPr>
            <p:ph type="title"/>
          </p:nvPr>
        </p:nvSpPr>
        <p:spPr>
          <a:xfrm>
            <a:off x="0" y="1121"/>
            <a:ext cx="9144000" cy="857400"/>
          </a:xfrm>
          <a:prstGeom prst="rect">
            <a:avLst/>
          </a:prstGeom>
          <a:solidFill>
            <a:schemeClr val="dk1"/>
          </a:solid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381000" y="971550"/>
            <a:ext cx="4343400" cy="3352800"/>
          </a:xfrm>
          <a:prstGeom prst="rect">
            <a:avLst/>
          </a:prstGeom>
          <a:noFill/>
          <a:ln>
            <a:noFill/>
          </a:ln>
        </p:spPr>
        <p:txBody>
          <a:bodyPr spcFirstLastPara="1" wrap="square" lIns="91425" tIns="45700" rIns="91425" bIns="45700" anchor="t" anchorCtr="0">
            <a:noAutofit/>
          </a:bodyPr>
          <a:lstStyle>
            <a:lvl1pPr marL="457200" lvl="0" indent="-381000" algn="l" rtl="0">
              <a:spcBef>
                <a:spcPts val="0"/>
              </a:spcBef>
              <a:spcAft>
                <a:spcPts val="0"/>
              </a:spcAft>
              <a:buClr>
                <a:schemeClr val="dk1"/>
              </a:buClr>
              <a:buSzPts val="2400"/>
              <a:buChar char="•"/>
              <a:defRPr sz="2400"/>
            </a:lvl1pPr>
            <a:lvl2pPr marL="914400" lvl="1" indent="-355600" algn="l" rtl="0">
              <a:spcBef>
                <a:spcPts val="0"/>
              </a:spcBef>
              <a:spcAft>
                <a:spcPts val="0"/>
              </a:spcAft>
              <a:buClr>
                <a:schemeClr val="dk1"/>
              </a:buClr>
              <a:buSzPts val="2000"/>
              <a:buChar char="–"/>
              <a:defRPr sz="2000"/>
            </a:lvl2pPr>
            <a:lvl3pPr marL="1371600" lvl="2" indent="-342900" algn="l" rtl="0">
              <a:spcBef>
                <a:spcPts val="0"/>
              </a:spcBef>
              <a:spcAft>
                <a:spcPts val="0"/>
              </a:spcAft>
              <a:buClr>
                <a:schemeClr val="dk1"/>
              </a:buClr>
              <a:buSzPts val="1800"/>
              <a:buChar char="•"/>
              <a:defRPr sz="1800"/>
            </a:lvl3pPr>
            <a:lvl4pPr marL="1828800" lvl="3" indent="-330200" algn="l" rtl="0">
              <a:spcBef>
                <a:spcPts val="0"/>
              </a:spcBef>
              <a:spcAft>
                <a:spcPts val="0"/>
              </a:spcAft>
              <a:buClr>
                <a:schemeClr val="dk1"/>
              </a:buClr>
              <a:buSzPts val="1600"/>
              <a:buChar char="–"/>
              <a:defRPr sz="1600"/>
            </a:lvl4pPr>
            <a:lvl5pPr marL="2286000" lvl="4" indent="-330200" algn="l" rtl="0">
              <a:spcBef>
                <a:spcPts val="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pic>
        <p:nvPicPr>
          <p:cNvPr id="45" name="Google Shape;45;p9"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46"/>
        <p:cNvGrpSpPr/>
        <p:nvPr/>
      </p:nvGrpSpPr>
      <p:grpSpPr>
        <a:xfrm>
          <a:off x="0" y="0"/>
          <a:ext cx="0" cy="0"/>
          <a:chOff x="0" y="0"/>
          <a:chExt cx="0" cy="0"/>
        </a:xfrm>
      </p:grpSpPr>
      <p:pic>
        <p:nvPicPr>
          <p:cNvPr id="47" name="Google Shape;47;p10" title="decorative"/>
          <p:cNvPicPr preferRelativeResize="0"/>
          <p:nvPr/>
        </p:nvPicPr>
        <p:blipFill rotWithShape="1">
          <a:blip r:embed="rId2">
            <a:alphaModFix/>
          </a:blip>
          <a:srcRect l="1487"/>
          <a:stretch/>
        </p:blipFill>
        <p:spPr>
          <a:xfrm>
            <a:off x="1" y="-115455"/>
            <a:ext cx="9167092" cy="4572000"/>
          </a:xfrm>
          <a:prstGeom prst="rect">
            <a:avLst/>
          </a:prstGeom>
          <a:noFill/>
          <a:ln>
            <a:noFill/>
          </a:ln>
        </p:spPr>
      </p:pic>
      <p:sp>
        <p:nvSpPr>
          <p:cNvPr id="48" name="Google Shape;48;p10"/>
          <p:cNvSpPr/>
          <p:nvPr/>
        </p:nvSpPr>
        <p:spPr>
          <a:xfrm>
            <a:off x="384849" y="895351"/>
            <a:ext cx="4033200" cy="34833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r>
            <a:br>
              <a:rPr lang="en"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49" name="Google Shape;49;p10"/>
          <p:cNvSpPr/>
          <p:nvPr/>
        </p:nvSpPr>
        <p:spPr>
          <a:xfrm>
            <a:off x="4693614" y="895351"/>
            <a:ext cx="4033200" cy="3483300"/>
          </a:xfrm>
          <a:prstGeom prst="rect">
            <a:avLst/>
          </a:prstGeom>
          <a:solidFill>
            <a:schemeClr val="lt1"/>
          </a:solidFill>
          <a:ln>
            <a:noFill/>
          </a:ln>
          <a:effectLst>
            <a:outerShdw blurRad="50800" dist="38100" dir="9000000" algn="tl" rotWithShape="0">
              <a:srgbClr val="000000">
                <a:alpha val="17650"/>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 sz="1400">
                <a:solidFill>
                  <a:schemeClr val="dk1"/>
                </a:solidFill>
                <a:latin typeface="Calibri"/>
                <a:ea typeface="Calibri"/>
                <a:cs typeface="Calibri"/>
                <a:sym typeface="Calibri"/>
              </a:rPr>
              <a:t/>
            </a:r>
            <a:br>
              <a:rPr lang="en"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50" name="Google Shape;50;p10"/>
          <p:cNvSpPr txBox="1">
            <a:spLocks noGrp="1"/>
          </p:cNvSpPr>
          <p:nvPr>
            <p:ph type="title"/>
          </p:nvPr>
        </p:nvSpPr>
        <p:spPr>
          <a:xfrm>
            <a:off x="0" y="-77355"/>
            <a:ext cx="91440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Tahoma"/>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457200" y="1047750"/>
            <a:ext cx="3886200" cy="32004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solidFill>
                  <a:schemeClr val="dk1"/>
                </a:solidFill>
              </a:defRPr>
            </a:lvl1pPr>
            <a:lvl2pPr marL="914400" lvl="1" indent="-381000" algn="l" rtl="0">
              <a:spcBef>
                <a:spcPts val="0"/>
              </a:spcBef>
              <a:spcAft>
                <a:spcPts val="0"/>
              </a:spcAft>
              <a:buClr>
                <a:schemeClr val="dk1"/>
              </a:buClr>
              <a:buSzPts val="2400"/>
              <a:buChar char="–"/>
              <a:defRPr sz="2400">
                <a:solidFill>
                  <a:schemeClr val="dk1"/>
                </a:solidFill>
              </a:defRPr>
            </a:lvl2pPr>
            <a:lvl3pPr marL="1371600" lvl="2" indent="-355600" algn="l" rtl="0">
              <a:spcBef>
                <a:spcPts val="0"/>
              </a:spcBef>
              <a:spcAft>
                <a:spcPts val="0"/>
              </a:spcAft>
              <a:buClr>
                <a:schemeClr val="dk1"/>
              </a:buClr>
              <a:buSzPts val="2000"/>
              <a:buChar char="•"/>
              <a:defRPr sz="2000">
                <a:solidFill>
                  <a:schemeClr val="dk1"/>
                </a:solidFill>
              </a:defRPr>
            </a:lvl3pPr>
            <a:lvl4pPr marL="1828800" lvl="3" indent="-342900" algn="l" rtl="0">
              <a:spcBef>
                <a:spcPts val="0"/>
              </a:spcBef>
              <a:spcAft>
                <a:spcPts val="0"/>
              </a:spcAft>
              <a:buClr>
                <a:schemeClr val="dk1"/>
              </a:buClr>
              <a:buSzPts val="1800"/>
              <a:buChar char="–"/>
              <a:defRPr sz="1800">
                <a:solidFill>
                  <a:schemeClr val="dk1"/>
                </a:solidFill>
              </a:defRPr>
            </a:lvl4pPr>
            <a:lvl5pPr marL="2286000" lvl="4" indent="-342900" algn="l" rtl="0">
              <a:spcBef>
                <a:spcPts val="0"/>
              </a:spcBef>
              <a:spcAft>
                <a:spcPts val="0"/>
              </a:spcAft>
              <a:buClr>
                <a:schemeClr val="dk1"/>
              </a:buClr>
              <a:buSzPts val="1800"/>
              <a:buChar char="»"/>
              <a:defRPr sz="1800">
                <a:solidFill>
                  <a:schemeClr val="dk1"/>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2" name="Google Shape;52;p10"/>
          <p:cNvSpPr txBox="1">
            <a:spLocks noGrp="1"/>
          </p:cNvSpPr>
          <p:nvPr>
            <p:ph type="body" idx="2"/>
          </p:nvPr>
        </p:nvSpPr>
        <p:spPr>
          <a:xfrm>
            <a:off x="4800600" y="1047750"/>
            <a:ext cx="3810000" cy="3200400"/>
          </a:xfrm>
          <a:prstGeom prst="rect">
            <a:avLst/>
          </a:prstGeom>
          <a:noFill/>
          <a:ln>
            <a:noFill/>
          </a:ln>
        </p:spPr>
        <p:txBody>
          <a:bodyPr spcFirstLastPara="1" wrap="square" lIns="91425" tIns="45700" rIns="91425" bIns="45700" anchor="t" anchorCtr="0">
            <a:noAutofit/>
          </a:bodyPr>
          <a:lstStyle>
            <a:lvl1pPr marL="457200" lvl="0" indent="-406400" algn="l" rtl="0">
              <a:spcBef>
                <a:spcPts val="0"/>
              </a:spcBef>
              <a:spcAft>
                <a:spcPts val="0"/>
              </a:spcAft>
              <a:buClr>
                <a:schemeClr val="dk1"/>
              </a:buClr>
              <a:buSzPts val="2800"/>
              <a:buChar char="•"/>
              <a:defRPr sz="2800">
                <a:solidFill>
                  <a:schemeClr val="dk1"/>
                </a:solidFill>
              </a:defRPr>
            </a:lvl1pPr>
            <a:lvl2pPr marL="914400" lvl="1" indent="-381000" algn="l" rtl="0">
              <a:spcBef>
                <a:spcPts val="0"/>
              </a:spcBef>
              <a:spcAft>
                <a:spcPts val="0"/>
              </a:spcAft>
              <a:buClr>
                <a:schemeClr val="dk1"/>
              </a:buClr>
              <a:buSzPts val="2400"/>
              <a:buChar char="–"/>
              <a:defRPr sz="2400">
                <a:solidFill>
                  <a:schemeClr val="dk1"/>
                </a:solidFill>
              </a:defRPr>
            </a:lvl2pPr>
            <a:lvl3pPr marL="1371600" lvl="2" indent="-355600" algn="l" rtl="0">
              <a:spcBef>
                <a:spcPts val="0"/>
              </a:spcBef>
              <a:spcAft>
                <a:spcPts val="0"/>
              </a:spcAft>
              <a:buClr>
                <a:schemeClr val="dk1"/>
              </a:buClr>
              <a:buSzPts val="2000"/>
              <a:buChar char="•"/>
              <a:defRPr sz="2000">
                <a:solidFill>
                  <a:schemeClr val="dk1"/>
                </a:solidFill>
              </a:defRPr>
            </a:lvl3pPr>
            <a:lvl4pPr marL="1828800" lvl="3" indent="-342900" algn="l" rtl="0">
              <a:spcBef>
                <a:spcPts val="0"/>
              </a:spcBef>
              <a:spcAft>
                <a:spcPts val="0"/>
              </a:spcAft>
              <a:buClr>
                <a:schemeClr val="dk1"/>
              </a:buClr>
              <a:buSzPts val="1800"/>
              <a:buChar char="–"/>
              <a:defRPr sz="1800">
                <a:solidFill>
                  <a:schemeClr val="dk1"/>
                </a:solidFill>
              </a:defRPr>
            </a:lvl4pPr>
            <a:lvl5pPr marL="2286000" lvl="4" indent="-342900" algn="l" rtl="0">
              <a:spcBef>
                <a:spcPts val="0"/>
              </a:spcBef>
              <a:spcAft>
                <a:spcPts val="0"/>
              </a:spcAft>
              <a:buClr>
                <a:schemeClr val="dk1"/>
              </a:buClr>
              <a:buSzPts val="1800"/>
              <a:buChar char="»"/>
              <a:defRPr sz="1800">
                <a:solidFill>
                  <a:schemeClr val="dk1"/>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pic>
        <p:nvPicPr>
          <p:cNvPr id="53" name="Google Shape;53;p10" title="Virginia Department of Education logo"/>
          <p:cNvPicPr preferRelativeResize="0"/>
          <p:nvPr/>
        </p:nvPicPr>
        <p:blipFill rotWithShape="1">
          <a:blip r:embed="rId3">
            <a:alphaModFix/>
          </a:blip>
          <a:srcRect/>
          <a:stretch/>
        </p:blipFill>
        <p:spPr>
          <a:xfrm>
            <a:off x="7562773" y="3826778"/>
            <a:ext cx="1517012" cy="654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65902" y="895350"/>
            <a:ext cx="8825700" cy="3429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Tahoma"/>
                <a:ea typeface="Tahoma"/>
                <a:cs typeface="Tahoma"/>
                <a:sym typeface="Tahoma"/>
              </a:defRPr>
            </a:lvl1pPr>
            <a:lvl2pPr marL="914400" marR="0" lvl="1" indent="-393700" algn="l" rtl="0">
              <a:spcBef>
                <a:spcPts val="0"/>
              </a:spcBef>
              <a:spcAft>
                <a:spcPts val="0"/>
              </a:spcAft>
              <a:buClr>
                <a:schemeClr val="dk1"/>
              </a:buClr>
              <a:buSzPts val="2600"/>
              <a:buFont typeface="Arial"/>
              <a:buChar char="–"/>
              <a:defRPr sz="2600" b="0" i="0" u="none" strike="noStrike" cap="none">
                <a:solidFill>
                  <a:schemeClr val="dk1"/>
                </a:solidFill>
                <a:latin typeface="Tahoma"/>
                <a:ea typeface="Tahoma"/>
                <a:cs typeface="Tahoma"/>
                <a:sym typeface="Tahoma"/>
              </a:defRPr>
            </a:lvl2pPr>
            <a:lvl3pPr marL="1371600" marR="0" lvl="2" indent="-381000" algn="l" rtl="0">
              <a:spcBef>
                <a:spcPts val="0"/>
              </a:spcBef>
              <a:spcAft>
                <a:spcPts val="0"/>
              </a:spcAft>
              <a:buClr>
                <a:schemeClr val="dk1"/>
              </a:buClr>
              <a:buSzPts val="2400"/>
              <a:buFont typeface="Arial"/>
              <a:buChar char="•"/>
              <a:defRPr sz="2400" b="0" i="0" u="none" strike="noStrike" cap="none">
                <a:solidFill>
                  <a:schemeClr val="dk1"/>
                </a:solidFill>
                <a:latin typeface="Tahoma"/>
                <a:ea typeface="Tahoma"/>
                <a:cs typeface="Tahoma"/>
                <a:sym typeface="Tahoma"/>
              </a:defRPr>
            </a:lvl3pPr>
            <a:lvl4pPr marL="1828800" marR="0" lvl="3" indent="-355600" algn="l" rtl="0">
              <a:spcBef>
                <a:spcPts val="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4pPr>
            <a:lvl5pPr marL="2286000" marR="0" lvl="4" indent="-355600" algn="l" rtl="0">
              <a:spcBef>
                <a:spcPts val="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 name="Google Shape;7;p1"/>
          <p:cNvSpPr/>
          <p:nvPr/>
        </p:nvSpPr>
        <p:spPr>
          <a:xfrm>
            <a:off x="-1" y="4462415"/>
            <a:ext cx="9151200" cy="685800"/>
          </a:xfrm>
          <a:prstGeom prst="rect">
            <a:avLst/>
          </a:prstGeom>
          <a:solidFill>
            <a:schemeClr val="dk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 name="Google Shape;8;p1" title="Virginia is for Learners logo"/>
          <p:cNvPicPr preferRelativeResize="0"/>
          <p:nvPr/>
        </p:nvPicPr>
        <p:blipFill rotWithShape="1">
          <a:blip r:embed="rId14">
            <a:alphaModFix/>
          </a:blip>
          <a:srcRect/>
          <a:stretch/>
        </p:blipFill>
        <p:spPr>
          <a:xfrm>
            <a:off x="7619062" y="4495087"/>
            <a:ext cx="1320709" cy="611267"/>
          </a:xfrm>
          <a:prstGeom prst="rect">
            <a:avLst/>
          </a:prstGeom>
          <a:noFill/>
          <a:ln>
            <a:noFill/>
          </a:ln>
        </p:spPr>
      </p:pic>
      <p:cxnSp>
        <p:nvCxnSpPr>
          <p:cNvPr id="9" name="Google Shape;9;p1"/>
          <p:cNvCxnSpPr/>
          <p:nvPr/>
        </p:nvCxnSpPr>
        <p:spPr>
          <a:xfrm>
            <a:off x="0" y="4462415"/>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50"/>
              </a:srgbClr>
            </a:outerShdw>
          </a:effectLst>
        </p:spPr>
      </p:cxnSp>
      <p:sp>
        <p:nvSpPr>
          <p:cNvPr id="11" name="Google Shape;11;p1"/>
          <p:cNvSpPr txBox="1">
            <a:spLocks noGrp="1"/>
          </p:cNvSpPr>
          <p:nvPr>
            <p:ph type="title"/>
          </p:nvPr>
        </p:nvSpPr>
        <p:spPr>
          <a:xfrm>
            <a:off x="0" y="6350"/>
            <a:ext cx="9144000" cy="762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200"/>
              <a:buFont typeface="Tahoma"/>
              <a:buNone/>
              <a:defRPr sz="3200" b="1" i="0" u="none" strike="noStrike" cap="none">
                <a:solidFill>
                  <a:schemeClr val="dk1"/>
                </a:solidFill>
                <a:latin typeface="Tahoma"/>
                <a:ea typeface="Tahoma"/>
                <a:cs typeface="Tahoma"/>
                <a:sym typeface="Tahom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 name="Google Shape;12;p1"/>
          <p:cNvSpPr txBox="1"/>
          <p:nvPr/>
        </p:nvSpPr>
        <p:spPr>
          <a:xfrm>
            <a:off x="25400" y="4561185"/>
            <a:ext cx="4775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rgbClr val="FFFFFF"/>
                </a:solidFill>
                <a:latin typeface="Calibri"/>
                <a:ea typeface="Calibri"/>
                <a:cs typeface="Calibri"/>
                <a:sym typeface="Calibri"/>
              </a:rPr>
              <a:t>Department of Student Assessment, Accountability &amp; ESEA Programs</a:t>
            </a:r>
            <a:endParaRPr/>
          </a:p>
          <a:p>
            <a:pPr marL="0" marR="0" lvl="0" indent="0" algn="l" rtl="0">
              <a:spcBef>
                <a:spcPts val="0"/>
              </a:spcBef>
              <a:spcAft>
                <a:spcPts val="0"/>
              </a:spcAft>
              <a:buNone/>
            </a:pPr>
            <a:r>
              <a:rPr lang="en" sz="1200">
                <a:solidFill>
                  <a:srgbClr val="FFFFFF"/>
                </a:solidFill>
                <a:latin typeface="Calibri"/>
                <a:ea typeface="Calibri"/>
                <a:cs typeface="Calibri"/>
                <a:sym typeface="Calibri"/>
              </a:rPr>
              <a:t>Department of Learning and Innovation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oe.virginia.gov/testing/sol/standards_docs/mathematics/index.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doe.virginia.gov/instruction/mathematics/index.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e.virginia.gov/testing/sol/standards_docs/mathematics/2016/jit/6/6-2a-jit.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oe.virginia.gov/support/health_medical/covid-19/recover-redesign-restart-2020.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info.flipgrid.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teacher.desmos.co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forms.gle/1QfdEg6aczZ73d5i7"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cgcs.org/cms/lib/DC00001581/Centricity/Domain/313/CGCS_Unfinished%20Learning.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tntp.org/assets/set-resources/TNTP_Learning_Acceleration_Guide.pdf" TargetMode="External"/><Relationship Id="rId4" Type="http://schemas.openxmlformats.org/officeDocument/2006/relationships/hyperlink" Target="https://achievethecore.org/aligned/select-math-intervention-content/"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mailto:vdoe.mathematics@doe.virgini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802" y="1572150"/>
            <a:ext cx="2543503" cy="818100"/>
          </a:xfrm>
        </p:spPr>
        <p:txBody>
          <a:bodyPr/>
          <a:lstStyle/>
          <a:p>
            <a:r>
              <a:rPr lang="en-US" dirty="0" smtClean="0"/>
              <a:t>WELCOME!</a:t>
            </a:r>
            <a:endParaRPr lang="en-US" dirty="0"/>
          </a:p>
        </p:txBody>
      </p:sp>
      <p:sp>
        <p:nvSpPr>
          <p:cNvPr id="3" name="Text Placeholder 2"/>
          <p:cNvSpPr>
            <a:spLocks noGrp="1"/>
          </p:cNvSpPr>
          <p:nvPr>
            <p:ph type="body" idx="1"/>
          </p:nvPr>
        </p:nvSpPr>
        <p:spPr>
          <a:xfrm>
            <a:off x="5139881" y="2467235"/>
            <a:ext cx="4131515" cy="1532539"/>
          </a:xfrm>
        </p:spPr>
        <p:txBody>
          <a:bodyPr/>
          <a:lstStyle/>
          <a:p>
            <a:pPr marL="0" lvl="0" indent="0">
              <a:buNone/>
            </a:pPr>
            <a:r>
              <a:rPr lang="en-US" sz="2000" dirty="0"/>
              <a:t>Please note that you have been muted for this presentation.</a:t>
            </a:r>
          </a:p>
          <a:p>
            <a:pPr marL="0" lvl="0" indent="0">
              <a:buNone/>
            </a:pPr>
            <a:endParaRPr lang="en-US" sz="800" dirty="0"/>
          </a:p>
          <a:p>
            <a:pPr marL="0" lvl="0" indent="0">
              <a:buNone/>
            </a:pPr>
            <a:r>
              <a:rPr lang="en-US" sz="2000" dirty="0"/>
              <a:t>Questions should be submitted through the Q&amp;A.</a:t>
            </a:r>
          </a:p>
          <a:p>
            <a:endParaRPr lang="en-US" dirty="0"/>
          </a:p>
        </p:txBody>
      </p:sp>
      <p:pic>
        <p:nvPicPr>
          <p:cNvPr id="4" name="Google Shape;73;p14" title="decorative picture"/>
          <p:cNvPicPr preferRelativeResize="0"/>
          <p:nvPr/>
        </p:nvPicPr>
        <p:blipFill>
          <a:blip r:embed="rId2">
            <a:alphaModFix/>
          </a:blip>
          <a:stretch>
            <a:fillRect/>
          </a:stretch>
        </p:blipFill>
        <p:spPr>
          <a:xfrm>
            <a:off x="152400" y="152400"/>
            <a:ext cx="1895475" cy="1257300"/>
          </a:xfrm>
          <a:prstGeom prst="rect">
            <a:avLst/>
          </a:prstGeom>
          <a:noFill/>
          <a:ln>
            <a:noFill/>
          </a:ln>
        </p:spPr>
      </p:pic>
      <p:pic>
        <p:nvPicPr>
          <p:cNvPr id="5" name="Google Shape;75;p14" title="decorative picture"/>
          <p:cNvPicPr preferRelativeResize="0"/>
          <p:nvPr/>
        </p:nvPicPr>
        <p:blipFill>
          <a:blip r:embed="rId3">
            <a:alphaModFix/>
          </a:blip>
          <a:stretch>
            <a:fillRect/>
          </a:stretch>
        </p:blipFill>
        <p:spPr>
          <a:xfrm>
            <a:off x="186845" y="1708800"/>
            <a:ext cx="1618325" cy="2433575"/>
          </a:xfrm>
          <a:prstGeom prst="rect">
            <a:avLst/>
          </a:prstGeom>
          <a:noFill/>
          <a:ln>
            <a:noFill/>
          </a:ln>
        </p:spPr>
      </p:pic>
      <p:pic>
        <p:nvPicPr>
          <p:cNvPr id="6" name="Google Shape;74;p14" title="decorative picture"/>
          <p:cNvPicPr preferRelativeResize="0"/>
          <p:nvPr/>
        </p:nvPicPr>
        <p:blipFill>
          <a:blip r:embed="rId4">
            <a:alphaModFix/>
          </a:blip>
          <a:stretch>
            <a:fillRect/>
          </a:stretch>
        </p:blipFill>
        <p:spPr>
          <a:xfrm>
            <a:off x="2124075" y="152400"/>
            <a:ext cx="1905000" cy="1828800"/>
          </a:xfrm>
          <a:prstGeom prst="rect">
            <a:avLst/>
          </a:prstGeom>
          <a:noFill/>
          <a:ln>
            <a:noFill/>
          </a:ln>
        </p:spPr>
      </p:pic>
      <p:pic>
        <p:nvPicPr>
          <p:cNvPr id="7" name="Google Shape;77;p14" title="decorative picture"/>
          <p:cNvPicPr preferRelativeResize="0"/>
          <p:nvPr/>
        </p:nvPicPr>
        <p:blipFill>
          <a:blip r:embed="rId5">
            <a:alphaModFix/>
          </a:blip>
          <a:stretch>
            <a:fillRect/>
          </a:stretch>
        </p:blipFill>
        <p:spPr>
          <a:xfrm>
            <a:off x="1949960" y="2240552"/>
            <a:ext cx="2986325" cy="1985906"/>
          </a:xfrm>
          <a:prstGeom prst="rect">
            <a:avLst/>
          </a:prstGeom>
          <a:noFill/>
          <a:ln>
            <a:noFill/>
          </a:ln>
        </p:spPr>
      </p:pic>
      <p:pic>
        <p:nvPicPr>
          <p:cNvPr id="8" name="Google Shape;76;p14" title="decorative picture"/>
          <p:cNvPicPr preferRelativeResize="0"/>
          <p:nvPr/>
        </p:nvPicPr>
        <p:blipFill>
          <a:blip r:embed="rId6">
            <a:alphaModFix/>
          </a:blip>
          <a:stretch>
            <a:fillRect/>
          </a:stretch>
        </p:blipFill>
        <p:spPr>
          <a:xfrm>
            <a:off x="4018206" y="152400"/>
            <a:ext cx="2243350" cy="1491825"/>
          </a:xfrm>
          <a:prstGeom prst="rect">
            <a:avLst/>
          </a:prstGeom>
          <a:noFill/>
          <a:ln>
            <a:noFill/>
          </a:ln>
        </p:spPr>
      </p:pic>
    </p:spTree>
    <p:extLst>
      <p:ext uri="{BB962C8B-B14F-4D97-AF65-F5344CB8AC3E}">
        <p14:creationId xmlns:p14="http://schemas.microsoft.com/office/powerpoint/2010/main" val="275220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10</a:t>
            </a:fld>
            <a:endParaRPr lang="en-US" sz="1100" dirty="0"/>
          </a:p>
        </p:txBody>
      </p:sp>
      <p:sp>
        <p:nvSpPr>
          <p:cNvPr id="125" name="Google Shape;125;p22"/>
          <p:cNvSpPr txBox="1">
            <a:spLocks noGrp="1"/>
          </p:cNvSpPr>
          <p:nvPr>
            <p:ph type="title"/>
          </p:nvPr>
        </p:nvSpPr>
        <p:spPr>
          <a:xfrm>
            <a:off x="0" y="1126"/>
            <a:ext cx="9144000" cy="982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Just in Time Instruction and Using Quick Checks (2 of 2)</a:t>
            </a:r>
            <a:endParaRPr/>
          </a:p>
        </p:txBody>
      </p:sp>
      <p:sp>
        <p:nvSpPr>
          <p:cNvPr id="126" name="Google Shape;126;p22"/>
          <p:cNvSpPr txBox="1">
            <a:spLocks noGrp="1"/>
          </p:cNvSpPr>
          <p:nvPr>
            <p:ph type="body" idx="1"/>
          </p:nvPr>
        </p:nvSpPr>
        <p:spPr>
          <a:xfrm>
            <a:off x="76200" y="1068050"/>
            <a:ext cx="8927400" cy="325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Quick checks allow teachers to:</a:t>
            </a:r>
            <a:endParaRPr dirty="0"/>
          </a:p>
          <a:p>
            <a:pPr marL="457200" lvl="0" indent="-342900" algn="l" rtl="0">
              <a:spcBef>
                <a:spcPts val="0"/>
              </a:spcBef>
              <a:spcAft>
                <a:spcPts val="0"/>
              </a:spcAft>
              <a:buSzPts val="1800"/>
              <a:buChar char="●"/>
            </a:pPr>
            <a:r>
              <a:rPr lang="en" dirty="0"/>
              <a:t>identify gaps in essential learning and additional scaffolding and support that may be required “just in time” to learn new </a:t>
            </a:r>
            <a:r>
              <a:rPr lang="en" dirty="0" smtClean="0"/>
              <a:t>content; and</a:t>
            </a:r>
            <a:endParaRPr dirty="0"/>
          </a:p>
          <a:p>
            <a:pPr marL="457200" lvl="0" indent="-342900" algn="l" rtl="0">
              <a:spcBef>
                <a:spcPts val="0"/>
              </a:spcBef>
              <a:spcAft>
                <a:spcPts val="0"/>
              </a:spcAft>
              <a:buSzPts val="1800"/>
              <a:buChar char="●"/>
            </a:pPr>
            <a:r>
              <a:rPr lang="en" dirty="0"/>
              <a:t>respond to student needs in real time and in the context of grade level content.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11</a:t>
            </a:fld>
            <a:endParaRPr lang="en-US" sz="1100" dirty="0"/>
          </a:p>
        </p:txBody>
      </p:sp>
      <p:sp>
        <p:nvSpPr>
          <p:cNvPr id="131" name="Google Shape;131;p23"/>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Just in Case vs. Just in Time (1 of 2)</a:t>
            </a:r>
            <a:endParaRPr/>
          </a:p>
        </p:txBody>
      </p:sp>
      <p:sp>
        <p:nvSpPr>
          <p:cNvPr id="132" name="Google Shape;132;p23"/>
          <p:cNvSpPr txBox="1">
            <a:spLocks noGrp="1"/>
          </p:cNvSpPr>
          <p:nvPr>
            <p:ph type="body" idx="1"/>
          </p:nvPr>
        </p:nvSpPr>
        <p:spPr>
          <a:xfrm>
            <a:off x="0" y="660500"/>
            <a:ext cx="9144000" cy="3663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t>EXAMPLE:  SOL </a:t>
            </a:r>
            <a:r>
              <a:rPr lang="en" sz="2400" b="1" dirty="0" smtClean="0"/>
              <a:t>6.2a The student will represent and determine equivalencies among fractions, mixed numbers, decimals and percents.</a:t>
            </a:r>
            <a:endParaRPr lang="en" sz="2450" b="1" dirty="0">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2600" dirty="0" smtClean="0">
                <a:solidFill>
                  <a:srgbClr val="FF0000"/>
                </a:solidFill>
              </a:rPr>
              <a:t>“</a:t>
            </a:r>
            <a:r>
              <a:rPr lang="en" sz="2600" dirty="0">
                <a:solidFill>
                  <a:srgbClr val="FF0000"/>
                </a:solidFill>
              </a:rPr>
              <a:t>Just in case” </a:t>
            </a:r>
            <a:r>
              <a:rPr lang="en" sz="2600" dirty="0"/>
              <a:t>instruction: </a:t>
            </a:r>
            <a:r>
              <a:rPr lang="en" sz="2600" i="1" dirty="0"/>
              <a:t>Mrs. Merrick includes a re-teaching lesson on representing </a:t>
            </a:r>
            <a:r>
              <a:rPr lang="en" sz="2600" i="1" dirty="0" smtClean="0"/>
              <a:t>and identifying equivalencies among fractions and decimals </a:t>
            </a:r>
            <a:r>
              <a:rPr lang="en" sz="2600" i="1" dirty="0"/>
              <a:t>(SOL </a:t>
            </a:r>
            <a:r>
              <a:rPr lang="en" sz="2600" i="1" dirty="0" smtClean="0"/>
              <a:t>5.2a)  </a:t>
            </a:r>
            <a:r>
              <a:rPr lang="en" sz="2600" i="1" dirty="0"/>
              <a:t>to all of her </a:t>
            </a:r>
            <a:r>
              <a:rPr lang="en" sz="2600" i="1" dirty="0" smtClean="0"/>
              <a:t>students.</a:t>
            </a:r>
            <a:endParaRPr sz="2600" i="1" dirty="0"/>
          </a:p>
          <a:p>
            <a:pPr marL="0" lvl="0" indent="0" algn="l" rtl="0">
              <a:spcBef>
                <a:spcPts val="800"/>
              </a:spcBef>
              <a:spcAft>
                <a:spcPts val="0"/>
              </a:spcAft>
              <a:buNone/>
            </a:pPr>
            <a:r>
              <a:rPr lang="en" sz="2600" dirty="0">
                <a:solidFill>
                  <a:srgbClr val="000000"/>
                </a:solidFill>
              </a:rPr>
              <a:t>Mrs. Merrick has used an entire class block to teach a lesson that most of her students may already understand.</a:t>
            </a:r>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12</a:t>
            </a:fld>
            <a:endParaRPr lang="en-US" sz="1100" dirty="0"/>
          </a:p>
        </p:txBody>
      </p:sp>
      <p:sp>
        <p:nvSpPr>
          <p:cNvPr id="137" name="Google Shape;137;p24"/>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Just in Case vs. Just in Time (2 of 2)</a:t>
            </a:r>
            <a:endParaRPr/>
          </a:p>
        </p:txBody>
      </p:sp>
      <p:sp>
        <p:nvSpPr>
          <p:cNvPr id="138" name="Google Shape;138;p24"/>
          <p:cNvSpPr txBox="1">
            <a:spLocks noGrp="1"/>
          </p:cNvSpPr>
          <p:nvPr>
            <p:ph type="body" idx="1"/>
          </p:nvPr>
        </p:nvSpPr>
        <p:spPr>
          <a:xfrm>
            <a:off x="0" y="660500"/>
            <a:ext cx="9050400" cy="3663900"/>
          </a:xfrm>
          <a:prstGeom prst="rect">
            <a:avLst/>
          </a:prstGeom>
        </p:spPr>
        <p:txBody>
          <a:bodyPr spcFirstLastPara="1" wrap="square" lIns="91425" tIns="45700" rIns="91425" bIns="45700" anchor="t" anchorCtr="0">
            <a:noAutofit/>
          </a:bodyPr>
          <a:lstStyle/>
          <a:p>
            <a:pPr marL="0" lvl="0" indent="0">
              <a:lnSpc>
                <a:spcPct val="115000"/>
              </a:lnSpc>
              <a:buSzPts val="1100"/>
              <a:buNone/>
            </a:pPr>
            <a:r>
              <a:rPr lang="en" sz="2400" b="1" dirty="0"/>
              <a:t>EXAMPLE:  SOL 6.2a The student will represent and determine equivalencies among fractions, mixed numbers, decimals and percents.</a:t>
            </a:r>
            <a:endParaRPr lang="en" sz="2400" b="1" dirty="0">
              <a:solidFill>
                <a:srgbClr val="FF0000"/>
              </a:solidFill>
            </a:endParaRPr>
          </a:p>
          <a:p>
            <a:pPr marL="0" lvl="0" indent="0" algn="just" rtl="0">
              <a:lnSpc>
                <a:spcPct val="115000"/>
              </a:lnSpc>
              <a:spcBef>
                <a:spcPts val="800"/>
              </a:spcBef>
              <a:spcAft>
                <a:spcPts val="0"/>
              </a:spcAft>
              <a:buNone/>
            </a:pPr>
            <a:r>
              <a:rPr lang="en" sz="2400" dirty="0" smtClean="0">
                <a:solidFill>
                  <a:srgbClr val="1155CC"/>
                </a:solidFill>
              </a:rPr>
              <a:t>“</a:t>
            </a:r>
            <a:r>
              <a:rPr lang="en" sz="2400" dirty="0">
                <a:solidFill>
                  <a:srgbClr val="1155CC"/>
                </a:solidFill>
              </a:rPr>
              <a:t>Just in time”</a:t>
            </a:r>
            <a:r>
              <a:rPr lang="en" sz="2400" dirty="0">
                <a:solidFill>
                  <a:srgbClr val="00B050"/>
                </a:solidFill>
              </a:rPr>
              <a:t> </a:t>
            </a:r>
            <a:r>
              <a:rPr lang="en" sz="2400" dirty="0"/>
              <a:t>instruction: </a:t>
            </a:r>
            <a:r>
              <a:rPr lang="en" sz="2400" i="1" dirty="0"/>
              <a:t>Mrs. Rodriguez identifies students who have unfinished learning by implementing a quick check of content from SOL </a:t>
            </a:r>
            <a:r>
              <a:rPr lang="en" sz="2400" i="1" dirty="0" smtClean="0"/>
              <a:t>5.2a prior to teaching 6.2a. </a:t>
            </a:r>
            <a:endParaRPr sz="2400" i="1" dirty="0"/>
          </a:p>
          <a:p>
            <a:pPr marL="0" lvl="0" indent="0" algn="l" rtl="0">
              <a:spcBef>
                <a:spcPts val="0"/>
              </a:spcBef>
              <a:spcAft>
                <a:spcPts val="0"/>
              </a:spcAft>
              <a:buNone/>
            </a:pPr>
            <a:r>
              <a:rPr lang="en" sz="2600" dirty="0"/>
              <a:t>Mrs. Rodriguez has used 10 minutes of class time to identify which students need additional reinforcement.</a:t>
            </a:r>
            <a:endParaRPr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13</a:t>
            </a:fld>
            <a:endParaRPr lang="en-US" sz="1100" dirty="0"/>
          </a:p>
        </p:txBody>
      </p:sp>
      <p:sp>
        <p:nvSpPr>
          <p:cNvPr id="145" name="Google Shape;145;p25"/>
          <p:cNvSpPr txBox="1">
            <a:spLocks noGrp="1"/>
          </p:cNvSpPr>
          <p:nvPr>
            <p:ph type="title"/>
          </p:nvPr>
        </p:nvSpPr>
        <p:spPr>
          <a:xfrm>
            <a:off x="0" y="1125"/>
            <a:ext cx="9144000" cy="6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VDOE Website </a:t>
            </a:r>
            <a:endParaRPr/>
          </a:p>
        </p:txBody>
      </p:sp>
      <p:sp>
        <p:nvSpPr>
          <p:cNvPr id="146" name="Google Shape;146;p25"/>
          <p:cNvSpPr txBox="1"/>
          <p:nvPr/>
        </p:nvSpPr>
        <p:spPr>
          <a:xfrm>
            <a:off x="52983" y="929550"/>
            <a:ext cx="4003200" cy="30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Tahoma"/>
                <a:ea typeface="Tahoma"/>
                <a:cs typeface="Tahoma"/>
                <a:sym typeface="Tahoma"/>
              </a:rPr>
              <a:t>Both the </a:t>
            </a:r>
            <a:r>
              <a:rPr lang="en" sz="2400" dirty="0" smtClean="0">
                <a:latin typeface="Tahoma"/>
                <a:ea typeface="Tahoma"/>
                <a:cs typeface="Tahoma"/>
                <a:sym typeface="Tahoma"/>
                <a:hlinkClick r:id="rId3"/>
              </a:rPr>
              <a:t>Mathematics Standards of Learning (SOL) &amp; Testing </a:t>
            </a:r>
            <a:r>
              <a:rPr lang="en" sz="2400" dirty="0" smtClean="0">
                <a:latin typeface="Tahoma"/>
                <a:ea typeface="Tahoma"/>
                <a:cs typeface="Tahoma"/>
                <a:sym typeface="Tahoma"/>
              </a:rPr>
              <a:t>and </a:t>
            </a:r>
            <a:r>
              <a:rPr lang="en" sz="2400" dirty="0" smtClean="0">
                <a:latin typeface="Tahoma"/>
                <a:ea typeface="Tahoma"/>
                <a:cs typeface="Tahoma"/>
                <a:sym typeface="Tahoma"/>
                <a:hlinkClick r:id="rId4"/>
              </a:rPr>
              <a:t>Mathematics Instruction </a:t>
            </a:r>
            <a:r>
              <a:rPr lang="en" sz="2400" dirty="0">
                <a:latin typeface="Tahoma"/>
                <a:ea typeface="Tahoma"/>
                <a:cs typeface="Tahoma"/>
                <a:sym typeface="Tahoma"/>
              </a:rPr>
              <a:t>pages on the VDOE website will contain links to the Just in Time Mathematics Quick Checks.</a:t>
            </a:r>
            <a:endParaRPr sz="2400" dirty="0">
              <a:latin typeface="Tahoma"/>
              <a:ea typeface="Tahoma"/>
              <a:cs typeface="Tahoma"/>
              <a:sym typeface="Tahoma"/>
            </a:endParaRPr>
          </a:p>
        </p:txBody>
      </p:sp>
      <p:pic>
        <p:nvPicPr>
          <p:cNvPr id="147" name="Google Shape;147;p25" descr="Are now available" title="Just in Tme Mathematics Quick Checks"/>
          <p:cNvPicPr preferRelativeResize="0"/>
          <p:nvPr/>
        </p:nvPicPr>
        <p:blipFill>
          <a:blip r:embed="rId5">
            <a:alphaModFix/>
          </a:blip>
          <a:stretch>
            <a:fillRect/>
          </a:stretch>
        </p:blipFill>
        <p:spPr>
          <a:xfrm>
            <a:off x="4738200" y="0"/>
            <a:ext cx="2917363" cy="4405800"/>
          </a:xfrm>
          <a:prstGeom prst="rect">
            <a:avLst/>
          </a:prstGeom>
          <a:noFill/>
          <a:ln>
            <a:noFill/>
          </a:ln>
        </p:spPr>
      </p:pic>
    </p:spTree>
    <p:extLst>
      <p:ext uri="{BB962C8B-B14F-4D97-AF65-F5344CB8AC3E}">
        <p14:creationId xmlns:p14="http://schemas.microsoft.com/office/powerpoint/2010/main" val="82523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14</a:t>
            </a:fld>
            <a:endParaRPr lang="en-US" sz="1100" dirty="0"/>
          </a:p>
        </p:txBody>
      </p:sp>
      <p:sp>
        <p:nvSpPr>
          <p:cNvPr id="151" name="Google Shape;151;p26"/>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Web Page</a:t>
            </a:r>
            <a:endParaRPr/>
          </a:p>
        </p:txBody>
      </p:sp>
      <p:pic>
        <p:nvPicPr>
          <p:cNvPr id="153" name="Google Shape;153;p26" title="Page Contents"/>
          <p:cNvPicPr preferRelativeResize="0"/>
          <p:nvPr/>
        </p:nvPicPr>
        <p:blipFill>
          <a:blip r:embed="rId3">
            <a:alphaModFix/>
          </a:blip>
          <a:stretch>
            <a:fillRect/>
          </a:stretch>
        </p:blipFill>
        <p:spPr>
          <a:xfrm>
            <a:off x="0" y="971625"/>
            <a:ext cx="9143999" cy="1884127"/>
          </a:xfrm>
          <a:prstGeom prst="rect">
            <a:avLst/>
          </a:prstGeom>
          <a:noFill/>
          <a:ln>
            <a:noFill/>
          </a:ln>
        </p:spPr>
      </p:pic>
      <p:sp>
        <p:nvSpPr>
          <p:cNvPr id="152" name="Google Shape;152;p26"/>
          <p:cNvSpPr txBox="1"/>
          <p:nvPr/>
        </p:nvSpPr>
        <p:spPr>
          <a:xfrm>
            <a:off x="186075" y="3322675"/>
            <a:ext cx="7429500" cy="1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Tahoma"/>
                <a:ea typeface="Tahoma"/>
                <a:cs typeface="Tahoma"/>
                <a:sym typeface="Tahoma"/>
              </a:rPr>
              <a:t>Select the desired grade level.</a:t>
            </a:r>
            <a:endParaRPr sz="2800">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15</a:t>
            </a:fld>
            <a:endParaRPr lang="en-US" sz="1100" dirty="0"/>
          </a:p>
        </p:txBody>
      </p:sp>
      <p:sp>
        <p:nvSpPr>
          <p:cNvPr id="158" name="Google Shape;158;p27"/>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Grade Level Standards</a:t>
            </a:r>
            <a:endParaRPr/>
          </a:p>
        </p:txBody>
      </p:sp>
      <p:pic>
        <p:nvPicPr>
          <p:cNvPr id="3" name="Picture 2" descr="Lists the standards for number sense.  " title="Grade 6 Number and Number Sense"/>
          <p:cNvPicPr>
            <a:picLocks noChangeAspect="1"/>
          </p:cNvPicPr>
          <p:nvPr/>
        </p:nvPicPr>
        <p:blipFill>
          <a:blip r:embed="rId3"/>
          <a:stretch>
            <a:fillRect/>
          </a:stretch>
        </p:blipFill>
        <p:spPr>
          <a:xfrm>
            <a:off x="220934" y="923111"/>
            <a:ext cx="3671322" cy="3080177"/>
          </a:xfrm>
          <a:prstGeom prst="rect">
            <a:avLst/>
          </a:prstGeom>
        </p:spPr>
      </p:pic>
      <p:sp>
        <p:nvSpPr>
          <p:cNvPr id="159" name="Google Shape;159;p27"/>
          <p:cNvSpPr txBox="1">
            <a:spLocks noGrp="1"/>
          </p:cNvSpPr>
          <p:nvPr>
            <p:ph type="body" idx="1"/>
          </p:nvPr>
        </p:nvSpPr>
        <p:spPr>
          <a:xfrm>
            <a:off x="4758150" y="2016000"/>
            <a:ext cx="4186500" cy="151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Select the desired standard and bullet within the strand.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16</a:t>
            </a:fld>
            <a:endParaRPr lang="en-US" sz="1100" dirty="0"/>
          </a:p>
        </p:txBody>
      </p:sp>
      <p:sp>
        <p:nvSpPr>
          <p:cNvPr id="166" name="Google Shape;166;p28"/>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Live Links vs. Coming Soon</a:t>
            </a:r>
            <a:endParaRPr/>
          </a:p>
        </p:txBody>
      </p:sp>
      <p:pic>
        <p:nvPicPr>
          <p:cNvPr id="3" name="Picture 2" title="Measurement and Geometry LIve links"/>
          <p:cNvPicPr>
            <a:picLocks noChangeAspect="1"/>
          </p:cNvPicPr>
          <p:nvPr/>
        </p:nvPicPr>
        <p:blipFill>
          <a:blip r:embed="rId3"/>
          <a:stretch>
            <a:fillRect/>
          </a:stretch>
        </p:blipFill>
        <p:spPr>
          <a:xfrm>
            <a:off x="0" y="819222"/>
            <a:ext cx="4644987" cy="2866328"/>
          </a:xfrm>
          <a:prstGeom prst="rect">
            <a:avLst/>
          </a:prstGeom>
        </p:spPr>
      </p:pic>
      <p:sp>
        <p:nvSpPr>
          <p:cNvPr id="7" name="TextBox 6"/>
          <p:cNvSpPr txBox="1"/>
          <p:nvPr/>
        </p:nvSpPr>
        <p:spPr>
          <a:xfrm>
            <a:off x="3579541" y="1282390"/>
            <a:ext cx="5151863" cy="954107"/>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Quick Checks that are available will be blue and underlined.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79541" y="2731443"/>
            <a:ext cx="5240609" cy="1384995"/>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Quick Checks that are coming soon will be in black text (not yet hyperlinked).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17</a:t>
            </a:fld>
            <a:endParaRPr lang="en-US" sz="1100" dirty="0"/>
          </a:p>
        </p:txBody>
      </p:sp>
      <p:sp>
        <p:nvSpPr>
          <p:cNvPr id="173" name="Google Shape;173;p29"/>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How to Use Quick Checks (1 of 2)</a:t>
            </a:r>
            <a:endParaRPr/>
          </a:p>
        </p:txBody>
      </p:sp>
      <p:sp>
        <p:nvSpPr>
          <p:cNvPr id="174" name="Google Shape;174;p29"/>
          <p:cNvSpPr txBox="1">
            <a:spLocks noGrp="1"/>
          </p:cNvSpPr>
          <p:nvPr>
            <p:ph type="body" idx="1"/>
          </p:nvPr>
        </p:nvSpPr>
        <p:spPr>
          <a:xfrm>
            <a:off x="0" y="730775"/>
            <a:ext cx="9144000" cy="3667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Teachers should use Quick Checks while teaching current grade level content to:</a:t>
            </a:r>
            <a:endParaRPr dirty="0"/>
          </a:p>
          <a:p>
            <a:pPr marL="457200" lvl="0" indent="-342900" algn="l" rtl="0">
              <a:spcBef>
                <a:spcPts val="0"/>
              </a:spcBef>
              <a:spcAft>
                <a:spcPts val="0"/>
              </a:spcAft>
              <a:buSzPts val="1800"/>
              <a:buChar char="●"/>
            </a:pPr>
            <a:r>
              <a:rPr lang="en" dirty="0"/>
              <a:t>identify and access supporting and prerequisite SOL that are necessary for current </a:t>
            </a:r>
            <a:r>
              <a:rPr lang="en" dirty="0" smtClean="0"/>
              <a:t>learning;</a:t>
            </a:r>
            <a:endParaRPr dirty="0"/>
          </a:p>
          <a:p>
            <a:pPr marL="457200" lvl="0" indent="-342900" algn="l" rtl="0">
              <a:spcBef>
                <a:spcPts val="0"/>
              </a:spcBef>
              <a:spcAft>
                <a:spcPts val="0"/>
              </a:spcAft>
              <a:buSzPts val="1800"/>
              <a:buChar char="●"/>
            </a:pPr>
            <a:r>
              <a:rPr lang="en" dirty="0"/>
              <a:t>consider the most common student </a:t>
            </a:r>
            <a:r>
              <a:rPr lang="en" dirty="0" smtClean="0"/>
              <a:t>errors </a:t>
            </a:r>
            <a:r>
              <a:rPr lang="en" dirty="0"/>
              <a:t>and </a:t>
            </a:r>
            <a:r>
              <a:rPr lang="en" dirty="0" smtClean="0"/>
              <a:t>misconceptions; and</a:t>
            </a:r>
            <a:endParaRPr dirty="0"/>
          </a:p>
          <a:p>
            <a:pPr marL="457200" lvl="0" indent="-342900" algn="l" rtl="0">
              <a:spcBef>
                <a:spcPts val="0"/>
              </a:spcBef>
              <a:spcAft>
                <a:spcPts val="0"/>
              </a:spcAft>
              <a:buSzPts val="1800"/>
              <a:buChar char="●"/>
            </a:pPr>
            <a:r>
              <a:rPr lang="en" dirty="0"/>
              <a:t>plan for new </a:t>
            </a:r>
            <a:r>
              <a:rPr lang="en" dirty="0" smtClean="0"/>
              <a:t>instruction.</a:t>
            </a:r>
            <a:endParaRPr dirty="0"/>
          </a:p>
          <a:p>
            <a:pPr marL="0" lvl="0" indent="0" algn="l" rtl="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18</a:t>
            </a:fld>
            <a:endParaRPr lang="en-US" sz="1100" dirty="0"/>
          </a:p>
        </p:txBody>
      </p:sp>
      <p:sp>
        <p:nvSpPr>
          <p:cNvPr id="179" name="Google Shape;179;p30"/>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How to Use Quick Checks (2 of 2)</a:t>
            </a:r>
            <a:endParaRPr/>
          </a:p>
        </p:txBody>
      </p:sp>
      <p:sp>
        <p:nvSpPr>
          <p:cNvPr id="180" name="Google Shape;180;p30"/>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Teachers should use Quick Checks while teaching current grade level content to</a:t>
            </a:r>
            <a:r>
              <a:rPr lang="en" dirty="0" smtClean="0"/>
              <a:t>:</a:t>
            </a:r>
            <a:endParaRPr sz="1800" dirty="0"/>
          </a:p>
          <a:p>
            <a:pPr marL="457200" lvl="0" indent="-342900" algn="l" rtl="0">
              <a:spcBef>
                <a:spcPts val="0"/>
              </a:spcBef>
              <a:spcAft>
                <a:spcPts val="0"/>
              </a:spcAft>
              <a:buSzPts val="1800"/>
              <a:buChar char="●"/>
            </a:pPr>
            <a:r>
              <a:rPr lang="en" dirty="0"/>
              <a:t>quickly assess newly taught content from the current grade </a:t>
            </a:r>
            <a:r>
              <a:rPr lang="en" dirty="0" smtClean="0"/>
              <a:t>level; and</a:t>
            </a:r>
            <a:endParaRPr dirty="0"/>
          </a:p>
          <a:p>
            <a:pPr marL="457200" lvl="0" indent="-342900" algn="l" rtl="0">
              <a:spcBef>
                <a:spcPts val="0"/>
              </a:spcBef>
              <a:spcAft>
                <a:spcPts val="0"/>
              </a:spcAft>
              <a:buSzPts val="1800"/>
              <a:buChar char="●"/>
            </a:pPr>
            <a:r>
              <a:rPr lang="en" dirty="0"/>
              <a:t>quickly identify links to resources that support current grade level </a:t>
            </a:r>
            <a:r>
              <a:rPr lang="en" dirty="0" smtClean="0"/>
              <a:t>content.</a:t>
            </a:r>
            <a:endParaRPr dirty="0"/>
          </a:p>
          <a:p>
            <a:pPr marL="0" lvl="0" indent="0" algn="l"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19</a:t>
            </a:fld>
            <a:endParaRPr lang="en-US" sz="1100" dirty="0"/>
          </a:p>
        </p:txBody>
      </p:sp>
      <p:sp>
        <p:nvSpPr>
          <p:cNvPr id="185" name="Google Shape;185;p31"/>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How NOT to Use Quick Checks</a:t>
            </a:r>
            <a:endParaRPr/>
          </a:p>
        </p:txBody>
      </p:sp>
      <p:sp>
        <p:nvSpPr>
          <p:cNvPr id="186" name="Google Shape;186;p31"/>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Quick Checks are </a:t>
            </a:r>
            <a:r>
              <a:rPr lang="en" b="1" dirty="0"/>
              <a:t>not</a:t>
            </a:r>
            <a:r>
              <a:rPr lang="en" dirty="0"/>
              <a:t> intended to be used as a:</a:t>
            </a:r>
            <a:endParaRPr dirty="0"/>
          </a:p>
          <a:p>
            <a:pPr marL="0" lvl="0" indent="0" algn="l" rtl="0">
              <a:spcBef>
                <a:spcPts val="0"/>
              </a:spcBef>
              <a:spcAft>
                <a:spcPts val="0"/>
              </a:spcAft>
              <a:buNone/>
            </a:pPr>
            <a:endParaRPr sz="1900" dirty="0"/>
          </a:p>
          <a:p>
            <a:pPr marL="457200" lvl="0" indent="-342900" algn="l" rtl="0">
              <a:spcBef>
                <a:spcPts val="0"/>
              </a:spcBef>
              <a:spcAft>
                <a:spcPts val="0"/>
              </a:spcAft>
              <a:buSzPts val="1800"/>
              <a:buChar char="●"/>
            </a:pPr>
            <a:r>
              <a:rPr lang="en" dirty="0"/>
              <a:t>pre-assessment for a unit/semester/course of </a:t>
            </a:r>
            <a:r>
              <a:rPr lang="en" dirty="0" smtClean="0"/>
              <a:t>study;</a:t>
            </a:r>
            <a:endParaRPr dirty="0"/>
          </a:p>
          <a:p>
            <a:pPr marL="457200" lvl="0" indent="-342900" algn="l" rtl="0">
              <a:spcBef>
                <a:spcPts val="0"/>
              </a:spcBef>
              <a:spcAft>
                <a:spcPts val="0"/>
              </a:spcAft>
              <a:buSzPts val="1800"/>
              <a:buChar char="●"/>
            </a:pPr>
            <a:r>
              <a:rPr lang="en" dirty="0"/>
              <a:t>practice SOL </a:t>
            </a:r>
            <a:r>
              <a:rPr lang="en" dirty="0" smtClean="0"/>
              <a:t>test;</a:t>
            </a:r>
            <a:endParaRPr dirty="0"/>
          </a:p>
          <a:p>
            <a:pPr marL="457200" lvl="0" indent="-342900" algn="l" rtl="0">
              <a:spcBef>
                <a:spcPts val="0"/>
              </a:spcBef>
              <a:spcAft>
                <a:spcPts val="0"/>
              </a:spcAft>
              <a:buSzPts val="1800"/>
              <a:buChar char="●"/>
            </a:pPr>
            <a:r>
              <a:rPr lang="en" dirty="0"/>
              <a:t>practice packet for independent </a:t>
            </a:r>
            <a:r>
              <a:rPr lang="en" dirty="0" smtClean="0"/>
              <a:t>learning;</a:t>
            </a:r>
            <a:endParaRPr dirty="0"/>
          </a:p>
          <a:p>
            <a:pPr marL="457200" lvl="0" indent="-342900" algn="l" rtl="0">
              <a:spcBef>
                <a:spcPts val="0"/>
              </a:spcBef>
              <a:spcAft>
                <a:spcPts val="0"/>
              </a:spcAft>
              <a:buSzPts val="1800"/>
              <a:buChar char="●"/>
            </a:pPr>
            <a:r>
              <a:rPr lang="en" dirty="0"/>
              <a:t>graded assignment/quiz/etc</a:t>
            </a:r>
            <a:r>
              <a:rPr lang="en" dirty="0" smtClean="0"/>
              <a:t>.; or</a:t>
            </a:r>
            <a:endParaRPr dirty="0"/>
          </a:p>
          <a:p>
            <a:pPr marL="457200" lvl="0" indent="-342900" algn="l" rtl="0">
              <a:spcBef>
                <a:spcPts val="0"/>
              </a:spcBef>
              <a:spcAft>
                <a:spcPts val="0"/>
              </a:spcAft>
              <a:buSzPts val="1800"/>
              <a:buChar char="●"/>
            </a:pPr>
            <a:r>
              <a:rPr lang="en" dirty="0"/>
              <a:t>tool for determining course </a:t>
            </a:r>
            <a:r>
              <a:rPr lang="en" dirty="0" smtClean="0"/>
              <a:t>placement.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a:t>
            </a:fld>
            <a:endParaRPr lang="en-US" sz="1100" dirty="0"/>
          </a:p>
        </p:txBody>
      </p:sp>
      <p:sp>
        <p:nvSpPr>
          <p:cNvPr id="83" name="Google Shape;83;p15"/>
          <p:cNvSpPr txBox="1">
            <a:spLocks noGrp="1"/>
          </p:cNvSpPr>
          <p:nvPr>
            <p:ph type="ctrTitle"/>
          </p:nvPr>
        </p:nvSpPr>
        <p:spPr>
          <a:xfrm>
            <a:off x="4360126" y="151626"/>
            <a:ext cx="4472181" cy="3236718"/>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dirty="0"/>
              <a:t>Just In Time </a:t>
            </a:r>
            <a:endParaRPr dirty="0"/>
          </a:p>
          <a:p>
            <a:pPr marL="0" lvl="0" indent="0" algn="ctr" rtl="0">
              <a:spcBef>
                <a:spcPts val="0"/>
              </a:spcBef>
              <a:spcAft>
                <a:spcPts val="0"/>
              </a:spcAft>
              <a:buNone/>
            </a:pPr>
            <a:r>
              <a:rPr lang="en" dirty="0" smtClean="0"/>
              <a:t>Grades 4-6 Quick </a:t>
            </a:r>
            <a:r>
              <a:rPr lang="en" dirty="0"/>
              <a:t>Checks</a:t>
            </a:r>
            <a:endParaRPr dirty="0"/>
          </a:p>
        </p:txBody>
      </p:sp>
      <p:sp>
        <p:nvSpPr>
          <p:cNvPr id="84" name="Google Shape;84;p15"/>
          <p:cNvSpPr txBox="1">
            <a:spLocks noGrp="1"/>
          </p:cNvSpPr>
          <p:nvPr>
            <p:ph type="subTitle" idx="1"/>
          </p:nvPr>
        </p:nvSpPr>
        <p:spPr>
          <a:xfrm>
            <a:off x="311707" y="3388344"/>
            <a:ext cx="8520600" cy="792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dirty="0"/>
              <a:t>Fall 2020 and Beyond</a:t>
            </a:r>
            <a:endParaRPr dirty="0"/>
          </a:p>
        </p:txBody>
      </p:sp>
      <p:pic>
        <p:nvPicPr>
          <p:cNvPr id="4" name="Picture 2" descr="https://lh3.googleusercontent.com/t4ZH-ksHRb3HAprNnnJTpKV1YSQA8S2BA20U9sgKASs1KxJiONt4-4GeNAPJarWkBq0z4wWEya5P-rlwClJiT9wjUZ1xW4qzxRZXIAhc_3sQRpatOX6ulhr3o6V_Q4tu5SZyWOrJq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98" y="151625"/>
            <a:ext cx="4297090" cy="2870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20</a:t>
            </a:fld>
            <a:endParaRPr lang="en-US" sz="1100" dirty="0"/>
          </a:p>
        </p:txBody>
      </p:sp>
      <p:sp>
        <p:nvSpPr>
          <p:cNvPr id="3" name="Title 2"/>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Components of a Quick Check</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123490" y="2752309"/>
            <a:ext cx="6710289" cy="461665"/>
          </a:xfrm>
          <a:prstGeom prst="rect">
            <a:avLst/>
          </a:prstGeom>
          <a:solidFill>
            <a:schemeClr val="accent2">
              <a:lumMod val="40000"/>
              <a:lumOff val="60000"/>
            </a:schemeClr>
          </a:solidFill>
        </p:spPr>
        <p:txBody>
          <a:bodyPr wrap="square" rtlCol="0">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See link to Quick Check in the Chat box.</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title="Chat picture"/>
          <p:cNvPicPr>
            <a:picLocks noChangeAspect="1"/>
          </p:cNvPicPr>
          <p:nvPr/>
        </p:nvPicPr>
        <p:blipFill>
          <a:blip r:embed="rId2"/>
          <a:stretch>
            <a:fillRect/>
          </a:stretch>
        </p:blipFill>
        <p:spPr>
          <a:xfrm>
            <a:off x="7198422" y="2545313"/>
            <a:ext cx="782502" cy="875656"/>
          </a:xfrm>
          <a:prstGeom prst="rect">
            <a:avLst/>
          </a:prstGeom>
        </p:spPr>
      </p:pic>
    </p:spTree>
    <p:extLst>
      <p:ext uri="{BB962C8B-B14F-4D97-AF65-F5344CB8AC3E}">
        <p14:creationId xmlns:p14="http://schemas.microsoft.com/office/powerpoint/2010/main" val="3997678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21</a:t>
            </a:fld>
            <a:endParaRPr lang="en-US" sz="1100" dirty="0"/>
          </a:p>
        </p:txBody>
      </p:sp>
      <p:sp>
        <p:nvSpPr>
          <p:cNvPr id="196" name="Google Shape;196;p33"/>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Components of a Quick Check</a:t>
            </a:r>
            <a:endParaRPr/>
          </a:p>
        </p:txBody>
      </p:sp>
      <p:sp>
        <p:nvSpPr>
          <p:cNvPr id="197" name="Google Shape;197;p33"/>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Each Quick Check contains links to:</a:t>
            </a:r>
            <a:endParaRPr dirty="0"/>
          </a:p>
          <a:p>
            <a:pPr marL="457200" lvl="0" indent="-342900" algn="l" rtl="0">
              <a:spcBef>
                <a:spcPts val="0"/>
              </a:spcBef>
              <a:spcAft>
                <a:spcPts val="0"/>
              </a:spcAft>
              <a:buSzPts val="1800"/>
              <a:buChar char="●"/>
            </a:pPr>
            <a:r>
              <a:rPr lang="en" dirty="0"/>
              <a:t>the Curriculum </a:t>
            </a:r>
            <a:r>
              <a:rPr lang="en" dirty="0" smtClean="0"/>
              <a:t>Framework;</a:t>
            </a:r>
            <a:endParaRPr dirty="0"/>
          </a:p>
          <a:p>
            <a:pPr marL="457200" lvl="0" indent="-342900" algn="l" rtl="0">
              <a:spcBef>
                <a:spcPts val="0"/>
              </a:spcBef>
              <a:spcAft>
                <a:spcPts val="0"/>
              </a:spcAft>
              <a:buSzPts val="1800"/>
              <a:buChar char="●"/>
            </a:pPr>
            <a:r>
              <a:rPr lang="en" dirty="0"/>
              <a:t>questions designed to reveal possible student </a:t>
            </a:r>
            <a:r>
              <a:rPr lang="en" dirty="0" smtClean="0"/>
              <a:t>errors </a:t>
            </a:r>
            <a:r>
              <a:rPr lang="en" dirty="0"/>
              <a:t>and </a:t>
            </a:r>
            <a:r>
              <a:rPr lang="en" dirty="0" smtClean="0"/>
              <a:t>misconceptions;</a:t>
            </a:r>
            <a:endParaRPr dirty="0"/>
          </a:p>
          <a:p>
            <a:pPr marL="457200" lvl="0" indent="-342900" algn="l" rtl="0">
              <a:spcBef>
                <a:spcPts val="0"/>
              </a:spcBef>
              <a:spcAft>
                <a:spcPts val="0"/>
              </a:spcAft>
              <a:buSzPts val="1800"/>
              <a:buChar char="●"/>
            </a:pPr>
            <a:r>
              <a:rPr lang="en" dirty="0"/>
              <a:t>teacher notes for each </a:t>
            </a:r>
            <a:r>
              <a:rPr lang="en" dirty="0" smtClean="0"/>
              <a:t>question;</a:t>
            </a:r>
            <a:endParaRPr dirty="0"/>
          </a:p>
          <a:p>
            <a:pPr marL="457200" lvl="0" indent="-342900" algn="l" rtl="0">
              <a:spcBef>
                <a:spcPts val="0"/>
              </a:spcBef>
              <a:spcAft>
                <a:spcPts val="0"/>
              </a:spcAft>
              <a:buSzPts val="1800"/>
              <a:buChar char="●"/>
            </a:pPr>
            <a:r>
              <a:rPr lang="en" dirty="0"/>
              <a:t>supporting </a:t>
            </a:r>
            <a:r>
              <a:rPr lang="en" dirty="0" smtClean="0"/>
              <a:t>resources; and</a:t>
            </a:r>
            <a:endParaRPr dirty="0"/>
          </a:p>
          <a:p>
            <a:pPr marL="457200" lvl="0" indent="-342900" algn="l" rtl="0">
              <a:spcBef>
                <a:spcPts val="0"/>
              </a:spcBef>
              <a:spcAft>
                <a:spcPts val="0"/>
              </a:spcAft>
              <a:buSzPts val="1800"/>
              <a:buChar char="●"/>
            </a:pPr>
            <a:r>
              <a:rPr lang="en" dirty="0"/>
              <a:t>supporting and prerequisite </a:t>
            </a:r>
            <a:r>
              <a:rPr lang="en" dirty="0" smtClean="0"/>
              <a:t>SOL.</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22</a:t>
            </a:fld>
            <a:endParaRPr lang="en-US" sz="1100" dirty="0"/>
          </a:p>
        </p:txBody>
      </p:sp>
      <p:sp>
        <p:nvSpPr>
          <p:cNvPr id="202" name="Google Shape;202;p34"/>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dirty="0"/>
              <a:t>Quick Check </a:t>
            </a:r>
            <a:r>
              <a:rPr lang="en" sz="3000" dirty="0">
                <a:hlinkClick r:id="rId3"/>
              </a:rPr>
              <a:t>6.2a</a:t>
            </a:r>
            <a:r>
              <a:rPr lang="en" dirty="0">
                <a:hlinkClick r:id="rId3"/>
              </a:rPr>
              <a:t> </a:t>
            </a:r>
            <a:r>
              <a:rPr lang="en" dirty="0"/>
              <a:t> </a:t>
            </a:r>
            <a:endParaRPr dirty="0"/>
          </a:p>
        </p:txBody>
      </p:sp>
      <p:pic>
        <p:nvPicPr>
          <p:cNvPr id="204" name="Google Shape;204;p34" title="Picture of SOL 6.2a Quick check"/>
          <p:cNvPicPr preferRelativeResize="0"/>
          <p:nvPr/>
        </p:nvPicPr>
        <p:blipFill>
          <a:blip r:embed="rId4">
            <a:alphaModFix/>
          </a:blip>
          <a:stretch>
            <a:fillRect/>
          </a:stretch>
        </p:blipFill>
        <p:spPr>
          <a:xfrm>
            <a:off x="3631875" y="153175"/>
            <a:ext cx="4119651" cy="4232050"/>
          </a:xfrm>
          <a:prstGeom prst="rect">
            <a:avLst/>
          </a:prstGeom>
          <a:noFill/>
          <a:ln>
            <a:noFill/>
          </a:ln>
        </p:spPr>
      </p:pic>
      <p:sp>
        <p:nvSpPr>
          <p:cNvPr id="203" name="Google Shape;203;p34"/>
          <p:cNvSpPr txBox="1"/>
          <p:nvPr/>
        </p:nvSpPr>
        <p:spPr>
          <a:xfrm>
            <a:off x="347025" y="1028700"/>
            <a:ext cx="3148500" cy="31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Tahoma"/>
                <a:ea typeface="Tahoma"/>
                <a:cs typeface="Tahoma"/>
                <a:sym typeface="Tahoma"/>
              </a:rPr>
              <a:t>Each component offers a unique element of support to the content of the standard.</a:t>
            </a:r>
            <a:endParaRPr sz="2800">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23</a:t>
            </a:fld>
            <a:endParaRPr lang="en-US" sz="1100" dirty="0"/>
          </a:p>
        </p:txBody>
      </p:sp>
      <p:sp>
        <p:nvSpPr>
          <p:cNvPr id="209" name="Google Shape;209;p35"/>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Link to the Curriculum Framework</a:t>
            </a:r>
            <a:endParaRPr/>
          </a:p>
        </p:txBody>
      </p:sp>
      <p:sp>
        <p:nvSpPr>
          <p:cNvPr id="210" name="Google Shape;210;p35"/>
          <p:cNvSpPr txBox="1"/>
          <p:nvPr/>
        </p:nvSpPr>
        <p:spPr>
          <a:xfrm>
            <a:off x="470975" y="2330075"/>
            <a:ext cx="7485900" cy="13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Tahoma"/>
                <a:ea typeface="Tahoma"/>
                <a:cs typeface="Tahoma"/>
                <a:sym typeface="Tahoma"/>
              </a:rPr>
              <a:t>This link takes the user directly to the Grade 6 Mathematics Curriculum Framework.</a:t>
            </a:r>
            <a:endParaRPr sz="2800">
              <a:latin typeface="Tahoma"/>
              <a:ea typeface="Tahoma"/>
              <a:cs typeface="Tahoma"/>
              <a:sym typeface="Tahoma"/>
            </a:endParaRPr>
          </a:p>
        </p:txBody>
      </p:sp>
      <p:pic>
        <p:nvPicPr>
          <p:cNvPr id="211" name="Google Shape;211;p35" descr="PIcture of link to Curriculum Framework" title="Standard of Learning LInk "/>
          <p:cNvPicPr preferRelativeResize="0"/>
          <p:nvPr/>
        </p:nvPicPr>
        <p:blipFill>
          <a:blip r:embed="rId3">
            <a:alphaModFix/>
          </a:blip>
          <a:stretch>
            <a:fillRect/>
          </a:stretch>
        </p:blipFill>
        <p:spPr>
          <a:xfrm>
            <a:off x="1724600" y="1032175"/>
            <a:ext cx="4771400" cy="1084950"/>
          </a:xfrm>
          <a:prstGeom prst="rect">
            <a:avLst/>
          </a:prstGeom>
          <a:noFill/>
          <a:ln>
            <a:noFill/>
          </a:ln>
        </p:spPr>
      </p:pic>
      <p:sp>
        <p:nvSpPr>
          <p:cNvPr id="212" name="Google Shape;212;p35" title="Arrow"/>
          <p:cNvSpPr/>
          <p:nvPr/>
        </p:nvSpPr>
        <p:spPr>
          <a:xfrm>
            <a:off x="6675575" y="1400913"/>
            <a:ext cx="1281300" cy="590100"/>
          </a:xfrm>
          <a:prstGeom prst="lef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24</a:t>
            </a:fld>
            <a:endParaRPr lang="en-US" sz="1100" dirty="0"/>
          </a:p>
        </p:txBody>
      </p:sp>
      <p:sp>
        <p:nvSpPr>
          <p:cNvPr id="217" name="Google Shape;217;p36"/>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Strand, the Standard, and the Bullets</a:t>
            </a:r>
            <a:endParaRPr/>
          </a:p>
        </p:txBody>
      </p:sp>
      <p:pic>
        <p:nvPicPr>
          <p:cNvPr id="218" name="Google Shape;218;p36" descr="Shows a picture of the standard of leanring and the grade level skills" title="Number and Number Sense"/>
          <p:cNvPicPr preferRelativeResize="0"/>
          <p:nvPr/>
        </p:nvPicPr>
        <p:blipFill>
          <a:blip r:embed="rId3">
            <a:alphaModFix/>
          </a:blip>
          <a:stretch>
            <a:fillRect/>
          </a:stretch>
        </p:blipFill>
        <p:spPr>
          <a:xfrm>
            <a:off x="152400" y="971622"/>
            <a:ext cx="8839202" cy="28184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25</a:t>
            </a:fld>
            <a:endParaRPr lang="en-US" sz="1100" dirty="0"/>
          </a:p>
        </p:txBody>
      </p:sp>
      <p:sp>
        <p:nvSpPr>
          <p:cNvPr id="223" name="Google Shape;223;p37"/>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Student Questions and Teacher Notes</a:t>
            </a:r>
            <a:endParaRPr/>
          </a:p>
        </p:txBody>
      </p:sp>
      <p:pic>
        <p:nvPicPr>
          <p:cNvPr id="224" name="Google Shape;224;p37" descr="Shows a picture of the links to the Just in Time Quick Check and the Just in Time Quick Check Teacher notes." title="Student Questions and Teacher Notes"/>
          <p:cNvPicPr preferRelativeResize="0"/>
          <p:nvPr/>
        </p:nvPicPr>
        <p:blipFill>
          <a:blip r:embed="rId3">
            <a:alphaModFix/>
          </a:blip>
          <a:stretch>
            <a:fillRect/>
          </a:stretch>
        </p:blipFill>
        <p:spPr>
          <a:xfrm>
            <a:off x="152400" y="971625"/>
            <a:ext cx="8201051" cy="1797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26</a:t>
            </a:fld>
            <a:endParaRPr lang="en-US" sz="1100" dirty="0"/>
          </a:p>
        </p:txBody>
      </p:sp>
      <p:sp>
        <p:nvSpPr>
          <p:cNvPr id="229" name="Google Shape;229;p38"/>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VDOE Supporting Resources</a:t>
            </a:r>
            <a:endParaRPr/>
          </a:p>
        </p:txBody>
      </p:sp>
      <p:pic>
        <p:nvPicPr>
          <p:cNvPr id="230" name="Google Shape;230;p38" descr="Shows a picture of the supporting resources for 6.2a" title="VDOE Supporting Resources"/>
          <p:cNvPicPr preferRelativeResize="0"/>
          <p:nvPr/>
        </p:nvPicPr>
        <p:blipFill>
          <a:blip r:embed="rId3">
            <a:alphaModFix/>
          </a:blip>
          <a:stretch>
            <a:fillRect/>
          </a:stretch>
        </p:blipFill>
        <p:spPr>
          <a:xfrm>
            <a:off x="208550" y="709525"/>
            <a:ext cx="5552974" cy="3679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27</a:t>
            </a:fld>
            <a:endParaRPr lang="en-US" sz="1100" dirty="0"/>
          </a:p>
        </p:txBody>
      </p:sp>
      <p:sp>
        <p:nvSpPr>
          <p:cNvPr id="235" name="Google Shape;235;p39"/>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Supporting and Prerequisite SOL</a:t>
            </a:r>
            <a:endParaRPr/>
          </a:p>
        </p:txBody>
      </p:sp>
      <p:sp>
        <p:nvSpPr>
          <p:cNvPr id="236" name="Google Shape;236;p39"/>
          <p:cNvSpPr txBox="1">
            <a:spLocks noGrp="1"/>
          </p:cNvSpPr>
          <p:nvPr>
            <p:ph type="body" idx="1"/>
          </p:nvPr>
        </p:nvSpPr>
        <p:spPr>
          <a:xfrm>
            <a:off x="76200" y="2498650"/>
            <a:ext cx="8927400" cy="1825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Quick Checks for supporting and prerequisite SOL are linked to each grade level Quick Check. </a:t>
            </a:r>
            <a:endParaRPr/>
          </a:p>
        </p:txBody>
      </p:sp>
      <p:pic>
        <p:nvPicPr>
          <p:cNvPr id="237" name="Google Shape;237;p39" title="Supporting and Prerequisite SOL"/>
          <p:cNvPicPr preferRelativeResize="0"/>
          <p:nvPr/>
        </p:nvPicPr>
        <p:blipFill>
          <a:blip r:embed="rId3">
            <a:alphaModFix/>
          </a:blip>
          <a:stretch>
            <a:fillRect/>
          </a:stretch>
        </p:blipFill>
        <p:spPr>
          <a:xfrm>
            <a:off x="380200" y="1363400"/>
            <a:ext cx="7612050" cy="510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28</a:t>
            </a:fld>
            <a:endParaRPr lang="en-US" sz="1100" dirty="0"/>
          </a:p>
        </p:txBody>
      </p:sp>
      <p:sp>
        <p:nvSpPr>
          <p:cNvPr id="3" name="Title 2"/>
          <p:cNvSpPr>
            <a:spLocks noGrp="1"/>
          </p:cNvSpPr>
          <p:nvPr>
            <p:ph type="title"/>
          </p:nvPr>
        </p:nvSpPr>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The Many Uses of Quick Checks:</a:t>
            </a:r>
            <a:br>
              <a:rPr lang="en-US" sz="3600" dirty="0">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ubtitle 1"/>
          <p:cNvSpPr>
            <a:spLocks noGrp="1"/>
          </p:cNvSpPr>
          <p:nvPr>
            <p:ph type="subTitle" idx="1"/>
          </p:nvPr>
        </p:nvSpPr>
        <p:spPr/>
        <p:txBody>
          <a:bodyPr/>
          <a:lstStyle/>
          <a:p>
            <a:r>
              <a:rPr lang="en-US" sz="3600" b="1" dirty="0">
                <a:latin typeface="Tahoma" panose="020B0604030504040204" pitchFamily="34" charset="0"/>
                <a:ea typeface="Tahoma" panose="020B0604030504040204" pitchFamily="34" charset="0"/>
                <a:cs typeface="Tahoma" panose="020B0604030504040204" pitchFamily="34" charset="0"/>
              </a:rPr>
              <a:t>Some Scenarios</a:t>
            </a:r>
          </a:p>
          <a:p>
            <a:endParaRPr lang="en-US" sz="3600" dirty="0"/>
          </a:p>
        </p:txBody>
      </p:sp>
    </p:spTree>
    <p:extLst>
      <p:ext uri="{BB962C8B-B14F-4D97-AF65-F5344CB8AC3E}">
        <p14:creationId xmlns:p14="http://schemas.microsoft.com/office/powerpoint/2010/main" val="3039441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29</a:t>
            </a:fld>
            <a:endParaRPr lang="en-US" sz="1100" dirty="0"/>
          </a:p>
        </p:txBody>
      </p:sp>
      <p:sp>
        <p:nvSpPr>
          <p:cNvPr id="247" name="Google Shape;247;p41"/>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1</a:t>
            </a:r>
            <a:endParaRPr/>
          </a:p>
        </p:txBody>
      </p:sp>
      <p:sp>
        <p:nvSpPr>
          <p:cNvPr id="248" name="Google Shape;248;p41"/>
          <p:cNvSpPr txBox="1">
            <a:spLocks noGrp="1"/>
          </p:cNvSpPr>
          <p:nvPr>
            <p:ph type="body" idx="1"/>
          </p:nvPr>
        </p:nvSpPr>
        <p:spPr>
          <a:xfrm>
            <a:off x="108300" y="1156200"/>
            <a:ext cx="8927400" cy="1949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900" b="1"/>
              <a:t>PLANNING</a:t>
            </a:r>
            <a:endParaRPr sz="39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a:t>
            </a:fld>
            <a:endParaRPr lang="en-US" sz="1100" dirty="0"/>
          </a:p>
        </p:txBody>
      </p:sp>
      <p:sp>
        <p:nvSpPr>
          <p:cNvPr id="4" name="Title 3"/>
          <p:cNvSpPr>
            <a:spLocks noGrp="1"/>
          </p:cNvSpPr>
          <p:nvPr>
            <p:ph type="title"/>
          </p:nvPr>
        </p:nvSpPr>
        <p:spPr/>
        <p:txBody>
          <a:bodyPr/>
          <a:lstStyle/>
          <a:p>
            <a:pPr algn="ctr"/>
            <a:r>
              <a:rPr lang="en-US" dirty="0" smtClean="0"/>
              <a:t>Today’s Presenters</a:t>
            </a:r>
            <a:endParaRPr lang="en-US" dirty="0"/>
          </a:p>
        </p:txBody>
      </p:sp>
      <p:sp>
        <p:nvSpPr>
          <p:cNvPr id="5" name="Text Placeholder 4"/>
          <p:cNvSpPr>
            <a:spLocks noGrp="1"/>
          </p:cNvSpPr>
          <p:nvPr>
            <p:ph type="body" idx="1"/>
          </p:nvPr>
        </p:nvSpPr>
        <p:spPr>
          <a:xfrm>
            <a:off x="0" y="1127667"/>
            <a:ext cx="4975411" cy="2942528"/>
          </a:xfrm>
        </p:spPr>
        <p:txBody>
          <a:bodyPr/>
          <a:lstStyle/>
          <a:p>
            <a:pPr marL="76200" indent="0">
              <a:buNone/>
            </a:pPr>
            <a:r>
              <a:rPr lang="en-US" b="1" dirty="0" smtClean="0"/>
              <a:t>Amy Duffy</a:t>
            </a:r>
            <a:endParaRPr lang="en-US" b="1" dirty="0"/>
          </a:p>
          <a:p>
            <a:pPr marL="76200" indent="0">
              <a:buNone/>
            </a:pPr>
            <a:r>
              <a:rPr lang="en-US" dirty="0" smtClean="0"/>
              <a:t>Elementary Math Specialist Roanoke City </a:t>
            </a:r>
            <a:r>
              <a:rPr lang="en-US" dirty="0"/>
              <a:t>Public </a:t>
            </a:r>
            <a:r>
              <a:rPr lang="en-US" dirty="0" smtClean="0"/>
              <a:t>Schools</a:t>
            </a:r>
          </a:p>
          <a:p>
            <a:pPr marL="76200" indent="0">
              <a:buNone/>
            </a:pPr>
            <a:endParaRPr lang="en-US" dirty="0"/>
          </a:p>
          <a:p>
            <a:pPr marL="76200" indent="0">
              <a:buNone/>
            </a:pPr>
            <a:r>
              <a:rPr lang="en-US" b="1" dirty="0" smtClean="0"/>
              <a:t>Rhonda Fischer</a:t>
            </a:r>
          </a:p>
          <a:p>
            <a:pPr marL="76200" indent="0">
              <a:buNone/>
            </a:pPr>
            <a:r>
              <a:rPr lang="en-US" dirty="0" smtClean="0"/>
              <a:t>K-8 Mathematics Specialist Elementary Math Liaison</a:t>
            </a:r>
          </a:p>
          <a:p>
            <a:pPr marL="76200" indent="0">
              <a:buNone/>
            </a:pPr>
            <a:r>
              <a:rPr lang="en-US" dirty="0" smtClean="0"/>
              <a:t>Spotsylvania County Public Schools</a:t>
            </a:r>
            <a:endParaRPr lang="en-US" dirty="0"/>
          </a:p>
        </p:txBody>
      </p:sp>
    </p:spTree>
    <p:extLst>
      <p:ext uri="{BB962C8B-B14F-4D97-AF65-F5344CB8AC3E}">
        <p14:creationId xmlns:p14="http://schemas.microsoft.com/office/powerpoint/2010/main" val="263352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30</a:t>
            </a:fld>
            <a:endParaRPr lang="en-US" sz="1100" dirty="0"/>
          </a:p>
        </p:txBody>
      </p:sp>
      <p:sp>
        <p:nvSpPr>
          <p:cNvPr id="253" name="Google Shape;253;p42"/>
          <p:cNvSpPr txBox="1">
            <a:spLocks noGrp="1"/>
          </p:cNvSpPr>
          <p:nvPr>
            <p:ph type="title"/>
          </p:nvPr>
        </p:nvSpPr>
        <p:spPr>
          <a:xfrm>
            <a:off x="0" y="1126"/>
            <a:ext cx="9144000" cy="701401"/>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Uses of Quick Checks - Planning (1 of 4)</a:t>
            </a:r>
            <a:endParaRPr dirty="0"/>
          </a:p>
        </p:txBody>
      </p:sp>
      <p:sp>
        <p:nvSpPr>
          <p:cNvPr id="254" name="Google Shape;254;p42"/>
          <p:cNvSpPr txBox="1">
            <a:spLocks noGrp="1"/>
          </p:cNvSpPr>
          <p:nvPr>
            <p:ph type="body" idx="1"/>
          </p:nvPr>
        </p:nvSpPr>
        <p:spPr>
          <a:xfrm>
            <a:off x="0" y="702527"/>
            <a:ext cx="9144000" cy="360369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A group of grade 6 teachers </a:t>
            </a:r>
            <a:r>
              <a:rPr lang="en" dirty="0" smtClean="0"/>
              <a:t>is </a:t>
            </a:r>
            <a:r>
              <a:rPr lang="en" dirty="0"/>
              <a:t>planning together and preparing to teach Standard of Learning 6.2a.  </a:t>
            </a:r>
            <a:endParaRPr lang="en" dirty="0" smtClean="0"/>
          </a:p>
          <a:p>
            <a:pPr indent="-457200"/>
            <a:r>
              <a:rPr lang="en" dirty="0" smtClean="0"/>
              <a:t>The </a:t>
            </a:r>
            <a:r>
              <a:rPr lang="en" dirty="0"/>
              <a:t>group accesses the Quick Check for 6.2a on the VDOE website.  </a:t>
            </a:r>
            <a:endParaRPr lang="en" dirty="0" smtClean="0"/>
          </a:p>
          <a:p>
            <a:pPr indent="-457200"/>
            <a:r>
              <a:rPr lang="en" dirty="0" smtClean="0"/>
              <a:t>This </a:t>
            </a:r>
            <a:r>
              <a:rPr lang="en" dirty="0"/>
              <a:t>Quick Check will provide them with quick access to the knowledge and skills expected at grade 6, as well </a:t>
            </a:r>
            <a:r>
              <a:rPr lang="en" dirty="0" smtClean="0"/>
              <a:t>as knowledge </a:t>
            </a:r>
            <a:r>
              <a:rPr lang="en" dirty="0"/>
              <a:t>and skills expected from previous grade levels.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31</a:t>
            </a:fld>
            <a:endParaRPr lang="en-US" sz="1100" dirty="0"/>
          </a:p>
        </p:txBody>
      </p:sp>
      <p:sp>
        <p:nvSpPr>
          <p:cNvPr id="259" name="Google Shape;259;p43"/>
          <p:cNvSpPr txBox="1">
            <a:spLocks noGrp="1"/>
          </p:cNvSpPr>
          <p:nvPr>
            <p:ph type="title"/>
          </p:nvPr>
        </p:nvSpPr>
        <p:spPr>
          <a:xfrm>
            <a:off x="0" y="-91900"/>
            <a:ext cx="9144000" cy="663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Planning (2 of 4)</a:t>
            </a:r>
            <a:endParaRPr/>
          </a:p>
        </p:txBody>
      </p:sp>
      <p:sp>
        <p:nvSpPr>
          <p:cNvPr id="260" name="Google Shape;260;p43"/>
          <p:cNvSpPr txBox="1">
            <a:spLocks noGrp="1"/>
          </p:cNvSpPr>
          <p:nvPr>
            <p:ph type="body" idx="1"/>
          </p:nvPr>
        </p:nvSpPr>
        <p:spPr>
          <a:xfrm>
            <a:off x="0" y="571400"/>
            <a:ext cx="9144000" cy="347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2600"/>
              <a:t>Quick Check </a:t>
            </a:r>
            <a:r>
              <a:rPr lang="en" sz="2600" b="1"/>
              <a:t>6.2a</a:t>
            </a:r>
            <a:r>
              <a:rPr lang="en" sz="2600"/>
              <a:t> provides immediate access to the Grade 6 Curriculum Framework, the standard, and bullets for 6.2a. </a:t>
            </a:r>
            <a:endParaRPr sz="2600"/>
          </a:p>
          <a:p>
            <a:pPr marL="0" lvl="0" indent="0" algn="l" rtl="0">
              <a:spcBef>
                <a:spcPts val="0"/>
              </a:spcBef>
              <a:spcAft>
                <a:spcPts val="0"/>
              </a:spcAft>
              <a:buNone/>
            </a:pPr>
            <a:endParaRPr sz="1200"/>
          </a:p>
          <a:p>
            <a:pPr marL="0" lvl="0" indent="0" algn="l" rtl="0">
              <a:spcBef>
                <a:spcPts val="0"/>
              </a:spcBef>
              <a:spcAft>
                <a:spcPts val="0"/>
              </a:spcAft>
              <a:buNone/>
            </a:pPr>
            <a:endParaRPr/>
          </a:p>
        </p:txBody>
      </p:sp>
      <p:pic>
        <p:nvPicPr>
          <p:cNvPr id="261" name="Google Shape;261;p43" descr="Picture of top of Quick Check that includes standard of learning and grade level skills." title="SOL 6.2a"/>
          <p:cNvPicPr preferRelativeResize="0"/>
          <p:nvPr/>
        </p:nvPicPr>
        <p:blipFill>
          <a:blip r:embed="rId3">
            <a:alphaModFix/>
          </a:blip>
          <a:stretch>
            <a:fillRect/>
          </a:stretch>
        </p:blipFill>
        <p:spPr>
          <a:xfrm>
            <a:off x="135938" y="1438725"/>
            <a:ext cx="8872131" cy="26384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32</a:t>
            </a:fld>
            <a:endParaRPr lang="en-US" sz="1100" dirty="0"/>
          </a:p>
        </p:txBody>
      </p:sp>
      <p:sp>
        <p:nvSpPr>
          <p:cNvPr id="267" name="Google Shape;267;p44"/>
          <p:cNvSpPr txBox="1">
            <a:spLocks noGrp="1"/>
          </p:cNvSpPr>
          <p:nvPr>
            <p:ph type="title"/>
          </p:nvPr>
        </p:nvSpPr>
        <p:spPr>
          <a:xfrm>
            <a:off x="0" y="-224800"/>
            <a:ext cx="9144000" cy="836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Planning (3 of 4)</a:t>
            </a:r>
            <a:endParaRPr/>
          </a:p>
        </p:txBody>
      </p:sp>
      <p:sp>
        <p:nvSpPr>
          <p:cNvPr id="266" name="Google Shape;266;p44"/>
          <p:cNvSpPr txBox="1">
            <a:spLocks noGrp="1"/>
          </p:cNvSpPr>
          <p:nvPr>
            <p:ph type="body" idx="1"/>
          </p:nvPr>
        </p:nvSpPr>
        <p:spPr>
          <a:xfrm>
            <a:off x="0" y="491750"/>
            <a:ext cx="9144000" cy="3907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To determine what students should have learned in grade 5, the teachers select the link to the Grade 5 prerequisite SOL (5.2a).</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Quick Check for </a:t>
            </a:r>
            <a:r>
              <a:rPr lang="en" b="1"/>
              <a:t>5.2a</a:t>
            </a:r>
            <a:r>
              <a:rPr lang="en"/>
              <a:t> reveals that, in grade 5, students had to represent and identify equivalencies among fractions and decimals, with and without models.</a:t>
            </a:r>
            <a:endParaRPr/>
          </a:p>
        </p:txBody>
      </p:sp>
      <p:pic>
        <p:nvPicPr>
          <p:cNvPr id="268" name="Google Shape;268;p44" descr="6.1, 5.2a, 4.2b, 4.2c, 4.3a, 4.3d" title="Supporting and Prerequisite SOL"/>
          <p:cNvPicPr preferRelativeResize="0"/>
          <p:nvPr/>
        </p:nvPicPr>
        <p:blipFill>
          <a:blip r:embed="rId3">
            <a:alphaModFix/>
          </a:blip>
          <a:stretch>
            <a:fillRect/>
          </a:stretch>
        </p:blipFill>
        <p:spPr>
          <a:xfrm>
            <a:off x="457300" y="1911675"/>
            <a:ext cx="7592024" cy="523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33</a:t>
            </a:fld>
            <a:endParaRPr lang="en-US" sz="1100" dirty="0"/>
          </a:p>
        </p:txBody>
      </p:sp>
      <p:sp>
        <p:nvSpPr>
          <p:cNvPr id="273" name="Google Shape;273;p45"/>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Planning (4 of 4)</a:t>
            </a:r>
            <a:endParaRPr/>
          </a:p>
        </p:txBody>
      </p:sp>
      <p:sp>
        <p:nvSpPr>
          <p:cNvPr id="274" name="Google Shape;274;p45"/>
          <p:cNvSpPr txBox="1">
            <a:spLocks noGrp="1"/>
          </p:cNvSpPr>
          <p:nvPr>
            <p:ph type="body" idx="1"/>
          </p:nvPr>
        </p:nvSpPr>
        <p:spPr>
          <a:xfrm>
            <a:off x="0" y="717700"/>
            <a:ext cx="9144000" cy="3633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The Quick Check for </a:t>
            </a:r>
            <a:r>
              <a:rPr lang="en" b="1"/>
              <a:t>5.2a </a:t>
            </a:r>
            <a:r>
              <a:rPr lang="en"/>
              <a:t>also reveals that in grade 5 students were limited to thirds, eighths, and factors of 100.  This information helps the grade 6 teachers know that students have not had formal experiences with sevenths, ninths, or elevenths, so this information will be new to students, along with learning about percents and their relationship to fractions and decimals.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34</a:t>
            </a:fld>
            <a:endParaRPr lang="en-US" sz="1100" dirty="0"/>
          </a:p>
        </p:txBody>
      </p:sp>
      <p:sp>
        <p:nvSpPr>
          <p:cNvPr id="279" name="Google Shape;279;p46"/>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2</a:t>
            </a:r>
            <a:endParaRPr/>
          </a:p>
        </p:txBody>
      </p:sp>
      <p:sp>
        <p:nvSpPr>
          <p:cNvPr id="280" name="Google Shape;280;p46"/>
          <p:cNvSpPr txBox="1">
            <a:spLocks noGrp="1"/>
          </p:cNvSpPr>
          <p:nvPr>
            <p:ph type="body" idx="1"/>
          </p:nvPr>
        </p:nvSpPr>
        <p:spPr>
          <a:xfrm>
            <a:off x="108300" y="1047925"/>
            <a:ext cx="8927400" cy="204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b="1"/>
              <a:t>IDENTIFYING SUPPORTING SOL </a:t>
            </a:r>
            <a:endParaRPr sz="3500" b="1"/>
          </a:p>
          <a:p>
            <a:pPr marL="0" lvl="0" indent="0" algn="ctr" rtl="0">
              <a:spcBef>
                <a:spcPts val="0"/>
              </a:spcBef>
              <a:spcAft>
                <a:spcPts val="0"/>
              </a:spcAft>
              <a:buNone/>
            </a:pPr>
            <a:r>
              <a:rPr lang="en" sz="3500" b="1"/>
              <a:t>FROM PRIOR GRADE LEVELS</a:t>
            </a:r>
            <a:endParaRPr sz="35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35</a:t>
            </a:fld>
            <a:endParaRPr lang="en-US" sz="1100" dirty="0"/>
          </a:p>
        </p:txBody>
      </p:sp>
      <p:sp>
        <p:nvSpPr>
          <p:cNvPr id="286" name="Google Shape;286;p47"/>
          <p:cNvSpPr txBox="1">
            <a:spLocks noGrp="1"/>
          </p:cNvSpPr>
          <p:nvPr>
            <p:ph type="title"/>
          </p:nvPr>
        </p:nvSpPr>
        <p:spPr>
          <a:xfrm>
            <a:off x="0" y="1126"/>
            <a:ext cx="9144000" cy="104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Identifying Prior SOL (1 of 6)</a:t>
            </a:r>
            <a:endParaRPr/>
          </a:p>
        </p:txBody>
      </p:sp>
      <p:sp>
        <p:nvSpPr>
          <p:cNvPr id="287" name="Google Shape;287;p47"/>
          <p:cNvSpPr txBox="1">
            <a:spLocks noGrp="1"/>
          </p:cNvSpPr>
          <p:nvPr>
            <p:ph type="body" idx="1"/>
          </p:nvPr>
        </p:nvSpPr>
        <p:spPr>
          <a:xfrm>
            <a:off x="108300" y="992100"/>
            <a:ext cx="8927400" cy="315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Mrs. Lovings is teaching </a:t>
            </a:r>
            <a:r>
              <a:rPr lang="en" b="1" dirty="0"/>
              <a:t>SOL 6.2a</a:t>
            </a:r>
            <a:r>
              <a:rPr lang="en" dirty="0"/>
              <a:t> and she notices that some students are consistently demonstrating errors or misconceptions in their understanding. She selects the link to Quick Check </a:t>
            </a:r>
            <a:r>
              <a:rPr lang="en" b="1" dirty="0"/>
              <a:t>5.2a</a:t>
            </a:r>
            <a:r>
              <a:rPr lang="en" dirty="0"/>
              <a:t> and accesses the grade 5 questions by clicking on                             </a:t>
            </a:r>
            <a:r>
              <a:rPr lang="en" dirty="0" smtClean="0"/>
              <a:t>  </a:t>
            </a:r>
            <a:r>
              <a:rPr lang="en" dirty="0"/>
              <a:t>. She uses some of these questions to help her identify areas of unfinished learning for these students.</a:t>
            </a:r>
            <a:endParaRPr dirty="0"/>
          </a:p>
        </p:txBody>
      </p:sp>
      <p:pic>
        <p:nvPicPr>
          <p:cNvPr id="285" name="Google Shape;285;p47" descr="Picture of LInk" title="Just in Time Quick Check"/>
          <p:cNvPicPr preferRelativeResize="0"/>
          <p:nvPr/>
        </p:nvPicPr>
        <p:blipFill rotWithShape="1">
          <a:blip r:embed="rId3">
            <a:alphaModFix/>
          </a:blip>
          <a:srcRect r="4834"/>
          <a:stretch/>
        </p:blipFill>
        <p:spPr>
          <a:xfrm>
            <a:off x="5275972" y="2758044"/>
            <a:ext cx="3417400" cy="471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36</a:t>
            </a:fld>
            <a:endParaRPr lang="en-US" sz="1100" dirty="0"/>
          </a:p>
        </p:txBody>
      </p:sp>
      <p:sp>
        <p:nvSpPr>
          <p:cNvPr id="292" name="Google Shape;292;p48"/>
          <p:cNvSpPr txBox="1">
            <a:spLocks noGrp="1"/>
          </p:cNvSpPr>
          <p:nvPr>
            <p:ph type="title"/>
          </p:nvPr>
        </p:nvSpPr>
        <p:spPr>
          <a:xfrm>
            <a:off x="0" y="1"/>
            <a:ext cx="9144000" cy="106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Identifying Prior SOL (2 of 6)</a:t>
            </a:r>
            <a:endParaRPr/>
          </a:p>
        </p:txBody>
      </p:sp>
      <p:sp>
        <p:nvSpPr>
          <p:cNvPr id="293" name="Google Shape;293;p48"/>
          <p:cNvSpPr txBox="1">
            <a:spLocks noGrp="1"/>
          </p:cNvSpPr>
          <p:nvPr>
            <p:ph type="body" idx="1"/>
          </p:nvPr>
        </p:nvSpPr>
        <p:spPr>
          <a:xfrm>
            <a:off x="76200" y="1127850"/>
            <a:ext cx="8927400" cy="319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Mrs. Lovings decides to use questions 1 and 2 from Quick Check </a:t>
            </a:r>
            <a:r>
              <a:rPr lang="en" b="1"/>
              <a:t>5.2a</a:t>
            </a:r>
            <a:r>
              <a:rPr lang="en"/>
              <a:t> with these students to help her better identify their misconceptions about fraction and decimal equivalence.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37</a:t>
            </a:fld>
            <a:endParaRPr lang="en-US" sz="1100" dirty="0"/>
          </a:p>
        </p:txBody>
      </p:sp>
      <p:sp>
        <p:nvSpPr>
          <p:cNvPr id="298" name="Google Shape;298;p49"/>
          <p:cNvSpPr txBox="1">
            <a:spLocks noGrp="1"/>
          </p:cNvSpPr>
          <p:nvPr>
            <p:ph type="title"/>
          </p:nvPr>
        </p:nvSpPr>
        <p:spPr>
          <a:xfrm>
            <a:off x="0" y="1126"/>
            <a:ext cx="91440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Identifying Prior SOL (3 of 6)</a:t>
            </a:r>
            <a:endParaRPr/>
          </a:p>
        </p:txBody>
      </p:sp>
      <p:sp>
        <p:nvSpPr>
          <p:cNvPr id="299" name="Google Shape;299;p49"/>
          <p:cNvSpPr txBox="1">
            <a:spLocks noGrp="1"/>
          </p:cNvSpPr>
          <p:nvPr>
            <p:ph type="body" idx="1"/>
          </p:nvPr>
        </p:nvSpPr>
        <p:spPr>
          <a:xfrm>
            <a:off x="76200" y="1138325"/>
            <a:ext cx="8927400" cy="318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t>Question 1 will reveal whether these students can create a fraction and a decimal using a model.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7" name="TextBox 6"/>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38</a:t>
            </a:fld>
            <a:endParaRPr lang="en-US" sz="1100" dirty="0"/>
          </a:p>
        </p:txBody>
      </p:sp>
      <p:sp>
        <p:nvSpPr>
          <p:cNvPr id="304" name="Google Shape;304;p50"/>
          <p:cNvSpPr txBox="1">
            <a:spLocks noGrp="1"/>
          </p:cNvSpPr>
          <p:nvPr>
            <p:ph type="title"/>
          </p:nvPr>
        </p:nvSpPr>
        <p:spPr>
          <a:xfrm>
            <a:off x="0" y="1125"/>
            <a:ext cx="9144000" cy="91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Checks-Identifying Prior SOL </a:t>
            </a:r>
            <a:r>
              <a:rPr lang="en" sz="2800"/>
              <a:t>(4 of 6)</a:t>
            </a:r>
            <a:endParaRPr sz="2800"/>
          </a:p>
        </p:txBody>
      </p:sp>
      <p:pic>
        <p:nvPicPr>
          <p:cNvPr id="308" name="Google Shape;308;p50" descr="Shad in 3/4 of the grid below" title="Question"/>
          <p:cNvPicPr preferRelativeResize="0"/>
          <p:nvPr/>
        </p:nvPicPr>
        <p:blipFill>
          <a:blip r:embed="rId3">
            <a:alphaModFix/>
          </a:blip>
          <a:stretch>
            <a:fillRect/>
          </a:stretch>
        </p:blipFill>
        <p:spPr>
          <a:xfrm>
            <a:off x="76200" y="959702"/>
            <a:ext cx="3554225" cy="563773"/>
          </a:xfrm>
          <a:prstGeom prst="rect">
            <a:avLst/>
          </a:prstGeom>
          <a:noFill/>
          <a:ln>
            <a:noFill/>
          </a:ln>
        </p:spPr>
      </p:pic>
      <p:pic>
        <p:nvPicPr>
          <p:cNvPr id="305" name="Google Shape;305;p50" title="100 grid"/>
          <p:cNvPicPr preferRelativeResize="0"/>
          <p:nvPr/>
        </p:nvPicPr>
        <p:blipFill>
          <a:blip r:embed="rId4">
            <a:alphaModFix/>
          </a:blip>
          <a:stretch>
            <a:fillRect/>
          </a:stretch>
        </p:blipFill>
        <p:spPr>
          <a:xfrm>
            <a:off x="534025" y="1523475"/>
            <a:ext cx="2113125" cy="2120150"/>
          </a:xfrm>
          <a:prstGeom prst="rect">
            <a:avLst/>
          </a:prstGeom>
          <a:noFill/>
          <a:ln>
            <a:noFill/>
          </a:ln>
        </p:spPr>
      </p:pic>
      <p:pic>
        <p:nvPicPr>
          <p:cNvPr id="307" name="Google Shape;307;p50" descr="What decimal is equivalent to the fraction shaded in the model?" title="Question"/>
          <p:cNvPicPr preferRelativeResize="0"/>
          <p:nvPr/>
        </p:nvPicPr>
        <p:blipFill>
          <a:blip r:embed="rId5">
            <a:alphaModFix/>
          </a:blip>
          <a:stretch>
            <a:fillRect/>
          </a:stretch>
        </p:blipFill>
        <p:spPr>
          <a:xfrm>
            <a:off x="176475" y="3730450"/>
            <a:ext cx="7216298" cy="514400"/>
          </a:xfrm>
          <a:prstGeom prst="rect">
            <a:avLst/>
          </a:prstGeom>
          <a:noFill/>
          <a:ln>
            <a:noFill/>
          </a:ln>
        </p:spPr>
      </p:pic>
      <p:sp>
        <p:nvSpPr>
          <p:cNvPr id="306" name="Google Shape;306;p50"/>
          <p:cNvSpPr txBox="1"/>
          <p:nvPr/>
        </p:nvSpPr>
        <p:spPr>
          <a:xfrm>
            <a:off x="3630425" y="1834450"/>
            <a:ext cx="4942200" cy="14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980000"/>
                </a:solidFill>
                <a:latin typeface="Tahoma"/>
                <a:ea typeface="Tahoma"/>
                <a:cs typeface="Tahoma"/>
                <a:sym typeface="Tahoma"/>
              </a:rPr>
              <a:t>Mrs. Lovings will be able to see how students decide to shade ¾ and whether they do it accurately.</a:t>
            </a:r>
            <a:endParaRPr sz="2400" dirty="0">
              <a:solidFill>
                <a:srgbClr val="980000"/>
              </a:solidFill>
              <a:latin typeface="Tahoma"/>
              <a:ea typeface="Tahoma"/>
              <a:cs typeface="Tahoma"/>
              <a:sym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39</a:t>
            </a:fld>
            <a:endParaRPr lang="en-US" sz="1100" dirty="0"/>
          </a:p>
        </p:txBody>
      </p:sp>
      <p:sp>
        <p:nvSpPr>
          <p:cNvPr id="313" name="Google Shape;313;p51"/>
          <p:cNvSpPr txBox="1">
            <a:spLocks noGrp="1"/>
          </p:cNvSpPr>
          <p:nvPr>
            <p:ph type="title"/>
          </p:nvPr>
        </p:nvSpPr>
        <p:spPr>
          <a:xfrm>
            <a:off x="0" y="1125"/>
            <a:ext cx="9144000" cy="105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Identifying Prior SOL (5 of 6)</a:t>
            </a:r>
            <a:endParaRPr/>
          </a:p>
        </p:txBody>
      </p:sp>
      <p:sp>
        <p:nvSpPr>
          <p:cNvPr id="314" name="Google Shape;314;p51"/>
          <p:cNvSpPr txBox="1">
            <a:spLocks noGrp="1"/>
          </p:cNvSpPr>
          <p:nvPr>
            <p:ph type="body" idx="1"/>
          </p:nvPr>
        </p:nvSpPr>
        <p:spPr>
          <a:xfrm>
            <a:off x="76200" y="1222625"/>
            <a:ext cx="8927400" cy="310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t>Question 2 will reveal whether students can identify equivalent fractions and decimals without models.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a:t>
            </a:fld>
            <a:endParaRPr lang="en-US" sz="1100" dirty="0"/>
          </a:p>
        </p:txBody>
      </p:sp>
      <p:sp>
        <p:nvSpPr>
          <p:cNvPr id="89" name="Google Shape;89;p16"/>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Agenda</a:t>
            </a:r>
            <a:endParaRPr dirty="0"/>
          </a:p>
        </p:txBody>
      </p:sp>
      <p:sp>
        <p:nvSpPr>
          <p:cNvPr id="90" name="Google Shape;90;p16"/>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
              <a:t>Recover, Redesign, Restart 2020</a:t>
            </a:r>
            <a:endParaRPr/>
          </a:p>
          <a:p>
            <a:pPr marL="457200" lvl="0" indent="-342900" algn="l" rtl="0">
              <a:spcBef>
                <a:spcPts val="0"/>
              </a:spcBef>
              <a:spcAft>
                <a:spcPts val="0"/>
              </a:spcAft>
              <a:buSzPts val="1800"/>
              <a:buChar char="●"/>
            </a:pPr>
            <a:r>
              <a:rPr lang="en"/>
              <a:t>When to Use Quick Checks</a:t>
            </a:r>
            <a:endParaRPr/>
          </a:p>
          <a:p>
            <a:pPr marL="457200" lvl="0" indent="-342900" algn="l" rtl="0">
              <a:spcBef>
                <a:spcPts val="0"/>
              </a:spcBef>
              <a:spcAft>
                <a:spcPts val="0"/>
              </a:spcAft>
              <a:buSzPts val="1800"/>
              <a:buChar char="●"/>
            </a:pPr>
            <a:r>
              <a:rPr lang="en"/>
              <a:t>Components of a Quick Check</a:t>
            </a:r>
            <a:endParaRPr/>
          </a:p>
          <a:p>
            <a:pPr marL="457200" lvl="0" indent="-342900" algn="l" rtl="0">
              <a:spcBef>
                <a:spcPts val="0"/>
              </a:spcBef>
              <a:spcAft>
                <a:spcPts val="0"/>
              </a:spcAft>
              <a:buSzPts val="1800"/>
              <a:buChar char="●"/>
            </a:pPr>
            <a:r>
              <a:rPr lang="en"/>
              <a:t>How to Use Quick Checks</a:t>
            </a:r>
            <a:endParaRPr/>
          </a:p>
          <a:p>
            <a:pPr marL="457200" lvl="0" indent="-342900" algn="l" rtl="0">
              <a:spcBef>
                <a:spcPts val="0"/>
              </a:spcBef>
              <a:spcAft>
                <a:spcPts val="0"/>
              </a:spcAft>
              <a:buSzPts val="1800"/>
              <a:buChar char="●"/>
            </a:pPr>
            <a:r>
              <a:rPr lang="en"/>
              <a:t>Quick Check Availability</a:t>
            </a:r>
            <a:endParaRPr/>
          </a:p>
          <a:p>
            <a:pPr marL="457200" lvl="0" indent="-342900" algn="l" rtl="0">
              <a:spcBef>
                <a:spcPts val="0"/>
              </a:spcBef>
              <a:spcAft>
                <a:spcPts val="0"/>
              </a:spcAft>
              <a:buSzPts val="1800"/>
              <a:buChar char="●"/>
            </a:pPr>
            <a:r>
              <a:rPr lang="en"/>
              <a:t>Other Resources</a:t>
            </a:r>
            <a:endParaRPr/>
          </a:p>
        </p:txBody>
      </p:sp>
      <p:sp>
        <p:nvSpPr>
          <p:cNvPr id="4" name="TextBox 3"/>
          <p:cNvSpPr txBox="1"/>
          <p:nvPr/>
        </p:nvSpPr>
        <p:spPr>
          <a:xfrm>
            <a:off x="1030147" y="3727048"/>
            <a:ext cx="5960962" cy="646331"/>
          </a:xfrm>
          <a:prstGeom prst="rect">
            <a:avLst/>
          </a:prstGeom>
          <a:solidFill>
            <a:schemeClr val="accent2">
              <a:lumMod val="20000"/>
              <a:lumOff val="80000"/>
            </a:schemeClr>
          </a:solidFill>
        </p:spPr>
        <p:txBody>
          <a:bodyPr wrap="square" rtlCol="0">
            <a:spAutoFit/>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Questions can be added in the Q&amp;A feature at the bottom of your screen.</a:t>
            </a: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title="Q and A picture"/>
          <p:cNvPicPr>
            <a:picLocks noChangeAspect="1"/>
          </p:cNvPicPr>
          <p:nvPr/>
        </p:nvPicPr>
        <p:blipFill>
          <a:blip r:embed="rId3"/>
          <a:stretch>
            <a:fillRect/>
          </a:stretch>
        </p:blipFill>
        <p:spPr>
          <a:xfrm>
            <a:off x="6492801" y="3607098"/>
            <a:ext cx="726146" cy="7933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40</a:t>
            </a:fld>
            <a:endParaRPr lang="en-US" sz="1100" dirty="0"/>
          </a:p>
        </p:txBody>
      </p:sp>
      <p:sp>
        <p:nvSpPr>
          <p:cNvPr id="319" name="Google Shape;319;p52"/>
          <p:cNvSpPr txBox="1">
            <a:spLocks noGrp="1"/>
          </p:cNvSpPr>
          <p:nvPr>
            <p:ph type="title"/>
          </p:nvPr>
        </p:nvSpPr>
        <p:spPr>
          <a:xfrm>
            <a:off x="0" y="1126"/>
            <a:ext cx="9144000" cy="96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Uses of Quick Checks - Identifying Prior SOL (6 of 6)</a:t>
            </a:r>
            <a:endParaRPr dirty="0"/>
          </a:p>
        </p:txBody>
      </p:sp>
      <p:pic>
        <p:nvPicPr>
          <p:cNvPr id="321" name="Google Shape;321;p52" descr="Circle all of the decimals that are equivalent to 2/8&#10;&#10;.28, .25, 2.8, .250, .125" title="Question"/>
          <p:cNvPicPr preferRelativeResize="0"/>
          <p:nvPr/>
        </p:nvPicPr>
        <p:blipFill rotWithShape="1">
          <a:blip r:embed="rId3">
            <a:alphaModFix/>
          </a:blip>
          <a:srcRect b="16915"/>
          <a:stretch/>
        </p:blipFill>
        <p:spPr>
          <a:xfrm>
            <a:off x="0" y="1156138"/>
            <a:ext cx="9063300" cy="1045762"/>
          </a:xfrm>
          <a:prstGeom prst="rect">
            <a:avLst/>
          </a:prstGeom>
          <a:noFill/>
          <a:ln>
            <a:noFill/>
          </a:ln>
        </p:spPr>
      </p:pic>
      <p:sp>
        <p:nvSpPr>
          <p:cNvPr id="322" name="Google Shape;322;p52"/>
          <p:cNvSpPr txBox="1"/>
          <p:nvPr/>
        </p:nvSpPr>
        <p:spPr>
          <a:xfrm>
            <a:off x="80700" y="2392325"/>
            <a:ext cx="8982600" cy="16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980000"/>
                </a:solidFill>
                <a:latin typeface="Tahoma"/>
                <a:ea typeface="Tahoma"/>
                <a:cs typeface="Tahoma"/>
                <a:sym typeface="Tahoma"/>
              </a:rPr>
              <a:t>The responses to this question will reveal whether students think the numerator and/or denominator are the same digits used in decimal form. In addition, Mrs. Lovings will know whether students understand that .25 is equal to .250.</a:t>
            </a:r>
            <a:endParaRPr sz="2400" dirty="0">
              <a:solidFill>
                <a:srgbClr val="980000"/>
              </a:solidFill>
              <a:latin typeface="Tahoma"/>
              <a:ea typeface="Tahoma"/>
              <a:cs typeface="Tahoma"/>
              <a:sym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41</a:t>
            </a:fld>
            <a:endParaRPr lang="en-US" sz="1100" dirty="0"/>
          </a:p>
        </p:txBody>
      </p:sp>
      <p:sp>
        <p:nvSpPr>
          <p:cNvPr id="327" name="Google Shape;327;p53"/>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3</a:t>
            </a:r>
            <a:endParaRPr/>
          </a:p>
        </p:txBody>
      </p:sp>
      <p:sp>
        <p:nvSpPr>
          <p:cNvPr id="328" name="Google Shape;328;p53"/>
          <p:cNvSpPr txBox="1">
            <a:spLocks noGrp="1"/>
          </p:cNvSpPr>
          <p:nvPr>
            <p:ph type="body" idx="1"/>
          </p:nvPr>
        </p:nvSpPr>
        <p:spPr>
          <a:xfrm>
            <a:off x="108300" y="1029875"/>
            <a:ext cx="8927400" cy="221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b="1"/>
              <a:t>FORMATIVE ASSESSMENT</a:t>
            </a:r>
            <a:endParaRPr sz="35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42</a:t>
            </a:fld>
            <a:endParaRPr lang="en-US" sz="1100" dirty="0"/>
          </a:p>
        </p:txBody>
      </p:sp>
      <p:sp>
        <p:nvSpPr>
          <p:cNvPr id="333" name="Google Shape;333;p54"/>
          <p:cNvSpPr txBox="1">
            <a:spLocks noGrp="1"/>
          </p:cNvSpPr>
          <p:nvPr>
            <p:ph type="title"/>
          </p:nvPr>
        </p:nvSpPr>
        <p:spPr>
          <a:xfrm>
            <a:off x="0" y="1125"/>
            <a:ext cx="9144000" cy="96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Formative Assessment (1 of 6)</a:t>
            </a:r>
            <a:endParaRPr/>
          </a:p>
        </p:txBody>
      </p:sp>
      <p:sp>
        <p:nvSpPr>
          <p:cNvPr id="334" name="Google Shape;334;p54"/>
          <p:cNvSpPr txBox="1">
            <a:spLocks noGrp="1"/>
          </p:cNvSpPr>
          <p:nvPr>
            <p:ph type="body" idx="1"/>
          </p:nvPr>
        </p:nvSpPr>
        <p:spPr>
          <a:xfrm>
            <a:off x="0" y="895350"/>
            <a:ext cx="91440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Mr. Sellers introduced SOL </a:t>
            </a:r>
            <a:r>
              <a:rPr lang="en" b="1" dirty="0"/>
              <a:t>6.2a</a:t>
            </a:r>
            <a:r>
              <a:rPr lang="en" dirty="0"/>
              <a:t> to his students yesterday and discussed the relationship between fractions, decimals, and percents.  He wants to provide a quick warm-up activity at the start of class to see if his students understand these relationships and are ready for further instruction.  He uses the                         from 6.2a and selects Question 1 for his warm-up activity.</a:t>
            </a:r>
            <a:endParaRPr dirty="0"/>
          </a:p>
        </p:txBody>
      </p:sp>
      <p:pic>
        <p:nvPicPr>
          <p:cNvPr id="335" name="Google Shape;335;p54" descr="pictrue of link" title="Just in Time Quick Check "/>
          <p:cNvPicPr preferRelativeResize="0"/>
          <p:nvPr/>
        </p:nvPicPr>
        <p:blipFill>
          <a:blip r:embed="rId3">
            <a:alphaModFix/>
          </a:blip>
          <a:stretch>
            <a:fillRect/>
          </a:stretch>
        </p:blipFill>
        <p:spPr>
          <a:xfrm>
            <a:off x="5750625" y="3105814"/>
            <a:ext cx="3108925" cy="452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8" name="TextBox 7"/>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43</a:t>
            </a:fld>
            <a:endParaRPr lang="en-US" sz="1100" dirty="0"/>
          </a:p>
        </p:txBody>
      </p:sp>
      <p:sp>
        <p:nvSpPr>
          <p:cNvPr id="340" name="Google Shape;340;p55"/>
          <p:cNvSpPr txBox="1">
            <a:spLocks noGrp="1"/>
          </p:cNvSpPr>
          <p:nvPr>
            <p:ph type="title"/>
          </p:nvPr>
        </p:nvSpPr>
        <p:spPr>
          <a:xfrm>
            <a:off x="0" y="1125"/>
            <a:ext cx="9144000" cy="84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Formative Assessment (2 of 6)</a:t>
            </a:r>
            <a:endParaRPr/>
          </a:p>
        </p:txBody>
      </p:sp>
      <p:pic>
        <p:nvPicPr>
          <p:cNvPr id="341" name="Google Shape;341;p55" descr="Represent 13/20 on the grid" title="Question"/>
          <p:cNvPicPr preferRelativeResize="0"/>
          <p:nvPr/>
        </p:nvPicPr>
        <p:blipFill>
          <a:blip r:embed="rId3">
            <a:alphaModFix/>
          </a:blip>
          <a:stretch>
            <a:fillRect/>
          </a:stretch>
        </p:blipFill>
        <p:spPr>
          <a:xfrm>
            <a:off x="165700" y="845609"/>
            <a:ext cx="3537899" cy="507225"/>
          </a:xfrm>
          <a:prstGeom prst="rect">
            <a:avLst/>
          </a:prstGeom>
          <a:noFill/>
          <a:ln>
            <a:noFill/>
          </a:ln>
        </p:spPr>
      </p:pic>
      <p:pic>
        <p:nvPicPr>
          <p:cNvPr id="2" name="Picture 1" descr="Image  of a 10 by 10 grid" title="A grid"/>
          <p:cNvPicPr>
            <a:picLocks noChangeAspect="1"/>
          </p:cNvPicPr>
          <p:nvPr/>
        </p:nvPicPr>
        <p:blipFill>
          <a:blip r:embed="rId4"/>
          <a:stretch>
            <a:fillRect/>
          </a:stretch>
        </p:blipFill>
        <p:spPr>
          <a:xfrm>
            <a:off x="533670" y="1338433"/>
            <a:ext cx="3200400" cy="2079835"/>
          </a:xfrm>
          <a:prstGeom prst="rect">
            <a:avLst/>
          </a:prstGeom>
        </p:spPr>
      </p:pic>
      <p:pic>
        <p:nvPicPr>
          <p:cNvPr id="343" name="Google Shape;343;p55" descr="What decimal is equivalent to the fraction 13/20?" title="Question"/>
          <p:cNvPicPr preferRelativeResize="0"/>
          <p:nvPr/>
        </p:nvPicPr>
        <p:blipFill>
          <a:blip r:embed="rId5">
            <a:alphaModFix/>
          </a:blip>
          <a:stretch>
            <a:fillRect/>
          </a:stretch>
        </p:blipFill>
        <p:spPr>
          <a:xfrm>
            <a:off x="301450" y="3354966"/>
            <a:ext cx="5897050" cy="634234"/>
          </a:xfrm>
          <a:prstGeom prst="rect">
            <a:avLst/>
          </a:prstGeom>
          <a:noFill/>
          <a:ln>
            <a:noFill/>
          </a:ln>
        </p:spPr>
      </p:pic>
      <p:pic>
        <p:nvPicPr>
          <p:cNvPr id="344" name="Google Shape;344;p55" descr="What percent is equivalent to the fraction 13/20?" title="Question"/>
          <p:cNvPicPr preferRelativeResize="0"/>
          <p:nvPr/>
        </p:nvPicPr>
        <p:blipFill>
          <a:blip r:embed="rId6">
            <a:alphaModFix/>
          </a:blip>
          <a:stretch>
            <a:fillRect/>
          </a:stretch>
        </p:blipFill>
        <p:spPr>
          <a:xfrm>
            <a:off x="367903" y="3989201"/>
            <a:ext cx="5790720" cy="452400"/>
          </a:xfrm>
          <a:prstGeom prst="rect">
            <a:avLst/>
          </a:prstGeom>
          <a:noFill/>
          <a:ln>
            <a:noFill/>
          </a:ln>
        </p:spPr>
      </p:pic>
      <p:sp>
        <p:nvSpPr>
          <p:cNvPr id="345" name="Google Shape;345;p55"/>
          <p:cNvSpPr txBox="1"/>
          <p:nvPr/>
        </p:nvSpPr>
        <p:spPr>
          <a:xfrm>
            <a:off x="4783120" y="970345"/>
            <a:ext cx="3827700" cy="22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980000"/>
                </a:solidFill>
                <a:latin typeface="Tahoma"/>
                <a:ea typeface="Tahoma"/>
                <a:cs typeface="Tahoma"/>
                <a:sym typeface="Tahoma"/>
              </a:rPr>
              <a:t>Student responses will help Mr. Sellers know which students need additional support or time to make the connections.</a:t>
            </a:r>
            <a:endParaRPr sz="2400" dirty="0">
              <a:solidFill>
                <a:srgbClr val="980000"/>
              </a:solidFill>
              <a:latin typeface="Tahoma"/>
              <a:ea typeface="Tahoma"/>
              <a:cs typeface="Tahoma"/>
              <a:sym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44</a:t>
            </a:fld>
            <a:endParaRPr lang="en-US" sz="1100" dirty="0"/>
          </a:p>
        </p:txBody>
      </p:sp>
      <p:sp>
        <p:nvSpPr>
          <p:cNvPr id="350" name="Google Shape;350;p56"/>
          <p:cNvSpPr txBox="1">
            <a:spLocks noGrp="1"/>
          </p:cNvSpPr>
          <p:nvPr>
            <p:ph type="title"/>
          </p:nvPr>
        </p:nvSpPr>
        <p:spPr>
          <a:xfrm>
            <a:off x="0" y="1125"/>
            <a:ext cx="9144000" cy="95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Formative Assessment (3 of 6)</a:t>
            </a:r>
            <a:endParaRPr/>
          </a:p>
        </p:txBody>
      </p:sp>
      <p:sp>
        <p:nvSpPr>
          <p:cNvPr id="351" name="Google Shape;351;p56"/>
          <p:cNvSpPr txBox="1">
            <a:spLocks noGrp="1"/>
          </p:cNvSpPr>
          <p:nvPr>
            <p:ph type="body" idx="1"/>
          </p:nvPr>
        </p:nvSpPr>
        <p:spPr>
          <a:xfrm>
            <a:off x="76200" y="1028700"/>
            <a:ext cx="8927400" cy="3295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Mr. Sellers decides to use question 2 at the end of his lesson to determine whether all students have an understanding of simple fractions and their decimal and percent equivalents.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45</a:t>
            </a:fld>
            <a:endParaRPr lang="en-US" sz="1100" dirty="0"/>
          </a:p>
        </p:txBody>
      </p:sp>
      <p:sp>
        <p:nvSpPr>
          <p:cNvPr id="356" name="Google Shape;356;p57"/>
          <p:cNvSpPr txBox="1">
            <a:spLocks noGrp="1"/>
          </p:cNvSpPr>
          <p:nvPr>
            <p:ph type="title"/>
          </p:nvPr>
        </p:nvSpPr>
        <p:spPr>
          <a:xfrm>
            <a:off x="0" y="1125"/>
            <a:ext cx="9144000" cy="89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Formative Assessment (4 of 6)</a:t>
            </a:r>
            <a:endParaRPr/>
          </a:p>
        </p:txBody>
      </p:sp>
      <p:pic>
        <p:nvPicPr>
          <p:cNvPr id="357" name="Google Shape;357;p57" descr="Write a decimal that represents the amoung of brownie that Dawit eats.  Write a percent that represents the amount of brownie that Dawit eats.&#10;Represnet your thiking using the grid or a number line." title="Dawit eats 3/5 of a brownie"/>
          <p:cNvPicPr preferRelativeResize="0"/>
          <p:nvPr/>
        </p:nvPicPr>
        <p:blipFill>
          <a:blip r:embed="rId3">
            <a:alphaModFix/>
          </a:blip>
          <a:stretch>
            <a:fillRect/>
          </a:stretch>
        </p:blipFill>
        <p:spPr>
          <a:xfrm>
            <a:off x="152400" y="886703"/>
            <a:ext cx="8387050" cy="1731525"/>
          </a:xfrm>
          <a:prstGeom prst="rect">
            <a:avLst/>
          </a:prstGeom>
          <a:noFill/>
          <a:ln>
            <a:noFill/>
          </a:ln>
        </p:spPr>
      </p:pic>
      <p:pic>
        <p:nvPicPr>
          <p:cNvPr id="358" name="Google Shape;358;p57" title="100-grid"/>
          <p:cNvPicPr preferRelativeResize="0"/>
          <p:nvPr/>
        </p:nvPicPr>
        <p:blipFill>
          <a:blip r:embed="rId4">
            <a:alphaModFix/>
          </a:blip>
          <a:stretch>
            <a:fillRect/>
          </a:stretch>
        </p:blipFill>
        <p:spPr>
          <a:xfrm>
            <a:off x="603975" y="2419438"/>
            <a:ext cx="2879300" cy="1924675"/>
          </a:xfrm>
          <a:prstGeom prst="rect">
            <a:avLst/>
          </a:prstGeom>
          <a:noFill/>
          <a:ln>
            <a:noFill/>
          </a:ln>
        </p:spPr>
      </p:pic>
      <p:sp>
        <p:nvSpPr>
          <p:cNvPr id="360" name="Google Shape;360;p57"/>
          <p:cNvSpPr txBox="1"/>
          <p:nvPr/>
        </p:nvSpPr>
        <p:spPr>
          <a:xfrm>
            <a:off x="3693400" y="2419450"/>
            <a:ext cx="5279700" cy="173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80000"/>
                </a:solidFill>
                <a:latin typeface="Tahoma"/>
                <a:ea typeface="Tahoma"/>
                <a:cs typeface="Tahoma"/>
                <a:sym typeface="Tahoma"/>
              </a:rPr>
              <a:t>Mr. Sellers uses this question to assess whether students have a better understanding of percents by the end of the lesson.</a:t>
            </a:r>
            <a:endParaRPr sz="2400">
              <a:solidFill>
                <a:srgbClr val="980000"/>
              </a:solidFill>
              <a:latin typeface="Tahoma"/>
              <a:ea typeface="Tahoma"/>
              <a:cs typeface="Tahoma"/>
              <a:sym typeface="Tahom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46</a:t>
            </a:fld>
            <a:endParaRPr lang="en-US" sz="1100" dirty="0"/>
          </a:p>
        </p:txBody>
      </p:sp>
      <p:sp>
        <p:nvSpPr>
          <p:cNvPr id="365" name="Google Shape;365;p58"/>
          <p:cNvSpPr txBox="1">
            <a:spLocks noGrp="1"/>
          </p:cNvSpPr>
          <p:nvPr>
            <p:ph type="title"/>
          </p:nvPr>
        </p:nvSpPr>
        <p:spPr>
          <a:xfrm>
            <a:off x="0" y="1126"/>
            <a:ext cx="9144000" cy="101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Formative Assessment (5 of 6)</a:t>
            </a:r>
            <a:endParaRPr/>
          </a:p>
        </p:txBody>
      </p:sp>
      <p:sp>
        <p:nvSpPr>
          <p:cNvPr id="366" name="Google Shape;366;p58"/>
          <p:cNvSpPr txBox="1">
            <a:spLocks noGrp="1"/>
          </p:cNvSpPr>
          <p:nvPr>
            <p:ph type="body" idx="1"/>
          </p:nvPr>
        </p:nvSpPr>
        <p:spPr>
          <a:xfrm>
            <a:off x="76200" y="1082100"/>
            <a:ext cx="8927400" cy="324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t>Mr. Sellers will save question 3 to use when he discusses percents that are greater than 100% and question 4 to use when he introduces repeating decimals.</a:t>
            </a:r>
            <a:endParaRPr/>
          </a:p>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47</a:t>
            </a:fld>
            <a:endParaRPr lang="en-US" sz="1100" dirty="0"/>
          </a:p>
        </p:txBody>
      </p:sp>
      <p:sp>
        <p:nvSpPr>
          <p:cNvPr id="371" name="Google Shape;371;p59"/>
          <p:cNvSpPr txBox="1">
            <a:spLocks noGrp="1"/>
          </p:cNvSpPr>
          <p:nvPr>
            <p:ph type="title"/>
          </p:nvPr>
        </p:nvSpPr>
        <p:spPr>
          <a:xfrm>
            <a:off x="0" y="1125"/>
            <a:ext cx="9144000" cy="94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Formative Assessment (6 of 6)</a:t>
            </a:r>
            <a:endParaRPr/>
          </a:p>
        </p:txBody>
      </p:sp>
      <p:pic>
        <p:nvPicPr>
          <p:cNvPr id="372" name="Google Shape;372;p59" descr="Write the equivalent fraction and decimal for the percent below.  Explain how you solved using pictures, numbers, and words.  &#10;149%=_____=________" title="Question"/>
          <p:cNvPicPr preferRelativeResize="0"/>
          <p:nvPr/>
        </p:nvPicPr>
        <p:blipFill>
          <a:blip r:embed="rId3">
            <a:alphaModFix/>
          </a:blip>
          <a:stretch>
            <a:fillRect/>
          </a:stretch>
        </p:blipFill>
        <p:spPr>
          <a:xfrm>
            <a:off x="34525" y="1005784"/>
            <a:ext cx="9143999" cy="1032774"/>
          </a:xfrm>
          <a:prstGeom prst="rect">
            <a:avLst/>
          </a:prstGeom>
          <a:noFill/>
          <a:ln>
            <a:noFill/>
          </a:ln>
        </p:spPr>
      </p:pic>
      <p:pic>
        <p:nvPicPr>
          <p:cNvPr id="373" name="Google Shape;373;p59" descr="A teacher has 11 shirts.  Four of the shirts are blue.&#10;What fraction represents the ratio of blue shirts to the total number of shirts?&#10;What decimal represents the ratio of blue shirts to the total number of shirts?&#10;What percent represents the ratio of blue shirts to the total number of shirts?" title="Question"/>
          <p:cNvPicPr preferRelativeResize="0"/>
          <p:nvPr/>
        </p:nvPicPr>
        <p:blipFill rotWithShape="1">
          <a:blip r:embed="rId4">
            <a:alphaModFix/>
          </a:blip>
          <a:srcRect b="10817"/>
          <a:stretch/>
        </p:blipFill>
        <p:spPr>
          <a:xfrm>
            <a:off x="34525" y="2030751"/>
            <a:ext cx="8269276" cy="2146025"/>
          </a:xfrm>
          <a:prstGeom prst="rect">
            <a:avLst/>
          </a:prstGeom>
          <a:noFill/>
          <a:ln>
            <a:noFill/>
          </a:ln>
        </p:spPr>
      </p:pic>
      <p:sp>
        <p:nvSpPr>
          <p:cNvPr id="374" name="Google Shape;374;p59"/>
          <p:cNvSpPr txBox="1"/>
          <p:nvPr/>
        </p:nvSpPr>
        <p:spPr>
          <a:xfrm>
            <a:off x="5465750" y="1450100"/>
            <a:ext cx="3433200" cy="11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80000"/>
                </a:solidFill>
                <a:latin typeface="Tahoma"/>
                <a:ea typeface="Tahoma"/>
                <a:cs typeface="Tahoma"/>
                <a:sym typeface="Tahoma"/>
              </a:rPr>
              <a:t>Mr. Sellers will use these questions later.</a:t>
            </a:r>
            <a:endParaRPr sz="2400">
              <a:solidFill>
                <a:srgbClr val="980000"/>
              </a:solidFill>
              <a:latin typeface="Tahoma"/>
              <a:ea typeface="Tahoma"/>
              <a:cs typeface="Tahoma"/>
              <a:sym typeface="Tahom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48</a:t>
            </a:fld>
            <a:endParaRPr lang="en-US" sz="1100" dirty="0"/>
          </a:p>
        </p:txBody>
      </p:sp>
      <p:sp>
        <p:nvSpPr>
          <p:cNvPr id="379" name="Google Shape;379;p60"/>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Scenario 4</a:t>
            </a:r>
            <a:endParaRPr/>
          </a:p>
        </p:txBody>
      </p:sp>
      <p:sp>
        <p:nvSpPr>
          <p:cNvPr id="380" name="Google Shape;380;p60"/>
          <p:cNvSpPr txBox="1">
            <a:spLocks noGrp="1"/>
          </p:cNvSpPr>
          <p:nvPr>
            <p:ph type="body" idx="1"/>
          </p:nvPr>
        </p:nvSpPr>
        <p:spPr>
          <a:xfrm>
            <a:off x="76200" y="660500"/>
            <a:ext cx="8927400" cy="366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b="1"/>
              <a:t>PRE-ASSESSMENT</a:t>
            </a:r>
            <a:endParaRPr sz="3500"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49</a:t>
            </a:fld>
            <a:endParaRPr lang="en-US" sz="1100" dirty="0"/>
          </a:p>
        </p:txBody>
      </p:sp>
      <p:sp>
        <p:nvSpPr>
          <p:cNvPr id="385" name="Google Shape;385;p61"/>
          <p:cNvSpPr txBox="1">
            <a:spLocks noGrp="1"/>
          </p:cNvSpPr>
          <p:nvPr>
            <p:ph type="title"/>
          </p:nvPr>
        </p:nvSpPr>
        <p:spPr>
          <a:xfrm>
            <a:off x="0" y="1125"/>
            <a:ext cx="9144000" cy="915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Pre-Assessment </a:t>
            </a:r>
            <a:endParaRPr/>
          </a:p>
          <a:p>
            <a:pPr marL="0" lvl="0" indent="0" algn="l" rtl="0">
              <a:spcBef>
                <a:spcPts val="0"/>
              </a:spcBef>
              <a:spcAft>
                <a:spcPts val="0"/>
              </a:spcAft>
              <a:buNone/>
            </a:pPr>
            <a:r>
              <a:rPr lang="en"/>
              <a:t>(1 of 5)</a:t>
            </a:r>
            <a:endParaRPr/>
          </a:p>
        </p:txBody>
      </p:sp>
      <p:sp>
        <p:nvSpPr>
          <p:cNvPr id="386" name="Google Shape;386;p61"/>
          <p:cNvSpPr txBox="1">
            <a:spLocks noGrp="1"/>
          </p:cNvSpPr>
          <p:nvPr>
            <p:ph type="body" idx="1"/>
          </p:nvPr>
        </p:nvSpPr>
        <p:spPr>
          <a:xfrm>
            <a:off x="76200" y="1078275"/>
            <a:ext cx="8927400" cy="324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Mrs. Byers is concerned that students may have gaps in prior learning due to time missed from school.  She plans to introduce SOL </a:t>
            </a:r>
            <a:r>
              <a:rPr lang="en" b="1"/>
              <a:t>6.2a</a:t>
            </a:r>
            <a:r>
              <a:rPr lang="en"/>
              <a:t> today but wants to determine her students’ prior knowledge of fraction and decimal equivalence.  As a bell ringer, she uses the questions from Quick Check </a:t>
            </a:r>
            <a:r>
              <a:rPr lang="en" b="1"/>
              <a:t>5.2a</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a:t>
            </a:fld>
            <a:endParaRPr lang="en-US" sz="1100" dirty="0"/>
          </a:p>
        </p:txBody>
      </p:sp>
      <p:sp>
        <p:nvSpPr>
          <p:cNvPr id="95" name="Google Shape;95;p17"/>
          <p:cNvSpPr txBox="1">
            <a:spLocks noGrp="1"/>
          </p:cNvSpPr>
          <p:nvPr>
            <p:ph type="title"/>
          </p:nvPr>
        </p:nvSpPr>
        <p:spPr>
          <a:xfrm>
            <a:off x="0" y="6350"/>
            <a:ext cx="9144000" cy="76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Recover. Redesign. Restart. 2020</a:t>
            </a:r>
            <a:endParaRPr/>
          </a:p>
        </p:txBody>
      </p:sp>
      <p:sp>
        <p:nvSpPr>
          <p:cNvPr id="96" name="Google Shape;96;p17"/>
          <p:cNvSpPr txBox="1">
            <a:spLocks noGrp="1"/>
          </p:cNvSpPr>
          <p:nvPr>
            <p:ph type="body" idx="1"/>
          </p:nvPr>
        </p:nvSpPr>
        <p:spPr>
          <a:xfrm>
            <a:off x="0" y="666750"/>
            <a:ext cx="9144000" cy="3599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2200"/>
              <a:t>On June 9, 2020, Governor Northam announced a phased reopening plan for Virginia schools.  During this press conference, Dr. Lane, Superintendent of Schools, shared the guidance document </a:t>
            </a:r>
            <a:r>
              <a:rPr lang="en" sz="2200" u="sng">
                <a:solidFill>
                  <a:schemeClr val="hlink"/>
                </a:solidFill>
                <a:hlinkClick r:id="rId3"/>
              </a:rPr>
              <a:t>Recover, Redesign, Restart 2020</a:t>
            </a:r>
            <a:r>
              <a:rPr lang="en" sz="2200"/>
              <a:t>.</a:t>
            </a:r>
            <a:endParaRPr sz="2200"/>
          </a:p>
          <a:p>
            <a:pPr marL="0" lvl="0" indent="0" algn="l" rtl="0">
              <a:spcBef>
                <a:spcPts val="0"/>
              </a:spcBef>
              <a:spcAft>
                <a:spcPts val="0"/>
              </a:spcAft>
              <a:buNone/>
            </a:pPr>
            <a:endParaRPr sz="800"/>
          </a:p>
          <a:p>
            <a:pPr marL="0" lvl="0" indent="0" algn="l" rtl="0">
              <a:spcBef>
                <a:spcPts val="0"/>
              </a:spcBef>
              <a:spcAft>
                <a:spcPts val="0"/>
              </a:spcAft>
              <a:buNone/>
            </a:pPr>
            <a:r>
              <a:rPr lang="en" sz="2200"/>
              <a:t>Planning and preparing for instruction and assessment are key components of the guidance provided.  </a:t>
            </a:r>
            <a:r>
              <a:rPr lang="en" sz="2200" i="1"/>
              <a:t>Assessment should not be interpreted to mean a “testing event” but rather, a process of data collection that is ongoing, formative and low or no-stakes.</a:t>
            </a:r>
            <a:endParaRPr sz="2200" i="1"/>
          </a:p>
          <a:p>
            <a:pPr marL="0" lvl="0" indent="0" algn="l" rtl="0">
              <a:spcBef>
                <a:spcPts val="0"/>
              </a:spcBef>
              <a:spcAft>
                <a:spcPts val="0"/>
              </a:spcAft>
              <a:buNone/>
            </a:pPr>
            <a:r>
              <a:rPr lang="en" sz="2200" b="1"/>
              <a:t>Assessment should include “just-in-time” formative assessments that inform immediate instructional needs.  </a:t>
            </a:r>
            <a:endParaRPr sz="2200" b="1"/>
          </a:p>
          <a:p>
            <a:pPr marL="0" lvl="0" indent="0" algn="l" rtl="0">
              <a:spcBef>
                <a:spcPts val="0"/>
              </a:spcBef>
              <a:spcAft>
                <a:spcPts val="0"/>
              </a:spcAft>
              <a:buNone/>
            </a:pPr>
            <a:endParaRPr sz="2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7" name="TextBox 6"/>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50</a:t>
            </a:fld>
            <a:endParaRPr lang="en-US" sz="1100" dirty="0"/>
          </a:p>
        </p:txBody>
      </p:sp>
      <p:sp>
        <p:nvSpPr>
          <p:cNvPr id="391" name="Google Shape;391;p62"/>
          <p:cNvSpPr txBox="1">
            <a:spLocks noGrp="1"/>
          </p:cNvSpPr>
          <p:nvPr>
            <p:ph type="title"/>
          </p:nvPr>
        </p:nvSpPr>
        <p:spPr>
          <a:xfrm>
            <a:off x="0" y="1125"/>
            <a:ext cx="9144000" cy="982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Pre-Assessment</a:t>
            </a:r>
            <a:endParaRPr/>
          </a:p>
          <a:p>
            <a:pPr marL="0" lvl="0" indent="0" algn="l" rtl="0">
              <a:spcBef>
                <a:spcPts val="0"/>
              </a:spcBef>
              <a:spcAft>
                <a:spcPts val="0"/>
              </a:spcAft>
              <a:buClr>
                <a:schemeClr val="dk1"/>
              </a:buClr>
              <a:buSzPts val="1100"/>
              <a:buFont typeface="Arial"/>
              <a:buNone/>
            </a:pPr>
            <a:r>
              <a:rPr lang="en"/>
              <a:t> (2 of 5)</a:t>
            </a:r>
            <a:endParaRPr/>
          </a:p>
        </p:txBody>
      </p:sp>
      <p:pic>
        <p:nvPicPr>
          <p:cNvPr id="394" name="Google Shape;394;p62" descr="Shade 3/4 on the grid below." title="Question"/>
          <p:cNvPicPr preferRelativeResize="0"/>
          <p:nvPr/>
        </p:nvPicPr>
        <p:blipFill>
          <a:blip r:embed="rId3">
            <a:alphaModFix/>
          </a:blip>
          <a:stretch>
            <a:fillRect/>
          </a:stretch>
        </p:blipFill>
        <p:spPr>
          <a:xfrm>
            <a:off x="170025" y="983626"/>
            <a:ext cx="3553425" cy="571824"/>
          </a:xfrm>
          <a:prstGeom prst="rect">
            <a:avLst/>
          </a:prstGeom>
          <a:noFill/>
          <a:ln>
            <a:noFill/>
          </a:ln>
        </p:spPr>
      </p:pic>
      <p:pic>
        <p:nvPicPr>
          <p:cNvPr id="392" name="Google Shape;392;p62" descr="10 by 10 grid" title="100-Grid"/>
          <p:cNvPicPr preferRelativeResize="0"/>
          <p:nvPr/>
        </p:nvPicPr>
        <p:blipFill>
          <a:blip r:embed="rId4">
            <a:alphaModFix/>
          </a:blip>
          <a:stretch>
            <a:fillRect/>
          </a:stretch>
        </p:blipFill>
        <p:spPr>
          <a:xfrm>
            <a:off x="899400" y="1545700"/>
            <a:ext cx="2094663" cy="2101625"/>
          </a:xfrm>
          <a:prstGeom prst="rect">
            <a:avLst/>
          </a:prstGeom>
          <a:noFill/>
          <a:ln>
            <a:noFill/>
          </a:ln>
        </p:spPr>
      </p:pic>
      <p:pic>
        <p:nvPicPr>
          <p:cNvPr id="395" name="Google Shape;395;p62" descr="What decimal is equivalent to the fraction shaded in the model?" title="Question"/>
          <p:cNvPicPr preferRelativeResize="0"/>
          <p:nvPr/>
        </p:nvPicPr>
        <p:blipFill>
          <a:blip r:embed="rId5">
            <a:alphaModFix/>
          </a:blip>
          <a:stretch>
            <a:fillRect/>
          </a:stretch>
        </p:blipFill>
        <p:spPr>
          <a:xfrm>
            <a:off x="56600" y="3647325"/>
            <a:ext cx="8839200" cy="630075"/>
          </a:xfrm>
          <a:prstGeom prst="rect">
            <a:avLst/>
          </a:prstGeom>
          <a:noFill/>
          <a:ln>
            <a:noFill/>
          </a:ln>
        </p:spPr>
      </p:pic>
      <p:sp>
        <p:nvSpPr>
          <p:cNvPr id="393" name="Google Shape;393;p62"/>
          <p:cNvSpPr txBox="1"/>
          <p:nvPr/>
        </p:nvSpPr>
        <p:spPr>
          <a:xfrm>
            <a:off x="3700700" y="1545700"/>
            <a:ext cx="5195100" cy="18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rgbClr val="980000"/>
                </a:solidFill>
                <a:latin typeface="Tahoma"/>
                <a:ea typeface="Tahoma"/>
                <a:cs typeface="Tahoma"/>
                <a:sym typeface="Tahoma"/>
              </a:rPr>
              <a:t>Mrs. Byers uses question 1 to determine whether students use the model correctly and can determine the equivalent decimal.</a:t>
            </a:r>
            <a:endParaRPr sz="2600">
              <a:solidFill>
                <a:srgbClr val="980000"/>
              </a:solidFill>
              <a:latin typeface="Tahoma"/>
              <a:ea typeface="Tahoma"/>
              <a:cs typeface="Tahoma"/>
              <a:sym typeface="Tahom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51</a:t>
            </a:fld>
            <a:endParaRPr lang="en-US" sz="1100" dirty="0"/>
          </a:p>
        </p:txBody>
      </p:sp>
      <p:sp>
        <p:nvSpPr>
          <p:cNvPr id="400" name="Google Shape;400;p63"/>
          <p:cNvSpPr txBox="1">
            <a:spLocks noGrp="1"/>
          </p:cNvSpPr>
          <p:nvPr>
            <p:ph type="title"/>
          </p:nvPr>
        </p:nvSpPr>
        <p:spPr>
          <a:xfrm>
            <a:off x="0" y="1126"/>
            <a:ext cx="9144000" cy="105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Pre-Assessment </a:t>
            </a:r>
            <a:endParaRPr/>
          </a:p>
          <a:p>
            <a:pPr marL="0" lvl="0" indent="0" algn="l" rtl="0">
              <a:spcBef>
                <a:spcPts val="0"/>
              </a:spcBef>
              <a:spcAft>
                <a:spcPts val="0"/>
              </a:spcAft>
              <a:buClr>
                <a:schemeClr val="dk1"/>
              </a:buClr>
              <a:buSzPts val="1100"/>
              <a:buFont typeface="Arial"/>
              <a:buNone/>
            </a:pPr>
            <a:r>
              <a:rPr lang="en"/>
              <a:t>(3 of 5)</a:t>
            </a:r>
            <a:endParaRPr/>
          </a:p>
        </p:txBody>
      </p:sp>
      <p:pic>
        <p:nvPicPr>
          <p:cNvPr id="401" name="Google Shape;401;p63" descr="Circle all of the decimals that are equivalent to 2/8.&#10;.28, .25, 2.8, .250, .125" title="Question"/>
          <p:cNvPicPr preferRelativeResize="0"/>
          <p:nvPr/>
        </p:nvPicPr>
        <p:blipFill rotWithShape="1">
          <a:blip r:embed="rId3">
            <a:alphaModFix/>
          </a:blip>
          <a:srcRect b="16915"/>
          <a:stretch/>
        </p:blipFill>
        <p:spPr>
          <a:xfrm>
            <a:off x="0" y="1157250"/>
            <a:ext cx="9144000" cy="1044650"/>
          </a:xfrm>
          <a:prstGeom prst="rect">
            <a:avLst/>
          </a:prstGeom>
          <a:noFill/>
          <a:ln>
            <a:noFill/>
          </a:ln>
        </p:spPr>
      </p:pic>
      <p:sp>
        <p:nvSpPr>
          <p:cNvPr id="402" name="Google Shape;402;p63"/>
          <p:cNvSpPr txBox="1"/>
          <p:nvPr/>
        </p:nvSpPr>
        <p:spPr>
          <a:xfrm>
            <a:off x="674550" y="2529600"/>
            <a:ext cx="7237500" cy="15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80000"/>
                </a:solidFill>
                <a:latin typeface="Tahoma"/>
                <a:ea typeface="Tahoma"/>
                <a:cs typeface="Tahoma"/>
                <a:sym typeface="Tahoma"/>
              </a:rPr>
              <a:t>Mrs. Byers uses question 2 to determine whether students can identify equivalent fractions and decimals without a model.</a:t>
            </a:r>
            <a:endParaRPr sz="2400">
              <a:solidFill>
                <a:srgbClr val="980000"/>
              </a:solidFill>
              <a:latin typeface="Tahoma"/>
              <a:ea typeface="Tahoma"/>
              <a:cs typeface="Tahoma"/>
              <a:sym typeface="Tahom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52</a:t>
            </a:fld>
            <a:endParaRPr lang="en-US" sz="1100" dirty="0"/>
          </a:p>
        </p:txBody>
      </p:sp>
      <p:sp>
        <p:nvSpPr>
          <p:cNvPr id="407" name="Google Shape;407;p64"/>
          <p:cNvSpPr txBox="1">
            <a:spLocks noGrp="1"/>
          </p:cNvSpPr>
          <p:nvPr>
            <p:ph type="title"/>
          </p:nvPr>
        </p:nvSpPr>
        <p:spPr>
          <a:xfrm>
            <a:off x="0" y="1126"/>
            <a:ext cx="9144000" cy="954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Uses of Quick Checks - Pre-Assessment </a:t>
            </a:r>
            <a:endParaRPr/>
          </a:p>
          <a:p>
            <a:pPr marL="0" lvl="0" indent="0" algn="l" rtl="0">
              <a:spcBef>
                <a:spcPts val="0"/>
              </a:spcBef>
              <a:spcAft>
                <a:spcPts val="0"/>
              </a:spcAft>
              <a:buClr>
                <a:schemeClr val="dk1"/>
              </a:buClr>
              <a:buSzPts val="1100"/>
              <a:buFont typeface="Arial"/>
              <a:buNone/>
            </a:pPr>
            <a:r>
              <a:rPr lang="en"/>
              <a:t>(4 of 5)</a:t>
            </a:r>
            <a:endParaRPr/>
          </a:p>
        </p:txBody>
      </p:sp>
      <p:pic>
        <p:nvPicPr>
          <p:cNvPr id="408" name="Google Shape;408;p64" descr="Which fractions and decimals are shaded in the model below?  Circle all that apply.&#10;4/10, 0.8, 45/100, 0.45, 4/5, 0.80 &#10;&#10;(model is a circle with 4 out of 5 equal pieces shaded green)" title="Question"/>
          <p:cNvPicPr preferRelativeResize="0"/>
          <p:nvPr/>
        </p:nvPicPr>
        <p:blipFill>
          <a:blip r:embed="rId3">
            <a:alphaModFix/>
          </a:blip>
          <a:stretch>
            <a:fillRect/>
          </a:stretch>
        </p:blipFill>
        <p:spPr>
          <a:xfrm>
            <a:off x="85725" y="1115593"/>
            <a:ext cx="8972550" cy="2886069"/>
          </a:xfrm>
          <a:prstGeom prst="rect">
            <a:avLst/>
          </a:prstGeom>
          <a:noFill/>
          <a:ln>
            <a:noFill/>
          </a:ln>
        </p:spPr>
      </p:pic>
      <p:sp>
        <p:nvSpPr>
          <p:cNvPr id="409" name="Google Shape;409;p64"/>
          <p:cNvSpPr txBox="1"/>
          <p:nvPr/>
        </p:nvSpPr>
        <p:spPr>
          <a:xfrm>
            <a:off x="5396100" y="1539154"/>
            <a:ext cx="3747900" cy="1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980000"/>
                </a:solidFill>
                <a:latin typeface="Tahoma"/>
                <a:ea typeface="Tahoma"/>
                <a:cs typeface="Tahoma"/>
                <a:sym typeface="Tahoma"/>
              </a:rPr>
              <a:t>This question reveals whether students recognize multiple representations of the same quantity.</a:t>
            </a:r>
            <a:endParaRPr sz="2400" dirty="0">
              <a:solidFill>
                <a:srgbClr val="980000"/>
              </a:solidFill>
              <a:latin typeface="Tahoma"/>
              <a:ea typeface="Tahoma"/>
              <a:cs typeface="Tahoma"/>
              <a:sym typeface="Tahom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53</a:t>
            </a:fld>
            <a:endParaRPr lang="en-US" sz="1100" dirty="0"/>
          </a:p>
        </p:txBody>
      </p:sp>
      <p:sp>
        <p:nvSpPr>
          <p:cNvPr id="414" name="Google Shape;414;p65"/>
          <p:cNvSpPr txBox="1">
            <a:spLocks noGrp="1"/>
          </p:cNvSpPr>
          <p:nvPr>
            <p:ph type="title"/>
          </p:nvPr>
        </p:nvSpPr>
        <p:spPr>
          <a:xfrm>
            <a:off x="0" y="1126"/>
            <a:ext cx="9144000" cy="104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Uses of Quick Checks - Pre-Assessment </a:t>
            </a:r>
            <a:endParaRPr/>
          </a:p>
          <a:p>
            <a:pPr marL="0" lvl="0" indent="0" algn="l" rtl="0">
              <a:spcBef>
                <a:spcPts val="0"/>
              </a:spcBef>
              <a:spcAft>
                <a:spcPts val="0"/>
              </a:spcAft>
              <a:buNone/>
            </a:pPr>
            <a:r>
              <a:rPr lang="en"/>
              <a:t>(5 of 5)</a:t>
            </a:r>
            <a:endParaRPr/>
          </a:p>
        </p:txBody>
      </p:sp>
      <p:sp>
        <p:nvSpPr>
          <p:cNvPr id="415" name="Google Shape;415;p65"/>
          <p:cNvSpPr txBox="1">
            <a:spLocks noGrp="1"/>
          </p:cNvSpPr>
          <p:nvPr>
            <p:ph type="body" idx="1"/>
          </p:nvPr>
        </p:nvSpPr>
        <p:spPr>
          <a:xfrm>
            <a:off x="0" y="1041225"/>
            <a:ext cx="9144000" cy="3283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t>Mrs. Byers uses Quick Check </a:t>
            </a:r>
            <a:r>
              <a:rPr lang="en" b="1"/>
              <a:t>5.2a</a:t>
            </a:r>
            <a:r>
              <a:rPr lang="en"/>
              <a:t> to gauge the amount of background knowledge her students have as they are introduced to the new content in SOL </a:t>
            </a:r>
            <a:r>
              <a:rPr lang="en" b="1"/>
              <a:t>6.2a</a:t>
            </a:r>
            <a:r>
              <a:rPr lang="en"/>
              <a:t>.  These questions also provide opportunities to reactivate prior learning and help students recall the fraction/decimal connection. In </a:t>
            </a:r>
            <a:r>
              <a:rPr lang="en" b="1"/>
              <a:t>less than 10 minutes</a:t>
            </a:r>
            <a:r>
              <a:rPr lang="en"/>
              <a:t> she has gained much information about her students.</a:t>
            </a:r>
            <a:endParaRPr/>
          </a:p>
          <a:p>
            <a:pPr marL="0" lvl="0" indent="0" algn="l"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54</a:t>
            </a:fld>
            <a:endParaRPr lang="en-US" sz="1100" dirty="0"/>
          </a:p>
        </p:txBody>
      </p:sp>
      <p:sp>
        <p:nvSpPr>
          <p:cNvPr id="3" name="Title 2"/>
          <p:cNvSpPr>
            <a:spLocks noGrp="1"/>
          </p:cNvSpPr>
          <p:nvPr>
            <p:ph type="title"/>
          </p:nvPr>
        </p:nvSpPr>
        <p:spPr/>
        <p:txBody>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THE TEACHER NOTES</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7873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5" name="TextBox 4"/>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55</a:t>
            </a:fld>
            <a:endParaRPr lang="en-US" sz="1100" dirty="0"/>
          </a:p>
        </p:txBody>
      </p:sp>
      <p:sp>
        <p:nvSpPr>
          <p:cNvPr id="425" name="Google Shape;425;p67"/>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The Teacher Notes</a:t>
            </a:r>
            <a:endParaRPr/>
          </a:p>
        </p:txBody>
      </p:sp>
      <p:pic>
        <p:nvPicPr>
          <p:cNvPr id="427" name="Google Shape;427;p67" title="Just in Time Quick Check Teacher Notes"/>
          <p:cNvPicPr preferRelativeResize="0"/>
          <p:nvPr/>
        </p:nvPicPr>
        <p:blipFill>
          <a:blip r:embed="rId3">
            <a:alphaModFix/>
          </a:blip>
          <a:stretch>
            <a:fillRect/>
          </a:stretch>
        </p:blipFill>
        <p:spPr>
          <a:xfrm>
            <a:off x="818400" y="716000"/>
            <a:ext cx="6354724" cy="584450"/>
          </a:xfrm>
          <a:prstGeom prst="rect">
            <a:avLst/>
          </a:prstGeom>
          <a:noFill/>
          <a:ln>
            <a:noFill/>
          </a:ln>
        </p:spPr>
      </p:pic>
      <p:sp>
        <p:nvSpPr>
          <p:cNvPr id="426" name="Google Shape;426;p67"/>
          <p:cNvSpPr txBox="1"/>
          <p:nvPr/>
        </p:nvSpPr>
        <p:spPr>
          <a:xfrm>
            <a:off x="0" y="1253800"/>
            <a:ext cx="9144000" cy="30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Tahoma"/>
                <a:ea typeface="Tahoma"/>
                <a:cs typeface="Tahoma"/>
                <a:sym typeface="Tahoma"/>
              </a:rPr>
              <a:t>This link takes the user to a copy of the questions along with an explanation of students’ most common errors and misconceptions and what they may indicate.  These notes also may include suggestions for helping students clarify the concept.  These notes can be particularly useful for teachers as they assess student understanding and provide feedback.</a:t>
            </a:r>
            <a:endParaRPr sz="2800">
              <a:latin typeface="Tahoma"/>
              <a:ea typeface="Tahoma"/>
              <a:cs typeface="Tahoma"/>
              <a:sym typeface="Tahom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56</a:t>
            </a:fld>
            <a:endParaRPr lang="en-US" sz="1100" dirty="0"/>
          </a:p>
        </p:txBody>
      </p:sp>
      <p:sp>
        <p:nvSpPr>
          <p:cNvPr id="432" name="Google Shape;432;p68"/>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Teacher Notes Example</a:t>
            </a:r>
            <a:endParaRPr/>
          </a:p>
        </p:txBody>
      </p:sp>
      <p:pic>
        <p:nvPicPr>
          <p:cNvPr id="2" name="Picture 1" descr="A common misconception for some students is thinking that percents do not go over 100.  Students with this misconception may not understand the connection between the percent and the whole.  They may not recognize that a percent can also be represented as a fractional part of 100 or that 100% represents a whole.  These students may benefit from using concrete materials and pictorial representations such as base ten blocks, number lines, decimal squares, or shaded grids to model percents over 100.  These materials provide a concrete way to see that 100% is a whole and then the remaining 49% is a portion of another whole.  This provides a visual way for students to connect a percentage like 149% to an improper fraction or mixed number and a decimal over a whole. " title="Teacher Notes Example">
            <a:extLst>
              <a:ext uri="{FF2B5EF4-FFF2-40B4-BE49-F238E27FC236}">
                <a16:creationId xmlns:a16="http://schemas.microsoft.com/office/drawing/2014/main" id="{564EA7F4-2BE0-4A18-ACC3-E043DB2CA2AC}"/>
              </a:ext>
            </a:extLst>
          </p:cNvPr>
          <p:cNvPicPr>
            <a:picLocks noChangeAspect="1"/>
          </p:cNvPicPr>
          <p:nvPr/>
        </p:nvPicPr>
        <p:blipFill>
          <a:blip r:embed="rId3"/>
          <a:stretch>
            <a:fillRect/>
          </a:stretch>
        </p:blipFill>
        <p:spPr>
          <a:xfrm>
            <a:off x="0" y="736968"/>
            <a:ext cx="9128513" cy="341327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57</a:t>
            </a:fld>
            <a:endParaRPr lang="en-US" sz="1100" dirty="0"/>
          </a:p>
        </p:txBody>
      </p:sp>
      <p:sp>
        <p:nvSpPr>
          <p:cNvPr id="438" name="Google Shape;438;p69"/>
          <p:cNvSpPr txBox="1">
            <a:spLocks noGrp="1"/>
          </p:cNvSpPr>
          <p:nvPr>
            <p:ph type="title"/>
          </p:nvPr>
        </p:nvSpPr>
        <p:spPr>
          <a:xfrm>
            <a:off x="0" y="1126"/>
            <a:ext cx="9144000" cy="968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Ideas for Using Quick Checks in a Virtual Environment (1 of 2)</a:t>
            </a:r>
            <a:endParaRPr/>
          </a:p>
        </p:txBody>
      </p:sp>
      <p:sp>
        <p:nvSpPr>
          <p:cNvPr id="439" name="Google Shape;439;p69"/>
          <p:cNvSpPr txBox="1">
            <a:spLocks noGrp="1"/>
          </p:cNvSpPr>
          <p:nvPr>
            <p:ph type="body" idx="1"/>
          </p:nvPr>
        </p:nvSpPr>
        <p:spPr>
          <a:xfrm>
            <a:off x="108300" y="1260650"/>
            <a:ext cx="8927400" cy="27750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Font typeface="Arial" panose="020B0604020202020204" pitchFamily="34" charset="0"/>
              <a:buChar char="•"/>
            </a:pPr>
            <a:r>
              <a:rPr lang="en" sz="2400" dirty="0" smtClean="0"/>
              <a:t>Have students complete their work and submit a picture of using </a:t>
            </a:r>
            <a:r>
              <a:rPr lang="en" sz="2400" dirty="0"/>
              <a:t>your school division’s </a:t>
            </a:r>
            <a:r>
              <a:rPr lang="en" sz="2400" dirty="0" smtClean="0">
                <a:solidFill>
                  <a:schemeClr val="tx1"/>
                </a:solidFill>
              </a:rPr>
              <a:t>Learning Management System (LMS)</a:t>
            </a:r>
            <a:r>
              <a:rPr lang="en" sz="2400" dirty="0" smtClean="0"/>
              <a:t>.</a:t>
            </a:r>
            <a:endParaRPr sz="2400" dirty="0"/>
          </a:p>
          <a:p>
            <a:pPr lvl="0" indent="-381000">
              <a:spcBef>
                <a:spcPts val="1000"/>
              </a:spcBef>
              <a:buClr>
                <a:srgbClr val="222222"/>
              </a:buClr>
              <a:buSzPts val="2400"/>
              <a:buFont typeface="Arial" panose="020B0604020202020204" pitchFamily="34" charset="0"/>
              <a:buChar char="•"/>
            </a:pPr>
            <a:r>
              <a:rPr lang="en" sz="2400" dirty="0" smtClean="0">
                <a:solidFill>
                  <a:srgbClr val="222222"/>
                </a:solidFill>
                <a:highlight>
                  <a:schemeClr val="lt1"/>
                </a:highlight>
              </a:rPr>
              <a:t>Post </a:t>
            </a:r>
            <a:r>
              <a:rPr lang="en" sz="2400" dirty="0">
                <a:solidFill>
                  <a:srgbClr val="222222"/>
                </a:solidFill>
                <a:highlight>
                  <a:schemeClr val="lt1"/>
                </a:highlight>
              </a:rPr>
              <a:t>the question on your shared screen </a:t>
            </a:r>
            <a:r>
              <a:rPr lang="en" sz="2400" dirty="0" smtClean="0">
                <a:solidFill>
                  <a:srgbClr val="222222"/>
                </a:solidFill>
                <a:highlight>
                  <a:schemeClr val="lt1"/>
                </a:highlight>
              </a:rPr>
              <a:t>(in </a:t>
            </a:r>
            <a:r>
              <a:rPr lang="en" sz="2400" dirty="0">
                <a:solidFill>
                  <a:srgbClr val="222222"/>
                </a:solidFill>
                <a:highlight>
                  <a:schemeClr val="lt1"/>
                </a:highlight>
              </a:rPr>
              <a:t>a synchronous </a:t>
            </a:r>
            <a:r>
              <a:rPr lang="en" sz="2400" dirty="0" smtClean="0">
                <a:solidFill>
                  <a:srgbClr val="222222"/>
                </a:solidFill>
                <a:highlight>
                  <a:schemeClr val="lt1"/>
                </a:highlight>
              </a:rPr>
              <a:t>session) and </a:t>
            </a:r>
            <a:r>
              <a:rPr lang="en" sz="2400" dirty="0">
                <a:solidFill>
                  <a:srgbClr val="222222"/>
                </a:solidFill>
                <a:highlight>
                  <a:schemeClr val="lt1"/>
                </a:highlight>
              </a:rPr>
              <a:t>have students do their work on paper or a small whiteboard.  Then students can hold up their work so the teacher can review.</a:t>
            </a:r>
            <a:endParaRPr sz="2400" dirty="0">
              <a:solidFill>
                <a:srgbClr val="222222"/>
              </a:solidFill>
              <a:highlight>
                <a:schemeClr val="lt1"/>
              </a:highlight>
            </a:endParaRPr>
          </a:p>
          <a:p>
            <a:pPr marL="457200" lvl="0" indent="0" algn="l" rtl="0">
              <a:spcBef>
                <a:spcPts val="1000"/>
              </a:spcBef>
              <a:spcAft>
                <a:spcPts val="1000"/>
              </a:spcAft>
              <a:buNone/>
            </a:pPr>
            <a:endParaRPr sz="2400" dirty="0">
              <a:solidFill>
                <a:srgbClr val="222222"/>
              </a:solidFill>
              <a:highlight>
                <a:srgbClr val="FFFFFF"/>
              </a:highlight>
            </a:endParaRPr>
          </a:p>
        </p:txBody>
      </p:sp>
    </p:spTree>
    <p:extLst>
      <p:ext uri="{BB962C8B-B14F-4D97-AF65-F5344CB8AC3E}">
        <p14:creationId xmlns:p14="http://schemas.microsoft.com/office/powerpoint/2010/main" val="3996750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58</a:t>
            </a:fld>
            <a:endParaRPr lang="en-US" sz="1100" dirty="0"/>
          </a:p>
        </p:txBody>
      </p:sp>
      <p:sp>
        <p:nvSpPr>
          <p:cNvPr id="444" name="Google Shape;444;p70"/>
          <p:cNvSpPr txBox="1">
            <a:spLocks noGrp="1"/>
          </p:cNvSpPr>
          <p:nvPr>
            <p:ph type="title"/>
          </p:nvPr>
        </p:nvSpPr>
        <p:spPr>
          <a:xfrm>
            <a:off x="0" y="1125"/>
            <a:ext cx="9144000" cy="89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a:t>Ideas for Using Quick Checks in a Virtual Environment (2 of 2)</a:t>
            </a:r>
            <a:endParaRPr/>
          </a:p>
        </p:txBody>
      </p:sp>
      <p:sp>
        <p:nvSpPr>
          <p:cNvPr id="445" name="Google Shape;445;p70"/>
          <p:cNvSpPr txBox="1">
            <a:spLocks noGrp="1"/>
          </p:cNvSpPr>
          <p:nvPr>
            <p:ph type="body" idx="1"/>
          </p:nvPr>
        </p:nvSpPr>
        <p:spPr>
          <a:xfrm>
            <a:off x="0" y="1215483"/>
            <a:ext cx="9144000" cy="3108867"/>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 sz="2400" dirty="0">
                <a:solidFill>
                  <a:srgbClr val="222222"/>
                </a:solidFill>
                <a:highlight>
                  <a:schemeClr val="lt1"/>
                </a:highlight>
              </a:rPr>
              <a:t>Have students create a </a:t>
            </a:r>
            <a:r>
              <a:rPr lang="en" sz="2400" dirty="0">
                <a:solidFill>
                  <a:srgbClr val="222222"/>
                </a:solidFill>
                <a:highlight>
                  <a:schemeClr val="lt1"/>
                </a:highlight>
                <a:hlinkClick r:id="rId3"/>
              </a:rPr>
              <a:t>Flipgrid</a:t>
            </a:r>
            <a:r>
              <a:rPr lang="en" sz="2400" dirty="0">
                <a:solidFill>
                  <a:srgbClr val="222222"/>
                </a:solidFill>
                <a:highlight>
                  <a:schemeClr val="lt1"/>
                </a:highlight>
              </a:rPr>
              <a:t> video explaining how they have solved a particular problem.  Students can use the whiteboard feature to show their work.</a:t>
            </a:r>
            <a:endParaRPr sz="2400" dirty="0">
              <a:solidFill>
                <a:srgbClr val="222222"/>
              </a:solidFill>
              <a:highlight>
                <a:schemeClr val="lt1"/>
              </a:highlight>
            </a:endParaRPr>
          </a:p>
          <a:p>
            <a:pPr lvl="0" indent="-317500">
              <a:spcBef>
                <a:spcPts val="1000"/>
              </a:spcBef>
              <a:buSzPts val="1400"/>
              <a:buChar char="●"/>
            </a:pPr>
            <a:r>
              <a:rPr lang="en-US" sz="2400" dirty="0">
                <a:solidFill>
                  <a:schemeClr val="tx1"/>
                </a:solidFill>
                <a:highlight>
                  <a:srgbClr val="FFFFFF"/>
                </a:highlight>
              </a:rPr>
              <a:t>Have students show their work for each problem on Google </a:t>
            </a:r>
            <a:r>
              <a:rPr lang="en-US" sz="2400" dirty="0" err="1">
                <a:solidFill>
                  <a:schemeClr val="tx1"/>
                </a:solidFill>
                <a:highlight>
                  <a:srgbClr val="FFFFFF"/>
                </a:highlight>
              </a:rPr>
              <a:t>Jamboard</a:t>
            </a:r>
            <a:r>
              <a:rPr lang="en-US" sz="2400" dirty="0">
                <a:solidFill>
                  <a:schemeClr val="tx1"/>
                </a:solidFill>
                <a:highlight>
                  <a:srgbClr val="FFFFFF"/>
                </a:highlight>
              </a:rPr>
              <a:t> which provides a free whiteboard</a:t>
            </a:r>
            <a:r>
              <a:rPr lang="en-US" sz="2400" dirty="0">
                <a:solidFill>
                  <a:srgbClr val="222222"/>
                </a:solidFill>
                <a:highlight>
                  <a:srgbClr val="FFFFFF"/>
                </a:highlight>
              </a:rPr>
              <a:t>. </a:t>
            </a:r>
            <a:r>
              <a:rPr lang="en-US" sz="1100" dirty="0">
                <a:solidFill>
                  <a:srgbClr val="222222"/>
                </a:solidFill>
                <a:highlight>
                  <a:srgbClr val="FFFFFF"/>
                </a:highlight>
                <a:latin typeface="Arial"/>
                <a:ea typeface="Arial"/>
                <a:cs typeface="Arial"/>
                <a:sym typeface="Arial"/>
              </a:rPr>
              <a:t> </a:t>
            </a:r>
          </a:p>
          <a:p>
            <a:pPr marL="457200" lvl="0" indent="-317500" algn="l" rtl="0">
              <a:spcBef>
                <a:spcPts val="1000"/>
              </a:spcBef>
              <a:spcAft>
                <a:spcPts val="1000"/>
              </a:spcAft>
              <a:buSzPts val="1400"/>
              <a:buChar char="●"/>
            </a:pPr>
            <a:r>
              <a:rPr lang="en" sz="2400" dirty="0" smtClean="0">
                <a:solidFill>
                  <a:srgbClr val="222222"/>
                </a:solidFill>
                <a:highlight>
                  <a:srgbClr val="FFFFFF"/>
                </a:highlight>
              </a:rPr>
              <a:t>Include </a:t>
            </a:r>
            <a:r>
              <a:rPr lang="en" sz="2400" dirty="0">
                <a:solidFill>
                  <a:srgbClr val="222222"/>
                </a:solidFill>
                <a:highlight>
                  <a:srgbClr val="FFFFFF"/>
                </a:highlight>
              </a:rPr>
              <a:t>the selected questions into a </a:t>
            </a:r>
            <a:r>
              <a:rPr lang="en" sz="2400" dirty="0">
                <a:solidFill>
                  <a:srgbClr val="222222"/>
                </a:solidFill>
                <a:highlight>
                  <a:srgbClr val="FFFFFF"/>
                </a:highlight>
                <a:hlinkClick r:id="rId4"/>
              </a:rPr>
              <a:t>Desmos Activity Builder </a:t>
            </a:r>
            <a:r>
              <a:rPr lang="en" sz="2400" dirty="0">
                <a:solidFill>
                  <a:srgbClr val="222222"/>
                </a:solidFill>
                <a:highlight>
                  <a:srgbClr val="FFFFFF"/>
                </a:highlight>
              </a:rPr>
              <a:t>so students can show their work for teachers to review.</a:t>
            </a:r>
            <a:endParaRPr sz="2400" dirty="0">
              <a:solidFill>
                <a:srgbClr val="222222"/>
              </a:solidFill>
              <a:highlight>
                <a:srgbClr val="FFFFFF"/>
              </a:high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59</a:t>
            </a:fld>
            <a:endParaRPr lang="en-US" sz="1100" dirty="0"/>
          </a:p>
        </p:txBody>
      </p:sp>
      <p:sp>
        <p:nvSpPr>
          <p:cNvPr id="450" name="Google Shape;450;p71"/>
          <p:cNvSpPr txBox="1">
            <a:spLocks noGrp="1"/>
          </p:cNvSpPr>
          <p:nvPr>
            <p:ph type="title"/>
          </p:nvPr>
        </p:nvSpPr>
        <p:spPr>
          <a:xfrm>
            <a:off x="0" y="1125"/>
            <a:ext cx="9144000" cy="84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When Will Quick Checks be Available?</a:t>
            </a:r>
            <a:endParaRPr dirty="0"/>
          </a:p>
        </p:txBody>
      </p:sp>
      <p:sp>
        <p:nvSpPr>
          <p:cNvPr id="7" name="Google Shape;451;p71"/>
          <p:cNvSpPr txBox="1">
            <a:spLocks noGrp="1"/>
          </p:cNvSpPr>
          <p:nvPr>
            <p:ph type="body" idx="1"/>
          </p:nvPr>
        </p:nvSpPr>
        <p:spPr>
          <a:xfrm>
            <a:off x="108300" y="801600"/>
            <a:ext cx="8927400" cy="3540300"/>
          </a:xfrm>
          <a:prstGeom prst="rect">
            <a:avLst/>
          </a:prstGeom>
        </p:spPr>
        <p:txBody>
          <a:bodyPr spcFirstLastPara="1" wrap="square" lIns="91425" tIns="45700" rIns="91425" bIns="45700" anchor="t" anchorCtr="0">
            <a:noAutofit/>
          </a:bodyPr>
          <a:lstStyle/>
          <a:p>
            <a:pPr indent="-457200"/>
            <a:r>
              <a:rPr lang="en" dirty="0" smtClean="0">
                <a:solidFill>
                  <a:schemeClr val="tx1"/>
                </a:solidFill>
              </a:rPr>
              <a:t>The first round of Quick Checks are currently available on the webpage.</a:t>
            </a:r>
          </a:p>
          <a:p>
            <a:pPr indent="-457200"/>
            <a:r>
              <a:rPr lang="en" dirty="0" smtClean="0">
                <a:solidFill>
                  <a:schemeClr val="tx1"/>
                </a:solidFill>
              </a:rPr>
              <a:t>Quick Checks will continue to be uploaded over t</a:t>
            </a:r>
            <a:r>
              <a:rPr lang="en-US" dirty="0" smtClean="0">
                <a:solidFill>
                  <a:schemeClr val="tx1"/>
                </a:solidFill>
              </a:rPr>
              <a:t>he</a:t>
            </a:r>
            <a:r>
              <a:rPr lang="en" dirty="0" smtClean="0">
                <a:solidFill>
                  <a:schemeClr val="tx1"/>
                </a:solidFill>
              </a:rPr>
              <a:t> next several weeks with </a:t>
            </a:r>
            <a:r>
              <a:rPr lang="en" smtClean="0">
                <a:solidFill>
                  <a:schemeClr val="tx1"/>
                </a:solidFill>
              </a:rPr>
              <a:t>all Quick Checks loaded </a:t>
            </a:r>
            <a:r>
              <a:rPr lang="en" dirty="0" smtClean="0">
                <a:solidFill>
                  <a:schemeClr val="tx1"/>
                </a:solidFill>
              </a:rPr>
              <a:t>and available </a:t>
            </a:r>
            <a:r>
              <a:rPr lang="en" dirty="0">
                <a:solidFill>
                  <a:schemeClr val="tx1"/>
                </a:solidFill>
              </a:rPr>
              <a:t>by </a:t>
            </a:r>
            <a:r>
              <a:rPr lang="en" dirty="0" smtClean="0">
                <a:solidFill>
                  <a:schemeClr val="tx1"/>
                </a:solidFill>
              </a:rPr>
              <a:t>mid-September</a:t>
            </a:r>
            <a:r>
              <a:rPr lang="en" dirty="0">
                <a:solidFill>
                  <a:schemeClr val="tx1"/>
                </a:solidFill>
              </a:rPr>
              <a:t>.  </a:t>
            </a:r>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a:t>
            </a:fld>
            <a:endParaRPr lang="en-US" sz="1100" dirty="0"/>
          </a:p>
        </p:txBody>
      </p:sp>
      <p:sp>
        <p:nvSpPr>
          <p:cNvPr id="101" name="Google Shape;101;p18"/>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Background Information</a:t>
            </a:r>
            <a:endParaRPr/>
          </a:p>
        </p:txBody>
      </p:sp>
      <p:sp>
        <p:nvSpPr>
          <p:cNvPr id="102" name="Google Shape;102;p18"/>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t>Mathematics staff from the Office of Student Assessment and the Office of STEM and Innovation at the Virginia Department of Education (VDOE), along with more than 40 mathematics teachers and leaders throughout </a:t>
            </a:r>
            <a:r>
              <a:rPr lang="en" dirty="0" smtClean="0"/>
              <a:t>Virginia, collaborated </a:t>
            </a:r>
            <a:r>
              <a:rPr lang="en" dirty="0"/>
              <a:t>to develop “Just In Time Quick Checks” to assist teachers in identifying students’ unfinished learning while teaching current grade level content.  </a:t>
            </a:r>
            <a:endParaRPr dirty="0"/>
          </a:p>
          <a:p>
            <a:pPr marL="0" lvl="0" indent="0" algn="l" rtl="0">
              <a:spcBef>
                <a:spcPts val="0"/>
              </a:spcBef>
              <a:spcAft>
                <a:spcPts val="0"/>
              </a:spcAft>
              <a:buNone/>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60</a:t>
            </a:fld>
            <a:endParaRPr lang="en-US" sz="1100" dirty="0"/>
          </a:p>
        </p:txBody>
      </p:sp>
      <p:sp>
        <p:nvSpPr>
          <p:cNvPr id="456" name="Google Shape;456;p72"/>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t>Users </a:t>
            </a:r>
            <a:r>
              <a:rPr lang="en" dirty="0" smtClean="0"/>
              <a:t>Group Opportunity for 2020-2021</a:t>
            </a:r>
            <a:endParaRPr dirty="0"/>
          </a:p>
        </p:txBody>
      </p:sp>
      <p:sp>
        <p:nvSpPr>
          <p:cNvPr id="5" name="Google Shape;457;p72"/>
          <p:cNvSpPr txBox="1">
            <a:spLocks noGrp="1"/>
          </p:cNvSpPr>
          <p:nvPr>
            <p:ph type="body" idx="1"/>
          </p:nvPr>
        </p:nvSpPr>
        <p:spPr>
          <a:xfrm>
            <a:off x="76200" y="661179"/>
            <a:ext cx="8927400" cy="38327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smtClean="0">
                <a:solidFill>
                  <a:schemeClr val="tx1"/>
                </a:solidFill>
              </a:rPr>
              <a:t>The VDOE Team is looking to form a Users</a:t>
            </a:r>
            <a:r>
              <a:rPr lang="en" dirty="0">
                <a:solidFill>
                  <a:schemeClr val="tx1"/>
                </a:solidFill>
              </a:rPr>
              <a:t>’ </a:t>
            </a:r>
            <a:r>
              <a:rPr lang="en" dirty="0" smtClean="0">
                <a:solidFill>
                  <a:schemeClr val="tx1"/>
                </a:solidFill>
              </a:rPr>
              <a:t>Group </a:t>
            </a:r>
            <a:r>
              <a:rPr lang="en" dirty="0">
                <a:solidFill>
                  <a:schemeClr val="tx1"/>
                </a:solidFill>
              </a:rPr>
              <a:t>of mathematics teachers throughout </a:t>
            </a:r>
            <a:r>
              <a:rPr lang="en" dirty="0" smtClean="0">
                <a:solidFill>
                  <a:schemeClr val="tx1"/>
                </a:solidFill>
              </a:rPr>
              <a:t>Virginia who will:</a:t>
            </a:r>
          </a:p>
          <a:p>
            <a:pPr indent="-457200"/>
            <a:r>
              <a:rPr lang="en" sz="2400" dirty="0" smtClean="0"/>
              <a:t>Participate in </a:t>
            </a:r>
            <a:r>
              <a:rPr lang="en" sz="2400" dirty="0"/>
              <a:t>four webinars throughout the school </a:t>
            </a:r>
            <a:r>
              <a:rPr lang="en" sz="2400" dirty="0" smtClean="0"/>
              <a:t>year;</a:t>
            </a:r>
          </a:p>
          <a:p>
            <a:pPr indent="-457200"/>
            <a:r>
              <a:rPr lang="en" sz="2400" dirty="0" smtClean="0"/>
              <a:t>Use the </a:t>
            </a:r>
            <a:r>
              <a:rPr lang="en" sz="2400" dirty="0"/>
              <a:t>Quick Checks with their </a:t>
            </a:r>
            <a:r>
              <a:rPr lang="en" sz="2400" dirty="0" smtClean="0"/>
              <a:t>students throughout the year; and</a:t>
            </a:r>
          </a:p>
          <a:p>
            <a:pPr indent="-457200"/>
            <a:r>
              <a:rPr lang="en" sz="2400" dirty="0" smtClean="0"/>
              <a:t>Provide </a:t>
            </a:r>
            <a:r>
              <a:rPr lang="en" sz="2400" dirty="0"/>
              <a:t>feedback based on their </a:t>
            </a:r>
            <a:r>
              <a:rPr lang="en" sz="2400" dirty="0" smtClean="0"/>
              <a:t>experiences and receive a stipend for their participation.  </a:t>
            </a:r>
          </a:p>
          <a:p>
            <a:pPr marL="0" indent="0">
              <a:buNone/>
            </a:pPr>
            <a:r>
              <a:rPr lang="en" sz="2400" dirty="0" smtClean="0"/>
              <a:t>If you would be interested, please add your name to the</a:t>
            </a:r>
          </a:p>
          <a:p>
            <a:pPr marL="0" indent="0">
              <a:buNone/>
            </a:pPr>
            <a:r>
              <a:rPr lang="en" sz="2400" dirty="0" smtClean="0"/>
              <a:t> </a:t>
            </a:r>
            <a:r>
              <a:rPr lang="en" sz="2400" dirty="0" smtClean="0">
                <a:hlinkClick r:id="rId3"/>
              </a:rPr>
              <a:t>Google Form</a:t>
            </a:r>
            <a:r>
              <a:rPr lang="en" sz="2400" dirty="0" smtClean="0"/>
              <a:t> link found in the Chat box.  We will reach </a:t>
            </a:r>
          </a:p>
          <a:p>
            <a:pPr marL="0" indent="0">
              <a:buNone/>
            </a:pPr>
            <a:r>
              <a:rPr lang="en" sz="2400" dirty="0" smtClean="0"/>
              <a:t>out with additional details in September.</a:t>
            </a:r>
            <a:endParaRPr sz="2400" dirty="0"/>
          </a:p>
        </p:txBody>
      </p:sp>
      <p:pic>
        <p:nvPicPr>
          <p:cNvPr id="4" name="Picture 3" title="Chat picture"/>
          <p:cNvPicPr>
            <a:picLocks noChangeAspect="1"/>
          </p:cNvPicPr>
          <p:nvPr/>
        </p:nvPicPr>
        <p:blipFill>
          <a:blip r:embed="rId4"/>
          <a:stretch>
            <a:fillRect/>
          </a:stretch>
        </p:blipFill>
        <p:spPr>
          <a:xfrm>
            <a:off x="7886019" y="3321052"/>
            <a:ext cx="531329" cy="59458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61</a:t>
            </a:fld>
            <a:endParaRPr lang="en-US" sz="1100" dirty="0"/>
          </a:p>
        </p:txBody>
      </p:sp>
      <p:sp>
        <p:nvSpPr>
          <p:cNvPr id="462" name="Google Shape;462;p73"/>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Thank You - School Divisions Involved</a:t>
            </a:r>
            <a:endParaRPr/>
          </a:p>
        </p:txBody>
      </p:sp>
      <p:sp>
        <p:nvSpPr>
          <p:cNvPr id="463" name="Google Shape;463;p73"/>
          <p:cNvSpPr txBox="1">
            <a:spLocks noGrp="1"/>
          </p:cNvSpPr>
          <p:nvPr>
            <p:ph type="body" idx="1"/>
          </p:nvPr>
        </p:nvSpPr>
        <p:spPr>
          <a:xfrm>
            <a:off x="0" y="584162"/>
            <a:ext cx="8927400" cy="382835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None/>
            </a:pPr>
            <a:r>
              <a:rPr lang="en" dirty="0"/>
              <a:t>Alexandria			</a:t>
            </a:r>
            <a:r>
              <a:rPr lang="en-US" dirty="0"/>
              <a:t>Montgomery</a:t>
            </a:r>
            <a:r>
              <a:rPr lang="en" dirty="0"/>
              <a:t>      </a:t>
            </a:r>
            <a:endParaRPr dirty="0"/>
          </a:p>
          <a:p>
            <a:pPr marL="457200" lvl="0" indent="0" algn="l" rtl="0">
              <a:spcBef>
                <a:spcPts val="0"/>
              </a:spcBef>
              <a:spcAft>
                <a:spcPts val="0"/>
              </a:spcAft>
              <a:buNone/>
            </a:pPr>
            <a:r>
              <a:rPr lang="en" dirty="0"/>
              <a:t>Chesapeake			</a:t>
            </a:r>
            <a:r>
              <a:rPr lang="en-US" dirty="0"/>
              <a:t>Nottaway</a:t>
            </a:r>
            <a:r>
              <a:rPr lang="en" dirty="0"/>
              <a:t>  </a:t>
            </a:r>
          </a:p>
          <a:p>
            <a:pPr marL="457200" lvl="0" indent="0" algn="l" rtl="0">
              <a:spcBef>
                <a:spcPts val="0"/>
              </a:spcBef>
              <a:spcAft>
                <a:spcPts val="0"/>
              </a:spcAft>
              <a:buNone/>
            </a:pPr>
            <a:r>
              <a:rPr lang="en" dirty="0"/>
              <a:t>Chesterfield			</a:t>
            </a:r>
            <a:r>
              <a:rPr lang="en-US" dirty="0"/>
              <a:t>Portsmouth</a:t>
            </a:r>
            <a:endParaRPr dirty="0"/>
          </a:p>
          <a:p>
            <a:pPr marL="457200" lvl="0" indent="0" algn="l" rtl="0">
              <a:spcBef>
                <a:spcPts val="0"/>
              </a:spcBef>
              <a:spcAft>
                <a:spcPts val="0"/>
              </a:spcAft>
              <a:buNone/>
            </a:pPr>
            <a:r>
              <a:rPr lang="en" dirty="0"/>
              <a:t>CodeRVA			</a:t>
            </a:r>
            <a:r>
              <a:rPr lang="en-US" dirty="0"/>
              <a:t>Prince William</a:t>
            </a:r>
            <a:endParaRPr dirty="0"/>
          </a:p>
          <a:p>
            <a:pPr marL="457200" lvl="0" indent="0" algn="l" rtl="0">
              <a:spcBef>
                <a:spcPts val="0"/>
              </a:spcBef>
              <a:spcAft>
                <a:spcPts val="0"/>
              </a:spcAft>
              <a:buNone/>
            </a:pPr>
            <a:r>
              <a:rPr lang="en" dirty="0"/>
              <a:t>Danville				</a:t>
            </a:r>
            <a:r>
              <a:rPr lang="en-US" dirty="0"/>
              <a:t>Roanoke  City</a:t>
            </a:r>
            <a:endParaRPr dirty="0"/>
          </a:p>
          <a:p>
            <a:pPr marL="457200" lvl="0" indent="0" algn="l" rtl="0">
              <a:spcBef>
                <a:spcPts val="0"/>
              </a:spcBef>
              <a:spcAft>
                <a:spcPts val="0"/>
              </a:spcAft>
              <a:buNone/>
            </a:pPr>
            <a:r>
              <a:rPr lang="en" dirty="0"/>
              <a:t>Franklin City			Roanoke County</a:t>
            </a:r>
            <a:endParaRPr dirty="0"/>
          </a:p>
          <a:p>
            <a:pPr marL="457200" lvl="0" indent="0" algn="l" rtl="0">
              <a:spcBef>
                <a:spcPts val="0"/>
              </a:spcBef>
              <a:spcAft>
                <a:spcPts val="0"/>
              </a:spcAft>
              <a:buNone/>
            </a:pPr>
            <a:r>
              <a:rPr lang="en" dirty="0"/>
              <a:t>Hampton			</a:t>
            </a:r>
            <a:r>
              <a:rPr lang="en-US" dirty="0"/>
              <a:t>Spotsylvania</a:t>
            </a:r>
            <a:endParaRPr dirty="0"/>
          </a:p>
          <a:p>
            <a:pPr marL="457200" lvl="0" indent="0" algn="l" rtl="0">
              <a:spcBef>
                <a:spcPts val="0"/>
              </a:spcBef>
              <a:spcAft>
                <a:spcPts val="0"/>
              </a:spcAft>
              <a:buNone/>
            </a:pPr>
            <a:r>
              <a:rPr lang="en" dirty="0"/>
              <a:t>Hanover				</a:t>
            </a:r>
            <a:r>
              <a:rPr lang="en-US" dirty="0"/>
              <a:t>Stafford</a:t>
            </a:r>
            <a:endParaRPr dirty="0"/>
          </a:p>
          <a:p>
            <a:pPr marL="114300" lvl="0" indent="0" algn="l" rtl="0">
              <a:spcBef>
                <a:spcPts val="0"/>
              </a:spcBef>
              <a:spcAft>
                <a:spcPts val="0"/>
              </a:spcAft>
              <a:buSzPts val="1800"/>
              <a:buNone/>
            </a:pPr>
            <a:r>
              <a:rPr lang="en-US" dirty="0"/>
              <a:t>   Henrico                          Waynesboro</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62</a:t>
            </a:fld>
            <a:endParaRPr lang="en-US" sz="1100" dirty="0"/>
          </a:p>
        </p:txBody>
      </p:sp>
      <p:sp>
        <p:nvSpPr>
          <p:cNvPr id="468" name="Google Shape;468;p74"/>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Links to Other Resources</a:t>
            </a:r>
            <a:endParaRPr/>
          </a:p>
        </p:txBody>
      </p:sp>
      <p:sp>
        <p:nvSpPr>
          <p:cNvPr id="469" name="Google Shape;469;p74"/>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3"/>
              </a:rPr>
              <a:t>Addressing Unfinished Learning After COVID-19 School Closures</a:t>
            </a:r>
            <a:r>
              <a:rPr lang="en"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rPr>
              <a:t> </a:t>
            </a:r>
            <a:r>
              <a:rPr lang="en" sz="2600" dirty="0">
                <a:latin typeface="Tahoma" panose="020B0604030504040204" pitchFamily="34" charset="0"/>
                <a:ea typeface="Tahoma" panose="020B0604030504040204" pitchFamily="34" charset="0"/>
                <a:cs typeface="Tahoma" panose="020B0604030504040204" pitchFamily="34" charset="0"/>
                <a:sym typeface="Calibri"/>
              </a:rPr>
              <a:t>, Council of the Great City Schools, June, 2020.</a:t>
            </a:r>
            <a:endParaRPr sz="2600" dirty="0">
              <a:latin typeface="Tahoma" panose="020B0604030504040204" pitchFamily="34" charset="0"/>
              <a:ea typeface="Tahoma" panose="020B0604030504040204" pitchFamily="34" charset="0"/>
              <a:cs typeface="Tahoma" panose="020B0604030504040204" pitchFamily="34" charset="0"/>
              <a:sym typeface="Calibri"/>
            </a:endParaRPr>
          </a:p>
          <a:p>
            <a:pPr marL="457200" lvl="0" indent="-342900" algn="l" rtl="0">
              <a:lnSpc>
                <a:spcPct val="115000"/>
              </a:lnSpc>
              <a:spcBef>
                <a:spcPts val="0"/>
              </a:spcBef>
              <a:spcAft>
                <a:spcPts val="0"/>
              </a:spcAft>
              <a:buSzPts val="1800"/>
              <a:buChar char="•"/>
            </a:pPr>
            <a:r>
              <a:rPr lang="en"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4"/>
              </a:rPr>
              <a:t>How to Select Math Intervention Content</a:t>
            </a:r>
            <a:r>
              <a:rPr lang="en" sz="2600" dirty="0">
                <a:latin typeface="Tahoma" panose="020B0604030504040204" pitchFamily="34" charset="0"/>
                <a:ea typeface="Tahoma" panose="020B0604030504040204" pitchFamily="34" charset="0"/>
                <a:cs typeface="Tahoma" panose="020B0604030504040204" pitchFamily="34" charset="0"/>
                <a:sym typeface="Calibri"/>
              </a:rPr>
              <a:t>, February 2018, Achieve the Core, Aligned.</a:t>
            </a:r>
            <a:endParaRPr sz="2600" dirty="0">
              <a:latin typeface="Tahoma" panose="020B0604030504040204" pitchFamily="34" charset="0"/>
              <a:ea typeface="Tahoma" panose="020B0604030504040204" pitchFamily="34" charset="0"/>
              <a:cs typeface="Tahoma" panose="020B0604030504040204" pitchFamily="34" charset="0"/>
              <a:sym typeface="Calibri"/>
            </a:endParaRPr>
          </a:p>
          <a:p>
            <a:pPr marL="457200" lvl="0" indent="-342900" algn="l" rtl="0">
              <a:lnSpc>
                <a:spcPct val="115000"/>
              </a:lnSpc>
              <a:spcBef>
                <a:spcPts val="0"/>
              </a:spcBef>
              <a:spcAft>
                <a:spcPts val="0"/>
              </a:spcAft>
              <a:buSzPts val="1800"/>
              <a:buChar char="•"/>
            </a:pPr>
            <a:r>
              <a:rPr lang="en"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5"/>
              </a:rPr>
              <a:t>Restarting School: Planning for Acceleration in the 2020-2021 School Year</a:t>
            </a:r>
            <a:r>
              <a:rPr lang="en" sz="2600" dirty="0">
                <a:latin typeface="Tahoma" panose="020B0604030504040204" pitchFamily="34" charset="0"/>
                <a:ea typeface="Tahoma" panose="020B0604030504040204" pitchFamily="34" charset="0"/>
                <a:cs typeface="Tahoma" panose="020B0604030504040204" pitchFamily="34" charset="0"/>
                <a:sym typeface="Calibri"/>
              </a:rPr>
              <a:t>, April 2020, TNTP, PDF.</a:t>
            </a:r>
            <a:endParaRPr sz="260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endParaRPr>
          </a:p>
          <a:p>
            <a:pPr marL="457200" lvl="0" indent="0" algn="l" rtl="0">
              <a:spcBef>
                <a:spcPts val="0"/>
              </a:spcBef>
              <a:spcAft>
                <a:spcPts val="0"/>
              </a:spcAft>
              <a:buNone/>
            </a:pPr>
            <a:endParaRPr sz="2000" u="sng" dirty="0">
              <a:solidFill>
                <a:schemeClr val="hlink"/>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6" name="TextBox 5"/>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63</a:t>
            </a:fld>
            <a:endParaRPr lang="en-US" sz="1100" dirty="0"/>
          </a:p>
        </p:txBody>
      </p:sp>
      <p:sp>
        <p:nvSpPr>
          <p:cNvPr id="475" name="Google Shape;475;p75"/>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Contacts</a:t>
            </a:r>
            <a:endParaRPr/>
          </a:p>
        </p:txBody>
      </p:sp>
      <p:sp>
        <p:nvSpPr>
          <p:cNvPr id="476" name="Google Shape;476;p75"/>
          <p:cNvSpPr txBox="1">
            <a:spLocks noGrp="1"/>
          </p:cNvSpPr>
          <p:nvPr>
            <p:ph type="body" idx="1"/>
          </p:nvPr>
        </p:nvSpPr>
        <p:spPr>
          <a:xfrm>
            <a:off x="669072" y="766574"/>
            <a:ext cx="8258327"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smtClean="0">
                <a:solidFill>
                  <a:schemeClr val="hlink"/>
                </a:solidFill>
                <a:hlinkClick r:id="rId3"/>
              </a:rPr>
              <a:t>student_assessment@doe.virginia.gov</a:t>
            </a:r>
            <a:endParaRPr lang="en" u="sng" dirty="0" smtClean="0">
              <a:solidFill>
                <a:schemeClr val="hlink"/>
              </a:solidFill>
            </a:endParaRPr>
          </a:p>
          <a:p>
            <a:pPr marL="0" lvl="0" indent="0">
              <a:buNone/>
            </a:pPr>
            <a:r>
              <a:rPr lang="en-US" u="sng" dirty="0">
                <a:solidFill>
                  <a:schemeClr val="hlink"/>
                </a:solidFill>
                <a:hlinkClick r:id="rId4"/>
              </a:rPr>
              <a:t>vdoe.mathematics@doe.virginia.gov</a:t>
            </a:r>
            <a:endParaRPr dirty="0"/>
          </a:p>
          <a:p>
            <a:pPr marL="0" lvl="0" indent="0" algn="l" rtl="0">
              <a:spcBef>
                <a:spcPts val="0"/>
              </a:spcBef>
              <a:spcAft>
                <a:spcPts val="0"/>
              </a:spcAft>
              <a:buNone/>
            </a:pPr>
            <a:endParaRPr dirty="0"/>
          </a:p>
        </p:txBody>
      </p:sp>
      <p:sp>
        <p:nvSpPr>
          <p:cNvPr id="5" name="TextBox 4"/>
          <p:cNvSpPr txBox="1"/>
          <p:nvPr/>
        </p:nvSpPr>
        <p:spPr>
          <a:xfrm>
            <a:off x="892965" y="2966054"/>
            <a:ext cx="5015083" cy="707886"/>
          </a:xfrm>
          <a:prstGeom prst="rect">
            <a:avLst/>
          </a:prstGeom>
          <a:solidFill>
            <a:schemeClr val="accent2">
              <a:lumMod val="60000"/>
              <a:lumOff val="40000"/>
            </a:schemeClr>
          </a:solidFill>
        </p:spPr>
        <p:txBody>
          <a:bodyPr wrap="square" rtlCol="0">
            <a:spAutoFit/>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See link in the chat box for the</a:t>
            </a:r>
          </a:p>
          <a:p>
            <a:pPr algn="ctr"/>
            <a:r>
              <a:rPr lang="en-US" sz="2000" dirty="0" smtClean="0">
                <a:latin typeface="Tahoma" panose="020B0604030504040204" pitchFamily="34" charset="0"/>
                <a:ea typeface="Tahoma" panose="020B0604030504040204" pitchFamily="34" charset="0"/>
                <a:cs typeface="Tahoma" panose="020B0604030504040204" pitchFamily="34" charset="0"/>
              </a:rPr>
              <a:t>Just in Time – Mathematics Quick Checks</a:t>
            </a:r>
          </a:p>
        </p:txBody>
      </p:sp>
      <p:pic>
        <p:nvPicPr>
          <p:cNvPr id="4" name="Picture 3" title="chat picture"/>
          <p:cNvPicPr>
            <a:picLocks noChangeAspect="1"/>
          </p:cNvPicPr>
          <p:nvPr/>
        </p:nvPicPr>
        <p:blipFill>
          <a:blip r:embed="rId5"/>
          <a:stretch>
            <a:fillRect/>
          </a:stretch>
        </p:blipFill>
        <p:spPr>
          <a:xfrm>
            <a:off x="5908048" y="2945635"/>
            <a:ext cx="669072" cy="7487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7</a:t>
            </a:fld>
            <a:endParaRPr lang="en-US" sz="1100" dirty="0"/>
          </a:p>
        </p:txBody>
      </p:sp>
      <p:sp>
        <p:nvSpPr>
          <p:cNvPr id="107" name="Google Shape;107;p19"/>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What is a Quick Check?</a:t>
            </a:r>
            <a:endParaRPr/>
          </a:p>
        </p:txBody>
      </p:sp>
      <p:sp>
        <p:nvSpPr>
          <p:cNvPr id="108" name="Google Shape;108;p19"/>
          <p:cNvSpPr txBox="1">
            <a:spLocks noGrp="1"/>
          </p:cNvSpPr>
          <p:nvPr>
            <p:ph type="body" idx="1"/>
          </p:nvPr>
        </p:nvSpPr>
        <p:spPr>
          <a:xfrm>
            <a:off x="76201" y="895351"/>
            <a:ext cx="8443332"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A Quick Check is a resource that generally includes 3 or more questions that are each designed to reveal common misconceptions or student errors when learning the content addressed by a standard and bullet.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8</a:t>
            </a:fld>
            <a:endParaRPr lang="en-US" sz="1100" dirty="0"/>
          </a:p>
        </p:txBody>
      </p:sp>
      <p:sp>
        <p:nvSpPr>
          <p:cNvPr id="113" name="Google Shape;113;p20"/>
          <p:cNvSpPr txBox="1">
            <a:spLocks noGrp="1"/>
          </p:cNvSpPr>
          <p:nvPr>
            <p:ph type="title"/>
          </p:nvPr>
        </p:nvSpPr>
        <p:spPr>
          <a:xfrm>
            <a:off x="0" y="1122"/>
            <a:ext cx="91440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Quick Check Content </a:t>
            </a:r>
            <a:endParaRPr/>
          </a:p>
        </p:txBody>
      </p:sp>
      <p:sp>
        <p:nvSpPr>
          <p:cNvPr id="114" name="Google Shape;114;p20"/>
          <p:cNvSpPr txBox="1">
            <a:spLocks noGrp="1"/>
          </p:cNvSpPr>
          <p:nvPr>
            <p:ph type="body" idx="1"/>
          </p:nvPr>
        </p:nvSpPr>
        <p:spPr>
          <a:xfrm>
            <a:off x="76200" y="895351"/>
            <a:ext cx="8927400" cy="3429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Each mathematics standard and bullet from Kindergarten through Algebra I will have an associated Quick Check. </a:t>
            </a:r>
            <a:endParaRPr/>
          </a:p>
          <a:p>
            <a:pPr marL="0" lvl="0" indent="0" algn="l" rtl="0">
              <a:spcBef>
                <a:spcPts val="0"/>
              </a:spcBef>
              <a:spcAft>
                <a:spcPts val="0"/>
              </a:spcAft>
              <a:buNone/>
            </a:pPr>
            <a:endParaRPr/>
          </a:p>
          <a:p>
            <a:pPr marL="0" lvl="0" indent="0" algn="l" rtl="0">
              <a:spcBef>
                <a:spcPts val="0"/>
              </a:spcBef>
              <a:spcAft>
                <a:spcPts val="0"/>
              </a:spcAft>
              <a:buNone/>
            </a:pPr>
            <a:r>
              <a:rPr lang="en"/>
              <a:t>Each bullet of a standard has a separate Quick Check to allow for greater coverage of content.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4" name="TextBox 3"/>
          <p:cNvSpPr txBox="1"/>
          <p:nvPr/>
        </p:nvSpPr>
        <p:spPr>
          <a:xfrm>
            <a:off x="6177962" y="4710586"/>
            <a:ext cx="345783" cy="261610"/>
          </a:xfrm>
          <a:prstGeom prst="rect">
            <a:avLst/>
          </a:prstGeom>
          <a:noFill/>
          <a:ln>
            <a:noFill/>
          </a:ln>
        </p:spPr>
        <p:txBody>
          <a:bodyPr wrap="square" rtlCol="0">
            <a:spAutoFit/>
          </a:bodyPr>
          <a:lstStyle/>
          <a:p>
            <a:fld id="{BEFE5B65-F91C-4B62-99C9-1BC1E53204AB}" type="slidenum">
              <a:rPr lang="en-US" sz="1100" smtClean="0">
                <a:solidFill>
                  <a:schemeClr val="bg1"/>
                </a:solidFill>
              </a:rPr>
              <a:t>9</a:t>
            </a:fld>
            <a:endParaRPr lang="en-US" sz="1100" dirty="0"/>
          </a:p>
        </p:txBody>
      </p:sp>
      <p:sp>
        <p:nvSpPr>
          <p:cNvPr id="119" name="Google Shape;119;p21"/>
          <p:cNvSpPr txBox="1">
            <a:spLocks noGrp="1"/>
          </p:cNvSpPr>
          <p:nvPr>
            <p:ph type="title"/>
          </p:nvPr>
        </p:nvSpPr>
        <p:spPr>
          <a:xfrm>
            <a:off x="0" y="1125"/>
            <a:ext cx="9144000" cy="96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Just in Time Instruction and Using Quick Checks (1 of 2)</a:t>
            </a:r>
            <a:endParaRPr/>
          </a:p>
        </p:txBody>
      </p:sp>
      <p:sp>
        <p:nvSpPr>
          <p:cNvPr id="120" name="Google Shape;120;p21"/>
          <p:cNvSpPr txBox="1">
            <a:spLocks noGrp="1"/>
          </p:cNvSpPr>
          <p:nvPr>
            <p:ph type="body" idx="1"/>
          </p:nvPr>
        </p:nvSpPr>
        <p:spPr>
          <a:xfrm>
            <a:off x="76200" y="969825"/>
            <a:ext cx="8927400" cy="3354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dirty="0"/>
              <a:t>Quick checks allow teachers to:</a:t>
            </a:r>
            <a:endParaRPr dirty="0"/>
          </a:p>
          <a:p>
            <a:pPr marL="457200" lvl="0" indent="-342900" algn="l" rtl="0">
              <a:spcBef>
                <a:spcPts val="0"/>
              </a:spcBef>
              <a:spcAft>
                <a:spcPts val="0"/>
              </a:spcAft>
              <a:buSzPts val="1800"/>
              <a:buChar char="●"/>
            </a:pPr>
            <a:r>
              <a:rPr lang="en" dirty="0"/>
              <a:t>r</a:t>
            </a:r>
            <a:r>
              <a:rPr lang="en" dirty="0" smtClean="0"/>
              <a:t>e-engage </a:t>
            </a:r>
            <a:r>
              <a:rPr lang="en" dirty="0"/>
              <a:t>students in prerequisite knowledge within the context of grade level learning </a:t>
            </a:r>
            <a:r>
              <a:rPr lang="en" dirty="0" smtClean="0"/>
              <a:t>experiences;</a:t>
            </a:r>
            <a:endParaRPr dirty="0"/>
          </a:p>
          <a:p>
            <a:pPr marL="457200" lvl="0" indent="-342900" algn="l" rtl="0">
              <a:spcBef>
                <a:spcPts val="0"/>
              </a:spcBef>
              <a:spcAft>
                <a:spcPts val="0"/>
              </a:spcAft>
              <a:buSzPts val="1800"/>
              <a:buChar char="●"/>
            </a:pPr>
            <a:r>
              <a:rPr lang="en" dirty="0"/>
              <a:t>r</a:t>
            </a:r>
            <a:r>
              <a:rPr lang="en" dirty="0" smtClean="0"/>
              <a:t>emain </a:t>
            </a:r>
            <a:r>
              <a:rPr lang="en" dirty="0"/>
              <a:t>focused on the learning happening today, not how we will “catch students </a:t>
            </a:r>
            <a:r>
              <a:rPr lang="en" dirty="0" smtClean="0"/>
              <a:t>up;” and</a:t>
            </a:r>
            <a:endParaRPr dirty="0"/>
          </a:p>
          <a:p>
            <a:pPr marL="457200" lvl="0" indent="-342900" algn="l" rtl="0">
              <a:spcBef>
                <a:spcPts val="0"/>
              </a:spcBef>
              <a:spcAft>
                <a:spcPts val="0"/>
              </a:spcAft>
              <a:buSzPts val="1800"/>
              <a:buChar char="●"/>
            </a:pPr>
            <a:r>
              <a:rPr lang="en" dirty="0"/>
              <a:t>u</a:t>
            </a:r>
            <a:r>
              <a:rPr lang="en" dirty="0" smtClean="0"/>
              <a:t>se </a:t>
            </a:r>
            <a:r>
              <a:rPr lang="en" dirty="0"/>
              <a:t>“just in time” instruction versus “just in case” instruction.</a:t>
            </a:r>
            <a:endParaRPr dirty="0"/>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12296807C828459AFCD49110D4B379" ma:contentTypeVersion="12" ma:contentTypeDescription="Create a new document." ma:contentTypeScope="" ma:versionID="1c887fbd751dea9041879bbfba25dd33">
  <xsd:schema xmlns:xsd="http://www.w3.org/2001/XMLSchema" xmlns:xs="http://www.w3.org/2001/XMLSchema" xmlns:p="http://schemas.microsoft.com/office/2006/metadata/properties" xmlns:ns3="d702dbc0-eaba-4d92-a33c-49ce19fc4380" xmlns:ns4="e231e8e5-c3fe-46d0-b992-900a2c355528" targetNamespace="http://schemas.microsoft.com/office/2006/metadata/properties" ma:root="true" ma:fieldsID="8579b852c9dbe9baf44c39b97cf7554a" ns3:_="" ns4:_="">
    <xsd:import namespace="d702dbc0-eaba-4d92-a33c-49ce19fc4380"/>
    <xsd:import namespace="e231e8e5-c3fe-46d0-b992-900a2c3555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2dbc0-eaba-4d92-a33c-49ce19fc43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31e8e5-c3fe-46d0-b992-900a2c35552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5D955C-FAB1-42CD-994B-EB195D93FF82}">
  <ds:schemaRefs>
    <ds:schemaRef ds:uri="http://schemas.microsoft.com/sharepoint/v3/contenttype/forms"/>
  </ds:schemaRefs>
</ds:datastoreItem>
</file>

<file path=customXml/itemProps2.xml><?xml version="1.0" encoding="utf-8"?>
<ds:datastoreItem xmlns:ds="http://schemas.openxmlformats.org/officeDocument/2006/customXml" ds:itemID="{31B74214-CBE4-4681-823B-85181C5E3547}">
  <ds:schemaRefs>
    <ds:schemaRef ds:uri="http://purl.org/dc/terms/"/>
    <ds:schemaRef ds:uri="http://schemas.openxmlformats.org/package/2006/metadata/core-properties"/>
    <ds:schemaRef ds:uri="http://purl.org/dc/dcmitype/"/>
    <ds:schemaRef ds:uri="http://schemas.microsoft.com/office/infopath/2007/PartnerControls"/>
    <ds:schemaRef ds:uri="d702dbc0-eaba-4d92-a33c-49ce19fc4380"/>
    <ds:schemaRef ds:uri="http://purl.org/dc/elements/1.1/"/>
    <ds:schemaRef ds:uri="http://schemas.microsoft.com/office/2006/documentManagement/types"/>
    <ds:schemaRef ds:uri="e231e8e5-c3fe-46d0-b992-900a2c35552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9232FB8-D617-465F-917C-F5E410896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02dbc0-eaba-4d92-a33c-49ce19fc4380"/>
    <ds:schemaRef ds:uri="e231e8e5-c3fe-46d0-b992-900a2c3555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1506</TotalTime>
  <Words>2589</Words>
  <Application>Microsoft Office PowerPoint</Application>
  <PresentationFormat>On-screen Show (16:9)</PresentationFormat>
  <Paragraphs>268</Paragraphs>
  <Slides>63</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Tahoma</vt:lpstr>
      <vt:lpstr>Arial</vt:lpstr>
      <vt:lpstr>Calibri</vt:lpstr>
      <vt:lpstr>Office Theme</vt:lpstr>
      <vt:lpstr>WELCOME!</vt:lpstr>
      <vt:lpstr>Just In Time  Grades 4-6 Quick Checks</vt:lpstr>
      <vt:lpstr>Today’s Presenters</vt:lpstr>
      <vt:lpstr>Agenda</vt:lpstr>
      <vt:lpstr>Recover. Redesign. Restart. 2020</vt:lpstr>
      <vt:lpstr>Background Information</vt:lpstr>
      <vt:lpstr>What is a Quick Check?</vt:lpstr>
      <vt:lpstr>Quick Check Content </vt:lpstr>
      <vt:lpstr>Just in Time Instruction and Using Quick Checks (1 of 2)</vt:lpstr>
      <vt:lpstr>Just in Time Instruction and Using Quick Checks (2 of 2)</vt:lpstr>
      <vt:lpstr>Just in Case vs. Just in Time (1 of 2)</vt:lpstr>
      <vt:lpstr>Just in Case vs. Just in Time (2 of 2)</vt:lpstr>
      <vt:lpstr>The VDOE Website </vt:lpstr>
      <vt:lpstr>The Web Page</vt:lpstr>
      <vt:lpstr>Grade Level Standards</vt:lpstr>
      <vt:lpstr>Live Links vs. Coming Soon</vt:lpstr>
      <vt:lpstr>How to Use Quick Checks (1 of 2)</vt:lpstr>
      <vt:lpstr>How to Use Quick Checks (2 of 2)</vt:lpstr>
      <vt:lpstr>How NOT to Use Quick Checks</vt:lpstr>
      <vt:lpstr>Components of a Quick Check </vt:lpstr>
      <vt:lpstr>Components of a Quick Check</vt:lpstr>
      <vt:lpstr>Quick Check 6.2a  </vt:lpstr>
      <vt:lpstr>Link to the Curriculum Framework</vt:lpstr>
      <vt:lpstr>The Strand, the Standard, and the Bullets</vt:lpstr>
      <vt:lpstr>Student Questions and Teacher Notes</vt:lpstr>
      <vt:lpstr>VDOE Supporting Resources</vt:lpstr>
      <vt:lpstr>Supporting and Prerequisite SOL</vt:lpstr>
      <vt:lpstr>The Many Uses of Quick Checks: </vt:lpstr>
      <vt:lpstr>Scenario 1</vt:lpstr>
      <vt:lpstr>Uses of Quick Checks - Planning (1 of 4)</vt:lpstr>
      <vt:lpstr>Uses of Quick Checks - Planning (2 of 4)</vt:lpstr>
      <vt:lpstr>Uses of Quick Checks - Planning (3 of 4)</vt:lpstr>
      <vt:lpstr>Uses of Quick Checks - Planning (4 of 4)</vt:lpstr>
      <vt:lpstr>Scenario 2</vt:lpstr>
      <vt:lpstr>Uses of Quick Checks - Identifying Prior SOL (1 of 6)</vt:lpstr>
      <vt:lpstr>Uses of Quick Checks - Identifying Prior SOL (2 of 6)</vt:lpstr>
      <vt:lpstr>Uses of Quick Checks - Identifying Prior SOL (3 of 6)</vt:lpstr>
      <vt:lpstr>Uses of Quick Checks-Identifying Prior SOL (4 of 6)</vt:lpstr>
      <vt:lpstr>Uses of Quick Checks - Identifying Prior SOL (5 of 6)</vt:lpstr>
      <vt:lpstr>Uses of Quick Checks - Identifying Prior SOL (6 of 6)</vt:lpstr>
      <vt:lpstr>Scenario 3</vt:lpstr>
      <vt:lpstr>Uses of Quick Checks - Formative Assessment (1 of 6)</vt:lpstr>
      <vt:lpstr>Uses of Quick Checks - Formative Assessment (2 of 6)</vt:lpstr>
      <vt:lpstr>Uses of Quick Checks - Formative Assessment (3 of 6)</vt:lpstr>
      <vt:lpstr>Uses of Quick Checks - Formative Assessment (4 of 6)</vt:lpstr>
      <vt:lpstr>Uses of Quick Checks - Formative Assessment (5 of 6)</vt:lpstr>
      <vt:lpstr>Uses of Quick Checks - Formative Assessment (6 of 6)</vt:lpstr>
      <vt:lpstr>Scenario 4</vt:lpstr>
      <vt:lpstr>Uses of Quick Checks - Pre-Assessment  (1 of 5)</vt:lpstr>
      <vt:lpstr>Uses of Quick Checks - Pre-Assessment  (2 of 5)</vt:lpstr>
      <vt:lpstr>Uses of Quick Checks - Pre-Assessment  (3 of 5)</vt:lpstr>
      <vt:lpstr>Uses of Quick Checks - Pre-Assessment  (4 of 5)</vt:lpstr>
      <vt:lpstr>Uses of Quick Checks - Pre-Assessment  (5 of 5)</vt:lpstr>
      <vt:lpstr>THE TEACHER NOTES </vt:lpstr>
      <vt:lpstr>The Teacher Notes</vt:lpstr>
      <vt:lpstr>Teacher Notes Example</vt:lpstr>
      <vt:lpstr>Ideas for Using Quick Checks in a Virtual Environment (1 of 2)</vt:lpstr>
      <vt:lpstr>Ideas for Using Quick Checks in a Virtual Environment (2 of 2)</vt:lpstr>
      <vt:lpstr>When Will Quick Checks be Available?</vt:lpstr>
      <vt:lpstr>Users Group Opportunity for 2020-2021</vt:lpstr>
      <vt:lpstr>Thank You - School Divisions Involved</vt:lpstr>
      <vt:lpstr>Links to Other Resources</vt:lpstr>
      <vt:lpstr>Contacts</vt:lpstr>
    </vt:vector>
  </TitlesOfParts>
  <Company>Virginia Department of Education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4-6 Just in Time Quick Check Professional Development</dc:title>
  <dc:creator>Virginia Department of Education </dc:creator>
  <cp:lastModifiedBy>Melody Bushley</cp:lastModifiedBy>
  <cp:revision>41</cp:revision>
  <dcterms:modified xsi:type="dcterms:W3CDTF">2020-08-18T20:31:18Z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0x010100C312296807C828459AFCD49110D4B379</vt:lpwstr>
  </property>
</Properties>
</file>