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5"/>
  </p:notesMasterIdLst>
  <p:sldIdLst>
    <p:sldId id="256" r:id="rId2"/>
    <p:sldId id="257" r:id="rId3"/>
    <p:sldId id="318" r:id="rId4"/>
    <p:sldId id="258" r:id="rId5"/>
    <p:sldId id="259" r:id="rId6"/>
    <p:sldId id="260" r:id="rId7"/>
    <p:sldId id="261" r:id="rId8"/>
    <p:sldId id="262" r:id="rId9"/>
    <p:sldId id="263" r:id="rId10"/>
    <p:sldId id="264" r:id="rId11"/>
    <p:sldId id="265" r:id="rId12"/>
    <p:sldId id="266" r:id="rId13"/>
    <p:sldId id="320" r:id="rId14"/>
    <p:sldId id="321" r:id="rId15"/>
    <p:sldId id="269" r:id="rId16"/>
    <p:sldId id="270" r:id="rId17"/>
    <p:sldId id="271" r:id="rId18"/>
    <p:sldId id="272" r:id="rId19"/>
    <p:sldId id="273" r:id="rId20"/>
    <p:sldId id="322" r:id="rId21"/>
    <p:sldId id="275" r:id="rId22"/>
    <p:sldId id="276" r:id="rId23"/>
    <p:sldId id="277" r:id="rId24"/>
    <p:sldId id="278" r:id="rId25"/>
    <p:sldId id="279" r:id="rId26"/>
    <p:sldId id="280" r:id="rId27"/>
    <p:sldId id="281" r:id="rId28"/>
    <p:sldId id="325"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26" r:id="rId55"/>
    <p:sldId id="309" r:id="rId56"/>
    <p:sldId id="310" r:id="rId57"/>
    <p:sldId id="311" r:id="rId58"/>
    <p:sldId id="312" r:id="rId59"/>
    <p:sldId id="313" r:id="rId60"/>
    <p:sldId id="323" r:id="rId61"/>
    <p:sldId id="315" r:id="rId62"/>
    <p:sldId id="316" r:id="rId63"/>
    <p:sldId id="324" r:id="rId64"/>
  </p:sldIdLst>
  <p:sldSz cx="9144000" cy="5143500" type="screen16x9"/>
  <p:notesSz cx="6858000" cy="9144000"/>
  <p:embeddedFontLst>
    <p:embeddedFont>
      <p:font typeface="Tahoma" panose="020B0604030504040204" pitchFamily="34" charset="0"/>
      <p:regular r:id="rId66"/>
      <p:bold r:id="rId67"/>
    </p:embeddedFont>
    <p:embeddedFont>
      <p:font typeface="Cambria Math" panose="02040503050406030204" pitchFamily="18" charset="0"/>
      <p:regular r:id="rId68"/>
    </p:embeddedFont>
    <p:embeddedFont>
      <p:font typeface="Calibri" panose="020F050202020403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ra Delozi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8" autoAdjust="0"/>
    <p:restoredTop sz="86800" autoAdjust="0"/>
  </p:normalViewPr>
  <p:slideViewPr>
    <p:cSldViewPr snapToGrid="0">
      <p:cViewPr varScale="1">
        <p:scale>
          <a:sx n="72" d="100"/>
          <a:sy n="72" d="100"/>
        </p:scale>
        <p:origin x="60" y="9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oe.virginia.gov/support/health_medical/covid-19/recover-redesign-restart-202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1e669b5a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1e669b5a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1e669b5a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1e669b5a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1e669b5a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1e669b5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1e669b5a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1e669b5a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e59cb447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e59cb447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2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f31aa3ed8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f31aa3ed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645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f31aa3ed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f31aa3ed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e59cb44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e59cb44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7ad1e732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7ad1e73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1e669b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91e669b5a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e859bc9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e859bc9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d7ad1e73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d7ad1e73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d7ad1e73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d7ad1e73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http://www.doe.virginia.gov/testing/sol/standards_docs/mathematics/2016/jit/3/3-2b-jit.docx</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d7ad1e73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d7ad1e73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d7ad1e73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d7ad1e73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f31aa3e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f31aa3e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f31aa3ed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f31aa3e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f31aa3ed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f31aa3ed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6d7dcba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6d7dcba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d7ad1e73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d7ad1e73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f31aa3ed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f31aa3ed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24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f31aa3ed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f31aa3ed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f31aa3ed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f31aa3ed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6d7dcbab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6d7dcbab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f31aa3ed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f31aa3ed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f31aa3e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f31aa3e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6d7dcbab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86d7dcbab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f31aa3ed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f31aa3ed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6d7dcbab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6d7dcbab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f31aa3ed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f31aa3ed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6d7dcbab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6d7dcbab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d7ad1e73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d7ad1e73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f31aa3ed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f31aa3ed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f31aa3ed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f31aa3ed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f31aa3ed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8f31aa3ed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31a264e9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31a264e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6d7dcbab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6d7dcbab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59cb447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e59cb447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6d7dcbab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86d7dcbab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e59cb447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8e59cb44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86d7dcbab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86d7dcbab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6d7dcbab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6d7dcbab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e859bc9c3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e859bc9c3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http://www.doe.virginia.gov/support/health_medical/covid-19/recover-redesign-restart-2020.pdf</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sz="2200" dirty="0">
                <a:solidFill>
                  <a:schemeClr val="dk1"/>
                </a:solidFill>
                <a:latin typeface="Tahoma"/>
                <a:ea typeface="Tahoma"/>
                <a:cs typeface="Tahoma"/>
                <a:sym typeface="Tahoma"/>
              </a:rPr>
              <a:t>This project is an effort to support teachers in this process.</a:t>
            </a:r>
            <a:endParaRPr sz="2200" dirty="0">
              <a:solidFill>
                <a:schemeClr val="dk1"/>
              </a:solidFill>
              <a:latin typeface="Tahoma"/>
              <a:ea typeface="Tahoma"/>
              <a:cs typeface="Tahoma"/>
              <a:sym typeface="Tahoma"/>
            </a:endParaRPr>
          </a:p>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6d7dcbab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86d7dcbab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8e59cb447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8e59cb447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d7ad1e732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d7ad1e732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f31aa3ed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f31aa3ed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91e669b5a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91e669b5a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1e669b5a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1e669b5a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e859bc9c3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8e859bc9c3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VDOE</a:t>
            </a:r>
            <a:r>
              <a:rPr lang="en-US" baseline="0" dirty="0" smtClean="0"/>
              <a:t> will take over; thank leads and wrap up with logistical questions.</a:t>
            </a: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e59cb447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e59cb447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https://forms.gle/1QfdEg6aczZ73d5i7</a:t>
            </a:r>
            <a:endParaRPr/>
          </a:p>
        </p:txBody>
      </p:sp>
    </p:spTree>
    <p:extLst>
      <p:ext uri="{BB962C8B-B14F-4D97-AF65-F5344CB8AC3E}">
        <p14:creationId xmlns:p14="http://schemas.microsoft.com/office/powerpoint/2010/main" val="28564224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8e859bc9c3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8e859bc9c3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e59cb447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e59cb447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In addition, the PowerPoints</a:t>
            </a:r>
            <a:r>
              <a:rPr lang="en-US" baseline="0" dirty="0" smtClean="0"/>
              <a:t> for today’s session will be made available on the webpage on Friday of this week; at the conclusion of all webinars, the a recording of each grade band will be posted.</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d7ad1e73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d7ad1e73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59cb447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59cb447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42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1e669b5a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1e669b5a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f31aa3e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f31aa3e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1e669b5a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1e669b5a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2"/>
          <p:cNvSpPr txBox="1">
            <a:spLocks noGrp="1"/>
          </p:cNvSpPr>
          <p:nvPr>
            <p:ph type="subTitle" idx="1"/>
          </p:nvPr>
        </p:nvSpPr>
        <p:spPr>
          <a:xfrm>
            <a:off x="76200" y="3086100"/>
            <a:ext cx="6400800" cy="1314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2800"/>
              <a:buNone/>
              <a:defRPr i="0">
                <a:solidFill>
                  <a:schemeClr val="dk1"/>
                </a:solidFill>
              </a:defRPr>
            </a:lvl1pPr>
            <a:lvl2pPr lvl="1" algn="ctr" rtl="0">
              <a:spcBef>
                <a:spcPts val="0"/>
              </a:spcBef>
              <a:spcAft>
                <a:spcPts val="0"/>
              </a:spcAft>
              <a:buClr>
                <a:srgbClr val="888888"/>
              </a:buClr>
              <a:buSzPts val="2600"/>
              <a:buNone/>
              <a:defRPr>
                <a:solidFill>
                  <a:srgbClr val="888888"/>
                </a:solidFill>
              </a:defRPr>
            </a:lvl2pPr>
            <a:lvl3pPr lvl="2" algn="ctr" rtl="0">
              <a:spcBef>
                <a:spcPts val="0"/>
              </a:spcBef>
              <a:spcAft>
                <a:spcPts val="0"/>
              </a:spcAft>
              <a:buClr>
                <a:srgbClr val="888888"/>
              </a:buClr>
              <a:buSzPts val="2400"/>
              <a:buNone/>
              <a:defRPr>
                <a:solidFill>
                  <a:srgbClr val="888888"/>
                </a:solidFill>
              </a:defRPr>
            </a:lvl3pPr>
            <a:lvl4pPr lvl="3" algn="ctr" rtl="0">
              <a:spcBef>
                <a:spcPts val="0"/>
              </a:spcBef>
              <a:spcAft>
                <a:spcPts val="0"/>
              </a:spcAft>
              <a:buClr>
                <a:srgbClr val="888888"/>
              </a:buClr>
              <a:buSzPts val="2000"/>
              <a:buNone/>
              <a:defRPr>
                <a:solidFill>
                  <a:srgbClr val="888888"/>
                </a:solidFill>
              </a:defRPr>
            </a:lvl4pPr>
            <a:lvl5pPr lvl="4" algn="ctr" rtl="0">
              <a:spcBef>
                <a:spcPts val="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5" name="Google Shape;15;p2"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16" name="Google Shape;16;p2"/>
          <p:cNvSpPr txBox="1">
            <a:spLocks noGrp="1"/>
          </p:cNvSpPr>
          <p:nvPr>
            <p:ph type="title"/>
          </p:nvPr>
        </p:nvSpPr>
        <p:spPr>
          <a:xfrm>
            <a:off x="0" y="-19050"/>
            <a:ext cx="9144000" cy="857400"/>
          </a:xfrm>
          <a:prstGeom prst="rect">
            <a:avLst/>
          </a:prstGeom>
          <a:solidFill>
            <a:schemeClr val="dk1"/>
          </a:solid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a:solidFill>
                  <a:schemeClr val="lt1"/>
                </a:solidFill>
                <a:latin typeface="Tahoma"/>
                <a:ea typeface="Tahoma"/>
                <a:cs typeface="Tahoma"/>
                <a:sym typeface="Tahom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54"/>
        <p:cNvGrpSpPr/>
        <p:nvPr/>
      </p:nvGrpSpPr>
      <p:grpSpPr>
        <a:xfrm>
          <a:off x="0" y="0"/>
          <a:ext cx="0" cy="0"/>
          <a:chOff x="0" y="0"/>
          <a:chExt cx="0" cy="0"/>
        </a:xfrm>
      </p:grpSpPr>
      <p:pic>
        <p:nvPicPr>
          <p:cNvPr id="55" name="Google Shape;55;p11" title="decorative"/>
          <p:cNvPicPr preferRelativeResize="0"/>
          <p:nvPr/>
        </p:nvPicPr>
        <p:blipFill rotWithShape="1">
          <a:blip r:embed="rId2">
            <a:alphaModFix/>
          </a:blip>
          <a:srcRect l="1487"/>
          <a:stretch/>
        </p:blipFill>
        <p:spPr>
          <a:xfrm>
            <a:off x="1" y="-115455"/>
            <a:ext cx="9167092" cy="4572000"/>
          </a:xfrm>
          <a:prstGeom prst="rect">
            <a:avLst/>
          </a:prstGeom>
          <a:noFill/>
          <a:ln>
            <a:noFill/>
          </a:ln>
        </p:spPr>
      </p:pic>
      <p:sp>
        <p:nvSpPr>
          <p:cNvPr id="56" name="Google Shape;56;p11"/>
          <p:cNvSpPr/>
          <p:nvPr/>
        </p:nvSpPr>
        <p:spPr>
          <a:xfrm>
            <a:off x="384849" y="895351"/>
            <a:ext cx="8454300" cy="34833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r>
            <a:br>
              <a:rPr lang="en"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57" name="Google Shape;57;p11"/>
          <p:cNvSpPr txBox="1">
            <a:spLocks noGrp="1"/>
          </p:cNvSpPr>
          <p:nvPr>
            <p:ph type="title"/>
          </p:nvPr>
        </p:nvSpPr>
        <p:spPr>
          <a:xfrm>
            <a:off x="0" y="-77355"/>
            <a:ext cx="91440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457200" y="1047750"/>
            <a:ext cx="8153400" cy="32004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solidFill>
                  <a:schemeClr val="dk1"/>
                </a:solidFill>
              </a:defRPr>
            </a:lvl1pPr>
            <a:lvl2pPr marL="914400" lvl="1" indent="-381000" algn="l" rtl="0">
              <a:spcBef>
                <a:spcPts val="0"/>
              </a:spcBef>
              <a:spcAft>
                <a:spcPts val="0"/>
              </a:spcAft>
              <a:buClr>
                <a:schemeClr val="dk1"/>
              </a:buClr>
              <a:buSzPts val="2400"/>
              <a:buChar char="–"/>
              <a:defRPr sz="2400">
                <a:solidFill>
                  <a:schemeClr val="dk1"/>
                </a:solidFill>
              </a:defRPr>
            </a:lvl2pPr>
            <a:lvl3pPr marL="1371600" lvl="2" indent="-355600" algn="l" rtl="0">
              <a:spcBef>
                <a:spcPts val="0"/>
              </a:spcBef>
              <a:spcAft>
                <a:spcPts val="0"/>
              </a:spcAft>
              <a:buClr>
                <a:schemeClr val="dk1"/>
              </a:buClr>
              <a:buSzPts val="2000"/>
              <a:buChar char="•"/>
              <a:defRPr sz="2000">
                <a:solidFill>
                  <a:schemeClr val="dk1"/>
                </a:solidFill>
              </a:defRPr>
            </a:lvl3pPr>
            <a:lvl4pPr marL="1828800" lvl="3" indent="-342900" algn="l" rtl="0">
              <a:spcBef>
                <a:spcPts val="0"/>
              </a:spcBef>
              <a:spcAft>
                <a:spcPts val="0"/>
              </a:spcAft>
              <a:buClr>
                <a:schemeClr val="dk1"/>
              </a:buClr>
              <a:buSzPts val="1800"/>
              <a:buChar char="–"/>
              <a:defRPr sz="1800">
                <a:solidFill>
                  <a:schemeClr val="dk1"/>
                </a:solidFill>
              </a:defRPr>
            </a:lvl4pPr>
            <a:lvl5pPr marL="2286000" lvl="4" indent="-342900" algn="l" rtl="0">
              <a:spcBef>
                <a:spcPts val="0"/>
              </a:spcBef>
              <a:spcAft>
                <a:spcPts val="0"/>
              </a:spcAft>
              <a:buClr>
                <a:schemeClr val="dk1"/>
              </a:buClr>
              <a:buSzPts val="1800"/>
              <a:buChar char="»"/>
              <a:defRPr sz="1800">
                <a:solidFill>
                  <a:schemeClr val="dk1"/>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pic>
        <p:nvPicPr>
          <p:cNvPr id="59" name="Google Shape;59;p11"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Tahoma"/>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457200" y="1200152"/>
            <a:ext cx="4038600" cy="31242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lvl1pPr>
            <a:lvl2pPr marL="914400" lvl="1" indent="-381000" algn="l" rtl="0">
              <a:spcBef>
                <a:spcPts val="0"/>
              </a:spcBef>
              <a:spcAft>
                <a:spcPts val="0"/>
              </a:spcAft>
              <a:buClr>
                <a:schemeClr val="dk1"/>
              </a:buClr>
              <a:buSzPts val="2400"/>
              <a:buChar char="–"/>
              <a:defRPr sz="2400"/>
            </a:lvl2pPr>
            <a:lvl3pPr marL="1371600" lvl="2" indent="-355600" algn="l" rtl="0">
              <a:spcBef>
                <a:spcPts val="0"/>
              </a:spcBef>
              <a:spcAft>
                <a:spcPts val="0"/>
              </a:spcAft>
              <a:buClr>
                <a:schemeClr val="dk1"/>
              </a:buClr>
              <a:buSzPts val="2000"/>
              <a:buChar char="•"/>
              <a:defRPr sz="2000"/>
            </a:lvl3pPr>
            <a:lvl4pPr marL="1828800" lvl="3" indent="-342900" algn="l" rtl="0">
              <a:spcBef>
                <a:spcPts val="0"/>
              </a:spcBef>
              <a:spcAft>
                <a:spcPts val="0"/>
              </a:spcAft>
              <a:buClr>
                <a:schemeClr val="dk1"/>
              </a:buClr>
              <a:buSzPts val="1800"/>
              <a:buChar char="–"/>
              <a:defRPr sz="1800"/>
            </a:lvl4pPr>
            <a:lvl5pPr marL="2286000" lvl="4" indent="-342900" algn="l" rtl="0">
              <a:spcBef>
                <a:spcPts val="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3" name="Google Shape;63;p12"/>
          <p:cNvSpPr txBox="1">
            <a:spLocks noGrp="1"/>
          </p:cNvSpPr>
          <p:nvPr>
            <p:ph type="body" idx="2"/>
          </p:nvPr>
        </p:nvSpPr>
        <p:spPr>
          <a:xfrm>
            <a:off x="4648200" y="1200152"/>
            <a:ext cx="4038600" cy="31242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lvl1pPr>
            <a:lvl2pPr marL="914400" lvl="1" indent="-381000" algn="l" rtl="0">
              <a:spcBef>
                <a:spcPts val="0"/>
              </a:spcBef>
              <a:spcAft>
                <a:spcPts val="0"/>
              </a:spcAft>
              <a:buClr>
                <a:schemeClr val="dk1"/>
              </a:buClr>
              <a:buSzPts val="2400"/>
              <a:buChar char="–"/>
              <a:defRPr sz="2400"/>
            </a:lvl2pPr>
            <a:lvl3pPr marL="1371600" lvl="2" indent="-355600" algn="l" rtl="0">
              <a:spcBef>
                <a:spcPts val="0"/>
              </a:spcBef>
              <a:spcAft>
                <a:spcPts val="0"/>
              </a:spcAft>
              <a:buClr>
                <a:schemeClr val="dk1"/>
              </a:buClr>
              <a:buSzPts val="2000"/>
              <a:buChar char="•"/>
              <a:defRPr sz="2000"/>
            </a:lvl3pPr>
            <a:lvl4pPr marL="1828800" lvl="3" indent="-342900" algn="l" rtl="0">
              <a:spcBef>
                <a:spcPts val="0"/>
              </a:spcBef>
              <a:spcAft>
                <a:spcPts val="0"/>
              </a:spcAft>
              <a:buClr>
                <a:schemeClr val="dk1"/>
              </a:buClr>
              <a:buSzPts val="1800"/>
              <a:buChar char="–"/>
              <a:defRPr sz="1800"/>
            </a:lvl4pPr>
            <a:lvl5pPr marL="2286000" lvl="4" indent="-342900" algn="l" rtl="0">
              <a:spcBef>
                <a:spcPts val="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pic>
        <p:nvPicPr>
          <p:cNvPr id="64" name="Google Shape;64;p12"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 name="Google Shape;67;p13"/>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68" name="Google Shape;6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7"/>
        <p:cNvGrpSpPr/>
        <p:nvPr/>
      </p:nvGrpSpPr>
      <p:grpSpPr>
        <a:xfrm>
          <a:off x="0" y="0"/>
          <a:ext cx="0" cy="0"/>
          <a:chOff x="0" y="0"/>
          <a:chExt cx="0" cy="0"/>
        </a:xfrm>
      </p:grpSpPr>
      <p:pic>
        <p:nvPicPr>
          <p:cNvPr id="18" name="Google Shape;18;p3"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19" name="Google Shape;19;p3"/>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Tahoma"/>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6350"/>
            <a:ext cx="9144000" cy="762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65902" y="895350"/>
            <a:ext cx="88257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Tahoma"/>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3_Title and Content">
  <p:cSld name="23_Title and Conten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Tahoma"/>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33"/>
        <p:cNvGrpSpPr/>
        <p:nvPr/>
      </p:nvGrpSpPr>
      <p:grpSpPr>
        <a:xfrm>
          <a:off x="0" y="0"/>
          <a:ext cx="0" cy="0"/>
          <a:chOff x="0" y="0"/>
          <a:chExt cx="0" cy="0"/>
        </a:xfrm>
      </p:grpSpPr>
      <p:pic>
        <p:nvPicPr>
          <p:cNvPr id="34" name="Google Shape;34;p7"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35" name="Google Shape;35;p7"/>
          <p:cNvSpPr txBox="1">
            <a:spLocks noGrp="1"/>
          </p:cNvSpPr>
          <p:nvPr>
            <p:ph type="title"/>
          </p:nvPr>
        </p:nvSpPr>
        <p:spPr>
          <a:xfrm>
            <a:off x="0" y="1122"/>
            <a:ext cx="9144000" cy="818100"/>
          </a:xfrm>
          <a:prstGeom prst="rect">
            <a:avLst/>
          </a:prstGeom>
          <a:solidFill>
            <a:srgbClr val="0C0C0C"/>
          </a:solid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
        <p:cNvGrpSpPr/>
        <p:nvPr/>
      </p:nvGrpSpPr>
      <p:grpSpPr>
        <a:xfrm>
          <a:off x="0" y="0"/>
          <a:ext cx="0" cy="0"/>
          <a:chOff x="0" y="0"/>
          <a:chExt cx="0" cy="0"/>
        </a:xfrm>
      </p:grpSpPr>
      <p:sp>
        <p:nvSpPr>
          <p:cNvPr id="38" name="Google Shape;38;p8"/>
          <p:cNvSpPr txBox="1">
            <a:spLocks noGrp="1"/>
          </p:cNvSpPr>
          <p:nvPr>
            <p:ph type="subTitle" idx="1"/>
          </p:nvPr>
        </p:nvSpPr>
        <p:spPr>
          <a:xfrm>
            <a:off x="1371600" y="2571750"/>
            <a:ext cx="6400800" cy="13143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Clr>
                <a:schemeClr val="dk1"/>
              </a:buClr>
              <a:buSzPts val="2800"/>
              <a:buNone/>
              <a:defRPr i="0">
                <a:solidFill>
                  <a:schemeClr val="dk1"/>
                </a:solidFill>
              </a:defRPr>
            </a:lvl1pPr>
            <a:lvl2pPr lvl="1" algn="ctr" rtl="0">
              <a:spcBef>
                <a:spcPts val="0"/>
              </a:spcBef>
              <a:spcAft>
                <a:spcPts val="0"/>
              </a:spcAft>
              <a:buClr>
                <a:srgbClr val="888888"/>
              </a:buClr>
              <a:buSzPts val="2600"/>
              <a:buNone/>
              <a:defRPr>
                <a:solidFill>
                  <a:srgbClr val="888888"/>
                </a:solidFill>
              </a:defRPr>
            </a:lvl2pPr>
            <a:lvl3pPr lvl="2" algn="ctr" rtl="0">
              <a:spcBef>
                <a:spcPts val="0"/>
              </a:spcBef>
              <a:spcAft>
                <a:spcPts val="0"/>
              </a:spcAft>
              <a:buClr>
                <a:srgbClr val="888888"/>
              </a:buClr>
              <a:buSzPts val="2400"/>
              <a:buNone/>
              <a:defRPr>
                <a:solidFill>
                  <a:srgbClr val="888888"/>
                </a:solidFill>
              </a:defRPr>
            </a:lvl3pPr>
            <a:lvl4pPr lvl="3" algn="ctr" rtl="0">
              <a:spcBef>
                <a:spcPts val="0"/>
              </a:spcBef>
              <a:spcAft>
                <a:spcPts val="0"/>
              </a:spcAft>
              <a:buClr>
                <a:srgbClr val="888888"/>
              </a:buClr>
              <a:buSzPts val="2000"/>
              <a:buNone/>
              <a:defRPr>
                <a:solidFill>
                  <a:srgbClr val="888888"/>
                </a:solidFill>
              </a:defRPr>
            </a:lvl4pPr>
            <a:lvl5pPr lvl="4" algn="ctr" rtl="0">
              <a:spcBef>
                <a:spcPts val="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39" name="Google Shape;39;p8"/>
          <p:cNvSpPr txBox="1">
            <a:spLocks noGrp="1"/>
          </p:cNvSpPr>
          <p:nvPr>
            <p:ph type="title"/>
          </p:nvPr>
        </p:nvSpPr>
        <p:spPr>
          <a:xfrm>
            <a:off x="0" y="971551"/>
            <a:ext cx="9144000" cy="1371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3200"/>
              <a:buFont typeface="Tahoma"/>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0" name="Google Shape;40;p8"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pic>
        <p:nvPicPr>
          <p:cNvPr id="42" name="Google Shape;42;p9" title="decorative"/>
          <p:cNvPicPr preferRelativeResize="0"/>
          <p:nvPr/>
        </p:nvPicPr>
        <p:blipFill rotWithShape="1">
          <a:blip r:embed="rId2">
            <a:alphaModFix/>
          </a:blip>
          <a:srcRect l="43349" t="7868"/>
          <a:stretch/>
        </p:blipFill>
        <p:spPr>
          <a:xfrm>
            <a:off x="4972650" y="350378"/>
            <a:ext cx="4171350" cy="4102213"/>
          </a:xfrm>
          <a:prstGeom prst="rect">
            <a:avLst/>
          </a:prstGeom>
          <a:noFill/>
          <a:ln>
            <a:noFill/>
          </a:ln>
        </p:spPr>
      </p:pic>
      <p:sp>
        <p:nvSpPr>
          <p:cNvPr id="43" name="Google Shape;43;p9"/>
          <p:cNvSpPr txBox="1">
            <a:spLocks noGrp="1"/>
          </p:cNvSpPr>
          <p:nvPr>
            <p:ph type="title"/>
          </p:nvPr>
        </p:nvSpPr>
        <p:spPr>
          <a:xfrm>
            <a:off x="0" y="1121"/>
            <a:ext cx="9144000" cy="857400"/>
          </a:xfrm>
          <a:prstGeom prst="rect">
            <a:avLst/>
          </a:prstGeom>
          <a:solidFill>
            <a:schemeClr val="dk1"/>
          </a:solid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381000" y="971550"/>
            <a:ext cx="4343400" cy="3352800"/>
          </a:xfrm>
          <a:prstGeom prst="rect">
            <a:avLst/>
          </a:prstGeom>
          <a:noFill/>
          <a:ln>
            <a:noFill/>
          </a:ln>
        </p:spPr>
        <p:txBody>
          <a:bodyPr spcFirstLastPara="1" wrap="square" lIns="91425" tIns="45700" rIns="91425" bIns="45700" anchor="t" anchorCtr="0">
            <a:noAutofit/>
          </a:bodyPr>
          <a:lstStyle>
            <a:lvl1pPr marL="457200" lvl="0" indent="-381000" algn="l" rtl="0">
              <a:spcBef>
                <a:spcPts val="0"/>
              </a:spcBef>
              <a:spcAft>
                <a:spcPts val="0"/>
              </a:spcAft>
              <a:buClr>
                <a:schemeClr val="dk1"/>
              </a:buClr>
              <a:buSzPts val="2400"/>
              <a:buChar char="•"/>
              <a:defRPr sz="2400"/>
            </a:lvl1pPr>
            <a:lvl2pPr marL="914400" lvl="1" indent="-355600" algn="l" rtl="0">
              <a:spcBef>
                <a:spcPts val="0"/>
              </a:spcBef>
              <a:spcAft>
                <a:spcPts val="0"/>
              </a:spcAft>
              <a:buClr>
                <a:schemeClr val="dk1"/>
              </a:buClr>
              <a:buSzPts val="2000"/>
              <a:buChar char="–"/>
              <a:defRPr sz="2000"/>
            </a:lvl2pPr>
            <a:lvl3pPr marL="1371600" lvl="2" indent="-342900" algn="l" rtl="0">
              <a:spcBef>
                <a:spcPts val="0"/>
              </a:spcBef>
              <a:spcAft>
                <a:spcPts val="0"/>
              </a:spcAft>
              <a:buClr>
                <a:schemeClr val="dk1"/>
              </a:buClr>
              <a:buSzPts val="1800"/>
              <a:buChar char="•"/>
              <a:defRPr sz="1800"/>
            </a:lvl3pPr>
            <a:lvl4pPr marL="1828800" lvl="3" indent="-330200" algn="l" rtl="0">
              <a:spcBef>
                <a:spcPts val="0"/>
              </a:spcBef>
              <a:spcAft>
                <a:spcPts val="0"/>
              </a:spcAft>
              <a:buClr>
                <a:schemeClr val="dk1"/>
              </a:buClr>
              <a:buSzPts val="1600"/>
              <a:buChar char="–"/>
              <a:defRPr sz="1600"/>
            </a:lvl4pPr>
            <a:lvl5pPr marL="2286000" lvl="4" indent="-330200" algn="l" rtl="0">
              <a:spcBef>
                <a:spcPts val="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pic>
        <p:nvPicPr>
          <p:cNvPr id="45" name="Google Shape;45;p9"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46"/>
        <p:cNvGrpSpPr/>
        <p:nvPr/>
      </p:nvGrpSpPr>
      <p:grpSpPr>
        <a:xfrm>
          <a:off x="0" y="0"/>
          <a:ext cx="0" cy="0"/>
          <a:chOff x="0" y="0"/>
          <a:chExt cx="0" cy="0"/>
        </a:xfrm>
      </p:grpSpPr>
      <p:pic>
        <p:nvPicPr>
          <p:cNvPr id="47" name="Google Shape;47;p10" title="decorative"/>
          <p:cNvPicPr preferRelativeResize="0"/>
          <p:nvPr/>
        </p:nvPicPr>
        <p:blipFill rotWithShape="1">
          <a:blip r:embed="rId2">
            <a:alphaModFix/>
          </a:blip>
          <a:srcRect l="1487"/>
          <a:stretch/>
        </p:blipFill>
        <p:spPr>
          <a:xfrm>
            <a:off x="1" y="-115455"/>
            <a:ext cx="9167092" cy="4572000"/>
          </a:xfrm>
          <a:prstGeom prst="rect">
            <a:avLst/>
          </a:prstGeom>
          <a:noFill/>
          <a:ln>
            <a:noFill/>
          </a:ln>
        </p:spPr>
      </p:pic>
      <p:sp>
        <p:nvSpPr>
          <p:cNvPr id="48" name="Google Shape;48;p10"/>
          <p:cNvSpPr/>
          <p:nvPr/>
        </p:nvSpPr>
        <p:spPr>
          <a:xfrm>
            <a:off x="384849" y="895351"/>
            <a:ext cx="4033200" cy="34833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r>
            <a:br>
              <a:rPr lang="en"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49" name="Google Shape;49;p10"/>
          <p:cNvSpPr/>
          <p:nvPr/>
        </p:nvSpPr>
        <p:spPr>
          <a:xfrm>
            <a:off x="4693614" y="895351"/>
            <a:ext cx="4033200" cy="34833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r>
            <a:br>
              <a:rPr lang="en"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50" name="Google Shape;50;p10"/>
          <p:cNvSpPr txBox="1">
            <a:spLocks noGrp="1"/>
          </p:cNvSpPr>
          <p:nvPr>
            <p:ph type="title"/>
          </p:nvPr>
        </p:nvSpPr>
        <p:spPr>
          <a:xfrm>
            <a:off x="0" y="-77355"/>
            <a:ext cx="91440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457200" y="1047750"/>
            <a:ext cx="3886200" cy="32004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solidFill>
                  <a:schemeClr val="dk1"/>
                </a:solidFill>
              </a:defRPr>
            </a:lvl1pPr>
            <a:lvl2pPr marL="914400" lvl="1" indent="-381000" algn="l" rtl="0">
              <a:spcBef>
                <a:spcPts val="0"/>
              </a:spcBef>
              <a:spcAft>
                <a:spcPts val="0"/>
              </a:spcAft>
              <a:buClr>
                <a:schemeClr val="dk1"/>
              </a:buClr>
              <a:buSzPts val="2400"/>
              <a:buChar char="–"/>
              <a:defRPr sz="2400">
                <a:solidFill>
                  <a:schemeClr val="dk1"/>
                </a:solidFill>
              </a:defRPr>
            </a:lvl2pPr>
            <a:lvl3pPr marL="1371600" lvl="2" indent="-355600" algn="l" rtl="0">
              <a:spcBef>
                <a:spcPts val="0"/>
              </a:spcBef>
              <a:spcAft>
                <a:spcPts val="0"/>
              </a:spcAft>
              <a:buClr>
                <a:schemeClr val="dk1"/>
              </a:buClr>
              <a:buSzPts val="2000"/>
              <a:buChar char="•"/>
              <a:defRPr sz="2000">
                <a:solidFill>
                  <a:schemeClr val="dk1"/>
                </a:solidFill>
              </a:defRPr>
            </a:lvl3pPr>
            <a:lvl4pPr marL="1828800" lvl="3" indent="-342900" algn="l" rtl="0">
              <a:spcBef>
                <a:spcPts val="0"/>
              </a:spcBef>
              <a:spcAft>
                <a:spcPts val="0"/>
              </a:spcAft>
              <a:buClr>
                <a:schemeClr val="dk1"/>
              </a:buClr>
              <a:buSzPts val="1800"/>
              <a:buChar char="–"/>
              <a:defRPr sz="1800">
                <a:solidFill>
                  <a:schemeClr val="dk1"/>
                </a:solidFill>
              </a:defRPr>
            </a:lvl4pPr>
            <a:lvl5pPr marL="2286000" lvl="4" indent="-342900" algn="l" rtl="0">
              <a:spcBef>
                <a:spcPts val="0"/>
              </a:spcBef>
              <a:spcAft>
                <a:spcPts val="0"/>
              </a:spcAft>
              <a:buClr>
                <a:schemeClr val="dk1"/>
              </a:buClr>
              <a:buSzPts val="1800"/>
              <a:buChar char="»"/>
              <a:defRPr sz="1800">
                <a:solidFill>
                  <a:schemeClr val="dk1"/>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2" name="Google Shape;52;p10"/>
          <p:cNvSpPr txBox="1">
            <a:spLocks noGrp="1"/>
          </p:cNvSpPr>
          <p:nvPr>
            <p:ph type="body" idx="2"/>
          </p:nvPr>
        </p:nvSpPr>
        <p:spPr>
          <a:xfrm>
            <a:off x="4800600" y="1047750"/>
            <a:ext cx="3810000" cy="32004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solidFill>
                  <a:schemeClr val="dk1"/>
                </a:solidFill>
              </a:defRPr>
            </a:lvl1pPr>
            <a:lvl2pPr marL="914400" lvl="1" indent="-381000" algn="l" rtl="0">
              <a:spcBef>
                <a:spcPts val="0"/>
              </a:spcBef>
              <a:spcAft>
                <a:spcPts val="0"/>
              </a:spcAft>
              <a:buClr>
                <a:schemeClr val="dk1"/>
              </a:buClr>
              <a:buSzPts val="2400"/>
              <a:buChar char="–"/>
              <a:defRPr sz="2400">
                <a:solidFill>
                  <a:schemeClr val="dk1"/>
                </a:solidFill>
              </a:defRPr>
            </a:lvl2pPr>
            <a:lvl3pPr marL="1371600" lvl="2" indent="-355600" algn="l" rtl="0">
              <a:spcBef>
                <a:spcPts val="0"/>
              </a:spcBef>
              <a:spcAft>
                <a:spcPts val="0"/>
              </a:spcAft>
              <a:buClr>
                <a:schemeClr val="dk1"/>
              </a:buClr>
              <a:buSzPts val="2000"/>
              <a:buChar char="•"/>
              <a:defRPr sz="2000">
                <a:solidFill>
                  <a:schemeClr val="dk1"/>
                </a:solidFill>
              </a:defRPr>
            </a:lvl3pPr>
            <a:lvl4pPr marL="1828800" lvl="3" indent="-342900" algn="l" rtl="0">
              <a:spcBef>
                <a:spcPts val="0"/>
              </a:spcBef>
              <a:spcAft>
                <a:spcPts val="0"/>
              </a:spcAft>
              <a:buClr>
                <a:schemeClr val="dk1"/>
              </a:buClr>
              <a:buSzPts val="1800"/>
              <a:buChar char="–"/>
              <a:defRPr sz="1800">
                <a:solidFill>
                  <a:schemeClr val="dk1"/>
                </a:solidFill>
              </a:defRPr>
            </a:lvl4pPr>
            <a:lvl5pPr marL="2286000" lvl="4" indent="-342900" algn="l" rtl="0">
              <a:spcBef>
                <a:spcPts val="0"/>
              </a:spcBef>
              <a:spcAft>
                <a:spcPts val="0"/>
              </a:spcAft>
              <a:buClr>
                <a:schemeClr val="dk1"/>
              </a:buClr>
              <a:buSzPts val="1800"/>
              <a:buChar char="»"/>
              <a:defRPr sz="1800">
                <a:solidFill>
                  <a:schemeClr val="dk1"/>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pic>
        <p:nvPicPr>
          <p:cNvPr id="53" name="Google Shape;53;p10"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65902" y="895350"/>
            <a:ext cx="8825700" cy="3429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Tahoma"/>
                <a:ea typeface="Tahoma"/>
                <a:cs typeface="Tahoma"/>
                <a:sym typeface="Tahoma"/>
              </a:defRPr>
            </a:lvl1pPr>
            <a:lvl2pPr marL="914400" marR="0" lvl="1" indent="-393700" algn="l" rtl="0">
              <a:spcBef>
                <a:spcPts val="0"/>
              </a:spcBef>
              <a:spcAft>
                <a:spcPts val="0"/>
              </a:spcAft>
              <a:buClr>
                <a:schemeClr val="dk1"/>
              </a:buClr>
              <a:buSzPts val="2600"/>
              <a:buFont typeface="Arial"/>
              <a:buChar char="–"/>
              <a:defRPr sz="2600" b="0" i="0" u="none" strike="noStrike" cap="none">
                <a:solidFill>
                  <a:schemeClr val="dk1"/>
                </a:solidFill>
                <a:latin typeface="Tahoma"/>
                <a:ea typeface="Tahoma"/>
                <a:cs typeface="Tahoma"/>
                <a:sym typeface="Tahoma"/>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Google Shape;7;p1"/>
          <p:cNvSpPr/>
          <p:nvPr/>
        </p:nvSpPr>
        <p:spPr>
          <a:xfrm>
            <a:off x="-1" y="4462415"/>
            <a:ext cx="9151200" cy="685800"/>
          </a:xfrm>
          <a:prstGeom prst="rect">
            <a:avLst/>
          </a:prstGeom>
          <a:solidFill>
            <a:schemeClr val="dk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 name="Google Shape;8;p1" title="Virginia is for Learners logo"/>
          <p:cNvPicPr preferRelativeResize="0"/>
          <p:nvPr/>
        </p:nvPicPr>
        <p:blipFill rotWithShape="1">
          <a:blip r:embed="rId14">
            <a:alphaModFix/>
          </a:blip>
          <a:srcRect/>
          <a:stretch/>
        </p:blipFill>
        <p:spPr>
          <a:xfrm>
            <a:off x="7619062" y="4495087"/>
            <a:ext cx="1320709" cy="611267"/>
          </a:xfrm>
          <a:prstGeom prst="rect">
            <a:avLst/>
          </a:prstGeom>
          <a:noFill/>
          <a:ln>
            <a:noFill/>
          </a:ln>
        </p:spPr>
      </p:pic>
      <p:cxnSp>
        <p:nvCxnSpPr>
          <p:cNvPr id="9" name="Google Shape;9;p1"/>
          <p:cNvCxnSpPr/>
          <p:nvPr/>
        </p:nvCxnSpPr>
        <p:spPr>
          <a:xfrm>
            <a:off x="0" y="4462415"/>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50"/>
              </a:srgbClr>
            </a:outerShdw>
          </a:effectLst>
        </p:spPr>
      </p:cxnSp>
      <p:sp>
        <p:nvSpPr>
          <p:cNvPr id="11" name="Google Shape;11;p1"/>
          <p:cNvSpPr txBox="1">
            <a:spLocks noGrp="1"/>
          </p:cNvSpPr>
          <p:nvPr>
            <p:ph type="title"/>
          </p:nvPr>
        </p:nvSpPr>
        <p:spPr>
          <a:xfrm>
            <a:off x="0" y="6350"/>
            <a:ext cx="9144000" cy="762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200"/>
              <a:buFont typeface="Tahoma"/>
              <a:buNone/>
              <a:defRPr sz="3200" b="1" i="0" u="none" strike="noStrike" cap="none">
                <a:solidFill>
                  <a:schemeClr val="dk1"/>
                </a:solidFill>
                <a:latin typeface="Tahoma"/>
                <a:ea typeface="Tahoma"/>
                <a:cs typeface="Tahoma"/>
                <a:sym typeface="Tahom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12" name="Google Shape;12;p1"/>
          <p:cNvSpPr txBox="1"/>
          <p:nvPr/>
        </p:nvSpPr>
        <p:spPr>
          <a:xfrm>
            <a:off x="25400" y="4561185"/>
            <a:ext cx="4775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rgbClr val="FFFFFF"/>
                </a:solidFill>
                <a:latin typeface="Calibri"/>
                <a:ea typeface="Calibri"/>
                <a:cs typeface="Calibri"/>
                <a:sym typeface="Calibri"/>
              </a:rPr>
              <a:t>Department of Student Assessment, Accountability &amp; ESEA Programs</a:t>
            </a:r>
            <a:endParaRPr/>
          </a:p>
          <a:p>
            <a:pPr marL="0" marR="0" lvl="0" indent="0" algn="l" rtl="0">
              <a:spcBef>
                <a:spcPts val="0"/>
              </a:spcBef>
              <a:spcAft>
                <a:spcPts val="0"/>
              </a:spcAft>
              <a:buNone/>
            </a:pPr>
            <a:r>
              <a:rPr lang="en" sz="1200">
                <a:solidFill>
                  <a:srgbClr val="FFFFFF"/>
                </a:solidFill>
                <a:latin typeface="Calibri"/>
                <a:ea typeface="Calibri"/>
                <a:cs typeface="Calibri"/>
                <a:sym typeface="Calibri"/>
              </a:rPr>
              <a:t>Department of Learning and Innovation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oe.virginia.gov/testing/sol/standards_docs/mathematics/index.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doe.virginia.gov/instruction/mathematics/index.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e.virginia.gov/testing/sol/standards_docs/mathematics/2016/jit/3/3-2b-jit.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oe.virginia.gov/support/health_medical/covid-19/recover-redesign-restart-2020.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info.flipgrid.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teacher.desmos.co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forms.gle/1QfdEg6aczZ73d5i7"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cgcs.org/cms/lib/DC00001581/Centricity/Domain/313/CGCS_Unfinished%20Learning.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tntp.org/assets/set-resources/TNTP_Learning_Acceleration_Guide.pdf" TargetMode="External"/><Relationship Id="rId4" Type="http://schemas.openxmlformats.org/officeDocument/2006/relationships/hyperlink" Target="https://achievethecore.org/aligned/select-math-intervention-content/"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vdoe.mathematics@doe.virgini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itle 1"/>
          <p:cNvSpPr>
            <a:spLocks noGrp="1"/>
          </p:cNvSpPr>
          <p:nvPr>
            <p:ph type="ctrTitle"/>
          </p:nvPr>
        </p:nvSpPr>
        <p:spPr>
          <a:xfrm>
            <a:off x="3327753" y="1787630"/>
            <a:ext cx="3493466" cy="806665"/>
          </a:xfrm>
        </p:spPr>
        <p:txBody>
          <a:bodyPr/>
          <a:lstStyle/>
          <a:p>
            <a:r>
              <a:rPr lang="en-US" sz="4000" dirty="0" smtClean="0"/>
              <a:t>Welcome!</a:t>
            </a:r>
            <a:endParaRPr lang="en-US" sz="4000" dirty="0"/>
          </a:p>
        </p:txBody>
      </p:sp>
      <p:sp>
        <p:nvSpPr>
          <p:cNvPr id="78" name="Google Shape;78;p14"/>
          <p:cNvSpPr txBox="1"/>
          <p:nvPr/>
        </p:nvSpPr>
        <p:spPr>
          <a:xfrm>
            <a:off x="3905096" y="2190963"/>
            <a:ext cx="4470827" cy="27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latin typeface="Tahoma"/>
              <a:ea typeface="Tahoma"/>
              <a:cs typeface="Tahoma"/>
              <a:sym typeface="Tahoma"/>
            </a:endParaRPr>
          </a:p>
          <a:p>
            <a:pPr marL="0" lvl="0" indent="0" algn="l" rtl="0">
              <a:spcBef>
                <a:spcPts val="0"/>
              </a:spcBef>
              <a:spcAft>
                <a:spcPts val="0"/>
              </a:spcAft>
              <a:buNone/>
            </a:pPr>
            <a:r>
              <a:rPr lang="en" sz="2400" dirty="0">
                <a:latin typeface="Tahoma"/>
                <a:ea typeface="Tahoma"/>
                <a:cs typeface="Tahoma"/>
                <a:sym typeface="Tahoma"/>
              </a:rPr>
              <a:t>Please </a:t>
            </a:r>
            <a:r>
              <a:rPr lang="en" sz="2400" dirty="0" smtClean="0">
                <a:latin typeface="Tahoma"/>
                <a:ea typeface="Tahoma"/>
                <a:cs typeface="Tahoma"/>
                <a:sym typeface="Tahoma"/>
              </a:rPr>
              <a:t>note you have been muted for this presentation.</a:t>
            </a:r>
            <a:endParaRPr sz="2400" dirty="0">
              <a:latin typeface="Tahoma"/>
              <a:ea typeface="Tahoma"/>
              <a:cs typeface="Tahoma"/>
              <a:sym typeface="Tahoma"/>
            </a:endParaRPr>
          </a:p>
          <a:p>
            <a:pPr marL="0" lvl="0" indent="0" algn="l" rtl="0">
              <a:spcBef>
                <a:spcPts val="0"/>
              </a:spcBef>
              <a:spcAft>
                <a:spcPts val="0"/>
              </a:spcAft>
              <a:buNone/>
            </a:pPr>
            <a:endParaRPr sz="1200" dirty="0">
              <a:latin typeface="Tahoma"/>
              <a:ea typeface="Tahoma"/>
              <a:cs typeface="Tahoma"/>
              <a:sym typeface="Tahoma"/>
            </a:endParaRPr>
          </a:p>
          <a:p>
            <a:pPr marL="0" lvl="0" indent="0" algn="l" rtl="0">
              <a:spcBef>
                <a:spcPts val="0"/>
              </a:spcBef>
              <a:spcAft>
                <a:spcPts val="0"/>
              </a:spcAft>
              <a:buNone/>
            </a:pPr>
            <a:r>
              <a:rPr lang="en" sz="2400" dirty="0">
                <a:latin typeface="Tahoma"/>
                <a:ea typeface="Tahoma"/>
                <a:cs typeface="Tahoma"/>
                <a:sym typeface="Tahoma"/>
              </a:rPr>
              <a:t>Questions should be submitted through the </a:t>
            </a:r>
            <a:r>
              <a:rPr lang="en" sz="2400" dirty="0" smtClean="0">
                <a:latin typeface="Tahoma"/>
                <a:ea typeface="Tahoma"/>
                <a:cs typeface="Tahoma"/>
                <a:sym typeface="Tahoma"/>
              </a:rPr>
              <a:t>Q&amp;A.</a:t>
            </a:r>
            <a:endParaRPr sz="2400" dirty="0">
              <a:latin typeface="Tahoma"/>
              <a:ea typeface="Tahoma"/>
              <a:cs typeface="Tahoma"/>
              <a:sym typeface="Tahoma"/>
            </a:endParaRPr>
          </a:p>
          <a:p>
            <a:pPr marL="0" lvl="0" indent="0" algn="l" rtl="0">
              <a:spcBef>
                <a:spcPts val="0"/>
              </a:spcBef>
              <a:spcAft>
                <a:spcPts val="0"/>
              </a:spcAft>
              <a:buNone/>
            </a:pPr>
            <a:endParaRPr sz="2400" dirty="0">
              <a:latin typeface="Tahoma"/>
              <a:ea typeface="Tahoma"/>
              <a:cs typeface="Tahoma"/>
              <a:sym typeface="Tahoma"/>
            </a:endParaRPr>
          </a:p>
          <a:p>
            <a:pPr marL="0" lvl="0" indent="0" algn="l" rtl="0">
              <a:spcBef>
                <a:spcPts val="0"/>
              </a:spcBef>
              <a:spcAft>
                <a:spcPts val="0"/>
              </a:spcAft>
              <a:buNone/>
            </a:pPr>
            <a:endParaRPr sz="2400" dirty="0">
              <a:latin typeface="Tahoma"/>
              <a:ea typeface="Tahoma"/>
              <a:cs typeface="Tahoma"/>
              <a:sym typeface="Tahoma"/>
            </a:endParaRPr>
          </a:p>
        </p:txBody>
      </p:sp>
      <p:pic>
        <p:nvPicPr>
          <p:cNvPr id="1028" name="Picture 4" descr="screenshot of the Q and A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550" y="3867978"/>
            <a:ext cx="5143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73" name="Google Shape;73;p14" descr="Image of a student" title="Image"/>
          <p:cNvPicPr preferRelativeResize="0"/>
          <p:nvPr/>
        </p:nvPicPr>
        <p:blipFill>
          <a:blip r:embed="rId4">
            <a:alphaModFix/>
          </a:blip>
          <a:stretch>
            <a:fillRect/>
          </a:stretch>
        </p:blipFill>
        <p:spPr>
          <a:xfrm>
            <a:off x="947250" y="2591850"/>
            <a:ext cx="2527413" cy="1648224"/>
          </a:xfrm>
          <a:prstGeom prst="rect">
            <a:avLst/>
          </a:prstGeom>
          <a:noFill/>
          <a:ln>
            <a:noFill/>
          </a:ln>
        </p:spPr>
      </p:pic>
      <p:pic>
        <p:nvPicPr>
          <p:cNvPr id="75" name="Google Shape;75;p14" descr="Image of a teacher and student" title="Image"/>
          <p:cNvPicPr preferRelativeResize="0"/>
          <p:nvPr/>
        </p:nvPicPr>
        <p:blipFill>
          <a:blip r:embed="rId5">
            <a:alphaModFix/>
          </a:blip>
          <a:stretch>
            <a:fillRect/>
          </a:stretch>
        </p:blipFill>
        <p:spPr>
          <a:xfrm>
            <a:off x="6840725" y="158275"/>
            <a:ext cx="1618325" cy="2433575"/>
          </a:xfrm>
          <a:prstGeom prst="rect">
            <a:avLst/>
          </a:prstGeom>
          <a:noFill/>
          <a:ln>
            <a:noFill/>
          </a:ln>
        </p:spPr>
      </p:pic>
      <p:pic>
        <p:nvPicPr>
          <p:cNvPr id="77" name="Google Shape;77;p14" descr="Image of a teacher and group of students." title="Image"/>
          <p:cNvPicPr preferRelativeResize="0"/>
          <p:nvPr/>
        </p:nvPicPr>
        <p:blipFill>
          <a:blip r:embed="rId6">
            <a:alphaModFix/>
          </a:blip>
          <a:stretch>
            <a:fillRect/>
          </a:stretch>
        </p:blipFill>
        <p:spPr>
          <a:xfrm>
            <a:off x="299864" y="382109"/>
            <a:ext cx="2986325" cy="1985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10</a:t>
            </a:fld>
            <a:endParaRPr lang="en-US" sz="1100" dirty="0"/>
          </a:p>
        </p:txBody>
      </p:sp>
      <p:sp>
        <p:nvSpPr>
          <p:cNvPr id="125" name="Google Shape;125;p22"/>
          <p:cNvSpPr txBox="1">
            <a:spLocks noGrp="1"/>
          </p:cNvSpPr>
          <p:nvPr>
            <p:ph type="title"/>
          </p:nvPr>
        </p:nvSpPr>
        <p:spPr>
          <a:xfrm>
            <a:off x="0" y="1126"/>
            <a:ext cx="9144000" cy="982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Just in Time Instruction and Using Quick Checks (2 of 2)</a:t>
            </a:r>
            <a:endParaRPr dirty="0"/>
          </a:p>
        </p:txBody>
      </p:sp>
      <p:sp>
        <p:nvSpPr>
          <p:cNvPr id="126" name="Google Shape;126;p22"/>
          <p:cNvSpPr txBox="1">
            <a:spLocks noGrp="1"/>
          </p:cNvSpPr>
          <p:nvPr>
            <p:ph type="body" idx="1"/>
          </p:nvPr>
        </p:nvSpPr>
        <p:spPr>
          <a:xfrm>
            <a:off x="76200" y="1068050"/>
            <a:ext cx="8927400" cy="325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Quick checks allow teachers to:</a:t>
            </a:r>
            <a:endParaRPr dirty="0"/>
          </a:p>
          <a:p>
            <a:pPr marL="457200" lvl="0" indent="-342900" algn="l" rtl="0">
              <a:spcBef>
                <a:spcPts val="0"/>
              </a:spcBef>
              <a:spcAft>
                <a:spcPts val="0"/>
              </a:spcAft>
              <a:buSzPts val="1800"/>
              <a:buChar char="●"/>
            </a:pPr>
            <a:r>
              <a:rPr lang="en" dirty="0">
                <a:solidFill>
                  <a:schemeClr val="tx1"/>
                </a:solidFill>
              </a:rPr>
              <a:t>i</a:t>
            </a:r>
            <a:r>
              <a:rPr lang="en" dirty="0" smtClean="0"/>
              <a:t>dentify </a:t>
            </a:r>
            <a:r>
              <a:rPr lang="en" dirty="0"/>
              <a:t>gaps in essential learning and additional scaffolding and support that may be required “just in time” to learn new </a:t>
            </a:r>
            <a:r>
              <a:rPr lang="en" dirty="0" smtClean="0"/>
              <a:t>content; and</a:t>
            </a:r>
            <a:endParaRPr dirty="0"/>
          </a:p>
          <a:p>
            <a:pPr marL="457200" lvl="0" indent="-342900" algn="l" rtl="0">
              <a:spcBef>
                <a:spcPts val="0"/>
              </a:spcBef>
              <a:spcAft>
                <a:spcPts val="0"/>
              </a:spcAft>
              <a:buSzPts val="1800"/>
              <a:buChar char="●"/>
            </a:pPr>
            <a:r>
              <a:rPr lang="en" dirty="0">
                <a:solidFill>
                  <a:schemeClr val="tx1"/>
                </a:solidFill>
              </a:rPr>
              <a:t>r</a:t>
            </a:r>
            <a:r>
              <a:rPr lang="en" dirty="0" smtClean="0"/>
              <a:t>espond </a:t>
            </a:r>
            <a:r>
              <a:rPr lang="en" dirty="0"/>
              <a:t>to student needs in real time and in the context of grade level content.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11</a:t>
            </a:fld>
            <a:endParaRPr lang="en-US" sz="1100" dirty="0"/>
          </a:p>
        </p:txBody>
      </p:sp>
      <p:sp>
        <p:nvSpPr>
          <p:cNvPr id="131" name="Google Shape;131;p23"/>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Just in Case vs. Just in Time (1 of 2)</a:t>
            </a:r>
            <a:endParaRPr dirty="0"/>
          </a:p>
        </p:txBody>
      </p:sp>
      <p:sp>
        <p:nvSpPr>
          <p:cNvPr id="132" name="Google Shape;132;p23"/>
          <p:cNvSpPr txBox="1">
            <a:spLocks noGrp="1"/>
          </p:cNvSpPr>
          <p:nvPr>
            <p:ph type="body" idx="1"/>
          </p:nvPr>
        </p:nvSpPr>
        <p:spPr>
          <a:xfrm>
            <a:off x="0" y="660500"/>
            <a:ext cx="9144000" cy="3663900"/>
          </a:xfrm>
          <a:prstGeom prst="rect">
            <a:avLst/>
          </a:prstGeom>
        </p:spPr>
        <p:txBody>
          <a:bodyPr spcFirstLastPara="1" wrap="square" lIns="91425" tIns="45700" rIns="91425" bIns="45700" anchor="t" anchorCtr="0">
            <a:noAutofit/>
          </a:bodyPr>
          <a:lstStyle/>
          <a:p>
            <a:pPr marL="0" lvl="0" indent="0">
              <a:lnSpc>
                <a:spcPct val="115000"/>
              </a:lnSpc>
              <a:buNone/>
            </a:pPr>
            <a:r>
              <a:rPr lang="en" sz="2450" b="1" dirty="0"/>
              <a:t>EXAMPLE:  SOL 3.2a </a:t>
            </a:r>
            <a:r>
              <a:rPr lang="en-US" sz="2450" b="1" dirty="0"/>
              <a:t>The student will name and write fractions and mixed numbers represented by a model.</a:t>
            </a:r>
          </a:p>
          <a:p>
            <a:pPr marL="0" lvl="0" indent="0">
              <a:lnSpc>
                <a:spcPct val="115000"/>
              </a:lnSpc>
              <a:spcBef>
                <a:spcPts val="800"/>
              </a:spcBef>
              <a:buSzPts val="1100"/>
              <a:buNone/>
            </a:pPr>
            <a:r>
              <a:rPr lang="en" sz="2600" dirty="0">
                <a:solidFill>
                  <a:srgbClr val="C00000"/>
                </a:solidFill>
              </a:rPr>
              <a:t>“Just in case” </a:t>
            </a:r>
            <a:r>
              <a:rPr lang="en" sz="2600" dirty="0"/>
              <a:t>instruction: </a:t>
            </a:r>
            <a:r>
              <a:rPr lang="en" sz="2600" i="1" dirty="0"/>
              <a:t>Mrs. </a:t>
            </a:r>
            <a:r>
              <a:rPr lang="en" sz="2600" i="1" dirty="0" smtClean="0"/>
              <a:t>Sanchez </a:t>
            </a:r>
            <a:r>
              <a:rPr lang="en" sz="2600" i="1" dirty="0"/>
              <a:t>includes a re-teaching lesson on </a:t>
            </a:r>
            <a:r>
              <a:rPr lang="en-US" sz="2600" i="1" dirty="0" smtClean="0"/>
              <a:t>naming and writing fractions</a:t>
            </a:r>
            <a:r>
              <a:rPr lang="en" sz="2600" i="1" dirty="0" smtClean="0"/>
              <a:t> </a:t>
            </a:r>
            <a:r>
              <a:rPr lang="en" sz="2600" i="1" dirty="0"/>
              <a:t>(SOL </a:t>
            </a:r>
            <a:r>
              <a:rPr lang="en" sz="2600" i="1" dirty="0" smtClean="0"/>
              <a:t>2.4a</a:t>
            </a:r>
            <a:r>
              <a:rPr lang="en" sz="2600" i="1" dirty="0"/>
              <a:t>).</a:t>
            </a:r>
            <a:endParaRPr sz="2600" i="1" dirty="0"/>
          </a:p>
          <a:p>
            <a:pPr marL="0" lvl="0" indent="0" algn="l" rtl="0">
              <a:spcBef>
                <a:spcPts val="800"/>
              </a:spcBef>
              <a:spcAft>
                <a:spcPts val="0"/>
              </a:spcAft>
              <a:buNone/>
            </a:pPr>
            <a:r>
              <a:rPr lang="en" sz="2600" dirty="0">
                <a:solidFill>
                  <a:srgbClr val="000000"/>
                </a:solidFill>
              </a:rPr>
              <a:t>Mrs. </a:t>
            </a:r>
            <a:r>
              <a:rPr lang="en" sz="2600" dirty="0" smtClean="0">
                <a:solidFill>
                  <a:srgbClr val="000000"/>
                </a:solidFill>
              </a:rPr>
              <a:t>Sanchez </a:t>
            </a:r>
            <a:r>
              <a:rPr lang="en" sz="2600" dirty="0">
                <a:solidFill>
                  <a:srgbClr val="000000"/>
                </a:solidFill>
              </a:rPr>
              <a:t>has used an entire class block to teach a lesson that most of her students may already understand.</a:t>
            </a:r>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12</a:t>
            </a:fld>
            <a:endParaRPr lang="en-US" sz="1100" dirty="0"/>
          </a:p>
        </p:txBody>
      </p:sp>
      <p:sp>
        <p:nvSpPr>
          <p:cNvPr id="137" name="Google Shape;137;p24"/>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Just in Case vs. Just in Time (2 of 2)</a:t>
            </a:r>
            <a:endParaRPr dirty="0"/>
          </a:p>
        </p:txBody>
      </p:sp>
      <p:sp>
        <p:nvSpPr>
          <p:cNvPr id="138" name="Google Shape;138;p24"/>
          <p:cNvSpPr txBox="1">
            <a:spLocks noGrp="1"/>
          </p:cNvSpPr>
          <p:nvPr>
            <p:ph type="body" idx="1"/>
          </p:nvPr>
        </p:nvSpPr>
        <p:spPr>
          <a:xfrm>
            <a:off x="0" y="660500"/>
            <a:ext cx="9050400" cy="3663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450" b="1" dirty="0"/>
              <a:t>EXAMPLE:  SOL 3.2a The student will </a:t>
            </a:r>
            <a:r>
              <a:rPr lang="en-US" sz="2450" b="1" dirty="0"/>
              <a:t>name and write fractions and mixed numbers represented by a model</a:t>
            </a:r>
            <a:r>
              <a:rPr lang="en" sz="2450" b="1" dirty="0"/>
              <a:t>.</a:t>
            </a:r>
            <a:endParaRPr sz="2450" b="1" dirty="0"/>
          </a:p>
          <a:p>
            <a:pPr marL="0" lvl="0" indent="0" algn="just" rtl="0">
              <a:lnSpc>
                <a:spcPct val="115000"/>
              </a:lnSpc>
              <a:spcBef>
                <a:spcPts val="800"/>
              </a:spcBef>
              <a:spcAft>
                <a:spcPts val="0"/>
              </a:spcAft>
              <a:buNone/>
            </a:pPr>
            <a:r>
              <a:rPr lang="en" sz="2400" dirty="0">
                <a:solidFill>
                  <a:srgbClr val="1155CC"/>
                </a:solidFill>
              </a:rPr>
              <a:t>“Just in time”</a:t>
            </a:r>
            <a:r>
              <a:rPr lang="en" sz="2400" dirty="0">
                <a:solidFill>
                  <a:srgbClr val="00B050"/>
                </a:solidFill>
              </a:rPr>
              <a:t> </a:t>
            </a:r>
            <a:r>
              <a:rPr lang="en" sz="2400" dirty="0"/>
              <a:t>instruction: </a:t>
            </a:r>
            <a:r>
              <a:rPr lang="en" sz="2400" i="1" dirty="0" smtClean="0"/>
              <a:t>Mr. Rivers </a:t>
            </a:r>
            <a:r>
              <a:rPr lang="en" sz="2400" i="1" dirty="0"/>
              <a:t>identifies students who have unfinished learning by implementing a quick check of content from SOL 2.4a prior to introducing </a:t>
            </a:r>
            <a:r>
              <a:rPr lang="en-US" sz="2400" i="1" dirty="0"/>
              <a:t>identifying and naming fractions and mixed numbers</a:t>
            </a:r>
            <a:r>
              <a:rPr lang="en" sz="2400" i="1" dirty="0"/>
              <a:t>. </a:t>
            </a:r>
            <a:endParaRPr sz="2400" i="1" dirty="0"/>
          </a:p>
          <a:p>
            <a:pPr marL="0" lvl="0" indent="0" algn="l" rtl="0">
              <a:spcBef>
                <a:spcPts val="0"/>
              </a:spcBef>
              <a:spcAft>
                <a:spcPts val="0"/>
              </a:spcAft>
              <a:buNone/>
            </a:pPr>
            <a:r>
              <a:rPr lang="en" sz="2600" dirty="0" smtClean="0"/>
              <a:t>Mr. Rivers </a:t>
            </a:r>
            <a:r>
              <a:rPr lang="en" sz="2600" dirty="0"/>
              <a:t>has used 10 minutes of class time to identify which students need additional reinforcement.</a:t>
            </a:r>
            <a:endParaRPr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13</a:t>
            </a:fld>
            <a:endParaRPr lang="en-US" sz="1100" dirty="0"/>
          </a:p>
        </p:txBody>
      </p:sp>
      <p:sp>
        <p:nvSpPr>
          <p:cNvPr id="145" name="Google Shape;145;p25"/>
          <p:cNvSpPr txBox="1">
            <a:spLocks noGrp="1"/>
          </p:cNvSpPr>
          <p:nvPr>
            <p:ph type="title"/>
          </p:nvPr>
        </p:nvSpPr>
        <p:spPr>
          <a:xfrm>
            <a:off x="0" y="1125"/>
            <a:ext cx="9144000" cy="6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VDOE Website </a:t>
            </a:r>
            <a:endParaRPr/>
          </a:p>
        </p:txBody>
      </p:sp>
      <p:sp>
        <p:nvSpPr>
          <p:cNvPr id="146" name="Google Shape;146;p25"/>
          <p:cNvSpPr txBox="1"/>
          <p:nvPr/>
        </p:nvSpPr>
        <p:spPr>
          <a:xfrm>
            <a:off x="52983" y="929550"/>
            <a:ext cx="4003200" cy="30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ahoma"/>
                <a:ea typeface="Tahoma"/>
                <a:cs typeface="Tahoma"/>
                <a:sym typeface="Tahoma"/>
              </a:rPr>
              <a:t>Both the </a:t>
            </a:r>
            <a:r>
              <a:rPr lang="en" sz="2400" dirty="0" smtClean="0">
                <a:latin typeface="Tahoma"/>
                <a:ea typeface="Tahoma"/>
                <a:cs typeface="Tahoma"/>
                <a:sym typeface="Tahoma"/>
                <a:hlinkClick r:id="rId3"/>
              </a:rPr>
              <a:t>Mathematics Standards of Learning (SOL) &amp; Testing </a:t>
            </a:r>
            <a:r>
              <a:rPr lang="en" sz="2400" dirty="0" smtClean="0">
                <a:latin typeface="Tahoma"/>
                <a:ea typeface="Tahoma"/>
                <a:cs typeface="Tahoma"/>
                <a:sym typeface="Tahoma"/>
              </a:rPr>
              <a:t>and </a:t>
            </a:r>
            <a:r>
              <a:rPr lang="en" sz="2400" dirty="0" smtClean="0">
                <a:latin typeface="Tahoma"/>
                <a:ea typeface="Tahoma"/>
                <a:cs typeface="Tahoma"/>
                <a:sym typeface="Tahoma"/>
                <a:hlinkClick r:id="rId4"/>
              </a:rPr>
              <a:t>Mathematics Instruction </a:t>
            </a:r>
            <a:r>
              <a:rPr lang="en" sz="2400" dirty="0">
                <a:latin typeface="Tahoma"/>
                <a:ea typeface="Tahoma"/>
                <a:cs typeface="Tahoma"/>
                <a:sym typeface="Tahoma"/>
              </a:rPr>
              <a:t>pages on the VDOE website will contain links to the Just in Time Mathematics Quick Checks.</a:t>
            </a:r>
            <a:endParaRPr sz="2400" dirty="0">
              <a:latin typeface="Tahoma"/>
              <a:ea typeface="Tahoma"/>
              <a:cs typeface="Tahoma"/>
              <a:sym typeface="Tahoma"/>
            </a:endParaRPr>
          </a:p>
        </p:txBody>
      </p:sp>
      <p:pic>
        <p:nvPicPr>
          <p:cNvPr id="147" name="Google Shape;147;p25" descr="Are now available" title="Just in Tme Mathematics Quick Checks"/>
          <p:cNvPicPr preferRelativeResize="0"/>
          <p:nvPr/>
        </p:nvPicPr>
        <p:blipFill>
          <a:blip r:embed="rId5">
            <a:alphaModFix/>
          </a:blip>
          <a:stretch>
            <a:fillRect/>
          </a:stretch>
        </p:blipFill>
        <p:spPr>
          <a:xfrm>
            <a:off x="4738200" y="0"/>
            <a:ext cx="2917363" cy="4405800"/>
          </a:xfrm>
          <a:prstGeom prst="rect">
            <a:avLst/>
          </a:prstGeom>
          <a:noFill/>
          <a:ln>
            <a:noFill/>
          </a:ln>
        </p:spPr>
      </p:pic>
    </p:spTree>
    <p:extLst>
      <p:ext uri="{BB962C8B-B14F-4D97-AF65-F5344CB8AC3E}">
        <p14:creationId xmlns:p14="http://schemas.microsoft.com/office/powerpoint/2010/main" val="425868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14</a:t>
            </a:fld>
            <a:endParaRPr lang="en-US" sz="1100" dirty="0"/>
          </a:p>
        </p:txBody>
      </p:sp>
      <p:sp>
        <p:nvSpPr>
          <p:cNvPr id="151" name="Google Shape;151;p26"/>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Web Page</a:t>
            </a:r>
            <a:endParaRPr/>
          </a:p>
        </p:txBody>
      </p:sp>
      <p:pic>
        <p:nvPicPr>
          <p:cNvPr id="153" name="Google Shape;153;p26" title="Page Contents"/>
          <p:cNvPicPr preferRelativeResize="0"/>
          <p:nvPr/>
        </p:nvPicPr>
        <p:blipFill>
          <a:blip r:embed="rId3">
            <a:alphaModFix/>
          </a:blip>
          <a:stretch>
            <a:fillRect/>
          </a:stretch>
        </p:blipFill>
        <p:spPr>
          <a:xfrm>
            <a:off x="0" y="971625"/>
            <a:ext cx="9143999" cy="1884127"/>
          </a:xfrm>
          <a:prstGeom prst="rect">
            <a:avLst/>
          </a:prstGeom>
          <a:noFill/>
          <a:ln>
            <a:noFill/>
          </a:ln>
        </p:spPr>
      </p:pic>
      <p:sp>
        <p:nvSpPr>
          <p:cNvPr id="152" name="Google Shape;152;p26"/>
          <p:cNvSpPr txBox="1"/>
          <p:nvPr/>
        </p:nvSpPr>
        <p:spPr>
          <a:xfrm>
            <a:off x="186075" y="3322675"/>
            <a:ext cx="7429500" cy="1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Tahoma"/>
                <a:ea typeface="Tahoma"/>
                <a:cs typeface="Tahoma"/>
                <a:sym typeface="Tahoma"/>
              </a:rPr>
              <a:t>Select the desired grade level.</a:t>
            </a:r>
            <a:endParaRPr sz="2800">
              <a:latin typeface="Tahoma"/>
              <a:ea typeface="Tahoma"/>
              <a:cs typeface="Tahoma"/>
              <a:sym typeface="Tahoma"/>
            </a:endParaRPr>
          </a:p>
        </p:txBody>
      </p:sp>
    </p:spTree>
    <p:extLst>
      <p:ext uri="{BB962C8B-B14F-4D97-AF65-F5344CB8AC3E}">
        <p14:creationId xmlns:p14="http://schemas.microsoft.com/office/powerpoint/2010/main" val="228429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15</a:t>
            </a:fld>
            <a:endParaRPr lang="en-US" sz="1100" dirty="0"/>
          </a:p>
        </p:txBody>
      </p:sp>
      <p:sp>
        <p:nvSpPr>
          <p:cNvPr id="158" name="Google Shape;158;p27"/>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Grade Level Standards</a:t>
            </a:r>
            <a:endParaRPr dirty="0"/>
          </a:p>
        </p:txBody>
      </p:sp>
      <p:pic>
        <p:nvPicPr>
          <p:cNvPr id="2" name="Picture 1" descr="Screenshot of the grade 3 number and number sense quick checks" title="Screenshot">
            <a:extLst>
              <a:ext uri="{FF2B5EF4-FFF2-40B4-BE49-F238E27FC236}">
                <a16:creationId xmlns:a16="http://schemas.microsoft.com/office/drawing/2014/main" id="{88B8B9BF-09AB-456F-9870-3FC98E420D4F}"/>
              </a:ext>
            </a:extLst>
          </p:cNvPr>
          <p:cNvPicPr>
            <a:picLocks noChangeAspect="1"/>
          </p:cNvPicPr>
          <p:nvPr/>
        </p:nvPicPr>
        <p:blipFill>
          <a:blip r:embed="rId3"/>
          <a:stretch>
            <a:fillRect/>
          </a:stretch>
        </p:blipFill>
        <p:spPr>
          <a:xfrm>
            <a:off x="418043" y="819221"/>
            <a:ext cx="3969977" cy="3008499"/>
          </a:xfrm>
          <a:prstGeom prst="rect">
            <a:avLst/>
          </a:prstGeom>
        </p:spPr>
      </p:pic>
      <p:sp>
        <p:nvSpPr>
          <p:cNvPr id="159" name="Google Shape;159;p27"/>
          <p:cNvSpPr txBox="1">
            <a:spLocks noGrp="1"/>
          </p:cNvSpPr>
          <p:nvPr>
            <p:ph type="body" idx="1"/>
          </p:nvPr>
        </p:nvSpPr>
        <p:spPr>
          <a:xfrm>
            <a:off x="4758150" y="2016000"/>
            <a:ext cx="4186500" cy="151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Select the desired standard and bullet within the strand.</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16</a:t>
            </a:fld>
            <a:endParaRPr lang="en-US" sz="1100" dirty="0"/>
          </a:p>
        </p:txBody>
      </p:sp>
      <p:sp>
        <p:nvSpPr>
          <p:cNvPr id="166" name="Google Shape;166;p28"/>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Live Links vs. Coming Soon</a:t>
            </a:r>
            <a:endParaRPr dirty="0"/>
          </a:p>
        </p:txBody>
      </p:sp>
      <p:pic>
        <p:nvPicPr>
          <p:cNvPr id="3" name="Picture 2" descr="Screenshot of the grade 3 quick checks that are available and not available.  Quick checks that are available are hyperlinked."/>
          <p:cNvPicPr>
            <a:picLocks noChangeAspect="1"/>
          </p:cNvPicPr>
          <p:nvPr/>
        </p:nvPicPr>
        <p:blipFill>
          <a:blip r:embed="rId3"/>
          <a:stretch>
            <a:fillRect/>
          </a:stretch>
        </p:blipFill>
        <p:spPr>
          <a:xfrm>
            <a:off x="234176" y="643866"/>
            <a:ext cx="2709746" cy="3804066"/>
          </a:xfrm>
          <a:prstGeom prst="rect">
            <a:avLst/>
          </a:prstGeom>
        </p:spPr>
      </p:pic>
      <p:sp>
        <p:nvSpPr>
          <p:cNvPr id="4" name="TextBox 3"/>
          <p:cNvSpPr txBox="1"/>
          <p:nvPr/>
        </p:nvSpPr>
        <p:spPr>
          <a:xfrm>
            <a:off x="3579541" y="1282390"/>
            <a:ext cx="5151863" cy="954107"/>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Quick Checks that are available will be blue and underlined.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79541" y="2784088"/>
            <a:ext cx="4888598" cy="1384995"/>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Quick Checks that are coming soon will be in black text (not yet hyperlinked).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17</a:t>
            </a:fld>
            <a:endParaRPr lang="en-US" sz="1100" dirty="0"/>
          </a:p>
        </p:txBody>
      </p:sp>
      <p:sp>
        <p:nvSpPr>
          <p:cNvPr id="173" name="Google Shape;173;p29"/>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How to Use Quick Checks (1 of 2)</a:t>
            </a:r>
            <a:endParaRPr dirty="0"/>
          </a:p>
        </p:txBody>
      </p:sp>
      <p:sp>
        <p:nvSpPr>
          <p:cNvPr id="174" name="Google Shape;174;p29"/>
          <p:cNvSpPr txBox="1">
            <a:spLocks noGrp="1"/>
          </p:cNvSpPr>
          <p:nvPr>
            <p:ph type="body" idx="1"/>
          </p:nvPr>
        </p:nvSpPr>
        <p:spPr>
          <a:xfrm>
            <a:off x="0" y="730775"/>
            <a:ext cx="9144000" cy="3667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Teachers should use Quick Checks while teaching current grade level content to:</a:t>
            </a:r>
            <a:endParaRPr dirty="0"/>
          </a:p>
          <a:p>
            <a:pPr marL="457200" lvl="0" indent="-342900" algn="l" rtl="0">
              <a:spcBef>
                <a:spcPts val="0"/>
              </a:spcBef>
              <a:spcAft>
                <a:spcPts val="0"/>
              </a:spcAft>
              <a:buSzPts val="1800"/>
              <a:buChar char="●"/>
            </a:pPr>
            <a:r>
              <a:rPr lang="en" dirty="0"/>
              <a:t>identify and access supporting and prerequisite SOL that are necessary for current </a:t>
            </a:r>
            <a:r>
              <a:rPr lang="en" dirty="0" smtClean="0"/>
              <a:t>learning;</a:t>
            </a:r>
            <a:endParaRPr dirty="0"/>
          </a:p>
          <a:p>
            <a:pPr marL="457200" lvl="0" indent="-342900" algn="l" rtl="0">
              <a:spcBef>
                <a:spcPts val="0"/>
              </a:spcBef>
              <a:spcAft>
                <a:spcPts val="0"/>
              </a:spcAft>
              <a:buSzPts val="1800"/>
              <a:buChar char="●"/>
            </a:pPr>
            <a:r>
              <a:rPr lang="en" dirty="0"/>
              <a:t>consider the most common student errors and </a:t>
            </a:r>
            <a:r>
              <a:rPr lang="en" dirty="0" smtClean="0"/>
              <a:t>misconceptions; and</a:t>
            </a:r>
            <a:endParaRPr dirty="0"/>
          </a:p>
          <a:p>
            <a:pPr marL="457200" lvl="0" indent="-342900" algn="l" rtl="0">
              <a:spcBef>
                <a:spcPts val="0"/>
              </a:spcBef>
              <a:spcAft>
                <a:spcPts val="0"/>
              </a:spcAft>
              <a:buSzPts val="1800"/>
              <a:buChar char="●"/>
            </a:pPr>
            <a:r>
              <a:rPr lang="en" dirty="0"/>
              <a:t>plan for new </a:t>
            </a:r>
            <a:r>
              <a:rPr lang="en" dirty="0" smtClean="0"/>
              <a:t>instruction.</a:t>
            </a:r>
            <a:endParaRPr dirty="0"/>
          </a:p>
          <a:p>
            <a:pPr marL="0" lvl="0" indent="0" algn="l" rtl="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18</a:t>
            </a:fld>
            <a:endParaRPr lang="en-US" sz="1100" dirty="0"/>
          </a:p>
        </p:txBody>
      </p:sp>
      <p:sp>
        <p:nvSpPr>
          <p:cNvPr id="179" name="Google Shape;179;p30"/>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How to Use Quick Checks (2 of 2)</a:t>
            </a:r>
            <a:endParaRPr dirty="0"/>
          </a:p>
        </p:txBody>
      </p:sp>
      <p:sp>
        <p:nvSpPr>
          <p:cNvPr id="180" name="Google Shape;180;p30"/>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Teachers should use Quick Checks while teaching current grade level content to</a:t>
            </a:r>
            <a:r>
              <a:rPr lang="en" dirty="0" smtClean="0"/>
              <a:t>:</a:t>
            </a:r>
            <a:endParaRPr sz="1800" dirty="0"/>
          </a:p>
          <a:p>
            <a:pPr marL="457200" lvl="0" indent="-342900" algn="l" rtl="0">
              <a:spcBef>
                <a:spcPts val="0"/>
              </a:spcBef>
              <a:spcAft>
                <a:spcPts val="0"/>
              </a:spcAft>
              <a:buSzPts val="1800"/>
              <a:buChar char="●"/>
            </a:pPr>
            <a:r>
              <a:rPr lang="en" dirty="0"/>
              <a:t>quickly assess newly taught content from the current grade </a:t>
            </a:r>
            <a:r>
              <a:rPr lang="en" dirty="0" smtClean="0"/>
              <a:t>level; and</a:t>
            </a:r>
            <a:endParaRPr dirty="0"/>
          </a:p>
          <a:p>
            <a:pPr marL="457200" lvl="0" indent="-342900" algn="l" rtl="0">
              <a:spcBef>
                <a:spcPts val="0"/>
              </a:spcBef>
              <a:spcAft>
                <a:spcPts val="0"/>
              </a:spcAft>
              <a:buSzPts val="1800"/>
              <a:buChar char="●"/>
            </a:pPr>
            <a:r>
              <a:rPr lang="en" dirty="0"/>
              <a:t>quickly identify links to resources that support current grade level </a:t>
            </a:r>
            <a:r>
              <a:rPr lang="en" dirty="0" smtClean="0"/>
              <a:t>content.</a:t>
            </a:r>
            <a:endParaRPr dirty="0"/>
          </a:p>
          <a:p>
            <a:pPr marL="0" lvl="0" indent="0" algn="l"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19</a:t>
            </a:fld>
            <a:endParaRPr lang="en-US" sz="1100" dirty="0"/>
          </a:p>
        </p:txBody>
      </p:sp>
      <p:sp>
        <p:nvSpPr>
          <p:cNvPr id="185" name="Google Shape;185;p31"/>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How NOT to Use Quick Checks</a:t>
            </a:r>
            <a:endParaRPr dirty="0"/>
          </a:p>
        </p:txBody>
      </p:sp>
      <p:sp>
        <p:nvSpPr>
          <p:cNvPr id="186" name="Google Shape;186;p31"/>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Quick Checks are </a:t>
            </a:r>
            <a:r>
              <a:rPr lang="en" b="1" dirty="0"/>
              <a:t>not</a:t>
            </a:r>
            <a:r>
              <a:rPr lang="en" dirty="0"/>
              <a:t> intended to be used as a:</a:t>
            </a:r>
            <a:endParaRPr dirty="0"/>
          </a:p>
          <a:p>
            <a:pPr marL="0" lvl="0" indent="0" algn="l" rtl="0">
              <a:spcBef>
                <a:spcPts val="0"/>
              </a:spcBef>
              <a:spcAft>
                <a:spcPts val="0"/>
              </a:spcAft>
              <a:buNone/>
            </a:pPr>
            <a:endParaRPr sz="800" dirty="0"/>
          </a:p>
          <a:p>
            <a:pPr marL="457200" lvl="0" indent="-342900" algn="l" rtl="0">
              <a:spcBef>
                <a:spcPts val="0"/>
              </a:spcBef>
              <a:spcAft>
                <a:spcPts val="0"/>
              </a:spcAft>
              <a:buSzPts val="1800"/>
              <a:buChar char="●"/>
            </a:pPr>
            <a:r>
              <a:rPr lang="en" dirty="0"/>
              <a:t>pre-assessment for a unit/semester/course of </a:t>
            </a:r>
            <a:r>
              <a:rPr lang="en" dirty="0" smtClean="0"/>
              <a:t>study;</a:t>
            </a:r>
            <a:endParaRPr dirty="0"/>
          </a:p>
          <a:p>
            <a:pPr marL="457200" lvl="0" indent="-342900" algn="l" rtl="0">
              <a:spcBef>
                <a:spcPts val="0"/>
              </a:spcBef>
              <a:spcAft>
                <a:spcPts val="0"/>
              </a:spcAft>
              <a:buSzPts val="1800"/>
              <a:buChar char="●"/>
            </a:pPr>
            <a:r>
              <a:rPr lang="en" dirty="0"/>
              <a:t>practice SOL </a:t>
            </a:r>
            <a:r>
              <a:rPr lang="en" dirty="0" smtClean="0"/>
              <a:t>test;</a:t>
            </a:r>
            <a:endParaRPr dirty="0"/>
          </a:p>
          <a:p>
            <a:pPr marL="457200" lvl="0" indent="-342900" algn="l" rtl="0">
              <a:spcBef>
                <a:spcPts val="0"/>
              </a:spcBef>
              <a:spcAft>
                <a:spcPts val="0"/>
              </a:spcAft>
              <a:buSzPts val="1800"/>
              <a:buChar char="●"/>
            </a:pPr>
            <a:r>
              <a:rPr lang="en" dirty="0"/>
              <a:t>practice packet for independent </a:t>
            </a:r>
            <a:r>
              <a:rPr lang="en" dirty="0" smtClean="0"/>
              <a:t>learning;</a:t>
            </a:r>
            <a:endParaRPr dirty="0"/>
          </a:p>
          <a:p>
            <a:pPr marL="457200" lvl="0" indent="-342900" algn="l" rtl="0">
              <a:spcBef>
                <a:spcPts val="0"/>
              </a:spcBef>
              <a:spcAft>
                <a:spcPts val="0"/>
              </a:spcAft>
              <a:buSzPts val="1800"/>
              <a:buChar char="●"/>
            </a:pPr>
            <a:r>
              <a:rPr lang="en" dirty="0"/>
              <a:t>graded assignment/quiz/etc</a:t>
            </a:r>
            <a:r>
              <a:rPr lang="en" dirty="0" smtClean="0"/>
              <a:t>.; or </a:t>
            </a:r>
            <a:endParaRPr dirty="0"/>
          </a:p>
          <a:p>
            <a:pPr marL="457200" lvl="0" indent="-342900" algn="l" rtl="0">
              <a:spcBef>
                <a:spcPts val="0"/>
              </a:spcBef>
              <a:spcAft>
                <a:spcPts val="0"/>
              </a:spcAft>
              <a:buSzPts val="1800"/>
              <a:buChar char="●"/>
            </a:pPr>
            <a:r>
              <a:rPr lang="en" dirty="0"/>
              <a:t>tool for determining course </a:t>
            </a:r>
            <a:r>
              <a:rPr lang="en" dirty="0" smtClean="0"/>
              <a:t>placement.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9" name="TextBox 8"/>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a:t>
            </a:fld>
            <a:endParaRPr lang="en-US" sz="1100" dirty="0"/>
          </a:p>
        </p:txBody>
      </p:sp>
      <p:sp>
        <p:nvSpPr>
          <p:cNvPr id="83" name="Google Shape;83;p15"/>
          <p:cNvSpPr txBox="1">
            <a:spLocks noGrp="1"/>
          </p:cNvSpPr>
          <p:nvPr>
            <p:ph type="ctrTitle"/>
          </p:nvPr>
        </p:nvSpPr>
        <p:spPr>
          <a:xfrm>
            <a:off x="4460488" y="744575"/>
            <a:ext cx="4371820" cy="2277406"/>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dirty="0"/>
              <a:t>Just In Time </a:t>
            </a:r>
            <a:endParaRPr dirty="0"/>
          </a:p>
          <a:p>
            <a:pPr marL="0" lvl="0" indent="0" algn="ctr" rtl="0">
              <a:spcBef>
                <a:spcPts val="0"/>
              </a:spcBef>
              <a:spcAft>
                <a:spcPts val="0"/>
              </a:spcAft>
              <a:buNone/>
            </a:pPr>
            <a:r>
              <a:rPr lang="en" dirty="0" smtClean="0">
                <a:solidFill>
                  <a:schemeClr val="tx1"/>
                </a:solidFill>
              </a:rPr>
              <a:t>K-3</a:t>
            </a:r>
            <a:r>
              <a:rPr lang="en" dirty="0" smtClean="0"/>
              <a:t> Quick Checks </a:t>
            </a:r>
            <a:endParaRPr dirty="0"/>
          </a:p>
        </p:txBody>
      </p:sp>
      <p:sp>
        <p:nvSpPr>
          <p:cNvPr id="84" name="Google Shape;84;p15"/>
          <p:cNvSpPr txBox="1">
            <a:spLocks noGrp="1"/>
          </p:cNvSpPr>
          <p:nvPr>
            <p:ph type="subTitle" idx="1"/>
          </p:nvPr>
        </p:nvSpPr>
        <p:spPr>
          <a:xfrm>
            <a:off x="311708" y="3388344"/>
            <a:ext cx="8520600" cy="792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dirty="0"/>
              <a:t>Fall 2020 and Beyond</a:t>
            </a:r>
            <a:endParaRPr dirty="0"/>
          </a:p>
        </p:txBody>
      </p:sp>
      <p:pic>
        <p:nvPicPr>
          <p:cNvPr id="1026" name="Picture 2" descr="https://lh3.googleusercontent.com/t4ZH-ksHRb3HAprNnnJTpKV1YSQA8S2BA20U9sgKASs1KxJiONt4-4GeNAPJarWkBq0z4wWEya5P-rlwClJiT9wjUZ1xW4qzxRZXIAhc_3sQRpatOX6ulhr3o6V_Q4tu5SZyWOrJq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98" y="151625"/>
            <a:ext cx="4297090" cy="2870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20</a:t>
            </a:fld>
            <a:endParaRPr lang="en-US" sz="1100" dirty="0"/>
          </a:p>
        </p:txBody>
      </p:sp>
      <p:sp>
        <p:nvSpPr>
          <p:cNvPr id="3" name="Title 2"/>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Components of a Quick Check</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216855" y="2846901"/>
            <a:ext cx="6710289" cy="461665"/>
          </a:xfrm>
          <a:prstGeom prst="rect">
            <a:avLst/>
          </a:prstGeom>
          <a:solidFill>
            <a:schemeClr val="accent2">
              <a:lumMod val="40000"/>
              <a:lumOff val="60000"/>
            </a:schemeClr>
          </a:solid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See link to Quick Check in the Chat box.</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Chat picture"/>
          <p:cNvPicPr>
            <a:picLocks noChangeAspect="1"/>
          </p:cNvPicPr>
          <p:nvPr/>
        </p:nvPicPr>
        <p:blipFill>
          <a:blip r:embed="rId2"/>
          <a:stretch>
            <a:fillRect/>
          </a:stretch>
        </p:blipFill>
        <p:spPr>
          <a:xfrm>
            <a:off x="7144642" y="2537036"/>
            <a:ext cx="782502" cy="875656"/>
          </a:xfrm>
          <a:prstGeom prst="rect">
            <a:avLst/>
          </a:prstGeom>
        </p:spPr>
      </p:pic>
    </p:spTree>
    <p:extLst>
      <p:ext uri="{BB962C8B-B14F-4D97-AF65-F5344CB8AC3E}">
        <p14:creationId xmlns:p14="http://schemas.microsoft.com/office/powerpoint/2010/main" val="2561156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21</a:t>
            </a:fld>
            <a:endParaRPr lang="en-US" sz="1100" dirty="0"/>
          </a:p>
        </p:txBody>
      </p:sp>
      <p:sp>
        <p:nvSpPr>
          <p:cNvPr id="196" name="Google Shape;196;p33"/>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Components of a Quick Check</a:t>
            </a:r>
            <a:endParaRPr dirty="0"/>
          </a:p>
        </p:txBody>
      </p:sp>
      <p:sp>
        <p:nvSpPr>
          <p:cNvPr id="197" name="Google Shape;197;p33"/>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Each Quick Check contains links to:</a:t>
            </a:r>
            <a:endParaRPr dirty="0"/>
          </a:p>
          <a:p>
            <a:pPr marL="457200" lvl="0" indent="-342900" algn="l" rtl="0">
              <a:spcBef>
                <a:spcPts val="0"/>
              </a:spcBef>
              <a:spcAft>
                <a:spcPts val="0"/>
              </a:spcAft>
              <a:buSzPts val="1800"/>
              <a:buChar char="●"/>
            </a:pPr>
            <a:r>
              <a:rPr lang="en" dirty="0"/>
              <a:t>the Curriculum </a:t>
            </a:r>
            <a:r>
              <a:rPr lang="en" dirty="0" smtClean="0"/>
              <a:t>Framework;</a:t>
            </a:r>
            <a:endParaRPr dirty="0"/>
          </a:p>
          <a:p>
            <a:pPr marL="457200" lvl="0" indent="-342900" algn="l" rtl="0">
              <a:spcBef>
                <a:spcPts val="0"/>
              </a:spcBef>
              <a:spcAft>
                <a:spcPts val="0"/>
              </a:spcAft>
              <a:buSzPts val="1800"/>
              <a:buChar char="●"/>
            </a:pPr>
            <a:r>
              <a:rPr lang="en" dirty="0"/>
              <a:t>questions designed to reveal possible student errors and </a:t>
            </a:r>
            <a:r>
              <a:rPr lang="en" dirty="0" smtClean="0"/>
              <a:t>misconceptions;</a:t>
            </a:r>
            <a:endParaRPr dirty="0"/>
          </a:p>
          <a:p>
            <a:pPr marL="457200" lvl="0" indent="-342900" algn="l" rtl="0">
              <a:spcBef>
                <a:spcPts val="0"/>
              </a:spcBef>
              <a:spcAft>
                <a:spcPts val="0"/>
              </a:spcAft>
              <a:buSzPts val="1800"/>
              <a:buChar char="●"/>
            </a:pPr>
            <a:r>
              <a:rPr lang="en" dirty="0"/>
              <a:t>teacher notes for each </a:t>
            </a:r>
            <a:r>
              <a:rPr lang="en" dirty="0" smtClean="0"/>
              <a:t>question;</a:t>
            </a:r>
            <a:endParaRPr dirty="0"/>
          </a:p>
          <a:p>
            <a:pPr marL="457200" lvl="0" indent="-342900" algn="l" rtl="0">
              <a:spcBef>
                <a:spcPts val="0"/>
              </a:spcBef>
              <a:spcAft>
                <a:spcPts val="0"/>
              </a:spcAft>
              <a:buSzPts val="1800"/>
              <a:buChar char="●"/>
            </a:pPr>
            <a:r>
              <a:rPr lang="en" dirty="0"/>
              <a:t>supporting </a:t>
            </a:r>
            <a:r>
              <a:rPr lang="en" dirty="0" smtClean="0"/>
              <a:t>resources; and</a:t>
            </a:r>
            <a:endParaRPr dirty="0"/>
          </a:p>
          <a:p>
            <a:pPr marL="457200" lvl="0" indent="-342900" algn="l" rtl="0">
              <a:spcBef>
                <a:spcPts val="0"/>
              </a:spcBef>
              <a:spcAft>
                <a:spcPts val="0"/>
              </a:spcAft>
              <a:buSzPts val="1800"/>
              <a:buChar char="●"/>
            </a:pPr>
            <a:r>
              <a:rPr lang="en" dirty="0"/>
              <a:t>supporting and prerequisite </a:t>
            </a:r>
            <a:r>
              <a:rPr lang="en" dirty="0" smtClean="0"/>
              <a:t>SOL.</a:t>
            </a: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22</a:t>
            </a:fld>
            <a:endParaRPr lang="en-US" sz="1100" dirty="0"/>
          </a:p>
        </p:txBody>
      </p:sp>
      <p:sp>
        <p:nvSpPr>
          <p:cNvPr id="202" name="Google Shape;202;p34"/>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dirty="0"/>
              <a:t>Quick Check </a:t>
            </a:r>
            <a:r>
              <a:rPr lang="en" sz="3000" dirty="0">
                <a:hlinkClick r:id="rId3"/>
              </a:rPr>
              <a:t>3.2</a:t>
            </a:r>
            <a:r>
              <a:rPr lang="en-US" sz="3000" dirty="0">
                <a:hlinkClick r:id="rId3"/>
              </a:rPr>
              <a:t>b</a:t>
            </a:r>
            <a:r>
              <a:rPr lang="en" dirty="0"/>
              <a:t>  </a:t>
            </a:r>
            <a:endParaRPr dirty="0"/>
          </a:p>
        </p:txBody>
      </p:sp>
      <p:pic>
        <p:nvPicPr>
          <p:cNvPr id="2" name="Picture 1" descr="Screenshot of the quick check for 3.2b.">
            <a:extLst>
              <a:ext uri="{FF2B5EF4-FFF2-40B4-BE49-F238E27FC236}">
                <a16:creationId xmlns:a16="http://schemas.microsoft.com/office/drawing/2014/main" id="{8DA6D2E5-C6C6-477F-BDCF-6A8E627D4C99}"/>
              </a:ext>
            </a:extLst>
          </p:cNvPr>
          <p:cNvPicPr>
            <a:picLocks noChangeAspect="1"/>
          </p:cNvPicPr>
          <p:nvPr/>
        </p:nvPicPr>
        <p:blipFill>
          <a:blip r:embed="rId4"/>
          <a:stretch>
            <a:fillRect/>
          </a:stretch>
        </p:blipFill>
        <p:spPr>
          <a:xfrm>
            <a:off x="4353649" y="237546"/>
            <a:ext cx="3861522" cy="3976576"/>
          </a:xfrm>
          <a:prstGeom prst="rect">
            <a:avLst/>
          </a:prstGeom>
        </p:spPr>
      </p:pic>
      <p:sp>
        <p:nvSpPr>
          <p:cNvPr id="203" name="Google Shape;203;p34"/>
          <p:cNvSpPr txBox="1"/>
          <p:nvPr/>
        </p:nvSpPr>
        <p:spPr>
          <a:xfrm>
            <a:off x="347025" y="1028700"/>
            <a:ext cx="3355180" cy="31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Tahoma"/>
                <a:ea typeface="Tahoma"/>
                <a:cs typeface="Tahoma"/>
                <a:sym typeface="Tahoma"/>
              </a:rPr>
              <a:t>Each component offers a unique element of support to the content of the standard.</a:t>
            </a:r>
            <a:endParaRPr sz="2800"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23</a:t>
            </a:fld>
            <a:endParaRPr lang="en-US" sz="1100" dirty="0"/>
          </a:p>
        </p:txBody>
      </p:sp>
      <p:sp>
        <p:nvSpPr>
          <p:cNvPr id="209" name="Google Shape;209;p35"/>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Link to the Curriculum Framework</a:t>
            </a:r>
            <a:endParaRPr dirty="0"/>
          </a:p>
        </p:txBody>
      </p:sp>
      <p:sp>
        <p:nvSpPr>
          <p:cNvPr id="210" name="Google Shape;210;p35"/>
          <p:cNvSpPr txBox="1"/>
          <p:nvPr/>
        </p:nvSpPr>
        <p:spPr>
          <a:xfrm>
            <a:off x="470975" y="2330075"/>
            <a:ext cx="7485900" cy="13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Tahoma"/>
                <a:ea typeface="Tahoma"/>
                <a:cs typeface="Tahoma"/>
                <a:sym typeface="Tahoma"/>
              </a:rPr>
              <a:t>This link takes the user directly to the Grade </a:t>
            </a:r>
            <a:r>
              <a:rPr lang="en" sz="2800" dirty="0" smtClean="0">
                <a:latin typeface="Tahoma"/>
                <a:ea typeface="Tahoma"/>
                <a:cs typeface="Tahoma"/>
                <a:sym typeface="Tahoma"/>
              </a:rPr>
              <a:t>3 </a:t>
            </a:r>
            <a:r>
              <a:rPr lang="en" sz="2800" dirty="0">
                <a:latin typeface="Tahoma"/>
                <a:ea typeface="Tahoma"/>
                <a:cs typeface="Tahoma"/>
                <a:sym typeface="Tahoma"/>
              </a:rPr>
              <a:t>Mathematics Curriculum Framework.</a:t>
            </a:r>
            <a:endParaRPr sz="2800" dirty="0">
              <a:latin typeface="Tahoma"/>
              <a:ea typeface="Tahoma"/>
              <a:cs typeface="Tahoma"/>
              <a:sym typeface="Tahoma"/>
            </a:endParaRPr>
          </a:p>
        </p:txBody>
      </p:sp>
      <p:sp>
        <p:nvSpPr>
          <p:cNvPr id="212" name="Google Shape;212;p35" descr="Red arrow pointing the the hyperlink for standard 3.2b."/>
          <p:cNvSpPr/>
          <p:nvPr/>
        </p:nvSpPr>
        <p:spPr>
          <a:xfrm>
            <a:off x="6675575" y="1400913"/>
            <a:ext cx="1281300" cy="590100"/>
          </a:xfrm>
          <a:prstGeom prst="lef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descr="Screenshot of the hyperlink for SOL 3.2b.">
            <a:extLst>
              <a:ext uri="{FF2B5EF4-FFF2-40B4-BE49-F238E27FC236}">
                <a16:creationId xmlns:a16="http://schemas.microsoft.com/office/drawing/2014/main" id="{6A19CCD4-68A2-443A-A58F-A37806B38A0C}"/>
              </a:ext>
            </a:extLst>
          </p:cNvPr>
          <p:cNvPicPr>
            <a:picLocks noChangeAspect="1"/>
          </p:cNvPicPr>
          <p:nvPr/>
        </p:nvPicPr>
        <p:blipFill>
          <a:blip r:embed="rId3"/>
          <a:stretch>
            <a:fillRect/>
          </a:stretch>
        </p:blipFill>
        <p:spPr>
          <a:xfrm>
            <a:off x="1348830" y="1068049"/>
            <a:ext cx="5305479" cy="10131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24</a:t>
            </a:fld>
            <a:endParaRPr lang="en-US" sz="1100" dirty="0"/>
          </a:p>
        </p:txBody>
      </p:sp>
      <p:sp>
        <p:nvSpPr>
          <p:cNvPr id="217" name="Google Shape;217;p36"/>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Strand, the Standard, and the Bullets</a:t>
            </a:r>
            <a:endParaRPr dirty="0"/>
          </a:p>
        </p:txBody>
      </p:sp>
      <p:pic>
        <p:nvPicPr>
          <p:cNvPr id="2" name="Picture 1" descr="Screenshot of the strand, the standard, and the bullet for SOL 3.2b.">
            <a:extLst>
              <a:ext uri="{FF2B5EF4-FFF2-40B4-BE49-F238E27FC236}">
                <a16:creationId xmlns:a16="http://schemas.microsoft.com/office/drawing/2014/main" id="{D9EDBDF2-3503-4629-8F77-BC19725A9891}"/>
              </a:ext>
            </a:extLst>
          </p:cNvPr>
          <p:cNvPicPr>
            <a:picLocks noChangeAspect="1"/>
          </p:cNvPicPr>
          <p:nvPr/>
        </p:nvPicPr>
        <p:blipFill>
          <a:blip r:embed="rId3"/>
          <a:stretch>
            <a:fillRect/>
          </a:stretch>
        </p:blipFill>
        <p:spPr>
          <a:xfrm>
            <a:off x="18155" y="819222"/>
            <a:ext cx="9125845" cy="29343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25</a:t>
            </a:fld>
            <a:endParaRPr lang="en-US" sz="1100" dirty="0"/>
          </a:p>
        </p:txBody>
      </p:sp>
      <p:sp>
        <p:nvSpPr>
          <p:cNvPr id="223" name="Google Shape;223;p37"/>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Student Questions and Teacher Notes</a:t>
            </a:r>
            <a:endParaRPr dirty="0"/>
          </a:p>
        </p:txBody>
      </p:sp>
      <p:pic>
        <p:nvPicPr>
          <p:cNvPr id="224" name="Google Shape;224;p37" descr="Screenshot of the hyperlink for the Just in Time Quick Check and the Just In Time Quick Check Teacher Notes."/>
          <p:cNvPicPr preferRelativeResize="0"/>
          <p:nvPr/>
        </p:nvPicPr>
        <p:blipFill>
          <a:blip r:embed="rId3">
            <a:alphaModFix/>
          </a:blip>
          <a:stretch>
            <a:fillRect/>
          </a:stretch>
        </p:blipFill>
        <p:spPr>
          <a:xfrm>
            <a:off x="152400" y="971625"/>
            <a:ext cx="8201051" cy="1797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26</a:t>
            </a:fld>
            <a:endParaRPr lang="en-US" sz="1100" dirty="0"/>
          </a:p>
        </p:txBody>
      </p:sp>
      <p:sp>
        <p:nvSpPr>
          <p:cNvPr id="229" name="Google Shape;229;p38"/>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VDOE Supporting Resources</a:t>
            </a:r>
            <a:endParaRPr dirty="0"/>
          </a:p>
        </p:txBody>
      </p:sp>
      <p:pic>
        <p:nvPicPr>
          <p:cNvPr id="2" name="Picture 1" descr="Screenshot of the supporting resources for a quick check.">
            <a:extLst>
              <a:ext uri="{FF2B5EF4-FFF2-40B4-BE49-F238E27FC236}">
                <a16:creationId xmlns:a16="http://schemas.microsoft.com/office/drawing/2014/main" id="{31781B5D-04B5-405E-81CE-E1C588333805}"/>
              </a:ext>
            </a:extLst>
          </p:cNvPr>
          <p:cNvPicPr>
            <a:picLocks noChangeAspect="1"/>
          </p:cNvPicPr>
          <p:nvPr/>
        </p:nvPicPr>
        <p:blipFill>
          <a:blip r:embed="rId3"/>
          <a:stretch>
            <a:fillRect/>
          </a:stretch>
        </p:blipFill>
        <p:spPr>
          <a:xfrm>
            <a:off x="1531089" y="736200"/>
            <a:ext cx="5936916" cy="35836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27</a:t>
            </a:fld>
            <a:endParaRPr lang="en-US" sz="1100" dirty="0"/>
          </a:p>
        </p:txBody>
      </p:sp>
      <p:sp>
        <p:nvSpPr>
          <p:cNvPr id="235" name="Google Shape;235;p39"/>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Supporting and Prerequisite SOL</a:t>
            </a:r>
            <a:endParaRPr dirty="0"/>
          </a:p>
        </p:txBody>
      </p:sp>
      <p:pic>
        <p:nvPicPr>
          <p:cNvPr id="3" name="Picture 2" descr="Screenshot of the supporting and prerequisite SOL for a quick check.">
            <a:extLst>
              <a:ext uri="{FF2B5EF4-FFF2-40B4-BE49-F238E27FC236}">
                <a16:creationId xmlns:a16="http://schemas.microsoft.com/office/drawing/2014/main" id="{F989D0BB-56D6-4DA8-A056-D986C4943EEA}"/>
              </a:ext>
            </a:extLst>
          </p:cNvPr>
          <p:cNvPicPr>
            <a:picLocks noChangeAspect="1"/>
          </p:cNvPicPr>
          <p:nvPr/>
        </p:nvPicPr>
        <p:blipFill>
          <a:blip r:embed="rId3"/>
          <a:stretch>
            <a:fillRect/>
          </a:stretch>
        </p:blipFill>
        <p:spPr>
          <a:xfrm>
            <a:off x="703641" y="1558092"/>
            <a:ext cx="7150000" cy="472728"/>
          </a:xfrm>
          <a:prstGeom prst="rect">
            <a:avLst/>
          </a:prstGeom>
        </p:spPr>
      </p:pic>
      <p:sp>
        <p:nvSpPr>
          <p:cNvPr id="236" name="Google Shape;236;p39"/>
          <p:cNvSpPr txBox="1">
            <a:spLocks noGrp="1"/>
          </p:cNvSpPr>
          <p:nvPr>
            <p:ph type="body" idx="1"/>
          </p:nvPr>
        </p:nvSpPr>
        <p:spPr>
          <a:xfrm>
            <a:off x="76200" y="2498650"/>
            <a:ext cx="8927400" cy="1825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Quick Checks for supporting and prerequisite SOL are linked to each grade level Quick Check.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28</a:t>
            </a:fld>
            <a:endParaRPr lang="en-US" sz="1100" dirty="0"/>
          </a:p>
        </p:txBody>
      </p:sp>
      <p:sp>
        <p:nvSpPr>
          <p:cNvPr id="3" name="Title 2"/>
          <p:cNvSpPr>
            <a:spLocks noGrp="1"/>
          </p:cNvSpPr>
          <p:nvPr>
            <p:ph type="title"/>
          </p:nvPr>
        </p:nvSpPr>
        <p:spPr/>
        <p:txBody>
          <a:bodyPr/>
          <a:lstStyle/>
          <a:p>
            <a:pPr algn="ctr"/>
            <a:r>
              <a:rPr lang="en-US" sz="3600" dirty="0" smtClean="0">
                <a:latin typeface="Tahoma" panose="020B0604030504040204" pitchFamily="34" charset="0"/>
                <a:ea typeface="Tahoma" panose="020B0604030504040204" pitchFamily="34" charset="0"/>
                <a:cs typeface="Tahoma" panose="020B0604030504040204" pitchFamily="34" charset="0"/>
              </a:rPr>
              <a:t>The Many Uses of Quick Checks:</a:t>
            </a:r>
            <a:br>
              <a:rPr lang="en-US" sz="3600" dirty="0" smtClean="0">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ubtitle 1"/>
          <p:cNvSpPr>
            <a:spLocks noGrp="1"/>
          </p:cNvSpPr>
          <p:nvPr>
            <p:ph type="subTitle" idx="1"/>
          </p:nvPr>
        </p:nvSpPr>
        <p:spPr/>
        <p:txBody>
          <a:bodyPr/>
          <a:lstStyle/>
          <a:p>
            <a:r>
              <a:rPr lang="en-US" sz="3600" b="1" dirty="0" smtClean="0">
                <a:latin typeface="Tahoma" panose="020B0604030504040204" pitchFamily="34" charset="0"/>
                <a:ea typeface="Tahoma" panose="020B0604030504040204" pitchFamily="34" charset="0"/>
                <a:cs typeface="Tahoma" panose="020B0604030504040204" pitchFamily="34" charset="0"/>
              </a:rPr>
              <a:t>Some Scenarios</a:t>
            </a:r>
          </a:p>
          <a:p>
            <a:endParaRPr lang="en-US" sz="3600" dirty="0"/>
          </a:p>
        </p:txBody>
      </p:sp>
    </p:spTree>
    <p:extLst>
      <p:ext uri="{BB962C8B-B14F-4D97-AF65-F5344CB8AC3E}">
        <p14:creationId xmlns:p14="http://schemas.microsoft.com/office/powerpoint/2010/main" val="124046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29</a:t>
            </a:fld>
            <a:endParaRPr lang="en-US" sz="1100" dirty="0"/>
          </a:p>
        </p:txBody>
      </p:sp>
      <p:sp>
        <p:nvSpPr>
          <p:cNvPr id="247" name="Google Shape;247;p41"/>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1</a:t>
            </a:r>
            <a:endParaRPr dirty="0"/>
          </a:p>
        </p:txBody>
      </p:sp>
      <p:sp>
        <p:nvSpPr>
          <p:cNvPr id="248" name="Google Shape;248;p41"/>
          <p:cNvSpPr txBox="1">
            <a:spLocks noGrp="1"/>
          </p:cNvSpPr>
          <p:nvPr>
            <p:ph type="body" idx="1"/>
          </p:nvPr>
        </p:nvSpPr>
        <p:spPr>
          <a:xfrm>
            <a:off x="108300" y="1156200"/>
            <a:ext cx="8927400" cy="1949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900" b="1"/>
              <a:t>PLANNING</a:t>
            </a:r>
            <a:endParaRPr sz="39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Today’s Presenters</a:t>
            </a:r>
            <a:endParaRPr lang="en-US" dirty="0"/>
          </a:p>
        </p:txBody>
      </p:sp>
      <p:sp>
        <p:nvSpPr>
          <p:cNvPr id="5" name="Text Placeholder 4"/>
          <p:cNvSpPr>
            <a:spLocks noGrp="1"/>
          </p:cNvSpPr>
          <p:nvPr>
            <p:ph type="body" idx="1"/>
          </p:nvPr>
        </p:nvSpPr>
        <p:spPr>
          <a:xfrm>
            <a:off x="347547" y="1127667"/>
            <a:ext cx="4343400" cy="2942528"/>
          </a:xfrm>
        </p:spPr>
        <p:txBody>
          <a:bodyPr/>
          <a:lstStyle/>
          <a:p>
            <a:pPr marL="76200" indent="0">
              <a:buNone/>
            </a:pPr>
            <a:r>
              <a:rPr lang="en-US" b="1" dirty="0"/>
              <a:t>Kathryn Munson</a:t>
            </a:r>
          </a:p>
          <a:p>
            <a:pPr marL="76200" indent="0">
              <a:buNone/>
            </a:pPr>
            <a:r>
              <a:rPr lang="en-US" dirty="0"/>
              <a:t>Elementary Math Coach</a:t>
            </a:r>
          </a:p>
          <a:p>
            <a:pPr marL="76200" indent="0">
              <a:buNone/>
            </a:pPr>
            <a:r>
              <a:rPr lang="en-US" dirty="0"/>
              <a:t>Henrico County Public </a:t>
            </a:r>
            <a:r>
              <a:rPr lang="en-US" dirty="0" smtClean="0"/>
              <a:t>Schools</a:t>
            </a:r>
          </a:p>
          <a:p>
            <a:pPr marL="76200" indent="0">
              <a:buNone/>
            </a:pPr>
            <a:endParaRPr lang="en-US" dirty="0"/>
          </a:p>
          <a:p>
            <a:pPr marL="76200" indent="0">
              <a:buNone/>
            </a:pPr>
            <a:r>
              <a:rPr lang="en-US" b="1" dirty="0"/>
              <a:t>Kimberly </a:t>
            </a:r>
            <a:r>
              <a:rPr lang="en-US" b="1" dirty="0" smtClean="0"/>
              <a:t>Bender</a:t>
            </a:r>
          </a:p>
          <a:p>
            <a:pPr marL="76200" indent="0">
              <a:buNone/>
            </a:pPr>
            <a:r>
              <a:rPr lang="en-US" dirty="0" smtClean="0"/>
              <a:t>Instructional Designer</a:t>
            </a:r>
          </a:p>
          <a:p>
            <a:pPr marL="76200" indent="0">
              <a:buNone/>
            </a:pPr>
            <a:r>
              <a:rPr lang="en-US" dirty="0" smtClean="0"/>
              <a:t>Chesterfield County Public Schools</a:t>
            </a:r>
            <a:endParaRPr lang="en-US" dirty="0"/>
          </a:p>
        </p:txBody>
      </p:sp>
      <p:sp>
        <p:nvSpPr>
          <p:cNvPr id="8" name="TextBox 7"/>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a:t>
            </a:fld>
            <a:endParaRPr lang="en-US" sz="1100" dirty="0"/>
          </a:p>
        </p:txBody>
      </p:sp>
    </p:spTree>
    <p:extLst>
      <p:ext uri="{BB962C8B-B14F-4D97-AF65-F5344CB8AC3E}">
        <p14:creationId xmlns:p14="http://schemas.microsoft.com/office/powerpoint/2010/main" val="1579486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30</a:t>
            </a:fld>
            <a:endParaRPr lang="en-US" sz="1100" dirty="0"/>
          </a:p>
        </p:txBody>
      </p:sp>
      <p:sp>
        <p:nvSpPr>
          <p:cNvPr id="253" name="Google Shape;253;p42"/>
          <p:cNvSpPr txBox="1">
            <a:spLocks noGrp="1"/>
          </p:cNvSpPr>
          <p:nvPr>
            <p:ph type="title"/>
          </p:nvPr>
        </p:nvSpPr>
        <p:spPr>
          <a:xfrm>
            <a:off x="0" y="1126"/>
            <a:ext cx="9144000" cy="105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Uses of Quick Checks - Planning (1 of 4)</a:t>
            </a:r>
            <a:endParaRPr dirty="0"/>
          </a:p>
        </p:txBody>
      </p:sp>
      <p:sp>
        <p:nvSpPr>
          <p:cNvPr id="254" name="Google Shape;254;p42"/>
          <p:cNvSpPr txBox="1">
            <a:spLocks noGrp="1"/>
          </p:cNvSpPr>
          <p:nvPr>
            <p:ph type="body" idx="1"/>
          </p:nvPr>
        </p:nvSpPr>
        <p:spPr>
          <a:xfrm>
            <a:off x="0" y="891166"/>
            <a:ext cx="8927400" cy="331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A group of grade </a:t>
            </a:r>
            <a:r>
              <a:rPr lang="en" dirty="0" smtClean="0"/>
              <a:t>3 </a:t>
            </a:r>
            <a:r>
              <a:rPr lang="en" dirty="0"/>
              <a:t>teachers </a:t>
            </a:r>
            <a:r>
              <a:rPr lang="en" dirty="0" smtClean="0"/>
              <a:t>is </a:t>
            </a:r>
            <a:r>
              <a:rPr lang="en" dirty="0"/>
              <a:t>planning together and preparing to teach Standard of Learning 3.2</a:t>
            </a:r>
            <a:r>
              <a:rPr lang="en-US" dirty="0"/>
              <a:t>b</a:t>
            </a:r>
            <a:r>
              <a:rPr lang="en" dirty="0"/>
              <a:t>.  </a:t>
            </a:r>
            <a:endParaRPr lang="en" dirty="0" smtClean="0"/>
          </a:p>
          <a:p>
            <a:pPr marL="342900"/>
            <a:r>
              <a:rPr lang="en" dirty="0" smtClean="0"/>
              <a:t>The </a:t>
            </a:r>
            <a:r>
              <a:rPr lang="en" dirty="0"/>
              <a:t>group accesses the Quick Check for 3.2</a:t>
            </a:r>
            <a:r>
              <a:rPr lang="en-US" dirty="0"/>
              <a:t>b</a:t>
            </a:r>
            <a:r>
              <a:rPr lang="en" dirty="0"/>
              <a:t> on the VDOE website.  </a:t>
            </a:r>
            <a:endParaRPr lang="en" dirty="0" smtClean="0"/>
          </a:p>
          <a:p>
            <a:pPr marL="342900"/>
            <a:r>
              <a:rPr lang="en" dirty="0" smtClean="0"/>
              <a:t>This </a:t>
            </a:r>
            <a:r>
              <a:rPr lang="en" dirty="0"/>
              <a:t>Quick Check will provide them with quick access to the knowledge and skills expected at grade 3, as well as </a:t>
            </a:r>
            <a:r>
              <a:rPr lang="en" dirty="0" smtClean="0">
                <a:solidFill>
                  <a:schemeClr val="tx1"/>
                </a:solidFill>
              </a:rPr>
              <a:t>supporting and prerequisite </a:t>
            </a:r>
            <a:r>
              <a:rPr lang="en" dirty="0" smtClean="0"/>
              <a:t>knowledge </a:t>
            </a:r>
            <a:r>
              <a:rPr lang="en" dirty="0"/>
              <a:t>and skills expected from previous grade levels.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31</a:t>
            </a:fld>
            <a:endParaRPr lang="en-US" sz="1100" dirty="0"/>
          </a:p>
        </p:txBody>
      </p:sp>
      <p:sp>
        <p:nvSpPr>
          <p:cNvPr id="259" name="Google Shape;259;p43"/>
          <p:cNvSpPr txBox="1">
            <a:spLocks noGrp="1"/>
          </p:cNvSpPr>
          <p:nvPr>
            <p:ph type="title"/>
          </p:nvPr>
        </p:nvSpPr>
        <p:spPr>
          <a:xfrm>
            <a:off x="0" y="-91900"/>
            <a:ext cx="9144000" cy="663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Planning (2 of 4)</a:t>
            </a:r>
            <a:endParaRPr dirty="0"/>
          </a:p>
        </p:txBody>
      </p:sp>
      <p:sp>
        <p:nvSpPr>
          <p:cNvPr id="260" name="Google Shape;260;p43"/>
          <p:cNvSpPr txBox="1">
            <a:spLocks noGrp="1"/>
          </p:cNvSpPr>
          <p:nvPr>
            <p:ph type="body" idx="1"/>
          </p:nvPr>
        </p:nvSpPr>
        <p:spPr>
          <a:xfrm>
            <a:off x="0" y="571400"/>
            <a:ext cx="9144000" cy="347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2600" dirty="0"/>
              <a:t>Quick Check </a:t>
            </a:r>
            <a:r>
              <a:rPr lang="en" sz="2600" b="1" dirty="0"/>
              <a:t>3.2</a:t>
            </a:r>
            <a:r>
              <a:rPr lang="en-US" sz="2600" b="1" dirty="0"/>
              <a:t>b</a:t>
            </a:r>
            <a:r>
              <a:rPr lang="en" sz="2600" dirty="0"/>
              <a:t> provides immediate access to the Grade 3 Curriculum Framework, the standard, and bullets for 3.2</a:t>
            </a:r>
            <a:r>
              <a:rPr lang="en-US" sz="2600" dirty="0"/>
              <a:t>b</a:t>
            </a:r>
            <a:r>
              <a:rPr lang="en" sz="2600" dirty="0"/>
              <a:t>. </a:t>
            </a:r>
            <a:endParaRPr sz="2600" dirty="0"/>
          </a:p>
          <a:p>
            <a:pPr marL="0" lvl="0" indent="0" algn="l" rtl="0">
              <a:spcBef>
                <a:spcPts val="0"/>
              </a:spcBef>
              <a:spcAft>
                <a:spcPts val="0"/>
              </a:spcAft>
              <a:buNone/>
            </a:pPr>
            <a:endParaRPr sz="1200" dirty="0"/>
          </a:p>
          <a:p>
            <a:pPr marL="0" lvl="0" indent="0" algn="l" rtl="0">
              <a:spcBef>
                <a:spcPts val="0"/>
              </a:spcBef>
              <a:spcAft>
                <a:spcPts val="0"/>
              </a:spcAft>
              <a:buNone/>
            </a:pPr>
            <a:endParaRPr dirty="0"/>
          </a:p>
        </p:txBody>
      </p:sp>
      <p:pic>
        <p:nvPicPr>
          <p:cNvPr id="5" name="Picture 4" descr="Screenshot of the standard and bullets for quick check 3.2b.">
            <a:extLst>
              <a:ext uri="{FF2B5EF4-FFF2-40B4-BE49-F238E27FC236}">
                <a16:creationId xmlns:a16="http://schemas.microsoft.com/office/drawing/2014/main" id="{A0EFB3B2-EDC3-4CE2-B91C-17FFE7824D5C}"/>
              </a:ext>
            </a:extLst>
          </p:cNvPr>
          <p:cNvPicPr>
            <a:picLocks noChangeAspect="1"/>
          </p:cNvPicPr>
          <p:nvPr/>
        </p:nvPicPr>
        <p:blipFill>
          <a:blip r:embed="rId3"/>
          <a:stretch>
            <a:fillRect/>
          </a:stretch>
        </p:blipFill>
        <p:spPr>
          <a:xfrm>
            <a:off x="18155" y="1382751"/>
            <a:ext cx="9125845" cy="242422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32</a:t>
            </a:fld>
            <a:endParaRPr lang="en-US" sz="1100" dirty="0"/>
          </a:p>
        </p:txBody>
      </p:sp>
      <p:sp>
        <p:nvSpPr>
          <p:cNvPr id="267" name="Google Shape;267;p44"/>
          <p:cNvSpPr txBox="1">
            <a:spLocks noGrp="1"/>
          </p:cNvSpPr>
          <p:nvPr>
            <p:ph type="title"/>
          </p:nvPr>
        </p:nvSpPr>
        <p:spPr>
          <a:xfrm>
            <a:off x="0" y="-224800"/>
            <a:ext cx="9144000" cy="836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Planning (3 of 4)</a:t>
            </a:r>
            <a:endParaRPr dirty="0"/>
          </a:p>
        </p:txBody>
      </p:sp>
      <p:sp>
        <p:nvSpPr>
          <p:cNvPr id="266" name="Google Shape;266;p44"/>
          <p:cNvSpPr txBox="1">
            <a:spLocks noGrp="1"/>
          </p:cNvSpPr>
          <p:nvPr>
            <p:ph type="body" idx="1"/>
          </p:nvPr>
        </p:nvSpPr>
        <p:spPr>
          <a:xfrm>
            <a:off x="0" y="491750"/>
            <a:ext cx="9144000" cy="3907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To determine what students should have learned in grade 2, the teachers select the link to the Grade 2 prerequisite SOL (2.4a, 2.4</a:t>
            </a:r>
            <a:r>
              <a:rPr lang="en-US" dirty="0"/>
              <a:t>b</a:t>
            </a:r>
            <a:r>
              <a:rPr lang="en" dirty="0"/>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buSzPts val="1100"/>
              <a:buNone/>
            </a:pPr>
            <a:r>
              <a:rPr lang="en" dirty="0"/>
              <a:t>The Quick Check</a:t>
            </a:r>
            <a:r>
              <a:rPr lang="en-US" dirty="0"/>
              <a:t>s</a:t>
            </a:r>
            <a:r>
              <a:rPr lang="en" dirty="0"/>
              <a:t> for </a:t>
            </a:r>
            <a:r>
              <a:rPr lang="en" b="1" dirty="0"/>
              <a:t>2.</a:t>
            </a:r>
            <a:r>
              <a:rPr lang="en-US" b="1" dirty="0"/>
              <a:t>4</a:t>
            </a:r>
            <a:r>
              <a:rPr lang="en" b="1" dirty="0"/>
              <a:t>a </a:t>
            </a:r>
            <a:r>
              <a:rPr lang="en-US" b="1" dirty="0"/>
              <a:t>and 2.4b</a:t>
            </a:r>
            <a:r>
              <a:rPr lang="en" dirty="0"/>
              <a:t> reveal that, in grade 2, students </a:t>
            </a:r>
            <a:r>
              <a:rPr lang="en" dirty="0" smtClean="0"/>
              <a:t>learned </a:t>
            </a:r>
            <a:r>
              <a:rPr lang="en" dirty="0"/>
              <a:t>to </a:t>
            </a:r>
            <a:r>
              <a:rPr lang="en-US" dirty="0"/>
              <a:t>name and write fractions represented by a set, region, or length model.</a:t>
            </a:r>
            <a:endParaRPr dirty="0"/>
          </a:p>
        </p:txBody>
      </p:sp>
      <p:pic>
        <p:nvPicPr>
          <p:cNvPr id="5" name="Picture 4" descr="Screenshot of the supporting and prerequisite sol.">
            <a:extLst>
              <a:ext uri="{FF2B5EF4-FFF2-40B4-BE49-F238E27FC236}">
                <a16:creationId xmlns:a16="http://schemas.microsoft.com/office/drawing/2014/main" id="{F83E1800-335A-4759-9A60-01E8396CD399}"/>
              </a:ext>
            </a:extLst>
          </p:cNvPr>
          <p:cNvPicPr>
            <a:picLocks noChangeAspect="1"/>
          </p:cNvPicPr>
          <p:nvPr/>
        </p:nvPicPr>
        <p:blipFill>
          <a:blip r:embed="rId3"/>
          <a:stretch>
            <a:fillRect/>
          </a:stretch>
        </p:blipFill>
        <p:spPr>
          <a:xfrm>
            <a:off x="693008" y="1972772"/>
            <a:ext cx="7150000" cy="47272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33</a:t>
            </a:fld>
            <a:endParaRPr lang="en-US" sz="1100" dirty="0"/>
          </a:p>
        </p:txBody>
      </p:sp>
      <p:sp>
        <p:nvSpPr>
          <p:cNvPr id="273" name="Google Shape;273;p45"/>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Planning (4 of 4)</a:t>
            </a:r>
            <a:endParaRPr dirty="0"/>
          </a:p>
        </p:txBody>
      </p:sp>
      <p:sp>
        <p:nvSpPr>
          <p:cNvPr id="274" name="Google Shape;274;p45"/>
          <p:cNvSpPr txBox="1">
            <a:spLocks noGrp="1"/>
          </p:cNvSpPr>
          <p:nvPr>
            <p:ph type="body" idx="1"/>
          </p:nvPr>
        </p:nvSpPr>
        <p:spPr>
          <a:xfrm>
            <a:off x="0" y="762304"/>
            <a:ext cx="9144000" cy="3084866"/>
          </a:xfrm>
          <a:prstGeom prst="rect">
            <a:avLst/>
          </a:prstGeom>
        </p:spPr>
        <p:txBody>
          <a:bodyPr spcFirstLastPara="1" wrap="square" lIns="91425" tIns="45700" rIns="91425" bIns="45700" anchor="t" anchorCtr="0">
            <a:noAutofit/>
          </a:bodyPr>
          <a:lstStyle/>
          <a:p>
            <a:pPr marL="0" lvl="0" indent="0">
              <a:buNone/>
            </a:pPr>
            <a:r>
              <a:rPr lang="en" dirty="0"/>
              <a:t>The Quick Check</a:t>
            </a:r>
            <a:r>
              <a:rPr lang="en-US" dirty="0"/>
              <a:t>s</a:t>
            </a:r>
            <a:r>
              <a:rPr lang="en" dirty="0"/>
              <a:t> for </a:t>
            </a:r>
            <a:r>
              <a:rPr lang="en" b="1" dirty="0"/>
              <a:t>2.4a </a:t>
            </a:r>
            <a:r>
              <a:rPr lang="en-US" b="1" dirty="0"/>
              <a:t>and 2.4b </a:t>
            </a:r>
            <a:r>
              <a:rPr lang="en" dirty="0"/>
              <a:t>also </a:t>
            </a:r>
            <a:r>
              <a:rPr lang="en" dirty="0" smtClean="0"/>
              <a:t>reveal that, </a:t>
            </a:r>
            <a:r>
              <a:rPr lang="en" dirty="0"/>
              <a:t>in grade </a:t>
            </a:r>
            <a:r>
              <a:rPr lang="en" dirty="0" smtClean="0"/>
              <a:t>2, student expectations were </a:t>
            </a:r>
            <a:r>
              <a:rPr lang="en" dirty="0"/>
              <a:t>limited to </a:t>
            </a:r>
            <a:r>
              <a:rPr lang="en-US" dirty="0"/>
              <a:t>proper fractions including halves, fourths, eighths, thirds, and sixths</a:t>
            </a:r>
            <a:r>
              <a:rPr lang="en" dirty="0"/>
              <a:t>. </a:t>
            </a:r>
            <a:r>
              <a:rPr lang="en" dirty="0" smtClean="0"/>
              <a:t>This </a:t>
            </a:r>
            <a:r>
              <a:rPr lang="en" dirty="0"/>
              <a:t>information helps the grade 3 teachers know that students have not had formal experiences with </a:t>
            </a:r>
            <a:r>
              <a:rPr lang="en-US" dirty="0"/>
              <a:t>mixed numbers </a:t>
            </a:r>
            <a:r>
              <a:rPr lang="en-US" dirty="0" smtClean="0"/>
              <a:t>or </a:t>
            </a:r>
            <a:r>
              <a:rPr lang="en-US" dirty="0"/>
              <a:t>all denominators 12 </a:t>
            </a:r>
            <a:r>
              <a:rPr lang="en-US" dirty="0" smtClean="0"/>
              <a:t>or less, </a:t>
            </a:r>
            <a:r>
              <a:rPr lang="en-US" dirty="0"/>
              <a:t>so t</a:t>
            </a:r>
            <a:r>
              <a:rPr lang="en" dirty="0"/>
              <a:t>his information will be new to students.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34</a:t>
            </a:fld>
            <a:endParaRPr lang="en-US" sz="1100" dirty="0"/>
          </a:p>
        </p:txBody>
      </p:sp>
      <p:sp>
        <p:nvSpPr>
          <p:cNvPr id="279" name="Google Shape;279;p46"/>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2</a:t>
            </a:r>
            <a:endParaRPr dirty="0"/>
          </a:p>
        </p:txBody>
      </p:sp>
      <p:sp>
        <p:nvSpPr>
          <p:cNvPr id="280" name="Google Shape;280;p46"/>
          <p:cNvSpPr txBox="1">
            <a:spLocks noGrp="1"/>
          </p:cNvSpPr>
          <p:nvPr>
            <p:ph type="body" idx="1"/>
          </p:nvPr>
        </p:nvSpPr>
        <p:spPr>
          <a:xfrm>
            <a:off x="108300" y="1047925"/>
            <a:ext cx="8927400" cy="204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b="1"/>
              <a:t>IDENTIFYING SUPPORTING SOL </a:t>
            </a:r>
            <a:endParaRPr sz="3500" b="1" dirty="0"/>
          </a:p>
          <a:p>
            <a:pPr marL="0" lvl="0" indent="0" algn="ctr" rtl="0">
              <a:spcBef>
                <a:spcPts val="0"/>
              </a:spcBef>
              <a:spcAft>
                <a:spcPts val="0"/>
              </a:spcAft>
              <a:buNone/>
            </a:pPr>
            <a:r>
              <a:rPr lang="en" sz="3500" b="1"/>
              <a:t>FROM PRIOR GRADE LEVELS</a:t>
            </a:r>
            <a:endParaRPr sz="35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35</a:t>
            </a:fld>
            <a:endParaRPr lang="en-US" sz="1100" dirty="0"/>
          </a:p>
        </p:txBody>
      </p:sp>
      <p:sp>
        <p:nvSpPr>
          <p:cNvPr id="286" name="Google Shape;286;p47"/>
          <p:cNvSpPr txBox="1">
            <a:spLocks noGrp="1"/>
          </p:cNvSpPr>
          <p:nvPr>
            <p:ph type="title"/>
          </p:nvPr>
        </p:nvSpPr>
        <p:spPr>
          <a:xfrm>
            <a:off x="0" y="1126"/>
            <a:ext cx="9144000" cy="104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Identifying Prior SOL (1 of 6)</a:t>
            </a:r>
            <a:endParaRPr dirty="0"/>
          </a:p>
        </p:txBody>
      </p:sp>
      <p:sp>
        <p:nvSpPr>
          <p:cNvPr id="2" name="TextBox 1">
            <a:extLst>
              <a:ext uri="{FF2B5EF4-FFF2-40B4-BE49-F238E27FC236}">
                <a16:creationId xmlns:a16="http://schemas.microsoft.com/office/drawing/2014/main" id="{93811B23-0DE8-4FD0-9FB0-EEEE6781A4E6}"/>
              </a:ext>
            </a:extLst>
          </p:cNvPr>
          <p:cNvSpPr txBox="1"/>
          <p:nvPr/>
        </p:nvSpPr>
        <p:spPr>
          <a:xfrm>
            <a:off x="169341" y="1041226"/>
            <a:ext cx="8818542" cy="3108543"/>
          </a:xfrm>
          <a:prstGeom prst="rect">
            <a:avLst/>
          </a:prstGeom>
          <a:noFill/>
        </p:spPr>
        <p:txBody>
          <a:bodyPr wrap="square" rtlCol="0">
            <a:spAutoFit/>
          </a:bodyPr>
          <a:lstStyle/>
          <a:p>
            <a:r>
              <a:rPr lang="en" sz="2800" dirty="0">
                <a:latin typeface="Tahoma" panose="020B0604030504040204" pitchFamily="34" charset="0"/>
                <a:ea typeface="Tahoma" panose="020B0604030504040204" pitchFamily="34" charset="0"/>
                <a:cs typeface="Tahoma" panose="020B0604030504040204" pitchFamily="34" charset="0"/>
              </a:rPr>
              <a:t>Mrs. Lovings is teaching </a:t>
            </a:r>
            <a:r>
              <a:rPr lang="en" sz="2800" b="1" dirty="0">
                <a:latin typeface="Tahoma" panose="020B0604030504040204" pitchFamily="34" charset="0"/>
                <a:ea typeface="Tahoma" panose="020B0604030504040204" pitchFamily="34" charset="0"/>
                <a:cs typeface="Tahoma" panose="020B0604030504040204" pitchFamily="34" charset="0"/>
              </a:rPr>
              <a:t>SOL 3.2</a:t>
            </a:r>
            <a:r>
              <a:rPr lang="en-US" sz="2800" b="1" dirty="0">
                <a:latin typeface="Tahoma" panose="020B0604030504040204" pitchFamily="34" charset="0"/>
                <a:ea typeface="Tahoma" panose="020B0604030504040204" pitchFamily="34" charset="0"/>
                <a:cs typeface="Tahoma" panose="020B0604030504040204" pitchFamily="34" charset="0"/>
              </a:rPr>
              <a:t>b</a:t>
            </a:r>
            <a:r>
              <a:rPr lang="en" sz="2800" dirty="0">
                <a:latin typeface="Tahoma" panose="020B0604030504040204" pitchFamily="34" charset="0"/>
                <a:ea typeface="Tahoma" panose="020B0604030504040204" pitchFamily="34" charset="0"/>
                <a:cs typeface="Tahoma" panose="020B0604030504040204" pitchFamily="34" charset="0"/>
              </a:rPr>
              <a:t> and she notices that some students are consistently demonstrating errors or misconceptions in their understanding. She selects the link to Quick Check </a:t>
            </a:r>
            <a:r>
              <a:rPr lang="en" sz="2800" b="1" dirty="0">
                <a:latin typeface="Tahoma" panose="020B0604030504040204" pitchFamily="34" charset="0"/>
                <a:ea typeface="Tahoma" panose="020B0604030504040204" pitchFamily="34" charset="0"/>
                <a:cs typeface="Tahoma" panose="020B0604030504040204" pitchFamily="34" charset="0"/>
              </a:rPr>
              <a:t>2.4</a:t>
            </a:r>
            <a:r>
              <a:rPr lang="en-US" sz="2800" b="1" dirty="0">
                <a:latin typeface="Tahoma" panose="020B0604030504040204" pitchFamily="34" charset="0"/>
                <a:ea typeface="Tahoma" panose="020B0604030504040204" pitchFamily="34" charset="0"/>
                <a:cs typeface="Tahoma" panose="020B0604030504040204" pitchFamily="34" charset="0"/>
              </a:rPr>
              <a:t>b</a:t>
            </a:r>
            <a:r>
              <a:rPr lang="en" sz="2800" dirty="0">
                <a:latin typeface="Tahoma" panose="020B0604030504040204" pitchFamily="34" charset="0"/>
                <a:ea typeface="Tahoma" panose="020B0604030504040204" pitchFamily="34" charset="0"/>
                <a:cs typeface="Tahoma" panose="020B0604030504040204" pitchFamily="34" charset="0"/>
              </a:rPr>
              <a:t> and accesses the grade 2 questions by </a:t>
            </a:r>
            <a:r>
              <a:rPr lang="en-US" sz="2800" dirty="0">
                <a:latin typeface="Tahoma" panose="020B0604030504040204" pitchFamily="34" charset="0"/>
                <a:ea typeface="Tahoma" panose="020B0604030504040204" pitchFamily="34" charset="0"/>
                <a:cs typeface="Tahoma" panose="020B0604030504040204" pitchFamily="34" charset="0"/>
              </a:rPr>
              <a:t>clicking </a:t>
            </a:r>
            <a:r>
              <a:rPr lang="en-US" sz="2800" dirty="0" smtClean="0">
                <a:latin typeface="Tahoma" panose="020B0604030504040204" pitchFamily="34" charset="0"/>
                <a:ea typeface="Tahoma" panose="020B0604030504040204" pitchFamily="34" charset="0"/>
                <a:cs typeface="Tahoma" panose="020B0604030504040204" pitchFamily="34" charset="0"/>
              </a:rPr>
              <a:t>on                               .</a:t>
            </a:r>
            <a:endParaRPr lang="en-US" sz="2800" dirty="0">
              <a:latin typeface="Tahoma" panose="020B0604030504040204" pitchFamily="34" charset="0"/>
              <a:ea typeface="Tahoma" panose="020B0604030504040204" pitchFamily="34" charset="0"/>
              <a:cs typeface="Tahoma" panose="020B0604030504040204" pitchFamily="34" charset="0"/>
            </a:endParaRPr>
          </a:p>
          <a:p>
            <a:r>
              <a:rPr lang="en" sz="2800" dirty="0">
                <a:latin typeface="Tahoma" panose="020B0604030504040204" pitchFamily="34" charset="0"/>
                <a:ea typeface="Tahoma" panose="020B0604030504040204" pitchFamily="34" charset="0"/>
                <a:cs typeface="Tahoma" panose="020B0604030504040204" pitchFamily="34" charset="0"/>
              </a:rPr>
              <a:t>She uses some of these questions to help her identify areas of unfinished learning for these students.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85" name="Google Shape;285;p47" descr="Screenshot of the hyperlink to the Just in Time Quick Check."/>
          <p:cNvPicPr preferRelativeResize="0"/>
          <p:nvPr/>
        </p:nvPicPr>
        <p:blipFill rotWithShape="1">
          <a:blip r:embed="rId3">
            <a:alphaModFix/>
          </a:blip>
          <a:srcRect r="4834"/>
          <a:stretch/>
        </p:blipFill>
        <p:spPr>
          <a:xfrm>
            <a:off x="5403214" y="2798956"/>
            <a:ext cx="3417400" cy="56871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36</a:t>
            </a:fld>
            <a:endParaRPr lang="en-US" sz="1100" dirty="0"/>
          </a:p>
        </p:txBody>
      </p:sp>
      <p:sp>
        <p:nvSpPr>
          <p:cNvPr id="292" name="Google Shape;292;p48"/>
          <p:cNvSpPr txBox="1">
            <a:spLocks noGrp="1"/>
          </p:cNvSpPr>
          <p:nvPr>
            <p:ph type="title"/>
          </p:nvPr>
        </p:nvSpPr>
        <p:spPr>
          <a:xfrm>
            <a:off x="0" y="1"/>
            <a:ext cx="9144000" cy="106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Identifying Prior SOL (2 of 6)</a:t>
            </a:r>
            <a:endParaRPr dirty="0"/>
          </a:p>
        </p:txBody>
      </p:sp>
      <p:sp>
        <p:nvSpPr>
          <p:cNvPr id="293" name="Google Shape;293;p48"/>
          <p:cNvSpPr txBox="1">
            <a:spLocks noGrp="1"/>
          </p:cNvSpPr>
          <p:nvPr>
            <p:ph type="body" idx="1"/>
          </p:nvPr>
        </p:nvSpPr>
        <p:spPr>
          <a:xfrm>
            <a:off x="76200" y="1127850"/>
            <a:ext cx="8927400" cy="319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Mrs. Lovings decides to use </a:t>
            </a:r>
            <a:r>
              <a:rPr lang="en" dirty="0" smtClean="0"/>
              <a:t>questions </a:t>
            </a:r>
            <a:r>
              <a:rPr lang="en" dirty="0"/>
              <a:t>1 </a:t>
            </a:r>
            <a:r>
              <a:rPr lang="en-US" dirty="0"/>
              <a:t>and 3</a:t>
            </a:r>
            <a:r>
              <a:rPr lang="en" dirty="0"/>
              <a:t> from Quick Check </a:t>
            </a:r>
            <a:r>
              <a:rPr lang="en" b="1" dirty="0"/>
              <a:t>2.4</a:t>
            </a:r>
            <a:r>
              <a:rPr lang="en-US" b="1" dirty="0"/>
              <a:t>b</a:t>
            </a:r>
            <a:r>
              <a:rPr lang="en" dirty="0"/>
              <a:t> with these students to help her better identify </a:t>
            </a:r>
            <a:r>
              <a:rPr lang="en" dirty="0" smtClean="0"/>
              <a:t>student </a:t>
            </a:r>
            <a:r>
              <a:rPr lang="en" dirty="0"/>
              <a:t>misconceptions about</a:t>
            </a:r>
            <a:r>
              <a:rPr lang="en-US" dirty="0"/>
              <a:t> proper </a:t>
            </a:r>
            <a:r>
              <a:rPr lang="en" dirty="0"/>
              <a:t>fraction</a:t>
            </a:r>
            <a:r>
              <a:rPr lang="en-US" dirty="0"/>
              <a:t>s with an area model</a:t>
            </a:r>
            <a:r>
              <a:rPr lang="en" dirty="0"/>
              <a:t>.</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37</a:t>
            </a:fld>
            <a:endParaRPr lang="en-US" sz="1100" dirty="0"/>
          </a:p>
        </p:txBody>
      </p:sp>
      <p:sp>
        <p:nvSpPr>
          <p:cNvPr id="298" name="Google Shape;298;p49"/>
          <p:cNvSpPr txBox="1">
            <a:spLocks noGrp="1"/>
          </p:cNvSpPr>
          <p:nvPr>
            <p:ph type="title"/>
          </p:nvPr>
        </p:nvSpPr>
        <p:spPr>
          <a:xfrm>
            <a:off x="0" y="1126"/>
            <a:ext cx="91440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Identifying Prior SOL (3 of 6)</a:t>
            </a:r>
            <a:endParaRPr dirty="0"/>
          </a:p>
        </p:txBody>
      </p:sp>
      <p:sp>
        <p:nvSpPr>
          <p:cNvPr id="299" name="Google Shape;299;p49"/>
          <p:cNvSpPr txBox="1">
            <a:spLocks noGrp="1"/>
          </p:cNvSpPr>
          <p:nvPr>
            <p:ph type="body" idx="1"/>
          </p:nvPr>
        </p:nvSpPr>
        <p:spPr>
          <a:xfrm>
            <a:off x="108300" y="1510464"/>
            <a:ext cx="8927400" cy="318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t>Question 1 will reveal whether these students can create a</a:t>
            </a:r>
            <a:r>
              <a:rPr lang="en-US" dirty="0"/>
              <a:t>n area model </a:t>
            </a:r>
            <a:r>
              <a:rPr lang="en-US" dirty="0" smtClean="0"/>
              <a:t>to represent a </a:t>
            </a:r>
            <a:r>
              <a:rPr lang="en-US" dirty="0"/>
              <a:t>proper fraction</a:t>
            </a:r>
            <a:r>
              <a:rPr lang="en" dirty="0"/>
              <a:t>.</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38</a:t>
            </a:fld>
            <a:endParaRPr lang="en-US" sz="1100" dirty="0"/>
          </a:p>
        </p:txBody>
      </p:sp>
      <p:sp>
        <p:nvSpPr>
          <p:cNvPr id="304" name="Google Shape;304;p50"/>
          <p:cNvSpPr txBox="1">
            <a:spLocks noGrp="1"/>
          </p:cNvSpPr>
          <p:nvPr>
            <p:ph type="title"/>
          </p:nvPr>
        </p:nvSpPr>
        <p:spPr>
          <a:xfrm>
            <a:off x="0" y="1125"/>
            <a:ext cx="9144000" cy="91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Checks-Identifying Prior SOL </a:t>
            </a:r>
            <a:r>
              <a:rPr lang="en" sz="2800"/>
              <a:t>(4 of 6)</a:t>
            </a:r>
            <a:endParaRPr sz="2800" dirty="0"/>
          </a:p>
        </p:txBody>
      </p:sp>
      <p:pic>
        <p:nvPicPr>
          <p:cNvPr id="3" name="Picture 2" descr="Screenshot of problem 1 in the quick check.">
            <a:extLst>
              <a:ext uri="{FF2B5EF4-FFF2-40B4-BE49-F238E27FC236}">
                <a16:creationId xmlns:a16="http://schemas.microsoft.com/office/drawing/2014/main" id="{059E520B-1656-4CFE-8BA4-E355E453A278}"/>
              </a:ext>
            </a:extLst>
          </p:cNvPr>
          <p:cNvPicPr>
            <a:picLocks noChangeAspect="1"/>
          </p:cNvPicPr>
          <p:nvPr/>
        </p:nvPicPr>
        <p:blipFill>
          <a:blip r:embed="rId3"/>
          <a:stretch>
            <a:fillRect/>
          </a:stretch>
        </p:blipFill>
        <p:spPr>
          <a:xfrm>
            <a:off x="-1" y="917025"/>
            <a:ext cx="8182368" cy="3164321"/>
          </a:xfrm>
          <a:prstGeom prst="rect">
            <a:avLst/>
          </a:prstGeom>
        </p:spPr>
      </p:pic>
      <mc:AlternateContent xmlns:mc="http://schemas.openxmlformats.org/markup-compatibility/2006" xmlns:a14="http://schemas.microsoft.com/office/drawing/2010/main">
        <mc:Choice Requires="a14">
          <p:sp>
            <p:nvSpPr>
              <p:cNvPr id="306" name="Google Shape;306;p50"/>
              <p:cNvSpPr txBox="1"/>
              <p:nvPr/>
            </p:nvSpPr>
            <p:spPr>
              <a:xfrm>
                <a:off x="3432759" y="2043990"/>
                <a:ext cx="5097925" cy="1498200"/>
              </a:xfrm>
              <a:prstGeom prst="rect">
                <a:avLst/>
              </a:prstGeom>
              <a:noFill/>
              <a:ln>
                <a:noFill/>
              </a:ln>
            </p:spPr>
            <p:txBody>
              <a:bodyPr spcFirstLastPara="1" wrap="square" lIns="91425" tIns="91425" rIns="91425" bIns="91425" anchor="t" anchorCtr="0">
                <a:noAutofit/>
              </a:bodyPr>
              <a:lstStyle/>
              <a:p>
                <a:pPr lvl="0"/>
                <a:r>
                  <a:rPr lang="en-US" sz="2400" dirty="0" smtClean="0">
                    <a:solidFill>
                      <a:srgbClr val="C00000"/>
                    </a:solidFill>
                    <a:latin typeface="Tahoma"/>
                    <a:ea typeface="Tahoma"/>
                    <a:cs typeface="Tahoma"/>
                    <a:sym typeface="Tahoma"/>
                  </a:rPr>
                  <a:t>Mrs. Lovings will be able to see how students decide to model </a:t>
                </a:r>
                <a14:m>
                  <m:oMath xmlns:m="http://schemas.openxmlformats.org/officeDocument/2006/math">
                    <m:f>
                      <m:fPr>
                        <m:ctrlPr>
                          <a:rPr lang="ar-AE" sz="2800" i="1" smtClean="0">
                            <a:solidFill>
                              <a:srgbClr val="C00000"/>
                            </a:solidFill>
                            <a:latin typeface="Cambria Math" panose="02040503050406030204" pitchFamily="18" charset="0"/>
                          </a:rPr>
                        </m:ctrlPr>
                      </m:fPr>
                      <m:num>
                        <m:r>
                          <a:rPr lang="ar-AE" sz="2800" b="0" i="1" smtClean="0">
                            <a:solidFill>
                              <a:srgbClr val="C00000"/>
                            </a:solidFill>
                            <a:latin typeface="Cambria Math" panose="02040503050406030204" pitchFamily="18" charset="0"/>
                          </a:rPr>
                          <m:t>4</m:t>
                        </m:r>
                      </m:num>
                      <m:den>
                        <m:r>
                          <a:rPr lang="ar-AE" sz="2800" b="0" i="1" smtClean="0">
                            <a:solidFill>
                              <a:srgbClr val="C00000"/>
                            </a:solidFill>
                            <a:latin typeface="Cambria Math" panose="02040503050406030204" pitchFamily="18" charset="0"/>
                          </a:rPr>
                          <m:t>6</m:t>
                        </m:r>
                      </m:den>
                    </m:f>
                  </m:oMath>
                </a14:m>
                <a:r>
                  <a:rPr lang="ar-AE" sz="2800" i="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C00000"/>
                    </a:solidFill>
                    <a:latin typeface="Tahoma"/>
                    <a:ea typeface="Tahoma"/>
                    <a:cs typeface="Tahoma"/>
                    <a:sym typeface="Tahoma"/>
                  </a:rPr>
                  <a:t>and whether they do it accurately.</a:t>
                </a:r>
              </a:p>
            </p:txBody>
          </p:sp>
        </mc:Choice>
        <mc:Fallback xmlns="">
          <p:sp>
            <p:nvSpPr>
              <p:cNvPr id="306" name="Google Shape;306;p50"/>
              <p:cNvSpPr txBox="1">
                <a:spLocks noRot="1" noChangeAspect="1" noMove="1" noResize="1" noEditPoints="1" noAdjustHandles="1" noChangeArrowheads="1" noChangeShapeType="1" noTextEdit="1"/>
              </p:cNvSpPr>
              <p:nvPr/>
            </p:nvSpPr>
            <p:spPr>
              <a:xfrm>
                <a:off x="3432759" y="2043990"/>
                <a:ext cx="5097925" cy="1498200"/>
              </a:xfrm>
              <a:prstGeom prst="rect">
                <a:avLst/>
              </a:prstGeom>
              <a:blipFill>
                <a:blip r:embed="rId4"/>
                <a:stretch>
                  <a:fillRect l="-1794" r="-2871" b="-7724"/>
                </a:stretch>
              </a:blipFill>
              <a:ln>
                <a:noFill/>
              </a:ln>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9" name="TextBox 8"/>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39</a:t>
            </a:fld>
            <a:endParaRPr lang="en-US" sz="1100" dirty="0"/>
          </a:p>
        </p:txBody>
      </p:sp>
      <p:sp>
        <p:nvSpPr>
          <p:cNvPr id="313" name="Google Shape;313;p51"/>
          <p:cNvSpPr txBox="1">
            <a:spLocks noGrp="1"/>
          </p:cNvSpPr>
          <p:nvPr>
            <p:ph type="title"/>
          </p:nvPr>
        </p:nvSpPr>
        <p:spPr>
          <a:xfrm>
            <a:off x="0" y="1125"/>
            <a:ext cx="9144000" cy="105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Identifying Prior SOL (5 of 6)</a:t>
            </a:r>
            <a:endParaRPr dirty="0"/>
          </a:p>
        </p:txBody>
      </p:sp>
      <p:sp>
        <p:nvSpPr>
          <p:cNvPr id="314" name="Google Shape;314;p51"/>
          <p:cNvSpPr txBox="1">
            <a:spLocks noGrp="1"/>
          </p:cNvSpPr>
          <p:nvPr>
            <p:ph type="body" idx="1"/>
          </p:nvPr>
        </p:nvSpPr>
        <p:spPr>
          <a:xfrm>
            <a:off x="76199" y="1137564"/>
            <a:ext cx="8927400" cy="310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t>Question 3 will reveal whether </a:t>
            </a:r>
            <a:r>
              <a:rPr lang="en" dirty="0" smtClean="0"/>
              <a:t>students </a:t>
            </a:r>
            <a:r>
              <a:rPr lang="en-US" dirty="0" smtClean="0"/>
              <a:t>are </a:t>
            </a:r>
            <a:r>
              <a:rPr lang="en-US" dirty="0"/>
              <a:t>able to model fractions by creating </a:t>
            </a:r>
            <a:r>
              <a:rPr lang="en-US" dirty="0" smtClean="0"/>
              <a:t>equal-sized </a:t>
            </a:r>
            <a:r>
              <a:rPr lang="en-US" dirty="0"/>
              <a:t>parts</a:t>
            </a:r>
            <a:r>
              <a:rPr lang="en" dirty="0"/>
              <a:t>.</a:t>
            </a:r>
            <a:endParaRPr dirty="0"/>
          </a:p>
        </p:txBody>
      </p:sp>
      <p:pic>
        <p:nvPicPr>
          <p:cNvPr id="4" name="Picture 3" descr="Screenshot of problem 3 in the quick check.">
            <a:extLst>
              <a:ext uri="{FF2B5EF4-FFF2-40B4-BE49-F238E27FC236}">
                <a16:creationId xmlns:a16="http://schemas.microsoft.com/office/drawing/2014/main" id="{539B1C12-9CBE-4D78-8D8D-1B5304B37CAE}"/>
              </a:ext>
            </a:extLst>
          </p:cNvPr>
          <p:cNvPicPr>
            <a:picLocks noChangeAspect="1"/>
          </p:cNvPicPr>
          <p:nvPr/>
        </p:nvPicPr>
        <p:blipFill>
          <a:blip r:embed="rId3"/>
          <a:stretch>
            <a:fillRect/>
          </a:stretch>
        </p:blipFill>
        <p:spPr>
          <a:xfrm>
            <a:off x="5159" y="2054347"/>
            <a:ext cx="9138841" cy="1153206"/>
          </a:xfrm>
          <a:prstGeom prst="rect">
            <a:avLst/>
          </a:prstGeom>
        </p:spPr>
      </p:pic>
      <p:grpSp>
        <p:nvGrpSpPr>
          <p:cNvPr id="2" name="Group 1" descr="Screenshot that reads: a. one half, b. three-fourths, c. three-eighths."/>
          <p:cNvGrpSpPr/>
          <p:nvPr/>
        </p:nvGrpSpPr>
        <p:grpSpPr>
          <a:xfrm>
            <a:off x="1359029" y="3223015"/>
            <a:ext cx="3766391" cy="903366"/>
            <a:chOff x="1359029" y="3223015"/>
            <a:chExt cx="3766391" cy="903366"/>
          </a:xfrm>
        </p:grpSpPr>
        <p:pic>
          <p:nvPicPr>
            <p:cNvPr id="6" name="Picture 5" descr="screenshot that reads: a. one half">
              <a:extLst>
                <a:ext uri="{FF2B5EF4-FFF2-40B4-BE49-F238E27FC236}">
                  <a16:creationId xmlns:a16="http://schemas.microsoft.com/office/drawing/2014/main" id="{BF85225B-1CAB-45BA-B389-8BC74BA93F9D}"/>
                </a:ext>
              </a:extLst>
            </p:cNvPr>
            <p:cNvPicPr>
              <a:picLocks noChangeAspect="1"/>
            </p:cNvPicPr>
            <p:nvPr/>
          </p:nvPicPr>
          <p:blipFill>
            <a:blip r:embed="rId4"/>
            <a:stretch>
              <a:fillRect/>
            </a:stretch>
          </p:blipFill>
          <p:spPr>
            <a:xfrm>
              <a:off x="1359029" y="3223016"/>
              <a:ext cx="971553" cy="901320"/>
            </a:xfrm>
            <a:prstGeom prst="rect">
              <a:avLst/>
            </a:prstGeom>
          </p:spPr>
        </p:pic>
        <p:pic>
          <p:nvPicPr>
            <p:cNvPr id="7" name="Picture 6" descr="screenshot that reads b. three-fourths">
              <a:extLst>
                <a:ext uri="{FF2B5EF4-FFF2-40B4-BE49-F238E27FC236}">
                  <a16:creationId xmlns:a16="http://schemas.microsoft.com/office/drawing/2014/main" id="{A9B3A771-410C-44EF-B398-210914AE0C7A}"/>
                </a:ext>
              </a:extLst>
            </p:cNvPr>
            <p:cNvPicPr>
              <a:picLocks noChangeAspect="1"/>
            </p:cNvPicPr>
            <p:nvPr/>
          </p:nvPicPr>
          <p:blipFill>
            <a:blip r:embed="rId5"/>
            <a:stretch>
              <a:fillRect/>
            </a:stretch>
          </p:blipFill>
          <p:spPr>
            <a:xfrm>
              <a:off x="2651385" y="3223015"/>
              <a:ext cx="962027" cy="903366"/>
            </a:xfrm>
            <a:prstGeom prst="rect">
              <a:avLst/>
            </a:prstGeom>
          </p:spPr>
        </p:pic>
        <p:pic>
          <p:nvPicPr>
            <p:cNvPr id="8" name="Picture 7" descr="screenshot that reads: c. three-eighths">
              <a:extLst>
                <a:ext uri="{FF2B5EF4-FFF2-40B4-BE49-F238E27FC236}">
                  <a16:creationId xmlns:a16="http://schemas.microsoft.com/office/drawing/2014/main" id="{6F0E1183-1010-4582-9CFE-51082790FF0B}"/>
                </a:ext>
              </a:extLst>
            </p:cNvPr>
            <p:cNvPicPr>
              <a:picLocks noChangeAspect="1"/>
            </p:cNvPicPr>
            <p:nvPr/>
          </p:nvPicPr>
          <p:blipFill>
            <a:blip r:embed="rId6"/>
            <a:stretch>
              <a:fillRect/>
            </a:stretch>
          </p:blipFill>
          <p:spPr>
            <a:xfrm>
              <a:off x="4043197" y="3240080"/>
              <a:ext cx="1082223" cy="884255"/>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a:t>
            </a:fld>
            <a:endParaRPr lang="en-US" sz="1100" dirty="0"/>
          </a:p>
        </p:txBody>
      </p:sp>
      <p:sp>
        <p:nvSpPr>
          <p:cNvPr id="89" name="Google Shape;89;p16"/>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Agenda</a:t>
            </a:r>
            <a:endParaRPr dirty="0"/>
          </a:p>
        </p:txBody>
      </p:sp>
      <p:sp>
        <p:nvSpPr>
          <p:cNvPr id="90" name="Google Shape;90;p16"/>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
              <a:t>Recover, Redesign, Restart 2020</a:t>
            </a:r>
            <a:endParaRPr dirty="0"/>
          </a:p>
          <a:p>
            <a:pPr marL="457200" lvl="0" indent="-342900" algn="l" rtl="0">
              <a:spcBef>
                <a:spcPts val="0"/>
              </a:spcBef>
              <a:spcAft>
                <a:spcPts val="0"/>
              </a:spcAft>
              <a:buSzPts val="1800"/>
              <a:buChar char="●"/>
            </a:pPr>
            <a:r>
              <a:rPr lang="en"/>
              <a:t>When to Use Quick Checks</a:t>
            </a:r>
            <a:endParaRPr dirty="0"/>
          </a:p>
          <a:p>
            <a:pPr marL="457200" lvl="0" indent="-342900" algn="l" rtl="0">
              <a:spcBef>
                <a:spcPts val="0"/>
              </a:spcBef>
              <a:spcAft>
                <a:spcPts val="0"/>
              </a:spcAft>
              <a:buSzPts val="1800"/>
              <a:buChar char="●"/>
            </a:pPr>
            <a:r>
              <a:rPr lang="en"/>
              <a:t>Components of a Quick Check</a:t>
            </a:r>
            <a:endParaRPr dirty="0"/>
          </a:p>
          <a:p>
            <a:pPr marL="457200" lvl="0" indent="-342900" algn="l" rtl="0">
              <a:spcBef>
                <a:spcPts val="0"/>
              </a:spcBef>
              <a:spcAft>
                <a:spcPts val="0"/>
              </a:spcAft>
              <a:buSzPts val="1800"/>
              <a:buChar char="●"/>
            </a:pPr>
            <a:r>
              <a:rPr lang="en"/>
              <a:t>How to Use Quick Checks</a:t>
            </a:r>
            <a:endParaRPr dirty="0"/>
          </a:p>
          <a:p>
            <a:pPr marL="457200" lvl="0" indent="-342900" algn="l" rtl="0">
              <a:spcBef>
                <a:spcPts val="0"/>
              </a:spcBef>
              <a:spcAft>
                <a:spcPts val="0"/>
              </a:spcAft>
              <a:buSzPts val="1800"/>
              <a:buChar char="●"/>
            </a:pPr>
            <a:r>
              <a:rPr lang="en"/>
              <a:t>Quick Check Availability</a:t>
            </a:r>
            <a:endParaRPr dirty="0"/>
          </a:p>
          <a:p>
            <a:pPr marL="457200" lvl="0" indent="-342900" algn="l" rtl="0">
              <a:spcBef>
                <a:spcPts val="0"/>
              </a:spcBef>
              <a:spcAft>
                <a:spcPts val="0"/>
              </a:spcAft>
              <a:buSzPts val="1800"/>
              <a:buChar char="●"/>
            </a:pPr>
            <a:r>
              <a:rPr lang="en"/>
              <a:t>Other Resources</a:t>
            </a:r>
            <a:endParaRPr dirty="0"/>
          </a:p>
        </p:txBody>
      </p:sp>
      <p:sp>
        <p:nvSpPr>
          <p:cNvPr id="2" name="TextBox 1"/>
          <p:cNvSpPr txBox="1"/>
          <p:nvPr/>
        </p:nvSpPr>
        <p:spPr>
          <a:xfrm>
            <a:off x="1030147" y="3738199"/>
            <a:ext cx="5960962" cy="646331"/>
          </a:xfrm>
          <a:prstGeom prst="rect">
            <a:avLst/>
          </a:prstGeom>
          <a:solidFill>
            <a:schemeClr val="accent2">
              <a:lumMod val="20000"/>
              <a:lumOff val="80000"/>
            </a:schemeClr>
          </a:solidFill>
        </p:spPr>
        <p:txBody>
          <a:bodyPr wrap="square" rtlCol="0">
            <a:spAutoFit/>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Questions can be added in the Q&amp;A feature at the bottom of your screen.</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40</a:t>
            </a:fld>
            <a:endParaRPr lang="en-US" sz="1100" dirty="0"/>
          </a:p>
        </p:txBody>
      </p:sp>
      <p:sp>
        <p:nvSpPr>
          <p:cNvPr id="319" name="Google Shape;319;p52"/>
          <p:cNvSpPr txBox="1">
            <a:spLocks noGrp="1"/>
          </p:cNvSpPr>
          <p:nvPr>
            <p:ph type="title"/>
          </p:nvPr>
        </p:nvSpPr>
        <p:spPr>
          <a:xfrm>
            <a:off x="0" y="1126"/>
            <a:ext cx="9144000" cy="96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Identifying Prior SOL (6 of 6)</a:t>
            </a:r>
            <a:endParaRPr dirty="0"/>
          </a:p>
        </p:txBody>
      </p:sp>
      <p:sp>
        <p:nvSpPr>
          <p:cNvPr id="322" name="Google Shape;322;p52"/>
          <p:cNvSpPr txBox="1"/>
          <p:nvPr/>
        </p:nvSpPr>
        <p:spPr>
          <a:xfrm>
            <a:off x="53100" y="1147226"/>
            <a:ext cx="8982600" cy="1952813"/>
          </a:xfrm>
          <a:prstGeom prst="rect">
            <a:avLst/>
          </a:prstGeom>
          <a:noFill/>
          <a:ln>
            <a:noFill/>
          </a:ln>
        </p:spPr>
        <p:txBody>
          <a:bodyPr spcFirstLastPara="1" wrap="square" lIns="91425" tIns="91425" rIns="91425" bIns="91425" anchor="t" anchorCtr="0">
            <a:noAutofit/>
          </a:bodyPr>
          <a:lstStyle/>
          <a:p>
            <a:pPr lvl="0"/>
            <a:r>
              <a:rPr lang="en" sz="2800" dirty="0" smtClean="0">
                <a:solidFill>
                  <a:srgbClr val="C00000"/>
                </a:solidFill>
                <a:latin typeface="Tahoma"/>
                <a:ea typeface="Tahoma"/>
                <a:cs typeface="Tahoma"/>
                <a:sym typeface="Tahoma"/>
              </a:rPr>
              <a:t>Responses to question 3 </a:t>
            </a:r>
            <a:r>
              <a:rPr lang="en" sz="2800" dirty="0">
                <a:solidFill>
                  <a:srgbClr val="C00000"/>
                </a:solidFill>
                <a:latin typeface="Tahoma"/>
                <a:ea typeface="Tahoma"/>
                <a:cs typeface="Tahoma"/>
                <a:sym typeface="Tahoma"/>
              </a:rPr>
              <a:t>will reveal whether students</a:t>
            </a:r>
            <a:r>
              <a:rPr lang="en-US" sz="2800" dirty="0">
                <a:solidFill>
                  <a:srgbClr val="C00000"/>
                </a:solidFill>
                <a:latin typeface="Tahoma"/>
                <a:ea typeface="Tahoma"/>
                <a:cs typeface="Tahoma"/>
                <a:sym typeface="Tahoma"/>
              </a:rPr>
              <a:t> </a:t>
            </a:r>
            <a:r>
              <a:rPr lang="en-US" sz="2800" dirty="0" smtClean="0">
                <a:solidFill>
                  <a:srgbClr val="C00000"/>
                </a:solidFill>
                <a:latin typeface="Tahoma"/>
                <a:ea typeface="Tahoma"/>
                <a:cs typeface="Tahoma"/>
                <a:sym typeface="Tahoma"/>
              </a:rPr>
              <a:t>understand </a:t>
            </a:r>
            <a:r>
              <a:rPr lang="en-US" sz="2800" dirty="0">
                <a:solidFill>
                  <a:srgbClr val="C00000"/>
                </a:solidFill>
                <a:latin typeface="Tahoma"/>
                <a:ea typeface="Tahoma"/>
                <a:cs typeface="Tahoma"/>
                <a:sym typeface="Tahoma"/>
              </a:rPr>
              <a:t>the numerator and denominator. </a:t>
            </a:r>
            <a:r>
              <a:rPr lang="en" sz="2800" dirty="0">
                <a:solidFill>
                  <a:srgbClr val="C00000"/>
                </a:solidFill>
                <a:latin typeface="Tahoma"/>
                <a:ea typeface="Tahoma"/>
                <a:cs typeface="Tahoma"/>
                <a:sym typeface="Tahoma"/>
              </a:rPr>
              <a:t>In addition, Mrs. Lovings will know whether students understand that </a:t>
            </a:r>
            <a:r>
              <a:rPr lang="en-US" sz="2800" dirty="0">
                <a:solidFill>
                  <a:srgbClr val="C00000"/>
                </a:solidFill>
                <a:latin typeface="Tahoma"/>
                <a:ea typeface="Tahoma"/>
                <a:cs typeface="Tahoma"/>
                <a:sym typeface="Tahoma"/>
              </a:rPr>
              <a:t>fractions should be equal parts</a:t>
            </a:r>
            <a:r>
              <a:rPr lang="en" sz="2800" dirty="0">
                <a:solidFill>
                  <a:srgbClr val="C00000"/>
                </a:solidFill>
                <a:latin typeface="Tahoma"/>
                <a:ea typeface="Tahoma"/>
                <a:cs typeface="Tahoma"/>
                <a:sym typeface="Tahoma"/>
              </a:rPr>
              <a:t>.  </a:t>
            </a:r>
            <a:r>
              <a:rPr lang="en" sz="2800" dirty="0" smtClean="0">
                <a:solidFill>
                  <a:srgbClr val="C00000"/>
                </a:solidFill>
                <a:latin typeface="Tahoma"/>
                <a:ea typeface="Tahoma"/>
                <a:cs typeface="Tahoma"/>
                <a:sym typeface="Tahoma"/>
              </a:rPr>
              <a:t>For example, folding the bar in half should create </a:t>
            </a:r>
            <a:r>
              <a:rPr lang="en-US" sz="2800" dirty="0" smtClean="0">
                <a:solidFill>
                  <a:srgbClr val="C00000"/>
                </a:solidFill>
                <a:latin typeface="Tahoma"/>
                <a:ea typeface="Tahoma"/>
                <a:cs typeface="Tahoma"/>
                <a:sym typeface="Tahoma"/>
              </a:rPr>
              <a:t>two </a:t>
            </a:r>
            <a:r>
              <a:rPr lang="en-US" sz="2800" dirty="0">
                <a:solidFill>
                  <a:srgbClr val="C00000"/>
                </a:solidFill>
                <a:latin typeface="Tahoma"/>
                <a:ea typeface="Tahoma"/>
                <a:cs typeface="Tahoma"/>
                <a:sym typeface="Tahoma"/>
              </a:rPr>
              <a:t>equal parts.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41</a:t>
            </a:fld>
            <a:endParaRPr lang="en-US" sz="1100" dirty="0"/>
          </a:p>
        </p:txBody>
      </p:sp>
      <p:sp>
        <p:nvSpPr>
          <p:cNvPr id="327" name="Google Shape;327;p53"/>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3</a:t>
            </a:r>
            <a:endParaRPr dirty="0"/>
          </a:p>
        </p:txBody>
      </p:sp>
      <p:sp>
        <p:nvSpPr>
          <p:cNvPr id="328" name="Google Shape;328;p53"/>
          <p:cNvSpPr txBox="1">
            <a:spLocks noGrp="1"/>
          </p:cNvSpPr>
          <p:nvPr>
            <p:ph type="body" idx="1"/>
          </p:nvPr>
        </p:nvSpPr>
        <p:spPr>
          <a:xfrm>
            <a:off x="108300" y="1029875"/>
            <a:ext cx="8927400" cy="221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b="1"/>
              <a:t>FORMATIVE ASSESSMENT</a:t>
            </a:r>
            <a:endParaRPr sz="35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42</a:t>
            </a:fld>
            <a:endParaRPr lang="en-US" sz="1100" dirty="0"/>
          </a:p>
        </p:txBody>
      </p:sp>
      <p:sp>
        <p:nvSpPr>
          <p:cNvPr id="333" name="Google Shape;333;p54"/>
          <p:cNvSpPr txBox="1">
            <a:spLocks noGrp="1"/>
          </p:cNvSpPr>
          <p:nvPr>
            <p:ph type="title"/>
          </p:nvPr>
        </p:nvSpPr>
        <p:spPr>
          <a:xfrm>
            <a:off x="0" y="1125"/>
            <a:ext cx="9144000" cy="96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Formative Assessment (1 of 6)</a:t>
            </a:r>
            <a:endParaRPr dirty="0"/>
          </a:p>
        </p:txBody>
      </p:sp>
      <p:sp>
        <p:nvSpPr>
          <p:cNvPr id="334" name="Google Shape;334;p54"/>
          <p:cNvSpPr txBox="1">
            <a:spLocks noGrp="1"/>
          </p:cNvSpPr>
          <p:nvPr>
            <p:ph type="body" idx="1"/>
          </p:nvPr>
        </p:nvSpPr>
        <p:spPr>
          <a:xfrm>
            <a:off x="0" y="962256"/>
            <a:ext cx="9144000" cy="306333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Mr. Sellers introduced SOL </a:t>
            </a:r>
            <a:r>
              <a:rPr lang="en" b="1" dirty="0"/>
              <a:t>3.2</a:t>
            </a:r>
            <a:r>
              <a:rPr lang="en-US" b="1" dirty="0"/>
              <a:t>b</a:t>
            </a:r>
            <a:r>
              <a:rPr lang="en" dirty="0"/>
              <a:t> to his students yesterday and discussed </a:t>
            </a:r>
            <a:r>
              <a:rPr lang="en-US" dirty="0"/>
              <a:t>modeling fractions with an area model</a:t>
            </a:r>
            <a:r>
              <a:rPr lang="en" dirty="0"/>
              <a:t>.  He wants to provide a quick warm-up activity at the start of class to </a:t>
            </a:r>
            <a:r>
              <a:rPr lang="en-US" dirty="0"/>
              <a:t>see if students understand modeling improper fractions</a:t>
            </a:r>
            <a:r>
              <a:rPr lang="en" dirty="0"/>
              <a:t>.  He uses the                                              from 3.2</a:t>
            </a:r>
            <a:r>
              <a:rPr lang="en-US" dirty="0"/>
              <a:t>b</a:t>
            </a:r>
            <a:r>
              <a:rPr lang="en" dirty="0"/>
              <a:t> and selects Question 1 for his warm-up activity.</a:t>
            </a:r>
            <a:endParaRPr dirty="0"/>
          </a:p>
        </p:txBody>
      </p:sp>
      <p:pic>
        <p:nvPicPr>
          <p:cNvPr id="335" name="Google Shape;335;p54" descr="Screenshot ot the hyperlink to the Just in Time Quick Check."/>
          <p:cNvPicPr preferRelativeResize="0"/>
          <p:nvPr/>
        </p:nvPicPr>
        <p:blipFill rotWithShape="1">
          <a:blip r:embed="rId3">
            <a:alphaModFix/>
          </a:blip>
          <a:srcRect b="19299"/>
          <a:stretch/>
        </p:blipFill>
        <p:spPr>
          <a:xfrm>
            <a:off x="5218771" y="2694911"/>
            <a:ext cx="3490331" cy="49433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43</a:t>
            </a:fld>
            <a:endParaRPr lang="en-US" sz="1100" dirty="0"/>
          </a:p>
        </p:txBody>
      </p:sp>
      <p:sp>
        <p:nvSpPr>
          <p:cNvPr id="340" name="Google Shape;340;p55"/>
          <p:cNvSpPr txBox="1">
            <a:spLocks noGrp="1"/>
          </p:cNvSpPr>
          <p:nvPr>
            <p:ph type="title"/>
          </p:nvPr>
        </p:nvSpPr>
        <p:spPr>
          <a:xfrm>
            <a:off x="0" y="1125"/>
            <a:ext cx="9144000" cy="84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dirty="0"/>
              <a:t>Uses of Quick Checks - Formative Assessment (2 of 6)</a:t>
            </a:r>
            <a:endParaRPr dirty="0"/>
          </a:p>
        </p:txBody>
      </p:sp>
      <p:pic>
        <p:nvPicPr>
          <p:cNvPr id="9" name="Picture 8" descr="Screenshot of problem 1 from the quick check.">
            <a:extLst>
              <a:ext uri="{FF2B5EF4-FFF2-40B4-BE49-F238E27FC236}">
                <a16:creationId xmlns:a16="http://schemas.microsoft.com/office/drawing/2014/main" id="{61828ABB-AC0D-4DAB-ABC1-B294A26EFAE6}"/>
              </a:ext>
            </a:extLst>
          </p:cNvPr>
          <p:cNvPicPr/>
          <p:nvPr/>
        </p:nvPicPr>
        <p:blipFill>
          <a:blip r:embed="rId3"/>
          <a:stretch>
            <a:fillRect/>
          </a:stretch>
        </p:blipFill>
        <p:spPr>
          <a:xfrm>
            <a:off x="144965" y="947855"/>
            <a:ext cx="3635298" cy="3412272"/>
          </a:xfrm>
          <a:prstGeom prst="rect">
            <a:avLst/>
          </a:prstGeom>
        </p:spPr>
      </p:pic>
      <p:sp>
        <p:nvSpPr>
          <p:cNvPr id="345" name="Google Shape;345;p55"/>
          <p:cNvSpPr txBox="1"/>
          <p:nvPr/>
        </p:nvSpPr>
        <p:spPr>
          <a:xfrm>
            <a:off x="3939471" y="1353341"/>
            <a:ext cx="4305119" cy="22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C00000"/>
                </a:solidFill>
                <a:latin typeface="Tahoma"/>
                <a:ea typeface="Tahoma"/>
                <a:cs typeface="Tahoma"/>
                <a:sym typeface="Tahoma"/>
              </a:rPr>
              <a:t>Student responses will help Mr. Sellers know which students need additional support </a:t>
            </a:r>
            <a:r>
              <a:rPr lang="en-US" sz="2400" dirty="0" smtClean="0">
                <a:solidFill>
                  <a:srgbClr val="C00000"/>
                </a:solidFill>
                <a:latin typeface="Tahoma"/>
                <a:ea typeface="Tahoma"/>
                <a:cs typeface="Tahoma"/>
                <a:sym typeface="Tahoma"/>
              </a:rPr>
              <a:t>understanding and representing </a:t>
            </a:r>
            <a:r>
              <a:rPr lang="en-US" sz="2400" dirty="0">
                <a:solidFill>
                  <a:srgbClr val="C00000"/>
                </a:solidFill>
                <a:latin typeface="Tahoma"/>
                <a:ea typeface="Tahoma"/>
                <a:cs typeface="Tahoma"/>
                <a:sym typeface="Tahoma"/>
              </a:rPr>
              <a:t>improper fractions</a:t>
            </a:r>
            <a:r>
              <a:rPr lang="en" sz="2400" dirty="0">
                <a:solidFill>
                  <a:srgbClr val="C00000"/>
                </a:solidFill>
                <a:latin typeface="Tahoma"/>
                <a:ea typeface="Tahoma"/>
                <a:cs typeface="Tahoma"/>
                <a:sym typeface="Tahoma"/>
              </a:rPr>
              <a:t>.</a:t>
            </a:r>
            <a:endParaRPr sz="2400" dirty="0">
              <a:solidFill>
                <a:srgbClr val="C00000"/>
              </a:solidFill>
              <a:latin typeface="Tahoma"/>
              <a:ea typeface="Tahoma"/>
              <a:cs typeface="Tahoma"/>
              <a:sym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44</a:t>
            </a:fld>
            <a:endParaRPr lang="en-US" sz="1100" dirty="0"/>
          </a:p>
        </p:txBody>
      </p:sp>
      <p:sp>
        <p:nvSpPr>
          <p:cNvPr id="350" name="Google Shape;350;p56"/>
          <p:cNvSpPr txBox="1">
            <a:spLocks noGrp="1"/>
          </p:cNvSpPr>
          <p:nvPr>
            <p:ph type="title"/>
          </p:nvPr>
        </p:nvSpPr>
        <p:spPr>
          <a:xfrm>
            <a:off x="0" y="1125"/>
            <a:ext cx="9144000" cy="9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Formative Assessment (3 of 6)</a:t>
            </a:r>
            <a:endParaRPr dirty="0"/>
          </a:p>
        </p:txBody>
      </p:sp>
      <p:sp>
        <p:nvSpPr>
          <p:cNvPr id="351" name="Google Shape;351;p56"/>
          <p:cNvSpPr txBox="1">
            <a:spLocks noGrp="1"/>
          </p:cNvSpPr>
          <p:nvPr>
            <p:ph type="body" idx="1"/>
          </p:nvPr>
        </p:nvSpPr>
        <p:spPr>
          <a:xfrm>
            <a:off x="76200" y="1028700"/>
            <a:ext cx="8811322" cy="3295800"/>
          </a:xfrm>
          <a:prstGeom prst="rect">
            <a:avLst/>
          </a:prstGeom>
        </p:spPr>
        <p:txBody>
          <a:bodyPr spcFirstLastPara="1" wrap="square" lIns="91425" tIns="45700" rIns="91425" bIns="45700" anchor="t" anchorCtr="0">
            <a:noAutofit/>
          </a:bodyPr>
          <a:lstStyle/>
          <a:p>
            <a:pPr marL="0" lvl="0" indent="0">
              <a:buNone/>
            </a:pPr>
            <a:r>
              <a:rPr lang="en" dirty="0"/>
              <a:t>Mr. Sellers decides to use </a:t>
            </a:r>
            <a:r>
              <a:rPr lang="en" dirty="0" smtClean="0"/>
              <a:t>Question </a:t>
            </a:r>
            <a:r>
              <a:rPr lang="en" dirty="0"/>
              <a:t>4 at the </a:t>
            </a:r>
            <a:r>
              <a:rPr lang="en" dirty="0" smtClean="0"/>
              <a:t>conclusion </a:t>
            </a:r>
            <a:r>
              <a:rPr lang="en" dirty="0"/>
              <a:t>of his lesson to determine whether all students </a:t>
            </a:r>
            <a:r>
              <a:rPr lang="en-US" dirty="0"/>
              <a:t>are able to add tick marks between whole numbers on a given number line to </a:t>
            </a:r>
            <a:r>
              <a:rPr lang="en-US" dirty="0" smtClean="0"/>
              <a:t>represent </a:t>
            </a:r>
            <a:r>
              <a:rPr lang="en-US" dirty="0"/>
              <a:t>proper and improper fractions.</a:t>
            </a:r>
            <a:r>
              <a:rPr lang="en" dirty="0"/>
              <a:t>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45</a:t>
            </a:fld>
            <a:endParaRPr lang="en-US" sz="1100" dirty="0"/>
          </a:p>
        </p:txBody>
      </p:sp>
      <p:sp>
        <p:nvSpPr>
          <p:cNvPr id="356" name="Google Shape;356;p57"/>
          <p:cNvSpPr txBox="1">
            <a:spLocks noGrp="1"/>
          </p:cNvSpPr>
          <p:nvPr>
            <p:ph type="title"/>
          </p:nvPr>
        </p:nvSpPr>
        <p:spPr>
          <a:xfrm>
            <a:off x="0" y="1125"/>
            <a:ext cx="9144000" cy="89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Formative Assessment (4 of 6)</a:t>
            </a:r>
            <a:endParaRPr dirty="0"/>
          </a:p>
        </p:txBody>
      </p:sp>
      <p:pic>
        <p:nvPicPr>
          <p:cNvPr id="8" name="Picture 7" descr="Screenshot of problem 4 from the quick check.">
            <a:extLst>
              <a:ext uri="{FF2B5EF4-FFF2-40B4-BE49-F238E27FC236}">
                <a16:creationId xmlns:a16="http://schemas.microsoft.com/office/drawing/2014/main" id="{4F576842-C32D-4D0A-AFFF-2AE290044E97}"/>
              </a:ext>
            </a:extLst>
          </p:cNvPr>
          <p:cNvPicPr/>
          <p:nvPr/>
        </p:nvPicPr>
        <p:blipFill>
          <a:blip r:embed="rId3"/>
          <a:stretch>
            <a:fillRect/>
          </a:stretch>
        </p:blipFill>
        <p:spPr>
          <a:xfrm>
            <a:off x="100361" y="1025912"/>
            <a:ext cx="7939668" cy="2214643"/>
          </a:xfrm>
          <a:prstGeom prst="rect">
            <a:avLst/>
          </a:prstGeom>
        </p:spPr>
      </p:pic>
      <p:sp>
        <p:nvSpPr>
          <p:cNvPr id="360" name="Google Shape;360;p57"/>
          <p:cNvSpPr txBox="1"/>
          <p:nvPr/>
        </p:nvSpPr>
        <p:spPr>
          <a:xfrm>
            <a:off x="100361" y="3088888"/>
            <a:ext cx="8980935" cy="1126272"/>
          </a:xfrm>
          <a:prstGeom prst="rect">
            <a:avLst/>
          </a:prstGeom>
          <a:noFill/>
          <a:ln>
            <a:noFill/>
          </a:ln>
        </p:spPr>
        <p:txBody>
          <a:bodyPr spcFirstLastPara="1" wrap="square" lIns="91425" tIns="91425" rIns="91425" bIns="91425" anchor="t" anchorCtr="0">
            <a:noAutofit/>
          </a:bodyPr>
          <a:lstStyle/>
          <a:p>
            <a:pPr lvl="0"/>
            <a:r>
              <a:rPr lang="en-US" sz="2400" dirty="0">
                <a:solidFill>
                  <a:srgbClr val="C00000"/>
                </a:solidFill>
                <a:latin typeface="Tahoma"/>
                <a:ea typeface="Tahoma"/>
                <a:cs typeface="Tahoma"/>
                <a:sym typeface="Tahoma"/>
              </a:rPr>
              <a:t>Mr. Sellers uses this question to assess whether students have a better understanding of fractions on a number line </a:t>
            </a:r>
            <a:r>
              <a:rPr lang="en-US" sz="2400" dirty="0" smtClean="0">
                <a:solidFill>
                  <a:srgbClr val="C00000"/>
                </a:solidFill>
                <a:latin typeface="Tahoma"/>
                <a:ea typeface="Tahoma"/>
                <a:cs typeface="Tahoma"/>
                <a:sym typeface="Tahoma"/>
              </a:rPr>
              <a:t>following his </a:t>
            </a:r>
            <a:r>
              <a:rPr lang="en-US" sz="2400" dirty="0">
                <a:solidFill>
                  <a:srgbClr val="C00000"/>
                </a:solidFill>
                <a:latin typeface="Tahoma"/>
                <a:ea typeface="Tahoma"/>
                <a:cs typeface="Tahoma"/>
                <a:sym typeface="Tahoma"/>
              </a:rPr>
              <a:t>lesson.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46</a:t>
            </a:fld>
            <a:endParaRPr lang="en-US" sz="1100" dirty="0"/>
          </a:p>
        </p:txBody>
      </p:sp>
      <p:sp>
        <p:nvSpPr>
          <p:cNvPr id="365" name="Google Shape;365;p58"/>
          <p:cNvSpPr txBox="1">
            <a:spLocks noGrp="1"/>
          </p:cNvSpPr>
          <p:nvPr>
            <p:ph type="title"/>
          </p:nvPr>
        </p:nvSpPr>
        <p:spPr>
          <a:xfrm>
            <a:off x="0" y="1126"/>
            <a:ext cx="9144000" cy="101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Formative Assessment (5 of 6)</a:t>
            </a:r>
            <a:endParaRPr dirty="0"/>
          </a:p>
        </p:txBody>
      </p:sp>
      <p:sp>
        <p:nvSpPr>
          <p:cNvPr id="366" name="Google Shape;366;p58"/>
          <p:cNvSpPr txBox="1">
            <a:spLocks noGrp="1"/>
          </p:cNvSpPr>
          <p:nvPr>
            <p:ph type="body" idx="1"/>
          </p:nvPr>
        </p:nvSpPr>
        <p:spPr>
          <a:xfrm>
            <a:off x="704187" y="1561603"/>
            <a:ext cx="3525643" cy="20067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2400" dirty="0">
                <a:solidFill>
                  <a:srgbClr val="C00000"/>
                </a:solidFill>
              </a:rPr>
              <a:t>Mr. Sellers will save question 2 to use when </a:t>
            </a:r>
            <a:r>
              <a:rPr lang="en" sz="2400" dirty="0" smtClean="0">
                <a:solidFill>
                  <a:srgbClr val="C00000"/>
                </a:solidFill>
              </a:rPr>
              <a:t>the class is focusing on </a:t>
            </a:r>
            <a:r>
              <a:rPr lang="en-US" sz="2400" dirty="0" smtClean="0">
                <a:solidFill>
                  <a:srgbClr val="C00000"/>
                </a:solidFill>
              </a:rPr>
              <a:t>fractions </a:t>
            </a:r>
            <a:r>
              <a:rPr lang="en-US" sz="2400" dirty="0">
                <a:solidFill>
                  <a:srgbClr val="C00000"/>
                </a:solidFill>
              </a:rPr>
              <a:t>of a set</a:t>
            </a:r>
            <a:r>
              <a:rPr lang="en" sz="2400" dirty="0">
                <a:solidFill>
                  <a:srgbClr val="C00000"/>
                </a:solidFill>
              </a:rPr>
              <a:t>.</a:t>
            </a:r>
            <a:endParaRPr sz="2400" dirty="0">
              <a:solidFill>
                <a:srgbClr val="C00000"/>
              </a:solidFill>
            </a:endParaRPr>
          </a:p>
          <a:p>
            <a:pPr marL="0" lvl="0" indent="0" algn="l" rtl="0">
              <a:spcBef>
                <a:spcPts val="0"/>
              </a:spcBef>
              <a:spcAft>
                <a:spcPts val="0"/>
              </a:spcAft>
              <a:buNone/>
            </a:pPr>
            <a:endParaRPr dirty="0">
              <a:solidFill>
                <a:srgbClr val="C00000"/>
              </a:solidFill>
            </a:endParaRPr>
          </a:p>
        </p:txBody>
      </p:sp>
      <p:pic>
        <p:nvPicPr>
          <p:cNvPr id="4" name="Picture 3" descr="Screenshot of problem 2 from the quick check.">
            <a:extLst>
              <a:ext uri="{FF2B5EF4-FFF2-40B4-BE49-F238E27FC236}">
                <a16:creationId xmlns:a16="http://schemas.microsoft.com/office/drawing/2014/main" id="{1639AAFD-EF8D-4B68-9E22-A54B1077B9B1}"/>
              </a:ext>
            </a:extLst>
          </p:cNvPr>
          <p:cNvPicPr>
            <a:picLocks noChangeAspect="1"/>
          </p:cNvPicPr>
          <p:nvPr/>
        </p:nvPicPr>
        <p:blipFill>
          <a:blip r:embed="rId3"/>
          <a:stretch>
            <a:fillRect/>
          </a:stretch>
        </p:blipFill>
        <p:spPr>
          <a:xfrm>
            <a:off x="4653449" y="907518"/>
            <a:ext cx="4232378" cy="319613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47</a:t>
            </a:fld>
            <a:endParaRPr lang="en-US" sz="1100" dirty="0"/>
          </a:p>
        </p:txBody>
      </p:sp>
      <p:sp>
        <p:nvSpPr>
          <p:cNvPr id="371" name="Google Shape;371;p59"/>
          <p:cNvSpPr txBox="1">
            <a:spLocks noGrp="1"/>
          </p:cNvSpPr>
          <p:nvPr>
            <p:ph type="title"/>
          </p:nvPr>
        </p:nvSpPr>
        <p:spPr>
          <a:xfrm>
            <a:off x="0" y="1125"/>
            <a:ext cx="9144000" cy="94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Formative Assessment (6 of 6)</a:t>
            </a:r>
            <a:endParaRPr dirty="0"/>
          </a:p>
        </p:txBody>
      </p:sp>
      <p:pic>
        <p:nvPicPr>
          <p:cNvPr id="6" name="Picture 5" descr="Screenshot of problem 3 from the quick check.">
            <a:extLst>
              <a:ext uri="{FF2B5EF4-FFF2-40B4-BE49-F238E27FC236}">
                <a16:creationId xmlns:a16="http://schemas.microsoft.com/office/drawing/2014/main" id="{25726F37-9C96-4A6C-BDF9-A4896EE07072}"/>
              </a:ext>
            </a:extLst>
          </p:cNvPr>
          <p:cNvPicPr/>
          <p:nvPr/>
        </p:nvPicPr>
        <p:blipFill>
          <a:blip r:embed="rId3"/>
          <a:stretch>
            <a:fillRect/>
          </a:stretch>
        </p:blipFill>
        <p:spPr>
          <a:xfrm>
            <a:off x="0" y="1201093"/>
            <a:ext cx="6178052" cy="3114427"/>
          </a:xfrm>
          <a:prstGeom prst="rect">
            <a:avLst/>
          </a:prstGeom>
        </p:spPr>
      </p:pic>
      <p:sp>
        <p:nvSpPr>
          <p:cNvPr id="374" name="Google Shape;374;p59"/>
          <p:cNvSpPr txBox="1"/>
          <p:nvPr/>
        </p:nvSpPr>
        <p:spPr>
          <a:xfrm>
            <a:off x="6423101" y="1438948"/>
            <a:ext cx="2308579" cy="176145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C00000"/>
                </a:solidFill>
                <a:latin typeface="Tahoma"/>
                <a:ea typeface="Tahoma"/>
                <a:cs typeface="Tahoma"/>
                <a:sym typeface="Tahoma"/>
              </a:rPr>
              <a:t>Mr. Sellers will use th</a:t>
            </a:r>
            <a:r>
              <a:rPr lang="en-US" sz="2400" dirty="0">
                <a:solidFill>
                  <a:srgbClr val="C00000"/>
                </a:solidFill>
                <a:latin typeface="Tahoma"/>
                <a:ea typeface="Tahoma"/>
                <a:cs typeface="Tahoma"/>
                <a:sym typeface="Tahoma"/>
              </a:rPr>
              <a:t>is</a:t>
            </a:r>
            <a:r>
              <a:rPr lang="en" sz="2400" dirty="0">
                <a:solidFill>
                  <a:srgbClr val="C00000"/>
                </a:solidFill>
                <a:latin typeface="Tahoma"/>
                <a:ea typeface="Tahoma"/>
                <a:cs typeface="Tahoma"/>
                <a:sym typeface="Tahoma"/>
              </a:rPr>
              <a:t> question </a:t>
            </a:r>
            <a:r>
              <a:rPr lang="en" sz="2400" dirty="0" smtClean="0">
                <a:solidFill>
                  <a:srgbClr val="C00000"/>
                </a:solidFill>
                <a:latin typeface="Tahoma"/>
                <a:ea typeface="Tahoma"/>
                <a:cs typeface="Tahoma"/>
                <a:sym typeface="Tahoma"/>
              </a:rPr>
              <a:t>at a later time.</a:t>
            </a:r>
            <a:endParaRPr sz="2400" dirty="0">
              <a:solidFill>
                <a:srgbClr val="C00000"/>
              </a:solidFill>
              <a:latin typeface="Tahoma"/>
              <a:ea typeface="Tahoma"/>
              <a:cs typeface="Tahoma"/>
              <a:sym typeface="Tahom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48</a:t>
            </a:fld>
            <a:endParaRPr lang="en-US" sz="1100" dirty="0"/>
          </a:p>
        </p:txBody>
      </p:sp>
      <p:sp>
        <p:nvSpPr>
          <p:cNvPr id="379" name="Google Shape;379;p60"/>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4</a:t>
            </a:r>
            <a:endParaRPr dirty="0"/>
          </a:p>
        </p:txBody>
      </p:sp>
      <p:sp>
        <p:nvSpPr>
          <p:cNvPr id="380" name="Google Shape;380;p60"/>
          <p:cNvSpPr txBox="1">
            <a:spLocks noGrp="1"/>
          </p:cNvSpPr>
          <p:nvPr>
            <p:ph type="body" idx="1"/>
          </p:nvPr>
        </p:nvSpPr>
        <p:spPr>
          <a:xfrm>
            <a:off x="108300" y="1282390"/>
            <a:ext cx="8927400" cy="1737317"/>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b="1" dirty="0"/>
              <a:t>PRE-ASSESSMENT</a:t>
            </a:r>
            <a:endParaRPr sz="35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49</a:t>
            </a:fld>
            <a:endParaRPr lang="en-US" sz="1100" dirty="0"/>
          </a:p>
        </p:txBody>
      </p:sp>
      <p:sp>
        <p:nvSpPr>
          <p:cNvPr id="385" name="Google Shape;385;p61"/>
          <p:cNvSpPr txBox="1">
            <a:spLocks noGrp="1"/>
          </p:cNvSpPr>
          <p:nvPr>
            <p:ph type="title"/>
          </p:nvPr>
        </p:nvSpPr>
        <p:spPr>
          <a:xfrm>
            <a:off x="0" y="1125"/>
            <a:ext cx="9144000" cy="91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Pre-Assessment </a:t>
            </a:r>
            <a:endParaRPr dirty="0"/>
          </a:p>
          <a:p>
            <a:pPr marL="0" lvl="0" indent="0" algn="l" rtl="0">
              <a:spcBef>
                <a:spcPts val="0"/>
              </a:spcBef>
              <a:spcAft>
                <a:spcPts val="0"/>
              </a:spcAft>
              <a:buNone/>
            </a:pPr>
            <a:r>
              <a:rPr lang="en"/>
              <a:t>(1 of 5)</a:t>
            </a:r>
            <a:endParaRPr dirty="0"/>
          </a:p>
        </p:txBody>
      </p:sp>
      <p:sp>
        <p:nvSpPr>
          <p:cNvPr id="386" name="Google Shape;386;p61"/>
          <p:cNvSpPr txBox="1">
            <a:spLocks noGrp="1"/>
          </p:cNvSpPr>
          <p:nvPr>
            <p:ph type="body" idx="1"/>
          </p:nvPr>
        </p:nvSpPr>
        <p:spPr>
          <a:xfrm>
            <a:off x="76200" y="1078275"/>
            <a:ext cx="8927400" cy="324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Mrs. Byers is concerned that students may have gaps in prior learning due to time missed from school.  She plans to introduce SOL </a:t>
            </a:r>
            <a:r>
              <a:rPr lang="en" b="1" dirty="0"/>
              <a:t>3.2b</a:t>
            </a:r>
            <a:r>
              <a:rPr lang="en" dirty="0"/>
              <a:t> today but wants to determine her students’ prior knowledge of fraction</a:t>
            </a:r>
            <a:r>
              <a:rPr lang="en-US" dirty="0"/>
              <a:t>s</a:t>
            </a:r>
            <a:r>
              <a:rPr lang="en" dirty="0"/>
              <a:t>.  As a bell ringer, she uses a question from Quick Check </a:t>
            </a:r>
            <a:r>
              <a:rPr lang="en" b="1" dirty="0"/>
              <a:t>2.4a</a:t>
            </a:r>
            <a:r>
              <a:rPr lang="en"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 name="TextBox 8"/>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a:t>
            </a:fld>
            <a:endParaRPr lang="en-US" sz="1100" dirty="0"/>
          </a:p>
        </p:txBody>
      </p:sp>
      <p:sp>
        <p:nvSpPr>
          <p:cNvPr id="95" name="Google Shape;95;p17"/>
          <p:cNvSpPr txBox="1">
            <a:spLocks noGrp="1"/>
          </p:cNvSpPr>
          <p:nvPr>
            <p:ph type="title"/>
          </p:nvPr>
        </p:nvSpPr>
        <p:spPr>
          <a:xfrm>
            <a:off x="0" y="6350"/>
            <a:ext cx="9144000" cy="7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Recover. Redesign. Restart. 2020</a:t>
            </a:r>
            <a:endParaRPr dirty="0"/>
          </a:p>
        </p:txBody>
      </p:sp>
      <p:sp>
        <p:nvSpPr>
          <p:cNvPr id="96" name="Google Shape;96;p17"/>
          <p:cNvSpPr txBox="1">
            <a:spLocks noGrp="1"/>
          </p:cNvSpPr>
          <p:nvPr>
            <p:ph type="body" idx="1"/>
          </p:nvPr>
        </p:nvSpPr>
        <p:spPr>
          <a:xfrm>
            <a:off x="0" y="666750"/>
            <a:ext cx="9144000" cy="359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2200" dirty="0"/>
              <a:t>On June 9, 2020, Governor Northam announced a phased reopening plan for Virginia schools.  During this press conference, Dr. Lane, Superintendent of Schools, shared the guidance document </a:t>
            </a:r>
            <a:r>
              <a:rPr lang="en" sz="2200" u="sng" dirty="0">
                <a:solidFill>
                  <a:schemeClr val="hlink"/>
                </a:solidFill>
                <a:hlinkClick r:id="rId3"/>
              </a:rPr>
              <a:t>Recover, Redesign, Restart 2020</a:t>
            </a:r>
            <a:r>
              <a:rPr lang="en" sz="2200" dirty="0"/>
              <a:t>.</a:t>
            </a:r>
            <a:endParaRPr sz="2200" dirty="0"/>
          </a:p>
          <a:p>
            <a:pPr marL="0" lvl="0" indent="0" algn="l" rtl="0">
              <a:spcBef>
                <a:spcPts val="0"/>
              </a:spcBef>
              <a:spcAft>
                <a:spcPts val="0"/>
              </a:spcAft>
              <a:buNone/>
            </a:pPr>
            <a:endParaRPr sz="800" dirty="0"/>
          </a:p>
          <a:p>
            <a:pPr marL="0" lvl="0" indent="0" algn="l" rtl="0">
              <a:spcBef>
                <a:spcPts val="0"/>
              </a:spcBef>
              <a:spcAft>
                <a:spcPts val="0"/>
              </a:spcAft>
              <a:buNone/>
            </a:pPr>
            <a:r>
              <a:rPr lang="en" sz="2200" dirty="0"/>
              <a:t>Planning and preparing for instruction and assessment are key components of the guidance provided.  </a:t>
            </a:r>
            <a:r>
              <a:rPr lang="en" sz="2200" i="1" dirty="0"/>
              <a:t>Assessment should not be interpreted to mean a “testing event” but rather, a process of data collection that is ongoing, formative and low or no-stakes.</a:t>
            </a:r>
            <a:endParaRPr sz="2200" i="1" dirty="0"/>
          </a:p>
          <a:p>
            <a:pPr marL="0" lvl="0" indent="0" algn="l" rtl="0">
              <a:spcBef>
                <a:spcPts val="600"/>
              </a:spcBef>
              <a:spcAft>
                <a:spcPts val="0"/>
              </a:spcAft>
              <a:buNone/>
            </a:pPr>
            <a:r>
              <a:rPr lang="en" sz="2200" b="1" dirty="0"/>
              <a:t>Assessment should include “just-in-time” formative assessments that inform immediate instructional needs.  </a:t>
            </a:r>
            <a:endParaRPr sz="2200" b="1" dirty="0"/>
          </a:p>
          <a:p>
            <a:pPr marL="0" lvl="0" indent="0" algn="l" rtl="0">
              <a:spcBef>
                <a:spcPts val="0"/>
              </a:spcBef>
              <a:spcAft>
                <a:spcPts val="0"/>
              </a:spcAft>
              <a:buNone/>
            </a:pPr>
            <a:endParaRPr sz="2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50</a:t>
            </a:fld>
            <a:endParaRPr lang="en-US" sz="1100" dirty="0"/>
          </a:p>
        </p:txBody>
      </p:sp>
      <p:sp>
        <p:nvSpPr>
          <p:cNvPr id="391" name="Google Shape;391;p62"/>
          <p:cNvSpPr txBox="1">
            <a:spLocks noGrp="1"/>
          </p:cNvSpPr>
          <p:nvPr>
            <p:ph type="title"/>
          </p:nvPr>
        </p:nvSpPr>
        <p:spPr>
          <a:xfrm>
            <a:off x="0" y="1125"/>
            <a:ext cx="9144000" cy="982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Pre-Assessment</a:t>
            </a:r>
            <a:endParaRPr dirty="0"/>
          </a:p>
          <a:p>
            <a:pPr marL="0" lvl="0" indent="0" algn="l" rtl="0">
              <a:spcBef>
                <a:spcPts val="0"/>
              </a:spcBef>
              <a:spcAft>
                <a:spcPts val="0"/>
              </a:spcAft>
              <a:buClr>
                <a:schemeClr val="dk1"/>
              </a:buClr>
              <a:buSzPts val="1100"/>
              <a:buFont typeface="Arial"/>
              <a:buNone/>
            </a:pPr>
            <a:r>
              <a:rPr lang="en"/>
              <a:t> (2 of 5)</a:t>
            </a:r>
            <a:endParaRPr dirty="0"/>
          </a:p>
        </p:txBody>
      </p:sp>
      <p:pic>
        <p:nvPicPr>
          <p:cNvPr id="3" name="Picture 2" descr="Screenshot of problem 1A from the quick check.">
            <a:extLst>
              <a:ext uri="{FF2B5EF4-FFF2-40B4-BE49-F238E27FC236}">
                <a16:creationId xmlns:a16="http://schemas.microsoft.com/office/drawing/2014/main" id="{4C5B2470-8821-4EB6-898E-5834F6C08265}"/>
              </a:ext>
            </a:extLst>
          </p:cNvPr>
          <p:cNvPicPr>
            <a:picLocks noChangeAspect="1"/>
          </p:cNvPicPr>
          <p:nvPr/>
        </p:nvPicPr>
        <p:blipFill>
          <a:blip r:embed="rId3"/>
          <a:stretch>
            <a:fillRect/>
          </a:stretch>
        </p:blipFill>
        <p:spPr>
          <a:xfrm>
            <a:off x="143567" y="1336019"/>
            <a:ext cx="5815938" cy="2461829"/>
          </a:xfrm>
          <a:prstGeom prst="rect">
            <a:avLst/>
          </a:prstGeom>
        </p:spPr>
      </p:pic>
      <p:sp>
        <p:nvSpPr>
          <p:cNvPr id="393" name="Google Shape;393;p62"/>
          <p:cNvSpPr txBox="1"/>
          <p:nvPr/>
        </p:nvSpPr>
        <p:spPr>
          <a:xfrm>
            <a:off x="5959505" y="983625"/>
            <a:ext cx="3162193" cy="29384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C00000"/>
                </a:solidFill>
                <a:latin typeface="Tahoma"/>
                <a:ea typeface="Tahoma"/>
                <a:cs typeface="Tahoma"/>
                <a:sym typeface="Tahoma"/>
              </a:rPr>
              <a:t>Mrs. Byers uses question 1 to determine whether students </a:t>
            </a:r>
            <a:r>
              <a:rPr lang="en-US" sz="2400" dirty="0">
                <a:solidFill>
                  <a:srgbClr val="C00000"/>
                </a:solidFill>
                <a:latin typeface="Tahoma"/>
                <a:ea typeface="Tahoma"/>
                <a:cs typeface="Tahoma"/>
                <a:sym typeface="Tahoma"/>
              </a:rPr>
              <a:t>can name and write fractions represented by an area model</a:t>
            </a:r>
            <a:r>
              <a:rPr lang="en" sz="2400" dirty="0">
                <a:solidFill>
                  <a:srgbClr val="C00000"/>
                </a:solidFill>
                <a:latin typeface="Tahoma"/>
                <a:ea typeface="Tahoma"/>
                <a:cs typeface="Tahoma"/>
                <a:sym typeface="Tahoma"/>
              </a:rPr>
              <a:t>.</a:t>
            </a:r>
            <a:endParaRPr sz="2400" dirty="0">
              <a:solidFill>
                <a:srgbClr val="C00000"/>
              </a:solidFill>
              <a:latin typeface="Tahoma"/>
              <a:ea typeface="Tahoma"/>
              <a:cs typeface="Tahoma"/>
              <a:sym typeface="Tahom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51</a:t>
            </a:fld>
            <a:endParaRPr lang="en-US" sz="1100" dirty="0"/>
          </a:p>
        </p:txBody>
      </p:sp>
      <p:sp>
        <p:nvSpPr>
          <p:cNvPr id="400" name="Google Shape;400;p63"/>
          <p:cNvSpPr txBox="1">
            <a:spLocks noGrp="1"/>
          </p:cNvSpPr>
          <p:nvPr>
            <p:ph type="title"/>
          </p:nvPr>
        </p:nvSpPr>
        <p:spPr>
          <a:xfrm>
            <a:off x="0" y="1126"/>
            <a:ext cx="9144000" cy="105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Pre-Assessment </a:t>
            </a:r>
            <a:endParaRPr dirty="0"/>
          </a:p>
          <a:p>
            <a:pPr marL="0" lvl="0" indent="0" algn="l" rtl="0">
              <a:spcBef>
                <a:spcPts val="0"/>
              </a:spcBef>
              <a:spcAft>
                <a:spcPts val="0"/>
              </a:spcAft>
              <a:buClr>
                <a:schemeClr val="dk1"/>
              </a:buClr>
              <a:buSzPts val="1100"/>
              <a:buFont typeface="Arial"/>
              <a:buNone/>
            </a:pPr>
            <a:r>
              <a:rPr lang="en"/>
              <a:t>(3 of 5)</a:t>
            </a:r>
            <a:endParaRPr dirty="0"/>
          </a:p>
        </p:txBody>
      </p:sp>
      <p:pic>
        <p:nvPicPr>
          <p:cNvPr id="2" name="Picture 1" descr="Screenshot of problems 2 A and B from the quick check.">
            <a:extLst>
              <a:ext uri="{FF2B5EF4-FFF2-40B4-BE49-F238E27FC236}">
                <a16:creationId xmlns:a16="http://schemas.microsoft.com/office/drawing/2014/main" id="{7F776A3F-13D0-44FA-B10B-CA40908E3559}"/>
              </a:ext>
            </a:extLst>
          </p:cNvPr>
          <p:cNvPicPr>
            <a:picLocks noChangeAspect="1"/>
          </p:cNvPicPr>
          <p:nvPr/>
        </p:nvPicPr>
        <p:blipFill>
          <a:blip r:embed="rId3"/>
          <a:stretch>
            <a:fillRect/>
          </a:stretch>
        </p:blipFill>
        <p:spPr>
          <a:xfrm>
            <a:off x="2631688" y="1049315"/>
            <a:ext cx="6420036" cy="2987425"/>
          </a:xfrm>
          <a:prstGeom prst="rect">
            <a:avLst/>
          </a:prstGeom>
        </p:spPr>
      </p:pic>
      <p:sp>
        <p:nvSpPr>
          <p:cNvPr id="402" name="Google Shape;402;p63"/>
          <p:cNvSpPr txBox="1"/>
          <p:nvPr/>
        </p:nvSpPr>
        <p:spPr>
          <a:xfrm>
            <a:off x="262697" y="1418035"/>
            <a:ext cx="2536260" cy="22618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C00000"/>
                </a:solidFill>
                <a:latin typeface="Tahoma"/>
                <a:ea typeface="Tahoma"/>
                <a:cs typeface="Tahoma"/>
                <a:sym typeface="Tahoma"/>
              </a:rPr>
              <a:t>Mrs. Byers uses question 2 to determine whether students can identify </a:t>
            </a:r>
            <a:r>
              <a:rPr lang="en-US" sz="2400" dirty="0">
                <a:solidFill>
                  <a:srgbClr val="C00000"/>
                </a:solidFill>
                <a:latin typeface="Tahoma"/>
                <a:ea typeface="Tahoma"/>
                <a:cs typeface="Tahoma"/>
                <a:sym typeface="Tahoma"/>
              </a:rPr>
              <a:t>equal parts</a:t>
            </a:r>
            <a:r>
              <a:rPr lang="en" sz="2400" dirty="0">
                <a:solidFill>
                  <a:srgbClr val="C00000"/>
                </a:solidFill>
                <a:latin typeface="Tahoma"/>
                <a:ea typeface="Tahoma"/>
                <a:cs typeface="Tahoma"/>
                <a:sym typeface="Tahoma"/>
              </a:rPr>
              <a:t>.</a:t>
            </a:r>
            <a:endParaRPr sz="2400" dirty="0">
              <a:solidFill>
                <a:srgbClr val="C00000"/>
              </a:solidFill>
              <a:latin typeface="Tahoma"/>
              <a:ea typeface="Tahoma"/>
              <a:cs typeface="Tahoma"/>
              <a:sym typeface="Tahom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52</a:t>
            </a:fld>
            <a:endParaRPr lang="en-US" sz="1100" dirty="0"/>
          </a:p>
        </p:txBody>
      </p:sp>
      <p:sp>
        <p:nvSpPr>
          <p:cNvPr id="407" name="Google Shape;407;p64"/>
          <p:cNvSpPr txBox="1">
            <a:spLocks noGrp="1"/>
          </p:cNvSpPr>
          <p:nvPr>
            <p:ph type="title"/>
          </p:nvPr>
        </p:nvSpPr>
        <p:spPr>
          <a:xfrm>
            <a:off x="0" y="1126"/>
            <a:ext cx="9144000" cy="954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Pre-Assessment </a:t>
            </a:r>
            <a:endParaRPr dirty="0"/>
          </a:p>
          <a:p>
            <a:pPr marL="0" lvl="0" indent="0" algn="l" rtl="0">
              <a:spcBef>
                <a:spcPts val="0"/>
              </a:spcBef>
              <a:spcAft>
                <a:spcPts val="0"/>
              </a:spcAft>
              <a:buClr>
                <a:schemeClr val="dk1"/>
              </a:buClr>
              <a:buSzPts val="1100"/>
              <a:buFont typeface="Arial"/>
              <a:buNone/>
            </a:pPr>
            <a:r>
              <a:rPr lang="en"/>
              <a:t>(4 of 5)</a:t>
            </a:r>
            <a:endParaRPr dirty="0"/>
          </a:p>
        </p:txBody>
      </p:sp>
      <p:pic>
        <p:nvPicPr>
          <p:cNvPr id="2" name="Picture 1" descr="Screenshot of problem 2C from the quick check.">
            <a:extLst>
              <a:ext uri="{FF2B5EF4-FFF2-40B4-BE49-F238E27FC236}">
                <a16:creationId xmlns:a16="http://schemas.microsoft.com/office/drawing/2014/main" id="{A914CF5F-C7EF-4DC9-AD36-4899DC01E4DD}"/>
              </a:ext>
            </a:extLst>
          </p:cNvPr>
          <p:cNvPicPr>
            <a:picLocks noChangeAspect="1"/>
          </p:cNvPicPr>
          <p:nvPr/>
        </p:nvPicPr>
        <p:blipFill>
          <a:blip r:embed="rId3"/>
          <a:stretch>
            <a:fillRect/>
          </a:stretch>
        </p:blipFill>
        <p:spPr>
          <a:xfrm>
            <a:off x="464757" y="1223518"/>
            <a:ext cx="6358999" cy="1741637"/>
          </a:xfrm>
          <a:prstGeom prst="rect">
            <a:avLst/>
          </a:prstGeom>
        </p:spPr>
      </p:pic>
      <p:sp>
        <p:nvSpPr>
          <p:cNvPr id="409" name="Google Shape;409;p64"/>
          <p:cNvSpPr txBox="1"/>
          <p:nvPr/>
        </p:nvSpPr>
        <p:spPr>
          <a:xfrm>
            <a:off x="350875" y="2965155"/>
            <a:ext cx="8229949" cy="1319766"/>
          </a:xfrm>
          <a:prstGeom prst="rect">
            <a:avLst/>
          </a:prstGeom>
          <a:noFill/>
          <a:ln>
            <a:noFill/>
          </a:ln>
        </p:spPr>
        <p:txBody>
          <a:bodyPr spcFirstLastPara="1" wrap="square" lIns="91425" tIns="91425" rIns="91425" bIns="91425" anchor="t" anchorCtr="0">
            <a:noAutofit/>
          </a:bodyPr>
          <a:lstStyle/>
          <a:p>
            <a:pPr lvl="0"/>
            <a:r>
              <a:rPr lang="en" sz="2400" dirty="0">
                <a:solidFill>
                  <a:srgbClr val="C00000"/>
                </a:solidFill>
                <a:latin typeface="Tahoma"/>
                <a:ea typeface="Tahoma"/>
                <a:cs typeface="Tahoma"/>
                <a:sym typeface="Tahoma"/>
              </a:rPr>
              <a:t>This question reveals whether students </a:t>
            </a:r>
            <a:r>
              <a:rPr lang="en-US" sz="2400" dirty="0">
                <a:solidFill>
                  <a:srgbClr val="C00000"/>
                </a:solidFill>
                <a:latin typeface="Tahoma"/>
                <a:ea typeface="Tahoma"/>
                <a:cs typeface="Tahoma"/>
                <a:sym typeface="Tahoma"/>
              </a:rPr>
              <a:t>can name and write fractions represented by a set model</a:t>
            </a:r>
            <a:r>
              <a:rPr lang="en" sz="2400" dirty="0">
                <a:solidFill>
                  <a:srgbClr val="C00000"/>
                </a:solidFill>
                <a:latin typeface="Tahoma"/>
                <a:ea typeface="Tahoma"/>
                <a:cs typeface="Tahoma"/>
                <a:sym typeface="Tahoma"/>
              </a:rPr>
              <a:t>.</a:t>
            </a:r>
            <a:endParaRPr sz="2400" dirty="0">
              <a:solidFill>
                <a:srgbClr val="C00000"/>
              </a:solidFill>
              <a:latin typeface="Tahoma"/>
              <a:ea typeface="Tahoma"/>
              <a:cs typeface="Tahoma"/>
              <a:sym typeface="Tahom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53</a:t>
            </a:fld>
            <a:endParaRPr lang="en-US" sz="1100" dirty="0"/>
          </a:p>
        </p:txBody>
      </p:sp>
      <p:sp>
        <p:nvSpPr>
          <p:cNvPr id="414" name="Google Shape;414;p65"/>
          <p:cNvSpPr txBox="1">
            <a:spLocks noGrp="1"/>
          </p:cNvSpPr>
          <p:nvPr>
            <p:ph type="title"/>
          </p:nvPr>
        </p:nvSpPr>
        <p:spPr>
          <a:xfrm>
            <a:off x="0" y="1126"/>
            <a:ext cx="9144000" cy="104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Pre-Assessment </a:t>
            </a:r>
            <a:endParaRPr dirty="0"/>
          </a:p>
          <a:p>
            <a:pPr marL="0" lvl="0" indent="0" algn="l" rtl="0">
              <a:spcBef>
                <a:spcPts val="0"/>
              </a:spcBef>
              <a:spcAft>
                <a:spcPts val="0"/>
              </a:spcAft>
              <a:buNone/>
            </a:pPr>
            <a:r>
              <a:rPr lang="en"/>
              <a:t>(5 of 5)</a:t>
            </a:r>
            <a:endParaRPr dirty="0"/>
          </a:p>
        </p:txBody>
      </p:sp>
      <p:sp>
        <p:nvSpPr>
          <p:cNvPr id="415" name="Google Shape;415;p65"/>
          <p:cNvSpPr txBox="1">
            <a:spLocks noGrp="1"/>
          </p:cNvSpPr>
          <p:nvPr>
            <p:ph type="body" idx="1"/>
          </p:nvPr>
        </p:nvSpPr>
        <p:spPr>
          <a:xfrm>
            <a:off x="0" y="1041225"/>
            <a:ext cx="9144000" cy="32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t>Mrs. Byers uses Quick Check </a:t>
            </a:r>
            <a:r>
              <a:rPr lang="en" b="1" dirty="0"/>
              <a:t>2.4a</a:t>
            </a:r>
            <a:r>
              <a:rPr lang="en" dirty="0"/>
              <a:t> to gauge the amount of background knowledge her students have as they are introduced to the new content in SOL </a:t>
            </a:r>
            <a:r>
              <a:rPr lang="en" b="1" dirty="0"/>
              <a:t>3.2</a:t>
            </a:r>
            <a:r>
              <a:rPr lang="en-US" b="1" dirty="0"/>
              <a:t>b</a:t>
            </a:r>
            <a:r>
              <a:rPr lang="en" dirty="0"/>
              <a:t>.  These questions also provide opportunities to reactivate prior learning and help students recall the fractio</a:t>
            </a:r>
            <a:r>
              <a:rPr lang="en-US" dirty="0"/>
              <a:t>n concepts</a:t>
            </a:r>
            <a:r>
              <a:rPr lang="en" dirty="0"/>
              <a:t>. In </a:t>
            </a:r>
            <a:r>
              <a:rPr lang="en" b="1" dirty="0"/>
              <a:t>less than 10 minutes</a:t>
            </a:r>
            <a:r>
              <a:rPr lang="en" dirty="0"/>
              <a:t> she has gained much information about her students.</a:t>
            </a:r>
            <a:endParaRPr dirty="0"/>
          </a:p>
          <a:p>
            <a:pPr marL="0" lvl="0" indent="0" algn="l" rtl="0">
              <a:spcBef>
                <a:spcPts val="0"/>
              </a:spcBef>
              <a:spcAft>
                <a:spcPts val="0"/>
              </a:spcAft>
              <a:buNone/>
            </a:pP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54</a:t>
            </a:fld>
            <a:endParaRPr lang="en-US" sz="1100" dirty="0"/>
          </a:p>
        </p:txBody>
      </p:sp>
      <p:sp>
        <p:nvSpPr>
          <p:cNvPr id="3" name="Title 2"/>
          <p:cNvSpPr>
            <a:spLocks noGrp="1"/>
          </p:cNvSpPr>
          <p:nvPr>
            <p:ph type="title"/>
          </p:nvPr>
        </p:nvSpPr>
        <p:spPr/>
        <p:txBody>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THE TEACHER NOTES</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8729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55</a:t>
            </a:fld>
            <a:endParaRPr lang="en-US" sz="1100" dirty="0"/>
          </a:p>
        </p:txBody>
      </p:sp>
      <p:sp>
        <p:nvSpPr>
          <p:cNvPr id="425" name="Google Shape;425;p67"/>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Teacher Notes</a:t>
            </a:r>
            <a:endParaRPr dirty="0"/>
          </a:p>
        </p:txBody>
      </p:sp>
      <p:pic>
        <p:nvPicPr>
          <p:cNvPr id="427" name="Google Shape;427;p67" descr="Screenshot of the hyperlink to the Just in Time Quick Check Teacher Notes."/>
          <p:cNvPicPr preferRelativeResize="0"/>
          <p:nvPr/>
        </p:nvPicPr>
        <p:blipFill>
          <a:blip r:embed="rId3">
            <a:alphaModFix/>
          </a:blip>
          <a:stretch>
            <a:fillRect/>
          </a:stretch>
        </p:blipFill>
        <p:spPr>
          <a:xfrm>
            <a:off x="818400" y="716000"/>
            <a:ext cx="6354724" cy="584450"/>
          </a:xfrm>
          <a:prstGeom prst="rect">
            <a:avLst/>
          </a:prstGeom>
          <a:noFill/>
          <a:ln>
            <a:noFill/>
          </a:ln>
        </p:spPr>
      </p:pic>
      <p:sp>
        <p:nvSpPr>
          <p:cNvPr id="426" name="Google Shape;426;p67"/>
          <p:cNvSpPr txBox="1"/>
          <p:nvPr/>
        </p:nvSpPr>
        <p:spPr>
          <a:xfrm>
            <a:off x="0" y="1253800"/>
            <a:ext cx="9144000" cy="30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Tahoma"/>
                <a:ea typeface="Tahoma"/>
                <a:cs typeface="Tahoma"/>
                <a:sym typeface="Tahoma"/>
              </a:rPr>
              <a:t>This link takes the user to a copy of the questions along with an explanation of students’ most common errors and misconceptions and what they may indicate.  These notes also may include suggestions for helping students clarify the concept.  These notes can be particularly useful for teachers as they assess student understanding and provide feedback.</a:t>
            </a:r>
            <a:endParaRPr sz="2800" dirty="0">
              <a:latin typeface="Tahoma"/>
              <a:ea typeface="Tahoma"/>
              <a:cs typeface="Tahoma"/>
              <a:sym typeface="Tahom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56</a:t>
            </a:fld>
            <a:endParaRPr lang="en-US" sz="1100" dirty="0"/>
          </a:p>
        </p:txBody>
      </p:sp>
      <p:sp>
        <p:nvSpPr>
          <p:cNvPr id="432" name="Google Shape;432;p68"/>
          <p:cNvSpPr txBox="1">
            <a:spLocks noGrp="1"/>
          </p:cNvSpPr>
          <p:nvPr>
            <p:ph type="title"/>
          </p:nvPr>
        </p:nvSpPr>
        <p:spPr>
          <a:xfrm>
            <a:off x="0" y="1122"/>
            <a:ext cx="9144000" cy="645649"/>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Teacher Notes Example</a:t>
            </a:r>
            <a:endParaRPr dirty="0"/>
          </a:p>
        </p:txBody>
      </p:sp>
      <p:pic>
        <p:nvPicPr>
          <p:cNvPr id="2" name="Picture 1" descr="Screenshot of problem 4 and the teacher notes.">
            <a:extLst>
              <a:ext uri="{FF2B5EF4-FFF2-40B4-BE49-F238E27FC236}">
                <a16:creationId xmlns:a16="http://schemas.microsoft.com/office/drawing/2014/main" id="{9928ED58-6EB1-4421-B32B-A8E2D44BABAA}"/>
              </a:ext>
            </a:extLst>
          </p:cNvPr>
          <p:cNvPicPr>
            <a:picLocks noChangeAspect="1"/>
          </p:cNvPicPr>
          <p:nvPr/>
        </p:nvPicPr>
        <p:blipFill>
          <a:blip r:embed="rId3"/>
          <a:stretch>
            <a:fillRect/>
          </a:stretch>
        </p:blipFill>
        <p:spPr>
          <a:xfrm>
            <a:off x="30375" y="646772"/>
            <a:ext cx="8853247" cy="335651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57</a:t>
            </a:fld>
            <a:endParaRPr lang="en-US" sz="1100" dirty="0"/>
          </a:p>
        </p:txBody>
      </p:sp>
      <p:sp>
        <p:nvSpPr>
          <p:cNvPr id="438" name="Google Shape;438;p69"/>
          <p:cNvSpPr txBox="1">
            <a:spLocks noGrp="1"/>
          </p:cNvSpPr>
          <p:nvPr>
            <p:ph type="title"/>
          </p:nvPr>
        </p:nvSpPr>
        <p:spPr>
          <a:xfrm>
            <a:off x="0" y="1126"/>
            <a:ext cx="9144000" cy="968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Ideas for Using Quick Checks in a Virtual Environment (1 of 2)</a:t>
            </a:r>
            <a:endParaRPr dirty="0"/>
          </a:p>
        </p:txBody>
      </p:sp>
      <p:sp>
        <p:nvSpPr>
          <p:cNvPr id="439" name="Google Shape;439;p69"/>
          <p:cNvSpPr txBox="1">
            <a:spLocks noGrp="1"/>
          </p:cNvSpPr>
          <p:nvPr>
            <p:ph type="body" idx="1"/>
          </p:nvPr>
        </p:nvSpPr>
        <p:spPr>
          <a:xfrm>
            <a:off x="108300" y="1260650"/>
            <a:ext cx="8927400" cy="27750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Font typeface="Arial" panose="020B0604020202020204" pitchFamily="34" charset="0"/>
              <a:buChar char="•"/>
            </a:pPr>
            <a:r>
              <a:rPr lang="en" sz="2400" dirty="0" smtClean="0"/>
              <a:t>Have students complete their work and submit a picture using </a:t>
            </a:r>
            <a:r>
              <a:rPr lang="en" sz="2400" dirty="0"/>
              <a:t>your school division’s </a:t>
            </a:r>
            <a:r>
              <a:rPr lang="en" sz="2400" dirty="0" smtClean="0">
                <a:solidFill>
                  <a:schemeClr val="tx1"/>
                </a:solidFill>
              </a:rPr>
              <a:t>Learning Management System (LMS)</a:t>
            </a:r>
            <a:r>
              <a:rPr lang="en" sz="2400" dirty="0" smtClean="0"/>
              <a:t>.</a:t>
            </a:r>
            <a:endParaRPr sz="2400" dirty="0"/>
          </a:p>
          <a:p>
            <a:pPr lvl="0" indent="-381000">
              <a:spcBef>
                <a:spcPts val="1000"/>
              </a:spcBef>
              <a:buClr>
                <a:srgbClr val="222222"/>
              </a:buClr>
              <a:buSzPts val="2400"/>
              <a:buFont typeface="Arial" panose="020B0604020202020204" pitchFamily="34" charset="0"/>
              <a:buChar char="•"/>
            </a:pPr>
            <a:r>
              <a:rPr lang="en" sz="2400" dirty="0" smtClean="0">
                <a:solidFill>
                  <a:srgbClr val="222222"/>
                </a:solidFill>
                <a:highlight>
                  <a:schemeClr val="lt1"/>
                </a:highlight>
              </a:rPr>
              <a:t>Post </a:t>
            </a:r>
            <a:r>
              <a:rPr lang="en" sz="2400" dirty="0">
                <a:solidFill>
                  <a:srgbClr val="222222"/>
                </a:solidFill>
                <a:highlight>
                  <a:schemeClr val="lt1"/>
                </a:highlight>
              </a:rPr>
              <a:t>the question on your shared screen </a:t>
            </a:r>
            <a:r>
              <a:rPr lang="en" sz="2400" dirty="0" smtClean="0">
                <a:solidFill>
                  <a:srgbClr val="222222"/>
                </a:solidFill>
                <a:highlight>
                  <a:schemeClr val="lt1"/>
                </a:highlight>
              </a:rPr>
              <a:t>(in </a:t>
            </a:r>
            <a:r>
              <a:rPr lang="en" sz="2400" dirty="0">
                <a:solidFill>
                  <a:srgbClr val="222222"/>
                </a:solidFill>
                <a:highlight>
                  <a:schemeClr val="lt1"/>
                </a:highlight>
              </a:rPr>
              <a:t>a synchronous </a:t>
            </a:r>
            <a:r>
              <a:rPr lang="en" sz="2400" dirty="0" smtClean="0">
                <a:solidFill>
                  <a:srgbClr val="222222"/>
                </a:solidFill>
                <a:highlight>
                  <a:schemeClr val="lt1"/>
                </a:highlight>
              </a:rPr>
              <a:t>session) and </a:t>
            </a:r>
            <a:r>
              <a:rPr lang="en" sz="2400" dirty="0">
                <a:solidFill>
                  <a:srgbClr val="222222"/>
                </a:solidFill>
                <a:highlight>
                  <a:schemeClr val="lt1"/>
                </a:highlight>
              </a:rPr>
              <a:t>have students do their work on paper or a small whiteboard.  Then students can hold up their work so the teacher can review.</a:t>
            </a:r>
            <a:endParaRPr sz="2400" dirty="0">
              <a:solidFill>
                <a:srgbClr val="222222"/>
              </a:solidFill>
              <a:highlight>
                <a:schemeClr val="lt1"/>
              </a:highlight>
            </a:endParaRPr>
          </a:p>
          <a:p>
            <a:pPr marL="457200" lvl="0" indent="0" algn="l" rtl="0">
              <a:spcBef>
                <a:spcPts val="1000"/>
              </a:spcBef>
              <a:spcAft>
                <a:spcPts val="1000"/>
              </a:spcAft>
              <a:buNone/>
            </a:pPr>
            <a:endParaRPr sz="2400" dirty="0">
              <a:solidFill>
                <a:srgbClr val="222222"/>
              </a:solidFill>
              <a:highlight>
                <a:srgbClr val="FFFFFF"/>
              </a:high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58</a:t>
            </a:fld>
            <a:endParaRPr lang="en-US" sz="1100" dirty="0"/>
          </a:p>
        </p:txBody>
      </p:sp>
      <p:sp>
        <p:nvSpPr>
          <p:cNvPr id="444" name="Google Shape;444;p70"/>
          <p:cNvSpPr txBox="1">
            <a:spLocks noGrp="1"/>
          </p:cNvSpPr>
          <p:nvPr>
            <p:ph type="title"/>
          </p:nvPr>
        </p:nvSpPr>
        <p:spPr>
          <a:xfrm>
            <a:off x="0" y="1125"/>
            <a:ext cx="9144000" cy="89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Ideas for Using Quick Checks in a Virtual Environment (2 of 2)</a:t>
            </a:r>
            <a:endParaRPr dirty="0"/>
          </a:p>
        </p:txBody>
      </p:sp>
      <p:sp>
        <p:nvSpPr>
          <p:cNvPr id="445" name="Google Shape;445;p70"/>
          <p:cNvSpPr txBox="1">
            <a:spLocks noGrp="1"/>
          </p:cNvSpPr>
          <p:nvPr>
            <p:ph type="body" idx="1"/>
          </p:nvPr>
        </p:nvSpPr>
        <p:spPr>
          <a:xfrm>
            <a:off x="0" y="1084921"/>
            <a:ext cx="9144000" cy="2974123"/>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 sz="2400" dirty="0">
                <a:solidFill>
                  <a:srgbClr val="222222"/>
                </a:solidFill>
                <a:highlight>
                  <a:schemeClr val="lt1"/>
                </a:highlight>
              </a:rPr>
              <a:t>Have students create a </a:t>
            </a:r>
            <a:r>
              <a:rPr lang="en" sz="2400" dirty="0">
                <a:solidFill>
                  <a:srgbClr val="222222"/>
                </a:solidFill>
                <a:highlight>
                  <a:schemeClr val="lt1"/>
                </a:highlight>
                <a:hlinkClick r:id="rId3"/>
              </a:rPr>
              <a:t>Flipgrid</a:t>
            </a:r>
            <a:r>
              <a:rPr lang="en" sz="2400" dirty="0">
                <a:solidFill>
                  <a:srgbClr val="222222"/>
                </a:solidFill>
                <a:highlight>
                  <a:schemeClr val="lt1"/>
                </a:highlight>
              </a:rPr>
              <a:t> video explaining how they have solved a particular problem.  Students can use the whiteboard feature to show their work.</a:t>
            </a:r>
            <a:endParaRPr sz="2400" dirty="0">
              <a:solidFill>
                <a:srgbClr val="222222"/>
              </a:solidFill>
              <a:highlight>
                <a:schemeClr val="lt1"/>
              </a:highlight>
            </a:endParaRPr>
          </a:p>
          <a:p>
            <a:pPr marL="457200" lvl="0" indent="-317500" algn="l" rtl="0">
              <a:spcBef>
                <a:spcPts val="1000"/>
              </a:spcBef>
              <a:spcAft>
                <a:spcPts val="0"/>
              </a:spcAft>
              <a:buSzPts val="1400"/>
              <a:buChar char="●"/>
            </a:pPr>
            <a:r>
              <a:rPr lang="en" sz="2400" dirty="0" smtClean="0">
                <a:solidFill>
                  <a:schemeClr val="tx1"/>
                </a:solidFill>
                <a:highlight>
                  <a:srgbClr val="FFFFFF"/>
                </a:highlight>
              </a:rPr>
              <a:t>Have students show their work for each problem on Google Jamboard which provides </a:t>
            </a:r>
            <a:r>
              <a:rPr lang="en" sz="2400" dirty="0">
                <a:solidFill>
                  <a:schemeClr val="tx1"/>
                </a:solidFill>
                <a:highlight>
                  <a:srgbClr val="FFFFFF"/>
                </a:highlight>
              </a:rPr>
              <a:t>a free </a:t>
            </a:r>
            <a:r>
              <a:rPr lang="en" sz="2400" dirty="0" smtClean="0">
                <a:solidFill>
                  <a:schemeClr val="tx1"/>
                </a:solidFill>
                <a:highlight>
                  <a:srgbClr val="FFFFFF"/>
                </a:highlight>
              </a:rPr>
              <a:t>whiteboard</a:t>
            </a:r>
            <a:r>
              <a:rPr lang="en" sz="2400" dirty="0" smtClean="0">
                <a:solidFill>
                  <a:srgbClr val="222222"/>
                </a:solidFill>
                <a:highlight>
                  <a:srgbClr val="FFFFFF"/>
                </a:highlight>
              </a:rPr>
              <a:t>. </a:t>
            </a:r>
            <a:r>
              <a:rPr lang="en" sz="1100" dirty="0" smtClean="0">
                <a:solidFill>
                  <a:srgbClr val="222222"/>
                </a:solidFill>
                <a:highlight>
                  <a:srgbClr val="FFFFFF"/>
                </a:highlight>
                <a:latin typeface="Arial"/>
                <a:ea typeface="Arial"/>
                <a:cs typeface="Arial"/>
                <a:sym typeface="Arial"/>
              </a:rPr>
              <a:t> </a:t>
            </a:r>
            <a:endParaRPr sz="1100" dirty="0">
              <a:solidFill>
                <a:srgbClr val="222222"/>
              </a:solidFill>
              <a:highlight>
                <a:srgbClr val="FFFFFF"/>
              </a:highlight>
              <a:latin typeface="Arial"/>
              <a:ea typeface="Arial"/>
              <a:cs typeface="Arial"/>
              <a:sym typeface="Arial"/>
            </a:endParaRPr>
          </a:p>
          <a:p>
            <a:pPr marL="457200" lvl="0" indent="-317500" algn="l" rtl="0">
              <a:spcBef>
                <a:spcPts val="1000"/>
              </a:spcBef>
              <a:spcAft>
                <a:spcPts val="1000"/>
              </a:spcAft>
              <a:buSzPts val="1400"/>
              <a:buChar char="●"/>
            </a:pPr>
            <a:r>
              <a:rPr lang="en" sz="2400" dirty="0">
                <a:solidFill>
                  <a:srgbClr val="222222"/>
                </a:solidFill>
                <a:highlight>
                  <a:srgbClr val="FFFFFF"/>
                </a:highlight>
              </a:rPr>
              <a:t>Include the selected questions into a </a:t>
            </a:r>
            <a:r>
              <a:rPr lang="en" sz="2400" dirty="0">
                <a:solidFill>
                  <a:srgbClr val="222222"/>
                </a:solidFill>
                <a:highlight>
                  <a:srgbClr val="FFFFFF"/>
                </a:highlight>
                <a:hlinkClick r:id="rId4"/>
              </a:rPr>
              <a:t>Desmos Activity Builder </a:t>
            </a:r>
            <a:r>
              <a:rPr lang="en" sz="2400" dirty="0">
                <a:solidFill>
                  <a:srgbClr val="222222"/>
                </a:solidFill>
                <a:highlight>
                  <a:srgbClr val="FFFFFF"/>
                </a:highlight>
              </a:rPr>
              <a:t>so students can show their work for teachers to review.</a:t>
            </a:r>
            <a:endParaRPr sz="2400" dirty="0">
              <a:solidFill>
                <a:srgbClr val="222222"/>
              </a:solidFill>
              <a:highlight>
                <a:srgbClr val="FFFFFF"/>
              </a:high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59</a:t>
            </a:fld>
            <a:endParaRPr lang="en-US" sz="1100" dirty="0"/>
          </a:p>
        </p:txBody>
      </p:sp>
      <p:sp>
        <p:nvSpPr>
          <p:cNvPr id="450" name="Google Shape;450;p71"/>
          <p:cNvSpPr txBox="1">
            <a:spLocks noGrp="1"/>
          </p:cNvSpPr>
          <p:nvPr>
            <p:ph type="title"/>
          </p:nvPr>
        </p:nvSpPr>
        <p:spPr>
          <a:xfrm>
            <a:off x="0" y="1125"/>
            <a:ext cx="9144000" cy="84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When Will Quick Checks be </a:t>
            </a:r>
            <a:r>
              <a:rPr lang="en" dirty="0" smtClean="0"/>
              <a:t>Available?</a:t>
            </a:r>
            <a:endParaRPr dirty="0"/>
          </a:p>
        </p:txBody>
      </p:sp>
      <p:sp>
        <p:nvSpPr>
          <p:cNvPr id="451" name="Google Shape;451;p71"/>
          <p:cNvSpPr txBox="1">
            <a:spLocks noGrp="1"/>
          </p:cNvSpPr>
          <p:nvPr>
            <p:ph type="body" idx="1"/>
          </p:nvPr>
        </p:nvSpPr>
        <p:spPr>
          <a:xfrm>
            <a:off x="108300" y="801600"/>
            <a:ext cx="8927400" cy="3540300"/>
          </a:xfrm>
          <a:prstGeom prst="rect">
            <a:avLst/>
          </a:prstGeom>
        </p:spPr>
        <p:txBody>
          <a:bodyPr spcFirstLastPara="1" wrap="square" lIns="91425" tIns="45700" rIns="91425" bIns="45700" anchor="t" anchorCtr="0">
            <a:noAutofit/>
          </a:bodyPr>
          <a:lstStyle/>
          <a:p>
            <a:pPr indent="-457200"/>
            <a:r>
              <a:rPr lang="en" dirty="0" smtClean="0">
                <a:solidFill>
                  <a:schemeClr val="tx1"/>
                </a:solidFill>
              </a:rPr>
              <a:t>The first round of Quick Checks are currently available on the webpage.</a:t>
            </a:r>
          </a:p>
          <a:p>
            <a:pPr indent="-457200"/>
            <a:r>
              <a:rPr lang="en" dirty="0" smtClean="0">
                <a:solidFill>
                  <a:schemeClr val="tx1"/>
                </a:solidFill>
              </a:rPr>
              <a:t>Quick Checks will continue to be uploaded over t</a:t>
            </a:r>
            <a:r>
              <a:rPr lang="en-US" dirty="0" smtClean="0">
                <a:solidFill>
                  <a:schemeClr val="tx1"/>
                </a:solidFill>
              </a:rPr>
              <a:t>he</a:t>
            </a:r>
            <a:r>
              <a:rPr lang="en" dirty="0" smtClean="0">
                <a:solidFill>
                  <a:schemeClr val="tx1"/>
                </a:solidFill>
              </a:rPr>
              <a:t> next several weeks with all Quick Checks loaded and available </a:t>
            </a:r>
            <a:r>
              <a:rPr lang="en" dirty="0">
                <a:solidFill>
                  <a:schemeClr val="tx1"/>
                </a:solidFill>
              </a:rPr>
              <a:t>by </a:t>
            </a:r>
            <a:r>
              <a:rPr lang="en" dirty="0" smtClean="0">
                <a:solidFill>
                  <a:schemeClr val="tx1"/>
                </a:solidFill>
              </a:rPr>
              <a:t>mid-September</a:t>
            </a:r>
            <a:r>
              <a:rPr lang="en" dirty="0">
                <a:solidFill>
                  <a:schemeClr val="tx1"/>
                </a:solidFill>
              </a:rPr>
              <a:t>.  </a:t>
            </a:r>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a:t>
            </a:fld>
            <a:endParaRPr lang="en-US" sz="1100" dirty="0"/>
          </a:p>
        </p:txBody>
      </p:sp>
      <p:sp>
        <p:nvSpPr>
          <p:cNvPr id="101" name="Google Shape;101;p18"/>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Background Information</a:t>
            </a:r>
            <a:endParaRPr dirty="0"/>
          </a:p>
        </p:txBody>
      </p:sp>
      <p:sp>
        <p:nvSpPr>
          <p:cNvPr id="102" name="Google Shape;102;p18"/>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t>Mathematics staff from the Office of Student Assessment and the Office of STEM and Innovation at the Virginia Department of Education (VDOE), along with more than 40 mathematics teachers and leaders throughout Virginia, </a:t>
            </a:r>
            <a:r>
              <a:rPr lang="en" dirty="0" smtClean="0"/>
              <a:t>collaborated </a:t>
            </a:r>
            <a:r>
              <a:rPr lang="en" dirty="0"/>
              <a:t>to develop “Just In Time Quick Checks” to assist teachers in identifying students’ unfinished learning while teaching current grade level content.  </a:t>
            </a:r>
            <a:endParaRPr dirty="0"/>
          </a:p>
          <a:p>
            <a:pPr marL="0" lvl="0" indent="0" algn="l" rtl="0">
              <a:spcBef>
                <a:spcPts val="0"/>
              </a:spcBef>
              <a:spcAft>
                <a:spcPts val="0"/>
              </a:spcAft>
              <a:buNone/>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60</a:t>
            </a:fld>
            <a:endParaRPr lang="en-US" sz="1100" dirty="0"/>
          </a:p>
        </p:txBody>
      </p:sp>
      <p:sp>
        <p:nvSpPr>
          <p:cNvPr id="456" name="Google Shape;456;p72"/>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Users </a:t>
            </a:r>
            <a:r>
              <a:rPr lang="en" dirty="0" smtClean="0"/>
              <a:t>Group Opportunity for 2020-2021</a:t>
            </a:r>
            <a:endParaRPr dirty="0"/>
          </a:p>
        </p:txBody>
      </p:sp>
      <p:sp>
        <p:nvSpPr>
          <p:cNvPr id="5" name="Google Shape;457;p72"/>
          <p:cNvSpPr txBox="1">
            <a:spLocks noGrp="1"/>
          </p:cNvSpPr>
          <p:nvPr>
            <p:ph type="body" idx="1"/>
          </p:nvPr>
        </p:nvSpPr>
        <p:spPr>
          <a:xfrm>
            <a:off x="76200" y="661179"/>
            <a:ext cx="8927400" cy="38327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smtClean="0">
                <a:solidFill>
                  <a:schemeClr val="tx1"/>
                </a:solidFill>
              </a:rPr>
              <a:t>The VDOE Team is looking to form a Users</a:t>
            </a:r>
            <a:r>
              <a:rPr lang="en" dirty="0">
                <a:solidFill>
                  <a:schemeClr val="tx1"/>
                </a:solidFill>
              </a:rPr>
              <a:t>’ </a:t>
            </a:r>
            <a:r>
              <a:rPr lang="en" dirty="0" smtClean="0">
                <a:solidFill>
                  <a:schemeClr val="tx1"/>
                </a:solidFill>
              </a:rPr>
              <a:t>Group </a:t>
            </a:r>
            <a:r>
              <a:rPr lang="en" dirty="0">
                <a:solidFill>
                  <a:schemeClr val="tx1"/>
                </a:solidFill>
              </a:rPr>
              <a:t>of mathematics teachers throughout </a:t>
            </a:r>
            <a:r>
              <a:rPr lang="en" dirty="0" smtClean="0">
                <a:solidFill>
                  <a:schemeClr val="tx1"/>
                </a:solidFill>
              </a:rPr>
              <a:t>Virginia who will:</a:t>
            </a:r>
          </a:p>
          <a:p>
            <a:pPr indent="-457200"/>
            <a:r>
              <a:rPr lang="en" sz="2400" dirty="0" smtClean="0"/>
              <a:t>Participate in </a:t>
            </a:r>
            <a:r>
              <a:rPr lang="en" sz="2400" dirty="0"/>
              <a:t>four webinars throughout the school </a:t>
            </a:r>
            <a:r>
              <a:rPr lang="en" sz="2400" dirty="0" smtClean="0"/>
              <a:t>year;</a:t>
            </a:r>
          </a:p>
          <a:p>
            <a:pPr indent="-457200"/>
            <a:r>
              <a:rPr lang="en" sz="2400" dirty="0" smtClean="0"/>
              <a:t>Use the </a:t>
            </a:r>
            <a:r>
              <a:rPr lang="en" sz="2400" dirty="0"/>
              <a:t>Quick Checks with their </a:t>
            </a:r>
            <a:r>
              <a:rPr lang="en" sz="2400" dirty="0" smtClean="0"/>
              <a:t>students throughout the year; and</a:t>
            </a:r>
          </a:p>
          <a:p>
            <a:pPr indent="-457200"/>
            <a:r>
              <a:rPr lang="en" sz="2400" dirty="0" smtClean="0"/>
              <a:t>Provide </a:t>
            </a:r>
            <a:r>
              <a:rPr lang="en" sz="2400" dirty="0"/>
              <a:t>feedback based on their </a:t>
            </a:r>
            <a:r>
              <a:rPr lang="en" sz="2400" dirty="0" smtClean="0"/>
              <a:t>experiences and receive a stipend for their participation.  </a:t>
            </a:r>
          </a:p>
          <a:p>
            <a:pPr marL="0" indent="0">
              <a:buNone/>
            </a:pPr>
            <a:r>
              <a:rPr lang="en" sz="2400" dirty="0" smtClean="0"/>
              <a:t>If you would be interested, please add your name to the</a:t>
            </a:r>
          </a:p>
          <a:p>
            <a:pPr marL="0" indent="0">
              <a:buNone/>
            </a:pPr>
            <a:r>
              <a:rPr lang="en" sz="2400" dirty="0" smtClean="0"/>
              <a:t> </a:t>
            </a:r>
            <a:r>
              <a:rPr lang="en" sz="2400" dirty="0" smtClean="0">
                <a:hlinkClick r:id="rId3"/>
              </a:rPr>
              <a:t>Google Form</a:t>
            </a:r>
            <a:r>
              <a:rPr lang="en" sz="2400" dirty="0" smtClean="0"/>
              <a:t> link found in the Chat box.  We will reach </a:t>
            </a:r>
          </a:p>
          <a:p>
            <a:pPr marL="0" indent="0">
              <a:buNone/>
            </a:pPr>
            <a:r>
              <a:rPr lang="en" sz="2400" dirty="0" smtClean="0"/>
              <a:t>out with additional details in September.</a:t>
            </a:r>
            <a:endParaRPr sz="2400" dirty="0"/>
          </a:p>
        </p:txBody>
      </p:sp>
      <p:pic>
        <p:nvPicPr>
          <p:cNvPr id="4" name="Picture 3" title="Chat picture"/>
          <p:cNvPicPr>
            <a:picLocks noChangeAspect="1"/>
          </p:cNvPicPr>
          <p:nvPr/>
        </p:nvPicPr>
        <p:blipFill>
          <a:blip r:embed="rId4"/>
          <a:stretch>
            <a:fillRect/>
          </a:stretch>
        </p:blipFill>
        <p:spPr>
          <a:xfrm>
            <a:off x="7886019" y="3321052"/>
            <a:ext cx="531329" cy="594582"/>
          </a:xfrm>
          <a:prstGeom prst="rect">
            <a:avLst/>
          </a:prstGeom>
        </p:spPr>
      </p:pic>
    </p:spTree>
    <p:extLst>
      <p:ext uri="{BB962C8B-B14F-4D97-AF65-F5344CB8AC3E}">
        <p14:creationId xmlns:p14="http://schemas.microsoft.com/office/powerpoint/2010/main" val="3628464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61</a:t>
            </a:fld>
            <a:endParaRPr lang="en-US" sz="1100" dirty="0"/>
          </a:p>
        </p:txBody>
      </p:sp>
      <p:sp>
        <p:nvSpPr>
          <p:cNvPr id="462" name="Google Shape;462;p73"/>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Thank You - School Divisions Involved</a:t>
            </a:r>
            <a:endParaRPr dirty="0"/>
          </a:p>
        </p:txBody>
      </p:sp>
      <p:sp>
        <p:nvSpPr>
          <p:cNvPr id="463" name="Google Shape;463;p73"/>
          <p:cNvSpPr txBox="1">
            <a:spLocks noGrp="1"/>
          </p:cNvSpPr>
          <p:nvPr>
            <p:ph type="body" idx="1"/>
          </p:nvPr>
        </p:nvSpPr>
        <p:spPr>
          <a:xfrm>
            <a:off x="154257" y="743650"/>
            <a:ext cx="8927400" cy="3580800"/>
          </a:xfrm>
          <a:prstGeom prst="rect">
            <a:avLst/>
          </a:prstGeom>
        </p:spPr>
        <p:txBody>
          <a:bodyPr spcFirstLastPara="1" wrap="square" lIns="91425" tIns="45700" rIns="91425" bIns="45700" anchor="t" anchorCtr="0">
            <a:noAutofit/>
          </a:bodyPr>
          <a:lstStyle/>
          <a:p>
            <a:pPr marL="114300" indent="0">
              <a:buNone/>
            </a:pPr>
            <a:r>
              <a:rPr lang="en-US" dirty="0"/>
              <a:t>Alexandria </a:t>
            </a:r>
            <a:r>
              <a:rPr lang="en-US" dirty="0" smtClean="0"/>
              <a:t>	Henrico 		Stafford</a:t>
            </a:r>
            <a:endParaRPr lang="en-US" dirty="0"/>
          </a:p>
          <a:p>
            <a:pPr marL="114300" indent="0">
              <a:buNone/>
            </a:pPr>
            <a:r>
              <a:rPr lang="en-US" dirty="0"/>
              <a:t>Chesapeake </a:t>
            </a:r>
            <a:r>
              <a:rPr lang="en-US" dirty="0" smtClean="0"/>
              <a:t>	Montgomery 	Waynesboro</a:t>
            </a:r>
            <a:endParaRPr lang="en-US" dirty="0"/>
          </a:p>
          <a:p>
            <a:pPr marL="114300" indent="0">
              <a:buNone/>
            </a:pPr>
            <a:r>
              <a:rPr lang="en-US" dirty="0"/>
              <a:t>Chesterfield </a:t>
            </a:r>
            <a:r>
              <a:rPr lang="en-US" dirty="0" smtClean="0"/>
              <a:t>	Nottaway</a:t>
            </a:r>
            <a:endParaRPr lang="en-US" dirty="0"/>
          </a:p>
          <a:p>
            <a:pPr marL="114300" indent="0">
              <a:buNone/>
            </a:pPr>
            <a:r>
              <a:rPr lang="en-US" dirty="0" err="1"/>
              <a:t>CodeRVA</a:t>
            </a:r>
            <a:r>
              <a:rPr lang="en-US" dirty="0"/>
              <a:t> </a:t>
            </a:r>
            <a:r>
              <a:rPr lang="en-US" dirty="0" smtClean="0"/>
              <a:t>		Portsmouth</a:t>
            </a:r>
            <a:endParaRPr lang="en-US" dirty="0"/>
          </a:p>
          <a:p>
            <a:pPr marL="114300" indent="0">
              <a:buNone/>
            </a:pPr>
            <a:r>
              <a:rPr lang="en-US" dirty="0"/>
              <a:t>Danville </a:t>
            </a:r>
            <a:r>
              <a:rPr lang="en-US" dirty="0" smtClean="0"/>
              <a:t>		Prince </a:t>
            </a:r>
            <a:r>
              <a:rPr lang="en-US" dirty="0"/>
              <a:t>William</a:t>
            </a:r>
          </a:p>
          <a:p>
            <a:pPr marL="114300" indent="0">
              <a:buNone/>
            </a:pPr>
            <a:r>
              <a:rPr lang="en-US" dirty="0"/>
              <a:t>Franklin City </a:t>
            </a:r>
            <a:r>
              <a:rPr lang="en-US" dirty="0" smtClean="0"/>
              <a:t>	Roanoke </a:t>
            </a:r>
            <a:r>
              <a:rPr lang="en-US" dirty="0"/>
              <a:t>City</a:t>
            </a:r>
          </a:p>
          <a:p>
            <a:pPr marL="114300" indent="0">
              <a:buNone/>
            </a:pPr>
            <a:r>
              <a:rPr lang="en-US" dirty="0"/>
              <a:t>Hampton </a:t>
            </a:r>
            <a:r>
              <a:rPr lang="en-US" dirty="0" smtClean="0"/>
              <a:t>		Roanoke </a:t>
            </a:r>
            <a:r>
              <a:rPr lang="en-US" dirty="0"/>
              <a:t>County</a:t>
            </a:r>
          </a:p>
          <a:p>
            <a:pPr marL="114300" indent="0">
              <a:buNone/>
            </a:pPr>
            <a:r>
              <a:rPr lang="en-US" dirty="0"/>
              <a:t>Hanover </a:t>
            </a:r>
            <a:r>
              <a:rPr lang="en-US" dirty="0" smtClean="0"/>
              <a:t>		Spotsylvania</a:t>
            </a:r>
            <a:endParaRPr lang="en-US" dirty="0"/>
          </a:p>
          <a:p>
            <a:pPr fontAlgn="base"/>
            <a:r>
              <a:rPr lang="en-US" dirty="0"/>
              <a:t/>
            </a:r>
            <a:br>
              <a:rPr lang="en-US" dirty="0"/>
            </a:b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62</a:t>
            </a:fld>
            <a:endParaRPr lang="en-US" sz="1100" dirty="0"/>
          </a:p>
        </p:txBody>
      </p:sp>
      <p:sp>
        <p:nvSpPr>
          <p:cNvPr id="468" name="Google Shape;468;p74"/>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Links to Other Resources</a:t>
            </a:r>
            <a:endParaRPr/>
          </a:p>
        </p:txBody>
      </p:sp>
      <p:sp>
        <p:nvSpPr>
          <p:cNvPr id="469" name="Google Shape;469;p74"/>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3"/>
              </a:rPr>
              <a:t>Addressing Unfinished Learning After COVID-19 School Closures</a:t>
            </a:r>
            <a:r>
              <a:rPr lang="en"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rPr>
              <a:t> </a:t>
            </a:r>
            <a:r>
              <a:rPr lang="en" sz="2600" dirty="0">
                <a:latin typeface="Tahoma" panose="020B0604030504040204" pitchFamily="34" charset="0"/>
                <a:ea typeface="Tahoma" panose="020B0604030504040204" pitchFamily="34" charset="0"/>
                <a:cs typeface="Tahoma" panose="020B0604030504040204" pitchFamily="34" charset="0"/>
                <a:sym typeface="Calibri"/>
              </a:rPr>
              <a:t>, Council of the Great City Schools, June, 2020.</a:t>
            </a:r>
            <a:endParaRPr sz="2600" dirty="0">
              <a:latin typeface="Tahoma" panose="020B0604030504040204" pitchFamily="34" charset="0"/>
              <a:ea typeface="Tahoma" panose="020B0604030504040204" pitchFamily="34" charset="0"/>
              <a:cs typeface="Tahoma" panose="020B0604030504040204" pitchFamily="34" charset="0"/>
              <a:sym typeface="Calibri"/>
            </a:endParaRPr>
          </a:p>
          <a:p>
            <a:pPr marL="457200" lvl="0" indent="-342900" algn="l" rtl="0">
              <a:lnSpc>
                <a:spcPct val="115000"/>
              </a:lnSpc>
              <a:spcBef>
                <a:spcPts val="0"/>
              </a:spcBef>
              <a:spcAft>
                <a:spcPts val="0"/>
              </a:spcAft>
              <a:buSzPts val="1800"/>
              <a:buChar char="•"/>
            </a:pPr>
            <a:r>
              <a:rPr lang="en"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4"/>
              </a:rPr>
              <a:t>How to Select Math Intervention Content</a:t>
            </a:r>
            <a:r>
              <a:rPr lang="en" sz="2600" dirty="0">
                <a:latin typeface="Tahoma" panose="020B0604030504040204" pitchFamily="34" charset="0"/>
                <a:ea typeface="Tahoma" panose="020B0604030504040204" pitchFamily="34" charset="0"/>
                <a:cs typeface="Tahoma" panose="020B0604030504040204" pitchFamily="34" charset="0"/>
                <a:sym typeface="Calibri"/>
              </a:rPr>
              <a:t>, February 2018, Achieve the Core, Aligned.</a:t>
            </a:r>
            <a:endParaRPr sz="2600" dirty="0">
              <a:latin typeface="Tahoma" panose="020B0604030504040204" pitchFamily="34" charset="0"/>
              <a:ea typeface="Tahoma" panose="020B0604030504040204" pitchFamily="34" charset="0"/>
              <a:cs typeface="Tahoma" panose="020B0604030504040204" pitchFamily="34" charset="0"/>
              <a:sym typeface="Calibri"/>
            </a:endParaRPr>
          </a:p>
          <a:p>
            <a:pPr marL="457200" lvl="0" indent="-342900" algn="l" rtl="0">
              <a:lnSpc>
                <a:spcPct val="115000"/>
              </a:lnSpc>
              <a:spcBef>
                <a:spcPts val="0"/>
              </a:spcBef>
              <a:spcAft>
                <a:spcPts val="0"/>
              </a:spcAft>
              <a:buSzPts val="1800"/>
              <a:buChar char="•"/>
            </a:pPr>
            <a:r>
              <a:rPr lang="en"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5"/>
              </a:rPr>
              <a:t>Restarting School: Planning for Acceleration in the 2020-2021 School Year</a:t>
            </a:r>
            <a:r>
              <a:rPr lang="en" sz="2600" dirty="0">
                <a:latin typeface="Tahoma" panose="020B0604030504040204" pitchFamily="34" charset="0"/>
                <a:ea typeface="Tahoma" panose="020B0604030504040204" pitchFamily="34" charset="0"/>
                <a:cs typeface="Tahoma" panose="020B0604030504040204" pitchFamily="34" charset="0"/>
                <a:sym typeface="Calibri"/>
              </a:rPr>
              <a:t>, April 2020, TNTP, PDF.</a:t>
            </a:r>
            <a:endParaRPr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0" algn="l" rtl="0">
              <a:spcBef>
                <a:spcPts val="0"/>
              </a:spcBef>
              <a:spcAft>
                <a:spcPts val="0"/>
              </a:spcAft>
              <a:buNone/>
            </a:pPr>
            <a:endParaRPr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63</a:t>
            </a:fld>
            <a:endParaRPr lang="en-US" sz="1100" dirty="0"/>
          </a:p>
        </p:txBody>
      </p:sp>
      <p:sp>
        <p:nvSpPr>
          <p:cNvPr id="475" name="Google Shape;475;p75"/>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Contacts</a:t>
            </a:r>
            <a:endParaRPr/>
          </a:p>
        </p:txBody>
      </p:sp>
      <p:sp>
        <p:nvSpPr>
          <p:cNvPr id="476" name="Google Shape;476;p75"/>
          <p:cNvSpPr txBox="1">
            <a:spLocks noGrp="1"/>
          </p:cNvSpPr>
          <p:nvPr>
            <p:ph type="body" idx="1"/>
          </p:nvPr>
        </p:nvSpPr>
        <p:spPr>
          <a:xfrm>
            <a:off x="669072" y="766574"/>
            <a:ext cx="8258327"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smtClean="0">
                <a:solidFill>
                  <a:schemeClr val="hlink"/>
                </a:solidFill>
                <a:hlinkClick r:id="rId3"/>
              </a:rPr>
              <a:t>student_assessment@doe.virginia.gov</a:t>
            </a:r>
            <a:endParaRPr lang="en" u="sng" dirty="0" smtClean="0">
              <a:solidFill>
                <a:schemeClr val="hlink"/>
              </a:solidFill>
            </a:endParaRPr>
          </a:p>
          <a:p>
            <a:pPr marL="0" lvl="0" indent="0">
              <a:buNone/>
            </a:pPr>
            <a:r>
              <a:rPr lang="en-US" u="sng" dirty="0">
                <a:solidFill>
                  <a:schemeClr val="hlink"/>
                </a:solidFill>
                <a:hlinkClick r:id="rId4"/>
              </a:rPr>
              <a:t>vdoe.mathematics@doe.virginia.gov</a:t>
            </a:r>
            <a:endParaRPr dirty="0"/>
          </a:p>
          <a:p>
            <a:pPr marL="0" lvl="0" indent="0" algn="l" rtl="0">
              <a:spcBef>
                <a:spcPts val="0"/>
              </a:spcBef>
              <a:spcAft>
                <a:spcPts val="0"/>
              </a:spcAft>
              <a:buNone/>
            </a:pPr>
            <a:endParaRPr dirty="0"/>
          </a:p>
        </p:txBody>
      </p:sp>
      <p:sp>
        <p:nvSpPr>
          <p:cNvPr id="5" name="TextBox 4"/>
          <p:cNvSpPr txBox="1"/>
          <p:nvPr/>
        </p:nvSpPr>
        <p:spPr>
          <a:xfrm>
            <a:off x="892965" y="2966054"/>
            <a:ext cx="5015083" cy="707886"/>
          </a:xfrm>
          <a:prstGeom prst="rect">
            <a:avLst/>
          </a:prstGeom>
          <a:solidFill>
            <a:schemeClr val="accent2">
              <a:lumMod val="60000"/>
              <a:lumOff val="40000"/>
            </a:schemeClr>
          </a:solidFill>
        </p:spPr>
        <p:txBody>
          <a:bodyPr wrap="square" rtlCol="0">
            <a:spAutoFit/>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See link in the chat box for the</a:t>
            </a:r>
          </a:p>
          <a:p>
            <a:pPr algn="ctr"/>
            <a:r>
              <a:rPr lang="en-US" sz="2000" dirty="0" smtClean="0">
                <a:latin typeface="Tahoma" panose="020B0604030504040204" pitchFamily="34" charset="0"/>
                <a:ea typeface="Tahoma" panose="020B0604030504040204" pitchFamily="34" charset="0"/>
                <a:cs typeface="Tahoma" panose="020B0604030504040204" pitchFamily="34" charset="0"/>
              </a:rPr>
              <a:t>Just in Time – Mathematics Quick Checks</a:t>
            </a:r>
          </a:p>
        </p:txBody>
      </p:sp>
      <p:pic>
        <p:nvPicPr>
          <p:cNvPr id="4" name="Picture 3" title="chat picture"/>
          <p:cNvPicPr>
            <a:picLocks noChangeAspect="1"/>
          </p:cNvPicPr>
          <p:nvPr/>
        </p:nvPicPr>
        <p:blipFill>
          <a:blip r:embed="rId5"/>
          <a:stretch>
            <a:fillRect/>
          </a:stretch>
        </p:blipFill>
        <p:spPr>
          <a:xfrm>
            <a:off x="5908048" y="2945635"/>
            <a:ext cx="669072" cy="748723"/>
          </a:xfrm>
          <a:prstGeom prst="rect">
            <a:avLst/>
          </a:prstGeom>
        </p:spPr>
      </p:pic>
    </p:spTree>
    <p:extLst>
      <p:ext uri="{BB962C8B-B14F-4D97-AF65-F5344CB8AC3E}">
        <p14:creationId xmlns:p14="http://schemas.microsoft.com/office/powerpoint/2010/main" val="427596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7</a:t>
            </a:fld>
            <a:endParaRPr lang="en-US" sz="1100" dirty="0"/>
          </a:p>
        </p:txBody>
      </p:sp>
      <p:sp>
        <p:nvSpPr>
          <p:cNvPr id="107" name="Google Shape;107;p19"/>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What is a Quick Check?</a:t>
            </a:r>
            <a:endParaRPr dirty="0"/>
          </a:p>
        </p:txBody>
      </p:sp>
      <p:sp>
        <p:nvSpPr>
          <p:cNvPr id="108" name="Google Shape;108;p19"/>
          <p:cNvSpPr txBox="1">
            <a:spLocks noGrp="1"/>
          </p:cNvSpPr>
          <p:nvPr>
            <p:ph type="body" idx="1"/>
          </p:nvPr>
        </p:nvSpPr>
        <p:spPr>
          <a:xfrm>
            <a:off x="198861" y="895351"/>
            <a:ext cx="8443332"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A Quick Check is a resource that generally includes 3 or more questions that are each designed to reveal common misconceptions or student errors when learning the content addressed by a standard and bullet.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8</a:t>
            </a:fld>
            <a:endParaRPr lang="en-US" sz="1100" dirty="0"/>
          </a:p>
        </p:txBody>
      </p:sp>
      <p:sp>
        <p:nvSpPr>
          <p:cNvPr id="113" name="Google Shape;113;p20"/>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Quick Check Content </a:t>
            </a:r>
            <a:endParaRPr dirty="0"/>
          </a:p>
        </p:txBody>
      </p:sp>
      <p:sp>
        <p:nvSpPr>
          <p:cNvPr id="114" name="Google Shape;114;p20"/>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Each mathematics standard and bullet from Kindergarten through Algebra I will have an associated Quick Check.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Each bullet of a standard has a separate Quick Check to allow for greater coverage of content.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9</a:t>
            </a:fld>
            <a:endParaRPr lang="en-US" sz="1100" dirty="0"/>
          </a:p>
        </p:txBody>
      </p:sp>
      <p:sp>
        <p:nvSpPr>
          <p:cNvPr id="119" name="Google Shape;119;p21"/>
          <p:cNvSpPr txBox="1">
            <a:spLocks noGrp="1"/>
          </p:cNvSpPr>
          <p:nvPr>
            <p:ph type="title"/>
          </p:nvPr>
        </p:nvSpPr>
        <p:spPr>
          <a:xfrm>
            <a:off x="0" y="1125"/>
            <a:ext cx="9144000" cy="96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Just in Time Instruction and Using Quick Checks (1 of 2)</a:t>
            </a:r>
            <a:endParaRPr dirty="0"/>
          </a:p>
        </p:txBody>
      </p:sp>
      <p:sp>
        <p:nvSpPr>
          <p:cNvPr id="120" name="Google Shape;120;p21"/>
          <p:cNvSpPr txBox="1">
            <a:spLocks noGrp="1"/>
          </p:cNvSpPr>
          <p:nvPr>
            <p:ph type="body" idx="1"/>
          </p:nvPr>
        </p:nvSpPr>
        <p:spPr>
          <a:xfrm>
            <a:off x="76200" y="969825"/>
            <a:ext cx="8927400" cy="3354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Quick checks allow teachers to:</a:t>
            </a:r>
            <a:endParaRPr dirty="0"/>
          </a:p>
          <a:p>
            <a:pPr marL="457200" lvl="0" indent="-342900" algn="l" rtl="0">
              <a:spcBef>
                <a:spcPts val="0"/>
              </a:spcBef>
              <a:spcAft>
                <a:spcPts val="0"/>
              </a:spcAft>
              <a:buSzPts val="1800"/>
              <a:buChar char="●"/>
            </a:pPr>
            <a:r>
              <a:rPr lang="en" dirty="0"/>
              <a:t>r</a:t>
            </a:r>
            <a:r>
              <a:rPr lang="en" dirty="0" smtClean="0"/>
              <a:t>e-engage </a:t>
            </a:r>
            <a:r>
              <a:rPr lang="en" dirty="0"/>
              <a:t>students in prerequisite knowledge within the context of grade level learning </a:t>
            </a:r>
            <a:r>
              <a:rPr lang="en" dirty="0" smtClean="0"/>
              <a:t>experiences;</a:t>
            </a:r>
            <a:endParaRPr dirty="0"/>
          </a:p>
          <a:p>
            <a:pPr marL="457200" lvl="0" indent="-342900" algn="l" rtl="0">
              <a:spcBef>
                <a:spcPts val="0"/>
              </a:spcBef>
              <a:spcAft>
                <a:spcPts val="0"/>
              </a:spcAft>
              <a:buSzPts val="1800"/>
              <a:buChar char="●"/>
            </a:pPr>
            <a:r>
              <a:rPr lang="en" dirty="0"/>
              <a:t>r</a:t>
            </a:r>
            <a:r>
              <a:rPr lang="en" dirty="0" smtClean="0"/>
              <a:t>emain </a:t>
            </a:r>
            <a:r>
              <a:rPr lang="en" dirty="0"/>
              <a:t>focused on the learning happening today, not how we will “catch students </a:t>
            </a:r>
            <a:r>
              <a:rPr lang="en" dirty="0" smtClean="0"/>
              <a:t>up;” and</a:t>
            </a:r>
            <a:endParaRPr dirty="0"/>
          </a:p>
          <a:p>
            <a:pPr marL="457200" lvl="0" indent="-342900" algn="l" rtl="0">
              <a:spcBef>
                <a:spcPts val="0"/>
              </a:spcBef>
              <a:spcAft>
                <a:spcPts val="0"/>
              </a:spcAft>
              <a:buSzPts val="1800"/>
              <a:buChar char="●"/>
            </a:pPr>
            <a:r>
              <a:rPr lang="en" dirty="0"/>
              <a:t>u</a:t>
            </a:r>
            <a:r>
              <a:rPr lang="en" dirty="0" smtClean="0"/>
              <a:t>se </a:t>
            </a:r>
            <a:r>
              <a:rPr lang="en" dirty="0"/>
              <a:t>“just in time” instruction versus “just in case” instruction.</a:t>
            </a:r>
            <a:endParaRPr dirty="0"/>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2558</TotalTime>
  <Words>2646</Words>
  <Application>Microsoft Office PowerPoint</Application>
  <PresentationFormat>On-screen Show (16:9)</PresentationFormat>
  <Paragraphs>274</Paragraphs>
  <Slides>63</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Tahoma</vt:lpstr>
      <vt:lpstr>Cambria Math</vt:lpstr>
      <vt:lpstr>Arial</vt:lpstr>
      <vt:lpstr>Calibri</vt:lpstr>
      <vt:lpstr>Office Theme</vt:lpstr>
      <vt:lpstr>Welcome!</vt:lpstr>
      <vt:lpstr>Just In Time  K-3 Quick Checks </vt:lpstr>
      <vt:lpstr>Today’s Presenters</vt:lpstr>
      <vt:lpstr>Agenda</vt:lpstr>
      <vt:lpstr>Recover. Redesign. Restart. 2020</vt:lpstr>
      <vt:lpstr>Background Information</vt:lpstr>
      <vt:lpstr>What is a Quick Check?</vt:lpstr>
      <vt:lpstr>Quick Check Content </vt:lpstr>
      <vt:lpstr>Just in Time Instruction and Using Quick Checks (1 of 2)</vt:lpstr>
      <vt:lpstr>Just in Time Instruction and Using Quick Checks (2 of 2)</vt:lpstr>
      <vt:lpstr>Just in Case vs. Just in Time (1 of 2)</vt:lpstr>
      <vt:lpstr>Just in Case vs. Just in Time (2 of 2)</vt:lpstr>
      <vt:lpstr>The VDOE Website </vt:lpstr>
      <vt:lpstr>The Web Page</vt:lpstr>
      <vt:lpstr>Grade Level Standards</vt:lpstr>
      <vt:lpstr>Live Links vs. Coming Soon</vt:lpstr>
      <vt:lpstr>How to Use Quick Checks (1 of 2)</vt:lpstr>
      <vt:lpstr>How to Use Quick Checks (2 of 2)</vt:lpstr>
      <vt:lpstr>How NOT to Use Quick Checks</vt:lpstr>
      <vt:lpstr>Components of a Quick Check </vt:lpstr>
      <vt:lpstr>Components of a Quick Check</vt:lpstr>
      <vt:lpstr>Quick Check 3.2b  </vt:lpstr>
      <vt:lpstr>Link to the Curriculum Framework</vt:lpstr>
      <vt:lpstr>The Strand, the Standard, and the Bullets</vt:lpstr>
      <vt:lpstr>Student Questions and Teacher Notes</vt:lpstr>
      <vt:lpstr>VDOE Supporting Resources</vt:lpstr>
      <vt:lpstr>Supporting and Prerequisite SOL</vt:lpstr>
      <vt:lpstr>The Many Uses of Quick Checks: </vt:lpstr>
      <vt:lpstr>Scenario 1</vt:lpstr>
      <vt:lpstr>Uses of Quick Checks - Planning (1 of 4)</vt:lpstr>
      <vt:lpstr>Uses of Quick Checks - Planning (2 of 4)</vt:lpstr>
      <vt:lpstr>Uses of Quick Checks - Planning (3 of 4)</vt:lpstr>
      <vt:lpstr>Uses of Quick Checks - Planning (4 of 4)</vt:lpstr>
      <vt:lpstr>Scenario 2</vt:lpstr>
      <vt:lpstr>Uses of Quick Checks - Identifying Prior SOL (1 of 6)</vt:lpstr>
      <vt:lpstr>Uses of Quick Checks - Identifying Prior SOL (2 of 6)</vt:lpstr>
      <vt:lpstr>Uses of Quick Checks - Identifying Prior SOL (3 of 6)</vt:lpstr>
      <vt:lpstr>Uses of Quick Checks-Identifying Prior SOL (4 of 6)</vt:lpstr>
      <vt:lpstr>Uses of Quick Checks - Identifying Prior SOL (5 of 6)</vt:lpstr>
      <vt:lpstr>Uses of Quick Checks - Identifying Prior SOL (6 of 6)</vt:lpstr>
      <vt:lpstr>Scenario 3</vt:lpstr>
      <vt:lpstr>Uses of Quick Checks - Formative Assessment (1 of 6)</vt:lpstr>
      <vt:lpstr>Uses of Quick Checks - Formative Assessment (2 of 6)</vt:lpstr>
      <vt:lpstr>Uses of Quick Checks - Formative Assessment (3 of 6)</vt:lpstr>
      <vt:lpstr>Uses of Quick Checks - Formative Assessment (4 of 6)</vt:lpstr>
      <vt:lpstr>Uses of Quick Checks - Formative Assessment (5 of 6)</vt:lpstr>
      <vt:lpstr>Uses of Quick Checks - Formative Assessment (6 of 6)</vt:lpstr>
      <vt:lpstr>Scenario 4</vt:lpstr>
      <vt:lpstr>Uses of Quick Checks - Pre-Assessment  (1 of 5)</vt:lpstr>
      <vt:lpstr>Uses of Quick Checks - Pre-Assessment  (2 of 5)</vt:lpstr>
      <vt:lpstr>Uses of Quick Checks - Pre-Assessment  (3 of 5)</vt:lpstr>
      <vt:lpstr>Uses of Quick Checks - Pre-Assessment  (4 of 5)</vt:lpstr>
      <vt:lpstr>Uses of Quick Checks - Pre-Assessment  (5 of 5)</vt:lpstr>
      <vt:lpstr>THE TEACHER NOTES </vt:lpstr>
      <vt:lpstr>The Teacher Notes</vt:lpstr>
      <vt:lpstr>Teacher Notes Example</vt:lpstr>
      <vt:lpstr>Ideas for Using Quick Checks in a Virtual Environment (1 of 2)</vt:lpstr>
      <vt:lpstr>Ideas for Using Quick Checks in a Virtual Environment (2 of 2)</vt:lpstr>
      <vt:lpstr>When Will Quick Checks be Available?</vt:lpstr>
      <vt:lpstr>Users Group Opportunity for 2020-2021</vt:lpstr>
      <vt:lpstr>Thank You - School Divisions Involved</vt:lpstr>
      <vt:lpstr>Links to Other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Meeks, Donna (DOE)</dc:creator>
  <cp:lastModifiedBy>Melody Bushley</cp:lastModifiedBy>
  <cp:revision>100</cp:revision>
  <dcterms:modified xsi:type="dcterms:W3CDTF">2020-08-18T20:11:45Z</dcterms:modified>
</cp:coreProperties>
</file>