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14"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768" y="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2f733d8a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f2f733d8a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dcdd6b2d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edcdd6b2d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5a5edc39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f5a5edc39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5a5edc39b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5a5edc39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5a5edc39b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f5a5edc39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5a5edc39b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5a5edc39b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dcdd6b2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dcdd6b2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f54a0c896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f54a0c896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f54a0c896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f54a0c896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f54a0c8965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f54a0c896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57029537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57029537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bde90a41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bde90a41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f57029537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f57029537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57029537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f57029537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5d822c93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f5d822c93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f54a0c89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f54a0c89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f54a0c896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f54a0c896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f54a0c896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f54a0c896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54a0c896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54a0c896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f54a0c896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f54a0c896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f54a0c896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f54a0c896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54a0c8965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f54a0c8965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54a0c8965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54a0c8965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f54a0c8965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f54a0c8965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f54a0c8965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f54a0c8965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54a0c8965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f54a0c8965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examples of inappropriate ancillary materials. They prompt or cue students to include certain specific elements in their response.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f54a0c896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f54a0c896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54a0c8965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f54a0c8965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f54a0c8965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f54a0c8965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f5d822c93f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f5d822c93f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f54a0c896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f54a0c896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54a0c896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f54a0c896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dcdd6b2d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edcdd6b2d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db34b9e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db34b9e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f5a5edc39b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f5a5edc39b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f5a5edc39b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f5a5edc39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f5a5edc39b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f5a5edc39b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f1145b8af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f1145b8af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2"/>
                </a:solidFill>
                <a:highlight>
                  <a:srgbClr val="FFFFFF"/>
                </a:highlight>
              </a:rPr>
              <a:t>For long term success, some flexibility for implementation will be allowed to provide time to build capacity and develop leadership for this type of instruction and assessment within schools as they scale up. (Example: year one- one or more schools; year 2- at least 1/3 of the schools in the division; year 3- at least 2/3 of the schools in the division; year 4- all schools in the division) </a:t>
            </a:r>
            <a:endParaRPr>
              <a:solidFill>
                <a:srgbClr val="222222"/>
              </a:solidFill>
              <a:highlight>
                <a:srgbClr val="FFFFFF"/>
              </a:highlight>
            </a:endParaRPr>
          </a:p>
          <a:p>
            <a:pPr marL="0" lvl="0" indent="0" algn="l" rtl="0">
              <a:spcBef>
                <a:spcPts val="0"/>
              </a:spcBef>
              <a:spcAft>
                <a:spcPts val="0"/>
              </a:spcAft>
              <a:buNone/>
            </a:pPr>
            <a:r>
              <a:rPr lang="en">
                <a:solidFill>
                  <a:srgbClr val="222222"/>
                </a:solidFill>
                <a:highlight>
                  <a:srgbClr val="FFFFFF"/>
                </a:highlight>
              </a:rPr>
              <a:t>While scaling up, state-developed performance tasks are only shared with the teachers in the schools that are verifying credit with the tasks to limit exposure.</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f1145b8af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f1145b8af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f1145b8af3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f1145b8af3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response that is re-submitted after making revisions is not representative of independent work.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f5a5edc39b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f5a5edc39b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edcdd6b2d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edcdd6b2d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edddd72e0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edddd72e0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f2abfc9d1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f2abfc9d1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dcdd6b2d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dcdd6b2d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f2abfc9d1f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f2abfc9d1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f2abfc9d1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f2abfc9d1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f2abfc9d1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f2abfc9d1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f5a5edc39b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f5a5edc39b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f5a5edc39b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f5a5edc39b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f5a5edc39b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f5a5edc39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f5a5edc39b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f5a5edc39b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f5a5edc39b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f5a5edc39b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f9e86fef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ef9e86fef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i="1">
                <a:solidFill>
                  <a:schemeClr val="dk1"/>
                </a:solidFill>
                <a:latin typeface="Trebuchet MS"/>
                <a:ea typeface="Trebuchet MS"/>
                <a:cs typeface="Trebuchet MS"/>
                <a:sym typeface="Trebuchet MS"/>
              </a:rPr>
              <a:t>Out of this appropriation, $300,000 the first year and $300,000 the second year from the general fund is provided for assessment related materials for a verified credit in high school history and social science.  </a:t>
            </a:r>
            <a:r>
              <a:rPr lang="en" sz="1200" i="1">
                <a:solidFill>
                  <a:srgbClr val="101820"/>
                </a:solidFill>
                <a:latin typeface="Trebuchet MS"/>
                <a:ea typeface="Trebuchet MS"/>
                <a:cs typeface="Trebuchet MS"/>
                <a:sym typeface="Trebuchet MS"/>
              </a:rPr>
              <a:t>In establishing graduation requirements, the State Board of Education shall require students to earn one verified credit in history and social science.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dcdd6b2d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edcdd6b2d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dcdd6b2d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dcdd6b2d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800">
                <a:solidFill>
                  <a:schemeClr val="dk1"/>
                </a:solidFill>
                <a:latin typeface="Trebuchet MS"/>
                <a:ea typeface="Trebuchet MS"/>
                <a:cs typeface="Trebuchet MS"/>
                <a:sym typeface="Trebuchet MS"/>
              </a:rPr>
              <a:t>To comply with the emphasis on history and social science courses eligible for verified credit included in legislation from the 2020 General Assembly and accommodate the limited resources allocated for this work, VDOE narrowed its task development during 2020 to focus on the Virginia and United States History course.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5d822c9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5d822c9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800">
                <a:solidFill>
                  <a:schemeClr val="dk1"/>
                </a:solidFill>
                <a:latin typeface="Trebuchet MS"/>
                <a:ea typeface="Trebuchet MS"/>
                <a:cs typeface="Trebuchet MS"/>
                <a:sym typeface="Trebuchet MS"/>
              </a:rPr>
              <a:t>To comply with the emphasis on history and social science courses eligible for verified credit included in legislation from the 2020 General Assembly and accommodate the limited resources allocated for this work, VDOE narrowed its task development during 2020 to focus on the Virginia and United States History course.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209358" y="459344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4" name="Google Shape;14;p2"/>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rebuchet MS"/>
                <a:ea typeface="Trebuchet MS"/>
                <a:cs typeface="Trebuchet MS"/>
                <a:sym typeface="Trebuchet MS"/>
              </a:rPr>
              <a:t>Department of Learning and Innovation</a:t>
            </a:r>
            <a:endParaRPr sz="1200">
              <a:latin typeface="Trebuchet MS"/>
              <a:ea typeface="Trebuchet MS"/>
              <a:cs typeface="Trebuchet MS"/>
              <a:sym typeface="Trebuchet MS"/>
            </a:endParaRPr>
          </a:p>
          <a:p>
            <a:pPr marL="0" lvl="0" indent="0" algn="l" rtl="0">
              <a:spcBef>
                <a:spcPts val="0"/>
              </a:spcBef>
              <a:spcAft>
                <a:spcPts val="0"/>
              </a:spcAft>
              <a:buNone/>
            </a:pPr>
            <a:r>
              <a:rPr lang="en" sz="1200">
                <a:latin typeface="Trebuchet MS"/>
                <a:ea typeface="Trebuchet MS"/>
                <a:cs typeface="Trebuchet MS"/>
                <a:sym typeface="Trebuchet MS"/>
              </a:rPr>
              <a:t>Department of Student Assessment, Accountability, and ESEA Programs</a:t>
            </a:r>
            <a:endParaRPr sz="1200">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1"/>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8" name="Google Shape;58;p11"/>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rebuchet MS"/>
                <a:ea typeface="Trebuchet MS"/>
                <a:cs typeface="Trebuchet MS"/>
                <a:sym typeface="Trebuchet MS"/>
              </a:rPr>
              <a:t>Department of Learning and Innovation</a:t>
            </a:r>
            <a:endParaRPr sz="1200">
              <a:latin typeface="Trebuchet MS"/>
              <a:ea typeface="Trebuchet MS"/>
              <a:cs typeface="Trebuchet MS"/>
              <a:sym typeface="Trebuchet MS"/>
            </a:endParaRPr>
          </a:p>
          <a:p>
            <a:pPr marL="0" lvl="0" indent="0" algn="l" rtl="0">
              <a:spcBef>
                <a:spcPts val="0"/>
              </a:spcBef>
              <a:spcAft>
                <a:spcPts val="0"/>
              </a:spcAft>
              <a:buNone/>
            </a:pPr>
            <a:r>
              <a:rPr lang="en" sz="1200">
                <a:latin typeface="Trebuchet MS"/>
                <a:ea typeface="Trebuchet MS"/>
                <a:cs typeface="Trebuchet MS"/>
                <a:sym typeface="Trebuchet MS"/>
              </a:rPr>
              <a:t>Department of Student Assessment, Accountability, and ESEA Programs</a:t>
            </a:r>
            <a:endParaRPr sz="1200">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a:blip r:embed="rId3">
            <a:alphaModFix/>
          </a:blip>
          <a:stretch>
            <a:fillRect/>
          </a:stretch>
        </p:blipFill>
        <p:spPr>
          <a:xfrm>
            <a:off x="0" y="2381"/>
            <a:ext cx="9144000" cy="5138738"/>
          </a:xfrm>
          <a:prstGeom prst="rect">
            <a:avLst/>
          </a:prstGeom>
          <a:noFill/>
          <a:ln>
            <a:noFill/>
          </a:ln>
        </p:spPr>
      </p:pic>
      <p:sp>
        <p:nvSpPr>
          <p:cNvPr id="17" name="Google Shape;17;p3"/>
          <p:cNvSpPr/>
          <p:nvPr/>
        </p:nvSpPr>
        <p:spPr>
          <a:xfrm>
            <a:off x="642600" y="1358950"/>
            <a:ext cx="7943100" cy="2833800"/>
          </a:xfrm>
          <a:prstGeom prst="roundRect">
            <a:avLst>
              <a:gd name="adj" fmla="val 16667"/>
            </a:avLst>
          </a:prstGeom>
          <a:solidFill>
            <a:srgbClr val="FFFFFF">
              <a:alpha val="7039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 name="Google Shape;20;p3"/>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100"/>
              <a:buNone/>
              <a:defRPr sz="4100"/>
            </a:lvl1pPr>
            <a:lvl2pPr lvl="1" algn="ctr">
              <a:spcBef>
                <a:spcPts val="0"/>
              </a:spcBef>
              <a:spcAft>
                <a:spcPts val="0"/>
              </a:spcAft>
              <a:buSzPts val="4100"/>
              <a:buNone/>
              <a:defRPr sz="4100"/>
            </a:lvl2pPr>
            <a:lvl3pPr lvl="2" algn="ctr">
              <a:spcBef>
                <a:spcPts val="0"/>
              </a:spcBef>
              <a:spcAft>
                <a:spcPts val="0"/>
              </a:spcAft>
              <a:buSzPts val="4100"/>
              <a:buNone/>
              <a:defRPr sz="4100"/>
            </a:lvl3pPr>
            <a:lvl4pPr lvl="3" algn="ctr">
              <a:spcBef>
                <a:spcPts val="0"/>
              </a:spcBef>
              <a:spcAft>
                <a:spcPts val="0"/>
              </a:spcAft>
              <a:buSzPts val="4100"/>
              <a:buNone/>
              <a:defRPr sz="4100"/>
            </a:lvl4pPr>
            <a:lvl5pPr lvl="4" algn="ctr">
              <a:spcBef>
                <a:spcPts val="0"/>
              </a:spcBef>
              <a:spcAft>
                <a:spcPts val="0"/>
              </a:spcAft>
              <a:buSzPts val="4100"/>
              <a:buNone/>
              <a:defRPr sz="4100"/>
            </a:lvl5pPr>
            <a:lvl6pPr lvl="5" algn="ctr">
              <a:spcBef>
                <a:spcPts val="0"/>
              </a:spcBef>
              <a:spcAft>
                <a:spcPts val="0"/>
              </a:spcAft>
              <a:buSzPts val="4100"/>
              <a:buNone/>
              <a:defRPr sz="4100"/>
            </a:lvl6pPr>
            <a:lvl7pPr lvl="6" algn="ctr">
              <a:spcBef>
                <a:spcPts val="0"/>
              </a:spcBef>
              <a:spcAft>
                <a:spcPts val="0"/>
              </a:spcAft>
              <a:buSzPts val="4100"/>
              <a:buNone/>
              <a:defRPr sz="4100"/>
            </a:lvl7pPr>
            <a:lvl8pPr lvl="7" algn="ctr">
              <a:spcBef>
                <a:spcPts val="0"/>
              </a:spcBef>
              <a:spcAft>
                <a:spcPts val="0"/>
              </a:spcAft>
              <a:buSzPts val="4100"/>
              <a:buNone/>
              <a:defRPr sz="4100"/>
            </a:lvl8pPr>
            <a:lvl9pPr lvl="8" algn="ctr">
              <a:spcBef>
                <a:spcPts val="0"/>
              </a:spcBef>
              <a:spcAft>
                <a:spcPts val="0"/>
              </a:spcAft>
              <a:buSzPts val="4100"/>
              <a:buNone/>
              <a:defRPr sz="4100"/>
            </a:lvl9pPr>
          </a:lstStyle>
          <a:p>
            <a:endParaRPr/>
          </a:p>
        </p:txBody>
      </p:sp>
      <p:sp>
        <p:nvSpPr>
          <p:cNvPr id="23" name="Google Shape;23;p4"/>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l" rtl="0">
              <a:spcBef>
                <a:spcPts val="0"/>
              </a:spcBef>
              <a:spcAft>
                <a:spcPts val="0"/>
              </a:spcAft>
              <a:buNone/>
            </a:pPr>
            <a:fld id="{00000000-1234-1234-1234-123412341234}" type="slidenum">
              <a:rPr lang="en"/>
              <a:t>‹#›</a:t>
            </a:fld>
            <a:endParaRPr/>
          </a:p>
        </p:txBody>
      </p:sp>
      <p:sp>
        <p:nvSpPr>
          <p:cNvPr id="24" name="Google Shape;24;p4"/>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rebuchet MS"/>
                <a:ea typeface="Trebuchet MS"/>
                <a:cs typeface="Trebuchet MS"/>
                <a:sym typeface="Trebuchet MS"/>
              </a:rPr>
              <a:t>Department of Learning and Innovation</a:t>
            </a:r>
            <a:endParaRPr sz="1200">
              <a:latin typeface="Trebuchet MS"/>
              <a:ea typeface="Trebuchet MS"/>
              <a:cs typeface="Trebuchet MS"/>
              <a:sym typeface="Trebuchet MS"/>
            </a:endParaRPr>
          </a:p>
          <a:p>
            <a:pPr marL="0" lvl="0" indent="0" algn="l" rtl="0">
              <a:spcBef>
                <a:spcPts val="0"/>
              </a:spcBef>
              <a:spcAft>
                <a:spcPts val="0"/>
              </a:spcAft>
              <a:buNone/>
            </a:pPr>
            <a:r>
              <a:rPr lang="en" sz="1200">
                <a:latin typeface="Trebuchet MS"/>
                <a:ea typeface="Trebuchet MS"/>
                <a:cs typeface="Trebuchet MS"/>
                <a:sym typeface="Trebuchet MS"/>
              </a:rPr>
              <a:t>Department of Student Assessment, Accountability, and ESEA Programs</a:t>
            </a:r>
            <a:endParaRPr sz="1200">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a:lvl1pPr>
            <a:lvl2pPr marL="914400" lvl="1" indent="-381000">
              <a:spcBef>
                <a:spcPts val="1600"/>
              </a:spcBef>
              <a:spcAft>
                <a:spcPts val="0"/>
              </a:spcAft>
              <a:buSzPts val="2400"/>
              <a:buChar char="○"/>
              <a:defRPr/>
            </a:lvl2pPr>
            <a:lvl3pPr marL="1371600" lvl="2" indent="-381000">
              <a:spcBef>
                <a:spcPts val="1600"/>
              </a:spcBef>
              <a:spcAft>
                <a:spcPts val="0"/>
              </a:spcAft>
              <a:buSzPts val="2400"/>
              <a:buChar char="■"/>
              <a:defRPr/>
            </a:lvl3pPr>
            <a:lvl4pPr marL="1828800" lvl="3" indent="-381000">
              <a:spcBef>
                <a:spcPts val="1600"/>
              </a:spcBef>
              <a:spcAft>
                <a:spcPts val="0"/>
              </a:spcAft>
              <a:buSzPts val="2400"/>
              <a:buChar char="●"/>
              <a:defRPr/>
            </a:lvl4pPr>
            <a:lvl5pPr marL="2286000" lvl="4" indent="-381000">
              <a:spcBef>
                <a:spcPts val="1600"/>
              </a:spcBef>
              <a:spcAft>
                <a:spcPts val="0"/>
              </a:spcAft>
              <a:buSzPts val="2400"/>
              <a:buChar char="○"/>
              <a:defRPr/>
            </a:lvl5pPr>
            <a:lvl6pPr marL="2743200" lvl="5" indent="-381000">
              <a:spcBef>
                <a:spcPts val="1600"/>
              </a:spcBef>
              <a:spcAft>
                <a:spcPts val="0"/>
              </a:spcAft>
              <a:buSzPts val="2400"/>
              <a:buChar char="■"/>
              <a:defRPr/>
            </a:lvl6pPr>
            <a:lvl7pPr marL="3200400" lvl="6" indent="-381000">
              <a:spcBef>
                <a:spcPts val="1600"/>
              </a:spcBef>
              <a:spcAft>
                <a:spcPts val="0"/>
              </a:spcAft>
              <a:buSzPts val="2400"/>
              <a:buChar char="●"/>
              <a:defRPr/>
            </a:lvl7pPr>
            <a:lvl8pPr marL="3657600" lvl="7" indent="-381000">
              <a:spcBef>
                <a:spcPts val="1600"/>
              </a:spcBef>
              <a:spcAft>
                <a:spcPts val="0"/>
              </a:spcAft>
              <a:buSzPts val="2400"/>
              <a:buChar char="○"/>
              <a:defRPr/>
            </a:lvl8pPr>
            <a:lvl9pPr marL="4114800" lvl="8" indent="-381000">
              <a:spcBef>
                <a:spcPts val="1600"/>
              </a:spcBef>
              <a:spcAft>
                <a:spcPts val="1600"/>
              </a:spcAft>
              <a:buSzPts val="2400"/>
              <a:buChar char="■"/>
              <a:defRPr/>
            </a:lvl9pPr>
          </a:lstStyle>
          <a:p>
            <a:endParaRPr/>
          </a:p>
        </p:txBody>
      </p:sp>
      <p:sp>
        <p:nvSpPr>
          <p:cNvPr id="27" name="Google Shape;27;p5"/>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28" name="Google Shape;28;p5"/>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3400"/>
              <a:buNone/>
              <a:defRPr sz="3400">
                <a:solidFill>
                  <a:srgbClr val="D50032"/>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a:endParaRPr/>
          </a:p>
        </p:txBody>
      </p:sp>
      <p:sp>
        <p:nvSpPr>
          <p:cNvPr id="29" name="Google Shape;29;p5"/>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rebuchet MS"/>
                <a:ea typeface="Trebuchet MS"/>
                <a:cs typeface="Trebuchet MS"/>
                <a:sym typeface="Trebuchet MS"/>
              </a:rPr>
              <a:t>Department of Learning and Innovation</a:t>
            </a:r>
            <a:endParaRPr sz="1200">
              <a:latin typeface="Trebuchet MS"/>
              <a:ea typeface="Trebuchet MS"/>
              <a:cs typeface="Trebuchet MS"/>
              <a:sym typeface="Trebuchet MS"/>
            </a:endParaRPr>
          </a:p>
          <a:p>
            <a:pPr marL="0" lvl="0" indent="0" algn="l" rtl="0">
              <a:spcBef>
                <a:spcPts val="0"/>
              </a:spcBef>
              <a:spcAft>
                <a:spcPts val="0"/>
              </a:spcAft>
              <a:buNone/>
            </a:pPr>
            <a:r>
              <a:rPr lang="en" sz="1200">
                <a:latin typeface="Trebuchet MS"/>
                <a:ea typeface="Trebuchet MS"/>
                <a:cs typeface="Trebuchet MS"/>
                <a:sym typeface="Trebuchet MS"/>
              </a:rPr>
              <a:t>Department of Student Assessment, Accountability, and ESEA Programs</a:t>
            </a:r>
            <a:endParaRPr sz="1200">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296225" y="947875"/>
            <a:ext cx="85206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1600"/>
              </a:spcBef>
              <a:spcAft>
                <a:spcPts val="0"/>
              </a:spcAft>
              <a:buSzPts val="2400"/>
              <a:buChar char="○"/>
              <a:defRPr/>
            </a:lvl2pPr>
            <a:lvl3pPr marL="1371600" lvl="2" indent="-381000" rtl="0">
              <a:spcBef>
                <a:spcPts val="1600"/>
              </a:spcBef>
              <a:spcAft>
                <a:spcPts val="0"/>
              </a:spcAft>
              <a:buSzPts val="2400"/>
              <a:buChar char="■"/>
              <a:defRPr/>
            </a:lvl3pPr>
            <a:lvl4pPr marL="1828800" lvl="3" indent="-381000" rtl="0">
              <a:spcBef>
                <a:spcPts val="1600"/>
              </a:spcBef>
              <a:spcAft>
                <a:spcPts val="0"/>
              </a:spcAft>
              <a:buSzPts val="2400"/>
              <a:buChar char="●"/>
              <a:defRPr/>
            </a:lvl4pPr>
            <a:lvl5pPr marL="2286000" lvl="4" indent="-381000" rtl="0">
              <a:spcBef>
                <a:spcPts val="1600"/>
              </a:spcBef>
              <a:spcAft>
                <a:spcPts val="0"/>
              </a:spcAft>
              <a:buSzPts val="2400"/>
              <a:buChar char="○"/>
              <a:defRPr/>
            </a:lvl5pPr>
            <a:lvl6pPr marL="2743200" lvl="5" indent="-381000" rtl="0">
              <a:spcBef>
                <a:spcPts val="1600"/>
              </a:spcBef>
              <a:spcAft>
                <a:spcPts val="0"/>
              </a:spcAft>
              <a:buSzPts val="2400"/>
              <a:buChar char="■"/>
              <a:defRPr/>
            </a:lvl6pPr>
            <a:lvl7pPr marL="3200400" lvl="6" indent="-381000" rtl="0">
              <a:spcBef>
                <a:spcPts val="1600"/>
              </a:spcBef>
              <a:spcAft>
                <a:spcPts val="0"/>
              </a:spcAft>
              <a:buSzPts val="2400"/>
              <a:buChar char="●"/>
              <a:defRPr/>
            </a:lvl7pPr>
            <a:lvl8pPr marL="3657600" lvl="7" indent="-381000" rtl="0">
              <a:spcBef>
                <a:spcPts val="1600"/>
              </a:spcBef>
              <a:spcAft>
                <a:spcPts val="0"/>
              </a:spcAft>
              <a:buSzPts val="2400"/>
              <a:buChar char="○"/>
              <a:defRPr/>
            </a:lvl8pPr>
            <a:lvl9pPr marL="4114800" lvl="8" indent="-381000" rtl="0">
              <a:spcBef>
                <a:spcPts val="1600"/>
              </a:spcBef>
              <a:spcAft>
                <a:spcPts val="1600"/>
              </a:spcAft>
              <a:buSzPts val="2400"/>
              <a:buChar char="■"/>
              <a:defRPr/>
            </a:lvl9pPr>
          </a:lstStyle>
          <a:p>
            <a:endParaRPr/>
          </a:p>
        </p:txBody>
      </p:sp>
      <p:sp>
        <p:nvSpPr>
          <p:cNvPr id="32" name="Google Shape;32;p6"/>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33" name="Google Shape;33;p6"/>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3400"/>
              <a:buNone/>
              <a:defRPr sz="3400">
                <a:solidFill>
                  <a:srgbClr val="D50032"/>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a:endParaRPr/>
          </a:p>
        </p:txBody>
      </p:sp>
      <p:sp>
        <p:nvSpPr>
          <p:cNvPr id="34" name="Google Shape;34;p6"/>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rebuchet MS"/>
                <a:ea typeface="Trebuchet MS"/>
                <a:cs typeface="Trebuchet MS"/>
                <a:sym typeface="Trebuchet MS"/>
              </a:rPr>
              <a:t>Department of Learning and Innovation</a:t>
            </a:r>
            <a:endParaRPr sz="1200">
              <a:latin typeface="Trebuchet MS"/>
              <a:ea typeface="Trebuchet MS"/>
              <a:cs typeface="Trebuchet MS"/>
              <a:sym typeface="Trebuchet MS"/>
            </a:endParaRPr>
          </a:p>
          <a:p>
            <a:pPr marL="0" lvl="0" indent="0" algn="l" rtl="0">
              <a:spcBef>
                <a:spcPts val="0"/>
              </a:spcBef>
              <a:spcAft>
                <a:spcPts val="0"/>
              </a:spcAft>
              <a:buNone/>
            </a:pPr>
            <a:r>
              <a:rPr lang="en" sz="1200">
                <a:latin typeface="Trebuchet MS"/>
                <a:ea typeface="Trebuchet MS"/>
                <a:cs typeface="Trebuchet MS"/>
                <a:sym typeface="Trebuchet MS"/>
              </a:rPr>
              <a:t>Department of Student Assessment, Accountability, and ESEA Programs</a:t>
            </a:r>
            <a:endParaRPr sz="1200">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505900" y="1000075"/>
            <a:ext cx="3694200" cy="34164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a:lvl1pPr>
            <a:lvl2pPr marL="914400" lvl="1" indent="-381000">
              <a:spcBef>
                <a:spcPts val="1600"/>
              </a:spcBef>
              <a:spcAft>
                <a:spcPts val="0"/>
              </a:spcAft>
              <a:buSzPts val="2400"/>
              <a:buChar char="○"/>
              <a:defRPr/>
            </a:lvl2pPr>
            <a:lvl3pPr marL="1371600" lvl="2" indent="-381000">
              <a:spcBef>
                <a:spcPts val="1600"/>
              </a:spcBef>
              <a:spcAft>
                <a:spcPts val="0"/>
              </a:spcAft>
              <a:buSzPts val="2400"/>
              <a:buChar char="■"/>
              <a:defRPr/>
            </a:lvl3pPr>
            <a:lvl4pPr marL="1828800" lvl="3" indent="-381000">
              <a:spcBef>
                <a:spcPts val="1600"/>
              </a:spcBef>
              <a:spcAft>
                <a:spcPts val="0"/>
              </a:spcAft>
              <a:buSzPts val="2400"/>
              <a:buChar char="●"/>
              <a:defRPr/>
            </a:lvl4pPr>
            <a:lvl5pPr marL="2286000" lvl="4" indent="-381000">
              <a:spcBef>
                <a:spcPts val="1600"/>
              </a:spcBef>
              <a:spcAft>
                <a:spcPts val="0"/>
              </a:spcAft>
              <a:buSzPts val="2400"/>
              <a:buChar char="○"/>
              <a:defRPr/>
            </a:lvl5pPr>
            <a:lvl6pPr marL="2743200" lvl="5" indent="-381000">
              <a:spcBef>
                <a:spcPts val="1600"/>
              </a:spcBef>
              <a:spcAft>
                <a:spcPts val="0"/>
              </a:spcAft>
              <a:buSzPts val="2400"/>
              <a:buChar char="■"/>
              <a:defRPr/>
            </a:lvl6pPr>
            <a:lvl7pPr marL="3200400" lvl="6" indent="-381000">
              <a:spcBef>
                <a:spcPts val="1600"/>
              </a:spcBef>
              <a:spcAft>
                <a:spcPts val="0"/>
              </a:spcAft>
              <a:buSzPts val="2400"/>
              <a:buChar char="●"/>
              <a:defRPr/>
            </a:lvl7pPr>
            <a:lvl8pPr marL="3657600" lvl="7" indent="-381000">
              <a:spcBef>
                <a:spcPts val="1600"/>
              </a:spcBef>
              <a:spcAft>
                <a:spcPts val="0"/>
              </a:spcAft>
              <a:buSzPts val="2400"/>
              <a:buChar char="○"/>
              <a:defRPr/>
            </a:lvl8pPr>
            <a:lvl9pPr marL="4114800" lvl="8" indent="-381000">
              <a:spcBef>
                <a:spcPts val="1600"/>
              </a:spcBef>
              <a:spcAft>
                <a:spcPts val="1600"/>
              </a:spcAft>
              <a:buSzPts val="2400"/>
              <a:buChar char="■"/>
              <a:defRPr/>
            </a:lvl9pPr>
          </a:lstStyle>
          <a:p>
            <a:endParaRPr/>
          </a:p>
        </p:txBody>
      </p:sp>
      <p:sp>
        <p:nvSpPr>
          <p:cNvPr id="37" name="Google Shape;37;p7"/>
          <p:cNvSpPr txBox="1">
            <a:spLocks noGrp="1"/>
          </p:cNvSpPr>
          <p:nvPr>
            <p:ph type="body" idx="2"/>
          </p:nvPr>
        </p:nvSpPr>
        <p:spPr>
          <a:xfrm>
            <a:off x="4680992" y="1000075"/>
            <a:ext cx="3694200" cy="34164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a:lvl1pPr>
            <a:lvl2pPr marL="914400" lvl="1" indent="-381000">
              <a:spcBef>
                <a:spcPts val="1600"/>
              </a:spcBef>
              <a:spcAft>
                <a:spcPts val="0"/>
              </a:spcAft>
              <a:buSzPts val="2400"/>
              <a:buChar char="○"/>
              <a:defRPr/>
            </a:lvl2pPr>
            <a:lvl3pPr marL="1371600" lvl="2" indent="-381000">
              <a:spcBef>
                <a:spcPts val="1600"/>
              </a:spcBef>
              <a:spcAft>
                <a:spcPts val="0"/>
              </a:spcAft>
              <a:buSzPts val="2400"/>
              <a:buChar char="■"/>
              <a:defRPr/>
            </a:lvl3pPr>
            <a:lvl4pPr marL="1828800" lvl="3" indent="-381000">
              <a:spcBef>
                <a:spcPts val="1600"/>
              </a:spcBef>
              <a:spcAft>
                <a:spcPts val="0"/>
              </a:spcAft>
              <a:buSzPts val="2400"/>
              <a:buChar char="●"/>
              <a:defRPr/>
            </a:lvl4pPr>
            <a:lvl5pPr marL="2286000" lvl="4" indent="-381000">
              <a:spcBef>
                <a:spcPts val="1600"/>
              </a:spcBef>
              <a:spcAft>
                <a:spcPts val="0"/>
              </a:spcAft>
              <a:buSzPts val="2400"/>
              <a:buChar char="○"/>
              <a:defRPr/>
            </a:lvl5pPr>
            <a:lvl6pPr marL="2743200" lvl="5" indent="-381000">
              <a:spcBef>
                <a:spcPts val="1600"/>
              </a:spcBef>
              <a:spcAft>
                <a:spcPts val="0"/>
              </a:spcAft>
              <a:buSzPts val="2400"/>
              <a:buChar char="■"/>
              <a:defRPr/>
            </a:lvl6pPr>
            <a:lvl7pPr marL="3200400" lvl="6" indent="-381000">
              <a:spcBef>
                <a:spcPts val="1600"/>
              </a:spcBef>
              <a:spcAft>
                <a:spcPts val="0"/>
              </a:spcAft>
              <a:buSzPts val="2400"/>
              <a:buChar char="●"/>
              <a:defRPr/>
            </a:lvl7pPr>
            <a:lvl8pPr marL="3657600" lvl="7" indent="-381000">
              <a:spcBef>
                <a:spcPts val="1600"/>
              </a:spcBef>
              <a:spcAft>
                <a:spcPts val="0"/>
              </a:spcAft>
              <a:buSzPts val="2400"/>
              <a:buChar char="○"/>
              <a:defRPr/>
            </a:lvl8pPr>
            <a:lvl9pPr marL="4114800" lvl="8" indent="-381000">
              <a:spcBef>
                <a:spcPts val="1600"/>
              </a:spcBef>
              <a:spcAft>
                <a:spcPts val="1600"/>
              </a:spcAft>
              <a:buSzPts val="2400"/>
              <a:buChar char="■"/>
              <a:defRPr/>
            </a:lvl9pPr>
          </a:lstStyle>
          <a:p>
            <a:endParaRPr/>
          </a:p>
        </p:txBody>
      </p:sp>
      <p:sp>
        <p:nvSpPr>
          <p:cNvPr id="38" name="Google Shape;38;p7"/>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39" name="Google Shape;39;p7"/>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3400"/>
              <a:buNone/>
              <a:defRPr sz="3400">
                <a:solidFill>
                  <a:srgbClr val="D50032"/>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a:endParaRPr/>
          </a:p>
        </p:txBody>
      </p:sp>
      <p:sp>
        <p:nvSpPr>
          <p:cNvPr id="40" name="Google Shape;40;p7"/>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rebuchet MS"/>
                <a:ea typeface="Trebuchet MS"/>
                <a:cs typeface="Trebuchet MS"/>
                <a:sym typeface="Trebuchet MS"/>
              </a:rPr>
              <a:t>Department of Learning and Innovation</a:t>
            </a:r>
            <a:endParaRPr sz="1200">
              <a:latin typeface="Trebuchet MS"/>
              <a:ea typeface="Trebuchet MS"/>
              <a:cs typeface="Trebuchet MS"/>
              <a:sym typeface="Trebuchet MS"/>
            </a:endParaRPr>
          </a:p>
          <a:p>
            <a:pPr marL="0" lvl="0" indent="0" algn="l" rtl="0">
              <a:spcBef>
                <a:spcPts val="0"/>
              </a:spcBef>
              <a:spcAft>
                <a:spcPts val="0"/>
              </a:spcAft>
              <a:buNone/>
            </a:pPr>
            <a:r>
              <a:rPr lang="en" sz="1200">
                <a:latin typeface="Trebuchet MS"/>
                <a:ea typeface="Trebuchet MS"/>
                <a:cs typeface="Trebuchet MS"/>
                <a:sym typeface="Trebuchet MS"/>
              </a:rPr>
              <a:t>Department of Student Assessment, Accountability, and ESEA Programs</a:t>
            </a:r>
            <a:endParaRPr sz="1200">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3" name="Google Shape;43;p8"/>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4" name="Google Shape;44;p8"/>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rebuchet MS"/>
                <a:ea typeface="Trebuchet MS"/>
                <a:cs typeface="Trebuchet MS"/>
                <a:sym typeface="Trebuchet MS"/>
              </a:rPr>
              <a:t>Department of Learning and Innovation</a:t>
            </a:r>
            <a:endParaRPr sz="1200">
              <a:latin typeface="Trebuchet MS"/>
              <a:ea typeface="Trebuchet MS"/>
              <a:cs typeface="Trebuchet MS"/>
              <a:sym typeface="Trebuchet MS"/>
            </a:endParaRPr>
          </a:p>
          <a:p>
            <a:pPr marL="0" lvl="0" indent="0" algn="l" rtl="0">
              <a:spcBef>
                <a:spcPts val="0"/>
              </a:spcBef>
              <a:spcAft>
                <a:spcPts val="0"/>
              </a:spcAft>
              <a:buNone/>
            </a:pPr>
            <a:r>
              <a:rPr lang="en" sz="1200">
                <a:latin typeface="Trebuchet MS"/>
                <a:ea typeface="Trebuchet MS"/>
                <a:cs typeface="Trebuchet MS"/>
                <a:sym typeface="Trebuchet MS"/>
              </a:rPr>
              <a:t>Department of Student Assessment, Accountability, and ESEA Programs</a:t>
            </a:r>
            <a:endParaRPr sz="1200">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title"/>
          </p:nvPr>
        </p:nvSpPr>
        <p:spPr>
          <a:xfrm>
            <a:off x="270750" y="1680900"/>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8" name="Google Shape;48;p9"/>
          <p:cNvSpPr txBox="1">
            <a:spLocks noGrp="1"/>
          </p:cNvSpPr>
          <p:nvPr>
            <p:ph type="subTitle" idx="1"/>
          </p:nvPr>
        </p:nvSpPr>
        <p:spPr>
          <a:xfrm>
            <a:off x="270750" y="3250800"/>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49" name="Google Shape;4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81000">
              <a:spcBef>
                <a:spcPts val="0"/>
              </a:spcBef>
              <a:spcAft>
                <a:spcPts val="0"/>
              </a:spcAft>
              <a:buSzPts val="2400"/>
              <a:buChar char="●"/>
              <a:defRPr/>
            </a:lvl1pPr>
            <a:lvl2pPr marL="914400" lvl="1" indent="-381000">
              <a:spcBef>
                <a:spcPts val="1600"/>
              </a:spcBef>
              <a:spcAft>
                <a:spcPts val="0"/>
              </a:spcAft>
              <a:buSzPts val="2400"/>
              <a:buChar char="○"/>
              <a:defRPr/>
            </a:lvl2pPr>
            <a:lvl3pPr marL="1371600" lvl="2" indent="-381000">
              <a:spcBef>
                <a:spcPts val="1600"/>
              </a:spcBef>
              <a:spcAft>
                <a:spcPts val="0"/>
              </a:spcAft>
              <a:buSzPts val="2400"/>
              <a:buChar char="■"/>
              <a:defRPr/>
            </a:lvl3pPr>
            <a:lvl4pPr marL="1828800" lvl="3" indent="-381000">
              <a:spcBef>
                <a:spcPts val="1600"/>
              </a:spcBef>
              <a:spcAft>
                <a:spcPts val="0"/>
              </a:spcAft>
              <a:buSzPts val="2400"/>
              <a:buChar char="●"/>
              <a:defRPr/>
            </a:lvl4pPr>
            <a:lvl5pPr marL="2286000" lvl="4" indent="-381000">
              <a:spcBef>
                <a:spcPts val="1600"/>
              </a:spcBef>
              <a:spcAft>
                <a:spcPts val="0"/>
              </a:spcAft>
              <a:buSzPts val="2400"/>
              <a:buChar char="○"/>
              <a:defRPr/>
            </a:lvl5pPr>
            <a:lvl6pPr marL="2743200" lvl="5" indent="-381000">
              <a:spcBef>
                <a:spcPts val="1600"/>
              </a:spcBef>
              <a:spcAft>
                <a:spcPts val="0"/>
              </a:spcAft>
              <a:buSzPts val="2400"/>
              <a:buChar char="■"/>
              <a:defRPr/>
            </a:lvl6pPr>
            <a:lvl7pPr marL="3200400" lvl="6" indent="-381000">
              <a:spcBef>
                <a:spcPts val="1600"/>
              </a:spcBef>
              <a:spcAft>
                <a:spcPts val="0"/>
              </a:spcAft>
              <a:buSzPts val="2400"/>
              <a:buChar char="●"/>
              <a:defRPr/>
            </a:lvl7pPr>
            <a:lvl8pPr marL="3657600" lvl="7" indent="-381000">
              <a:spcBef>
                <a:spcPts val="1600"/>
              </a:spcBef>
              <a:spcAft>
                <a:spcPts val="0"/>
              </a:spcAft>
              <a:buSzPts val="2400"/>
              <a:buChar char="○"/>
              <a:defRPr/>
            </a:lvl8pPr>
            <a:lvl9pPr marL="4114800" lvl="8" indent="-381000">
              <a:spcBef>
                <a:spcPts val="1600"/>
              </a:spcBef>
              <a:spcAft>
                <a:spcPts val="1600"/>
              </a:spcAft>
              <a:buSzPts val="2400"/>
              <a:buChar char="■"/>
              <a:defRPr/>
            </a:lvl9pPr>
          </a:lstStyle>
          <a:p>
            <a:endParaRPr/>
          </a:p>
        </p:txBody>
      </p:sp>
      <p:sp>
        <p:nvSpPr>
          <p:cNvPr id="50" name="Google Shape;50;p9"/>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1" name="Google Shape;51;p9"/>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rebuchet MS"/>
                <a:ea typeface="Trebuchet MS"/>
                <a:cs typeface="Trebuchet MS"/>
                <a:sym typeface="Trebuchet MS"/>
              </a:rPr>
              <a:t>Department of Learning and Innovation</a:t>
            </a:r>
            <a:endParaRPr sz="1200">
              <a:latin typeface="Trebuchet MS"/>
              <a:ea typeface="Trebuchet MS"/>
              <a:cs typeface="Trebuchet MS"/>
              <a:sym typeface="Trebuchet MS"/>
            </a:endParaRPr>
          </a:p>
          <a:p>
            <a:pPr marL="0" lvl="0" indent="0" algn="l" rtl="0">
              <a:spcBef>
                <a:spcPts val="0"/>
              </a:spcBef>
              <a:spcAft>
                <a:spcPts val="0"/>
              </a:spcAft>
              <a:buNone/>
            </a:pPr>
            <a:r>
              <a:rPr lang="en" sz="1200">
                <a:latin typeface="Trebuchet MS"/>
                <a:ea typeface="Trebuchet MS"/>
                <a:cs typeface="Trebuchet MS"/>
                <a:sym typeface="Trebuchet MS"/>
              </a:rPr>
              <a:t>Department of Student Assessment, Accountability, and ESEA Programs</a:t>
            </a:r>
            <a:endParaRPr sz="1200">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69650" y="37933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54" name="Google Shape;54;p10"/>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10"/>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rebuchet MS"/>
                <a:ea typeface="Trebuchet MS"/>
                <a:cs typeface="Trebuchet MS"/>
                <a:sym typeface="Trebuchet MS"/>
              </a:rPr>
              <a:t>Department of Learning and Innovation</a:t>
            </a:r>
            <a:endParaRPr sz="1200">
              <a:latin typeface="Trebuchet MS"/>
              <a:ea typeface="Trebuchet MS"/>
              <a:cs typeface="Trebuchet MS"/>
              <a:sym typeface="Trebuchet MS"/>
            </a:endParaRPr>
          </a:p>
          <a:p>
            <a:pPr marL="0" lvl="0" indent="0" algn="l" rtl="0">
              <a:spcBef>
                <a:spcPts val="0"/>
              </a:spcBef>
              <a:spcAft>
                <a:spcPts val="0"/>
              </a:spcAft>
              <a:buNone/>
            </a:pPr>
            <a:r>
              <a:rPr lang="en" sz="1200">
                <a:latin typeface="Trebuchet MS"/>
                <a:ea typeface="Trebuchet MS"/>
                <a:cs typeface="Trebuchet MS"/>
                <a:sym typeface="Trebuchet MS"/>
              </a:rPr>
              <a:t>Department of Student Assessment, Accountability, and ESEA Programs</a:t>
            </a:r>
            <a:endParaRPr sz="1200">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6225" y="947875"/>
            <a:ext cx="8520600" cy="34164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0"/>
              </a:spcBef>
              <a:spcAft>
                <a:spcPts val="0"/>
              </a:spcAft>
              <a:buClr>
                <a:srgbClr val="101820"/>
              </a:buClr>
              <a:buSzPts val="2400"/>
              <a:buFont typeface="Trebuchet MS"/>
              <a:buChar char="●"/>
              <a:defRPr sz="2400" b="1">
                <a:solidFill>
                  <a:srgbClr val="101820"/>
                </a:solidFill>
                <a:latin typeface="Trebuchet MS"/>
                <a:ea typeface="Trebuchet MS"/>
                <a:cs typeface="Trebuchet MS"/>
                <a:sym typeface="Trebuchet MS"/>
              </a:defRPr>
            </a:lvl1pPr>
            <a:lvl2pPr marL="914400" lvl="1" indent="-381000">
              <a:lnSpc>
                <a:spcPct val="115000"/>
              </a:lnSpc>
              <a:spcBef>
                <a:spcPts val="1600"/>
              </a:spcBef>
              <a:spcAft>
                <a:spcPts val="0"/>
              </a:spcAft>
              <a:buClr>
                <a:schemeClr val="dk2"/>
              </a:buClr>
              <a:buSzPts val="2400"/>
              <a:buFont typeface="Trebuchet MS"/>
              <a:buChar char="○"/>
              <a:defRPr sz="2400" b="1">
                <a:solidFill>
                  <a:schemeClr val="dk2"/>
                </a:solidFill>
                <a:latin typeface="Trebuchet MS"/>
                <a:ea typeface="Trebuchet MS"/>
                <a:cs typeface="Trebuchet MS"/>
                <a:sym typeface="Trebuchet MS"/>
              </a:defRPr>
            </a:lvl2pPr>
            <a:lvl3pPr marL="1371600" lvl="2" indent="-381000">
              <a:lnSpc>
                <a:spcPct val="115000"/>
              </a:lnSpc>
              <a:spcBef>
                <a:spcPts val="1600"/>
              </a:spcBef>
              <a:spcAft>
                <a:spcPts val="0"/>
              </a:spcAft>
              <a:buClr>
                <a:srgbClr val="D50032"/>
              </a:buClr>
              <a:buSzPts val="2400"/>
              <a:buFont typeface="Trebuchet MS"/>
              <a:buChar char="■"/>
              <a:defRPr sz="2400" b="1">
                <a:solidFill>
                  <a:srgbClr val="D50032"/>
                </a:solidFill>
                <a:latin typeface="Trebuchet MS"/>
                <a:ea typeface="Trebuchet MS"/>
                <a:cs typeface="Trebuchet MS"/>
                <a:sym typeface="Trebuchet MS"/>
              </a:defRPr>
            </a:lvl3pPr>
            <a:lvl4pPr marL="1828800" lvl="3" indent="-381000">
              <a:lnSpc>
                <a:spcPct val="115000"/>
              </a:lnSpc>
              <a:spcBef>
                <a:spcPts val="1600"/>
              </a:spcBef>
              <a:spcAft>
                <a:spcPts val="0"/>
              </a:spcAft>
              <a:buClr>
                <a:schemeClr val="dk2"/>
              </a:buClr>
              <a:buSzPts val="2400"/>
              <a:buFont typeface="Trebuchet MS"/>
              <a:buChar char="●"/>
              <a:defRPr sz="2400" b="1">
                <a:solidFill>
                  <a:schemeClr val="dk2"/>
                </a:solidFill>
                <a:latin typeface="Trebuchet MS"/>
                <a:ea typeface="Trebuchet MS"/>
                <a:cs typeface="Trebuchet MS"/>
                <a:sym typeface="Trebuchet MS"/>
              </a:defRPr>
            </a:lvl4pPr>
            <a:lvl5pPr marL="2286000" lvl="4" indent="-381000">
              <a:lnSpc>
                <a:spcPct val="115000"/>
              </a:lnSpc>
              <a:spcBef>
                <a:spcPts val="1600"/>
              </a:spcBef>
              <a:spcAft>
                <a:spcPts val="0"/>
              </a:spcAft>
              <a:buClr>
                <a:srgbClr val="D50032"/>
              </a:buClr>
              <a:buSzPts val="2400"/>
              <a:buFont typeface="Trebuchet MS"/>
              <a:buChar char="○"/>
              <a:defRPr sz="2400" i="1">
                <a:solidFill>
                  <a:srgbClr val="D50032"/>
                </a:solidFill>
                <a:latin typeface="Trebuchet MS"/>
                <a:ea typeface="Trebuchet MS"/>
                <a:cs typeface="Trebuchet MS"/>
                <a:sym typeface="Trebuchet MS"/>
              </a:defRPr>
            </a:lvl5pPr>
            <a:lvl6pPr marL="2743200" lvl="5" indent="-381000">
              <a:lnSpc>
                <a:spcPct val="115000"/>
              </a:lnSpc>
              <a:spcBef>
                <a:spcPts val="1600"/>
              </a:spcBef>
              <a:spcAft>
                <a:spcPts val="0"/>
              </a:spcAft>
              <a:buClr>
                <a:schemeClr val="dk2"/>
              </a:buClr>
              <a:buSzPts val="2400"/>
              <a:buFont typeface="Trebuchet MS"/>
              <a:buChar char="■"/>
              <a:defRPr sz="2400">
                <a:solidFill>
                  <a:schemeClr val="dk2"/>
                </a:solidFill>
                <a:latin typeface="Trebuchet MS"/>
                <a:ea typeface="Trebuchet MS"/>
                <a:cs typeface="Trebuchet MS"/>
                <a:sym typeface="Trebuchet MS"/>
              </a:defRPr>
            </a:lvl6pPr>
            <a:lvl7pPr marL="3200400" lvl="6" indent="-381000">
              <a:lnSpc>
                <a:spcPct val="115000"/>
              </a:lnSpc>
              <a:spcBef>
                <a:spcPts val="1600"/>
              </a:spcBef>
              <a:spcAft>
                <a:spcPts val="0"/>
              </a:spcAft>
              <a:buClr>
                <a:schemeClr val="dk2"/>
              </a:buClr>
              <a:buSzPts val="2400"/>
              <a:buFont typeface="Trebuchet MS"/>
              <a:buChar char="●"/>
              <a:defRPr sz="2400">
                <a:solidFill>
                  <a:schemeClr val="dk2"/>
                </a:solidFill>
                <a:latin typeface="Trebuchet MS"/>
                <a:ea typeface="Trebuchet MS"/>
                <a:cs typeface="Trebuchet MS"/>
                <a:sym typeface="Trebuchet MS"/>
              </a:defRPr>
            </a:lvl7pPr>
            <a:lvl8pPr marL="3657600" lvl="7" indent="-381000">
              <a:lnSpc>
                <a:spcPct val="115000"/>
              </a:lnSpc>
              <a:spcBef>
                <a:spcPts val="1600"/>
              </a:spcBef>
              <a:spcAft>
                <a:spcPts val="0"/>
              </a:spcAft>
              <a:buClr>
                <a:schemeClr val="dk2"/>
              </a:buClr>
              <a:buSzPts val="2400"/>
              <a:buFont typeface="Trebuchet MS"/>
              <a:buChar char="○"/>
              <a:defRPr sz="2400" b="1">
                <a:solidFill>
                  <a:schemeClr val="dk2"/>
                </a:solidFill>
                <a:latin typeface="Trebuchet MS"/>
                <a:ea typeface="Trebuchet MS"/>
                <a:cs typeface="Trebuchet MS"/>
                <a:sym typeface="Trebuchet MS"/>
              </a:defRPr>
            </a:lvl8pPr>
            <a:lvl9pPr marL="4114800" lvl="8" indent="-381000">
              <a:lnSpc>
                <a:spcPct val="115000"/>
              </a:lnSpc>
              <a:spcBef>
                <a:spcPts val="1600"/>
              </a:spcBef>
              <a:spcAft>
                <a:spcPts val="1600"/>
              </a:spcAft>
              <a:buClr>
                <a:schemeClr val="dk2"/>
              </a:buClr>
              <a:buSzPts val="2400"/>
              <a:buFont typeface="Trebuchet MS"/>
              <a:buChar char="■"/>
              <a:defRPr sz="2400" b="1">
                <a:solidFill>
                  <a:schemeClr val="dk2"/>
                </a:solidFill>
                <a:latin typeface="Trebuchet MS"/>
                <a:ea typeface="Trebuchet MS"/>
                <a:cs typeface="Trebuchet MS"/>
                <a:sym typeface="Trebuchet MS"/>
              </a:defRPr>
            </a:lvl9pPr>
          </a:lstStyle>
          <a:p>
            <a:endParaRPr/>
          </a:p>
        </p:txBody>
      </p:sp>
      <p:sp>
        <p:nvSpPr>
          <p:cNvPr id="7" name="Google Shape;7;p1"/>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lvl="0">
              <a:buNone/>
              <a:defRPr sz="1000">
                <a:solidFill>
                  <a:srgbClr val="B7B7B7"/>
                </a:solidFill>
              </a:defRPr>
            </a:lvl1pPr>
            <a:lvl2pPr lvl="1">
              <a:buNone/>
              <a:defRPr sz="1000">
                <a:solidFill>
                  <a:srgbClr val="B7B7B7"/>
                </a:solidFill>
              </a:defRPr>
            </a:lvl2pPr>
            <a:lvl3pPr lvl="2">
              <a:buNone/>
              <a:defRPr sz="1000">
                <a:solidFill>
                  <a:srgbClr val="B7B7B7"/>
                </a:solidFill>
              </a:defRPr>
            </a:lvl3pPr>
            <a:lvl4pPr lvl="3">
              <a:buNone/>
              <a:defRPr sz="1000">
                <a:solidFill>
                  <a:srgbClr val="B7B7B7"/>
                </a:solidFill>
              </a:defRPr>
            </a:lvl4pPr>
            <a:lvl5pPr lvl="4">
              <a:buNone/>
              <a:defRPr sz="1000">
                <a:solidFill>
                  <a:srgbClr val="B7B7B7"/>
                </a:solidFill>
              </a:defRPr>
            </a:lvl5pPr>
            <a:lvl6pPr lvl="5">
              <a:buNone/>
              <a:defRPr sz="1000">
                <a:solidFill>
                  <a:srgbClr val="B7B7B7"/>
                </a:solidFill>
              </a:defRPr>
            </a:lvl6pPr>
            <a:lvl7pPr lvl="6">
              <a:buNone/>
              <a:defRPr sz="1000">
                <a:solidFill>
                  <a:srgbClr val="B7B7B7"/>
                </a:solidFill>
              </a:defRPr>
            </a:lvl7pPr>
            <a:lvl8pPr lvl="7">
              <a:buNone/>
              <a:defRPr sz="1000">
                <a:solidFill>
                  <a:srgbClr val="B7B7B7"/>
                </a:solidFill>
              </a:defRPr>
            </a:lvl8pPr>
            <a:lvl9pPr lvl="8">
              <a:buNone/>
              <a:defRPr sz="1000">
                <a:solidFill>
                  <a:srgbClr val="B7B7B7"/>
                </a:solidFill>
              </a:defRPr>
            </a:lvl9pPr>
          </a:lstStyle>
          <a:p>
            <a:pPr marL="0" lvl="0" indent="0" algn="l" rtl="0">
              <a:spcBef>
                <a:spcPts val="0"/>
              </a:spcBef>
              <a:spcAft>
                <a:spcPts val="0"/>
              </a:spcAft>
              <a:buNone/>
            </a:pPr>
            <a:fld id="{00000000-1234-1234-1234-123412341234}" type="slidenum">
              <a:rPr lang="en"/>
              <a:t>‹#›</a:t>
            </a:fld>
            <a:endParaRPr>
              <a:solidFill>
                <a:srgbClr val="999999"/>
              </a:solidFill>
            </a:endParaRPr>
          </a:p>
        </p:txBody>
      </p:sp>
      <p:pic>
        <p:nvPicPr>
          <p:cNvPr id="8" name="Google Shape;8;p1" descr="VDOE-Va is for Learners Logo" title="VDOE-Va is for Learners Logo"/>
          <p:cNvPicPr preferRelativeResize="0"/>
          <p:nvPr/>
        </p:nvPicPr>
        <p:blipFill>
          <a:blip r:embed="rId13">
            <a:alphaModFix/>
          </a:blip>
          <a:stretch>
            <a:fillRect/>
          </a:stretch>
        </p:blipFill>
        <p:spPr>
          <a:xfrm>
            <a:off x="6934892" y="4503775"/>
            <a:ext cx="2034333" cy="678100"/>
          </a:xfrm>
          <a:prstGeom prst="rect">
            <a:avLst/>
          </a:prstGeom>
          <a:noFill/>
          <a:ln>
            <a:noFill/>
          </a:ln>
        </p:spPr>
      </p:pic>
      <p:sp>
        <p:nvSpPr>
          <p:cNvPr id="9" name="Google Shape;9;p1"/>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D50032"/>
              </a:buClr>
              <a:buSzPts val="3600"/>
              <a:buFont typeface="Trebuchet MS"/>
              <a:buNone/>
              <a:defRPr sz="3600" b="1">
                <a:solidFill>
                  <a:srgbClr val="D50032"/>
                </a:solidFill>
                <a:latin typeface="Trebuchet MS"/>
                <a:ea typeface="Trebuchet MS"/>
                <a:cs typeface="Trebuchet MS"/>
                <a:sym typeface="Trebuchet MS"/>
              </a:defRPr>
            </a:lvl1pPr>
            <a:lvl2pPr lvl="1" rtl="0">
              <a:spcBef>
                <a:spcPts val="0"/>
              </a:spcBef>
              <a:spcAft>
                <a:spcPts val="0"/>
              </a:spcAft>
              <a:buClr>
                <a:schemeClr val="dk1"/>
              </a:buClr>
              <a:buSzPts val="3600"/>
              <a:buFont typeface="Trebuchet MS"/>
              <a:buNone/>
              <a:defRPr sz="3600">
                <a:solidFill>
                  <a:schemeClr val="dk1"/>
                </a:solidFill>
                <a:latin typeface="Trebuchet MS"/>
                <a:ea typeface="Trebuchet MS"/>
                <a:cs typeface="Trebuchet MS"/>
                <a:sym typeface="Trebuchet MS"/>
              </a:defRPr>
            </a:lvl2pPr>
            <a:lvl3pPr lvl="2" rtl="0">
              <a:spcBef>
                <a:spcPts val="0"/>
              </a:spcBef>
              <a:spcAft>
                <a:spcPts val="0"/>
              </a:spcAft>
              <a:buClr>
                <a:schemeClr val="dk1"/>
              </a:buClr>
              <a:buSzPts val="3600"/>
              <a:buFont typeface="Trebuchet MS"/>
              <a:buNone/>
              <a:defRPr sz="3600">
                <a:solidFill>
                  <a:schemeClr val="dk1"/>
                </a:solidFill>
                <a:latin typeface="Trebuchet MS"/>
                <a:ea typeface="Trebuchet MS"/>
                <a:cs typeface="Trebuchet MS"/>
                <a:sym typeface="Trebuchet MS"/>
              </a:defRPr>
            </a:lvl3pPr>
            <a:lvl4pPr lvl="3" rtl="0">
              <a:spcBef>
                <a:spcPts val="0"/>
              </a:spcBef>
              <a:spcAft>
                <a:spcPts val="0"/>
              </a:spcAft>
              <a:buClr>
                <a:schemeClr val="dk1"/>
              </a:buClr>
              <a:buSzPts val="3600"/>
              <a:buFont typeface="Trebuchet MS"/>
              <a:buNone/>
              <a:defRPr sz="3600">
                <a:solidFill>
                  <a:schemeClr val="dk1"/>
                </a:solidFill>
                <a:latin typeface="Trebuchet MS"/>
                <a:ea typeface="Trebuchet MS"/>
                <a:cs typeface="Trebuchet MS"/>
                <a:sym typeface="Trebuchet MS"/>
              </a:defRPr>
            </a:lvl4pPr>
            <a:lvl5pPr lvl="4" rtl="0">
              <a:spcBef>
                <a:spcPts val="0"/>
              </a:spcBef>
              <a:spcAft>
                <a:spcPts val="0"/>
              </a:spcAft>
              <a:buClr>
                <a:schemeClr val="dk1"/>
              </a:buClr>
              <a:buSzPts val="3600"/>
              <a:buFont typeface="Trebuchet MS"/>
              <a:buNone/>
              <a:defRPr sz="3600">
                <a:solidFill>
                  <a:schemeClr val="dk1"/>
                </a:solidFill>
                <a:latin typeface="Trebuchet MS"/>
                <a:ea typeface="Trebuchet MS"/>
                <a:cs typeface="Trebuchet MS"/>
                <a:sym typeface="Trebuchet MS"/>
              </a:defRPr>
            </a:lvl5pPr>
            <a:lvl6pPr lvl="5" rtl="0">
              <a:spcBef>
                <a:spcPts val="0"/>
              </a:spcBef>
              <a:spcAft>
                <a:spcPts val="0"/>
              </a:spcAft>
              <a:buClr>
                <a:schemeClr val="dk1"/>
              </a:buClr>
              <a:buSzPts val="3600"/>
              <a:buFont typeface="Trebuchet MS"/>
              <a:buNone/>
              <a:defRPr sz="3600">
                <a:solidFill>
                  <a:schemeClr val="dk1"/>
                </a:solidFill>
                <a:latin typeface="Trebuchet MS"/>
                <a:ea typeface="Trebuchet MS"/>
                <a:cs typeface="Trebuchet MS"/>
                <a:sym typeface="Trebuchet MS"/>
              </a:defRPr>
            </a:lvl6pPr>
            <a:lvl7pPr lvl="6" rtl="0">
              <a:spcBef>
                <a:spcPts val="0"/>
              </a:spcBef>
              <a:spcAft>
                <a:spcPts val="0"/>
              </a:spcAft>
              <a:buClr>
                <a:schemeClr val="dk1"/>
              </a:buClr>
              <a:buSzPts val="3600"/>
              <a:buFont typeface="Trebuchet MS"/>
              <a:buNone/>
              <a:defRPr sz="3600">
                <a:solidFill>
                  <a:schemeClr val="dk1"/>
                </a:solidFill>
                <a:latin typeface="Trebuchet MS"/>
                <a:ea typeface="Trebuchet MS"/>
                <a:cs typeface="Trebuchet MS"/>
                <a:sym typeface="Trebuchet MS"/>
              </a:defRPr>
            </a:lvl7pPr>
            <a:lvl8pPr lvl="7" rtl="0">
              <a:spcBef>
                <a:spcPts val="0"/>
              </a:spcBef>
              <a:spcAft>
                <a:spcPts val="0"/>
              </a:spcAft>
              <a:buClr>
                <a:schemeClr val="dk1"/>
              </a:buClr>
              <a:buSzPts val="3600"/>
              <a:buFont typeface="Trebuchet MS"/>
              <a:buNone/>
              <a:defRPr sz="3600">
                <a:solidFill>
                  <a:schemeClr val="dk1"/>
                </a:solidFill>
                <a:latin typeface="Trebuchet MS"/>
                <a:ea typeface="Trebuchet MS"/>
                <a:cs typeface="Trebuchet MS"/>
                <a:sym typeface="Trebuchet MS"/>
              </a:defRPr>
            </a:lvl8pPr>
            <a:lvl9pPr lvl="8" rtl="0">
              <a:spcBef>
                <a:spcPts val="0"/>
              </a:spcBef>
              <a:spcAft>
                <a:spcPts val="0"/>
              </a:spcAft>
              <a:buClr>
                <a:schemeClr val="dk1"/>
              </a:buClr>
              <a:buSzPts val="3600"/>
              <a:buFont typeface="Trebuchet MS"/>
              <a:buNone/>
              <a:defRPr sz="3600">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e.virginia.gov/home/showdocument?id=36631"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doe.virginia.gov/administrators/superintendents_memos/2021/276-21.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e.virginia.gov/home/showdocument?id=3376"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doe.virginia.gov/home/showdocument?id=39936&amp;t=638072204525770000" TargetMode="External"/><Relationship Id="rId4" Type="http://schemas.openxmlformats.org/officeDocument/2006/relationships/hyperlink" Target="https://www.doe.virginia.gov/home/showdocument?id=39934&amp;t=63807220422457000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doe.virginia.gov/home/showdocument?id=39936&amp;t=638072204525770000"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mailto:Christonya.Brown@doe.virginia.gov"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hyperlink" Target="mailto:Brandi.McCracken@doe.virginia.gov" TargetMode="External"/><Relationship Id="rId4" Type="http://schemas.openxmlformats.org/officeDocument/2006/relationships/hyperlink" Target="mailto:Andrea.Emerson@doe.virginia.gov"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hyperlink" Target="mailto:Chris.Tsitsera@doe.virginia.gov" TargetMode="External"/><Relationship Id="rId4" Type="http://schemas.openxmlformats.org/officeDocument/2006/relationships/hyperlink" Target="mailto:Holli.Cook@doe.virgini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doe.virginia.gov/home/showdocument?id=39934&amp;t=638072204224570000"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hyperlink" Target="https://www.doe.virginia.gov/home/showdocument?id=31602" TargetMode="External"/><Relationship Id="rId4" Type="http://schemas.openxmlformats.org/officeDocument/2006/relationships/hyperlink" Target="https://www.doe.virginia.gov/home/showdocument?id=39936&amp;t=638072204525770000"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doe.virginia.gov/home/showdocument?id=31604"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hyperlink" Target="https://www.doe.virginia.gov/home/showdocument?id=32082"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cwYuP9s1t8M"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hyperlink" Target="https://www.doe.virginia.gov/home/showpublisheddocument/20620/638043629384700000"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cwYuP9s1t8M"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hyperlink" Target="https://www.doe.virginia.gov/home/showdocument?id=32082" TargetMode="External"/><Relationship Id="rId4" Type="http://schemas.openxmlformats.org/officeDocument/2006/relationships/hyperlink" Target="https://www.doe.virginia.gov/home/showpublisheddocument/20614/638043629367600000"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subTitle" idx="1"/>
          </p:nvPr>
        </p:nvSpPr>
        <p:spPr>
          <a:xfrm>
            <a:off x="311700" y="34210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50">
                <a:solidFill>
                  <a:srgbClr val="232333"/>
                </a:solidFill>
                <a:highlight>
                  <a:srgbClr val="FFFFFF"/>
                </a:highlight>
              </a:rPr>
              <a:t>October 4, 2021</a:t>
            </a:r>
            <a:endParaRPr sz="2550">
              <a:solidFill>
                <a:srgbClr val="232333"/>
              </a:solidFill>
              <a:highlight>
                <a:srgbClr val="FFFFFF"/>
              </a:highlight>
            </a:endParaRPr>
          </a:p>
        </p:txBody>
      </p:sp>
      <p:sp>
        <p:nvSpPr>
          <p:cNvPr id="64" name="Google Shape;64;p12"/>
          <p:cNvSpPr txBox="1">
            <a:spLocks noGrp="1"/>
          </p:cNvSpPr>
          <p:nvPr>
            <p:ph type="sldNum" idx="12"/>
          </p:nvPr>
        </p:nvSpPr>
        <p:spPr>
          <a:xfrm>
            <a:off x="209358" y="459344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a:t>
            </a:fld>
            <a:endParaRPr/>
          </a:p>
        </p:txBody>
      </p:sp>
      <p:sp>
        <p:nvSpPr>
          <p:cNvPr id="65" name="Google Shape;65;p12"/>
          <p:cNvSpPr txBox="1">
            <a:spLocks noGrp="1"/>
          </p:cNvSpPr>
          <p:nvPr>
            <p:ph type="ctrTitle"/>
          </p:nvPr>
        </p:nvSpPr>
        <p:spPr>
          <a:xfrm>
            <a:off x="311708" y="17021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200" dirty="0"/>
              <a:t>Unpacking the</a:t>
            </a:r>
            <a:endParaRPr sz="4200" dirty="0"/>
          </a:p>
          <a:p>
            <a:pPr marL="0" lvl="0" indent="0" algn="ctr" rtl="0">
              <a:spcBef>
                <a:spcPts val="0"/>
              </a:spcBef>
              <a:spcAft>
                <a:spcPts val="0"/>
              </a:spcAft>
              <a:buNone/>
            </a:pPr>
            <a:r>
              <a:rPr lang="en" sz="4200" dirty="0"/>
              <a:t>Inquiry Design Model:</a:t>
            </a:r>
            <a:endParaRPr sz="4200" dirty="0"/>
          </a:p>
          <a:p>
            <a:pPr marL="0" lvl="0" indent="0" algn="ctr" rtl="0">
              <a:spcBef>
                <a:spcPts val="0"/>
              </a:spcBef>
              <a:spcAft>
                <a:spcPts val="0"/>
              </a:spcAft>
              <a:buNone/>
            </a:pPr>
            <a:r>
              <a:rPr lang="en" sz="3000" dirty="0">
                <a:solidFill>
                  <a:schemeClr val="dk1"/>
                </a:solidFill>
              </a:rPr>
              <a:t>Pilot Opportunity for </a:t>
            </a:r>
            <a:endParaRPr sz="3000" dirty="0">
              <a:solidFill>
                <a:schemeClr val="dk1"/>
              </a:solidFill>
            </a:endParaRPr>
          </a:p>
          <a:p>
            <a:pPr marL="0" lvl="0" indent="0" algn="ctr" rtl="0">
              <a:spcBef>
                <a:spcPts val="0"/>
              </a:spcBef>
              <a:spcAft>
                <a:spcPts val="0"/>
              </a:spcAft>
              <a:buNone/>
            </a:pPr>
            <a:r>
              <a:rPr lang="en" sz="3000" dirty="0">
                <a:solidFill>
                  <a:schemeClr val="dk1"/>
                </a:solidFill>
              </a:rPr>
              <a:t>State-Developed Performance Tasks</a:t>
            </a:r>
            <a:endParaRPr sz="3000" dirty="0">
              <a:solidFill>
                <a:schemeClr val="dk1"/>
              </a:solidFill>
            </a:endParaRPr>
          </a:p>
          <a:p>
            <a:pPr marL="0" lvl="0" indent="0" algn="ctr" rtl="0">
              <a:spcBef>
                <a:spcPts val="0"/>
              </a:spcBef>
              <a:spcAft>
                <a:spcPts val="0"/>
              </a:spcAft>
              <a:buNone/>
            </a:pPr>
            <a:endParaRPr sz="4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body" idx="1"/>
          </p:nvPr>
        </p:nvSpPr>
        <p:spPr>
          <a:xfrm>
            <a:off x="505900" y="1000075"/>
            <a:ext cx="8081400" cy="357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0" dirty="0">
                <a:solidFill>
                  <a:schemeClr val="dk1"/>
                </a:solidFill>
              </a:rPr>
              <a:t>At its meeting on Thursday, September 23, 2021, the Virginia Board of Education approved </a:t>
            </a:r>
            <a:r>
              <a:rPr lang="en" b="0" u="sng" dirty="0">
                <a:solidFill>
                  <a:schemeClr val="hlink"/>
                </a:solidFill>
                <a:hlinkClick r:id="rId3"/>
              </a:rPr>
              <a:t>Item D</a:t>
            </a:r>
            <a:r>
              <a:rPr lang="en" b="0" dirty="0">
                <a:solidFill>
                  <a:schemeClr val="dk1"/>
                </a:solidFill>
              </a:rPr>
              <a:t>: Revisions to the Guidelines for Locally Awarded Verified Credits Contained in the </a:t>
            </a:r>
            <a:r>
              <a:rPr lang="en" b="0" i="1" dirty="0">
                <a:solidFill>
                  <a:schemeClr val="dk1"/>
                </a:solidFill>
              </a:rPr>
              <a:t>Guidance Document Governing Certain Provisions of the Regulations Establishing Standards for Accrediting Public Schools in Virginia</a:t>
            </a:r>
            <a:r>
              <a:rPr lang="en" b="0" dirty="0">
                <a:solidFill>
                  <a:schemeClr val="dk1"/>
                </a:solidFill>
              </a:rPr>
              <a:t> to Allow for the </a:t>
            </a:r>
            <a:r>
              <a:rPr lang="en" dirty="0">
                <a:solidFill>
                  <a:schemeClr val="dk1"/>
                </a:solidFill>
              </a:rPr>
              <a:t>Use of Performance Assessments to Verify Credits in History and Social Science</a:t>
            </a:r>
            <a:r>
              <a:rPr lang="en" b="0" dirty="0">
                <a:solidFill>
                  <a:schemeClr val="dk1"/>
                </a:solidFill>
              </a:rPr>
              <a:t>.</a:t>
            </a:r>
            <a:endParaRPr b="0" dirty="0">
              <a:solidFill>
                <a:schemeClr val="dk1"/>
              </a:solidFill>
            </a:endParaRPr>
          </a:p>
          <a:p>
            <a:pPr marL="0" lvl="0" indent="0" algn="l" rtl="0">
              <a:lnSpc>
                <a:spcPct val="100000"/>
              </a:lnSpc>
              <a:spcBef>
                <a:spcPts val="1600"/>
              </a:spcBef>
              <a:spcAft>
                <a:spcPts val="0"/>
              </a:spcAft>
              <a:buNone/>
            </a:pPr>
            <a:endParaRPr sz="1400" b="0" dirty="0">
              <a:solidFill>
                <a:schemeClr val="dk1"/>
              </a:solidFill>
            </a:endParaRPr>
          </a:p>
          <a:p>
            <a:pPr marL="0" lvl="0" indent="0" algn="l" rtl="0">
              <a:spcBef>
                <a:spcPts val="1600"/>
              </a:spcBef>
              <a:spcAft>
                <a:spcPts val="1600"/>
              </a:spcAft>
              <a:buNone/>
            </a:pPr>
            <a:endParaRPr sz="1400" dirty="0"/>
          </a:p>
        </p:txBody>
      </p:sp>
      <p:sp>
        <p:nvSpPr>
          <p:cNvPr id="126" name="Google Shape;126;p21"/>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
        <p:nvSpPr>
          <p:cNvPr id="127" name="Google Shape;127;p21"/>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Background </a:t>
            </a:r>
            <a:r>
              <a:rPr lang="en" sz="2400" dirty="0"/>
              <a:t>(6 of 6)</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sp>
        <p:nvSpPr>
          <p:cNvPr id="133" name="Google Shape;133;p2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D50032"/>
                </a:solidFill>
                <a:uFill>
                  <a:noFill/>
                </a:uFill>
                <a:hlinkClick r:id="rId3">
                  <a:extLst>
                    <a:ext uri="{A12FA001-AC4F-418D-AE19-62706E023703}">
                      <ahyp:hlinkClr xmlns:ahyp="http://schemas.microsoft.com/office/drawing/2018/hyperlinkcolor" val="tx"/>
                    </a:ext>
                  </a:extLst>
                </a:hlinkClick>
              </a:rPr>
              <a:t>Superintendent’s Memo #276-21</a:t>
            </a:r>
            <a:endParaRPr>
              <a:solidFill>
                <a:srgbClr val="D50032"/>
              </a:solidFill>
            </a:endParaRPr>
          </a:p>
          <a:p>
            <a:pPr marL="0" lvl="0" indent="0" algn="l" rtl="0">
              <a:spcBef>
                <a:spcPts val="0"/>
              </a:spcBef>
              <a:spcAft>
                <a:spcPts val="0"/>
              </a:spcAft>
              <a:buNone/>
            </a:pPr>
            <a:endParaRPr sz="3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448750" y="34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Superintendent’s Memo </a:t>
            </a:r>
            <a:r>
              <a:rPr lang="en" u="sng" dirty="0">
                <a:solidFill>
                  <a:schemeClr val="hlink"/>
                </a:solidFill>
                <a:hlinkClick r:id="rId3"/>
              </a:rPr>
              <a:t>#276-21</a:t>
            </a:r>
            <a:r>
              <a:rPr lang="en" dirty="0"/>
              <a:t>(1 of 2) </a:t>
            </a:r>
            <a:endParaRPr dirty="0"/>
          </a:p>
        </p:txBody>
      </p:sp>
      <p:sp>
        <p:nvSpPr>
          <p:cNvPr id="139" name="Google Shape;139;p23"/>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140" name="Google Shape;140;p23"/>
          <p:cNvSpPr txBox="1">
            <a:spLocks noGrp="1"/>
          </p:cNvSpPr>
          <p:nvPr>
            <p:ph type="body" idx="1"/>
          </p:nvPr>
        </p:nvSpPr>
        <p:spPr>
          <a:xfrm>
            <a:off x="252550" y="776825"/>
            <a:ext cx="81834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dirty="0"/>
              <a:t>“Revisions to the Guidelines for Locally Awarded Verified Credits to Allow for the Use of Performance Assessments to Verify Credits in History and Social Science”</a:t>
            </a:r>
            <a:endParaRPr dirty="0"/>
          </a:p>
          <a:p>
            <a:pPr marL="914400" lvl="1" indent="-381000" algn="l" rtl="0">
              <a:spcBef>
                <a:spcPts val="1600"/>
              </a:spcBef>
              <a:spcAft>
                <a:spcPts val="0"/>
              </a:spcAft>
              <a:buClr>
                <a:schemeClr val="dk1"/>
              </a:buClr>
              <a:buSzPts val="2400"/>
              <a:buChar char="○"/>
            </a:pPr>
            <a:r>
              <a:rPr lang="en" b="0" u="sng" dirty="0">
                <a:solidFill>
                  <a:schemeClr val="hlink"/>
                </a:solidFill>
                <a:hlinkClick r:id="rId4"/>
              </a:rPr>
              <a:t>Guidelines for Locally Awarded Verified Credits</a:t>
            </a:r>
            <a:endParaRPr b="0" dirty="0">
              <a:solidFill>
                <a:schemeClr val="dk1"/>
              </a:solidFill>
            </a:endParaRPr>
          </a:p>
          <a:p>
            <a:pPr marL="914400" lvl="1" indent="-381000" algn="l" rtl="0">
              <a:spcBef>
                <a:spcPts val="0"/>
              </a:spcBef>
              <a:spcAft>
                <a:spcPts val="0"/>
              </a:spcAft>
              <a:buSzPts val="2400"/>
              <a:buChar char="○"/>
            </a:pPr>
            <a:r>
              <a:rPr lang="en" b="0" i="1" u="sng" dirty="0">
                <a:solidFill>
                  <a:schemeClr val="accent5"/>
                </a:solidFill>
                <a:hlinkClick r:id="rId5"/>
              </a:rPr>
              <a:t>Implementation Support for School Divisions Using State-Developed Performance Tasks to Verify Credits in History and Social Science</a:t>
            </a:r>
            <a:r>
              <a:rPr lang="en" dirty="0">
                <a:hlinkClick r:id="rId5"/>
              </a:rPr>
              <a:t> </a:t>
            </a:r>
            <a:endParaRPr dirty="0"/>
          </a:p>
          <a:p>
            <a:pPr marL="0" lvl="0" indent="0" algn="l" rtl="0">
              <a:spcBef>
                <a:spcPts val="1600"/>
              </a:spcBef>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body" idx="1"/>
          </p:nvPr>
        </p:nvSpPr>
        <p:spPr>
          <a:xfrm>
            <a:off x="100150" y="700625"/>
            <a:ext cx="8931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The pilot opportunity with state-developed performance tasks in World Geography, World History I, and World History II offers some flexibility that would not be permitted if tasks were being used to verify credits in these courses.</a:t>
            </a:r>
            <a:endParaRPr b="0"/>
          </a:p>
          <a:p>
            <a:pPr marL="914400" lvl="1" indent="-381000" algn="l" rtl="0">
              <a:spcBef>
                <a:spcPts val="1600"/>
              </a:spcBef>
              <a:spcAft>
                <a:spcPts val="0"/>
              </a:spcAft>
              <a:buSzPts val="2400"/>
              <a:buChar char="○"/>
            </a:pPr>
            <a:r>
              <a:rPr lang="en" b="0"/>
              <a:t>Teachers can score any/all tasks for their own students.</a:t>
            </a:r>
            <a:endParaRPr b="0"/>
          </a:p>
          <a:p>
            <a:pPr marL="914400" lvl="1" indent="-381000" algn="l" rtl="0">
              <a:spcBef>
                <a:spcPts val="0"/>
              </a:spcBef>
              <a:spcAft>
                <a:spcPts val="0"/>
              </a:spcAft>
              <a:buSzPts val="2400"/>
              <a:buChar char="○"/>
            </a:pPr>
            <a:r>
              <a:rPr lang="en" b="0"/>
              <a:t>Pilot tasks can be completed under remote conditions when </a:t>
            </a:r>
            <a:r>
              <a:rPr lang="en" b="0" u="sng"/>
              <a:t>all instruction is provided virtually</a:t>
            </a:r>
            <a:r>
              <a:rPr lang="en" b="0"/>
              <a:t>.</a:t>
            </a:r>
            <a:endParaRPr b="0"/>
          </a:p>
          <a:p>
            <a:pPr marL="914400" lvl="1" indent="-381000" algn="l" rtl="0">
              <a:spcBef>
                <a:spcPts val="0"/>
              </a:spcBef>
              <a:spcAft>
                <a:spcPts val="0"/>
              </a:spcAft>
              <a:buSzPts val="2400"/>
              <a:buChar char="○"/>
            </a:pPr>
            <a:r>
              <a:rPr lang="en" b="0"/>
              <a:t>Teachers can choose to use one or more tasks.</a:t>
            </a:r>
            <a:endParaRPr b="0"/>
          </a:p>
          <a:p>
            <a:pPr marL="914400" lvl="0" indent="0" algn="l" rtl="0">
              <a:spcBef>
                <a:spcPts val="1600"/>
              </a:spcBef>
              <a:spcAft>
                <a:spcPts val="0"/>
              </a:spcAft>
              <a:buNone/>
            </a:pPr>
            <a:endParaRPr b="0"/>
          </a:p>
          <a:p>
            <a:pPr marL="0" lvl="0" indent="0" algn="l" rtl="0">
              <a:spcBef>
                <a:spcPts val="1600"/>
              </a:spcBef>
              <a:spcAft>
                <a:spcPts val="1600"/>
              </a:spcAft>
              <a:buNone/>
            </a:pPr>
            <a:r>
              <a:rPr lang="en" b="0"/>
              <a:t> </a:t>
            </a:r>
            <a:endParaRPr b="0"/>
          </a:p>
        </p:txBody>
      </p:sp>
      <p:sp>
        <p:nvSpPr>
          <p:cNvPr id="146" name="Google Shape;146;p24"/>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a:p>
        </p:txBody>
      </p:sp>
      <p:sp>
        <p:nvSpPr>
          <p:cNvPr id="147" name="Google Shape;147;p24"/>
          <p:cNvSpPr txBox="1">
            <a:spLocks noGrp="1"/>
          </p:cNvSpPr>
          <p:nvPr>
            <p:ph type="title"/>
          </p:nvPr>
        </p:nvSpPr>
        <p:spPr>
          <a:xfrm>
            <a:off x="296350" y="34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Superintendent’s Memo #276-21 (2 of 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body" idx="1"/>
          </p:nvPr>
        </p:nvSpPr>
        <p:spPr>
          <a:xfrm>
            <a:off x="124850" y="1171800"/>
            <a:ext cx="8910600" cy="2793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rebuchet MS"/>
              <a:buChar char="●"/>
            </a:pPr>
            <a:r>
              <a:rPr lang="en" sz="2400" b="0"/>
              <a:t>Required: Use the summative task as written with students. </a:t>
            </a:r>
            <a:endParaRPr sz="2400" b="0"/>
          </a:p>
          <a:p>
            <a:pPr marL="457200" lvl="0" indent="-381000" algn="l" rtl="0">
              <a:spcBef>
                <a:spcPts val="0"/>
              </a:spcBef>
              <a:spcAft>
                <a:spcPts val="0"/>
              </a:spcAft>
              <a:buSzPts val="2400"/>
              <a:buFont typeface="Trebuchet MS"/>
              <a:buChar char="●"/>
            </a:pPr>
            <a:r>
              <a:rPr lang="en" sz="2400" b="0"/>
              <a:t>Do not provide additional prompting or materials as support during the administration of the summative assessment.</a:t>
            </a:r>
            <a:endParaRPr sz="2400" b="0"/>
          </a:p>
          <a:p>
            <a:pPr marL="0" lvl="0" indent="0" algn="l" rtl="0">
              <a:spcBef>
                <a:spcPts val="1600"/>
              </a:spcBef>
              <a:spcAft>
                <a:spcPts val="0"/>
              </a:spcAft>
              <a:buNone/>
            </a:pPr>
            <a:r>
              <a:rPr lang="en" b="0">
                <a:solidFill>
                  <a:schemeClr val="dk1"/>
                </a:solidFill>
              </a:rPr>
              <a:t>*A selection of slides from the August presentation that provided an overview of the pilot opportunity for school division leaders is included at the end of this presentation for reference.</a:t>
            </a:r>
            <a:endParaRPr b="0">
              <a:solidFill>
                <a:schemeClr val="dk1"/>
              </a:solidFill>
            </a:endParaRPr>
          </a:p>
          <a:p>
            <a:pPr marL="0" lvl="0" indent="0" algn="l" rtl="0">
              <a:spcBef>
                <a:spcPts val="1600"/>
              </a:spcBef>
              <a:spcAft>
                <a:spcPts val="0"/>
              </a:spcAft>
              <a:buNone/>
            </a:pPr>
            <a:endParaRPr b="0"/>
          </a:p>
          <a:p>
            <a:pPr marL="457200" lvl="0" indent="0" algn="l" rtl="0">
              <a:spcBef>
                <a:spcPts val="1600"/>
              </a:spcBef>
              <a:spcAft>
                <a:spcPts val="1600"/>
              </a:spcAft>
              <a:buNone/>
            </a:pPr>
            <a:endParaRPr sz="2400" b="0"/>
          </a:p>
        </p:txBody>
      </p:sp>
      <p:sp>
        <p:nvSpPr>
          <p:cNvPr id="153" name="Google Shape;153;p25"/>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sp>
        <p:nvSpPr>
          <p:cNvPr id="154" name="Google Shape;154;p25"/>
          <p:cNvSpPr txBox="1">
            <a:spLocks noGrp="1"/>
          </p:cNvSpPr>
          <p:nvPr>
            <p:ph type="title"/>
          </p:nvPr>
        </p:nvSpPr>
        <p:spPr>
          <a:xfrm>
            <a:off x="198225" y="22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Pilot Opportunity for 2021-2022: Requirements for Implementation</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15</a:t>
            </a:fld>
            <a:endParaRPr/>
          </a:p>
        </p:txBody>
      </p:sp>
      <p:sp>
        <p:nvSpPr>
          <p:cNvPr id="160" name="Google Shape;160;p2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What teachers need to consider when planning for instruction and assessment</a:t>
            </a:r>
            <a:endParaRPr sz="3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lvl="0" indent="0">
              <a:lnSpc>
                <a:spcPct val="100000"/>
              </a:lnSpc>
              <a:buNone/>
            </a:pPr>
            <a:r>
              <a:rPr lang="en-US" dirty="0">
                <a:solidFill>
                  <a:schemeClr val="dk1"/>
                </a:solidFill>
              </a:rPr>
              <a:t>Why is this task so long?</a:t>
            </a:r>
          </a:p>
          <a:p>
            <a:pPr marL="0" lvl="0" indent="0">
              <a:lnSpc>
                <a:spcPct val="100000"/>
              </a:lnSpc>
              <a:spcBef>
                <a:spcPts val="1600"/>
              </a:spcBef>
              <a:buNone/>
            </a:pPr>
            <a:r>
              <a:rPr lang="en-US" b="0" dirty="0">
                <a:solidFill>
                  <a:schemeClr val="dk1"/>
                </a:solidFill>
              </a:rPr>
              <a:t>In an effort to demonstrate the connections between instruction and assessment, the state-developed performance tasks provide background information, including an overview of the inquiry, information about the sources, the supporting questions, and instructional supports and strategies.</a:t>
            </a:r>
          </a:p>
          <a:p>
            <a:pPr marL="76200" indent="0">
              <a:buNone/>
            </a:pPr>
            <a:endParaRPr lang="en-US"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16</a:t>
            </a:fld>
            <a:endParaRPr lang="en"/>
          </a:p>
        </p:txBody>
      </p:sp>
      <p:sp>
        <p:nvSpPr>
          <p:cNvPr id="5" name="Google Shape;167;p27"/>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Planning </a:t>
            </a:r>
            <a:r>
              <a:rPr lang="en" sz="2400" dirty="0"/>
              <a:t>(1 of 7)</a:t>
            </a:r>
            <a:endParaRPr sz="2400" dirty="0"/>
          </a:p>
        </p:txBody>
      </p:sp>
    </p:spTree>
    <p:extLst>
      <p:ext uri="{BB962C8B-B14F-4D97-AF65-F5344CB8AC3E}">
        <p14:creationId xmlns:p14="http://schemas.microsoft.com/office/powerpoint/2010/main" val="2532297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8"/>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17</a:t>
            </a:fld>
            <a:endParaRPr/>
          </a:p>
        </p:txBody>
      </p:sp>
      <p:sp>
        <p:nvSpPr>
          <p:cNvPr id="175" name="Google Shape;175;p28"/>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a:t>
            </a:r>
            <a:r>
              <a:rPr lang="en" sz="2400"/>
              <a:t>(2 of 7)</a:t>
            </a:r>
            <a:endParaRPr sz="2400"/>
          </a:p>
        </p:txBody>
      </p:sp>
      <p:sp>
        <p:nvSpPr>
          <p:cNvPr id="177" name="Google Shape;177;p28"/>
          <p:cNvSpPr txBox="1">
            <a:spLocks noGrp="1"/>
          </p:cNvSpPr>
          <p:nvPr>
            <p:ph type="body" idx="1"/>
          </p:nvPr>
        </p:nvSpPr>
        <p:spPr>
          <a:xfrm>
            <a:off x="4401325" y="1000075"/>
            <a:ext cx="2895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t>Cover Sheet</a:t>
            </a:r>
            <a:endParaRPr sz="3600"/>
          </a:p>
        </p:txBody>
      </p:sp>
      <p:pic>
        <p:nvPicPr>
          <p:cNvPr id="176" name="Google Shape;176;p28" descr="Image of Silk Road Inquiry Design Model" title="Inquiry Design Model Blueprint"/>
          <p:cNvPicPr preferRelativeResize="0"/>
          <p:nvPr/>
        </p:nvPicPr>
        <p:blipFill>
          <a:blip r:embed="rId3">
            <a:alphaModFix/>
          </a:blip>
          <a:stretch>
            <a:fillRect/>
          </a:stretch>
        </p:blipFill>
        <p:spPr>
          <a:xfrm>
            <a:off x="448750" y="1000075"/>
            <a:ext cx="2973426" cy="3669500"/>
          </a:xfrm>
          <a:prstGeom prst="rect">
            <a:avLst/>
          </a:prstGeom>
          <a:noFill/>
          <a:ln>
            <a:solidFill>
              <a:schemeClr val="tx1"/>
            </a:solidFill>
          </a:ln>
        </p:spPr>
      </p:pic>
      <p:sp>
        <p:nvSpPr>
          <p:cNvPr id="178" name="Google Shape;178;p28"/>
          <p:cNvSpPr txBox="1"/>
          <p:nvPr/>
        </p:nvSpPr>
        <p:spPr>
          <a:xfrm>
            <a:off x="5848275" y="1818875"/>
            <a:ext cx="32844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Trebuchet MS"/>
                <a:ea typeface="Trebuchet MS"/>
                <a:cs typeface="Trebuchet MS"/>
                <a:sym typeface="Trebuchet MS"/>
              </a:rPr>
              <a:t>Compelling Question</a:t>
            </a:r>
            <a:endParaRPr sz="2400">
              <a:latin typeface="Trebuchet MS"/>
              <a:ea typeface="Trebuchet MS"/>
              <a:cs typeface="Trebuchet MS"/>
              <a:sym typeface="Trebuchet MS"/>
            </a:endParaRPr>
          </a:p>
          <a:p>
            <a:pPr marL="0" lvl="0" indent="0" algn="ctr" rtl="0">
              <a:spcBef>
                <a:spcPts val="0"/>
              </a:spcBef>
              <a:spcAft>
                <a:spcPts val="0"/>
              </a:spcAft>
              <a:buNone/>
            </a:pPr>
            <a:endParaRPr sz="2400">
              <a:latin typeface="Trebuchet MS"/>
              <a:ea typeface="Trebuchet MS"/>
              <a:cs typeface="Trebuchet MS"/>
              <a:sym typeface="Trebuchet MS"/>
            </a:endParaRPr>
          </a:p>
          <a:p>
            <a:pPr marL="0" lvl="0" indent="0" algn="ctr" rtl="0">
              <a:spcBef>
                <a:spcPts val="0"/>
              </a:spcBef>
              <a:spcAft>
                <a:spcPts val="0"/>
              </a:spcAft>
              <a:buNone/>
            </a:pPr>
            <a:r>
              <a:rPr lang="en" sz="2400">
                <a:latin typeface="Trebuchet MS"/>
                <a:ea typeface="Trebuchet MS"/>
                <a:cs typeface="Trebuchet MS"/>
                <a:sym typeface="Trebuchet MS"/>
              </a:rPr>
              <a:t>Image</a:t>
            </a:r>
            <a:endParaRPr sz="2400">
              <a:latin typeface="Trebuchet MS"/>
              <a:ea typeface="Trebuchet MS"/>
              <a:cs typeface="Trebuchet MS"/>
              <a:sym typeface="Trebuchet MS"/>
            </a:endParaRPr>
          </a:p>
          <a:p>
            <a:pPr marL="0" lvl="0" indent="0" algn="ctr" rtl="0">
              <a:spcBef>
                <a:spcPts val="0"/>
              </a:spcBef>
              <a:spcAft>
                <a:spcPts val="0"/>
              </a:spcAft>
              <a:buNone/>
            </a:pPr>
            <a:endParaRPr sz="2400">
              <a:latin typeface="Trebuchet MS"/>
              <a:ea typeface="Trebuchet MS"/>
              <a:cs typeface="Trebuchet MS"/>
              <a:sym typeface="Trebuchet MS"/>
            </a:endParaRPr>
          </a:p>
          <a:p>
            <a:pPr marL="0" lvl="0" indent="0" algn="ctr" rtl="0">
              <a:spcBef>
                <a:spcPts val="0"/>
              </a:spcBef>
              <a:spcAft>
                <a:spcPts val="0"/>
              </a:spcAft>
              <a:buNone/>
            </a:pPr>
            <a:r>
              <a:rPr lang="en" sz="2400">
                <a:solidFill>
                  <a:schemeClr val="dk1"/>
                </a:solidFill>
                <a:latin typeface="Trebuchet MS"/>
                <a:ea typeface="Trebuchet MS"/>
                <a:cs typeface="Trebuchet MS"/>
                <a:sym typeface="Trebuchet MS"/>
              </a:rPr>
              <a:t>Supporting Questions</a:t>
            </a:r>
            <a:endParaRPr sz="2400">
              <a:latin typeface="Trebuchet MS"/>
              <a:ea typeface="Trebuchet MS"/>
              <a:cs typeface="Trebuchet MS"/>
              <a:sym typeface="Trebuchet MS"/>
            </a:endParaRPr>
          </a:p>
        </p:txBody>
      </p:sp>
      <p:sp>
        <p:nvSpPr>
          <p:cNvPr id="181" name="Google Shape;181;p28" descr="arrow pointing to compelling question" title="arrow pointing to compelling question"/>
          <p:cNvSpPr/>
          <p:nvPr/>
        </p:nvSpPr>
        <p:spPr>
          <a:xfrm rot="481758">
            <a:off x="3351020" y="1808415"/>
            <a:ext cx="2652503" cy="163342"/>
          </a:xfrm>
          <a:prstGeom prst="leftArrow">
            <a:avLst>
              <a:gd name="adj1" fmla="val 50000"/>
              <a:gd name="adj2" fmla="val 99975"/>
            </a:avLst>
          </a:prstGeom>
          <a:solidFill>
            <a:srgbClr val="AB00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9" name="Google Shape;179;p28" descr="arrow pointing to image of Silk Road" title="arrow pointing to image of Silk Road"/>
          <p:cNvSpPr/>
          <p:nvPr/>
        </p:nvSpPr>
        <p:spPr>
          <a:xfrm rot="1350">
            <a:off x="3567848" y="2688625"/>
            <a:ext cx="2292300" cy="196800"/>
          </a:xfrm>
          <a:prstGeom prst="leftArrow">
            <a:avLst>
              <a:gd name="adj1" fmla="val 0"/>
              <a:gd name="adj2" fmla="val 99975"/>
            </a:avLst>
          </a:prstGeom>
          <a:solidFill>
            <a:srgbClr val="AB00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descr="arrow pointing to Supporting Questions" title="arrow pointing to Supporting Questions"/>
          <p:cNvSpPr/>
          <p:nvPr/>
        </p:nvSpPr>
        <p:spPr>
          <a:xfrm rot="-576440">
            <a:off x="3475819" y="3755723"/>
            <a:ext cx="2318822" cy="164926"/>
          </a:xfrm>
          <a:prstGeom prst="leftArrow">
            <a:avLst>
              <a:gd name="adj1" fmla="val 50000"/>
              <a:gd name="adj2" fmla="val 99975"/>
            </a:avLst>
          </a:prstGeom>
          <a:solidFill>
            <a:srgbClr val="AB00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29"/>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18</a:t>
            </a:fld>
            <a:endParaRPr/>
          </a:p>
        </p:txBody>
      </p:sp>
      <p:sp>
        <p:nvSpPr>
          <p:cNvPr id="188" name="Google Shape;188;p29"/>
          <p:cNvSpPr txBox="1">
            <a:spLocks noGrp="1"/>
          </p:cNvSpPr>
          <p:nvPr>
            <p:ph type="title"/>
          </p:nvPr>
        </p:nvSpPr>
        <p:spPr>
          <a:xfrm>
            <a:off x="388150" y="169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a:t>
            </a:r>
            <a:r>
              <a:rPr lang="en" sz="2400"/>
              <a:t>(3 of 7)</a:t>
            </a:r>
            <a:endParaRPr sz="2400"/>
          </a:p>
        </p:txBody>
      </p:sp>
      <p:sp>
        <p:nvSpPr>
          <p:cNvPr id="186" name="Google Shape;186;p29"/>
          <p:cNvSpPr txBox="1">
            <a:spLocks noGrp="1"/>
          </p:cNvSpPr>
          <p:nvPr>
            <p:ph type="body" idx="1"/>
          </p:nvPr>
        </p:nvSpPr>
        <p:spPr>
          <a:xfrm>
            <a:off x="5707825" y="741950"/>
            <a:ext cx="2417700" cy="74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t>Blueprint</a:t>
            </a:r>
            <a:endParaRPr sz="3600"/>
          </a:p>
        </p:txBody>
      </p:sp>
      <p:pic>
        <p:nvPicPr>
          <p:cNvPr id="189" name="Google Shape;189;p29" title="Inquiry Design Model Template"/>
          <p:cNvPicPr preferRelativeResize="0"/>
          <p:nvPr/>
        </p:nvPicPr>
        <p:blipFill>
          <a:blip r:embed="rId3">
            <a:alphaModFix/>
          </a:blip>
          <a:stretch>
            <a:fillRect/>
          </a:stretch>
        </p:blipFill>
        <p:spPr>
          <a:xfrm>
            <a:off x="563249" y="823750"/>
            <a:ext cx="2866252" cy="3783649"/>
          </a:xfrm>
          <a:prstGeom prst="rect">
            <a:avLst/>
          </a:prstGeom>
          <a:noFill/>
          <a:ln>
            <a:noFill/>
          </a:ln>
        </p:spPr>
      </p:pic>
      <p:sp>
        <p:nvSpPr>
          <p:cNvPr id="190" name="Google Shape;190;p29"/>
          <p:cNvSpPr txBox="1"/>
          <p:nvPr/>
        </p:nvSpPr>
        <p:spPr>
          <a:xfrm>
            <a:off x="4760125" y="1635375"/>
            <a:ext cx="43131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Trebuchet MS"/>
                <a:ea typeface="Trebuchet MS"/>
                <a:cs typeface="Trebuchet MS"/>
                <a:sym typeface="Trebuchet MS"/>
              </a:rPr>
              <a:t>Content Standards and Skills</a:t>
            </a:r>
            <a:endParaRPr sz="2400">
              <a:latin typeface="Trebuchet MS"/>
              <a:ea typeface="Trebuchet MS"/>
              <a:cs typeface="Trebuchet MS"/>
              <a:sym typeface="Trebuchet MS"/>
            </a:endParaRPr>
          </a:p>
          <a:p>
            <a:pPr marL="0" lvl="0" indent="0" algn="l" rtl="0">
              <a:spcBef>
                <a:spcPts val="0"/>
              </a:spcBef>
              <a:spcAft>
                <a:spcPts val="0"/>
              </a:spcAft>
              <a:buNone/>
            </a:pPr>
            <a:endParaRPr sz="2400">
              <a:latin typeface="Trebuchet MS"/>
              <a:ea typeface="Trebuchet MS"/>
              <a:cs typeface="Trebuchet MS"/>
              <a:sym typeface="Trebuchet MS"/>
            </a:endParaRPr>
          </a:p>
          <a:p>
            <a:pPr marL="0" lvl="0" indent="0" algn="ctr" rtl="0">
              <a:spcBef>
                <a:spcPts val="0"/>
              </a:spcBef>
              <a:spcAft>
                <a:spcPts val="0"/>
              </a:spcAft>
              <a:buNone/>
            </a:pPr>
            <a:r>
              <a:rPr lang="en" sz="2400">
                <a:latin typeface="Trebuchet MS"/>
                <a:ea typeface="Trebuchet MS"/>
                <a:cs typeface="Trebuchet MS"/>
                <a:sym typeface="Trebuchet MS"/>
              </a:rPr>
              <a:t>Formative Assessments:</a:t>
            </a:r>
            <a:endParaRPr sz="2400">
              <a:latin typeface="Trebuchet MS"/>
              <a:ea typeface="Trebuchet MS"/>
              <a:cs typeface="Trebuchet MS"/>
              <a:sym typeface="Trebuchet MS"/>
            </a:endParaRPr>
          </a:p>
          <a:p>
            <a:pPr marL="0" lvl="0" indent="0" algn="ctr" rtl="0">
              <a:spcBef>
                <a:spcPts val="0"/>
              </a:spcBef>
              <a:spcAft>
                <a:spcPts val="0"/>
              </a:spcAft>
              <a:buNone/>
            </a:pPr>
            <a:r>
              <a:rPr lang="en" sz="2400">
                <a:latin typeface="Trebuchet MS"/>
                <a:ea typeface="Trebuchet MS"/>
                <a:cs typeface="Trebuchet MS"/>
                <a:sym typeface="Trebuchet MS"/>
              </a:rPr>
              <a:t>Supporting questions, Tasks, and Sources</a:t>
            </a:r>
            <a:endParaRPr sz="2400">
              <a:latin typeface="Trebuchet MS"/>
              <a:ea typeface="Trebuchet MS"/>
              <a:cs typeface="Trebuchet MS"/>
              <a:sym typeface="Trebuchet MS"/>
            </a:endParaRPr>
          </a:p>
        </p:txBody>
      </p:sp>
      <p:sp>
        <p:nvSpPr>
          <p:cNvPr id="192" name="Google Shape;192;p29" descr="Arrow pointing out location of content standards and skills" title="Arrow pointing out location of content standards and skills"/>
          <p:cNvSpPr/>
          <p:nvPr/>
        </p:nvSpPr>
        <p:spPr>
          <a:xfrm rot="1550">
            <a:off x="3429500" y="1800225"/>
            <a:ext cx="1330500" cy="234000"/>
          </a:xfrm>
          <a:prstGeom prst="leftArrow">
            <a:avLst>
              <a:gd name="adj1" fmla="val 0"/>
              <a:gd name="adj2" fmla="val 99975"/>
            </a:avLst>
          </a:prstGeom>
          <a:solidFill>
            <a:srgbClr val="AB00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descr="Arrow pointing out location of Formative Tasks " title="Arrow pointing out location of Formative Tasks "/>
          <p:cNvSpPr/>
          <p:nvPr/>
        </p:nvSpPr>
        <p:spPr>
          <a:xfrm rot="1550">
            <a:off x="3429500" y="2901100"/>
            <a:ext cx="1330500" cy="234000"/>
          </a:xfrm>
          <a:prstGeom prst="leftArrow">
            <a:avLst>
              <a:gd name="adj1" fmla="val 0"/>
              <a:gd name="adj2" fmla="val 99975"/>
            </a:avLst>
          </a:prstGeom>
          <a:solidFill>
            <a:srgbClr val="AB00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txBox="1"/>
          <p:nvPr/>
        </p:nvSpPr>
        <p:spPr>
          <a:xfrm>
            <a:off x="4760125" y="3720500"/>
            <a:ext cx="40827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dk1"/>
                </a:solidFill>
                <a:latin typeface="Trebuchet MS"/>
                <a:ea typeface="Trebuchet MS"/>
                <a:cs typeface="Trebuchet MS"/>
                <a:sym typeface="Trebuchet MS"/>
              </a:rPr>
              <a:t>Summative Assessment</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30"/>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19</a:t>
            </a:fld>
            <a:endParaRPr/>
          </a:p>
        </p:txBody>
      </p:sp>
      <p:sp>
        <p:nvSpPr>
          <p:cNvPr id="200" name="Google Shape;200;p30"/>
          <p:cNvSpPr txBox="1">
            <a:spLocks noGrp="1"/>
          </p:cNvSpPr>
          <p:nvPr>
            <p:ph type="title"/>
          </p:nvPr>
        </p:nvSpPr>
        <p:spPr>
          <a:xfrm>
            <a:off x="448750" y="8099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Planning </a:t>
            </a:r>
            <a:r>
              <a:rPr lang="en" sz="2400" dirty="0"/>
              <a:t>(4 of 7)</a:t>
            </a:r>
            <a:endParaRPr sz="2400" dirty="0"/>
          </a:p>
        </p:txBody>
      </p:sp>
      <p:pic>
        <p:nvPicPr>
          <p:cNvPr id="202" name="Google Shape;202;p30" descr="Overview" title="Overview"/>
          <p:cNvPicPr preferRelativeResize="0"/>
          <p:nvPr/>
        </p:nvPicPr>
        <p:blipFill>
          <a:blip r:embed="rId3">
            <a:alphaModFix/>
          </a:blip>
          <a:stretch>
            <a:fillRect/>
          </a:stretch>
        </p:blipFill>
        <p:spPr>
          <a:xfrm>
            <a:off x="222950" y="736876"/>
            <a:ext cx="8364351" cy="813000"/>
          </a:xfrm>
          <a:prstGeom prst="rect">
            <a:avLst/>
          </a:prstGeom>
          <a:noFill/>
          <a:ln>
            <a:noFill/>
          </a:ln>
        </p:spPr>
      </p:pic>
      <p:pic>
        <p:nvPicPr>
          <p:cNvPr id="201" name="Google Shape;201;p30" title="Overview of Inquiry Design Model Sample"/>
          <p:cNvPicPr preferRelativeResize="0"/>
          <p:nvPr/>
        </p:nvPicPr>
        <p:blipFill>
          <a:blip r:embed="rId4">
            <a:alphaModFix/>
          </a:blip>
          <a:stretch>
            <a:fillRect/>
          </a:stretch>
        </p:blipFill>
        <p:spPr>
          <a:xfrm>
            <a:off x="633550" y="1397902"/>
            <a:ext cx="5367199" cy="3349176"/>
          </a:xfrm>
          <a:prstGeom prst="rect">
            <a:avLst/>
          </a:prstGeom>
          <a:noFill/>
          <a:ln>
            <a:noFill/>
          </a:ln>
        </p:spPr>
      </p:pic>
      <p:sp>
        <p:nvSpPr>
          <p:cNvPr id="203" name="Google Shape;203;p30"/>
          <p:cNvSpPr txBox="1"/>
          <p:nvPr/>
        </p:nvSpPr>
        <p:spPr>
          <a:xfrm>
            <a:off x="6149825" y="1824450"/>
            <a:ext cx="26757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Trebuchet MS"/>
                <a:ea typeface="Trebuchet MS"/>
                <a:cs typeface="Trebuchet MS"/>
                <a:sym typeface="Trebuchet MS"/>
              </a:rPr>
              <a:t>Information about the inquiry, relevant understandings and knowledge</a:t>
            </a:r>
            <a:endParaRPr sz="2400">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body" idx="1"/>
          </p:nvPr>
        </p:nvSpPr>
        <p:spPr>
          <a:xfrm>
            <a:off x="481150" y="929225"/>
            <a:ext cx="8183400" cy="341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2300" b="0"/>
              <a:t>Background</a:t>
            </a:r>
            <a:endParaRPr sz="2300" b="0"/>
          </a:p>
          <a:p>
            <a:pPr marL="457200" lvl="0" indent="-374650" algn="l" rtl="0">
              <a:spcBef>
                <a:spcPts val="0"/>
              </a:spcBef>
              <a:spcAft>
                <a:spcPts val="0"/>
              </a:spcAft>
              <a:buSzPts val="2300"/>
              <a:buChar char="●"/>
            </a:pPr>
            <a:r>
              <a:rPr lang="en" sz="2300" b="0"/>
              <a:t>Superintendent’s Memo #276-21</a:t>
            </a:r>
            <a:endParaRPr sz="2300" b="0">
              <a:solidFill>
                <a:schemeClr val="dk1"/>
              </a:solidFill>
            </a:endParaRPr>
          </a:p>
          <a:p>
            <a:pPr marL="457200" lvl="0" indent="-374650" algn="l" rtl="0">
              <a:spcBef>
                <a:spcPts val="0"/>
              </a:spcBef>
              <a:spcAft>
                <a:spcPts val="0"/>
              </a:spcAft>
              <a:buClr>
                <a:schemeClr val="dk1"/>
              </a:buClr>
              <a:buSzPts val="2300"/>
              <a:buChar char="●"/>
            </a:pPr>
            <a:r>
              <a:rPr lang="en" sz="2300" b="0">
                <a:solidFill>
                  <a:schemeClr val="dk1"/>
                </a:solidFill>
              </a:rPr>
              <a:t>Unpacking the Inquiry Design Model: Pilot Opportunity for State-Developed Performance Tasks</a:t>
            </a:r>
            <a:endParaRPr sz="2300" b="0">
              <a:solidFill>
                <a:schemeClr val="dk1"/>
              </a:solidFill>
            </a:endParaRPr>
          </a:p>
          <a:p>
            <a:pPr marL="914400" lvl="1" indent="-374650" algn="l" rtl="0">
              <a:spcBef>
                <a:spcPts val="0"/>
              </a:spcBef>
              <a:spcAft>
                <a:spcPts val="0"/>
              </a:spcAft>
              <a:buClr>
                <a:schemeClr val="dk1"/>
              </a:buClr>
              <a:buSzPts val="2300"/>
              <a:buChar char="○"/>
            </a:pPr>
            <a:r>
              <a:rPr lang="en" sz="2300" b="0">
                <a:solidFill>
                  <a:schemeClr val="dk1"/>
                </a:solidFill>
              </a:rPr>
              <a:t>What teachers need to consider when planning for instruction and assessment </a:t>
            </a:r>
            <a:endParaRPr sz="2300" b="0">
              <a:solidFill>
                <a:schemeClr val="dk1"/>
              </a:solidFill>
            </a:endParaRPr>
          </a:p>
          <a:p>
            <a:pPr marL="914400" lvl="1" indent="-374650" algn="l" rtl="0">
              <a:spcBef>
                <a:spcPts val="0"/>
              </a:spcBef>
              <a:spcAft>
                <a:spcPts val="0"/>
              </a:spcAft>
              <a:buClr>
                <a:schemeClr val="dk1"/>
              </a:buClr>
              <a:buSzPts val="2300"/>
              <a:buChar char="○"/>
            </a:pPr>
            <a:r>
              <a:rPr lang="en" sz="2300" b="0">
                <a:solidFill>
                  <a:schemeClr val="dk1"/>
                </a:solidFill>
              </a:rPr>
              <a:t>What will be provided directly to students </a:t>
            </a:r>
            <a:endParaRPr sz="2300" b="0">
              <a:solidFill>
                <a:schemeClr val="dk1"/>
              </a:solidFill>
            </a:endParaRPr>
          </a:p>
          <a:p>
            <a:pPr marL="914400" lvl="1" indent="-374650" algn="l" rtl="0">
              <a:spcBef>
                <a:spcPts val="0"/>
              </a:spcBef>
              <a:spcAft>
                <a:spcPts val="0"/>
              </a:spcAft>
              <a:buClr>
                <a:schemeClr val="dk1"/>
              </a:buClr>
              <a:buSzPts val="2300"/>
              <a:buChar char="○"/>
            </a:pPr>
            <a:r>
              <a:rPr lang="en" sz="2300" b="0">
                <a:solidFill>
                  <a:schemeClr val="dk1"/>
                </a:solidFill>
              </a:rPr>
              <a:t>What may and may not be adjusted or altered </a:t>
            </a:r>
            <a:endParaRPr sz="2300" b="0">
              <a:solidFill>
                <a:schemeClr val="dk1"/>
              </a:solidFill>
            </a:endParaRPr>
          </a:p>
          <a:p>
            <a:pPr marL="457200" lvl="0" indent="-374650" algn="l" rtl="0">
              <a:spcBef>
                <a:spcPts val="0"/>
              </a:spcBef>
              <a:spcAft>
                <a:spcPts val="0"/>
              </a:spcAft>
              <a:buClr>
                <a:schemeClr val="dk1"/>
              </a:buClr>
              <a:buSzPts val="2300"/>
              <a:buChar char="●"/>
            </a:pPr>
            <a:r>
              <a:rPr lang="en" sz="2300" b="0">
                <a:solidFill>
                  <a:schemeClr val="dk1"/>
                </a:solidFill>
              </a:rPr>
              <a:t>Frequently asked questions</a:t>
            </a:r>
            <a:endParaRPr sz="2300" b="0">
              <a:solidFill>
                <a:schemeClr val="dk1"/>
              </a:solidFill>
            </a:endParaRPr>
          </a:p>
        </p:txBody>
      </p:sp>
      <p:sp>
        <p:nvSpPr>
          <p:cNvPr id="71" name="Google Shape;71;p13"/>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
        <p:nvSpPr>
          <p:cNvPr id="72" name="Google Shape;72;p13"/>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20</a:t>
            </a:fld>
            <a:endParaRPr/>
          </a:p>
        </p:txBody>
      </p:sp>
      <p:sp>
        <p:nvSpPr>
          <p:cNvPr id="209" name="Google Shape;209;p31"/>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a:t>
            </a:r>
            <a:r>
              <a:rPr lang="en" sz="2400"/>
              <a:t>(5 of 7) Questions, Tasks, and Sources</a:t>
            </a:r>
            <a:endParaRPr sz="2400"/>
          </a:p>
        </p:txBody>
      </p:sp>
      <p:sp>
        <p:nvSpPr>
          <p:cNvPr id="210" name="Google Shape;210;p31"/>
          <p:cNvSpPr txBox="1"/>
          <p:nvPr/>
        </p:nvSpPr>
        <p:spPr>
          <a:xfrm>
            <a:off x="5115400" y="660725"/>
            <a:ext cx="4028700" cy="406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Trebuchet MS"/>
                <a:ea typeface="Trebuchet MS"/>
                <a:cs typeface="Trebuchet MS"/>
                <a:sym typeface="Trebuchet MS"/>
              </a:rPr>
              <a:t>Staging the Compelling Question</a:t>
            </a:r>
            <a:endParaRPr sz="2400">
              <a:latin typeface="Trebuchet MS"/>
              <a:ea typeface="Trebuchet MS"/>
              <a:cs typeface="Trebuchet MS"/>
              <a:sym typeface="Trebuchet MS"/>
            </a:endParaRPr>
          </a:p>
          <a:p>
            <a:pPr marL="0" lvl="0" indent="0" algn="ctr" rtl="0">
              <a:spcBef>
                <a:spcPts val="0"/>
              </a:spcBef>
              <a:spcAft>
                <a:spcPts val="0"/>
              </a:spcAft>
              <a:buNone/>
            </a:pPr>
            <a:endParaRPr sz="1800">
              <a:latin typeface="Trebuchet MS"/>
              <a:ea typeface="Trebuchet MS"/>
              <a:cs typeface="Trebuchet MS"/>
              <a:sym typeface="Trebuchet MS"/>
            </a:endParaRPr>
          </a:p>
          <a:p>
            <a:pPr marL="0" lvl="0" indent="0" algn="ctr" rtl="0">
              <a:spcBef>
                <a:spcPts val="0"/>
              </a:spcBef>
              <a:spcAft>
                <a:spcPts val="0"/>
              </a:spcAft>
              <a:buNone/>
            </a:pPr>
            <a:r>
              <a:rPr lang="en" sz="2400" b="1">
                <a:latin typeface="Trebuchet MS"/>
                <a:ea typeface="Trebuchet MS"/>
                <a:cs typeface="Trebuchet MS"/>
                <a:sym typeface="Trebuchet MS"/>
              </a:rPr>
              <a:t>Supporting Question</a:t>
            </a:r>
            <a:endParaRPr sz="2400" b="1">
              <a:latin typeface="Trebuchet MS"/>
              <a:ea typeface="Trebuchet MS"/>
              <a:cs typeface="Trebuchet MS"/>
              <a:sym typeface="Trebuchet MS"/>
            </a:endParaRPr>
          </a:p>
          <a:p>
            <a:pPr marL="0" lvl="0" indent="0" algn="ctr" rtl="0">
              <a:spcBef>
                <a:spcPts val="0"/>
              </a:spcBef>
              <a:spcAft>
                <a:spcPts val="0"/>
              </a:spcAft>
              <a:buNone/>
            </a:pPr>
            <a:r>
              <a:rPr lang="en" sz="2400">
                <a:latin typeface="Trebuchet MS"/>
                <a:ea typeface="Trebuchet MS"/>
                <a:cs typeface="Trebuchet MS"/>
                <a:sym typeface="Trebuchet MS"/>
              </a:rPr>
              <a:t>Shows how the question, tasks and sources are connected</a:t>
            </a:r>
            <a:endParaRPr sz="2400">
              <a:latin typeface="Trebuchet MS"/>
              <a:ea typeface="Trebuchet MS"/>
              <a:cs typeface="Trebuchet MS"/>
              <a:sym typeface="Trebuchet MS"/>
            </a:endParaRPr>
          </a:p>
          <a:p>
            <a:pPr marL="0" lvl="0" indent="0" algn="ctr" rtl="0">
              <a:spcBef>
                <a:spcPts val="0"/>
              </a:spcBef>
              <a:spcAft>
                <a:spcPts val="0"/>
              </a:spcAft>
              <a:buNone/>
            </a:pPr>
            <a:endParaRPr sz="1800">
              <a:latin typeface="Trebuchet MS"/>
              <a:ea typeface="Trebuchet MS"/>
              <a:cs typeface="Trebuchet MS"/>
              <a:sym typeface="Trebuchet MS"/>
            </a:endParaRPr>
          </a:p>
          <a:p>
            <a:pPr marL="0" lvl="0" indent="0" algn="ctr" rtl="0">
              <a:spcBef>
                <a:spcPts val="0"/>
              </a:spcBef>
              <a:spcAft>
                <a:spcPts val="0"/>
              </a:spcAft>
              <a:buNone/>
            </a:pPr>
            <a:r>
              <a:rPr lang="en" sz="2400">
                <a:latin typeface="Trebuchet MS"/>
                <a:ea typeface="Trebuchet MS"/>
                <a:cs typeface="Trebuchet MS"/>
                <a:sym typeface="Trebuchet MS"/>
              </a:rPr>
              <a:t>Shows how all three will help students support their claim</a:t>
            </a:r>
            <a:endParaRPr sz="2400">
              <a:latin typeface="Trebuchet MS"/>
              <a:ea typeface="Trebuchet MS"/>
              <a:cs typeface="Trebuchet MS"/>
              <a:sym typeface="Trebuchet MS"/>
            </a:endParaRPr>
          </a:p>
        </p:txBody>
      </p:sp>
      <p:pic>
        <p:nvPicPr>
          <p:cNvPr id="211" name="Google Shape;211;p31" title="Staging the Compelling Question Overview"/>
          <p:cNvPicPr preferRelativeResize="0"/>
          <p:nvPr/>
        </p:nvPicPr>
        <p:blipFill>
          <a:blip r:embed="rId3">
            <a:alphaModFix/>
          </a:blip>
          <a:stretch>
            <a:fillRect/>
          </a:stretch>
        </p:blipFill>
        <p:spPr>
          <a:xfrm>
            <a:off x="84850" y="1093588"/>
            <a:ext cx="4963001" cy="31802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32"/>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21</a:t>
            </a:fld>
            <a:endParaRPr/>
          </a:p>
        </p:txBody>
      </p:sp>
      <p:sp>
        <p:nvSpPr>
          <p:cNvPr id="220" name="Google Shape;220;p32"/>
          <p:cNvSpPr txBox="1">
            <a:spLocks noGrp="1"/>
          </p:cNvSpPr>
          <p:nvPr>
            <p:ph type="title"/>
          </p:nvPr>
        </p:nvSpPr>
        <p:spPr>
          <a:xfrm>
            <a:off x="4461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a:t>
            </a:r>
            <a:r>
              <a:rPr lang="en" sz="2400"/>
              <a:t>(6 of 7)</a:t>
            </a:r>
            <a:endParaRPr sz="2400"/>
          </a:p>
        </p:txBody>
      </p:sp>
      <p:sp>
        <p:nvSpPr>
          <p:cNvPr id="218" name="Google Shape;218;p32"/>
          <p:cNvSpPr txBox="1">
            <a:spLocks noGrp="1"/>
          </p:cNvSpPr>
          <p:nvPr>
            <p:ph type="body" idx="1"/>
          </p:nvPr>
        </p:nvSpPr>
        <p:spPr>
          <a:xfrm>
            <a:off x="4448425" y="226625"/>
            <a:ext cx="4521000" cy="747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600"/>
              <a:t>Summative Task</a:t>
            </a:r>
            <a:endParaRPr sz="3600"/>
          </a:p>
        </p:txBody>
      </p:sp>
      <p:sp>
        <p:nvSpPr>
          <p:cNvPr id="221" name="Google Shape;221;p32"/>
          <p:cNvSpPr txBox="1"/>
          <p:nvPr/>
        </p:nvSpPr>
        <p:spPr>
          <a:xfrm>
            <a:off x="3813800" y="972725"/>
            <a:ext cx="5155500" cy="338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Trebuchet MS"/>
                <a:ea typeface="Trebuchet MS"/>
                <a:cs typeface="Trebuchet MS"/>
                <a:sym typeface="Trebuchet MS"/>
              </a:rPr>
              <a:t>Summarizes what students should have gained thus far - knowledge and understanding.  </a:t>
            </a:r>
            <a:endParaRPr sz="2400">
              <a:latin typeface="Trebuchet MS"/>
              <a:ea typeface="Trebuchet MS"/>
              <a:cs typeface="Trebuchet MS"/>
              <a:sym typeface="Trebuchet MS"/>
            </a:endParaRPr>
          </a:p>
          <a:p>
            <a:pPr marL="0" lvl="0" indent="0" algn="ctr" rtl="0">
              <a:spcBef>
                <a:spcPts val="0"/>
              </a:spcBef>
              <a:spcAft>
                <a:spcPts val="0"/>
              </a:spcAft>
              <a:buNone/>
            </a:pPr>
            <a:r>
              <a:rPr lang="en" sz="2400">
                <a:latin typeface="Trebuchet MS"/>
                <a:ea typeface="Trebuchet MS"/>
                <a:cs typeface="Trebuchet MS"/>
                <a:sym typeface="Trebuchet MS"/>
              </a:rPr>
              <a:t>After completing the formative tasks, students should be able to use evidence from multiple sources.</a:t>
            </a:r>
            <a:endParaRPr sz="2400">
              <a:latin typeface="Trebuchet MS"/>
              <a:ea typeface="Trebuchet MS"/>
              <a:cs typeface="Trebuchet MS"/>
              <a:sym typeface="Trebuchet MS"/>
            </a:endParaRPr>
          </a:p>
          <a:p>
            <a:pPr marL="0" lvl="0" indent="0" algn="ctr" rtl="0">
              <a:spcBef>
                <a:spcPts val="0"/>
              </a:spcBef>
              <a:spcAft>
                <a:spcPts val="0"/>
              </a:spcAft>
              <a:buNone/>
            </a:pPr>
            <a:endParaRPr sz="1600">
              <a:latin typeface="Trebuchet MS"/>
              <a:ea typeface="Trebuchet MS"/>
              <a:cs typeface="Trebuchet MS"/>
              <a:sym typeface="Trebuchet MS"/>
            </a:endParaRPr>
          </a:p>
          <a:p>
            <a:pPr marL="0" lvl="0" indent="0" algn="ctr" rtl="0">
              <a:spcBef>
                <a:spcPts val="0"/>
              </a:spcBef>
              <a:spcAft>
                <a:spcPts val="0"/>
              </a:spcAft>
              <a:buNone/>
            </a:pPr>
            <a:r>
              <a:rPr lang="en" sz="2400">
                <a:latin typeface="Trebuchet MS"/>
                <a:ea typeface="Trebuchet MS"/>
                <a:cs typeface="Trebuchet MS"/>
                <a:sym typeface="Trebuchet MS"/>
              </a:rPr>
              <a:t>Also provides some likely arguments that students may present.</a:t>
            </a:r>
            <a:endParaRPr sz="2400">
              <a:latin typeface="Trebuchet MS"/>
              <a:ea typeface="Trebuchet MS"/>
              <a:cs typeface="Trebuchet MS"/>
              <a:sym typeface="Trebuchet MS"/>
            </a:endParaRPr>
          </a:p>
        </p:txBody>
      </p:sp>
      <p:pic>
        <p:nvPicPr>
          <p:cNvPr id="222" name="Google Shape;222;p32" title="Summative Task Overview"/>
          <p:cNvPicPr preferRelativeResize="0"/>
          <p:nvPr/>
        </p:nvPicPr>
        <p:blipFill>
          <a:blip r:embed="rId3">
            <a:alphaModFix/>
          </a:blip>
          <a:stretch>
            <a:fillRect/>
          </a:stretch>
        </p:blipFill>
        <p:spPr>
          <a:xfrm>
            <a:off x="266000" y="995100"/>
            <a:ext cx="3547800" cy="2233975"/>
          </a:xfrm>
          <a:prstGeom prst="rect">
            <a:avLst/>
          </a:prstGeom>
          <a:noFill/>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33"/>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22</a:t>
            </a:fld>
            <a:endParaRPr/>
          </a:p>
        </p:txBody>
      </p:sp>
      <p:sp>
        <p:nvSpPr>
          <p:cNvPr id="230" name="Google Shape;230;p33"/>
          <p:cNvSpPr txBox="1">
            <a:spLocks noGrp="1"/>
          </p:cNvSpPr>
          <p:nvPr>
            <p:ph type="title"/>
          </p:nvPr>
        </p:nvSpPr>
        <p:spPr>
          <a:xfrm>
            <a:off x="448750" y="187325"/>
            <a:ext cx="485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a:t>
            </a:r>
            <a:r>
              <a:rPr lang="en" sz="2400"/>
              <a:t>(7 of 7)</a:t>
            </a:r>
            <a:endParaRPr sz="2400"/>
          </a:p>
        </p:txBody>
      </p:sp>
      <p:sp>
        <p:nvSpPr>
          <p:cNvPr id="228" name="Google Shape;228;p33"/>
          <p:cNvSpPr txBox="1">
            <a:spLocks noGrp="1"/>
          </p:cNvSpPr>
          <p:nvPr>
            <p:ph type="body" idx="1"/>
          </p:nvPr>
        </p:nvSpPr>
        <p:spPr>
          <a:xfrm>
            <a:off x="5998125" y="321625"/>
            <a:ext cx="2703300" cy="747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600"/>
              <a:t>Sources</a:t>
            </a:r>
            <a:endParaRPr sz="3600"/>
          </a:p>
        </p:txBody>
      </p:sp>
      <p:sp>
        <p:nvSpPr>
          <p:cNvPr id="231" name="Google Shape;231;p33"/>
          <p:cNvSpPr txBox="1"/>
          <p:nvPr/>
        </p:nvSpPr>
        <p:spPr>
          <a:xfrm>
            <a:off x="5759125" y="881675"/>
            <a:ext cx="3384900" cy="418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Trebuchet MS"/>
                <a:ea typeface="Trebuchet MS"/>
                <a:cs typeface="Trebuchet MS"/>
                <a:sym typeface="Trebuchet MS"/>
              </a:rPr>
              <a:t>Instructionally: What are some reading strategies that can be used with this source?</a:t>
            </a:r>
            <a:endParaRPr sz="2400">
              <a:latin typeface="Trebuchet MS"/>
              <a:ea typeface="Trebuchet MS"/>
              <a:cs typeface="Trebuchet MS"/>
              <a:sym typeface="Trebuchet MS"/>
            </a:endParaRPr>
          </a:p>
          <a:p>
            <a:pPr marL="0" lvl="0" indent="0" algn="l" rtl="0">
              <a:spcBef>
                <a:spcPts val="0"/>
              </a:spcBef>
              <a:spcAft>
                <a:spcPts val="0"/>
              </a:spcAft>
              <a:buNone/>
            </a:pPr>
            <a:endParaRPr sz="2000">
              <a:latin typeface="Trebuchet MS"/>
              <a:ea typeface="Trebuchet MS"/>
              <a:cs typeface="Trebuchet MS"/>
              <a:sym typeface="Trebuchet MS"/>
            </a:endParaRPr>
          </a:p>
          <a:p>
            <a:pPr marL="0" lvl="0" indent="0" algn="l" rtl="0">
              <a:spcBef>
                <a:spcPts val="0"/>
              </a:spcBef>
              <a:spcAft>
                <a:spcPts val="0"/>
              </a:spcAft>
              <a:buNone/>
            </a:pPr>
            <a:r>
              <a:rPr lang="en" sz="2400">
                <a:latin typeface="Trebuchet MS"/>
                <a:ea typeface="Trebuchet MS"/>
                <a:cs typeface="Trebuchet MS"/>
                <a:sym typeface="Trebuchet MS"/>
              </a:rPr>
              <a:t>Guided Questions about the Source</a:t>
            </a:r>
            <a:endParaRPr sz="2400">
              <a:latin typeface="Trebuchet MS"/>
              <a:ea typeface="Trebuchet MS"/>
              <a:cs typeface="Trebuchet MS"/>
              <a:sym typeface="Trebuchet MS"/>
            </a:endParaRPr>
          </a:p>
          <a:p>
            <a:pPr marL="0" lvl="0" indent="0" algn="l" rtl="0">
              <a:spcBef>
                <a:spcPts val="0"/>
              </a:spcBef>
              <a:spcAft>
                <a:spcPts val="0"/>
              </a:spcAft>
              <a:buNone/>
            </a:pPr>
            <a:endParaRPr sz="2000">
              <a:latin typeface="Trebuchet MS"/>
              <a:ea typeface="Trebuchet MS"/>
              <a:cs typeface="Trebuchet MS"/>
              <a:sym typeface="Trebuchet MS"/>
            </a:endParaRPr>
          </a:p>
          <a:p>
            <a:pPr marL="0" lvl="0" indent="0" algn="l" rtl="0">
              <a:spcBef>
                <a:spcPts val="0"/>
              </a:spcBef>
              <a:spcAft>
                <a:spcPts val="0"/>
              </a:spcAft>
              <a:buNone/>
            </a:pPr>
            <a:r>
              <a:rPr lang="en" sz="2400">
                <a:latin typeface="Trebuchet MS"/>
                <a:ea typeface="Trebuchet MS"/>
                <a:cs typeface="Trebuchet MS"/>
                <a:sym typeface="Trebuchet MS"/>
              </a:rPr>
              <a:t>Vocabulary and Graphic Organizers</a:t>
            </a:r>
            <a:endParaRPr sz="2400">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p:txBody>
      </p:sp>
      <p:pic>
        <p:nvPicPr>
          <p:cNvPr id="232" name="Google Shape;232;p33" title="Image of Supporting Question #1"/>
          <p:cNvPicPr preferRelativeResize="0"/>
          <p:nvPr/>
        </p:nvPicPr>
        <p:blipFill>
          <a:blip r:embed="rId3">
            <a:alphaModFix/>
          </a:blip>
          <a:stretch>
            <a:fillRect/>
          </a:stretch>
        </p:blipFill>
        <p:spPr>
          <a:xfrm>
            <a:off x="448747" y="1077700"/>
            <a:ext cx="5211186" cy="3529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Google Shape;238;p34"/>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23</a:t>
            </a:fld>
            <a:endParaRPr/>
          </a:p>
        </p:txBody>
      </p:sp>
      <p:sp>
        <p:nvSpPr>
          <p:cNvPr id="239" name="Google Shape;239;p34"/>
          <p:cNvSpPr txBox="1">
            <a:spLocks noGrp="1"/>
          </p:cNvSpPr>
          <p:nvPr>
            <p:ph type="title"/>
          </p:nvPr>
        </p:nvSpPr>
        <p:spPr>
          <a:xfrm>
            <a:off x="448750" y="187325"/>
            <a:ext cx="521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a:t>
            </a:r>
            <a:r>
              <a:rPr lang="en" sz="2400"/>
              <a:t>(7 of 7) Continued</a:t>
            </a:r>
            <a:endParaRPr sz="2400"/>
          </a:p>
        </p:txBody>
      </p:sp>
      <p:sp>
        <p:nvSpPr>
          <p:cNvPr id="237" name="Google Shape;237;p34"/>
          <p:cNvSpPr txBox="1">
            <a:spLocks noGrp="1"/>
          </p:cNvSpPr>
          <p:nvPr>
            <p:ph type="body" idx="1"/>
          </p:nvPr>
        </p:nvSpPr>
        <p:spPr>
          <a:xfrm>
            <a:off x="5726954" y="245425"/>
            <a:ext cx="3109200" cy="747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600"/>
              <a:t>Sources</a:t>
            </a:r>
            <a:endParaRPr sz="3600"/>
          </a:p>
        </p:txBody>
      </p:sp>
      <p:sp>
        <p:nvSpPr>
          <p:cNvPr id="240" name="Google Shape;240;p34"/>
          <p:cNvSpPr txBox="1"/>
          <p:nvPr/>
        </p:nvSpPr>
        <p:spPr>
          <a:xfrm>
            <a:off x="5660050" y="881675"/>
            <a:ext cx="3483900" cy="372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 sz="2400">
                <a:latin typeface="Trebuchet MS"/>
                <a:ea typeface="Trebuchet MS"/>
                <a:cs typeface="Trebuchet MS"/>
                <a:sym typeface="Trebuchet MS"/>
              </a:rPr>
              <a:t>These are great tools to use during instruction, but cannot be used to construct the summative assessment.</a:t>
            </a:r>
            <a:endParaRPr sz="2400">
              <a:latin typeface="Trebuchet MS"/>
              <a:ea typeface="Trebuchet MS"/>
              <a:cs typeface="Trebuchet MS"/>
              <a:sym typeface="Trebuchet MS"/>
            </a:endParaRPr>
          </a:p>
          <a:p>
            <a:pPr marL="0" lvl="0" indent="0" algn="l" rtl="0">
              <a:spcBef>
                <a:spcPts val="0"/>
              </a:spcBef>
              <a:spcAft>
                <a:spcPts val="0"/>
              </a:spcAft>
              <a:buNone/>
            </a:pPr>
            <a:endParaRPr sz="2400">
              <a:latin typeface="Trebuchet MS"/>
              <a:ea typeface="Trebuchet MS"/>
              <a:cs typeface="Trebuchet MS"/>
              <a:sym typeface="Trebuchet MS"/>
            </a:endParaRPr>
          </a:p>
          <a:p>
            <a:pPr marL="0" lvl="0" indent="0" algn="l" rtl="0">
              <a:spcBef>
                <a:spcPts val="0"/>
              </a:spcBef>
              <a:spcAft>
                <a:spcPts val="0"/>
              </a:spcAft>
              <a:buNone/>
            </a:pPr>
            <a:r>
              <a:rPr lang="en" sz="2400">
                <a:latin typeface="Trebuchet MS"/>
                <a:ea typeface="Trebuchet MS"/>
                <a:cs typeface="Trebuchet MS"/>
                <a:sym typeface="Trebuchet MS"/>
              </a:rPr>
              <a:t>These help students understand the individual source.</a:t>
            </a:r>
            <a:endParaRPr sz="2400">
              <a:latin typeface="Trebuchet MS"/>
              <a:ea typeface="Trebuchet MS"/>
              <a:cs typeface="Trebuchet MS"/>
              <a:sym typeface="Trebuchet MS"/>
            </a:endParaRPr>
          </a:p>
        </p:txBody>
      </p:sp>
      <p:pic>
        <p:nvPicPr>
          <p:cNvPr id="241" name="Google Shape;241;p34" title="Image of Supporting Question #1"/>
          <p:cNvPicPr preferRelativeResize="0"/>
          <p:nvPr/>
        </p:nvPicPr>
        <p:blipFill>
          <a:blip r:embed="rId3">
            <a:alphaModFix/>
          </a:blip>
          <a:stretch>
            <a:fillRect/>
          </a:stretch>
        </p:blipFill>
        <p:spPr>
          <a:xfrm>
            <a:off x="448747" y="1077700"/>
            <a:ext cx="5211186" cy="3529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24</a:t>
            </a:fld>
            <a:endParaRPr/>
          </a:p>
        </p:txBody>
      </p:sp>
      <p:sp>
        <p:nvSpPr>
          <p:cNvPr id="247" name="Google Shape;247;p3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What will be provided directly to students?</a:t>
            </a:r>
            <a:endParaRPr sz="30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36"/>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25</a:t>
            </a:fld>
            <a:endParaRPr/>
          </a:p>
        </p:txBody>
      </p:sp>
      <p:sp>
        <p:nvSpPr>
          <p:cNvPr id="254" name="Google Shape;254;p36"/>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Provided directly to students </a:t>
            </a:r>
            <a:r>
              <a:rPr lang="en" sz="2400"/>
              <a:t>(1 of 9)</a:t>
            </a:r>
            <a:endParaRPr sz="2400"/>
          </a:p>
        </p:txBody>
      </p:sp>
      <p:sp>
        <p:nvSpPr>
          <p:cNvPr id="255" name="Google Shape;255;p36" descr="Student work generated independently on the scaffolding questions that are a component of the state-developed performance task and a student’s notes and annotations for the task are examples of appropriate ancillary materials permitted for use by a student during construction of the final response to the state-developed task. &#10;" title="Description of what can be provided directly to students"/>
          <p:cNvSpPr txBox="1">
            <a:spLocks noGrp="1"/>
          </p:cNvSpPr>
          <p:nvPr>
            <p:ph type="body" idx="1"/>
          </p:nvPr>
        </p:nvSpPr>
        <p:spPr>
          <a:xfrm>
            <a:off x="505900" y="1000075"/>
            <a:ext cx="8081400" cy="357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0" dirty="0">
                <a:solidFill>
                  <a:schemeClr val="dk1"/>
                </a:solidFill>
              </a:rPr>
              <a:t>Student work generated independently on the scaffolding questions that are a component of the state-developed performance task and a student’s notes and annotations for the task are examples of appropriate ancillary materials permitted for use by a student during construction of the final response to the state-developed task. </a:t>
            </a:r>
            <a:endParaRPr sz="1400" b="0" dirty="0">
              <a:solidFill>
                <a:schemeClr val="dk1"/>
              </a:solidFill>
            </a:endParaRPr>
          </a:p>
          <a:p>
            <a:pPr marL="0" lvl="0" indent="0" algn="l" rtl="0">
              <a:spcBef>
                <a:spcPts val="1600"/>
              </a:spcBef>
              <a:spcAft>
                <a:spcPts val="1600"/>
              </a:spcAft>
              <a:buNone/>
            </a:pPr>
            <a:endParaRPr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37"/>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26</a:t>
            </a:fld>
            <a:endParaRPr/>
          </a:p>
        </p:txBody>
      </p:sp>
      <p:sp>
        <p:nvSpPr>
          <p:cNvPr id="262" name="Google Shape;262;p37"/>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Provided directly to students </a:t>
            </a:r>
            <a:r>
              <a:rPr lang="en" sz="2400"/>
              <a:t>(2 of 9)</a:t>
            </a:r>
            <a:endParaRPr sz="2400"/>
          </a:p>
        </p:txBody>
      </p:sp>
      <p:sp>
        <p:nvSpPr>
          <p:cNvPr id="263" name="Google Shape;263;p37"/>
          <p:cNvSpPr txBox="1">
            <a:spLocks noGrp="1"/>
          </p:cNvSpPr>
          <p:nvPr>
            <p:ph type="body" idx="1"/>
          </p:nvPr>
        </p:nvSpPr>
        <p:spPr>
          <a:xfrm>
            <a:off x="505900" y="1000075"/>
            <a:ext cx="8081400" cy="357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0">
                <a:solidFill>
                  <a:schemeClr val="dk1"/>
                </a:solidFill>
              </a:rPr>
              <a:t>As well, the appropriate state-developed common rubric should be provided to each student as written, without any modifications, additions, or deletions.</a:t>
            </a:r>
            <a:endParaRPr b="0">
              <a:solidFill>
                <a:schemeClr val="dk1"/>
              </a:solidFill>
            </a:endParaRPr>
          </a:p>
          <a:p>
            <a:pPr marL="0" lvl="0" indent="0" algn="l" rtl="0">
              <a:lnSpc>
                <a:spcPct val="100000"/>
              </a:lnSpc>
              <a:spcBef>
                <a:spcPts val="1600"/>
              </a:spcBef>
              <a:spcAft>
                <a:spcPts val="0"/>
              </a:spcAft>
              <a:buNone/>
            </a:pPr>
            <a:endParaRPr sz="1400" b="0">
              <a:solidFill>
                <a:schemeClr val="dk1"/>
              </a:solidFill>
            </a:endParaRPr>
          </a:p>
          <a:p>
            <a:pPr marL="0" lvl="0" indent="0" algn="l" rtl="0">
              <a:spcBef>
                <a:spcPts val="1600"/>
              </a:spcBef>
              <a:spcAft>
                <a:spcPts val="1600"/>
              </a:spcAft>
              <a:buNone/>
            </a:pP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38"/>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27</a:t>
            </a:fld>
            <a:endParaRPr/>
          </a:p>
        </p:txBody>
      </p:sp>
      <p:sp>
        <p:nvSpPr>
          <p:cNvPr id="270" name="Google Shape;270;p38"/>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Provided directly to students </a:t>
            </a:r>
            <a:r>
              <a:rPr lang="en" sz="2400"/>
              <a:t>(3 of 9)</a:t>
            </a:r>
            <a:endParaRPr sz="2400"/>
          </a:p>
        </p:txBody>
      </p:sp>
      <p:sp>
        <p:nvSpPr>
          <p:cNvPr id="271" name="Google Shape;271;p38"/>
          <p:cNvSpPr txBox="1">
            <a:spLocks noGrp="1"/>
          </p:cNvSpPr>
          <p:nvPr>
            <p:ph type="body" idx="1"/>
          </p:nvPr>
        </p:nvSpPr>
        <p:spPr>
          <a:xfrm>
            <a:off x="505900" y="1000075"/>
            <a:ext cx="8081400" cy="357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0">
                <a:solidFill>
                  <a:schemeClr val="dk1"/>
                </a:solidFill>
              </a:rPr>
              <a:t>The scaffolding questions provided as part of the recommended instructional implementation for each state-developed task are intended to be formative and provide an opportunity for constructive feedback from a teacher and/or peers.</a:t>
            </a:r>
            <a:endParaRPr sz="1400" b="0">
              <a:solidFill>
                <a:schemeClr val="dk1"/>
              </a:solidFill>
            </a:endParaRPr>
          </a:p>
          <a:p>
            <a:pPr marL="0" lvl="0" indent="0" algn="l" rtl="0">
              <a:spcBef>
                <a:spcPts val="1600"/>
              </a:spcBef>
              <a:spcAft>
                <a:spcPts val="1600"/>
              </a:spcAft>
              <a:buNone/>
            </a:pPr>
            <a:endParaRPr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39"/>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28</a:t>
            </a:fld>
            <a:endParaRPr/>
          </a:p>
        </p:txBody>
      </p:sp>
      <p:sp>
        <p:nvSpPr>
          <p:cNvPr id="278" name="Google Shape;278;p39"/>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Provided directly to students </a:t>
            </a:r>
            <a:r>
              <a:rPr lang="en" sz="2400"/>
              <a:t>(4 of 9)</a:t>
            </a:r>
            <a:endParaRPr sz="2400"/>
          </a:p>
        </p:txBody>
      </p:sp>
      <p:sp>
        <p:nvSpPr>
          <p:cNvPr id="279" name="Google Shape;279;p39"/>
          <p:cNvSpPr txBox="1">
            <a:spLocks noGrp="1"/>
          </p:cNvSpPr>
          <p:nvPr>
            <p:ph type="body" idx="1"/>
          </p:nvPr>
        </p:nvSpPr>
        <p:spPr>
          <a:xfrm>
            <a:off x="505900" y="1000075"/>
            <a:ext cx="8081400" cy="357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0">
                <a:solidFill>
                  <a:schemeClr val="dk1"/>
                </a:solidFill>
              </a:rPr>
              <a:t>It is appropriate for the student to have access to feedback from a teacher and/or peers on the student’s responses to the formative task/scaffolding questions included in the state-developed performance task when </a:t>
            </a:r>
            <a:r>
              <a:rPr lang="en" u="sng">
                <a:solidFill>
                  <a:schemeClr val="dk1"/>
                </a:solidFill>
              </a:rPr>
              <a:t>independently</a:t>
            </a:r>
            <a:r>
              <a:rPr lang="en" b="0">
                <a:solidFill>
                  <a:schemeClr val="dk1"/>
                </a:solidFill>
              </a:rPr>
              <a:t> composing the response to the summative task.</a:t>
            </a:r>
            <a:endParaRPr b="0">
              <a:solidFill>
                <a:schemeClr val="dk1"/>
              </a:solidFill>
            </a:endParaRPr>
          </a:p>
          <a:p>
            <a:pPr marL="0" lvl="0" indent="0" algn="l" rtl="0">
              <a:lnSpc>
                <a:spcPct val="100000"/>
              </a:lnSpc>
              <a:spcBef>
                <a:spcPts val="1600"/>
              </a:spcBef>
              <a:spcAft>
                <a:spcPts val="0"/>
              </a:spcAft>
              <a:buNone/>
            </a:pPr>
            <a:endParaRPr sz="1400" b="0">
              <a:solidFill>
                <a:schemeClr val="dk1"/>
              </a:solidFill>
            </a:endParaRPr>
          </a:p>
          <a:p>
            <a:pPr marL="0" lvl="0" indent="0" algn="l" rtl="0">
              <a:spcBef>
                <a:spcPts val="1600"/>
              </a:spcBef>
              <a:spcAft>
                <a:spcPts val="1600"/>
              </a:spcAft>
              <a:buNone/>
            </a:pPr>
            <a:endParaRPr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40"/>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29</a:t>
            </a:fld>
            <a:endParaRPr/>
          </a:p>
        </p:txBody>
      </p:sp>
      <p:sp>
        <p:nvSpPr>
          <p:cNvPr id="286" name="Google Shape;286;p40"/>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Provided directly to students </a:t>
            </a:r>
            <a:r>
              <a:rPr lang="en" sz="2400"/>
              <a:t>(5 of 9)</a:t>
            </a:r>
            <a:endParaRPr sz="2400"/>
          </a:p>
        </p:txBody>
      </p:sp>
      <p:pic>
        <p:nvPicPr>
          <p:cNvPr id="287" name="Google Shape;287;p40" descr="Image of Section with Supporting Questions and Formative Tasks in IDM" title="Image of Section with Supporting Questions and Formative Tasks in IDM"/>
          <p:cNvPicPr preferRelativeResize="0"/>
          <p:nvPr/>
        </p:nvPicPr>
        <p:blipFill>
          <a:blip r:embed="rId3">
            <a:alphaModFix/>
          </a:blip>
          <a:stretch>
            <a:fillRect/>
          </a:stretch>
        </p:blipFill>
        <p:spPr>
          <a:xfrm>
            <a:off x="152400" y="1386100"/>
            <a:ext cx="8816950" cy="2676100"/>
          </a:xfrm>
          <a:prstGeom prst="rect">
            <a:avLst/>
          </a:prstGeom>
          <a:noFill/>
          <a:ln>
            <a:solidFill>
              <a:schemeClr val="tx1"/>
            </a:solidFill>
          </a:ln>
        </p:spPr>
      </p:pic>
      <p:sp>
        <p:nvSpPr>
          <p:cNvPr id="289" name="Google Shape;289;p40" title="Downward Arrow"/>
          <p:cNvSpPr/>
          <p:nvPr/>
        </p:nvSpPr>
        <p:spPr>
          <a:xfrm>
            <a:off x="1016150" y="760025"/>
            <a:ext cx="548700" cy="796800"/>
          </a:xfrm>
          <a:prstGeom prst="downArrow">
            <a:avLst>
              <a:gd name="adj1" fmla="val 50000"/>
              <a:gd name="adj2" fmla="val 50000"/>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title="Upward Arrow"/>
          <p:cNvSpPr/>
          <p:nvPr/>
        </p:nvSpPr>
        <p:spPr>
          <a:xfrm>
            <a:off x="5378175" y="3851350"/>
            <a:ext cx="548700" cy="752700"/>
          </a:xfrm>
          <a:prstGeom prst="upArrow">
            <a:avLst>
              <a:gd name="adj1" fmla="val 50000"/>
              <a:gd name="adj2" fmla="val 50000"/>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pic>
        <p:nvPicPr>
          <p:cNvPr id="79" name="Google Shape;79;p14" descr="The secret of change is to focus all of your energy not on fighting the old, but on building the new. " title="The Secret of Change"/>
          <p:cNvPicPr preferRelativeResize="0"/>
          <p:nvPr/>
        </p:nvPicPr>
        <p:blipFill rotWithShape="1">
          <a:blip r:embed="rId3">
            <a:alphaModFix/>
          </a:blip>
          <a:srcRect b="16957"/>
          <a:stretch/>
        </p:blipFill>
        <p:spPr>
          <a:xfrm>
            <a:off x="2526600" y="589550"/>
            <a:ext cx="4090800" cy="3397026"/>
          </a:xfrm>
          <a:prstGeom prst="rect">
            <a:avLst/>
          </a:prstGeom>
          <a:noFill/>
          <a:ln>
            <a:noFill/>
          </a:ln>
        </p:spPr>
      </p:pic>
      <p:sp>
        <p:nvSpPr>
          <p:cNvPr id="2" name="Title 1"/>
          <p:cNvSpPr>
            <a:spLocks noGrp="1"/>
          </p:cNvSpPr>
          <p:nvPr>
            <p:ph type="title"/>
          </p:nvPr>
        </p:nvSpPr>
        <p:spPr/>
        <p:txBody>
          <a:bodyPr/>
          <a:lstStyle/>
          <a:p>
            <a:r>
              <a:rPr lang="en-US" dirty="0">
                <a:solidFill>
                  <a:schemeClr val="bg1"/>
                </a:solidFill>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41"/>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30</a:t>
            </a:fld>
            <a:endParaRPr/>
          </a:p>
        </p:txBody>
      </p:sp>
      <p:sp>
        <p:nvSpPr>
          <p:cNvPr id="297" name="Google Shape;297;p41"/>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Provided directly to students </a:t>
            </a:r>
            <a:r>
              <a:rPr lang="en" sz="2400"/>
              <a:t>(6 of 9)</a:t>
            </a:r>
            <a:endParaRPr sz="2400"/>
          </a:p>
        </p:txBody>
      </p:sp>
      <p:sp>
        <p:nvSpPr>
          <p:cNvPr id="298" name="Google Shape;298;p41"/>
          <p:cNvSpPr txBox="1">
            <a:spLocks noGrp="1"/>
          </p:cNvSpPr>
          <p:nvPr>
            <p:ph type="body" idx="1"/>
          </p:nvPr>
        </p:nvSpPr>
        <p:spPr>
          <a:xfrm>
            <a:off x="505900" y="1000075"/>
            <a:ext cx="8081400" cy="357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0">
                <a:solidFill>
                  <a:schemeClr val="dk1"/>
                </a:solidFill>
              </a:rPr>
              <a:t>Ancillary materials that provide inappropriate assistance with the skills and content being assessed are not permitted and may prevent a student from </a:t>
            </a:r>
            <a:r>
              <a:rPr lang="en" u="sng">
                <a:solidFill>
                  <a:schemeClr val="dk1"/>
                </a:solidFill>
              </a:rPr>
              <a:t>independently</a:t>
            </a:r>
            <a:r>
              <a:rPr lang="en">
                <a:solidFill>
                  <a:schemeClr val="dk1"/>
                </a:solidFill>
              </a:rPr>
              <a:t> </a:t>
            </a:r>
            <a:r>
              <a:rPr lang="en" b="0">
                <a:solidFill>
                  <a:schemeClr val="dk1"/>
                </a:solidFill>
              </a:rPr>
              <a:t>demonstrating proficiency. </a:t>
            </a:r>
            <a:endParaRPr sz="1400" b="0">
              <a:solidFill>
                <a:schemeClr val="dk1"/>
              </a:solidFill>
            </a:endParaRPr>
          </a:p>
          <a:p>
            <a:pPr marL="0" lvl="0" indent="0" algn="l" rtl="0">
              <a:spcBef>
                <a:spcPts val="1600"/>
              </a:spcBef>
              <a:spcAft>
                <a:spcPts val="1600"/>
              </a:spcAft>
              <a:buNone/>
            </a:pPr>
            <a:endParaRPr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42"/>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31</a:t>
            </a:fld>
            <a:endParaRPr/>
          </a:p>
        </p:txBody>
      </p:sp>
      <p:sp>
        <p:nvSpPr>
          <p:cNvPr id="305" name="Google Shape;305;p42"/>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Provided directly to students </a:t>
            </a:r>
            <a:r>
              <a:rPr lang="en" sz="2400"/>
              <a:t>(7 of 9)</a:t>
            </a:r>
            <a:endParaRPr sz="2400"/>
          </a:p>
        </p:txBody>
      </p:sp>
      <p:sp>
        <p:nvSpPr>
          <p:cNvPr id="306" name="Google Shape;306;p42"/>
          <p:cNvSpPr txBox="1">
            <a:spLocks noGrp="1"/>
          </p:cNvSpPr>
          <p:nvPr>
            <p:ph type="body" idx="1"/>
          </p:nvPr>
        </p:nvSpPr>
        <p:spPr>
          <a:xfrm>
            <a:off x="505900" y="1000075"/>
            <a:ext cx="8081400" cy="357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0">
                <a:solidFill>
                  <a:schemeClr val="dk1"/>
                </a:solidFill>
              </a:rPr>
              <a:t>Examples of ancillary materials that provide </a:t>
            </a:r>
            <a:r>
              <a:rPr lang="en" b="0">
                <a:solidFill>
                  <a:srgbClr val="AB0028"/>
                </a:solidFill>
              </a:rPr>
              <a:t>inappropriate </a:t>
            </a:r>
            <a:r>
              <a:rPr lang="en" b="0">
                <a:solidFill>
                  <a:schemeClr val="dk1"/>
                </a:solidFill>
              </a:rPr>
              <a:t>assistance include, but are not limited to: </a:t>
            </a:r>
            <a:endParaRPr b="0">
              <a:solidFill>
                <a:schemeClr val="dk1"/>
              </a:solidFill>
            </a:endParaRPr>
          </a:p>
          <a:p>
            <a:pPr marL="457200" lvl="0" indent="-381000" algn="l" rtl="0">
              <a:lnSpc>
                <a:spcPct val="100000"/>
              </a:lnSpc>
              <a:spcBef>
                <a:spcPts val="1600"/>
              </a:spcBef>
              <a:spcAft>
                <a:spcPts val="0"/>
              </a:spcAft>
              <a:buClr>
                <a:schemeClr val="dk1"/>
              </a:buClr>
              <a:buSzPts val="2400"/>
              <a:buChar char="●"/>
            </a:pPr>
            <a:r>
              <a:rPr lang="en" b="0">
                <a:solidFill>
                  <a:schemeClr val="dk1"/>
                </a:solidFill>
              </a:rPr>
              <a:t>drafts for the final response, </a:t>
            </a:r>
            <a:endParaRPr b="0">
              <a:solidFill>
                <a:schemeClr val="dk1"/>
              </a:solidFill>
            </a:endParaRPr>
          </a:p>
          <a:p>
            <a:pPr marL="457200" lvl="0" indent="-381000" algn="l" rtl="0">
              <a:lnSpc>
                <a:spcPct val="100000"/>
              </a:lnSpc>
              <a:spcBef>
                <a:spcPts val="0"/>
              </a:spcBef>
              <a:spcAft>
                <a:spcPts val="0"/>
              </a:spcAft>
              <a:buClr>
                <a:schemeClr val="dk1"/>
              </a:buClr>
              <a:buSzPts val="2400"/>
              <a:buChar char="●"/>
            </a:pPr>
            <a:r>
              <a:rPr lang="en" b="0">
                <a:solidFill>
                  <a:schemeClr val="dk1"/>
                </a:solidFill>
              </a:rPr>
              <a:t>notes or instructions from the teacher on information that should be included within different sections or paragraphs of the student’s response, </a:t>
            </a:r>
            <a:endParaRPr b="0">
              <a:solidFill>
                <a:schemeClr val="dk1"/>
              </a:solidFill>
            </a:endParaRPr>
          </a:p>
          <a:p>
            <a:pPr marL="457200" lvl="0" indent="-381000" algn="l" rtl="0">
              <a:lnSpc>
                <a:spcPct val="100000"/>
              </a:lnSpc>
              <a:spcBef>
                <a:spcPts val="0"/>
              </a:spcBef>
              <a:spcAft>
                <a:spcPts val="0"/>
              </a:spcAft>
              <a:buClr>
                <a:schemeClr val="dk1"/>
              </a:buClr>
              <a:buSzPts val="2400"/>
              <a:buChar char="●"/>
            </a:pPr>
            <a:r>
              <a:rPr lang="en" b="0">
                <a:solidFill>
                  <a:schemeClr val="dk1"/>
                </a:solidFill>
              </a:rPr>
              <a:t>sentence frames or paragraph frames that lead or cue the student in developing the response, </a:t>
            </a:r>
            <a:endParaRPr sz="1400" b="0">
              <a:solidFill>
                <a:schemeClr val="dk1"/>
              </a:solidFill>
            </a:endParaRPr>
          </a:p>
          <a:p>
            <a:pPr marL="0" lvl="0" indent="0" algn="l" rtl="0">
              <a:spcBef>
                <a:spcPts val="1600"/>
              </a:spcBef>
              <a:spcAft>
                <a:spcPts val="1600"/>
              </a:spcAft>
              <a:buNone/>
            </a:pPr>
            <a:endParaRPr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2" name="Google Shape;312;p43"/>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32</a:t>
            </a:fld>
            <a:endParaRPr/>
          </a:p>
        </p:txBody>
      </p:sp>
      <p:sp>
        <p:nvSpPr>
          <p:cNvPr id="313" name="Google Shape;313;p43"/>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Provided directly to students </a:t>
            </a:r>
            <a:r>
              <a:rPr lang="en" sz="2400"/>
              <a:t>(8 of 9)</a:t>
            </a:r>
            <a:endParaRPr sz="2400"/>
          </a:p>
        </p:txBody>
      </p:sp>
      <p:sp>
        <p:nvSpPr>
          <p:cNvPr id="314" name="Google Shape;314;p43"/>
          <p:cNvSpPr txBox="1">
            <a:spLocks noGrp="1"/>
          </p:cNvSpPr>
          <p:nvPr>
            <p:ph type="body" idx="1"/>
          </p:nvPr>
        </p:nvSpPr>
        <p:spPr>
          <a:xfrm>
            <a:off x="505900" y="1000075"/>
            <a:ext cx="8081400" cy="357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0">
                <a:solidFill>
                  <a:schemeClr val="dk1"/>
                </a:solidFill>
              </a:rPr>
              <a:t>Examples of ancillary materials that provide </a:t>
            </a:r>
            <a:r>
              <a:rPr lang="en" b="0">
                <a:solidFill>
                  <a:srgbClr val="AB0028"/>
                </a:solidFill>
              </a:rPr>
              <a:t>inappropriate </a:t>
            </a:r>
            <a:r>
              <a:rPr lang="en" b="0">
                <a:solidFill>
                  <a:schemeClr val="dk1"/>
                </a:solidFill>
              </a:rPr>
              <a:t>assistance include, but are not limited to: </a:t>
            </a:r>
            <a:endParaRPr b="0">
              <a:solidFill>
                <a:schemeClr val="dk1"/>
              </a:solidFill>
            </a:endParaRPr>
          </a:p>
          <a:p>
            <a:pPr marL="457200" lvl="0" indent="-381000" algn="l" rtl="0">
              <a:lnSpc>
                <a:spcPct val="100000"/>
              </a:lnSpc>
              <a:spcBef>
                <a:spcPts val="1600"/>
              </a:spcBef>
              <a:spcAft>
                <a:spcPts val="0"/>
              </a:spcAft>
              <a:buClr>
                <a:schemeClr val="dk1"/>
              </a:buClr>
              <a:buSzPts val="2400"/>
              <a:buChar char="●"/>
            </a:pPr>
            <a:r>
              <a:rPr lang="en" b="0">
                <a:solidFill>
                  <a:schemeClr val="dk1"/>
                </a:solidFill>
              </a:rPr>
              <a:t>a list of steps to follow when composing a response,</a:t>
            </a:r>
            <a:endParaRPr b="0">
              <a:solidFill>
                <a:schemeClr val="dk1"/>
              </a:solidFill>
            </a:endParaRPr>
          </a:p>
          <a:p>
            <a:pPr marL="457200" lvl="0" indent="-381000" algn="l" rtl="0">
              <a:lnSpc>
                <a:spcPct val="100000"/>
              </a:lnSpc>
              <a:spcBef>
                <a:spcPts val="0"/>
              </a:spcBef>
              <a:spcAft>
                <a:spcPts val="0"/>
              </a:spcAft>
              <a:buClr>
                <a:schemeClr val="dk1"/>
              </a:buClr>
              <a:buSzPts val="2400"/>
              <a:buChar char="●"/>
            </a:pPr>
            <a:r>
              <a:rPr lang="en" b="0">
                <a:solidFill>
                  <a:schemeClr val="dk1"/>
                </a:solidFill>
              </a:rPr>
              <a:t>graphic organizers that lead students through the steps in developing an argument, </a:t>
            </a:r>
            <a:endParaRPr b="0">
              <a:solidFill>
                <a:schemeClr val="dk1"/>
              </a:solidFill>
            </a:endParaRPr>
          </a:p>
          <a:p>
            <a:pPr marL="457200" lvl="0" indent="-381000" algn="l" rtl="0">
              <a:lnSpc>
                <a:spcPct val="100000"/>
              </a:lnSpc>
              <a:spcBef>
                <a:spcPts val="0"/>
              </a:spcBef>
              <a:spcAft>
                <a:spcPts val="0"/>
              </a:spcAft>
              <a:buClr>
                <a:schemeClr val="dk1"/>
              </a:buClr>
              <a:buSzPts val="2400"/>
              <a:buChar char="●"/>
            </a:pPr>
            <a:r>
              <a:rPr lang="en" b="0">
                <a:solidFill>
                  <a:schemeClr val="dk1"/>
                </a:solidFill>
              </a:rPr>
              <a:t>a state-developed rubric that has been modified to include examples specific to the course or task content, etc.</a:t>
            </a:r>
            <a:endParaRPr b="0">
              <a:solidFill>
                <a:schemeClr val="dk1"/>
              </a:solidFill>
            </a:endParaRPr>
          </a:p>
          <a:p>
            <a:pPr marL="0" lvl="0" indent="0" algn="l" rtl="0">
              <a:lnSpc>
                <a:spcPct val="100000"/>
              </a:lnSpc>
              <a:spcBef>
                <a:spcPts val="1600"/>
              </a:spcBef>
              <a:spcAft>
                <a:spcPts val="0"/>
              </a:spcAft>
              <a:buNone/>
            </a:pPr>
            <a:endParaRPr sz="1400" b="0">
              <a:solidFill>
                <a:schemeClr val="dk1"/>
              </a:solidFill>
            </a:endParaRPr>
          </a:p>
          <a:p>
            <a:pPr marL="0" lvl="0" indent="0" algn="l" rtl="0">
              <a:spcBef>
                <a:spcPts val="1600"/>
              </a:spcBef>
              <a:spcAft>
                <a:spcPts val="1600"/>
              </a:spcAft>
              <a:buNone/>
            </a:pPr>
            <a:endParaRPr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44"/>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33</a:t>
            </a:fld>
            <a:endParaRPr/>
          </a:p>
        </p:txBody>
      </p:sp>
      <p:sp>
        <p:nvSpPr>
          <p:cNvPr id="321" name="Google Shape;321;p44"/>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Provided directly to students </a:t>
            </a:r>
            <a:r>
              <a:rPr lang="en" sz="2400"/>
              <a:t>(9 of 9)</a:t>
            </a:r>
            <a:endParaRPr sz="2400"/>
          </a:p>
        </p:txBody>
      </p:sp>
      <p:pic>
        <p:nvPicPr>
          <p:cNvPr id="322" name="Google Shape;322;p44" title="Image of Graphic Organizer"/>
          <p:cNvPicPr preferRelativeResize="0"/>
          <p:nvPr/>
        </p:nvPicPr>
        <p:blipFill>
          <a:blip r:embed="rId3">
            <a:alphaModFix/>
          </a:blip>
          <a:stretch>
            <a:fillRect/>
          </a:stretch>
        </p:blipFill>
        <p:spPr>
          <a:xfrm>
            <a:off x="312447" y="1000075"/>
            <a:ext cx="2762214" cy="3574200"/>
          </a:xfrm>
          <a:prstGeom prst="rect">
            <a:avLst/>
          </a:prstGeom>
          <a:noFill/>
          <a:ln>
            <a:solidFill>
              <a:schemeClr val="tx1"/>
            </a:solidFill>
          </a:ln>
        </p:spPr>
      </p:pic>
      <p:pic>
        <p:nvPicPr>
          <p:cNvPr id="323" name="Google Shape;323;p44" title="Image of Graphic Organizer"/>
          <p:cNvPicPr preferRelativeResize="0"/>
          <p:nvPr/>
        </p:nvPicPr>
        <p:blipFill rotWithShape="1">
          <a:blip r:embed="rId4">
            <a:alphaModFix/>
          </a:blip>
          <a:srcRect b="6103"/>
          <a:stretch/>
        </p:blipFill>
        <p:spPr>
          <a:xfrm>
            <a:off x="3511850" y="1199225"/>
            <a:ext cx="5075451" cy="283932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5"/>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34</a:t>
            </a:fld>
            <a:endParaRPr/>
          </a:p>
        </p:txBody>
      </p:sp>
      <p:sp>
        <p:nvSpPr>
          <p:cNvPr id="329" name="Google Shape;329;p4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What may and may not be adjusted or altered within the performance task?</a:t>
            </a:r>
            <a:endParaRPr sz="30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46"/>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35</a:t>
            </a:fld>
            <a:endParaRPr/>
          </a:p>
        </p:txBody>
      </p:sp>
      <p:sp>
        <p:nvSpPr>
          <p:cNvPr id="336" name="Google Shape;336;p46"/>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Adjusted or Altered </a:t>
            </a:r>
            <a:r>
              <a:rPr lang="en" sz="2400"/>
              <a:t>(1 of 5)</a:t>
            </a:r>
            <a:endParaRPr sz="2400"/>
          </a:p>
        </p:txBody>
      </p:sp>
      <p:pic>
        <p:nvPicPr>
          <p:cNvPr id="338" name="Google Shape;338;p46" descr="Image of Section for Supporting Questions and Formative Performance Tasks from IDM" title="Image of Section for Supporting Questions and Formative Performance Tasks from IDM"/>
          <p:cNvPicPr preferRelativeResize="0"/>
          <p:nvPr/>
        </p:nvPicPr>
        <p:blipFill>
          <a:blip r:embed="rId3">
            <a:alphaModFix/>
          </a:blip>
          <a:stretch>
            <a:fillRect/>
          </a:stretch>
        </p:blipFill>
        <p:spPr>
          <a:xfrm>
            <a:off x="152400" y="1386100"/>
            <a:ext cx="8816950" cy="2676100"/>
          </a:xfrm>
          <a:prstGeom prst="rect">
            <a:avLst/>
          </a:prstGeom>
          <a:noFill/>
          <a:ln>
            <a:solidFill>
              <a:schemeClr val="tx1"/>
            </a:solidFill>
          </a:ln>
        </p:spPr>
      </p:pic>
      <p:sp>
        <p:nvSpPr>
          <p:cNvPr id="339" name="Google Shape;339;p46" title="Circle"/>
          <p:cNvSpPr/>
          <p:nvPr/>
        </p:nvSpPr>
        <p:spPr>
          <a:xfrm>
            <a:off x="167275" y="1073300"/>
            <a:ext cx="4307100" cy="14985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6" title="Red X"/>
          <p:cNvSpPr/>
          <p:nvPr/>
        </p:nvSpPr>
        <p:spPr>
          <a:xfrm>
            <a:off x="2429025" y="2688325"/>
            <a:ext cx="1951500" cy="2241000"/>
          </a:xfrm>
          <a:prstGeom prst="mathMultiply">
            <a:avLst>
              <a:gd name="adj1" fmla="val 23520"/>
            </a:avLst>
          </a:prstGeom>
          <a:solidFill>
            <a:srgbClr val="D5003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47"/>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36</a:t>
            </a:fld>
            <a:endParaRPr/>
          </a:p>
        </p:txBody>
      </p:sp>
      <p:sp>
        <p:nvSpPr>
          <p:cNvPr id="347" name="Google Shape;347;p47"/>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Adjusted or Altered </a:t>
            </a:r>
            <a:r>
              <a:rPr lang="en" sz="2400"/>
              <a:t>(2 of 5)</a:t>
            </a:r>
            <a:endParaRPr sz="2400"/>
          </a:p>
        </p:txBody>
      </p:sp>
      <p:pic>
        <p:nvPicPr>
          <p:cNvPr id="348" name="Google Shape;348;p47" title="Image of Summative Performance Task and Taking Informed Action Descriptions"/>
          <p:cNvPicPr preferRelativeResize="0"/>
          <p:nvPr/>
        </p:nvPicPr>
        <p:blipFill>
          <a:blip r:embed="rId3">
            <a:alphaModFix/>
          </a:blip>
          <a:stretch>
            <a:fillRect/>
          </a:stretch>
        </p:blipFill>
        <p:spPr>
          <a:xfrm>
            <a:off x="209075" y="1288750"/>
            <a:ext cx="8000999" cy="2566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Google Shape;354;p48"/>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37</a:t>
            </a:fld>
            <a:endParaRPr/>
          </a:p>
        </p:txBody>
      </p:sp>
      <p:sp>
        <p:nvSpPr>
          <p:cNvPr id="355" name="Google Shape;355;p48"/>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Adjusted or Altered </a:t>
            </a:r>
            <a:r>
              <a:rPr lang="en" sz="2400"/>
              <a:t>(3 of 5)</a:t>
            </a:r>
            <a:endParaRPr sz="2400"/>
          </a:p>
        </p:txBody>
      </p:sp>
      <p:sp>
        <p:nvSpPr>
          <p:cNvPr id="356" name="Google Shape;356;p48"/>
          <p:cNvSpPr txBox="1">
            <a:spLocks noGrp="1"/>
          </p:cNvSpPr>
          <p:nvPr>
            <p:ph type="body" idx="1"/>
          </p:nvPr>
        </p:nvSpPr>
        <p:spPr>
          <a:xfrm>
            <a:off x="505900" y="1000075"/>
            <a:ext cx="8081400" cy="357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0">
                <a:solidFill>
                  <a:schemeClr val="dk1"/>
                </a:solidFill>
              </a:rPr>
              <a:t>You may </a:t>
            </a:r>
            <a:r>
              <a:rPr lang="en" u="sng">
                <a:solidFill>
                  <a:srgbClr val="AB0028"/>
                </a:solidFill>
                <a:highlight>
                  <a:schemeClr val="lt1"/>
                </a:highlight>
              </a:rPr>
              <a:t>add</a:t>
            </a:r>
            <a:r>
              <a:rPr lang="en" b="0">
                <a:solidFill>
                  <a:schemeClr val="dk1"/>
                </a:solidFill>
              </a:rPr>
              <a:t> Additional Sources! </a:t>
            </a:r>
            <a:endParaRPr b="0">
              <a:solidFill>
                <a:schemeClr val="dk1"/>
              </a:solidFill>
            </a:endParaRPr>
          </a:p>
          <a:p>
            <a:pPr marL="0" lvl="0" indent="0" algn="l" rtl="0">
              <a:lnSpc>
                <a:spcPct val="100000"/>
              </a:lnSpc>
              <a:spcBef>
                <a:spcPts val="1600"/>
              </a:spcBef>
              <a:spcAft>
                <a:spcPts val="0"/>
              </a:spcAft>
              <a:buNone/>
            </a:pPr>
            <a:r>
              <a:rPr lang="en" b="0">
                <a:solidFill>
                  <a:srgbClr val="2D3237"/>
                </a:solidFill>
                <a:latin typeface="Georgia"/>
                <a:ea typeface="Georgia"/>
                <a:cs typeface="Georgia"/>
                <a:sym typeface="Georgia"/>
              </a:rPr>
              <a:t>It is important to ensure resources are connected to building content knowledge while considering perspective, context, and accuracy of the resource.  Many reputable sites offer FREE sources that work well with other resources shared in these state-developed performance tasks. </a:t>
            </a:r>
            <a:r>
              <a:rPr lang="en" sz="1450" b="0">
                <a:solidFill>
                  <a:srgbClr val="2D3237"/>
                </a:solidFill>
                <a:latin typeface="Georgia"/>
                <a:ea typeface="Georgia"/>
                <a:cs typeface="Georgia"/>
                <a:sym typeface="Georgia"/>
              </a:rPr>
              <a:t> </a:t>
            </a:r>
            <a:endParaRPr sz="1450" b="0">
              <a:solidFill>
                <a:srgbClr val="2D3237"/>
              </a:solidFill>
              <a:latin typeface="Georgia"/>
              <a:ea typeface="Georgia"/>
              <a:cs typeface="Georgia"/>
              <a:sym typeface="Georgia"/>
            </a:endParaRPr>
          </a:p>
          <a:p>
            <a:pPr marL="0" lvl="0" indent="0" algn="l" rtl="0">
              <a:lnSpc>
                <a:spcPct val="100000"/>
              </a:lnSpc>
              <a:spcBef>
                <a:spcPts val="1600"/>
              </a:spcBef>
              <a:spcAft>
                <a:spcPts val="0"/>
              </a:spcAft>
              <a:buNone/>
            </a:pPr>
            <a:endParaRPr sz="1450" b="0">
              <a:solidFill>
                <a:srgbClr val="2D3237"/>
              </a:solidFill>
              <a:latin typeface="Georgia"/>
              <a:ea typeface="Georgia"/>
              <a:cs typeface="Georgia"/>
              <a:sym typeface="Georgia"/>
            </a:endParaRPr>
          </a:p>
          <a:p>
            <a:pPr marL="0" lvl="0" indent="0" algn="l" rtl="0">
              <a:lnSpc>
                <a:spcPct val="100000"/>
              </a:lnSpc>
              <a:spcBef>
                <a:spcPts val="1600"/>
              </a:spcBef>
              <a:spcAft>
                <a:spcPts val="0"/>
              </a:spcAft>
              <a:buNone/>
            </a:pPr>
            <a:endParaRPr sz="1800" b="0">
              <a:solidFill>
                <a:schemeClr val="dk1"/>
              </a:solidFill>
            </a:endParaRPr>
          </a:p>
          <a:p>
            <a:pPr marL="0" lvl="0" indent="0" algn="l" rtl="0">
              <a:spcBef>
                <a:spcPts val="1600"/>
              </a:spcBef>
              <a:spcAft>
                <a:spcPts val="1600"/>
              </a:spcAft>
              <a:buNone/>
            </a:pPr>
            <a:endParaRPr sz="1400"/>
          </a:p>
        </p:txBody>
      </p:sp>
      <p:pic>
        <p:nvPicPr>
          <p:cNvPr id="359" name="Google Shape;359;p48" title="Virginia Association of Museums Logo"/>
          <p:cNvPicPr preferRelativeResize="0"/>
          <p:nvPr/>
        </p:nvPicPr>
        <p:blipFill>
          <a:blip r:embed="rId3">
            <a:alphaModFix/>
          </a:blip>
          <a:stretch>
            <a:fillRect/>
          </a:stretch>
        </p:blipFill>
        <p:spPr>
          <a:xfrm>
            <a:off x="353488" y="3902938"/>
            <a:ext cx="2524125" cy="1238250"/>
          </a:xfrm>
          <a:prstGeom prst="rect">
            <a:avLst/>
          </a:prstGeom>
          <a:noFill/>
          <a:ln>
            <a:noFill/>
          </a:ln>
        </p:spPr>
      </p:pic>
      <p:pic>
        <p:nvPicPr>
          <p:cNvPr id="357" name="Google Shape;357;p48" title="Library of Virginia Logo"/>
          <p:cNvPicPr preferRelativeResize="0"/>
          <p:nvPr/>
        </p:nvPicPr>
        <p:blipFill>
          <a:blip r:embed="rId4">
            <a:alphaModFix/>
          </a:blip>
          <a:stretch>
            <a:fillRect/>
          </a:stretch>
        </p:blipFill>
        <p:spPr>
          <a:xfrm>
            <a:off x="2877625" y="3852698"/>
            <a:ext cx="2800350" cy="1338750"/>
          </a:xfrm>
          <a:prstGeom prst="rect">
            <a:avLst/>
          </a:prstGeom>
          <a:noFill/>
          <a:ln>
            <a:noFill/>
          </a:ln>
        </p:spPr>
      </p:pic>
      <p:pic>
        <p:nvPicPr>
          <p:cNvPr id="358" name="Google Shape;358;p48" title="Virginia Humanities Logo"/>
          <p:cNvPicPr preferRelativeResize="0"/>
          <p:nvPr/>
        </p:nvPicPr>
        <p:blipFill>
          <a:blip r:embed="rId5">
            <a:alphaModFix/>
          </a:blip>
          <a:stretch>
            <a:fillRect/>
          </a:stretch>
        </p:blipFill>
        <p:spPr>
          <a:xfrm>
            <a:off x="5827450" y="4405821"/>
            <a:ext cx="3145100" cy="6908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49"/>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38</a:t>
            </a:fld>
            <a:endParaRPr/>
          </a:p>
        </p:txBody>
      </p:sp>
      <p:sp>
        <p:nvSpPr>
          <p:cNvPr id="366" name="Google Shape;366;p49"/>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Adjusted or Altered </a:t>
            </a:r>
            <a:r>
              <a:rPr lang="en" sz="2400"/>
              <a:t>(3 of 5) </a:t>
            </a:r>
            <a:r>
              <a:rPr lang="en" sz="2400" i="1"/>
              <a:t>Continued</a:t>
            </a:r>
            <a:endParaRPr sz="2400" i="1"/>
          </a:p>
        </p:txBody>
      </p:sp>
      <p:sp>
        <p:nvSpPr>
          <p:cNvPr id="367" name="Google Shape;367;p49"/>
          <p:cNvSpPr txBox="1">
            <a:spLocks noGrp="1"/>
          </p:cNvSpPr>
          <p:nvPr>
            <p:ph type="body" idx="1"/>
          </p:nvPr>
        </p:nvSpPr>
        <p:spPr>
          <a:xfrm>
            <a:off x="505900" y="923875"/>
            <a:ext cx="8081400" cy="357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0">
                <a:solidFill>
                  <a:schemeClr val="dk1"/>
                </a:solidFill>
              </a:rPr>
              <a:t>You may </a:t>
            </a:r>
            <a:r>
              <a:rPr lang="en" u="sng">
                <a:solidFill>
                  <a:srgbClr val="AB0028"/>
                </a:solidFill>
                <a:highlight>
                  <a:schemeClr val="lt1"/>
                </a:highlight>
              </a:rPr>
              <a:t>add</a:t>
            </a:r>
            <a:r>
              <a:rPr lang="en" b="0">
                <a:solidFill>
                  <a:schemeClr val="dk1"/>
                </a:solidFill>
              </a:rPr>
              <a:t> Additional Sources! </a:t>
            </a:r>
            <a:endParaRPr b="0">
              <a:solidFill>
                <a:schemeClr val="dk1"/>
              </a:solidFill>
            </a:endParaRPr>
          </a:p>
          <a:p>
            <a:pPr marL="0" lvl="0" indent="0" algn="l" rtl="0">
              <a:lnSpc>
                <a:spcPct val="100000"/>
              </a:lnSpc>
              <a:spcBef>
                <a:spcPts val="1600"/>
              </a:spcBef>
              <a:spcAft>
                <a:spcPts val="0"/>
              </a:spcAft>
              <a:buNone/>
            </a:pPr>
            <a:r>
              <a:rPr lang="en" b="0">
                <a:solidFill>
                  <a:srgbClr val="2D3237"/>
                </a:solidFill>
                <a:latin typeface="Georgia"/>
                <a:ea typeface="Georgia"/>
                <a:cs typeface="Georgia"/>
                <a:sym typeface="Georgia"/>
              </a:rPr>
              <a:t>It is important to ensure resources are connected to building content knowledge while considering perspective, context, and accuracy of the resource. Many reputable sites offer FREE sources that work well with other resources shared in these state-developed performance tasks. </a:t>
            </a:r>
            <a:r>
              <a:rPr lang="en" sz="1450" b="0">
                <a:solidFill>
                  <a:srgbClr val="2D3237"/>
                </a:solidFill>
                <a:latin typeface="Georgia"/>
                <a:ea typeface="Georgia"/>
                <a:cs typeface="Georgia"/>
                <a:sym typeface="Georgia"/>
              </a:rPr>
              <a:t> </a:t>
            </a:r>
            <a:endParaRPr sz="1450" b="0">
              <a:solidFill>
                <a:srgbClr val="2D3237"/>
              </a:solidFill>
              <a:latin typeface="Georgia"/>
              <a:ea typeface="Georgia"/>
              <a:cs typeface="Georgia"/>
              <a:sym typeface="Georgia"/>
            </a:endParaRPr>
          </a:p>
          <a:p>
            <a:pPr marL="0" lvl="0" indent="0" algn="l" rtl="0">
              <a:lnSpc>
                <a:spcPct val="100000"/>
              </a:lnSpc>
              <a:spcBef>
                <a:spcPts val="1600"/>
              </a:spcBef>
              <a:spcAft>
                <a:spcPts val="0"/>
              </a:spcAft>
              <a:buNone/>
            </a:pPr>
            <a:endParaRPr sz="1450" b="0">
              <a:solidFill>
                <a:srgbClr val="2D3237"/>
              </a:solidFill>
              <a:latin typeface="Georgia"/>
              <a:ea typeface="Georgia"/>
              <a:cs typeface="Georgia"/>
              <a:sym typeface="Georgia"/>
            </a:endParaRPr>
          </a:p>
          <a:p>
            <a:pPr marL="0" lvl="0" indent="0" algn="l" rtl="0">
              <a:lnSpc>
                <a:spcPct val="100000"/>
              </a:lnSpc>
              <a:spcBef>
                <a:spcPts val="1600"/>
              </a:spcBef>
              <a:spcAft>
                <a:spcPts val="0"/>
              </a:spcAft>
              <a:buNone/>
            </a:pPr>
            <a:endParaRPr sz="1800" b="0">
              <a:solidFill>
                <a:schemeClr val="dk1"/>
              </a:solidFill>
            </a:endParaRPr>
          </a:p>
          <a:p>
            <a:pPr marL="0" lvl="0" indent="0" algn="l" rtl="0">
              <a:spcBef>
                <a:spcPts val="1600"/>
              </a:spcBef>
              <a:spcAft>
                <a:spcPts val="1600"/>
              </a:spcAft>
              <a:buNone/>
            </a:pPr>
            <a:endParaRPr sz="1400"/>
          </a:p>
        </p:txBody>
      </p:sp>
      <p:pic>
        <p:nvPicPr>
          <p:cNvPr id="368" name="Google Shape;368;p49" title="Teaching with Primary Sources Library of Congress Logo"/>
          <p:cNvPicPr preferRelativeResize="0"/>
          <p:nvPr/>
        </p:nvPicPr>
        <p:blipFill>
          <a:blip r:embed="rId3">
            <a:alphaModFix/>
          </a:blip>
          <a:stretch>
            <a:fillRect/>
          </a:stretch>
        </p:blipFill>
        <p:spPr>
          <a:xfrm>
            <a:off x="776325" y="3855500"/>
            <a:ext cx="2370100" cy="871175"/>
          </a:xfrm>
          <a:prstGeom prst="rect">
            <a:avLst/>
          </a:prstGeom>
          <a:noFill/>
          <a:ln>
            <a:noFill/>
          </a:ln>
        </p:spPr>
      </p:pic>
      <p:sp>
        <p:nvSpPr>
          <p:cNvPr id="370" name="Google Shape;370;p49"/>
          <p:cNvSpPr txBox="1"/>
          <p:nvPr/>
        </p:nvSpPr>
        <p:spPr>
          <a:xfrm>
            <a:off x="3387175" y="3476704"/>
            <a:ext cx="22164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solidFill>
                  <a:srgbClr val="C00000"/>
                </a:solidFill>
                <a:latin typeface="Trebuchet MS"/>
                <a:ea typeface="Trebuchet MS"/>
                <a:cs typeface="Trebuchet MS"/>
                <a:sym typeface="Trebuchet MS"/>
              </a:rPr>
              <a:t>Additional resources to consider</a:t>
            </a:r>
            <a:endParaRPr sz="2400" b="1" dirty="0">
              <a:solidFill>
                <a:srgbClr val="C00000"/>
              </a:solidFill>
              <a:latin typeface="Trebuchet MS"/>
              <a:ea typeface="Trebuchet MS"/>
              <a:cs typeface="Trebuchet MS"/>
              <a:sym typeface="Trebuchet MS"/>
            </a:endParaRPr>
          </a:p>
        </p:txBody>
      </p:sp>
      <p:pic>
        <p:nvPicPr>
          <p:cNvPr id="369" name="Google Shape;369;p49" title="New American History Logo"/>
          <p:cNvPicPr preferRelativeResize="0"/>
          <p:nvPr/>
        </p:nvPicPr>
        <p:blipFill>
          <a:blip r:embed="rId4">
            <a:alphaModFix/>
          </a:blip>
          <a:stretch>
            <a:fillRect/>
          </a:stretch>
        </p:blipFill>
        <p:spPr>
          <a:xfrm>
            <a:off x="5755975" y="3381609"/>
            <a:ext cx="2105725" cy="12093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0"/>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39</a:t>
            </a:fld>
            <a:endParaRPr/>
          </a:p>
        </p:txBody>
      </p:sp>
      <p:sp>
        <p:nvSpPr>
          <p:cNvPr id="377" name="Google Shape;377;p50"/>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Adjusted or Altered </a:t>
            </a:r>
            <a:r>
              <a:rPr lang="en" sz="2400"/>
              <a:t>(4 of 5)</a:t>
            </a:r>
            <a:endParaRPr sz="2400"/>
          </a:p>
        </p:txBody>
      </p:sp>
      <p:sp>
        <p:nvSpPr>
          <p:cNvPr id="378" name="Google Shape;378;p50"/>
          <p:cNvSpPr txBox="1">
            <a:spLocks noGrp="1"/>
          </p:cNvSpPr>
          <p:nvPr>
            <p:ph type="body" idx="1"/>
          </p:nvPr>
        </p:nvSpPr>
        <p:spPr>
          <a:xfrm>
            <a:off x="505900" y="1000075"/>
            <a:ext cx="8081400" cy="357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0">
                <a:solidFill>
                  <a:schemeClr val="dk1"/>
                </a:solidFill>
              </a:rPr>
              <a:t>You may </a:t>
            </a:r>
            <a:r>
              <a:rPr lang="en" u="sng">
                <a:solidFill>
                  <a:srgbClr val="AB0028"/>
                </a:solidFill>
                <a:highlight>
                  <a:schemeClr val="lt1"/>
                </a:highlight>
              </a:rPr>
              <a:t>NOT</a:t>
            </a:r>
            <a:r>
              <a:rPr lang="en" b="0">
                <a:solidFill>
                  <a:schemeClr val="dk1"/>
                </a:solidFill>
              </a:rPr>
              <a:t> adjust or alter the “Compelling Question” as a part of the summative assessment.</a:t>
            </a:r>
            <a:endParaRPr b="0">
              <a:solidFill>
                <a:schemeClr val="dk1"/>
              </a:solidFill>
            </a:endParaRPr>
          </a:p>
          <a:p>
            <a:pPr marL="0" lvl="0" indent="0" algn="l" rtl="0">
              <a:lnSpc>
                <a:spcPct val="100000"/>
              </a:lnSpc>
              <a:spcBef>
                <a:spcPts val="1600"/>
              </a:spcBef>
              <a:spcAft>
                <a:spcPts val="0"/>
              </a:spcAft>
              <a:buNone/>
            </a:pPr>
            <a:endParaRPr sz="1400" b="0">
              <a:solidFill>
                <a:schemeClr val="dk1"/>
              </a:solidFill>
            </a:endParaRPr>
          </a:p>
          <a:p>
            <a:pPr marL="0" lvl="0" indent="0" algn="l" rtl="0">
              <a:spcBef>
                <a:spcPts val="1600"/>
              </a:spcBef>
              <a:spcAft>
                <a:spcPts val="1600"/>
              </a:spcAft>
              <a:buNone/>
            </a:pP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
        <p:nvSpPr>
          <p:cNvPr id="85" name="Google Shape;85;p1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Background</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1"/>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40</a:t>
            </a:fld>
            <a:endParaRPr/>
          </a:p>
        </p:txBody>
      </p:sp>
      <p:sp>
        <p:nvSpPr>
          <p:cNvPr id="384" name="Google Shape;384;p5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Frequently Asked Questions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2"/>
          <p:cNvSpPr txBox="1">
            <a:spLocks noGrp="1"/>
          </p:cNvSpPr>
          <p:nvPr>
            <p:ph type="body" idx="1"/>
          </p:nvPr>
        </p:nvSpPr>
        <p:spPr>
          <a:xfrm>
            <a:off x="296350" y="12340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A student who is eligible for locally awarded verified credit under this option:</a:t>
            </a:r>
            <a:endParaRPr b="0"/>
          </a:p>
          <a:p>
            <a:pPr marL="457200" lvl="0" indent="-381000" algn="l" rtl="0">
              <a:spcBef>
                <a:spcPts val="0"/>
              </a:spcBef>
              <a:spcAft>
                <a:spcPts val="0"/>
              </a:spcAft>
              <a:buSzPts val="2400"/>
              <a:buChar char="●"/>
            </a:pPr>
            <a:r>
              <a:rPr lang="en" b="0"/>
              <a:t>is enrolled in a course eligible for verified credit</a:t>
            </a:r>
            <a:endParaRPr b="0"/>
          </a:p>
          <a:p>
            <a:pPr marL="457200" lvl="0" indent="-381000" algn="l" rtl="0">
              <a:spcBef>
                <a:spcPts val="0"/>
              </a:spcBef>
              <a:spcAft>
                <a:spcPts val="0"/>
              </a:spcAft>
              <a:buSzPts val="2400"/>
              <a:buChar char="●"/>
            </a:pPr>
            <a:r>
              <a:rPr lang="en" b="0"/>
              <a:t>passes the course</a:t>
            </a:r>
            <a:endParaRPr b="0"/>
          </a:p>
          <a:p>
            <a:pPr marL="457200" lvl="0" indent="-381000" algn="l" rtl="0">
              <a:spcBef>
                <a:spcPts val="0"/>
              </a:spcBef>
              <a:spcAft>
                <a:spcPts val="0"/>
              </a:spcAft>
              <a:buSzPts val="2400"/>
              <a:buChar char="●"/>
            </a:pPr>
            <a:r>
              <a:rPr lang="en" b="0"/>
              <a:t>demonstrates mastery of the entire course through a local verification process that must consist of evaluation of a collection of evidence  </a:t>
            </a:r>
            <a:endParaRPr b="0"/>
          </a:p>
          <a:p>
            <a:pPr marL="0" lvl="0" indent="0" algn="l" rtl="0">
              <a:spcBef>
                <a:spcPts val="1600"/>
              </a:spcBef>
              <a:spcAft>
                <a:spcPts val="1600"/>
              </a:spcAft>
              <a:buNone/>
            </a:pPr>
            <a:endParaRPr b="0"/>
          </a:p>
        </p:txBody>
      </p:sp>
      <p:sp>
        <p:nvSpPr>
          <p:cNvPr id="390" name="Google Shape;390;p52"/>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41</a:t>
            </a:fld>
            <a:endParaRPr/>
          </a:p>
        </p:txBody>
      </p:sp>
      <p:sp>
        <p:nvSpPr>
          <p:cNvPr id="391" name="Google Shape;391;p52"/>
          <p:cNvSpPr txBox="1">
            <a:spLocks noGrp="1"/>
          </p:cNvSpPr>
          <p:nvPr>
            <p:ph type="title"/>
          </p:nvPr>
        </p:nvSpPr>
        <p:spPr>
          <a:xfrm>
            <a:off x="296350" y="34925"/>
            <a:ext cx="8602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What will be required for eligible students to earn verified credit?</a:t>
            </a:r>
            <a:r>
              <a:rPr lang="en"/>
              <a:t> </a:t>
            </a:r>
            <a:r>
              <a:rPr lang="en" sz="2400"/>
              <a:t>(1 of 2)</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3"/>
          <p:cNvSpPr txBox="1">
            <a:spLocks noGrp="1"/>
          </p:cNvSpPr>
          <p:nvPr>
            <p:ph type="body" idx="1"/>
          </p:nvPr>
        </p:nvSpPr>
        <p:spPr>
          <a:xfrm>
            <a:off x="96950" y="1081625"/>
            <a:ext cx="891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The collection of evidence must include</a:t>
            </a:r>
            <a:endParaRPr b="0"/>
          </a:p>
          <a:p>
            <a:pPr marL="914400" lvl="1" indent="-381000" algn="l" rtl="0">
              <a:spcBef>
                <a:spcPts val="0"/>
              </a:spcBef>
              <a:spcAft>
                <a:spcPts val="0"/>
              </a:spcAft>
              <a:buSzPts val="2400"/>
              <a:buChar char="○"/>
            </a:pPr>
            <a:r>
              <a:rPr lang="en" b="0"/>
              <a:t>the student’s responses to state-developed performance tasks for a majority of the different historical eras/categories for the entire course, completed and scored under conditions adhering to the Guidelines for Locally Awarded Verified Credits; AND </a:t>
            </a:r>
            <a:endParaRPr b="0"/>
          </a:p>
          <a:p>
            <a:pPr marL="914400" lvl="1" indent="-381000" algn="l" rtl="0">
              <a:spcBef>
                <a:spcPts val="0"/>
              </a:spcBef>
              <a:spcAft>
                <a:spcPts val="0"/>
              </a:spcAft>
              <a:buSzPts val="2400"/>
              <a:buChar char="○"/>
            </a:pPr>
            <a:r>
              <a:rPr lang="en" b="0"/>
              <a:t>Local assessments that cover the remaining SOL not measured by the state-developed performance tasks</a:t>
            </a:r>
            <a:endParaRPr b="0"/>
          </a:p>
          <a:p>
            <a:pPr marL="0" lvl="0" indent="0" algn="l" rtl="0">
              <a:spcBef>
                <a:spcPts val="1600"/>
              </a:spcBef>
              <a:spcAft>
                <a:spcPts val="1600"/>
              </a:spcAft>
              <a:buNone/>
            </a:pPr>
            <a:endParaRPr b="0"/>
          </a:p>
        </p:txBody>
      </p:sp>
      <p:sp>
        <p:nvSpPr>
          <p:cNvPr id="397" name="Google Shape;397;p53"/>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42</a:t>
            </a:fld>
            <a:endParaRPr/>
          </a:p>
        </p:txBody>
      </p:sp>
      <p:sp>
        <p:nvSpPr>
          <p:cNvPr id="398" name="Google Shape;398;p53"/>
          <p:cNvSpPr txBox="1">
            <a:spLocks noGrp="1"/>
          </p:cNvSpPr>
          <p:nvPr>
            <p:ph type="title"/>
          </p:nvPr>
        </p:nvSpPr>
        <p:spPr>
          <a:xfrm>
            <a:off x="296350" y="34925"/>
            <a:ext cx="8602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What will be required for eligible students to earn verified credit?</a:t>
            </a:r>
            <a:r>
              <a:rPr lang="en" sz="3200"/>
              <a:t> </a:t>
            </a:r>
            <a:r>
              <a:rPr lang="en" sz="2400"/>
              <a:t>(2 of 2)</a:t>
            </a:r>
            <a:endParaRPr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4"/>
          <p:cNvSpPr txBox="1">
            <a:spLocks noGrp="1"/>
          </p:cNvSpPr>
          <p:nvPr>
            <p:ph type="body" idx="1"/>
          </p:nvPr>
        </p:nvSpPr>
        <p:spPr>
          <a:xfrm>
            <a:off x="100150" y="929225"/>
            <a:ext cx="8931600" cy="3416400"/>
          </a:xfrm>
          <a:prstGeom prst="rect">
            <a:avLst/>
          </a:prstGeom>
        </p:spPr>
        <p:txBody>
          <a:bodyPr spcFirstLastPara="1" wrap="square" lIns="91425" tIns="91425" rIns="91425" bIns="91425" anchor="t" anchorCtr="0">
            <a:noAutofit/>
          </a:bodyPr>
          <a:lstStyle/>
          <a:p>
            <a:pPr marL="457200" lvl="0" indent="-381000" algn="l" rtl="0">
              <a:lnSpc>
                <a:spcPct val="110000"/>
              </a:lnSpc>
              <a:spcBef>
                <a:spcPts val="0"/>
              </a:spcBef>
              <a:spcAft>
                <a:spcPts val="0"/>
              </a:spcAft>
              <a:buSzPts val="2400"/>
              <a:buChar char="●"/>
            </a:pPr>
            <a:r>
              <a:rPr lang="en" b="0" dirty="0"/>
              <a:t>Allowable accommodations provide access to the task without providing inappropriate assistance with the content being assessed.</a:t>
            </a:r>
            <a:endParaRPr b="0" dirty="0"/>
          </a:p>
          <a:p>
            <a:pPr marL="457200" lvl="0" indent="-381000" algn="l" rtl="0">
              <a:lnSpc>
                <a:spcPct val="110000"/>
              </a:lnSpc>
              <a:spcBef>
                <a:spcPts val="0"/>
              </a:spcBef>
              <a:spcAft>
                <a:spcPts val="0"/>
              </a:spcAft>
              <a:buSzPts val="2400"/>
              <a:buChar char="●"/>
            </a:pPr>
            <a:r>
              <a:rPr lang="en" b="0" dirty="0"/>
              <a:t>Accommodations that prompt or cue students to include specific elements in a response or to follow a certain structure are not permitted.</a:t>
            </a:r>
            <a:endParaRPr b="0" dirty="0"/>
          </a:p>
          <a:p>
            <a:pPr marL="457200" lvl="0" indent="-381000" algn="l" rtl="0">
              <a:lnSpc>
                <a:spcPct val="110000"/>
              </a:lnSpc>
              <a:spcBef>
                <a:spcPts val="0"/>
              </a:spcBef>
              <a:spcAft>
                <a:spcPts val="0"/>
              </a:spcAft>
              <a:buSzPts val="2400"/>
              <a:buChar char="●"/>
            </a:pPr>
            <a:r>
              <a:rPr lang="en" b="0" dirty="0"/>
              <a:t>Refer to the </a:t>
            </a:r>
            <a:r>
              <a:rPr lang="en" b="0" i="1" u="sng" dirty="0">
                <a:solidFill>
                  <a:schemeClr val="accent5"/>
                </a:solidFill>
                <a:hlinkClick r:id="rId3"/>
              </a:rPr>
              <a:t>Implementation Support for School Divisions Using State-Developed Performance Tasks to Verify Credits in History and Social Science</a:t>
            </a:r>
            <a:r>
              <a:rPr lang="en" b="0" dirty="0"/>
              <a:t>.</a:t>
            </a:r>
            <a:endParaRPr b="0" dirty="0"/>
          </a:p>
        </p:txBody>
      </p:sp>
      <p:sp>
        <p:nvSpPr>
          <p:cNvPr id="404" name="Google Shape;404;p54"/>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43</a:t>
            </a:fld>
            <a:endParaRPr/>
          </a:p>
        </p:txBody>
      </p:sp>
      <p:sp>
        <p:nvSpPr>
          <p:cNvPr id="405" name="Google Shape;405;p54"/>
          <p:cNvSpPr txBox="1">
            <a:spLocks noGrp="1"/>
          </p:cNvSpPr>
          <p:nvPr>
            <p:ph type="title"/>
          </p:nvPr>
        </p:nvSpPr>
        <p:spPr>
          <a:xfrm>
            <a:off x="143950" y="34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What supports and accommodations can be provided to EL or students with disabilities?</a:t>
            </a:r>
            <a:endParaRPr sz="29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5"/>
          <p:cNvSpPr txBox="1">
            <a:spLocks noGrp="1"/>
          </p:cNvSpPr>
          <p:nvPr>
            <p:ph type="body" idx="1"/>
          </p:nvPr>
        </p:nvSpPr>
        <p:spPr>
          <a:xfrm>
            <a:off x="-15275" y="1021600"/>
            <a:ext cx="8868000" cy="2943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This decision can be made on a school-by-school basis (or on a course-by-course basis within one or more schools). The division is expected to build capacity with intentional and targeted professional development so that that the number of schools exercising this option increases annually and all schools are ready by year 4.</a:t>
            </a:r>
            <a:endParaRPr b="0"/>
          </a:p>
          <a:p>
            <a:pPr marL="457200" lvl="0" indent="-381000" algn="l" rtl="0">
              <a:spcBef>
                <a:spcPts val="0"/>
              </a:spcBef>
              <a:spcAft>
                <a:spcPts val="0"/>
              </a:spcAft>
              <a:buSzPts val="2400"/>
              <a:buChar char="●"/>
            </a:pPr>
            <a:r>
              <a:rPr lang="en" b="0"/>
              <a:t>Implementation is NOT available on a teacher-by-teacher basis or student-by-student basis.</a:t>
            </a:r>
            <a:endParaRPr b="0"/>
          </a:p>
        </p:txBody>
      </p:sp>
      <p:sp>
        <p:nvSpPr>
          <p:cNvPr id="411" name="Google Shape;411;p55"/>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44</a:t>
            </a:fld>
            <a:endParaRPr/>
          </a:p>
        </p:txBody>
      </p:sp>
      <p:sp>
        <p:nvSpPr>
          <p:cNvPr id="412" name="Google Shape;412;p55"/>
          <p:cNvSpPr txBox="1">
            <a:spLocks noGrp="1"/>
          </p:cNvSpPr>
          <p:nvPr>
            <p:ph type="title"/>
          </p:nvPr>
        </p:nvSpPr>
        <p:spPr>
          <a:xfrm>
            <a:off x="137125" y="34925"/>
            <a:ext cx="897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Can some schools in a division use state-developed tasks to verify credit and others use SOL tests?</a:t>
            </a:r>
            <a:endParaRPr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6"/>
          <p:cNvSpPr txBox="1">
            <a:spLocks noGrp="1"/>
          </p:cNvSpPr>
          <p:nvPr>
            <p:ph type="title"/>
          </p:nvPr>
        </p:nvSpPr>
        <p:spPr>
          <a:xfrm>
            <a:off x="448750" y="111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Will end-of-course SOL tests in history and social science still be administered?</a:t>
            </a:r>
            <a:endParaRPr sz="3000"/>
          </a:p>
        </p:txBody>
      </p:sp>
      <p:sp>
        <p:nvSpPr>
          <p:cNvPr id="418" name="Google Shape;418;p56"/>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45</a:t>
            </a:fld>
            <a:endParaRPr/>
          </a:p>
        </p:txBody>
      </p:sp>
      <p:sp>
        <p:nvSpPr>
          <p:cNvPr id="419" name="Google Shape;419;p56"/>
          <p:cNvSpPr txBox="1">
            <a:spLocks noGrp="1"/>
          </p:cNvSpPr>
          <p:nvPr>
            <p:ph type="body" idx="1"/>
          </p:nvPr>
        </p:nvSpPr>
        <p:spPr>
          <a:xfrm>
            <a:off x="481150" y="11578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School divisions continue to have the option to use SOL tests to verify credits in history/social science.</a:t>
            </a:r>
            <a:endParaRPr b="0"/>
          </a:p>
          <a:p>
            <a:pPr marL="457200" lvl="0" indent="-381000" algn="l" rtl="0">
              <a:spcBef>
                <a:spcPts val="0"/>
              </a:spcBef>
              <a:spcAft>
                <a:spcPts val="0"/>
              </a:spcAft>
              <a:buSzPts val="2400"/>
              <a:buChar char="●"/>
            </a:pPr>
            <a:r>
              <a:rPr lang="en" b="0"/>
              <a:t>End-of-course SOL tests remain an option for verifying credit in history and social science unless eliminated by the Virginia General Assembly or Virginia Board of Education.</a:t>
            </a:r>
            <a:endParaRPr b="0"/>
          </a:p>
          <a:p>
            <a:pPr marL="457200" lvl="0" indent="0" algn="l" rtl="0">
              <a:spcBef>
                <a:spcPts val="1600"/>
              </a:spcBef>
              <a:spcAft>
                <a:spcPts val="1600"/>
              </a:spcAft>
              <a:buNone/>
            </a:pPr>
            <a:endParaRPr b="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7"/>
          <p:cNvSpPr txBox="1">
            <a:spLocks noGrp="1"/>
          </p:cNvSpPr>
          <p:nvPr>
            <p:ph type="body" idx="1"/>
          </p:nvPr>
        </p:nvSpPr>
        <p:spPr>
          <a:xfrm>
            <a:off x="233475" y="1157825"/>
            <a:ext cx="8768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This is not permitted. The student may be offered the opportunity to complete a different state-developed task.</a:t>
            </a:r>
            <a:endParaRPr b="0"/>
          </a:p>
          <a:p>
            <a:pPr marL="457200" lvl="0" indent="-381000" algn="l" rtl="0">
              <a:spcBef>
                <a:spcPts val="0"/>
              </a:spcBef>
              <a:spcAft>
                <a:spcPts val="0"/>
              </a:spcAft>
              <a:buSzPts val="2400"/>
              <a:buChar char="●"/>
            </a:pPr>
            <a:r>
              <a:rPr lang="en" b="0"/>
              <a:t>Before a new task is completed, it is best practice:</a:t>
            </a:r>
            <a:endParaRPr b="0"/>
          </a:p>
          <a:p>
            <a:pPr marL="914400" lvl="1" indent="-381000" algn="l" rtl="0">
              <a:spcBef>
                <a:spcPts val="0"/>
              </a:spcBef>
              <a:spcAft>
                <a:spcPts val="0"/>
              </a:spcAft>
              <a:buClr>
                <a:schemeClr val="dk1"/>
              </a:buClr>
              <a:buSzPts val="2400"/>
              <a:buChar char="○"/>
            </a:pPr>
            <a:r>
              <a:rPr lang="en" b="0">
                <a:solidFill>
                  <a:schemeClr val="dk1"/>
                </a:solidFill>
              </a:rPr>
              <a:t>to confer with the student to ensure feedback is understood, and </a:t>
            </a:r>
            <a:endParaRPr b="0">
              <a:solidFill>
                <a:schemeClr val="dk1"/>
              </a:solidFill>
            </a:endParaRPr>
          </a:p>
          <a:p>
            <a:pPr marL="914400" lvl="1" indent="-381000" algn="l" rtl="0">
              <a:spcBef>
                <a:spcPts val="0"/>
              </a:spcBef>
              <a:spcAft>
                <a:spcPts val="0"/>
              </a:spcAft>
              <a:buSzPts val="2400"/>
              <a:buChar char="○"/>
            </a:pPr>
            <a:r>
              <a:rPr lang="en" b="0">
                <a:solidFill>
                  <a:schemeClr val="dk1"/>
                </a:solidFill>
              </a:rPr>
              <a:t>to provide additional instruction and guided practice based on the evidence in the response.</a:t>
            </a:r>
            <a:r>
              <a:rPr lang="en" b="0"/>
              <a:t>  </a:t>
            </a:r>
            <a:endParaRPr b="0"/>
          </a:p>
        </p:txBody>
      </p:sp>
      <p:sp>
        <p:nvSpPr>
          <p:cNvPr id="425" name="Google Shape;425;p57"/>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46</a:t>
            </a:fld>
            <a:endParaRPr/>
          </a:p>
        </p:txBody>
      </p:sp>
      <p:sp>
        <p:nvSpPr>
          <p:cNvPr id="426" name="Google Shape;426;p57"/>
          <p:cNvSpPr txBox="1">
            <a:spLocks noGrp="1"/>
          </p:cNvSpPr>
          <p:nvPr>
            <p:ph type="title"/>
          </p:nvPr>
        </p:nvSpPr>
        <p:spPr>
          <a:xfrm>
            <a:off x="448750" y="34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Can a student re-submit a response to a task for rescoring after making revisions?</a:t>
            </a:r>
            <a:endParaRPr sz="3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8"/>
          <p:cNvSpPr txBox="1">
            <a:spLocks noGrp="1"/>
          </p:cNvSpPr>
          <p:nvPr>
            <p:ph type="body" idx="1"/>
          </p:nvPr>
        </p:nvSpPr>
        <p:spPr>
          <a:xfrm>
            <a:off x="481150" y="13864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Do not submit formative task responses to VDOE. </a:t>
            </a:r>
            <a:endParaRPr b="0"/>
          </a:p>
          <a:p>
            <a:pPr marL="457200" lvl="0" indent="-381000" algn="l" rtl="0">
              <a:spcBef>
                <a:spcPts val="0"/>
              </a:spcBef>
              <a:spcAft>
                <a:spcPts val="0"/>
              </a:spcAft>
              <a:buSzPts val="2400"/>
              <a:buChar char="●"/>
            </a:pPr>
            <a:r>
              <a:rPr lang="en" b="0"/>
              <a:t>Summative task responses should be sorted as representing high/medium/low achievement but should not have scores assigned when submitted.</a:t>
            </a:r>
            <a:endParaRPr b="0"/>
          </a:p>
          <a:p>
            <a:pPr marL="457200" lvl="0" indent="-381000" algn="l" rtl="0">
              <a:spcBef>
                <a:spcPts val="0"/>
              </a:spcBef>
              <a:spcAft>
                <a:spcPts val="0"/>
              </a:spcAft>
              <a:buSzPts val="2400"/>
              <a:buChar char="●"/>
            </a:pPr>
            <a:r>
              <a:rPr lang="en" b="0"/>
              <a:t>Be sure to remove personally identifiable information from each response.</a:t>
            </a:r>
            <a:endParaRPr b="0"/>
          </a:p>
        </p:txBody>
      </p:sp>
      <p:sp>
        <p:nvSpPr>
          <p:cNvPr id="432" name="Google Shape;432;p58"/>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47</a:t>
            </a:fld>
            <a:endParaRPr/>
          </a:p>
        </p:txBody>
      </p:sp>
      <p:sp>
        <p:nvSpPr>
          <p:cNvPr id="433" name="Google Shape;433;p58"/>
          <p:cNvSpPr txBox="1">
            <a:spLocks noGrp="1"/>
          </p:cNvSpPr>
          <p:nvPr>
            <p:ph type="title"/>
          </p:nvPr>
        </p:nvSpPr>
        <p:spPr>
          <a:xfrm>
            <a:off x="198225" y="187325"/>
            <a:ext cx="8945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Do we submit the student’s formative task responses and summative task response to VDOE?</a:t>
            </a:r>
            <a:endParaRPr sz="29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9"/>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48</a:t>
            </a:fld>
            <a:endParaRPr/>
          </a:p>
        </p:txBody>
      </p:sp>
      <p:sp>
        <p:nvSpPr>
          <p:cNvPr id="439" name="Google Shape;439;p59"/>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Information </a:t>
            </a:r>
            <a:r>
              <a:rPr lang="en" sz="2400"/>
              <a:t>(1 of 2)</a:t>
            </a:r>
            <a:endParaRPr sz="2400"/>
          </a:p>
        </p:txBody>
      </p:sp>
      <p:sp>
        <p:nvSpPr>
          <p:cNvPr id="440" name="Google Shape;440;p59"/>
          <p:cNvSpPr txBox="1">
            <a:spLocks noGrp="1"/>
          </p:cNvSpPr>
          <p:nvPr>
            <p:ph type="body" idx="1"/>
          </p:nvPr>
        </p:nvSpPr>
        <p:spPr>
          <a:xfrm>
            <a:off x="481150" y="10054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Christonya Brown, History and Social Science Education Coordinator, </a:t>
            </a:r>
            <a:r>
              <a:rPr lang="en" b="0" u="sng">
                <a:solidFill>
                  <a:schemeClr val="hlink"/>
                </a:solidFill>
                <a:hlinkClick r:id="rId3"/>
              </a:rPr>
              <a:t>Christonya.Brown@doe.virginia.gov</a:t>
            </a:r>
            <a:endParaRPr b="0"/>
          </a:p>
          <a:p>
            <a:pPr marL="0" lvl="0" indent="0" algn="l" rtl="0">
              <a:spcBef>
                <a:spcPts val="1600"/>
              </a:spcBef>
              <a:spcAft>
                <a:spcPts val="0"/>
              </a:spcAft>
              <a:buNone/>
            </a:pPr>
            <a:r>
              <a:rPr lang="en" b="0"/>
              <a:t>Andrea Emerson, History and Social Science Secondary Specialist, </a:t>
            </a:r>
            <a:r>
              <a:rPr lang="en" b="0" u="sng">
                <a:solidFill>
                  <a:schemeClr val="hlink"/>
                </a:solidFill>
                <a:hlinkClick r:id="rId4"/>
              </a:rPr>
              <a:t>Andrea.Emerson@doe.virginia.gov</a:t>
            </a:r>
            <a:endParaRPr b="0"/>
          </a:p>
          <a:p>
            <a:pPr marL="0" lvl="0" indent="0" algn="l" rtl="0">
              <a:spcBef>
                <a:spcPts val="1600"/>
              </a:spcBef>
              <a:spcAft>
                <a:spcPts val="0"/>
              </a:spcAft>
              <a:buNone/>
            </a:pPr>
            <a:r>
              <a:rPr lang="en" b="0"/>
              <a:t>Brandi McCracken, History and Social Science Elementary Specialist, </a:t>
            </a:r>
            <a:r>
              <a:rPr lang="en" b="0" u="sng">
                <a:solidFill>
                  <a:schemeClr val="hlink"/>
                </a:solidFill>
                <a:hlinkClick r:id="rId5"/>
              </a:rPr>
              <a:t>Brandi.McCracken@doe.virginia.gov</a:t>
            </a:r>
            <a:endParaRPr b="0"/>
          </a:p>
          <a:p>
            <a:pPr marL="0" lvl="0" indent="0" algn="l" rtl="0">
              <a:spcBef>
                <a:spcPts val="1600"/>
              </a:spcBef>
              <a:spcAft>
                <a:spcPts val="1600"/>
              </a:spcAft>
              <a:buNone/>
            </a:pPr>
            <a:endParaRPr b="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0"/>
          <p:cNvSpPr txBox="1">
            <a:spLocks noGrp="1"/>
          </p:cNvSpPr>
          <p:nvPr>
            <p:ph type="body" idx="1"/>
          </p:nvPr>
        </p:nvSpPr>
        <p:spPr>
          <a:xfrm>
            <a:off x="481150" y="8530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Office of Student Assessment</a:t>
            </a:r>
            <a:endParaRPr b="0"/>
          </a:p>
          <a:p>
            <a:pPr marL="457200" lvl="0" indent="-381000" algn="l" rtl="0">
              <a:spcBef>
                <a:spcPts val="0"/>
              </a:spcBef>
              <a:spcAft>
                <a:spcPts val="0"/>
              </a:spcAft>
              <a:buSzPts val="2400"/>
              <a:buChar char="●"/>
            </a:pPr>
            <a:r>
              <a:rPr lang="en" b="0" u="sng">
                <a:solidFill>
                  <a:schemeClr val="hlink"/>
                </a:solidFill>
                <a:hlinkClick r:id="rId3"/>
              </a:rPr>
              <a:t>student_assessment@doe.virginia.gov</a:t>
            </a:r>
            <a:endParaRPr b="0"/>
          </a:p>
          <a:p>
            <a:pPr marL="457200" lvl="0" indent="-381000" algn="l" rtl="0">
              <a:spcBef>
                <a:spcPts val="0"/>
              </a:spcBef>
              <a:spcAft>
                <a:spcPts val="0"/>
              </a:spcAft>
              <a:buSzPts val="2400"/>
              <a:buChar char="●"/>
            </a:pPr>
            <a:r>
              <a:rPr lang="en" b="0"/>
              <a:t>(804) 225-2102</a:t>
            </a:r>
            <a:endParaRPr b="0"/>
          </a:p>
          <a:p>
            <a:pPr marL="0" lvl="0" indent="0" algn="l" rtl="0">
              <a:spcBef>
                <a:spcPts val="1600"/>
              </a:spcBef>
              <a:spcAft>
                <a:spcPts val="0"/>
              </a:spcAft>
              <a:buNone/>
            </a:pPr>
            <a:r>
              <a:rPr lang="en" b="0"/>
              <a:t>Holli Cook, Assessment Coordinator, </a:t>
            </a:r>
            <a:r>
              <a:rPr lang="en" b="0" u="sng">
                <a:solidFill>
                  <a:schemeClr val="hlink"/>
                </a:solidFill>
                <a:hlinkClick r:id="rId4"/>
              </a:rPr>
              <a:t>Holli.Cook@doe.virginia.gov</a:t>
            </a:r>
            <a:endParaRPr b="0"/>
          </a:p>
          <a:p>
            <a:pPr marL="0" lvl="0" indent="0" algn="l" rtl="0">
              <a:spcBef>
                <a:spcPts val="1600"/>
              </a:spcBef>
              <a:spcAft>
                <a:spcPts val="0"/>
              </a:spcAft>
              <a:buNone/>
            </a:pPr>
            <a:r>
              <a:rPr lang="en" b="0"/>
              <a:t>Chris Tsitsera, Assessment Specialist, </a:t>
            </a:r>
            <a:r>
              <a:rPr lang="en" b="0" u="sng">
                <a:solidFill>
                  <a:schemeClr val="hlink"/>
                </a:solidFill>
                <a:hlinkClick r:id="rId5"/>
              </a:rPr>
              <a:t>Chris.Tsitsera@doe.virginia.gov</a:t>
            </a:r>
            <a:endParaRPr b="0"/>
          </a:p>
          <a:p>
            <a:pPr marL="0" lvl="0" indent="0" algn="l" rtl="0">
              <a:spcBef>
                <a:spcPts val="1600"/>
              </a:spcBef>
              <a:spcAft>
                <a:spcPts val="1600"/>
              </a:spcAft>
              <a:buNone/>
            </a:pPr>
            <a:endParaRPr b="0"/>
          </a:p>
        </p:txBody>
      </p:sp>
      <p:sp>
        <p:nvSpPr>
          <p:cNvPr id="446" name="Google Shape;446;p60"/>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49</a:t>
            </a:fld>
            <a:endParaRPr/>
          </a:p>
        </p:txBody>
      </p:sp>
      <p:sp>
        <p:nvSpPr>
          <p:cNvPr id="447" name="Google Shape;447;p60"/>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Information </a:t>
            </a:r>
            <a:r>
              <a:rPr lang="en" sz="2400"/>
              <a:t>(2 of 2)</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body" idx="1"/>
          </p:nvPr>
        </p:nvSpPr>
        <p:spPr>
          <a:xfrm>
            <a:off x="505900" y="1000075"/>
            <a:ext cx="8232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0" dirty="0"/>
              <a:t>The 2020 and 2021 Virginia General Assembly’s Appropriations Acts (line 139) provided an additional option for students to earn a verified credit in history and social science.</a:t>
            </a:r>
            <a:endParaRPr b="0" dirty="0"/>
          </a:p>
        </p:txBody>
      </p:sp>
      <p:sp>
        <p:nvSpPr>
          <p:cNvPr id="91" name="Google Shape;91;p16"/>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a:t>
            </a:fld>
            <a:endParaRPr/>
          </a:p>
        </p:txBody>
      </p:sp>
      <p:sp>
        <p:nvSpPr>
          <p:cNvPr id="92" name="Google Shape;92;p16"/>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Background </a:t>
            </a:r>
            <a:r>
              <a:rPr lang="en" sz="2400" dirty="0"/>
              <a:t>(1 of 6)</a:t>
            </a:r>
            <a:endParaRPr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1"/>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50</a:t>
            </a:fld>
            <a:endParaRPr/>
          </a:p>
        </p:txBody>
      </p:sp>
      <p:sp>
        <p:nvSpPr>
          <p:cNvPr id="453" name="Google Shape;453;p6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Resources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2"/>
          <p:cNvSpPr txBox="1">
            <a:spLocks noGrp="1"/>
          </p:cNvSpPr>
          <p:nvPr>
            <p:ph type="body" idx="1"/>
          </p:nvPr>
        </p:nvSpPr>
        <p:spPr>
          <a:xfrm>
            <a:off x="328750" y="9292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u="sng" dirty="0">
                <a:solidFill>
                  <a:schemeClr val="accent5"/>
                </a:solidFill>
                <a:hlinkClick r:id="rId3"/>
              </a:rPr>
              <a:t>Guidelines for Locally Awarded Verified Credits</a:t>
            </a:r>
            <a:r>
              <a:rPr lang="en" b="0" dirty="0">
                <a:hlinkClick r:id="rId3"/>
              </a:rPr>
              <a:t> </a:t>
            </a:r>
            <a:endParaRPr b="0" dirty="0"/>
          </a:p>
          <a:p>
            <a:pPr marL="457200" lvl="0" indent="-381000" algn="l" rtl="0">
              <a:spcBef>
                <a:spcPts val="0"/>
              </a:spcBef>
              <a:spcAft>
                <a:spcPts val="0"/>
              </a:spcAft>
              <a:buSzPts val="2400"/>
              <a:buChar char="●"/>
            </a:pPr>
            <a:r>
              <a:rPr lang="en" b="0" i="1" u="sng" dirty="0">
                <a:solidFill>
                  <a:schemeClr val="accent5"/>
                </a:solidFill>
                <a:hlinkClick r:id="rId4"/>
              </a:rPr>
              <a:t>Implementation Support for School Divisions Using State-Developed Performance Tasks to Verify Credits in History and Social Science</a:t>
            </a:r>
            <a:endParaRPr b="0" i="1" dirty="0"/>
          </a:p>
          <a:p>
            <a:pPr marL="457200" lvl="0" indent="-381000" algn="l" rtl="0">
              <a:spcBef>
                <a:spcPts val="0"/>
              </a:spcBef>
              <a:spcAft>
                <a:spcPts val="0"/>
              </a:spcAft>
              <a:buSzPts val="2400"/>
              <a:buChar char="●"/>
            </a:pPr>
            <a:r>
              <a:rPr lang="en" b="0" dirty="0"/>
              <a:t>Annual notification through </a:t>
            </a:r>
            <a:r>
              <a:rPr lang="en" b="0" dirty="0">
                <a:solidFill>
                  <a:schemeClr val="tx1"/>
                </a:solidFill>
              </a:rPr>
              <a:t>online survey</a:t>
            </a:r>
            <a:endParaRPr b="0" dirty="0">
              <a:solidFill>
                <a:schemeClr val="tx1"/>
              </a:solidFill>
            </a:endParaRPr>
          </a:p>
          <a:p>
            <a:pPr marL="457200" lvl="0" indent="-381000" algn="l" rtl="0">
              <a:spcBef>
                <a:spcPts val="0"/>
              </a:spcBef>
              <a:spcAft>
                <a:spcPts val="0"/>
              </a:spcAft>
              <a:buSzPts val="2400"/>
              <a:buChar char="●"/>
            </a:pPr>
            <a:r>
              <a:rPr lang="en" b="0" u="sng" dirty="0">
                <a:solidFill>
                  <a:schemeClr val="accent5"/>
                </a:solidFill>
                <a:hlinkClick r:id="rId5"/>
              </a:rPr>
              <a:t>Locally Awarded Verified Credit for History and Social Science</a:t>
            </a:r>
            <a:r>
              <a:rPr lang="en" b="0" dirty="0">
                <a:hlinkClick r:id="rId5"/>
              </a:rPr>
              <a:t> </a:t>
            </a:r>
            <a:r>
              <a:rPr lang="en" b="0" dirty="0"/>
              <a:t>fillable form</a:t>
            </a:r>
            <a:endParaRPr b="0" dirty="0"/>
          </a:p>
        </p:txBody>
      </p:sp>
      <p:sp>
        <p:nvSpPr>
          <p:cNvPr id="459" name="Google Shape;459;p62"/>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51</a:t>
            </a:fld>
            <a:endParaRPr/>
          </a:p>
        </p:txBody>
      </p:sp>
      <p:sp>
        <p:nvSpPr>
          <p:cNvPr id="460" name="Google Shape;460;p62"/>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 </a:t>
            </a:r>
            <a:r>
              <a:rPr lang="en" sz="2400"/>
              <a:t>(1 of 3)</a:t>
            </a:r>
            <a:r>
              <a:rPr lang="en"/>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3"/>
          <p:cNvSpPr txBox="1">
            <a:spLocks noGrp="1"/>
          </p:cNvSpPr>
          <p:nvPr>
            <p:ph type="body" idx="1"/>
          </p:nvPr>
        </p:nvSpPr>
        <p:spPr>
          <a:xfrm>
            <a:off x="328750" y="10816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u="sng" dirty="0">
                <a:solidFill>
                  <a:schemeClr val="hlink"/>
                </a:solidFill>
                <a:hlinkClick r:id="rId3"/>
              </a:rPr>
              <a:t>HSS State Developed Common Rubric-Upper Secondary</a:t>
            </a:r>
            <a:r>
              <a:rPr lang="en" b="0" dirty="0"/>
              <a:t>: use “as is” when scoring responses to state-developed performance tasks used to verify credits in VA/US</a:t>
            </a:r>
            <a:endParaRPr b="0" dirty="0"/>
          </a:p>
          <a:p>
            <a:pPr marL="457200" lvl="0" indent="-381000" algn="l" rtl="0">
              <a:spcBef>
                <a:spcPts val="0"/>
              </a:spcBef>
              <a:spcAft>
                <a:spcPts val="0"/>
              </a:spcAft>
              <a:buSzPts val="2400"/>
              <a:buChar char="●"/>
            </a:pPr>
            <a:r>
              <a:rPr lang="en" b="0" u="sng" dirty="0">
                <a:solidFill>
                  <a:schemeClr val="hlink"/>
                </a:solidFill>
                <a:hlinkClick r:id="rId4"/>
              </a:rPr>
              <a:t>HSS State Developed Common Rubric-Early Secondary</a:t>
            </a:r>
            <a:r>
              <a:rPr lang="en" b="0" dirty="0"/>
              <a:t>: will be used “as is” to score responses to state-developed tasks used to verify credits in World Geography, World History I, and World History II</a:t>
            </a:r>
            <a:endParaRPr b="0" dirty="0"/>
          </a:p>
        </p:txBody>
      </p:sp>
      <p:sp>
        <p:nvSpPr>
          <p:cNvPr id="466" name="Google Shape;466;p63"/>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52</a:t>
            </a:fld>
            <a:endParaRPr/>
          </a:p>
        </p:txBody>
      </p:sp>
      <p:sp>
        <p:nvSpPr>
          <p:cNvPr id="467" name="Google Shape;467;p63"/>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 </a:t>
            </a:r>
            <a:r>
              <a:rPr lang="en" sz="2400"/>
              <a:t>(2 of 3)</a:t>
            </a: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4"/>
          <p:cNvSpPr txBox="1">
            <a:spLocks noGrp="1"/>
          </p:cNvSpPr>
          <p:nvPr>
            <p:ph type="body" idx="1"/>
          </p:nvPr>
        </p:nvSpPr>
        <p:spPr>
          <a:xfrm>
            <a:off x="200350" y="565551"/>
            <a:ext cx="8520600" cy="382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0" dirty="0">
                <a:solidFill>
                  <a:schemeClr val="dk1"/>
                </a:solidFill>
              </a:rPr>
              <a:t>Resources currently available on the VDOE website:</a:t>
            </a:r>
            <a:endParaRPr b="0" dirty="0">
              <a:solidFill>
                <a:schemeClr val="dk1"/>
              </a:solidFill>
            </a:endParaRPr>
          </a:p>
          <a:p>
            <a:pPr marL="457200" lvl="0" indent="-381000" algn="l" rtl="0">
              <a:lnSpc>
                <a:spcPct val="100000"/>
              </a:lnSpc>
              <a:spcBef>
                <a:spcPts val="0"/>
              </a:spcBef>
              <a:spcAft>
                <a:spcPts val="0"/>
              </a:spcAft>
              <a:buSzPts val="2400"/>
              <a:buChar char="●"/>
            </a:pPr>
            <a:r>
              <a:rPr lang="en" b="0" u="sng" dirty="0">
                <a:solidFill>
                  <a:srgbClr val="AB0028"/>
                </a:solidFill>
                <a:hlinkClick r:id="rId3"/>
              </a:rPr>
              <a:t>Conducting a Holistic Scoring Event</a:t>
            </a:r>
            <a:r>
              <a:rPr lang="en" b="0" dirty="0">
                <a:solidFill>
                  <a:schemeClr val="dk1"/>
                </a:solidFill>
                <a:hlinkClick r:id="rId3"/>
              </a:rPr>
              <a:t> </a:t>
            </a:r>
            <a:r>
              <a:rPr lang="en" b="0" dirty="0">
                <a:solidFill>
                  <a:schemeClr val="dk1"/>
                </a:solidFill>
              </a:rPr>
              <a:t>- This presentation may be helpful in preparing for and conducting a local scoring event using the common rubrics for history and social science.</a:t>
            </a:r>
            <a:endParaRPr b="0" dirty="0">
              <a:solidFill>
                <a:schemeClr val="dk1"/>
              </a:solidFill>
            </a:endParaRPr>
          </a:p>
          <a:p>
            <a:pPr marL="457200" lvl="0" indent="-381000" algn="l" rtl="0">
              <a:lnSpc>
                <a:spcPct val="100000"/>
              </a:lnSpc>
              <a:spcBef>
                <a:spcPts val="0"/>
              </a:spcBef>
              <a:spcAft>
                <a:spcPts val="0"/>
              </a:spcAft>
              <a:buSzPts val="2400"/>
              <a:buChar char="●"/>
            </a:pPr>
            <a:r>
              <a:rPr lang="en" b="0" u="sng" dirty="0">
                <a:solidFill>
                  <a:srgbClr val="AB0028"/>
                </a:solidFill>
                <a:hlinkClick r:id="rId4"/>
              </a:rPr>
              <a:t>History and Social Science Scoring Supports</a:t>
            </a:r>
            <a:r>
              <a:rPr lang="en" b="0" dirty="0">
                <a:solidFill>
                  <a:schemeClr val="dk1"/>
                </a:solidFill>
                <a:hlinkClick r:id="rId4"/>
              </a:rPr>
              <a:t> </a:t>
            </a:r>
            <a:r>
              <a:rPr lang="en" b="0" dirty="0">
                <a:solidFill>
                  <a:schemeClr val="dk1"/>
                </a:solidFill>
              </a:rPr>
              <a:t>(PPT) - These slides from the webinar hosted on March 31, 2021, by the Office of Student Assessment and Office of Humanities provide an overview of resources to support scoring performance assessments and performance tasks using the state common rubrics.</a:t>
            </a:r>
            <a:endParaRPr b="0" dirty="0">
              <a:solidFill>
                <a:schemeClr val="dk1"/>
              </a:solidFill>
            </a:endParaRPr>
          </a:p>
          <a:p>
            <a:pPr marL="0" lvl="0" indent="0" algn="l" rtl="0">
              <a:spcBef>
                <a:spcPts val="0"/>
              </a:spcBef>
              <a:spcAft>
                <a:spcPts val="0"/>
              </a:spcAft>
              <a:buNone/>
            </a:pPr>
            <a:endParaRPr b="0" dirty="0">
              <a:solidFill>
                <a:schemeClr val="dk1"/>
              </a:solidFill>
            </a:endParaRPr>
          </a:p>
          <a:p>
            <a:pPr marL="0" lvl="0" indent="0" algn="l" rtl="0">
              <a:spcBef>
                <a:spcPts val="1600"/>
              </a:spcBef>
              <a:spcAft>
                <a:spcPts val="1600"/>
              </a:spcAft>
              <a:buNone/>
            </a:pPr>
            <a:endParaRPr dirty="0"/>
          </a:p>
        </p:txBody>
      </p:sp>
      <p:sp>
        <p:nvSpPr>
          <p:cNvPr id="473" name="Google Shape;473;p64"/>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53</a:t>
            </a:fld>
            <a:endParaRPr/>
          </a:p>
        </p:txBody>
      </p:sp>
      <p:sp>
        <p:nvSpPr>
          <p:cNvPr id="474" name="Google Shape;474;p64"/>
          <p:cNvSpPr txBox="1">
            <a:spLocks noGrp="1"/>
          </p:cNvSpPr>
          <p:nvPr>
            <p:ph type="title"/>
          </p:nvPr>
        </p:nvSpPr>
        <p:spPr>
          <a:xfrm>
            <a:off x="448750" y="34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 </a:t>
            </a:r>
            <a:r>
              <a:rPr lang="en" sz="2400"/>
              <a:t>(3 of 3)</a:t>
            </a:r>
            <a:r>
              <a:rPr lang="en"/>
              <a:t>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5"/>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solidFill>
                  <a:schemeClr val="dk1"/>
                </a:solidFill>
              </a:rPr>
              <a:t>54</a:t>
            </a:fld>
            <a:endParaRPr>
              <a:solidFill>
                <a:schemeClr val="dk1"/>
              </a:solidFill>
            </a:endParaRPr>
          </a:p>
        </p:txBody>
      </p:sp>
      <p:sp>
        <p:nvSpPr>
          <p:cNvPr id="480" name="Google Shape;480;p65"/>
          <p:cNvSpPr txBox="1">
            <a:spLocks noGrp="1"/>
          </p:cNvSpPr>
          <p:nvPr>
            <p:ph type="title"/>
          </p:nvPr>
        </p:nvSpPr>
        <p:spPr>
          <a:xfrm>
            <a:off x="311700" y="16174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Pilot Opportunity for State-Developed Performance Tasks</a:t>
            </a:r>
            <a:endParaRPr sz="3000" i="1">
              <a:solidFill>
                <a:schemeClr val="dk1"/>
              </a:solidFill>
            </a:endParaRPr>
          </a:p>
          <a:p>
            <a:pPr marL="0" lvl="0" indent="0" algn="ctr" rtl="0">
              <a:spcBef>
                <a:spcPts val="0"/>
              </a:spcBef>
              <a:spcAft>
                <a:spcPts val="0"/>
              </a:spcAft>
              <a:buNone/>
            </a:pPr>
            <a:endParaRPr sz="3000" i="1">
              <a:solidFill>
                <a:schemeClr val="dk1"/>
              </a:solidFill>
            </a:endParaRPr>
          </a:p>
          <a:p>
            <a:pPr marL="0" lvl="0" indent="0" algn="ctr" rtl="0">
              <a:spcBef>
                <a:spcPts val="0"/>
              </a:spcBef>
              <a:spcAft>
                <a:spcPts val="0"/>
              </a:spcAft>
              <a:buNone/>
            </a:pPr>
            <a:endParaRPr sz="3000" i="1">
              <a:solidFill>
                <a:schemeClr val="dk1"/>
              </a:solidFill>
            </a:endParaRPr>
          </a:p>
        </p:txBody>
      </p:sp>
      <p:sp>
        <p:nvSpPr>
          <p:cNvPr id="481" name="Google Shape;481;p65"/>
          <p:cNvSpPr txBox="1">
            <a:spLocks noGrp="1"/>
          </p:cNvSpPr>
          <p:nvPr>
            <p:ph type="body" idx="4294967295"/>
          </p:nvPr>
        </p:nvSpPr>
        <p:spPr>
          <a:xfrm>
            <a:off x="369650" y="3259975"/>
            <a:ext cx="8396400" cy="605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*Slides in this section are from the presentation shared with school division instruction leaders and testing directors in August, 2021.</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6"/>
          <p:cNvSpPr txBox="1">
            <a:spLocks noGrp="1"/>
          </p:cNvSpPr>
          <p:nvPr>
            <p:ph type="body" idx="1"/>
          </p:nvPr>
        </p:nvSpPr>
        <p:spPr>
          <a:xfrm>
            <a:off x="311700" y="1324200"/>
            <a:ext cx="8520600" cy="3109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Trebuchet MS"/>
              <a:buChar char="●"/>
            </a:pPr>
            <a:r>
              <a:rPr lang="en" sz="2400" b="0" dirty="0"/>
              <a:t>Send student responses to VDOE, labeled as H/M/L, within 2 weeks of administering the task.</a:t>
            </a:r>
            <a:endParaRPr sz="2400" b="0" dirty="0"/>
          </a:p>
          <a:p>
            <a:pPr marL="914400" lvl="1" indent="-381000" algn="l" rtl="0">
              <a:spcBef>
                <a:spcPts val="0"/>
              </a:spcBef>
              <a:spcAft>
                <a:spcPts val="0"/>
              </a:spcAft>
              <a:buSzPts val="2400"/>
              <a:buFont typeface="Trebuchet MS"/>
              <a:buChar char="○"/>
            </a:pPr>
            <a:r>
              <a:rPr lang="en" sz="2400" b="0" dirty="0"/>
              <a:t>Send at least 5 student samples for each level</a:t>
            </a:r>
            <a:endParaRPr sz="2400" b="0" dirty="0"/>
          </a:p>
          <a:p>
            <a:pPr marL="457200" lvl="0" indent="-381000" algn="l" rtl="0">
              <a:spcBef>
                <a:spcPts val="0"/>
              </a:spcBef>
              <a:spcAft>
                <a:spcPts val="0"/>
              </a:spcAft>
              <a:buSzPts val="2400"/>
              <a:buFont typeface="Trebuchet MS"/>
              <a:buChar char="●"/>
            </a:pPr>
            <a:r>
              <a:rPr lang="en" sz="2400" b="0" dirty="0"/>
              <a:t>Submit Pilot </a:t>
            </a:r>
            <a:r>
              <a:rPr lang="en" sz="2400" b="0" dirty="0">
                <a:solidFill>
                  <a:schemeClr val="tx1"/>
                </a:solidFill>
              </a:rPr>
              <a:t>Task Feedback Form </a:t>
            </a:r>
            <a:r>
              <a:rPr lang="en" sz="2400" b="0" dirty="0"/>
              <a:t>for each task within 2 weeks of administering the task.</a:t>
            </a:r>
            <a:endParaRPr sz="2400" b="0" dirty="0"/>
          </a:p>
          <a:p>
            <a:pPr marL="457200" lvl="0" indent="-381000" algn="l" rtl="0">
              <a:spcBef>
                <a:spcPts val="0"/>
              </a:spcBef>
              <a:spcAft>
                <a:spcPts val="0"/>
              </a:spcAft>
              <a:buSzPts val="2400"/>
              <a:buFont typeface="Josefin Sans"/>
              <a:buChar char="●"/>
            </a:pPr>
            <a:r>
              <a:rPr lang="en" sz="2400" b="0" dirty="0"/>
              <a:t>Follow directions from VDOE to prepare and submit student samples through the SSWS Dropbox.</a:t>
            </a:r>
            <a:endParaRPr sz="2400" b="0" dirty="0"/>
          </a:p>
          <a:p>
            <a:pPr marL="457200" lvl="0" indent="0" algn="l" rtl="0">
              <a:spcBef>
                <a:spcPts val="1600"/>
              </a:spcBef>
              <a:spcAft>
                <a:spcPts val="1600"/>
              </a:spcAft>
              <a:buNone/>
            </a:pPr>
            <a:endParaRPr sz="2400" b="0" dirty="0"/>
          </a:p>
        </p:txBody>
      </p:sp>
      <p:sp>
        <p:nvSpPr>
          <p:cNvPr id="487" name="Google Shape;487;p66"/>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55</a:t>
            </a:fld>
            <a:endParaRPr/>
          </a:p>
        </p:txBody>
      </p:sp>
      <p:sp>
        <p:nvSpPr>
          <p:cNvPr id="488" name="Google Shape;488;p66"/>
          <p:cNvSpPr txBox="1">
            <a:spLocks noGrp="1"/>
          </p:cNvSpPr>
          <p:nvPr>
            <p:ph type="title"/>
          </p:nvPr>
        </p:nvSpPr>
        <p:spPr>
          <a:xfrm>
            <a:off x="145250" y="99125"/>
            <a:ext cx="8277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Pilot Opportunity for 2021-2022: Submitting Task Responses </a:t>
            </a:r>
            <a:endParaRPr sz="2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7"/>
          <p:cNvSpPr txBox="1">
            <a:spLocks noGrp="1"/>
          </p:cNvSpPr>
          <p:nvPr>
            <p:ph type="body" idx="1"/>
          </p:nvPr>
        </p:nvSpPr>
        <p:spPr>
          <a:xfrm>
            <a:off x="387900" y="1596000"/>
            <a:ext cx="8520600" cy="30363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Josefin Sans"/>
              <a:buChar char="●"/>
            </a:pPr>
            <a:r>
              <a:rPr lang="en" sz="2400" b="0" dirty="0">
                <a:solidFill>
                  <a:schemeClr val="dk1"/>
                </a:solidFill>
              </a:rPr>
              <a:t>Use information from </a:t>
            </a:r>
            <a:r>
              <a:rPr lang="en" sz="2400" b="0" u="sng" dirty="0">
                <a:solidFill>
                  <a:schemeClr val="hlink"/>
                </a:solidFill>
                <a:hlinkClick r:id="rId3"/>
              </a:rPr>
              <a:t>Conducting a Holistic Scoring Event</a:t>
            </a:r>
            <a:r>
              <a:rPr lang="en" sz="2400" b="0" dirty="0">
                <a:solidFill>
                  <a:schemeClr val="dk1"/>
                </a:solidFill>
                <a:hlinkClick r:id="rId3"/>
              </a:rPr>
              <a:t> </a:t>
            </a:r>
            <a:r>
              <a:rPr lang="en" sz="2400" b="0" dirty="0">
                <a:solidFill>
                  <a:schemeClr val="dk1"/>
                </a:solidFill>
              </a:rPr>
              <a:t>in conjunction with </a:t>
            </a:r>
            <a:r>
              <a:rPr lang="en" sz="2400" b="0" i="1" u="sng" dirty="0">
                <a:solidFill>
                  <a:schemeClr val="hlink"/>
                </a:solidFill>
                <a:hlinkClick r:id="rId4"/>
              </a:rPr>
              <a:t>Principles of Scoring Student Work</a:t>
            </a:r>
            <a:r>
              <a:rPr lang="en" sz="2400" b="0" dirty="0">
                <a:solidFill>
                  <a:schemeClr val="dk1"/>
                </a:solidFill>
                <a:hlinkClick r:id="rId4"/>
              </a:rPr>
              <a:t> </a:t>
            </a:r>
            <a:r>
              <a:rPr lang="en" sz="2400" b="0" dirty="0">
                <a:solidFill>
                  <a:schemeClr val="dk1"/>
                </a:solidFill>
              </a:rPr>
              <a:t>(Stanford Center for Assessment, Learning &amp; Equity) to provide training on scoring.</a:t>
            </a:r>
            <a:endParaRPr sz="2400" b="0" dirty="0">
              <a:solidFill>
                <a:schemeClr val="dk1"/>
              </a:solidFill>
            </a:endParaRPr>
          </a:p>
          <a:p>
            <a:pPr marL="457200" lvl="0" indent="-381000" algn="l" rtl="0">
              <a:spcBef>
                <a:spcPts val="0"/>
              </a:spcBef>
              <a:spcAft>
                <a:spcPts val="0"/>
              </a:spcAft>
              <a:buSzPts val="2400"/>
              <a:buFont typeface="Josefin Sans"/>
              <a:buChar char="●"/>
            </a:pPr>
            <a:r>
              <a:rPr lang="en" sz="2400" b="0" dirty="0"/>
              <a:t>Teachers use the </a:t>
            </a:r>
            <a:r>
              <a:rPr lang="en" sz="2400" b="0" u="sng" dirty="0">
                <a:solidFill>
                  <a:schemeClr val="hlink"/>
                </a:solidFill>
                <a:hlinkClick r:id="rId5"/>
              </a:rPr>
              <a:t>HSS State Developed Common Rubric-Early Secondary</a:t>
            </a:r>
            <a:r>
              <a:rPr lang="en" sz="2400" b="0" dirty="0">
                <a:solidFill>
                  <a:schemeClr val="dk1"/>
                </a:solidFill>
              </a:rPr>
              <a:t> as written. (Note: Please do not submit scored student work to VDOE.)</a:t>
            </a:r>
            <a:endParaRPr sz="2400" b="0" dirty="0">
              <a:solidFill>
                <a:schemeClr val="dk1"/>
              </a:solidFill>
            </a:endParaRPr>
          </a:p>
          <a:p>
            <a:pPr marL="457200" lvl="0" indent="0" algn="l" rtl="0">
              <a:spcBef>
                <a:spcPts val="1600"/>
              </a:spcBef>
              <a:spcAft>
                <a:spcPts val="1600"/>
              </a:spcAft>
              <a:buNone/>
            </a:pPr>
            <a:endParaRPr sz="2400" b="0" dirty="0">
              <a:solidFill>
                <a:schemeClr val="dk1"/>
              </a:solidFill>
            </a:endParaRPr>
          </a:p>
        </p:txBody>
      </p:sp>
      <p:sp>
        <p:nvSpPr>
          <p:cNvPr id="494" name="Google Shape;494;p67"/>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56</a:t>
            </a:fld>
            <a:endParaRPr/>
          </a:p>
        </p:txBody>
      </p:sp>
      <p:sp>
        <p:nvSpPr>
          <p:cNvPr id="495" name="Google Shape;495;p67"/>
          <p:cNvSpPr txBox="1">
            <a:spLocks noGrp="1"/>
          </p:cNvSpPr>
          <p:nvPr>
            <p:ph type="title"/>
          </p:nvPr>
        </p:nvSpPr>
        <p:spPr>
          <a:xfrm>
            <a:off x="84875" y="276600"/>
            <a:ext cx="9059100" cy="131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Pilot Opportunity for 2021-2022: </a:t>
            </a:r>
            <a:endParaRPr/>
          </a:p>
          <a:p>
            <a:pPr marL="0" lvl="0" indent="0" algn="l" rtl="0">
              <a:spcBef>
                <a:spcPts val="0"/>
              </a:spcBef>
              <a:spcAft>
                <a:spcPts val="0"/>
              </a:spcAft>
              <a:buNone/>
            </a:pPr>
            <a:r>
              <a:rPr lang="en"/>
              <a:t>Scoring Responses to Tasks </a:t>
            </a:r>
            <a:endParaRPr sz="20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8"/>
          <p:cNvSpPr txBox="1">
            <a:spLocks noGrp="1"/>
          </p:cNvSpPr>
          <p:nvPr>
            <p:ph type="title"/>
          </p:nvPr>
        </p:nvSpPr>
        <p:spPr>
          <a:xfrm>
            <a:off x="76200" y="138875"/>
            <a:ext cx="8946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Security for State-developed Tasks</a:t>
            </a:r>
            <a:endParaRPr sz="3300"/>
          </a:p>
        </p:txBody>
      </p:sp>
      <p:sp>
        <p:nvSpPr>
          <p:cNvPr id="501" name="Google Shape;501;p68"/>
          <p:cNvSpPr txBox="1">
            <a:spLocks noGrp="1"/>
          </p:cNvSpPr>
          <p:nvPr>
            <p:ph type="body" idx="1"/>
          </p:nvPr>
        </p:nvSpPr>
        <p:spPr>
          <a:xfrm>
            <a:off x="407725" y="733800"/>
            <a:ext cx="8520600" cy="3534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b="0"/>
              <a:t>Tasks will be sent to the DDOT through SSWS Dropbox.</a:t>
            </a:r>
            <a:endParaRPr sz="2400" b="0"/>
          </a:p>
          <a:p>
            <a:pPr marL="457200" lvl="0" indent="-381000" algn="l" rtl="0">
              <a:spcBef>
                <a:spcPts val="0"/>
              </a:spcBef>
              <a:spcAft>
                <a:spcPts val="0"/>
              </a:spcAft>
              <a:buSzPts val="2400"/>
              <a:buChar char="●"/>
            </a:pPr>
            <a:r>
              <a:rPr lang="en" sz="2400" b="0"/>
              <a:t>The DDOT will establish the local process for storing and sharing the task with teachers in the pilot. </a:t>
            </a:r>
            <a:endParaRPr sz="2400" b="0"/>
          </a:p>
          <a:p>
            <a:pPr marL="914400" lvl="1" indent="-381000" algn="l" rtl="0">
              <a:spcBef>
                <a:spcPts val="0"/>
              </a:spcBef>
              <a:spcAft>
                <a:spcPts val="0"/>
              </a:spcAft>
              <a:buSzPts val="2400"/>
              <a:buChar char="○"/>
            </a:pPr>
            <a:r>
              <a:rPr lang="en" sz="2400" b="0"/>
              <a:t>Tasks may be shared through the local network in the same manner that other divisionwide assessments are shared. </a:t>
            </a:r>
            <a:endParaRPr sz="2400" b="0"/>
          </a:p>
          <a:p>
            <a:pPr marL="914400" lvl="1" indent="-381000" algn="l" rtl="0">
              <a:spcBef>
                <a:spcPts val="0"/>
              </a:spcBef>
              <a:spcAft>
                <a:spcPts val="0"/>
              </a:spcAft>
              <a:buSzPts val="2400"/>
              <a:buChar char="○"/>
            </a:pPr>
            <a:r>
              <a:rPr lang="en" sz="2400" b="0"/>
              <a:t>Do not email tasks to teachers.</a:t>
            </a:r>
            <a:endParaRPr sz="2400" b="0"/>
          </a:p>
          <a:p>
            <a:pPr marL="457200" lvl="0" indent="-381000" algn="l" rtl="0">
              <a:spcBef>
                <a:spcPts val="0"/>
              </a:spcBef>
              <a:spcAft>
                <a:spcPts val="0"/>
              </a:spcAft>
              <a:buSzPts val="2400"/>
              <a:buChar char="●"/>
            </a:pPr>
            <a:r>
              <a:rPr lang="en" sz="2400" b="0"/>
              <a:t>Treat these tasks with the same type of security that would apply to a local final examination.</a:t>
            </a:r>
            <a:endParaRPr sz="2400" b="0"/>
          </a:p>
        </p:txBody>
      </p:sp>
      <p:sp>
        <p:nvSpPr>
          <p:cNvPr id="502" name="Google Shape;502;p68"/>
          <p:cNvSpPr txBox="1">
            <a:spLocks noGrp="1"/>
          </p:cNvSpPr>
          <p:nvPr>
            <p:ph type="sldNum" idx="12"/>
          </p:nvPr>
        </p:nvSpPr>
        <p:spPr>
          <a:xfrm>
            <a:off x="198233"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58</a:t>
            </a:fld>
            <a:endParaRPr/>
          </a:p>
        </p:txBody>
      </p:sp>
      <p:sp>
        <p:nvSpPr>
          <p:cNvPr id="2" name="Title 1"/>
          <p:cNvSpPr>
            <a:spLocks noGrp="1"/>
          </p:cNvSpPr>
          <p:nvPr>
            <p:ph type="title"/>
          </p:nvPr>
        </p:nvSpPr>
        <p:spPr/>
        <p:txBody>
          <a:bodyPr/>
          <a:lstStyle/>
          <a:p>
            <a:r>
              <a:rPr lang="en-US" sz="3000" dirty="0"/>
              <a:t>Pilot: Completing Tasks when All Instruction is Provided Virtually</a:t>
            </a:r>
            <a:br>
              <a:rPr lang="en-US" sz="3000" dirty="0"/>
            </a:br>
            <a:endParaRPr lang="en-US" sz="3000" dirty="0"/>
          </a:p>
        </p:txBody>
      </p:sp>
      <p:sp>
        <p:nvSpPr>
          <p:cNvPr id="508" name="Google Shape;508;p69"/>
          <p:cNvSpPr txBox="1"/>
          <p:nvPr/>
        </p:nvSpPr>
        <p:spPr>
          <a:xfrm>
            <a:off x="59157" y="1081625"/>
            <a:ext cx="8520600" cy="25791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101820"/>
              </a:buClr>
              <a:buSzPts val="2400"/>
              <a:buFont typeface="Trebuchet MS"/>
              <a:buChar char="●"/>
            </a:pPr>
            <a:r>
              <a:rPr lang="en" sz="2400" dirty="0">
                <a:solidFill>
                  <a:srgbClr val="101820"/>
                </a:solidFill>
                <a:latin typeface="Trebuchet MS"/>
                <a:ea typeface="Trebuchet MS"/>
                <a:cs typeface="Trebuchet MS"/>
                <a:sym typeface="Trebuchet MS"/>
              </a:rPr>
              <a:t>State-developed tasks completed during the pilot program in 2021-2022 that will NOT be used for verifying a credit in history and social science can be completed in a remote setting when all instruction is being provided virtually.</a:t>
            </a:r>
            <a:endParaRPr sz="2400" dirty="0">
              <a:solidFill>
                <a:srgbClr val="101820"/>
              </a:solidFill>
              <a:latin typeface="Trebuchet MS"/>
              <a:ea typeface="Trebuchet MS"/>
              <a:cs typeface="Trebuchet MS"/>
              <a:sym typeface="Trebuchet MS"/>
            </a:endParaRPr>
          </a:p>
          <a:p>
            <a:pPr marL="457200" lvl="0" indent="-381000" algn="l" rtl="0">
              <a:lnSpc>
                <a:spcPct val="115000"/>
              </a:lnSpc>
              <a:spcBef>
                <a:spcPts val="0"/>
              </a:spcBef>
              <a:spcAft>
                <a:spcPts val="0"/>
              </a:spcAft>
              <a:buClr>
                <a:srgbClr val="101820"/>
              </a:buClr>
              <a:buSzPts val="2400"/>
              <a:buFont typeface="Trebuchet MS"/>
              <a:buChar char="●"/>
            </a:pPr>
            <a:r>
              <a:rPr lang="en" sz="2400" dirty="0">
                <a:solidFill>
                  <a:srgbClr val="101820"/>
                </a:solidFill>
                <a:latin typeface="Trebuchet MS"/>
                <a:ea typeface="Trebuchet MS"/>
                <a:cs typeface="Trebuchet MS"/>
                <a:sym typeface="Trebuchet MS"/>
              </a:rPr>
              <a:t>When this occurs, testing conditions in place for local assessments being completed remotely are to be followed.</a:t>
            </a:r>
            <a:endParaRPr sz="2400" dirty="0">
              <a:solidFill>
                <a:srgbClr val="101820"/>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body" idx="1"/>
          </p:nvPr>
        </p:nvSpPr>
        <p:spPr>
          <a:xfrm>
            <a:off x="186075" y="1000075"/>
            <a:ext cx="872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i="1">
                <a:solidFill>
                  <a:schemeClr val="dk1"/>
                </a:solidFill>
              </a:rPr>
              <a:t>D.1.  . . .</a:t>
            </a:r>
            <a:r>
              <a:rPr lang="en" b="0" i="1"/>
              <a:t>Such verified credit shall be earned by </a:t>
            </a:r>
            <a:endParaRPr b="0" i="1"/>
          </a:p>
          <a:p>
            <a:pPr marL="457200" lvl="0" indent="0" algn="l" rtl="0">
              <a:lnSpc>
                <a:spcPct val="100000"/>
              </a:lnSpc>
              <a:spcBef>
                <a:spcPts val="1600"/>
              </a:spcBef>
              <a:spcAft>
                <a:spcPts val="0"/>
              </a:spcAft>
              <a:buNone/>
            </a:pPr>
            <a:r>
              <a:rPr lang="en" b="0" i="1"/>
              <a:t>(iv) successful completion of assessments that include state-developed performance tasks scored locally in accordance with Board guidelines using state-developed rubrics.</a:t>
            </a:r>
            <a:endParaRPr b="0" i="1"/>
          </a:p>
          <a:p>
            <a:pPr marL="0" lvl="0" indent="0" algn="l" rtl="0">
              <a:spcBef>
                <a:spcPts val="1600"/>
              </a:spcBef>
              <a:spcAft>
                <a:spcPts val="1600"/>
              </a:spcAft>
              <a:buNone/>
            </a:pPr>
            <a:endParaRPr/>
          </a:p>
        </p:txBody>
      </p:sp>
      <p:sp>
        <p:nvSpPr>
          <p:cNvPr id="98" name="Google Shape;98;p17"/>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sp>
        <p:nvSpPr>
          <p:cNvPr id="99" name="Google Shape;99;p17"/>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Background </a:t>
            </a:r>
            <a:r>
              <a:rPr lang="en" sz="2400" dirty="0"/>
              <a:t>(2 of 6)</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body" idx="1"/>
          </p:nvPr>
        </p:nvSpPr>
        <p:spPr>
          <a:xfrm>
            <a:off x="84850" y="1000075"/>
            <a:ext cx="8520600" cy="34164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b="0" dirty="0">
                <a:solidFill>
                  <a:schemeClr val="dk1"/>
                </a:solidFill>
              </a:rPr>
              <a:t>As required by this legislation, the proposed revisions to the </a:t>
            </a:r>
            <a:r>
              <a:rPr lang="en" b="0" i="1" dirty="0">
                <a:solidFill>
                  <a:schemeClr val="dk1"/>
                </a:solidFill>
              </a:rPr>
              <a:t>SOA Guidance Document</a:t>
            </a:r>
            <a:r>
              <a:rPr lang="en" b="0" dirty="0">
                <a:solidFill>
                  <a:schemeClr val="dk1"/>
                </a:solidFill>
              </a:rPr>
              <a:t> will establish </a:t>
            </a:r>
            <a:r>
              <a:rPr lang="en" b="0" dirty="0">
                <a:solidFill>
                  <a:srgbClr val="D50032"/>
                </a:solidFill>
              </a:rPr>
              <a:t>guidelines</a:t>
            </a:r>
            <a:r>
              <a:rPr lang="en" b="0" dirty="0">
                <a:solidFill>
                  <a:schemeClr val="dk1"/>
                </a:solidFill>
              </a:rPr>
              <a:t> to which school divisions must adhere when exercising option (iv) as permitted by this legislation. </a:t>
            </a:r>
            <a:endParaRPr b="0" dirty="0">
              <a:solidFill>
                <a:schemeClr val="dk1"/>
              </a:solidFill>
            </a:endParaRPr>
          </a:p>
          <a:p>
            <a:pPr marL="457200" lvl="0" indent="-381000" algn="l" rtl="0">
              <a:lnSpc>
                <a:spcPct val="100000"/>
              </a:lnSpc>
              <a:spcBef>
                <a:spcPts val="0"/>
              </a:spcBef>
              <a:spcAft>
                <a:spcPts val="0"/>
              </a:spcAft>
              <a:buSzPts val="2400"/>
              <a:buChar char="●"/>
            </a:pPr>
            <a:r>
              <a:rPr lang="en" b="0" dirty="0">
                <a:solidFill>
                  <a:schemeClr val="dk1"/>
                </a:solidFill>
              </a:rPr>
              <a:t>These guidelines will contribute to consistency among school divisions when determining if a student has earned a Locally Awarded Verified Credit (LAVC) in history and social science.</a:t>
            </a:r>
            <a:endParaRPr b="0" dirty="0">
              <a:solidFill>
                <a:schemeClr val="dk1"/>
              </a:solidFill>
            </a:endParaRPr>
          </a:p>
          <a:p>
            <a:pPr marL="0" lvl="0" indent="0" algn="l" rtl="0">
              <a:spcBef>
                <a:spcPts val="1600"/>
              </a:spcBef>
              <a:spcAft>
                <a:spcPts val="1600"/>
              </a:spcAft>
              <a:buNone/>
            </a:pPr>
            <a:endParaRPr dirty="0"/>
          </a:p>
        </p:txBody>
      </p:sp>
      <p:sp>
        <p:nvSpPr>
          <p:cNvPr id="105" name="Google Shape;105;p18"/>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106" name="Google Shape;106;p18"/>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Background </a:t>
            </a:r>
            <a:r>
              <a:rPr lang="en" sz="2400" dirty="0"/>
              <a:t>(3 of 6)</a:t>
            </a: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body" idx="1"/>
          </p:nvPr>
        </p:nvSpPr>
        <p:spPr>
          <a:xfrm>
            <a:off x="505900" y="1000075"/>
            <a:ext cx="8081400" cy="3574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0">
                <a:solidFill>
                  <a:schemeClr val="dk1"/>
                </a:solidFill>
              </a:rPr>
              <a:t>To comply with the emphasis on history and social science courses eligible for verified credit included in legislation from the 2020 General Assembly </a:t>
            </a:r>
            <a:endParaRPr b="0">
              <a:solidFill>
                <a:schemeClr val="dk1"/>
              </a:solidFill>
            </a:endParaRPr>
          </a:p>
          <a:p>
            <a:pPr marL="457200" lvl="0" indent="-381000" algn="l" rtl="0">
              <a:lnSpc>
                <a:spcPct val="100000"/>
              </a:lnSpc>
              <a:spcBef>
                <a:spcPts val="1600"/>
              </a:spcBef>
              <a:spcAft>
                <a:spcPts val="0"/>
              </a:spcAft>
              <a:buClr>
                <a:schemeClr val="dk1"/>
              </a:buClr>
              <a:buSzPts val="2400"/>
              <a:buChar char="●"/>
            </a:pPr>
            <a:r>
              <a:rPr lang="en" b="0">
                <a:solidFill>
                  <a:schemeClr val="dk1"/>
                </a:solidFill>
              </a:rPr>
              <a:t>2020 - VDOE convened a group of experienced teachers, division-level specialists, and division instructional leaders/supervisors responsible for history and social science instruction to develop performance tasks that could be used to verify a credit in Virginia and U.S. History.</a:t>
            </a:r>
            <a:endParaRPr b="0">
              <a:solidFill>
                <a:schemeClr val="dk1"/>
              </a:solidFill>
            </a:endParaRPr>
          </a:p>
          <a:p>
            <a:pPr marL="457200" lvl="0" indent="0" algn="l" rtl="0">
              <a:lnSpc>
                <a:spcPct val="100000"/>
              </a:lnSpc>
              <a:spcBef>
                <a:spcPts val="1600"/>
              </a:spcBef>
              <a:spcAft>
                <a:spcPts val="0"/>
              </a:spcAft>
              <a:buNone/>
            </a:pPr>
            <a:endParaRPr sz="1800" b="0">
              <a:solidFill>
                <a:schemeClr val="dk1"/>
              </a:solidFill>
            </a:endParaRPr>
          </a:p>
          <a:p>
            <a:pPr marL="0" lvl="0" indent="0" algn="l" rtl="0">
              <a:spcBef>
                <a:spcPts val="1600"/>
              </a:spcBef>
              <a:spcAft>
                <a:spcPts val="1600"/>
              </a:spcAft>
              <a:buNone/>
            </a:pPr>
            <a:endParaRPr sz="1400"/>
          </a:p>
        </p:txBody>
      </p:sp>
      <p:sp>
        <p:nvSpPr>
          <p:cNvPr id="112" name="Google Shape;112;p19"/>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8</a:t>
            </a:fld>
            <a:endParaRPr/>
          </a:p>
        </p:txBody>
      </p:sp>
      <p:sp>
        <p:nvSpPr>
          <p:cNvPr id="113" name="Google Shape;113;p19"/>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Background </a:t>
            </a:r>
            <a:r>
              <a:rPr lang="en" sz="2400" dirty="0"/>
              <a:t>(4 of 6)</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body" idx="1"/>
          </p:nvPr>
        </p:nvSpPr>
        <p:spPr>
          <a:xfrm>
            <a:off x="199350" y="825200"/>
            <a:ext cx="8769900" cy="374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0">
                <a:solidFill>
                  <a:schemeClr val="dk1"/>
                </a:solidFill>
              </a:rPr>
              <a:t>To comply with the emphasis on history and social science courses eligible for verified credit included in legislation from the 2020 General Assembly </a:t>
            </a:r>
            <a:r>
              <a:rPr lang="en" b="0" i="1">
                <a:solidFill>
                  <a:schemeClr val="dk1"/>
                </a:solidFill>
              </a:rPr>
              <a:t>(Continued)</a:t>
            </a:r>
            <a:endParaRPr b="0" i="1">
              <a:solidFill>
                <a:schemeClr val="dk1"/>
              </a:solidFill>
            </a:endParaRPr>
          </a:p>
          <a:p>
            <a:pPr marL="457200" lvl="0" indent="-381000" algn="l" rtl="0">
              <a:lnSpc>
                <a:spcPct val="100000"/>
              </a:lnSpc>
              <a:spcBef>
                <a:spcPts val="1600"/>
              </a:spcBef>
              <a:spcAft>
                <a:spcPts val="0"/>
              </a:spcAft>
              <a:buClr>
                <a:schemeClr val="dk1"/>
              </a:buClr>
              <a:buSzPts val="2400"/>
              <a:buChar char="●"/>
            </a:pPr>
            <a:r>
              <a:rPr lang="en" b="0">
                <a:solidFill>
                  <a:schemeClr val="dk1"/>
                </a:solidFill>
              </a:rPr>
              <a:t>2021 - VDOE convened a group of experienced educators to:</a:t>
            </a:r>
            <a:endParaRPr b="0">
              <a:solidFill>
                <a:schemeClr val="dk1"/>
              </a:solidFill>
            </a:endParaRPr>
          </a:p>
          <a:p>
            <a:pPr marL="914400" lvl="1" indent="-381000" algn="l" rtl="0">
              <a:lnSpc>
                <a:spcPct val="100000"/>
              </a:lnSpc>
              <a:spcBef>
                <a:spcPts val="0"/>
              </a:spcBef>
              <a:spcAft>
                <a:spcPts val="0"/>
              </a:spcAft>
              <a:buClr>
                <a:schemeClr val="dk1"/>
              </a:buClr>
              <a:buSzPts val="2400"/>
              <a:buChar char="○"/>
            </a:pPr>
            <a:r>
              <a:rPr lang="en" b="0">
                <a:solidFill>
                  <a:schemeClr val="dk1"/>
                </a:solidFill>
              </a:rPr>
              <a:t>participate in a range-finding session to develop anchors for Virginia and U.S. History.</a:t>
            </a:r>
            <a:endParaRPr b="0">
              <a:solidFill>
                <a:schemeClr val="dk1"/>
              </a:solidFill>
            </a:endParaRPr>
          </a:p>
          <a:p>
            <a:pPr marL="914400" lvl="1" indent="-381000" algn="l" rtl="0">
              <a:lnSpc>
                <a:spcPct val="100000"/>
              </a:lnSpc>
              <a:spcBef>
                <a:spcPts val="0"/>
              </a:spcBef>
              <a:spcAft>
                <a:spcPts val="0"/>
              </a:spcAft>
              <a:buClr>
                <a:schemeClr val="dk1"/>
              </a:buClr>
              <a:buSzPts val="2400"/>
              <a:buChar char="○"/>
            </a:pPr>
            <a:r>
              <a:rPr lang="en" b="0">
                <a:solidFill>
                  <a:schemeClr val="dk1"/>
                </a:solidFill>
              </a:rPr>
              <a:t>develop performance tasks that could be used to verify a credit in World History and Geography courses.</a:t>
            </a:r>
            <a:endParaRPr b="0">
              <a:solidFill>
                <a:schemeClr val="dk1"/>
              </a:solidFill>
            </a:endParaRPr>
          </a:p>
          <a:p>
            <a:pPr marL="0" lvl="0" indent="0" algn="l" rtl="0">
              <a:spcBef>
                <a:spcPts val="1600"/>
              </a:spcBef>
              <a:spcAft>
                <a:spcPts val="1600"/>
              </a:spcAft>
              <a:buNone/>
            </a:pPr>
            <a:endParaRPr sz="1400"/>
          </a:p>
        </p:txBody>
      </p:sp>
      <p:sp>
        <p:nvSpPr>
          <p:cNvPr id="119" name="Google Shape;119;p20"/>
          <p:cNvSpPr txBox="1">
            <a:spLocks noGrp="1"/>
          </p:cNvSpPr>
          <p:nvPr>
            <p:ph type="sldNum" idx="12"/>
          </p:nvPr>
        </p:nvSpPr>
        <p:spPr>
          <a:xfrm>
            <a:off x="84858" y="4607392"/>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a:t>
            </a:fld>
            <a:endParaRPr/>
          </a:p>
        </p:txBody>
      </p:sp>
      <p:sp>
        <p:nvSpPr>
          <p:cNvPr id="120" name="Google Shape;120;p20"/>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Background </a:t>
            </a:r>
            <a:r>
              <a:rPr lang="en" sz="2400" dirty="0"/>
              <a:t>(5 of 6)</a:t>
            </a:r>
            <a:endParaRPr sz="24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2986</Words>
  <Application>Microsoft Office PowerPoint</Application>
  <PresentationFormat>On-screen Show (16:9)</PresentationFormat>
  <Paragraphs>269</Paragraphs>
  <Slides>58</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Georgia</vt:lpstr>
      <vt:lpstr>Josefin Sans</vt:lpstr>
      <vt:lpstr>Trebuchet MS</vt:lpstr>
      <vt:lpstr>Simple Light</vt:lpstr>
      <vt:lpstr>Unpacking the Inquiry Design Model: Pilot Opportunity for  State-Developed Performance Tasks </vt:lpstr>
      <vt:lpstr>Agenda</vt:lpstr>
      <vt:lpstr>.</vt:lpstr>
      <vt:lpstr>Background</vt:lpstr>
      <vt:lpstr>Background (1 of 6)</vt:lpstr>
      <vt:lpstr>Background (2 of 6)</vt:lpstr>
      <vt:lpstr>Background (3 of 6)</vt:lpstr>
      <vt:lpstr>Background (4 of 6)</vt:lpstr>
      <vt:lpstr>Background (5 of 6)</vt:lpstr>
      <vt:lpstr>Background (6 of 6)</vt:lpstr>
      <vt:lpstr>Superintendent’s Memo #276-21 </vt:lpstr>
      <vt:lpstr>Superintendent’s Memo #276-21(1 of 2) </vt:lpstr>
      <vt:lpstr>Superintendent’s Memo #276-21 (2 of 2)</vt:lpstr>
      <vt:lpstr>Pilot Opportunity for 2021-2022: Requirements for Implementation</vt:lpstr>
      <vt:lpstr>What teachers need to consider when planning for instruction and assessment</vt:lpstr>
      <vt:lpstr>Planning (1 of 7)</vt:lpstr>
      <vt:lpstr>Planning (2 of 7)</vt:lpstr>
      <vt:lpstr>Planning (3 of 7)</vt:lpstr>
      <vt:lpstr>Planning (4 of 7)</vt:lpstr>
      <vt:lpstr>Planning (5 of 7) Questions, Tasks, and Sources</vt:lpstr>
      <vt:lpstr>Planning (6 of 7)</vt:lpstr>
      <vt:lpstr>Planning (7 of 7)</vt:lpstr>
      <vt:lpstr>Planning (7 of 7) Continued</vt:lpstr>
      <vt:lpstr>What will be provided directly to students?</vt:lpstr>
      <vt:lpstr>Provided directly to students (1 of 9)</vt:lpstr>
      <vt:lpstr>Provided directly to students (2 of 9)</vt:lpstr>
      <vt:lpstr>Provided directly to students (3 of 9)</vt:lpstr>
      <vt:lpstr>Provided directly to students (4 of 9)</vt:lpstr>
      <vt:lpstr>Provided directly to students (5 of 9)</vt:lpstr>
      <vt:lpstr>Provided directly to students (6 of 9)</vt:lpstr>
      <vt:lpstr>Provided directly to students (7 of 9)</vt:lpstr>
      <vt:lpstr>Provided directly to students (8 of 9)</vt:lpstr>
      <vt:lpstr>Provided directly to students (9 of 9)</vt:lpstr>
      <vt:lpstr>What may and may not be adjusted or altered within the performance task?</vt:lpstr>
      <vt:lpstr>Adjusted or Altered (1 of 5)</vt:lpstr>
      <vt:lpstr>Adjusted or Altered (2 of 5)</vt:lpstr>
      <vt:lpstr>Adjusted or Altered (3 of 5)</vt:lpstr>
      <vt:lpstr>Adjusted or Altered (3 of 5) Continued</vt:lpstr>
      <vt:lpstr>Adjusted or Altered (4 of 5)</vt:lpstr>
      <vt:lpstr>Frequently Asked Questions</vt:lpstr>
      <vt:lpstr>What will be required for eligible students to earn verified credit? (1 of 2)</vt:lpstr>
      <vt:lpstr>What will be required for eligible students to earn verified credit? (2 of 2)</vt:lpstr>
      <vt:lpstr>What supports and accommodations can be provided to EL or students with disabilities?</vt:lpstr>
      <vt:lpstr>Can some schools in a division use state-developed tasks to verify credit and others use SOL tests?</vt:lpstr>
      <vt:lpstr>Will end-of-course SOL tests in history and social science still be administered?</vt:lpstr>
      <vt:lpstr>Can a student re-submit a response to a task for rescoring after making revisions?</vt:lpstr>
      <vt:lpstr>Do we submit the student’s formative task responses and summative task response to VDOE?</vt:lpstr>
      <vt:lpstr>Contact Information (1 of 2)</vt:lpstr>
      <vt:lpstr>Contact Information (2 of 2)</vt:lpstr>
      <vt:lpstr>Resources</vt:lpstr>
      <vt:lpstr>Resources (1 of 3) </vt:lpstr>
      <vt:lpstr>Resources (2 of 3)</vt:lpstr>
      <vt:lpstr>Resources (3 of 3) </vt:lpstr>
      <vt:lpstr>Pilot Opportunity for State-Developed Performance Tasks  </vt:lpstr>
      <vt:lpstr>Pilot Opportunity for 2021-2022: Submitting Task Responses </vt:lpstr>
      <vt:lpstr>Pilot Opportunity for 2021-2022:  Scoring Responses to Tasks </vt:lpstr>
      <vt:lpstr>Security for State-developed Tasks</vt:lpstr>
      <vt:lpstr>Pilot: Completing Tasks when All Instruction is Provided Virtually </vt:lpstr>
    </vt:vector>
  </TitlesOfParts>
  <Company>Virginia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Unpacking the  Inquiry Design Model: Pilot Opportunity for  State-Developed Performance Tasks</dc:title>
  <dc:creator>Virginia Department of Education</dc:creator>
  <cp:lastModifiedBy>Cook, Holli (DOE)</cp:lastModifiedBy>
  <cp:revision>7</cp:revision>
  <dcterms:modified xsi:type="dcterms:W3CDTF">2023-07-20T22:51:33Z</dcterms:modified>
</cp:coreProperties>
</file>