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EAN2NndM7V7KBz2kK2xvlbaaWW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 Cook"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11" autoAdjust="0"/>
  </p:normalViewPr>
  <p:slideViewPr>
    <p:cSldViewPr snapToGrid="0">
      <p:cViewPr varScale="1">
        <p:scale>
          <a:sx n="75" d="100"/>
          <a:sy n="75" d="100"/>
        </p:scale>
        <p:origin x="162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b22d7fd7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b22d7fd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b22d7fd7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b22d7fd7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b22d7fd7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b22d7fd7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Requirements for the student’s collection of evidence from SOA Guidance Document. These two required components will be discussed in more detail as we review the additional Guidelines for LAVC.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b22d7fd7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b22d7fd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b22d7fd7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b22d7fd7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b22d7fd7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b22d7fd7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b22d7fd7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b22d7fd7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Pause for questions about what should be included in the collection of evidence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b22d7fd7f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b22d7fd7f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b22d7fd7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b22d7fd7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 to the Implementation Support for additional examples and for information about accommodations. For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b22d7fd7f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b22d7fd7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b22d7fd7f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b22d7fd7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Pause for questions about conditions for completing state-developed performance assessments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b22d7fd7f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b22d7fd7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b22d7fd7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b22d7fd7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b22d7fd7f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b22d7fd7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Assigning one overall score is not required.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b22d7fd7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b22d7fd7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about scoring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b22d7fd7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b22d7fd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b22d7fd7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b22d7fd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school board is required to appoint a local panel to carry out a verification process that meets the requirements in the Guidelines for LAVC</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b22d7fd7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b22d7fd7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b22d7fd7f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b22d7fd7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Locally determined verification process is what the Guidelines for LAVC reference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b22d7fd7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b22d7fd7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fb22d7fd7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fb22d7fd7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Determination</a:t>
            </a:r>
            <a:r>
              <a:rPr lang="en" baseline="0" dirty="0"/>
              <a:t> of a performance level is not required, not expected to occur, and would entail another, separate process involving the comparison of the collection of evidence against the performance level descriptors for the course, similar to that involved for school divisions using local performance assessments to verify credits in writing.</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Pause for questions about the local panel review process</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694b657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694b657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694b657f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f694b657f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Desk reviews are used to identify technical assistance needs as well as best practices that can be shared with other school divisions.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fb8b1936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fb8b1936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Guidelines for Locally Awarded Verified Credits are included in the</a:t>
            </a:r>
            <a:endParaRPr/>
          </a:p>
          <a:p>
            <a:pPr marL="0" lvl="0" indent="0" algn="l" rtl="0">
              <a:lnSpc>
                <a:spcPct val="100000"/>
              </a:lnSpc>
              <a:spcBef>
                <a:spcPts val="0"/>
              </a:spcBef>
              <a:spcAft>
                <a:spcPts val="0"/>
              </a:spcAft>
              <a:buSzPts val="1100"/>
              <a:buNone/>
            </a:pPr>
            <a:r>
              <a:rPr lang="en" sz="1200" i="1">
                <a:solidFill>
                  <a:schemeClr val="dk1"/>
                </a:solidFill>
                <a:latin typeface="Times New Roman"/>
                <a:ea typeface="Times New Roman"/>
                <a:cs typeface="Times New Roman"/>
                <a:sym typeface="Times New Roman"/>
              </a:rPr>
              <a:t>Guidance Document Governing Certain Provisions of the Regulations Establishing Standards for Accrediting Public Schools in Virginia </a:t>
            </a:r>
            <a:r>
              <a:rPr lang="en" sz="1200">
                <a:solidFill>
                  <a:schemeClr val="dk1"/>
                </a:solidFill>
                <a:latin typeface="Times New Roman"/>
                <a:ea typeface="Times New Roman"/>
                <a:cs typeface="Times New Roman"/>
                <a:sym typeface="Times New Roman"/>
              </a:rPr>
              <a:t>meet the requirements of the legislation that now allows for the use of Performance Assessments to Verify Credits in History and Social Science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Eligibility under option one is not new. School divisions already have established procedures for option one eligibility, and the changes to these guidelines do not change those requirements, but moving forward this type of LAVC eligibility will be referenced as “option 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Again, there is no change to the requirements for this previously established method for determining LAVC.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b22d7fd7f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b22d7fd7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66"/>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66"/>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66"/>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 name="Google Shape;14;p66"/>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75"/>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8" name="Google Shape;58;p75"/>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67"/>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17" name="Google Shape;17;p67"/>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8" name="Google Shape;18;p67"/>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sz="3400">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19" name="Google Shape;19;p67"/>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
        <p:cNvGrpSpPr/>
        <p:nvPr/>
      </p:nvGrpSpPr>
      <p:grpSpPr>
        <a:xfrm>
          <a:off x="0" y="0"/>
          <a:ext cx="0" cy="0"/>
          <a:chOff x="0" y="0"/>
          <a:chExt cx="0" cy="0"/>
        </a:xfrm>
      </p:grpSpPr>
      <p:sp>
        <p:nvSpPr>
          <p:cNvPr id="21" name="Google Shape;21;p6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2" name="Google Shape;22;p68"/>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68"/>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69"/>
          <p:cNvSpPr txBox="1">
            <a:spLocks noGrp="1"/>
          </p:cNvSpPr>
          <p:nvPr>
            <p:ph type="body" idx="1"/>
          </p:nvPr>
        </p:nvSpPr>
        <p:spPr>
          <a:xfrm>
            <a:off x="505900" y="1000075"/>
            <a:ext cx="36942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26" name="Google Shape;26;p69"/>
          <p:cNvSpPr txBox="1">
            <a:spLocks noGrp="1"/>
          </p:cNvSpPr>
          <p:nvPr>
            <p:ph type="body" idx="2"/>
          </p:nvPr>
        </p:nvSpPr>
        <p:spPr>
          <a:xfrm>
            <a:off x="4680992" y="1000075"/>
            <a:ext cx="36942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27" name="Google Shape;27;p69"/>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69"/>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sz="3400">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29" name="Google Shape;29;p69"/>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30"/>
        <p:cNvGrpSpPr/>
        <p:nvPr/>
      </p:nvGrpSpPr>
      <p:grpSpPr>
        <a:xfrm>
          <a:off x="0" y="0"/>
          <a:ext cx="0" cy="0"/>
          <a:chOff x="0" y="0"/>
          <a:chExt cx="0" cy="0"/>
        </a:xfrm>
      </p:grpSpPr>
      <p:pic>
        <p:nvPicPr>
          <p:cNvPr id="31" name="Google Shape;31;p70"/>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32" name="Google Shape;32;p70"/>
          <p:cNvSpPr/>
          <p:nvPr/>
        </p:nvSpPr>
        <p:spPr>
          <a:xfrm>
            <a:off x="642600" y="1358950"/>
            <a:ext cx="7943100" cy="2833800"/>
          </a:xfrm>
          <a:prstGeom prst="roundRect">
            <a:avLst>
              <a:gd name="adj" fmla="val 16667"/>
            </a:avLst>
          </a:prstGeom>
          <a:solidFill>
            <a:srgbClr val="FFFFFF">
              <a:alpha val="70196"/>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70"/>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70"/>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70"/>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36"/>
        <p:cNvGrpSpPr/>
        <p:nvPr/>
      </p:nvGrpSpPr>
      <p:grpSpPr>
        <a:xfrm>
          <a:off x="0" y="0"/>
          <a:ext cx="0" cy="0"/>
          <a:chOff x="0" y="0"/>
          <a:chExt cx="0" cy="0"/>
        </a:xfrm>
      </p:grpSpPr>
      <p:sp>
        <p:nvSpPr>
          <p:cNvPr id="37" name="Google Shape;37;p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a:endParaRPr/>
          </a:p>
        </p:txBody>
      </p:sp>
      <p:sp>
        <p:nvSpPr>
          <p:cNvPr id="38" name="Google Shape;38;p71"/>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9" name="Google Shape;39;p71"/>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40"/>
        <p:cNvGrpSpPr/>
        <p:nvPr/>
      </p:nvGrpSpPr>
      <p:grpSpPr>
        <a:xfrm>
          <a:off x="0" y="0"/>
          <a:ext cx="0" cy="0"/>
          <a:chOff x="0" y="0"/>
          <a:chExt cx="0" cy="0"/>
        </a:xfrm>
      </p:grpSpPr>
      <p:sp>
        <p:nvSpPr>
          <p:cNvPr id="41" name="Google Shape;41;p72"/>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42" name="Google Shape;42;p72"/>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3" name="Google Shape;43;p72"/>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sz="3400">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44" name="Google Shape;44;p72"/>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7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3"/>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8" name="Google Shape;48;p73"/>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9" name="Google Shape;49;p7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1600"/>
              </a:spcBef>
              <a:spcAft>
                <a:spcPts val="0"/>
              </a:spcAft>
              <a:buSzPts val="24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81000" algn="l">
              <a:lnSpc>
                <a:spcPct val="115000"/>
              </a:lnSpc>
              <a:spcBef>
                <a:spcPts val="1600"/>
              </a:spcBef>
              <a:spcAft>
                <a:spcPts val="0"/>
              </a:spcAft>
              <a:buSzPts val="2400"/>
              <a:buChar char="○"/>
              <a:defRPr/>
            </a:lvl5pPr>
            <a:lvl6pPr marL="2743200" lvl="5" indent="-381000" algn="l">
              <a:lnSpc>
                <a:spcPct val="115000"/>
              </a:lnSpc>
              <a:spcBef>
                <a:spcPts val="1600"/>
              </a:spcBef>
              <a:spcAft>
                <a:spcPts val="0"/>
              </a:spcAft>
              <a:buSzPts val="2400"/>
              <a:buChar char="■"/>
              <a:defRPr/>
            </a:lvl6pPr>
            <a:lvl7pPr marL="3200400" lvl="6" indent="-381000" algn="l">
              <a:lnSpc>
                <a:spcPct val="115000"/>
              </a:lnSpc>
              <a:spcBef>
                <a:spcPts val="1600"/>
              </a:spcBef>
              <a:spcAft>
                <a:spcPts val="0"/>
              </a:spcAft>
              <a:buSzPts val="2400"/>
              <a:buChar char="●"/>
              <a:defRPr/>
            </a:lvl7pPr>
            <a:lvl8pPr marL="3657600" lvl="7" indent="-381000" algn="l">
              <a:lnSpc>
                <a:spcPct val="115000"/>
              </a:lnSpc>
              <a:spcBef>
                <a:spcPts val="1600"/>
              </a:spcBef>
              <a:spcAft>
                <a:spcPts val="0"/>
              </a:spcAft>
              <a:buSzPts val="2400"/>
              <a:buChar char="○"/>
              <a:defRPr/>
            </a:lvl8pPr>
            <a:lvl9pPr marL="4114800" lvl="8" indent="-381000" algn="l">
              <a:lnSpc>
                <a:spcPct val="115000"/>
              </a:lnSpc>
              <a:spcBef>
                <a:spcPts val="1600"/>
              </a:spcBef>
              <a:spcAft>
                <a:spcPts val="1600"/>
              </a:spcAft>
              <a:buSzPts val="2400"/>
              <a:buChar char="■"/>
              <a:defRPr/>
            </a:lvl9pPr>
          </a:lstStyle>
          <a:p>
            <a:endParaRPr/>
          </a:p>
        </p:txBody>
      </p:sp>
      <p:sp>
        <p:nvSpPr>
          <p:cNvPr id="50" name="Google Shape;50;p73"/>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73"/>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74"/>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4" name="Google Shape;54;p74"/>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74"/>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65"/>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rgbClr val="101820"/>
              </a:buClr>
              <a:buSzPts val="2400"/>
              <a:buFont typeface="Trebuchet MS"/>
              <a:buChar char="●"/>
              <a:defRPr sz="2400" b="1" i="0" u="none" strike="noStrike" cap="none">
                <a:solidFill>
                  <a:srgbClr val="101820"/>
                </a:solidFill>
                <a:latin typeface="Trebuchet MS"/>
                <a:ea typeface="Trebuchet MS"/>
                <a:cs typeface="Trebuchet MS"/>
                <a:sym typeface="Trebuchet MS"/>
              </a:defRPr>
            </a:lvl1pPr>
            <a:lvl2pPr marL="914400" marR="0" lvl="1"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2pPr>
            <a:lvl3pPr marL="1371600" marR="0" lvl="2" indent="-381000" algn="l" rtl="0">
              <a:lnSpc>
                <a:spcPct val="115000"/>
              </a:lnSpc>
              <a:spcBef>
                <a:spcPts val="1600"/>
              </a:spcBef>
              <a:spcAft>
                <a:spcPts val="0"/>
              </a:spcAft>
              <a:buClr>
                <a:srgbClr val="D50032"/>
              </a:buClr>
              <a:buSzPts val="2400"/>
              <a:buFont typeface="Trebuchet MS"/>
              <a:buChar char="■"/>
              <a:defRPr sz="2400" b="1" i="0" u="none" strike="noStrike" cap="none">
                <a:solidFill>
                  <a:srgbClr val="D50032"/>
                </a:solidFill>
                <a:latin typeface="Trebuchet MS"/>
                <a:ea typeface="Trebuchet MS"/>
                <a:cs typeface="Trebuchet MS"/>
                <a:sym typeface="Trebuchet MS"/>
              </a:defRPr>
            </a:lvl3pPr>
            <a:lvl4pPr marL="1828800" marR="0" lvl="3"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4pPr>
            <a:lvl5pPr marL="2286000" marR="0" lvl="4" indent="-381000" algn="l" rtl="0">
              <a:lnSpc>
                <a:spcPct val="115000"/>
              </a:lnSpc>
              <a:spcBef>
                <a:spcPts val="1600"/>
              </a:spcBef>
              <a:spcAft>
                <a:spcPts val="0"/>
              </a:spcAft>
              <a:buClr>
                <a:srgbClr val="D50032"/>
              </a:buClr>
              <a:buSzPts val="2400"/>
              <a:buFont typeface="Trebuchet MS"/>
              <a:buChar char="○"/>
              <a:defRPr sz="2400" b="0" i="1" u="none" strike="noStrike" cap="none">
                <a:solidFill>
                  <a:srgbClr val="D50032"/>
                </a:solidFill>
                <a:latin typeface="Trebuchet MS"/>
                <a:ea typeface="Trebuchet MS"/>
                <a:cs typeface="Trebuchet MS"/>
                <a:sym typeface="Trebuchet MS"/>
              </a:defRPr>
            </a:lvl5pPr>
            <a:lvl6pPr marL="2743200" marR="0" lvl="5" indent="-381000" algn="l" rtl="0">
              <a:lnSpc>
                <a:spcPct val="115000"/>
              </a:lnSpc>
              <a:spcBef>
                <a:spcPts val="160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6pPr>
            <a:lvl7pPr marL="3200400" marR="0" lvl="6" indent="-381000" algn="l" rtl="0">
              <a:lnSpc>
                <a:spcPct val="115000"/>
              </a:lnSpc>
              <a:spcBef>
                <a:spcPts val="160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7pPr>
            <a:lvl8pPr marL="3657600" marR="0" lvl="7"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8pPr>
            <a:lvl9pPr marL="4114800" marR="0" lvl="8" indent="-381000" algn="l" rtl="0">
              <a:lnSpc>
                <a:spcPct val="115000"/>
              </a:lnSpc>
              <a:spcBef>
                <a:spcPts val="1600"/>
              </a:spcBef>
              <a:spcAft>
                <a:spcPts val="160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9pPr>
          </a:lstStyle>
          <a:p>
            <a:endParaRPr/>
          </a:p>
        </p:txBody>
      </p:sp>
      <p:sp>
        <p:nvSpPr>
          <p:cNvPr id="7" name="Google Shape;7;p65"/>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65" descr="VDOE-Va is for Learners Logo" title="VDOE-Va is for Learners Logo"/>
          <p:cNvPicPr preferRelativeResize="0"/>
          <p:nvPr/>
        </p:nvPicPr>
        <p:blipFill rotWithShape="1">
          <a:blip r:embed="rId13">
            <a:alphaModFix/>
          </a:blip>
          <a:srcRect/>
          <a:stretch/>
        </p:blipFill>
        <p:spPr>
          <a:xfrm>
            <a:off x="6934892" y="4503775"/>
            <a:ext cx="2034333" cy="678100"/>
          </a:xfrm>
          <a:prstGeom prst="rect">
            <a:avLst/>
          </a:prstGeom>
          <a:noFill/>
          <a:ln>
            <a:noFill/>
          </a:ln>
        </p:spPr>
      </p:pic>
      <p:sp>
        <p:nvSpPr>
          <p:cNvPr id="9" name="Google Shape;9;p65"/>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3600"/>
              <a:buFont typeface="Trebuchet MS"/>
              <a:buNone/>
              <a:defRPr sz="3600" b="1" i="0" u="none" strike="noStrike" cap="none">
                <a:solidFill>
                  <a:srgbClr val="D50032"/>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virginia.gov/home/showpublisheddocument/31604/63804706628470000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doe.virginia.gov/home/showpublisheddocument/32082/63804712687517000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e.virginia.gov/home/showpublisheddocument/31602/63804706627593000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Brandi.McCracken@doe.virginia.gov" TargetMode="External"/><Relationship Id="rId4" Type="http://schemas.openxmlformats.org/officeDocument/2006/relationships/hyperlink" Target="mailto:Andrea.Emerson@doe.virginia.gov"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Chris.Tsitsera@doe.virginia.gov" TargetMode="External"/><Relationship Id="rId4" Type="http://schemas.openxmlformats.org/officeDocument/2006/relationships/hyperlink" Target="mailto:Holli.Cook@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home/showpublisheddocument/39934/6380722042245700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oe.virginia.gov/home/showpublisheddocument/39936/6380722045257700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subTitle" idx="1"/>
          </p:nvPr>
        </p:nvSpPr>
        <p:spPr>
          <a:xfrm>
            <a:off x="311700" y="280110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3400">
              <a:solidFill>
                <a:srgbClr val="232333"/>
              </a:solidFill>
              <a:highlight>
                <a:srgbClr val="FFFFFF"/>
              </a:highlight>
            </a:endParaRPr>
          </a:p>
          <a:p>
            <a:pPr marL="0" lvl="0" indent="0" algn="ctr" rtl="0">
              <a:lnSpc>
                <a:spcPct val="100000"/>
              </a:lnSpc>
              <a:spcBef>
                <a:spcPts val="0"/>
              </a:spcBef>
              <a:spcAft>
                <a:spcPts val="0"/>
              </a:spcAft>
              <a:buSzPts val="2800"/>
              <a:buNone/>
            </a:pPr>
            <a:r>
              <a:rPr lang="en" sz="2550">
                <a:solidFill>
                  <a:srgbClr val="232333"/>
                </a:solidFill>
                <a:highlight>
                  <a:srgbClr val="FFFFFF"/>
                </a:highlight>
              </a:rPr>
              <a:t>October 28, 2021</a:t>
            </a:r>
            <a:endParaRPr sz="2550">
              <a:solidFill>
                <a:srgbClr val="232333"/>
              </a:solidFill>
              <a:highlight>
                <a:srgbClr val="FFFFFF"/>
              </a:highlight>
            </a:endParaRPr>
          </a:p>
        </p:txBody>
      </p:sp>
      <p:sp>
        <p:nvSpPr>
          <p:cNvPr id="64" name="Google Shape;64;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
        <p:nvSpPr>
          <p:cNvPr id="65" name="Google Shape;65;p1"/>
          <p:cNvSpPr txBox="1">
            <a:spLocks noGrp="1"/>
          </p:cNvSpPr>
          <p:nvPr>
            <p:ph type="ctrTitle"/>
          </p:nvPr>
        </p:nvSpPr>
        <p:spPr>
          <a:xfrm>
            <a:off x="311708" y="7115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4200"/>
              <a:t>Unpacking the Guidelines for Locally Awarded Verified Credits</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fb22d7fd7f_0_6"/>
          <p:cNvSpPr txBox="1">
            <a:spLocks noGrp="1"/>
          </p:cNvSpPr>
          <p:nvPr>
            <p:ph type="body" idx="1"/>
          </p:nvPr>
        </p:nvSpPr>
        <p:spPr>
          <a:xfrm>
            <a:off x="481150" y="7768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Student must meet both criteria:</a:t>
            </a:r>
            <a:endParaRPr b="0"/>
          </a:p>
          <a:p>
            <a:pPr marL="457200" lvl="0" indent="-381000" algn="l" rtl="0">
              <a:spcBef>
                <a:spcPts val="0"/>
              </a:spcBef>
              <a:spcAft>
                <a:spcPts val="0"/>
              </a:spcAft>
              <a:buSzPts val="2400"/>
              <a:buChar char="●"/>
            </a:pPr>
            <a:r>
              <a:rPr lang="en" b="0"/>
              <a:t>Pass the course</a:t>
            </a:r>
            <a:endParaRPr b="0"/>
          </a:p>
          <a:p>
            <a:pPr marL="457200" lvl="0" indent="-381000" algn="l" rtl="0">
              <a:spcBef>
                <a:spcPts val="0"/>
              </a:spcBef>
              <a:spcAft>
                <a:spcPts val="0"/>
              </a:spcAft>
              <a:buSzPts val="2400"/>
              <a:buChar char="●"/>
            </a:pPr>
            <a:r>
              <a:rPr lang="en" b="0"/>
              <a:t>Demonstrate mastery of the standards/skills/objectives of the entire course, i.e., the course content included in the Standards of Learning</a:t>
            </a:r>
            <a:endParaRPr b="0"/>
          </a:p>
          <a:p>
            <a:pPr marL="0" lvl="0" indent="0" algn="l" rtl="0">
              <a:spcBef>
                <a:spcPts val="0"/>
              </a:spcBef>
              <a:spcAft>
                <a:spcPts val="0"/>
              </a:spcAft>
              <a:buNone/>
            </a:pPr>
            <a:endParaRPr b="0"/>
          </a:p>
        </p:txBody>
      </p:sp>
      <p:sp>
        <p:nvSpPr>
          <p:cNvPr id="125" name="Google Shape;125;gfb22d7fd7f_0_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10</a:t>
            </a:fld>
            <a:endParaRPr/>
          </a:p>
        </p:txBody>
      </p:sp>
      <p:sp>
        <p:nvSpPr>
          <p:cNvPr id="126" name="Google Shape;126;gfb22d7fd7f_0_6"/>
          <p:cNvSpPr txBox="1">
            <a:spLocks noGrp="1"/>
          </p:cNvSpPr>
          <p:nvPr>
            <p:ph type="title"/>
          </p:nvPr>
        </p:nvSpPr>
        <p:spPr>
          <a:xfrm>
            <a:off x="448750" y="349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LAVC Option Two: Eligibility</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fb22d7fd7f_0_77"/>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State-developed performance tasks will be made available to school divisions exercising Option Two in the Guidelines for LAVC.</a:t>
            </a:r>
            <a:endParaRPr b="0"/>
          </a:p>
          <a:p>
            <a:pPr marL="457200" lvl="0" indent="-381000" algn="l" rtl="0">
              <a:spcBef>
                <a:spcPts val="0"/>
              </a:spcBef>
              <a:spcAft>
                <a:spcPts val="0"/>
              </a:spcAft>
              <a:buSzPts val="2400"/>
              <a:buChar char="●"/>
            </a:pPr>
            <a:r>
              <a:rPr lang="en" b="0"/>
              <a:t>Each task will measure student achievement in the core expectations and skills</a:t>
            </a:r>
            <a:r>
              <a:rPr lang="en" b="0">
                <a:solidFill>
                  <a:srgbClr val="4D5156"/>
                </a:solidFill>
                <a:highlight>
                  <a:srgbClr val="FFFFFF"/>
                </a:highlight>
              </a:rPr>
              <a:t>—</a:t>
            </a:r>
            <a:r>
              <a:rPr lang="en" b="0"/>
              <a:t> the “.1” standards from the Standards of Learning (SOL). (Local assessments will measure achievement in the other SOL for the course.)</a:t>
            </a:r>
            <a:endParaRPr b="0"/>
          </a:p>
        </p:txBody>
      </p:sp>
      <p:sp>
        <p:nvSpPr>
          <p:cNvPr id="132" name="Google Shape;132;gfb22d7fd7f_0_77"/>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11</a:t>
            </a:fld>
            <a:endParaRPr/>
          </a:p>
        </p:txBody>
      </p:sp>
      <p:sp>
        <p:nvSpPr>
          <p:cNvPr id="133" name="Google Shape;133;gfb22d7fd7f_0_77"/>
          <p:cNvSpPr txBox="1">
            <a:spLocks noGrp="1"/>
          </p:cNvSpPr>
          <p:nvPr>
            <p:ph type="title"/>
          </p:nvPr>
        </p:nvSpPr>
        <p:spPr>
          <a:xfrm>
            <a:off x="198225" y="187325"/>
            <a:ext cx="877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State-Developed Performance Tasks </a:t>
            </a:r>
            <a:r>
              <a:rPr lang="en" sz="2400"/>
              <a:t>(1 of 2)</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gfb22d7fd7f_0_84"/>
          <p:cNvSpPr txBox="1">
            <a:spLocks noGrp="1"/>
          </p:cNvSpPr>
          <p:nvPr>
            <p:ph type="body" idx="1"/>
          </p:nvPr>
        </p:nvSpPr>
        <p:spPr>
          <a:xfrm>
            <a:off x="252550" y="624425"/>
            <a:ext cx="87711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All state-developed performance tasks available for Virginia and U.S. History (and being piloted in World Geography, World History I, and World History II) follow the Inquiry Design Model structure.</a:t>
            </a:r>
            <a:endParaRPr b="0" dirty="0"/>
          </a:p>
          <a:p>
            <a:pPr marL="914400" lvl="1" indent="-381000" algn="l" rtl="0">
              <a:spcBef>
                <a:spcPts val="0"/>
              </a:spcBef>
              <a:spcAft>
                <a:spcPts val="0"/>
              </a:spcAft>
              <a:buSzPts val="2400"/>
              <a:buChar char="○"/>
            </a:pPr>
            <a:r>
              <a:rPr lang="en" b="0" dirty="0"/>
              <a:t>Formative tasks</a:t>
            </a:r>
            <a:r>
              <a:rPr lang="en" b="0" dirty="0">
                <a:solidFill>
                  <a:srgbClr val="4D5156"/>
                </a:solidFill>
                <a:highlight>
                  <a:srgbClr val="FFFFFF"/>
                </a:highlight>
              </a:rPr>
              <a:t>— analyze, interpret resources</a:t>
            </a:r>
            <a:endParaRPr b="0" dirty="0"/>
          </a:p>
          <a:p>
            <a:pPr marL="914400" lvl="1" indent="-381000" algn="l" rtl="0">
              <a:spcBef>
                <a:spcPts val="0"/>
              </a:spcBef>
              <a:spcAft>
                <a:spcPts val="0"/>
              </a:spcAft>
              <a:buSzPts val="2400"/>
              <a:buChar char="○"/>
            </a:pPr>
            <a:r>
              <a:rPr lang="en" b="0" dirty="0"/>
              <a:t>Summative task</a:t>
            </a:r>
            <a:r>
              <a:rPr lang="en" b="0" dirty="0">
                <a:solidFill>
                  <a:srgbClr val="4D5156"/>
                </a:solidFill>
                <a:highlight>
                  <a:srgbClr val="FFFFFF"/>
                </a:highlight>
              </a:rPr>
              <a:t>— </a:t>
            </a:r>
            <a:r>
              <a:rPr lang="en" b="0" dirty="0"/>
              <a:t>respond to the compelling question on which the task is built</a:t>
            </a:r>
            <a:endParaRPr b="0" dirty="0"/>
          </a:p>
          <a:p>
            <a:pPr marL="457200" lvl="0" indent="-381000" algn="l" rtl="0">
              <a:spcBef>
                <a:spcPts val="0"/>
              </a:spcBef>
              <a:spcAft>
                <a:spcPts val="0"/>
              </a:spcAft>
              <a:buSzPts val="2400"/>
              <a:buChar char="●"/>
            </a:pPr>
            <a:r>
              <a:rPr lang="en" b="0" dirty="0"/>
              <a:t>A </a:t>
            </a:r>
            <a:r>
              <a:rPr lang="en" dirty="0"/>
              <a:t>summative</a:t>
            </a:r>
            <a:r>
              <a:rPr lang="en" b="0" dirty="0"/>
              <a:t> task response, completed under appropriate conditions, </a:t>
            </a:r>
            <a:r>
              <a:rPr lang="en"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can</a:t>
            </a:r>
            <a:r>
              <a:rPr lang="en" b="0" dirty="0"/>
              <a:t> become part of a collection of evidence. </a:t>
            </a:r>
            <a:endParaRPr b="0" dirty="0"/>
          </a:p>
          <a:p>
            <a:pPr marL="457200" lvl="0" indent="-381000" algn="l" rtl="0">
              <a:spcBef>
                <a:spcPts val="0"/>
              </a:spcBef>
              <a:spcAft>
                <a:spcPts val="0"/>
              </a:spcAft>
              <a:buSzPts val="2400"/>
              <a:buChar char="●"/>
            </a:pPr>
            <a:r>
              <a:rPr lang="en" b="0" dirty="0"/>
              <a:t>Formative task responses are not to be </a:t>
            </a:r>
            <a:r>
              <a:rPr lang="en"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included</a:t>
            </a:r>
            <a:r>
              <a:rPr lang="en" b="0" dirty="0"/>
              <a:t>.</a:t>
            </a:r>
            <a:endParaRPr b="0" dirty="0"/>
          </a:p>
          <a:p>
            <a:pPr marL="914400" lvl="0" indent="0" algn="l" rtl="0">
              <a:spcBef>
                <a:spcPts val="0"/>
              </a:spcBef>
              <a:spcAft>
                <a:spcPts val="0"/>
              </a:spcAft>
              <a:buNone/>
            </a:pPr>
            <a:endParaRPr b="0" dirty="0"/>
          </a:p>
        </p:txBody>
      </p:sp>
      <p:sp>
        <p:nvSpPr>
          <p:cNvPr id="139" name="Google Shape;139;gfb22d7fd7f_0_8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12</a:t>
            </a:fld>
            <a:endParaRPr/>
          </a:p>
        </p:txBody>
      </p:sp>
      <p:sp>
        <p:nvSpPr>
          <p:cNvPr id="140" name="Google Shape;140;gfb22d7fd7f_0_84"/>
          <p:cNvSpPr txBox="1">
            <a:spLocks noGrp="1"/>
          </p:cNvSpPr>
          <p:nvPr>
            <p:ph type="title"/>
          </p:nvPr>
        </p:nvSpPr>
        <p:spPr>
          <a:xfrm>
            <a:off x="198225" y="111125"/>
            <a:ext cx="877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State-Developed Performance Tasks </a:t>
            </a:r>
            <a:r>
              <a:rPr lang="en" sz="2400" dirty="0"/>
              <a:t>(2 of 2)</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24"/>
          <p:cNvSpPr txBox="1">
            <a:spLocks noGrp="1"/>
          </p:cNvSpPr>
          <p:nvPr>
            <p:ph type="body" idx="1"/>
          </p:nvPr>
        </p:nvSpPr>
        <p:spPr>
          <a:xfrm>
            <a:off x="176350" y="548225"/>
            <a:ext cx="8921100" cy="3416400"/>
          </a:xfrm>
          <a:prstGeom prst="rect">
            <a:avLst/>
          </a:prstGeom>
          <a:noFill/>
          <a:ln>
            <a:noFill/>
          </a:ln>
        </p:spPr>
        <p:txBody>
          <a:bodyPr spcFirstLastPara="1" wrap="square" lIns="91425" tIns="91425" rIns="91425" bIns="91425" anchor="t" anchorCtr="0">
            <a:noAutofit/>
          </a:bodyPr>
          <a:lstStyle/>
          <a:p>
            <a:pPr marL="0" marR="457200" lvl="0" indent="0" algn="l" rtl="0">
              <a:lnSpc>
                <a:spcPct val="100000"/>
              </a:lnSpc>
              <a:spcBef>
                <a:spcPts val="0"/>
              </a:spcBef>
              <a:spcAft>
                <a:spcPts val="0"/>
              </a:spcAft>
              <a:buSzPts val="2400"/>
              <a:buNone/>
            </a:pPr>
            <a:r>
              <a:rPr lang="en" b="0">
                <a:solidFill>
                  <a:schemeClr val="dk1"/>
                </a:solidFill>
              </a:rPr>
              <a:t>A student’s collection of evidence reviewed by the local panel must include:</a:t>
            </a:r>
            <a:endParaRPr b="0">
              <a:solidFill>
                <a:schemeClr val="dk1"/>
              </a:solidFill>
            </a:endParaRPr>
          </a:p>
          <a:p>
            <a:pPr marL="457200" marR="457200" lvl="0" indent="0" algn="l" rtl="0">
              <a:lnSpc>
                <a:spcPct val="100000"/>
              </a:lnSpc>
              <a:spcBef>
                <a:spcPts val="0"/>
              </a:spcBef>
              <a:spcAft>
                <a:spcPts val="0"/>
              </a:spcAft>
              <a:buSzPts val="2400"/>
              <a:buNone/>
            </a:pPr>
            <a:endParaRPr>
              <a:solidFill>
                <a:schemeClr val="dk1"/>
              </a:solidFill>
            </a:endParaRPr>
          </a:p>
          <a:p>
            <a:pPr marL="0" lvl="0" indent="0" algn="l" rtl="0">
              <a:lnSpc>
                <a:spcPct val="100000"/>
              </a:lnSpc>
              <a:spcBef>
                <a:spcPts val="0"/>
              </a:spcBef>
              <a:spcAft>
                <a:spcPts val="1600"/>
              </a:spcAft>
              <a:buSzPts val="2400"/>
              <a:buNone/>
            </a:pPr>
            <a:endParaRPr b="0"/>
          </a:p>
        </p:txBody>
      </p:sp>
      <p:sp>
        <p:nvSpPr>
          <p:cNvPr id="146" name="Google Shape;146;p24"/>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13</a:t>
            </a:fld>
            <a:endParaRPr/>
          </a:p>
        </p:txBody>
      </p:sp>
      <p:sp>
        <p:nvSpPr>
          <p:cNvPr id="147" name="Google Shape;147;p24"/>
          <p:cNvSpPr txBox="1">
            <a:spLocks noGrp="1"/>
          </p:cNvSpPr>
          <p:nvPr>
            <p:ph type="title"/>
          </p:nvPr>
        </p:nvSpPr>
        <p:spPr>
          <a:xfrm>
            <a:off x="111450" y="125150"/>
            <a:ext cx="892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sz="3000"/>
              <a:t>Collection of Evidence: Required Components</a:t>
            </a:r>
            <a:endParaRPr sz="2400"/>
          </a:p>
        </p:txBody>
      </p:sp>
      <p:pic>
        <p:nvPicPr>
          <p:cNvPr id="148" name="Google Shape;148;p24" descr="Image of requirements for the student’s collection of evidence from SOA Guidance Document " title="Requirements for the student’s collection of evidence from SOA Guidance Document "/>
          <p:cNvPicPr preferRelativeResize="0"/>
          <p:nvPr/>
        </p:nvPicPr>
        <p:blipFill rotWithShape="1">
          <a:blip r:embed="rId3">
            <a:alphaModFix/>
          </a:blip>
          <a:srcRect/>
          <a:stretch/>
        </p:blipFill>
        <p:spPr>
          <a:xfrm>
            <a:off x="1057275" y="1447850"/>
            <a:ext cx="6447775" cy="364327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fb22d7fd7f_0_25"/>
          <p:cNvSpPr txBox="1">
            <a:spLocks noGrp="1"/>
          </p:cNvSpPr>
          <p:nvPr>
            <p:ph type="body" idx="1"/>
          </p:nvPr>
        </p:nvSpPr>
        <p:spPr>
          <a:xfrm>
            <a:off x="481150" y="776825"/>
            <a:ext cx="8551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What constitutes a “majority” of the different historical eras/categories included in the SOL for the entire course?</a:t>
            </a:r>
            <a:endParaRPr b="0"/>
          </a:p>
          <a:p>
            <a:pPr marL="457200" lvl="0" indent="-381000" algn="l" rtl="0">
              <a:spcBef>
                <a:spcPts val="0"/>
              </a:spcBef>
              <a:spcAft>
                <a:spcPts val="0"/>
              </a:spcAft>
              <a:buSzPts val="2400"/>
              <a:buChar char="●"/>
            </a:pPr>
            <a:r>
              <a:rPr lang="en" b="0"/>
              <a:t>This varies by course and depends on how the SOL are organized.</a:t>
            </a:r>
            <a:endParaRPr b="0"/>
          </a:p>
          <a:p>
            <a:pPr marL="914400" lvl="1" indent="-381000" algn="l" rtl="0">
              <a:spcBef>
                <a:spcPts val="0"/>
              </a:spcBef>
              <a:spcAft>
                <a:spcPts val="0"/>
              </a:spcAft>
              <a:buSzPts val="2400"/>
              <a:buChar char="○"/>
            </a:pPr>
            <a:r>
              <a:rPr lang="en" b="0"/>
              <a:t>World Geography is organized into four categories.</a:t>
            </a:r>
            <a:endParaRPr b="0"/>
          </a:p>
          <a:p>
            <a:pPr marL="914400" lvl="1" indent="-381000" algn="l" rtl="0">
              <a:spcBef>
                <a:spcPts val="0"/>
              </a:spcBef>
              <a:spcAft>
                <a:spcPts val="0"/>
              </a:spcAft>
              <a:buSzPts val="2400"/>
              <a:buChar char="○"/>
            </a:pPr>
            <a:r>
              <a:rPr lang="en" b="0"/>
              <a:t>World History I and Virginia and U.S. History are each organized into four historical eras.</a:t>
            </a:r>
            <a:endParaRPr b="0"/>
          </a:p>
          <a:p>
            <a:pPr marL="914400" lvl="1" indent="-381000" algn="l" rtl="0">
              <a:spcBef>
                <a:spcPts val="0"/>
              </a:spcBef>
              <a:spcAft>
                <a:spcPts val="0"/>
              </a:spcAft>
              <a:buSzPts val="2400"/>
              <a:buChar char="○"/>
            </a:pPr>
            <a:r>
              <a:rPr lang="en" b="0"/>
              <a:t>World History II is organized into three historical eras.</a:t>
            </a:r>
            <a:endParaRPr b="0"/>
          </a:p>
        </p:txBody>
      </p:sp>
      <p:sp>
        <p:nvSpPr>
          <p:cNvPr id="154" name="Google Shape;154;gfb22d7fd7f_0_25"/>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14</a:t>
            </a:fld>
            <a:endParaRPr/>
          </a:p>
        </p:txBody>
      </p:sp>
      <p:sp>
        <p:nvSpPr>
          <p:cNvPr id="155" name="Google Shape;155;gfb22d7fd7f_0_25"/>
          <p:cNvSpPr txBox="1">
            <a:spLocks noGrp="1"/>
          </p:cNvSpPr>
          <p:nvPr>
            <p:ph type="title"/>
          </p:nvPr>
        </p:nvSpPr>
        <p:spPr>
          <a:xfrm>
            <a:off x="111450" y="125150"/>
            <a:ext cx="892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sz="3000"/>
              <a:t>Majority of Different Eras or Categories </a:t>
            </a:r>
            <a:r>
              <a:rPr lang="en" sz="2400"/>
              <a:t>(1 of 3)</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gfb22d7fd7f_0_32"/>
          <p:cNvSpPr txBox="1">
            <a:spLocks noGrp="1"/>
          </p:cNvSpPr>
          <p:nvPr>
            <p:ph type="body" idx="1"/>
          </p:nvPr>
        </p:nvSpPr>
        <p:spPr>
          <a:xfrm>
            <a:off x="296250" y="711150"/>
            <a:ext cx="8598368"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World Geography: The minimum number of responses to state-developed tasks is three, and each of these </a:t>
            </a:r>
            <a:r>
              <a:rPr lang="en"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responses</a:t>
            </a:r>
            <a:r>
              <a:rPr lang="en" b="0"/>
              <a:t> must be from a different category. </a:t>
            </a:r>
            <a:endParaRPr b="0" dirty="0"/>
          </a:p>
          <a:p>
            <a:pPr marL="457200" lvl="0" indent="-381000" algn="l" rtl="0">
              <a:spcBef>
                <a:spcPts val="0"/>
              </a:spcBef>
              <a:spcAft>
                <a:spcPts val="0"/>
              </a:spcAft>
              <a:buSzPts val="2400"/>
              <a:buChar char="●"/>
            </a:pPr>
            <a:r>
              <a:rPr lang="en" b="0" dirty="0"/>
              <a:t>World History I and Virginia and U.S. History: The minimum number of responses to state-developed tasks is three, and each of these responses must be from a different historical era. </a:t>
            </a:r>
            <a:endParaRPr b="0" dirty="0"/>
          </a:p>
          <a:p>
            <a:pPr marL="457200" lvl="0" indent="-381000" algn="l" rtl="0">
              <a:spcBef>
                <a:spcPts val="0"/>
              </a:spcBef>
              <a:spcAft>
                <a:spcPts val="0"/>
              </a:spcAft>
              <a:buSzPts val="2400"/>
              <a:buChar char="●"/>
            </a:pPr>
            <a:r>
              <a:rPr lang="en" b="0" dirty="0"/>
              <a:t>World History II: The minimum number of responses to state-developed tasks will be two, and both of these responses must be from a different historical era.</a:t>
            </a:r>
            <a:endParaRPr b="0" dirty="0"/>
          </a:p>
        </p:txBody>
      </p:sp>
      <p:sp>
        <p:nvSpPr>
          <p:cNvPr id="161" name="Google Shape;161;gfb22d7fd7f_0_3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162" name="Google Shape;162;gfb22d7fd7f_0_32"/>
          <p:cNvSpPr txBox="1">
            <a:spLocks noGrp="1"/>
          </p:cNvSpPr>
          <p:nvPr>
            <p:ph type="title"/>
          </p:nvPr>
        </p:nvSpPr>
        <p:spPr>
          <a:xfrm>
            <a:off x="111450" y="125150"/>
            <a:ext cx="892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sz="3000"/>
              <a:t>Majority of Different Eras or Categories </a:t>
            </a:r>
            <a:r>
              <a:rPr lang="en" sz="2400"/>
              <a:t>(2 of 3)</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Google Shape;167;gfb22d7fd7f_0_38"/>
          <p:cNvSpPr txBox="1">
            <a:spLocks noGrp="1"/>
          </p:cNvSpPr>
          <p:nvPr>
            <p:ph type="body" idx="1"/>
          </p:nvPr>
        </p:nvSpPr>
        <p:spPr>
          <a:xfrm>
            <a:off x="176350" y="624425"/>
            <a:ext cx="8740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from </a:t>
            </a:r>
            <a:r>
              <a:rPr lang="en" i="1" dirty="0"/>
              <a:t>Implementation Support</a:t>
            </a:r>
            <a:r>
              <a:rPr lang="en" dirty="0"/>
              <a:t> for VA/US:</a:t>
            </a:r>
            <a:endParaRPr dirty="0"/>
          </a:p>
          <a:p>
            <a:pPr marL="457200" lvl="0" indent="-381000" algn="l" rtl="0">
              <a:spcBef>
                <a:spcPts val="0"/>
              </a:spcBef>
              <a:spcAft>
                <a:spcPts val="0"/>
              </a:spcAft>
              <a:buClr>
                <a:schemeClr val="dk1"/>
              </a:buClr>
              <a:buSzPts val="2400"/>
              <a:buChar char="●"/>
            </a:pPr>
            <a:r>
              <a:rPr lang="en" b="0" dirty="0">
                <a:solidFill>
                  <a:schemeClr val="dk1"/>
                </a:solidFill>
              </a:rPr>
              <a:t>The SOL for Virginia and U.S. History are organized into four historical eras: Early America through the Founding of the New Nation; Expansion, Civil War, and Reconstruction; Industrialization, Emergence of Modern America, and World Conflicts; and the United States since World War II. </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Thus, a collection of evidence for Virginia </a:t>
            </a:r>
            <a:r>
              <a:rPr lang="en" b="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and</a:t>
            </a:r>
            <a:r>
              <a:rPr lang="en" b="0" dirty="0">
                <a:solidFill>
                  <a:schemeClr val="dk1"/>
                </a:solidFill>
              </a:rPr>
              <a:t> U.S. History would require a response to a state-developed task from three of these four different eras in order to cover the majority of the eras included in the course. </a:t>
            </a:r>
            <a:endParaRPr sz="3600" dirty="0"/>
          </a:p>
        </p:txBody>
      </p:sp>
      <p:sp>
        <p:nvSpPr>
          <p:cNvPr id="168" name="Google Shape;168;gfb22d7fd7f_0_38"/>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16</a:t>
            </a:fld>
            <a:endParaRPr/>
          </a:p>
        </p:txBody>
      </p:sp>
      <p:sp>
        <p:nvSpPr>
          <p:cNvPr id="169" name="Google Shape;169;gfb22d7fd7f_0_38"/>
          <p:cNvSpPr txBox="1">
            <a:spLocks noGrp="1"/>
          </p:cNvSpPr>
          <p:nvPr>
            <p:ph type="title"/>
          </p:nvPr>
        </p:nvSpPr>
        <p:spPr>
          <a:xfrm>
            <a:off x="111450" y="125150"/>
            <a:ext cx="8921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400"/>
              <a:buFont typeface="Arial"/>
              <a:buNone/>
            </a:pPr>
            <a:r>
              <a:rPr lang="en" sz="3000"/>
              <a:t>Majority of Different Eras or Categories </a:t>
            </a:r>
            <a:r>
              <a:rPr lang="en" sz="2400"/>
              <a:t>(3 of 3)</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gfb22d7fd7f_0_52"/>
          <p:cNvSpPr txBox="1">
            <a:spLocks noGrp="1"/>
          </p:cNvSpPr>
          <p:nvPr>
            <p:ph type="body" idx="1"/>
          </p:nvPr>
        </p:nvSpPr>
        <p:spPr>
          <a:xfrm>
            <a:off x="252550" y="624425"/>
            <a:ext cx="85878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Local assessments are not expected to be performance assessments and may include a variety of item types.</a:t>
            </a:r>
            <a:endParaRPr b="0"/>
          </a:p>
          <a:p>
            <a:pPr marL="457200" lvl="0" indent="-381000" algn="l" rtl="0">
              <a:spcBef>
                <a:spcPts val="0"/>
              </a:spcBef>
              <a:spcAft>
                <a:spcPts val="0"/>
              </a:spcAft>
              <a:buSzPts val="2400"/>
              <a:buChar char="●"/>
            </a:pPr>
            <a:r>
              <a:rPr lang="en" b="0"/>
              <a:t>When combined with the state-developed task responses, local assessments will provide evidence for mastery of the standards for </a:t>
            </a:r>
            <a:r>
              <a:rPr lang="en"/>
              <a:t>the entire course</a:t>
            </a:r>
            <a:r>
              <a:rPr lang="en" b="0"/>
              <a:t>.</a:t>
            </a:r>
            <a:endParaRPr b="0"/>
          </a:p>
          <a:p>
            <a:pPr marL="457200" lvl="0" indent="-381000" algn="l" rtl="0">
              <a:spcBef>
                <a:spcPts val="0"/>
              </a:spcBef>
              <a:spcAft>
                <a:spcPts val="0"/>
              </a:spcAft>
              <a:buSzPts val="2400"/>
              <a:buChar char="●"/>
            </a:pPr>
            <a:r>
              <a:rPr lang="en" b="0"/>
              <a:t>Each local assessment included in the collection must be completed independently while adhering to the conditions established for local assessments.</a:t>
            </a:r>
            <a:endParaRPr b="0"/>
          </a:p>
          <a:p>
            <a:pPr marL="457200" lvl="0" indent="-381000" algn="l" rtl="0">
              <a:spcBef>
                <a:spcPts val="0"/>
              </a:spcBef>
              <a:spcAft>
                <a:spcPts val="0"/>
              </a:spcAft>
              <a:buSzPts val="2400"/>
              <a:buChar char="●"/>
            </a:pPr>
            <a:r>
              <a:rPr lang="en" b="0"/>
              <a:t>Local assessments should be graded or scored before panel’s review.</a:t>
            </a:r>
            <a:endParaRPr b="0"/>
          </a:p>
        </p:txBody>
      </p:sp>
      <p:sp>
        <p:nvSpPr>
          <p:cNvPr id="175" name="Google Shape;175;gfb22d7fd7f_0_5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17</a:t>
            </a:fld>
            <a:endParaRPr/>
          </a:p>
        </p:txBody>
      </p:sp>
      <p:sp>
        <p:nvSpPr>
          <p:cNvPr id="176" name="Google Shape;176;gfb22d7fd7f_0_52"/>
          <p:cNvSpPr txBox="1">
            <a:spLocks noGrp="1"/>
          </p:cNvSpPr>
          <p:nvPr>
            <p:ph type="title"/>
          </p:nvPr>
        </p:nvSpPr>
        <p:spPr>
          <a:xfrm>
            <a:off x="255000" y="83475"/>
            <a:ext cx="87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Local Assessments in the Collection of Evidence</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fb22d7fd7f_0_97"/>
          <p:cNvSpPr txBox="1">
            <a:spLocks noGrp="1"/>
          </p:cNvSpPr>
          <p:nvPr>
            <p:ph type="body" idx="1"/>
          </p:nvPr>
        </p:nvSpPr>
        <p:spPr>
          <a:xfrm>
            <a:off x="305200" y="1193850"/>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Any summative task response to be included in the collection of evidence used to verify credit in history and social science must be completed independently by the student while at school and under the supervision of school personnel.</a:t>
            </a:r>
            <a:endParaRPr b="0" dirty="0"/>
          </a:p>
          <a:p>
            <a:pPr marL="457200" lvl="0" indent="-381000" algn="l" rtl="0">
              <a:spcBef>
                <a:spcPts val="0"/>
              </a:spcBef>
              <a:spcAft>
                <a:spcPts val="0"/>
              </a:spcAft>
              <a:buSzPts val="2400"/>
              <a:buChar char="●"/>
            </a:pPr>
            <a:r>
              <a:rPr lang="en" b="0" dirty="0"/>
              <a:t>“Responses completed by the student in the remote or virtual learning environment are not to be included.” (</a:t>
            </a:r>
            <a:r>
              <a:rPr lang="en" b="0" i="1" dirty="0"/>
              <a:t>Implementation Support</a:t>
            </a:r>
            <a:r>
              <a:rPr lang="en" b="0" dirty="0"/>
              <a:t>, page 1) </a:t>
            </a:r>
            <a:endParaRPr b="0" dirty="0"/>
          </a:p>
          <a:p>
            <a:pPr marL="457200" lvl="0" indent="0" algn="l" rtl="0">
              <a:spcBef>
                <a:spcPts val="0"/>
              </a:spcBef>
              <a:spcAft>
                <a:spcPts val="0"/>
              </a:spcAft>
              <a:buNone/>
            </a:pPr>
            <a:endParaRPr b="0" dirty="0"/>
          </a:p>
        </p:txBody>
      </p:sp>
      <p:sp>
        <p:nvSpPr>
          <p:cNvPr id="182" name="Google Shape;182;gfb22d7fd7f_0_97"/>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18</a:t>
            </a:fld>
            <a:endParaRPr/>
          </a:p>
        </p:txBody>
      </p:sp>
      <p:sp>
        <p:nvSpPr>
          <p:cNvPr id="183" name="Google Shape;183;gfb22d7fd7f_0_9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Completion of State-Developed Performance Tasks: “Testing” Conditions </a:t>
            </a:r>
            <a:r>
              <a:rPr lang="en" sz="2400"/>
              <a:t>(1 of 2)</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fb22d7fd7f_0_103"/>
          <p:cNvSpPr txBox="1">
            <a:spLocks noGrp="1"/>
          </p:cNvSpPr>
          <p:nvPr>
            <p:ph type="body" idx="1"/>
          </p:nvPr>
        </p:nvSpPr>
        <p:spPr>
          <a:xfrm>
            <a:off x="231772" y="1150900"/>
            <a:ext cx="8737578"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Summative tasks may not be revised to provide a student with additional directions or examples related to the skill being measured.</a:t>
            </a:r>
            <a:endParaRPr b="0" dirty="0"/>
          </a:p>
          <a:p>
            <a:pPr marL="457200" lvl="0" indent="-381000" algn="l" rtl="0">
              <a:spcBef>
                <a:spcPts val="0"/>
              </a:spcBef>
              <a:spcAft>
                <a:spcPts val="0"/>
              </a:spcAft>
              <a:buSzPts val="2400"/>
              <a:buChar char="●"/>
            </a:pPr>
            <a:r>
              <a:rPr lang="en" b="0" dirty="0"/>
              <a:t>Examples of supports that are not permitted include but are not limited to: a list of steps to follow when composing a response, a list of information to include in each paragraph, a template that includes sentence stems or paragraph frames for the student to complete. </a:t>
            </a:r>
            <a:endParaRPr b="0" dirty="0"/>
          </a:p>
          <a:p>
            <a:pPr marL="0" lvl="0" indent="0" algn="l" rtl="0">
              <a:spcBef>
                <a:spcPts val="0"/>
              </a:spcBef>
              <a:spcAft>
                <a:spcPts val="0"/>
              </a:spcAft>
              <a:buNone/>
            </a:pPr>
            <a:endParaRPr dirty="0"/>
          </a:p>
        </p:txBody>
      </p:sp>
      <p:sp>
        <p:nvSpPr>
          <p:cNvPr id="189" name="Google Shape;189;gfb22d7fd7f_0_10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19</a:t>
            </a:fld>
            <a:endParaRPr/>
          </a:p>
        </p:txBody>
      </p:sp>
      <p:sp>
        <p:nvSpPr>
          <p:cNvPr id="190" name="Google Shape;190;gfb22d7fd7f_0_103"/>
          <p:cNvSpPr txBox="1">
            <a:spLocks noGrp="1"/>
          </p:cNvSpPr>
          <p:nvPr>
            <p:ph type="title"/>
          </p:nvPr>
        </p:nvSpPr>
        <p:spPr>
          <a:xfrm>
            <a:off x="448750" y="137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Completion of State-Developed Performance Tasks: “Testing” Conditions </a:t>
            </a:r>
            <a:r>
              <a:rPr lang="en" sz="2400" dirty="0"/>
              <a:t>(2 of 2)</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b="0" dirty="0"/>
              <a:t>Superintendent’s Memo #276-21</a:t>
            </a:r>
            <a:endParaRPr b="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b="0" dirty="0">
                <a:solidFill>
                  <a:schemeClr val="dk1"/>
                </a:solidFill>
              </a:rPr>
              <a:t>A Closer Look at the Guidelines for Locally Awarded Verified Credits: Option Two</a:t>
            </a:r>
            <a:endParaRPr b="0" dirty="0">
              <a:solidFill>
                <a:schemeClr val="dk1"/>
              </a:solidFill>
            </a:endParaRPr>
          </a:p>
          <a:p>
            <a:pPr marL="914400" lvl="1" indent="-381000" algn="l" rtl="0">
              <a:spcBef>
                <a:spcPts val="0"/>
              </a:spcBef>
              <a:spcAft>
                <a:spcPts val="0"/>
              </a:spcAft>
              <a:buClr>
                <a:schemeClr val="dk1"/>
              </a:buClr>
              <a:buSzPts val="2400"/>
              <a:buChar char="○"/>
            </a:pPr>
            <a:r>
              <a:rPr lang="en" b="0" i="1" dirty="0">
                <a:solidFill>
                  <a:schemeClr val="dk1"/>
                </a:solidFill>
              </a:rPr>
              <a:t>Implementation Support for School Divisions Using State-Developed Performance Tasks to Verify Credits in History and Social Science</a:t>
            </a:r>
            <a:endParaRPr b="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b="0" dirty="0">
                <a:solidFill>
                  <a:schemeClr val="dk1"/>
                </a:solidFill>
              </a:rPr>
              <a:t>Questions</a:t>
            </a:r>
            <a:endParaRPr b="0" dirty="0">
              <a:solidFill>
                <a:schemeClr val="dk1"/>
              </a:solidFill>
            </a:endParaRPr>
          </a:p>
          <a:p>
            <a:pPr marL="0" lvl="0" indent="0" algn="l" rtl="0">
              <a:lnSpc>
                <a:spcPct val="115000"/>
              </a:lnSpc>
              <a:spcBef>
                <a:spcPts val="0"/>
              </a:spcBef>
              <a:spcAft>
                <a:spcPts val="0"/>
              </a:spcAft>
              <a:buNone/>
            </a:pPr>
            <a:endParaRPr b="0" dirty="0">
              <a:solidFill>
                <a:schemeClr val="dk1"/>
              </a:solidFill>
            </a:endParaRPr>
          </a:p>
        </p:txBody>
      </p:sp>
      <p:sp>
        <p:nvSpPr>
          <p:cNvPr id="71" name="Google Shape;71;p2"/>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2</a:t>
            </a:fld>
            <a:endParaRPr/>
          </a:p>
        </p:txBody>
      </p:sp>
      <p:sp>
        <p:nvSpPr>
          <p:cNvPr id="72" name="Google Shape;72;p2"/>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fb22d7fd7f_0_110"/>
          <p:cNvSpPr txBox="1">
            <a:spLocks noGrp="1"/>
          </p:cNvSpPr>
          <p:nvPr>
            <p:ph type="body" idx="1"/>
          </p:nvPr>
        </p:nvSpPr>
        <p:spPr>
          <a:xfrm>
            <a:off x="328750" y="929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A student should have access to the summative task as written, as well as:</a:t>
            </a:r>
            <a:endParaRPr b="0"/>
          </a:p>
          <a:p>
            <a:pPr marL="457200" lvl="0" indent="-381000" algn="l" rtl="0">
              <a:spcBef>
                <a:spcPts val="0"/>
              </a:spcBef>
              <a:spcAft>
                <a:spcPts val="0"/>
              </a:spcAft>
              <a:buSzPts val="2400"/>
              <a:buChar char="●"/>
            </a:pPr>
            <a:r>
              <a:rPr lang="en" b="0"/>
              <a:t>the state-developed common rubric for the course (no modifications, additions, or deletions are permitted)</a:t>
            </a:r>
            <a:endParaRPr b="0"/>
          </a:p>
          <a:p>
            <a:pPr marL="457200" lvl="0" indent="-381000" algn="l" rtl="0">
              <a:spcBef>
                <a:spcPts val="0"/>
              </a:spcBef>
              <a:spcAft>
                <a:spcPts val="0"/>
              </a:spcAft>
              <a:buSzPts val="2400"/>
              <a:buChar char="●"/>
            </a:pPr>
            <a:r>
              <a:rPr lang="en" b="0"/>
              <a:t>student work generated independently on the formative tasks (scaffolding questions), including the student’s notes and annotations</a:t>
            </a:r>
            <a:endParaRPr b="0"/>
          </a:p>
          <a:p>
            <a:pPr marL="0" lvl="0" indent="0" algn="l" rtl="0">
              <a:spcBef>
                <a:spcPts val="0"/>
              </a:spcBef>
              <a:spcAft>
                <a:spcPts val="0"/>
              </a:spcAft>
              <a:buNone/>
            </a:pPr>
            <a:r>
              <a:rPr lang="en" b="0"/>
              <a:t>If in doubt, please reach out!</a:t>
            </a:r>
            <a:endParaRPr b="0"/>
          </a:p>
          <a:p>
            <a:pPr marL="914400" lvl="0" indent="0" algn="l" rtl="0">
              <a:spcBef>
                <a:spcPts val="0"/>
              </a:spcBef>
              <a:spcAft>
                <a:spcPts val="0"/>
              </a:spcAft>
              <a:buNone/>
            </a:pPr>
            <a:r>
              <a:rPr lang="en" b="0"/>
              <a:t> </a:t>
            </a:r>
            <a:endParaRPr b="0"/>
          </a:p>
        </p:txBody>
      </p:sp>
      <p:sp>
        <p:nvSpPr>
          <p:cNvPr id="196" name="Google Shape;196;gfb22d7fd7f_0_11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20</a:t>
            </a:fld>
            <a:endParaRPr/>
          </a:p>
        </p:txBody>
      </p:sp>
      <p:sp>
        <p:nvSpPr>
          <p:cNvPr id="197" name="Google Shape;197;gfb22d7fd7f_0_11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Appropriate Ancillary Materials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fb22d7fd7f_0_116"/>
          <p:cNvSpPr txBox="1">
            <a:spLocks noGrp="1"/>
          </p:cNvSpPr>
          <p:nvPr>
            <p:ph type="body" idx="1"/>
          </p:nvPr>
        </p:nvSpPr>
        <p:spPr>
          <a:xfrm>
            <a:off x="328750" y="100542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Materials or resources that provide assistance or prompting for the skills and content being assessed are not permitted and may prevent a student from independently demonstrating their learning.</a:t>
            </a:r>
            <a:endParaRPr b="0"/>
          </a:p>
          <a:p>
            <a:pPr marL="457200" lvl="0" indent="-381000" algn="l" rtl="0">
              <a:spcBef>
                <a:spcPts val="0"/>
              </a:spcBef>
              <a:spcAft>
                <a:spcPts val="0"/>
              </a:spcAft>
              <a:buSzPts val="2400"/>
              <a:buChar char="●"/>
            </a:pPr>
            <a:r>
              <a:rPr lang="en" b="0"/>
              <a:t>Examples are provided in the </a:t>
            </a:r>
            <a:r>
              <a:rPr lang="en" b="0" i="1"/>
              <a:t>Implementation Support</a:t>
            </a:r>
            <a:r>
              <a:rPr lang="en" b="0"/>
              <a:t> document.</a:t>
            </a:r>
            <a:endParaRPr b="0"/>
          </a:p>
          <a:p>
            <a:pPr marL="0" lvl="0" indent="0" algn="l" rtl="0">
              <a:spcBef>
                <a:spcPts val="0"/>
              </a:spcBef>
              <a:spcAft>
                <a:spcPts val="0"/>
              </a:spcAft>
              <a:buNone/>
            </a:pPr>
            <a:r>
              <a:rPr lang="en" b="0"/>
              <a:t>If in doubt, please reach out!</a:t>
            </a:r>
            <a:endParaRPr b="0"/>
          </a:p>
        </p:txBody>
      </p:sp>
      <p:sp>
        <p:nvSpPr>
          <p:cNvPr id="203" name="Google Shape;203;gfb22d7fd7f_0_11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21</a:t>
            </a:fld>
            <a:endParaRPr/>
          </a:p>
        </p:txBody>
      </p:sp>
      <p:sp>
        <p:nvSpPr>
          <p:cNvPr id="204" name="Google Shape;204;gfb22d7fd7f_0_11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Inappropriate Ancillary Materials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fb22d7fd7f_0_122"/>
          <p:cNvSpPr txBox="1">
            <a:spLocks noGrp="1"/>
          </p:cNvSpPr>
          <p:nvPr>
            <p:ph type="body" idx="1"/>
          </p:nvPr>
        </p:nvSpPr>
        <p:spPr>
          <a:xfrm>
            <a:off x="328750" y="100542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Use the applicable state-developed common secondary rubric as written.</a:t>
            </a:r>
            <a:endParaRPr b="0"/>
          </a:p>
          <a:p>
            <a:pPr marL="457200" lvl="0" indent="-381000" algn="l" rtl="0">
              <a:spcBef>
                <a:spcPts val="0"/>
              </a:spcBef>
              <a:spcAft>
                <a:spcPts val="0"/>
              </a:spcAft>
              <a:buSzPts val="2400"/>
              <a:buChar char="●"/>
            </a:pPr>
            <a:r>
              <a:rPr lang="en" b="0"/>
              <a:t>This requirement applies to all history and social science courses eligible for verified credit, regardless of the grade level in which the course is taught. </a:t>
            </a:r>
            <a:endParaRPr b="0"/>
          </a:p>
          <a:p>
            <a:pPr marL="457200" lvl="0" indent="-381000" algn="l" rtl="0">
              <a:spcBef>
                <a:spcPts val="0"/>
              </a:spcBef>
              <a:spcAft>
                <a:spcPts val="0"/>
              </a:spcAft>
              <a:buSzPts val="2400"/>
              <a:buChar char="●"/>
            </a:pPr>
            <a:r>
              <a:rPr lang="en" b="0"/>
              <a:t>At least one response to state-developed performance tasks used to verify credit must be scored by an educator who did not provide the student with instruction.</a:t>
            </a:r>
            <a:endParaRPr b="0"/>
          </a:p>
        </p:txBody>
      </p:sp>
      <p:sp>
        <p:nvSpPr>
          <p:cNvPr id="210" name="Google Shape;210;gfb22d7fd7f_0_12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22</a:t>
            </a:fld>
            <a:endParaRPr/>
          </a:p>
        </p:txBody>
      </p:sp>
      <p:sp>
        <p:nvSpPr>
          <p:cNvPr id="211" name="Google Shape;211;gfb22d7fd7f_0_122"/>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Scoring Responses to State-Developed Performance Tasks</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fb22d7fd7f_0_128"/>
          <p:cNvSpPr txBox="1">
            <a:spLocks noGrp="1"/>
          </p:cNvSpPr>
          <p:nvPr>
            <p:ph type="body" idx="1"/>
          </p:nvPr>
        </p:nvSpPr>
        <p:spPr>
          <a:xfrm>
            <a:off x="481150" y="929225"/>
            <a:ext cx="81834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b="0" u="sng" dirty="0">
                <a:solidFill>
                  <a:schemeClr val="accent5"/>
                </a:solidFill>
                <a:hlinkClick r:id="rId3"/>
              </a:rPr>
              <a:t>HSS State-Developed Common Rubric-Upper Secondary</a:t>
            </a:r>
            <a:r>
              <a:rPr lang="en" b="0" dirty="0">
                <a:solidFill>
                  <a:schemeClr val="dk1"/>
                </a:solidFill>
              </a:rPr>
              <a:t>: Use to score responses to state-developed performance tasks completed by students enrolled in Virginia and U.S. History </a:t>
            </a:r>
            <a:endParaRPr b="0" dirty="0">
              <a:solidFill>
                <a:schemeClr val="dk1"/>
              </a:solidFill>
            </a:endParaRPr>
          </a:p>
          <a:p>
            <a:pPr marL="457200" lvl="0" indent="-381000" algn="l" rtl="0">
              <a:lnSpc>
                <a:spcPct val="100000"/>
              </a:lnSpc>
              <a:spcBef>
                <a:spcPts val="0"/>
              </a:spcBef>
              <a:spcAft>
                <a:spcPts val="0"/>
              </a:spcAft>
              <a:buSzPts val="2400"/>
              <a:buChar char="●"/>
            </a:pPr>
            <a:r>
              <a:rPr lang="en" b="0" u="sng" dirty="0">
                <a:solidFill>
                  <a:schemeClr val="accent5"/>
                </a:solidFill>
                <a:hlinkClick r:id="rId4"/>
              </a:rPr>
              <a:t>HSS State-Developed Common Rubric-Early Secondary</a:t>
            </a:r>
            <a:r>
              <a:rPr lang="en" b="0" dirty="0">
                <a:solidFill>
                  <a:schemeClr val="dk1"/>
                </a:solidFill>
              </a:rPr>
              <a:t>: Will be used to score responses to state-developed performance tasks completed by students enrolled in World Geography, World History I, and World History II</a:t>
            </a:r>
            <a:endParaRPr b="0" dirty="0">
              <a:solidFill>
                <a:schemeClr val="dk1"/>
              </a:solidFill>
            </a:endParaRPr>
          </a:p>
          <a:p>
            <a:pPr marL="0" lvl="0" indent="0" algn="l" rtl="0">
              <a:lnSpc>
                <a:spcPct val="100000"/>
              </a:lnSpc>
              <a:spcBef>
                <a:spcPts val="0"/>
              </a:spcBef>
              <a:spcAft>
                <a:spcPts val="0"/>
              </a:spcAft>
              <a:buNone/>
            </a:pPr>
            <a:endParaRPr dirty="0"/>
          </a:p>
        </p:txBody>
      </p:sp>
      <p:sp>
        <p:nvSpPr>
          <p:cNvPr id="217" name="Google Shape;217;gfb22d7fd7f_0_128"/>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23</a:t>
            </a:fld>
            <a:endParaRPr/>
          </a:p>
        </p:txBody>
      </p:sp>
      <p:sp>
        <p:nvSpPr>
          <p:cNvPr id="218" name="Google Shape;218;gfb22d7fd7f_0_12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State-Developed Common Rubrics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fb22d7fd7f_0_135"/>
          <p:cNvSpPr txBox="1">
            <a:spLocks noGrp="1"/>
          </p:cNvSpPr>
          <p:nvPr>
            <p:ph type="body" idx="1"/>
          </p:nvPr>
        </p:nvSpPr>
        <p:spPr>
          <a:xfrm>
            <a:off x="404950" y="9292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The state’s common rubrics for history/social science support a focused holistic scoring model for the Core Expectations and, separately, Task Specific Skills that are measured by a state-developed performance task.</a:t>
            </a:r>
            <a:endParaRPr b="0"/>
          </a:p>
          <a:p>
            <a:pPr marL="457200" lvl="0" indent="-381000" algn="l" rtl="0">
              <a:spcBef>
                <a:spcPts val="0"/>
              </a:spcBef>
              <a:spcAft>
                <a:spcPts val="0"/>
              </a:spcAft>
              <a:buSzPts val="2400"/>
              <a:buChar char="●"/>
            </a:pPr>
            <a:r>
              <a:rPr lang="en" b="0"/>
              <a:t>Assign one score that best describes the evidence of the student’s achievement in the Core Expectations.</a:t>
            </a:r>
            <a:endParaRPr b="0"/>
          </a:p>
          <a:p>
            <a:pPr marL="457200" lvl="0" indent="-381000" algn="l" rtl="0">
              <a:spcBef>
                <a:spcPts val="0"/>
              </a:spcBef>
              <a:spcAft>
                <a:spcPts val="0"/>
              </a:spcAft>
              <a:buSzPts val="2400"/>
              <a:buChar char="●"/>
            </a:pPr>
            <a:r>
              <a:rPr lang="en" b="0"/>
              <a:t>Assign one score that best describes the evidence of achievement in the Task Specific Skills for that task.</a:t>
            </a:r>
            <a:endParaRPr b="0"/>
          </a:p>
        </p:txBody>
      </p:sp>
      <p:sp>
        <p:nvSpPr>
          <p:cNvPr id="224" name="Google Shape;224;gfb22d7fd7f_0_135"/>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24</a:t>
            </a:fld>
            <a:endParaRPr/>
          </a:p>
        </p:txBody>
      </p:sp>
      <p:sp>
        <p:nvSpPr>
          <p:cNvPr id="225" name="Google Shape;225;gfb22d7fd7f_0_135"/>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Focused Holistic Scoring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fb22d7fd7f_0_141"/>
          <p:cNvSpPr txBox="1">
            <a:spLocks noGrp="1"/>
          </p:cNvSpPr>
          <p:nvPr>
            <p:ph type="body" idx="1"/>
          </p:nvPr>
        </p:nvSpPr>
        <p:spPr>
          <a:xfrm>
            <a:off x="328750" y="76297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It is best practice for teachers of record not to score their own student’s responses and for two scorers to score each response, each without knowledge of the score assigned by the other.</a:t>
            </a:r>
            <a:endParaRPr b="0" dirty="0"/>
          </a:p>
          <a:p>
            <a:pPr marL="457200" lvl="0" indent="-381000" algn="l" rtl="0">
              <a:spcBef>
                <a:spcPts val="0"/>
              </a:spcBef>
              <a:spcAft>
                <a:spcPts val="0"/>
              </a:spcAft>
              <a:buSzPts val="2400"/>
              <a:buChar char="●"/>
            </a:pPr>
            <a:r>
              <a:rPr lang="en" b="0" dirty="0"/>
              <a:t>Incorporate recalibration activities throughout the locally determined schedule for scoring.</a:t>
            </a:r>
            <a:endParaRPr b="0" dirty="0"/>
          </a:p>
          <a:p>
            <a:pPr marL="457200" lvl="0" indent="-381000" algn="l" rtl="0">
              <a:spcBef>
                <a:spcPts val="0"/>
              </a:spcBef>
              <a:spcAft>
                <a:spcPts val="0"/>
              </a:spcAft>
              <a:buSzPts val="2400"/>
              <a:buChar char="●"/>
            </a:pPr>
            <a:r>
              <a:rPr lang="en" b="0" dirty="0"/>
              <a:t>Periodic recalibration activities for scorers help ensure that rubrics are applied fairly and consistently to responses.</a:t>
            </a:r>
            <a:endParaRPr b="0" dirty="0"/>
          </a:p>
        </p:txBody>
      </p:sp>
      <p:sp>
        <p:nvSpPr>
          <p:cNvPr id="231" name="Google Shape;231;gfb22d7fd7f_0_141"/>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25</a:t>
            </a:fld>
            <a:endParaRPr/>
          </a:p>
        </p:txBody>
      </p:sp>
      <p:sp>
        <p:nvSpPr>
          <p:cNvPr id="232" name="Google Shape;232;gfb22d7fd7f_0_141"/>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for Scoring</a:t>
            </a:r>
            <a:endParaRPr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b22d7fd7f_0_13"/>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The “locally-determined verification process” must include:</a:t>
            </a:r>
            <a:endParaRPr b="0"/>
          </a:p>
          <a:p>
            <a:pPr marL="457200" lvl="0" indent="-381000" algn="l" rtl="0">
              <a:spcBef>
                <a:spcPts val="0"/>
              </a:spcBef>
              <a:spcAft>
                <a:spcPts val="0"/>
              </a:spcAft>
              <a:buSzPts val="2400"/>
              <a:buChar char="●"/>
            </a:pPr>
            <a:r>
              <a:rPr lang="en" b="0"/>
              <a:t>Local panel’s evaluation of a student’s collection of evidence, including the student’s responses to state-developed performance tasks scored using the state-developed rubric that corresponds to the course </a:t>
            </a:r>
            <a:endParaRPr b="0"/>
          </a:p>
        </p:txBody>
      </p:sp>
      <p:sp>
        <p:nvSpPr>
          <p:cNvPr id="238" name="Google Shape;238;gfb22d7fd7f_0_1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26</a:t>
            </a:fld>
            <a:endParaRPr/>
          </a:p>
        </p:txBody>
      </p:sp>
      <p:sp>
        <p:nvSpPr>
          <p:cNvPr id="239" name="Google Shape;239;gfb22d7fd7f_0_13"/>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LAVC Option Two: Local Verification Process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fb22d7fd7f_0_19"/>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At least three educators</a:t>
            </a:r>
            <a:endParaRPr b="0" dirty="0"/>
          </a:p>
          <a:p>
            <a:pPr marL="457200" lvl="0" indent="-381000" algn="l" rtl="0">
              <a:spcBef>
                <a:spcPts val="0"/>
              </a:spcBef>
              <a:spcAft>
                <a:spcPts val="0"/>
              </a:spcAft>
              <a:buSzPts val="2400"/>
              <a:buChar char="●"/>
            </a:pPr>
            <a:r>
              <a:rPr lang="en" b="0" dirty="0"/>
              <a:t>Teacher(s) who provided instruction in the course cannot serve on this panel.</a:t>
            </a:r>
            <a:endParaRPr b="0" dirty="0"/>
          </a:p>
          <a:p>
            <a:pPr marL="457200" lvl="0" indent="-381000" algn="l" rtl="0">
              <a:spcBef>
                <a:spcPts val="0"/>
              </a:spcBef>
              <a:spcAft>
                <a:spcPts val="0"/>
              </a:spcAft>
              <a:buSzPts val="2400"/>
              <a:buChar char="●"/>
            </a:pPr>
            <a:r>
              <a:rPr lang="en" b="0" dirty="0"/>
              <a:t>Purpose: evaluate a student’s collection of evidence</a:t>
            </a:r>
            <a:endParaRPr b="0" dirty="0"/>
          </a:p>
          <a:p>
            <a:pPr marL="914400" lvl="1" indent="-381000" algn="l" rtl="0">
              <a:spcBef>
                <a:spcPts val="0"/>
              </a:spcBef>
              <a:spcAft>
                <a:spcPts val="0"/>
              </a:spcAft>
              <a:buSzPts val="2400"/>
              <a:buChar char="○"/>
            </a:pPr>
            <a:r>
              <a:rPr lang="en" b="0" dirty="0"/>
              <a:t>Is required evidence included in the collection?</a:t>
            </a:r>
            <a:endParaRPr b="0" dirty="0"/>
          </a:p>
          <a:p>
            <a:pPr marL="914400" lvl="1" indent="-381000" algn="l" rtl="0">
              <a:spcBef>
                <a:spcPts val="0"/>
              </a:spcBef>
              <a:spcAft>
                <a:spcPts val="0"/>
              </a:spcAft>
              <a:buSzPts val="2400"/>
              <a:buChar char="○"/>
            </a:pPr>
            <a:r>
              <a:rPr lang="en" b="0" dirty="0"/>
              <a:t>Does the evidence demonstrate mastery of the entire course?</a:t>
            </a:r>
            <a:endParaRPr b="0" dirty="0"/>
          </a:p>
          <a:p>
            <a:pPr marL="457200" lvl="0" indent="-381000" algn="l" rtl="0">
              <a:spcBef>
                <a:spcPts val="0"/>
              </a:spcBef>
              <a:spcAft>
                <a:spcPts val="0"/>
              </a:spcAft>
              <a:buSzPts val="2400"/>
              <a:buChar char="●"/>
            </a:pPr>
            <a:r>
              <a:rPr lang="en" b="0" dirty="0"/>
              <a:t>Document decisions and rationales.  </a:t>
            </a:r>
            <a:endParaRPr b="0" dirty="0"/>
          </a:p>
        </p:txBody>
      </p:sp>
      <p:sp>
        <p:nvSpPr>
          <p:cNvPr id="245" name="Google Shape;245;gfb22d7fd7f_0_19"/>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27</a:t>
            </a:fld>
            <a:endParaRPr/>
          </a:p>
        </p:txBody>
      </p:sp>
      <p:sp>
        <p:nvSpPr>
          <p:cNvPr id="246" name="Google Shape;246;gfb22d7fd7f_0_1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Verification Process: The Local Panel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fb22d7fd7f_0_46"/>
          <p:cNvSpPr txBox="1">
            <a:spLocks noGrp="1"/>
          </p:cNvSpPr>
          <p:nvPr>
            <p:ph type="body" idx="1"/>
          </p:nvPr>
        </p:nvSpPr>
        <p:spPr>
          <a:xfrm>
            <a:off x="252550" y="853025"/>
            <a:ext cx="8488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The evaluation of a collection of evidence through which the local panel determines if LAVC is awarded is a separate process from scoring responses to state-developed performance tasks.</a:t>
            </a:r>
            <a:endParaRPr b="0"/>
          </a:p>
          <a:p>
            <a:pPr marL="457200" lvl="0" indent="-381000" algn="l" rtl="0">
              <a:spcBef>
                <a:spcPts val="0"/>
              </a:spcBef>
              <a:spcAft>
                <a:spcPts val="0"/>
              </a:spcAft>
              <a:buSzPts val="2400"/>
              <a:buChar char="●"/>
            </a:pPr>
            <a:r>
              <a:rPr lang="en" b="0"/>
              <a:t>The Guidelines for LAVC do not allow for a “mass” review and describe this process as an individual determination for each collection of evidence reviewed.</a:t>
            </a:r>
            <a:endParaRPr b="0"/>
          </a:p>
        </p:txBody>
      </p:sp>
      <p:sp>
        <p:nvSpPr>
          <p:cNvPr id="252" name="Google Shape;252;gfb22d7fd7f_0_4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28</a:t>
            </a:fld>
            <a:endParaRPr/>
          </a:p>
        </p:txBody>
      </p:sp>
      <p:sp>
        <p:nvSpPr>
          <p:cNvPr id="253" name="Google Shape;253;gfb22d7fd7f_0_4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Determining if LAVC Is Awarded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fb22d7fd7f_0_58"/>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Develop a protocol for identifying and training members of the local review panel(s).</a:t>
            </a:r>
            <a:endParaRPr b="0"/>
          </a:p>
          <a:p>
            <a:pPr marL="457200" lvl="0" indent="-381000" algn="l" rtl="0">
              <a:spcBef>
                <a:spcPts val="0"/>
              </a:spcBef>
              <a:spcAft>
                <a:spcPts val="0"/>
              </a:spcAft>
              <a:buSzPts val="2400"/>
              <a:buChar char="●"/>
            </a:pPr>
            <a:r>
              <a:rPr lang="en" b="0"/>
              <a:t>Compare the evidence collection to the standards, competencies, and objectives of the entire course.</a:t>
            </a:r>
            <a:endParaRPr b="0"/>
          </a:p>
          <a:p>
            <a:pPr marL="457200" lvl="0" indent="-381000" algn="l" rtl="0">
              <a:spcBef>
                <a:spcPts val="0"/>
              </a:spcBef>
              <a:spcAft>
                <a:spcPts val="0"/>
              </a:spcAft>
              <a:buSzPts val="2400"/>
              <a:buChar char="●"/>
            </a:pPr>
            <a:r>
              <a:rPr lang="en" b="0"/>
              <a:t>Determine what will be included as documentation of the panel’s decisions and how results of the local review will be communicated to students, families, teachers, student information system managers, etc.</a:t>
            </a:r>
            <a:endParaRPr b="0"/>
          </a:p>
          <a:p>
            <a:pPr marL="457200" lvl="0" indent="0" algn="l" rtl="0">
              <a:spcBef>
                <a:spcPts val="0"/>
              </a:spcBef>
              <a:spcAft>
                <a:spcPts val="0"/>
              </a:spcAft>
              <a:buNone/>
            </a:pPr>
            <a:endParaRPr b="0"/>
          </a:p>
        </p:txBody>
      </p:sp>
      <p:sp>
        <p:nvSpPr>
          <p:cNvPr id="259" name="Google Shape;259;gfb22d7fd7f_0_58"/>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29</a:t>
            </a:fld>
            <a:endParaRPr/>
          </a:p>
        </p:txBody>
      </p:sp>
      <p:sp>
        <p:nvSpPr>
          <p:cNvPr id="260" name="Google Shape;260;gfb22d7fd7f_0_5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Establishing a Local 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a:t>
            </a:fld>
            <a:endParaRPr/>
          </a:p>
        </p:txBody>
      </p:sp>
      <p:sp>
        <p:nvSpPr>
          <p:cNvPr id="78" name="Google Shape;78;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a:t>Superintendent’s Memo #276-21</a:t>
            </a:r>
            <a:endParaRPr/>
          </a:p>
          <a:p>
            <a:pPr marL="0" lvl="0" indent="0" algn="l" rtl="0">
              <a:lnSpc>
                <a:spcPct val="100000"/>
              </a:lnSpc>
              <a:spcBef>
                <a:spcPts val="0"/>
              </a:spcBef>
              <a:spcAft>
                <a:spcPts val="0"/>
              </a:spcAft>
              <a:buSzPts val="4800"/>
              <a:buNone/>
            </a:pPr>
            <a:endParaRPr sz="30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fb22d7fd7f_0_64"/>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Possible outcomes of the local panel’s review:</a:t>
            </a:r>
            <a:endParaRPr b="0"/>
          </a:p>
          <a:p>
            <a:pPr marL="457200" lvl="0" indent="-381000" algn="l" rtl="0">
              <a:spcBef>
                <a:spcPts val="0"/>
              </a:spcBef>
              <a:spcAft>
                <a:spcPts val="0"/>
              </a:spcAft>
              <a:buSzPts val="2400"/>
              <a:buChar char="●"/>
            </a:pPr>
            <a:r>
              <a:rPr lang="en" b="0"/>
              <a:t>LAVC is awarded.</a:t>
            </a:r>
            <a:endParaRPr b="0"/>
          </a:p>
          <a:p>
            <a:pPr marL="457200" lvl="0" indent="-381000" algn="l" rtl="0">
              <a:spcBef>
                <a:spcPts val="0"/>
              </a:spcBef>
              <a:spcAft>
                <a:spcPts val="0"/>
              </a:spcAft>
              <a:buSzPts val="2400"/>
              <a:buChar char="●"/>
            </a:pPr>
            <a:r>
              <a:rPr lang="en" b="0"/>
              <a:t>LAVC is denied.</a:t>
            </a:r>
            <a:endParaRPr b="0"/>
          </a:p>
          <a:p>
            <a:pPr marL="457200" lvl="0" indent="-381000" algn="l" rtl="0">
              <a:spcBef>
                <a:spcPts val="0"/>
              </a:spcBef>
              <a:spcAft>
                <a:spcPts val="0"/>
              </a:spcAft>
              <a:buSzPts val="2400"/>
              <a:buChar char="●"/>
            </a:pPr>
            <a:r>
              <a:rPr lang="en" b="0"/>
              <a:t>Panel suggests participation in a </a:t>
            </a:r>
            <a:r>
              <a:rPr lang="en"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remedial</a:t>
            </a:r>
            <a:r>
              <a:rPr lang="en" b="0"/>
              <a:t> program and retesting (submitting responses to different state-developed tasks and/or different local assessments).</a:t>
            </a:r>
            <a:endParaRPr b="0"/>
          </a:p>
          <a:p>
            <a:pPr marL="457200" lvl="0" indent="-381000" algn="l" rtl="0">
              <a:spcBef>
                <a:spcPts val="0"/>
              </a:spcBef>
              <a:spcAft>
                <a:spcPts val="0"/>
              </a:spcAft>
              <a:buSzPts val="2400"/>
              <a:buChar char="●"/>
            </a:pPr>
            <a:r>
              <a:rPr lang="en" b="0"/>
              <a:t>Panel requests additional academic assignments before making a final decision.</a:t>
            </a:r>
            <a:endParaRPr b="0"/>
          </a:p>
        </p:txBody>
      </p:sp>
      <p:sp>
        <p:nvSpPr>
          <p:cNvPr id="266" name="Google Shape;266;gfb22d7fd7f_0_6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
        <p:nvSpPr>
          <p:cNvPr id="267" name="Google Shape;267;gfb22d7fd7f_0_6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Panel Decisions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fb22d7fd7f_0_70"/>
          <p:cNvSpPr txBox="1">
            <a:spLocks noGrp="1"/>
          </p:cNvSpPr>
          <p:nvPr>
            <p:ph type="body" idx="1"/>
          </p:nvPr>
        </p:nvSpPr>
        <p:spPr>
          <a:xfrm>
            <a:off x="481150" y="1462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The </a:t>
            </a:r>
            <a:r>
              <a:rPr lang="en" b="0" i="1"/>
              <a:t>Implementation Support </a:t>
            </a:r>
            <a:r>
              <a:rPr lang="en" b="0"/>
              <a:t>states: </a:t>
            </a:r>
            <a:endParaRPr b="0"/>
          </a:p>
          <a:p>
            <a:pPr marL="0" lvl="0" indent="0" algn="l" rtl="0">
              <a:spcBef>
                <a:spcPts val="1200"/>
              </a:spcBef>
              <a:spcAft>
                <a:spcPts val="1200"/>
              </a:spcAft>
              <a:buNone/>
            </a:pPr>
            <a:r>
              <a:rPr lang="en" b="0">
                <a:solidFill>
                  <a:schemeClr val="dk1"/>
                </a:solidFill>
              </a:rPr>
              <a:t>“The local panel is not expected to determine a performance level (e.g., Pass/Advanced, Pass/Proficient, etc.) that would result from a SOL test.”</a:t>
            </a:r>
            <a:endParaRPr b="0"/>
          </a:p>
        </p:txBody>
      </p:sp>
      <p:sp>
        <p:nvSpPr>
          <p:cNvPr id="273" name="Google Shape;273;gfb22d7fd7f_0_7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31</a:t>
            </a:fld>
            <a:endParaRPr/>
          </a:p>
        </p:txBody>
      </p:sp>
      <p:sp>
        <p:nvSpPr>
          <p:cNvPr id="274" name="Google Shape;274;gfb22d7fd7f_0_7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the local panel determine a Performance Level?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body" idx="1"/>
          </p:nvPr>
        </p:nvSpPr>
        <p:spPr>
          <a:xfrm>
            <a:off x="235900" y="2029575"/>
            <a:ext cx="88320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b="0" dirty="0"/>
              <a:t>All school divisions will submit an </a:t>
            </a:r>
            <a:r>
              <a:rPr lang="en" b="0" dirty="0">
                <a:solidFill>
                  <a:schemeClr val="tx1"/>
                </a:solidFill>
              </a:rPr>
              <a:t>online survey </a:t>
            </a:r>
            <a:r>
              <a:rPr lang="en" b="0" dirty="0"/>
              <a:t>to indicate how credit will be verified for students enrolled in each history/social science course eligible for verified credit during the applicable school year. </a:t>
            </a:r>
            <a:endParaRPr b="0" dirty="0"/>
          </a:p>
          <a:p>
            <a:pPr marL="457200" lvl="0" indent="-381000" algn="l" rtl="0">
              <a:lnSpc>
                <a:spcPct val="115000"/>
              </a:lnSpc>
              <a:spcBef>
                <a:spcPts val="0"/>
              </a:spcBef>
              <a:spcAft>
                <a:spcPts val="0"/>
              </a:spcAft>
              <a:buSzPts val="2400"/>
              <a:buChar char="●"/>
            </a:pPr>
            <a:r>
              <a:rPr lang="en" b="0" dirty="0"/>
              <a:t>The DDOT/DDOT2 will be notified each year about the timeline for this requirement.</a:t>
            </a:r>
            <a:endParaRPr b="0" dirty="0"/>
          </a:p>
          <a:p>
            <a:pPr marL="0" lvl="0" indent="0" algn="l" rtl="0">
              <a:lnSpc>
                <a:spcPct val="115000"/>
              </a:lnSpc>
              <a:spcBef>
                <a:spcPts val="0"/>
              </a:spcBef>
              <a:spcAft>
                <a:spcPts val="0"/>
              </a:spcAft>
              <a:buSzPts val="2400"/>
              <a:buNone/>
            </a:pPr>
            <a:endParaRPr b="0" dirty="0"/>
          </a:p>
          <a:p>
            <a:pPr marL="0" lvl="0" indent="0" algn="l" rtl="0">
              <a:lnSpc>
                <a:spcPct val="115000"/>
              </a:lnSpc>
              <a:spcBef>
                <a:spcPts val="1600"/>
              </a:spcBef>
              <a:spcAft>
                <a:spcPts val="1600"/>
              </a:spcAft>
              <a:buSzPts val="2400"/>
              <a:buNone/>
            </a:pPr>
            <a:endParaRPr b="0" dirty="0"/>
          </a:p>
        </p:txBody>
      </p:sp>
      <p:sp>
        <p:nvSpPr>
          <p:cNvPr id="280" name="Google Shape;280;p36"/>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32</a:t>
            </a:fld>
            <a:endParaRPr/>
          </a:p>
        </p:txBody>
      </p:sp>
      <p:sp>
        <p:nvSpPr>
          <p:cNvPr id="281" name="Google Shape;281;p36"/>
          <p:cNvSpPr txBox="1">
            <a:spLocks noGrp="1"/>
          </p:cNvSpPr>
          <p:nvPr>
            <p:ph type="title"/>
          </p:nvPr>
        </p:nvSpPr>
        <p:spPr>
          <a:xfrm>
            <a:off x="296350" y="111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Annual Notification Requirement</a:t>
            </a:r>
            <a:endParaRPr/>
          </a:p>
        </p:txBody>
      </p:sp>
      <p:pic>
        <p:nvPicPr>
          <p:cNvPr id="282" name="Google Shape;282;p36" descr="School divisions will notify VDOE annually if they choose to use state-developed performance tasks in conjunction with other local assessments to award LAVC in history." title="Annual Notification"/>
          <p:cNvPicPr preferRelativeResize="0"/>
          <p:nvPr/>
        </p:nvPicPr>
        <p:blipFill rotWithShape="1">
          <a:blip r:embed="rId3">
            <a:alphaModFix/>
          </a:blip>
          <a:srcRect/>
          <a:stretch/>
        </p:blipFill>
        <p:spPr>
          <a:xfrm>
            <a:off x="152400" y="836225"/>
            <a:ext cx="8839199" cy="1191491"/>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f694b657f4_0_0"/>
          <p:cNvSpPr txBox="1">
            <a:spLocks noGrp="1"/>
          </p:cNvSpPr>
          <p:nvPr>
            <p:ph type="body" idx="1"/>
          </p:nvPr>
        </p:nvSpPr>
        <p:spPr>
          <a:xfrm>
            <a:off x="328750" y="10054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Use the </a:t>
            </a:r>
            <a:r>
              <a:rPr lang="en" b="0" u="sng" dirty="0">
                <a:solidFill>
                  <a:schemeClr val="hlink"/>
                </a:solidFill>
                <a:hlinkClick r:id="rId3"/>
              </a:rPr>
              <a:t>LAVC Plan for History and Social Science fillable form</a:t>
            </a:r>
            <a:r>
              <a:rPr lang="en" b="0" dirty="0">
                <a:hlinkClick r:id="rId3"/>
              </a:rPr>
              <a:t> </a:t>
            </a:r>
            <a:r>
              <a:rPr lang="en" b="0" dirty="0"/>
              <a:t>to document how the school division will meet the requirements each year in each course exercising this option.</a:t>
            </a:r>
            <a:endParaRPr b="0" dirty="0"/>
          </a:p>
          <a:p>
            <a:pPr marL="457200" lvl="0" indent="-381000" algn="l" rtl="0">
              <a:spcBef>
                <a:spcPts val="0"/>
              </a:spcBef>
              <a:spcAft>
                <a:spcPts val="0"/>
              </a:spcAft>
              <a:buSzPts val="2400"/>
              <a:buChar char="●"/>
            </a:pPr>
            <a:r>
              <a:rPr lang="en" b="0" dirty="0"/>
              <a:t>The descriptions provided for each section of the form can assist with decision-making and planning ahead for future implementation of this option.</a:t>
            </a:r>
            <a:endParaRPr b="0" dirty="0"/>
          </a:p>
          <a:p>
            <a:pPr marL="457200" lvl="0" indent="-381000" algn="l" rtl="0">
              <a:spcBef>
                <a:spcPts val="0"/>
              </a:spcBef>
              <a:spcAft>
                <a:spcPts val="0"/>
              </a:spcAft>
              <a:buSzPts val="2400"/>
              <a:buChar char="●"/>
            </a:pPr>
            <a:r>
              <a:rPr lang="en" b="0" dirty="0"/>
              <a:t>Maintain this annual plan locally.</a:t>
            </a:r>
            <a:endParaRPr b="0" dirty="0"/>
          </a:p>
        </p:txBody>
      </p:sp>
      <p:sp>
        <p:nvSpPr>
          <p:cNvPr id="288" name="Google Shape;288;gf694b657f4_0_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33</a:t>
            </a:fld>
            <a:endParaRPr/>
          </a:p>
        </p:txBody>
      </p:sp>
      <p:sp>
        <p:nvSpPr>
          <p:cNvPr id="289" name="Google Shape;289;gf694b657f4_0_0"/>
          <p:cNvSpPr txBox="1">
            <a:spLocks noGrp="1"/>
          </p:cNvSpPr>
          <p:nvPr>
            <p:ph type="title"/>
          </p:nvPr>
        </p:nvSpPr>
        <p:spPr>
          <a:xfrm>
            <a:off x="448750" y="187325"/>
            <a:ext cx="857887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dirty="0"/>
              <a:t>LAVC Plans for History and Social Science</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694b657f4_0_7"/>
          <p:cNvSpPr txBox="1">
            <a:spLocks noGrp="1"/>
          </p:cNvSpPr>
          <p:nvPr>
            <p:ph type="body" idx="1"/>
          </p:nvPr>
        </p:nvSpPr>
        <p:spPr>
          <a:xfrm>
            <a:off x="404950" y="7768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Each spring, the Office of Student Assessment will select a sample of school divisions exercising this option for desk review.</a:t>
            </a:r>
            <a:endParaRPr b="0"/>
          </a:p>
          <a:p>
            <a:pPr marL="457200" lvl="0" indent="-381000" algn="l" rtl="0">
              <a:spcBef>
                <a:spcPts val="0"/>
              </a:spcBef>
              <a:spcAft>
                <a:spcPts val="0"/>
              </a:spcAft>
              <a:buSzPts val="2400"/>
              <a:buChar char="●"/>
            </a:pPr>
            <a:r>
              <a:rPr lang="en" b="0"/>
              <a:t>The DDOT/DDOT2 will be notified via email regarding selection, the process and timeline for desk reviews, and the documents to be provided to VDOE.</a:t>
            </a:r>
            <a:endParaRPr b="0"/>
          </a:p>
          <a:p>
            <a:pPr marL="457200" lvl="0" indent="-381000" algn="l" rtl="0">
              <a:spcBef>
                <a:spcPts val="0"/>
              </a:spcBef>
              <a:spcAft>
                <a:spcPts val="0"/>
              </a:spcAft>
              <a:buSzPts val="2400"/>
              <a:buChar char="●"/>
            </a:pPr>
            <a:r>
              <a:rPr lang="en" b="0"/>
              <a:t>VDOE staff will contact the DDOT/DDOT2 to schedule a virtual meeting with school division staff as part of the desk review process.</a:t>
            </a:r>
            <a:endParaRPr b="0"/>
          </a:p>
        </p:txBody>
      </p:sp>
      <p:sp>
        <p:nvSpPr>
          <p:cNvPr id="295" name="Google Shape;295;gf694b657f4_0_7"/>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34</a:t>
            </a:fld>
            <a:endParaRPr/>
          </a:p>
        </p:txBody>
      </p:sp>
      <p:sp>
        <p:nvSpPr>
          <p:cNvPr id="296" name="Google Shape;296;gf694b657f4_0_7"/>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Desk Reviews (Not Desk Audits)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fb8b193618_0_0"/>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35</a:t>
            </a:fld>
            <a:endParaRPr/>
          </a:p>
        </p:txBody>
      </p:sp>
      <p:sp>
        <p:nvSpPr>
          <p:cNvPr id="302" name="Google Shape;302;gfb8b193618_0_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9"/>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36</a:t>
            </a:fld>
            <a:endParaRPr/>
          </a:p>
        </p:txBody>
      </p:sp>
      <p:sp>
        <p:nvSpPr>
          <p:cNvPr id="308" name="Google Shape;308;p59"/>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Contact Information </a:t>
            </a:r>
            <a:r>
              <a:rPr lang="en" sz="2400"/>
              <a:t>(1 of 2)</a:t>
            </a:r>
            <a:endParaRPr sz="2400"/>
          </a:p>
        </p:txBody>
      </p:sp>
      <p:sp>
        <p:nvSpPr>
          <p:cNvPr id="309" name="Google Shape;309;p59"/>
          <p:cNvSpPr txBox="1">
            <a:spLocks noGrp="1"/>
          </p:cNvSpPr>
          <p:nvPr>
            <p:ph type="body" idx="1"/>
          </p:nvPr>
        </p:nvSpPr>
        <p:spPr>
          <a:xfrm>
            <a:off x="481150" y="10054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Christonya Brown, History and Social Science Education Coordinator, </a:t>
            </a:r>
            <a:r>
              <a:rPr lang="en" b="0" u="sng">
                <a:solidFill>
                  <a:schemeClr val="hlink"/>
                </a:solidFill>
                <a:hlinkClick r:id="rId3"/>
              </a:rPr>
              <a:t>Christonya.Brown@doe.virginia.gov</a:t>
            </a:r>
            <a:endParaRPr b="0"/>
          </a:p>
          <a:p>
            <a:pPr marL="0" lvl="0" indent="0" algn="l" rtl="0">
              <a:lnSpc>
                <a:spcPct val="115000"/>
              </a:lnSpc>
              <a:spcBef>
                <a:spcPts val="1600"/>
              </a:spcBef>
              <a:spcAft>
                <a:spcPts val="0"/>
              </a:spcAft>
              <a:buSzPts val="2400"/>
              <a:buNone/>
            </a:pPr>
            <a:r>
              <a:rPr lang="en" b="0"/>
              <a:t>Andrea Emerson, History and Social Science Secondary Specialist, </a:t>
            </a:r>
            <a:r>
              <a:rPr lang="en" b="0" u="sng">
                <a:solidFill>
                  <a:schemeClr val="hlink"/>
                </a:solidFill>
                <a:hlinkClick r:id="rId4"/>
              </a:rPr>
              <a:t>Andrea.Emerson@doe.virginia.gov</a:t>
            </a:r>
            <a:endParaRPr b="0"/>
          </a:p>
          <a:p>
            <a:pPr marL="0" lvl="0" indent="0" algn="l" rtl="0">
              <a:lnSpc>
                <a:spcPct val="115000"/>
              </a:lnSpc>
              <a:spcBef>
                <a:spcPts val="1600"/>
              </a:spcBef>
              <a:spcAft>
                <a:spcPts val="0"/>
              </a:spcAft>
              <a:buSzPts val="2400"/>
              <a:buNone/>
            </a:pPr>
            <a:r>
              <a:rPr lang="en" b="0"/>
              <a:t>Brandi McCracken, History and Social Science Elementary Specialist, </a:t>
            </a:r>
            <a:r>
              <a:rPr lang="en" b="0" u="sng">
                <a:solidFill>
                  <a:schemeClr val="hlink"/>
                </a:solidFill>
                <a:hlinkClick r:id="rId5"/>
              </a:rPr>
              <a:t>Brandi.McCracken@doe.virginia.gov</a:t>
            </a:r>
            <a:endParaRPr b="0"/>
          </a:p>
          <a:p>
            <a:pPr marL="0" lvl="0" indent="0" algn="l" rtl="0">
              <a:lnSpc>
                <a:spcPct val="115000"/>
              </a:lnSpc>
              <a:spcBef>
                <a:spcPts val="1600"/>
              </a:spcBef>
              <a:spcAft>
                <a:spcPts val="1600"/>
              </a:spcAft>
              <a:buSzPts val="2400"/>
              <a:buNone/>
            </a:pPr>
            <a:endParaRPr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0"/>
          <p:cNvSpPr txBox="1">
            <a:spLocks noGrp="1"/>
          </p:cNvSpPr>
          <p:nvPr>
            <p:ph type="body" idx="1"/>
          </p:nvPr>
        </p:nvSpPr>
        <p:spPr>
          <a:xfrm>
            <a:off x="481150" y="8530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Office of Student Assessment</a:t>
            </a:r>
            <a:endParaRPr b="0"/>
          </a:p>
          <a:p>
            <a:pPr marL="457200" lvl="0" indent="-381000" algn="l" rtl="0">
              <a:lnSpc>
                <a:spcPct val="115000"/>
              </a:lnSpc>
              <a:spcBef>
                <a:spcPts val="0"/>
              </a:spcBef>
              <a:spcAft>
                <a:spcPts val="0"/>
              </a:spcAft>
              <a:buSzPts val="2400"/>
              <a:buChar char="●"/>
            </a:pPr>
            <a:r>
              <a:rPr lang="en" b="0" u="sng">
                <a:solidFill>
                  <a:schemeClr val="hlink"/>
                </a:solidFill>
                <a:hlinkClick r:id="rId3"/>
              </a:rPr>
              <a:t>student_assessment@doe.virginia.gov</a:t>
            </a:r>
            <a:endParaRPr b="0"/>
          </a:p>
          <a:p>
            <a:pPr marL="457200" lvl="0" indent="-381000" algn="l" rtl="0">
              <a:lnSpc>
                <a:spcPct val="115000"/>
              </a:lnSpc>
              <a:spcBef>
                <a:spcPts val="0"/>
              </a:spcBef>
              <a:spcAft>
                <a:spcPts val="0"/>
              </a:spcAft>
              <a:buSzPts val="2400"/>
              <a:buChar char="●"/>
            </a:pPr>
            <a:r>
              <a:rPr lang="en" b="0"/>
              <a:t>(804) 225-2102</a:t>
            </a:r>
            <a:endParaRPr b="0"/>
          </a:p>
          <a:p>
            <a:pPr marL="0" lvl="0" indent="0" algn="l" rtl="0">
              <a:lnSpc>
                <a:spcPct val="115000"/>
              </a:lnSpc>
              <a:spcBef>
                <a:spcPts val="1600"/>
              </a:spcBef>
              <a:spcAft>
                <a:spcPts val="0"/>
              </a:spcAft>
              <a:buSzPts val="2400"/>
              <a:buNone/>
            </a:pPr>
            <a:r>
              <a:rPr lang="en" b="0"/>
              <a:t>Holli Cook, Assessment Coordinator, </a:t>
            </a:r>
            <a:r>
              <a:rPr lang="en" b="0" u="sng">
                <a:solidFill>
                  <a:schemeClr val="hlink"/>
                </a:solidFill>
                <a:hlinkClick r:id="rId4"/>
              </a:rPr>
              <a:t>Holli.Cook@doe.virginia.gov</a:t>
            </a:r>
            <a:endParaRPr b="0"/>
          </a:p>
          <a:p>
            <a:pPr marL="0" lvl="0" indent="0" algn="l" rtl="0">
              <a:lnSpc>
                <a:spcPct val="115000"/>
              </a:lnSpc>
              <a:spcBef>
                <a:spcPts val="1600"/>
              </a:spcBef>
              <a:spcAft>
                <a:spcPts val="0"/>
              </a:spcAft>
              <a:buSzPts val="2400"/>
              <a:buNone/>
            </a:pPr>
            <a:r>
              <a:rPr lang="en" b="0"/>
              <a:t>Chris Tsitsera, Assessment Specialist, </a:t>
            </a:r>
            <a:r>
              <a:rPr lang="en" b="0" u="sng">
                <a:solidFill>
                  <a:schemeClr val="hlink"/>
                </a:solidFill>
                <a:hlinkClick r:id="rId5"/>
              </a:rPr>
              <a:t>Chris.Tsitsera@doe.virginia.gov</a:t>
            </a:r>
            <a:endParaRPr b="0"/>
          </a:p>
          <a:p>
            <a:pPr marL="0" lvl="0" indent="0" algn="l" rtl="0">
              <a:lnSpc>
                <a:spcPct val="115000"/>
              </a:lnSpc>
              <a:spcBef>
                <a:spcPts val="1600"/>
              </a:spcBef>
              <a:spcAft>
                <a:spcPts val="1600"/>
              </a:spcAft>
              <a:buSzPts val="2400"/>
              <a:buNone/>
            </a:pPr>
            <a:endParaRPr b="0"/>
          </a:p>
        </p:txBody>
      </p:sp>
      <p:sp>
        <p:nvSpPr>
          <p:cNvPr id="315" name="Google Shape;315;p60"/>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37</a:t>
            </a:fld>
            <a:endParaRPr/>
          </a:p>
        </p:txBody>
      </p:sp>
      <p:sp>
        <p:nvSpPr>
          <p:cNvPr id="316" name="Google Shape;316;p60"/>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Contact Information </a:t>
            </a:r>
            <a:r>
              <a:rPr lang="en" sz="2400"/>
              <a:t>(2 of 2)</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6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Superintendent’s Memo #276-21 </a:t>
            </a:r>
            <a:endParaRPr/>
          </a:p>
        </p:txBody>
      </p:sp>
      <p:sp>
        <p:nvSpPr>
          <p:cNvPr id="84" name="Google Shape;84;p15"/>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4</a:t>
            </a:fld>
            <a:endParaRPr/>
          </a:p>
        </p:txBody>
      </p:sp>
      <p:sp>
        <p:nvSpPr>
          <p:cNvPr id="85" name="Google Shape;85;p15"/>
          <p:cNvSpPr txBox="1">
            <a:spLocks noGrp="1"/>
          </p:cNvSpPr>
          <p:nvPr>
            <p:ph type="body" idx="1"/>
          </p:nvPr>
        </p:nvSpPr>
        <p:spPr>
          <a:xfrm>
            <a:off x="252550" y="700625"/>
            <a:ext cx="8183400"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2400"/>
              <a:buNone/>
            </a:pPr>
            <a:r>
              <a:rPr lang="en" b="0" dirty="0"/>
              <a:t>“Revisions to the Guidelines for Locally Awarded Verified Credits to Allow for the Use of Performance Assessments to Verify Credits in History and Social Science”</a:t>
            </a:r>
            <a:endParaRPr b="0" dirty="0"/>
          </a:p>
          <a:p>
            <a:pPr marL="914400" lvl="1" indent="-381000" algn="l" rtl="0">
              <a:spcBef>
                <a:spcPts val="0"/>
              </a:spcBef>
              <a:spcAft>
                <a:spcPts val="0"/>
              </a:spcAft>
              <a:buClr>
                <a:srgbClr val="101820"/>
              </a:buClr>
              <a:buSzPts val="2400"/>
              <a:buChar char="○"/>
            </a:pPr>
            <a:r>
              <a:rPr lang="en" b="0" u="sng" dirty="0">
                <a:solidFill>
                  <a:schemeClr val="accent5"/>
                </a:solidFill>
                <a:hlinkClick r:id="rId3"/>
              </a:rPr>
              <a:t>Guidelines for Locally Awarded Verified Credits</a:t>
            </a:r>
            <a:r>
              <a:rPr lang="en" b="0" dirty="0">
                <a:solidFill>
                  <a:srgbClr val="101820"/>
                </a:solidFill>
                <a:hlinkClick r:id="rId3"/>
              </a:rPr>
              <a:t> </a:t>
            </a:r>
            <a:r>
              <a:rPr lang="en" b="0" dirty="0">
                <a:solidFill>
                  <a:srgbClr val="101820"/>
                </a:solidFill>
              </a:rPr>
              <a:t>(LAVC)</a:t>
            </a:r>
            <a:endParaRPr b="0" dirty="0">
              <a:solidFill>
                <a:srgbClr val="101820"/>
              </a:solidFill>
            </a:endParaRPr>
          </a:p>
          <a:p>
            <a:pPr marL="914400" lvl="1" indent="-381000" algn="l" rtl="0">
              <a:spcBef>
                <a:spcPts val="0"/>
              </a:spcBef>
              <a:spcAft>
                <a:spcPts val="0"/>
              </a:spcAft>
              <a:buClr>
                <a:srgbClr val="101820"/>
              </a:buClr>
              <a:buSzPts val="2400"/>
              <a:buChar char="○"/>
            </a:pPr>
            <a:r>
              <a:rPr lang="en" b="0" i="1" u="sng" dirty="0">
                <a:solidFill>
                  <a:schemeClr val="accent5"/>
                </a:solidFill>
                <a:hlinkClick r:id="rId4"/>
              </a:rPr>
              <a:t>Implementation Support for School Divisions Using State-Developed Performance Tasks to Verify Credits in History and Social Science</a:t>
            </a:r>
            <a:endParaRPr b="0" dirty="0">
              <a:solidFill>
                <a:schemeClr val="dk1"/>
              </a:solidFill>
            </a:endParaRPr>
          </a:p>
          <a:p>
            <a:pPr marL="0" lvl="0" indent="0" algn="l" rtl="0">
              <a:lnSpc>
                <a:spcPct val="115000"/>
              </a:lnSpc>
              <a:spcBef>
                <a:spcPts val="1600"/>
              </a:spcBef>
              <a:spcAft>
                <a:spcPts val="1600"/>
              </a:spcAft>
              <a:buSzPts val="2400"/>
              <a:buNone/>
            </a:pPr>
            <a:endParaRPr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solidFill>
                  <a:schemeClr val="dk1"/>
                </a:solidFill>
              </a:rPr>
              <a:t>“A student may be eligible to earn locally-awarded verified credits (LAVC) under two options. Student eligibility and the LAVC process vary between the two options.”</a:t>
            </a:r>
            <a:endParaRPr b="0">
              <a:solidFill>
                <a:schemeClr val="dk1"/>
              </a:solidFill>
            </a:endParaRPr>
          </a:p>
          <a:p>
            <a:pPr marL="457200" lvl="0" indent="-381000" algn="l" rtl="0">
              <a:lnSpc>
                <a:spcPct val="115000"/>
              </a:lnSpc>
              <a:spcBef>
                <a:spcPts val="1600"/>
              </a:spcBef>
              <a:spcAft>
                <a:spcPts val="0"/>
              </a:spcAft>
              <a:buClr>
                <a:schemeClr val="dk1"/>
              </a:buClr>
              <a:buSzPts val="2400"/>
              <a:buChar char="●"/>
            </a:pPr>
            <a:r>
              <a:rPr lang="en" b="0">
                <a:solidFill>
                  <a:schemeClr val="dk1"/>
                </a:solidFill>
              </a:rPr>
              <a:t>Option One: the previously established LAVC process</a:t>
            </a:r>
            <a:endParaRPr b="0">
              <a:solidFill>
                <a:schemeClr val="dk1"/>
              </a:solidFill>
            </a:endParaRPr>
          </a:p>
          <a:p>
            <a:pPr marL="457200" lvl="0" indent="-381000" algn="l" rtl="0">
              <a:lnSpc>
                <a:spcPct val="115000"/>
              </a:lnSpc>
              <a:spcBef>
                <a:spcPts val="0"/>
              </a:spcBef>
              <a:spcAft>
                <a:spcPts val="0"/>
              </a:spcAft>
              <a:buClr>
                <a:schemeClr val="dk1"/>
              </a:buClr>
              <a:buSzPts val="2400"/>
              <a:buChar char="●"/>
            </a:pPr>
            <a:r>
              <a:rPr lang="en" b="0">
                <a:solidFill>
                  <a:schemeClr val="dk1"/>
                </a:solidFill>
              </a:rPr>
              <a:t>Option Two: a new process for LAVC that may be used for history and social science only</a:t>
            </a:r>
            <a:endParaRPr b="0">
              <a:solidFill>
                <a:schemeClr val="dk1"/>
              </a:solidFill>
            </a:endParaRPr>
          </a:p>
          <a:p>
            <a:pPr marL="0" lvl="0" indent="0" algn="l" rtl="0">
              <a:lnSpc>
                <a:spcPct val="115000"/>
              </a:lnSpc>
              <a:spcBef>
                <a:spcPts val="1600"/>
              </a:spcBef>
              <a:spcAft>
                <a:spcPts val="1600"/>
              </a:spcAft>
              <a:buSzPts val="2400"/>
              <a:buNone/>
            </a:pPr>
            <a:endParaRPr/>
          </a:p>
        </p:txBody>
      </p:sp>
      <p:sp>
        <p:nvSpPr>
          <p:cNvPr id="91" name="Google Shape;91;p17"/>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5</a:t>
            </a:fld>
            <a:endParaRPr/>
          </a:p>
        </p:txBody>
      </p:sp>
      <p:sp>
        <p:nvSpPr>
          <p:cNvPr id="92" name="Google Shape;92;p17"/>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Guidelines for LAVC: Two Options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199507" y="1124575"/>
            <a:ext cx="8769844"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b="0" dirty="0"/>
              <a:t>Language was removed from the </a:t>
            </a:r>
            <a:r>
              <a:rPr lang="en" b="0" i="1" dirty="0"/>
              <a:t>SOA Guidance Document </a:t>
            </a:r>
            <a:r>
              <a:rPr lang="en" b="0" dirty="0"/>
              <a:t>that prohibited the award of verified credits for performance assessments in history and social science. (This language had been previously added to address legislation enacted by the 2018 Virginia General Assembly.)</a:t>
            </a:r>
            <a:endParaRPr b="0" dirty="0"/>
          </a:p>
          <a:p>
            <a:pPr marL="457200" lvl="0" indent="-381000" algn="l" rtl="0">
              <a:lnSpc>
                <a:spcPct val="115000"/>
              </a:lnSpc>
              <a:spcBef>
                <a:spcPts val="0"/>
              </a:spcBef>
              <a:spcAft>
                <a:spcPts val="0"/>
              </a:spcAft>
              <a:buSzPts val="2400"/>
              <a:buChar char="●"/>
            </a:pPr>
            <a:r>
              <a:rPr lang="en" b="0" dirty="0"/>
              <a:t>LAVC in history and social science earned under Option Two can be used for the Advanced Studies diploma. </a:t>
            </a:r>
            <a:endParaRPr b="0" dirty="0"/>
          </a:p>
          <a:p>
            <a:pPr marL="457200" lvl="0" indent="0" algn="l" rtl="0">
              <a:lnSpc>
                <a:spcPct val="115000"/>
              </a:lnSpc>
              <a:spcBef>
                <a:spcPts val="1600"/>
              </a:spcBef>
              <a:spcAft>
                <a:spcPts val="1600"/>
              </a:spcAft>
              <a:buSzPts val="2400"/>
              <a:buNone/>
            </a:pPr>
            <a:endParaRPr b="0" dirty="0"/>
          </a:p>
        </p:txBody>
      </p:sp>
      <p:sp>
        <p:nvSpPr>
          <p:cNvPr id="98" name="Google Shape;98;p18"/>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6</a:t>
            </a:fld>
            <a:endParaRPr/>
          </a:p>
        </p:txBody>
      </p:sp>
      <p:sp>
        <p:nvSpPr>
          <p:cNvPr id="99" name="Google Shape;99;p18"/>
          <p:cNvSpPr txBox="1">
            <a:spLocks noGrp="1"/>
          </p:cNvSpPr>
          <p:nvPr>
            <p:ph type="title"/>
          </p:nvPr>
        </p:nvSpPr>
        <p:spPr>
          <a:xfrm>
            <a:off x="448750" y="111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sz="3000"/>
              <a:t>Associated Revisions to the </a:t>
            </a:r>
            <a:endParaRPr sz="3000"/>
          </a:p>
          <a:p>
            <a:pPr marL="0" lvl="0" indent="0" algn="l" rtl="0">
              <a:lnSpc>
                <a:spcPct val="100000"/>
              </a:lnSpc>
              <a:spcBef>
                <a:spcPts val="0"/>
              </a:spcBef>
              <a:spcAft>
                <a:spcPts val="0"/>
              </a:spcAft>
              <a:buSzPts val="3400"/>
              <a:buNone/>
            </a:pPr>
            <a:r>
              <a:rPr lang="en" sz="3000" i="1"/>
              <a:t>SOA Guidance Document</a:t>
            </a:r>
            <a:endParaRPr sz="30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314900" y="853025"/>
            <a:ext cx="865445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0" dirty="0">
                <a:solidFill>
                  <a:schemeClr val="dk1"/>
                </a:solidFill>
              </a:rPr>
              <a:t>Option One: To be eligible to earn locally awarded verified credits in reading, writing, mathematics, science, or history/social science, a student must:</a:t>
            </a:r>
            <a:endParaRPr b="0" dirty="0">
              <a:solidFill>
                <a:schemeClr val="dk1"/>
              </a:solidFill>
            </a:endParaRPr>
          </a:p>
          <a:p>
            <a:pPr marL="457200" lvl="0" indent="-381000" algn="l" rtl="0">
              <a:lnSpc>
                <a:spcPct val="100000"/>
              </a:lnSpc>
              <a:spcBef>
                <a:spcPts val="600"/>
              </a:spcBef>
              <a:spcAft>
                <a:spcPts val="0"/>
              </a:spcAft>
              <a:buClr>
                <a:schemeClr val="dk1"/>
              </a:buClr>
              <a:buSzPts val="2400"/>
              <a:buChar char="●"/>
            </a:pPr>
            <a:r>
              <a:rPr lang="en" b="0" dirty="0">
                <a:solidFill>
                  <a:schemeClr val="dk1"/>
                </a:solidFill>
              </a:rPr>
              <a:t>Pass the high school course;</a:t>
            </a:r>
            <a:endParaRPr b="0" dirty="0">
              <a:solidFill>
                <a:schemeClr val="dk1"/>
              </a:solidFill>
            </a:endParaRPr>
          </a:p>
          <a:p>
            <a:pPr marL="457200" lvl="0" indent="-381000" algn="l" rtl="0">
              <a:lnSpc>
                <a:spcPct val="100000"/>
              </a:lnSpc>
              <a:spcBef>
                <a:spcPts val="0"/>
              </a:spcBef>
              <a:spcAft>
                <a:spcPts val="0"/>
              </a:spcAft>
              <a:buClr>
                <a:schemeClr val="dk1"/>
              </a:buClr>
              <a:buSzPts val="2400"/>
              <a:buChar char="●"/>
            </a:pPr>
            <a:r>
              <a:rPr lang="en" b="0" dirty="0">
                <a:solidFill>
                  <a:schemeClr val="dk1"/>
                </a:solidFill>
              </a:rPr>
              <a:t>Score within a 375-399 scale score range on any administration of the Standards of Learning (SOL) test after taking the test at least twice; and</a:t>
            </a:r>
            <a:endParaRPr b="0" dirty="0">
              <a:solidFill>
                <a:schemeClr val="dk1"/>
              </a:solidFill>
            </a:endParaRPr>
          </a:p>
          <a:p>
            <a:pPr marL="457200" lvl="0" indent="-381000" algn="l" rtl="0">
              <a:lnSpc>
                <a:spcPct val="100000"/>
              </a:lnSpc>
              <a:spcBef>
                <a:spcPts val="0"/>
              </a:spcBef>
              <a:spcAft>
                <a:spcPts val="0"/>
              </a:spcAft>
              <a:buClr>
                <a:schemeClr val="dk1"/>
              </a:buClr>
              <a:buSzPts val="2400"/>
              <a:buChar char="●"/>
            </a:pPr>
            <a:r>
              <a:rPr lang="en" b="0" dirty="0">
                <a:solidFill>
                  <a:schemeClr val="dk1"/>
                </a:solidFill>
              </a:rPr>
              <a:t>Demonstrate achievement in the academic content through an appeal process administered at the local level.</a:t>
            </a:r>
            <a:endParaRPr b="0" dirty="0">
              <a:solidFill>
                <a:schemeClr val="dk1"/>
              </a:solidFill>
            </a:endParaRPr>
          </a:p>
          <a:p>
            <a:pPr marL="0" lvl="0" indent="0" algn="l" rtl="0">
              <a:lnSpc>
                <a:spcPct val="115000"/>
              </a:lnSpc>
              <a:spcBef>
                <a:spcPts val="0"/>
              </a:spcBef>
              <a:spcAft>
                <a:spcPts val="1600"/>
              </a:spcAft>
              <a:buSzPts val="2400"/>
              <a:buNone/>
            </a:pPr>
            <a:endParaRPr dirty="0"/>
          </a:p>
        </p:txBody>
      </p:sp>
      <p:sp>
        <p:nvSpPr>
          <p:cNvPr id="105" name="Google Shape;105;p19"/>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7</a:t>
            </a:fld>
            <a:endParaRPr/>
          </a:p>
        </p:txBody>
      </p:sp>
      <p:sp>
        <p:nvSpPr>
          <p:cNvPr id="106" name="Google Shape;106;p19"/>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LAVC Option One: Eligibility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b="0"/>
              <a:t>Local school boards must continue to adopt policies that govern procedures to confer LAVC under this option.</a:t>
            </a:r>
            <a:endParaRPr b="0"/>
          </a:p>
          <a:p>
            <a:pPr marL="457200" lvl="0" indent="-381000" algn="l" rtl="0">
              <a:lnSpc>
                <a:spcPct val="115000"/>
              </a:lnSpc>
              <a:spcBef>
                <a:spcPts val="0"/>
              </a:spcBef>
              <a:spcAft>
                <a:spcPts val="0"/>
              </a:spcAft>
              <a:buSzPts val="2400"/>
              <a:buChar char="●"/>
            </a:pPr>
            <a:r>
              <a:rPr lang="en" b="0"/>
              <a:t>For Option One, the requirements for the appointment of a local review panel and the verification process that must be followed have not been revised in the </a:t>
            </a:r>
            <a:r>
              <a:rPr lang="en" b="0" i="1"/>
              <a:t>SOA Guidance Document.</a:t>
            </a:r>
            <a:endParaRPr b="0"/>
          </a:p>
        </p:txBody>
      </p:sp>
      <p:sp>
        <p:nvSpPr>
          <p:cNvPr id="112" name="Google Shape;112;p20"/>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8</a:t>
            </a:fld>
            <a:endParaRPr/>
          </a:p>
        </p:txBody>
      </p:sp>
      <p:sp>
        <p:nvSpPr>
          <p:cNvPr id="113" name="Google Shape;113;p20"/>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LAVC Option One: Local Review Panel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fb22d7fd7f_0_9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9</a:t>
            </a:fld>
            <a:endParaRPr/>
          </a:p>
        </p:txBody>
      </p:sp>
      <p:sp>
        <p:nvSpPr>
          <p:cNvPr id="119" name="Google Shape;119;gfb22d7fd7f_0_9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Closer Look at the Guidelines for LAVC:</a:t>
            </a:r>
            <a:endParaRPr/>
          </a:p>
          <a:p>
            <a:pPr marL="0" lvl="0" indent="0" algn="l" rtl="0">
              <a:spcBef>
                <a:spcPts val="0"/>
              </a:spcBef>
              <a:spcAft>
                <a:spcPts val="0"/>
              </a:spcAft>
              <a:buNone/>
            </a:pPr>
            <a:r>
              <a:rPr lang="en"/>
              <a:t>Option Two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2564</Words>
  <Application>Microsoft Office PowerPoint</Application>
  <PresentationFormat>On-screen Show (16:9)</PresentationFormat>
  <Paragraphs>198</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Times New Roman</vt:lpstr>
      <vt:lpstr>Trebuchet MS</vt:lpstr>
      <vt:lpstr>Simple Light</vt:lpstr>
      <vt:lpstr>Unpacking the Guidelines for Locally Awarded Verified Credits</vt:lpstr>
      <vt:lpstr>Agenda</vt:lpstr>
      <vt:lpstr>Superintendent’s Memo #276-21 </vt:lpstr>
      <vt:lpstr>Superintendent’s Memo #276-21 </vt:lpstr>
      <vt:lpstr>Guidelines for LAVC: Two Options</vt:lpstr>
      <vt:lpstr>Associated Revisions to the  SOA Guidance Document</vt:lpstr>
      <vt:lpstr>LAVC Option One: Eligibility </vt:lpstr>
      <vt:lpstr>LAVC Option One: Local Review Panel</vt:lpstr>
      <vt:lpstr>A Closer Look at the Guidelines for LAVC: Option Two </vt:lpstr>
      <vt:lpstr>LAVC Option Two: Eligibility</vt:lpstr>
      <vt:lpstr>State-Developed Performance Tasks (1 of 2)</vt:lpstr>
      <vt:lpstr>State-Developed Performance Tasks (2 of 2)</vt:lpstr>
      <vt:lpstr>Collection of Evidence: Required Components</vt:lpstr>
      <vt:lpstr>Majority of Different Eras or Categories (1 of 3)</vt:lpstr>
      <vt:lpstr>Majority of Different Eras or Categories (2 of 3)</vt:lpstr>
      <vt:lpstr>Majority of Different Eras or Categories (3 of 3)</vt:lpstr>
      <vt:lpstr>Local Assessments in the Collection of Evidence</vt:lpstr>
      <vt:lpstr>Completion of State-Developed Performance Tasks: “Testing” Conditions (1 of 2)</vt:lpstr>
      <vt:lpstr>Completion of State-Developed Performance Tasks: “Testing” Conditions (2 of 2)</vt:lpstr>
      <vt:lpstr>Appropriate Ancillary Materials</vt:lpstr>
      <vt:lpstr>Inappropriate Ancillary Materials</vt:lpstr>
      <vt:lpstr>Scoring Responses to State-Developed Performance Tasks</vt:lpstr>
      <vt:lpstr>State-Developed Common Rubrics</vt:lpstr>
      <vt:lpstr>Focused Holistic Scoring</vt:lpstr>
      <vt:lpstr>Best Practices for Scoring</vt:lpstr>
      <vt:lpstr>LAVC Option Two: Local Verification Process</vt:lpstr>
      <vt:lpstr>Verification Process: The Local Panel</vt:lpstr>
      <vt:lpstr>Determining if LAVC Is Awarded</vt:lpstr>
      <vt:lpstr>Establishing a Local Process</vt:lpstr>
      <vt:lpstr>Local Panel Decisions</vt:lpstr>
      <vt:lpstr>Does the local panel determine a Performance Level?</vt:lpstr>
      <vt:lpstr>Annual Notification Requirement</vt:lpstr>
      <vt:lpstr>LAVC Plans for History and Social Science</vt:lpstr>
      <vt:lpstr>Desk Reviews (Not Desk Audits)</vt:lpstr>
      <vt:lpstr>Questions</vt:lpstr>
      <vt:lpstr>Contact Information (1 of 2)</vt:lpstr>
      <vt:lpstr>Contact Information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the Guidelines for Locally Awarded Verified Credits</dc:title>
  <dc:creator>Virginia Department of Education</dc:creator>
  <cp:lastModifiedBy>Cook, Holli (DOE)</cp:lastModifiedBy>
  <cp:revision>5</cp:revision>
  <dcterms:modified xsi:type="dcterms:W3CDTF">2023-07-20T17:29:28Z</dcterms:modified>
</cp:coreProperties>
</file>