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5"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rASGi+8R7zGPTu+SxOLjBrfTB7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 Cook" initials="" lastIdx="1" clrIdx="0"/>
  <p:cmAuthor id="1" name="Christopher Tsitser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4" autoAdjust="0"/>
  </p:normalViewPr>
  <p:slideViewPr>
    <p:cSldViewPr snapToGrid="0">
      <p:cViewPr varScale="1">
        <p:scale>
          <a:sx n="77" d="100"/>
          <a:sy n="77" d="100"/>
        </p:scale>
        <p:origin x="159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048b8c00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048b8c00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067251ea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0067251ea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a32575be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a32575be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d64e386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d64e386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if local instruction documents could be used to document SOL inclusion/ coverage. For example, consider if information could be added to local pacing/ or scope and sequence documents to show how SOL are being assessed- which are assessed through the state-developed performance tasks completed, and which are assessed through local assessments?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048b8c00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048b8c00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Semester course vs year long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SOL for VA/US include 14 standards,</a:t>
            </a:r>
            <a:r>
              <a:rPr lang="en-US" baseline="0" dirty="0"/>
              <a:t> each with one or bullets. The state-developed performance tasks shown here cover a few of those SOL but not many. For the student to demonstrate mastery of the sills, competencies, and objectives of the entire course AND to meet the requirements in the SOA Guidance document, the remaining standards not targeted by the state-developed tasks must be measured using local assessments so the panel will have that evidence needed. Another way to think about it is that Era 2 includes not only the Expansion, is indicated in the bullets from VUS.6 shown here, but it also includes the Civil War and Reconstruction as described in SOL VUS.7.</a:t>
            </a:r>
          </a:p>
          <a:p>
            <a:pPr marL="158750" indent="0">
              <a:buNone/>
            </a:pPr>
            <a:r>
              <a:rPr lang="en-US" baseline="0" dirty="0"/>
              <a:t>We need to be clear that school divisions exercising this option are not teaching less content or only select content from the SOL, but they will be teaching and assessing some of that content in a different way because of implementing the state-developed performance tasks.</a:t>
            </a:r>
            <a:endParaRPr lang="en-US" dirty="0"/>
          </a:p>
        </p:txBody>
      </p:sp>
    </p:spTree>
    <p:extLst>
      <p:ext uri="{BB962C8B-B14F-4D97-AF65-F5344CB8AC3E}">
        <p14:creationId xmlns:p14="http://schemas.microsoft.com/office/powerpoint/2010/main" val="168302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048b8c0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048b8c0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067251e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067251e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048b8c00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048b8c00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again speaks to the need for a team approach</a:t>
            </a:r>
            <a:r>
              <a:rPr lang="en-US" baseline="0" dirty="0"/>
              <a:t> when exercising this option. Especially where security is concerned, it is going to be critical to make sure teachers are looped into the planning process and that messaging is handled in a way that ensures it trickles down to everyone who needs it.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048b8c00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048b8c00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point here is that it</a:t>
            </a:r>
            <a:r>
              <a:rPr lang="en" sz="1200" baseline="0" dirty="0">
                <a:solidFill>
                  <a:schemeClr val="dk1"/>
                </a:solidFill>
                <a:latin typeface="Times New Roman"/>
                <a:ea typeface="Times New Roman"/>
                <a:cs typeface="Times New Roman"/>
                <a:sym typeface="Times New Roman"/>
              </a:rPr>
              <a:t> is not expected that you shut down or make adjustments to your master schedule unless you decide as a school or division that that’s appropriate. Really this type of assessment is designed and intended to take place during the regular class time over one or more days. You have the discretion to determine a schedule or to even allow teachers to determine the schedule for administering the tasks, but again that is really going to depend on a teacher knowing what is and is not allowed for conditions. </a:t>
            </a:r>
            <a:endParaRPr lang="en"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For example, a school might collect student responses to one of the state-developed performance tasks for Era 1 every Tuesday and Wednesday during October, having each Virginia and U.S. History teacher schedule his/her classes individually based on needs and readiness, so that all </a:t>
            </a:r>
            <a:r>
              <a:rPr lang="en" sz="1200" dirty="0">
                <a:solidFill>
                  <a:schemeClr val="dk1"/>
                </a:solidFill>
                <a:highlight>
                  <a:srgbClr val="FFFFFF"/>
                </a:highlight>
                <a:latin typeface="Times New Roman"/>
                <a:ea typeface="Times New Roman"/>
                <a:cs typeface="Times New Roman"/>
                <a:sym typeface="Times New Roman"/>
              </a:rPr>
              <a:t>student</a:t>
            </a:r>
            <a:r>
              <a:rPr lang="en" sz="800" dirty="0">
                <a:solidFill>
                  <a:schemeClr val="dk1"/>
                </a:solidFill>
                <a:highlight>
                  <a:srgbClr val="FFFFFF"/>
                </a:highlight>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 samples are collected and ready for the school’s November calibration and scoring activities for this specific task.</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048b8c00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048b8c00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Allowable accommodations for performance tasks - </a:t>
            </a:r>
            <a:r>
              <a:rPr lang="en">
                <a:solidFill>
                  <a:schemeClr val="dk1"/>
                </a:solidFill>
                <a:latin typeface="Trebuchet MS"/>
                <a:ea typeface="Trebuchet MS"/>
                <a:cs typeface="Trebuchet MS"/>
                <a:sym typeface="Trebuchet MS"/>
              </a:rPr>
              <a:t>completing the response to the summative task over multiple days</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a:solidFill>
                  <a:schemeClr val="dk1"/>
                </a:solidFill>
                <a:latin typeface="Trebuchet MS"/>
                <a:ea typeface="Trebuchet MS"/>
                <a:cs typeface="Trebuchet MS"/>
                <a:sym typeface="Trebuchet MS"/>
              </a:rPr>
              <a:t>Accommodations not permitted - handouts that tell students how to organize their writing, graphic organizers that lead a student through the steps of stating a claim and supporting that claim, a list of information that should be included in each paragraph of the response, etc.</a:t>
            </a:r>
            <a:endParaRPr sz="1000">
              <a:solidFill>
                <a:schemeClr val="dk1"/>
              </a:solidFill>
              <a:latin typeface="Trebuchet MS"/>
              <a:ea typeface="Trebuchet MS"/>
              <a:cs typeface="Trebuchet MS"/>
              <a:sym typeface="Trebuchet M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048b8c00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048b8c00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048b8c00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048b8c00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048b8c00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048b8c00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067251ea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067251ea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do</a:t>
            </a:r>
            <a:r>
              <a:rPr lang="en-US" baseline="0" dirty="0"/>
              <a:t> have plans to offer a webinar targeting this information. Stay tuned.</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067251ea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067251ea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067251ea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067251ea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Someone in each high school needs to</a:t>
            </a:r>
            <a:r>
              <a:rPr lang="en-US" baseline="0" dirty="0"/>
              <a:t> be identified as responsible for tracking, but a team decision on how this will be managed is recommended and division-level oversight is required.</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067251ea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067251ea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Local record keeping</a:t>
            </a:r>
            <a:r>
              <a:rPr lang="en-US" baseline="0" dirty="0"/>
              <a:t> is going to be key, and communicating this information to teachers at the very beginning of the course will be important.</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067251ea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067251ea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a:t>
            </a:r>
            <a:r>
              <a:rPr lang="en-US" baseline="0" dirty="0"/>
              <a:t> permissible and appropriate to make these decisions on a case-by-case basis with the student’s best interest and individual needs in mind</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Superintendent’s Memo #276-21 was released on Friday, September 24th by Dr. Lane’s Office after the September Board of Education Meeting.</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State Board approved the revision which allows for the use of performance assessments to verify credits in history and social science.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b87bab9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fb87bab9e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revised Guidelines for Locally Awarded Verified Credits are a companion to the Board’s Regulations Establishing Standards for the Accreditation of Public Schools, or Standards of Accreditation, and supplement the SOA Guidance Document.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conjunction with these revised guidelines, Implementation Support for School Divisions Using State-Developed Performance Tasks to Verify Credits in History and Social Science is provided to further clarify details regarding the requirements and considerations for school divisions exercising this option.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Guidelines for Locally Awarded Verified Credits are included in the</a:t>
            </a:r>
            <a:endParaRPr/>
          </a:p>
          <a:p>
            <a:pPr marL="0" lvl="0" indent="0" algn="l" rtl="0">
              <a:lnSpc>
                <a:spcPct val="100000"/>
              </a:lnSpc>
              <a:spcBef>
                <a:spcPts val="0"/>
              </a:spcBef>
              <a:spcAft>
                <a:spcPts val="0"/>
              </a:spcAft>
              <a:buSzPts val="1100"/>
              <a:buNone/>
            </a:pPr>
            <a:r>
              <a:rPr lang="en" sz="1200" i="1">
                <a:solidFill>
                  <a:schemeClr val="dk1"/>
                </a:solidFill>
                <a:latin typeface="Times New Roman"/>
                <a:ea typeface="Times New Roman"/>
                <a:cs typeface="Times New Roman"/>
                <a:sym typeface="Times New Roman"/>
              </a:rPr>
              <a:t>Guidance Document Governing Certain Provisions of the Regulations Establishing Standards for Accrediting Public Schools in Virginia </a:t>
            </a:r>
            <a:r>
              <a:rPr lang="en" sz="1200">
                <a:solidFill>
                  <a:schemeClr val="dk1"/>
                </a:solidFill>
                <a:latin typeface="Times New Roman"/>
                <a:ea typeface="Times New Roman"/>
                <a:cs typeface="Times New Roman"/>
                <a:sym typeface="Times New Roman"/>
              </a:rPr>
              <a:t>meet the requirements of the legislation that now allows for the use of Performance Assessments to Verify Credits in History and Social Science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b22d7fd7f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fb22d7fd7f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b22d7fd7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fb22d7fd7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Locally-awarded verified credits earned in history and social science using option two will not count toward the cap on the number of locally-awarded verified credits a student may earn.</a:t>
            </a:r>
            <a:endParaRPr>
              <a:solidFill>
                <a:schemeClr val="dk1"/>
              </a:solidFill>
              <a:latin typeface="Trebuchet MS"/>
              <a:ea typeface="Trebuchet MS"/>
              <a:cs typeface="Trebuchet MS"/>
              <a:sym typeface="Trebuchet MS"/>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694b657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f694b657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Anticipate questions about whether they can do one form for all schools or vary by school- local decision but must have division oversight assigned and monitoring in place at division</a:t>
            </a: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66"/>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66"/>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66"/>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 name="Google Shape;14;p66"/>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75"/>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8" name="Google Shape;58;p75"/>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67"/>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17" name="Google Shape;17;p67"/>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8" name="Google Shape;18;p67"/>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sz="3400">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19" name="Google Shape;19;p67"/>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
        <p:cNvGrpSpPr/>
        <p:nvPr/>
      </p:nvGrpSpPr>
      <p:grpSpPr>
        <a:xfrm>
          <a:off x="0" y="0"/>
          <a:ext cx="0" cy="0"/>
          <a:chOff x="0" y="0"/>
          <a:chExt cx="0" cy="0"/>
        </a:xfrm>
      </p:grpSpPr>
      <p:sp>
        <p:nvSpPr>
          <p:cNvPr id="21" name="Google Shape;21;p6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2" name="Google Shape;22;p68"/>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68"/>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69"/>
          <p:cNvSpPr txBox="1">
            <a:spLocks noGrp="1"/>
          </p:cNvSpPr>
          <p:nvPr>
            <p:ph type="body" idx="1"/>
          </p:nvPr>
        </p:nvSpPr>
        <p:spPr>
          <a:xfrm>
            <a:off x="505900" y="1000075"/>
            <a:ext cx="36942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26" name="Google Shape;26;p69"/>
          <p:cNvSpPr txBox="1">
            <a:spLocks noGrp="1"/>
          </p:cNvSpPr>
          <p:nvPr>
            <p:ph type="body" idx="2"/>
          </p:nvPr>
        </p:nvSpPr>
        <p:spPr>
          <a:xfrm>
            <a:off x="4680992" y="1000075"/>
            <a:ext cx="36942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27" name="Google Shape;27;p69"/>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69"/>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sz="3400">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29" name="Google Shape;29;p69"/>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30"/>
        <p:cNvGrpSpPr/>
        <p:nvPr/>
      </p:nvGrpSpPr>
      <p:grpSpPr>
        <a:xfrm>
          <a:off x="0" y="0"/>
          <a:ext cx="0" cy="0"/>
          <a:chOff x="0" y="0"/>
          <a:chExt cx="0" cy="0"/>
        </a:xfrm>
      </p:grpSpPr>
      <p:pic>
        <p:nvPicPr>
          <p:cNvPr id="31" name="Google Shape;31;p70"/>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32" name="Google Shape;32;p70"/>
          <p:cNvSpPr/>
          <p:nvPr/>
        </p:nvSpPr>
        <p:spPr>
          <a:xfrm>
            <a:off x="642600" y="1358950"/>
            <a:ext cx="7943100" cy="2833800"/>
          </a:xfrm>
          <a:prstGeom prst="roundRect">
            <a:avLst>
              <a:gd name="adj" fmla="val 16667"/>
            </a:avLst>
          </a:prstGeom>
          <a:solidFill>
            <a:srgbClr val="FFFFFF">
              <a:alpha val="69803"/>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70"/>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70"/>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70"/>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36"/>
        <p:cNvGrpSpPr/>
        <p:nvPr/>
      </p:nvGrpSpPr>
      <p:grpSpPr>
        <a:xfrm>
          <a:off x="0" y="0"/>
          <a:ext cx="0" cy="0"/>
          <a:chOff x="0" y="0"/>
          <a:chExt cx="0" cy="0"/>
        </a:xfrm>
      </p:grpSpPr>
      <p:sp>
        <p:nvSpPr>
          <p:cNvPr id="37" name="Google Shape;37;p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a:endParaRPr/>
          </a:p>
        </p:txBody>
      </p:sp>
      <p:sp>
        <p:nvSpPr>
          <p:cNvPr id="38" name="Google Shape;38;p71"/>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9" name="Google Shape;39;p71"/>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40"/>
        <p:cNvGrpSpPr/>
        <p:nvPr/>
      </p:nvGrpSpPr>
      <p:grpSpPr>
        <a:xfrm>
          <a:off x="0" y="0"/>
          <a:ext cx="0" cy="0"/>
          <a:chOff x="0" y="0"/>
          <a:chExt cx="0" cy="0"/>
        </a:xfrm>
      </p:grpSpPr>
      <p:sp>
        <p:nvSpPr>
          <p:cNvPr id="41" name="Google Shape;41;p72"/>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42" name="Google Shape;42;p72"/>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3" name="Google Shape;43;p72"/>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sz="3400">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44" name="Google Shape;44;p72"/>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7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3"/>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8" name="Google Shape;48;p73"/>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9" name="Google Shape;49;p7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50" name="Google Shape;50;p73"/>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73"/>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74"/>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4" name="Google Shape;54;p74"/>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74"/>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65"/>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rgbClr val="101820"/>
              </a:buClr>
              <a:buSzPts val="2400"/>
              <a:buFont typeface="Trebuchet MS"/>
              <a:buChar char="●"/>
              <a:defRPr sz="2400" b="1" i="0" u="none" strike="noStrike" cap="none">
                <a:solidFill>
                  <a:srgbClr val="101820"/>
                </a:solidFill>
                <a:latin typeface="Trebuchet MS"/>
                <a:ea typeface="Trebuchet MS"/>
                <a:cs typeface="Trebuchet MS"/>
                <a:sym typeface="Trebuchet MS"/>
              </a:defRPr>
            </a:lvl1pPr>
            <a:lvl2pPr marL="914400" marR="0" lvl="1"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2pPr>
            <a:lvl3pPr marL="1371600" marR="0" lvl="2" indent="-381000" algn="l" rtl="0">
              <a:lnSpc>
                <a:spcPct val="115000"/>
              </a:lnSpc>
              <a:spcBef>
                <a:spcPts val="1600"/>
              </a:spcBef>
              <a:spcAft>
                <a:spcPts val="0"/>
              </a:spcAft>
              <a:buClr>
                <a:srgbClr val="D50032"/>
              </a:buClr>
              <a:buSzPts val="2400"/>
              <a:buFont typeface="Trebuchet MS"/>
              <a:buChar char="■"/>
              <a:defRPr sz="2400" b="1" i="0" u="none" strike="noStrike" cap="none">
                <a:solidFill>
                  <a:srgbClr val="D50032"/>
                </a:solidFill>
                <a:latin typeface="Trebuchet MS"/>
                <a:ea typeface="Trebuchet MS"/>
                <a:cs typeface="Trebuchet MS"/>
                <a:sym typeface="Trebuchet MS"/>
              </a:defRPr>
            </a:lvl3pPr>
            <a:lvl4pPr marL="1828800" marR="0" lvl="3"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4pPr>
            <a:lvl5pPr marL="2286000" marR="0" lvl="4" indent="-381000" algn="l" rtl="0">
              <a:lnSpc>
                <a:spcPct val="115000"/>
              </a:lnSpc>
              <a:spcBef>
                <a:spcPts val="1600"/>
              </a:spcBef>
              <a:spcAft>
                <a:spcPts val="0"/>
              </a:spcAft>
              <a:buClr>
                <a:srgbClr val="D50032"/>
              </a:buClr>
              <a:buSzPts val="2400"/>
              <a:buFont typeface="Trebuchet MS"/>
              <a:buChar char="○"/>
              <a:defRPr sz="2400" b="0" i="1" u="none" strike="noStrike" cap="none">
                <a:solidFill>
                  <a:srgbClr val="D50032"/>
                </a:solidFill>
                <a:latin typeface="Trebuchet MS"/>
                <a:ea typeface="Trebuchet MS"/>
                <a:cs typeface="Trebuchet MS"/>
                <a:sym typeface="Trebuchet MS"/>
              </a:defRPr>
            </a:lvl5pPr>
            <a:lvl6pPr marL="2743200" marR="0" lvl="5" indent="-381000" algn="l" rtl="0">
              <a:lnSpc>
                <a:spcPct val="115000"/>
              </a:lnSpc>
              <a:spcBef>
                <a:spcPts val="160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6pPr>
            <a:lvl7pPr marL="3200400" marR="0" lvl="6" indent="-381000" algn="l" rtl="0">
              <a:lnSpc>
                <a:spcPct val="115000"/>
              </a:lnSpc>
              <a:spcBef>
                <a:spcPts val="160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7pPr>
            <a:lvl8pPr marL="3657600" marR="0" lvl="7"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8pPr>
            <a:lvl9pPr marL="4114800" marR="0" lvl="8" indent="-381000" algn="l" rtl="0">
              <a:lnSpc>
                <a:spcPct val="115000"/>
              </a:lnSpc>
              <a:spcBef>
                <a:spcPts val="1600"/>
              </a:spcBef>
              <a:spcAft>
                <a:spcPts val="160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9pPr>
          </a:lstStyle>
          <a:p>
            <a:endParaRPr/>
          </a:p>
        </p:txBody>
      </p:sp>
      <p:sp>
        <p:nvSpPr>
          <p:cNvPr id="7" name="Google Shape;7;p65"/>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65" descr="VDOE-Va is for Learners Logo" title="VDOE-Va is for Learners Logo"/>
          <p:cNvPicPr preferRelativeResize="0"/>
          <p:nvPr/>
        </p:nvPicPr>
        <p:blipFill rotWithShape="1">
          <a:blip r:embed="rId13">
            <a:alphaModFix/>
          </a:blip>
          <a:srcRect/>
          <a:stretch/>
        </p:blipFill>
        <p:spPr>
          <a:xfrm>
            <a:off x="6934892" y="4503775"/>
            <a:ext cx="2034333" cy="678100"/>
          </a:xfrm>
          <a:prstGeom prst="rect">
            <a:avLst/>
          </a:prstGeom>
          <a:noFill/>
          <a:ln>
            <a:noFill/>
          </a:ln>
        </p:spPr>
      </p:pic>
      <p:sp>
        <p:nvSpPr>
          <p:cNvPr id="9" name="Google Shape;9;p65"/>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3600"/>
              <a:buFont typeface="Trebuchet MS"/>
              <a:buNone/>
              <a:defRPr sz="3600" b="1" i="0" u="none" strike="noStrike" cap="none">
                <a:solidFill>
                  <a:srgbClr val="D50032"/>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Brandi.McCracken@doe.virginia.gov" TargetMode="External"/><Relationship Id="rId4" Type="http://schemas.openxmlformats.org/officeDocument/2006/relationships/hyperlink" Target="mailto:Andrea.Emerson@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Chris.Tsitsera@doe.virginia.gov" TargetMode="External"/><Relationship Id="rId4" Type="http://schemas.openxmlformats.org/officeDocument/2006/relationships/hyperlink" Target="mailto:Holli.Cook@doe.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virginia.gov/home/showpublisheddocument/39934/6380722042245700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doe.virginia.gov/home/showpublisheddocument/31602/638047066275930000" TargetMode="External"/><Relationship Id="rId4" Type="http://schemas.openxmlformats.org/officeDocument/2006/relationships/hyperlink" Target="https://www.doe.virginia.gov/home/showpublisheddocument/39936/63807220452577000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virginia.gov/home/showpublisheddocument/31602/6380470662759300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subTitle" idx="1"/>
          </p:nvPr>
        </p:nvSpPr>
        <p:spPr>
          <a:xfrm>
            <a:off x="311700" y="280110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3400">
              <a:solidFill>
                <a:srgbClr val="232333"/>
              </a:solidFill>
              <a:highlight>
                <a:srgbClr val="FFFFFF"/>
              </a:highlight>
            </a:endParaRPr>
          </a:p>
          <a:p>
            <a:pPr marL="0" lvl="0" indent="0" algn="ctr" rtl="0">
              <a:lnSpc>
                <a:spcPct val="100000"/>
              </a:lnSpc>
              <a:spcBef>
                <a:spcPts val="0"/>
              </a:spcBef>
              <a:spcAft>
                <a:spcPts val="0"/>
              </a:spcAft>
              <a:buSzPts val="2800"/>
              <a:buNone/>
            </a:pPr>
            <a:r>
              <a:rPr lang="en" sz="2550">
                <a:solidFill>
                  <a:srgbClr val="232333"/>
                </a:solidFill>
                <a:highlight>
                  <a:srgbClr val="FFFFFF"/>
                </a:highlight>
              </a:rPr>
              <a:t>November 9, 2021</a:t>
            </a:r>
            <a:endParaRPr sz="2550">
              <a:solidFill>
                <a:srgbClr val="232333"/>
              </a:solidFill>
              <a:highlight>
                <a:srgbClr val="FFFFFF"/>
              </a:highlight>
            </a:endParaRPr>
          </a:p>
        </p:txBody>
      </p:sp>
      <p:sp>
        <p:nvSpPr>
          <p:cNvPr id="64" name="Google Shape;64;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
        <p:nvSpPr>
          <p:cNvPr id="65" name="Google Shape;65;p1"/>
          <p:cNvSpPr txBox="1">
            <a:spLocks noGrp="1"/>
          </p:cNvSpPr>
          <p:nvPr>
            <p:ph type="ctrTitle"/>
          </p:nvPr>
        </p:nvSpPr>
        <p:spPr>
          <a:xfrm>
            <a:off x="311708" y="7115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200"/>
              <a:t>Developing Locally Awarded Verified Credit Plans for History and Social Science</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0048b8c00e_0_9"/>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The plan consists of 6 parts:</a:t>
            </a:r>
            <a:endParaRPr b="0" dirty="0"/>
          </a:p>
          <a:p>
            <a:pPr marL="457200" lvl="0" indent="-381000" algn="l" rtl="0">
              <a:spcBef>
                <a:spcPts val="0"/>
              </a:spcBef>
              <a:spcAft>
                <a:spcPts val="0"/>
              </a:spcAft>
              <a:buSzPts val="2400"/>
              <a:buChar char="●"/>
            </a:pPr>
            <a:r>
              <a:rPr lang="en" b="0" dirty="0"/>
              <a:t>LAVC Plan Contacts</a:t>
            </a:r>
            <a:endParaRPr b="0" dirty="0"/>
          </a:p>
          <a:p>
            <a:pPr marL="457200" lvl="0" indent="-381000" algn="l" rtl="0">
              <a:spcBef>
                <a:spcPts val="0"/>
              </a:spcBef>
              <a:spcAft>
                <a:spcPts val="0"/>
              </a:spcAft>
              <a:buSzPts val="2400"/>
              <a:buChar char="●"/>
            </a:pPr>
            <a:r>
              <a:rPr lang="en" b="0" dirty="0"/>
              <a:t>Standards of Learning (SOL)</a:t>
            </a:r>
            <a:endParaRPr b="0" dirty="0"/>
          </a:p>
          <a:p>
            <a:pPr marL="457200" lvl="0" indent="-381000" algn="l" rtl="0">
              <a:spcBef>
                <a:spcPts val="0"/>
              </a:spcBef>
              <a:spcAft>
                <a:spcPts val="0"/>
              </a:spcAft>
              <a:buSzPts val="2400"/>
              <a:buChar char="●"/>
            </a:pPr>
            <a:r>
              <a:rPr lang="en" b="0" dirty="0"/>
              <a:t>Completion of State Developed Performance Tasks</a:t>
            </a:r>
            <a:endParaRPr b="0" dirty="0"/>
          </a:p>
          <a:p>
            <a:pPr marL="457200" lvl="0" indent="-381000" algn="l" rtl="0">
              <a:spcBef>
                <a:spcPts val="0"/>
              </a:spcBef>
              <a:spcAft>
                <a:spcPts val="0"/>
              </a:spcAft>
              <a:buSzPts val="2400"/>
              <a:buChar char="●"/>
            </a:pPr>
            <a:r>
              <a:rPr lang="en" b="0" dirty="0"/>
              <a:t>Scoring Student Responses to State Developed Performance Tasks</a:t>
            </a:r>
            <a:endParaRPr b="0" dirty="0"/>
          </a:p>
          <a:p>
            <a:pPr marL="457200" lvl="0" indent="-381000" algn="l" rtl="0">
              <a:spcBef>
                <a:spcPts val="0"/>
              </a:spcBef>
              <a:spcAft>
                <a:spcPts val="0"/>
              </a:spcAft>
              <a:buSzPts val="2400"/>
              <a:buChar char="●"/>
            </a:pPr>
            <a:r>
              <a:rPr lang="en" b="0" dirty="0"/>
              <a:t>Determining of the LAVC Is Awarded</a:t>
            </a:r>
            <a:endParaRPr b="0" dirty="0"/>
          </a:p>
          <a:p>
            <a:pPr marL="457200" lvl="0" indent="-381000" algn="l" rtl="0">
              <a:spcBef>
                <a:spcPts val="0"/>
              </a:spcBef>
              <a:spcAft>
                <a:spcPts val="0"/>
              </a:spcAft>
              <a:buSzPts val="2400"/>
              <a:buChar char="●"/>
            </a:pPr>
            <a:r>
              <a:rPr lang="en" b="0" dirty="0"/>
              <a:t>Additional Considerations</a:t>
            </a:r>
            <a:endParaRPr b="0" dirty="0"/>
          </a:p>
        </p:txBody>
      </p:sp>
      <p:sp>
        <p:nvSpPr>
          <p:cNvPr id="125" name="Google Shape;125;g10048b8c00e_0_9"/>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10</a:t>
            </a:fld>
            <a:endParaRPr/>
          </a:p>
        </p:txBody>
      </p:sp>
      <p:sp>
        <p:nvSpPr>
          <p:cNvPr id="126" name="Google Shape;126;g10048b8c00e_0_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LAVC Plan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0067251eac_0_36"/>
          <p:cNvSpPr txBox="1">
            <a:spLocks noGrp="1"/>
          </p:cNvSpPr>
          <p:nvPr>
            <p:ph type="body" idx="1"/>
          </p:nvPr>
        </p:nvSpPr>
        <p:spPr>
          <a:xfrm>
            <a:off x="522025" y="1081625"/>
            <a:ext cx="8142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Both the primary and alternate contacts should have access to the LAVC Plan for History and Social Science and be able to address questions from VDOE staff.</a:t>
            </a:r>
            <a:endParaRPr b="0"/>
          </a:p>
          <a:p>
            <a:pPr marL="457200" lvl="0" indent="-381000" algn="l" rtl="0">
              <a:spcBef>
                <a:spcPts val="0"/>
              </a:spcBef>
              <a:spcAft>
                <a:spcPts val="0"/>
              </a:spcAft>
              <a:buSzPts val="2400"/>
              <a:buChar char="●"/>
            </a:pPr>
            <a:r>
              <a:rPr lang="en" b="0"/>
              <a:t>The Division Director of Testing (DDOT) should be one of the contacts since they are the school division designee responsible for the administration of assessments needed to meet graduation requirements.</a:t>
            </a:r>
            <a:endParaRPr b="0"/>
          </a:p>
          <a:p>
            <a:pPr marL="0" lvl="0" indent="0" algn="l" rtl="0">
              <a:spcBef>
                <a:spcPts val="0"/>
              </a:spcBef>
              <a:spcAft>
                <a:spcPts val="0"/>
              </a:spcAft>
              <a:buNone/>
            </a:pPr>
            <a:endParaRPr/>
          </a:p>
        </p:txBody>
      </p:sp>
      <p:sp>
        <p:nvSpPr>
          <p:cNvPr id="132" name="Google Shape;132;g10067251eac_0_3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11</a:t>
            </a:fld>
            <a:endParaRPr/>
          </a:p>
        </p:txBody>
      </p:sp>
      <p:sp>
        <p:nvSpPr>
          <p:cNvPr id="133" name="Google Shape;133;g10067251eac_0_3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LAVC Plan Contacts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fa32575be5_1_0"/>
          <p:cNvSpPr txBox="1">
            <a:spLocks noGrp="1"/>
          </p:cNvSpPr>
          <p:nvPr>
            <p:ph type="body" idx="1"/>
          </p:nvPr>
        </p:nvSpPr>
        <p:spPr>
          <a:xfrm>
            <a:off x="481150" y="7768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A team approach is recommended when developing or revising the LAVC Plan. </a:t>
            </a:r>
            <a:endParaRPr b="0"/>
          </a:p>
          <a:p>
            <a:pPr marL="0" lvl="0" indent="0" algn="l" rtl="0">
              <a:spcBef>
                <a:spcPts val="0"/>
              </a:spcBef>
              <a:spcAft>
                <a:spcPts val="0"/>
              </a:spcAft>
              <a:buNone/>
            </a:pPr>
            <a:r>
              <a:rPr lang="en" b="0"/>
              <a:t>Provide an avenue for input from:</a:t>
            </a:r>
            <a:endParaRPr b="0"/>
          </a:p>
          <a:p>
            <a:pPr marL="457200" lvl="0" indent="-381000" algn="l" rtl="0">
              <a:spcBef>
                <a:spcPts val="0"/>
              </a:spcBef>
              <a:spcAft>
                <a:spcPts val="0"/>
              </a:spcAft>
              <a:buSzPts val="2400"/>
              <a:buChar char="●"/>
            </a:pPr>
            <a:r>
              <a:rPr lang="en" b="0"/>
              <a:t>Division-level personnel</a:t>
            </a:r>
            <a:endParaRPr b="0"/>
          </a:p>
          <a:p>
            <a:pPr marL="457200" lvl="0" indent="-381000" algn="l" rtl="0">
              <a:spcBef>
                <a:spcPts val="0"/>
              </a:spcBef>
              <a:spcAft>
                <a:spcPts val="0"/>
              </a:spcAft>
              <a:buSzPts val="2400"/>
              <a:buChar char="●"/>
            </a:pPr>
            <a:r>
              <a:rPr lang="en" b="0"/>
              <a:t>School administrators and STC</a:t>
            </a:r>
            <a:endParaRPr b="0"/>
          </a:p>
          <a:p>
            <a:pPr marL="457200" lvl="0" indent="-381000" algn="l" rtl="0">
              <a:spcBef>
                <a:spcPts val="0"/>
              </a:spcBef>
              <a:spcAft>
                <a:spcPts val="0"/>
              </a:spcAft>
              <a:buSzPts val="2400"/>
              <a:buChar char="●"/>
            </a:pPr>
            <a:r>
              <a:rPr lang="en" b="0"/>
              <a:t>Department chair</a:t>
            </a:r>
            <a:endParaRPr b="0"/>
          </a:p>
          <a:p>
            <a:pPr marL="457200" lvl="0" indent="-381000" algn="l" rtl="0">
              <a:spcBef>
                <a:spcPts val="0"/>
              </a:spcBef>
              <a:spcAft>
                <a:spcPts val="0"/>
              </a:spcAft>
              <a:buSzPts val="2400"/>
              <a:buChar char="●"/>
            </a:pPr>
            <a:r>
              <a:rPr lang="en" b="0"/>
              <a:t>Teachers for the courses involved</a:t>
            </a:r>
            <a:endParaRPr b="0"/>
          </a:p>
          <a:p>
            <a:pPr marL="457200" lvl="0" indent="-381000" algn="l" rtl="0">
              <a:spcBef>
                <a:spcPts val="0"/>
              </a:spcBef>
              <a:spcAft>
                <a:spcPts val="0"/>
              </a:spcAft>
              <a:buSzPts val="2400"/>
              <a:buChar char="●"/>
            </a:pPr>
            <a:r>
              <a:rPr lang="en" b="0"/>
              <a:t>Special educators and EL teachers</a:t>
            </a:r>
            <a:endParaRPr b="0"/>
          </a:p>
          <a:p>
            <a:pPr marL="457200" lvl="0" indent="-381000" algn="l" rtl="0">
              <a:spcBef>
                <a:spcPts val="0"/>
              </a:spcBef>
              <a:spcAft>
                <a:spcPts val="0"/>
              </a:spcAft>
              <a:buSzPts val="2400"/>
              <a:buChar char="●"/>
            </a:pPr>
            <a:r>
              <a:rPr lang="en" b="0"/>
              <a:t>School technology team members</a:t>
            </a:r>
            <a:endParaRPr b="0"/>
          </a:p>
          <a:p>
            <a:pPr marL="0" lvl="0" indent="0" algn="l" rtl="0">
              <a:spcBef>
                <a:spcPts val="0"/>
              </a:spcBef>
              <a:spcAft>
                <a:spcPts val="0"/>
              </a:spcAft>
              <a:buNone/>
            </a:pPr>
            <a:endParaRPr b="0"/>
          </a:p>
        </p:txBody>
      </p:sp>
      <p:sp>
        <p:nvSpPr>
          <p:cNvPr id="139" name="Google Shape;139;gfa32575be5_1_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12</a:t>
            </a:fld>
            <a:endParaRPr/>
          </a:p>
        </p:txBody>
      </p:sp>
      <p:sp>
        <p:nvSpPr>
          <p:cNvPr id="140" name="Google Shape;140;gfa32575be5_1_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Team Approach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fd64e386d8_0_0"/>
          <p:cNvSpPr txBox="1">
            <a:spLocks noGrp="1"/>
          </p:cNvSpPr>
          <p:nvPr>
            <p:ph type="body" idx="1"/>
          </p:nvPr>
        </p:nvSpPr>
        <p:spPr>
          <a:xfrm>
            <a:off x="481150" y="108162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b="0">
                <a:solidFill>
                  <a:schemeClr val="dk1"/>
                </a:solidFill>
              </a:rPr>
              <a:t>Include details for each high school course in which the division will use state-developed performance tasks to verify a credit in history and social science as allowed by the </a:t>
            </a:r>
            <a:r>
              <a:rPr lang="en" b="0" i="1">
                <a:solidFill>
                  <a:schemeClr val="dk1"/>
                </a:solidFill>
              </a:rPr>
              <a:t>Guidelines for LAVC</a:t>
            </a:r>
            <a:r>
              <a:rPr lang="en" b="0">
                <a:solidFill>
                  <a:schemeClr val="dk1"/>
                </a:solidFill>
              </a:rPr>
              <a:t> and </a:t>
            </a:r>
            <a:r>
              <a:rPr lang="en" b="0" i="1">
                <a:solidFill>
                  <a:schemeClr val="dk1"/>
                </a:solidFill>
              </a:rPr>
              <a:t>Implementation Support.</a:t>
            </a:r>
            <a:endParaRPr b="0" i="1">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The plan should document how the SOL for the entire course have been assessed and what evidence for the SOL for the entire course will be provided for the local panel’s review.</a:t>
            </a:r>
            <a:endParaRPr sz="2600" b="0" i="1">
              <a:solidFill>
                <a:schemeClr val="dk1"/>
              </a:solidFill>
            </a:endParaRPr>
          </a:p>
        </p:txBody>
      </p:sp>
      <p:sp>
        <p:nvSpPr>
          <p:cNvPr id="146" name="Google Shape;146;gfd64e386d8_0_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13</a:t>
            </a:fld>
            <a:endParaRPr/>
          </a:p>
        </p:txBody>
      </p:sp>
      <p:sp>
        <p:nvSpPr>
          <p:cNvPr id="147" name="Google Shape;147;gfd64e386d8_0_0"/>
          <p:cNvSpPr txBox="1">
            <a:spLocks noGrp="1"/>
          </p:cNvSpPr>
          <p:nvPr>
            <p:ph type="title"/>
          </p:nvPr>
        </p:nvSpPr>
        <p:spPr>
          <a:xfrm>
            <a:off x="448750" y="187325"/>
            <a:ext cx="8520600" cy="572700"/>
          </a:xfrm>
          <a:prstGeom prst="rect">
            <a:avLst/>
          </a:prstGeom>
          <a:solidFill>
            <a:srgbClr val="FFFFFF">
              <a:alpha val="69800"/>
            </a:srgbClr>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50032"/>
                </a:solidFill>
              </a:rPr>
              <a:t>Standards of Learning </a:t>
            </a:r>
            <a:r>
              <a:rPr lang="en" sz="2400">
                <a:solidFill>
                  <a:srgbClr val="D50032"/>
                </a:solidFill>
              </a:rPr>
              <a:t>(1 of 2)</a:t>
            </a:r>
            <a:endParaRPr sz="4600">
              <a:solidFill>
                <a:srgbClr val="D5003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0048b8c00e_0_3"/>
          <p:cNvSpPr txBox="1">
            <a:spLocks noGrp="1"/>
          </p:cNvSpPr>
          <p:nvPr>
            <p:ph type="body" idx="1"/>
          </p:nvPr>
        </p:nvSpPr>
        <p:spPr>
          <a:xfrm>
            <a:off x="322425" y="818386"/>
            <a:ext cx="8646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The plan should:</a:t>
            </a:r>
            <a:endParaRPr b="0" dirty="0"/>
          </a:p>
          <a:p>
            <a:pPr marL="457200" lvl="0" indent="-381000" algn="l" rtl="0">
              <a:spcBef>
                <a:spcPts val="0"/>
              </a:spcBef>
              <a:spcAft>
                <a:spcPts val="0"/>
              </a:spcAft>
              <a:buSzPts val="2400"/>
              <a:buChar char="●"/>
            </a:pPr>
            <a:r>
              <a:rPr lang="en" b="0" dirty="0"/>
              <a:t>Include a timeline for when each specific state developed performance task will be administered and SOL measured;</a:t>
            </a:r>
            <a:endParaRPr b="0" dirty="0"/>
          </a:p>
          <a:p>
            <a:pPr marL="457200" lvl="0" indent="-381000" algn="l" rtl="0">
              <a:spcBef>
                <a:spcPts val="0"/>
              </a:spcBef>
              <a:spcAft>
                <a:spcPts val="0"/>
              </a:spcAft>
              <a:buSzPts val="2400"/>
              <a:buChar char="●"/>
            </a:pPr>
            <a:r>
              <a:rPr lang="en" b="0" dirty="0"/>
              <a:t>Ensure that tasks administered will cover a majority of different historical eras;</a:t>
            </a:r>
            <a:endParaRPr b="0" dirty="0"/>
          </a:p>
          <a:p>
            <a:pPr marL="457200" lvl="0" indent="-381000" algn="l" rtl="0">
              <a:spcBef>
                <a:spcPts val="0"/>
              </a:spcBef>
              <a:spcAft>
                <a:spcPts val="0"/>
              </a:spcAft>
              <a:buSzPts val="2400"/>
              <a:buChar char="●"/>
            </a:pPr>
            <a:r>
              <a:rPr lang="en" b="0" dirty="0"/>
              <a:t>Indicate a timeline for the administration of each local assessment that will be included in the collection of evidence.</a:t>
            </a:r>
            <a:endParaRPr b="0" dirty="0"/>
          </a:p>
          <a:p>
            <a:pPr marL="0" lvl="0" indent="0" algn="l" rtl="0">
              <a:spcBef>
                <a:spcPts val="0"/>
              </a:spcBef>
              <a:spcAft>
                <a:spcPts val="0"/>
              </a:spcAft>
              <a:buNone/>
            </a:pPr>
            <a:r>
              <a:rPr lang="en" dirty="0"/>
              <a:t>	</a:t>
            </a:r>
            <a:endParaRPr dirty="0"/>
          </a:p>
        </p:txBody>
      </p:sp>
      <p:sp>
        <p:nvSpPr>
          <p:cNvPr id="153" name="Google Shape;153;g10048b8c00e_0_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14</a:t>
            </a:fld>
            <a:endParaRPr/>
          </a:p>
        </p:txBody>
      </p:sp>
      <p:sp>
        <p:nvSpPr>
          <p:cNvPr id="154" name="Google Shape;154;g10048b8c00e_0_3"/>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D50032"/>
                </a:solidFill>
              </a:rPr>
              <a:t>Standards of Learning </a:t>
            </a:r>
            <a:r>
              <a:rPr lang="en" sz="2400">
                <a:solidFill>
                  <a:srgbClr val="D50032"/>
                </a:solidFill>
              </a:rPr>
              <a:t>(2 of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8837" y="983142"/>
            <a:ext cx="4878895" cy="3416400"/>
          </a:xfrm>
        </p:spPr>
        <p:txBody>
          <a:bodyPr/>
          <a:lstStyle/>
          <a:p>
            <a:pPr>
              <a:lnSpc>
                <a:spcPct val="100000"/>
              </a:lnSpc>
            </a:pPr>
            <a:r>
              <a:rPr lang="en-US" b="0" dirty="0"/>
              <a:t>State-developed Performance Tasks completed:</a:t>
            </a:r>
          </a:p>
          <a:p>
            <a:pPr lvl="1">
              <a:lnSpc>
                <a:spcPct val="100000"/>
              </a:lnSpc>
              <a:spcBef>
                <a:spcPts val="0"/>
              </a:spcBef>
            </a:pPr>
            <a:r>
              <a:rPr lang="en-US" b="0" dirty="0"/>
              <a:t>Era 1, Task 1: VUS.1c,e,h;</a:t>
            </a:r>
          </a:p>
          <a:p>
            <a:pPr marL="533400" lvl="1" indent="0">
              <a:lnSpc>
                <a:spcPct val="100000"/>
              </a:lnSpc>
              <a:spcBef>
                <a:spcPts val="0"/>
              </a:spcBef>
              <a:buNone/>
            </a:pPr>
            <a:r>
              <a:rPr lang="en-US" b="0" dirty="0"/>
              <a:t>    VUS.4c </a:t>
            </a:r>
          </a:p>
          <a:p>
            <a:pPr lvl="1">
              <a:lnSpc>
                <a:spcPct val="100000"/>
              </a:lnSpc>
              <a:spcBef>
                <a:spcPts val="0"/>
              </a:spcBef>
            </a:pPr>
            <a:r>
              <a:rPr lang="en-US" b="0" dirty="0"/>
              <a:t>Era 2, Task 1: VUS.1a,d;    VUS.6a,d,e</a:t>
            </a:r>
          </a:p>
          <a:p>
            <a:pPr lvl="1">
              <a:lnSpc>
                <a:spcPct val="100000"/>
              </a:lnSpc>
              <a:spcBef>
                <a:spcPts val="0"/>
              </a:spcBef>
            </a:pPr>
            <a:r>
              <a:rPr lang="en-US" b="0" dirty="0"/>
              <a:t>Era 4, Task 2: VUS.1a,c,h; </a:t>
            </a:r>
          </a:p>
          <a:p>
            <a:pPr marL="533400" lvl="1" indent="0">
              <a:lnSpc>
                <a:spcPct val="100000"/>
              </a:lnSpc>
              <a:spcBef>
                <a:spcPts val="0"/>
              </a:spcBef>
              <a:buNone/>
            </a:pPr>
            <a:r>
              <a:rPr lang="en-US" b="0" dirty="0"/>
              <a:t>	VUS.13a</a:t>
            </a:r>
          </a:p>
        </p:txBody>
      </p:sp>
      <p:sp>
        <p:nvSpPr>
          <p:cNvPr id="7" name="Text Placeholder 6"/>
          <p:cNvSpPr>
            <a:spLocks noGrp="1"/>
          </p:cNvSpPr>
          <p:nvPr>
            <p:ph type="body" idx="2"/>
          </p:nvPr>
        </p:nvSpPr>
        <p:spPr>
          <a:xfrm>
            <a:off x="5273658" y="1000075"/>
            <a:ext cx="3694200" cy="3416400"/>
          </a:xfrm>
        </p:spPr>
        <p:txBody>
          <a:bodyPr/>
          <a:lstStyle/>
          <a:p>
            <a:r>
              <a:rPr lang="en-US" b="0" dirty="0"/>
              <a:t>Local Assessments are required to include the remaining SOL not listed for the state-developed performance tasks completed.</a:t>
            </a: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
        <p:nvSpPr>
          <p:cNvPr id="4" name="Title 3"/>
          <p:cNvSpPr>
            <a:spLocks noGrp="1"/>
          </p:cNvSpPr>
          <p:nvPr>
            <p:ph type="title"/>
          </p:nvPr>
        </p:nvSpPr>
        <p:spPr/>
        <p:txBody>
          <a:bodyPr/>
          <a:lstStyle/>
          <a:p>
            <a:r>
              <a:rPr lang="en-US" dirty="0"/>
              <a:t>Example: SOL Coverage for VA/US</a:t>
            </a:r>
          </a:p>
        </p:txBody>
      </p:sp>
    </p:spTree>
    <p:extLst>
      <p:ext uri="{BB962C8B-B14F-4D97-AF65-F5344CB8AC3E}">
        <p14:creationId xmlns:p14="http://schemas.microsoft.com/office/powerpoint/2010/main" val="236979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0048b8c00e_0_15"/>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chemeClr val="dk1"/>
                </a:solidFill>
              </a:rPr>
              <a:t>Include details such as: </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Guidelines that will ensure that state-developed performance tasks are completed under appropriate testing conditions </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Description of the training that will be provided to teachers</a:t>
            </a:r>
            <a:endParaRPr b="0" dirty="0">
              <a:solidFill>
                <a:schemeClr val="dk1"/>
              </a:solidFill>
            </a:endParaRPr>
          </a:p>
          <a:p>
            <a:pPr marL="0" lvl="0" indent="0" algn="l" rtl="0">
              <a:spcBef>
                <a:spcPts val="0"/>
              </a:spcBef>
              <a:spcAft>
                <a:spcPts val="0"/>
              </a:spcAft>
              <a:buNone/>
            </a:pPr>
            <a:endParaRPr dirty="0"/>
          </a:p>
        </p:txBody>
      </p:sp>
      <p:sp>
        <p:nvSpPr>
          <p:cNvPr id="160" name="Google Shape;160;g10048b8c00e_0_15"/>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16</a:t>
            </a:fld>
            <a:endParaRPr/>
          </a:p>
        </p:txBody>
      </p:sp>
      <p:sp>
        <p:nvSpPr>
          <p:cNvPr id="161" name="Google Shape;161;g10048b8c00e_0_15"/>
          <p:cNvSpPr txBox="1">
            <a:spLocks noGrp="1"/>
          </p:cNvSpPr>
          <p:nvPr>
            <p:ph type="title"/>
          </p:nvPr>
        </p:nvSpPr>
        <p:spPr>
          <a:xfrm>
            <a:off x="107475" y="187325"/>
            <a:ext cx="893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Completion of State Performance Tasks</a:t>
            </a:r>
            <a:r>
              <a:rPr lang="en"/>
              <a:t> </a:t>
            </a:r>
            <a:r>
              <a:rPr lang="en" sz="2400"/>
              <a:t>(1 of 5)</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067251eac_0_42"/>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chemeClr val="dk1"/>
                </a:solidFill>
              </a:rPr>
              <a:t>Include details such as: </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How testing conditions that do not meet the guidelines will be reported and addressed</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How students will access these assessments, etc.</a:t>
            </a:r>
            <a:r>
              <a:rPr lang="en" sz="1200" b="0" dirty="0">
                <a:solidFill>
                  <a:schemeClr val="dk1"/>
                </a:solidFill>
              </a:rPr>
              <a:t> </a:t>
            </a:r>
            <a:endParaRPr dirty="0"/>
          </a:p>
        </p:txBody>
      </p:sp>
      <p:sp>
        <p:nvSpPr>
          <p:cNvPr id="167" name="Google Shape;167;g10067251eac_0_4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17</a:t>
            </a:fld>
            <a:endParaRPr/>
          </a:p>
        </p:txBody>
      </p:sp>
      <p:sp>
        <p:nvSpPr>
          <p:cNvPr id="168" name="Google Shape;168;g10067251eac_0_42"/>
          <p:cNvSpPr txBox="1">
            <a:spLocks noGrp="1"/>
          </p:cNvSpPr>
          <p:nvPr>
            <p:ph type="title"/>
          </p:nvPr>
        </p:nvSpPr>
        <p:spPr>
          <a:xfrm>
            <a:off x="107475" y="187325"/>
            <a:ext cx="893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Completion of State Performance Tasks</a:t>
            </a:r>
            <a:r>
              <a:rPr lang="en"/>
              <a:t> </a:t>
            </a:r>
            <a:r>
              <a:rPr lang="en" sz="2400"/>
              <a:t>(2 of 5)</a:t>
            </a:r>
            <a:endParaRPr sz="2400"/>
          </a:p>
          <a:p>
            <a:pPr marL="0" lvl="0" indent="0" algn="l" rtl="0">
              <a:spcBef>
                <a:spcPts val="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0048b8c00e_0_22"/>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b="0">
                <a:solidFill>
                  <a:schemeClr val="dk1"/>
                </a:solidFill>
              </a:rPr>
              <a:t>Collaboration should occur between the primary and secondary contacts for the LAVC Plan for History and Social Science, Division Director of Testing, History and Social Science supervisor (when applicable) and teachers, as well as technology staff at the division and school levels to ensure best practices and meeting the needs for security.</a:t>
            </a:r>
            <a:endParaRPr/>
          </a:p>
        </p:txBody>
      </p:sp>
      <p:sp>
        <p:nvSpPr>
          <p:cNvPr id="174" name="Google Shape;174;g10048b8c00e_0_2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175" name="Google Shape;175;g10048b8c00e_0_22"/>
          <p:cNvSpPr txBox="1">
            <a:spLocks noGrp="1"/>
          </p:cNvSpPr>
          <p:nvPr>
            <p:ph type="title"/>
          </p:nvPr>
        </p:nvSpPr>
        <p:spPr>
          <a:xfrm>
            <a:off x="198224" y="187325"/>
            <a:ext cx="8945775" cy="6085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dirty="0"/>
              <a:t>Completion of State Performance Tasks</a:t>
            </a:r>
            <a:r>
              <a:rPr lang="en" dirty="0"/>
              <a:t> </a:t>
            </a:r>
            <a:r>
              <a:rPr lang="en" sz="2400" dirty="0"/>
              <a:t>(3 of 5)</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048b8c00e_0_28"/>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b="0">
                <a:solidFill>
                  <a:schemeClr val="dk1"/>
                </a:solidFill>
              </a:rPr>
              <a:t>While many divisions may approach the completion of the state-developed performance tasks as an “event” (e.g., all student responses are completed over two consecutive days in all Virginia and U.S. History classrooms), school divisions are encouraged to consider if a more flexible approach to scheduling is possible. </a:t>
            </a:r>
            <a:endParaRPr sz="3600"/>
          </a:p>
        </p:txBody>
      </p:sp>
      <p:sp>
        <p:nvSpPr>
          <p:cNvPr id="181" name="Google Shape;181;g10048b8c00e_0_28"/>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182" name="Google Shape;182;g10048b8c00e_0_28"/>
          <p:cNvSpPr txBox="1">
            <a:spLocks noGrp="1"/>
          </p:cNvSpPr>
          <p:nvPr>
            <p:ph type="title"/>
          </p:nvPr>
        </p:nvSpPr>
        <p:spPr>
          <a:xfrm>
            <a:off x="107474" y="187325"/>
            <a:ext cx="9036525" cy="5577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dirty="0"/>
              <a:t>Completion of State Performance Tasks</a:t>
            </a:r>
            <a:r>
              <a:rPr lang="en" dirty="0"/>
              <a:t> </a:t>
            </a:r>
            <a:r>
              <a:rPr lang="en" sz="2400" dirty="0"/>
              <a:t>(4 of 5)</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b="0"/>
              <a:t>Superintendent’s Memo #276-21</a:t>
            </a:r>
            <a:endParaRPr b="0">
              <a:solidFill>
                <a:schemeClr val="dk1"/>
              </a:solidFill>
            </a:endParaRPr>
          </a:p>
          <a:p>
            <a:pPr marL="457200" lvl="0" indent="-381000" algn="l" rtl="0">
              <a:lnSpc>
                <a:spcPct val="115000"/>
              </a:lnSpc>
              <a:spcBef>
                <a:spcPts val="0"/>
              </a:spcBef>
              <a:spcAft>
                <a:spcPts val="0"/>
              </a:spcAft>
              <a:buClr>
                <a:schemeClr val="dk1"/>
              </a:buClr>
              <a:buSzPts val="2400"/>
              <a:buChar char="●"/>
            </a:pPr>
            <a:r>
              <a:rPr lang="en" b="0">
                <a:solidFill>
                  <a:schemeClr val="dk1"/>
                </a:solidFill>
              </a:rPr>
              <a:t>A Closer Look at the Locally Awarded Verified Credit Plan for History and Social Science</a:t>
            </a:r>
            <a:endParaRPr b="0">
              <a:solidFill>
                <a:schemeClr val="dk1"/>
              </a:solidFill>
            </a:endParaRPr>
          </a:p>
          <a:p>
            <a:pPr marL="914400" lvl="1" indent="-381000" algn="l" rtl="0">
              <a:lnSpc>
                <a:spcPct val="115000"/>
              </a:lnSpc>
              <a:spcBef>
                <a:spcPts val="0"/>
              </a:spcBef>
              <a:spcAft>
                <a:spcPts val="0"/>
              </a:spcAft>
              <a:buClr>
                <a:schemeClr val="dk1"/>
              </a:buClr>
              <a:buSzPts val="2400"/>
              <a:buChar char="○"/>
            </a:pPr>
            <a:r>
              <a:rPr lang="en" b="0">
                <a:solidFill>
                  <a:schemeClr val="dk1"/>
                </a:solidFill>
              </a:rPr>
              <a:t>Guidelines for Locally Awarded Verified Credits</a:t>
            </a:r>
            <a:endParaRPr b="0">
              <a:solidFill>
                <a:schemeClr val="dk1"/>
              </a:solidFill>
            </a:endParaRPr>
          </a:p>
          <a:p>
            <a:pPr marL="914400" lvl="1" indent="-381000" algn="l" rtl="0">
              <a:lnSpc>
                <a:spcPct val="115000"/>
              </a:lnSpc>
              <a:spcBef>
                <a:spcPts val="0"/>
              </a:spcBef>
              <a:spcAft>
                <a:spcPts val="0"/>
              </a:spcAft>
              <a:buClr>
                <a:schemeClr val="dk1"/>
              </a:buClr>
              <a:buSzPts val="2400"/>
              <a:buChar char="○"/>
            </a:pPr>
            <a:r>
              <a:rPr lang="en" b="0">
                <a:solidFill>
                  <a:schemeClr val="dk1"/>
                </a:solidFill>
              </a:rPr>
              <a:t>Fillable Form </a:t>
            </a:r>
            <a:endParaRPr b="0">
              <a:solidFill>
                <a:schemeClr val="dk1"/>
              </a:solidFill>
            </a:endParaRPr>
          </a:p>
          <a:p>
            <a:pPr marL="457200" lvl="0" indent="-381000" algn="l" rtl="0">
              <a:lnSpc>
                <a:spcPct val="115000"/>
              </a:lnSpc>
              <a:spcBef>
                <a:spcPts val="0"/>
              </a:spcBef>
              <a:spcAft>
                <a:spcPts val="0"/>
              </a:spcAft>
              <a:buClr>
                <a:schemeClr val="dk1"/>
              </a:buClr>
              <a:buSzPts val="2400"/>
              <a:buChar char="●"/>
            </a:pPr>
            <a:r>
              <a:rPr lang="en" b="0">
                <a:solidFill>
                  <a:schemeClr val="dk1"/>
                </a:solidFill>
              </a:rPr>
              <a:t>Questions and Answers</a:t>
            </a:r>
            <a:endParaRPr b="0">
              <a:solidFill>
                <a:schemeClr val="dk1"/>
              </a:solidFill>
            </a:endParaRPr>
          </a:p>
          <a:p>
            <a:pPr marL="0" lvl="0" indent="0" algn="l" rtl="0">
              <a:lnSpc>
                <a:spcPct val="115000"/>
              </a:lnSpc>
              <a:spcBef>
                <a:spcPts val="0"/>
              </a:spcBef>
              <a:spcAft>
                <a:spcPts val="0"/>
              </a:spcAft>
              <a:buSzPts val="2400"/>
              <a:buNone/>
            </a:pPr>
            <a:endParaRPr b="0">
              <a:solidFill>
                <a:schemeClr val="dk1"/>
              </a:solidFill>
            </a:endParaRPr>
          </a:p>
        </p:txBody>
      </p:sp>
      <p:sp>
        <p:nvSpPr>
          <p:cNvPr id="71" name="Google Shape;71;p2"/>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2</a:t>
            </a:fld>
            <a:endParaRPr/>
          </a:p>
        </p:txBody>
      </p:sp>
      <p:sp>
        <p:nvSpPr>
          <p:cNvPr id="72" name="Google Shape;72;p2"/>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048b8c00e_0_36"/>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Accommodations for students:</a:t>
            </a:r>
            <a:endParaRPr b="0"/>
          </a:p>
          <a:p>
            <a:pPr marL="457200" lvl="0" indent="-381000" algn="l" rtl="0">
              <a:spcBef>
                <a:spcPts val="0"/>
              </a:spcBef>
              <a:spcAft>
                <a:spcPts val="0"/>
              </a:spcAft>
              <a:buSzPts val="2400"/>
              <a:buChar char="●"/>
            </a:pPr>
            <a:r>
              <a:rPr lang="en" b="0"/>
              <a:t>Should be documented for individuals,but not in the LAVC Plan;</a:t>
            </a:r>
            <a:endParaRPr b="0"/>
          </a:p>
          <a:p>
            <a:pPr marL="457200" lvl="0" indent="-381000" algn="l" rtl="0">
              <a:spcBef>
                <a:spcPts val="0"/>
              </a:spcBef>
              <a:spcAft>
                <a:spcPts val="0"/>
              </a:spcAft>
              <a:buSzPts val="2400"/>
              <a:buChar char="●"/>
            </a:pPr>
            <a:r>
              <a:rPr lang="en" b="0"/>
              <a:t>Certain accommodations not available for SOL testing may be allowed for performance assessments;</a:t>
            </a:r>
            <a:endParaRPr b="0"/>
          </a:p>
          <a:p>
            <a:pPr marL="457200" lvl="0" indent="-381000" algn="l" rtl="0">
              <a:spcBef>
                <a:spcPts val="0"/>
              </a:spcBef>
              <a:spcAft>
                <a:spcPts val="0"/>
              </a:spcAft>
              <a:buSzPts val="2400"/>
              <a:buChar char="●"/>
            </a:pPr>
            <a:r>
              <a:rPr lang="en" b="0"/>
              <a:t>Accommodations that advantage students with content-specific support are not permitted.</a:t>
            </a:r>
            <a:endParaRPr b="0"/>
          </a:p>
        </p:txBody>
      </p:sp>
      <p:sp>
        <p:nvSpPr>
          <p:cNvPr id="188" name="Google Shape;188;g10048b8c00e_0_3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20</a:t>
            </a:fld>
            <a:endParaRPr/>
          </a:p>
        </p:txBody>
      </p:sp>
      <p:sp>
        <p:nvSpPr>
          <p:cNvPr id="189" name="Google Shape;189;g10048b8c00e_0_36"/>
          <p:cNvSpPr txBox="1">
            <a:spLocks noGrp="1"/>
          </p:cNvSpPr>
          <p:nvPr>
            <p:ph type="title"/>
          </p:nvPr>
        </p:nvSpPr>
        <p:spPr>
          <a:xfrm>
            <a:off x="107474" y="187325"/>
            <a:ext cx="9036525" cy="6085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Completion of State Performance Tasks</a:t>
            </a:r>
            <a:r>
              <a:rPr lang="en"/>
              <a:t> </a:t>
            </a:r>
            <a:r>
              <a:rPr lang="en" sz="2400"/>
              <a:t>(5 of 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048b8c00e_0_44"/>
          <p:cNvSpPr txBox="1">
            <a:spLocks noGrp="1"/>
          </p:cNvSpPr>
          <p:nvPr>
            <p:ph type="body" idx="1"/>
          </p:nvPr>
        </p:nvSpPr>
        <p:spPr>
          <a:xfrm>
            <a:off x="552725" y="1225000"/>
            <a:ext cx="8091300" cy="30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solidFill>
                  <a:schemeClr val="dk1"/>
                </a:solidFill>
              </a:rPr>
              <a:t>Include details such as:</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When and how scorers will be trained </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Who will conduct this training </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Local scoring protocols including maintaining student anonymity during the scoring process</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The local process to ensure that scorers remain anchored to the rubrics</a:t>
            </a:r>
            <a:endParaRPr b="0">
              <a:solidFill>
                <a:schemeClr val="dk1"/>
              </a:solidFill>
            </a:endParaRPr>
          </a:p>
          <a:p>
            <a:pPr marL="457200" lvl="0" indent="0" algn="l" rtl="0">
              <a:spcBef>
                <a:spcPts val="0"/>
              </a:spcBef>
              <a:spcAft>
                <a:spcPts val="0"/>
              </a:spcAft>
              <a:buNone/>
            </a:pPr>
            <a:r>
              <a:rPr lang="en" sz="1200" b="0">
                <a:solidFill>
                  <a:schemeClr val="dk1"/>
                </a:solidFill>
                <a:latin typeface="Times New Roman"/>
                <a:ea typeface="Times New Roman"/>
                <a:cs typeface="Times New Roman"/>
                <a:sym typeface="Times New Roman"/>
              </a:rPr>
              <a:t>. </a:t>
            </a:r>
            <a:endParaRPr/>
          </a:p>
        </p:txBody>
      </p:sp>
      <p:sp>
        <p:nvSpPr>
          <p:cNvPr id="195" name="Google Shape;195;g10048b8c00e_0_4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21</a:t>
            </a:fld>
            <a:endParaRPr/>
          </a:p>
        </p:txBody>
      </p:sp>
      <p:sp>
        <p:nvSpPr>
          <p:cNvPr id="196" name="Google Shape;196;g10048b8c00e_0_44"/>
          <p:cNvSpPr txBox="1">
            <a:spLocks noGrp="1"/>
          </p:cNvSpPr>
          <p:nvPr>
            <p:ph type="title"/>
          </p:nvPr>
        </p:nvSpPr>
        <p:spPr>
          <a:xfrm>
            <a:off x="448750" y="187325"/>
            <a:ext cx="8520600" cy="8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Scoring Student Responses to State-Developed Performance Tasks </a:t>
            </a:r>
            <a:r>
              <a:rPr lang="en" sz="2400"/>
              <a:t>(1 of 3)</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Google Shape;201;g10048b8c00e_0_51"/>
          <p:cNvSpPr txBox="1">
            <a:spLocks noGrp="1"/>
          </p:cNvSpPr>
          <p:nvPr>
            <p:ph type="body" idx="1"/>
          </p:nvPr>
        </p:nvSpPr>
        <p:spPr>
          <a:xfrm>
            <a:off x="198225" y="1140335"/>
            <a:ext cx="8803500" cy="3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chemeClr val="dk1"/>
                </a:solidFill>
              </a:rPr>
              <a:t>Include details such as:</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The process to address nonadjacent scores for responses that are scored twice</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How disturbing content will be addressed</a:t>
            </a:r>
            <a:r>
              <a:rPr lang="en" sz="1200" b="0" dirty="0">
                <a:solidFill>
                  <a:schemeClr val="dk1"/>
                </a:solidFill>
                <a:latin typeface="Times New Roman"/>
                <a:ea typeface="Times New Roman"/>
                <a:cs typeface="Times New Roman"/>
                <a:sym typeface="Times New Roman"/>
              </a:rPr>
              <a:t>. </a:t>
            </a:r>
            <a:endParaRPr sz="1200" b="0" dirty="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Char char="●"/>
            </a:pPr>
            <a:r>
              <a:rPr lang="en" b="0" dirty="0">
                <a:solidFill>
                  <a:schemeClr val="dk1"/>
                </a:solidFill>
              </a:rPr>
              <a:t>Plans for regular re-calibration during a scoring window</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The local process for appealing the score on a response</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The process and timeline for providing information to students and families on scores earned for these responses should be included.</a:t>
            </a:r>
            <a:endParaRPr b="0" dirty="0">
              <a:solidFill>
                <a:schemeClr val="dk1"/>
              </a:solidFill>
            </a:endParaRPr>
          </a:p>
          <a:p>
            <a:pPr marL="0" lvl="0" indent="0" algn="l" rtl="0">
              <a:spcBef>
                <a:spcPts val="1200"/>
              </a:spcBef>
              <a:spcAft>
                <a:spcPts val="0"/>
              </a:spcAft>
              <a:buNone/>
            </a:pPr>
            <a:endParaRPr b="0" dirty="0">
              <a:solidFill>
                <a:schemeClr val="dk1"/>
              </a:solidFill>
            </a:endParaRPr>
          </a:p>
        </p:txBody>
      </p:sp>
      <p:sp>
        <p:nvSpPr>
          <p:cNvPr id="202" name="Google Shape;202;g10048b8c00e_0_51"/>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
        <p:nvSpPr>
          <p:cNvPr id="203" name="Google Shape;203;g10048b8c00e_0_51"/>
          <p:cNvSpPr txBox="1">
            <a:spLocks noGrp="1"/>
          </p:cNvSpPr>
          <p:nvPr>
            <p:ph type="title"/>
          </p:nvPr>
        </p:nvSpPr>
        <p:spPr>
          <a:xfrm>
            <a:off x="448750" y="187325"/>
            <a:ext cx="8520600" cy="8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Scoring Student Responses to State-Developed Performance Tasks </a:t>
            </a:r>
            <a:r>
              <a:rPr lang="en" sz="2400" dirty="0"/>
              <a:t>(2 of 3)</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g10048b8c00e_0_60"/>
          <p:cNvSpPr txBox="1">
            <a:spLocks noGrp="1"/>
          </p:cNvSpPr>
          <p:nvPr>
            <p:ph type="body" idx="1"/>
          </p:nvPr>
        </p:nvSpPr>
        <p:spPr>
          <a:xfrm>
            <a:off x="481150" y="1178938"/>
            <a:ext cx="8183400" cy="33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Best Practices:</a:t>
            </a:r>
            <a:endParaRPr b="0" dirty="0"/>
          </a:p>
          <a:p>
            <a:pPr marL="457200" lvl="0" indent="-381000" algn="l" rtl="0">
              <a:spcBef>
                <a:spcPts val="0"/>
              </a:spcBef>
              <a:spcAft>
                <a:spcPts val="0"/>
              </a:spcAft>
              <a:buSzPts val="2400"/>
              <a:buChar char="●"/>
            </a:pPr>
            <a:r>
              <a:rPr lang="en" b="0" dirty="0"/>
              <a:t>Each paper is scored by two readers independently, without knowledge of the scores assigned.</a:t>
            </a:r>
            <a:endParaRPr b="0" dirty="0"/>
          </a:p>
          <a:p>
            <a:pPr marL="457200" lvl="0" indent="-381000" algn="l" rtl="0">
              <a:spcBef>
                <a:spcPts val="0"/>
              </a:spcBef>
              <a:spcAft>
                <a:spcPts val="0"/>
              </a:spcAft>
              <a:buSzPts val="2400"/>
              <a:buChar char="●"/>
            </a:pPr>
            <a:r>
              <a:rPr lang="en" b="0" dirty="0"/>
              <a:t>If two readers are unavailable, it is recommended that at least a percentage is scored by two readers.</a:t>
            </a:r>
            <a:endParaRPr b="0" dirty="0"/>
          </a:p>
          <a:p>
            <a:pPr marL="457200" lvl="0" indent="-381000" algn="l" rtl="0">
              <a:lnSpc>
                <a:spcPct val="100000"/>
              </a:lnSpc>
              <a:spcBef>
                <a:spcPts val="0"/>
              </a:spcBef>
              <a:spcAft>
                <a:spcPts val="0"/>
              </a:spcAft>
              <a:buClr>
                <a:schemeClr val="dk1"/>
              </a:buClr>
              <a:buSzPts val="2400"/>
              <a:buChar char="●"/>
            </a:pPr>
            <a:r>
              <a:rPr lang="en" b="0" dirty="0">
                <a:solidFill>
                  <a:schemeClr val="dk1"/>
                </a:solidFill>
              </a:rPr>
              <a:t>At least one of the responses to the state-developed performance tasks used to verify credit be scored by an educator who did not provide the student with instruction in the course being verified</a:t>
            </a:r>
            <a:r>
              <a:rPr lang="en" b="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 b="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(REQUIRED).</a:t>
            </a:r>
            <a:endParaRPr sz="3600" dirty="0"/>
          </a:p>
        </p:txBody>
      </p:sp>
      <p:sp>
        <p:nvSpPr>
          <p:cNvPr id="209" name="Google Shape;209;g10048b8c00e_0_6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23</a:t>
            </a:fld>
            <a:endParaRPr/>
          </a:p>
        </p:txBody>
      </p:sp>
      <p:sp>
        <p:nvSpPr>
          <p:cNvPr id="210" name="Google Shape;210;g10048b8c00e_0_60"/>
          <p:cNvSpPr txBox="1">
            <a:spLocks noGrp="1"/>
          </p:cNvSpPr>
          <p:nvPr>
            <p:ph type="title"/>
          </p:nvPr>
        </p:nvSpPr>
        <p:spPr>
          <a:xfrm>
            <a:off x="448750" y="187325"/>
            <a:ext cx="8520600" cy="8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dirty="0"/>
              <a:t>Scoring Student Responses to State-Developed Performance Tasks</a:t>
            </a:r>
            <a:r>
              <a:rPr lang="en" sz="2400" dirty="0"/>
              <a:t> (3 of 3)</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0067251eac_0_2"/>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b="0">
                <a:solidFill>
                  <a:schemeClr val="dk1"/>
                </a:solidFill>
              </a:rPr>
              <a:t>School divisions are required to convene a local panel to review individual collections of evidence as described in the </a:t>
            </a:r>
            <a:r>
              <a:rPr lang="en" b="0" i="1">
                <a:solidFill>
                  <a:schemeClr val="dk1"/>
                </a:solidFill>
              </a:rPr>
              <a:t>Guidelines for LAVC.</a:t>
            </a:r>
            <a:endParaRPr b="0" i="1">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This evaluation is a separate process from scoring student responses.</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There should not be established “cut” scores to verify credit.</a:t>
            </a:r>
            <a:endParaRPr b="0">
              <a:solidFill>
                <a:schemeClr val="dk1"/>
              </a:solidFill>
            </a:endParaRPr>
          </a:p>
        </p:txBody>
      </p:sp>
      <p:sp>
        <p:nvSpPr>
          <p:cNvPr id="216" name="Google Shape;216;g10067251eac_0_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24</a:t>
            </a:fld>
            <a:endParaRPr/>
          </a:p>
        </p:txBody>
      </p:sp>
      <p:sp>
        <p:nvSpPr>
          <p:cNvPr id="217" name="Google Shape;217;g10067251eac_0_2"/>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Determining if LAVC is Awarded </a:t>
            </a:r>
            <a:r>
              <a:rPr lang="en" sz="2400"/>
              <a:t>(1 of 2)</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067251eac_0_9"/>
          <p:cNvSpPr txBox="1">
            <a:spLocks noGrp="1"/>
          </p:cNvSpPr>
          <p:nvPr>
            <p:ph type="body" idx="1"/>
          </p:nvPr>
        </p:nvSpPr>
        <p:spPr>
          <a:xfrm>
            <a:off x="337775" y="1081625"/>
            <a:ext cx="83268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b="0">
                <a:solidFill>
                  <a:schemeClr val="dk1"/>
                </a:solidFill>
              </a:rPr>
              <a:t>School divisions must be able to show how the local methodology adopted is aligned to the requirements for the local review prescribed by the </a:t>
            </a:r>
            <a:r>
              <a:rPr lang="en" b="0" i="1">
                <a:solidFill>
                  <a:schemeClr val="dk1"/>
                </a:solidFill>
              </a:rPr>
              <a:t>Guidelines for LAVC</a:t>
            </a:r>
            <a:r>
              <a:rPr lang="en" b="0">
                <a:solidFill>
                  <a:schemeClr val="dk1"/>
                </a:solidFill>
              </a:rPr>
              <a:t> and </a:t>
            </a:r>
            <a:r>
              <a:rPr lang="en" b="0" i="1">
                <a:solidFill>
                  <a:schemeClr val="dk1"/>
                </a:solidFill>
              </a:rPr>
              <a:t>Implementation Support</a:t>
            </a:r>
            <a:r>
              <a:rPr lang="en" b="0">
                <a:solidFill>
                  <a:schemeClr val="dk1"/>
                </a:solidFill>
              </a:rPr>
              <a:t>.</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Include details such as the timeline for determining if verified credit will be awarded, the process for training the local panel, the process for evaluating collections of evidence, the local appeals process, etc.</a:t>
            </a:r>
            <a:endParaRPr sz="3600" b="0">
              <a:solidFill>
                <a:schemeClr val="dk1"/>
              </a:solidFill>
            </a:endParaRPr>
          </a:p>
        </p:txBody>
      </p:sp>
      <p:sp>
        <p:nvSpPr>
          <p:cNvPr id="223" name="Google Shape;223;g10067251eac_0_9"/>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224" name="Google Shape;224;g10067251eac_0_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Determining if LAVC is Awarded </a:t>
            </a:r>
            <a:r>
              <a:rPr lang="en" sz="2400"/>
              <a:t>(2 of 2)</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0067251eac_0_17"/>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Logistical Factors to be considered:</a:t>
            </a:r>
            <a:endParaRPr b="0"/>
          </a:p>
          <a:p>
            <a:pPr marL="457200" lvl="0" indent="-381000" algn="l" rtl="0">
              <a:spcBef>
                <a:spcPts val="0"/>
              </a:spcBef>
              <a:spcAft>
                <a:spcPts val="0"/>
              </a:spcAft>
              <a:buClr>
                <a:schemeClr val="dk1"/>
              </a:buClr>
              <a:buSzPts val="2400"/>
              <a:buChar char="●"/>
            </a:pPr>
            <a:r>
              <a:rPr lang="en" b="0">
                <a:solidFill>
                  <a:schemeClr val="dk1"/>
                </a:solidFill>
              </a:rPr>
              <a:t>Local record keeping processes and storage of scored collections of evidence</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Local monitoring processes </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Human and fiscal resources needed</a:t>
            </a:r>
            <a:endParaRPr b="0">
              <a:solidFill>
                <a:schemeClr val="dk1"/>
              </a:solidFill>
            </a:endParaRPr>
          </a:p>
          <a:p>
            <a:pPr marL="457200" lvl="0" indent="-381000" algn="l" rtl="0">
              <a:spcBef>
                <a:spcPts val="0"/>
              </a:spcBef>
              <a:spcAft>
                <a:spcPts val="0"/>
              </a:spcAft>
              <a:buClr>
                <a:schemeClr val="dk1"/>
              </a:buClr>
              <a:buSzPts val="2400"/>
              <a:buChar char="●"/>
            </a:pPr>
            <a:r>
              <a:rPr lang="en" b="0">
                <a:solidFill>
                  <a:schemeClr val="dk1"/>
                </a:solidFill>
              </a:rPr>
              <a:t>Technology needs </a:t>
            </a:r>
            <a:endParaRPr b="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0" name="Google Shape;230;g10067251eac_0_17"/>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26</a:t>
            </a:fld>
            <a:endParaRPr/>
          </a:p>
        </p:txBody>
      </p:sp>
      <p:sp>
        <p:nvSpPr>
          <p:cNvPr id="231" name="Google Shape;231;g10067251eac_0_1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Considerations </a:t>
            </a:r>
            <a:r>
              <a:rPr lang="en" sz="2400"/>
              <a:t>(1 of 3)</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0067251eac_0_24"/>
          <p:cNvSpPr txBox="1">
            <a:spLocks noGrp="1"/>
          </p:cNvSpPr>
          <p:nvPr>
            <p:ph type="body" idx="1"/>
          </p:nvPr>
        </p:nvSpPr>
        <p:spPr>
          <a:xfrm>
            <a:off x="143950" y="1081625"/>
            <a:ext cx="882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Logistical Factors to be considered:</a:t>
            </a:r>
            <a:endParaRPr sz="1600"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Ensuring that all students who need a verified credit in history/social science have been assessed </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Processes for transfer students</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a:t>
            </a:r>
            <a:r>
              <a:rPr lang="en" b="0" dirty="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rocesses for opportunities with new/alternate state-developed performance tasks and/or make-up tasks;</a:t>
            </a:r>
            <a:endParaRPr b="0" dirty="0">
              <a:solidFill>
                <a:schemeClr val="dk1"/>
              </a:solidFill>
              <a:highlight>
                <a:schemeClr val="lt1"/>
              </a:highlight>
            </a:endParaRPr>
          </a:p>
          <a:p>
            <a:pPr marL="457200" lvl="0" indent="0" algn="l" rtl="0">
              <a:spcBef>
                <a:spcPts val="0"/>
              </a:spcBef>
              <a:spcAft>
                <a:spcPts val="0"/>
              </a:spcAft>
              <a:buNone/>
            </a:pPr>
            <a:endParaRPr sz="3200" dirty="0"/>
          </a:p>
          <a:p>
            <a:pPr marL="0" lvl="0" indent="0" algn="l" rtl="0">
              <a:spcBef>
                <a:spcPts val="0"/>
              </a:spcBef>
              <a:spcAft>
                <a:spcPts val="0"/>
              </a:spcAft>
              <a:buNone/>
            </a:pPr>
            <a:endParaRPr dirty="0"/>
          </a:p>
        </p:txBody>
      </p:sp>
      <p:sp>
        <p:nvSpPr>
          <p:cNvPr id="237" name="Google Shape;237;g10067251eac_0_2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sp>
        <p:nvSpPr>
          <p:cNvPr id="238" name="Google Shape;238;g10067251eac_0_2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Considerations </a:t>
            </a:r>
            <a:r>
              <a:rPr lang="en" sz="2400"/>
              <a:t>(2 of 3)</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0067251eac_0_30"/>
          <p:cNvSpPr txBox="1">
            <a:spLocks noGrp="1"/>
          </p:cNvSpPr>
          <p:nvPr>
            <p:ph type="body" idx="1"/>
          </p:nvPr>
        </p:nvSpPr>
        <p:spPr>
          <a:xfrm>
            <a:off x="143950" y="1081625"/>
            <a:ext cx="882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Logistical Factors to be considered:</a:t>
            </a:r>
            <a:endParaRPr b="0">
              <a:solidFill>
                <a:schemeClr val="dk1"/>
              </a:solidFill>
              <a:highlight>
                <a:schemeClr val="accent6"/>
              </a:highlight>
            </a:endParaRPr>
          </a:p>
          <a:p>
            <a:pPr marL="457200" lvl="0" indent="-381000" algn="l" rtl="0">
              <a:spcBef>
                <a:spcPts val="0"/>
              </a:spcBef>
              <a:spcAft>
                <a:spcPts val="0"/>
              </a:spcAft>
              <a:buClr>
                <a:schemeClr val="dk1"/>
              </a:buClr>
              <a:buSzPts val="2400"/>
              <a:buChar char="●"/>
            </a:pPr>
            <a:r>
              <a:rPr lang="en" b="0">
                <a:solidFill>
                  <a:schemeClr val="dk1"/>
                </a:solidFill>
              </a:rPr>
              <a:t>Processes for working with outside placement facilities to determine the most appropriate assessment method of verifying credit for students being served by those facilities; etc.</a:t>
            </a:r>
            <a:endParaRPr sz="3200"/>
          </a:p>
          <a:p>
            <a:pPr marL="0" lvl="0" indent="0" algn="l" rtl="0">
              <a:spcBef>
                <a:spcPts val="0"/>
              </a:spcBef>
              <a:spcAft>
                <a:spcPts val="0"/>
              </a:spcAft>
              <a:buNone/>
            </a:pPr>
            <a:endParaRPr/>
          </a:p>
        </p:txBody>
      </p:sp>
      <p:sp>
        <p:nvSpPr>
          <p:cNvPr id="244" name="Google Shape;244;g10067251eac_0_3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245" name="Google Shape;245;g10067251eac_0_3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Considerations </a:t>
            </a:r>
            <a:r>
              <a:rPr lang="en" sz="2400"/>
              <a:t>(3 of 3)</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9"/>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29</a:t>
            </a:fld>
            <a:endParaRPr/>
          </a:p>
        </p:txBody>
      </p:sp>
      <p:sp>
        <p:nvSpPr>
          <p:cNvPr id="251" name="Google Shape;251;p59"/>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Contact Information </a:t>
            </a:r>
            <a:r>
              <a:rPr lang="en" sz="2400"/>
              <a:t>(1 of 2)</a:t>
            </a:r>
            <a:endParaRPr sz="2400"/>
          </a:p>
        </p:txBody>
      </p:sp>
      <p:sp>
        <p:nvSpPr>
          <p:cNvPr id="252" name="Google Shape;252;p59"/>
          <p:cNvSpPr txBox="1">
            <a:spLocks noGrp="1"/>
          </p:cNvSpPr>
          <p:nvPr>
            <p:ph type="body" idx="1"/>
          </p:nvPr>
        </p:nvSpPr>
        <p:spPr>
          <a:xfrm>
            <a:off x="481150" y="10054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Christonya Brown, History and Social Science Education Coordinator, </a:t>
            </a:r>
            <a:r>
              <a:rPr lang="en" b="0" u="sng">
                <a:solidFill>
                  <a:schemeClr val="hlink"/>
                </a:solidFill>
                <a:hlinkClick r:id="rId3"/>
              </a:rPr>
              <a:t>Christonya.Brown@doe.virginia.gov</a:t>
            </a:r>
            <a:endParaRPr b="0"/>
          </a:p>
          <a:p>
            <a:pPr marL="0" lvl="0" indent="0" algn="l" rtl="0">
              <a:lnSpc>
                <a:spcPct val="115000"/>
              </a:lnSpc>
              <a:spcBef>
                <a:spcPts val="1600"/>
              </a:spcBef>
              <a:spcAft>
                <a:spcPts val="0"/>
              </a:spcAft>
              <a:buSzPts val="2400"/>
              <a:buNone/>
            </a:pPr>
            <a:r>
              <a:rPr lang="en" b="0"/>
              <a:t>Andrea Emerson, History and Social Science Secondary Specialist, </a:t>
            </a:r>
            <a:r>
              <a:rPr lang="en" b="0" u="sng">
                <a:solidFill>
                  <a:schemeClr val="hlink"/>
                </a:solidFill>
                <a:hlinkClick r:id="rId4"/>
              </a:rPr>
              <a:t>Andrea.Emerson@doe.virginia.gov</a:t>
            </a:r>
            <a:endParaRPr b="0"/>
          </a:p>
          <a:p>
            <a:pPr marL="0" lvl="0" indent="0" algn="l" rtl="0">
              <a:lnSpc>
                <a:spcPct val="115000"/>
              </a:lnSpc>
              <a:spcBef>
                <a:spcPts val="1600"/>
              </a:spcBef>
              <a:spcAft>
                <a:spcPts val="0"/>
              </a:spcAft>
              <a:buSzPts val="2400"/>
              <a:buNone/>
            </a:pPr>
            <a:r>
              <a:rPr lang="en" b="0"/>
              <a:t>Brandi McCracken, History and Social Science Elementary Specialist, </a:t>
            </a:r>
            <a:r>
              <a:rPr lang="en" b="0" u="sng">
                <a:solidFill>
                  <a:schemeClr val="hlink"/>
                </a:solidFill>
                <a:hlinkClick r:id="rId5"/>
              </a:rPr>
              <a:t>Brandi.McCracken@doe.virginia.gov</a:t>
            </a:r>
            <a:endParaRPr b="0"/>
          </a:p>
          <a:p>
            <a:pPr marL="0" lvl="0" indent="0" algn="l" rtl="0">
              <a:lnSpc>
                <a:spcPct val="115000"/>
              </a:lnSpc>
              <a:spcBef>
                <a:spcPts val="1600"/>
              </a:spcBef>
              <a:spcAft>
                <a:spcPts val="1600"/>
              </a:spcAft>
              <a:buSzPts val="2400"/>
              <a:buNone/>
            </a:pPr>
            <a:endParaRPr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a:t>
            </a:fld>
            <a:endParaRPr/>
          </a:p>
        </p:txBody>
      </p:sp>
      <p:sp>
        <p:nvSpPr>
          <p:cNvPr id="78" name="Google Shape;78;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a:t>Superintendent’s Memo #276-21</a:t>
            </a:r>
            <a:endParaRPr/>
          </a:p>
          <a:p>
            <a:pPr marL="0" lvl="0" indent="0" algn="l" rtl="0">
              <a:lnSpc>
                <a:spcPct val="100000"/>
              </a:lnSpc>
              <a:spcBef>
                <a:spcPts val="0"/>
              </a:spcBef>
              <a:spcAft>
                <a:spcPts val="0"/>
              </a:spcAft>
              <a:buSzPts val="4800"/>
              <a:buNone/>
            </a:pPr>
            <a:endParaRPr sz="30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0"/>
          <p:cNvSpPr txBox="1">
            <a:spLocks noGrp="1"/>
          </p:cNvSpPr>
          <p:nvPr>
            <p:ph type="body" idx="1"/>
          </p:nvPr>
        </p:nvSpPr>
        <p:spPr>
          <a:xfrm>
            <a:off x="481150" y="8530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Office of Student Assessment</a:t>
            </a:r>
            <a:endParaRPr b="0"/>
          </a:p>
          <a:p>
            <a:pPr marL="457200" lvl="0" indent="-381000" algn="l" rtl="0">
              <a:lnSpc>
                <a:spcPct val="115000"/>
              </a:lnSpc>
              <a:spcBef>
                <a:spcPts val="0"/>
              </a:spcBef>
              <a:spcAft>
                <a:spcPts val="0"/>
              </a:spcAft>
              <a:buSzPts val="2400"/>
              <a:buChar char="●"/>
            </a:pPr>
            <a:r>
              <a:rPr lang="en" b="0" u="sng">
                <a:solidFill>
                  <a:schemeClr val="hlink"/>
                </a:solidFill>
                <a:hlinkClick r:id="rId3"/>
              </a:rPr>
              <a:t>student_assessment@doe.virginia.gov</a:t>
            </a:r>
            <a:endParaRPr b="0"/>
          </a:p>
          <a:p>
            <a:pPr marL="457200" lvl="0" indent="-381000" algn="l" rtl="0">
              <a:lnSpc>
                <a:spcPct val="115000"/>
              </a:lnSpc>
              <a:spcBef>
                <a:spcPts val="0"/>
              </a:spcBef>
              <a:spcAft>
                <a:spcPts val="0"/>
              </a:spcAft>
              <a:buSzPts val="2400"/>
              <a:buChar char="●"/>
            </a:pPr>
            <a:r>
              <a:rPr lang="en" b="0"/>
              <a:t>(804) 225-2102</a:t>
            </a:r>
            <a:endParaRPr b="0"/>
          </a:p>
          <a:p>
            <a:pPr marL="0" lvl="0" indent="0" algn="l" rtl="0">
              <a:lnSpc>
                <a:spcPct val="115000"/>
              </a:lnSpc>
              <a:spcBef>
                <a:spcPts val="1600"/>
              </a:spcBef>
              <a:spcAft>
                <a:spcPts val="0"/>
              </a:spcAft>
              <a:buSzPts val="2400"/>
              <a:buNone/>
            </a:pPr>
            <a:r>
              <a:rPr lang="en" b="0"/>
              <a:t>Holli Cook, Assessment Coordinator, </a:t>
            </a:r>
            <a:r>
              <a:rPr lang="en" b="0" u="sng">
                <a:solidFill>
                  <a:schemeClr val="hlink"/>
                </a:solidFill>
                <a:hlinkClick r:id="rId4"/>
              </a:rPr>
              <a:t>Holli.Cook@doe.virginia.gov</a:t>
            </a:r>
            <a:endParaRPr b="0"/>
          </a:p>
          <a:p>
            <a:pPr marL="0" lvl="0" indent="0" algn="l" rtl="0">
              <a:lnSpc>
                <a:spcPct val="115000"/>
              </a:lnSpc>
              <a:spcBef>
                <a:spcPts val="1600"/>
              </a:spcBef>
              <a:spcAft>
                <a:spcPts val="0"/>
              </a:spcAft>
              <a:buSzPts val="2400"/>
              <a:buNone/>
            </a:pPr>
            <a:r>
              <a:rPr lang="en" b="0"/>
              <a:t>Chris Tsitsera, Assessment Specialist, </a:t>
            </a:r>
            <a:r>
              <a:rPr lang="en" b="0" u="sng">
                <a:solidFill>
                  <a:schemeClr val="hlink"/>
                </a:solidFill>
                <a:hlinkClick r:id="rId5"/>
              </a:rPr>
              <a:t>Chris.Tsitsera@doe.virginia.gov</a:t>
            </a:r>
            <a:endParaRPr b="0"/>
          </a:p>
          <a:p>
            <a:pPr marL="0" lvl="0" indent="0" algn="l" rtl="0">
              <a:lnSpc>
                <a:spcPct val="115000"/>
              </a:lnSpc>
              <a:spcBef>
                <a:spcPts val="1600"/>
              </a:spcBef>
              <a:spcAft>
                <a:spcPts val="1600"/>
              </a:spcAft>
              <a:buSzPts val="2400"/>
              <a:buNone/>
            </a:pPr>
            <a:endParaRPr b="0"/>
          </a:p>
        </p:txBody>
      </p:sp>
      <p:sp>
        <p:nvSpPr>
          <p:cNvPr id="258" name="Google Shape;258;p60"/>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30</a:t>
            </a:fld>
            <a:endParaRPr/>
          </a:p>
        </p:txBody>
      </p:sp>
      <p:sp>
        <p:nvSpPr>
          <p:cNvPr id="259" name="Google Shape;259;p60"/>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Contact Information </a:t>
            </a:r>
            <a:r>
              <a:rPr lang="en" sz="2400"/>
              <a:t>(2 of 2)</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6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Superintendent’s Memo #276-21 </a:t>
            </a:r>
            <a:r>
              <a:rPr lang="en" sz="2400"/>
              <a:t>(1 of 2)</a:t>
            </a:r>
            <a:r>
              <a:rPr lang="en"/>
              <a:t> </a:t>
            </a:r>
            <a:endParaRPr/>
          </a:p>
        </p:txBody>
      </p:sp>
      <p:sp>
        <p:nvSpPr>
          <p:cNvPr id="84" name="Google Shape;84;p15"/>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4</a:t>
            </a:fld>
            <a:endParaRPr/>
          </a:p>
        </p:txBody>
      </p:sp>
      <p:sp>
        <p:nvSpPr>
          <p:cNvPr id="85" name="Google Shape;85;p15"/>
          <p:cNvSpPr txBox="1">
            <a:spLocks noGrp="1"/>
          </p:cNvSpPr>
          <p:nvPr>
            <p:ph type="body" idx="1"/>
          </p:nvPr>
        </p:nvSpPr>
        <p:spPr>
          <a:xfrm>
            <a:off x="252550" y="7006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dirty="0"/>
              <a:t>September 24, 2021</a:t>
            </a:r>
            <a:endParaRPr b="0" dirty="0"/>
          </a:p>
          <a:p>
            <a:pPr marL="0" lvl="0" indent="0" algn="l" rtl="0">
              <a:lnSpc>
                <a:spcPct val="115000"/>
              </a:lnSpc>
              <a:spcBef>
                <a:spcPts val="0"/>
              </a:spcBef>
              <a:spcAft>
                <a:spcPts val="0"/>
              </a:spcAft>
              <a:buSzPts val="2400"/>
              <a:buNone/>
            </a:pPr>
            <a:endParaRPr b="0" dirty="0"/>
          </a:p>
          <a:p>
            <a:pPr marL="0" lvl="0" indent="-914400" algn="l" rtl="0">
              <a:lnSpc>
                <a:spcPct val="115000"/>
              </a:lnSpc>
              <a:spcBef>
                <a:spcPts val="0"/>
              </a:spcBef>
              <a:spcAft>
                <a:spcPts val="0"/>
              </a:spcAft>
              <a:buSzPts val="2400"/>
              <a:buNone/>
            </a:pPr>
            <a:r>
              <a:rPr lang="en" b="0" dirty="0"/>
              <a:t>Subject: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Revisions to the Guidelines for Locally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Awarded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Verified Credits to Allow for the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Use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of Performance Assessments to Verify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Credits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 History and Social Science</a:t>
            </a:r>
            <a:endParaRPr b="0" dirty="0"/>
          </a:p>
          <a:p>
            <a:pPr marL="0" lvl="0" indent="0" algn="l" rtl="0">
              <a:lnSpc>
                <a:spcPct val="115000"/>
              </a:lnSpc>
              <a:spcBef>
                <a:spcPts val="0"/>
              </a:spcBef>
              <a:spcAft>
                <a:spcPts val="0"/>
              </a:spcAft>
              <a:buNone/>
            </a:pPr>
            <a:endParaRPr b="0" dirty="0">
              <a:solidFill>
                <a:schemeClr val="dk1"/>
              </a:solidFill>
            </a:endParaRPr>
          </a:p>
          <a:p>
            <a:pPr marL="0" lvl="0" indent="0" algn="l" rtl="0">
              <a:lnSpc>
                <a:spcPct val="115000"/>
              </a:lnSpc>
              <a:spcBef>
                <a:spcPts val="1600"/>
              </a:spcBef>
              <a:spcAft>
                <a:spcPts val="1600"/>
              </a:spcAft>
              <a:buSzPts val="2400"/>
              <a:buNone/>
            </a:pPr>
            <a:endParaRPr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fb87bab9e9_0_0"/>
          <p:cNvSpPr txBox="1">
            <a:spLocks noGrp="1"/>
          </p:cNvSpPr>
          <p:nvPr>
            <p:ph type="title"/>
          </p:nvPr>
        </p:nvSpPr>
        <p:spPr>
          <a:xfrm>
            <a:off x="311700" y="46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Superintendent’s Memo #276-21 </a:t>
            </a:r>
            <a:r>
              <a:rPr lang="en" sz="2400"/>
              <a:t>(2 of 2)</a:t>
            </a:r>
            <a:endParaRPr/>
          </a:p>
        </p:txBody>
      </p:sp>
      <p:sp>
        <p:nvSpPr>
          <p:cNvPr id="91" name="Google Shape;91;gfb87bab9e9_0_0"/>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5</a:t>
            </a:fld>
            <a:endParaRPr/>
          </a:p>
        </p:txBody>
      </p:sp>
      <p:sp>
        <p:nvSpPr>
          <p:cNvPr id="92" name="Google Shape;92;gfb87bab9e9_0_0"/>
          <p:cNvSpPr txBox="1">
            <a:spLocks noGrp="1"/>
          </p:cNvSpPr>
          <p:nvPr>
            <p:ph type="body" idx="1"/>
          </p:nvPr>
        </p:nvSpPr>
        <p:spPr>
          <a:xfrm>
            <a:off x="252550" y="700625"/>
            <a:ext cx="8183400" cy="3416400"/>
          </a:xfrm>
          <a:prstGeom prst="rect">
            <a:avLst/>
          </a:prstGeom>
          <a:noFill/>
          <a:ln>
            <a:noFill/>
          </a:ln>
        </p:spPr>
        <p:txBody>
          <a:bodyPr spcFirstLastPara="1" wrap="square" lIns="91425" tIns="91425" rIns="91425" bIns="91425" anchor="t" anchorCtr="0">
            <a:noAutofit/>
          </a:bodyPr>
          <a:lstStyle/>
          <a:p>
            <a:pPr marL="914400" lvl="1" indent="-381000" algn="l" rtl="0">
              <a:lnSpc>
                <a:spcPct val="115000"/>
              </a:lnSpc>
              <a:spcBef>
                <a:spcPts val="0"/>
              </a:spcBef>
              <a:spcAft>
                <a:spcPts val="0"/>
              </a:spcAft>
              <a:buClr>
                <a:srgbClr val="101820"/>
              </a:buClr>
              <a:buSzPts val="2400"/>
              <a:buChar char="○"/>
            </a:pPr>
            <a:r>
              <a:rPr lang="en" b="0" u="sng" dirty="0">
                <a:solidFill>
                  <a:schemeClr val="accent5"/>
                </a:solidFill>
                <a:hlinkClick r:id="rId3"/>
              </a:rPr>
              <a:t>Guidelines for Locally Awarded Verified Credits</a:t>
            </a:r>
            <a:r>
              <a:rPr lang="en" b="0" dirty="0">
                <a:solidFill>
                  <a:srgbClr val="101820"/>
                </a:solidFill>
                <a:hlinkClick r:id="rId3"/>
              </a:rPr>
              <a:t> </a:t>
            </a:r>
            <a:endParaRPr lang="en" b="0" dirty="0">
              <a:solidFill>
                <a:srgbClr val="101820"/>
              </a:solidFill>
            </a:endParaRPr>
          </a:p>
          <a:p>
            <a:pPr marL="914400" lvl="1" indent="-381000" algn="l" rtl="0">
              <a:lnSpc>
                <a:spcPct val="115000"/>
              </a:lnSpc>
              <a:spcBef>
                <a:spcPts val="0"/>
              </a:spcBef>
              <a:spcAft>
                <a:spcPts val="0"/>
              </a:spcAft>
              <a:buClr>
                <a:srgbClr val="101820"/>
              </a:buClr>
              <a:buSzPts val="2400"/>
              <a:buChar char="○"/>
            </a:pPr>
            <a:r>
              <a:rPr lang="en" b="0" i="1" u="sng" dirty="0">
                <a:solidFill>
                  <a:schemeClr val="accent5"/>
                </a:solidFill>
                <a:hlinkClick r:id="rId4"/>
              </a:rPr>
              <a:t>Implementation Support for School Divisions Using State-Developed Performance Tasks to Verify Credits in History and Social Science</a:t>
            </a:r>
            <a:endParaRPr b="0"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b="0" u="sng" dirty="0">
                <a:solidFill>
                  <a:schemeClr val="hlink"/>
                </a:solidFill>
                <a:hlinkClick r:id="rId5"/>
              </a:rPr>
              <a:t>Locally Awarded Verified Credit Plan for History and Social Science</a:t>
            </a:r>
            <a:endParaRPr b="0" dirty="0">
              <a:solidFill>
                <a:schemeClr val="dk1"/>
              </a:solidFill>
            </a:endParaRPr>
          </a:p>
          <a:p>
            <a:pPr marL="0" lvl="0" indent="0" algn="l" rtl="0">
              <a:lnSpc>
                <a:spcPct val="115000"/>
              </a:lnSpc>
              <a:spcBef>
                <a:spcPts val="1600"/>
              </a:spcBef>
              <a:spcAft>
                <a:spcPts val="1600"/>
              </a:spcAft>
              <a:buSzPts val="2400"/>
              <a:buNone/>
            </a:pPr>
            <a:endParaRPr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dirty="0">
                <a:solidFill>
                  <a:schemeClr val="dk1"/>
                </a:solidFill>
              </a:rPr>
              <a:t>“A student may be eligible to earn locally-awarded verified credits (LAVC) under two options. Student eligibility and the LAVC process vary between the two options.”</a:t>
            </a:r>
            <a:endParaRPr b="0" dirty="0">
              <a:solidFill>
                <a:schemeClr val="dk1"/>
              </a:solidFill>
            </a:endParaRPr>
          </a:p>
          <a:p>
            <a:pPr marL="457200" lvl="0" indent="-381000" algn="l" rtl="0">
              <a:lnSpc>
                <a:spcPct val="115000"/>
              </a:lnSpc>
              <a:spcBef>
                <a:spcPts val="1600"/>
              </a:spcBef>
              <a:spcAft>
                <a:spcPts val="0"/>
              </a:spcAft>
              <a:buClr>
                <a:schemeClr val="dk1"/>
              </a:buClr>
              <a:buSzPts val="2400"/>
              <a:buChar char="●"/>
            </a:pPr>
            <a:r>
              <a:rPr lang="en" b="0" dirty="0">
                <a:solidFill>
                  <a:schemeClr val="dk1"/>
                </a:solidFill>
              </a:rPr>
              <a:t>Option One: the previously established LAVC process</a:t>
            </a:r>
            <a:endParaRPr b="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dirty="0">
                <a:solidFill>
                  <a:schemeClr val="dk1"/>
                </a:solidFill>
              </a:rPr>
              <a:t>Option Two: a new process for LAVC that may be used for history and social science only</a:t>
            </a:r>
            <a:endParaRPr dirty="0">
              <a:solidFill>
                <a:schemeClr val="dk1"/>
              </a:solidFill>
            </a:endParaRPr>
          </a:p>
          <a:p>
            <a:pPr marL="0" lvl="0" indent="0" algn="l" rtl="0">
              <a:lnSpc>
                <a:spcPct val="115000"/>
              </a:lnSpc>
              <a:spcBef>
                <a:spcPts val="1600"/>
              </a:spcBef>
              <a:spcAft>
                <a:spcPts val="1600"/>
              </a:spcAft>
              <a:buSzPts val="2400"/>
              <a:buNone/>
            </a:pPr>
            <a:endParaRPr dirty="0"/>
          </a:p>
        </p:txBody>
      </p:sp>
      <p:sp>
        <p:nvSpPr>
          <p:cNvPr id="98" name="Google Shape;98;p17"/>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6</a:t>
            </a:fld>
            <a:endParaRPr/>
          </a:p>
        </p:txBody>
      </p:sp>
      <p:sp>
        <p:nvSpPr>
          <p:cNvPr id="99" name="Google Shape;99;p17"/>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Guidelines for LAVC: Two Options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fb22d7fd7f_0_91"/>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7</a:t>
            </a:fld>
            <a:endParaRPr/>
          </a:p>
        </p:txBody>
      </p:sp>
      <p:sp>
        <p:nvSpPr>
          <p:cNvPr id="105" name="Google Shape;105;gfb22d7fd7f_0_9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a:t>A Closer Look at the LAVC Plan for History and Social Science</a:t>
            </a:r>
            <a:endParaRPr/>
          </a:p>
          <a:p>
            <a:pPr marL="0" lvl="0" indent="0" algn="l" rtl="0">
              <a:lnSpc>
                <a:spcPct val="100000"/>
              </a:lnSpc>
              <a:spcBef>
                <a:spcPts val="0"/>
              </a:spcBef>
              <a:spcAft>
                <a:spcPts val="0"/>
              </a:spcAft>
              <a:buSzPts val="4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fb22d7fd7f_0_6"/>
          <p:cNvSpPr txBox="1">
            <a:spLocks noGrp="1"/>
          </p:cNvSpPr>
          <p:nvPr>
            <p:ph type="body" idx="1"/>
          </p:nvPr>
        </p:nvSpPr>
        <p:spPr>
          <a:xfrm>
            <a:off x="481150" y="7768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Student must meet both criteria:</a:t>
            </a:r>
            <a:endParaRPr b="0"/>
          </a:p>
          <a:p>
            <a:pPr marL="457200" lvl="0" indent="-381000" algn="l" rtl="0">
              <a:lnSpc>
                <a:spcPct val="115000"/>
              </a:lnSpc>
              <a:spcBef>
                <a:spcPts val="0"/>
              </a:spcBef>
              <a:spcAft>
                <a:spcPts val="0"/>
              </a:spcAft>
              <a:buSzPts val="2400"/>
              <a:buChar char="●"/>
            </a:pPr>
            <a:r>
              <a:rPr lang="en" b="0"/>
              <a:t>Pass the course</a:t>
            </a:r>
            <a:endParaRPr b="0"/>
          </a:p>
          <a:p>
            <a:pPr marL="457200" lvl="0" indent="-381000" algn="l" rtl="0">
              <a:lnSpc>
                <a:spcPct val="115000"/>
              </a:lnSpc>
              <a:spcBef>
                <a:spcPts val="0"/>
              </a:spcBef>
              <a:spcAft>
                <a:spcPts val="0"/>
              </a:spcAft>
              <a:buSzPts val="2400"/>
              <a:buChar char="●"/>
            </a:pPr>
            <a:r>
              <a:rPr lang="en" b="0"/>
              <a:t>Demonstrate mastery of the standards/skills/objectives of the entire course- what is included in the Standards of Learning for that course through the locally-determined verification process</a:t>
            </a:r>
            <a:endParaRPr b="0"/>
          </a:p>
        </p:txBody>
      </p:sp>
      <p:sp>
        <p:nvSpPr>
          <p:cNvPr id="111" name="Google Shape;111;gfb22d7fd7f_0_6"/>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8</a:t>
            </a:fld>
            <a:endParaRPr/>
          </a:p>
        </p:txBody>
      </p:sp>
      <p:sp>
        <p:nvSpPr>
          <p:cNvPr id="112" name="Google Shape;112;gfb22d7fd7f_0_6"/>
          <p:cNvSpPr txBox="1">
            <a:spLocks noGrp="1"/>
          </p:cNvSpPr>
          <p:nvPr>
            <p:ph type="title"/>
          </p:nvPr>
        </p:nvSpPr>
        <p:spPr>
          <a:xfrm>
            <a:off x="448750" y="349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LAVC Option Two: Eligible Student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f694b657f4_0_0"/>
          <p:cNvSpPr txBox="1">
            <a:spLocks noGrp="1"/>
          </p:cNvSpPr>
          <p:nvPr>
            <p:ph type="body" idx="1"/>
          </p:nvPr>
        </p:nvSpPr>
        <p:spPr>
          <a:xfrm>
            <a:off x="328750" y="1199395"/>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b="0" dirty="0"/>
              <a:t>Use the </a:t>
            </a:r>
            <a:r>
              <a:rPr lang="en" b="0" u="sng" dirty="0">
                <a:solidFill>
                  <a:schemeClr val="hlink"/>
                </a:solidFill>
                <a:hlinkClick r:id="rId3"/>
              </a:rPr>
              <a:t>LAVC Plan for History and Social Science fillable form</a:t>
            </a:r>
            <a:r>
              <a:rPr lang="en" b="0" dirty="0">
                <a:hlinkClick r:id="rId3"/>
              </a:rPr>
              <a:t> </a:t>
            </a:r>
            <a:r>
              <a:rPr lang="en" b="0" dirty="0"/>
              <a:t>to document how the school division will meet the requirements </a:t>
            </a:r>
            <a:r>
              <a:rPr lang="en"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in each course </a:t>
            </a:r>
            <a:r>
              <a:rPr lang="en" b="0" dirty="0"/>
              <a:t>exercising this option.</a:t>
            </a:r>
            <a:endParaRPr b="0" dirty="0"/>
          </a:p>
          <a:p>
            <a:pPr marL="457200" lvl="0" indent="-381000" algn="l" rtl="0">
              <a:lnSpc>
                <a:spcPct val="115000"/>
              </a:lnSpc>
              <a:spcBef>
                <a:spcPts val="0"/>
              </a:spcBef>
              <a:spcAft>
                <a:spcPts val="0"/>
              </a:spcAft>
              <a:buSzPts val="2400"/>
              <a:buChar char="●"/>
            </a:pPr>
            <a:r>
              <a:rPr lang="en" b="0" dirty="0"/>
              <a:t>The descriptions provided for each section of the form can assist with decision-making and planning ahead for future implementation of this option.</a:t>
            </a:r>
            <a:endParaRPr b="0" dirty="0"/>
          </a:p>
          <a:p>
            <a:pPr marL="457200" lvl="0" indent="-381000" algn="l" rtl="0">
              <a:lnSpc>
                <a:spcPct val="115000"/>
              </a:lnSpc>
              <a:spcBef>
                <a:spcPts val="0"/>
              </a:spcBef>
              <a:spcAft>
                <a:spcPts val="0"/>
              </a:spcAft>
              <a:buSzPts val="2400"/>
              <a:buChar char="●"/>
            </a:pPr>
            <a:r>
              <a:rPr lang="en" b="0" dirty="0"/>
              <a:t>Maintain this annual plan locally.</a:t>
            </a:r>
            <a:endParaRPr b="0" dirty="0"/>
          </a:p>
        </p:txBody>
      </p:sp>
      <p:sp>
        <p:nvSpPr>
          <p:cNvPr id="118" name="Google Shape;118;gf694b657f4_0_0"/>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9</a:t>
            </a:fld>
            <a:endParaRPr/>
          </a:p>
        </p:txBody>
      </p:sp>
      <p:sp>
        <p:nvSpPr>
          <p:cNvPr id="119" name="Google Shape;119;gf694b657f4_0_0"/>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LAVC Plans for History and Social Science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2446</Words>
  <Application>Microsoft Office PowerPoint</Application>
  <PresentationFormat>On-screen Show (16:9)</PresentationFormat>
  <Paragraphs>188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Trebuchet MS</vt:lpstr>
      <vt:lpstr>Simple Light</vt:lpstr>
      <vt:lpstr>Developing Locally Awarded Verified Credit Plans for History and Social Science</vt:lpstr>
      <vt:lpstr>Agenda</vt:lpstr>
      <vt:lpstr>Superintendent’s Memo #276-21 </vt:lpstr>
      <vt:lpstr>Superintendent’s Memo #276-21 (1 of 2) </vt:lpstr>
      <vt:lpstr>Superintendent’s Memo #276-21 (2 of 2)</vt:lpstr>
      <vt:lpstr>Guidelines for LAVC: Two Options</vt:lpstr>
      <vt:lpstr>A Closer Look at the LAVC Plan for History and Social Science </vt:lpstr>
      <vt:lpstr>LAVC Option Two: Eligible Student</vt:lpstr>
      <vt:lpstr>LAVC Plans for History and Social Science</vt:lpstr>
      <vt:lpstr>LAVC Plan</vt:lpstr>
      <vt:lpstr>LAVC Plan Contacts</vt:lpstr>
      <vt:lpstr>A Team Approach</vt:lpstr>
      <vt:lpstr>Standards of Learning (1 of 2)</vt:lpstr>
      <vt:lpstr>Standards of Learning (2 of 2)</vt:lpstr>
      <vt:lpstr>Example: SOL Coverage for VA/US</vt:lpstr>
      <vt:lpstr>Completion of State Performance Tasks (1 of 5)</vt:lpstr>
      <vt:lpstr>Completion of State Performance Tasks (2 of 5) </vt:lpstr>
      <vt:lpstr>Completion of State Performance Tasks (3 of 5)</vt:lpstr>
      <vt:lpstr>Completion of State Performance Tasks (4 of 5)</vt:lpstr>
      <vt:lpstr>Completion of State Performance Tasks (5 of 5)</vt:lpstr>
      <vt:lpstr>Scoring Student Responses to State-Developed Performance Tasks (1 of 3)</vt:lpstr>
      <vt:lpstr>Scoring Student Responses to State-Developed Performance Tasks (2 of 3)</vt:lpstr>
      <vt:lpstr>Scoring Student Responses to State-Developed Performance Tasks (3 of 3)</vt:lpstr>
      <vt:lpstr>Determining if LAVC is Awarded (1 of 2)</vt:lpstr>
      <vt:lpstr>Determining if LAVC is Awarded (2 of 2)</vt:lpstr>
      <vt:lpstr>Additional Considerations (1 of 3)</vt:lpstr>
      <vt:lpstr>Additional Considerations (2 of 3)</vt:lpstr>
      <vt:lpstr>Additional Considerations (3 of 3)</vt:lpstr>
      <vt:lpstr>Contact Information (1 of 2)</vt:lpstr>
      <vt:lpstr>Contact Information (2 of 2)</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Locally Awarded Verified Credit Plans for History and Social Science</dc:title>
  <dc:creator>Virginia Department of Education</dc:creator>
  <cp:lastModifiedBy>Cook, Holli (DOE)</cp:lastModifiedBy>
  <cp:revision>21</cp:revision>
  <dcterms:modified xsi:type="dcterms:W3CDTF">2023-07-20T17:31:48Z</dcterms:modified>
</cp:coreProperties>
</file>