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Roboto" panose="020B060402020202020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Tinos"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Georgia" panose="02040502050405020303" pitchFamily="18" charset="0"/>
      <p:regular r:id="rId61"/>
      <p:bold r:id="rId62"/>
      <p:italic r:id="rId63"/>
      <p:boldItalic r:id="rId64"/>
    </p:embeddedFont>
    <p:embeddedFont>
      <p:font typeface="Atma" panose="020B060402020202020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h7D+EuP8twu5CEM9yOl4T7wqMJ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E1D280-64DF-42A7-AC35-5FE8215387CF}">
  <a:tblStyle styleId="{06E1D280-64DF-42A7-AC35-5FE8215387C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51FA92D-6714-4D5E-9AAA-856C0BF7207C}"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69" d="100"/>
          <a:sy n="69" d="100"/>
        </p:scale>
        <p:origin x="5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7084276/#:~:text=Individuals'%20health%20literacy%20is%20closely,health%20and%20quality%20of%20li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ad0b4c8b4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6ad0b4c8b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6ad0b4c8b4_1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6ad0b4c8b4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6ad0b4c8b4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6ad0b4c8b4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16ad0b4c8b4_1_7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ad0b4c8b4_1_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1200"/>
              </a:spcAft>
              <a:buClr>
                <a:schemeClr val="dk1"/>
              </a:buClr>
              <a:buSzPts val="1100"/>
              <a:buFont typeface="Arial"/>
              <a:buNone/>
            </a:pPr>
            <a:endParaRPr sz="1000" dirty="0"/>
          </a:p>
        </p:txBody>
      </p:sp>
      <p:sp>
        <p:nvSpPr>
          <p:cNvPr id="214" name="Google Shape;214;g16ad0b4c8b4_1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ad0b4c8b4_1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6ad0b4c8b4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6ad0b4c8b4_1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16ad0b4c8b4_1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6ad0b4c8b4_1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6ad0b4c8b4_1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16ad0b4c8b4_1_9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6ad0b4c8b4_1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16ad0b4c8b4_1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ad0b4c8b4_1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6ad0b4c8b4_1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16ad0b4c8b4_1_10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6ad0b4c8b4_1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6ad0b4c8b4_1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16ad0b4c8b4_1_11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6ad0b4c8b4_1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16ad0b4c8b4_1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ad0b4c8b4_1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6ad0b4c8b4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6ad0b4c8b4_1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16ad0b4c8b4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ad0b4c8b4_1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16ad0b4c8b4_1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16ad0b4c8b4_1_13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6ad0b4c8b4_1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16ad0b4c8b4_1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ad0b4c8b4_1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6ad0b4c8b4_1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6ad0b4c8b4_1_14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ad0b4c8b4_1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16ad0b4c8b4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6ad0b4c8b4_1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16ad0b4c8b4_1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16ad0b4c8b4_1_15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ad0b4c8b4_1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16ad0b4c8b4_1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6ad0b4c8b4_1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6ad0b4c8b4_1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16ad0b4c8b4_1_16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6ad0b4c8b4_1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800"/>
              </a:spcBef>
              <a:spcAft>
                <a:spcPts val="0"/>
              </a:spcAft>
              <a:buSzPts val="1400"/>
              <a:buNone/>
            </a:pPr>
            <a:endParaRPr sz="1050" dirty="0">
              <a:solidFill>
                <a:srgbClr val="202124"/>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dirty="0"/>
          </a:p>
        </p:txBody>
      </p:sp>
      <p:sp>
        <p:nvSpPr>
          <p:cNvPr id="327" name="Google Shape;327;g16ad0b4c8b4_1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6ad0b4c8b4_1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g16ad0b4c8b4_1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6ad0b4c8b4_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16ad0b4c8b4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6ad0b4c8b4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16ad0b4c8b4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6ad0b4c8b4_1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16ad0b4c8b4_1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16ad0b4c8b4_1_19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6ad0b4c8b4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6ad0b4c8b4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16ad0b4c8b4_1_19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6ad0b4c8b4_1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6ad0b4c8b4_1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16ad0b4c8b4_1_20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6ad0b4c8b4_1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6ad0b4c8b4_1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16ad0b4c8b4_1_20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6ad0b4c8b4_1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16ad0b4c8b4_1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g16ad0b4c8b4_1_21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6ad0b4c8b4_1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16ad0b4c8b4_1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16ad0b4c8b4_1_22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6ad0b4c8b4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16ad0b4c8b4_1_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6ad0b4c8b4_1_2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16ad0b4c8b4_1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ad0b4c8b4_1_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6ad0b4c8b4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ad0b4c8b4_1_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solidFill>
                <a:srgbClr val="212121"/>
              </a:solidFill>
              <a:highlight>
                <a:srgbClr val="FFFFFF"/>
              </a:highlight>
              <a:latin typeface="Times New Roman"/>
              <a:ea typeface="Times New Roman"/>
              <a:cs typeface="Times New Roman"/>
              <a:sym typeface="Times New Roman"/>
            </a:endParaRPr>
          </a:p>
        </p:txBody>
      </p:sp>
      <p:sp>
        <p:nvSpPr>
          <p:cNvPr id="171" name="Google Shape;171;g16ad0b4c8b4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ad0b4c8b4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a:solidFill>
                  <a:srgbClr val="212121"/>
                </a:solidFill>
                <a:highlight>
                  <a:srgbClr val="FFFFFF"/>
                </a:highlight>
                <a:latin typeface="Times New Roman"/>
                <a:ea typeface="Times New Roman"/>
                <a:cs typeface="Times New Roman"/>
                <a:sym typeface="Times New Roman"/>
              </a:rPr>
              <a:t>Berkman N.D., Sheridan S.L., Donahue K.E., Halpern D.J., Crotty K. Low health literacy and health outcomes: An updated systematic review. </a:t>
            </a:r>
            <a:r>
              <a:rPr lang="en-US" sz="1300" i="1">
                <a:solidFill>
                  <a:srgbClr val="212121"/>
                </a:solidFill>
                <a:highlight>
                  <a:srgbClr val="FFFFFF"/>
                </a:highlight>
                <a:latin typeface="Times New Roman"/>
                <a:ea typeface="Times New Roman"/>
                <a:cs typeface="Times New Roman"/>
                <a:sym typeface="Times New Roman"/>
              </a:rPr>
              <a:t>Ann. Int. Med. </a:t>
            </a:r>
            <a:r>
              <a:rPr lang="en-US" sz="1300">
                <a:solidFill>
                  <a:srgbClr val="212121"/>
                </a:solidFill>
                <a:highlight>
                  <a:srgbClr val="FFFFFF"/>
                </a:highlight>
                <a:latin typeface="Times New Roman"/>
                <a:ea typeface="Times New Roman"/>
                <a:cs typeface="Times New Roman"/>
                <a:sym typeface="Times New Roman"/>
              </a:rPr>
              <a:t>2011;</a:t>
            </a:r>
            <a:r>
              <a:rPr lang="en-US" sz="1300" b="1">
                <a:solidFill>
                  <a:srgbClr val="212121"/>
                </a:solidFill>
                <a:highlight>
                  <a:srgbClr val="FFFFFF"/>
                </a:highlight>
                <a:latin typeface="Times New Roman"/>
                <a:ea typeface="Times New Roman"/>
                <a:cs typeface="Times New Roman"/>
                <a:sym typeface="Times New Roman"/>
              </a:rPr>
              <a:t>155</a:t>
            </a:r>
            <a:r>
              <a:rPr lang="en-US" sz="1300">
                <a:solidFill>
                  <a:srgbClr val="212121"/>
                </a:solidFill>
                <a:highlight>
                  <a:srgbClr val="FFFFFF"/>
                </a:highlight>
                <a:latin typeface="Times New Roman"/>
                <a:ea typeface="Times New Roman"/>
                <a:cs typeface="Times New Roman"/>
                <a:sym typeface="Times New Roman"/>
              </a:rPr>
              <a:t>:97–107. doi: 10.7326/0003-4819-155-2-201107190-00005.</a:t>
            </a:r>
            <a:endParaRPr sz="1300">
              <a:solidFill>
                <a:srgbClr val="21212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300">
              <a:solidFill>
                <a:srgbClr val="21212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300" u="sng">
                <a:solidFill>
                  <a:schemeClr val="hlink"/>
                </a:solidFill>
                <a:highlight>
                  <a:srgbClr val="FFFFFF"/>
                </a:highlight>
                <a:latin typeface="Times New Roman"/>
                <a:ea typeface="Times New Roman"/>
                <a:cs typeface="Times New Roman"/>
                <a:sym typeface="Times New Roman"/>
                <a:hlinkClick r:id="rId3"/>
              </a:rPr>
              <a:t>https://www.ncbi.nlm.nih.gov/pmc/articles/PMC7084276/#:~:text=Individuals'%20health%20literacy%20is%20closely,health%20and%20quality%20of%20life</a:t>
            </a:r>
            <a:r>
              <a:rPr lang="en-US" sz="1300">
                <a:solidFill>
                  <a:srgbClr val="212121"/>
                </a:solidFill>
                <a:highlight>
                  <a:srgbClr val="FFFFFF"/>
                </a:highlight>
                <a:latin typeface="Times New Roman"/>
                <a:ea typeface="Times New Roman"/>
                <a:cs typeface="Times New Roman"/>
                <a:sym typeface="Times New Roman"/>
              </a:rPr>
              <a:t>.</a:t>
            </a:r>
            <a:endParaRPr sz="1300">
              <a:solidFill>
                <a:srgbClr val="21212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300">
              <a:solidFill>
                <a:srgbClr val="21212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300">
                <a:solidFill>
                  <a:srgbClr val="212121"/>
                </a:solidFill>
                <a:highlight>
                  <a:srgbClr val="FFFFFF"/>
                </a:highlight>
                <a:latin typeface="Times New Roman"/>
                <a:ea typeface="Times New Roman"/>
                <a:cs typeface="Times New Roman"/>
                <a:sym typeface="Times New Roman"/>
              </a:rPr>
              <a:t>https://en.unesco.org/themes/literacy</a:t>
            </a:r>
            <a:endParaRPr sz="1300">
              <a:solidFill>
                <a:srgbClr val="212121"/>
              </a:solidFill>
              <a:highlight>
                <a:srgbClr val="FFFFFF"/>
              </a:highlight>
              <a:latin typeface="Times New Roman"/>
              <a:ea typeface="Times New Roman"/>
              <a:cs typeface="Times New Roman"/>
              <a:sym typeface="Times New Roman"/>
            </a:endParaRPr>
          </a:p>
        </p:txBody>
      </p:sp>
      <p:sp>
        <p:nvSpPr>
          <p:cNvPr id="176" name="Google Shape;176;g16ad0b4c8b4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ad0b4c8b4_1_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16ad0b4c8b4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6ad0b4c8b4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16ad0b4c8b4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6ad0b4c8b4_1_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https://ncte.org/statement/adolescentliteracy/</a:t>
            </a:r>
            <a:endParaRPr/>
          </a:p>
        </p:txBody>
      </p:sp>
      <p:sp>
        <p:nvSpPr>
          <p:cNvPr id="195" name="Google Shape;195;g16ad0b4c8b4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1"/>
        <p:cNvGrpSpPr/>
        <p:nvPr/>
      </p:nvGrpSpPr>
      <p:grpSpPr>
        <a:xfrm>
          <a:off x="0" y="0"/>
          <a:ext cx="0" cy="0"/>
          <a:chOff x="0" y="0"/>
          <a:chExt cx="0" cy="0"/>
        </a:xfrm>
      </p:grpSpPr>
      <p:sp>
        <p:nvSpPr>
          <p:cNvPr id="132" name="Google Shape;132;g16ad0b4c8b4_1_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6ad0b4c8b4_1_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16ad0b4c8b4_1_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16ad0b4c8b4_1_8"/>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003B71">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6ad0b4c8b4_1_8"/>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g16ad0b4c8b4_1_2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6ad0b4c8b4_1_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16ad0b4c8b4_1_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16ad0b4c8b4_1_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6ad0b4c8b4_1_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rightquestion.org/what-is-the-qft/"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s://rightquestion.org/resources/qft-in-english-language-ar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mmonlit.org/en/texts/the-myth-of-daedalus-and-icarus"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poets.org/poem/landscape-fall-ica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chwriting.org/612th/2018/1/22/5-collaborative-and-interactive-games-to-practice-argument-writing"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hyperlink" Target="https://www.readwritethink.org/professional-development/strategy-guides/socratic-seminars" TargetMode="External"/><Relationship Id="rId5" Type="http://schemas.openxmlformats.org/officeDocument/2006/relationships/hyperlink" Target="https://www.doe.virginia.gov/testing/sol/standards_docs/english/2017/eng-instruct-plans/read/nonfiction/9-12/rhetoric-of-persuasive-speeches-9-11.docx" TargetMode="External"/><Relationship Id="rId4" Type="http://schemas.openxmlformats.org/officeDocument/2006/relationships/hyperlink" Target="https://www.doe.virginia.gov/testing/sol/standards_docs/english/2017/eng-instruct-plans/read/fiction/9-12/provoking-change-through-text-11-12.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urriculumsolutions.net/blog/2021/09/15/the-communication-symphony-whats-innate-and-whats-not-part-2-of-4/"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hyperlink" Target="https://ncte.org/blog/2019/01/multimedia-mentor-texts/" TargetMode="External"/><Relationship Id="rId4" Type="http://schemas.openxmlformats.org/officeDocument/2006/relationships/hyperlink" Target="https://www.edutopia.org/blog/8-tips-teaching-mentor-texts-christina-gi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ncte.org/blog/2021/03/build-stack-curating-menu-mentors/"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s://www.edutopia.org/blog/8-tips-teaching-mentor-texts-christina-gi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resawills.com/templates"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resawills.com/templates"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docs.google.com/presentation/d/10ZEv9mO2iXWnaj8vTg9awg9VxUcPDHqhFcd7Idows0I/edit?usp=shar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ncte.org/blog/2016/02/activating-learning-practical-teaching-interventions-to-foster-student-metacognitive-patterns/"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hyperlink" Target="https://www.scirp.org/journal/paperinformation.aspx?paperid=97836" TargetMode="External"/><Relationship Id="rId4" Type="http://schemas.openxmlformats.org/officeDocument/2006/relationships/hyperlink" Target="https://aplusala.org/best-practices-center/2019/10/31/hattie-says-teacher-clarity-is-one-of-top-learning-interventions-heres-how-it-work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ovingwriters.org/2016/11/07/the-only-four-questions-youll-ever-need-to-ask-your-writers/"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https://www.theresawills.com/templat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cultofpedagogy.com/single-point-rubric/"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hyperlink" Target="https://www.edutopia.org/article/leveraging-peer-power-improve-writing" TargetMode="External"/><Relationship Id="rId4" Type="http://schemas.openxmlformats.org/officeDocument/2006/relationships/hyperlink" Target="https://www.edutopia.org/article/6-reasons-try-single-point-rubric"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hyperlink" Target="https://ncte.org/blog/2016/02/activating-learning-practical-teaching-interventions-to-foster-student-metacognitive-patterns/" TargetMode="External"/><Relationship Id="rId13" Type="http://schemas.openxmlformats.org/officeDocument/2006/relationships/hyperlink" Target="https://www.cultofpedagogy.com/single-point-rubric/" TargetMode="External"/><Relationship Id="rId3" Type="http://schemas.openxmlformats.org/officeDocument/2006/relationships/hyperlink" Target="https://www.doe.virginia.gov/testing/sol/standards_docs/english/2017/eng-instruct-plans/index.shtml" TargetMode="External"/><Relationship Id="rId7" Type="http://schemas.openxmlformats.org/officeDocument/2006/relationships/hyperlink" Target="https://ncte.org/blog/2021/03/build-stack-curating-menu-mentors/" TargetMode="External"/><Relationship Id="rId12" Type="http://schemas.openxmlformats.org/officeDocument/2006/relationships/hyperlink" Target="https://www.theresawills.com/templates"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hyperlink" Target="https://curriculumsolutions.net/blog/2021/09/15/the-communication-symphony-whats-innate-and-whats-not-part-2-of-4/" TargetMode="External"/><Relationship Id="rId11" Type="http://schemas.openxmlformats.org/officeDocument/2006/relationships/hyperlink" Target="https://movingwriters.org/2016/11/07/the-only-four-questions-youll-ever-need-to-ask-your-writers/" TargetMode="External"/><Relationship Id="rId5" Type="http://schemas.openxmlformats.org/officeDocument/2006/relationships/hyperlink" Target="https://ncte.org/blog/2019/01/multimedia-mentor-texts/" TargetMode="External"/><Relationship Id="rId15" Type="http://schemas.openxmlformats.org/officeDocument/2006/relationships/hyperlink" Target="https://www.edutopia.org/article/leveraging-peer-power-improve-writing" TargetMode="External"/><Relationship Id="rId10" Type="http://schemas.openxmlformats.org/officeDocument/2006/relationships/hyperlink" Target="https://www.scirp.org/journal/paperinformation.aspx?paperid=97836" TargetMode="External"/><Relationship Id="rId4" Type="http://schemas.openxmlformats.org/officeDocument/2006/relationships/hyperlink" Target="https://www.edutopia.org/blog/8-tips-teaching-mentor-texts-christina-gil" TargetMode="External"/><Relationship Id="rId9" Type="http://schemas.openxmlformats.org/officeDocument/2006/relationships/hyperlink" Target="https://aplusala.org/best-practices-center/2019/10/31/hattie-says-teacher-clarity-is-one-of-top-learning-interventions-heres-how-it-works/" TargetMode="External"/><Relationship Id="rId14" Type="http://schemas.openxmlformats.org/officeDocument/2006/relationships/hyperlink" Target="https://www.edutopia.org/article/6-reasons-try-single-point-rubric"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ideaboardz.com/for/Globally%20Literate/4599151"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6ad0b4c8b4_1_0"/>
          <p:cNvSpPr txBox="1">
            <a:spLocks noGrp="1"/>
          </p:cNvSpPr>
          <p:nvPr>
            <p:ph type="ctrTitle"/>
          </p:nvPr>
        </p:nvSpPr>
        <p:spPr>
          <a:xfrm>
            <a:off x="838200" y="403123"/>
            <a:ext cx="5729748" cy="3115486"/>
          </a:xfrm>
          <a:prstGeom prst="rect">
            <a:avLst/>
          </a:prstGeom>
          <a:solidFill>
            <a:schemeClr val="lt1">
              <a:alpha val="62352"/>
            </a:schemeClr>
          </a:solidFill>
          <a:ln w="79375" cap="rnd" cmpd="sng">
            <a:solidFill>
              <a:srgbClr val="003B71">
                <a:alpha val="78431"/>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4E95"/>
              </a:buClr>
              <a:buSzPct val="150000"/>
              <a:buFont typeface="Times New Roman"/>
              <a:buNone/>
            </a:pPr>
            <a:r>
              <a:rPr lang="en-US" sz="4000" dirty="0"/>
              <a:t>Using Communication and Multimodal Literacy Strands to Rebuild and Refresh your Reading &amp; Writing Communities</a:t>
            </a:r>
            <a:endParaRPr sz="4000" dirty="0"/>
          </a:p>
        </p:txBody>
      </p:sp>
      <p:sp>
        <p:nvSpPr>
          <p:cNvPr id="148" name="Google Shape;148;g16ad0b4c8b4_1_0"/>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Caroling Canning, Secondary Literacy Curriculum Specialist</a:t>
            </a:r>
            <a:endParaRPr/>
          </a:p>
          <a:p>
            <a:pPr marL="0" lvl="0" indent="0" algn="ctr" rtl="0">
              <a:lnSpc>
                <a:spcPct val="90000"/>
              </a:lnSpc>
              <a:spcBef>
                <a:spcPts val="0"/>
              </a:spcBef>
              <a:spcAft>
                <a:spcPts val="0"/>
              </a:spcAft>
              <a:buClr>
                <a:schemeClr val="dk1"/>
              </a:buClr>
              <a:buSzPts val="2400"/>
              <a:buNone/>
            </a:pPr>
            <a:r>
              <a:rPr lang="en-US"/>
              <a:t>Emily Stains, Coordinator of Secondary Curriculum</a:t>
            </a:r>
            <a:endParaRPr/>
          </a:p>
        </p:txBody>
      </p:sp>
      <p:sp>
        <p:nvSpPr>
          <p:cNvPr id="149" name="Google Shape;149;g16ad0b4c8b4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1</a:t>
            </a:fld>
            <a:endParaRPr>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6ad0b4c8b4_1_6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Calibrate</a:t>
            </a:r>
            <a:endParaRPr/>
          </a:p>
        </p:txBody>
      </p:sp>
      <p:sp>
        <p:nvSpPr>
          <p:cNvPr id="204" name="Google Shape;204;g16ad0b4c8b4_1_65"/>
          <p:cNvSpPr txBox="1">
            <a:spLocks noGrp="1"/>
          </p:cNvSpPr>
          <p:nvPr>
            <p:ph type="body" idx="1"/>
          </p:nvPr>
        </p:nvSpPr>
        <p:spPr>
          <a:xfrm>
            <a:off x="838200" y="1611550"/>
            <a:ext cx="10515600" cy="45654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1000"/>
              </a:spcBef>
              <a:spcAft>
                <a:spcPts val="0"/>
              </a:spcAft>
              <a:buSzPct val="92272"/>
              <a:buNone/>
            </a:pPr>
            <a:r>
              <a:rPr lang="en-US" sz="3570" b="0">
                <a:solidFill>
                  <a:schemeClr val="dk2"/>
                </a:solidFill>
              </a:rPr>
              <a:t>Think about your students and your classrooms over the last two years. Would you identify any of the themes below as struggles you’ve seen in your students?</a:t>
            </a:r>
            <a:endParaRPr sz="357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Lack of motivation</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Lack of academic engagement</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Lack of ability to engage in content areas conversations</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Lack of sense of self or identity</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Decrease in a perception of themselves as capable students</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Decrease in a sense of agency to address social problems</a:t>
            </a:r>
            <a:endParaRPr sz="3100" b="0">
              <a:solidFill>
                <a:schemeClr val="dk2"/>
              </a:solidFill>
            </a:endParaRPr>
          </a:p>
          <a:p>
            <a:pPr marL="228600" lvl="0" indent="-218122" algn="l" rtl="0">
              <a:lnSpc>
                <a:spcPct val="90000"/>
              </a:lnSpc>
              <a:spcBef>
                <a:spcPts val="1000"/>
              </a:spcBef>
              <a:spcAft>
                <a:spcPts val="0"/>
              </a:spcAft>
              <a:buClr>
                <a:schemeClr val="dk2"/>
              </a:buClr>
              <a:buSzPct val="100000"/>
              <a:buFont typeface="Times New Roman"/>
              <a:buChar char="•"/>
            </a:pPr>
            <a:r>
              <a:rPr lang="en-US" sz="3100" b="0">
                <a:solidFill>
                  <a:schemeClr val="dk2"/>
                </a:solidFill>
              </a:rPr>
              <a:t>Decrease in grades and test scores</a:t>
            </a:r>
            <a:endParaRPr sz="3100" b="0">
              <a:solidFill>
                <a:schemeClr val="dk2"/>
              </a:solidFill>
            </a:endParaRPr>
          </a:p>
          <a:p>
            <a:pPr marL="0" lvl="0" indent="0" algn="l" rtl="0">
              <a:lnSpc>
                <a:spcPct val="90000"/>
              </a:lnSpc>
              <a:spcBef>
                <a:spcPts val="1000"/>
              </a:spcBef>
              <a:spcAft>
                <a:spcPts val="0"/>
              </a:spcAft>
              <a:buSzPct val="117647"/>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6ad0b4c8b4_1_7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Calibrating Our How: Finding Due North</a:t>
            </a:r>
            <a:endParaRPr/>
          </a:p>
        </p:txBody>
      </p:sp>
      <p:sp>
        <p:nvSpPr>
          <p:cNvPr id="211" name="Google Shape;211;g16ad0b4c8b4_1_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1000"/>
              </a:spcBef>
              <a:spcAft>
                <a:spcPts val="0"/>
              </a:spcAft>
              <a:buSzPts val="2800"/>
              <a:buNone/>
            </a:pPr>
            <a:r>
              <a:rPr lang="en-US" sz="3100" b="0">
                <a:solidFill>
                  <a:schemeClr val="dk2"/>
                </a:solidFill>
              </a:rPr>
              <a:t>Here’s the best news. By highlighting practices that help foster communities where all students are seen, heard, and valued, researchers found INCREASES in each of the bullet points listed on the previous slide </a:t>
            </a:r>
            <a:r>
              <a:rPr lang="en-US" sz="1600" b="0">
                <a:solidFill>
                  <a:schemeClr val="dk2"/>
                </a:solidFill>
              </a:rPr>
              <a:t>(Credit: NYU Metro Center, 2021).</a:t>
            </a:r>
            <a:endParaRPr sz="1600" b="0">
              <a:solidFill>
                <a:schemeClr val="dk2"/>
              </a:solidFill>
            </a:endParaRPr>
          </a:p>
          <a:p>
            <a:pPr marL="0" lvl="0" indent="0" algn="l" rtl="0">
              <a:lnSpc>
                <a:spcPct val="90000"/>
              </a:lnSpc>
              <a:spcBef>
                <a:spcPts val="1000"/>
              </a:spcBef>
              <a:spcAft>
                <a:spcPts val="0"/>
              </a:spcAft>
              <a:buSzPts val="2800"/>
              <a:buNone/>
            </a:pPr>
            <a:endParaRPr sz="1600">
              <a:solidFill>
                <a:schemeClr val="dk2"/>
              </a:solidFill>
            </a:endParaRPr>
          </a:p>
          <a:p>
            <a:pPr marL="457200" lvl="0" indent="-406400" algn="l" rtl="0">
              <a:lnSpc>
                <a:spcPct val="90000"/>
              </a:lnSpc>
              <a:spcBef>
                <a:spcPts val="1000"/>
              </a:spcBef>
              <a:spcAft>
                <a:spcPts val="0"/>
              </a:spcAft>
              <a:buClr>
                <a:schemeClr val="dk2"/>
              </a:buClr>
              <a:buSzPts val="2800"/>
              <a:buChar char="•"/>
            </a:pPr>
            <a:r>
              <a:rPr lang="en-US" b="0">
                <a:solidFill>
                  <a:schemeClr val="dk2"/>
                </a:solidFill>
              </a:rPr>
              <a:t>Ready to see motivated students? Engage them in the learning process!</a:t>
            </a:r>
            <a:endParaRPr b="0">
              <a:solidFill>
                <a:schemeClr val="dk2"/>
              </a:solidFill>
            </a:endParaRPr>
          </a:p>
          <a:p>
            <a:pPr marL="457200" lvl="0" indent="-406400" algn="l" rtl="0">
              <a:lnSpc>
                <a:spcPct val="90000"/>
              </a:lnSpc>
              <a:spcBef>
                <a:spcPts val="0"/>
              </a:spcBef>
              <a:spcAft>
                <a:spcPts val="0"/>
              </a:spcAft>
              <a:buClr>
                <a:schemeClr val="dk2"/>
              </a:buClr>
              <a:buSzPts val="2800"/>
              <a:buChar char="•"/>
            </a:pPr>
            <a:r>
              <a:rPr lang="en-US" b="0">
                <a:solidFill>
                  <a:schemeClr val="dk2"/>
                </a:solidFill>
              </a:rPr>
              <a:t>Ready to see students more engaged? Provide opportunities for them see themselves in our lessons and on our walls!</a:t>
            </a:r>
            <a:endParaRPr b="0">
              <a:solidFill>
                <a:schemeClr val="dk2"/>
              </a:solidFill>
            </a:endParaRPr>
          </a:p>
          <a:p>
            <a:pPr marL="457200" lvl="0" indent="-406400" algn="l" rtl="0">
              <a:lnSpc>
                <a:spcPct val="90000"/>
              </a:lnSpc>
              <a:spcBef>
                <a:spcPts val="0"/>
              </a:spcBef>
              <a:spcAft>
                <a:spcPts val="0"/>
              </a:spcAft>
              <a:buClr>
                <a:schemeClr val="dk2"/>
              </a:buClr>
              <a:buSzPts val="2800"/>
              <a:buChar char="•"/>
            </a:pPr>
            <a:r>
              <a:rPr lang="en-US" b="0">
                <a:solidFill>
                  <a:schemeClr val="dk2"/>
                </a:solidFill>
              </a:rPr>
              <a:t>Ready to see students grown in their ability to have academic conversation? Build learning spaces for them to practice these skills after they’ve been modeled!</a:t>
            </a:r>
            <a:endParaRPr b="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6ad0b4c8b4_1_76"/>
          <p:cNvSpPr txBox="1">
            <a:spLocks noGrp="1"/>
          </p:cNvSpPr>
          <p:nvPr>
            <p:ph type="title"/>
          </p:nvPr>
        </p:nvSpPr>
        <p:spPr>
          <a:xfrm>
            <a:off x="267825" y="114300"/>
            <a:ext cx="118098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Calibrating Our How: The Science of Learning</a:t>
            </a:r>
            <a:endParaRPr/>
          </a:p>
        </p:txBody>
      </p:sp>
      <p:sp>
        <p:nvSpPr>
          <p:cNvPr id="217" name="Google Shape;217;g16ad0b4c8b4_1_76"/>
          <p:cNvSpPr txBox="1">
            <a:spLocks noGrp="1"/>
          </p:cNvSpPr>
          <p:nvPr>
            <p:ph type="body" idx="1"/>
          </p:nvPr>
        </p:nvSpPr>
        <p:spPr>
          <a:xfrm>
            <a:off x="476250" y="859500"/>
            <a:ext cx="11601300" cy="45744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0"/>
              </a:spcAft>
              <a:buSzPts val="2800"/>
              <a:buNone/>
            </a:pPr>
            <a:endParaRPr sz="2300">
              <a:solidFill>
                <a:srgbClr val="000000"/>
              </a:solidFill>
            </a:endParaRPr>
          </a:p>
          <a:p>
            <a:pPr marL="228600" lvl="0" indent="-228600" algn="l" rtl="0">
              <a:lnSpc>
                <a:spcPct val="115000"/>
              </a:lnSpc>
              <a:spcBef>
                <a:spcPts val="1200"/>
              </a:spcBef>
              <a:spcAft>
                <a:spcPts val="0"/>
              </a:spcAft>
              <a:buClr>
                <a:schemeClr val="dk2"/>
              </a:buClr>
              <a:buSzPts val="2800"/>
              <a:buFont typeface="Times New Roman"/>
              <a:buChar char="•"/>
            </a:pPr>
            <a:r>
              <a:rPr lang="en-US">
                <a:solidFill>
                  <a:schemeClr val="dk2"/>
                </a:solidFill>
              </a:rPr>
              <a:t>How do students understand new ideas?</a:t>
            </a:r>
            <a:endParaRPr>
              <a:solidFill>
                <a:schemeClr val="dk2"/>
              </a:solidFill>
            </a:endParaRPr>
          </a:p>
          <a:p>
            <a:pPr marL="685800" lvl="1" indent="-254000" algn="l" rtl="0">
              <a:lnSpc>
                <a:spcPct val="115000"/>
              </a:lnSpc>
              <a:spcBef>
                <a:spcPts val="0"/>
              </a:spcBef>
              <a:spcAft>
                <a:spcPts val="0"/>
              </a:spcAft>
              <a:buClr>
                <a:schemeClr val="dk2"/>
              </a:buClr>
              <a:buSzPts val="2800"/>
              <a:buFont typeface="Times New Roman"/>
              <a:buChar char="•"/>
            </a:pPr>
            <a:r>
              <a:rPr lang="en-US" sz="2800" b="0" i="1">
                <a:solidFill>
                  <a:schemeClr val="dk2"/>
                </a:solidFill>
              </a:rPr>
              <a:t>Model and scaffold instruction until independence.</a:t>
            </a:r>
            <a:endParaRPr sz="2800" b="0" i="1">
              <a:solidFill>
                <a:schemeClr val="dk2"/>
              </a:solidFill>
            </a:endParaRPr>
          </a:p>
          <a:p>
            <a:pPr marL="685800" lvl="1" indent="-254000" algn="l" rtl="0">
              <a:lnSpc>
                <a:spcPct val="115000"/>
              </a:lnSpc>
              <a:spcBef>
                <a:spcPts val="0"/>
              </a:spcBef>
              <a:spcAft>
                <a:spcPts val="0"/>
              </a:spcAft>
              <a:buClr>
                <a:schemeClr val="dk2"/>
              </a:buClr>
              <a:buSzPts val="2800"/>
              <a:buFont typeface="Times New Roman"/>
              <a:buChar char="•"/>
            </a:pPr>
            <a:r>
              <a:rPr lang="en-US" sz="2800" b="0" i="1">
                <a:solidFill>
                  <a:schemeClr val="dk2"/>
                </a:solidFill>
              </a:rPr>
              <a:t>Be explicit with explanations, models, and examples.</a:t>
            </a:r>
            <a:endParaRPr sz="2800" b="0" i="1">
              <a:solidFill>
                <a:schemeClr val="dk2"/>
              </a:solidFill>
            </a:endParaRPr>
          </a:p>
          <a:p>
            <a:pPr marL="228600" lvl="0" indent="-228600" algn="l" rtl="0">
              <a:lnSpc>
                <a:spcPct val="115000"/>
              </a:lnSpc>
              <a:spcBef>
                <a:spcPts val="0"/>
              </a:spcBef>
              <a:spcAft>
                <a:spcPts val="0"/>
              </a:spcAft>
              <a:buClr>
                <a:schemeClr val="dk2"/>
              </a:buClr>
              <a:buSzPts val="2800"/>
              <a:buFont typeface="Times New Roman"/>
              <a:buChar char="•"/>
            </a:pPr>
            <a:r>
              <a:rPr lang="en-US">
                <a:solidFill>
                  <a:schemeClr val="dk2"/>
                </a:solidFill>
              </a:rPr>
              <a:t>How do students learn and retain new information?</a:t>
            </a:r>
            <a:endParaRPr>
              <a:solidFill>
                <a:schemeClr val="dk2"/>
              </a:solidFill>
            </a:endParaRPr>
          </a:p>
          <a:p>
            <a:pPr marL="685800" lvl="1" indent="-254000" algn="l" rtl="0">
              <a:lnSpc>
                <a:spcPct val="115000"/>
              </a:lnSpc>
              <a:spcBef>
                <a:spcPts val="0"/>
              </a:spcBef>
              <a:spcAft>
                <a:spcPts val="0"/>
              </a:spcAft>
              <a:buClr>
                <a:schemeClr val="dk2"/>
              </a:buClr>
              <a:buSzPts val="2800"/>
              <a:buFont typeface="Times New Roman"/>
              <a:buChar char="•"/>
            </a:pPr>
            <a:r>
              <a:rPr lang="en-US" sz="2800" b="0" i="1">
                <a:solidFill>
                  <a:schemeClr val="dk2"/>
                </a:solidFill>
              </a:rPr>
              <a:t>Use low stakes practice time.</a:t>
            </a:r>
            <a:endParaRPr sz="2800" b="0" i="1">
              <a:solidFill>
                <a:schemeClr val="dk2"/>
              </a:solidFill>
            </a:endParaRPr>
          </a:p>
          <a:p>
            <a:pPr marL="228600" lvl="0" indent="-228600" algn="l" rtl="0">
              <a:lnSpc>
                <a:spcPct val="115000"/>
              </a:lnSpc>
              <a:spcBef>
                <a:spcPts val="0"/>
              </a:spcBef>
              <a:spcAft>
                <a:spcPts val="0"/>
              </a:spcAft>
              <a:buClr>
                <a:schemeClr val="dk2"/>
              </a:buClr>
              <a:buSzPts val="2800"/>
              <a:buFont typeface="Times New Roman"/>
              <a:buChar char="•"/>
            </a:pPr>
            <a:r>
              <a:rPr lang="en-US">
                <a:solidFill>
                  <a:schemeClr val="dk2"/>
                </a:solidFill>
              </a:rPr>
              <a:t>How do students solve problems?</a:t>
            </a:r>
            <a:endParaRPr>
              <a:solidFill>
                <a:schemeClr val="dk2"/>
              </a:solidFill>
            </a:endParaRPr>
          </a:p>
          <a:p>
            <a:pPr marL="685800" lvl="1" indent="-254000" algn="l" rtl="0">
              <a:lnSpc>
                <a:spcPct val="115000"/>
              </a:lnSpc>
              <a:spcBef>
                <a:spcPts val="0"/>
              </a:spcBef>
              <a:spcAft>
                <a:spcPts val="0"/>
              </a:spcAft>
              <a:buClr>
                <a:schemeClr val="dk2"/>
              </a:buClr>
              <a:buSzPts val="2800"/>
              <a:buFont typeface="Times New Roman"/>
              <a:buChar char="•"/>
            </a:pPr>
            <a:r>
              <a:rPr lang="en-US" sz="2800" b="0" i="1">
                <a:solidFill>
                  <a:schemeClr val="dk2"/>
                </a:solidFill>
              </a:rPr>
              <a:t>Explicit, focused, clear feedback.</a:t>
            </a:r>
            <a:endParaRPr sz="2800" b="0" i="1">
              <a:solidFill>
                <a:schemeClr val="dk2"/>
              </a:solidFill>
            </a:endParaRPr>
          </a:p>
          <a:p>
            <a:pPr marL="228600" lvl="0" indent="-228600" algn="l" rtl="0">
              <a:lnSpc>
                <a:spcPct val="115000"/>
              </a:lnSpc>
              <a:spcBef>
                <a:spcPts val="0"/>
              </a:spcBef>
              <a:spcAft>
                <a:spcPts val="0"/>
              </a:spcAft>
              <a:buClr>
                <a:schemeClr val="dk2"/>
              </a:buClr>
              <a:buSzPts val="2800"/>
              <a:buFont typeface="Times New Roman"/>
              <a:buChar char="•"/>
            </a:pPr>
            <a:r>
              <a:rPr lang="en-US">
                <a:solidFill>
                  <a:schemeClr val="dk2"/>
                </a:solidFill>
              </a:rPr>
              <a:t>How does learning transfer to new situations in and out of the classroom?</a:t>
            </a:r>
            <a:endParaRPr>
              <a:solidFill>
                <a:schemeClr val="dk2"/>
              </a:solidFill>
            </a:endParaRPr>
          </a:p>
          <a:p>
            <a:pPr marL="685800" lvl="1" indent="-254000" algn="l" rtl="0">
              <a:lnSpc>
                <a:spcPct val="115000"/>
              </a:lnSpc>
              <a:spcBef>
                <a:spcPts val="0"/>
              </a:spcBef>
              <a:spcAft>
                <a:spcPts val="0"/>
              </a:spcAft>
              <a:buClr>
                <a:schemeClr val="dk2"/>
              </a:buClr>
              <a:buSzPts val="2800"/>
              <a:buFont typeface="Times New Roman"/>
              <a:buChar char="•"/>
            </a:pPr>
            <a:r>
              <a:rPr lang="en-US" sz="2800" b="0" i="1">
                <a:solidFill>
                  <a:schemeClr val="dk2"/>
                </a:solidFill>
              </a:rPr>
              <a:t>Provide time for students to build background knowledge.</a:t>
            </a:r>
            <a:endParaRPr sz="2800" b="0">
              <a:solidFill>
                <a:schemeClr val="dk2"/>
              </a:solidFill>
            </a:endParaRPr>
          </a:p>
          <a:p>
            <a:pPr marL="0" lvl="0" indent="0" algn="r" rtl="0">
              <a:lnSpc>
                <a:spcPct val="115000"/>
              </a:lnSpc>
              <a:spcBef>
                <a:spcPts val="1200"/>
              </a:spcBef>
              <a:spcAft>
                <a:spcPts val="1200"/>
              </a:spcAft>
              <a:buSzPts val="2800"/>
              <a:buNone/>
            </a:pPr>
            <a:r>
              <a:rPr lang="en-US" sz="2200" i="1">
                <a:solidFill>
                  <a:schemeClr val="dk2"/>
                </a:solidFill>
              </a:rPr>
              <a:t>Credit: Deans for Impact, 2016</a:t>
            </a:r>
            <a:endParaRPr sz="2200" i="1">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6ad0b4c8b4_1_8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dirty="0"/>
              <a:t>Unpacking Our </a:t>
            </a:r>
            <a:r>
              <a:rPr lang="en-US" dirty="0" smtClean="0"/>
              <a:t>What (1 of 2)</a:t>
            </a:r>
            <a:endParaRPr dirty="0"/>
          </a:p>
        </p:txBody>
      </p:sp>
      <p:sp>
        <p:nvSpPr>
          <p:cNvPr id="223" name="Google Shape;223;g16ad0b4c8b4_1_8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a:t>Practical, tangible strategies to use tomorrow</a:t>
            </a:r>
            <a:endParaRPr/>
          </a:p>
        </p:txBody>
      </p:sp>
      <p:sp>
        <p:nvSpPr>
          <p:cNvPr id="224" name="Google Shape;224;g16ad0b4c8b4_1_8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25" name="Google Shape;225;g16ad0b4c8b4_1_81" descr="VDOE Logo"/>
          <p:cNvPicPr preferRelativeResize="0"/>
          <p:nvPr/>
        </p:nvPicPr>
        <p:blipFill rotWithShape="1">
          <a:blip r:embed="rId3">
            <a:alphaModFix/>
          </a:blip>
          <a:srcRect/>
          <a:stretch/>
        </p:blipFill>
        <p:spPr>
          <a:xfrm>
            <a:off x="9459307" y="6014065"/>
            <a:ext cx="2531807" cy="8439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6ad0b4c8b4_1_8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dirty="0"/>
              <a:t>Unpacking Our </a:t>
            </a:r>
            <a:r>
              <a:rPr lang="en-US" dirty="0" smtClean="0"/>
              <a:t>What (2 of 2)</a:t>
            </a:r>
            <a:endParaRPr dirty="0"/>
          </a:p>
        </p:txBody>
      </p:sp>
      <p:sp>
        <p:nvSpPr>
          <p:cNvPr id="231" name="Google Shape;231;g16ad0b4c8b4_1_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SzPts val="2600"/>
              <a:buChar char="•"/>
            </a:pPr>
            <a:r>
              <a:rPr lang="en-US" sz="2600">
                <a:highlight>
                  <a:srgbClr val="FFFF00"/>
                </a:highlight>
              </a:rPr>
              <a:t>Best Practice #1</a:t>
            </a:r>
            <a:r>
              <a:rPr lang="en-US" sz="2600"/>
              <a:t>: Using inquiry design activities to jumpstart learning</a:t>
            </a:r>
            <a:endParaRPr sz="2600"/>
          </a:p>
          <a:p>
            <a:pPr marL="685800" lvl="1" indent="-247650" algn="l" rtl="0">
              <a:lnSpc>
                <a:spcPct val="90000"/>
              </a:lnSpc>
              <a:spcBef>
                <a:spcPts val="0"/>
              </a:spcBef>
              <a:spcAft>
                <a:spcPts val="0"/>
              </a:spcAft>
              <a:buClr>
                <a:schemeClr val="dk1"/>
              </a:buClr>
              <a:buSzPts val="2700"/>
              <a:buChar char="•"/>
            </a:pPr>
            <a:r>
              <a:rPr lang="en-US" sz="2700" b="0">
                <a:solidFill>
                  <a:schemeClr val="dk1"/>
                </a:solidFill>
              </a:rPr>
              <a:t>Question Formulation Technique </a:t>
            </a:r>
            <a:endParaRPr sz="2700" b="0">
              <a:solidFill>
                <a:schemeClr val="dk1"/>
              </a:solidFill>
            </a:endParaRPr>
          </a:p>
          <a:p>
            <a:pPr marL="685800" lvl="1" indent="-247650" algn="l" rtl="0">
              <a:lnSpc>
                <a:spcPct val="90000"/>
              </a:lnSpc>
              <a:spcBef>
                <a:spcPts val="0"/>
              </a:spcBef>
              <a:spcAft>
                <a:spcPts val="0"/>
              </a:spcAft>
              <a:buClr>
                <a:schemeClr val="dk1"/>
              </a:buClr>
              <a:buSzPts val="2700"/>
              <a:buChar char="•"/>
            </a:pPr>
            <a:r>
              <a:rPr lang="en-US" sz="2700" b="0">
                <a:solidFill>
                  <a:schemeClr val="dk1"/>
                </a:solidFill>
              </a:rPr>
              <a:t>Texts with a Twist </a:t>
            </a:r>
            <a:endParaRPr sz="2700" b="0">
              <a:solidFill>
                <a:schemeClr val="dk1"/>
              </a:solidFill>
            </a:endParaRPr>
          </a:p>
          <a:p>
            <a:pPr marL="228600" lvl="0" indent="-222250" algn="l" rtl="0">
              <a:lnSpc>
                <a:spcPct val="90000"/>
              </a:lnSpc>
              <a:spcBef>
                <a:spcPts val="0"/>
              </a:spcBef>
              <a:spcAft>
                <a:spcPts val="0"/>
              </a:spcAft>
              <a:buSzPts val="2700"/>
              <a:buChar char="•"/>
            </a:pPr>
            <a:r>
              <a:rPr lang="en-US" sz="2700">
                <a:highlight>
                  <a:srgbClr val="FFFF00"/>
                </a:highlight>
              </a:rPr>
              <a:t>Best Practice #2</a:t>
            </a:r>
            <a:r>
              <a:rPr lang="en-US" sz="2700"/>
              <a:t>: Reading and writing through mentor texts</a:t>
            </a:r>
            <a:endParaRPr sz="2700"/>
          </a:p>
          <a:p>
            <a:pPr marL="685800" lvl="1" indent="-247650" algn="l" rtl="0">
              <a:lnSpc>
                <a:spcPct val="90000"/>
              </a:lnSpc>
              <a:spcBef>
                <a:spcPts val="0"/>
              </a:spcBef>
              <a:spcAft>
                <a:spcPts val="0"/>
              </a:spcAft>
              <a:buClr>
                <a:schemeClr val="dk1"/>
              </a:buClr>
              <a:buSzPts val="2700"/>
              <a:buChar char="•"/>
            </a:pPr>
            <a:r>
              <a:rPr lang="en-US" sz="2700" b="0">
                <a:solidFill>
                  <a:schemeClr val="dk1"/>
                </a:solidFill>
              </a:rPr>
              <a:t>Writing Lab </a:t>
            </a:r>
            <a:endParaRPr sz="2700" b="0">
              <a:solidFill>
                <a:schemeClr val="dk1"/>
              </a:solidFill>
            </a:endParaRPr>
          </a:p>
          <a:p>
            <a:pPr marL="1143000" lvl="2" indent="-273050" algn="l" rtl="0">
              <a:lnSpc>
                <a:spcPct val="90000"/>
              </a:lnSpc>
              <a:spcBef>
                <a:spcPts val="0"/>
              </a:spcBef>
              <a:spcAft>
                <a:spcPts val="0"/>
              </a:spcAft>
              <a:buSzPts val="2700"/>
              <a:buChar char="•"/>
            </a:pPr>
            <a:r>
              <a:rPr lang="en-US" sz="2700" b="0"/>
              <a:t>Transcribe</a:t>
            </a:r>
            <a:endParaRPr sz="2700" b="0"/>
          </a:p>
          <a:p>
            <a:pPr marL="1143000" lvl="2" indent="-273050" algn="l" rtl="0">
              <a:lnSpc>
                <a:spcPct val="90000"/>
              </a:lnSpc>
              <a:spcBef>
                <a:spcPts val="0"/>
              </a:spcBef>
              <a:spcAft>
                <a:spcPts val="0"/>
              </a:spcAft>
              <a:buSzPts val="2700"/>
              <a:buChar char="•"/>
            </a:pPr>
            <a:r>
              <a:rPr lang="en-US" sz="2700" b="0"/>
              <a:t>Analyze</a:t>
            </a:r>
            <a:endParaRPr sz="2700" b="0"/>
          </a:p>
          <a:p>
            <a:pPr marL="1143000" lvl="2" indent="-273050" algn="l" rtl="0">
              <a:lnSpc>
                <a:spcPct val="90000"/>
              </a:lnSpc>
              <a:spcBef>
                <a:spcPts val="0"/>
              </a:spcBef>
              <a:spcAft>
                <a:spcPts val="0"/>
              </a:spcAft>
              <a:buSzPts val="2700"/>
              <a:buChar char="•"/>
            </a:pPr>
            <a:r>
              <a:rPr lang="en-US" sz="2700" b="0"/>
              <a:t>Imitate </a:t>
            </a:r>
            <a:endParaRPr sz="2700" b="0"/>
          </a:p>
          <a:p>
            <a:pPr marL="228600" lvl="0" indent="-222250" algn="l" rtl="0">
              <a:lnSpc>
                <a:spcPct val="90000"/>
              </a:lnSpc>
              <a:spcBef>
                <a:spcPts val="0"/>
              </a:spcBef>
              <a:spcAft>
                <a:spcPts val="0"/>
              </a:spcAft>
              <a:buSzPts val="2700"/>
              <a:buChar char="•"/>
            </a:pPr>
            <a:r>
              <a:rPr lang="en-US" sz="2700">
                <a:highlight>
                  <a:srgbClr val="FFFF00"/>
                </a:highlight>
              </a:rPr>
              <a:t>Best Practice #3</a:t>
            </a:r>
            <a:r>
              <a:rPr lang="en-US" sz="2700"/>
              <a:t>: Prioritizing collaborative opportunities to enhance writing ability</a:t>
            </a:r>
            <a:endParaRPr sz="2700"/>
          </a:p>
          <a:p>
            <a:pPr marL="685800" lvl="1" indent="-247650" algn="l" rtl="0">
              <a:lnSpc>
                <a:spcPct val="90000"/>
              </a:lnSpc>
              <a:spcBef>
                <a:spcPts val="0"/>
              </a:spcBef>
              <a:spcAft>
                <a:spcPts val="0"/>
              </a:spcAft>
              <a:buClr>
                <a:schemeClr val="dk1"/>
              </a:buClr>
              <a:buSzPts val="2700"/>
              <a:buChar char="•"/>
            </a:pPr>
            <a:r>
              <a:rPr lang="en-US" sz="2700" b="0">
                <a:solidFill>
                  <a:schemeClr val="dk1"/>
                </a:solidFill>
              </a:rPr>
              <a:t>Team Writing Analysis with Sentence Frames for Support </a:t>
            </a:r>
            <a:endParaRPr sz="2700" b="0">
              <a:solidFill>
                <a:schemeClr val="dk1"/>
              </a:solidFill>
            </a:endParaRPr>
          </a:p>
          <a:p>
            <a:pPr marL="685800" lvl="1" indent="-247650" algn="l" rtl="0">
              <a:lnSpc>
                <a:spcPct val="90000"/>
              </a:lnSpc>
              <a:spcBef>
                <a:spcPts val="0"/>
              </a:spcBef>
              <a:spcAft>
                <a:spcPts val="0"/>
              </a:spcAft>
              <a:buClr>
                <a:schemeClr val="dk1"/>
              </a:buClr>
              <a:buSzPts val="2700"/>
              <a:buChar char="•"/>
            </a:pPr>
            <a:r>
              <a:rPr lang="en-US" sz="2700" b="0">
                <a:solidFill>
                  <a:schemeClr val="dk1"/>
                </a:solidFill>
              </a:rPr>
              <a:t>Single-point Rubric for the Win! </a:t>
            </a:r>
            <a:endParaRPr sz="2700" b="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6ad0b4c8b4_1_9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Best Practice 1:</a:t>
            </a:r>
            <a:endParaRPr/>
          </a:p>
          <a:p>
            <a:pPr marL="0" lvl="0" indent="0" algn="ctr" rtl="0">
              <a:lnSpc>
                <a:spcPct val="90000"/>
              </a:lnSpc>
              <a:spcBef>
                <a:spcPts val="0"/>
              </a:spcBef>
              <a:spcAft>
                <a:spcPts val="0"/>
              </a:spcAft>
              <a:buSzPts val="4400"/>
              <a:buNone/>
            </a:pPr>
            <a:r>
              <a:rPr lang="en-US"/>
              <a:t>Inquiry Design Activities</a:t>
            </a:r>
            <a:endParaRPr/>
          </a:p>
        </p:txBody>
      </p:sp>
      <p:sp>
        <p:nvSpPr>
          <p:cNvPr id="238" name="Google Shape;238;g16ad0b4c8b4_1_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108108"/>
              <a:buNone/>
            </a:pPr>
            <a:r>
              <a:rPr lang="en-US" i="1"/>
              <a:t>Define the Strategy:</a:t>
            </a:r>
            <a:r>
              <a:rPr lang="en-US"/>
              <a:t> </a:t>
            </a:r>
            <a:r>
              <a:rPr lang="en-US" b="0"/>
              <a:t>An inquiry design activity helps students generate and develop ideas through a teacher-created question or by analyzing texts to apply what they’ve learned in student-generated writing. (Writing Next, 2007)</a:t>
            </a:r>
            <a:endParaRPr b="0"/>
          </a:p>
          <a:p>
            <a:pPr marL="0" lvl="0" indent="0" algn="l" rtl="0">
              <a:lnSpc>
                <a:spcPct val="90000"/>
              </a:lnSpc>
              <a:spcBef>
                <a:spcPts val="1000"/>
              </a:spcBef>
              <a:spcAft>
                <a:spcPts val="0"/>
              </a:spcAft>
              <a:buSzPct val="108108"/>
              <a:buNone/>
            </a:pPr>
            <a:endParaRPr b="0"/>
          </a:p>
          <a:p>
            <a:pPr marL="0" lvl="0" indent="0" algn="l" rtl="0">
              <a:lnSpc>
                <a:spcPct val="90000"/>
              </a:lnSpc>
              <a:spcBef>
                <a:spcPts val="1000"/>
              </a:spcBef>
              <a:spcAft>
                <a:spcPts val="0"/>
              </a:spcAft>
              <a:buSzPct val="108108"/>
              <a:buNone/>
            </a:pPr>
            <a:r>
              <a:rPr lang="en-US" i="1"/>
              <a:t>Research Connection:</a:t>
            </a:r>
            <a:r>
              <a:rPr lang="en-US" b="0"/>
              <a:t> </a:t>
            </a:r>
            <a:endParaRPr b="0"/>
          </a:p>
          <a:p>
            <a:pPr marL="457200" lvl="0" indent="-393065" algn="l" rtl="0">
              <a:lnSpc>
                <a:spcPct val="90000"/>
              </a:lnSpc>
              <a:spcBef>
                <a:spcPts val="1000"/>
              </a:spcBef>
              <a:spcAft>
                <a:spcPts val="0"/>
              </a:spcAft>
              <a:buSzPct val="100000"/>
              <a:buChar char="•"/>
            </a:pPr>
            <a:r>
              <a:rPr lang="en-US" b="0"/>
              <a:t>Engages readers in community to motivate them through collaboration (NCTE, 2020)</a:t>
            </a:r>
            <a:endParaRPr b="0"/>
          </a:p>
          <a:p>
            <a:pPr marL="457200" lvl="0" indent="-393065" algn="l" rtl="0">
              <a:lnSpc>
                <a:spcPct val="90000"/>
              </a:lnSpc>
              <a:spcBef>
                <a:spcPts val="0"/>
              </a:spcBef>
              <a:spcAft>
                <a:spcPts val="0"/>
              </a:spcAft>
              <a:buSzPct val="100000"/>
              <a:buChar char="•"/>
            </a:pPr>
            <a:r>
              <a:rPr lang="en-US" b="0"/>
              <a:t>Provides opportunities for students to practice their critical thinking by analyzing texts before writing (NCTE, 2018)</a:t>
            </a:r>
            <a:endParaRPr b="0"/>
          </a:p>
          <a:p>
            <a:pPr marL="457200" lvl="0" indent="-393065" algn="l" rtl="0">
              <a:lnSpc>
                <a:spcPct val="90000"/>
              </a:lnSpc>
              <a:spcBef>
                <a:spcPts val="0"/>
              </a:spcBef>
              <a:spcAft>
                <a:spcPts val="0"/>
              </a:spcAft>
              <a:buSzPct val="100000"/>
              <a:buChar char="•"/>
            </a:pPr>
            <a:r>
              <a:rPr lang="en-US" b="0"/>
              <a:t>Apply learning with authentic performance assessments (NCTE, 2018)</a:t>
            </a:r>
            <a:endParaRPr b="0"/>
          </a:p>
          <a:p>
            <a:pPr marL="0" lvl="0" indent="0" algn="l" rtl="0">
              <a:lnSpc>
                <a:spcPct val="90000"/>
              </a:lnSpc>
              <a:spcBef>
                <a:spcPts val="1000"/>
              </a:spcBef>
              <a:spcAft>
                <a:spcPts val="0"/>
              </a:spcAft>
              <a:buSzPct val="108108"/>
              <a:buNone/>
            </a:pPr>
            <a:endParaRPr b="0"/>
          </a:p>
          <a:p>
            <a:pPr marL="0" lvl="0" indent="0" algn="l" rtl="0">
              <a:lnSpc>
                <a:spcPct val="90000"/>
              </a:lnSpc>
              <a:spcBef>
                <a:spcPts val="1000"/>
              </a:spcBef>
              <a:spcAft>
                <a:spcPts val="0"/>
              </a:spcAft>
              <a:buSzPct val="108108"/>
              <a:buNone/>
            </a:pPr>
            <a:endParaRPr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6ad0b4c8b4_1_9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3000"/>
              <a:t>Best Practice #1: Inquiry Design Activities</a:t>
            </a:r>
            <a:endParaRPr sz="3000"/>
          </a:p>
          <a:p>
            <a:pPr marL="0" lvl="0" indent="0" algn="ctr" rtl="0">
              <a:lnSpc>
                <a:spcPct val="90000"/>
              </a:lnSpc>
              <a:spcBef>
                <a:spcPts val="0"/>
              </a:spcBef>
              <a:spcAft>
                <a:spcPts val="0"/>
              </a:spcAft>
              <a:buClr>
                <a:srgbClr val="003B71"/>
              </a:buClr>
              <a:buSzPts val="4400"/>
              <a:buFont typeface="Times New Roman"/>
              <a:buNone/>
            </a:pPr>
            <a:r>
              <a:rPr lang="en-US" sz="3000" i="1"/>
              <a:t>Generating Questions</a:t>
            </a:r>
            <a:endParaRPr sz="3000" i="1"/>
          </a:p>
        </p:txBody>
      </p:sp>
      <p:graphicFrame>
        <p:nvGraphicFramePr>
          <p:cNvPr id="244" name="Google Shape;244;g16ad0b4c8b4_1_99" descr="chart"/>
          <p:cNvGraphicFramePr/>
          <p:nvPr>
            <p:extLst>
              <p:ext uri="{D42A27DB-BD31-4B8C-83A1-F6EECF244321}">
                <p14:modId xmlns:p14="http://schemas.microsoft.com/office/powerpoint/2010/main" val="1252149448"/>
              </p:ext>
            </p:extLst>
          </p:nvPr>
        </p:nvGraphicFramePr>
        <p:xfrm>
          <a:off x="253600" y="1874030"/>
          <a:ext cx="11684800" cy="325373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6675">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a:solidFill>
                            <a:srgbClr val="202124"/>
                          </a:solidFill>
                          <a:latin typeface="Roboto"/>
                          <a:ea typeface="Roboto"/>
                          <a:cs typeface="Roboto"/>
                          <a:sym typeface="Roboto"/>
                        </a:rPr>
                        <a:t>Asking for individual student responses to a prompt</a:t>
                      </a:r>
                      <a:endParaRPr sz="205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Using a collaborative protocol for students to generate questions as a group to a specific text, visual, or stimulus</a:t>
                      </a:r>
                      <a:endParaRPr sz="20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3766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45" name="Google Shape;245;g16ad0b4c8b4_1_99"/>
          <p:cNvSpPr txBox="1"/>
          <p:nvPr/>
        </p:nvSpPr>
        <p:spPr>
          <a:xfrm>
            <a:off x="769950" y="5282275"/>
            <a:ext cx="109584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Times New Roman"/>
                <a:ea typeface="Times New Roman"/>
                <a:cs typeface="Times New Roman"/>
                <a:sym typeface="Times New Roman"/>
              </a:rPr>
              <a:t>Resources:</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Overview of Strategy: </a:t>
            </a:r>
            <a:r>
              <a:rPr lang="en-US" sz="2200" b="0" i="0" u="sng" strike="noStrike" cap="none">
                <a:solidFill>
                  <a:schemeClr val="hlink"/>
                </a:solidFill>
                <a:latin typeface="Times New Roman"/>
                <a:ea typeface="Times New Roman"/>
                <a:cs typeface="Times New Roman"/>
                <a:sym typeface="Times New Roman"/>
                <a:hlinkClick r:id="rId3"/>
              </a:rPr>
              <a:t>Question Formulation Technique</a:t>
            </a:r>
            <a:r>
              <a:rPr lang="en-US" sz="2200" b="0" i="0" u="none" strike="noStrike" cap="none">
                <a:solidFill>
                  <a:srgbClr val="000000"/>
                </a:solidFill>
                <a:latin typeface="Times New Roman"/>
                <a:ea typeface="Times New Roman"/>
                <a:cs typeface="Times New Roman"/>
                <a:sym typeface="Times New Roman"/>
              </a:rPr>
              <a:t> </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English-Specific Examples: </a:t>
            </a:r>
            <a:r>
              <a:rPr lang="en-US" sz="2200" b="0" i="0" u="sng" strike="noStrike" cap="none">
                <a:solidFill>
                  <a:schemeClr val="hlink"/>
                </a:solidFill>
                <a:latin typeface="Times New Roman"/>
                <a:ea typeface="Times New Roman"/>
                <a:cs typeface="Times New Roman"/>
                <a:sym typeface="Times New Roman"/>
                <a:hlinkClick r:id="rId4"/>
              </a:rPr>
              <a:t>QFT in English</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6ad0b4c8b4_1_10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Strategy 1: Question Formulation Technique </a:t>
            </a:r>
            <a:r>
              <a:rPr lang="en-US" dirty="0" smtClean="0"/>
              <a:t>Example (1 of 2)</a:t>
            </a:r>
            <a:endParaRPr dirty="0"/>
          </a:p>
        </p:txBody>
      </p:sp>
      <p:sp>
        <p:nvSpPr>
          <p:cNvPr id="252" name="Google Shape;252;g16ad0b4c8b4_1_105"/>
          <p:cNvSpPr txBox="1">
            <a:spLocks noGrp="1"/>
          </p:cNvSpPr>
          <p:nvPr>
            <p:ph type="body" idx="1"/>
          </p:nvPr>
        </p:nvSpPr>
        <p:spPr>
          <a:xfrm>
            <a:off x="838200" y="1825625"/>
            <a:ext cx="51219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QFocus: </a:t>
            </a:r>
            <a:r>
              <a:rPr lang="en-US" b="0"/>
              <a:t>“Landscape with the Fall of Icarus” (1560)</a:t>
            </a:r>
            <a:endParaRPr b="0"/>
          </a:p>
          <a:p>
            <a:pPr marL="457200" lvl="0" indent="-393700" algn="l" rtl="0">
              <a:lnSpc>
                <a:spcPct val="100000"/>
              </a:lnSpc>
              <a:spcBef>
                <a:spcPts val="600"/>
              </a:spcBef>
              <a:spcAft>
                <a:spcPts val="0"/>
              </a:spcAft>
              <a:buClr>
                <a:srgbClr val="25212A"/>
              </a:buClr>
              <a:buSzPts val="2600"/>
              <a:buFont typeface="Tinos"/>
              <a:buAutoNum type="arabicPeriod"/>
            </a:pPr>
            <a:r>
              <a:rPr lang="en-US" sz="2600" b="0">
                <a:solidFill>
                  <a:srgbClr val="25212A"/>
                </a:solidFill>
                <a:latin typeface="Tinos"/>
                <a:ea typeface="Tinos"/>
                <a:cs typeface="Tinos"/>
                <a:sym typeface="Tinos"/>
              </a:rPr>
              <a:t>Ask as many questions as you can.</a:t>
            </a:r>
            <a:endParaRPr sz="2600" b="0">
              <a:solidFill>
                <a:srgbClr val="25212A"/>
              </a:solidFill>
              <a:latin typeface="Tinos"/>
              <a:ea typeface="Tinos"/>
              <a:cs typeface="Tinos"/>
              <a:sym typeface="Tinos"/>
            </a:endParaRPr>
          </a:p>
          <a:p>
            <a:pPr marL="457200" lvl="0" indent="-393700" algn="l" rtl="0">
              <a:lnSpc>
                <a:spcPct val="100000"/>
              </a:lnSpc>
              <a:spcBef>
                <a:spcPts val="0"/>
              </a:spcBef>
              <a:spcAft>
                <a:spcPts val="0"/>
              </a:spcAft>
              <a:buClr>
                <a:srgbClr val="25212A"/>
              </a:buClr>
              <a:buSzPts val="2600"/>
              <a:buFont typeface="Tinos"/>
              <a:buAutoNum type="arabicPeriod"/>
            </a:pPr>
            <a:r>
              <a:rPr lang="en-US" sz="2600" b="0">
                <a:solidFill>
                  <a:srgbClr val="25212A"/>
                </a:solidFill>
                <a:latin typeface="Tinos"/>
                <a:ea typeface="Tinos"/>
                <a:cs typeface="Tinos"/>
                <a:sym typeface="Tinos"/>
              </a:rPr>
              <a:t>Do not stop to discuss, judge, or answer questions.</a:t>
            </a:r>
            <a:endParaRPr sz="2600" b="0">
              <a:solidFill>
                <a:srgbClr val="25212A"/>
              </a:solidFill>
              <a:latin typeface="Tinos"/>
              <a:ea typeface="Tinos"/>
              <a:cs typeface="Tinos"/>
              <a:sym typeface="Tinos"/>
            </a:endParaRPr>
          </a:p>
          <a:p>
            <a:pPr marL="457200" lvl="0" indent="-393700" algn="l" rtl="0">
              <a:lnSpc>
                <a:spcPct val="100000"/>
              </a:lnSpc>
              <a:spcBef>
                <a:spcPts val="0"/>
              </a:spcBef>
              <a:spcAft>
                <a:spcPts val="0"/>
              </a:spcAft>
              <a:buClr>
                <a:srgbClr val="25212A"/>
              </a:buClr>
              <a:buSzPts val="2600"/>
              <a:buFont typeface="Tinos"/>
              <a:buAutoNum type="arabicPeriod"/>
            </a:pPr>
            <a:r>
              <a:rPr lang="en-US" sz="2600" b="0">
                <a:solidFill>
                  <a:srgbClr val="25212A"/>
                </a:solidFill>
                <a:latin typeface="Tinos"/>
                <a:ea typeface="Tinos"/>
                <a:cs typeface="Tinos"/>
                <a:sym typeface="Tinos"/>
              </a:rPr>
              <a:t>Write down every question exactly as it is stated.</a:t>
            </a:r>
            <a:endParaRPr sz="2600" b="0">
              <a:solidFill>
                <a:srgbClr val="25212A"/>
              </a:solidFill>
              <a:latin typeface="Tinos"/>
              <a:ea typeface="Tinos"/>
              <a:cs typeface="Tinos"/>
              <a:sym typeface="Tinos"/>
            </a:endParaRPr>
          </a:p>
          <a:p>
            <a:pPr marL="457200" lvl="0" indent="-393700" algn="l" rtl="0">
              <a:lnSpc>
                <a:spcPct val="100000"/>
              </a:lnSpc>
              <a:spcBef>
                <a:spcPts val="0"/>
              </a:spcBef>
              <a:spcAft>
                <a:spcPts val="0"/>
              </a:spcAft>
              <a:buClr>
                <a:srgbClr val="25212A"/>
              </a:buClr>
              <a:buSzPts val="2600"/>
              <a:buFont typeface="Tinos"/>
              <a:buAutoNum type="arabicPeriod"/>
            </a:pPr>
            <a:r>
              <a:rPr lang="en-US" sz="2600" b="0">
                <a:solidFill>
                  <a:srgbClr val="25212A"/>
                </a:solidFill>
                <a:latin typeface="Tinos"/>
                <a:ea typeface="Tinos"/>
                <a:cs typeface="Tinos"/>
                <a:sym typeface="Tinos"/>
              </a:rPr>
              <a:t>Change any statement into a question.</a:t>
            </a:r>
            <a:endParaRPr sz="2600" b="0">
              <a:solidFill>
                <a:srgbClr val="25212A"/>
              </a:solidFill>
              <a:latin typeface="Tinos"/>
              <a:ea typeface="Tinos"/>
              <a:cs typeface="Tinos"/>
              <a:sym typeface="Tinos"/>
            </a:endParaRPr>
          </a:p>
          <a:p>
            <a:pPr marL="457200" lvl="0" indent="-393700" algn="l" rtl="0">
              <a:lnSpc>
                <a:spcPct val="100000"/>
              </a:lnSpc>
              <a:spcBef>
                <a:spcPts val="0"/>
              </a:spcBef>
              <a:spcAft>
                <a:spcPts val="0"/>
              </a:spcAft>
              <a:buClr>
                <a:srgbClr val="25212A"/>
              </a:buClr>
              <a:buSzPts val="2600"/>
              <a:buFont typeface="Tinos"/>
              <a:buAutoNum type="arabicPeriod"/>
            </a:pPr>
            <a:r>
              <a:rPr lang="en-US" sz="2600" b="0">
                <a:solidFill>
                  <a:srgbClr val="25212A"/>
                </a:solidFill>
                <a:latin typeface="Tinos"/>
                <a:ea typeface="Tinos"/>
                <a:cs typeface="Tinos"/>
                <a:sym typeface="Tinos"/>
              </a:rPr>
              <a:t>Number your questions.</a:t>
            </a:r>
            <a:endParaRPr b="0"/>
          </a:p>
        </p:txBody>
      </p:sp>
      <p:pic>
        <p:nvPicPr>
          <p:cNvPr id="253" name="Google Shape;253;g16ad0b4c8b4_1_105" descr="image of &quot;Landscape with the Fall of Icarus&quot; 1560"/>
          <p:cNvPicPr preferRelativeResize="0"/>
          <p:nvPr/>
        </p:nvPicPr>
        <p:blipFill rotWithShape="1">
          <a:blip r:embed="rId3">
            <a:alphaModFix/>
          </a:blip>
          <a:srcRect/>
          <a:stretch/>
        </p:blipFill>
        <p:spPr>
          <a:xfrm>
            <a:off x="6112500" y="1843524"/>
            <a:ext cx="5927099" cy="37970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6ad0b4c8b4_1_11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Strategy 1: Question Formulation Technique </a:t>
            </a:r>
            <a:r>
              <a:rPr lang="en-US" dirty="0" smtClean="0"/>
              <a:t>Example (2 of 2)</a:t>
            </a:r>
            <a:endParaRPr dirty="0"/>
          </a:p>
        </p:txBody>
      </p:sp>
      <p:sp>
        <p:nvSpPr>
          <p:cNvPr id="260" name="Google Shape;260;g16ad0b4c8b4_1_112"/>
          <p:cNvSpPr txBox="1">
            <a:spLocks noGrp="1"/>
          </p:cNvSpPr>
          <p:nvPr>
            <p:ph type="body" idx="1"/>
          </p:nvPr>
        </p:nvSpPr>
        <p:spPr>
          <a:xfrm>
            <a:off x="838200" y="1825625"/>
            <a:ext cx="51219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ts val="2800"/>
              <a:buNone/>
            </a:pPr>
            <a:r>
              <a:rPr lang="en-US"/>
              <a:t>QFocus: </a:t>
            </a:r>
            <a:r>
              <a:rPr lang="en-US" b="0"/>
              <a:t>“Landscape with the Fall of Icarus” (1560)</a:t>
            </a:r>
            <a:endParaRPr b="0"/>
          </a:p>
          <a:p>
            <a:pPr marL="0" lvl="0" indent="0" algn="l" rtl="0">
              <a:lnSpc>
                <a:spcPct val="90000"/>
              </a:lnSpc>
              <a:spcBef>
                <a:spcPts val="1000"/>
              </a:spcBef>
              <a:spcAft>
                <a:spcPts val="0"/>
              </a:spcAft>
              <a:buSzPts val="2800"/>
              <a:buNone/>
            </a:pPr>
            <a:endParaRPr b="0"/>
          </a:p>
          <a:p>
            <a:pPr marL="0" lvl="0" indent="0" algn="l" rtl="0">
              <a:lnSpc>
                <a:spcPct val="100000"/>
              </a:lnSpc>
              <a:spcBef>
                <a:spcPts val="600"/>
              </a:spcBef>
              <a:spcAft>
                <a:spcPts val="0"/>
              </a:spcAft>
              <a:buSzPts val="2800"/>
              <a:buNone/>
            </a:pPr>
            <a:r>
              <a:rPr lang="en-US" sz="2600" b="0">
                <a:solidFill>
                  <a:srgbClr val="25212A"/>
                </a:solidFill>
                <a:latin typeface="Tinos"/>
                <a:ea typeface="Tinos"/>
                <a:cs typeface="Tinos"/>
                <a:sym typeface="Tinos"/>
              </a:rPr>
              <a:t>6. Decide &amp; label if each question is a closed (C) or an open (O) question.</a:t>
            </a:r>
            <a:endParaRPr sz="2600" b="0">
              <a:solidFill>
                <a:srgbClr val="25212A"/>
              </a:solidFill>
              <a:latin typeface="Tinos"/>
              <a:ea typeface="Tinos"/>
              <a:cs typeface="Tinos"/>
              <a:sym typeface="Tinos"/>
            </a:endParaRPr>
          </a:p>
          <a:p>
            <a:pPr marL="0" lvl="0" indent="0" algn="l" rtl="0">
              <a:lnSpc>
                <a:spcPct val="100000"/>
              </a:lnSpc>
              <a:spcBef>
                <a:spcPts val="600"/>
              </a:spcBef>
              <a:spcAft>
                <a:spcPts val="0"/>
              </a:spcAft>
              <a:buSzPts val="2800"/>
              <a:buNone/>
            </a:pPr>
            <a:endParaRPr sz="2600" b="0">
              <a:solidFill>
                <a:srgbClr val="25212A"/>
              </a:solidFill>
              <a:latin typeface="Tinos"/>
              <a:ea typeface="Tinos"/>
              <a:cs typeface="Tinos"/>
              <a:sym typeface="Tinos"/>
            </a:endParaRPr>
          </a:p>
          <a:p>
            <a:pPr marL="0" lvl="0" indent="0" algn="l" rtl="0">
              <a:lnSpc>
                <a:spcPct val="100000"/>
              </a:lnSpc>
              <a:spcBef>
                <a:spcPts val="600"/>
              </a:spcBef>
              <a:spcAft>
                <a:spcPts val="0"/>
              </a:spcAft>
              <a:buSzPts val="2800"/>
              <a:buNone/>
            </a:pPr>
            <a:r>
              <a:rPr lang="en-US" sz="2600" b="0">
                <a:solidFill>
                  <a:srgbClr val="25212A"/>
                </a:solidFill>
                <a:latin typeface="Tinos"/>
                <a:ea typeface="Tinos"/>
                <a:cs typeface="Tinos"/>
                <a:sym typeface="Tinos"/>
              </a:rPr>
              <a:t>7. Choose your top three questions you want answered by the end of the session today. Circle the number.</a:t>
            </a:r>
            <a:endParaRPr sz="2600" b="0">
              <a:solidFill>
                <a:srgbClr val="25212A"/>
              </a:solidFill>
              <a:latin typeface="Tinos"/>
              <a:ea typeface="Tinos"/>
              <a:cs typeface="Tinos"/>
              <a:sym typeface="Tinos"/>
            </a:endParaRPr>
          </a:p>
          <a:p>
            <a:pPr marL="0" lvl="0" indent="0" algn="l" rtl="0">
              <a:lnSpc>
                <a:spcPct val="100000"/>
              </a:lnSpc>
              <a:spcBef>
                <a:spcPts val="600"/>
              </a:spcBef>
              <a:spcAft>
                <a:spcPts val="0"/>
              </a:spcAft>
              <a:buSzPts val="2800"/>
              <a:buNone/>
            </a:pPr>
            <a:endParaRPr sz="2600" b="0">
              <a:solidFill>
                <a:srgbClr val="25212A"/>
              </a:solidFill>
              <a:latin typeface="Tinos"/>
              <a:ea typeface="Tinos"/>
              <a:cs typeface="Tinos"/>
              <a:sym typeface="Tinos"/>
            </a:endParaRPr>
          </a:p>
          <a:p>
            <a:pPr marL="0" lvl="0" indent="0" algn="l" rtl="0">
              <a:lnSpc>
                <a:spcPct val="100000"/>
              </a:lnSpc>
              <a:spcBef>
                <a:spcPts val="600"/>
              </a:spcBef>
              <a:spcAft>
                <a:spcPts val="0"/>
              </a:spcAft>
              <a:buSzPts val="2800"/>
              <a:buNone/>
            </a:pPr>
            <a:r>
              <a:rPr lang="en-US" sz="2600" b="0">
                <a:solidFill>
                  <a:srgbClr val="25212A"/>
                </a:solidFill>
                <a:latin typeface="Tinos"/>
                <a:ea typeface="Tinos"/>
                <a:cs typeface="Tinos"/>
                <a:sym typeface="Tinos"/>
              </a:rPr>
              <a:t>8. Notice the order where your questions fell.</a:t>
            </a:r>
            <a:endParaRPr sz="2600" b="0">
              <a:solidFill>
                <a:srgbClr val="25212A"/>
              </a:solidFill>
              <a:latin typeface="Tinos"/>
              <a:ea typeface="Tinos"/>
              <a:cs typeface="Tinos"/>
              <a:sym typeface="Tinos"/>
            </a:endParaRPr>
          </a:p>
        </p:txBody>
      </p:sp>
      <p:pic>
        <p:nvPicPr>
          <p:cNvPr id="261" name="Google Shape;261;g16ad0b4c8b4_1_112" descr="image of &quot;Landscape with the Fall of Icarus&quot; 1560"/>
          <p:cNvPicPr preferRelativeResize="0"/>
          <p:nvPr/>
        </p:nvPicPr>
        <p:blipFill rotWithShape="1">
          <a:blip r:embed="rId3">
            <a:alphaModFix/>
          </a:blip>
          <a:srcRect/>
          <a:stretch/>
        </p:blipFill>
        <p:spPr>
          <a:xfrm>
            <a:off x="6112500" y="1843524"/>
            <a:ext cx="5927099" cy="37970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6ad0b4c8b4_1_11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3000" dirty="0"/>
              <a:t>Strategy 2: Texts With a </a:t>
            </a:r>
            <a:r>
              <a:rPr lang="en-US" sz="3000" dirty="0" smtClean="0"/>
              <a:t>Twist (1 of 2)</a:t>
            </a:r>
            <a:endParaRPr sz="3000" dirty="0">
              <a:solidFill>
                <a:srgbClr val="980000"/>
              </a:solidFill>
            </a:endParaRPr>
          </a:p>
        </p:txBody>
      </p:sp>
      <p:graphicFrame>
        <p:nvGraphicFramePr>
          <p:cNvPr id="267" name="Google Shape;267;g16ad0b4c8b4_1_119" descr="table"/>
          <p:cNvGraphicFramePr/>
          <p:nvPr>
            <p:extLst>
              <p:ext uri="{D42A27DB-BD31-4B8C-83A1-F6EECF244321}">
                <p14:modId xmlns:p14="http://schemas.microsoft.com/office/powerpoint/2010/main" val="1358398048"/>
              </p:ext>
            </p:extLst>
          </p:nvPr>
        </p:nvGraphicFramePr>
        <p:xfrm>
          <a:off x="253600" y="1439900"/>
          <a:ext cx="11684800" cy="325373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6675">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a:solidFill>
                            <a:srgbClr val="202124"/>
                          </a:solidFill>
                          <a:latin typeface="Roboto"/>
                          <a:ea typeface="Roboto"/>
                          <a:cs typeface="Roboto"/>
                          <a:sym typeface="Roboto"/>
                        </a:rPr>
                        <a:t>Asking students to rewrite an ending of a story or write from another character’s lens</a:t>
                      </a:r>
                      <a:endParaRPr sz="205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Asking students to write the same story using a different medium as partners or in a group</a:t>
                      </a: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Ask students to analyze the difference in plot across mediums (short story vs. poem) through a collaborative writing</a:t>
                      </a: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3766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68" name="Google Shape;268;g16ad0b4c8b4_1_119"/>
          <p:cNvSpPr txBox="1"/>
          <p:nvPr/>
        </p:nvSpPr>
        <p:spPr>
          <a:xfrm>
            <a:off x="838200" y="4650300"/>
            <a:ext cx="10958400" cy="209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Times New Roman"/>
                <a:ea typeface="Times New Roman"/>
                <a:cs typeface="Times New Roman"/>
                <a:sym typeface="Times New Roman"/>
              </a:rPr>
              <a:t>Resources:</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Paired text</a:t>
            </a:r>
            <a:endParaRPr sz="2200" b="0" i="0" u="none" strike="noStrike" cap="none">
              <a:solidFill>
                <a:srgbClr val="000000"/>
              </a:solidFill>
              <a:latin typeface="Times New Roman"/>
              <a:ea typeface="Times New Roman"/>
              <a:cs typeface="Times New Roman"/>
              <a:sym typeface="Times New Roman"/>
            </a:endParaRPr>
          </a:p>
          <a:p>
            <a:pPr marL="914400" marR="0" lvl="1"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a:t>
            </a:r>
            <a:r>
              <a:rPr lang="en-US" sz="2200" b="0" i="0" u="sng" strike="noStrike" cap="none">
                <a:solidFill>
                  <a:schemeClr val="hlink"/>
                </a:solidFill>
                <a:latin typeface="Times New Roman"/>
                <a:ea typeface="Times New Roman"/>
                <a:cs typeface="Times New Roman"/>
                <a:sym typeface="Times New Roman"/>
                <a:hlinkClick r:id="rId3"/>
              </a:rPr>
              <a:t>The Myth of Daedalus and Icarus</a:t>
            </a:r>
            <a:r>
              <a:rPr lang="en-US" sz="2200" b="0" i="0" u="none" strike="noStrike" cap="none">
                <a:solidFill>
                  <a:srgbClr val="000000"/>
                </a:solidFill>
                <a:latin typeface="Times New Roman"/>
                <a:ea typeface="Times New Roman"/>
                <a:cs typeface="Times New Roman"/>
                <a:sym typeface="Times New Roman"/>
              </a:rPr>
              <a:t>” by Ovid (CommonLit)</a:t>
            </a:r>
            <a:endParaRPr sz="2200" b="0" i="0" u="none" strike="noStrike" cap="none">
              <a:solidFill>
                <a:srgbClr val="000000"/>
              </a:solidFill>
              <a:latin typeface="Times New Roman"/>
              <a:ea typeface="Times New Roman"/>
              <a:cs typeface="Times New Roman"/>
              <a:sym typeface="Times New Roman"/>
            </a:endParaRPr>
          </a:p>
          <a:p>
            <a:pPr marL="914400" marR="0" lvl="1"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a:t>
            </a:r>
            <a:r>
              <a:rPr lang="en-US" sz="2200" b="0" i="0" u="sng" strike="noStrike" cap="none">
                <a:solidFill>
                  <a:schemeClr val="hlink"/>
                </a:solidFill>
                <a:latin typeface="Times New Roman"/>
                <a:ea typeface="Times New Roman"/>
                <a:cs typeface="Times New Roman"/>
                <a:sym typeface="Times New Roman"/>
                <a:hlinkClick r:id="rId4"/>
              </a:rPr>
              <a:t>Landscape with the Fall of Icarus</a:t>
            </a:r>
            <a:r>
              <a:rPr lang="en-US" sz="2200" b="0" i="0" u="none" strike="noStrike" cap="none">
                <a:solidFill>
                  <a:srgbClr val="000000"/>
                </a:solidFill>
                <a:latin typeface="Times New Roman"/>
                <a:ea typeface="Times New Roman"/>
                <a:cs typeface="Times New Roman"/>
                <a:sym typeface="Times New Roman"/>
              </a:rPr>
              <a:t>” by William Carlos Williams</a:t>
            </a:r>
            <a:endParaRPr sz="2200" b="0" i="0" u="none" strike="noStrike" cap="none">
              <a:solidFill>
                <a:srgbClr val="000000"/>
              </a:solidFill>
              <a:latin typeface="Times New Roman"/>
              <a:ea typeface="Times New Roman"/>
              <a:cs typeface="Times New Roman"/>
              <a:sym typeface="Times New Roman"/>
            </a:endParaRPr>
          </a:p>
          <a:p>
            <a:pPr marL="914400" marR="0" lvl="1"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“Icarus” by Edward Field</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6ad0b4c8b4_1_14"/>
          <p:cNvSpPr txBox="1">
            <a:spLocks noGrp="1"/>
          </p:cNvSpPr>
          <p:nvPr>
            <p:ph type="ctrTitle" idx="4294967295"/>
          </p:nvPr>
        </p:nvSpPr>
        <p:spPr>
          <a:xfrm>
            <a:off x="1638300" y="112371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3B71"/>
              </a:buClr>
              <a:buSzPts val="6000"/>
              <a:buFont typeface="Times New Roman"/>
              <a:buNone/>
            </a:pPr>
            <a:r>
              <a:rPr lang="en-US"/>
              <a:t>Session Learning Target</a:t>
            </a:r>
            <a:endParaRPr/>
          </a:p>
        </p:txBody>
      </p:sp>
      <p:sp>
        <p:nvSpPr>
          <p:cNvPr id="155" name="Google Shape;155;g16ad0b4c8b4_1_14"/>
          <p:cNvSpPr txBox="1">
            <a:spLocks noGrp="1"/>
          </p:cNvSpPr>
          <p:nvPr>
            <p:ph type="subTitle" idx="4294967295"/>
          </p:nvPr>
        </p:nvSpPr>
        <p:spPr>
          <a:xfrm>
            <a:off x="1524000" y="3354130"/>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500"/>
              <a:t>I can encourage students to read, write, and communicate collaboratively to best prepare globally literate learners.</a:t>
            </a:r>
            <a:endParaRPr sz="3500"/>
          </a:p>
        </p:txBody>
      </p:sp>
      <p:sp>
        <p:nvSpPr>
          <p:cNvPr id="156" name="Google Shape;156;g16ad0b4c8b4_1_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6ad0b4c8b4_1_125"/>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3000" dirty="0"/>
              <a:t>Strategy 2: Texts With a </a:t>
            </a:r>
            <a:r>
              <a:rPr lang="en-US" sz="3000" dirty="0" smtClean="0"/>
              <a:t>Twist (2 of 2)</a:t>
            </a:r>
            <a:endParaRPr dirty="0"/>
          </a:p>
        </p:txBody>
      </p:sp>
      <p:graphicFrame>
        <p:nvGraphicFramePr>
          <p:cNvPr id="274" name="Google Shape;274;g16ad0b4c8b4_1_125" descr="Table"/>
          <p:cNvGraphicFramePr/>
          <p:nvPr>
            <p:extLst>
              <p:ext uri="{D42A27DB-BD31-4B8C-83A1-F6EECF244321}">
                <p14:modId xmlns:p14="http://schemas.microsoft.com/office/powerpoint/2010/main" val="631701767"/>
              </p:ext>
            </p:extLst>
          </p:nvPr>
        </p:nvGraphicFramePr>
        <p:xfrm>
          <a:off x="253600" y="1172950"/>
          <a:ext cx="11684800" cy="343916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6675">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a:solidFill>
                            <a:srgbClr val="202124"/>
                          </a:solidFill>
                          <a:latin typeface="Roboto"/>
                          <a:ea typeface="Roboto"/>
                          <a:cs typeface="Roboto"/>
                          <a:sym typeface="Roboto"/>
                        </a:rPr>
                        <a:t>Asking students to write a persuasive, analysis, or argumentative paper independently after reading</a:t>
                      </a:r>
                      <a:endParaRPr sz="205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rowSpan="2">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Asking students to participate in a fishbowl or a Socratic Seminar to analyze a topic or text to generate ideas prior to writing</a:t>
                      </a: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Using games to help students practice their arguments in innovative ways</a:t>
                      </a: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Using partner or group activities to unpack and analyze texts prior to writing</a:t>
                      </a:r>
                      <a:endParaRPr sz="20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3766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75" name="Google Shape;275;g16ad0b4c8b4_1_125"/>
          <p:cNvSpPr txBox="1"/>
          <p:nvPr/>
        </p:nvSpPr>
        <p:spPr>
          <a:xfrm>
            <a:off x="253600" y="4612100"/>
            <a:ext cx="118242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Times New Roman"/>
                <a:ea typeface="Times New Roman"/>
                <a:cs typeface="Times New Roman"/>
                <a:sym typeface="Times New Roman"/>
              </a:rPr>
              <a:t>Resources:</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sng" strike="noStrike" cap="none">
                <a:solidFill>
                  <a:schemeClr val="hlink"/>
                </a:solidFill>
                <a:latin typeface="Times New Roman"/>
                <a:ea typeface="Times New Roman"/>
                <a:cs typeface="Times New Roman"/>
                <a:sym typeface="Times New Roman"/>
                <a:hlinkClick r:id="rId3"/>
              </a:rPr>
              <a:t>Argument Games</a:t>
            </a:r>
            <a:r>
              <a:rPr lang="en-US" sz="2200" b="0" i="0" u="none" strike="noStrike" cap="none">
                <a:solidFill>
                  <a:srgbClr val="000000"/>
                </a:solidFill>
                <a:latin typeface="Times New Roman"/>
                <a:ea typeface="Times New Roman"/>
                <a:cs typeface="Times New Roman"/>
                <a:sym typeface="Times New Roman"/>
              </a:rPr>
              <a:t> (Teaching Writing, 2018)</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a:t>
            </a:r>
            <a:r>
              <a:rPr lang="en-US" sz="2200" b="0" i="0" u="sng" strike="noStrike" cap="none">
                <a:solidFill>
                  <a:schemeClr val="hlink"/>
                </a:solidFill>
                <a:latin typeface="Times New Roman"/>
                <a:ea typeface="Times New Roman"/>
                <a:cs typeface="Times New Roman"/>
                <a:sym typeface="Times New Roman"/>
                <a:hlinkClick r:id="rId4"/>
              </a:rPr>
              <a:t>Provoking Change Through Text</a:t>
            </a:r>
            <a:r>
              <a:rPr lang="en-US" sz="2200" b="0" i="0" u="none" strike="noStrike" cap="none">
                <a:solidFill>
                  <a:srgbClr val="000000"/>
                </a:solidFill>
                <a:latin typeface="Times New Roman"/>
                <a:ea typeface="Times New Roman"/>
                <a:cs typeface="Times New Roman"/>
                <a:sym typeface="Times New Roman"/>
              </a:rPr>
              <a:t>” Lesson Plan (VDOE Comprehensive Instructional Plan)</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none" strike="noStrike" cap="none">
                <a:solidFill>
                  <a:srgbClr val="000000"/>
                </a:solidFill>
                <a:latin typeface="Times New Roman"/>
                <a:ea typeface="Times New Roman"/>
                <a:cs typeface="Times New Roman"/>
                <a:sym typeface="Times New Roman"/>
              </a:rPr>
              <a:t>“</a:t>
            </a:r>
            <a:r>
              <a:rPr lang="en-US" sz="2200" b="0" i="0" u="sng" strike="noStrike" cap="none">
                <a:solidFill>
                  <a:schemeClr val="hlink"/>
                </a:solidFill>
                <a:latin typeface="Times New Roman"/>
                <a:ea typeface="Times New Roman"/>
                <a:cs typeface="Times New Roman"/>
                <a:sym typeface="Times New Roman"/>
                <a:hlinkClick r:id="rId5"/>
              </a:rPr>
              <a:t>Analyzing Rhetoric in Persuasive Speeches</a:t>
            </a:r>
            <a:r>
              <a:rPr lang="en-US" sz="2200" b="0" i="0" u="none" strike="noStrike" cap="none">
                <a:solidFill>
                  <a:srgbClr val="000000"/>
                </a:solidFill>
                <a:latin typeface="Times New Roman"/>
                <a:ea typeface="Times New Roman"/>
                <a:cs typeface="Times New Roman"/>
                <a:sym typeface="Times New Roman"/>
              </a:rPr>
              <a:t>” Lesson Plan (VDOE Comprehensive Instructional Plan)</a:t>
            </a:r>
            <a:endParaRPr sz="2200" b="0" i="0" u="none" strike="noStrike" cap="none">
              <a:solidFill>
                <a:srgbClr val="000000"/>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Char char="●"/>
            </a:pPr>
            <a:r>
              <a:rPr lang="en-US" sz="2200" b="0" i="0" u="sng" strike="noStrike" cap="none">
                <a:solidFill>
                  <a:schemeClr val="hlink"/>
                </a:solidFill>
                <a:latin typeface="Times New Roman"/>
                <a:ea typeface="Times New Roman"/>
                <a:cs typeface="Times New Roman"/>
                <a:sym typeface="Times New Roman"/>
                <a:hlinkClick r:id="rId6"/>
              </a:rPr>
              <a:t>Socratic Seminar Guides &amp; Lesson Plans</a:t>
            </a:r>
            <a:r>
              <a:rPr lang="en-US" sz="2200" b="0" i="0" u="none" strike="noStrike" cap="none">
                <a:solidFill>
                  <a:srgbClr val="000000"/>
                </a:solidFill>
                <a:latin typeface="Times New Roman"/>
                <a:ea typeface="Times New Roman"/>
                <a:cs typeface="Times New Roman"/>
                <a:sym typeface="Times New Roman"/>
              </a:rPr>
              <a:t> (ReadWriteThink, 2022)</a:t>
            </a:r>
            <a:endParaRPr sz="2200" b="0" i="0" u="none" strike="noStrike" cap="none">
              <a:solidFill>
                <a:srgbClr val="000000"/>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6ad0b4c8b4_1_131"/>
          <p:cNvSpPr txBox="1">
            <a:spLocks noGrp="1"/>
          </p:cNvSpPr>
          <p:nvPr>
            <p:ph type="title"/>
          </p:nvPr>
        </p:nvSpPr>
        <p:spPr>
          <a:xfrm>
            <a:off x="0" y="114300"/>
            <a:ext cx="12077700" cy="132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Best Practice #2:</a:t>
            </a:r>
            <a:endParaRPr/>
          </a:p>
          <a:p>
            <a:pPr marL="0" lvl="0" indent="0" algn="ctr" rtl="0">
              <a:lnSpc>
                <a:spcPct val="90000"/>
              </a:lnSpc>
              <a:spcBef>
                <a:spcPts val="0"/>
              </a:spcBef>
              <a:spcAft>
                <a:spcPts val="0"/>
              </a:spcAft>
              <a:buSzPct val="127182"/>
              <a:buNone/>
            </a:pPr>
            <a:r>
              <a:rPr lang="en-US" sz="3843"/>
              <a:t>Teaching Reading and Writing </a:t>
            </a:r>
            <a:endParaRPr sz="3843"/>
          </a:p>
          <a:p>
            <a:pPr marL="0" lvl="0" indent="0" algn="ctr" rtl="0">
              <a:lnSpc>
                <a:spcPct val="90000"/>
              </a:lnSpc>
              <a:spcBef>
                <a:spcPts val="0"/>
              </a:spcBef>
              <a:spcAft>
                <a:spcPts val="0"/>
              </a:spcAft>
              <a:buSzPct val="127182"/>
              <a:buNone/>
            </a:pPr>
            <a:r>
              <a:rPr lang="en-US" sz="3843"/>
              <a:t>with Mentor Texts </a:t>
            </a:r>
            <a:endParaRPr sz="3843"/>
          </a:p>
        </p:txBody>
      </p:sp>
      <p:sp>
        <p:nvSpPr>
          <p:cNvPr id="282" name="Google Shape;282;g16ad0b4c8b4_1_131"/>
          <p:cNvSpPr txBox="1">
            <a:spLocks noGrp="1"/>
          </p:cNvSpPr>
          <p:nvPr>
            <p:ph type="body" idx="1"/>
          </p:nvPr>
        </p:nvSpPr>
        <p:spPr>
          <a:xfrm>
            <a:off x="838200" y="208510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275"/>
              <a:buNone/>
            </a:pPr>
            <a:r>
              <a:rPr lang="en-US" sz="1937" i="1"/>
              <a:t>Define the Strategy:</a:t>
            </a:r>
            <a:r>
              <a:rPr lang="en-US" sz="1937"/>
              <a:t> </a:t>
            </a:r>
            <a:r>
              <a:rPr lang="en-US" sz="1937" b="0"/>
              <a:t>What is a </a:t>
            </a:r>
            <a:r>
              <a:rPr lang="en-US" sz="1937"/>
              <a:t>mentor text</a:t>
            </a:r>
            <a:r>
              <a:rPr lang="en-US" sz="1937" b="0"/>
              <a:t>?  “A mentor text is any text that can teach a writer about any aspect of a writer’s craft, from sentence structure to quotation marks to show don’t tell.”</a:t>
            </a:r>
            <a:endParaRPr sz="1937" b="0"/>
          </a:p>
          <a:p>
            <a:pPr marL="0" lvl="0" indent="0" algn="r" rtl="0">
              <a:lnSpc>
                <a:spcPct val="80000"/>
              </a:lnSpc>
              <a:spcBef>
                <a:spcPts val="0"/>
              </a:spcBef>
              <a:spcAft>
                <a:spcPts val="0"/>
              </a:spcAft>
              <a:buSzPts val="275"/>
              <a:buNone/>
            </a:pPr>
            <a:r>
              <a:rPr lang="en-US" sz="1937"/>
              <a:t>— JEFF ANDERSON </a:t>
            </a:r>
            <a:r>
              <a:rPr lang="en-US" sz="1937" i="1"/>
              <a:t>MECHANICALLY INCLINED</a:t>
            </a:r>
            <a:endParaRPr sz="1937" b="0"/>
          </a:p>
          <a:p>
            <a:pPr marL="0" lvl="0" indent="0" algn="l" rtl="0">
              <a:lnSpc>
                <a:spcPct val="95000"/>
              </a:lnSpc>
              <a:spcBef>
                <a:spcPts val="1200"/>
              </a:spcBef>
              <a:spcAft>
                <a:spcPts val="0"/>
              </a:spcAft>
              <a:buSzPts val="275"/>
              <a:buNone/>
            </a:pPr>
            <a:r>
              <a:rPr lang="en-US" sz="1937" b="0"/>
              <a:t>Isn't this how people learn to do something unfamiliar? We stand next to someone who knows how to do it. We watch him or her carefully, analyzing what the person does and then copying those actions as closely as we can.There's a lesson for writing teachers here. If we want our students to write persuasive arguments, interesting explanatory pieces, or captivating narratives, we need to have them read, analyze, and emulate persuasive arguments, interesting explanatory pieces, and captivating narratives.	</a:t>
            </a:r>
            <a:endParaRPr sz="1937" b="0"/>
          </a:p>
          <a:p>
            <a:pPr marL="0" lvl="0" indent="0" algn="r" rtl="0">
              <a:lnSpc>
                <a:spcPct val="95000"/>
              </a:lnSpc>
              <a:spcBef>
                <a:spcPts val="1200"/>
              </a:spcBef>
              <a:spcAft>
                <a:spcPts val="0"/>
              </a:spcAft>
              <a:buSzPts val="275"/>
              <a:buNone/>
            </a:pPr>
            <a:r>
              <a:rPr lang="en-US" sz="1937"/>
              <a:t>–KELLY GALLAGHER </a:t>
            </a:r>
            <a:r>
              <a:rPr lang="en-US" sz="1937" i="1"/>
              <a:t>Making the Most of Mentor Texts</a:t>
            </a:r>
            <a:endParaRPr sz="1937" b="0"/>
          </a:p>
          <a:p>
            <a:pPr marL="0" lvl="0" indent="0" algn="l" rtl="0">
              <a:lnSpc>
                <a:spcPct val="70000"/>
              </a:lnSpc>
              <a:spcBef>
                <a:spcPts val="1200"/>
              </a:spcBef>
              <a:spcAft>
                <a:spcPts val="0"/>
              </a:spcAft>
              <a:buSzPts val="275"/>
              <a:buNone/>
            </a:pPr>
            <a:endParaRPr sz="900" b="0"/>
          </a:p>
          <a:p>
            <a:pPr marL="0" lvl="0" indent="0" algn="l" rtl="0">
              <a:lnSpc>
                <a:spcPct val="70000"/>
              </a:lnSpc>
              <a:spcBef>
                <a:spcPts val="1000"/>
              </a:spcBef>
              <a:spcAft>
                <a:spcPts val="0"/>
              </a:spcAft>
              <a:buSzPts val="275"/>
              <a:buNone/>
            </a:pPr>
            <a:endParaRPr sz="900" b="0"/>
          </a:p>
          <a:p>
            <a:pPr marL="0" lvl="0" indent="0" algn="l" rtl="0">
              <a:lnSpc>
                <a:spcPct val="70000"/>
              </a:lnSpc>
              <a:spcBef>
                <a:spcPts val="1000"/>
              </a:spcBef>
              <a:spcAft>
                <a:spcPts val="0"/>
              </a:spcAft>
              <a:buSzPts val="275"/>
              <a:buNone/>
            </a:pPr>
            <a:r>
              <a:rPr lang="en-US" sz="1900" i="1"/>
              <a:t>Research Connection:</a:t>
            </a:r>
            <a:r>
              <a:rPr lang="en-US" sz="1900" b="0"/>
              <a:t> </a:t>
            </a:r>
            <a:endParaRPr sz="1900" b="0"/>
          </a:p>
          <a:p>
            <a:pPr marL="457200" lvl="0" indent="-349250" algn="l" rtl="0">
              <a:lnSpc>
                <a:spcPct val="70000"/>
              </a:lnSpc>
              <a:spcBef>
                <a:spcPts val="1000"/>
              </a:spcBef>
              <a:spcAft>
                <a:spcPts val="0"/>
              </a:spcAft>
              <a:buClr>
                <a:srgbClr val="000000"/>
              </a:buClr>
              <a:buSzPts val="1900"/>
              <a:buChar char="●"/>
            </a:pPr>
            <a:r>
              <a:rPr lang="en-US" sz="1900" b="0" u="sng">
                <a:solidFill>
                  <a:schemeClr val="hlink"/>
                </a:solidFill>
                <a:hlinkClick r:id="rId3"/>
              </a:rPr>
              <a:t>The Communication Symphony</a:t>
            </a:r>
            <a:r>
              <a:rPr lang="en-US" sz="1900" b="0">
                <a:solidFill>
                  <a:srgbClr val="000000"/>
                </a:solidFill>
              </a:rPr>
              <a:t> (CMSi, 2021)</a:t>
            </a:r>
            <a:endParaRPr sz="1900" b="0">
              <a:solidFill>
                <a:srgbClr val="000000"/>
              </a:solidFill>
            </a:endParaRPr>
          </a:p>
          <a:p>
            <a:pPr marL="457200" lvl="0" indent="-349250" algn="l" rtl="0">
              <a:lnSpc>
                <a:spcPct val="80000"/>
              </a:lnSpc>
              <a:spcBef>
                <a:spcPts val="0"/>
              </a:spcBef>
              <a:spcAft>
                <a:spcPts val="0"/>
              </a:spcAft>
              <a:buClr>
                <a:srgbClr val="000000"/>
              </a:buClr>
              <a:buSzPts val="1900"/>
              <a:buFont typeface="Times New Roman"/>
              <a:buChar char="●"/>
            </a:pPr>
            <a:r>
              <a:rPr lang="en-US" sz="1900" b="0" u="sng">
                <a:solidFill>
                  <a:schemeClr val="hlink"/>
                </a:solidFill>
                <a:hlinkClick r:id="rId4"/>
              </a:rPr>
              <a:t>8 Tips for Teaching with Mentor Texts</a:t>
            </a:r>
            <a:r>
              <a:rPr lang="en-US" sz="1900" b="0">
                <a:solidFill>
                  <a:srgbClr val="000000"/>
                </a:solidFill>
              </a:rPr>
              <a:t> (Edutopia, 2017)</a:t>
            </a:r>
            <a:endParaRPr sz="1900" b="0">
              <a:solidFill>
                <a:srgbClr val="000000"/>
              </a:solidFill>
            </a:endParaRPr>
          </a:p>
          <a:p>
            <a:pPr marL="457200" lvl="0" indent="-349250" algn="l" rtl="0">
              <a:lnSpc>
                <a:spcPct val="80000"/>
              </a:lnSpc>
              <a:spcBef>
                <a:spcPts val="0"/>
              </a:spcBef>
              <a:spcAft>
                <a:spcPts val="0"/>
              </a:spcAft>
              <a:buClr>
                <a:srgbClr val="000000"/>
              </a:buClr>
              <a:buSzPts val="1900"/>
              <a:buChar char="●"/>
            </a:pPr>
            <a:r>
              <a:rPr lang="en-US" sz="1900" b="0" u="sng">
                <a:solidFill>
                  <a:schemeClr val="hlink"/>
                </a:solidFill>
                <a:hlinkClick r:id="rId5"/>
              </a:rPr>
              <a:t>Multimedia Mentor Texts (</a:t>
            </a:r>
            <a:r>
              <a:rPr lang="en-US" sz="1900" b="0">
                <a:solidFill>
                  <a:srgbClr val="000000"/>
                </a:solidFill>
              </a:rPr>
              <a:t>NCTE, 2019)</a:t>
            </a:r>
            <a:endParaRPr sz="1900" b="0">
              <a:solidFill>
                <a:srgbClr val="000000"/>
              </a:solidFill>
            </a:endParaRPr>
          </a:p>
          <a:p>
            <a:pPr marL="0" lvl="0" indent="0" algn="l" rtl="0">
              <a:lnSpc>
                <a:spcPct val="70000"/>
              </a:lnSpc>
              <a:spcBef>
                <a:spcPts val="1000"/>
              </a:spcBef>
              <a:spcAft>
                <a:spcPts val="0"/>
              </a:spcAft>
              <a:buSzPts val="275"/>
              <a:buNone/>
            </a:pPr>
            <a:endParaRPr sz="7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aphicFrame>
        <p:nvGraphicFramePr>
          <p:cNvPr id="287" name="Google Shape;287;g16ad0b4c8b4_1_137" descr="Table"/>
          <p:cNvGraphicFramePr/>
          <p:nvPr>
            <p:extLst>
              <p:ext uri="{D42A27DB-BD31-4B8C-83A1-F6EECF244321}">
                <p14:modId xmlns:p14="http://schemas.microsoft.com/office/powerpoint/2010/main" val="3353008493"/>
              </p:ext>
            </p:extLst>
          </p:nvPr>
        </p:nvGraphicFramePr>
        <p:xfrm>
          <a:off x="253600" y="1860175"/>
          <a:ext cx="11684800" cy="359918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710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1675">
                <a:tc rowSpan="2">
                  <a:txBody>
                    <a:bodyPr/>
                    <a:lstStyle/>
                    <a:p>
                      <a:pPr marL="0" marR="0" lvl="0" indent="0" algn="ctr" rtl="0">
                        <a:lnSpc>
                          <a:spcPct val="100000"/>
                        </a:lnSpc>
                        <a:spcBef>
                          <a:spcPts val="0"/>
                        </a:spcBef>
                        <a:spcAft>
                          <a:spcPts val="0"/>
                        </a:spcAft>
                        <a:buClr>
                          <a:srgbClr val="000000"/>
                        </a:buClr>
                        <a:buSzPts val="1950"/>
                        <a:buFont typeface="Arial"/>
                        <a:buNone/>
                      </a:pPr>
                      <a:r>
                        <a:rPr lang="en-US" sz="1950" u="none" strike="noStrike" cap="none">
                          <a:solidFill>
                            <a:srgbClr val="202124"/>
                          </a:solidFill>
                          <a:latin typeface="Roboto"/>
                          <a:ea typeface="Roboto"/>
                          <a:cs typeface="Roboto"/>
                          <a:sym typeface="Roboto"/>
                        </a:rPr>
                        <a:t>Waiting until the </a:t>
                      </a:r>
                      <a:r>
                        <a:rPr lang="en-US" sz="1950" b="1" u="none" strike="noStrike" cap="none">
                          <a:solidFill>
                            <a:srgbClr val="202124"/>
                          </a:solidFill>
                          <a:latin typeface="Roboto"/>
                          <a:ea typeface="Roboto"/>
                          <a:cs typeface="Roboto"/>
                          <a:sym typeface="Roboto"/>
                        </a:rPr>
                        <a:t>end </a:t>
                      </a:r>
                      <a:r>
                        <a:rPr lang="en-US" sz="1950" u="none" strike="noStrike" cap="none">
                          <a:solidFill>
                            <a:srgbClr val="202124"/>
                          </a:solidFill>
                          <a:latin typeface="Roboto"/>
                          <a:ea typeface="Roboto"/>
                          <a:cs typeface="Roboto"/>
                          <a:sym typeface="Roboto"/>
                        </a:rPr>
                        <a:t>of a reading experience to then shift your focus to writing…</a:t>
                      </a:r>
                      <a:endParaRPr sz="195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rowSpan="2">
                  <a:txBody>
                    <a:bodyPr/>
                    <a:lstStyle/>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latin typeface="Roboto"/>
                          <a:ea typeface="Roboto"/>
                          <a:cs typeface="Roboto"/>
                          <a:sym typeface="Roboto"/>
                        </a:rPr>
                        <a:t>Taking small opportunities to highlight text features and an author’s craft throughout a reading experience. </a:t>
                      </a: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latin typeface="Roboto"/>
                          <a:ea typeface="Roboto"/>
                          <a:cs typeface="Roboto"/>
                          <a:sym typeface="Roboto"/>
                        </a:rPr>
                        <a:t>Ask students to find an example of a certain move and write it down (transcribe).  </a:t>
                      </a: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latin typeface="Roboto"/>
                          <a:ea typeface="Roboto"/>
                          <a:cs typeface="Roboto"/>
                          <a:sym typeface="Roboto"/>
                        </a:rPr>
                        <a:t>Students can do this in small groups or with a partner. </a:t>
                      </a: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9183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88" name="Google Shape;288;g16ad0b4c8b4_1_137"/>
          <p:cNvSpPr txBox="1"/>
          <p:nvPr/>
        </p:nvSpPr>
        <p:spPr>
          <a:xfrm>
            <a:off x="253600" y="5622475"/>
            <a:ext cx="109584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Times New Roman"/>
                <a:ea typeface="Times New Roman"/>
                <a:cs typeface="Times New Roman"/>
                <a:sym typeface="Times New Roman"/>
              </a:rPr>
              <a:t>Resources: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3"/>
              </a:rPr>
              <a:t>Build Your Stack: Curating a Menu of Mentors</a:t>
            </a:r>
            <a:r>
              <a:rPr lang="en-US" sz="1900" b="0" i="0" u="none" strike="noStrike" cap="none">
                <a:solidFill>
                  <a:srgbClr val="000000"/>
                </a:solidFill>
                <a:latin typeface="Times New Roman"/>
                <a:ea typeface="Times New Roman"/>
                <a:cs typeface="Times New Roman"/>
                <a:sym typeface="Times New Roman"/>
              </a:rPr>
              <a:t> (NCTE, 2021)</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4"/>
              </a:rPr>
              <a:t>8 Tips for Teaching With Mentor Texts </a:t>
            </a:r>
            <a:r>
              <a:rPr lang="en-US" sz="1900" b="0" i="0" u="none" strike="noStrike" cap="none">
                <a:solidFill>
                  <a:srgbClr val="000000"/>
                </a:solidFill>
                <a:latin typeface="Times New Roman"/>
                <a:ea typeface="Times New Roman"/>
                <a:cs typeface="Times New Roman"/>
                <a:sym typeface="Times New Roman"/>
              </a:rPr>
              <a:t>(Edutopia, 2017)</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289" name="Google Shape;289;g16ad0b4c8b4_1_137"/>
          <p:cNvSpPr txBox="1">
            <a:spLocks noGrp="1"/>
          </p:cNvSpPr>
          <p:nvPr>
            <p:ph type="title"/>
          </p:nvPr>
        </p:nvSpPr>
        <p:spPr>
          <a:xfrm>
            <a:off x="0" y="114300"/>
            <a:ext cx="12077700" cy="132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Strategy 1:</a:t>
            </a:r>
            <a:endParaRPr/>
          </a:p>
          <a:p>
            <a:pPr marL="0" lvl="0" indent="0" algn="ctr" rtl="0">
              <a:lnSpc>
                <a:spcPct val="90000"/>
              </a:lnSpc>
              <a:spcBef>
                <a:spcPts val="0"/>
              </a:spcBef>
              <a:spcAft>
                <a:spcPts val="0"/>
              </a:spcAft>
              <a:buSzPct val="127182"/>
              <a:buNone/>
            </a:pPr>
            <a:r>
              <a:rPr lang="en-US" sz="3843"/>
              <a:t>Teaching Reading and Writing </a:t>
            </a:r>
            <a:endParaRPr sz="3843"/>
          </a:p>
          <a:p>
            <a:pPr marL="0" lvl="0" indent="0" algn="ctr" rtl="0">
              <a:lnSpc>
                <a:spcPct val="90000"/>
              </a:lnSpc>
              <a:spcBef>
                <a:spcPts val="0"/>
              </a:spcBef>
              <a:spcAft>
                <a:spcPts val="0"/>
              </a:spcAft>
              <a:buSzPct val="127182"/>
              <a:buNone/>
            </a:pPr>
            <a:r>
              <a:rPr lang="en-US" sz="3843"/>
              <a:t>with Mentor Texts: Transcribe</a:t>
            </a:r>
            <a:endParaRPr sz="3843"/>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6ad0b4c8b4_1_14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 1</a:t>
            </a:r>
            <a:endParaRPr/>
          </a:p>
        </p:txBody>
      </p:sp>
      <p:graphicFrame>
        <p:nvGraphicFramePr>
          <p:cNvPr id="296" name="Google Shape;296;g16ad0b4c8b4_1_143" descr="Table"/>
          <p:cNvGraphicFramePr/>
          <p:nvPr>
            <p:extLst>
              <p:ext uri="{D42A27DB-BD31-4B8C-83A1-F6EECF244321}">
                <p14:modId xmlns:p14="http://schemas.microsoft.com/office/powerpoint/2010/main" val="380992610"/>
              </p:ext>
            </p:extLst>
          </p:nvPr>
        </p:nvGraphicFramePr>
        <p:xfrm>
          <a:off x="327875" y="1540425"/>
          <a:ext cx="11477750" cy="4580700"/>
        </p:xfrm>
        <a:graphic>
          <a:graphicData uri="http://schemas.openxmlformats.org/drawingml/2006/table">
            <a:tbl>
              <a:tblPr firstRow="1">
                <a:noFill/>
                <a:tableStyleId>{06E1D280-64DF-42A7-AC35-5FE8215387CF}</a:tableStyleId>
              </a:tblPr>
              <a:tblGrid>
                <a:gridCol w="2944025">
                  <a:extLst>
                    <a:ext uri="{9D8B030D-6E8A-4147-A177-3AD203B41FA5}">
                      <a16:colId xmlns:a16="http://schemas.microsoft.com/office/drawing/2014/main" val="20000"/>
                    </a:ext>
                  </a:extLst>
                </a:gridCol>
                <a:gridCol w="8533725">
                  <a:extLst>
                    <a:ext uri="{9D8B030D-6E8A-4147-A177-3AD203B41FA5}">
                      <a16:colId xmlns:a16="http://schemas.microsoft.com/office/drawing/2014/main" val="20001"/>
                    </a:ext>
                  </a:extLst>
                </a:gridCol>
              </a:tblGrid>
              <a:tr h="3169875">
                <a:tc rowSpan="3">
                  <a:txBody>
                    <a:bodyPr/>
                    <a:lstStyle/>
                    <a:p>
                      <a:pPr marL="0" marR="0" lvl="0" indent="0" algn="ctr" rtl="0">
                        <a:lnSpc>
                          <a:spcPct val="100000"/>
                        </a:lnSpc>
                        <a:spcBef>
                          <a:spcPts val="0"/>
                        </a:spcBef>
                        <a:spcAft>
                          <a:spcPts val="0"/>
                        </a:spcAft>
                        <a:buClr>
                          <a:srgbClr val="000000"/>
                        </a:buClr>
                        <a:buSzPts val="2700"/>
                        <a:buFont typeface="Arial"/>
                        <a:buNone/>
                      </a:pPr>
                      <a:r>
                        <a:rPr lang="en-US" sz="2700" b="1" u="none" strike="noStrike" cap="none">
                          <a:solidFill>
                            <a:srgbClr val="212121"/>
                          </a:solidFill>
                          <a:latin typeface="Times New Roman"/>
                          <a:ea typeface="Times New Roman"/>
                          <a:cs typeface="Times New Roman"/>
                          <a:sym typeface="Times New Roman"/>
                        </a:rPr>
                        <a:t>Writing SOLs for focus</a:t>
                      </a:r>
                      <a:endParaRPr sz="2700" b="1" u="none" strike="noStrike" cap="none">
                        <a:solidFill>
                          <a:srgbClr val="21212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200"/>
                        <a:buFont typeface="Arial"/>
                        <a:buNone/>
                      </a:pPr>
                      <a:endParaRPr sz="2200" u="none" strike="noStrike" cap="none">
                        <a:solidFill>
                          <a:srgbClr val="212121"/>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212121"/>
                        </a:buClr>
                        <a:buSzPts val="2200"/>
                        <a:buFont typeface="Times New Roman"/>
                        <a:buChar char="●"/>
                      </a:pPr>
                      <a:r>
                        <a:rPr lang="en-US" sz="2200" u="none" strike="noStrike" cap="none">
                          <a:solidFill>
                            <a:srgbClr val="212121"/>
                          </a:solidFill>
                          <a:latin typeface="Times New Roman"/>
                          <a:ea typeface="Times New Roman"/>
                          <a:cs typeface="Times New Roman"/>
                          <a:sym typeface="Times New Roman"/>
                        </a:rPr>
                        <a:t>Reflective and narrative writing </a:t>
                      </a:r>
                      <a:endParaRPr sz="2200" u="none" strike="noStrike" cap="none">
                        <a:solidFill>
                          <a:srgbClr val="212121"/>
                        </a:solidFill>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212121"/>
                        </a:buClr>
                        <a:buSzPts val="2200"/>
                        <a:buFont typeface="Times New Roman"/>
                        <a:buChar char="●"/>
                      </a:pPr>
                      <a:r>
                        <a:rPr lang="en-US" sz="2200" u="none" strike="noStrike" cap="none">
                          <a:solidFill>
                            <a:srgbClr val="212121"/>
                          </a:solidFill>
                          <a:latin typeface="Times New Roman"/>
                          <a:ea typeface="Times New Roman"/>
                          <a:cs typeface="Times New Roman"/>
                          <a:sym typeface="Times New Roman"/>
                        </a:rPr>
                        <a:t>Crafting an introduction for a specific audience and purpose. </a:t>
                      </a:r>
                      <a:endParaRPr sz="2200" u="none" strike="noStrike" cap="none">
                        <a:solidFill>
                          <a:srgbClr val="21212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50"/>
                        <a:buFont typeface="Arial"/>
                        <a:buNone/>
                      </a:pPr>
                      <a:r>
                        <a:rPr lang="en-US" sz="2250" b="1" u="none" strike="noStrike" cap="none">
                          <a:solidFill>
                            <a:srgbClr val="212121"/>
                          </a:solidFill>
                          <a:highlight>
                            <a:srgbClr val="FFFF00"/>
                          </a:highlight>
                          <a:latin typeface="Times New Roman"/>
                          <a:ea typeface="Times New Roman"/>
                          <a:cs typeface="Times New Roman"/>
                          <a:sym typeface="Times New Roman"/>
                        </a:rPr>
                        <a:t>TRANSCRIBE:</a:t>
                      </a:r>
                      <a:r>
                        <a:rPr lang="en-US" sz="1750" u="none" strike="noStrike" cap="none">
                          <a:solidFill>
                            <a:srgbClr val="212121"/>
                          </a:solidFill>
                          <a:highlight>
                            <a:srgbClr val="FFFF00"/>
                          </a:highlight>
                          <a:latin typeface="Times New Roman"/>
                          <a:ea typeface="Times New Roman"/>
                          <a:cs typeface="Times New Roman"/>
                          <a:sym typeface="Times New Roman"/>
                        </a:rPr>
                        <a:t> </a:t>
                      </a:r>
                      <a:endParaRPr sz="1750" u="none" strike="noStrike" cap="none">
                        <a:solidFill>
                          <a:srgbClr val="212121"/>
                        </a:solidFill>
                        <a:highlight>
                          <a:srgbClr val="FFFF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50"/>
                        <a:buFont typeface="Arial"/>
                        <a:buNone/>
                      </a:pPr>
                      <a:r>
                        <a:rPr lang="en-US" sz="1750" u="none" strike="noStrike" cap="none">
                          <a:solidFill>
                            <a:srgbClr val="212121"/>
                          </a:solidFill>
                          <a:highlight>
                            <a:srgbClr val="F7F7F7"/>
                          </a:highlight>
                          <a:latin typeface="Times New Roman"/>
                          <a:ea typeface="Times New Roman"/>
                          <a:cs typeface="Times New Roman"/>
                          <a:sym typeface="Times New Roman"/>
                        </a:rPr>
                        <a:t>    </a:t>
                      </a:r>
                      <a:endParaRPr sz="1750" u="none" strike="noStrike" cap="none">
                        <a:solidFill>
                          <a:srgbClr val="212121"/>
                        </a:solidFill>
                        <a:highlight>
                          <a:srgbClr val="F7F7F7"/>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50"/>
                        <a:buFont typeface="Arial"/>
                        <a:buNone/>
                      </a:pPr>
                      <a:r>
                        <a:rPr lang="en-US" sz="1750" u="none" strike="noStrike" cap="none">
                          <a:solidFill>
                            <a:srgbClr val="212121"/>
                          </a:solidFill>
                          <a:highlight>
                            <a:srgbClr val="F7F7F7"/>
                          </a:highlight>
                          <a:latin typeface="Times New Roman"/>
                          <a:ea typeface="Times New Roman"/>
                          <a:cs typeface="Times New Roman"/>
                          <a:sym typeface="Times New Roman"/>
                        </a:rPr>
                        <a:t>   </a:t>
                      </a:r>
                      <a:r>
                        <a:rPr lang="en-US" sz="1950" u="none" strike="noStrike" cap="none">
                          <a:solidFill>
                            <a:srgbClr val="212121"/>
                          </a:solidFill>
                          <a:highlight>
                            <a:srgbClr val="F7F7F7"/>
                          </a:highlight>
                          <a:latin typeface="Times New Roman"/>
                          <a:ea typeface="Times New Roman"/>
                          <a:cs typeface="Times New Roman"/>
                          <a:sym typeface="Times New Roman"/>
                        </a:rPr>
                        <a:t>    “I learned to read with a Superman comic book. Simple enough, I suppose. I cannot recall which particular Superman comic book I read, nor can I remember which villain he fought in that issue. I cannot remember the plot, nor the means by which I obtained the comic book. What I can remember is this: I was 3 years old, a Spokane Indian boy living with his family on the Spokane Indian Reservation in eastern Washington state. I had a brother and three sisters. We lived on a combination of irregular paychecks, hope, fear and government surplus food.”</a:t>
                      </a:r>
                      <a:endParaRPr sz="1950" u="none" strike="noStrike" cap="none">
                        <a:solidFill>
                          <a:srgbClr val="212121"/>
                        </a:solidFill>
                        <a:highlight>
                          <a:srgbClr val="F7F7F7"/>
                        </a:highlight>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45717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953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aphicFrame>
        <p:nvGraphicFramePr>
          <p:cNvPr id="301" name="Google Shape;301;g16ad0b4c8b4_1_149" descr="Table"/>
          <p:cNvGraphicFramePr/>
          <p:nvPr>
            <p:extLst>
              <p:ext uri="{D42A27DB-BD31-4B8C-83A1-F6EECF244321}">
                <p14:modId xmlns:p14="http://schemas.microsoft.com/office/powerpoint/2010/main" val="2256421537"/>
              </p:ext>
            </p:extLst>
          </p:nvPr>
        </p:nvGraphicFramePr>
        <p:xfrm>
          <a:off x="253600" y="1860175"/>
          <a:ext cx="11684800" cy="316484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6675">
                <a:tc>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a:solidFill>
                            <a:srgbClr val="202124"/>
                          </a:solidFill>
                          <a:latin typeface="Roboto"/>
                          <a:ea typeface="Roboto"/>
                          <a:cs typeface="Roboto"/>
                          <a:sym typeface="Roboto"/>
                        </a:rPr>
                        <a:t>Telling students what parts of a mentor text are the best parts and why…</a:t>
                      </a:r>
                      <a:endParaRPr sz="20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dirty="0">
                          <a:solidFill>
                            <a:srgbClr val="202124"/>
                          </a:solidFill>
                          <a:latin typeface="Roboto"/>
                          <a:ea typeface="Roboto"/>
                          <a:cs typeface="Roboto"/>
                          <a:sym typeface="Roboto"/>
                        </a:rPr>
                        <a:t>Challenging students to find and frame their own </a:t>
                      </a:r>
                      <a:r>
                        <a:rPr lang="en-US" sz="2050" u="none" strike="noStrike" cap="none" dirty="0" err="1">
                          <a:solidFill>
                            <a:srgbClr val="202124"/>
                          </a:solidFill>
                          <a:latin typeface="Roboto"/>
                          <a:ea typeface="Roboto"/>
                          <a:cs typeface="Roboto"/>
                          <a:sym typeface="Roboto"/>
                        </a:rPr>
                        <a:t>noticings</a:t>
                      </a:r>
                      <a:r>
                        <a:rPr lang="en-US" sz="2050" u="none" strike="noStrike" cap="none" dirty="0">
                          <a:solidFill>
                            <a:srgbClr val="202124"/>
                          </a:solidFill>
                          <a:latin typeface="Roboto"/>
                          <a:ea typeface="Roboto"/>
                          <a:cs typeface="Roboto"/>
                          <a:sym typeface="Roboto"/>
                        </a:rPr>
                        <a:t> as directions for themselves as writers (analyze). </a:t>
                      </a:r>
                      <a:endParaRPr sz="20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50"/>
                        <a:buFont typeface="Arial"/>
                        <a:buNone/>
                      </a:pPr>
                      <a:endParaRPr sz="2050" u="none" strike="noStrike" cap="none" dirty="0">
                        <a:solidFill>
                          <a:srgbClr val="202124"/>
                        </a:solidFill>
                        <a:latin typeface="Roboto"/>
                        <a:ea typeface="Roboto"/>
                        <a:cs typeface="Roboto"/>
                        <a:sym typeface="Roboto"/>
                      </a:endParaRPr>
                    </a:p>
                    <a:p>
                      <a:pPr marL="457200" marR="0" lvl="0" indent="-339725" algn="l" rtl="0">
                        <a:lnSpc>
                          <a:spcPct val="100000"/>
                        </a:lnSpc>
                        <a:spcBef>
                          <a:spcPts val="0"/>
                        </a:spcBef>
                        <a:spcAft>
                          <a:spcPts val="0"/>
                        </a:spcAft>
                        <a:buClr>
                          <a:srgbClr val="202124"/>
                        </a:buClr>
                        <a:buSzPts val="1750"/>
                        <a:buFont typeface="Roboto"/>
                        <a:buChar char="●"/>
                      </a:pPr>
                      <a:r>
                        <a:rPr lang="en-US" sz="1750" u="none" strike="noStrike" cap="none" dirty="0">
                          <a:solidFill>
                            <a:srgbClr val="202124"/>
                          </a:solidFill>
                          <a:latin typeface="Roboto"/>
                          <a:ea typeface="Roboto"/>
                          <a:cs typeface="Roboto"/>
                          <a:sym typeface="Roboto"/>
                        </a:rPr>
                        <a:t>How would you tell yourself or a peer to replicate this writing move?</a:t>
                      </a:r>
                      <a:endParaRPr sz="1750" u="none" strike="noStrike" cap="none" dirty="0">
                        <a:solidFill>
                          <a:srgbClr val="202124"/>
                        </a:solidFill>
                        <a:latin typeface="Roboto"/>
                        <a:ea typeface="Roboto"/>
                        <a:cs typeface="Roboto"/>
                        <a:sym typeface="Roboto"/>
                      </a:endParaRPr>
                    </a:p>
                    <a:p>
                      <a:pPr marL="457200" marR="0" lvl="0" indent="-339725" algn="l" rtl="0">
                        <a:lnSpc>
                          <a:spcPct val="100000"/>
                        </a:lnSpc>
                        <a:spcBef>
                          <a:spcPts val="0"/>
                        </a:spcBef>
                        <a:spcAft>
                          <a:spcPts val="0"/>
                        </a:spcAft>
                        <a:buClr>
                          <a:srgbClr val="202124"/>
                        </a:buClr>
                        <a:buSzPts val="1750"/>
                        <a:buFont typeface="Roboto"/>
                        <a:buChar char="●"/>
                      </a:pPr>
                      <a:r>
                        <a:rPr lang="en-US" sz="1750" u="none" strike="noStrike" cap="none" dirty="0">
                          <a:solidFill>
                            <a:srgbClr val="202124"/>
                          </a:solidFill>
                          <a:latin typeface="Roboto"/>
                          <a:ea typeface="Roboto"/>
                          <a:cs typeface="Roboto"/>
                          <a:sym typeface="Roboto"/>
                        </a:rPr>
                        <a:t>What effect does this move have on the reader? </a:t>
                      </a:r>
                      <a:endParaRPr sz="1750" u="none" strike="noStrike" cap="none" dirty="0">
                        <a:solidFill>
                          <a:srgbClr val="202124"/>
                        </a:solidFill>
                        <a:latin typeface="Roboto"/>
                        <a:ea typeface="Roboto"/>
                        <a:cs typeface="Roboto"/>
                        <a:sym typeface="Roboto"/>
                      </a:endParaRPr>
                    </a:p>
                    <a:p>
                      <a:pPr marL="457200" marR="0" lvl="0" indent="-339725" algn="l" rtl="0">
                        <a:lnSpc>
                          <a:spcPct val="100000"/>
                        </a:lnSpc>
                        <a:spcBef>
                          <a:spcPts val="0"/>
                        </a:spcBef>
                        <a:spcAft>
                          <a:spcPts val="0"/>
                        </a:spcAft>
                        <a:buClr>
                          <a:srgbClr val="202124"/>
                        </a:buClr>
                        <a:buSzPts val="1750"/>
                        <a:buFont typeface="Roboto"/>
                        <a:buChar char="●"/>
                      </a:pPr>
                      <a:r>
                        <a:rPr lang="en-US" sz="1750" u="none" strike="noStrike" cap="none" dirty="0">
                          <a:solidFill>
                            <a:srgbClr val="202124"/>
                          </a:solidFill>
                          <a:latin typeface="Roboto"/>
                          <a:ea typeface="Roboto"/>
                          <a:cs typeface="Roboto"/>
                          <a:sym typeface="Roboto"/>
                        </a:rPr>
                        <a:t>When would I use this move? For what purpose? </a:t>
                      </a:r>
                      <a:endParaRPr sz="1750" u="none" strike="noStrike" cap="none" dirty="0">
                        <a:solidFill>
                          <a:srgbClr val="202124"/>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750"/>
                        <a:buFont typeface="Arial"/>
                        <a:buNone/>
                      </a:pPr>
                      <a:endParaRPr sz="17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50"/>
                        <a:buFont typeface="Arial"/>
                        <a:buNone/>
                      </a:pPr>
                      <a:r>
                        <a:rPr lang="en-US" sz="1750" u="none" strike="noStrike" cap="none" dirty="0">
                          <a:solidFill>
                            <a:srgbClr val="202124"/>
                          </a:solidFill>
                          <a:latin typeface="Roboto"/>
                          <a:ea typeface="Roboto"/>
                          <a:cs typeface="Roboto"/>
                          <a:sym typeface="Roboto"/>
                        </a:rPr>
                        <a:t>Collect and store students’ writing directions in a class parking lot. Make sure students can easily and readily access these notes. </a:t>
                      </a:r>
                      <a:endParaRPr sz="17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302" name="Google Shape;302;g16ad0b4c8b4_1_149"/>
          <p:cNvSpPr txBox="1"/>
          <p:nvPr/>
        </p:nvSpPr>
        <p:spPr>
          <a:xfrm>
            <a:off x="446850" y="5114775"/>
            <a:ext cx="10958400" cy="193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Times New Roman"/>
                <a:ea typeface="Times New Roman"/>
                <a:cs typeface="Times New Roman"/>
                <a:sym typeface="Times New Roman"/>
              </a:rPr>
              <a:t>Resources: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none" strike="noStrike" cap="none">
                <a:solidFill>
                  <a:srgbClr val="000000"/>
                </a:solidFill>
                <a:latin typeface="Times New Roman"/>
                <a:ea typeface="Times New Roman"/>
                <a:cs typeface="Times New Roman"/>
                <a:sym typeface="Times New Roman"/>
              </a:rPr>
              <a:t>Writing lab example </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none" strike="noStrike" cap="none">
                <a:solidFill>
                  <a:srgbClr val="000000"/>
                </a:solidFill>
                <a:latin typeface="Times New Roman"/>
                <a:ea typeface="Times New Roman"/>
                <a:cs typeface="Times New Roman"/>
                <a:sym typeface="Times New Roman"/>
              </a:rPr>
              <a:t>Driving questions for text analysis discussion</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3"/>
              </a:rPr>
              <a:t>Collaborative templates</a:t>
            </a:r>
            <a:r>
              <a:rPr lang="en-US" sz="1900" b="0" i="0" u="none" strike="noStrike" cap="none">
                <a:solidFill>
                  <a:srgbClr val="000000"/>
                </a:solidFill>
                <a:latin typeface="Times New Roman"/>
                <a:ea typeface="Times New Roman"/>
                <a:cs typeface="Times New Roman"/>
                <a:sym typeface="Times New Roman"/>
              </a:rPr>
              <a:t> for any class type (Theresa Wills) </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03" name="Google Shape;303;g16ad0b4c8b4_1_149"/>
          <p:cNvSpPr txBox="1">
            <a:spLocks noGrp="1"/>
          </p:cNvSpPr>
          <p:nvPr>
            <p:ph type="title"/>
          </p:nvPr>
        </p:nvSpPr>
        <p:spPr>
          <a:xfrm>
            <a:off x="0" y="114300"/>
            <a:ext cx="12077700" cy="132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Strategy 2:</a:t>
            </a:r>
            <a:endParaRPr/>
          </a:p>
          <a:p>
            <a:pPr marL="0" lvl="0" indent="0" algn="ctr" rtl="0">
              <a:lnSpc>
                <a:spcPct val="90000"/>
              </a:lnSpc>
              <a:spcBef>
                <a:spcPts val="0"/>
              </a:spcBef>
              <a:spcAft>
                <a:spcPts val="0"/>
              </a:spcAft>
              <a:buSzPct val="127182"/>
              <a:buNone/>
            </a:pPr>
            <a:r>
              <a:rPr lang="en-US" sz="3843"/>
              <a:t>Teaching Reading and Writing </a:t>
            </a:r>
            <a:endParaRPr sz="3843"/>
          </a:p>
          <a:p>
            <a:pPr marL="0" lvl="0" indent="0" algn="ctr" rtl="0">
              <a:lnSpc>
                <a:spcPct val="90000"/>
              </a:lnSpc>
              <a:spcBef>
                <a:spcPts val="0"/>
              </a:spcBef>
              <a:spcAft>
                <a:spcPts val="0"/>
              </a:spcAft>
              <a:buSzPct val="127182"/>
              <a:buNone/>
            </a:pPr>
            <a:r>
              <a:rPr lang="en-US" sz="3843"/>
              <a:t>with Mentor Texts: Analyze</a:t>
            </a:r>
            <a:endParaRPr sz="3843"/>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6ad0b4c8b4_1_155"/>
          <p:cNvSpPr txBox="1">
            <a:spLocks noGrp="1"/>
          </p:cNvSpPr>
          <p:nvPr>
            <p:ph type="title"/>
          </p:nvPr>
        </p:nvSpPr>
        <p:spPr>
          <a:xfrm>
            <a:off x="665100"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 2</a:t>
            </a:r>
            <a:endParaRPr/>
          </a:p>
        </p:txBody>
      </p:sp>
      <p:graphicFrame>
        <p:nvGraphicFramePr>
          <p:cNvPr id="310" name="Google Shape;310;g16ad0b4c8b4_1_155" descr="Table"/>
          <p:cNvGraphicFramePr/>
          <p:nvPr>
            <p:extLst>
              <p:ext uri="{D42A27DB-BD31-4B8C-83A1-F6EECF244321}">
                <p14:modId xmlns:p14="http://schemas.microsoft.com/office/powerpoint/2010/main" val="1694864698"/>
              </p:ext>
            </p:extLst>
          </p:nvPr>
        </p:nvGraphicFramePr>
        <p:xfrm>
          <a:off x="400775" y="1219575"/>
          <a:ext cx="11248200" cy="5207865"/>
        </p:xfrm>
        <a:graphic>
          <a:graphicData uri="http://schemas.openxmlformats.org/drawingml/2006/table">
            <a:tbl>
              <a:tblPr firstRow="1">
                <a:noFill/>
                <a:tableStyleId>{06E1D280-64DF-42A7-AC35-5FE8215387CF}</a:tableStyleId>
              </a:tblPr>
              <a:tblGrid>
                <a:gridCol w="3179300">
                  <a:extLst>
                    <a:ext uri="{9D8B030D-6E8A-4147-A177-3AD203B41FA5}">
                      <a16:colId xmlns:a16="http://schemas.microsoft.com/office/drawing/2014/main" val="20000"/>
                    </a:ext>
                  </a:extLst>
                </a:gridCol>
                <a:gridCol w="8068900">
                  <a:extLst>
                    <a:ext uri="{9D8B030D-6E8A-4147-A177-3AD203B41FA5}">
                      <a16:colId xmlns:a16="http://schemas.microsoft.com/office/drawing/2014/main" val="20001"/>
                    </a:ext>
                  </a:extLst>
                </a:gridCol>
              </a:tblGrid>
              <a:tr h="2385025">
                <a:tc rowSpan="3">
                  <a:txBody>
                    <a:bodyPr/>
                    <a:lstStyle/>
                    <a:p>
                      <a:pPr marL="0" marR="0" lvl="0" indent="0" algn="ctr" rtl="0">
                        <a:lnSpc>
                          <a:spcPct val="100000"/>
                        </a:lnSpc>
                        <a:spcBef>
                          <a:spcPts val="0"/>
                        </a:spcBef>
                        <a:spcAft>
                          <a:spcPts val="0"/>
                        </a:spcAft>
                        <a:buClr>
                          <a:srgbClr val="000000"/>
                        </a:buClr>
                        <a:buSzPts val="2500"/>
                        <a:buFont typeface="Arial"/>
                        <a:buNone/>
                      </a:pPr>
                      <a:r>
                        <a:rPr lang="en-US" sz="2500" b="1" u="none" strike="noStrike" cap="none">
                          <a:solidFill>
                            <a:srgbClr val="212121"/>
                          </a:solidFill>
                          <a:latin typeface="Times New Roman"/>
                          <a:ea typeface="Times New Roman"/>
                          <a:cs typeface="Times New Roman"/>
                          <a:sym typeface="Times New Roman"/>
                        </a:rPr>
                        <a:t>Writing SOLs for focus</a:t>
                      </a:r>
                      <a:endParaRPr sz="2500" b="1" u="none" strike="noStrike" cap="none">
                        <a:solidFill>
                          <a:srgbClr val="21212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endParaRPr sz="2000" u="none" strike="noStrike" cap="none">
                        <a:solidFill>
                          <a:srgbClr val="212121"/>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rgbClr val="212121"/>
                        </a:buClr>
                        <a:buSzPts val="2000"/>
                        <a:buFont typeface="Times New Roman"/>
                        <a:buChar char="●"/>
                      </a:pPr>
                      <a:r>
                        <a:rPr lang="en-US" sz="2000" u="none" strike="noStrike" cap="none">
                          <a:solidFill>
                            <a:srgbClr val="212121"/>
                          </a:solidFill>
                          <a:latin typeface="Times New Roman"/>
                          <a:ea typeface="Times New Roman"/>
                          <a:cs typeface="Times New Roman"/>
                          <a:sym typeface="Times New Roman"/>
                        </a:rPr>
                        <a:t>Reflective and narrative writing </a:t>
                      </a:r>
                      <a:endParaRPr sz="2000" u="none" strike="noStrike" cap="none">
                        <a:solidFill>
                          <a:srgbClr val="212121"/>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rgbClr val="212121"/>
                        </a:buClr>
                        <a:buSzPts val="2000"/>
                        <a:buFont typeface="Times New Roman"/>
                        <a:buChar char="●"/>
                      </a:pPr>
                      <a:r>
                        <a:rPr lang="en-US" sz="2000" u="none" strike="noStrike" cap="none">
                          <a:solidFill>
                            <a:srgbClr val="212121"/>
                          </a:solidFill>
                          <a:latin typeface="Times New Roman"/>
                          <a:ea typeface="Times New Roman"/>
                          <a:cs typeface="Times New Roman"/>
                          <a:sym typeface="Times New Roman"/>
                        </a:rPr>
                        <a:t>Crafting an introduction for a specific audience and purpose. </a:t>
                      </a:r>
                      <a:endParaRPr sz="2000" u="none" strike="noStrike" cap="none">
                        <a:solidFill>
                          <a:srgbClr val="21212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50"/>
                        <a:buFont typeface="Arial"/>
                        <a:buNone/>
                      </a:pPr>
                      <a:r>
                        <a:rPr lang="en-US" sz="2050" b="1" u="none" strike="noStrike" cap="none">
                          <a:solidFill>
                            <a:srgbClr val="212121"/>
                          </a:solidFill>
                          <a:latin typeface="Times New Roman"/>
                          <a:ea typeface="Times New Roman"/>
                          <a:cs typeface="Times New Roman"/>
                          <a:sym typeface="Times New Roman"/>
                        </a:rPr>
                        <a:t>TRANSCRIBE:</a:t>
                      </a:r>
                      <a:r>
                        <a:rPr lang="en-US" sz="1550" u="none" strike="noStrike" cap="none">
                          <a:solidFill>
                            <a:srgbClr val="212121"/>
                          </a:solidFill>
                          <a:latin typeface="Times New Roman"/>
                          <a:ea typeface="Times New Roman"/>
                          <a:cs typeface="Times New Roman"/>
                          <a:sym typeface="Times New Roman"/>
                        </a:rPr>
                        <a:t> </a:t>
                      </a:r>
                      <a:endParaRPr sz="1550" u="none" strike="noStrike" cap="none">
                        <a:solidFill>
                          <a:srgbClr val="21212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50"/>
                        <a:buFont typeface="Arial"/>
                        <a:buNone/>
                      </a:pPr>
                      <a:r>
                        <a:rPr lang="en-US" sz="1550" u="none" strike="noStrike" cap="none">
                          <a:solidFill>
                            <a:srgbClr val="212121"/>
                          </a:solidFill>
                          <a:highlight>
                            <a:srgbClr val="F7F7F7"/>
                          </a:highlight>
                          <a:latin typeface="Times New Roman"/>
                          <a:ea typeface="Times New Roman"/>
                          <a:cs typeface="Times New Roman"/>
                          <a:sym typeface="Times New Roman"/>
                        </a:rPr>
                        <a:t>    </a:t>
                      </a:r>
                      <a:endParaRPr sz="1550" u="none" strike="noStrike" cap="none">
                        <a:solidFill>
                          <a:srgbClr val="212121"/>
                        </a:solidFill>
                        <a:highlight>
                          <a:srgbClr val="F7F7F7"/>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50"/>
                        <a:buFont typeface="Arial"/>
                        <a:buNone/>
                      </a:pPr>
                      <a:r>
                        <a:rPr lang="en-US" sz="1550" u="none" strike="noStrike" cap="none">
                          <a:solidFill>
                            <a:srgbClr val="212121"/>
                          </a:solidFill>
                          <a:highlight>
                            <a:srgbClr val="F7F7F7"/>
                          </a:highlight>
                          <a:latin typeface="Times New Roman"/>
                          <a:ea typeface="Times New Roman"/>
                          <a:cs typeface="Times New Roman"/>
                          <a:sym typeface="Times New Roman"/>
                        </a:rPr>
                        <a:t>       “I learned to read with a Superman comic book. Simple enough, I suppose. I cannot recall which particular Superman comic book I read, nor can I remember which villain he fought in that issue. I cannot remember the plot, nor the means by which I obtained the comic book. What I can remember is this: I was 3 years old, a Spokane Indian boy living with his family on the Spokane Indian Reservation in eastern Washington state. I had a brother and three sisters. We lived on a combination of irregular paychecks, hope, fear and government surplus food.”</a:t>
                      </a:r>
                      <a:endParaRPr sz="1550" u="none" strike="noStrike" cap="none">
                        <a:solidFill>
                          <a:srgbClr val="212121"/>
                        </a:solidFill>
                        <a:highlight>
                          <a:srgbClr val="F7F7F7"/>
                        </a:highlight>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798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solidFill>
                            <a:srgbClr val="212121"/>
                          </a:solidFill>
                          <a:highlight>
                            <a:srgbClr val="FFFF00"/>
                          </a:highlight>
                          <a:latin typeface="Times New Roman"/>
                          <a:ea typeface="Times New Roman"/>
                          <a:cs typeface="Times New Roman"/>
                          <a:sym typeface="Times New Roman"/>
                        </a:rPr>
                        <a:t>ANALYZE: </a:t>
                      </a:r>
                      <a:endParaRPr sz="1200" b="1" u="none" strike="noStrike" cap="none">
                        <a:solidFill>
                          <a:srgbClr val="212121"/>
                        </a:solidFill>
                        <a:highlight>
                          <a:srgbClr val="FFFF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rgbClr val="212121"/>
                          </a:solidFill>
                          <a:latin typeface="Times New Roman"/>
                          <a:ea typeface="Times New Roman"/>
                          <a:cs typeface="Times New Roman"/>
                          <a:sym typeface="Times New Roman"/>
                        </a:rPr>
                        <a:t>Here, Alexie uses the first four sentences to share a personal experience as a new reader.  His tone is causal which helps the reader feel able to make personal connections.  He also uses repetition to help build to a pivotal moment of realization— “I cannot… I cannot… I cannot” before jumping to what he CAN remember.  He uses commas in a series to include relevant and additional details. </a:t>
                      </a:r>
                      <a:endParaRPr sz="2000" u="none" strike="noStrike" cap="none">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4911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aphicFrame>
        <p:nvGraphicFramePr>
          <p:cNvPr id="315" name="Google Shape;315;g16ad0b4c8b4_1_161" descr="Table"/>
          <p:cNvGraphicFramePr/>
          <p:nvPr>
            <p:extLst>
              <p:ext uri="{D42A27DB-BD31-4B8C-83A1-F6EECF244321}">
                <p14:modId xmlns:p14="http://schemas.microsoft.com/office/powerpoint/2010/main" val="984059543"/>
              </p:ext>
            </p:extLst>
          </p:nvPr>
        </p:nvGraphicFramePr>
        <p:xfrm>
          <a:off x="253600" y="1860175"/>
          <a:ext cx="11684800" cy="2760980"/>
        </p:xfrm>
        <a:graphic>
          <a:graphicData uri="http://schemas.openxmlformats.org/drawingml/2006/table">
            <a:tbl>
              <a:tblPr firstRow="1">
                <a:noFill/>
                <a:tableStyleId>{06E1D280-64DF-42A7-AC35-5FE8215387CF}</a:tableStyleId>
              </a:tblPr>
              <a:tblGrid>
                <a:gridCol w="4114850">
                  <a:extLst>
                    <a:ext uri="{9D8B030D-6E8A-4147-A177-3AD203B41FA5}">
                      <a16:colId xmlns:a16="http://schemas.microsoft.com/office/drawing/2014/main" val="20000"/>
                    </a:ext>
                  </a:extLst>
                </a:gridCol>
                <a:gridCol w="7569950">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76675">
                <a:tc>
                  <a:txBody>
                    <a:bodyPr/>
                    <a:lstStyle/>
                    <a:p>
                      <a:pPr marL="0" marR="0" lvl="0" indent="0" algn="ctr" rtl="0">
                        <a:lnSpc>
                          <a:spcPct val="100000"/>
                        </a:lnSpc>
                        <a:spcBef>
                          <a:spcPts val="0"/>
                        </a:spcBef>
                        <a:spcAft>
                          <a:spcPts val="0"/>
                        </a:spcAft>
                        <a:buClr>
                          <a:srgbClr val="000000"/>
                        </a:buClr>
                        <a:buSzPts val="2050"/>
                        <a:buFont typeface="Arial"/>
                        <a:buNone/>
                      </a:pPr>
                      <a:r>
                        <a:rPr lang="en-US" sz="2050" u="none" strike="noStrike" cap="none">
                          <a:solidFill>
                            <a:srgbClr val="202124"/>
                          </a:solidFill>
                          <a:latin typeface="Roboto"/>
                          <a:ea typeface="Roboto"/>
                          <a:cs typeface="Roboto"/>
                          <a:sym typeface="Roboto"/>
                        </a:rPr>
                        <a:t>Assigning writing that requires the use of a formula or to fit within the parameters of a very specific format</a:t>
                      </a:r>
                      <a:endParaRPr sz="2050" u="none" strike="noStrike" cap="none">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0E0E3"/>
                    </a:solidFill>
                  </a:tcPr>
                </a:tc>
                <a:tc>
                  <a:txBody>
                    <a:bodyPr/>
                    <a:lstStyle/>
                    <a:p>
                      <a:pPr marL="0" marR="0" lvl="0" indent="0" algn="ctr" rtl="0">
                        <a:lnSpc>
                          <a:spcPct val="100000"/>
                        </a:lnSpc>
                        <a:spcBef>
                          <a:spcPts val="0"/>
                        </a:spcBef>
                        <a:spcAft>
                          <a:spcPts val="0"/>
                        </a:spcAft>
                        <a:buClr>
                          <a:srgbClr val="000000"/>
                        </a:buClr>
                        <a:buSzPts val="1750"/>
                        <a:buFont typeface="Arial"/>
                        <a:buNone/>
                      </a:pPr>
                      <a:r>
                        <a:rPr lang="en-US" sz="1750" u="none" strike="noStrike" cap="none" dirty="0">
                          <a:solidFill>
                            <a:srgbClr val="202124"/>
                          </a:solidFill>
                          <a:latin typeface="Roboto"/>
                          <a:ea typeface="Roboto"/>
                          <a:cs typeface="Roboto"/>
                          <a:sym typeface="Roboto"/>
                        </a:rPr>
                        <a:t>Encouraging students to replicate what they see in authentic, quality, diverse texts (imitate). </a:t>
                      </a:r>
                      <a:endParaRPr sz="17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50"/>
                        <a:buFont typeface="Arial"/>
                        <a:buNone/>
                      </a:pPr>
                      <a:endParaRPr sz="17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50"/>
                        <a:buFont typeface="Arial"/>
                        <a:buNone/>
                      </a:pPr>
                      <a:r>
                        <a:rPr lang="en-US" sz="1750" u="none" strike="noStrike" cap="none" dirty="0">
                          <a:solidFill>
                            <a:srgbClr val="202124"/>
                          </a:solidFill>
                          <a:latin typeface="Roboto"/>
                          <a:ea typeface="Roboto"/>
                          <a:cs typeface="Roboto"/>
                          <a:sym typeface="Roboto"/>
                        </a:rPr>
                        <a:t>Doing this piece by piece means students build a toolbox of writing moves to reach for during independent and group writing experiences.</a:t>
                      </a:r>
                      <a:endParaRPr sz="17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50"/>
                        <a:buFont typeface="Arial"/>
                        <a:buNone/>
                      </a:pPr>
                      <a:endParaRPr sz="1750" u="none" strike="noStrike" cap="none" dirty="0">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50"/>
                        <a:buFont typeface="Arial"/>
                        <a:buNone/>
                      </a:pPr>
                      <a:r>
                        <a:rPr lang="en-US" sz="1750" u="none" strike="noStrike" cap="none" dirty="0">
                          <a:solidFill>
                            <a:srgbClr val="202124"/>
                          </a:solidFill>
                          <a:latin typeface="Roboto"/>
                          <a:ea typeface="Roboto"/>
                          <a:cs typeface="Roboto"/>
                          <a:sym typeface="Roboto"/>
                        </a:rPr>
                        <a:t>Collect imitated examples in a gallery walk. Ask students to provide feedback on one another’s examples. </a:t>
                      </a:r>
                      <a:endParaRPr sz="1750" u="none" strike="noStrike" cap="none" dirty="0">
                        <a:solidFill>
                          <a:srgbClr val="202124"/>
                        </a:solidFill>
                        <a:latin typeface="Roboto"/>
                        <a:ea typeface="Roboto"/>
                        <a:cs typeface="Roboto"/>
                        <a:sym typeface="Robo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316" name="Google Shape;316;g16ad0b4c8b4_1_161"/>
          <p:cNvSpPr txBox="1"/>
          <p:nvPr/>
        </p:nvSpPr>
        <p:spPr>
          <a:xfrm>
            <a:off x="482650" y="5293825"/>
            <a:ext cx="109584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Times New Roman"/>
                <a:ea typeface="Times New Roman"/>
                <a:cs typeface="Times New Roman"/>
                <a:sym typeface="Times New Roman"/>
              </a:rPr>
              <a:t>Resources: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none" strike="noStrike" cap="none">
                <a:solidFill>
                  <a:srgbClr val="000000"/>
                </a:solidFill>
                <a:latin typeface="Times New Roman"/>
                <a:ea typeface="Times New Roman"/>
                <a:cs typeface="Times New Roman"/>
                <a:sym typeface="Times New Roman"/>
              </a:rPr>
              <a:t>Writing lab example </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3"/>
              </a:rPr>
              <a:t>Collaborative templates</a:t>
            </a:r>
            <a:r>
              <a:rPr lang="en-US" sz="1900" b="0" i="0" u="none" strike="noStrike" cap="none">
                <a:solidFill>
                  <a:srgbClr val="000000"/>
                </a:solidFill>
                <a:latin typeface="Times New Roman"/>
                <a:ea typeface="Times New Roman"/>
                <a:cs typeface="Times New Roman"/>
                <a:sym typeface="Times New Roman"/>
              </a:rPr>
              <a:t> for any class type (Theresa Wills) </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4"/>
              </a:rPr>
              <a:t>Gallery Walk </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17" name="Google Shape;317;g16ad0b4c8b4_1_161"/>
          <p:cNvSpPr txBox="1">
            <a:spLocks noGrp="1"/>
          </p:cNvSpPr>
          <p:nvPr>
            <p:ph type="title"/>
          </p:nvPr>
        </p:nvSpPr>
        <p:spPr>
          <a:xfrm>
            <a:off x="0" y="114300"/>
            <a:ext cx="12077700" cy="132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Strategy 3:</a:t>
            </a:r>
            <a:endParaRPr/>
          </a:p>
          <a:p>
            <a:pPr marL="0" lvl="0" indent="0" algn="ctr" rtl="0">
              <a:lnSpc>
                <a:spcPct val="90000"/>
              </a:lnSpc>
              <a:spcBef>
                <a:spcPts val="0"/>
              </a:spcBef>
              <a:spcAft>
                <a:spcPts val="0"/>
              </a:spcAft>
              <a:buSzPct val="127182"/>
              <a:buNone/>
            </a:pPr>
            <a:r>
              <a:rPr lang="en-US" sz="3843"/>
              <a:t>Teaching Reading and Writing </a:t>
            </a:r>
            <a:endParaRPr sz="3843"/>
          </a:p>
          <a:p>
            <a:pPr marL="0" lvl="0" indent="0" algn="ctr" rtl="0">
              <a:lnSpc>
                <a:spcPct val="90000"/>
              </a:lnSpc>
              <a:spcBef>
                <a:spcPts val="0"/>
              </a:spcBef>
              <a:spcAft>
                <a:spcPts val="0"/>
              </a:spcAft>
              <a:buSzPct val="127182"/>
              <a:buNone/>
            </a:pPr>
            <a:r>
              <a:rPr lang="en-US" sz="3843"/>
              <a:t>with Mentor Texts: Imitate </a:t>
            </a:r>
            <a:endParaRPr sz="3843"/>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6ad0b4c8b4_1_167"/>
          <p:cNvSpPr txBox="1">
            <a:spLocks noGrp="1"/>
          </p:cNvSpPr>
          <p:nvPr>
            <p:ph type="title"/>
          </p:nvPr>
        </p:nvSpPr>
        <p:spPr>
          <a:xfrm>
            <a:off x="400775"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 3</a:t>
            </a:r>
            <a:endParaRPr/>
          </a:p>
        </p:txBody>
      </p:sp>
      <p:graphicFrame>
        <p:nvGraphicFramePr>
          <p:cNvPr id="324" name="Google Shape;324;g16ad0b4c8b4_1_167" descr="Table"/>
          <p:cNvGraphicFramePr/>
          <p:nvPr>
            <p:extLst>
              <p:ext uri="{D42A27DB-BD31-4B8C-83A1-F6EECF244321}">
                <p14:modId xmlns:p14="http://schemas.microsoft.com/office/powerpoint/2010/main" val="1279865374"/>
              </p:ext>
            </p:extLst>
          </p:nvPr>
        </p:nvGraphicFramePr>
        <p:xfrm>
          <a:off x="400775" y="1096425"/>
          <a:ext cx="11248200" cy="5761565"/>
        </p:xfrm>
        <a:graphic>
          <a:graphicData uri="http://schemas.openxmlformats.org/drawingml/2006/table">
            <a:tbl>
              <a:tblPr firstRow="1">
                <a:noFill/>
                <a:tableStyleId>{06E1D280-64DF-42A7-AC35-5FE8215387CF}</a:tableStyleId>
              </a:tblPr>
              <a:tblGrid>
                <a:gridCol w="3179300">
                  <a:extLst>
                    <a:ext uri="{9D8B030D-6E8A-4147-A177-3AD203B41FA5}">
                      <a16:colId xmlns:a16="http://schemas.microsoft.com/office/drawing/2014/main" val="20000"/>
                    </a:ext>
                  </a:extLst>
                </a:gridCol>
                <a:gridCol w="8068900">
                  <a:extLst>
                    <a:ext uri="{9D8B030D-6E8A-4147-A177-3AD203B41FA5}">
                      <a16:colId xmlns:a16="http://schemas.microsoft.com/office/drawing/2014/main" val="20001"/>
                    </a:ext>
                  </a:extLst>
                </a:gridCol>
              </a:tblGrid>
              <a:tr h="2027825">
                <a:tc rowSpan="3">
                  <a:txBody>
                    <a:bodyPr/>
                    <a:lstStyle/>
                    <a:p>
                      <a:pPr marL="0" marR="0" lvl="0" indent="0" algn="ctr" rtl="0">
                        <a:lnSpc>
                          <a:spcPct val="100000"/>
                        </a:lnSpc>
                        <a:spcBef>
                          <a:spcPts val="0"/>
                        </a:spcBef>
                        <a:spcAft>
                          <a:spcPts val="0"/>
                        </a:spcAft>
                        <a:buClr>
                          <a:srgbClr val="000000"/>
                        </a:buClr>
                        <a:buSzPts val="2500"/>
                        <a:buFont typeface="Arial"/>
                        <a:buNone/>
                      </a:pPr>
                      <a:r>
                        <a:rPr lang="en-US" sz="2500" b="1" u="none" strike="noStrike" cap="none">
                          <a:solidFill>
                            <a:srgbClr val="212121"/>
                          </a:solidFill>
                          <a:latin typeface="Times New Roman"/>
                          <a:ea typeface="Times New Roman"/>
                          <a:cs typeface="Times New Roman"/>
                          <a:sym typeface="Times New Roman"/>
                        </a:rPr>
                        <a:t>Writing SOLs for focus</a:t>
                      </a:r>
                      <a:endParaRPr sz="2500" b="1" u="none" strike="noStrike" cap="none">
                        <a:solidFill>
                          <a:srgbClr val="21212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endParaRPr sz="2000" u="none" strike="noStrike" cap="none">
                        <a:solidFill>
                          <a:srgbClr val="212121"/>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rgbClr val="212121"/>
                        </a:buClr>
                        <a:buSzPts val="2000"/>
                        <a:buFont typeface="Times New Roman"/>
                        <a:buChar char="●"/>
                      </a:pPr>
                      <a:r>
                        <a:rPr lang="en-US" sz="2000" u="none" strike="noStrike" cap="none">
                          <a:solidFill>
                            <a:srgbClr val="212121"/>
                          </a:solidFill>
                          <a:latin typeface="Times New Roman"/>
                          <a:ea typeface="Times New Roman"/>
                          <a:cs typeface="Times New Roman"/>
                          <a:sym typeface="Times New Roman"/>
                        </a:rPr>
                        <a:t>Reflective and narrative writing </a:t>
                      </a:r>
                      <a:endParaRPr sz="2000" u="none" strike="noStrike" cap="none">
                        <a:solidFill>
                          <a:srgbClr val="212121"/>
                        </a:solidFill>
                        <a:latin typeface="Times New Roman"/>
                        <a:ea typeface="Times New Roman"/>
                        <a:cs typeface="Times New Roman"/>
                        <a:sym typeface="Times New Roman"/>
                      </a:endParaRPr>
                    </a:p>
                    <a:p>
                      <a:pPr marL="457200" marR="0" lvl="0" indent="-355600" algn="l" rtl="0">
                        <a:lnSpc>
                          <a:spcPct val="100000"/>
                        </a:lnSpc>
                        <a:spcBef>
                          <a:spcPts val="0"/>
                        </a:spcBef>
                        <a:spcAft>
                          <a:spcPts val="0"/>
                        </a:spcAft>
                        <a:buClr>
                          <a:srgbClr val="212121"/>
                        </a:buClr>
                        <a:buSzPts val="2000"/>
                        <a:buFont typeface="Times New Roman"/>
                        <a:buChar char="●"/>
                      </a:pPr>
                      <a:r>
                        <a:rPr lang="en-US" sz="2000" u="none" strike="noStrike" cap="none">
                          <a:solidFill>
                            <a:srgbClr val="212121"/>
                          </a:solidFill>
                          <a:latin typeface="Times New Roman"/>
                          <a:ea typeface="Times New Roman"/>
                          <a:cs typeface="Times New Roman"/>
                          <a:sym typeface="Times New Roman"/>
                        </a:rPr>
                        <a:t>Crafting an introduction for a specific audience and purpose. </a:t>
                      </a:r>
                      <a:endParaRPr sz="2000" u="none" strike="noStrike" cap="none">
                        <a:solidFill>
                          <a:srgbClr val="212121"/>
                        </a:solidFill>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50"/>
                        <a:buFont typeface="Arial"/>
                        <a:buNone/>
                      </a:pPr>
                      <a:r>
                        <a:rPr lang="en-US" sz="2050" b="1" u="none" strike="noStrike" cap="none">
                          <a:solidFill>
                            <a:srgbClr val="212121"/>
                          </a:solidFill>
                          <a:latin typeface="Times New Roman"/>
                          <a:ea typeface="Times New Roman"/>
                          <a:cs typeface="Times New Roman"/>
                          <a:sym typeface="Times New Roman"/>
                        </a:rPr>
                        <a:t>TRANSCRIBE:</a:t>
                      </a:r>
                      <a:r>
                        <a:rPr lang="en-US" sz="1550" u="none" strike="noStrike" cap="none">
                          <a:solidFill>
                            <a:srgbClr val="212121"/>
                          </a:solidFill>
                          <a:latin typeface="Times New Roman"/>
                          <a:ea typeface="Times New Roman"/>
                          <a:cs typeface="Times New Roman"/>
                          <a:sym typeface="Times New Roman"/>
                        </a:rPr>
                        <a:t> </a:t>
                      </a:r>
                      <a:endParaRPr sz="1550" u="none" strike="noStrike" cap="none">
                        <a:solidFill>
                          <a:srgbClr val="212121"/>
                        </a:solidFill>
                        <a:highlight>
                          <a:srgbClr val="F7F7F7"/>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50"/>
                        <a:buFont typeface="Arial"/>
                        <a:buNone/>
                      </a:pPr>
                      <a:r>
                        <a:rPr lang="en-US" sz="1550" u="none" strike="noStrike" cap="none">
                          <a:solidFill>
                            <a:srgbClr val="212121"/>
                          </a:solidFill>
                          <a:highlight>
                            <a:srgbClr val="F7F7F7"/>
                          </a:highlight>
                          <a:latin typeface="Times New Roman"/>
                          <a:ea typeface="Times New Roman"/>
                          <a:cs typeface="Times New Roman"/>
                          <a:sym typeface="Times New Roman"/>
                        </a:rPr>
                        <a:t>       “I learned to read with a Superman comic book. Simple enough, I suppose. I cannot recall which particular Superman comic book I read, nor can I remember which villain he fought in that issue. I cannot remember the plot, nor the means by which I obtained the comic book. What I can remember is this: I was 3 years old, a Spokane Indian boy living with his family on the Spokane Indian Reservation in eastern Washington state. I had a brother and three sisters. We lived on a combination of irregular paychecks, hope, fear and government surplus food.”</a:t>
                      </a:r>
                      <a:endParaRPr sz="1550" u="none" strike="noStrike" cap="none">
                        <a:solidFill>
                          <a:srgbClr val="212121"/>
                        </a:solidFill>
                        <a:highlight>
                          <a:srgbClr val="F7F7F7"/>
                        </a:highlight>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3125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solidFill>
                            <a:srgbClr val="212121"/>
                          </a:solidFill>
                          <a:latin typeface="Times New Roman"/>
                          <a:ea typeface="Times New Roman"/>
                          <a:cs typeface="Times New Roman"/>
                          <a:sym typeface="Times New Roman"/>
                        </a:rPr>
                        <a:t>ANALYZE: </a:t>
                      </a:r>
                      <a:endParaRPr sz="1200" b="1" u="none" strike="noStrike" cap="none">
                        <a:solidFill>
                          <a:srgbClr val="21212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212121"/>
                          </a:solidFill>
                          <a:latin typeface="Times New Roman"/>
                          <a:ea typeface="Times New Roman"/>
                          <a:cs typeface="Times New Roman"/>
                          <a:sym typeface="Times New Roman"/>
                        </a:rPr>
                        <a:t>Here, Alexie uses the first four sentences to share a personal experience about being a new reader.  His tone is causal which helps the reader feel able to make personal connections.  He also uses repetition to help build to a pivotal moment of realization— “I cannot… I cannot… I cannot” before jumping to what he CAN remember.  He uses commas in a series to include relevant and additional details. </a:t>
                      </a:r>
                      <a:endParaRPr sz="1500" u="none" strike="noStrike" cap="none">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4911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dirty="0">
                          <a:solidFill>
                            <a:srgbClr val="212121"/>
                          </a:solidFill>
                          <a:highlight>
                            <a:srgbClr val="FFFF00"/>
                          </a:highlight>
                          <a:latin typeface="Times New Roman"/>
                          <a:ea typeface="Times New Roman"/>
                          <a:cs typeface="Times New Roman"/>
                          <a:sym typeface="Times New Roman"/>
                        </a:rPr>
                        <a:t>IMITATE:</a:t>
                      </a:r>
                      <a:endParaRPr sz="1200" b="1" u="none" strike="noStrike" cap="none" dirty="0">
                        <a:solidFill>
                          <a:srgbClr val="212121"/>
                        </a:solidFill>
                        <a:highlight>
                          <a:srgbClr val="FFFF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solidFill>
                            <a:srgbClr val="212121"/>
                          </a:solidFill>
                          <a:latin typeface="Times New Roman"/>
                          <a:ea typeface="Times New Roman"/>
                          <a:cs typeface="Times New Roman"/>
                          <a:sym typeface="Times New Roman"/>
                        </a:rPr>
                        <a:t>        I met my best friend on the first day of 9th grade.  I guess it’s not that uncommon.  She wasn’t on my volleyball team. She didn’t ride my bus.  She and I never spent time together even though we went to the same middle school.  What we did have was a stream of bad luck to happen at the same time beginning with after school detention.  We both sat in the back of a tiny room with bare walls. The only two doing time on a Saturday morning was the universe’s way of connecting two quiet, hard headed, and sarcastic girls who would eventually grow to be best friends.  </a:t>
                      </a:r>
                      <a:endParaRPr sz="1700" u="none" strike="noStrike" cap="none" dirty="0">
                        <a:solidFill>
                          <a:srgbClr val="21212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6ad0b4c8b4_1_17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B71"/>
              </a:buClr>
              <a:buSzPts val="4400"/>
              <a:buFont typeface="Times New Roman"/>
              <a:buNone/>
            </a:pPr>
            <a:r>
              <a:rPr lang="en-US" sz="4000"/>
              <a:t>Best Practice 3: </a:t>
            </a:r>
            <a:r>
              <a:rPr lang="en-US" sz="4000">
                <a:solidFill>
                  <a:schemeClr val="dk1"/>
                </a:solidFill>
              </a:rPr>
              <a:t>Prioritizing Collaborative Opportunities to Enhance Writing Ability</a:t>
            </a:r>
            <a:endParaRPr sz="4000"/>
          </a:p>
        </p:txBody>
      </p:sp>
      <p:sp>
        <p:nvSpPr>
          <p:cNvPr id="330" name="Google Shape;330;g16ad0b4c8b4_1_173"/>
          <p:cNvSpPr txBox="1">
            <a:spLocks noGrp="1"/>
          </p:cNvSpPr>
          <p:nvPr>
            <p:ph type="body" idx="1"/>
          </p:nvPr>
        </p:nvSpPr>
        <p:spPr>
          <a:xfrm>
            <a:off x="838200" y="207630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Clr>
                <a:srgbClr val="000000"/>
              </a:buClr>
              <a:buSzPts val="275"/>
              <a:buFont typeface="Arial"/>
              <a:buNone/>
            </a:pPr>
            <a:r>
              <a:rPr lang="en-US" i="1"/>
              <a:t>Define the Strategy:</a:t>
            </a:r>
            <a:r>
              <a:rPr lang="en-US" sz="2700"/>
              <a:t> </a:t>
            </a:r>
            <a:r>
              <a:rPr lang="en-US" sz="2700" b="0"/>
              <a:t>Collaborative writing includes peer feedback instead of unidirectional corrections from the teacher. Science proves that students respond more reflectively and constructively, they discuss the content they are working with, and, as a result, they make significant changes in their own writing when we provide them opportunities for collaboration </a:t>
            </a:r>
            <a:r>
              <a:rPr lang="en-US" sz="2700"/>
              <a:t>throughout </a:t>
            </a:r>
            <a:r>
              <a:rPr lang="en-US" sz="2700" b="0"/>
              <a:t>the creation process. (López-Pellisa, 2020)</a:t>
            </a:r>
            <a:endParaRPr sz="2700" b="0"/>
          </a:p>
          <a:p>
            <a:pPr marL="0" lvl="0" indent="0" algn="l" rtl="0">
              <a:lnSpc>
                <a:spcPct val="70000"/>
              </a:lnSpc>
              <a:spcBef>
                <a:spcPts val="1000"/>
              </a:spcBef>
              <a:spcAft>
                <a:spcPts val="0"/>
              </a:spcAft>
              <a:buClr>
                <a:srgbClr val="000000"/>
              </a:buClr>
              <a:buSzPts val="275"/>
              <a:buFont typeface="Arial"/>
              <a:buNone/>
            </a:pPr>
            <a:endParaRPr sz="1400" b="0"/>
          </a:p>
          <a:p>
            <a:pPr marL="0" lvl="0" indent="0" algn="l" rtl="0">
              <a:lnSpc>
                <a:spcPct val="70000"/>
              </a:lnSpc>
              <a:spcBef>
                <a:spcPts val="1000"/>
              </a:spcBef>
              <a:spcAft>
                <a:spcPts val="0"/>
              </a:spcAft>
              <a:buClr>
                <a:srgbClr val="000000"/>
              </a:buClr>
              <a:buSzPts val="275"/>
              <a:buFont typeface="Arial"/>
              <a:buNone/>
            </a:pPr>
            <a:r>
              <a:rPr lang="en-US" sz="2400" i="1"/>
              <a:t>Research Connection:</a:t>
            </a:r>
            <a:r>
              <a:rPr lang="en-US" sz="2400" b="0"/>
              <a:t> </a:t>
            </a:r>
            <a:endParaRPr sz="2400" b="0"/>
          </a:p>
          <a:p>
            <a:pPr marL="457200" lvl="0" indent="-381000" algn="l" rtl="0">
              <a:lnSpc>
                <a:spcPct val="80000"/>
              </a:lnSpc>
              <a:spcBef>
                <a:spcPts val="0"/>
              </a:spcBef>
              <a:spcAft>
                <a:spcPts val="0"/>
              </a:spcAft>
              <a:buClr>
                <a:srgbClr val="000000"/>
              </a:buClr>
              <a:buSzPts val="2400"/>
              <a:buFont typeface="Times New Roman"/>
              <a:buChar char="●"/>
            </a:pPr>
            <a:r>
              <a:rPr lang="en-US" sz="2400" b="0" u="sng">
                <a:solidFill>
                  <a:schemeClr val="hlink"/>
                </a:solidFill>
                <a:hlinkClick r:id="rId3"/>
              </a:rPr>
              <a:t>Activating Learning: Teaching for Metacognition</a:t>
            </a:r>
            <a:r>
              <a:rPr lang="en-US" sz="2400" b="0">
                <a:solidFill>
                  <a:srgbClr val="000000"/>
                </a:solidFill>
              </a:rPr>
              <a:t> (NCTE, 2016)</a:t>
            </a:r>
            <a:endParaRPr sz="2400" b="0">
              <a:solidFill>
                <a:srgbClr val="000000"/>
              </a:solidFill>
            </a:endParaRPr>
          </a:p>
          <a:p>
            <a:pPr marL="457200" lvl="0" indent="-381000" algn="l" rtl="0">
              <a:lnSpc>
                <a:spcPct val="100000"/>
              </a:lnSpc>
              <a:spcBef>
                <a:spcPts val="0"/>
              </a:spcBef>
              <a:spcAft>
                <a:spcPts val="0"/>
              </a:spcAft>
              <a:buClr>
                <a:srgbClr val="202124"/>
              </a:buClr>
              <a:buSzPts val="2400"/>
              <a:buFont typeface="Times New Roman"/>
              <a:buChar char="●"/>
            </a:pPr>
            <a:r>
              <a:rPr lang="en-US" sz="2400" b="0" u="sng">
                <a:solidFill>
                  <a:schemeClr val="hlink"/>
                </a:solidFill>
                <a:hlinkClick r:id="rId4"/>
              </a:rPr>
              <a:t>Teacher clarity</a:t>
            </a:r>
            <a:r>
              <a:rPr lang="en-US" sz="2400" b="0">
                <a:solidFill>
                  <a:srgbClr val="202124"/>
                </a:solidFill>
              </a:rPr>
              <a:t>: 5 steps from John Almarode (2019)</a:t>
            </a:r>
            <a:endParaRPr sz="2400" b="0">
              <a:solidFill>
                <a:srgbClr val="202124"/>
              </a:solidFill>
            </a:endParaRPr>
          </a:p>
          <a:p>
            <a:pPr marL="457200" lvl="0" indent="-381000" algn="l" rtl="0">
              <a:lnSpc>
                <a:spcPct val="100000"/>
              </a:lnSpc>
              <a:spcBef>
                <a:spcPts val="0"/>
              </a:spcBef>
              <a:spcAft>
                <a:spcPts val="0"/>
              </a:spcAft>
              <a:buClr>
                <a:srgbClr val="202124"/>
              </a:buClr>
              <a:buSzPts val="2400"/>
              <a:buChar char="●"/>
            </a:pPr>
            <a:r>
              <a:rPr lang="en-US" sz="2400" b="0" u="sng">
                <a:solidFill>
                  <a:schemeClr val="hlink"/>
                </a:solidFill>
                <a:hlinkClick r:id="rId5"/>
              </a:rPr>
              <a:t>Effectiveness of Collaborative Writing</a:t>
            </a:r>
            <a:r>
              <a:rPr lang="en-US" sz="2400" b="0">
                <a:solidFill>
                  <a:srgbClr val="202124"/>
                </a:solidFill>
              </a:rPr>
              <a:t>… benefits for ELs (Creative Education, 2020)</a:t>
            </a:r>
            <a:endParaRPr sz="2400" b="0">
              <a:solidFill>
                <a:srgbClr val="202124"/>
              </a:solidFill>
            </a:endParaRPr>
          </a:p>
          <a:p>
            <a:pPr marL="0" lvl="0" indent="0" algn="l" rtl="0">
              <a:lnSpc>
                <a:spcPct val="80000"/>
              </a:lnSpc>
              <a:spcBef>
                <a:spcPts val="0"/>
              </a:spcBef>
              <a:spcAft>
                <a:spcPts val="0"/>
              </a:spcAft>
              <a:buSzPts val="2800"/>
              <a:buNone/>
            </a:pPr>
            <a:endParaRPr sz="1900" b="0">
              <a:solidFill>
                <a:srgbClr val="000000"/>
              </a:solidFill>
            </a:endParaRPr>
          </a:p>
          <a:p>
            <a:pPr marL="0" lvl="0" indent="0" algn="l" rtl="0">
              <a:lnSpc>
                <a:spcPct val="70000"/>
              </a:lnSpc>
              <a:spcBef>
                <a:spcPts val="1000"/>
              </a:spcBef>
              <a:spcAft>
                <a:spcPts val="0"/>
              </a:spcAft>
              <a:buClr>
                <a:srgbClr val="000000"/>
              </a:buClr>
              <a:buSzPts val="275"/>
              <a:buFont typeface="Arial"/>
              <a:buNone/>
            </a:pPr>
            <a:endParaRPr sz="7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aphicFrame>
        <p:nvGraphicFramePr>
          <p:cNvPr id="335" name="Google Shape;335;g16ad0b4c8b4_1_178" descr="Table"/>
          <p:cNvGraphicFramePr/>
          <p:nvPr>
            <p:extLst>
              <p:ext uri="{D42A27DB-BD31-4B8C-83A1-F6EECF244321}">
                <p14:modId xmlns:p14="http://schemas.microsoft.com/office/powerpoint/2010/main" val="1733381109"/>
              </p:ext>
            </p:extLst>
          </p:nvPr>
        </p:nvGraphicFramePr>
        <p:xfrm>
          <a:off x="313550" y="1826625"/>
          <a:ext cx="11682500" cy="3430445"/>
        </p:xfrm>
        <a:graphic>
          <a:graphicData uri="http://schemas.openxmlformats.org/drawingml/2006/table">
            <a:tbl>
              <a:tblPr firstRow="1">
                <a:noFill/>
                <a:tableStyleId>{351FA92D-6714-4D5E-9AAA-856C0BF7207C}</a:tableStyleId>
              </a:tblPr>
              <a:tblGrid>
                <a:gridCol w="4318875">
                  <a:extLst>
                    <a:ext uri="{9D8B030D-6E8A-4147-A177-3AD203B41FA5}">
                      <a16:colId xmlns:a16="http://schemas.microsoft.com/office/drawing/2014/main" val="20000"/>
                    </a:ext>
                  </a:extLst>
                </a:gridCol>
                <a:gridCol w="7363625">
                  <a:extLst>
                    <a:ext uri="{9D8B030D-6E8A-4147-A177-3AD203B41FA5}">
                      <a16:colId xmlns:a16="http://schemas.microsoft.com/office/drawing/2014/main" val="20001"/>
                    </a:ext>
                  </a:extLst>
                </a:gridCol>
              </a:tblGrid>
              <a:tr h="628825">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nchor="ct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nchor="ctr"/>
                </a:tc>
                <a:extLst>
                  <a:ext uri="{0D108BD9-81ED-4DB2-BD59-A6C34878D82A}">
                    <a16:rowId xmlns:a16="http://schemas.microsoft.com/office/drawing/2014/main" val="10000"/>
                  </a:ext>
                </a:extLst>
              </a:tr>
              <a:tr h="1373475">
                <a:tc>
                  <a:txBody>
                    <a:bodyPr/>
                    <a:lstStyle/>
                    <a:p>
                      <a:pPr marL="0" marR="0" lvl="0" indent="0" algn="ctr" rtl="0">
                        <a:lnSpc>
                          <a:spcPct val="100000"/>
                        </a:lnSpc>
                        <a:spcBef>
                          <a:spcPts val="0"/>
                        </a:spcBef>
                        <a:spcAft>
                          <a:spcPts val="0"/>
                        </a:spcAft>
                        <a:buClr>
                          <a:srgbClr val="000000"/>
                        </a:buClr>
                        <a:buSzPts val="2450"/>
                        <a:buFont typeface="Arial"/>
                        <a:buNone/>
                      </a:pPr>
                      <a:r>
                        <a:rPr lang="en-US" sz="2450" u="none" strike="noStrike" cap="none">
                          <a:solidFill>
                            <a:srgbClr val="202124"/>
                          </a:solidFill>
                          <a:latin typeface="Roboto"/>
                          <a:ea typeface="Roboto"/>
                          <a:cs typeface="Roboto"/>
                          <a:sym typeface="Roboto"/>
                        </a:rPr>
                        <a:t>Feeling like you (teacher) are the only one who can provide answers to writing questions</a:t>
                      </a:r>
                      <a:endParaRPr sz="2450" u="none" strike="noStrike" cap="none">
                        <a:solidFill>
                          <a:srgbClr val="202124"/>
                        </a:solidFill>
                        <a:latin typeface="Roboto"/>
                        <a:ea typeface="Roboto"/>
                        <a:cs typeface="Roboto"/>
                        <a:sym typeface="Roboto"/>
                      </a:endParaRPr>
                    </a:p>
                  </a:txBody>
                  <a:tcPr marL="63500" marR="63500" marT="63500" marB="63500" anchor="ctr">
                    <a:solidFill>
                      <a:srgbClr val="D0E0E3"/>
                    </a:solidFill>
                  </a:tcPr>
                </a:tc>
                <a:tc>
                  <a:txBody>
                    <a:bodyPr/>
                    <a:lstStyle/>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highlight>
                            <a:srgbClr val="FFFF00"/>
                          </a:highlight>
                          <a:latin typeface="Roboto"/>
                          <a:ea typeface="Roboto"/>
                          <a:cs typeface="Roboto"/>
                          <a:sym typeface="Roboto"/>
                        </a:rPr>
                        <a:t>Before each writing session, save space for small groups/pairs to revisit mentors from the past. Frontload what you recognize to be the hardest parts by highlighting them as a team before writing begins. </a:t>
                      </a:r>
                      <a:endParaRPr sz="19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highlight>
                            <a:srgbClr val="FFFF00"/>
                          </a:highlight>
                          <a:latin typeface="Roboto"/>
                          <a:ea typeface="Roboto"/>
                          <a:cs typeface="Roboto"/>
                          <a:sym typeface="Roboto"/>
                        </a:rPr>
                        <a:t>Allow students to ask one another questions during writing time. </a:t>
                      </a:r>
                      <a:endParaRPr sz="19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endParaRPr sz="19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950"/>
                        <a:buFont typeface="Arial"/>
                        <a:buNone/>
                      </a:pPr>
                      <a:r>
                        <a:rPr lang="en-US" sz="1950" u="none" strike="noStrike" cap="none" dirty="0">
                          <a:solidFill>
                            <a:srgbClr val="202124"/>
                          </a:solidFill>
                          <a:highlight>
                            <a:srgbClr val="FFFF00"/>
                          </a:highlight>
                          <a:latin typeface="Roboto"/>
                          <a:ea typeface="Roboto"/>
                          <a:cs typeface="Roboto"/>
                          <a:sym typeface="Roboto"/>
                        </a:rPr>
                        <a:t>Allow students to add to a collaborative space during writing time to ask and respond to questions.</a:t>
                      </a:r>
                      <a:endParaRPr sz="1950" u="none" strike="noStrike" cap="none" dirty="0">
                        <a:solidFill>
                          <a:srgbClr val="202124"/>
                        </a:solidFill>
                        <a:highlight>
                          <a:srgbClr val="FFFF00"/>
                        </a:highlight>
                        <a:latin typeface="Roboto"/>
                        <a:ea typeface="Roboto"/>
                        <a:cs typeface="Roboto"/>
                        <a:sym typeface="Roboto"/>
                      </a:endParaRPr>
                    </a:p>
                  </a:txBody>
                  <a:tcPr marL="63500" marR="63500" marT="63500" marB="63500" anchor="ctr">
                    <a:solidFill>
                      <a:srgbClr val="FFFF00"/>
                    </a:solidFill>
                  </a:tcPr>
                </a:tc>
                <a:extLst>
                  <a:ext uri="{0D108BD9-81ED-4DB2-BD59-A6C34878D82A}">
                    <a16:rowId xmlns:a16="http://schemas.microsoft.com/office/drawing/2014/main" val="10001"/>
                  </a:ext>
                </a:extLst>
              </a:tr>
            </a:tbl>
          </a:graphicData>
        </a:graphic>
      </p:graphicFrame>
      <p:sp>
        <p:nvSpPr>
          <p:cNvPr id="336" name="Google Shape;336;g16ad0b4c8b4_1_178"/>
          <p:cNvSpPr txBox="1"/>
          <p:nvPr/>
        </p:nvSpPr>
        <p:spPr>
          <a:xfrm>
            <a:off x="313550" y="5346850"/>
            <a:ext cx="10958400" cy="1062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Times New Roman"/>
                <a:ea typeface="Times New Roman"/>
                <a:cs typeface="Times New Roman"/>
                <a:sym typeface="Times New Roman"/>
              </a:rPr>
              <a:t>Resources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3"/>
              </a:rPr>
              <a:t>Question frames</a:t>
            </a:r>
            <a:r>
              <a:rPr lang="en-US" sz="1900" b="0" i="0" u="none" strike="noStrike" cap="none">
                <a:solidFill>
                  <a:srgbClr val="000000"/>
                </a:solidFill>
                <a:latin typeface="Times New Roman"/>
                <a:ea typeface="Times New Roman"/>
                <a:cs typeface="Times New Roman"/>
                <a:sym typeface="Times New Roman"/>
              </a:rPr>
              <a:t> for support in asking clear, connected questions during writing conversations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4"/>
              </a:rPr>
              <a:t>Interactive slides</a:t>
            </a:r>
            <a:r>
              <a:rPr lang="en-US" sz="1900" b="0" i="0" u="none" strike="noStrike" cap="none">
                <a:solidFill>
                  <a:srgbClr val="000000"/>
                </a:solidFill>
                <a:latin typeface="Times New Roman"/>
                <a:ea typeface="Times New Roman"/>
                <a:cs typeface="Times New Roman"/>
                <a:sym typeface="Times New Roman"/>
              </a:rPr>
              <a:t> for collaborative support during writing time, (Theresa Wills) </a:t>
            </a:r>
            <a:endParaRPr sz="1900" b="0" i="0" u="none" strike="noStrike" cap="none">
              <a:solidFill>
                <a:srgbClr val="000000"/>
              </a:solidFill>
              <a:latin typeface="Times New Roman"/>
              <a:ea typeface="Times New Roman"/>
              <a:cs typeface="Times New Roman"/>
              <a:sym typeface="Times New Roman"/>
            </a:endParaRPr>
          </a:p>
        </p:txBody>
      </p:sp>
      <p:sp>
        <p:nvSpPr>
          <p:cNvPr id="337" name="Google Shape;337;g16ad0b4c8b4_1_17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B71"/>
              </a:buClr>
              <a:buSzPts val="4400"/>
              <a:buFont typeface="Times New Roman"/>
              <a:buNone/>
            </a:pPr>
            <a:r>
              <a:rPr lang="en-US" sz="4000"/>
              <a:t>Strategy 1: </a:t>
            </a:r>
            <a:r>
              <a:rPr lang="en-US" sz="4000">
                <a:solidFill>
                  <a:schemeClr val="dk1"/>
                </a:solidFill>
              </a:rPr>
              <a:t>Team Writing Analysis with Sentence Frames for Support  </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6ad0b4c8b4_1_2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Agenda</a:t>
            </a:r>
            <a:endParaRPr/>
          </a:p>
        </p:txBody>
      </p:sp>
      <p:sp>
        <p:nvSpPr>
          <p:cNvPr id="162" name="Google Shape;162;g16ad0b4c8b4_1_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Our agenda for today has been carefully created to help English teachers understand our overarching vision and purpose before identifying key evidence-based literacy practices that help students grow in their literacy skills to become lifelong learners. The difficulty can come in taking the theory and bringing it to practice. So, once we define our why and calibrate how this can be achieved, we will unpack the instructional moves teachers can do in the classroom.</a:t>
            </a:r>
            <a:endParaRPr/>
          </a:p>
          <a:p>
            <a:pPr marL="228600" lvl="0" indent="-228600" algn="l" rtl="0">
              <a:lnSpc>
                <a:spcPct val="90000"/>
              </a:lnSpc>
              <a:spcBef>
                <a:spcPts val="1000"/>
              </a:spcBef>
              <a:spcAft>
                <a:spcPts val="0"/>
              </a:spcAft>
              <a:buClr>
                <a:schemeClr val="dk1"/>
              </a:buClr>
              <a:buSzPts val="2800"/>
              <a:buAutoNum type="arabicPeriod"/>
            </a:pPr>
            <a:r>
              <a:rPr lang="en-US"/>
              <a:t>Defining our Why</a:t>
            </a:r>
            <a:endParaRPr/>
          </a:p>
          <a:p>
            <a:pPr marL="228600" lvl="0" indent="-228600" algn="l" rtl="0">
              <a:lnSpc>
                <a:spcPct val="90000"/>
              </a:lnSpc>
              <a:spcBef>
                <a:spcPts val="1000"/>
              </a:spcBef>
              <a:spcAft>
                <a:spcPts val="0"/>
              </a:spcAft>
              <a:buSzPts val="2800"/>
              <a:buAutoNum type="arabicPeriod"/>
            </a:pPr>
            <a:r>
              <a:rPr lang="en-US"/>
              <a:t>Calibrating our How</a:t>
            </a:r>
            <a:endParaRPr/>
          </a:p>
          <a:p>
            <a:pPr marL="228600" lvl="0" indent="-228600" algn="l" rtl="0">
              <a:lnSpc>
                <a:spcPct val="90000"/>
              </a:lnSpc>
              <a:spcBef>
                <a:spcPts val="1000"/>
              </a:spcBef>
              <a:spcAft>
                <a:spcPts val="0"/>
              </a:spcAft>
              <a:buSzPts val="2800"/>
              <a:buAutoNum type="arabicPeriod"/>
            </a:pPr>
            <a:r>
              <a:rPr lang="en-US"/>
              <a:t>Unpacking our What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aphicFrame>
        <p:nvGraphicFramePr>
          <p:cNvPr id="342" name="Google Shape;342;g16ad0b4c8b4_1_184" descr="Table"/>
          <p:cNvGraphicFramePr/>
          <p:nvPr>
            <p:extLst>
              <p:ext uri="{D42A27DB-BD31-4B8C-83A1-F6EECF244321}">
                <p14:modId xmlns:p14="http://schemas.microsoft.com/office/powerpoint/2010/main" val="1975638875"/>
              </p:ext>
            </p:extLst>
          </p:nvPr>
        </p:nvGraphicFramePr>
        <p:xfrm>
          <a:off x="313550" y="1826625"/>
          <a:ext cx="11682500" cy="3011345"/>
        </p:xfrm>
        <a:graphic>
          <a:graphicData uri="http://schemas.openxmlformats.org/drawingml/2006/table">
            <a:tbl>
              <a:tblPr firstRow="1">
                <a:noFill/>
                <a:tableStyleId>{351FA92D-6714-4D5E-9AAA-856C0BF7207C}</a:tableStyleId>
              </a:tblPr>
              <a:tblGrid>
                <a:gridCol w="4318875">
                  <a:extLst>
                    <a:ext uri="{9D8B030D-6E8A-4147-A177-3AD203B41FA5}">
                      <a16:colId xmlns:a16="http://schemas.microsoft.com/office/drawing/2014/main" val="20000"/>
                    </a:ext>
                  </a:extLst>
                </a:gridCol>
                <a:gridCol w="7363625">
                  <a:extLst>
                    <a:ext uri="{9D8B030D-6E8A-4147-A177-3AD203B41FA5}">
                      <a16:colId xmlns:a16="http://schemas.microsoft.com/office/drawing/2014/main" val="20001"/>
                    </a:ext>
                  </a:extLst>
                </a:gridCol>
              </a:tblGrid>
              <a:tr h="628825">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Instead of…</a:t>
                      </a:r>
                      <a:endParaRPr sz="2450" b="1" u="none" strike="noStrike" cap="none">
                        <a:solidFill>
                          <a:srgbClr val="202124"/>
                        </a:solidFill>
                        <a:latin typeface="Roboto"/>
                        <a:ea typeface="Roboto"/>
                        <a:cs typeface="Roboto"/>
                        <a:sym typeface="Roboto"/>
                      </a:endParaRPr>
                    </a:p>
                  </a:txBody>
                  <a:tcPr marL="63500" marR="63500" marT="63500" marB="63500" anchor="ctr"/>
                </a:tc>
                <a:tc>
                  <a:txBody>
                    <a:bodyPr/>
                    <a:lstStyle/>
                    <a:p>
                      <a:pPr marL="0" marR="0" lvl="0" indent="0" algn="ctr" rtl="0">
                        <a:lnSpc>
                          <a:spcPct val="100000"/>
                        </a:lnSpc>
                        <a:spcBef>
                          <a:spcPts val="0"/>
                        </a:spcBef>
                        <a:spcAft>
                          <a:spcPts val="0"/>
                        </a:spcAft>
                        <a:buClr>
                          <a:srgbClr val="000000"/>
                        </a:buClr>
                        <a:buSzPts val="2450"/>
                        <a:buFont typeface="Arial"/>
                        <a:buNone/>
                      </a:pPr>
                      <a:r>
                        <a:rPr lang="en-US" sz="2450" b="1" u="none" strike="noStrike" cap="none">
                          <a:solidFill>
                            <a:srgbClr val="202124"/>
                          </a:solidFill>
                          <a:latin typeface="Roboto"/>
                          <a:ea typeface="Roboto"/>
                          <a:cs typeface="Roboto"/>
                          <a:sym typeface="Roboto"/>
                        </a:rPr>
                        <a:t>Try…</a:t>
                      </a:r>
                      <a:endParaRPr sz="2450" b="1" u="none" strike="noStrike" cap="none">
                        <a:solidFill>
                          <a:srgbClr val="202124"/>
                        </a:solidFill>
                        <a:latin typeface="Roboto"/>
                        <a:ea typeface="Roboto"/>
                        <a:cs typeface="Roboto"/>
                        <a:sym typeface="Roboto"/>
                      </a:endParaRPr>
                    </a:p>
                  </a:txBody>
                  <a:tcPr marL="63500" marR="63500" marT="63500" marB="63500" anchor="ctr"/>
                </a:tc>
                <a:extLst>
                  <a:ext uri="{0D108BD9-81ED-4DB2-BD59-A6C34878D82A}">
                    <a16:rowId xmlns:a16="http://schemas.microsoft.com/office/drawing/2014/main" val="10000"/>
                  </a:ext>
                </a:extLst>
              </a:tr>
              <a:tr h="1373475">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rgbClr val="202124"/>
                          </a:solidFill>
                          <a:latin typeface="Roboto"/>
                          <a:ea typeface="Roboto"/>
                          <a:cs typeface="Roboto"/>
                          <a:sym typeface="Roboto"/>
                        </a:rPr>
                        <a:t>Assigning a grade and never returning to the body of work</a:t>
                      </a:r>
                      <a:endParaRPr sz="230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300"/>
                        <a:buFont typeface="Arial"/>
                        <a:buNone/>
                      </a:pPr>
                      <a:endParaRPr sz="2300" u="none" strike="noStrike" cap="none">
                        <a:solidFill>
                          <a:srgbClr val="20212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rgbClr val="202124"/>
                          </a:solidFill>
                          <a:latin typeface="Roboto"/>
                          <a:ea typeface="Roboto"/>
                          <a:cs typeface="Roboto"/>
                          <a:sym typeface="Roboto"/>
                        </a:rPr>
                        <a:t>Finishing a sample and assuming that skills have been mastered</a:t>
                      </a:r>
                      <a:endParaRPr sz="2450" u="none" strike="noStrike" cap="none">
                        <a:solidFill>
                          <a:srgbClr val="202124"/>
                        </a:solidFill>
                        <a:latin typeface="Roboto"/>
                        <a:ea typeface="Roboto"/>
                        <a:cs typeface="Roboto"/>
                        <a:sym typeface="Roboto"/>
                      </a:endParaRPr>
                    </a:p>
                  </a:txBody>
                  <a:tcPr marL="63500" marR="63500" marT="63500" marB="63500" anchor="ctr">
                    <a:solidFill>
                      <a:srgbClr val="D0E0E3"/>
                    </a:solidFill>
                  </a:tcPr>
                </a:tc>
                <a:tc>
                  <a:txBody>
                    <a:bodyPr/>
                    <a:lstStyle/>
                    <a:p>
                      <a:pPr marL="0" marR="0" lvl="0" indent="0" algn="ctr" rtl="0">
                        <a:lnSpc>
                          <a:spcPct val="100000"/>
                        </a:lnSpc>
                        <a:spcBef>
                          <a:spcPts val="0"/>
                        </a:spcBef>
                        <a:spcAft>
                          <a:spcPts val="0"/>
                        </a:spcAft>
                        <a:buClr>
                          <a:srgbClr val="000000"/>
                        </a:buClr>
                        <a:buSzPts val="1850"/>
                        <a:buFont typeface="Arial"/>
                        <a:buNone/>
                      </a:pPr>
                      <a:r>
                        <a:rPr lang="en-US" sz="1850" u="none" strike="noStrike" cap="none" dirty="0">
                          <a:solidFill>
                            <a:srgbClr val="202124"/>
                          </a:solidFill>
                          <a:highlight>
                            <a:srgbClr val="FFFF00"/>
                          </a:highlight>
                          <a:latin typeface="Roboto"/>
                          <a:ea typeface="Roboto"/>
                          <a:cs typeface="Roboto"/>
                          <a:sym typeface="Roboto"/>
                        </a:rPr>
                        <a:t>Providing purposeful space for students to review and evaluate their own, and their peers’, work (even if it’s just a sentence!) </a:t>
                      </a:r>
                      <a:endParaRPr sz="18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850"/>
                        <a:buFont typeface="Arial"/>
                        <a:buNone/>
                      </a:pPr>
                      <a:endParaRPr sz="18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850"/>
                        <a:buFont typeface="Arial"/>
                        <a:buNone/>
                      </a:pPr>
                      <a:r>
                        <a:rPr lang="en-US" sz="1850" u="none" strike="noStrike" cap="none" dirty="0">
                          <a:solidFill>
                            <a:srgbClr val="202124"/>
                          </a:solidFill>
                          <a:highlight>
                            <a:srgbClr val="FFFF00"/>
                          </a:highlight>
                          <a:latin typeface="Roboto"/>
                          <a:ea typeface="Roboto"/>
                          <a:cs typeface="Roboto"/>
                          <a:sym typeface="Roboto"/>
                        </a:rPr>
                        <a:t>Use a single-point rubric to help guide this work. Save room for self assessment before you provide final feedback to writers. </a:t>
                      </a:r>
                      <a:endParaRPr sz="18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850"/>
                        <a:buFont typeface="Arial"/>
                        <a:buNone/>
                      </a:pPr>
                      <a:endParaRPr sz="1850" u="none" strike="noStrike" cap="none" dirty="0">
                        <a:solidFill>
                          <a:srgbClr val="202124"/>
                        </a:solidFill>
                        <a:highlight>
                          <a:srgbClr val="FFFF00"/>
                        </a:highlight>
                        <a:latin typeface="Roboto"/>
                        <a:ea typeface="Roboto"/>
                        <a:cs typeface="Roboto"/>
                        <a:sym typeface="Roboto"/>
                      </a:endParaRPr>
                    </a:p>
                    <a:p>
                      <a:pPr marL="0" marR="0" lvl="0" indent="0" algn="ctr" rtl="0">
                        <a:lnSpc>
                          <a:spcPct val="100000"/>
                        </a:lnSpc>
                        <a:spcBef>
                          <a:spcPts val="0"/>
                        </a:spcBef>
                        <a:spcAft>
                          <a:spcPts val="0"/>
                        </a:spcAft>
                        <a:buClr>
                          <a:srgbClr val="000000"/>
                        </a:buClr>
                        <a:buSzPts val="1850"/>
                        <a:buFont typeface="Arial"/>
                        <a:buNone/>
                      </a:pPr>
                      <a:r>
                        <a:rPr lang="en-US" sz="1850" u="none" strike="noStrike" cap="none" dirty="0">
                          <a:solidFill>
                            <a:srgbClr val="202124"/>
                          </a:solidFill>
                          <a:highlight>
                            <a:srgbClr val="FFFF00"/>
                          </a:highlight>
                          <a:latin typeface="Roboto"/>
                          <a:ea typeface="Roboto"/>
                          <a:cs typeface="Roboto"/>
                          <a:sym typeface="Roboto"/>
                        </a:rPr>
                        <a:t>Continue to highlight writing moves throughout the year versus focusing on one skill per each body of evidence. </a:t>
                      </a:r>
                      <a:endParaRPr sz="1850" u="none" strike="noStrike" cap="none" dirty="0">
                        <a:solidFill>
                          <a:srgbClr val="202124"/>
                        </a:solidFill>
                        <a:highlight>
                          <a:srgbClr val="FFFF00"/>
                        </a:highlight>
                        <a:latin typeface="Roboto"/>
                        <a:ea typeface="Roboto"/>
                        <a:cs typeface="Roboto"/>
                        <a:sym typeface="Roboto"/>
                      </a:endParaRPr>
                    </a:p>
                  </a:txBody>
                  <a:tcPr marL="63500" marR="63500" marT="63500" marB="63500" anchor="ctr">
                    <a:solidFill>
                      <a:srgbClr val="FFFF00"/>
                    </a:solidFill>
                  </a:tcPr>
                </a:tc>
                <a:extLst>
                  <a:ext uri="{0D108BD9-81ED-4DB2-BD59-A6C34878D82A}">
                    <a16:rowId xmlns:a16="http://schemas.microsoft.com/office/drawing/2014/main" val="10001"/>
                  </a:ext>
                </a:extLst>
              </a:tr>
            </a:tbl>
          </a:graphicData>
        </a:graphic>
      </p:graphicFrame>
      <p:sp>
        <p:nvSpPr>
          <p:cNvPr id="343" name="Google Shape;343;g16ad0b4c8b4_1_184"/>
          <p:cNvSpPr txBox="1"/>
          <p:nvPr/>
        </p:nvSpPr>
        <p:spPr>
          <a:xfrm>
            <a:off x="395400" y="5146825"/>
            <a:ext cx="109584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Times New Roman"/>
                <a:ea typeface="Times New Roman"/>
                <a:cs typeface="Times New Roman"/>
                <a:sym typeface="Times New Roman"/>
              </a:rPr>
              <a:t>Resources</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3"/>
              </a:rPr>
              <a:t>Meet the Single Point Rubric</a:t>
            </a:r>
            <a:r>
              <a:rPr lang="en-US" sz="1900" b="0" i="0" u="none" strike="noStrike" cap="none">
                <a:solidFill>
                  <a:srgbClr val="000000"/>
                </a:solidFill>
                <a:latin typeface="Times New Roman"/>
                <a:ea typeface="Times New Roman"/>
                <a:cs typeface="Times New Roman"/>
                <a:sym typeface="Times New Roman"/>
              </a:rPr>
              <a:t>, (Cult of Pedagogy, 2015)</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4"/>
              </a:rPr>
              <a:t>6 Reasons to try a Single-Point Rubric</a:t>
            </a:r>
            <a:r>
              <a:rPr lang="en-US" sz="1900" b="0" i="0" u="none" strike="noStrike" cap="none">
                <a:solidFill>
                  <a:srgbClr val="000000"/>
                </a:solidFill>
                <a:latin typeface="Times New Roman"/>
                <a:ea typeface="Times New Roman"/>
                <a:cs typeface="Times New Roman"/>
                <a:sym typeface="Times New Roman"/>
              </a:rPr>
              <a:t>, (Edutopia, 2017)</a:t>
            </a:r>
            <a:endParaRPr sz="1900" b="0" i="0" u="none" strike="noStrike" cap="none">
              <a:solidFill>
                <a:srgbClr val="000000"/>
              </a:solidFill>
              <a:latin typeface="Times New Roman"/>
              <a:ea typeface="Times New Roman"/>
              <a:cs typeface="Times New Roman"/>
              <a:sym typeface="Times New Roman"/>
            </a:endParaRPr>
          </a:p>
          <a:p>
            <a:pPr marL="457200" marR="0" lvl="0" indent="-349250" algn="l" rtl="0">
              <a:lnSpc>
                <a:spcPct val="100000"/>
              </a:lnSpc>
              <a:spcBef>
                <a:spcPts val="0"/>
              </a:spcBef>
              <a:spcAft>
                <a:spcPts val="0"/>
              </a:spcAft>
              <a:buClr>
                <a:srgbClr val="000000"/>
              </a:buClr>
              <a:buSzPts val="1900"/>
              <a:buFont typeface="Times New Roman"/>
              <a:buChar char="●"/>
            </a:pPr>
            <a:r>
              <a:rPr lang="en-US" sz="1900" b="0" i="0" u="sng" strike="noStrike" cap="none">
                <a:solidFill>
                  <a:schemeClr val="hlink"/>
                </a:solidFill>
                <a:latin typeface="Times New Roman"/>
                <a:ea typeface="Times New Roman"/>
                <a:cs typeface="Times New Roman"/>
                <a:sym typeface="Times New Roman"/>
                <a:hlinkClick r:id="rId5"/>
              </a:rPr>
              <a:t>Leveraging Peer Power to Improve Writing</a:t>
            </a:r>
            <a:r>
              <a:rPr lang="en-US" sz="1900" b="0" i="0" u="none" strike="noStrike" cap="none">
                <a:solidFill>
                  <a:srgbClr val="000000"/>
                </a:solidFill>
                <a:latin typeface="Times New Roman"/>
                <a:ea typeface="Times New Roman"/>
                <a:cs typeface="Times New Roman"/>
                <a:sym typeface="Times New Roman"/>
              </a:rPr>
              <a:t>, (Edutopia, 2020)</a:t>
            </a:r>
            <a:endParaRPr sz="1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Times New Roman"/>
              <a:ea typeface="Times New Roman"/>
              <a:cs typeface="Times New Roman"/>
              <a:sym typeface="Times New Roman"/>
            </a:endParaRPr>
          </a:p>
        </p:txBody>
      </p:sp>
      <p:sp>
        <p:nvSpPr>
          <p:cNvPr id="344" name="Google Shape;344;g16ad0b4c8b4_1_18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3B71"/>
              </a:buClr>
              <a:buSzPts val="4400"/>
              <a:buFont typeface="Times New Roman"/>
              <a:buNone/>
            </a:pPr>
            <a:r>
              <a:rPr lang="en-US" sz="4000"/>
              <a:t>Strategy 2: </a:t>
            </a:r>
            <a:r>
              <a:rPr lang="en-US" sz="4000">
                <a:solidFill>
                  <a:schemeClr val="dk1"/>
                </a:solidFill>
              </a:rPr>
              <a:t>Single-point Rubric for the Win! </a:t>
            </a:r>
            <a:endParaRPr sz="4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6ad0b4c8b4_1_19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4000">
                <a:solidFill>
                  <a:schemeClr val="dk1"/>
                </a:solidFill>
              </a:rPr>
              <a:t>Strategy 2: Example</a:t>
            </a:r>
            <a:endParaRPr>
              <a:solidFill>
                <a:schemeClr val="dk1"/>
              </a:solidFill>
            </a:endParaRPr>
          </a:p>
        </p:txBody>
      </p:sp>
      <p:graphicFrame>
        <p:nvGraphicFramePr>
          <p:cNvPr id="351" name="Google Shape;351;g16ad0b4c8b4_1_190" descr="Table"/>
          <p:cNvGraphicFramePr/>
          <p:nvPr>
            <p:extLst>
              <p:ext uri="{D42A27DB-BD31-4B8C-83A1-F6EECF244321}">
                <p14:modId xmlns:p14="http://schemas.microsoft.com/office/powerpoint/2010/main" val="3088165523"/>
              </p:ext>
            </p:extLst>
          </p:nvPr>
        </p:nvGraphicFramePr>
        <p:xfrm>
          <a:off x="952500" y="1890575"/>
          <a:ext cx="10287000" cy="3703200"/>
        </p:xfrm>
        <a:graphic>
          <a:graphicData uri="http://schemas.openxmlformats.org/drawingml/2006/table">
            <a:tbl>
              <a:tblPr firstRow="1">
                <a:noFill/>
                <a:tableStyleId>{06E1D280-64DF-42A7-AC35-5FE8215387CF}</a:tableStyleId>
              </a:tblPr>
              <a:tblGrid>
                <a:gridCol w="2856000">
                  <a:extLst>
                    <a:ext uri="{9D8B030D-6E8A-4147-A177-3AD203B41FA5}">
                      <a16:colId xmlns:a16="http://schemas.microsoft.com/office/drawing/2014/main" val="20000"/>
                    </a:ext>
                  </a:extLst>
                </a:gridCol>
                <a:gridCol w="4234800">
                  <a:extLst>
                    <a:ext uri="{9D8B030D-6E8A-4147-A177-3AD203B41FA5}">
                      <a16:colId xmlns:a16="http://schemas.microsoft.com/office/drawing/2014/main" val="20001"/>
                    </a:ext>
                  </a:extLst>
                </a:gridCol>
                <a:gridCol w="31962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Growing</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Criteria </a:t>
                      </a:r>
                      <a:endParaRPr sz="1900" b="1" u="none" strike="noStrike" cap="none"/>
                    </a:p>
                  </a:txBody>
                  <a:tcPr marL="91425" marR="91425" marT="91425" marB="91425">
                    <a:solidFill>
                      <a:srgbClr val="FFF2CC"/>
                    </a:soli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t>Glowing</a:t>
                      </a:r>
                      <a:endParaRPr sz="19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With a model, I created a reflective introductory paragraph about a memory from my past.  </a:t>
                      </a:r>
                      <a:endParaRPr sz="2200" u="none" strike="noStrike" cap="none">
                        <a:latin typeface="Times New Roman"/>
                        <a:ea typeface="Times New Roman"/>
                        <a:cs typeface="Times New Roman"/>
                        <a:sym typeface="Times New Roman"/>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I used repetition to emphasize a point.</a:t>
                      </a:r>
                      <a:endParaRPr sz="2200" u="none" strike="noStrike" cap="none">
                        <a:latin typeface="Times New Roman"/>
                        <a:ea typeface="Times New Roman"/>
                        <a:cs typeface="Times New Roman"/>
                        <a:sym typeface="Times New Roman"/>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I used commas in a series to elaborate by adding meaningful details. </a:t>
                      </a:r>
                      <a:endParaRPr sz="2200" u="none" strike="noStrike" cap="none">
                        <a:latin typeface="Times New Roman"/>
                        <a:ea typeface="Times New Roman"/>
                        <a:cs typeface="Times New Roman"/>
                        <a:sym typeface="Times New Roman"/>
                      </a:endParaRPr>
                    </a:p>
                  </a:txBody>
                  <a:tcPr marL="91425" marR="91425" marT="91425" marB="91425">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6ad0b4c8b4_1_19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Takeaways… </a:t>
            </a:r>
            <a:endParaRPr/>
          </a:p>
        </p:txBody>
      </p:sp>
      <p:sp>
        <p:nvSpPr>
          <p:cNvPr id="358" name="Google Shape;358;g16ad0b4c8b4_1_196"/>
          <p:cNvSpPr txBox="1">
            <a:spLocks noGrp="1"/>
          </p:cNvSpPr>
          <p:nvPr>
            <p:ph type="body" idx="1"/>
          </p:nvPr>
        </p:nvSpPr>
        <p:spPr>
          <a:xfrm>
            <a:off x="838200" y="1522000"/>
            <a:ext cx="5733300" cy="4654800"/>
          </a:xfrm>
          <a:prstGeom prst="rect">
            <a:avLst/>
          </a:prstGeom>
          <a:noFill/>
          <a:ln>
            <a:noFill/>
          </a:ln>
        </p:spPr>
        <p:txBody>
          <a:bodyPr spcFirstLastPara="1" wrap="square" lIns="91425" tIns="45700" rIns="91425" bIns="45700" anchor="t" anchorCtr="0">
            <a:normAutofit fontScale="40000" lnSpcReduction="20000"/>
          </a:bodyPr>
          <a:lstStyle/>
          <a:p>
            <a:pPr marL="457200" lvl="0" indent="-374193" algn="l" rtl="0">
              <a:lnSpc>
                <a:spcPct val="90000"/>
              </a:lnSpc>
              <a:spcBef>
                <a:spcPts val="1000"/>
              </a:spcBef>
              <a:spcAft>
                <a:spcPts val="0"/>
              </a:spcAft>
              <a:buSzPct val="100000"/>
              <a:buChar char="•"/>
            </a:pPr>
            <a:r>
              <a:rPr lang="en-US" sz="5731"/>
              <a:t>Collaborative opportunities to read, write, and create mean supporting higher level, critical thinking that ensures kids are growing towards becoming more </a:t>
            </a:r>
            <a:r>
              <a:rPr lang="en-US" sz="5731" i="1">
                <a:highlight>
                  <a:srgbClr val="FFFF00"/>
                </a:highlight>
              </a:rPr>
              <a:t>globally literate citizens</a:t>
            </a:r>
            <a:r>
              <a:rPr lang="en-US" sz="5731"/>
              <a:t>. </a:t>
            </a:r>
            <a:endParaRPr sz="5731"/>
          </a:p>
          <a:p>
            <a:pPr marL="457200" lvl="0" indent="-374193" algn="l" rtl="0">
              <a:lnSpc>
                <a:spcPct val="90000"/>
              </a:lnSpc>
              <a:spcBef>
                <a:spcPts val="0"/>
              </a:spcBef>
              <a:spcAft>
                <a:spcPts val="0"/>
              </a:spcAft>
              <a:buSzPct val="100000"/>
              <a:buChar char="•"/>
            </a:pPr>
            <a:r>
              <a:rPr lang="en-US" sz="5731"/>
              <a:t>Teaming is not time wasted when we front load correctly. </a:t>
            </a:r>
            <a:endParaRPr sz="5731"/>
          </a:p>
          <a:p>
            <a:pPr marL="457200" lvl="0" indent="-374193" algn="l" rtl="0">
              <a:lnSpc>
                <a:spcPct val="90000"/>
              </a:lnSpc>
              <a:spcBef>
                <a:spcPts val="0"/>
              </a:spcBef>
              <a:spcAft>
                <a:spcPts val="0"/>
              </a:spcAft>
              <a:buSzPct val="100000"/>
              <a:buChar char="•"/>
            </a:pPr>
            <a:r>
              <a:rPr lang="en-US" sz="5731"/>
              <a:t>ALL students deserve models, clear expectations, and timely feedback. This also goes for group and partner work activities. </a:t>
            </a:r>
            <a:endParaRPr sz="5731"/>
          </a:p>
          <a:p>
            <a:pPr marL="457200" lvl="0" indent="-374193" algn="l" rtl="0">
              <a:lnSpc>
                <a:spcPct val="90000"/>
              </a:lnSpc>
              <a:spcBef>
                <a:spcPts val="0"/>
              </a:spcBef>
              <a:spcAft>
                <a:spcPts val="0"/>
              </a:spcAft>
              <a:buSzPct val="100000"/>
              <a:buChar char="•"/>
            </a:pPr>
            <a:r>
              <a:rPr lang="en-US" sz="5731"/>
              <a:t>Reading and writing have to happen in shared spaces. </a:t>
            </a:r>
            <a:endParaRPr sz="5731"/>
          </a:p>
          <a:p>
            <a:pPr marL="0" lvl="0" indent="0" algn="l" rtl="0">
              <a:lnSpc>
                <a:spcPct val="90000"/>
              </a:lnSpc>
              <a:spcBef>
                <a:spcPts val="1000"/>
              </a:spcBef>
              <a:spcAft>
                <a:spcPts val="0"/>
              </a:spcAft>
              <a:buSzPct val="250000"/>
              <a:buNone/>
            </a:pPr>
            <a:endParaRPr/>
          </a:p>
          <a:p>
            <a:pPr marL="0" lvl="0" indent="0" algn="l" rtl="0">
              <a:lnSpc>
                <a:spcPct val="90000"/>
              </a:lnSpc>
              <a:spcBef>
                <a:spcPts val="1000"/>
              </a:spcBef>
              <a:spcAft>
                <a:spcPts val="0"/>
              </a:spcAft>
              <a:buSzPct val="250000"/>
              <a:buNone/>
            </a:pPr>
            <a:endParaRPr/>
          </a:p>
          <a:p>
            <a:pPr marL="0" lvl="0" indent="0" algn="l" rtl="0">
              <a:lnSpc>
                <a:spcPct val="90000"/>
              </a:lnSpc>
              <a:spcBef>
                <a:spcPts val="1000"/>
              </a:spcBef>
              <a:spcAft>
                <a:spcPts val="0"/>
              </a:spcAft>
              <a:buSzPct val="250000"/>
              <a:buNone/>
            </a:pPr>
            <a:endParaRPr/>
          </a:p>
          <a:p>
            <a:pPr marL="0" lvl="0" indent="0" algn="r" rtl="0">
              <a:lnSpc>
                <a:spcPct val="90000"/>
              </a:lnSpc>
              <a:spcBef>
                <a:spcPts val="1000"/>
              </a:spcBef>
              <a:spcAft>
                <a:spcPts val="0"/>
              </a:spcAft>
              <a:buSzPct val="165094"/>
              <a:buNone/>
            </a:pPr>
            <a:r>
              <a:rPr lang="en-US" sz="4240"/>
              <a:t>…this is all </a:t>
            </a:r>
            <a:r>
              <a:rPr lang="en-US" sz="4240" i="1"/>
              <a:t>awesome</a:t>
            </a:r>
            <a:r>
              <a:rPr lang="en-US" sz="4240"/>
              <a:t>, but…</a:t>
            </a:r>
            <a:endParaRPr sz="4240"/>
          </a:p>
          <a:p>
            <a:pPr marL="0" lvl="0" indent="0" algn="r" rtl="0">
              <a:lnSpc>
                <a:spcPct val="90000"/>
              </a:lnSpc>
              <a:spcBef>
                <a:spcPts val="1000"/>
              </a:spcBef>
              <a:spcAft>
                <a:spcPts val="0"/>
              </a:spcAft>
              <a:buSzPct val="250000"/>
              <a:buNone/>
            </a:pPr>
            <a:endParaRPr/>
          </a:p>
        </p:txBody>
      </p:sp>
      <p:pic>
        <p:nvPicPr>
          <p:cNvPr id="359" name="Google Shape;359;g16ad0b4c8b4_1_196" descr="Table"/>
          <p:cNvPicPr preferRelativeResize="0"/>
          <p:nvPr/>
        </p:nvPicPr>
        <p:blipFill rotWithShape="1">
          <a:blip r:embed="rId3">
            <a:alphaModFix/>
          </a:blip>
          <a:srcRect/>
          <a:stretch/>
        </p:blipFill>
        <p:spPr>
          <a:xfrm>
            <a:off x="7709526" y="1325050"/>
            <a:ext cx="3339274" cy="33392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6ad0b4c8b4_1_20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The number one determinant of your students’ success… </a:t>
            </a:r>
            <a:endParaRPr/>
          </a:p>
        </p:txBody>
      </p:sp>
      <p:sp>
        <p:nvSpPr>
          <p:cNvPr id="366" name="Google Shape;366;g16ad0b4c8b4_1_2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endParaRPr sz="8000"/>
          </a:p>
          <a:p>
            <a:pPr marL="0" lvl="0" indent="0" algn="ctr" rtl="0">
              <a:lnSpc>
                <a:spcPct val="90000"/>
              </a:lnSpc>
              <a:spcBef>
                <a:spcPts val="1000"/>
              </a:spcBef>
              <a:spcAft>
                <a:spcPts val="0"/>
              </a:spcAft>
              <a:buSzPts val="2800"/>
              <a:buNone/>
            </a:pPr>
            <a:r>
              <a:rPr lang="en-US" sz="8000"/>
              <a:t>…is YOU. </a:t>
            </a:r>
            <a:endParaRPr sz="8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6ad0b4c8b4_1_20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Continue your learning</a:t>
            </a:r>
            <a:endParaRPr/>
          </a:p>
        </p:txBody>
      </p:sp>
      <p:sp>
        <p:nvSpPr>
          <p:cNvPr id="373" name="Google Shape;373;g16ad0b4c8b4_1_20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High school learning labs: </a:t>
            </a:r>
            <a:endParaRPr/>
          </a:p>
          <a:p>
            <a:pPr marL="457200" lvl="0" indent="-406400" algn="l" rtl="0">
              <a:lnSpc>
                <a:spcPct val="90000"/>
              </a:lnSpc>
              <a:spcBef>
                <a:spcPts val="1000"/>
              </a:spcBef>
              <a:spcAft>
                <a:spcPts val="0"/>
              </a:spcAft>
              <a:buSzPts val="2800"/>
              <a:buChar char="•"/>
            </a:pPr>
            <a:r>
              <a:rPr lang="en-US"/>
              <a:t>Extend your thinking and application based on something you’ve tried, or want to try, in your classroom.</a:t>
            </a:r>
            <a:endParaRPr/>
          </a:p>
          <a:p>
            <a:pPr marL="457200" lvl="0" indent="-406400" algn="l" rtl="0">
              <a:lnSpc>
                <a:spcPct val="90000"/>
              </a:lnSpc>
              <a:spcBef>
                <a:spcPts val="0"/>
              </a:spcBef>
              <a:spcAft>
                <a:spcPts val="0"/>
              </a:spcAft>
              <a:buSzPts val="2800"/>
              <a:buChar char="•"/>
            </a:pPr>
            <a:r>
              <a:rPr lang="en-US"/>
              <a:t>Hands on practice with facilitators and colleagues. </a:t>
            </a:r>
            <a:endParaRPr/>
          </a:p>
          <a:p>
            <a:pPr marL="457200" lvl="0" indent="-406400" algn="l" rtl="0">
              <a:lnSpc>
                <a:spcPct val="90000"/>
              </a:lnSpc>
              <a:spcBef>
                <a:spcPts val="0"/>
              </a:spcBef>
              <a:spcAft>
                <a:spcPts val="0"/>
              </a:spcAft>
              <a:buSzPts val="2800"/>
              <a:buChar char="•"/>
            </a:pPr>
            <a:r>
              <a:rPr lang="en-US"/>
              <a:t>Tangible takeaways that are immediately actionable. </a:t>
            </a:r>
            <a:endParaRPr/>
          </a:p>
          <a:p>
            <a:pPr marL="457200" lvl="0" indent="-406400" algn="l" rtl="0">
              <a:lnSpc>
                <a:spcPct val="90000"/>
              </a:lnSpc>
              <a:spcBef>
                <a:spcPts val="0"/>
              </a:spcBef>
              <a:spcAft>
                <a:spcPts val="0"/>
              </a:spcAft>
              <a:buSzPts val="2800"/>
              <a:buChar char="•"/>
            </a:pPr>
            <a:r>
              <a:rPr lang="en-US"/>
              <a:t>Opportunities to connect with fellow literacy leaders.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r" rtl="0">
              <a:lnSpc>
                <a:spcPct val="90000"/>
              </a:lnSpc>
              <a:spcBef>
                <a:spcPts val="1000"/>
              </a:spcBef>
              <a:spcAft>
                <a:spcPts val="0"/>
              </a:spcAft>
              <a:buSzPts val="2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6ad0b4c8b4_1_215"/>
          <p:cNvSpPr txBox="1">
            <a:spLocks noGrp="1"/>
          </p:cNvSpPr>
          <p:nvPr>
            <p:ph type="title"/>
          </p:nvPr>
        </p:nvSpPr>
        <p:spPr>
          <a:xfrm>
            <a:off x="0" y="-174576"/>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900">
                <a:latin typeface="Verdana"/>
                <a:ea typeface="Verdana"/>
                <a:cs typeface="Verdana"/>
                <a:sym typeface="Verdana"/>
              </a:rPr>
              <a:t>Next Steps</a:t>
            </a:r>
            <a:endParaRPr sz="3900">
              <a:latin typeface="Verdana"/>
              <a:ea typeface="Verdana"/>
              <a:cs typeface="Verdana"/>
              <a:sym typeface="Verdana"/>
            </a:endParaRPr>
          </a:p>
        </p:txBody>
      </p:sp>
      <p:sp>
        <p:nvSpPr>
          <p:cNvPr id="380" name="Google Shape;380;g16ad0b4c8b4_1_215"/>
          <p:cNvSpPr txBox="1">
            <a:spLocks noGrp="1"/>
          </p:cNvSpPr>
          <p:nvPr>
            <p:ph type="body" idx="1"/>
          </p:nvPr>
        </p:nvSpPr>
        <p:spPr>
          <a:xfrm>
            <a:off x="838200" y="675225"/>
            <a:ext cx="10515600" cy="38616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SzPts val="2200"/>
              <a:buFont typeface="Verdana"/>
              <a:buAutoNum type="arabicPeriod"/>
            </a:pPr>
            <a:r>
              <a:rPr lang="en-US" sz="2200">
                <a:highlight>
                  <a:schemeClr val="lt1"/>
                </a:highlight>
                <a:latin typeface="Verdana"/>
                <a:ea typeface="Verdana"/>
                <a:cs typeface="Verdana"/>
                <a:sym typeface="Verdana"/>
              </a:rPr>
              <a:t>Select at least one of the evidence-based practices we highlighted today: inquiry design activities, reading &amp; writing through mentor texts, and prioritizing collaborative opportunities to enhance writing ability.</a:t>
            </a:r>
            <a:endParaRPr sz="2200">
              <a:highlight>
                <a:schemeClr val="lt1"/>
              </a:highlight>
              <a:latin typeface="Verdana"/>
              <a:ea typeface="Verdana"/>
              <a:cs typeface="Verdana"/>
              <a:sym typeface="Verdana"/>
            </a:endParaRPr>
          </a:p>
          <a:p>
            <a:pPr marL="457200" lvl="0" indent="-368300" algn="l" rtl="0">
              <a:lnSpc>
                <a:spcPct val="90000"/>
              </a:lnSpc>
              <a:spcBef>
                <a:spcPts val="0"/>
              </a:spcBef>
              <a:spcAft>
                <a:spcPts val="0"/>
              </a:spcAft>
              <a:buSzPts val="2200"/>
              <a:buFont typeface="Verdana"/>
              <a:buAutoNum type="arabicPeriod"/>
            </a:pPr>
            <a:r>
              <a:rPr lang="en-US" sz="2200">
                <a:highlight>
                  <a:schemeClr val="lt1"/>
                </a:highlight>
                <a:latin typeface="Verdana"/>
                <a:ea typeface="Verdana"/>
                <a:cs typeface="Verdana"/>
                <a:sym typeface="Verdana"/>
              </a:rPr>
              <a:t>Select at least one of the lesson strategies from the practice to try or strengthen in your classroom before the learning lab.</a:t>
            </a:r>
            <a:endParaRPr sz="2200">
              <a:highlight>
                <a:schemeClr val="lt1"/>
              </a:highlight>
              <a:latin typeface="Verdana"/>
              <a:ea typeface="Verdana"/>
              <a:cs typeface="Verdana"/>
              <a:sym typeface="Verdana"/>
            </a:endParaRPr>
          </a:p>
          <a:p>
            <a:pPr marL="914400" lvl="1" indent="-342900" algn="l" rtl="0">
              <a:lnSpc>
                <a:spcPct val="90000"/>
              </a:lnSpc>
              <a:spcBef>
                <a:spcPts val="0"/>
              </a:spcBef>
              <a:spcAft>
                <a:spcPts val="0"/>
              </a:spcAft>
              <a:buClr>
                <a:schemeClr val="dk1"/>
              </a:buClr>
              <a:buSzPts val="1800"/>
              <a:buFont typeface="Verdana"/>
              <a:buAutoNum type="alphaLcPeriod"/>
            </a:pPr>
            <a:r>
              <a:rPr lang="en-US" sz="1800">
                <a:solidFill>
                  <a:schemeClr val="dk1"/>
                </a:solidFill>
                <a:highlight>
                  <a:schemeClr val="lt1"/>
                </a:highlight>
                <a:latin typeface="Verdana"/>
                <a:ea typeface="Verdana"/>
                <a:cs typeface="Verdana"/>
                <a:sym typeface="Verdana"/>
              </a:rPr>
              <a:t>See the table below</a:t>
            </a:r>
            <a:endParaRPr sz="1800">
              <a:solidFill>
                <a:schemeClr val="dk1"/>
              </a:solidFill>
              <a:highlight>
                <a:schemeClr val="lt1"/>
              </a:highlight>
              <a:latin typeface="Verdana"/>
              <a:ea typeface="Verdana"/>
              <a:cs typeface="Verdana"/>
              <a:sym typeface="Verdana"/>
            </a:endParaRPr>
          </a:p>
          <a:p>
            <a:pPr marL="457200" lvl="0" indent="-368300" algn="l" rtl="0">
              <a:lnSpc>
                <a:spcPct val="90000"/>
              </a:lnSpc>
              <a:spcBef>
                <a:spcPts val="0"/>
              </a:spcBef>
              <a:spcAft>
                <a:spcPts val="0"/>
              </a:spcAft>
              <a:buSzPts val="2200"/>
              <a:buFont typeface="Verdana"/>
              <a:buAutoNum type="arabicPeriod"/>
            </a:pPr>
            <a:r>
              <a:rPr lang="en-US" sz="2200">
                <a:highlight>
                  <a:schemeClr val="lt1"/>
                </a:highlight>
                <a:latin typeface="Verdana"/>
                <a:ea typeface="Verdana"/>
                <a:cs typeface="Verdana"/>
                <a:sym typeface="Verdana"/>
              </a:rPr>
              <a:t>Join us for the learning lab!</a:t>
            </a:r>
            <a:endParaRPr sz="2200">
              <a:highlight>
                <a:schemeClr val="lt1"/>
              </a:highlight>
              <a:latin typeface="Verdana"/>
              <a:ea typeface="Verdana"/>
              <a:cs typeface="Verdana"/>
              <a:sym typeface="Verdana"/>
            </a:endParaRPr>
          </a:p>
        </p:txBody>
      </p:sp>
      <p:graphicFrame>
        <p:nvGraphicFramePr>
          <p:cNvPr id="381" name="Google Shape;381;g16ad0b4c8b4_1_215" descr="Table"/>
          <p:cNvGraphicFramePr/>
          <p:nvPr>
            <p:extLst>
              <p:ext uri="{D42A27DB-BD31-4B8C-83A1-F6EECF244321}">
                <p14:modId xmlns:p14="http://schemas.microsoft.com/office/powerpoint/2010/main" val="1401793382"/>
              </p:ext>
            </p:extLst>
          </p:nvPr>
        </p:nvGraphicFramePr>
        <p:xfrm>
          <a:off x="838200" y="3371000"/>
          <a:ext cx="10709700" cy="3372705"/>
        </p:xfrm>
        <a:graphic>
          <a:graphicData uri="http://schemas.openxmlformats.org/drawingml/2006/table">
            <a:tbl>
              <a:tblPr firstRow="1">
                <a:noFill/>
                <a:tableStyleId>{06E1D280-64DF-42A7-AC35-5FE8215387CF}</a:tableStyleId>
              </a:tblPr>
              <a:tblGrid>
                <a:gridCol w="3569900">
                  <a:extLst>
                    <a:ext uri="{9D8B030D-6E8A-4147-A177-3AD203B41FA5}">
                      <a16:colId xmlns:a16="http://schemas.microsoft.com/office/drawing/2014/main" val="20000"/>
                    </a:ext>
                  </a:extLst>
                </a:gridCol>
                <a:gridCol w="3569900">
                  <a:extLst>
                    <a:ext uri="{9D8B030D-6E8A-4147-A177-3AD203B41FA5}">
                      <a16:colId xmlns:a16="http://schemas.microsoft.com/office/drawing/2014/main" val="20001"/>
                    </a:ext>
                  </a:extLst>
                </a:gridCol>
                <a:gridCol w="3569900">
                  <a:extLst>
                    <a:ext uri="{9D8B030D-6E8A-4147-A177-3AD203B41FA5}">
                      <a16:colId xmlns:a16="http://schemas.microsoft.com/office/drawing/2014/main" val="20002"/>
                    </a:ext>
                  </a:extLst>
                </a:gridCol>
              </a:tblGrid>
              <a:tr h="773725">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accent2"/>
                          </a:solidFill>
                          <a:latin typeface="Verdana"/>
                          <a:ea typeface="Verdana"/>
                          <a:cs typeface="Verdana"/>
                          <a:sym typeface="Verdana"/>
                        </a:rPr>
                        <a:t>Strategy #1</a:t>
                      </a:r>
                      <a:endParaRPr sz="1900" b="1"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accent2"/>
                          </a:solidFill>
                          <a:latin typeface="Verdana"/>
                          <a:ea typeface="Verdana"/>
                          <a:cs typeface="Verdana"/>
                          <a:sym typeface="Verdana"/>
                        </a:rPr>
                        <a:t>Strategy #2</a:t>
                      </a:r>
                      <a:endParaRPr sz="1900" b="1" u="none" strike="noStrike" cap="none">
                        <a:solidFill>
                          <a:schemeClr val="accent2"/>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7737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accent2"/>
                          </a:solidFill>
                          <a:latin typeface="Verdana"/>
                          <a:ea typeface="Verdana"/>
                          <a:cs typeface="Verdana"/>
                          <a:sym typeface="Verdana"/>
                        </a:rPr>
                        <a:t>Inquiry Design Activities</a:t>
                      </a:r>
                      <a:endParaRPr sz="1900" b="1"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2"/>
                          </a:solidFill>
                          <a:latin typeface="Verdana"/>
                          <a:ea typeface="Verdana"/>
                          <a:cs typeface="Verdana"/>
                          <a:sym typeface="Verdana"/>
                        </a:rPr>
                        <a:t>Question Formulation Technique</a:t>
                      </a:r>
                      <a:endParaRPr sz="1900"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2"/>
                          </a:solidFill>
                          <a:latin typeface="Verdana"/>
                          <a:ea typeface="Verdana"/>
                          <a:cs typeface="Verdana"/>
                          <a:sym typeface="Verdana"/>
                        </a:rPr>
                        <a:t>Texts with a twist</a:t>
                      </a:r>
                      <a:endParaRPr sz="1900" u="none" strike="noStrike" cap="none">
                        <a:solidFill>
                          <a:schemeClr val="accent2"/>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7737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accent2"/>
                          </a:solidFill>
                          <a:latin typeface="Verdana"/>
                          <a:ea typeface="Verdana"/>
                          <a:cs typeface="Verdana"/>
                          <a:sym typeface="Verdana"/>
                        </a:rPr>
                        <a:t>Reading &amp; writing through mentor texts</a:t>
                      </a:r>
                      <a:endParaRPr sz="1900" b="1" u="none" strike="noStrike" cap="none">
                        <a:solidFill>
                          <a:schemeClr val="accent2"/>
                        </a:solidFill>
                        <a:latin typeface="Verdana"/>
                        <a:ea typeface="Verdana"/>
                        <a:cs typeface="Verdana"/>
                        <a:sym typeface="Verdana"/>
                      </a:endParaRPr>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2"/>
                          </a:solidFill>
                          <a:latin typeface="Verdana"/>
                          <a:ea typeface="Verdana"/>
                          <a:cs typeface="Verdana"/>
                          <a:sym typeface="Verdana"/>
                        </a:rPr>
                        <a:t>Writing lab: Transcribe, analyze, imitate</a:t>
                      </a:r>
                      <a:endParaRPr sz="1900" u="none" strike="noStrike" cap="none">
                        <a:solidFill>
                          <a:schemeClr val="accent2"/>
                        </a:solidFill>
                        <a:latin typeface="Verdana"/>
                        <a:ea typeface="Verdana"/>
                        <a:cs typeface="Verdana"/>
                        <a:sym typeface="Verdan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1051525">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accent2"/>
                          </a:solidFill>
                          <a:latin typeface="Verdana"/>
                          <a:ea typeface="Verdana"/>
                          <a:cs typeface="Verdana"/>
                          <a:sym typeface="Verdana"/>
                        </a:rPr>
                        <a:t>Prioritizing collaborative opportunities to enhance writing ability</a:t>
                      </a:r>
                      <a:endParaRPr sz="1900" b="1"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chemeClr val="accent2"/>
                          </a:solidFill>
                          <a:latin typeface="Verdana"/>
                          <a:ea typeface="Verdana"/>
                          <a:cs typeface="Verdana"/>
                          <a:sym typeface="Verdana"/>
                        </a:rPr>
                        <a:t>Team writing analysis with sentence frames for support</a:t>
                      </a:r>
                      <a:endParaRPr sz="1900" u="none" strike="noStrike" cap="none">
                        <a:solidFill>
                          <a:schemeClr val="accent2"/>
                        </a:solidFill>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dirty="0">
                          <a:solidFill>
                            <a:schemeClr val="accent2"/>
                          </a:solidFill>
                          <a:latin typeface="Verdana"/>
                          <a:ea typeface="Verdana"/>
                          <a:cs typeface="Verdana"/>
                          <a:sym typeface="Verdana"/>
                        </a:rPr>
                        <a:t>Single-point rubrics</a:t>
                      </a:r>
                      <a:endParaRPr sz="1900" u="none" strike="noStrike" cap="none" dirty="0">
                        <a:solidFill>
                          <a:schemeClr val="accent2"/>
                        </a:solidFill>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6ad0b4c8b4_1_222"/>
          <p:cNvSpPr txBox="1">
            <a:spLocks noGrp="1"/>
          </p:cNvSpPr>
          <p:nvPr>
            <p:ph type="title"/>
          </p:nvPr>
        </p:nvSpPr>
        <p:spPr>
          <a:xfrm>
            <a:off x="838200" y="1622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References</a:t>
            </a:r>
            <a:endParaRPr/>
          </a:p>
        </p:txBody>
      </p:sp>
      <p:sp>
        <p:nvSpPr>
          <p:cNvPr id="388" name="Google Shape;388;g16ad0b4c8b4_1_222"/>
          <p:cNvSpPr txBox="1">
            <a:spLocks noGrp="1"/>
          </p:cNvSpPr>
          <p:nvPr>
            <p:ph type="body" idx="1"/>
          </p:nvPr>
        </p:nvSpPr>
        <p:spPr>
          <a:xfrm>
            <a:off x="324650" y="1312075"/>
            <a:ext cx="11673600" cy="5275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1200" b="0">
                <a:solidFill>
                  <a:schemeClr val="accent2"/>
                </a:solidFill>
              </a:rPr>
              <a:t>Berkman N.D., Sheridan S.L., Donahue K.E., Halpern D.J., Crotty K.(2011). Low health literacy and health outcomes: An updated systematic review. </a:t>
            </a:r>
            <a:r>
              <a:rPr lang="en-US" sz="1200" b="0" i="1">
                <a:solidFill>
                  <a:schemeClr val="accent2"/>
                </a:solidFill>
              </a:rPr>
              <a:t>Annals of Internal Medicine</a:t>
            </a:r>
            <a:r>
              <a:rPr lang="en-US" sz="1200" b="0">
                <a:solidFill>
                  <a:schemeClr val="accent2"/>
                </a:solidFill>
              </a:rPr>
              <a:t>, </a:t>
            </a:r>
            <a:r>
              <a:rPr lang="en-US" sz="1200" b="0" i="1">
                <a:solidFill>
                  <a:schemeClr val="accent2"/>
                </a:solidFill>
              </a:rPr>
              <a:t>155</a:t>
            </a:r>
            <a:r>
              <a:rPr lang="en-US" sz="1200" b="0">
                <a:solidFill>
                  <a:schemeClr val="accent2"/>
                </a:solidFill>
              </a:rPr>
              <a:t>: 97-107.</a:t>
            </a:r>
            <a:endParaRPr sz="1200" b="0">
              <a:solidFill>
                <a:schemeClr val="accent2"/>
              </a:solidFill>
            </a:endParaRPr>
          </a:p>
          <a:p>
            <a:pPr marL="0" lvl="0" indent="0" algn="l" rtl="0">
              <a:lnSpc>
                <a:spcPct val="90000"/>
              </a:lnSpc>
              <a:spcBef>
                <a:spcPts val="0"/>
              </a:spcBef>
              <a:spcAft>
                <a:spcPts val="0"/>
              </a:spcAft>
              <a:buSzPts val="2800"/>
              <a:buNone/>
            </a:pP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endParaRPr>
          </a:p>
          <a:p>
            <a:pPr marL="0" lvl="0" indent="0" algn="l" rtl="0">
              <a:lnSpc>
                <a:spcPct val="70000"/>
              </a:lnSpc>
              <a:spcBef>
                <a:spcPts val="0"/>
              </a:spcBef>
              <a:spcAft>
                <a:spcPts val="0"/>
              </a:spcAft>
              <a:buSzPts val="2800"/>
              <a:buNone/>
            </a:pPr>
            <a:r>
              <a:rPr lang="en-US" sz="1200" b="0">
                <a:solidFill>
                  <a:schemeClr val="accent2"/>
                </a:solidFill>
              </a:rPr>
              <a:t>Ehmann, A. et al, (2020). The relationship between health literacy, quality of live, and subjective health: Results of a cross-sectional study in a rural region in Germany. </a:t>
            </a:r>
            <a:r>
              <a:rPr lang="en-US" sz="1200" b="0" i="1">
                <a:solidFill>
                  <a:schemeClr val="accent2"/>
                </a:solidFill>
              </a:rPr>
              <a:t>International Journal of Environmental Research and Public Health</a:t>
            </a:r>
            <a:r>
              <a:rPr lang="en-US" sz="1200" b="0">
                <a:solidFill>
                  <a:schemeClr val="accent2"/>
                </a:solidFill>
              </a:rPr>
              <a:t>, </a:t>
            </a:r>
            <a:r>
              <a:rPr lang="en-US" sz="1200" b="0" i="1">
                <a:solidFill>
                  <a:schemeClr val="accent2"/>
                </a:solidFill>
              </a:rPr>
              <a:t>17</a:t>
            </a:r>
            <a:r>
              <a:rPr lang="en-US" sz="1200" b="0">
                <a:solidFill>
                  <a:schemeClr val="accent2"/>
                </a:solidFill>
              </a:rPr>
              <a:t>(5), 1683.</a:t>
            </a: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endParaRPr>
          </a:p>
          <a:p>
            <a:pPr marL="0" lvl="0" indent="0" algn="l" rtl="0">
              <a:lnSpc>
                <a:spcPct val="70000"/>
              </a:lnSpc>
              <a:spcBef>
                <a:spcPts val="0"/>
              </a:spcBef>
              <a:spcAft>
                <a:spcPts val="0"/>
              </a:spcAft>
              <a:buSzPts val="2800"/>
              <a:buNone/>
            </a:pPr>
            <a:r>
              <a:rPr lang="en-US" sz="1200" b="0">
                <a:solidFill>
                  <a:schemeClr val="accent2"/>
                </a:solidFill>
              </a:rPr>
              <a:t>Filkins, S. (2022). </a:t>
            </a:r>
            <a:r>
              <a:rPr lang="en-US" sz="1200" b="0" i="1">
                <a:solidFill>
                  <a:schemeClr val="accent2"/>
                </a:solidFill>
              </a:rPr>
              <a:t>Socratic seminars. </a:t>
            </a:r>
            <a:r>
              <a:rPr lang="en-US" sz="1200" b="0">
                <a:solidFill>
                  <a:schemeClr val="accent2"/>
                </a:solidFill>
              </a:rPr>
              <a:t>Read Write Think. https://www.readwritethink.org/professional-development/strategy-guides/socratic-seminars</a:t>
            </a: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highlight>
                <a:srgbClr val="FFFFFF"/>
              </a:highlight>
            </a:endParaRPr>
          </a:p>
          <a:p>
            <a:pPr marL="0" lvl="0" indent="0" algn="l" rtl="0">
              <a:lnSpc>
                <a:spcPct val="115000"/>
              </a:lnSpc>
              <a:spcBef>
                <a:spcPts val="0"/>
              </a:spcBef>
              <a:spcAft>
                <a:spcPts val="0"/>
              </a:spcAft>
              <a:buSzPts val="2800"/>
              <a:buNone/>
            </a:pPr>
            <a:r>
              <a:rPr lang="en-US" sz="1200" b="0">
                <a:solidFill>
                  <a:schemeClr val="accent2"/>
                </a:solidFill>
              </a:rPr>
              <a:t>Graham, S. et al. (2007). Writing next: Effective strategies to improve writing of adolescents in middle and high schools. Carnegie. https://www.carnegie.org/publications/writing-next-effective-strategies-to-improve-writing-of-adolescents-in-middle-and-high-schools/</a:t>
            </a:r>
            <a:endParaRPr sz="1200" b="0">
              <a:solidFill>
                <a:schemeClr val="accent2"/>
              </a:solidFill>
            </a:endParaRPr>
          </a:p>
          <a:p>
            <a:pPr marL="0" lvl="0" indent="0" algn="l" rtl="0">
              <a:lnSpc>
                <a:spcPct val="115000"/>
              </a:lnSpc>
              <a:spcBef>
                <a:spcPts val="0"/>
              </a:spcBef>
              <a:spcAft>
                <a:spcPts val="0"/>
              </a:spcAft>
              <a:buSzPts val="2800"/>
              <a:buNone/>
            </a:pPr>
            <a:endParaRPr sz="1200" b="0">
              <a:solidFill>
                <a:schemeClr val="accent2"/>
              </a:solidFill>
            </a:endParaRPr>
          </a:p>
          <a:p>
            <a:pPr marL="0" lvl="0" indent="0" algn="l" rtl="0">
              <a:lnSpc>
                <a:spcPct val="115000"/>
              </a:lnSpc>
              <a:spcBef>
                <a:spcPts val="0"/>
              </a:spcBef>
              <a:spcAft>
                <a:spcPts val="0"/>
              </a:spcAft>
              <a:buSzPts val="2800"/>
              <a:buNone/>
            </a:pPr>
            <a:r>
              <a:rPr lang="en-US" sz="1200" b="0">
                <a:solidFill>
                  <a:schemeClr val="accent2"/>
                </a:solidFill>
              </a:rPr>
              <a:t>National Council of Teachers of English (2018). A call to action: what we know about adolescent literacy instruction. </a:t>
            </a:r>
            <a:r>
              <a:rPr lang="en-US" sz="1200" b="0" u="sng">
                <a:solidFill>
                  <a:schemeClr val="hlink"/>
                </a:solidFill>
                <a:hlinkClick r:id="rId3"/>
              </a:rPr>
              <a:t>https://ncte.org/statement/adolescentliteracy/</a:t>
            </a:r>
            <a:r>
              <a:rPr lang="en-US" sz="1200" b="0">
                <a:solidFill>
                  <a:schemeClr val="accent2"/>
                </a:solidFill>
              </a:rPr>
              <a:t>.</a:t>
            </a: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r>
              <a:rPr lang="en-US" sz="1200" b="0">
                <a:solidFill>
                  <a:schemeClr val="accent2"/>
                </a:solidFill>
                <a:highlight>
                  <a:srgbClr val="FFFFFF"/>
                </a:highlight>
              </a:rPr>
              <a:t>Peoples, L. and Hester, M. (2021). </a:t>
            </a:r>
            <a:r>
              <a:rPr lang="en-US" sz="1200" b="0" i="1">
                <a:solidFill>
                  <a:schemeClr val="accent2"/>
                </a:solidFill>
                <a:highlight>
                  <a:srgbClr val="FFFFFF"/>
                </a:highlight>
              </a:rPr>
              <a:t>Transforming our public schools: The foundations of culturally responsive-sustaining education</a:t>
            </a:r>
            <a:r>
              <a:rPr lang="en-US" sz="1200" b="0">
                <a:solidFill>
                  <a:schemeClr val="accent2"/>
                </a:solidFill>
                <a:highlight>
                  <a:srgbClr val="FFFFFF"/>
                </a:highlight>
              </a:rPr>
              <a:t> [PowerPoint slides]. NYU Metro Center.</a:t>
            </a:r>
            <a:endParaRPr sz="1200" b="0">
              <a:solidFill>
                <a:schemeClr val="accent2"/>
              </a:solidFill>
              <a:highlight>
                <a:srgbClr val="FFFFFF"/>
              </a:highlight>
            </a:endParaRPr>
          </a:p>
          <a:p>
            <a:pPr marL="0" lvl="0" indent="0" algn="l" rtl="0">
              <a:lnSpc>
                <a:spcPct val="90000"/>
              </a:lnSpc>
              <a:spcBef>
                <a:spcPts val="0"/>
              </a:spcBef>
              <a:spcAft>
                <a:spcPts val="0"/>
              </a:spcAft>
              <a:buSzPts val="2800"/>
              <a:buNone/>
            </a:pPr>
            <a:endParaRPr sz="1200" b="0">
              <a:solidFill>
                <a:schemeClr val="accent2"/>
              </a:solidFill>
            </a:endParaRPr>
          </a:p>
          <a:p>
            <a:pPr marL="0" lvl="0" indent="0" algn="l" rtl="0">
              <a:lnSpc>
                <a:spcPct val="90000"/>
              </a:lnSpc>
              <a:spcBef>
                <a:spcPts val="0"/>
              </a:spcBef>
              <a:spcAft>
                <a:spcPts val="0"/>
              </a:spcAft>
              <a:buSzPts val="2800"/>
              <a:buNone/>
            </a:pPr>
            <a:r>
              <a:rPr lang="en-US" sz="1200" b="0">
                <a:solidFill>
                  <a:schemeClr val="accent2"/>
                </a:solidFill>
              </a:rPr>
              <a:t>The Science of Learning. (2016).  https://deansforimpact.org/wp-content/uploads/2016/12/The_Science_of_Learning.pdf. </a:t>
            </a:r>
            <a:endParaRPr sz="1200" b="0">
              <a:solidFill>
                <a:schemeClr val="accent2"/>
              </a:solidFill>
            </a:endParaRPr>
          </a:p>
          <a:p>
            <a:pPr marL="0" lvl="0" indent="0" algn="l" rtl="0">
              <a:lnSpc>
                <a:spcPct val="90000"/>
              </a:lnSpc>
              <a:spcBef>
                <a:spcPts val="0"/>
              </a:spcBef>
              <a:spcAft>
                <a:spcPts val="0"/>
              </a:spcAft>
              <a:buSzPts val="2800"/>
              <a:buNone/>
            </a:pPr>
            <a:endParaRPr sz="1200" b="0">
              <a:solidFill>
                <a:schemeClr val="accent2"/>
              </a:solidFill>
            </a:endParaRPr>
          </a:p>
          <a:p>
            <a:pPr marL="0" lvl="0" indent="0" algn="l" rtl="0">
              <a:lnSpc>
                <a:spcPct val="115000"/>
              </a:lnSpc>
              <a:spcBef>
                <a:spcPts val="0"/>
              </a:spcBef>
              <a:spcAft>
                <a:spcPts val="0"/>
              </a:spcAft>
              <a:buSzPts val="2800"/>
              <a:buNone/>
            </a:pPr>
            <a:r>
              <a:rPr lang="en-US" sz="1200" b="0">
                <a:solidFill>
                  <a:schemeClr val="accent2"/>
                </a:solidFill>
              </a:rPr>
              <a:t>Teaching Writing. (2018). </a:t>
            </a:r>
            <a:r>
              <a:rPr lang="en-US" sz="1200" b="0" i="1">
                <a:solidFill>
                  <a:schemeClr val="accent2"/>
                </a:solidFill>
              </a:rPr>
              <a:t>Argument games! Play these fun games to practice analyzing arguments and writing arguments</a:t>
            </a:r>
            <a:r>
              <a:rPr lang="en-US" sz="1200" b="0">
                <a:solidFill>
                  <a:schemeClr val="accent2"/>
                </a:solidFill>
              </a:rPr>
              <a:t>. Teaching Writing.org. https://www.teachwriting.org/612th/2018/1/22/5-collaborative-and-interactive-games-to-practice-argument-writing</a:t>
            </a:r>
            <a:endParaRPr sz="1200" b="0">
              <a:solidFill>
                <a:schemeClr val="accent2"/>
              </a:solidFill>
            </a:endParaRPr>
          </a:p>
          <a:p>
            <a:pPr marL="0" lvl="0" indent="0" algn="l" rtl="0">
              <a:lnSpc>
                <a:spcPct val="90000"/>
              </a:lnSpc>
              <a:spcBef>
                <a:spcPts val="0"/>
              </a:spcBef>
              <a:spcAft>
                <a:spcPts val="0"/>
              </a:spcAft>
              <a:buSzPts val="2800"/>
              <a:buNone/>
            </a:pPr>
            <a:endParaRPr sz="1200" b="0">
              <a:solidFill>
                <a:schemeClr val="accent2"/>
              </a:solidFill>
            </a:endParaRPr>
          </a:p>
          <a:p>
            <a:pPr marL="0" lvl="0" indent="0" algn="l" rtl="0">
              <a:lnSpc>
                <a:spcPct val="90000"/>
              </a:lnSpc>
              <a:spcBef>
                <a:spcPts val="0"/>
              </a:spcBef>
              <a:spcAft>
                <a:spcPts val="0"/>
              </a:spcAft>
              <a:buSzPts val="2800"/>
              <a:buNone/>
            </a:pPr>
            <a:r>
              <a:rPr lang="en-US" sz="1200" b="0">
                <a:solidFill>
                  <a:schemeClr val="accent2"/>
                </a:solidFill>
              </a:rPr>
              <a:t>“What Is the QFT?” (2022).  </a:t>
            </a:r>
            <a:r>
              <a:rPr lang="en-US" sz="1200" b="0" i="1">
                <a:solidFill>
                  <a:schemeClr val="accent2"/>
                </a:solidFill>
              </a:rPr>
              <a:t>Right Question Institute</a:t>
            </a:r>
            <a:r>
              <a:rPr lang="en-US" sz="1200" b="0">
                <a:solidFill>
                  <a:schemeClr val="accent2"/>
                </a:solidFill>
              </a:rPr>
              <a:t>. https://rightquestion.org/what-is-the-qft/.</a:t>
            </a:r>
            <a:endParaRPr sz="1200" b="0">
              <a:solidFill>
                <a:schemeClr val="accent2"/>
              </a:solidFill>
              <a:highlight>
                <a:srgbClr val="FFFFFF"/>
              </a:highlight>
            </a:endParaRPr>
          </a:p>
          <a:p>
            <a:pPr marL="609600" lvl="0" indent="0" algn="l" rtl="0">
              <a:lnSpc>
                <a:spcPct val="70000"/>
              </a:lnSpc>
              <a:spcBef>
                <a:spcPts val="0"/>
              </a:spcBef>
              <a:spcAft>
                <a:spcPts val="0"/>
              </a:spcAft>
              <a:buSzPts val="2800"/>
              <a:buNone/>
            </a:pPr>
            <a:endParaRPr sz="1200" b="0">
              <a:solidFill>
                <a:schemeClr val="accent2"/>
              </a:solidFill>
              <a:highlight>
                <a:srgbClr val="FFFFFF"/>
              </a:highlight>
            </a:endParaRPr>
          </a:p>
          <a:p>
            <a:pPr marL="609600" lvl="0" indent="0" algn="l" rtl="0">
              <a:lnSpc>
                <a:spcPct val="70000"/>
              </a:lnSpc>
              <a:spcBef>
                <a:spcPts val="0"/>
              </a:spcBef>
              <a:spcAft>
                <a:spcPts val="0"/>
              </a:spcAft>
              <a:buSzPts val="2800"/>
              <a:buNone/>
            </a:pP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r>
              <a:rPr lang="en-US" sz="1200" b="0">
                <a:solidFill>
                  <a:schemeClr val="accent2"/>
                </a:solidFill>
                <a:highlight>
                  <a:srgbClr val="FFFFFF"/>
                </a:highlight>
              </a:rPr>
              <a:t>UNESCO. (2020) Literacy. https://en.unesco.org/themes/literacy.</a:t>
            </a: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endParaRPr sz="1200" b="0">
              <a:solidFill>
                <a:schemeClr val="accent2"/>
              </a:solidFill>
              <a:highlight>
                <a:srgbClr val="FFFFFF"/>
              </a:highlight>
            </a:endParaRPr>
          </a:p>
          <a:p>
            <a:pPr marL="609600" lvl="0" indent="0" algn="l" rtl="0">
              <a:lnSpc>
                <a:spcPct val="70000"/>
              </a:lnSpc>
              <a:spcBef>
                <a:spcPts val="0"/>
              </a:spcBef>
              <a:spcAft>
                <a:spcPts val="0"/>
              </a:spcAft>
              <a:buSzPts val="2800"/>
              <a:buNone/>
            </a:pP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r>
              <a:rPr lang="en-US" sz="1200" b="0">
                <a:solidFill>
                  <a:schemeClr val="accent2"/>
                </a:solidFill>
                <a:highlight>
                  <a:srgbClr val="FFFFFF"/>
                </a:highlight>
              </a:rPr>
              <a:t>UNESCO. (2013). Transforming our world: The 2030 agenda for sustainable development. https://sdgs.un.org/2030agenda</a:t>
            </a:r>
            <a:endParaRPr sz="1200" b="0">
              <a:solidFill>
                <a:schemeClr val="accent2"/>
              </a:solidFill>
              <a:highlight>
                <a:srgbClr val="FFFFFF"/>
              </a:highlight>
            </a:endParaRPr>
          </a:p>
          <a:p>
            <a:pPr marL="0" lvl="0" indent="0" algn="l" rtl="0">
              <a:lnSpc>
                <a:spcPct val="70000"/>
              </a:lnSpc>
              <a:spcBef>
                <a:spcPts val="0"/>
              </a:spcBef>
              <a:spcAft>
                <a:spcPts val="0"/>
              </a:spcAft>
              <a:buSzPts val="2800"/>
              <a:buNone/>
            </a:pPr>
            <a:endParaRPr sz="1200" b="0">
              <a:solidFill>
                <a:schemeClr val="accent2"/>
              </a:solidFill>
            </a:endParaRPr>
          </a:p>
          <a:p>
            <a:pPr marL="0" lvl="0" indent="0" algn="l" rtl="0">
              <a:lnSpc>
                <a:spcPct val="70000"/>
              </a:lnSpc>
              <a:spcBef>
                <a:spcPts val="0"/>
              </a:spcBef>
              <a:spcAft>
                <a:spcPts val="0"/>
              </a:spcAft>
              <a:buSzPts val="2800"/>
              <a:buNone/>
            </a:pPr>
            <a:endParaRPr sz="1200" b="0">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6ad0b4c8b4_1_22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Supplemental Reading</a:t>
            </a:r>
            <a:endParaRPr/>
          </a:p>
        </p:txBody>
      </p:sp>
      <p:sp>
        <p:nvSpPr>
          <p:cNvPr id="394" name="Google Shape;394;g16ad0b4c8b4_1_228"/>
          <p:cNvSpPr txBox="1">
            <a:spLocks noGrp="1"/>
          </p:cNvSpPr>
          <p:nvPr>
            <p:ph type="body" idx="1"/>
          </p:nvPr>
        </p:nvSpPr>
        <p:spPr>
          <a:xfrm>
            <a:off x="838200" y="1825625"/>
            <a:ext cx="10997700" cy="4351200"/>
          </a:xfrm>
          <a:prstGeom prst="rect">
            <a:avLst/>
          </a:prstGeom>
          <a:noFill/>
          <a:ln>
            <a:noFill/>
          </a:ln>
        </p:spPr>
        <p:txBody>
          <a:bodyPr spcFirstLastPara="1" wrap="square" lIns="91425" tIns="45700" rIns="91425" bIns="45700" anchor="t" anchorCtr="0">
            <a:normAutofit/>
          </a:bodyPr>
          <a:lstStyle/>
          <a:p>
            <a:pPr marL="457200" lvl="0" indent="-307975" algn="l" rtl="0">
              <a:lnSpc>
                <a:spcPct val="80000"/>
              </a:lnSpc>
              <a:spcBef>
                <a:spcPts val="0"/>
              </a:spcBef>
              <a:spcAft>
                <a:spcPts val="0"/>
              </a:spcAft>
              <a:buClr>
                <a:schemeClr val="accent2"/>
              </a:buClr>
              <a:buSzPts val="1250"/>
              <a:buFont typeface="Times New Roman"/>
              <a:buChar char="●"/>
            </a:pPr>
            <a:r>
              <a:rPr lang="en-US" sz="1250" b="0" u="sng">
                <a:solidFill>
                  <a:schemeClr val="hlink"/>
                </a:solidFill>
                <a:hlinkClick r:id="rId3"/>
              </a:rPr>
              <a:t>VDOE Comprehensive Literacy: English Instructional Plans</a:t>
            </a:r>
            <a:r>
              <a:rPr lang="en-US" sz="1250" b="0">
                <a:solidFill>
                  <a:schemeClr val="accent2"/>
                </a:solidFill>
              </a:rPr>
              <a:t> (VDOE, 2021)</a:t>
            </a:r>
            <a:endParaRPr sz="1250" b="0">
              <a:solidFill>
                <a:schemeClr val="accent2"/>
              </a:solidFill>
            </a:endParaRPr>
          </a:p>
          <a:p>
            <a:pPr marL="457200" lvl="0" indent="-307975" algn="l" rtl="0">
              <a:lnSpc>
                <a:spcPct val="80000"/>
              </a:lnSpc>
              <a:spcBef>
                <a:spcPts val="0"/>
              </a:spcBef>
              <a:spcAft>
                <a:spcPts val="0"/>
              </a:spcAft>
              <a:buClr>
                <a:schemeClr val="accent2"/>
              </a:buClr>
              <a:buSzPts val="1250"/>
              <a:buFont typeface="Times New Roman"/>
              <a:buChar char="●"/>
            </a:pPr>
            <a:r>
              <a:rPr lang="en-US" sz="1250" b="0" u="sng">
                <a:solidFill>
                  <a:schemeClr val="hlink"/>
                </a:solidFill>
                <a:hlinkClick r:id="rId4"/>
              </a:rPr>
              <a:t>8 Tips for Teaching with Mentor Texts</a:t>
            </a:r>
            <a:r>
              <a:rPr lang="en-US" sz="1250" b="0">
                <a:solidFill>
                  <a:schemeClr val="accent2"/>
                </a:solidFill>
              </a:rPr>
              <a:t> (Edutopia, 2017)</a:t>
            </a:r>
            <a:endParaRPr sz="1250" b="0">
              <a:solidFill>
                <a:schemeClr val="accent2"/>
              </a:solidFill>
            </a:endParaRPr>
          </a:p>
          <a:p>
            <a:pPr marL="457200" lvl="0" indent="-307975" algn="l" rtl="0">
              <a:lnSpc>
                <a:spcPct val="80000"/>
              </a:lnSpc>
              <a:spcBef>
                <a:spcPts val="0"/>
              </a:spcBef>
              <a:spcAft>
                <a:spcPts val="0"/>
              </a:spcAft>
              <a:buClr>
                <a:schemeClr val="accent2"/>
              </a:buClr>
              <a:buSzPts val="1250"/>
              <a:buFont typeface="Times New Roman"/>
              <a:buChar char="●"/>
            </a:pPr>
            <a:r>
              <a:rPr lang="en-US" sz="1250" b="0" u="sng">
                <a:solidFill>
                  <a:schemeClr val="hlink"/>
                </a:solidFill>
                <a:hlinkClick r:id="rId5"/>
              </a:rPr>
              <a:t>Multimedia Mentor Texts (</a:t>
            </a:r>
            <a:r>
              <a:rPr lang="en-US" sz="1250" b="0">
                <a:solidFill>
                  <a:schemeClr val="accent2"/>
                </a:solidFill>
              </a:rPr>
              <a:t>NCTE, 2019)</a:t>
            </a:r>
            <a:endParaRPr sz="1250" b="0">
              <a:solidFill>
                <a:schemeClr val="accent2"/>
              </a:solidFill>
            </a:endParaRPr>
          </a:p>
          <a:p>
            <a:pPr marL="457200" lvl="0" indent="-307975" algn="l" rtl="0">
              <a:lnSpc>
                <a:spcPct val="80000"/>
              </a:lnSpc>
              <a:spcBef>
                <a:spcPts val="0"/>
              </a:spcBef>
              <a:spcAft>
                <a:spcPts val="0"/>
              </a:spcAft>
              <a:buClr>
                <a:schemeClr val="accent2"/>
              </a:buClr>
              <a:buSzPts val="1250"/>
              <a:buFont typeface="Times New Roman"/>
              <a:buChar char="●"/>
            </a:pPr>
            <a:r>
              <a:rPr lang="en-US" sz="1250" b="0" u="sng">
                <a:solidFill>
                  <a:schemeClr val="hlink"/>
                </a:solidFill>
                <a:hlinkClick r:id="rId6"/>
              </a:rPr>
              <a:t>The Communication Symphony</a:t>
            </a:r>
            <a:r>
              <a:rPr lang="en-US" sz="1250" b="0">
                <a:solidFill>
                  <a:schemeClr val="accent2"/>
                </a:solidFill>
              </a:rPr>
              <a:t> (CMSi, 2021)</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7"/>
              </a:rPr>
              <a:t>Build Your Stack: Curating a Menu of Mentors</a:t>
            </a:r>
            <a:r>
              <a:rPr lang="en-US" sz="1250" b="0">
                <a:solidFill>
                  <a:schemeClr val="accent2"/>
                </a:solidFill>
              </a:rPr>
              <a:t> (NCTE, 2021)</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4"/>
              </a:rPr>
              <a:t>8 Tips for Teaching With Mentor Texts </a:t>
            </a:r>
            <a:r>
              <a:rPr lang="en-US" sz="1250" b="0">
                <a:solidFill>
                  <a:schemeClr val="accent2"/>
                </a:solidFill>
              </a:rPr>
              <a:t>(Edutopia, 2017)</a:t>
            </a:r>
            <a:endParaRPr sz="1250" b="0">
              <a:solidFill>
                <a:schemeClr val="accent2"/>
              </a:solidFill>
            </a:endParaRPr>
          </a:p>
          <a:p>
            <a:pPr marL="457200" lvl="0" indent="-307975" algn="l" rtl="0">
              <a:lnSpc>
                <a:spcPct val="80000"/>
              </a:lnSpc>
              <a:spcBef>
                <a:spcPts val="0"/>
              </a:spcBef>
              <a:spcAft>
                <a:spcPts val="0"/>
              </a:spcAft>
              <a:buClr>
                <a:schemeClr val="accent2"/>
              </a:buClr>
              <a:buSzPts val="1250"/>
              <a:buFont typeface="Times New Roman"/>
              <a:buChar char="●"/>
            </a:pPr>
            <a:r>
              <a:rPr lang="en-US" sz="1250" b="0" u="sng">
                <a:solidFill>
                  <a:schemeClr val="hlink"/>
                </a:solidFill>
                <a:hlinkClick r:id="rId8"/>
              </a:rPr>
              <a:t>Activating Learning: Teaching for Metacognition</a:t>
            </a:r>
            <a:r>
              <a:rPr lang="en-US" sz="1250" b="0">
                <a:solidFill>
                  <a:schemeClr val="accent2"/>
                </a:solidFill>
              </a:rPr>
              <a:t> (NCTE, 2016)</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9"/>
              </a:rPr>
              <a:t>Teacher clarity</a:t>
            </a:r>
            <a:r>
              <a:rPr lang="en-US" sz="1250" b="0">
                <a:solidFill>
                  <a:schemeClr val="accent2"/>
                </a:solidFill>
              </a:rPr>
              <a:t>: 5 steps from John Almarode (2019)</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0"/>
              </a:rPr>
              <a:t>Effectiveness of Collaborative Writing</a:t>
            </a:r>
            <a:r>
              <a:rPr lang="en-US" sz="1250" b="0">
                <a:solidFill>
                  <a:schemeClr val="accent2"/>
                </a:solidFill>
              </a:rPr>
              <a:t>… benefits for ELs (Creative Education, 2020)</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1"/>
              </a:rPr>
              <a:t>https://movingwriters.org/2016/11/07/the-only-four-questions-youll-ever-need-to-ask-your-writers/</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2"/>
              </a:rPr>
              <a:t>https://www.theresawills.com/templates</a:t>
            </a:r>
            <a:r>
              <a:rPr lang="en-US" sz="1250" b="0">
                <a:solidFill>
                  <a:schemeClr val="accent2"/>
                </a:solidFill>
              </a:rPr>
              <a:t> (Wills, 2022)</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3"/>
              </a:rPr>
              <a:t>Meet the Single Point Rubric</a:t>
            </a:r>
            <a:r>
              <a:rPr lang="en-US" sz="1250" b="0">
                <a:solidFill>
                  <a:schemeClr val="accent2"/>
                </a:solidFill>
              </a:rPr>
              <a:t>, (Cult of Pedagogy, 2015)</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4"/>
              </a:rPr>
              <a:t>6 Reasons to try a Single-Point Rubric</a:t>
            </a:r>
            <a:r>
              <a:rPr lang="en-US" sz="1250" b="0">
                <a:solidFill>
                  <a:schemeClr val="accent2"/>
                </a:solidFill>
              </a:rPr>
              <a:t>, (Edutopia, 2017)</a:t>
            </a:r>
            <a:endParaRPr sz="1250" b="0">
              <a:solidFill>
                <a:schemeClr val="accent2"/>
              </a:solidFill>
            </a:endParaRPr>
          </a:p>
          <a:p>
            <a:pPr marL="457200" lvl="0" indent="-307975" algn="l" rtl="0">
              <a:lnSpc>
                <a:spcPct val="100000"/>
              </a:lnSpc>
              <a:spcBef>
                <a:spcPts val="0"/>
              </a:spcBef>
              <a:spcAft>
                <a:spcPts val="0"/>
              </a:spcAft>
              <a:buClr>
                <a:schemeClr val="accent2"/>
              </a:buClr>
              <a:buSzPts val="1250"/>
              <a:buFont typeface="Times New Roman"/>
              <a:buChar char="●"/>
            </a:pPr>
            <a:r>
              <a:rPr lang="en-US" sz="1250" b="0" u="sng">
                <a:solidFill>
                  <a:schemeClr val="hlink"/>
                </a:solidFill>
                <a:hlinkClick r:id="rId15"/>
              </a:rPr>
              <a:t>Leveraging Peer Power to Improve Writing</a:t>
            </a:r>
            <a:r>
              <a:rPr lang="en-US" sz="1250" b="0">
                <a:solidFill>
                  <a:schemeClr val="accent2"/>
                </a:solidFill>
              </a:rPr>
              <a:t>, (Edutopia, 2020)</a:t>
            </a:r>
            <a:endParaRPr sz="1250" b="0">
              <a:solidFill>
                <a:schemeClr val="accent2"/>
              </a:solidFill>
            </a:endParaRPr>
          </a:p>
          <a:p>
            <a:pPr marL="457200" lvl="0" indent="-228600" algn="l" rtl="0">
              <a:lnSpc>
                <a:spcPct val="100000"/>
              </a:lnSpc>
              <a:spcBef>
                <a:spcPts val="0"/>
              </a:spcBef>
              <a:spcAft>
                <a:spcPts val="0"/>
              </a:spcAft>
              <a:buClr>
                <a:schemeClr val="hlink"/>
              </a:buClr>
              <a:buSzPts val="350"/>
              <a:buFont typeface="Atma"/>
              <a:buNone/>
            </a:pPr>
            <a:endParaRPr>
              <a:solidFill>
                <a:schemeClr val="hlink"/>
              </a:solidFill>
              <a:latin typeface="Atma"/>
              <a:ea typeface="Atma"/>
              <a:cs typeface="Atma"/>
              <a:sym typeface="At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6ad0b4c8b4_1_23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400" name="Google Shape;400;g16ad0b4c8b4_1_2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6ad0b4c8b4_1_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dirty="0"/>
              <a:t>Defining Our </a:t>
            </a:r>
            <a:r>
              <a:rPr lang="en-US" dirty="0" smtClean="0"/>
              <a:t>Why (1 of 2)</a:t>
            </a:r>
            <a:endParaRPr dirty="0"/>
          </a:p>
        </p:txBody>
      </p:sp>
      <p:sp>
        <p:nvSpPr>
          <p:cNvPr id="168" name="Google Shape;168;g16ad0b4c8b4_1_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6ad0b4c8b4_1_38"/>
          <p:cNvSpPr txBox="1">
            <a:spLocks noGrp="1"/>
          </p:cNvSpPr>
          <p:nvPr>
            <p:ph type="title"/>
          </p:nvPr>
        </p:nvSpPr>
        <p:spPr>
          <a:xfrm>
            <a:off x="838200" y="2212649"/>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a:t>What does it mean to be </a:t>
            </a:r>
            <a:r>
              <a:rPr lang="en-US" u="sng">
                <a:solidFill>
                  <a:schemeClr val="hlink"/>
                </a:solidFill>
                <a:hlinkClick r:id="rId3"/>
              </a:rPr>
              <a:t>globally literate</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6ad0b4c8b4_1_4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dirty="0"/>
              <a:t>Defining Our </a:t>
            </a:r>
            <a:r>
              <a:rPr lang="en-US" dirty="0" smtClean="0"/>
              <a:t>Why (2 of 2)</a:t>
            </a:r>
            <a:endParaRPr dirty="0"/>
          </a:p>
        </p:txBody>
      </p:sp>
      <p:sp>
        <p:nvSpPr>
          <p:cNvPr id="179" name="Google Shape;179;g16ad0b4c8b4_1_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201930" algn="l" rtl="0">
              <a:lnSpc>
                <a:spcPct val="90000"/>
              </a:lnSpc>
              <a:spcBef>
                <a:spcPts val="0"/>
              </a:spcBef>
              <a:spcAft>
                <a:spcPts val="0"/>
              </a:spcAft>
              <a:buClr>
                <a:schemeClr val="dk1"/>
              </a:buClr>
              <a:buSzPct val="100000"/>
              <a:buChar char="•"/>
            </a:pPr>
            <a:r>
              <a:rPr lang="en-US"/>
              <a:t>Our goal is to create globally literate students. What does this look like?</a:t>
            </a:r>
            <a:endParaRPr/>
          </a:p>
          <a:p>
            <a:pPr marL="228600" lvl="0" indent="-201930" algn="l" rtl="0">
              <a:lnSpc>
                <a:spcPct val="90000"/>
              </a:lnSpc>
              <a:spcBef>
                <a:spcPts val="0"/>
              </a:spcBef>
              <a:spcAft>
                <a:spcPts val="0"/>
              </a:spcAft>
              <a:buClr>
                <a:schemeClr val="dk1"/>
              </a:buClr>
              <a:buSzPct val="100000"/>
              <a:buChar char="•"/>
            </a:pPr>
            <a:r>
              <a:rPr lang="en-US"/>
              <a:t>Globally literate students meaningfully engage and contribute in their communities after their pre-kindergarten to 12th grade experience as active participants. What does this look like in action in our communities to be good readers, writers, thinkers, and communicators?</a:t>
            </a:r>
            <a:endParaRPr/>
          </a:p>
          <a:p>
            <a:pPr marL="228600" lvl="0" indent="-201930" algn="l" rtl="0">
              <a:lnSpc>
                <a:spcPct val="90000"/>
              </a:lnSpc>
              <a:spcBef>
                <a:spcPts val="0"/>
              </a:spcBef>
              <a:spcAft>
                <a:spcPts val="0"/>
              </a:spcAft>
              <a:buSzPct val="100000"/>
              <a:buChar char="•"/>
            </a:pPr>
            <a:r>
              <a:rPr lang="en-US"/>
              <a:t>For example, the data is clear that levels of literacy directly impacts a person’s overall wellness (Ehmann et al, 2020), quality of life (Berkman et al, 2011), and access to diverse opportunities (UNESCO, 2020)</a:t>
            </a:r>
            <a:endParaRPr/>
          </a:p>
          <a:p>
            <a:pPr marL="228600" lvl="0" indent="-201930" algn="l" rtl="0">
              <a:lnSpc>
                <a:spcPct val="90000"/>
              </a:lnSpc>
              <a:spcBef>
                <a:spcPts val="0"/>
              </a:spcBef>
              <a:spcAft>
                <a:spcPts val="0"/>
              </a:spcAft>
              <a:buSzPct val="100000"/>
              <a:buChar char="•"/>
            </a:pPr>
            <a:r>
              <a:rPr lang="en-US"/>
              <a:t>Communicating effectively is a mainstay in every post-high school avenue and directly touches every college, career, and service opportunity</a:t>
            </a:r>
            <a:endParaRPr/>
          </a:p>
          <a:p>
            <a:pPr marL="228600" lvl="0" indent="-201930" algn="l" rtl="0">
              <a:lnSpc>
                <a:spcPct val="90000"/>
              </a:lnSpc>
              <a:spcBef>
                <a:spcPts val="0"/>
              </a:spcBef>
              <a:spcAft>
                <a:spcPts val="0"/>
              </a:spcAft>
              <a:buSzPct val="100000"/>
              <a:buChar char="•"/>
            </a:pPr>
            <a:r>
              <a:rPr lang="en-US" i="1"/>
              <a:t>Virginia Department of Education highlights 17 career clusters. Do any require students to read, write, communicate, and critically think?</a:t>
            </a:r>
            <a:endParaRPr i="1"/>
          </a:p>
          <a:p>
            <a:pPr marL="685800" lvl="1" indent="-205740" algn="l" rtl="0">
              <a:lnSpc>
                <a:spcPct val="90000"/>
              </a:lnSpc>
              <a:spcBef>
                <a:spcPts val="0"/>
              </a:spcBef>
              <a:spcAft>
                <a:spcPts val="0"/>
              </a:spcAft>
              <a:buSzPct val="100000"/>
              <a:buChar char="•"/>
            </a:pPr>
            <a:r>
              <a:rPr lang="en-US"/>
              <a:t>All of them have this requirement! It doesn’t matter the pathway our students choose; our job is to ensure they have the tools to enter any scenario they choose to be globally literate.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6ad0b4c8b4_1_47"/>
          <p:cNvSpPr txBox="1">
            <a:spLocks noGrp="1"/>
          </p:cNvSpPr>
          <p:nvPr>
            <p:ph type="title"/>
          </p:nvPr>
        </p:nvSpPr>
        <p:spPr>
          <a:xfrm>
            <a:off x="839800" y="457200"/>
            <a:ext cx="3932100" cy="5666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3200"/>
              <a:buFont typeface="Times New Roman"/>
              <a:buNone/>
            </a:pPr>
            <a:r>
              <a:rPr lang="en-US"/>
              <a:t>“Literacy is a fundamental human right and the foundation for lifelong learning. It is essential to social and human development in its ability to transform lives.” </a:t>
            </a:r>
            <a:endParaRPr/>
          </a:p>
          <a:p>
            <a:pPr marL="0" lvl="0" indent="0" algn="l" rtl="0">
              <a:lnSpc>
                <a:spcPct val="90000"/>
              </a:lnSpc>
              <a:spcBef>
                <a:spcPts val="0"/>
              </a:spcBef>
              <a:spcAft>
                <a:spcPts val="0"/>
              </a:spcAft>
              <a:buClr>
                <a:srgbClr val="003B71"/>
              </a:buClr>
              <a:buSzPts val="3200"/>
              <a:buFont typeface="Times New Roman"/>
              <a:buNone/>
            </a:pPr>
            <a:endParaRPr/>
          </a:p>
          <a:p>
            <a:pPr marL="0" lvl="0" indent="0" algn="l" rtl="0">
              <a:lnSpc>
                <a:spcPct val="90000"/>
              </a:lnSpc>
              <a:spcBef>
                <a:spcPts val="0"/>
              </a:spcBef>
              <a:spcAft>
                <a:spcPts val="0"/>
              </a:spcAft>
              <a:buClr>
                <a:srgbClr val="003B71"/>
              </a:buClr>
              <a:buSzPts val="3200"/>
              <a:buFont typeface="Times New Roman"/>
              <a:buNone/>
            </a:pPr>
            <a:r>
              <a:rPr lang="en-US" sz="2200"/>
              <a:t>(Credit: UNESCO, 2013)</a:t>
            </a:r>
            <a:endParaRPr sz="2200"/>
          </a:p>
        </p:txBody>
      </p:sp>
      <p:pic>
        <p:nvPicPr>
          <p:cNvPr id="185" name="Google Shape;185;g16ad0b4c8b4_1_47" descr="A group of people sitting in chairs&#10;&#10;Description automatically generated"/>
          <p:cNvPicPr preferRelativeResize="0">
            <a:picLocks noGrp="1"/>
          </p:cNvPicPr>
          <p:nvPr>
            <p:ph type="pic" idx="2"/>
          </p:nvPr>
        </p:nvPicPr>
        <p:blipFill rotWithShape="1">
          <a:blip r:embed="rId3">
            <a:alphaModFix/>
          </a:blip>
          <a:srcRect t="8463" b="8463"/>
          <a:stretch/>
        </p:blipFill>
        <p:spPr>
          <a:xfrm>
            <a:off x="5183188" y="987425"/>
            <a:ext cx="6172200" cy="4873625"/>
          </a:xfrm>
          <a:prstGeom prst="rect">
            <a:avLst/>
          </a:prstGeom>
          <a:noFill/>
          <a:ln>
            <a:noFill/>
          </a:ln>
        </p:spPr>
      </p:pic>
      <p:sp>
        <p:nvSpPr>
          <p:cNvPr id="186" name="Google Shape;186;g16ad0b4c8b4_1_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6ad0b4c8b4_1_5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5000"/>
              <a:buFont typeface="Times New Roman"/>
              <a:buNone/>
            </a:pPr>
            <a:r>
              <a:rPr lang="en-US"/>
              <a:t>Calibrating Our How</a:t>
            </a:r>
            <a:endParaRPr/>
          </a:p>
        </p:txBody>
      </p:sp>
      <p:sp>
        <p:nvSpPr>
          <p:cNvPr id="192" name="Google Shape;192;g16ad0b4c8b4_1_5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6ad0b4c8b4_1_6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Calibration through evidence-based practices</a:t>
            </a:r>
            <a:endParaRPr/>
          </a:p>
        </p:txBody>
      </p:sp>
      <p:sp>
        <p:nvSpPr>
          <p:cNvPr id="198" name="Google Shape;198;g16ad0b4c8b4_1_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SzPct val="142857"/>
              <a:buNone/>
            </a:pPr>
            <a:r>
              <a:rPr lang="en-US"/>
              <a:t>To accomplish our task, we have to identify the evidence-based practices that help our goal materialize:</a:t>
            </a:r>
            <a:endParaRPr/>
          </a:p>
          <a:p>
            <a:pPr marL="0" lvl="0" indent="0" algn="l" rtl="0">
              <a:lnSpc>
                <a:spcPct val="90000"/>
              </a:lnSpc>
              <a:spcBef>
                <a:spcPts val="0"/>
              </a:spcBef>
              <a:spcAft>
                <a:spcPts val="0"/>
              </a:spcAft>
              <a:buSzPct val="142857"/>
              <a:buNone/>
            </a:pPr>
            <a:endParaRPr/>
          </a:p>
          <a:p>
            <a:pPr marL="228600" lvl="0" indent="-175260" algn="l" rtl="0">
              <a:lnSpc>
                <a:spcPct val="90000"/>
              </a:lnSpc>
              <a:spcBef>
                <a:spcPts val="0"/>
              </a:spcBef>
              <a:spcAft>
                <a:spcPts val="0"/>
              </a:spcAft>
              <a:buClr>
                <a:schemeClr val="dk1"/>
              </a:buClr>
              <a:buSzPct val="100000"/>
              <a:buChar char="•"/>
            </a:pPr>
            <a:r>
              <a:rPr lang="en-US"/>
              <a:t>We need to integrate disciplinary literacy intentionally and meaningfully. Our subject is that natural connector between all other disciplines.</a:t>
            </a:r>
            <a:endParaRPr/>
          </a:p>
          <a:p>
            <a:pPr marL="228600" lvl="0" indent="-175260" algn="l" rtl="0">
              <a:lnSpc>
                <a:spcPct val="90000"/>
              </a:lnSpc>
              <a:spcBef>
                <a:spcPts val="0"/>
              </a:spcBef>
              <a:spcAft>
                <a:spcPts val="0"/>
              </a:spcAft>
              <a:buSzPct val="100000"/>
              <a:buChar char="•"/>
            </a:pPr>
            <a:r>
              <a:rPr lang="en-US"/>
              <a:t>We need to use, model, and highlight multiple and social literacies. Multiple literacies may be a new term for you, but we use it constantly in how we “read” the world. This could come from podcasts, social media, blogs, or infographics. Social literacies are the ways that we make meaning about the world when done in collaboration with others. We are fortunate to have an entire strand focused on these key practices!</a:t>
            </a:r>
            <a:endParaRPr/>
          </a:p>
          <a:p>
            <a:pPr marL="228600" lvl="0" indent="-175260" algn="l" rtl="0">
              <a:lnSpc>
                <a:spcPct val="90000"/>
              </a:lnSpc>
              <a:spcBef>
                <a:spcPts val="0"/>
              </a:spcBef>
              <a:spcAft>
                <a:spcPts val="0"/>
              </a:spcAft>
              <a:buSzPct val="100000"/>
              <a:buChar char="•"/>
            </a:pPr>
            <a:r>
              <a:rPr lang="en-US"/>
              <a:t>This next idea coincides with multiple and social literacies. Teachers can foster environments that boost engagement and increase student motivation because our content uses connection to the self, to other texts, and to the world to make meaning.</a:t>
            </a:r>
            <a:endParaRPr/>
          </a:p>
          <a:p>
            <a:pPr marL="228600" lvl="0" indent="-175260" algn="l" rtl="0">
              <a:lnSpc>
                <a:spcPct val="90000"/>
              </a:lnSpc>
              <a:spcBef>
                <a:spcPts val="0"/>
              </a:spcBef>
              <a:spcAft>
                <a:spcPts val="0"/>
              </a:spcAft>
              <a:buSzPct val="100000"/>
              <a:buChar char="•"/>
            </a:pPr>
            <a:r>
              <a:rPr lang="en-US"/>
              <a:t>When we form communities and embrace diverse stories, we help students foster and appreciation for multicultural perspectives.</a:t>
            </a:r>
            <a:endParaRPr/>
          </a:p>
          <a:p>
            <a:pPr marL="228600" lvl="0" indent="0" algn="l" rtl="0">
              <a:lnSpc>
                <a:spcPct val="90000"/>
              </a:lnSpc>
              <a:spcBef>
                <a:spcPts val="0"/>
              </a:spcBef>
              <a:spcAft>
                <a:spcPts val="0"/>
              </a:spcAft>
              <a:buSzPct val="142857"/>
              <a:buNone/>
            </a:pPr>
            <a:endParaRPr/>
          </a:p>
          <a:p>
            <a:pPr marL="228600" lvl="0" indent="0" algn="l" rtl="0">
              <a:lnSpc>
                <a:spcPct val="90000"/>
              </a:lnSpc>
              <a:spcBef>
                <a:spcPts val="0"/>
              </a:spcBef>
              <a:spcAft>
                <a:spcPts val="0"/>
              </a:spcAft>
              <a:buSzPct val="142857"/>
              <a:buNone/>
            </a:pPr>
            <a:r>
              <a:rPr lang="en-US"/>
              <a:t>(NCTE, 2020)</a:t>
            </a:r>
            <a:endParaRPr/>
          </a:p>
          <a:p>
            <a:pPr marL="228600" lvl="0" indent="0" algn="l" rtl="0">
              <a:lnSpc>
                <a:spcPct val="90000"/>
              </a:lnSpc>
              <a:spcBef>
                <a:spcPts val="0"/>
              </a:spcBef>
              <a:spcAft>
                <a:spcPts val="0"/>
              </a:spcAft>
              <a:buSzPct val="142857"/>
              <a:buNone/>
            </a:pPr>
            <a:endParaRPr/>
          </a:p>
          <a:p>
            <a:pPr marL="228600" lvl="0" indent="0" algn="l" rtl="0">
              <a:lnSpc>
                <a:spcPct val="90000"/>
              </a:lnSpc>
              <a:spcBef>
                <a:spcPts val="0"/>
              </a:spcBef>
              <a:spcAft>
                <a:spcPts val="0"/>
              </a:spcAft>
              <a:buSzPct val="142857"/>
              <a:buNone/>
            </a:pPr>
            <a:r>
              <a:rPr lang="en-US"/>
              <a:t>Communication is how we form connection; connection breeds and facilitates change. So, if we want our students to feel the hope of change, we have to embrace communication.</a:t>
            </a:r>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3982</Words>
  <Application>Microsoft Office PowerPoint</Application>
  <PresentationFormat>Widescreen</PresentationFormat>
  <Paragraphs>367</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Roboto</vt:lpstr>
      <vt:lpstr>Trebuchet MS</vt:lpstr>
      <vt:lpstr>Verdana</vt:lpstr>
      <vt:lpstr>Tinos</vt:lpstr>
      <vt:lpstr>Calibri</vt:lpstr>
      <vt:lpstr>Georgia</vt:lpstr>
      <vt:lpstr>Arial</vt:lpstr>
      <vt:lpstr>Times New Roman</vt:lpstr>
      <vt:lpstr>Atma</vt:lpstr>
      <vt:lpstr>Courier New</vt:lpstr>
      <vt:lpstr>Office Theme</vt:lpstr>
      <vt:lpstr>Using Communication and Multimodal Literacy Strands to Rebuild and Refresh your Reading &amp; Writing Communities</vt:lpstr>
      <vt:lpstr>Session Learning Target</vt:lpstr>
      <vt:lpstr>Agenda</vt:lpstr>
      <vt:lpstr>Defining Our Why (1 of 2)</vt:lpstr>
      <vt:lpstr>What does it mean to be globally literate? </vt:lpstr>
      <vt:lpstr>Defining Our Why (2 of 2)</vt:lpstr>
      <vt:lpstr>“Literacy is a fundamental human right and the foundation for lifelong learning. It is essential to social and human development in its ability to transform lives.”   (Credit: UNESCO, 2013)</vt:lpstr>
      <vt:lpstr>Calibrating Our How</vt:lpstr>
      <vt:lpstr>Calibration through evidence-based practices</vt:lpstr>
      <vt:lpstr>Calibrate</vt:lpstr>
      <vt:lpstr>Calibrating Our How: Finding Due North</vt:lpstr>
      <vt:lpstr>Calibrating Our How: The Science of Learning</vt:lpstr>
      <vt:lpstr>Unpacking Our What (1 of 2)</vt:lpstr>
      <vt:lpstr>Unpacking Our What (2 of 2)</vt:lpstr>
      <vt:lpstr>Best Practice 1: Inquiry Design Activities</vt:lpstr>
      <vt:lpstr>Best Practice #1: Inquiry Design Activities Generating Questions</vt:lpstr>
      <vt:lpstr>Strategy 1: Question Formulation Technique Example (1 of 2)</vt:lpstr>
      <vt:lpstr>Strategy 1: Question Formulation Technique Example (2 of 2)</vt:lpstr>
      <vt:lpstr>Strategy 2: Texts With a Twist (1 of 2)</vt:lpstr>
      <vt:lpstr>Strategy 2: Texts With a Twist (2 of 2)</vt:lpstr>
      <vt:lpstr>Best Practice #2: Teaching Reading and Writing  with Mentor Texts </vt:lpstr>
      <vt:lpstr>Strategy 1: Teaching Reading and Writing  with Mentor Texts: Transcribe</vt:lpstr>
      <vt:lpstr>Example 1</vt:lpstr>
      <vt:lpstr>Strategy 2: Teaching Reading and Writing  with Mentor Texts: Analyze</vt:lpstr>
      <vt:lpstr>Example 2</vt:lpstr>
      <vt:lpstr>Strategy 3: Teaching Reading and Writing  with Mentor Texts: Imitate </vt:lpstr>
      <vt:lpstr>Example 3</vt:lpstr>
      <vt:lpstr>Best Practice 3: Prioritizing Collaborative Opportunities to Enhance Writing Ability</vt:lpstr>
      <vt:lpstr>Strategy 1: Team Writing Analysis with Sentence Frames for Support  </vt:lpstr>
      <vt:lpstr>Strategy 2: Single-point Rubric for the Win! </vt:lpstr>
      <vt:lpstr>Strategy 2: Example</vt:lpstr>
      <vt:lpstr>Takeaways… </vt:lpstr>
      <vt:lpstr>The number one determinant of your students’ success… </vt:lpstr>
      <vt:lpstr>Continue your learning</vt:lpstr>
      <vt:lpstr>Next Steps</vt:lpstr>
      <vt:lpstr>References</vt:lpstr>
      <vt:lpstr>Supplemental Reading</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Communication and Multimodal Literacy Strands to Rebuild and Refresh your Reading &amp; Writing Communities</dc:title>
  <dc:creator>VITA Program</dc:creator>
  <cp:lastModifiedBy>VITA Program</cp:lastModifiedBy>
  <cp:revision>5</cp:revision>
  <dcterms:created xsi:type="dcterms:W3CDTF">2022-07-20T12:39:39Z</dcterms:created>
  <dcterms:modified xsi:type="dcterms:W3CDTF">2022-10-24T18:53:06Z</dcterms:modified>
</cp:coreProperties>
</file>