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7" r:id="rId2"/>
  </p:sldMasterIdLst>
  <p:notesMasterIdLst>
    <p:notesMasterId r:id="rId44"/>
  </p:notesMasterIdLst>
  <p:sldIdLst>
    <p:sldId id="29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94" r:id="rId25"/>
    <p:sldId id="278" r:id="rId26"/>
    <p:sldId id="279" r:id="rId27"/>
    <p:sldId id="280" r:id="rId28"/>
    <p:sldId id="281" r:id="rId29"/>
    <p:sldId id="282" r:id="rId30"/>
    <p:sldId id="295" r:id="rId31"/>
    <p:sldId id="283" r:id="rId32"/>
    <p:sldId id="296" r:id="rId33"/>
    <p:sldId id="284" r:id="rId34"/>
    <p:sldId id="285" r:id="rId35"/>
    <p:sldId id="286" r:id="rId36"/>
    <p:sldId id="287" r:id="rId37"/>
    <p:sldId id="288" r:id="rId38"/>
    <p:sldId id="289" r:id="rId39"/>
    <p:sldId id="290" r:id="rId40"/>
    <p:sldId id="291" r:id="rId41"/>
    <p:sldId id="292" r:id="rId42"/>
    <p:sldId id="293" r:id="rId43"/>
  </p:sldIdLst>
  <p:sldSz cx="9144000" cy="5143500" type="screen16x9"/>
  <p:notesSz cx="6858000" cy="9144000"/>
  <p:embeddedFontLst>
    <p:embeddedFont>
      <p:font typeface="Tahoma" panose="020B0604030504040204" pitchFamily="34" charset="0"/>
      <p:regular r:id="rId45"/>
      <p:bold r:id="rId46"/>
    </p:embeddedFont>
    <p:embeddedFont>
      <p:font typeface="Trebuchet MS" panose="020B0603020202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Georgia" panose="02040502050405020303"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7xoHnGwkMisRZ1AueylNoVFg9g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 Coo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07T13:38:41.279" idx="1">
    <p:pos x="6000" y="0"/>
    <p:text>fix footer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nHK81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60edb10ba2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60edb10ba2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endParaRPr sz="2000" u="sng">
              <a:solidFill>
                <a:schemeClr val="hlink"/>
              </a:solidFill>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60edb10ba2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60edb10ba2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2000" u="sng">
              <a:solidFill>
                <a:schemeClr val="hlink"/>
              </a:solidFill>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0edb10ba2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0edb10ba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Presentations on Using SOL Test Data to Inform Instruction- one presentation for Reading teachers, and one for Mathematics teachers- have been provided to assist teachers in determining how last year’s SOL test SDBQ Reports can be used to plan for this year’s instruction.</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The presentation titled “Using the Student Detail by Question Extract File for Teachers” is intended to provide an introduction </a:t>
            </a:r>
            <a:r>
              <a:rPr lang="en-US">
                <a:solidFill>
                  <a:schemeClr val="dk1"/>
                </a:solidFill>
              </a:rPr>
              <a:t>to the SDBQ Extract file and give some examples as to how the file can be manipulated using Microsoft Excel. The demonstration within this video will contain data from the Spring 2022 Standards of Learning Mathematics tests in grades 3, 4, and 5. However, the process that will be shown can be used with </a:t>
            </a:r>
            <a:r>
              <a:rPr lang="en-US">
                <a:solidFill>
                  <a:srgbClr val="202020"/>
                </a:solidFill>
              </a:rPr>
              <a:t>any </a:t>
            </a:r>
            <a:r>
              <a:rPr lang="en-US">
                <a:solidFill>
                  <a:schemeClr val="dk1"/>
                </a:solidFill>
              </a:rPr>
              <a:t>SOL test results as well as Growth Assessment results.</a:t>
            </a:r>
            <a:endParaRPr>
              <a:solidFill>
                <a:schemeClr val="dk1"/>
              </a:solidFill>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Example: The grade 5 reading student may receive a grade 4 passage and test items or a grade 6 passage and test items, depending on their responses to the on-grade-level passages and test items.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You may be curious about the information the parents of your students will receive and how they will be able to access that information.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The Virginia Parent Portal is a web-based system that was made available to school divisions in Virginia in fall 2021. This portal was specifically designed for the purpose of sharing the results from state assessments administered in grades 3-8 reading and mathematics with parents. Through the Parent Portal, parents will be able to access information about their child’s performance on the growth assessments administered in 2022-2023. Results from Spring 2023 SOL Tests will also be available after they are administered.  The same account and Claim Code will be used to access fall and winter growth assessment results. Parents will be provided with a different Claim Code to access their child’s spring 2023 SOL test results. </a:t>
            </a:r>
            <a:endParaRPr/>
          </a:p>
          <a:p>
            <a:pPr marL="0" lvl="0" indent="0" algn="l" rtl="0">
              <a:lnSpc>
                <a:spcPct val="115000"/>
              </a:lnSpc>
              <a:spcBef>
                <a:spcPts val="0"/>
              </a:spcBef>
              <a:spcAft>
                <a:spcPts val="0"/>
              </a:spcAft>
              <a:buSzPts val="1100"/>
              <a:buNone/>
            </a:pPr>
            <a:r>
              <a:rPr lang="en-US"/>
              <a:t>Parents will be able to access their child's Student Detail by Question report for each assessment completed.</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Once the parent has created their account and claimed their child’s test results with the information provided by their child’s school, they will have access to a PDF version of the SDBQ report. This report in the portal is identical to the version that you have access to in your school division.</a:t>
            </a:r>
            <a:endParaRPr/>
          </a:p>
          <a:p>
            <a:pPr marL="0" lvl="0" indent="0" algn="l" rtl="0">
              <a:lnSpc>
                <a:spcPct val="115000"/>
              </a:lnSpc>
              <a:spcBef>
                <a:spcPts val="0"/>
              </a:spcBef>
              <a:spcAft>
                <a:spcPts val="0"/>
              </a:spcAft>
              <a:buSzPts val="1100"/>
              <a:buNone/>
            </a:pPr>
            <a:r>
              <a:rPr lang="en-US"/>
              <a:t>Most families will be able to access a personalized video via the Parent Portal that will describe the parts of their child’s SDBQ Report. This video is intended to highlight different portions of the report and will provide examples of the types of information that families will want to look for and think about as they review the report. This video also includes a statement that encourages parents to meet with their child’s teacher if they have questions about the information in the SDBQ Report.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Teachers should be aware that in some instances, this video will not be available. In the event that a parent has questions about why a video is not available for their child, please follow the directions provided by your school division.</a:t>
            </a:r>
            <a:endParaRPr/>
          </a:p>
          <a:p>
            <a:pPr marL="0" lvl="0" indent="0" algn="l" rtl="0">
              <a:lnSpc>
                <a:spcPct val="115000"/>
              </a:lnSpc>
              <a:spcBef>
                <a:spcPts val="0"/>
              </a:spcBef>
              <a:spcAft>
                <a:spcPts val="0"/>
              </a:spcAft>
              <a:buSzPts val="1100"/>
              <a:buNone/>
            </a:pPr>
            <a:r>
              <a:rPr lang="en-US"/>
              <a:t>We want the parents to use the video as a point of conversation with the teacher as an opportunity to discuss student performance.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If a parent has questions about the parent portal, contact your School Test Coordinator for information about your school division’s process.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The Virginia Parent Portal is a web-based system that was made available to school divisions in Virginia in fall 2021. This portal was specifically designed for the purpose of sharing the results from state assessments administered in grades 3-8 reading and mathematics with parents. Through the Parent Portal, parents will be able to access information about their child’s performance on the growth assessments administered in 2022-2023. Results from Spring 2023 SOL Tests will also be available after they are administered.  The same account and Claim Code will be used to access fall and winter growth assessment results. Parents will be provided with a different Claim Code to access their child’s spring 2023 SOL test results. </a:t>
            </a:r>
            <a:endParaRPr/>
          </a:p>
          <a:p>
            <a:pPr marL="0" lvl="0" indent="0" algn="l" rtl="0">
              <a:lnSpc>
                <a:spcPct val="115000"/>
              </a:lnSpc>
              <a:spcBef>
                <a:spcPts val="0"/>
              </a:spcBef>
              <a:spcAft>
                <a:spcPts val="0"/>
              </a:spcAft>
              <a:buSzPts val="1100"/>
              <a:buNone/>
            </a:pPr>
            <a:r>
              <a:rPr lang="en-US"/>
              <a:t>Parents will be able to access their child's Student Detail by Question report for each assessment completed.</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Once the parent has created their account and claimed their child’s test results with the information provided by their child’s school, they will have access to a PDF version of the SDBQ report. This report in the portal is identical to the version that you have access to in your school division.</a:t>
            </a:r>
            <a:endParaRPr/>
          </a:p>
          <a:p>
            <a:pPr marL="0" lvl="0" indent="0" algn="l" rtl="0">
              <a:lnSpc>
                <a:spcPct val="115000"/>
              </a:lnSpc>
              <a:spcBef>
                <a:spcPts val="0"/>
              </a:spcBef>
              <a:spcAft>
                <a:spcPts val="0"/>
              </a:spcAft>
              <a:buSzPts val="1100"/>
              <a:buNone/>
            </a:pPr>
            <a:r>
              <a:rPr lang="en-US"/>
              <a:t>Most families will be able to access a personalized video via the Parent Portal that will describe the parts of their child’s SDBQ Report. This video is intended to highlight different portions of the report and will provide examples of the types of information that families will want to look for and think about as they review the report. This video also includes a statement that encourages parents to meet with their child’s teacher if they have questions about the information in the SDBQ Report.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US"/>
              <a:t>Teachers should be aware that in some instances, this video will not be available. In the event that a parent has questions about why a video is not available for their child, please follow the directions provided by your school division.</a:t>
            </a:r>
            <a:endParaRPr/>
          </a:p>
          <a:p>
            <a:pPr marL="0" lvl="0" indent="0" algn="l" rtl="0">
              <a:lnSpc>
                <a:spcPct val="115000"/>
              </a:lnSpc>
              <a:spcBef>
                <a:spcPts val="0"/>
              </a:spcBef>
              <a:spcAft>
                <a:spcPts val="0"/>
              </a:spcAft>
              <a:buSzPts val="1100"/>
              <a:buNone/>
            </a:pPr>
            <a:r>
              <a:rPr lang="en-US"/>
              <a:t>We want the parents to use the video as a point of conversation with the teacher as an opportunity to discuss student performance.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If a parent has questions about the parent portal, contact your School Test Coordinator for information about your school division’s process.</a:t>
            </a:r>
            <a:endParaRPr/>
          </a:p>
        </p:txBody>
      </p:sp>
    </p:spTree>
    <p:extLst>
      <p:ext uri="{BB962C8B-B14F-4D97-AF65-F5344CB8AC3E}">
        <p14:creationId xmlns:p14="http://schemas.microsoft.com/office/powerpoint/2010/main" val="120133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SDBQ Report is the only student-level report available for the growth assessments administered to students in grades 3-8 reading and mathematics.There is one report for each test completed by a student, so if a student took a reading and mathematics growth assessment, there would be two reports for that student.  Each SDBQ Report will print on a single page. The growth assessment version of the SDBQ report contains student demographic information, the test name and vertical scaled score, and the item descriptors in each reporting category representing the test items answered by the student. SDBQ Reports provide teachers- and parents- with the most detailed information available on the test questions that students answered and this can be a helpful tool for instructional planning.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Vertical scaled scores will be used to determine growth.</a:t>
            </a:r>
            <a:endParaRPr/>
          </a:p>
          <a:p>
            <a:pPr marL="0" lvl="0" indent="0" algn="l" rtl="0">
              <a:lnSpc>
                <a:spcPct val="100000"/>
              </a:lnSpc>
              <a:spcBef>
                <a:spcPts val="0"/>
              </a:spcBef>
              <a:spcAft>
                <a:spcPts val="0"/>
              </a:spcAft>
              <a:buSzPts val="1100"/>
              <a:buNone/>
            </a:pPr>
            <a:r>
              <a:rPr lang="en-US"/>
              <a:t>Additional information on vertical scaled scores and how growth will be calculated in 2022-2023 will be provided to schools in future presentations.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fall and winter growth assessment SDBQ report will be broken down by reporting category as indicated by the Growth Assessment blueprints.  The items will be ordered by level of difficulty with items answered incorrectly listed first followed by items answered correctly. Item descriptors will contain the associated SOL number. This will be the indicator if a student received an above or below grade level item.</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r>
              <a:rPr lang="en-US"/>
              <a:t>The SDBQ Report for the spring SOL test will include additional information that is not a part of the SDBQ report for the fall and winter growth assessments. Additional information provided in these reports includes an Overall Test Scaled Score, reported on a scale from zero to 600 and the Performance Level that corresponds to that Overall Test Scaled Score (Pass/ Advanced, Pass/ Proficient, Fail/Basic, or Fail/ Below Basic). Also, since the spring SOL test is a summative assessment that comprehensively covers grade level content, it will include more questions than the fall and winter growth assessments. As a result,  information on a greater number of test items will appear in each Reporting Category on the spring SOL test SDBQ reports when compared to the fall growth assessment SDBQ report.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Virginia Department of Education has developed a Virginia Parent and Caregiver Resource Page located at the web address shown on the screen. This is the same webpage that parents are encouraged to visit near the conclusion of their SDBQ video. Those who visit the page will find information about the growth assessments as well as descriptions and links of resources for parents to consider when assisting their children in reading and mathematics.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sz="1200"/>
              <a:t>In order to access the SDBQ extract file, teachers must be granted this level of access. Last year, an additional function called Reporting Groups was added to the online test administration system that allowed divisions and schools to create user accounts for teachers and then align those user accounts with reporting groups that contain the students they teach or taught. Additionally, that function will allow schools to assign this year’s teacher to the data from last year’s Growth Assessments and SOL tests administered in the 2021-2022 school year. Teachers that have been given this type of user access will find the SDBQ extract in OnDemand Reports on their home screen. Thus, teachers now have access to their students spring 2022 test results.</a:t>
            </a:r>
            <a:endParaRPr sz="1200"/>
          </a:p>
          <a:p>
            <a:pPr marL="0" lvl="0" indent="0" algn="l" rtl="0">
              <a:lnSpc>
                <a:spcPct val="100000"/>
              </a:lnSpc>
              <a:spcBef>
                <a:spcPts val="0"/>
              </a:spcBef>
              <a:spcAft>
                <a:spcPts val="0"/>
              </a:spcAft>
              <a:buSzPts val="1100"/>
              <a:buNone/>
            </a:pPr>
            <a:endParaRP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0765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2458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60d1eea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60d1eea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60d1eea59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60d1eea59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opening the Virginia Practice Items, it defaults to the first tab, which is Mathematics.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60d1eea59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60d1eea59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62e65db2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62e65db2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document has been created to provide specific item information for each question in the Integrated Reading and Writing Items Field Test Practice Set. </a:t>
            </a:r>
            <a:r>
              <a:rPr lang="en-US">
                <a:solidFill>
                  <a:schemeClr val="dk1"/>
                </a:solidFill>
              </a:rPr>
              <a:t>Grade 5 Integrated Reading and Writing items will not included paired passages.</a:t>
            </a:r>
            <a:endParaRPr>
              <a:solidFill>
                <a:schemeClr val="dk1"/>
              </a:solidFill>
            </a:endParaRPr>
          </a:p>
          <a:p>
            <a:pPr marL="0" lvl="0" indent="0" algn="l" rtl="0">
              <a:spcBef>
                <a:spcPts val="0"/>
              </a:spcBef>
              <a:spcAft>
                <a:spcPts val="0"/>
              </a:spcAft>
              <a:buNone/>
            </a:pPr>
            <a:r>
              <a:rPr lang="en-US"/>
              <a:t>Information on tool functionality for the writing prompt is also included. This document is posted </a:t>
            </a:r>
            <a:r>
              <a:rPr lang="en-US">
                <a:solidFill>
                  <a:schemeClr val="dk1"/>
                </a:solidFill>
              </a:rPr>
              <a:t>on the SOL Practice Items Page of the VDOE website.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60edb10b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60edb10b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0edb10ba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60edb10ba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60edb10ba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60edb10ba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know that you have questions about what this new item type might mean for the future of the local alternative assessments in grade 5 writing and the Standards of Learning Writing tests in grade 8 and EOC.  At this point in time no decisions have been made. Action by the Virginia Board of Education or the General Assembly would be required for the removal or addition of tests.   We cannot anticipate the actions of the Board or the General Assembly but we will always do our best to notify you as soon as we have information about proposals or discussions or decisions related to this new item type. </a:t>
            </a:r>
            <a:r>
              <a:rPr lang="en-US">
                <a:solidFill>
                  <a:schemeClr val="dk1"/>
                </a:solidFill>
              </a:rPr>
              <a:t>Division Directors of Testing</a:t>
            </a:r>
            <a:r>
              <a:rPr lang="en-US"/>
              <a:t> and instructional leaders will then provide this information to teachers.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43"/>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3"/>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16" name="Google Shape;16;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43"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43"/>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7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70"/>
          <p:cNvSpPr>
            <a:spLocks noGrp="1"/>
          </p:cNvSpPr>
          <p:nvPr>
            <p:ph type="pic" idx="2"/>
          </p:nvPr>
        </p:nvSpPr>
        <p:spPr>
          <a:xfrm>
            <a:off x="3887391" y="740569"/>
            <a:ext cx="4629300" cy="3655200"/>
          </a:xfrm>
          <a:prstGeom prst="rect">
            <a:avLst/>
          </a:prstGeom>
          <a:noFill/>
          <a:ln>
            <a:noFill/>
          </a:ln>
        </p:spPr>
      </p:sp>
      <p:sp>
        <p:nvSpPr>
          <p:cNvPr id="73" name="Google Shape;73;p7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76" name="Google Shape;76;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71"/>
          <p:cNvSpPr>
            <a:spLocks noGrp="1"/>
          </p:cNvSpPr>
          <p:nvPr>
            <p:ph type="pic" idx="2"/>
          </p:nvPr>
        </p:nvSpPr>
        <p:spPr>
          <a:xfrm>
            <a:off x="3887391" y="740569"/>
            <a:ext cx="4629300" cy="1694400"/>
          </a:xfrm>
          <a:prstGeom prst="rect">
            <a:avLst/>
          </a:prstGeom>
          <a:noFill/>
          <a:ln>
            <a:noFill/>
          </a:ln>
        </p:spPr>
      </p:sp>
      <p:sp>
        <p:nvSpPr>
          <p:cNvPr id="80" name="Google Shape;80;p7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1" name="Google Shape;81;p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83" name="Google Shape;83;p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71"/>
          <p:cNvSpPr>
            <a:spLocks noGrp="1"/>
          </p:cNvSpPr>
          <p:nvPr>
            <p:ph type="pic" idx="3"/>
          </p:nvPr>
        </p:nvSpPr>
        <p:spPr>
          <a:xfrm>
            <a:off x="3887391" y="2588632"/>
            <a:ext cx="2227800" cy="1694400"/>
          </a:xfrm>
          <a:prstGeom prst="rect">
            <a:avLst/>
          </a:prstGeom>
          <a:noFill/>
          <a:ln>
            <a:noFill/>
          </a:ln>
        </p:spPr>
      </p:sp>
      <p:sp>
        <p:nvSpPr>
          <p:cNvPr id="85" name="Google Shape;85;p71"/>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72"/>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72"/>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9" name="Google Shape;89;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72"/>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91"/>
        <p:cNvGrpSpPr/>
        <p:nvPr/>
      </p:nvGrpSpPr>
      <p:grpSpPr>
        <a:xfrm>
          <a:off x="0" y="0"/>
          <a:ext cx="0" cy="0"/>
          <a:chOff x="0" y="0"/>
          <a:chExt cx="0" cy="0"/>
        </a:xfrm>
      </p:grpSpPr>
      <p:sp>
        <p:nvSpPr>
          <p:cNvPr id="92" name="Google Shape;92;p73"/>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73"/>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94" name="Google Shape;94;p7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73"/>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7"/>
        <p:cNvGrpSpPr/>
        <p:nvPr/>
      </p:nvGrpSpPr>
      <p:grpSpPr>
        <a:xfrm>
          <a:off x="0" y="0"/>
          <a:ext cx="0" cy="0"/>
          <a:chOff x="0" y="0"/>
          <a:chExt cx="0" cy="0"/>
        </a:xfrm>
      </p:grpSpPr>
      <p:sp>
        <p:nvSpPr>
          <p:cNvPr id="98" name="Google Shape;98;p7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7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4"/>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74"/>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74"/>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3"/>
        <p:cNvGrpSpPr/>
        <p:nvPr/>
      </p:nvGrpSpPr>
      <p:grpSpPr>
        <a:xfrm>
          <a:off x="0" y="0"/>
          <a:ext cx="0" cy="0"/>
          <a:chOff x="0" y="0"/>
          <a:chExt cx="0" cy="0"/>
        </a:xfrm>
      </p:grpSpPr>
      <p:sp>
        <p:nvSpPr>
          <p:cNvPr id="104" name="Google Shape;104;p75"/>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75"/>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6" name="Google Shape;106;p7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75"/>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8" name="Google Shape;108;p7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75"/>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1"/>
        <p:cNvGrpSpPr/>
        <p:nvPr/>
      </p:nvGrpSpPr>
      <p:grpSpPr>
        <a:xfrm>
          <a:off x="0" y="0"/>
          <a:ext cx="0" cy="0"/>
          <a:chOff x="0" y="0"/>
          <a:chExt cx="0" cy="0"/>
        </a:xfrm>
      </p:grpSpPr>
      <p:sp>
        <p:nvSpPr>
          <p:cNvPr id="112" name="Google Shape;112;p7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6"/>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7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77"/>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19"/>
        <p:cNvGrpSpPr/>
        <p:nvPr/>
      </p:nvGrpSpPr>
      <p:grpSpPr>
        <a:xfrm>
          <a:off x="0" y="0"/>
          <a:ext cx="0" cy="0"/>
          <a:chOff x="0" y="0"/>
          <a:chExt cx="0" cy="0"/>
        </a:xfrm>
      </p:grpSpPr>
      <p:sp>
        <p:nvSpPr>
          <p:cNvPr id="120" name="Google Shape;120;p7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7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78"/>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47"/>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
        <p:cNvGrpSpPr/>
        <p:nvPr/>
      </p:nvGrpSpPr>
      <p:grpSpPr>
        <a:xfrm>
          <a:off x="0" y="0"/>
          <a:ext cx="0" cy="0"/>
          <a:chOff x="0" y="0"/>
          <a:chExt cx="0" cy="0"/>
        </a:xfrm>
      </p:grpSpPr>
      <p:sp>
        <p:nvSpPr>
          <p:cNvPr id="20" name="Google Shape;20;p44"/>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4"/>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23" name="Google Shape;23;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
        <p:cNvGrpSpPr/>
        <p:nvPr/>
      </p:nvGrpSpPr>
      <p:grpSpPr>
        <a:xfrm>
          <a:off x="0" y="0"/>
          <a:ext cx="0" cy="0"/>
          <a:chOff x="0" y="0"/>
          <a:chExt cx="0" cy="0"/>
        </a:xfrm>
      </p:grpSpPr>
      <p:sp>
        <p:nvSpPr>
          <p:cNvPr id="134" name="Google Shape;134;p79"/>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7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Google Shape;136;p7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mtClean="0"/>
              <a:t>Department of Student Assessment, Accountability, and ESEA Programs Office of Student Assessment</a:t>
            </a:r>
            <a:endParaRPr/>
          </a:p>
        </p:txBody>
      </p:sp>
      <p:sp>
        <p:nvSpPr>
          <p:cNvPr id="137" name="Google Shape;137;p7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79"/>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8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8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142" name="Google Shape;142;p8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143"/>
        <p:cNvGrpSpPr/>
        <p:nvPr/>
      </p:nvGrpSpPr>
      <p:grpSpPr>
        <a:xfrm>
          <a:off x="0" y="0"/>
          <a:ext cx="0" cy="0"/>
          <a:chOff x="0" y="0"/>
          <a:chExt cx="0" cy="0"/>
        </a:xfrm>
      </p:grpSpPr>
      <p:sp>
        <p:nvSpPr>
          <p:cNvPr id="144" name="Google Shape;144;p8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8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146" name="Google Shape;146;p8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7"/>
        <p:cNvGrpSpPr/>
        <p:nvPr/>
      </p:nvGrpSpPr>
      <p:grpSpPr>
        <a:xfrm>
          <a:off x="0" y="0"/>
          <a:ext cx="0" cy="0"/>
          <a:chOff x="0" y="0"/>
          <a:chExt cx="0" cy="0"/>
        </a:xfrm>
      </p:grpSpPr>
      <p:sp>
        <p:nvSpPr>
          <p:cNvPr id="148" name="Google Shape;148;p82"/>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82"/>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82"/>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8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2"/>
        <p:cNvGrpSpPr/>
        <p:nvPr/>
      </p:nvGrpSpPr>
      <p:grpSpPr>
        <a:xfrm>
          <a:off x="0" y="0"/>
          <a:ext cx="0" cy="0"/>
          <a:chOff x="0" y="0"/>
          <a:chExt cx="0" cy="0"/>
        </a:xfrm>
      </p:grpSpPr>
      <p:sp>
        <p:nvSpPr>
          <p:cNvPr id="153" name="Google Shape;153;p83"/>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83"/>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5" name="Google Shape;155;p8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83"/>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7" name="Google Shape;157;p8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8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8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8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2" name="Google Shape;162;p8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3" name="Google Shape;163;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4"/>
        <p:cNvGrpSpPr/>
        <p:nvPr/>
      </p:nvGrpSpPr>
      <p:grpSpPr>
        <a:xfrm>
          <a:off x="0" y="0"/>
          <a:ext cx="0" cy="0"/>
          <a:chOff x="0" y="0"/>
          <a:chExt cx="0" cy="0"/>
        </a:xfrm>
      </p:grpSpPr>
      <p:sp>
        <p:nvSpPr>
          <p:cNvPr id="165" name="Google Shape;165;p8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85"/>
          <p:cNvSpPr>
            <a:spLocks noGrp="1"/>
          </p:cNvSpPr>
          <p:nvPr>
            <p:ph type="pic" idx="2"/>
          </p:nvPr>
        </p:nvSpPr>
        <p:spPr>
          <a:xfrm>
            <a:off x="3887391" y="740569"/>
            <a:ext cx="4629300" cy="3655200"/>
          </a:xfrm>
          <a:prstGeom prst="rect">
            <a:avLst/>
          </a:prstGeom>
          <a:noFill/>
          <a:ln>
            <a:noFill/>
          </a:ln>
        </p:spPr>
      </p:sp>
      <p:sp>
        <p:nvSpPr>
          <p:cNvPr id="167" name="Google Shape;167;p8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8" name="Google Shape;168;p8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69"/>
        <p:cNvGrpSpPr/>
        <p:nvPr/>
      </p:nvGrpSpPr>
      <p:grpSpPr>
        <a:xfrm>
          <a:off x="0" y="0"/>
          <a:ext cx="0" cy="0"/>
          <a:chOff x="0" y="0"/>
          <a:chExt cx="0" cy="0"/>
        </a:xfrm>
      </p:grpSpPr>
      <p:sp>
        <p:nvSpPr>
          <p:cNvPr id="170" name="Google Shape;170;p8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86"/>
          <p:cNvSpPr>
            <a:spLocks noGrp="1"/>
          </p:cNvSpPr>
          <p:nvPr>
            <p:ph type="pic" idx="2"/>
          </p:nvPr>
        </p:nvSpPr>
        <p:spPr>
          <a:xfrm>
            <a:off x="3887391" y="740569"/>
            <a:ext cx="4629300" cy="1694400"/>
          </a:xfrm>
          <a:prstGeom prst="rect">
            <a:avLst/>
          </a:prstGeom>
          <a:noFill/>
          <a:ln>
            <a:noFill/>
          </a:ln>
        </p:spPr>
      </p:sp>
      <p:sp>
        <p:nvSpPr>
          <p:cNvPr id="172" name="Google Shape;172;p8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3" name="Google Shape;173;p8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86"/>
          <p:cNvSpPr>
            <a:spLocks noGrp="1"/>
          </p:cNvSpPr>
          <p:nvPr>
            <p:ph type="pic" idx="3"/>
          </p:nvPr>
        </p:nvSpPr>
        <p:spPr>
          <a:xfrm>
            <a:off x="3887391" y="2588632"/>
            <a:ext cx="2227800" cy="1694400"/>
          </a:xfrm>
          <a:prstGeom prst="rect">
            <a:avLst/>
          </a:prstGeom>
          <a:noFill/>
          <a:ln>
            <a:noFill/>
          </a:ln>
        </p:spPr>
      </p:sp>
      <p:sp>
        <p:nvSpPr>
          <p:cNvPr id="175" name="Google Shape;175;p86"/>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6"/>
        <p:cNvGrpSpPr/>
        <p:nvPr/>
      </p:nvGrpSpPr>
      <p:grpSpPr>
        <a:xfrm>
          <a:off x="0" y="0"/>
          <a:ext cx="0" cy="0"/>
          <a:chOff x="0" y="0"/>
          <a:chExt cx="0" cy="0"/>
        </a:xfrm>
      </p:grpSpPr>
      <p:sp>
        <p:nvSpPr>
          <p:cNvPr id="177" name="Google Shape;177;p87"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8" name="Google Shape;178;p8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8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0" name="Google Shape;180;p8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8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82"/>
        <p:cNvGrpSpPr/>
        <p:nvPr/>
      </p:nvGrpSpPr>
      <p:grpSpPr>
        <a:xfrm>
          <a:off x="0" y="0"/>
          <a:ext cx="0" cy="0"/>
          <a:chOff x="0" y="0"/>
          <a:chExt cx="0" cy="0"/>
        </a:xfrm>
      </p:grpSpPr>
      <p:sp>
        <p:nvSpPr>
          <p:cNvPr id="183" name="Google Shape;183;p88"/>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8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5" name="Google Shape;185;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27" name="Google Shape;27;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28" name="Google Shape;28;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86"/>
        <p:cNvGrpSpPr/>
        <p:nvPr/>
      </p:nvGrpSpPr>
      <p:grpSpPr>
        <a:xfrm>
          <a:off x="0" y="0"/>
          <a:ext cx="0" cy="0"/>
          <a:chOff x="0" y="0"/>
          <a:chExt cx="0" cy="0"/>
        </a:xfrm>
      </p:grpSpPr>
      <p:sp>
        <p:nvSpPr>
          <p:cNvPr id="187" name="Google Shape;187;p89"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8" name="Google Shape;188;p8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8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90" name="Google Shape;190;p8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8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92"/>
        <p:cNvGrpSpPr/>
        <p:nvPr/>
      </p:nvGrpSpPr>
      <p:grpSpPr>
        <a:xfrm>
          <a:off x="0" y="0"/>
          <a:ext cx="0" cy="0"/>
          <a:chOff x="0" y="0"/>
          <a:chExt cx="0" cy="0"/>
        </a:xfrm>
      </p:grpSpPr>
      <p:sp>
        <p:nvSpPr>
          <p:cNvPr id="193" name="Google Shape;193;p90"/>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4" name="Google Shape;194;p90"/>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95" name="Google Shape;195;p9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96"/>
        <p:cNvGrpSpPr/>
        <p:nvPr/>
      </p:nvGrpSpPr>
      <p:grpSpPr>
        <a:xfrm>
          <a:off x="0" y="0"/>
          <a:ext cx="0" cy="0"/>
          <a:chOff x="0" y="0"/>
          <a:chExt cx="0" cy="0"/>
        </a:xfrm>
      </p:grpSpPr>
      <p:sp>
        <p:nvSpPr>
          <p:cNvPr id="197" name="Google Shape;197;p91"/>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9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9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0" name="Google Shape;200;p9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1"/>
        <p:cNvGrpSpPr/>
        <p:nvPr/>
      </p:nvGrpSpPr>
      <p:grpSpPr>
        <a:xfrm>
          <a:off x="0" y="0"/>
          <a:ext cx="0" cy="0"/>
          <a:chOff x="0" y="0"/>
          <a:chExt cx="0" cy="0"/>
        </a:xfrm>
      </p:grpSpPr>
      <p:sp>
        <p:nvSpPr>
          <p:cNvPr id="202" name="Google Shape;202;p92"/>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9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4" name="Google Shape;204;p9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9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 name="Google Shape;206;p9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7" name="Google Shape;207;p9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8"/>
        <p:cNvGrpSpPr/>
        <p:nvPr/>
      </p:nvGrpSpPr>
      <p:grpSpPr>
        <a:xfrm>
          <a:off x="0" y="0"/>
          <a:ext cx="0" cy="0"/>
          <a:chOff x="0" y="0"/>
          <a:chExt cx="0" cy="0"/>
        </a:xfrm>
      </p:grpSpPr>
      <p:sp>
        <p:nvSpPr>
          <p:cNvPr id="209" name="Google Shape;209;p93"/>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9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
        <p:nvSpPr>
          <p:cNvPr id="212" name="Google Shape;212;p9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64"/>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64"/>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2" name="Google Shape;32;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34" name="Google Shape;34;p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64"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 name="Google Shape;36;p64"/>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65"/>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41" name="Google Shape;41;p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65"/>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6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46" name="Google Shape;46;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48" name="Google Shape;48;p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67"/>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67"/>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67"/>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5"/>
        <p:cNvGrpSpPr/>
        <p:nvPr/>
      </p:nvGrpSpPr>
      <p:grpSpPr>
        <a:xfrm>
          <a:off x="0" y="0"/>
          <a:ext cx="0" cy="0"/>
          <a:chOff x="0" y="0"/>
          <a:chExt cx="0" cy="0"/>
        </a:xfrm>
      </p:grpSpPr>
      <p:sp>
        <p:nvSpPr>
          <p:cNvPr id="56" name="Google Shape;56;p68"/>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68"/>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8" name="Google Shape;58;p6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68"/>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0" name="Google Shape;60;p6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68"/>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6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6" name="Google Shape;66;p6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7" name="Google Shape;67;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smtClean="0"/>
              <a:t>Department of Student Assessment, Accountability, and ESEA Programs Office of Student Assessment</a:t>
            </a:r>
            <a:endParaRPr/>
          </a:p>
        </p:txBody>
      </p:sp>
      <p:sp>
        <p:nvSpPr>
          <p:cNvPr id="69" name="Google Shape;69;p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r>
              <a:rPr lang="en-US" smtClean="0"/>
              <a:t>Department of Student Assessment, Accountability, and ESEA Programs Office of Student Assessment</a:t>
            </a:r>
            <a:endParaRPr/>
          </a:p>
        </p:txBody>
      </p:sp>
      <p:sp>
        <p:nvSpPr>
          <p:cNvPr id="10" name="Google Shape;10;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4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46"/>
          <p:cNvSpPr txBox="1"/>
          <p:nvPr/>
        </p:nvSpPr>
        <p:spPr>
          <a:xfrm>
            <a:off x="3181350" y="4787459"/>
            <a:ext cx="3086100" cy="273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Office of Student Assessment</a:t>
            </a:r>
            <a:endParaRPr/>
          </a:p>
          <a:p>
            <a:pPr marL="0" marR="0" lvl="0" indent="0" algn="ctr" rtl="0">
              <a:lnSpc>
                <a:spcPct val="100000"/>
              </a:lnSpc>
              <a:spcBef>
                <a:spcPts val="0"/>
              </a:spcBef>
              <a:spcAft>
                <a:spcPts val="0"/>
              </a:spcAft>
              <a:buClr>
                <a:srgbClr val="000000"/>
              </a:buClr>
              <a:buSzPts val="1100"/>
              <a:buFont typeface="Arial"/>
              <a:buNone/>
            </a:pPr>
            <a:r>
              <a:rPr lang="en-US" sz="900" b="0" i="0" u="none" strike="noStrike" cap="none">
                <a:solidFill>
                  <a:srgbClr val="888FA3"/>
                </a:solidFill>
                <a:latin typeface="Calibri"/>
                <a:ea typeface="Calibri"/>
                <a:cs typeface="Calibri"/>
                <a:sym typeface="Calibri"/>
              </a:rPr>
              <a:t>September 28, 2022</a:t>
            </a:r>
            <a:endParaRPr sz="900" b="0" i="0" u="none" strike="noStrike" cap="none">
              <a:solidFill>
                <a:srgbClr val="888FA3"/>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e.virginia.gov/testing/test_administration/growth-assessment/index.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e.virginia.gov/instruction/english/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virginia.gov/instruction/english/assessment-supports-webinar-series.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PXXZGmbs0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youtu.be/CVbiULvLqk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PXXZGmbs0Y" TargetMode="External"/><Relationship Id="rId7"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doe.virginia.gov/testing/test_administration/growth-assessment/index.shtml" TargetMode="External"/><Relationship Id="rId5" Type="http://schemas.openxmlformats.org/officeDocument/2006/relationships/hyperlink" Target="https://youtu.be/NCDpFtu1FJk" TargetMode="External"/><Relationship Id="rId4" Type="http://schemas.openxmlformats.org/officeDocument/2006/relationships/hyperlink" Target="https://youtu.be/CVbiULvLqk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e.virginia.gov/testing/sol/parent-resources/index.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oe.virginia.gov/testing/sol/standards_docs/english/index.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e.virginia.gov/testing/sol/practice_items/testnav8.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hyperlink" Target="https://doe.virginia.gov/testing/sol/standards_docs/english/index.s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doe.virginia.gov/testing/sol/practice_items/testnav8.s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oe.virginia.gov/testing/sol/practice_items/testnav8/irw/2017-5w-scoring-rubric.doc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21-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649" y="584200"/>
            <a:ext cx="5594351" cy="1766815"/>
          </a:xfrm>
        </p:spPr>
        <p:txBody>
          <a:bodyPr>
            <a:normAutofit/>
          </a:bodyPr>
          <a:lstStyle/>
          <a:p>
            <a:r>
              <a:rPr lang="en-US" sz="4200" dirty="0">
                <a:solidFill>
                  <a:schemeClr val="lt1"/>
                </a:solidFill>
              </a:rPr>
              <a:t>Office of Student Assessment Updates</a:t>
            </a:r>
            <a:endParaRPr lang="en-US" sz="4200" dirty="0"/>
          </a:p>
        </p:txBody>
      </p:sp>
      <p:sp>
        <p:nvSpPr>
          <p:cNvPr id="3" name="Subtitle 2"/>
          <p:cNvSpPr>
            <a:spLocks noGrp="1"/>
          </p:cNvSpPr>
          <p:nvPr>
            <p:ph type="subTitle" idx="1"/>
          </p:nvPr>
        </p:nvSpPr>
        <p:spPr>
          <a:xfrm>
            <a:off x="374649" y="2456232"/>
            <a:ext cx="4544484" cy="1760167"/>
          </a:xfrm>
        </p:spPr>
        <p:txBody>
          <a:bodyPr>
            <a:noAutofit/>
          </a:bodyPr>
          <a:lstStyle/>
          <a:p>
            <a:pPr lvl="0">
              <a:buSzPct val="75000"/>
            </a:pPr>
            <a:r>
              <a:rPr lang="en-US" sz="2400" dirty="0"/>
              <a:t>2022 K-12 SOL Institutes in English </a:t>
            </a:r>
            <a:endParaRPr lang="en-US" sz="2400" dirty="0" smtClean="0"/>
          </a:p>
          <a:p>
            <a:pPr lvl="0">
              <a:buSzPct val="75000"/>
            </a:pPr>
            <a:r>
              <a:rPr lang="en-US" sz="2400" dirty="0" smtClean="0"/>
              <a:t>Language Arts: Grades </a:t>
            </a:r>
            <a:r>
              <a:rPr lang="en-US" sz="2400" dirty="0"/>
              <a:t>3-5 Session</a:t>
            </a:r>
          </a:p>
          <a:p>
            <a:pPr lvl="0">
              <a:buSzPct val="100000"/>
            </a:pPr>
            <a:endParaRPr lang="en-US" sz="1000" dirty="0"/>
          </a:p>
          <a:p>
            <a:pPr lvl="0">
              <a:buSzPct val="100000"/>
            </a:pPr>
            <a:r>
              <a:rPr lang="en-US" sz="2400" dirty="0"/>
              <a:t>October 13, 2022</a:t>
            </a:r>
          </a:p>
        </p:txBody>
      </p:sp>
    </p:spTree>
    <p:extLst>
      <p:ext uri="{BB962C8B-B14F-4D97-AF65-F5344CB8AC3E}">
        <p14:creationId xmlns:p14="http://schemas.microsoft.com/office/powerpoint/2010/main" val="215063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p:txBody>
          <a:bodyPr/>
          <a:lstStyle/>
          <a:p>
            <a:pPr lvl="0"/>
            <a:r>
              <a:rPr lang="en-US" smtClean="0"/>
              <a:t>Growth Assessment Blueprints</a:t>
            </a:r>
            <a:endParaRPr lang="en-US"/>
          </a:p>
        </p:txBody>
      </p:sp>
      <p:sp>
        <p:nvSpPr>
          <p:cNvPr id="289" name="Google Shape;289;p15"/>
          <p:cNvSpPr txBox="1">
            <a:spLocks noGrp="1"/>
          </p:cNvSpPr>
          <p:nvPr>
            <p:ph type="body" idx="1"/>
          </p:nvPr>
        </p:nvSpPr>
        <p:spPr/>
        <p:txBody>
          <a:bodyPr>
            <a:norm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New test blueprints for growth assessments in grades 3-8 reading and mathematics have been developed and are available online on the </a:t>
            </a:r>
            <a:r>
              <a:rPr lang="en-US" sz="2800" dirty="0" smtClean="0">
                <a:latin typeface="Tahoma" panose="020B0604030504040204" pitchFamily="34" charset="0"/>
                <a:ea typeface="Tahoma" panose="020B0604030504040204" pitchFamily="34" charset="0"/>
                <a:cs typeface="Tahoma" panose="020B0604030504040204" pitchFamily="34" charset="0"/>
                <a:hlinkClick r:id="rId3"/>
              </a:rPr>
              <a:t>Growth Assessments webpage</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91" name="Google Shape;291;p15"/>
          <p:cNvSpPr txBox="1">
            <a:spLocks noGrp="1"/>
          </p:cNvSpPr>
          <p:nvPr>
            <p:ph type="ftr" idx="11"/>
          </p:nvPr>
        </p:nvSpPr>
        <p:spPr>
          <a:xfrm>
            <a:off x="3028950" y="4767263"/>
            <a:ext cx="36004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90" name="Google Shape;290;p15"/>
          <p:cNvSpPr txBox="1">
            <a:spLocks noGrp="1"/>
          </p:cNvSpPr>
          <p:nvPr>
            <p:ph type="sldNum" idx="12"/>
          </p:nvPr>
        </p:nvSpPr>
        <p:spPr/>
        <p:txBody>
          <a:bodyPr/>
          <a:lstStyle/>
          <a:p>
            <a:pPr lvl="0"/>
            <a:fld id="{00000000-1234-1234-1234-123412341234}" type="slidenum">
              <a:rPr lang="en-US" smtClean="0"/>
              <a:pPr lvl="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60edb10ba2_0_292"/>
          <p:cNvSpPr txBox="1">
            <a:spLocks noGrp="1"/>
          </p:cNvSpPr>
          <p:nvPr>
            <p:ph type="title"/>
          </p:nvPr>
        </p:nvSpPr>
        <p:spPr/>
        <p:txBody>
          <a:bodyPr>
            <a:normAutofit fontScale="90000"/>
          </a:bodyPr>
          <a:lstStyle/>
          <a:p>
            <a:pPr lvl="0"/>
            <a:r>
              <a:rPr lang="en-US" dirty="0" smtClean="0"/>
              <a:t>Using Growth Assessment Data: </a:t>
            </a:r>
          </a:p>
          <a:p>
            <a:pPr lvl="0"/>
            <a:r>
              <a:rPr lang="en-US" dirty="0" smtClean="0"/>
              <a:t>Recommendation </a:t>
            </a:r>
            <a:r>
              <a:rPr lang="en-US" sz="2700" dirty="0" smtClean="0"/>
              <a:t>(1 of 2)</a:t>
            </a:r>
            <a:endParaRPr lang="en-US" sz="2700" dirty="0"/>
          </a:p>
        </p:txBody>
      </p:sp>
      <p:sp>
        <p:nvSpPr>
          <p:cNvPr id="297" name="Google Shape;297;g160edb10ba2_0_292"/>
          <p:cNvSpPr txBox="1">
            <a:spLocks noGrp="1"/>
          </p:cNvSpPr>
          <p:nvPr>
            <p:ph type="body" idx="1"/>
          </p:nvPr>
        </p:nvSpPr>
        <p:spPr>
          <a:xfrm>
            <a:off x="220133" y="950266"/>
            <a:ext cx="8720667" cy="3774136"/>
          </a:xfrm>
        </p:spPr>
        <p:txBody>
          <a:bodyPr>
            <a:normAutofit fontScale="92500"/>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Beginning in 2022-2023, growth assessments are designed to provide information on content and skills that may not yet have been taught.</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Growth assessment data should be used to inform instruction.</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Consider other assessment data (formative data and summative SOL test data) in conjunction with the Student Detail by Question (SDBQ) data.</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Use these data alongside the English Tracking Logs from 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English, Reading, &amp; Literacy page</a:t>
            </a:r>
            <a:r>
              <a:rPr lang="en-US" sz="2400" dirty="0" smtClean="0">
                <a:latin typeface="Tahoma" panose="020B0604030504040204" pitchFamily="34" charset="0"/>
                <a:ea typeface="Tahoma" panose="020B0604030504040204" pitchFamily="34" charset="0"/>
                <a:cs typeface="Tahoma" panose="020B0604030504040204" pitchFamily="34" charset="0"/>
              </a:rPr>
              <a:t> of the VDOE website for intentional planning for on-grade-level instruction as well as planning for remediation and intervention.</a:t>
            </a:r>
          </a:p>
        </p:txBody>
      </p:sp>
      <p:sp>
        <p:nvSpPr>
          <p:cNvPr id="298" name="Google Shape;298;g160edb10ba2_0_292"/>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60edb10ba2_0_426"/>
          <p:cNvSpPr txBox="1">
            <a:spLocks noGrp="1"/>
          </p:cNvSpPr>
          <p:nvPr>
            <p:ph type="title"/>
          </p:nvPr>
        </p:nvSpPr>
        <p:spPr/>
        <p:txBody>
          <a:bodyPr>
            <a:normAutofit fontScale="90000"/>
          </a:bodyPr>
          <a:lstStyle/>
          <a:p>
            <a:pPr lvl="0"/>
            <a:r>
              <a:rPr lang="en-US" dirty="0" smtClean="0"/>
              <a:t>Using Growth Assessment Data: </a:t>
            </a:r>
          </a:p>
          <a:p>
            <a:pPr lvl="0"/>
            <a:r>
              <a:rPr lang="en-US" dirty="0" smtClean="0"/>
              <a:t>Recommendation </a:t>
            </a:r>
            <a:r>
              <a:rPr lang="en-US" sz="2700" dirty="0" smtClean="0"/>
              <a:t>(2 of 2)</a:t>
            </a:r>
            <a:endParaRPr lang="en-US" sz="2700" dirty="0"/>
          </a:p>
        </p:txBody>
      </p:sp>
      <p:sp>
        <p:nvSpPr>
          <p:cNvPr id="304" name="Google Shape;304;g160edb10ba2_0_426"/>
          <p:cNvSpPr txBox="1">
            <a:spLocks noGrp="1"/>
          </p:cNvSpPr>
          <p:nvPr>
            <p:ph type="body" idx="1"/>
          </p:nvPr>
        </p:nvSpPr>
        <p:spPr>
          <a:xfrm>
            <a:off x="237067" y="1094197"/>
            <a:ext cx="8509000" cy="3538500"/>
          </a:xfrm>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The </a:t>
            </a:r>
            <a:r>
              <a:rPr lang="en-US" sz="2600" dirty="0" smtClean="0">
                <a:latin typeface="Tahoma" panose="020B0604030504040204" pitchFamily="34" charset="0"/>
                <a:ea typeface="Tahoma" panose="020B0604030504040204" pitchFamily="34" charset="0"/>
                <a:cs typeface="Tahoma" panose="020B0604030504040204" pitchFamily="34" charset="0"/>
                <a:hlinkClick r:id="rId3"/>
              </a:rPr>
              <a:t>Assessment Supports Literacy Webinar Series</a:t>
            </a:r>
            <a:r>
              <a:rPr lang="en-US" sz="2600" dirty="0" smtClean="0">
                <a:latin typeface="Tahoma" panose="020B0604030504040204" pitchFamily="34" charset="0"/>
                <a:ea typeface="Tahoma" panose="020B0604030504040204" pitchFamily="34" charset="0"/>
                <a:cs typeface="Tahoma" panose="020B0604030504040204" pitchFamily="34" charset="0"/>
              </a:rPr>
              <a:t> provided in 2020-2021 suggests a planning process that may be used for reading and literacy instruction.</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This series provided a recorded presentation for each grade level which can then be </a:t>
            </a:r>
            <a:r>
              <a:rPr lang="en-US" sz="2400" dirty="0" err="1" smtClean="0">
                <a:latin typeface="Tahoma" panose="020B0604030504040204" pitchFamily="34" charset="0"/>
                <a:ea typeface="Tahoma" panose="020B0604030504040204" pitchFamily="34" charset="0"/>
                <a:cs typeface="Tahoma" panose="020B0604030504040204" pitchFamily="34" charset="0"/>
              </a:rPr>
              <a:t>scaffolded</a:t>
            </a:r>
            <a:r>
              <a:rPr lang="en-US" sz="2400" dirty="0" smtClean="0">
                <a:latin typeface="Tahoma" panose="020B0604030504040204" pitchFamily="34" charset="0"/>
                <a:ea typeface="Tahoma" panose="020B0604030504040204" pitchFamily="34" charset="0"/>
                <a:cs typeface="Tahoma" panose="020B0604030504040204" pitchFamily="34" charset="0"/>
              </a:rPr>
              <a:t> and expanded across grade bands.</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Information in this series included different ways skills and content may be assessed on state tests and how assessment items may be worded.</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05" name="Google Shape;305;g160edb10ba2_0_426"/>
          <p:cNvSpPr txBox="1">
            <a:spLocks noGrp="1"/>
          </p:cNvSpPr>
          <p:nvPr>
            <p:ph type="ftr" idx="11"/>
          </p:nvPr>
        </p:nvSpPr>
        <p:spPr>
          <a:xfrm>
            <a:off x="3028949" y="4767263"/>
            <a:ext cx="35919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60edb10ba2_0_160"/>
          <p:cNvSpPr txBox="1">
            <a:spLocks noGrp="1"/>
          </p:cNvSpPr>
          <p:nvPr>
            <p:ph type="title"/>
          </p:nvPr>
        </p:nvSpPr>
        <p:spPr/>
        <p:txBody>
          <a:bodyPr>
            <a:normAutofit fontScale="90000"/>
          </a:bodyPr>
          <a:lstStyle/>
          <a:p>
            <a:pPr lvl="0"/>
            <a:r>
              <a:rPr lang="en-US" smtClean="0"/>
              <a:t>Using Assessment Data: </a:t>
            </a:r>
          </a:p>
          <a:p>
            <a:pPr lvl="0"/>
            <a:r>
              <a:rPr lang="en-US" smtClean="0"/>
              <a:t>Resources for Teachers</a:t>
            </a:r>
            <a:endParaRPr lang="en-US"/>
          </a:p>
        </p:txBody>
      </p:sp>
      <p:sp>
        <p:nvSpPr>
          <p:cNvPr id="311" name="Google Shape;311;g160edb10ba2_0_160"/>
          <p:cNvSpPr txBox="1">
            <a:spLocks noGrp="1"/>
          </p:cNvSpPr>
          <p:nvPr>
            <p:ph type="body" idx="1"/>
          </p:nvPr>
        </p:nvSpPr>
        <p:spPr>
          <a:xfrm>
            <a:off x="254000" y="1094197"/>
            <a:ext cx="8813800" cy="3538500"/>
          </a:xfrm>
        </p:spPr>
        <p:txBody>
          <a:bodyPr>
            <a:normAutofit fontScale="92500"/>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Recorded presentations related to Standards of Learning tests and Grades 3-8 Reading and Mathematics Growth Assessments are provided to assist teachers.</a:t>
            </a: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Using Standards of Learning Assessment Data to Inform Instruction in Reading</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1">
              <a:buSzPct val="100000"/>
            </a:pP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Using the Student Detail by Question Extract File for Teachers</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The methodology modeled in these presentations can be applied to data from growth assessments as well as SOL tests.</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12" name="Google Shape;312;g160edb10ba2_0_160"/>
          <p:cNvSpPr txBox="1">
            <a:spLocks noGrp="1"/>
          </p:cNvSpPr>
          <p:nvPr>
            <p:ph type="ftr" idx="11"/>
          </p:nvPr>
        </p:nvSpPr>
        <p:spPr>
          <a:xfrm>
            <a:off x="3028950" y="4767263"/>
            <a:ext cx="34734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16"/>
        <p:cNvGrpSpPr/>
        <p:nvPr/>
      </p:nvGrpSpPr>
      <p:grpSpPr>
        <a:xfrm>
          <a:off x="0" y="0"/>
          <a:ext cx="0" cy="0"/>
          <a:chOff x="0" y="0"/>
          <a:chExt cx="0" cy="0"/>
        </a:xfrm>
      </p:grpSpPr>
      <p:sp>
        <p:nvSpPr>
          <p:cNvPr id="317" name="Google Shape;317;p29"/>
          <p:cNvSpPr txBox="1">
            <a:spLocks noGrp="1"/>
          </p:cNvSpPr>
          <p:nvPr>
            <p:ph type="title"/>
          </p:nvPr>
        </p:nvSpPr>
        <p:spPr/>
        <p:txBody>
          <a:bodyPr>
            <a:normAutofit fontScale="90000"/>
          </a:bodyPr>
          <a:lstStyle/>
          <a:p>
            <a:pPr lvl="0"/>
            <a:r>
              <a:rPr lang="en-US" smtClean="0">
                <a:sym typeface="Georgia"/>
              </a:rPr>
              <a:t>Office of Student Assessment: Resources for Teachers</a:t>
            </a:r>
            <a:endParaRPr lang="en-US">
              <a:sym typeface="Georgia"/>
            </a:endParaRPr>
          </a:p>
        </p:txBody>
      </p:sp>
      <p:sp>
        <p:nvSpPr>
          <p:cNvPr id="319" name="Google Shape;319;p29"/>
          <p:cNvSpPr txBox="1"/>
          <p:nvPr/>
        </p:nvSpPr>
        <p:spPr>
          <a:xfrm>
            <a:off x="88900" y="993000"/>
            <a:ext cx="8966199" cy="4128792"/>
          </a:xfrm>
          <a:prstGeom prst="rect">
            <a:avLst/>
          </a:prstGeom>
          <a:noFill/>
          <a:ln>
            <a:noFill/>
          </a:ln>
        </p:spPr>
        <p:txBody>
          <a:bodyPr spcFirstLastPara="1" wrap="square" lIns="91425" tIns="91425" rIns="91425" bIns="91425" anchor="t" anchorCtr="0">
            <a:spAutoFit/>
          </a:bodyPr>
          <a:lstStyle/>
          <a:p>
            <a:pPr marL="596900" marR="0" lvl="0" indent="-381000" algn="l" rtl="0">
              <a:lnSpc>
                <a:spcPct val="115000"/>
              </a:lnSpc>
              <a:spcBef>
                <a:spcPts val="0"/>
              </a:spcBef>
              <a:spcAft>
                <a:spcPts val="0"/>
              </a:spcAft>
              <a:buClr>
                <a:schemeClr val="dk1"/>
              </a:buClr>
              <a:buSzPts val="2400"/>
              <a:buFont typeface="Arial"/>
              <a:buChar char="•"/>
            </a:pPr>
            <a:r>
              <a:rPr lang="en-US" sz="2400" b="0" i="0" u="sng" strike="noStrike" cap="none"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3"/>
              </a:rPr>
              <a:t>Using Standards of Learning Assessment Data to Inform Instruction in Reading</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596900" marR="0" lvl="0" indent="-381000" algn="l" rtl="0">
              <a:lnSpc>
                <a:spcPct val="115000"/>
              </a:lnSpc>
              <a:spcBef>
                <a:spcPts val="0"/>
              </a:spcBef>
              <a:spcAft>
                <a:spcPts val="0"/>
              </a:spcAft>
              <a:buClr>
                <a:schemeClr val="dk1"/>
              </a:buClr>
              <a:buSzPts val="2400"/>
              <a:buFont typeface="Arial"/>
              <a:buChar char="•"/>
            </a:pPr>
            <a:r>
              <a:rPr lang="en-US"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Using the Student Detail by Question Extract File for Teachers</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596900" marR="0" lvl="0" indent="-381000" algn="l" rtl="0">
              <a:lnSpc>
                <a:spcPct val="115000"/>
              </a:lnSpc>
              <a:spcBef>
                <a:spcPts val="0"/>
              </a:spcBef>
              <a:spcAft>
                <a:spcPts val="0"/>
              </a:spcAft>
              <a:buClr>
                <a:schemeClr val="dk1"/>
              </a:buClr>
              <a:buSzPts val="2400"/>
              <a:buFont typeface="Arial"/>
              <a:buChar char="•"/>
            </a:pPr>
            <a:r>
              <a:rPr lang="en-US"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Overview for Teachers: Grades 3-8 Reading and Mathematics Growth Assessments in the 2022-2023 School Year and Beyond</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l" rtl="0">
              <a:lnSpc>
                <a:spcPct val="115000"/>
              </a:lnSpc>
              <a:spcBef>
                <a:spcPts val="0"/>
              </a:spcBef>
              <a:spcAft>
                <a:spcPts val="0"/>
              </a:spcAft>
              <a:buClr>
                <a:srgbClr val="000000"/>
              </a:buClr>
              <a:buSzPts val="2400"/>
              <a:buFont typeface="Arial"/>
              <a:buNone/>
            </a:pPr>
            <a:endParaRPr sz="10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b="0" i="0" u="sng" strike="noStrike" cap="none"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6"/>
              </a:rPr>
              <a:t>VDOE Growth Assessments Webpage</a:t>
            </a:r>
            <a:r>
              <a:rPr lang="en-US"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rPr>
              <a:t> </a:t>
            </a:r>
            <a:endParaRPr sz="2400" b="0" i="0" u="sng" strike="noStrike" cap="none" dirty="0">
              <a:solidFill>
                <a:srgbClr val="1155CC"/>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8" name="Google Shape;312;g160edb10ba2_0_160"/>
          <p:cNvSpPr txBox="1">
            <a:spLocks/>
          </p:cNvSpPr>
          <p:nvPr/>
        </p:nvSpPr>
        <p:spPr>
          <a:xfrm>
            <a:off x="3028949" y="4767262"/>
            <a:ext cx="3608917" cy="3762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smtClean="0">
                <a:solidFill>
                  <a:srgbClr val="888FA3"/>
                </a:solidFill>
                <a:latin typeface="Calibri" panose="020F0502020204030204" pitchFamily="34" charset="0"/>
                <a:cs typeface="Calibri" panose="020F0502020204030204" pitchFamily="34" charset="0"/>
              </a:rPr>
              <a:t>Department of Student Assessment, Accountability, and ESEA Programs</a:t>
            </a:r>
          </a:p>
          <a:p>
            <a:pPr algn="ctr"/>
            <a:r>
              <a:rPr lang="en-US" sz="900" dirty="0" smtClean="0">
                <a:solidFill>
                  <a:srgbClr val="888FA3"/>
                </a:solidFill>
                <a:latin typeface="Calibri" panose="020F0502020204030204" pitchFamily="34" charset="0"/>
                <a:cs typeface="Calibri" panose="020F0502020204030204" pitchFamily="34" charset="0"/>
              </a:rPr>
              <a:t>Office of Student Assessment</a:t>
            </a:r>
            <a:endParaRPr lang="en-US" sz="900" dirty="0">
              <a:solidFill>
                <a:srgbClr val="888FA3"/>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p:txBody>
          <a:bodyPr>
            <a:normAutofit fontScale="90000"/>
          </a:bodyPr>
          <a:lstStyle/>
          <a:p>
            <a:pPr lvl="0"/>
            <a:r>
              <a:rPr lang="en-US" dirty="0" smtClean="0"/>
              <a:t>Grades 3-8 Reading and Mathematics SOL Tests </a:t>
            </a:r>
            <a:r>
              <a:rPr lang="en-US" sz="2700" dirty="0" smtClean="0"/>
              <a:t>(1 of 2)</a:t>
            </a:r>
            <a:endParaRPr lang="en-US" sz="2700" dirty="0"/>
          </a:p>
        </p:txBody>
      </p:sp>
      <p:sp>
        <p:nvSpPr>
          <p:cNvPr id="325" name="Google Shape;325;p16"/>
          <p:cNvSpPr txBox="1">
            <a:spLocks noGrp="1"/>
          </p:cNvSpPr>
          <p:nvPr>
            <p:ph type="body" idx="1"/>
          </p:nvPr>
        </p:nvSpPr>
        <p:spPr>
          <a:xfrm>
            <a:off x="347133" y="1094197"/>
            <a:ext cx="8542867" cy="3538500"/>
          </a:xfrm>
        </p:spPr>
        <p:txBody>
          <a:bodyPr>
            <a:normAutofit lnSpcReduction="10000"/>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Beginning in spring 2023, grades 3-8 reading and mathematics computer adaptive SOL tests may also include off-grade-level content.</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Tests will primarily include passages and test items that assess content at the student’s grade level.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Based upon a student’s responses to on-grade-level passages and test items, they may also be administered a passage and test items that assess content that is one grade level below or one grade level above their grade level.</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27" name="Google Shape;327;p16"/>
          <p:cNvSpPr txBox="1">
            <a:spLocks noGrp="1"/>
          </p:cNvSpPr>
          <p:nvPr>
            <p:ph type="ftr" idx="11"/>
          </p:nvPr>
        </p:nvSpPr>
        <p:spPr>
          <a:xfrm>
            <a:off x="3028949" y="4767263"/>
            <a:ext cx="35411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26" name="Google Shape;326;p16"/>
          <p:cNvSpPr txBox="1">
            <a:spLocks noGrp="1"/>
          </p:cNvSpPr>
          <p:nvPr>
            <p:ph type="sldNum" idx="12"/>
          </p:nvPr>
        </p:nvSpPr>
        <p:spPr/>
        <p:txBody>
          <a:bodyPr/>
          <a:lstStyle/>
          <a:p>
            <a:pPr lvl="0"/>
            <a:fld id="{00000000-1234-1234-1234-123412341234}" type="slidenum">
              <a:rPr lang="en-US" smtClean="0"/>
              <a:pPr lvl="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p:txBody>
          <a:bodyPr>
            <a:normAutofit fontScale="90000"/>
          </a:bodyPr>
          <a:lstStyle/>
          <a:p>
            <a:pPr lvl="0"/>
            <a:r>
              <a:rPr lang="en-US" dirty="0" smtClean="0"/>
              <a:t>Grades 3-8 Reading and Mathematics SOL Tests </a:t>
            </a:r>
            <a:r>
              <a:rPr lang="en-US" sz="2700" dirty="0" smtClean="0"/>
              <a:t>(2 of 2)</a:t>
            </a:r>
            <a:endParaRPr lang="en-US" sz="2700" dirty="0"/>
          </a:p>
        </p:txBody>
      </p:sp>
      <p:sp>
        <p:nvSpPr>
          <p:cNvPr id="333" name="Google Shape;333;p17"/>
          <p:cNvSpPr txBox="1">
            <a:spLocks noGrp="1"/>
          </p:cNvSpPr>
          <p:nvPr>
            <p:ph type="body" idx="1"/>
          </p:nvPr>
        </p:nvSpPr>
        <p:spPr>
          <a:xfrm>
            <a:off x="628649" y="1094197"/>
            <a:ext cx="8125883" cy="3538500"/>
          </a:xfrm>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A student’s proficiency level and pass/fail status on the SOL tests will be determined by their responses to on-grade-level passages and items only.</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If off-grade-level passages and items are administered, the student’s responses to those items will be reflected in the vertical scaled score used to determine the student’s growth.</a:t>
            </a:r>
          </a:p>
          <a:p>
            <a:pPr lvl="0"/>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35" name="Google Shape;335;p17"/>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34" name="Google Shape;334;p17"/>
          <p:cNvSpPr txBox="1">
            <a:spLocks noGrp="1"/>
          </p:cNvSpPr>
          <p:nvPr>
            <p:ph type="sldNum" idx="12"/>
          </p:nvPr>
        </p:nvSpPr>
        <p:spPr/>
        <p:txBody>
          <a:bodyPr/>
          <a:lstStyle/>
          <a:p>
            <a:pPr lvl="0"/>
            <a:fld id="{00000000-1234-1234-1234-123412341234}" type="slidenum">
              <a:rPr lang="en-US" smtClean="0"/>
              <a:pPr lvl="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title"/>
          </p:nvPr>
        </p:nvSpPr>
        <p:spPr>
          <a:xfrm>
            <a:off x="0" y="0"/>
            <a:ext cx="9144000" cy="677333"/>
          </a:xfrm>
        </p:spPr>
        <p:txBody>
          <a:bodyPr/>
          <a:lstStyle/>
          <a:p>
            <a:pPr lvl="0"/>
            <a:r>
              <a:rPr lang="en-US" dirty="0" smtClean="0"/>
              <a:t>Spring 2023 SOL Tests</a:t>
            </a:r>
            <a:endParaRPr lang="en-US" dirty="0"/>
          </a:p>
        </p:txBody>
      </p:sp>
      <p:sp>
        <p:nvSpPr>
          <p:cNvPr id="341" name="Google Shape;341;p18"/>
          <p:cNvSpPr txBox="1">
            <a:spLocks noGrp="1"/>
          </p:cNvSpPr>
          <p:nvPr>
            <p:ph type="body" idx="1"/>
          </p:nvPr>
        </p:nvSpPr>
        <p:spPr>
          <a:xfrm>
            <a:off x="88900" y="677333"/>
            <a:ext cx="8966200" cy="3538500"/>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Grade 2 SOL content will not be administered in the grade 3 reading or mathematics SOL tests in spring 2023.</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Grade 3 CAT SOL tests administered in spring 2023 will only deliver items at or above grade level.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Grade 8 CAT SOL tests will only deliver items at or below grade level.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Students meeting the criteria for a paper test will only be administered test items that assess SOL content aligned with the grade level of the test.</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Additional information regarding spring 2023 SOL tests, including test blueprints, will be provided at a later date.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42" name="Google Shape;342;p18"/>
          <p:cNvSpPr txBox="1">
            <a:spLocks noGrp="1"/>
          </p:cNvSpPr>
          <p:nvPr>
            <p:ph type="sldNum" idx="12"/>
          </p:nvPr>
        </p:nvSpPr>
        <p:spPr/>
        <p:txBody>
          <a:bodyPr/>
          <a:lstStyle/>
          <a:p>
            <a:pPr lvl="0"/>
            <a:fld id="{00000000-1234-1234-1234-123412341234}" type="slidenum">
              <a:rPr lang="en-US" smtClean="0"/>
              <a:pPr lvl="0"/>
              <a:t>17</a:t>
            </a:fld>
            <a:endParaRPr lang="en-US"/>
          </a:p>
        </p:txBody>
      </p:sp>
      <p:sp>
        <p:nvSpPr>
          <p:cNvPr id="8" name="Footer Placeholder 7"/>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p:txBody>
          <a:bodyPr>
            <a:normAutofit fontScale="90000"/>
          </a:bodyPr>
          <a:lstStyle/>
          <a:p>
            <a:pPr lvl="0"/>
            <a:r>
              <a:rPr lang="en-US" dirty="0" smtClean="0"/>
              <a:t>One Day Testing and Removal of Seal </a:t>
            </a:r>
            <a:r>
              <a:rPr lang="en-US" dirty="0" err="1" smtClean="0"/>
              <a:t>Codes:Grades</a:t>
            </a:r>
            <a:r>
              <a:rPr lang="en-US" dirty="0" smtClean="0"/>
              <a:t> 3-5 </a:t>
            </a:r>
            <a:r>
              <a:rPr lang="en-US" sz="2700" dirty="0" smtClean="0"/>
              <a:t>(1 of 2)</a:t>
            </a:r>
            <a:endParaRPr lang="en-US" sz="2700" dirty="0"/>
          </a:p>
        </p:txBody>
      </p:sp>
      <p:sp>
        <p:nvSpPr>
          <p:cNvPr id="348" name="Google Shape;348;p19"/>
          <p:cNvSpPr txBox="1">
            <a:spLocks noGrp="1"/>
          </p:cNvSpPr>
          <p:nvPr>
            <p:ph type="body" idx="1"/>
          </p:nvPr>
        </p:nvSpPr>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Beginning in fall 2022, the grades 3-5 reading and mathematics growth assessments and the spring 2023 SOL tests are to be administered in one day.</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Section breaks and seal codes previously included in the online grades 3-5 reading and mathematics assessments have been removed.</a:t>
            </a:r>
          </a:p>
          <a:p>
            <a:pPr lvl="0"/>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50" name="Google Shape;350;p19"/>
          <p:cNvSpPr txBox="1">
            <a:spLocks noGrp="1"/>
          </p:cNvSpPr>
          <p:nvPr>
            <p:ph type="ftr" idx="11"/>
          </p:nvPr>
        </p:nvSpPr>
        <p:spPr>
          <a:xfrm>
            <a:off x="3028950" y="4767263"/>
            <a:ext cx="34988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49" name="Google Shape;349;p19"/>
          <p:cNvSpPr txBox="1">
            <a:spLocks noGrp="1"/>
          </p:cNvSpPr>
          <p:nvPr>
            <p:ph type="sldNum" idx="12"/>
          </p:nvPr>
        </p:nvSpPr>
        <p:spPr/>
        <p:txBody>
          <a:bodyPr/>
          <a:lstStyle/>
          <a:p>
            <a:pPr lvl="0"/>
            <a:fld id="{00000000-1234-1234-1234-123412341234}" type="slidenum">
              <a:rPr lang="en-US" smtClean="0"/>
              <a:pPr lvl="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p:txBody>
          <a:bodyPr>
            <a:normAutofit fontScale="90000"/>
          </a:bodyPr>
          <a:lstStyle/>
          <a:p>
            <a:pPr lvl="0"/>
            <a:r>
              <a:rPr lang="en-US" dirty="0" smtClean="0"/>
              <a:t>One Day Testing and Removal of Seal Codes</a:t>
            </a:r>
          </a:p>
          <a:p>
            <a:pPr lvl="0"/>
            <a:r>
              <a:rPr lang="en-US" dirty="0" smtClean="0"/>
              <a:t>Grades 3-5 </a:t>
            </a:r>
            <a:r>
              <a:rPr lang="en-US" sz="2700" dirty="0" smtClean="0"/>
              <a:t>(2 of 2)</a:t>
            </a:r>
          </a:p>
        </p:txBody>
      </p:sp>
      <p:sp>
        <p:nvSpPr>
          <p:cNvPr id="356" name="Google Shape;356;p20"/>
          <p:cNvSpPr txBox="1">
            <a:spLocks noGrp="1"/>
          </p:cNvSpPr>
          <p:nvPr>
            <p:ph type="body" idx="1"/>
          </p:nvPr>
        </p:nvSpPr>
        <p:spPr/>
        <p:txBody>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A multiple test session accommodation will remain available to a student with a disability who requires this accommodation as documented by the Individualized Education Program (IEP) team or Section 504 committee.</a:t>
            </a:r>
          </a:p>
          <a:p>
            <a:pPr lvl="0"/>
            <a:endParaRPr lang="en-US" dirty="0"/>
          </a:p>
        </p:txBody>
      </p:sp>
      <p:sp>
        <p:nvSpPr>
          <p:cNvPr id="358" name="Google Shape;358;p20"/>
          <p:cNvSpPr txBox="1">
            <a:spLocks noGrp="1"/>
          </p:cNvSpPr>
          <p:nvPr>
            <p:ph type="ftr" idx="11"/>
          </p:nvPr>
        </p:nvSpPr>
        <p:spPr>
          <a:xfrm>
            <a:off x="3028949" y="4767263"/>
            <a:ext cx="35073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57" name="Google Shape;357;p20"/>
          <p:cNvSpPr txBox="1">
            <a:spLocks noGrp="1"/>
          </p:cNvSpPr>
          <p:nvPr>
            <p:ph type="sldNum" idx="12"/>
          </p:nvPr>
        </p:nvSpPr>
        <p:spPr/>
        <p:txBody>
          <a:bodyPr/>
          <a:lstStyle/>
          <a:p>
            <a:pPr lvl="0"/>
            <a:fld id="{00000000-1234-1234-1234-123412341234}" type="slidenum">
              <a:rPr lang="en-US" smtClean="0"/>
              <a:pPr lvl="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
          <p:cNvSpPr txBox="1">
            <a:spLocks noGrp="1"/>
          </p:cNvSpPr>
          <p:nvPr>
            <p:ph type="title"/>
          </p:nvPr>
        </p:nvSpPr>
        <p:spPr/>
        <p:txBody>
          <a:bodyPr/>
          <a:lstStyle/>
          <a:p>
            <a:pPr lvl="0"/>
            <a:r>
              <a:rPr lang="en-US" dirty="0" smtClean="0"/>
              <a:t>Topics</a:t>
            </a:r>
            <a:endParaRPr lang="en-US" dirty="0"/>
          </a:p>
        </p:txBody>
      </p:sp>
      <p:sp>
        <p:nvSpPr>
          <p:cNvPr id="226" name="Google Shape;226;p2"/>
          <p:cNvSpPr txBox="1">
            <a:spLocks noGrp="1"/>
          </p:cNvSpPr>
          <p:nvPr>
            <p:ph type="body" idx="1"/>
          </p:nvPr>
        </p:nvSpPr>
        <p:spPr/>
        <p:txBody>
          <a:bodyPr>
            <a:normAutofit/>
          </a:bodyPr>
          <a:lstStyle/>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Growth Assessments: 2022-2023 and Beyond</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Spring 2023 Standards of Learning (SOL) Test Updates</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Virginia’s Parent Portal and Student Detail by Question (SDBQ) Reports</a:t>
            </a:r>
          </a:p>
          <a:p>
            <a:pPr lvl="0">
              <a:lnSpc>
                <a:spcPct val="100000"/>
              </a:lnSpc>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Spring 2023 - New Item Type Field Testing</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28" name="Google Shape;228;p2"/>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27" name="Google Shape;227;p2"/>
          <p:cNvSpPr txBox="1">
            <a:spLocks noGrp="1"/>
          </p:cNvSpPr>
          <p:nvPr>
            <p:ph type="sldNum" idx="12"/>
          </p:nvPr>
        </p:nvSpPr>
        <p:spPr/>
        <p:txBody>
          <a:bodyPr/>
          <a:lstStyle/>
          <a:p>
            <a:pPr lvl="0"/>
            <a:fld id="{00000000-1234-1234-1234-123412341234}" type="slidenum">
              <a:rPr lang="en-US" smtClean="0"/>
              <a:pPr lvl="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p:txBody>
          <a:bodyPr/>
          <a:lstStyle/>
          <a:p>
            <a:pPr lvl="0"/>
            <a:r>
              <a:rPr lang="en-US" smtClean="0"/>
              <a:t>Virginia’s Parent Portal and Student Detail by Question (SDBQ) Reports</a:t>
            </a:r>
            <a:endParaRPr lang="en-US"/>
          </a:p>
        </p:txBody>
      </p:sp>
      <p:sp>
        <p:nvSpPr>
          <p:cNvPr id="365" name="Google Shape;365;p23"/>
          <p:cNvSpPr txBox="1">
            <a:spLocks noGrp="1"/>
          </p:cNvSpPr>
          <p:nvPr>
            <p:ph type="ftr" idx="11"/>
          </p:nvPr>
        </p:nvSpPr>
        <p:spPr>
          <a:xfrm>
            <a:off x="3028949" y="4767263"/>
            <a:ext cx="35919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64" name="Google Shape;364;p23"/>
          <p:cNvSpPr txBox="1">
            <a:spLocks noGrp="1"/>
          </p:cNvSpPr>
          <p:nvPr>
            <p:ph type="sldNum" idx="12"/>
          </p:nvPr>
        </p:nvSpPr>
        <p:spPr/>
        <p:txBody>
          <a:bodyPr/>
          <a:lstStyle/>
          <a:p>
            <a:pPr lvl="0"/>
            <a:fld id="{00000000-1234-1234-1234-123412341234}" type="slidenum">
              <a:rPr lang="en-US" smtClean="0"/>
              <a:pPr lvl="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p:txBody>
          <a:bodyPr/>
          <a:lstStyle/>
          <a:p>
            <a:pPr lvl="0"/>
            <a:r>
              <a:rPr lang="en-US" smtClean="0"/>
              <a:t>Virginia Assessment Parent Portal</a:t>
            </a:r>
            <a:endParaRPr lang="en-US"/>
          </a:p>
        </p:txBody>
      </p:sp>
      <p:sp>
        <p:nvSpPr>
          <p:cNvPr id="373" name="Google Shape;373;p24"/>
          <p:cNvSpPr txBox="1">
            <a:spLocks noGrp="1"/>
          </p:cNvSpPr>
          <p:nvPr>
            <p:ph type="sldNum" idx="12"/>
          </p:nvPr>
        </p:nvSpPr>
        <p:spPr/>
        <p:txBody>
          <a:bodyPr/>
          <a:lstStyle/>
          <a:p>
            <a:pPr lvl="0"/>
            <a:fld id="{00000000-1234-1234-1234-123412341234}" type="slidenum">
              <a:rPr lang="en-US" smtClean="0"/>
              <a:pPr lvl="0"/>
              <a:t>21</a:t>
            </a:fld>
            <a:endParaRPr lang="en-US"/>
          </a:p>
        </p:txBody>
      </p:sp>
      <p:pic>
        <p:nvPicPr>
          <p:cNvPr id="371" name="Google Shape;371;p24" descr="This is a screenshot of the home page the Virginia Assessment Parent Portal." title="Screenshot"/>
          <p:cNvPicPr preferRelativeResize="0"/>
          <p:nvPr/>
        </p:nvPicPr>
        <p:blipFill rotWithShape="1">
          <a:blip r:embed="rId3">
            <a:alphaModFix/>
          </a:blip>
          <a:srcRect/>
          <a:stretch/>
        </p:blipFill>
        <p:spPr>
          <a:xfrm>
            <a:off x="1573577" y="1151267"/>
            <a:ext cx="5436824" cy="3457728"/>
          </a:xfrm>
          <a:prstGeom prst="rect">
            <a:avLst/>
          </a:prstGeom>
          <a:noFill/>
          <a:ln>
            <a:noFill/>
          </a:ln>
        </p:spPr>
      </p:pic>
      <p:sp>
        <p:nvSpPr>
          <p:cNvPr id="5" name="Footer Placeholder 4"/>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p:txBody>
          <a:bodyPr/>
          <a:lstStyle/>
          <a:p>
            <a:pPr lvl="0"/>
            <a:r>
              <a:rPr lang="en-US" smtClean="0"/>
              <a:t>What Is the Parent Portal? (1 of 2)</a:t>
            </a:r>
            <a:endParaRPr lang="en-US" dirty="0"/>
          </a:p>
        </p:txBody>
      </p:sp>
      <p:sp>
        <p:nvSpPr>
          <p:cNvPr id="379" name="Google Shape;379;p25"/>
          <p:cNvSpPr txBox="1">
            <a:spLocks noGrp="1"/>
          </p:cNvSpPr>
          <p:nvPr>
            <p:ph type="body" idx="1"/>
          </p:nvPr>
        </p:nvSpPr>
        <p:spPr/>
        <p:txBody>
          <a:bodyPr/>
          <a:lstStyle/>
          <a:p>
            <a:pPr lvl="0"/>
            <a:r>
              <a:rPr lang="en-US" smtClean="0"/>
              <a:t>The Parent Portal is a web-based system that allows parents to access their child’s grades 3-8 reading and mathematics growth assessment and SOL assessment data.</a:t>
            </a:r>
          </a:p>
          <a:p>
            <a:pPr lvl="0"/>
            <a:r>
              <a:rPr lang="en-US" smtClean="0"/>
              <a:t>Parents must create an account in the parent portal. Then, using specific student information provided by the school/division, parents can view their child’s assessment data.</a:t>
            </a:r>
            <a:endParaRPr lang="en-US" dirty="0" smtClean="0"/>
          </a:p>
        </p:txBody>
      </p:sp>
      <p:sp>
        <p:nvSpPr>
          <p:cNvPr id="380" name="Google Shape;380;p25"/>
          <p:cNvSpPr txBox="1">
            <a:spLocks noGrp="1"/>
          </p:cNvSpPr>
          <p:nvPr>
            <p:ph type="sldNum" idx="12"/>
          </p:nvPr>
        </p:nvSpPr>
        <p:spPr/>
        <p:txBody>
          <a:bodyPr/>
          <a:lstStyle/>
          <a:p>
            <a:pPr lvl="0"/>
            <a:fld id="{00000000-1234-1234-1234-123412341234}" type="slidenum">
              <a:rPr lang="en-US" smtClean="0"/>
              <a:pPr lvl="0"/>
              <a:t>22</a:t>
            </a:fld>
            <a:endParaRPr lang="en-US"/>
          </a:p>
        </p:txBody>
      </p:sp>
      <p:sp>
        <p:nvSpPr>
          <p:cNvPr id="8" name="Footer Placeholder 7"/>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p:txBody>
          <a:bodyPr/>
          <a:lstStyle/>
          <a:p>
            <a:pPr lvl="0"/>
            <a:r>
              <a:rPr lang="en-US" dirty="0" smtClean="0"/>
              <a:t>What Is the Parent Portal? </a:t>
            </a:r>
            <a:r>
              <a:rPr lang="en-US" sz="2400" dirty="0" smtClean="0"/>
              <a:t>(2 of 2)</a:t>
            </a:r>
            <a:endParaRPr lang="en-US" sz="2400" dirty="0"/>
          </a:p>
        </p:txBody>
      </p:sp>
      <p:sp>
        <p:nvSpPr>
          <p:cNvPr id="379" name="Google Shape;379;p25"/>
          <p:cNvSpPr txBox="1">
            <a:spLocks noGrp="1"/>
          </p:cNvSpPr>
          <p:nvPr>
            <p:ph type="body" idx="1"/>
          </p:nvPr>
        </p:nvSpPr>
        <p:spPr>
          <a:xfrm>
            <a:off x="126999" y="1094197"/>
            <a:ext cx="8923867" cy="3538500"/>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Parents will be able to access their child’s SDBQ Report, and most families will be able to review a personalized video that explains parts of their child’s SDBQ Report.</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Parents are encouraged to work with their child’s teacher(s) to further understand what the SDBQ Report indicates about their child’s performance and to discuss strategies to assist their child.</a:t>
            </a:r>
          </a:p>
          <a:p>
            <a:pPr lvl="0"/>
            <a:endParaRPr lang="en-US" sz="2400" dirty="0"/>
          </a:p>
        </p:txBody>
      </p:sp>
      <p:sp>
        <p:nvSpPr>
          <p:cNvPr id="380" name="Google Shape;380;p25"/>
          <p:cNvSpPr txBox="1">
            <a:spLocks noGrp="1"/>
          </p:cNvSpPr>
          <p:nvPr>
            <p:ph type="sldNum" idx="12"/>
          </p:nvPr>
        </p:nvSpPr>
        <p:spPr/>
        <p:txBody>
          <a:bodyPr/>
          <a:lstStyle/>
          <a:p>
            <a:pPr lvl="0"/>
            <a:fld id="{00000000-1234-1234-1234-123412341234}" type="slidenum">
              <a:rPr lang="en-US" smtClean="0"/>
              <a:pPr lvl="0"/>
              <a:t>23</a:t>
            </a:fld>
            <a:endParaRPr lang="en-US"/>
          </a:p>
        </p:txBody>
      </p:sp>
      <p:sp>
        <p:nvSpPr>
          <p:cNvPr id="2" name="Footer Placeholder 1"/>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extLst>
      <p:ext uri="{BB962C8B-B14F-4D97-AF65-F5344CB8AC3E}">
        <p14:creationId xmlns:p14="http://schemas.microsoft.com/office/powerpoint/2010/main" val="55181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6"/>
          <p:cNvSpPr txBox="1">
            <a:spLocks noGrp="1"/>
          </p:cNvSpPr>
          <p:nvPr>
            <p:ph type="title"/>
          </p:nvPr>
        </p:nvSpPr>
        <p:spPr>
          <a:xfrm>
            <a:off x="0" y="0"/>
            <a:ext cx="9144000" cy="609600"/>
          </a:xfrm>
        </p:spPr>
        <p:txBody>
          <a:bodyPr>
            <a:normAutofit fontScale="90000"/>
          </a:bodyPr>
          <a:lstStyle/>
          <a:p>
            <a:pPr lvl="0"/>
            <a:r>
              <a:rPr lang="en-US" dirty="0" smtClean="0"/>
              <a:t>Fall &amp; Winter Growth Assessment Report</a:t>
            </a:r>
            <a:endParaRPr lang="en-US" dirty="0"/>
          </a:p>
        </p:txBody>
      </p:sp>
      <p:sp>
        <p:nvSpPr>
          <p:cNvPr id="386" name="Google Shape;386;p26"/>
          <p:cNvSpPr txBox="1">
            <a:spLocks noGrp="1"/>
          </p:cNvSpPr>
          <p:nvPr>
            <p:ph type="body" idx="1"/>
          </p:nvPr>
        </p:nvSpPr>
        <p:spPr>
          <a:xfrm>
            <a:off x="160868" y="609600"/>
            <a:ext cx="5291666" cy="4023097"/>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SDBQ Report for grades 3-8 reading and math growth assessments will:</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Provide only a Vertical Scaled Score.</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Be broken down by reporting category, then by level of difficulty showing items answered incorrectly, then those answered correctly.</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Item descriptors will include the SOL number.</a:t>
            </a:r>
          </a:p>
          <a:p>
            <a:pPr lvl="0"/>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0"/>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88" name="Google Shape;388;p26"/>
          <p:cNvSpPr txBox="1">
            <a:spLocks noGrp="1"/>
          </p:cNvSpPr>
          <p:nvPr>
            <p:ph type="ftr" idx="11"/>
          </p:nvPr>
        </p:nvSpPr>
        <p:spPr>
          <a:xfrm>
            <a:off x="3028950" y="4767263"/>
            <a:ext cx="36258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87" name="Google Shape;387;p26"/>
          <p:cNvSpPr txBox="1">
            <a:spLocks noGrp="1"/>
          </p:cNvSpPr>
          <p:nvPr>
            <p:ph type="sldNum" idx="12"/>
          </p:nvPr>
        </p:nvSpPr>
        <p:spPr/>
        <p:txBody>
          <a:bodyPr/>
          <a:lstStyle/>
          <a:p>
            <a:pPr lvl="0"/>
            <a:fld id="{00000000-1234-1234-1234-123412341234}" type="slidenum">
              <a:rPr lang="en-US" smtClean="0"/>
              <a:pPr lvl="0"/>
              <a:t>24</a:t>
            </a:fld>
            <a:endParaRPr lang="en-US"/>
          </a:p>
        </p:txBody>
      </p:sp>
      <p:pic>
        <p:nvPicPr>
          <p:cNvPr id="389" name="Google Shape;389;p26" descr="This is a screenshot of a sample Student Detail By Question Report for a Grade 5 Reading growth assessment." title="Screenshot"/>
          <p:cNvPicPr preferRelativeResize="0"/>
          <p:nvPr/>
        </p:nvPicPr>
        <p:blipFill>
          <a:blip r:embed="rId3">
            <a:alphaModFix/>
          </a:blip>
          <a:stretch>
            <a:fillRect/>
          </a:stretch>
        </p:blipFill>
        <p:spPr>
          <a:xfrm>
            <a:off x="5452534" y="1196673"/>
            <a:ext cx="3457550" cy="28489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title"/>
          </p:nvPr>
        </p:nvSpPr>
        <p:spPr/>
        <p:txBody>
          <a:bodyPr/>
          <a:lstStyle/>
          <a:p>
            <a:pPr lvl="0"/>
            <a:r>
              <a:rPr lang="en-US" smtClean="0"/>
              <a:t>Resources to Support Parents</a:t>
            </a:r>
            <a:endParaRPr lang="en-US"/>
          </a:p>
        </p:txBody>
      </p:sp>
      <p:sp>
        <p:nvSpPr>
          <p:cNvPr id="395" name="Google Shape;395;p27"/>
          <p:cNvSpPr txBox="1">
            <a:spLocks noGrp="1"/>
          </p:cNvSpPr>
          <p:nvPr>
            <p:ph type="body" idx="1"/>
          </p:nvPr>
        </p:nvSpPr>
        <p:spPr>
          <a:xfrm>
            <a:off x="628650" y="1094197"/>
            <a:ext cx="8388350" cy="3538500"/>
          </a:xfrm>
        </p:spPr>
        <p:txBody>
          <a:bodyPr>
            <a:normAutofit/>
          </a:bodyPr>
          <a:lstStyle/>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Virginia Parent &amp; Caregiver Resource Page</a:t>
            </a:r>
            <a:r>
              <a:rPr lang="en-US" sz="2400" dirty="0" smtClean="0">
                <a:latin typeface="Tahoma" panose="020B0604030504040204" pitchFamily="34" charset="0"/>
                <a:ea typeface="Tahoma" panose="020B0604030504040204" pitchFamily="34" charset="0"/>
                <a:cs typeface="Tahoma" panose="020B0604030504040204" pitchFamily="34" charset="0"/>
              </a:rPr>
              <a:t> has been developed to provide:</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information about growth assessments.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appropriate resources for parents to use when assisting their child in reading and/or mathematics.</a:t>
            </a:r>
          </a:p>
          <a:p>
            <a:pPr marL="139700" lvl="0" indent="0">
              <a:buSzPct val="100000"/>
              <a:buNone/>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marL="139700" lvl="0" indent="0">
              <a:buSzPct val="100000"/>
              <a:buNone/>
            </a:pPr>
            <a:r>
              <a:rPr lang="en-US" sz="2400" dirty="0" smtClean="0">
                <a:latin typeface="Tahoma" panose="020B0604030504040204" pitchFamily="34" charset="0"/>
                <a:ea typeface="Tahoma" panose="020B0604030504040204" pitchFamily="34" charset="0"/>
                <a:cs typeface="Tahoma" panose="020B0604030504040204" pitchFamily="34" charset="0"/>
              </a:rPr>
              <a:t>This page may be accessed at: tinyurl.com/</a:t>
            </a:r>
            <a:r>
              <a:rPr lang="en-US" sz="2400" dirty="0" err="1" smtClean="0">
                <a:latin typeface="Tahoma" panose="020B0604030504040204" pitchFamily="34" charset="0"/>
                <a:ea typeface="Tahoma" panose="020B0604030504040204" pitchFamily="34" charset="0"/>
                <a:cs typeface="Tahoma" panose="020B0604030504040204" pitchFamily="34" charset="0"/>
              </a:rPr>
              <a:t>VAparentpage</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139700" lv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97" name="Google Shape;397;p27"/>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396" name="Google Shape;396;p27"/>
          <p:cNvSpPr txBox="1">
            <a:spLocks noGrp="1"/>
          </p:cNvSpPr>
          <p:nvPr>
            <p:ph type="sldNum" idx="12"/>
          </p:nvPr>
        </p:nvSpPr>
        <p:spPr/>
        <p:txBody>
          <a:bodyPr/>
          <a:lstStyle/>
          <a:p>
            <a:pPr lvl="0"/>
            <a:fld id="{00000000-1234-1234-1234-123412341234}" type="slidenum">
              <a:rPr lang="en-US" smtClean="0"/>
              <a:pPr lvl="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title"/>
          </p:nvPr>
        </p:nvSpPr>
        <p:spPr/>
        <p:txBody>
          <a:bodyPr/>
          <a:lstStyle/>
          <a:p>
            <a:pPr lvl="0"/>
            <a:r>
              <a:rPr lang="en-US" smtClean="0"/>
              <a:t>Teacher Access in PearsonAccessnext</a:t>
            </a:r>
            <a:endParaRPr lang="en-US"/>
          </a:p>
        </p:txBody>
      </p:sp>
      <p:sp>
        <p:nvSpPr>
          <p:cNvPr id="403" name="Google Shape;403;p28"/>
          <p:cNvSpPr txBox="1">
            <a:spLocks noGrp="1"/>
          </p:cNvSpPr>
          <p:nvPr>
            <p:ph type="body" idx="1"/>
          </p:nvPr>
        </p:nvSpPr>
        <p:spPr>
          <a:xfrm>
            <a:off x="203200" y="1094197"/>
            <a:ext cx="4182533" cy="3538500"/>
          </a:xfrm>
        </p:spPr>
        <p:txBody>
          <a:bodyPr>
            <a:normAutofit/>
          </a:bodyPr>
          <a:lstStyle/>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Teachers who have been given access to student data through Reporting Groups in PearsonAccessnext can find the SDBQ Extract in OnDemand Reports.</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06" name="Google Shape;406;p28"/>
          <p:cNvSpPr txBox="1">
            <a:spLocks noGrp="1"/>
          </p:cNvSpPr>
          <p:nvPr>
            <p:ph type="ftr" idx="11"/>
          </p:nvPr>
        </p:nvSpPr>
        <p:spPr>
          <a:xfrm>
            <a:off x="3028949" y="4767263"/>
            <a:ext cx="35327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05" name="Google Shape;405;p28"/>
          <p:cNvSpPr txBox="1">
            <a:spLocks noGrp="1"/>
          </p:cNvSpPr>
          <p:nvPr>
            <p:ph type="sldNum" idx="12"/>
          </p:nvPr>
        </p:nvSpPr>
        <p:spPr/>
        <p:txBody>
          <a:bodyPr/>
          <a:lstStyle/>
          <a:p>
            <a:pPr lvl="0"/>
            <a:fld id="{00000000-1234-1234-1234-123412341234}" type="slidenum">
              <a:rPr lang="en-US" smtClean="0"/>
              <a:pPr lvl="0"/>
              <a:t>26</a:t>
            </a:fld>
            <a:endParaRPr lang="en-US"/>
          </a:p>
        </p:txBody>
      </p:sp>
      <p:pic>
        <p:nvPicPr>
          <p:cNvPr id="404" name="Google Shape;404;p28" descr="This is a screenshot of where to find OnDemand Reports in PearsonAccess Next.&#10;" title="Screenshot"/>
          <p:cNvPicPr preferRelativeResize="0"/>
          <p:nvPr/>
        </p:nvPicPr>
        <p:blipFill rotWithShape="1">
          <a:blip r:embed="rId3">
            <a:alphaModFix/>
          </a:blip>
          <a:srcRect/>
          <a:stretch/>
        </p:blipFill>
        <p:spPr>
          <a:xfrm>
            <a:off x="4485150" y="1225525"/>
            <a:ext cx="4383150" cy="2153550"/>
          </a:xfrm>
          <a:prstGeom prst="rect">
            <a:avLst/>
          </a:prstGeom>
          <a:noFill/>
          <a:ln w="9525" cap="flat" cmpd="sng">
            <a:solidFill>
              <a:srgbClr val="20202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title"/>
          </p:nvPr>
        </p:nvSpPr>
        <p:spPr/>
        <p:txBody>
          <a:bodyPr/>
          <a:lstStyle/>
          <a:p>
            <a:pPr lvl="0"/>
            <a:r>
              <a:rPr lang="en-US" smtClean="0"/>
              <a:t>Spring 2023 Field Testing</a:t>
            </a:r>
            <a:endParaRPr lang="en-US"/>
          </a:p>
        </p:txBody>
      </p:sp>
      <p:sp>
        <p:nvSpPr>
          <p:cNvPr id="412" name="Google Shape;412;p3"/>
          <p:cNvSpPr txBox="1">
            <a:spLocks noGrp="1"/>
          </p:cNvSpPr>
          <p:nvPr>
            <p:ph type="body" idx="1"/>
          </p:nvPr>
        </p:nvSpPr>
        <p:spPr/>
        <p:txBody>
          <a:bodyPr/>
          <a:lstStyle/>
          <a:p>
            <a:pPr lvl="0"/>
            <a:r>
              <a:rPr lang="en-US" smtClean="0"/>
              <a:t>New Integrated Reading and Writing Assessment Item Type</a:t>
            </a:r>
            <a:endParaRPr lang="en-US"/>
          </a:p>
        </p:txBody>
      </p:sp>
      <p:sp>
        <p:nvSpPr>
          <p:cNvPr id="414" name="Google Shape;414;p3"/>
          <p:cNvSpPr txBox="1">
            <a:spLocks noGrp="1"/>
          </p:cNvSpPr>
          <p:nvPr>
            <p:ph type="ftr" idx="11"/>
          </p:nvPr>
        </p:nvSpPr>
        <p:spPr>
          <a:xfrm>
            <a:off x="3028949" y="4767263"/>
            <a:ext cx="35581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13" name="Google Shape;413;p3"/>
          <p:cNvSpPr txBox="1">
            <a:spLocks noGrp="1"/>
          </p:cNvSpPr>
          <p:nvPr>
            <p:ph type="sldNum" idx="12"/>
          </p:nvPr>
        </p:nvSpPr>
        <p:spPr/>
        <p:txBody>
          <a:bodyPr/>
          <a:lstStyle/>
          <a:p>
            <a:pPr lvl="0"/>
            <a:fld id="{00000000-1234-1234-1234-123412341234}" type="slidenum">
              <a:rPr lang="en-US" smtClean="0"/>
              <a:pPr lvl="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
          <p:cNvSpPr txBox="1">
            <a:spLocks noGrp="1"/>
          </p:cNvSpPr>
          <p:nvPr>
            <p:ph type="title"/>
          </p:nvPr>
        </p:nvSpPr>
        <p:spPr>
          <a:xfrm>
            <a:off x="0" y="0"/>
            <a:ext cx="9144000" cy="651933"/>
          </a:xfrm>
        </p:spPr>
        <p:txBody>
          <a:bodyPr/>
          <a:lstStyle/>
          <a:p>
            <a:pPr lvl="0"/>
            <a:r>
              <a:rPr lang="en-US" dirty="0" smtClean="0"/>
              <a:t>Testing Memo No. 1548 </a:t>
            </a:r>
            <a:r>
              <a:rPr lang="en-US" sz="2400" dirty="0" smtClean="0"/>
              <a:t>(1 of 2)</a:t>
            </a:r>
            <a:endParaRPr lang="en-US" sz="2400" dirty="0"/>
          </a:p>
        </p:txBody>
      </p:sp>
      <p:sp>
        <p:nvSpPr>
          <p:cNvPr id="420" name="Google Shape;420;p4"/>
          <p:cNvSpPr txBox="1">
            <a:spLocks noGrp="1"/>
          </p:cNvSpPr>
          <p:nvPr>
            <p:ph type="body" idx="1"/>
          </p:nvPr>
        </p:nvSpPr>
        <p:spPr>
          <a:xfrm>
            <a:off x="135467" y="651933"/>
            <a:ext cx="8898466" cy="3980764"/>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Testing Memo No. 1548 (September 26, 2022) notifies school divisions of resources to assist school divisions in preparation for the spring 2023 statewide field test of the new integrated reading and writing assessment item type for grade 5, grade 8, and end of course (EOC).</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Resources are provided at the bottom of 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Standards of Learning (SOL) Practice Items page</a:t>
            </a:r>
            <a:r>
              <a:rPr lang="en-US" sz="2400" dirty="0" smtClean="0">
                <a:latin typeface="Tahoma" panose="020B0604030504040204" pitchFamily="34" charset="0"/>
                <a:ea typeface="Tahoma" panose="020B0604030504040204" pitchFamily="34" charset="0"/>
                <a:cs typeface="Tahoma" panose="020B0604030504040204" pitchFamily="34" charset="0"/>
              </a:rPr>
              <a:t> and toward the middle of 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English SOL page</a:t>
            </a:r>
            <a:r>
              <a:rPr lang="en-US" sz="2400" dirty="0" smtClean="0">
                <a:latin typeface="Tahoma" panose="020B0604030504040204" pitchFamily="34" charset="0"/>
                <a:ea typeface="Tahoma" panose="020B0604030504040204" pitchFamily="34" charset="0"/>
                <a:cs typeface="Tahoma" panose="020B0604030504040204" pitchFamily="34" charset="0"/>
              </a:rPr>
              <a:t> on the Virginia Department of Education website.</a:t>
            </a:r>
          </a:p>
        </p:txBody>
      </p:sp>
      <p:sp>
        <p:nvSpPr>
          <p:cNvPr id="422" name="Google Shape;422;p4"/>
          <p:cNvSpPr txBox="1">
            <a:spLocks noGrp="1"/>
          </p:cNvSpPr>
          <p:nvPr>
            <p:ph type="ftr" idx="11"/>
          </p:nvPr>
        </p:nvSpPr>
        <p:spPr>
          <a:xfrm>
            <a:off x="3028949" y="4767263"/>
            <a:ext cx="3608917"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1" name="Google Shape;421;p4"/>
          <p:cNvSpPr txBox="1">
            <a:spLocks noGrp="1"/>
          </p:cNvSpPr>
          <p:nvPr>
            <p:ph type="sldNum" idx="12"/>
          </p:nvPr>
        </p:nvSpPr>
        <p:spPr/>
        <p:txBody>
          <a:bodyPr/>
          <a:lstStyle/>
          <a:p>
            <a:pPr lvl="0"/>
            <a:fld id="{00000000-1234-1234-1234-123412341234}" type="slidenum">
              <a:rPr lang="en-US" smtClean="0"/>
              <a:pPr lvl="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
          <p:cNvSpPr txBox="1">
            <a:spLocks noGrp="1"/>
          </p:cNvSpPr>
          <p:nvPr>
            <p:ph type="title"/>
          </p:nvPr>
        </p:nvSpPr>
        <p:spPr>
          <a:xfrm>
            <a:off x="0" y="0"/>
            <a:ext cx="9144000" cy="651933"/>
          </a:xfrm>
        </p:spPr>
        <p:txBody>
          <a:bodyPr/>
          <a:lstStyle/>
          <a:p>
            <a:pPr lvl="0"/>
            <a:r>
              <a:rPr lang="en-US" dirty="0" smtClean="0"/>
              <a:t>Testing Memo No. 1548 </a:t>
            </a:r>
            <a:r>
              <a:rPr lang="en-US" sz="2400" dirty="0" smtClean="0"/>
              <a:t>(2 of 2)</a:t>
            </a:r>
            <a:endParaRPr lang="en-US" sz="2400" dirty="0"/>
          </a:p>
        </p:txBody>
      </p:sp>
      <p:sp>
        <p:nvSpPr>
          <p:cNvPr id="420" name="Google Shape;420;p4"/>
          <p:cNvSpPr txBox="1">
            <a:spLocks noGrp="1"/>
          </p:cNvSpPr>
          <p:nvPr>
            <p:ph type="body" idx="1"/>
          </p:nvPr>
        </p:nvSpPr>
        <p:spPr>
          <a:xfrm>
            <a:off x="135467" y="651933"/>
            <a:ext cx="8898466" cy="3980764"/>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field test will occur during the school division’s Spring 2023 Writing Test Administration window. This window precedes the Spring 2023 Non-Writing Test Administration window that will include the administration of Reading SOL Tests.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22" name="Google Shape;422;p4"/>
          <p:cNvSpPr txBox="1">
            <a:spLocks noGrp="1"/>
          </p:cNvSpPr>
          <p:nvPr>
            <p:ph type="ftr" idx="11"/>
          </p:nvPr>
        </p:nvSpPr>
        <p:spPr>
          <a:xfrm>
            <a:off x="3028949" y="4767263"/>
            <a:ext cx="35665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1" name="Google Shape;421;p4"/>
          <p:cNvSpPr txBox="1">
            <a:spLocks noGrp="1"/>
          </p:cNvSpPr>
          <p:nvPr>
            <p:ph type="sldNum" idx="12"/>
          </p:nvPr>
        </p:nvSpPr>
        <p:spPr/>
        <p:txBody>
          <a:bodyPr/>
          <a:lstStyle/>
          <a:p>
            <a:pPr lvl="0"/>
            <a:fld id="{00000000-1234-1234-1234-123412341234}" type="slidenum">
              <a:rPr lang="en-US" smtClean="0"/>
              <a:pPr lvl="0"/>
              <a:t>29</a:t>
            </a:fld>
            <a:endParaRPr lang="en-US"/>
          </a:p>
        </p:txBody>
      </p:sp>
    </p:spTree>
    <p:extLst>
      <p:ext uri="{BB962C8B-B14F-4D97-AF65-F5344CB8AC3E}">
        <p14:creationId xmlns:p14="http://schemas.microsoft.com/office/powerpoint/2010/main" val="164672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p:txBody>
          <a:bodyPr/>
          <a:lstStyle/>
          <a:p>
            <a:pPr lvl="0"/>
            <a:r>
              <a:rPr lang="en-US" smtClean="0"/>
              <a:t>Growth Assessments: 2022-2023 and Beyond</a:t>
            </a:r>
            <a:endParaRPr lang="en-US"/>
          </a:p>
        </p:txBody>
      </p:sp>
      <p:sp>
        <p:nvSpPr>
          <p:cNvPr id="235" name="Google Shape;235;p8"/>
          <p:cNvSpPr txBox="1">
            <a:spLocks noGrp="1"/>
          </p:cNvSpPr>
          <p:nvPr>
            <p:ph type="ftr" idx="11"/>
          </p:nvPr>
        </p:nvSpPr>
        <p:spPr/>
        <p:txBody>
          <a:bodyPr/>
          <a:lstStyle/>
          <a:p>
            <a:pPr lvl="0"/>
            <a:r>
              <a:rPr lang="en-US" smtClean="0"/>
              <a:t>Department of Student Assessment, Accountability, and ESEA Programs</a:t>
            </a:r>
          </a:p>
          <a:p>
            <a:pPr lvl="0"/>
            <a:r>
              <a:rPr lang="en-US" smtClean="0"/>
              <a:t>Office of Student Assessment</a:t>
            </a:r>
            <a:endParaRPr lang="en-US"/>
          </a:p>
        </p:txBody>
      </p:sp>
      <p:sp>
        <p:nvSpPr>
          <p:cNvPr id="234" name="Google Shape;234;p8"/>
          <p:cNvSpPr txBox="1">
            <a:spLocks noGrp="1"/>
          </p:cNvSpPr>
          <p:nvPr>
            <p:ph type="sldNum" idx="12"/>
          </p:nvPr>
        </p:nvSpPr>
        <p:spPr/>
        <p:txBody>
          <a:bodyPr/>
          <a:lstStyle/>
          <a:p>
            <a:pPr lvl="0"/>
            <a:fld id="{00000000-1234-1234-1234-123412341234}" type="slidenum">
              <a:rPr lang="en-US" smtClean="0"/>
              <a:pPr lvl="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txBox="1">
            <a:spLocks noGrp="1"/>
          </p:cNvSpPr>
          <p:nvPr>
            <p:ph type="title"/>
          </p:nvPr>
        </p:nvSpPr>
        <p:spPr/>
        <p:txBody>
          <a:bodyPr>
            <a:normAutofit fontScale="90000"/>
          </a:bodyPr>
          <a:lstStyle/>
          <a:p>
            <a:pPr lvl="0"/>
            <a:r>
              <a:rPr lang="en-US" smtClean="0"/>
              <a:t>Practice Item Sets and Support Materials </a:t>
            </a:r>
            <a:br>
              <a:rPr lang="en-US" smtClean="0"/>
            </a:br>
            <a:r>
              <a:rPr lang="en-US" smtClean="0"/>
              <a:t>(1 of 2)</a:t>
            </a:r>
            <a:endParaRPr lang="en-US" dirty="0"/>
          </a:p>
        </p:txBody>
      </p:sp>
      <p:sp>
        <p:nvSpPr>
          <p:cNvPr id="428" name="Google Shape;428;p5"/>
          <p:cNvSpPr txBox="1">
            <a:spLocks noGrp="1"/>
          </p:cNvSpPr>
          <p:nvPr>
            <p:ph type="body" idx="1"/>
          </p:nvPr>
        </p:nvSpPr>
        <p:spPr/>
        <p:txBody>
          <a:bodyPr>
            <a:normAutofit/>
          </a:bodyPr>
          <a:lstStyle/>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Practice Item Sets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Two practice sets are available for each grade level field testing the new integrated reading and writing item type (5, 8, and EOC). </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Each practice set contains multiple-choice items, technology-enhanced items (TEI), and a writing prompt. </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same passage is used with each practice item set for each of the three grade levels.</a:t>
            </a:r>
          </a:p>
        </p:txBody>
      </p:sp>
      <p:sp>
        <p:nvSpPr>
          <p:cNvPr id="430" name="Google Shape;430;p5"/>
          <p:cNvSpPr txBox="1">
            <a:spLocks noGrp="1"/>
          </p:cNvSpPr>
          <p:nvPr>
            <p:ph type="ftr" idx="11"/>
          </p:nvPr>
        </p:nvSpPr>
        <p:spPr>
          <a:xfrm>
            <a:off x="3028949" y="4767263"/>
            <a:ext cx="35919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9" name="Google Shape;429;p5"/>
          <p:cNvSpPr txBox="1">
            <a:spLocks noGrp="1"/>
          </p:cNvSpPr>
          <p:nvPr>
            <p:ph type="sldNum" idx="12"/>
          </p:nvPr>
        </p:nvSpPr>
        <p:spPr/>
        <p:txBody>
          <a:bodyPr/>
          <a:lstStyle/>
          <a:p>
            <a:pPr lvl="0"/>
            <a:fld id="{00000000-1234-1234-1234-123412341234}" type="slidenum">
              <a:rPr lang="en-US" smtClean="0"/>
              <a:pPr lvl="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
          <p:cNvSpPr txBox="1">
            <a:spLocks noGrp="1"/>
          </p:cNvSpPr>
          <p:nvPr>
            <p:ph type="title"/>
          </p:nvPr>
        </p:nvSpPr>
        <p:spPr/>
        <p:txBody>
          <a:bodyPr>
            <a:normAutofit fontScale="90000"/>
          </a:bodyPr>
          <a:lstStyle/>
          <a:p>
            <a:pPr lvl="0"/>
            <a:r>
              <a:rPr lang="en-US" dirty="0" smtClean="0"/>
              <a:t>Practice Item Sets and Support Materials </a:t>
            </a:r>
            <a:br>
              <a:rPr lang="en-US" dirty="0" smtClean="0"/>
            </a:br>
            <a:r>
              <a:rPr lang="en-US" dirty="0" smtClean="0"/>
              <a:t>(2 of 2)</a:t>
            </a:r>
            <a:endParaRPr lang="en-US" dirty="0"/>
          </a:p>
        </p:txBody>
      </p:sp>
      <p:sp>
        <p:nvSpPr>
          <p:cNvPr id="428" name="Google Shape;428;p5"/>
          <p:cNvSpPr txBox="1">
            <a:spLocks noGrp="1"/>
          </p:cNvSpPr>
          <p:nvPr>
            <p:ph type="body" idx="1"/>
          </p:nvPr>
        </p:nvSpPr>
        <p:spPr/>
        <p:txBody>
          <a:bodyPr>
            <a:normAutofit/>
          </a:bodyPr>
          <a:lstStyle/>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Rubrics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Scoring </a:t>
            </a:r>
            <a:r>
              <a:rPr lang="en-US" sz="2400" dirty="0" smtClean="0">
                <a:latin typeface="Tahoma" panose="020B0604030504040204" pitchFamily="34" charset="0"/>
                <a:ea typeface="Tahoma" panose="020B0604030504040204" pitchFamily="34" charset="0"/>
                <a:cs typeface="Tahoma" panose="020B0604030504040204" pitchFamily="34" charset="0"/>
              </a:rPr>
              <a:t>and </a:t>
            </a: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instructional </a:t>
            </a:r>
            <a:r>
              <a:rPr lang="en-US" sz="2400" dirty="0" smtClean="0">
                <a:latin typeface="Tahoma" panose="020B0604030504040204" pitchFamily="34" charset="0"/>
                <a:ea typeface="Tahoma" panose="020B0604030504040204" pitchFamily="34" charset="0"/>
                <a:cs typeface="Tahoma" panose="020B0604030504040204" pitchFamily="34" charset="0"/>
              </a:rPr>
              <a:t>rubrics are available for each of the three grade levels, including updated rubrics for Grade 8 aligned to the 2017 English Standards of Learning.</a:t>
            </a:r>
          </a:p>
          <a:p>
            <a:pPr marL="13970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Checklists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A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Checklist for Writers </a:t>
            </a:r>
            <a:r>
              <a:rPr lang="en-US" sz="2400" dirty="0" smtClean="0">
                <a:latin typeface="Tahoma" panose="020B0604030504040204" pitchFamily="34" charset="0"/>
                <a:ea typeface="Tahoma" panose="020B0604030504040204" pitchFamily="34" charset="0"/>
                <a:cs typeface="Tahoma" panose="020B0604030504040204" pitchFamily="34" charset="0"/>
              </a:rPr>
              <a:t>is available for each of the three grade levels.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30" name="Google Shape;430;p5"/>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29" name="Google Shape;429;p5"/>
          <p:cNvSpPr txBox="1">
            <a:spLocks noGrp="1"/>
          </p:cNvSpPr>
          <p:nvPr>
            <p:ph type="sldNum" idx="12"/>
          </p:nvPr>
        </p:nvSpPr>
        <p:spPr/>
        <p:txBody>
          <a:bodyPr/>
          <a:lstStyle/>
          <a:p>
            <a:pPr lvl="0"/>
            <a:fld id="{00000000-1234-1234-1234-123412341234}" type="slidenum">
              <a:rPr lang="en-US" smtClean="0"/>
              <a:pPr lvl="0"/>
              <a:t>31</a:t>
            </a:fld>
            <a:endParaRPr lang="en-US"/>
          </a:p>
        </p:txBody>
      </p:sp>
    </p:spTree>
    <p:extLst>
      <p:ext uri="{BB962C8B-B14F-4D97-AF65-F5344CB8AC3E}">
        <p14:creationId xmlns:p14="http://schemas.microsoft.com/office/powerpoint/2010/main" val="2456028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60d1eea596_0_0"/>
          <p:cNvSpPr txBox="1">
            <a:spLocks noGrp="1"/>
          </p:cNvSpPr>
          <p:nvPr>
            <p:ph type="title"/>
          </p:nvPr>
        </p:nvSpPr>
        <p:spPr/>
        <p:txBody>
          <a:bodyPr/>
          <a:lstStyle/>
          <a:p>
            <a:pPr lvl="0"/>
            <a:r>
              <a:rPr lang="en-US" dirty="0" smtClean="0"/>
              <a:t>Practice Item Sets </a:t>
            </a:r>
            <a:r>
              <a:rPr lang="en-US" sz="2400" dirty="0" smtClean="0"/>
              <a:t>(1 of 3)</a:t>
            </a:r>
            <a:endParaRPr lang="en-US" sz="2400" dirty="0"/>
          </a:p>
        </p:txBody>
      </p:sp>
      <p:sp>
        <p:nvSpPr>
          <p:cNvPr id="438" name="Google Shape;438;g160d1eea596_0_0"/>
          <p:cNvSpPr txBox="1">
            <a:spLocks noGrp="1"/>
          </p:cNvSpPr>
          <p:nvPr>
            <p:ph type="ftr" idx="11"/>
          </p:nvPr>
        </p:nvSpPr>
        <p:spPr>
          <a:xfrm>
            <a:off x="3028949" y="4767263"/>
            <a:ext cx="36935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36" name="Google Shape;436;g160d1eea596_0_0"/>
          <p:cNvSpPr txBox="1">
            <a:spLocks noGrp="1"/>
          </p:cNvSpPr>
          <p:nvPr>
            <p:ph type="sldNum" idx="12"/>
          </p:nvPr>
        </p:nvSpPr>
        <p:spPr/>
        <p:txBody>
          <a:bodyPr/>
          <a:lstStyle/>
          <a:p>
            <a:pPr lvl="0"/>
            <a:fld id="{00000000-1234-1234-1234-123412341234}" type="slidenum">
              <a:rPr lang="en-US" smtClean="0"/>
              <a:pPr lvl="0"/>
              <a:t>32</a:t>
            </a:fld>
            <a:endParaRPr lang="en-US"/>
          </a:p>
        </p:txBody>
      </p:sp>
      <p:pic>
        <p:nvPicPr>
          <p:cNvPr id="437" name="Google Shape;437;g160d1eea596_0_0" descr="image of SOL Practice Items page on VDOE website" title="Navigating to Practice Item Sets"/>
          <p:cNvPicPr preferRelativeResize="0"/>
          <p:nvPr/>
        </p:nvPicPr>
        <p:blipFill>
          <a:blip r:embed="rId3">
            <a:alphaModFix/>
          </a:blip>
          <a:stretch>
            <a:fillRect/>
          </a:stretch>
        </p:blipFill>
        <p:spPr>
          <a:xfrm>
            <a:off x="595913" y="993000"/>
            <a:ext cx="8080304" cy="36218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4" name="Google Shape;444;g160d1eea596_0_7"/>
          <p:cNvSpPr txBox="1">
            <a:spLocks noGrp="1"/>
          </p:cNvSpPr>
          <p:nvPr>
            <p:ph type="title"/>
          </p:nvPr>
        </p:nvSpPr>
        <p:spPr/>
        <p:txBody>
          <a:bodyPr/>
          <a:lstStyle/>
          <a:p>
            <a:pPr lvl="0"/>
            <a:r>
              <a:rPr lang="en-US" dirty="0" smtClean="0"/>
              <a:t>Practice Item Sets </a:t>
            </a:r>
            <a:r>
              <a:rPr lang="en-US" sz="2400" dirty="0" smtClean="0"/>
              <a:t>(2 of 3)</a:t>
            </a:r>
            <a:endParaRPr lang="en-US" sz="2400" dirty="0"/>
          </a:p>
        </p:txBody>
      </p:sp>
      <p:sp>
        <p:nvSpPr>
          <p:cNvPr id="443" name="Google Shape;443;g160d1eea596_0_7"/>
          <p:cNvSpPr txBox="1">
            <a:spLocks noGrp="1"/>
          </p:cNvSpPr>
          <p:nvPr>
            <p:ph type="sldNum" idx="12"/>
          </p:nvPr>
        </p:nvSpPr>
        <p:spPr/>
        <p:txBody>
          <a:bodyPr/>
          <a:lstStyle/>
          <a:p>
            <a:pPr lvl="0"/>
            <a:fld id="{00000000-1234-1234-1234-123412341234}" type="slidenum">
              <a:rPr lang="en-US" smtClean="0"/>
              <a:pPr lvl="0"/>
              <a:t>33</a:t>
            </a:fld>
            <a:endParaRPr lang="en-US"/>
          </a:p>
        </p:txBody>
      </p:sp>
      <p:pic>
        <p:nvPicPr>
          <p:cNvPr id="445" name="Google Shape;445;g160d1eea596_0_7" descr="image of practice item set selection in TestNav" title="Practice Item Set selection screenshot"/>
          <p:cNvPicPr preferRelativeResize="0"/>
          <p:nvPr/>
        </p:nvPicPr>
        <p:blipFill>
          <a:blip r:embed="rId3">
            <a:alphaModFix/>
          </a:blip>
          <a:stretch>
            <a:fillRect/>
          </a:stretch>
        </p:blipFill>
        <p:spPr>
          <a:xfrm>
            <a:off x="381000" y="1145400"/>
            <a:ext cx="7656018" cy="38957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g160d1eea596_0_16"/>
          <p:cNvSpPr txBox="1">
            <a:spLocks noGrp="1"/>
          </p:cNvSpPr>
          <p:nvPr>
            <p:ph type="title"/>
          </p:nvPr>
        </p:nvSpPr>
        <p:spPr/>
        <p:txBody>
          <a:bodyPr/>
          <a:lstStyle/>
          <a:p>
            <a:pPr lvl="0"/>
            <a:r>
              <a:rPr lang="en-US" dirty="0" smtClean="0"/>
              <a:t>Practice Item Sets </a:t>
            </a:r>
            <a:r>
              <a:rPr lang="en-US" sz="2400" dirty="0" smtClean="0"/>
              <a:t>(3 of 3)</a:t>
            </a:r>
            <a:endParaRPr lang="en-US" sz="2400" dirty="0"/>
          </a:p>
        </p:txBody>
      </p:sp>
      <p:sp>
        <p:nvSpPr>
          <p:cNvPr id="450" name="Google Shape;450;g160d1eea596_0_16"/>
          <p:cNvSpPr txBox="1">
            <a:spLocks noGrp="1"/>
          </p:cNvSpPr>
          <p:nvPr>
            <p:ph type="sldNum" idx="12"/>
          </p:nvPr>
        </p:nvSpPr>
        <p:spPr/>
        <p:txBody>
          <a:bodyPr/>
          <a:lstStyle/>
          <a:p>
            <a:pPr lvl="0"/>
            <a:fld id="{00000000-1234-1234-1234-123412341234}" type="slidenum">
              <a:rPr lang="en-US" smtClean="0"/>
              <a:pPr lvl="0"/>
              <a:t>34</a:t>
            </a:fld>
            <a:endParaRPr lang="en-US"/>
          </a:p>
        </p:txBody>
      </p:sp>
      <p:pic>
        <p:nvPicPr>
          <p:cNvPr id="452" name="Google Shape;452;g160d1eea596_0_16" descr="image of grade 5 practice item set opening page" title="Grade 5 Practice Item Set screenshot"/>
          <p:cNvPicPr preferRelativeResize="0"/>
          <p:nvPr/>
        </p:nvPicPr>
        <p:blipFill>
          <a:blip r:embed="rId3">
            <a:alphaModFix/>
          </a:blip>
          <a:stretch>
            <a:fillRect/>
          </a:stretch>
        </p:blipFill>
        <p:spPr>
          <a:xfrm>
            <a:off x="371725" y="1145400"/>
            <a:ext cx="7644269" cy="389862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62e65db2a1_0_0"/>
          <p:cNvSpPr txBox="1">
            <a:spLocks noGrp="1"/>
          </p:cNvSpPr>
          <p:nvPr>
            <p:ph type="title"/>
          </p:nvPr>
        </p:nvSpPr>
        <p:spPr/>
        <p:txBody>
          <a:bodyPr/>
          <a:lstStyle/>
          <a:p>
            <a:pPr lvl="0"/>
            <a:r>
              <a:rPr lang="en-US" smtClean="0"/>
              <a:t>Practice Item Suggestions</a:t>
            </a:r>
            <a:endParaRPr lang="en-US"/>
          </a:p>
        </p:txBody>
      </p:sp>
      <p:sp>
        <p:nvSpPr>
          <p:cNvPr id="459" name="Google Shape;459;g162e65db2a1_0_0"/>
          <p:cNvSpPr txBox="1">
            <a:spLocks noGrp="1"/>
          </p:cNvSpPr>
          <p:nvPr>
            <p:ph type="sldNum" idx="12"/>
          </p:nvPr>
        </p:nvSpPr>
        <p:spPr/>
        <p:txBody>
          <a:bodyPr/>
          <a:lstStyle/>
          <a:p>
            <a:pPr lvl="0"/>
            <a:fld id="{00000000-1234-1234-1234-123412341234}" type="slidenum">
              <a:rPr lang="en-US" smtClean="0"/>
              <a:pPr lvl="0"/>
              <a:t>35</a:t>
            </a:fld>
            <a:endParaRPr lang="en-US"/>
          </a:p>
        </p:txBody>
      </p:sp>
      <p:pic>
        <p:nvPicPr>
          <p:cNvPr id="460" name="Google Shape;460;g162e65db2a1_0_0" descr="A screenshot of the information provided on the SOL Practice Items page of the VDOE website." title="Screenshot of information on the SOL Practice Items page">
            <a:hlinkClick r:id="rId3"/>
          </p:cNvPr>
          <p:cNvPicPr preferRelativeResize="0"/>
          <p:nvPr/>
        </p:nvPicPr>
        <p:blipFill>
          <a:blip r:embed="rId4">
            <a:alphaModFix/>
          </a:blip>
          <a:stretch>
            <a:fillRect/>
          </a:stretch>
        </p:blipFill>
        <p:spPr>
          <a:xfrm>
            <a:off x="279893" y="993000"/>
            <a:ext cx="8584214" cy="3538501"/>
          </a:xfrm>
          <a:prstGeom prst="rect">
            <a:avLst/>
          </a:prstGeom>
          <a:noFill/>
          <a:ln>
            <a:noFill/>
          </a:ln>
        </p:spPr>
      </p:pic>
      <p:cxnSp>
        <p:nvCxnSpPr>
          <p:cNvPr id="461" name="Google Shape;461;g162e65db2a1_0_0" descr="Decorative&#10;" title="Decorative"/>
          <p:cNvCxnSpPr/>
          <p:nvPr/>
        </p:nvCxnSpPr>
        <p:spPr>
          <a:xfrm rot="10800000">
            <a:off x="2689492" y="1986000"/>
            <a:ext cx="2633400" cy="979800"/>
          </a:xfrm>
          <a:prstGeom prst="straightConnector1">
            <a:avLst/>
          </a:prstGeom>
          <a:noFill/>
          <a:ln w="114300" cap="flat" cmpd="sng">
            <a:solidFill>
              <a:schemeClr val="dk2"/>
            </a:solidFill>
            <a:prstDash val="solid"/>
            <a:round/>
            <a:headEnd type="none" w="med" len="med"/>
            <a:tailEnd type="stealth" w="med" len="med"/>
          </a:ln>
        </p:spPr>
      </p:cxnSp>
      <p:sp>
        <p:nvSpPr>
          <p:cNvPr id="6" name="Footer Placeholder 5"/>
          <p:cNvSpPr>
            <a:spLocks noGrp="1"/>
          </p:cNvSpPr>
          <p:nvPr>
            <p:ph type="ftr" idx="11"/>
          </p:nvPr>
        </p:nvSpPr>
        <p:spPr/>
        <p:txBody>
          <a:bodyPr/>
          <a:lstStyle/>
          <a:p>
            <a:r>
              <a:rPr lang="en-US" smtClean="0"/>
              <a:t>Department of Student Assessment, Accountability, and ESEA Programs Office of Student Assessment</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
          <p:cNvSpPr txBox="1">
            <a:spLocks noGrp="1"/>
          </p:cNvSpPr>
          <p:nvPr>
            <p:ph type="title"/>
          </p:nvPr>
        </p:nvSpPr>
        <p:spPr/>
        <p:txBody>
          <a:bodyPr>
            <a:normAutofit fontScale="90000"/>
          </a:bodyPr>
          <a:lstStyle/>
          <a:p>
            <a:pPr lvl="0"/>
            <a:r>
              <a:rPr lang="en-US" smtClean="0"/>
              <a:t>Rubrics for Instruction and for Scoring</a:t>
            </a:r>
            <a:endParaRPr lang="en-US"/>
          </a:p>
        </p:txBody>
      </p:sp>
      <p:sp>
        <p:nvSpPr>
          <p:cNvPr id="467" name="Google Shape;467;p6"/>
          <p:cNvSpPr txBox="1">
            <a:spLocks noGrp="1"/>
          </p:cNvSpPr>
          <p:nvPr>
            <p:ph type="body" idx="1"/>
          </p:nvPr>
        </p:nvSpPr>
        <p:spPr>
          <a:xfrm>
            <a:off x="67733" y="1094197"/>
            <a:ext cx="8949267" cy="3538500"/>
          </a:xfrm>
        </p:spPr>
        <p:txBody>
          <a:bodyPr>
            <a:noAutofit/>
          </a:bodyPr>
          <a:lstStyle/>
          <a:p>
            <a:pPr marL="139700" lvl="0" indent="0">
              <a:buSzPct val="100000"/>
              <a:buNone/>
            </a:pPr>
            <a:r>
              <a:rPr lang="en-US" sz="2400" dirty="0" smtClean="0">
                <a:latin typeface="Tahoma" panose="020B0604030504040204" pitchFamily="34" charset="0"/>
                <a:ea typeface="Tahoma" panose="020B0604030504040204" pitchFamily="34" charset="0"/>
                <a:cs typeface="Tahoma" panose="020B0604030504040204" pitchFamily="34" charset="0"/>
              </a:rPr>
              <a:t>Two distinct rubrics are available for each grade level (5, 8, EOC):</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instructional rubrics</a:t>
            </a:r>
            <a:r>
              <a:rPr lang="en-US" sz="2400" dirty="0" smtClean="0">
                <a:latin typeface="Tahoma" panose="020B0604030504040204" pitchFamily="34" charset="0"/>
                <a:ea typeface="Tahoma" panose="020B0604030504040204" pitchFamily="34" charset="0"/>
                <a:cs typeface="Tahoma" panose="020B0604030504040204" pitchFamily="34" charset="0"/>
              </a:rPr>
              <a:t> are aligned to the 2017 English Standards of Learning and provide more detail within each domain. These are for use in the classroom, especially when focusing on specific features of student writing. </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hlinkClick r:id="rId4"/>
              </a:rPr>
              <a:t>scoring rubrics</a:t>
            </a:r>
            <a:r>
              <a:rPr lang="en-US" sz="2400" dirty="0" smtClean="0">
                <a:latin typeface="Tahoma" panose="020B0604030504040204" pitchFamily="34" charset="0"/>
                <a:ea typeface="Tahoma" panose="020B0604030504040204" pitchFamily="34" charset="0"/>
                <a:cs typeface="Tahoma" panose="020B0604030504040204" pitchFamily="34" charset="0"/>
              </a:rPr>
              <a:t> are aligned to the 2017 English Standards of Learning and will be used to score the response to the field test item that presents a prompt or “invitation to write.”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69" name="Google Shape;469;p6"/>
          <p:cNvSpPr txBox="1">
            <a:spLocks noGrp="1"/>
          </p:cNvSpPr>
          <p:nvPr>
            <p:ph type="ftr" idx="11"/>
          </p:nvPr>
        </p:nvSpPr>
        <p:spPr>
          <a:xfrm>
            <a:off x="3028949" y="4767263"/>
            <a:ext cx="34903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68" name="Google Shape;468;p6"/>
          <p:cNvSpPr txBox="1">
            <a:spLocks noGrp="1"/>
          </p:cNvSpPr>
          <p:nvPr>
            <p:ph type="sldNum" idx="12"/>
          </p:nvPr>
        </p:nvSpPr>
        <p:spPr/>
        <p:txBody>
          <a:bodyPr/>
          <a:lstStyle/>
          <a:p>
            <a:pPr lvl="0"/>
            <a:fld id="{00000000-1234-1234-1234-123412341234}" type="slidenum">
              <a:rPr lang="en-US" smtClean="0"/>
              <a:pPr lvl="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60edb10ba2_0_0"/>
          <p:cNvSpPr txBox="1">
            <a:spLocks noGrp="1"/>
          </p:cNvSpPr>
          <p:nvPr>
            <p:ph type="title"/>
          </p:nvPr>
        </p:nvSpPr>
        <p:spPr/>
        <p:txBody>
          <a:bodyPr>
            <a:normAutofit fontScale="90000"/>
          </a:bodyPr>
          <a:lstStyle/>
          <a:p>
            <a:pPr lvl="0"/>
            <a:r>
              <a:rPr lang="en-US" dirty="0" smtClean="0"/>
              <a:t>Local Alternative Assessments: </a:t>
            </a:r>
          </a:p>
          <a:p>
            <a:pPr lvl="0"/>
            <a:r>
              <a:rPr lang="en-US" dirty="0" smtClean="0"/>
              <a:t>Grade 5 Writing</a:t>
            </a:r>
            <a:endParaRPr lang="en-US" dirty="0"/>
          </a:p>
        </p:txBody>
      </p:sp>
      <p:sp>
        <p:nvSpPr>
          <p:cNvPr id="475" name="Google Shape;475;g160edb10ba2_0_0"/>
          <p:cNvSpPr txBox="1">
            <a:spLocks noGrp="1"/>
          </p:cNvSpPr>
          <p:nvPr>
            <p:ph type="body" idx="1"/>
          </p:nvPr>
        </p:nvSpPr>
        <p:spPr>
          <a:xfrm>
            <a:off x="0" y="1094197"/>
            <a:ext cx="9059333" cy="3538500"/>
          </a:xfrm>
        </p:spPr>
        <p:txBody>
          <a:bodyPr>
            <a:noAutofit/>
          </a:bodyPr>
          <a:lstStyle/>
          <a:p>
            <a:pPr marL="139700" lvl="0" indent="0">
              <a:buNone/>
            </a:pPr>
            <a:r>
              <a:rPr lang="en-US" sz="2250" dirty="0" smtClean="0">
                <a:latin typeface="Tahoma" panose="020B0604030504040204" pitchFamily="34" charset="0"/>
                <a:ea typeface="Tahoma" panose="020B0604030504040204" pitchFamily="34" charset="0"/>
                <a:cs typeface="Tahoma" panose="020B0604030504040204" pitchFamily="34" charset="0"/>
              </a:rPr>
              <a:t>What does the new integrated reading and writing item type mean for the future of local alternative assessments (LAA) in Grade 5 Writing?</a:t>
            </a:r>
          </a:p>
          <a:p>
            <a:pPr lvl="0">
              <a:buSzPct val="100000"/>
            </a:pPr>
            <a:r>
              <a:rPr lang="en-US" sz="2250" dirty="0" smtClean="0">
                <a:latin typeface="Tahoma" panose="020B0604030504040204" pitchFamily="34" charset="0"/>
                <a:ea typeface="Tahoma" panose="020B0604030504040204" pitchFamily="34" charset="0"/>
                <a:cs typeface="Tahoma" panose="020B0604030504040204" pitchFamily="34" charset="0"/>
              </a:rPr>
              <a:t>The requirement to administer LAA in each subject area for which the SOL test was eliminated is included in the Code of Virginia. </a:t>
            </a:r>
          </a:p>
          <a:p>
            <a:pPr lvl="0">
              <a:buSzPct val="100000"/>
            </a:pPr>
            <a:r>
              <a:rPr lang="en-US" sz="2250" dirty="0" smtClean="0">
                <a:latin typeface="Tahoma" panose="020B0604030504040204" pitchFamily="34" charset="0"/>
                <a:ea typeface="Tahoma" panose="020B0604030504040204" pitchFamily="34" charset="0"/>
                <a:cs typeface="Tahoma" panose="020B0604030504040204" pitchFamily="34" charset="0"/>
              </a:rPr>
              <a:t>The Guidelines for Local Alternative Assessments: 2021-2022 and Beyond (Guidelines) and Implementation Support for Balanced Assessment Plans provide guidance for meeting these requirements.</a:t>
            </a:r>
          </a:p>
          <a:p>
            <a:pPr lvl="0">
              <a:buSzPct val="100000"/>
            </a:pPr>
            <a:r>
              <a:rPr lang="en-US" sz="2250" dirty="0" smtClean="0">
                <a:latin typeface="Tahoma" panose="020B0604030504040204" pitchFamily="34" charset="0"/>
                <a:ea typeface="Tahoma" panose="020B0604030504040204" pitchFamily="34" charset="0"/>
                <a:cs typeface="Tahoma" panose="020B0604030504040204" pitchFamily="34" charset="0"/>
              </a:rPr>
              <a:t>Removing or changing these requirements could occur through actions by the Virginia Board of Education or General Assembly.</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76" name="Google Shape;476;g160edb10ba2_0_0"/>
          <p:cNvSpPr txBox="1">
            <a:spLocks noGrp="1"/>
          </p:cNvSpPr>
          <p:nvPr>
            <p:ph type="sldNum" idx="12"/>
          </p:nvPr>
        </p:nvSpPr>
        <p:spPr/>
        <p:txBody>
          <a:bodyPr/>
          <a:lstStyle/>
          <a:p>
            <a:pPr lvl="0"/>
            <a:fld id="{00000000-1234-1234-1234-123412341234}" type="slidenum">
              <a:rPr lang="en-US" smtClean="0"/>
              <a:pPr lvl="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60edb10ba2_0_6"/>
          <p:cNvSpPr txBox="1">
            <a:spLocks noGrp="1"/>
          </p:cNvSpPr>
          <p:nvPr>
            <p:ph type="title"/>
          </p:nvPr>
        </p:nvSpPr>
        <p:spPr/>
        <p:txBody>
          <a:bodyPr/>
          <a:lstStyle/>
          <a:p>
            <a:pPr lvl="0"/>
            <a:r>
              <a:rPr lang="en-US" dirty="0" smtClean="0"/>
              <a:t>Grade 5 Writing in 2022-2023 </a:t>
            </a:r>
            <a:r>
              <a:rPr lang="en-US" sz="2400" dirty="0" smtClean="0"/>
              <a:t>(1 of 2)</a:t>
            </a:r>
            <a:endParaRPr lang="en-US" sz="2400" dirty="0"/>
          </a:p>
        </p:txBody>
      </p:sp>
      <p:sp>
        <p:nvSpPr>
          <p:cNvPr id="482" name="Google Shape;482;g160edb10ba2_0_6"/>
          <p:cNvSpPr txBox="1">
            <a:spLocks noGrp="1"/>
          </p:cNvSpPr>
          <p:nvPr>
            <p:ph type="body" idx="1"/>
          </p:nvPr>
        </p:nvSpPr>
        <p:spPr>
          <a:xfrm>
            <a:off x="440267" y="1094197"/>
            <a:ext cx="8075083" cy="3538500"/>
          </a:xfrm>
        </p:spPr>
        <p:txBody>
          <a:bodyPr>
            <a:norm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In 2022-2023, school divisions will administer LAA in Grade 5 Writing, adhering to the Guidelines and in accordance with the division’s Balanced Assessment Plan for Grade 5 Writing.</a:t>
            </a:r>
          </a:p>
        </p:txBody>
      </p:sp>
      <p:sp>
        <p:nvSpPr>
          <p:cNvPr id="484" name="Google Shape;484;g160edb10ba2_0_6"/>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83" name="Google Shape;483;g160edb10ba2_0_6"/>
          <p:cNvSpPr txBox="1">
            <a:spLocks noGrp="1"/>
          </p:cNvSpPr>
          <p:nvPr>
            <p:ph type="sldNum" idx="12"/>
          </p:nvPr>
        </p:nvSpPr>
        <p:spPr/>
        <p:txBody>
          <a:bodyPr/>
          <a:lstStyle/>
          <a:p>
            <a:pPr lvl="0"/>
            <a:fld id="{00000000-1234-1234-1234-123412341234}" type="slidenum">
              <a:rPr lang="en-US" smtClean="0"/>
              <a:pPr lvl="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1" name="Google Shape;491;g160edb10ba2_0_12"/>
          <p:cNvSpPr txBox="1">
            <a:spLocks noGrp="1"/>
          </p:cNvSpPr>
          <p:nvPr>
            <p:ph type="title"/>
          </p:nvPr>
        </p:nvSpPr>
        <p:spPr>
          <a:xfrm>
            <a:off x="0" y="0"/>
            <a:ext cx="9144000" cy="890996"/>
          </a:xfrm>
        </p:spPr>
        <p:txBody>
          <a:bodyPr/>
          <a:lstStyle/>
          <a:p>
            <a:pPr lvl="0"/>
            <a:r>
              <a:rPr lang="en-US" dirty="0" smtClean="0"/>
              <a:t>Grade 5 Writing in 2022-2023 </a:t>
            </a:r>
            <a:r>
              <a:rPr lang="en-US" sz="2400" dirty="0" smtClean="0"/>
              <a:t>(2 of 2)</a:t>
            </a:r>
            <a:endParaRPr lang="en-US" sz="2400" dirty="0"/>
          </a:p>
        </p:txBody>
      </p:sp>
      <p:sp>
        <p:nvSpPr>
          <p:cNvPr id="489" name="Google Shape;489;g160edb10ba2_0_12"/>
          <p:cNvSpPr txBox="1">
            <a:spLocks noGrp="1"/>
          </p:cNvSpPr>
          <p:nvPr>
            <p:ph type="body" idx="1"/>
          </p:nvPr>
        </p:nvSpPr>
        <p:spPr>
          <a:xfrm>
            <a:off x="110067" y="890996"/>
            <a:ext cx="8847665" cy="3538500"/>
          </a:xfrm>
        </p:spPr>
        <p:txBody>
          <a:bodyPr>
            <a:no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Writing samples that serve as LAA are to be scored using the common rubrics for Grade 5 Writing, 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Upper Elementary Scoring Rubrics</a:t>
            </a:r>
            <a:r>
              <a:rPr lang="en-US" sz="2400" dirty="0" smtClean="0">
                <a:latin typeface="Tahoma" panose="020B0604030504040204" pitchFamily="34" charset="0"/>
                <a:ea typeface="Tahoma" panose="020B0604030504040204" pitchFamily="34" charset="0"/>
                <a:cs typeface="Tahoma" panose="020B0604030504040204" pitchFamily="34" charset="0"/>
              </a:rPr>
              <a:t> (formerly known as the Grade 5 Writing Scoring Rubric). </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Teachers and divisions are encouraged to use Understand Scoring for scoring training using the common rubrics. (The rubrics in the grade 5 section have not yet been renamed.)</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Upper Elementary Scoring Rubrics</a:t>
            </a:r>
            <a:r>
              <a:rPr lang="en-US" sz="2400" dirty="0" smtClean="0">
                <a:latin typeface="Tahoma" panose="020B0604030504040204" pitchFamily="34" charset="0"/>
                <a:ea typeface="Tahoma" panose="020B0604030504040204" pitchFamily="34" charset="0"/>
                <a:cs typeface="Tahoma" panose="020B0604030504040204" pitchFamily="34" charset="0"/>
              </a:rPr>
              <a:t> will be used to score responses to the field test item that presents a prompt or “invitation to write.”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92" name="Google Shape;492;g160edb10ba2_0_12"/>
          <p:cNvSpPr txBox="1">
            <a:spLocks noGrp="1"/>
          </p:cNvSpPr>
          <p:nvPr>
            <p:ph type="ftr" idx="11"/>
          </p:nvPr>
        </p:nvSpPr>
        <p:spPr>
          <a:xfrm>
            <a:off x="3028950" y="4767263"/>
            <a:ext cx="35750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90" name="Google Shape;490;g160edb10ba2_0_12"/>
          <p:cNvSpPr txBox="1">
            <a:spLocks noGrp="1"/>
          </p:cNvSpPr>
          <p:nvPr>
            <p:ph type="sldNum" idx="12"/>
          </p:nvPr>
        </p:nvSpPr>
        <p:spPr/>
        <p:txBody>
          <a:bodyPr/>
          <a:lstStyle/>
          <a:p>
            <a:pPr lvl="0"/>
            <a:fld id="{00000000-1234-1234-1234-123412341234}" type="slidenum">
              <a:rPr lang="en-US" smtClean="0"/>
              <a:pPr lvl="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p:txBody>
          <a:bodyPr>
            <a:normAutofit fontScale="90000"/>
          </a:bodyPr>
          <a:lstStyle/>
          <a:p>
            <a:pPr lvl="0"/>
            <a:r>
              <a:rPr lang="en-US" dirty="0" smtClean="0"/>
              <a:t>2022-23 (and beyond) Growth Assessments</a:t>
            </a:r>
            <a:br>
              <a:rPr lang="en-US" dirty="0" smtClean="0"/>
            </a:br>
            <a:r>
              <a:rPr lang="en-US" sz="2700" dirty="0" smtClean="0"/>
              <a:t>(1 of 2)</a:t>
            </a:r>
            <a:endParaRPr lang="en-US" sz="2700" dirty="0"/>
          </a:p>
        </p:txBody>
      </p:sp>
      <p:sp>
        <p:nvSpPr>
          <p:cNvPr id="241" name="Google Shape;241;p9"/>
          <p:cNvSpPr txBox="1">
            <a:spLocks noGrp="1"/>
          </p:cNvSpPr>
          <p:nvPr>
            <p:ph type="body" idx="1"/>
          </p:nvPr>
        </p:nvSpPr>
        <p:spPr/>
        <p:txBody>
          <a:bodyPr>
            <a:normAutofit lnSpcReduction="10000"/>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As communicated in</a:t>
            </a:r>
            <a:r>
              <a:rPr lang="en-US" sz="2400" dirty="0" smtClean="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400" dirty="0" smtClean="0">
                <a:latin typeface="Tahoma" panose="020B0604030504040204" pitchFamily="34" charset="0"/>
                <a:ea typeface="Tahoma" panose="020B0604030504040204" pitchFamily="34" charset="0"/>
                <a:cs typeface="Tahoma" panose="020B0604030504040204" pitchFamily="34" charset="0"/>
                <a:hlinkClick r:id="rId3"/>
              </a:rPr>
              <a:t>Superintendent’s Memo #221-21</a:t>
            </a:r>
            <a:r>
              <a:rPr lang="en-US" sz="2400" dirty="0" smtClean="0">
                <a:latin typeface="Tahoma" panose="020B0604030504040204" pitchFamily="34" charset="0"/>
                <a:ea typeface="Tahoma" panose="020B0604030504040204" pitchFamily="34" charset="0"/>
                <a:cs typeface="Tahoma" panose="020B0604030504040204" pitchFamily="34" charset="0"/>
              </a:rPr>
              <a:t>, legislation passed in the 2021 Virginia General Assembly (HB2027 and SB1357) required the implementation of “through-year” or “growth” assessments in reading and mathematics in grades 3-8.</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 second year of implementation (2022-2023) and beyond requires that the grades 3-8 reading and mathematics growth assessments be administered to students once in the fall and once in the winter (mid-year) during the school year.</a:t>
            </a:r>
          </a:p>
          <a:p>
            <a:pPr lvl="0"/>
            <a:endParaRPr lang="en-US" dirty="0"/>
          </a:p>
        </p:txBody>
      </p:sp>
      <p:sp>
        <p:nvSpPr>
          <p:cNvPr id="243" name="Google Shape;243;p9"/>
          <p:cNvSpPr txBox="1">
            <a:spLocks noGrp="1"/>
          </p:cNvSpPr>
          <p:nvPr>
            <p:ph type="ftr" idx="11"/>
          </p:nvPr>
        </p:nvSpPr>
        <p:spPr/>
        <p:txBody>
          <a:bodyPr/>
          <a:lstStyle/>
          <a:p>
            <a:pPr lvl="0"/>
            <a:r>
              <a:rPr lang="en-US" smtClean="0"/>
              <a:t>Department of Student Assessment, Accountability, and ESEA Programs</a:t>
            </a:r>
          </a:p>
          <a:p>
            <a:pPr lvl="0"/>
            <a:r>
              <a:rPr lang="en-US" smtClean="0"/>
              <a:t>Office of Student Assessment</a:t>
            </a:r>
            <a:endParaRPr lang="en-US"/>
          </a:p>
        </p:txBody>
      </p:sp>
      <p:sp>
        <p:nvSpPr>
          <p:cNvPr id="242" name="Google Shape;242;p9"/>
          <p:cNvSpPr txBox="1">
            <a:spLocks noGrp="1"/>
          </p:cNvSpPr>
          <p:nvPr>
            <p:ph type="sldNum" idx="12"/>
          </p:nvPr>
        </p:nvSpPr>
        <p:spPr/>
        <p:txBody>
          <a:bodyPr/>
          <a:lstStyle/>
          <a:p>
            <a:pPr lvl="0"/>
            <a:fld id="{00000000-1234-1234-1234-123412341234}" type="slidenum">
              <a:rPr lang="en-US" smtClean="0"/>
              <a:pPr lvl="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
          <p:cNvSpPr txBox="1">
            <a:spLocks noGrp="1"/>
          </p:cNvSpPr>
          <p:nvPr>
            <p:ph type="title"/>
          </p:nvPr>
        </p:nvSpPr>
        <p:spPr/>
        <p:txBody>
          <a:bodyPr/>
          <a:lstStyle/>
          <a:p>
            <a:pPr lvl="0"/>
            <a:r>
              <a:rPr lang="en-US" smtClean="0"/>
              <a:t>Coming Soon</a:t>
            </a:r>
            <a:endParaRPr lang="en-US"/>
          </a:p>
        </p:txBody>
      </p:sp>
      <p:sp>
        <p:nvSpPr>
          <p:cNvPr id="498" name="Google Shape;498;p7"/>
          <p:cNvSpPr txBox="1">
            <a:spLocks noGrp="1"/>
          </p:cNvSpPr>
          <p:nvPr>
            <p:ph type="body" idx="1"/>
          </p:nvPr>
        </p:nvSpPr>
        <p:spPr/>
        <p:txBody>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Additional information about the integrated reading and writing field test and resources will be shared in a future webinar.</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Registration information for this future webinar will be provided to Division Directors of Testing and division-level English Language Arts instructional leaders.</a:t>
            </a:r>
          </a:p>
          <a:p>
            <a:pPr lvl="0"/>
            <a:endParaRPr lang="en-US" dirty="0" smtClean="0"/>
          </a:p>
          <a:p>
            <a:pPr lvl="0"/>
            <a:endParaRPr lang="en-US" dirty="0"/>
          </a:p>
        </p:txBody>
      </p:sp>
      <p:sp>
        <p:nvSpPr>
          <p:cNvPr id="500" name="Google Shape;500;p7"/>
          <p:cNvSpPr txBox="1">
            <a:spLocks noGrp="1"/>
          </p:cNvSpPr>
          <p:nvPr>
            <p:ph type="ftr" idx="11"/>
          </p:nvPr>
        </p:nvSpPr>
        <p:spPr>
          <a:xfrm>
            <a:off x="3028950" y="4767263"/>
            <a:ext cx="35242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499" name="Google Shape;499;p7"/>
          <p:cNvSpPr txBox="1">
            <a:spLocks noGrp="1"/>
          </p:cNvSpPr>
          <p:nvPr>
            <p:ph type="sldNum" idx="12"/>
          </p:nvPr>
        </p:nvSpPr>
        <p:spPr/>
        <p:txBody>
          <a:bodyPr/>
          <a:lstStyle/>
          <a:p>
            <a:pPr lvl="0"/>
            <a:fld id="{00000000-1234-1234-1234-123412341234}" type="slidenum">
              <a:rPr lang="en-US" smtClean="0"/>
              <a:pPr lvl="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8" name="Google Shape;508;p41"/>
          <p:cNvSpPr txBox="1">
            <a:spLocks noGrp="1"/>
          </p:cNvSpPr>
          <p:nvPr>
            <p:ph type="title"/>
          </p:nvPr>
        </p:nvSpPr>
        <p:spPr/>
        <p:txBody>
          <a:bodyPr/>
          <a:lstStyle/>
          <a:p>
            <a:pPr lvl="0"/>
            <a:r>
              <a:rPr lang="en-US" smtClean="0"/>
              <a:t>Questions</a:t>
            </a:r>
            <a:endParaRPr lang="en-US"/>
          </a:p>
        </p:txBody>
      </p:sp>
      <p:sp>
        <p:nvSpPr>
          <p:cNvPr id="9" name="Text Placeholder 8"/>
          <p:cNvSpPr>
            <a:spLocks noGrp="1"/>
          </p:cNvSpPr>
          <p:nvPr>
            <p:ph type="body" idx="1"/>
          </p:nvPr>
        </p:nvSpPr>
        <p:spPr>
          <a:xfrm>
            <a:off x="304801" y="1094197"/>
            <a:ext cx="8365066" cy="3538500"/>
          </a:xfrm>
        </p:spPr>
        <p:txBody>
          <a:bodyPr>
            <a:normAutofit/>
          </a:bodyPr>
          <a:lstStyle/>
          <a:p>
            <a:pPr lvl="0" indent="0">
              <a:lnSpc>
                <a:spcPct val="100000"/>
              </a:lnSpc>
              <a:spcBef>
                <a:spcPts val="0"/>
              </a:spcBef>
              <a:buClr>
                <a:srgbClr val="000000"/>
              </a:buClr>
              <a:buSzPts val="2400"/>
              <a:buNone/>
            </a:pPr>
            <a:r>
              <a:rPr lang="en-US" sz="2400" dirty="0">
                <a:solidFill>
                  <a:srgbClr val="202020"/>
                </a:solidFill>
                <a:latin typeface="Tahoma" panose="020B0604030504040204" pitchFamily="34" charset="0"/>
                <a:ea typeface="Tahoma" panose="020B0604030504040204" pitchFamily="34" charset="0"/>
                <a:cs typeface="Tahoma" panose="020B0604030504040204" pitchFamily="34" charset="0"/>
              </a:rPr>
              <a:t>If you have questions about the Grades 3-8 Reading Growth Assessments, SOL Assessments, SDBQ reports, the Parent Portal, or local alternative assessments, please contact the Office of Student Assessment: </a:t>
            </a:r>
          </a:p>
          <a:p>
            <a:pPr lvl="0" indent="0">
              <a:lnSpc>
                <a:spcPct val="100000"/>
              </a:lnSpc>
              <a:spcBef>
                <a:spcPts val="0"/>
              </a:spcBef>
              <a:buClr>
                <a:srgbClr val="000000"/>
              </a:buClr>
              <a:buSzPts val="2500"/>
              <a:buNone/>
            </a:pPr>
            <a:r>
              <a:rPr lang="en-US" sz="2400" u="sng" dirty="0">
                <a:solidFill>
                  <a:schemeClr val="hlink"/>
                </a:solidFill>
                <a:latin typeface="Tahoma" panose="020B0604030504040204" pitchFamily="34" charset="0"/>
                <a:ea typeface="Tahoma" panose="020B0604030504040204" pitchFamily="34" charset="0"/>
                <a:cs typeface="Tahoma" panose="020B0604030504040204" pitchFamily="34" charset="0"/>
                <a:hlinkClick r:id="rId3"/>
              </a:rPr>
              <a:t>Student_Assessment@doe.virginia.gov</a:t>
            </a:r>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
        <p:nvSpPr>
          <p:cNvPr id="507" name="Google Shape;507;p41"/>
          <p:cNvSpPr txBox="1">
            <a:spLocks noGrp="1"/>
          </p:cNvSpPr>
          <p:nvPr>
            <p:ph type="ftr" idx="11"/>
          </p:nvPr>
        </p:nvSpPr>
        <p:spPr>
          <a:xfrm>
            <a:off x="3028950" y="4767263"/>
            <a:ext cx="35496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505" name="Google Shape;505;p41"/>
          <p:cNvSpPr txBox="1">
            <a:spLocks noGrp="1"/>
          </p:cNvSpPr>
          <p:nvPr>
            <p:ph type="sldNum" idx="12"/>
          </p:nvPr>
        </p:nvSpPr>
        <p:spPr/>
        <p:txBody>
          <a:bodyPr/>
          <a:lstStyle/>
          <a:p>
            <a:pPr lvl="0"/>
            <a:fld id="{00000000-1234-1234-1234-123412341234}" type="slidenum">
              <a:rPr lang="en-US" smtClean="0"/>
              <a:pPr lvl="0"/>
              <a:t>41</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p:txBody>
          <a:bodyPr>
            <a:normAutofit fontScale="90000"/>
          </a:bodyPr>
          <a:lstStyle/>
          <a:p>
            <a:pPr lvl="0"/>
            <a:r>
              <a:rPr lang="en-US" dirty="0" smtClean="0"/>
              <a:t>2022-23 (and beyond) Growth Assessments</a:t>
            </a:r>
            <a:br>
              <a:rPr lang="en-US" dirty="0" smtClean="0"/>
            </a:br>
            <a:r>
              <a:rPr lang="en-US" dirty="0" smtClean="0"/>
              <a:t> </a:t>
            </a:r>
            <a:r>
              <a:rPr lang="en-US" sz="2700" dirty="0" smtClean="0"/>
              <a:t>(2 of 2)</a:t>
            </a:r>
            <a:endParaRPr lang="en-US" sz="2700" dirty="0"/>
          </a:p>
        </p:txBody>
      </p:sp>
      <p:sp>
        <p:nvSpPr>
          <p:cNvPr id="249" name="Google Shape;249;p10"/>
          <p:cNvSpPr txBox="1">
            <a:spLocks noGrp="1"/>
          </p:cNvSpPr>
          <p:nvPr>
            <p:ph type="body" idx="1"/>
          </p:nvPr>
        </p:nvSpPr>
        <p:spPr/>
        <p:txBody>
          <a:bodyPr>
            <a:normAutofit/>
          </a:bodyPr>
          <a:lstStyle/>
          <a:p>
            <a:pPr lvl="0">
              <a:buSzPct val="100000"/>
            </a:pPr>
            <a:r>
              <a:rPr lang="en-US" sz="2800" dirty="0" smtClean="0">
                <a:latin typeface="Tahoma" panose="020B0604030504040204" pitchFamily="34" charset="0"/>
                <a:ea typeface="Tahoma" panose="020B0604030504040204" pitchFamily="34" charset="0"/>
                <a:cs typeface="Tahoma" panose="020B0604030504040204" pitchFamily="34" charset="0"/>
              </a:rPr>
              <a:t>In addition, the normally occurring spring SOL tests for grades 3-8 reading and mathematics will continue to be administered, serve as the test for determining proficiency, and be used to determine growth.</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51" name="Google Shape;251;p10"/>
          <p:cNvSpPr txBox="1">
            <a:spLocks noGrp="1"/>
          </p:cNvSpPr>
          <p:nvPr>
            <p:ph type="ftr" idx="11"/>
          </p:nvPr>
        </p:nvSpPr>
        <p:spPr>
          <a:xfrm>
            <a:off x="3028950" y="4767263"/>
            <a:ext cx="3524250"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50" name="Google Shape;250;p10"/>
          <p:cNvSpPr txBox="1">
            <a:spLocks noGrp="1"/>
          </p:cNvSpPr>
          <p:nvPr>
            <p:ph type="sldNum" idx="12"/>
          </p:nvPr>
        </p:nvSpPr>
        <p:spPr/>
        <p:txBody>
          <a:bodyPr/>
          <a:lstStyle/>
          <a:p>
            <a:pPr lvl="0"/>
            <a:fld id="{00000000-1234-1234-1234-123412341234}" type="slidenum">
              <a:rPr lang="en-US" smtClean="0"/>
              <a:pPr lvl="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a:spLocks noGrp="1"/>
          </p:cNvSpPr>
          <p:nvPr>
            <p:ph type="title"/>
          </p:nvPr>
        </p:nvSpPr>
        <p:spPr/>
        <p:txBody>
          <a:bodyPr>
            <a:normAutofit fontScale="90000"/>
          </a:bodyPr>
          <a:lstStyle/>
          <a:p>
            <a:pPr lvl="0"/>
            <a:r>
              <a:rPr lang="en-US" dirty="0" smtClean="0"/>
              <a:t>2022-2023 Growth Assessment Content </a:t>
            </a:r>
            <a:br>
              <a:rPr lang="en-US" dirty="0" smtClean="0"/>
            </a:br>
            <a:r>
              <a:rPr lang="en-US" sz="2700" dirty="0" smtClean="0"/>
              <a:t>(1 of 2)</a:t>
            </a:r>
            <a:endParaRPr lang="en-US" sz="2700" dirty="0"/>
          </a:p>
        </p:txBody>
      </p:sp>
      <p:sp>
        <p:nvSpPr>
          <p:cNvPr id="257" name="Google Shape;257;p11"/>
          <p:cNvSpPr txBox="1">
            <a:spLocks noGrp="1"/>
          </p:cNvSpPr>
          <p:nvPr>
            <p:ph type="body" idx="1"/>
          </p:nvPr>
        </p:nvSpPr>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The fall and winter growth assessments will focus primarily on content from the student’s current grade level.</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Example: A student taking grade 5 reading in 2022-2023 will be administered a fall and winter (mid-year) growth assessment that focuses on grade 5 reading standards.</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59" name="Google Shape;259;p11"/>
          <p:cNvSpPr txBox="1">
            <a:spLocks noGrp="1"/>
          </p:cNvSpPr>
          <p:nvPr>
            <p:ph type="ftr" idx="11"/>
          </p:nvPr>
        </p:nvSpPr>
        <p:spPr>
          <a:xfrm>
            <a:off x="2954867" y="4767263"/>
            <a:ext cx="35030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58" name="Google Shape;258;p11"/>
          <p:cNvSpPr txBox="1">
            <a:spLocks noGrp="1"/>
          </p:cNvSpPr>
          <p:nvPr>
            <p:ph type="sldNum" idx="12"/>
          </p:nvPr>
        </p:nvSpPr>
        <p:spPr/>
        <p:txBody>
          <a:bodyPr/>
          <a:lstStyle/>
          <a:p>
            <a:pPr lvl="0"/>
            <a:fld id="{00000000-1234-1234-1234-123412341234}" type="slidenum">
              <a:rPr lang="en-US" smtClean="0"/>
              <a:pPr lvl="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title"/>
          </p:nvPr>
        </p:nvSpPr>
        <p:spPr/>
        <p:txBody>
          <a:bodyPr>
            <a:normAutofit fontScale="90000"/>
          </a:bodyPr>
          <a:lstStyle/>
          <a:p>
            <a:pPr lvl="0"/>
            <a:r>
              <a:rPr lang="en-US" dirty="0" smtClean="0"/>
              <a:t>2022-2023 Growth Assessment Content </a:t>
            </a:r>
            <a:br>
              <a:rPr lang="en-US" dirty="0" smtClean="0"/>
            </a:br>
            <a:r>
              <a:rPr lang="en-US" sz="2700" dirty="0" smtClean="0"/>
              <a:t>(2 of 2)</a:t>
            </a:r>
            <a:endParaRPr lang="en-US" sz="2700" dirty="0"/>
          </a:p>
        </p:txBody>
      </p:sp>
      <p:sp>
        <p:nvSpPr>
          <p:cNvPr id="265" name="Google Shape;265;p12"/>
          <p:cNvSpPr txBox="1">
            <a:spLocks noGrp="1"/>
          </p:cNvSpPr>
          <p:nvPr>
            <p:ph type="body" idx="1"/>
          </p:nvPr>
        </p:nvSpPr>
        <p:spPr/>
        <p:txBody>
          <a:bodyPr>
            <a:normAutofit lnSpcReduction="10000"/>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To comply with the 2021 legislation, the CAT algorithm has been configured so that a student might be administered a passage and items from below or above grade level, depending on the student’s responses to on-grade-level passages and test items.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Example: The grade 5 reading student may receive a grade 4 passage and test items or a grade 6 passage and test items, depending on their responses to the on-grade-level passages and test items.</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67" name="Google Shape;267;p12"/>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66" name="Google Shape;266;p12"/>
          <p:cNvSpPr txBox="1">
            <a:spLocks noGrp="1"/>
          </p:cNvSpPr>
          <p:nvPr>
            <p:ph type="sldNum" idx="12"/>
          </p:nvPr>
        </p:nvSpPr>
        <p:spPr/>
        <p:txBody>
          <a:bodyPr/>
          <a:lstStyle/>
          <a:p>
            <a:pPr lvl="0"/>
            <a:fld id="{00000000-1234-1234-1234-123412341234}" type="slidenum">
              <a:rPr lang="en-US" smtClean="0"/>
              <a:pPr lvl="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p:txBody>
          <a:bodyPr/>
          <a:lstStyle/>
          <a:p>
            <a:pPr lvl="0"/>
            <a:r>
              <a:rPr lang="en-US" smtClean="0"/>
              <a:t>Growth Assessments: Grade 3 </a:t>
            </a:r>
            <a:endParaRPr lang="en-US"/>
          </a:p>
        </p:txBody>
      </p:sp>
      <p:sp>
        <p:nvSpPr>
          <p:cNvPr id="273" name="Google Shape;273;p13"/>
          <p:cNvSpPr txBox="1">
            <a:spLocks noGrp="1"/>
          </p:cNvSpPr>
          <p:nvPr>
            <p:ph type="body" idx="1"/>
          </p:nvPr>
        </p:nvSpPr>
        <p:spPr>
          <a:xfrm>
            <a:off x="628650" y="967192"/>
            <a:ext cx="7886700" cy="3740270"/>
          </a:xfrm>
        </p:spPr>
        <p:txBody>
          <a:bodyPr>
            <a:normAutofit/>
          </a:bodyPr>
          <a:lstStyle/>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There are currently no test items that assess grade 2 SOL content available to be administered in the grade 3 reading and mathematics growth assessments.</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Field-test passages and items that assess grade 2 SOL are being tried out at random with students in fall 2022, but these items will not count toward a student’s score.</a:t>
            </a:r>
          </a:p>
          <a:p>
            <a:pPr lvl="0">
              <a:buSzPct val="100000"/>
            </a:pPr>
            <a:r>
              <a:rPr lang="en-US" sz="2400" dirty="0" smtClean="0">
                <a:latin typeface="Tahoma" panose="020B0604030504040204" pitchFamily="34" charset="0"/>
                <a:ea typeface="Tahoma" panose="020B0604030504040204" pitchFamily="34" charset="0"/>
                <a:cs typeface="Tahoma" panose="020B0604030504040204" pitchFamily="34" charset="0"/>
              </a:rPr>
              <a:t>Items measuring grade 2 content will be available for administration to students taking the grade 3 tests beginning in fall 2023.</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75" name="Google Shape;275;p13"/>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74" name="Google Shape;274;p13"/>
          <p:cNvSpPr txBox="1">
            <a:spLocks noGrp="1"/>
          </p:cNvSpPr>
          <p:nvPr>
            <p:ph type="sldNum" idx="12"/>
          </p:nvPr>
        </p:nvSpPr>
        <p:spPr/>
        <p:txBody>
          <a:bodyPr/>
          <a:lstStyle/>
          <a:p>
            <a:pPr lvl="0"/>
            <a:fld id="{00000000-1234-1234-1234-123412341234}" type="slidenum">
              <a:rPr lang="en-US" smtClean="0"/>
              <a:pPr lvl="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0" y="95326"/>
            <a:ext cx="9144000" cy="1176867"/>
          </a:xfrm>
        </p:spPr>
        <p:txBody>
          <a:bodyPr>
            <a:normAutofit/>
          </a:bodyPr>
          <a:lstStyle/>
          <a:p>
            <a:pPr lvl="0"/>
            <a:r>
              <a:rPr lang="en-US" dirty="0" smtClean="0"/>
              <a:t>Growth Assessments: Off-Grade-Level Items</a:t>
            </a:r>
            <a:endParaRPr lang="en-US" dirty="0"/>
          </a:p>
        </p:txBody>
      </p:sp>
      <p:sp>
        <p:nvSpPr>
          <p:cNvPr id="281" name="Google Shape;281;p14"/>
          <p:cNvSpPr txBox="1">
            <a:spLocks noGrp="1"/>
          </p:cNvSpPr>
          <p:nvPr>
            <p:ph type="body" idx="1"/>
          </p:nvPr>
        </p:nvSpPr>
        <p:spPr>
          <a:xfrm>
            <a:off x="628650" y="1365713"/>
            <a:ext cx="7886700" cy="3538500"/>
          </a:xfrm>
        </p:spPr>
        <p:txBody>
          <a:bodyPr>
            <a:normAutofit/>
          </a:bodyPr>
          <a:lstStyle/>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Grade 8 reading and mathematics growth assessments will deliver items at or below grade level only.</a:t>
            </a:r>
          </a:p>
          <a:p>
            <a:pPr lvl="0">
              <a:buSzPct val="100000"/>
            </a:pPr>
            <a:r>
              <a:rPr lang="en-US" sz="2600" dirty="0" smtClean="0">
                <a:latin typeface="Tahoma" panose="020B0604030504040204" pitchFamily="34" charset="0"/>
                <a:ea typeface="Tahoma" panose="020B0604030504040204" pitchFamily="34" charset="0"/>
                <a:cs typeface="Tahoma" panose="020B0604030504040204" pitchFamily="34" charset="0"/>
              </a:rPr>
              <a:t>Students in grades 3-8 reading and mathematics who meet the criteria for a paper test will only receive test items that assess SOL content aligned with the student’s current grade level.</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83" name="Google Shape;283;p14"/>
          <p:cNvSpPr txBox="1">
            <a:spLocks noGrp="1"/>
          </p:cNvSpPr>
          <p:nvPr>
            <p:ph type="ftr" idx="11"/>
          </p:nvPr>
        </p:nvSpPr>
        <p:spPr>
          <a:xfrm>
            <a:off x="3028949" y="4767263"/>
            <a:ext cx="3515783" cy="273900"/>
          </a:xfrm>
        </p:spPr>
        <p:txBody>
          <a:bodyPr/>
          <a:lstStyle/>
          <a:p>
            <a:pPr lvl="0"/>
            <a:r>
              <a:rPr lang="en-US" dirty="0" smtClean="0"/>
              <a:t>Department of Student Assessment, Accountability, and ESEA Programs</a:t>
            </a:r>
          </a:p>
          <a:p>
            <a:pPr lvl="0"/>
            <a:r>
              <a:rPr lang="en-US" dirty="0" smtClean="0"/>
              <a:t>Office of Student Assessment</a:t>
            </a:r>
            <a:endParaRPr lang="en-US" dirty="0"/>
          </a:p>
        </p:txBody>
      </p:sp>
      <p:sp>
        <p:nvSpPr>
          <p:cNvPr id="282" name="Google Shape;282;p14"/>
          <p:cNvSpPr txBox="1">
            <a:spLocks noGrp="1"/>
          </p:cNvSpPr>
          <p:nvPr>
            <p:ph type="sldNum" idx="12"/>
          </p:nvPr>
        </p:nvSpPr>
        <p:spPr/>
        <p:txBody>
          <a:bodyPr/>
          <a:lstStyle/>
          <a:p>
            <a:pPr lvl="0"/>
            <a:fld id="{00000000-1234-1234-1234-123412341234}" type="slidenum">
              <a:rPr lang="en-US" smtClean="0"/>
              <a:pPr lvl="0"/>
              <a:t>9</a:t>
            </a:fld>
            <a:endParaRPr lang="en-US"/>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4524</Words>
  <Application>Microsoft Office PowerPoint</Application>
  <PresentationFormat>On-screen Show (16:9)</PresentationFormat>
  <Paragraphs>286</Paragraphs>
  <Slides>41</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Tahoma</vt:lpstr>
      <vt:lpstr>Trebuchet MS</vt:lpstr>
      <vt:lpstr>Calibri</vt:lpstr>
      <vt:lpstr>Georgia</vt:lpstr>
      <vt:lpstr>Arial</vt:lpstr>
      <vt:lpstr>Courier New</vt:lpstr>
      <vt:lpstr>Office Theme</vt:lpstr>
      <vt:lpstr>Office Theme</vt:lpstr>
      <vt:lpstr>Office of Student Assessment Updates</vt:lpstr>
      <vt:lpstr>Topics</vt:lpstr>
      <vt:lpstr>Growth Assessments: 2022-2023 and Beyond</vt:lpstr>
      <vt:lpstr>2022-23 (and beyond) Growth Assessments (1 of 2)</vt:lpstr>
      <vt:lpstr>2022-23 (and beyond) Growth Assessments  (2 of 2)</vt:lpstr>
      <vt:lpstr>2022-2023 Growth Assessment Content  (1 of 2)</vt:lpstr>
      <vt:lpstr>2022-2023 Growth Assessment Content  (2 of 2)</vt:lpstr>
      <vt:lpstr>Growth Assessments: Grade 3 </vt:lpstr>
      <vt:lpstr>Growth Assessments: Off-Grade-Level Items</vt:lpstr>
      <vt:lpstr>Growth Assessment Blueprints</vt:lpstr>
      <vt:lpstr>Using Growth Assessment Data:  Recommendation (1 of 2)</vt:lpstr>
      <vt:lpstr>Using Growth Assessment Data:  Recommendation (2 of 2)</vt:lpstr>
      <vt:lpstr>Using Assessment Data:  Resources for Teachers</vt:lpstr>
      <vt:lpstr>Office of Student Assessment: Resources for Teachers</vt:lpstr>
      <vt:lpstr>Grades 3-8 Reading and Mathematics SOL Tests (1 of 2)</vt:lpstr>
      <vt:lpstr>Grades 3-8 Reading and Mathematics SOL Tests (2 of 2)</vt:lpstr>
      <vt:lpstr>Spring 2023 SOL Tests</vt:lpstr>
      <vt:lpstr>One Day Testing and Removal of Seal Codes:Grades 3-5 (1 of 2)</vt:lpstr>
      <vt:lpstr>One Day Testing and Removal of Seal Codes Grades 3-5 (2 of 2)</vt:lpstr>
      <vt:lpstr>Virginia’s Parent Portal and Student Detail by Question (SDBQ) Reports</vt:lpstr>
      <vt:lpstr>Virginia Assessment Parent Portal</vt:lpstr>
      <vt:lpstr>What Is the Parent Portal? (1 of 2)</vt:lpstr>
      <vt:lpstr>What Is the Parent Portal? (2 of 2)</vt:lpstr>
      <vt:lpstr>Fall &amp; Winter Growth Assessment Report</vt:lpstr>
      <vt:lpstr>Resources to Support Parents</vt:lpstr>
      <vt:lpstr>Teacher Access in PearsonAccessnext</vt:lpstr>
      <vt:lpstr>Spring 2023 Field Testing</vt:lpstr>
      <vt:lpstr>Testing Memo No. 1548 (1 of 2)</vt:lpstr>
      <vt:lpstr>Testing Memo No. 1548 (2 of 2)</vt:lpstr>
      <vt:lpstr>Practice Item Sets and Support Materials  (1 of 2)</vt:lpstr>
      <vt:lpstr>Practice Item Sets and Support Materials  (2 of 2)</vt:lpstr>
      <vt:lpstr>Practice Item Sets (1 of 3)</vt:lpstr>
      <vt:lpstr>Practice Item Sets (2 of 3)</vt:lpstr>
      <vt:lpstr>Practice Item Sets (3 of 3)</vt:lpstr>
      <vt:lpstr>Practice Item Suggestions</vt:lpstr>
      <vt:lpstr>Rubrics for Instruction and for Scoring</vt:lpstr>
      <vt:lpstr>Local Alternative Assessments:  Grade 5 Writing</vt:lpstr>
      <vt:lpstr>Grade 5 Writing in 2022-2023 (1 of 2)</vt:lpstr>
      <vt:lpstr>Grade 5 Writing in 2022-2023 (2 of 2)</vt:lpstr>
      <vt:lpstr>Coming Soon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Student Assessment Updates</dc:title>
  <dc:creator>Cook, Holli (DOE)</dc:creator>
  <cp:lastModifiedBy>VITA Program</cp:lastModifiedBy>
  <cp:revision>17</cp:revision>
  <dcterms:modified xsi:type="dcterms:W3CDTF">2022-10-12T00:50:52Z</dcterms:modified>
</cp:coreProperties>
</file>