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g3RIkc28XrGQCY0502nhRPLG0N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84" y="11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60d3a073f0_4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g160d3a073f0_4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60d3a073f0_4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160d3a073f0_4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60d3a073f0_4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g160d3a073f0_4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60d3a073f0_4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160d3a073f0_4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60d3a073f0_4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160d3a073f0_4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160d3a073f0_4_12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60d3a073f0_4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g160d3a073f0_4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60d3a073f0_4_1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g160d3a073f0_4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60d3a073f0_4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160d3a073f0_4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60d3a073f0_4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g160d3a073f0_4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60d3a073f0_4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160d3a073f0_4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60d3a073f0_4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g160d3a073f0_4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60d3a073f0_4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g160d3a073f0_4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60d3a073f0_4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g160d3a073f0_4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60d3a073f0_4_2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g160d3a073f0_4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60d3a073f0_4_2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g160d3a073f0_4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60d3a073f0_4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160d3a073f0_4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60d3a073f0_4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160d3a073f0_4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60d3a073f0_4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160d3a073f0_4_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g160d3a073f0_4_23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60d3a073f0_4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160d3a073f0_4_2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g160d3a073f0_4_24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60d3a073f0_4_2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g160d3a073f0_4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60d3a073f0_4_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g160d3a073f0_4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60d3a073f0_4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g160d3a073f0_4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60d3a073f0_4_2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g160d3a073f0_4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60d3a073f0_4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160d3a073f0_4_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g160d3a073f0_4_282: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60d3a073f0_4_2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g160d3a073f0_4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60d3a073f0_4_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160d3a073f0_4_2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160d3a073f0_4_29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60d3a073f0_4_3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g160d3a073f0_4_3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60d3a073f0_4_3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g160d3a073f0_4_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60d3a073f0_4_3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g160d3a073f0_4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60d3a073f0_4_3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g160d3a073f0_4_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60d3a073f0_4_3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g160d3a073f0_4_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60d3a073f0_4_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160d3a073f0_4_3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g160d3a073f0_4_35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60d3a073f0_4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g160d3a073f0_4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60d3a073f0_4_3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g160d3a073f0_4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60d3a073f0_4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160d3a073f0_4_3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g160d3a073f0_4_38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60d3a073f0_4_4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160d3a073f0_4_4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g160d3a073f0_4_40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60d3a073f0_4_4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g160d3a073f0_4_4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0d3a073f0_4_4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g160d3a073f0_4_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60d3a073f0_4_4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7" name="Google Shape;607;g160d3a073f0_4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60d3a073f0_4_4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g160d3a073f0_4_4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60d3a073f0_4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g160d3a073f0_4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60d3a073f0_4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g160d3a073f0_4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60d3a073f0_4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160d3a073f0_4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60d3a073f0_4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160d3a073f0_4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60d3a073f0_4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160d3a073f0_4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3" descr="VDOE Logo"/>
          <p:cNvSpPr/>
          <p:nvPr/>
        </p:nvSpPr>
        <p:spPr>
          <a:xfrm>
            <a:off x="2020701" y="919537"/>
            <a:ext cx="10893915" cy="5938463"/>
          </a:xfrm>
          <a:prstGeom prst="rect">
            <a:avLst/>
          </a:prstGeom>
          <a:blipFill rotWithShape="1">
            <a:blip r:embed="rId2">
              <a:alphaModFix amt="2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13"/>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900" b="1" i="0" u="none" strike="noStrike" cap="none">
                <a:solidFill>
                  <a:schemeClr val="dk1"/>
                </a:solidFill>
                <a:latin typeface="Trebuchet MS"/>
                <a:ea typeface="Trebuchet MS"/>
                <a:cs typeface="Trebuchet MS"/>
                <a:sym typeface="Trebuchet MS"/>
              </a:rPr>
              <a:t>VIRGINIA DEPARTMENT OF EDUCATION</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77"/>
        <p:cNvGrpSpPr/>
        <p:nvPr/>
      </p:nvGrpSpPr>
      <p:grpSpPr>
        <a:xfrm>
          <a:off x="0" y="0"/>
          <a:ext cx="0" cy="0"/>
          <a:chOff x="0" y="0"/>
          <a:chExt cx="0" cy="0"/>
        </a:xfrm>
      </p:grpSpPr>
      <p:sp>
        <p:nvSpPr>
          <p:cNvPr id="78" name="Google Shape;78;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5"/>
          <p:cNvSpPr>
            <a:spLocks noGrp="1"/>
          </p:cNvSpPr>
          <p:nvPr>
            <p:ph type="pic" idx="2"/>
          </p:nvPr>
        </p:nvSpPr>
        <p:spPr>
          <a:xfrm>
            <a:off x="5183188" y="987425"/>
            <a:ext cx="6172200" cy="2259209"/>
          </a:xfrm>
          <a:prstGeom prst="rect">
            <a:avLst/>
          </a:prstGeom>
          <a:noFill/>
          <a:ln>
            <a:noFill/>
          </a:ln>
        </p:spPr>
      </p:sp>
      <p:sp>
        <p:nvSpPr>
          <p:cNvPr id="80" name="Google Shape;80;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25"/>
          <p:cNvSpPr>
            <a:spLocks noGrp="1"/>
          </p:cNvSpPr>
          <p:nvPr>
            <p:ph type="pic" idx="3"/>
          </p:nvPr>
        </p:nvSpPr>
        <p:spPr>
          <a:xfrm>
            <a:off x="5183188" y="3451509"/>
            <a:ext cx="2970212" cy="2259209"/>
          </a:xfrm>
          <a:prstGeom prst="rect">
            <a:avLst/>
          </a:prstGeom>
          <a:noFill/>
          <a:ln>
            <a:noFill/>
          </a:ln>
        </p:spPr>
      </p:sp>
      <p:sp>
        <p:nvSpPr>
          <p:cNvPr id="85" name="Google Shape;85;p25"/>
          <p:cNvSpPr>
            <a:spLocks noGrp="1"/>
          </p:cNvSpPr>
          <p:nvPr>
            <p:ph type="pic" idx="4"/>
          </p:nvPr>
        </p:nvSpPr>
        <p:spPr>
          <a:xfrm>
            <a:off x="8383588" y="3451508"/>
            <a:ext cx="2970212" cy="2259209"/>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6"/>
        <p:cNvGrpSpPr/>
        <p:nvPr/>
      </p:nvGrpSpPr>
      <p:grpSpPr>
        <a:xfrm>
          <a:off x="0" y="0"/>
          <a:ext cx="0" cy="0"/>
          <a:chOff x="0" y="0"/>
          <a:chExt cx="0" cy="0"/>
        </a:xfrm>
      </p:grpSpPr>
      <p:sp>
        <p:nvSpPr>
          <p:cNvPr id="87" name="Google Shape;87;p26"/>
          <p:cNvSpPr txBox="1">
            <a:spLocks noGrp="1"/>
          </p:cNvSpPr>
          <p:nvPr>
            <p:ph type="ctrTitle"/>
          </p:nvPr>
        </p:nvSpPr>
        <p:spPr>
          <a:xfrm>
            <a:off x="838201"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6"/>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9" name="Google Shape;8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00" scaled="0"/>
        </a:gradFill>
        <a:effectLst/>
      </p:bgPr>
    </p:bg>
    <p:spTree>
      <p:nvGrpSpPr>
        <p:cNvPr id="1" name="Shape 92"/>
        <p:cNvGrpSpPr/>
        <p:nvPr/>
      </p:nvGrpSpPr>
      <p:grpSpPr>
        <a:xfrm>
          <a:off x="0" y="0"/>
          <a:ext cx="0" cy="0"/>
          <a:chOff x="0" y="0"/>
          <a:chExt cx="0" cy="0"/>
        </a:xfrm>
      </p:grpSpPr>
      <p:sp>
        <p:nvSpPr>
          <p:cNvPr id="93" name="Google Shape;93;p15"/>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5"/>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95" name="Google Shape;9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5" descr="VDOE Logo"/>
          <p:cNvSpPr/>
          <p:nvPr/>
        </p:nvSpPr>
        <p:spPr>
          <a:xfrm>
            <a:off x="2020701" y="919537"/>
            <a:ext cx="10893915" cy="5938463"/>
          </a:xfrm>
          <a:prstGeom prst="rect">
            <a:avLst/>
          </a:prstGeom>
          <a:blipFill rotWithShape="1">
            <a:blip r:embed="rId2">
              <a:alphaModFix amt="6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15"/>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900" b="1" i="0" u="none" strike="noStrike" cap="none">
                <a:solidFill>
                  <a:schemeClr val="lt1"/>
                </a:solidFill>
                <a:latin typeface="Trebuchet MS"/>
                <a:ea typeface="Trebuchet MS"/>
                <a:cs typeface="Trebuchet MS"/>
                <a:sym typeface="Trebuchet MS"/>
              </a:rPr>
              <a:t>VIRGINIA DEPARTMENT OF EDUCATION</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00" scaled="0"/>
        </a:gradFill>
        <a:effectLst/>
      </p:bgPr>
    </p:bg>
    <p:spTree>
      <p:nvGrpSpPr>
        <p:cNvPr id="1" name="Shape 100"/>
        <p:cNvGrpSpPr/>
        <p:nvPr/>
      </p:nvGrpSpPr>
      <p:grpSpPr>
        <a:xfrm>
          <a:off x="0" y="0"/>
          <a:ext cx="0" cy="0"/>
          <a:chOff x="0" y="0"/>
          <a:chExt cx="0" cy="0"/>
        </a:xfrm>
      </p:grpSpPr>
      <p:sp>
        <p:nvSpPr>
          <p:cNvPr id="101" name="Google Shape;101;p27"/>
          <p:cNvSpPr txBox="1">
            <a:spLocks noGrp="1"/>
          </p:cNvSpPr>
          <p:nvPr>
            <p:ph type="ctrTitle"/>
          </p:nvPr>
        </p:nvSpPr>
        <p:spPr>
          <a:xfrm>
            <a:off x="838200"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7"/>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03" name="Google Shape;10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6"/>
        <p:cNvGrpSpPr/>
        <p:nvPr/>
      </p:nvGrpSpPr>
      <p:grpSpPr>
        <a:xfrm>
          <a:off x="0" y="0"/>
          <a:ext cx="0" cy="0"/>
          <a:chOff x="0" y="0"/>
          <a:chExt cx="0" cy="0"/>
        </a:xfrm>
      </p:grpSpPr>
      <p:sp>
        <p:nvSpPr>
          <p:cNvPr id="107" name="Google Shape;10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28"/>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8"/>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8"/>
          <p:cNvSpPr txBox="1">
            <a:spLocks noGrp="1"/>
          </p:cNvSpPr>
          <p:nvPr>
            <p:ph type="body" idx="3"/>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3"/>
        <p:cNvGrpSpPr/>
        <p:nvPr/>
      </p:nvGrpSpPr>
      <p:grpSpPr>
        <a:xfrm>
          <a:off x="0" y="0"/>
          <a:ext cx="0" cy="0"/>
          <a:chOff x="0" y="0"/>
          <a:chExt cx="0" cy="0"/>
        </a:xfrm>
      </p:grpSpPr>
      <p:sp>
        <p:nvSpPr>
          <p:cNvPr id="114" name="Google Shape;114;p29"/>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 name="Google Shape;115;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29"/>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7" name="Google Shape;117;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29"/>
          <p:cNvSpPr txBox="1">
            <a:spLocks noGrp="1"/>
          </p:cNvSpPr>
          <p:nvPr>
            <p:ph type="body" idx="5"/>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
        <p:cNvGrpSpPr/>
        <p:nvPr/>
      </p:nvGrpSpPr>
      <p:grpSpPr>
        <a:xfrm>
          <a:off x="0" y="0"/>
          <a:ext cx="0" cy="0"/>
          <a:chOff x="0" y="0"/>
          <a:chExt cx="0" cy="0"/>
        </a:xfrm>
      </p:grpSpPr>
      <p:sp>
        <p:nvSpPr>
          <p:cNvPr id="123" name="Google Shape;123;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30"/>
          <p:cNvSpPr txBox="1">
            <a:spLocks noGrp="1"/>
          </p:cNvSpPr>
          <p:nvPr>
            <p:ph type="body" idx="1"/>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31"/>
        <p:cNvGrpSpPr/>
        <p:nvPr/>
      </p:nvGrpSpPr>
      <p:grpSpPr>
        <a:xfrm>
          <a:off x="0" y="0"/>
          <a:ext cx="0" cy="0"/>
          <a:chOff x="0" y="0"/>
          <a:chExt cx="0" cy="0"/>
        </a:xfrm>
      </p:grpSpPr>
      <p:sp>
        <p:nvSpPr>
          <p:cNvPr id="132" name="Google Shape;132;g160d3a073f0_4_6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 name="Google Shape;133;g160d3a073f0_4_6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g160d3a073f0_4_6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g160d3a073f0_4_636"/>
          <p:cNvSpPr txBox="1">
            <a:spLocks noGrp="1"/>
          </p:cNvSpPr>
          <p:nvPr>
            <p:ph type="ctrTitle"/>
          </p:nvPr>
        </p:nvSpPr>
        <p:spPr>
          <a:xfrm>
            <a:off x="1524000" y="2235199"/>
            <a:ext cx="9144000" cy="2387700"/>
          </a:xfrm>
          <a:prstGeom prst="rect">
            <a:avLst/>
          </a:prstGeom>
          <a:solidFill>
            <a:schemeClr val="lt1">
              <a:alpha val="62350"/>
            </a:schemeClr>
          </a:solidFill>
          <a:ln w="79375" cap="rnd" cmpd="sng">
            <a:solidFill>
              <a:srgbClr val="003B71">
                <a:alpha val="78430"/>
              </a:srgbClr>
            </a:solidFill>
            <a:prstDash val="solid"/>
            <a:round/>
            <a:headEnd type="none" w="sm" len="sm"/>
            <a:tailEnd type="none" w="sm" len="sm"/>
          </a:ln>
        </p:spPr>
        <p:txBody>
          <a:bodyPr spcFirstLastPara="1" wrap="square" lIns="91425" tIns="45700" rIns="91425" bIns="45700" anchor="ctr" anchorCtr="0">
            <a:normAutofit/>
          </a:bodyPr>
          <a:lstStyle>
            <a:lvl1pPr lvl="0" algn="ctr" rtl="0">
              <a:lnSpc>
                <a:spcPct val="90000"/>
              </a:lnSpc>
              <a:spcBef>
                <a:spcPts val="0"/>
              </a:spcBef>
              <a:spcAft>
                <a:spcPts val="0"/>
              </a:spcAft>
              <a:buClr>
                <a:srgbClr val="004E95"/>
              </a:buClr>
              <a:buSzPts val="6000"/>
              <a:buFont typeface="Times New Roman"/>
              <a:buNone/>
              <a:defRPr sz="6000">
                <a:solidFill>
                  <a:srgbClr val="004E9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 name="Google Shape;136;g160d3a073f0_4_636"/>
          <p:cNvSpPr txBox="1">
            <a:spLocks noGrp="1"/>
          </p:cNvSpPr>
          <p:nvPr>
            <p:ph type="subTitle" idx="1"/>
          </p:nvPr>
        </p:nvSpPr>
        <p:spPr>
          <a:xfrm>
            <a:off x="1445341" y="4714875"/>
            <a:ext cx="9144000" cy="1028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rgbClr val="004E95"/>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rgbClr val="004E95"/>
              </a:buClr>
              <a:buSzPts val="1600"/>
              <a:buNone/>
              <a:defRPr sz="1600"/>
            </a:lvl4pPr>
            <a:lvl5pPr lvl="4" algn="ctr" rtl="0">
              <a:lnSpc>
                <a:spcPct val="90000"/>
              </a:lnSpc>
              <a:spcBef>
                <a:spcPts val="500"/>
              </a:spcBef>
              <a:spcAft>
                <a:spcPts val="0"/>
              </a:spcAft>
              <a:buClr>
                <a:srgbClr val="31313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37"/>
        <p:cNvGrpSpPr/>
        <p:nvPr/>
      </p:nvGrpSpPr>
      <p:grpSpPr>
        <a:xfrm>
          <a:off x="0" y="0"/>
          <a:ext cx="0" cy="0"/>
          <a:chOff x="0" y="0"/>
          <a:chExt cx="0" cy="0"/>
        </a:xfrm>
      </p:grpSpPr>
      <p:sp>
        <p:nvSpPr>
          <p:cNvPr id="138" name="Google Shape;138;g160d3a073f0_4_642"/>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3B71"/>
              </a:buClr>
              <a:buSzPts val="4400"/>
              <a:buFont typeface="Times New Roman"/>
              <a:buNone/>
              <a:defRPr b="1" i="0">
                <a:solidFill>
                  <a:srgbClr val="003B71"/>
                </a:solidFill>
                <a:latin typeface="Times New Roman"/>
                <a:ea typeface="Times New Roman"/>
                <a:cs typeface="Times New Roman"/>
                <a:sym typeface="Times New Roman"/>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 name="Google Shape;139;g160d3a073f0_4_64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dk1"/>
              </a:buClr>
              <a:buSzPts val="2800"/>
              <a:buChar char="•"/>
              <a:defRPr>
                <a:latin typeface="Times New Roman"/>
                <a:ea typeface="Times New Roman"/>
                <a:cs typeface="Times New Roman"/>
                <a:sym typeface="Times New Roman"/>
              </a:defRPr>
            </a:lvl1pPr>
            <a:lvl2pPr marL="914400" lvl="1" indent="-381000" algn="l" rtl="0">
              <a:lnSpc>
                <a:spcPct val="90000"/>
              </a:lnSpc>
              <a:spcBef>
                <a:spcPts val="500"/>
              </a:spcBef>
              <a:spcAft>
                <a:spcPts val="0"/>
              </a:spcAft>
              <a:buClr>
                <a:srgbClr val="004E95"/>
              </a:buClr>
              <a:buSzPts val="2400"/>
              <a:buChar char="•"/>
              <a:defRPr>
                <a:solidFill>
                  <a:srgbClr val="004E95"/>
                </a:solidFill>
                <a:latin typeface="Times New Roman"/>
                <a:ea typeface="Times New Roman"/>
                <a:cs typeface="Times New Roman"/>
                <a:sym typeface="Times New Roman"/>
              </a:defRPr>
            </a:lvl2pPr>
            <a:lvl3pPr marL="1371600" lvl="2" indent="-355600" algn="l" rtl="0">
              <a:lnSpc>
                <a:spcPct val="90000"/>
              </a:lnSpc>
              <a:spcBef>
                <a:spcPts val="500"/>
              </a:spcBef>
              <a:spcAft>
                <a:spcPts val="0"/>
              </a:spcAft>
              <a:buClr>
                <a:schemeClr val="dk1"/>
              </a:buClr>
              <a:buSzPts val="2000"/>
              <a:buChar char="•"/>
              <a:defRPr>
                <a:latin typeface="Times New Roman"/>
                <a:ea typeface="Times New Roman"/>
                <a:cs typeface="Times New Roman"/>
                <a:sym typeface="Times New Roman"/>
              </a:defRPr>
            </a:lvl3pPr>
            <a:lvl4pPr marL="1828800" lvl="3" indent="-342900" algn="l" rtl="0">
              <a:lnSpc>
                <a:spcPct val="90000"/>
              </a:lnSpc>
              <a:spcBef>
                <a:spcPts val="500"/>
              </a:spcBef>
              <a:spcAft>
                <a:spcPts val="0"/>
              </a:spcAft>
              <a:buClr>
                <a:srgbClr val="003B71"/>
              </a:buClr>
              <a:buSzPts val="1800"/>
              <a:buChar char="•"/>
              <a:defRPr>
                <a:solidFill>
                  <a:srgbClr val="003B71"/>
                </a:solidFill>
                <a:latin typeface="Times New Roman"/>
                <a:ea typeface="Times New Roman"/>
                <a:cs typeface="Times New Roman"/>
                <a:sym typeface="Times New Roman"/>
              </a:defRPr>
            </a:lvl4pPr>
            <a:lvl5pPr marL="2286000" lvl="4" indent="-342900" algn="l" rtl="0">
              <a:lnSpc>
                <a:spcPct val="90000"/>
              </a:lnSpc>
              <a:spcBef>
                <a:spcPts val="500"/>
              </a:spcBef>
              <a:spcAft>
                <a:spcPts val="0"/>
              </a:spcAft>
              <a:buClr>
                <a:srgbClr val="313131"/>
              </a:buClr>
              <a:buSzPts val="1800"/>
              <a:buChar char="•"/>
              <a:defRPr>
                <a:latin typeface="Times New Roman"/>
                <a:ea typeface="Times New Roman"/>
                <a:cs typeface="Times New Roman"/>
                <a:sym typeface="Times New Roman"/>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0" name="Google Shape;140;g160d3a073f0_4_6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1" name="Google Shape;141;g160d3a073f0_4_6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g160d3a073f0_4_642"/>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17"/>
          <p:cNvSpPr txBox="1">
            <a:spLocks noGrp="1"/>
          </p:cNvSpPr>
          <p:nvPr>
            <p:ph type="body" idx="1"/>
          </p:nvPr>
        </p:nvSpPr>
        <p:spPr>
          <a:xfrm>
            <a:off x="838200" y="1458930"/>
            <a:ext cx="105156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7"/>
          <p:cNvSpPr txBox="1">
            <a:spLocks noGrp="1"/>
          </p:cNvSpPr>
          <p:nvPr>
            <p:ph type="body" idx="2"/>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2">
  <p:cSld name="OBJECT_1">
    <p:spTree>
      <p:nvGrpSpPr>
        <p:cNvPr id="1" name="Shape 143"/>
        <p:cNvGrpSpPr/>
        <p:nvPr/>
      </p:nvGrpSpPr>
      <p:grpSpPr>
        <a:xfrm>
          <a:off x="0" y="0"/>
          <a:ext cx="0" cy="0"/>
          <a:chOff x="0" y="0"/>
          <a:chExt cx="0" cy="0"/>
        </a:xfrm>
      </p:grpSpPr>
      <p:sp>
        <p:nvSpPr>
          <p:cNvPr id="144" name="Google Shape;144;g160d3a073f0_4_648"/>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3B71"/>
              </a:buClr>
              <a:buSzPts val="4400"/>
              <a:buFont typeface="Times New Roman"/>
              <a:buNone/>
              <a:defRPr b="1" i="0">
                <a:solidFill>
                  <a:srgbClr val="003B71"/>
                </a:solidFill>
                <a:latin typeface="Times New Roman"/>
                <a:ea typeface="Times New Roman"/>
                <a:cs typeface="Times New Roman"/>
                <a:sym typeface="Times New Roman"/>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g160d3a073f0_4_6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dk1"/>
              </a:buClr>
              <a:buSzPts val="2800"/>
              <a:buChar char="•"/>
              <a:defRPr>
                <a:latin typeface="Times New Roman"/>
                <a:ea typeface="Times New Roman"/>
                <a:cs typeface="Times New Roman"/>
                <a:sym typeface="Times New Roman"/>
              </a:defRPr>
            </a:lvl1pPr>
            <a:lvl2pPr marL="914400" lvl="1" indent="-381000" algn="l" rtl="0">
              <a:lnSpc>
                <a:spcPct val="90000"/>
              </a:lnSpc>
              <a:spcBef>
                <a:spcPts val="500"/>
              </a:spcBef>
              <a:spcAft>
                <a:spcPts val="0"/>
              </a:spcAft>
              <a:buClr>
                <a:srgbClr val="004E95"/>
              </a:buClr>
              <a:buSzPts val="2400"/>
              <a:buChar char="•"/>
              <a:defRPr>
                <a:solidFill>
                  <a:srgbClr val="004E95"/>
                </a:solidFill>
                <a:latin typeface="Times New Roman"/>
                <a:ea typeface="Times New Roman"/>
                <a:cs typeface="Times New Roman"/>
                <a:sym typeface="Times New Roman"/>
              </a:defRPr>
            </a:lvl2pPr>
            <a:lvl3pPr marL="1371600" lvl="2" indent="-355600" algn="l" rtl="0">
              <a:lnSpc>
                <a:spcPct val="90000"/>
              </a:lnSpc>
              <a:spcBef>
                <a:spcPts val="500"/>
              </a:spcBef>
              <a:spcAft>
                <a:spcPts val="0"/>
              </a:spcAft>
              <a:buClr>
                <a:schemeClr val="dk1"/>
              </a:buClr>
              <a:buSzPts val="2000"/>
              <a:buChar char="•"/>
              <a:defRPr>
                <a:latin typeface="Times New Roman"/>
                <a:ea typeface="Times New Roman"/>
                <a:cs typeface="Times New Roman"/>
                <a:sym typeface="Times New Roman"/>
              </a:defRPr>
            </a:lvl3pPr>
            <a:lvl4pPr marL="1828800" lvl="3" indent="-342900" algn="l" rtl="0">
              <a:lnSpc>
                <a:spcPct val="90000"/>
              </a:lnSpc>
              <a:spcBef>
                <a:spcPts val="500"/>
              </a:spcBef>
              <a:spcAft>
                <a:spcPts val="0"/>
              </a:spcAft>
              <a:buClr>
                <a:srgbClr val="003B71"/>
              </a:buClr>
              <a:buSzPts val="1800"/>
              <a:buChar char="•"/>
              <a:defRPr>
                <a:solidFill>
                  <a:srgbClr val="003B71"/>
                </a:solidFill>
                <a:latin typeface="Times New Roman"/>
                <a:ea typeface="Times New Roman"/>
                <a:cs typeface="Times New Roman"/>
                <a:sym typeface="Times New Roman"/>
              </a:defRPr>
            </a:lvl4pPr>
            <a:lvl5pPr marL="2286000" lvl="4" indent="-342900" algn="l" rtl="0">
              <a:lnSpc>
                <a:spcPct val="90000"/>
              </a:lnSpc>
              <a:spcBef>
                <a:spcPts val="500"/>
              </a:spcBef>
              <a:spcAft>
                <a:spcPts val="0"/>
              </a:spcAft>
              <a:buClr>
                <a:srgbClr val="313131"/>
              </a:buClr>
              <a:buSzPts val="1800"/>
              <a:buChar char="•"/>
              <a:defRPr>
                <a:latin typeface="Times New Roman"/>
                <a:ea typeface="Times New Roman"/>
                <a:cs typeface="Times New Roman"/>
                <a:sym typeface="Times New Roman"/>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6" name="Google Shape;146;g160d3a073f0_4_6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7" name="Google Shape;147;g160d3a073f0_4_6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8" name="Google Shape;148;g160d3a073f0_4_648"/>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9"/>
        <p:cNvGrpSpPr/>
        <p:nvPr/>
      </p:nvGrpSpPr>
      <p:grpSpPr>
        <a:xfrm>
          <a:off x="0" y="0"/>
          <a:ext cx="0" cy="0"/>
          <a:chOff x="0" y="0"/>
          <a:chExt cx="0" cy="0"/>
        </a:xfrm>
      </p:grpSpPr>
      <p:sp>
        <p:nvSpPr>
          <p:cNvPr id="30" name="Google Shape;30;p18"/>
          <p:cNvSpPr txBox="1">
            <a:spLocks noGrp="1"/>
          </p:cNvSpPr>
          <p:nvPr>
            <p:ph type="body" idx="1"/>
          </p:nvPr>
        </p:nvSpPr>
        <p:spPr>
          <a:xfrm>
            <a:off x="838200" y="1458930"/>
            <a:ext cx="105156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18"/>
          <p:cNvSpPr txBox="1">
            <a:spLocks noGrp="1"/>
          </p:cNvSpPr>
          <p:nvPr>
            <p:ph type="body" idx="2"/>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accent3"/>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38" name="Google Shape;3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00" scaled="0"/>
        </a:gradFill>
        <a:effectLst/>
      </p:bgPr>
    </p:bg>
    <p:spTree>
      <p:nvGrpSpPr>
        <p:cNvPr id="1" name="Shape 41"/>
        <p:cNvGrpSpPr/>
        <p:nvPr/>
      </p:nvGrpSpPr>
      <p:grpSpPr>
        <a:xfrm>
          <a:off x="0" y="0"/>
          <a:ext cx="0" cy="0"/>
          <a:chOff x="0" y="0"/>
          <a:chExt cx="0" cy="0"/>
        </a:xfrm>
      </p:grpSpPr>
      <p:sp>
        <p:nvSpPr>
          <p:cNvPr id="42" name="Google Shape;4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44" name="Google Shape;4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7"/>
        <p:cNvGrpSpPr/>
        <p:nvPr/>
      </p:nvGrpSpPr>
      <p:grpSpPr>
        <a:xfrm>
          <a:off x="0" y="0"/>
          <a:ext cx="0" cy="0"/>
          <a:chOff x="0" y="0"/>
          <a:chExt cx="0" cy="0"/>
        </a:xfrm>
      </p:grpSpPr>
      <p:sp>
        <p:nvSpPr>
          <p:cNvPr id="48" name="Google Shape;48;p21"/>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1"/>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21"/>
          <p:cNvSpPr txBox="1">
            <a:spLocks noGrp="1"/>
          </p:cNvSpPr>
          <p:nvPr>
            <p:ph type="body" idx="3"/>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54"/>
        <p:cNvGrpSpPr/>
        <p:nvPr/>
      </p:nvGrpSpPr>
      <p:grpSpPr>
        <a:xfrm>
          <a:off x="0" y="0"/>
          <a:ext cx="0" cy="0"/>
          <a:chOff x="0" y="0"/>
          <a:chExt cx="0" cy="0"/>
        </a:xfrm>
      </p:grpSpPr>
      <p:sp>
        <p:nvSpPr>
          <p:cNvPr id="55" name="Google Shape;55;p22"/>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2"/>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22"/>
          <p:cNvSpPr txBox="1">
            <a:spLocks noGrp="1"/>
          </p:cNvSpPr>
          <p:nvPr>
            <p:ph type="body" idx="5"/>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27660" algn="l">
              <a:lnSpc>
                <a:spcPct val="90000"/>
              </a:lnSpc>
              <a:spcBef>
                <a:spcPts val="500"/>
              </a:spcBef>
              <a:spcAft>
                <a:spcPts val="0"/>
              </a:spcAft>
              <a:buSzPts val="1560"/>
              <a:buChar char="o"/>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4"/>
          <p:cNvSpPr>
            <a:spLocks noGrp="1"/>
          </p:cNvSpPr>
          <p:nvPr>
            <p:ph type="pic" idx="2"/>
          </p:nvPr>
        </p:nvSpPr>
        <p:spPr>
          <a:xfrm>
            <a:off x="5183188" y="987425"/>
            <a:ext cx="6172200" cy="4873625"/>
          </a:xfrm>
          <a:prstGeom prst="rect">
            <a:avLst/>
          </a:prstGeom>
          <a:noFill/>
          <a:ln>
            <a:noFill/>
          </a:ln>
        </p:spPr>
      </p:sp>
      <p:sp>
        <p:nvSpPr>
          <p:cNvPr id="73" name="Google Shape;73;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rgbClr val="55555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1"/>
              </a:buClr>
              <a:buSzPts val="2400"/>
              <a:buFont typeface="Calibri"/>
              <a:buChar char="-"/>
              <a:defRPr sz="2400" b="0" i="0" u="none" strike="noStrike" cap="none">
                <a:solidFill>
                  <a:srgbClr val="555555"/>
                </a:solidFill>
                <a:latin typeface="Calibri"/>
                <a:ea typeface="Calibri"/>
                <a:cs typeface="Calibri"/>
                <a:sym typeface="Calibri"/>
              </a:defRPr>
            </a:lvl2pPr>
            <a:lvl3pPr marL="1371600" marR="0" lvl="2" indent="-311150" algn="l" rtl="0">
              <a:lnSpc>
                <a:spcPct val="90000"/>
              </a:lnSpc>
              <a:spcBef>
                <a:spcPts val="500"/>
              </a:spcBef>
              <a:spcAft>
                <a:spcPts val="0"/>
              </a:spcAft>
              <a:buClr>
                <a:schemeClr val="accent1"/>
              </a:buClr>
              <a:buSzPts val="1300"/>
              <a:buFont typeface="Courier New"/>
              <a:buChar char="o"/>
              <a:defRPr sz="2000" b="0" i="0" u="none" strike="noStrike" cap="none">
                <a:solidFill>
                  <a:srgbClr val="555555"/>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rgbClr val="555555"/>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FA3"/>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FA3"/>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FA3"/>
                </a:solidFill>
                <a:latin typeface="Calibri"/>
                <a:ea typeface="Calibri"/>
                <a:cs typeface="Calibri"/>
                <a:sym typeface="Calibri"/>
              </a:defRPr>
            </a:lvl1pPr>
            <a:lvl2pPr marL="0" marR="0" lvl="1" indent="0" algn="r" rtl="0">
              <a:spcBef>
                <a:spcPts val="0"/>
              </a:spcBef>
              <a:buNone/>
              <a:defRPr sz="1200" b="0" i="0" u="none" strike="noStrike" cap="none">
                <a:solidFill>
                  <a:srgbClr val="888FA3"/>
                </a:solidFill>
                <a:latin typeface="Calibri"/>
                <a:ea typeface="Calibri"/>
                <a:cs typeface="Calibri"/>
                <a:sym typeface="Calibri"/>
              </a:defRPr>
            </a:lvl2pPr>
            <a:lvl3pPr marL="0" marR="0" lvl="2" indent="0" algn="r" rtl="0">
              <a:spcBef>
                <a:spcPts val="0"/>
              </a:spcBef>
              <a:buNone/>
              <a:defRPr sz="1200" b="0" i="0" u="none" strike="noStrike" cap="none">
                <a:solidFill>
                  <a:srgbClr val="888FA3"/>
                </a:solidFill>
                <a:latin typeface="Calibri"/>
                <a:ea typeface="Calibri"/>
                <a:cs typeface="Calibri"/>
                <a:sym typeface="Calibri"/>
              </a:defRPr>
            </a:lvl3pPr>
            <a:lvl4pPr marL="0" marR="0" lvl="3" indent="0" algn="r" rtl="0">
              <a:spcBef>
                <a:spcPts val="0"/>
              </a:spcBef>
              <a:buNone/>
              <a:defRPr sz="1200" b="0" i="0" u="none" strike="noStrike" cap="none">
                <a:solidFill>
                  <a:srgbClr val="888FA3"/>
                </a:solidFill>
                <a:latin typeface="Calibri"/>
                <a:ea typeface="Calibri"/>
                <a:cs typeface="Calibri"/>
                <a:sym typeface="Calibri"/>
              </a:defRPr>
            </a:lvl4pPr>
            <a:lvl5pPr marL="0" marR="0" lvl="4" indent="0" algn="r" rtl="0">
              <a:spcBef>
                <a:spcPts val="0"/>
              </a:spcBef>
              <a:buNone/>
              <a:defRPr sz="1200" b="0" i="0" u="none" strike="noStrike" cap="none">
                <a:solidFill>
                  <a:srgbClr val="888FA3"/>
                </a:solidFill>
                <a:latin typeface="Calibri"/>
                <a:ea typeface="Calibri"/>
                <a:cs typeface="Calibri"/>
                <a:sym typeface="Calibri"/>
              </a:defRPr>
            </a:lvl5pPr>
            <a:lvl6pPr marL="0" marR="0" lvl="5" indent="0" algn="r" rtl="0">
              <a:spcBef>
                <a:spcPts val="0"/>
              </a:spcBef>
              <a:buNone/>
              <a:defRPr sz="1200" b="0" i="0" u="none" strike="noStrike" cap="none">
                <a:solidFill>
                  <a:srgbClr val="888FA3"/>
                </a:solidFill>
                <a:latin typeface="Calibri"/>
                <a:ea typeface="Calibri"/>
                <a:cs typeface="Calibri"/>
                <a:sym typeface="Calibri"/>
              </a:defRPr>
            </a:lvl6pPr>
            <a:lvl7pPr marL="0" marR="0" lvl="6" indent="0" algn="r" rtl="0">
              <a:spcBef>
                <a:spcPts val="0"/>
              </a:spcBef>
              <a:buNone/>
              <a:defRPr sz="1200" b="0" i="0" u="none" strike="noStrike" cap="none">
                <a:solidFill>
                  <a:srgbClr val="888FA3"/>
                </a:solidFill>
                <a:latin typeface="Calibri"/>
                <a:ea typeface="Calibri"/>
                <a:cs typeface="Calibri"/>
                <a:sym typeface="Calibri"/>
              </a:defRPr>
            </a:lvl7pPr>
            <a:lvl8pPr marL="0" marR="0" lvl="7" indent="0" algn="r" rtl="0">
              <a:spcBef>
                <a:spcPts val="0"/>
              </a:spcBef>
              <a:buNone/>
              <a:defRPr sz="1200" b="0" i="0" u="none" strike="noStrike" cap="none">
                <a:solidFill>
                  <a:srgbClr val="888FA3"/>
                </a:solidFill>
                <a:latin typeface="Calibri"/>
                <a:ea typeface="Calibri"/>
                <a:cs typeface="Calibri"/>
                <a:sym typeface="Calibri"/>
              </a:defRPr>
            </a:lvl8pPr>
            <a:lvl9pPr marL="0" marR="0" lvl="8" indent="0" algn="r" rtl="0">
              <a:spcBef>
                <a:spcPts val="0"/>
              </a:spcBef>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hyperlink" Target="https://ies.ed.gov/ncee/wwc/Docs/PracticeGuide/WWC_Elem_Writing_PG_Dec182018.pdf#page=16"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hyperlink" Target="https://lincs.ed.gov/publications/pdf/PRFbooklet.pdf"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hyperlink" Target="mailto:jessicakidd@galaxschools.us"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hyperlink" Target="mailto:susanhoch@galaxschool.us" TargetMode="Externa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hyperlink" Target="https://tinyurl.com/vdoe3to5"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9.xml"/><Relationship Id="rId5" Type="http://schemas.openxmlformats.org/officeDocument/2006/relationships/hyperlink" Target="https://tinyurl.com/vdoe3to5" TargetMode="Externa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9.xml"/><Relationship Id="rId5" Type="http://schemas.openxmlformats.org/officeDocument/2006/relationships/hyperlink" Target="mailto:susanhoch@galaxschool.us" TargetMode="External"/><Relationship Id="rId4" Type="http://schemas.openxmlformats.org/officeDocument/2006/relationships/hyperlink" Target="mailto:jessicakidd@galaxschools.us"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ies.ed.gov/" TargetMode="External"/><Relationship Id="rId2" Type="http://schemas.openxmlformats.org/officeDocument/2006/relationships/notesSlide" Target="../notesSlides/notesSlide45.xml"/><Relationship Id="rId1" Type="http://schemas.openxmlformats.org/officeDocument/2006/relationships/slideLayout" Target="../slideLayouts/slideLayout19.xml"/><Relationship Id="rId5" Type="http://schemas.openxmlformats.org/officeDocument/2006/relationships/hyperlink" Target="https://psycnet.apa.org/doi/10.1207/s1532799xssr0802_2" TargetMode="External"/><Relationship Id="rId4" Type="http://schemas.openxmlformats.org/officeDocument/2006/relationships/hyperlink" Target="https://lincs.ed.gov/publications/pdf/PRFbooklet.pdf"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
          <p:cNvSpPr txBox="1">
            <a:spLocks noGrp="1"/>
          </p:cNvSpPr>
          <p:nvPr>
            <p:ph type="ctrTitle"/>
          </p:nvPr>
        </p:nvSpPr>
        <p:spPr>
          <a:xfrm>
            <a:off x="838200" y="1130900"/>
            <a:ext cx="6798300" cy="23877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003B71"/>
              </a:buClr>
              <a:buSzPts val="5400"/>
              <a:buFont typeface="Times New Roman"/>
              <a:buNone/>
            </a:pPr>
            <a:r>
              <a:rPr lang="en-US">
                <a:latin typeface="Verdana"/>
                <a:ea typeface="Verdana"/>
                <a:cs typeface="Verdana"/>
                <a:sym typeface="Verdana"/>
              </a:rPr>
              <a:t>Reading + Writing = Skilled Readers/ Writers</a:t>
            </a:r>
            <a:br>
              <a:rPr lang="en-US">
                <a:latin typeface="Verdana"/>
                <a:ea typeface="Verdana"/>
                <a:cs typeface="Verdana"/>
                <a:sym typeface="Verdana"/>
              </a:rPr>
            </a:br>
            <a:endParaRPr sz="1100">
              <a:latin typeface="Verdana"/>
              <a:ea typeface="Verdana"/>
              <a:cs typeface="Verdana"/>
              <a:sym typeface="Verdana"/>
            </a:endParaRPr>
          </a:p>
          <a:p>
            <a:pPr marL="0" lvl="0" indent="0" algn="ctr" rtl="0">
              <a:spcBef>
                <a:spcPts val="0"/>
              </a:spcBef>
              <a:spcAft>
                <a:spcPts val="0"/>
              </a:spcAft>
              <a:buClr>
                <a:srgbClr val="003B71"/>
              </a:buClr>
              <a:buSzPct val="120000"/>
              <a:buFont typeface="Times New Roman"/>
              <a:buNone/>
            </a:pPr>
            <a:r>
              <a:rPr lang="en-US" sz="5000">
                <a:latin typeface="Verdana"/>
                <a:ea typeface="Verdana"/>
                <a:cs typeface="Verdana"/>
                <a:sym typeface="Verdana"/>
              </a:rPr>
              <a:t>It Just Makes Sense!</a:t>
            </a:r>
            <a:endParaRPr/>
          </a:p>
        </p:txBody>
      </p:sp>
      <p:sp>
        <p:nvSpPr>
          <p:cNvPr id="154" name="Google Shape;154;p1"/>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400"/>
              <a:buFont typeface="Arial"/>
              <a:buNone/>
            </a:pPr>
            <a:r>
              <a:rPr lang="en-US">
                <a:solidFill>
                  <a:schemeClr val="accent3"/>
                </a:solidFill>
                <a:latin typeface="Verdana"/>
                <a:ea typeface="Verdana"/>
                <a:cs typeface="Verdana"/>
                <a:sym typeface="Verdana"/>
              </a:rPr>
              <a:t>Presenters: </a:t>
            </a:r>
            <a:endParaRPr>
              <a:solidFill>
                <a:schemeClr val="accent3"/>
              </a:solidFill>
              <a:latin typeface="Verdana"/>
              <a:ea typeface="Verdana"/>
              <a:cs typeface="Verdana"/>
              <a:sym typeface="Verdana"/>
            </a:endParaRPr>
          </a:p>
          <a:p>
            <a:pPr marL="0" lvl="0" indent="0" algn="ctr" rtl="0">
              <a:spcBef>
                <a:spcPts val="0"/>
              </a:spcBef>
              <a:spcAft>
                <a:spcPts val="0"/>
              </a:spcAft>
              <a:buClr>
                <a:schemeClr val="dk1"/>
              </a:buClr>
              <a:buSzPts val="2400"/>
              <a:buFont typeface="Arial"/>
              <a:buNone/>
            </a:pPr>
            <a:r>
              <a:rPr lang="en-US">
                <a:solidFill>
                  <a:schemeClr val="accent3"/>
                </a:solidFill>
                <a:latin typeface="Verdana"/>
                <a:ea typeface="Verdana"/>
                <a:cs typeface="Verdana"/>
                <a:sym typeface="Verdana"/>
              </a:rPr>
              <a:t>Susan Hoch</a:t>
            </a:r>
            <a:endParaRPr>
              <a:solidFill>
                <a:schemeClr val="accent3"/>
              </a:solidFill>
              <a:latin typeface="Verdana"/>
              <a:ea typeface="Verdana"/>
              <a:cs typeface="Verdana"/>
              <a:sym typeface="Verdana"/>
            </a:endParaRPr>
          </a:p>
          <a:p>
            <a:pPr marL="0" lvl="0" indent="0" algn="ctr" rtl="0">
              <a:spcBef>
                <a:spcPts val="0"/>
              </a:spcBef>
              <a:spcAft>
                <a:spcPts val="0"/>
              </a:spcAft>
              <a:buClr>
                <a:schemeClr val="dk1"/>
              </a:buClr>
              <a:buSzPts val="2400"/>
              <a:buFont typeface="Arial"/>
              <a:buNone/>
            </a:pPr>
            <a:r>
              <a:rPr lang="en-US">
                <a:solidFill>
                  <a:schemeClr val="accent3"/>
                </a:solidFill>
                <a:latin typeface="Verdana"/>
                <a:ea typeface="Verdana"/>
                <a:cs typeface="Verdana"/>
                <a:sym typeface="Verdana"/>
              </a:rPr>
              <a:t>and </a:t>
            </a:r>
            <a:endParaRPr>
              <a:solidFill>
                <a:schemeClr val="accent3"/>
              </a:solidFill>
              <a:latin typeface="Verdana"/>
              <a:ea typeface="Verdana"/>
              <a:cs typeface="Verdana"/>
              <a:sym typeface="Verdana"/>
            </a:endParaRPr>
          </a:p>
          <a:p>
            <a:pPr marL="0" lvl="0" indent="0" algn="ctr" rtl="0">
              <a:spcBef>
                <a:spcPts val="0"/>
              </a:spcBef>
              <a:spcAft>
                <a:spcPts val="0"/>
              </a:spcAft>
              <a:buClr>
                <a:schemeClr val="dk1"/>
              </a:buClr>
              <a:buSzPts val="2400"/>
              <a:buFont typeface="Arial"/>
              <a:buNone/>
            </a:pPr>
            <a:r>
              <a:rPr lang="en-US">
                <a:solidFill>
                  <a:schemeClr val="accent3"/>
                </a:solidFill>
                <a:latin typeface="Verdana"/>
                <a:ea typeface="Verdana"/>
                <a:cs typeface="Verdana"/>
                <a:sym typeface="Verdana"/>
              </a:rPr>
              <a:t>Jessica Kidd</a:t>
            </a:r>
            <a:endParaRPr>
              <a:solidFill>
                <a:schemeClr val="accent3"/>
              </a:solidFill>
              <a:latin typeface="Verdana"/>
              <a:ea typeface="Verdana"/>
              <a:cs typeface="Verdana"/>
              <a:sym typeface="Verdana"/>
            </a:endParaRPr>
          </a:p>
          <a:p>
            <a:pPr marL="0" lvl="0" indent="0" algn="l" rtl="0">
              <a:lnSpc>
                <a:spcPct val="90000"/>
              </a:lnSpc>
              <a:spcBef>
                <a:spcPts val="0"/>
              </a:spcBef>
              <a:spcAft>
                <a:spcPts val="0"/>
              </a:spcAft>
              <a:buSzPts val="2400"/>
              <a:buNone/>
            </a:pPr>
            <a:endParaRPr/>
          </a:p>
        </p:txBody>
      </p:sp>
      <p:sp>
        <p:nvSpPr>
          <p:cNvPr id="155" name="Google Shape;155;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160d3a073f0_4_92"/>
          <p:cNvSpPr txBox="1">
            <a:spLocks noGrp="1"/>
          </p:cNvSpPr>
          <p:nvPr>
            <p:ph type="sldNum" idx="12"/>
          </p:nvPr>
        </p:nvSpPr>
        <p:spPr>
          <a:xfrm>
            <a:off x="10871950" y="6405207"/>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
        <p:nvSpPr>
          <p:cNvPr id="240" name="Google Shape;240;g160d3a073f0_4_92"/>
          <p:cNvSpPr txBox="1"/>
          <p:nvPr/>
        </p:nvSpPr>
        <p:spPr>
          <a:xfrm>
            <a:off x="1179600" y="6217750"/>
            <a:ext cx="3093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TheSchoolRun.com</a:t>
            </a:r>
            <a:endParaRPr sz="1400" b="0" i="0" u="none" strike="noStrike" cap="none">
              <a:solidFill>
                <a:srgbClr val="000000"/>
              </a:solidFill>
              <a:latin typeface="Times New Roman"/>
              <a:ea typeface="Times New Roman"/>
              <a:cs typeface="Times New Roman"/>
              <a:sym typeface="Times New Roman"/>
            </a:endParaRPr>
          </a:p>
        </p:txBody>
      </p:sp>
      <p:pic>
        <p:nvPicPr>
          <p:cNvPr id="241" name="Google Shape;241;g160d3a073f0_4_92" descr="Diagram of proper writing position"/>
          <p:cNvPicPr preferRelativeResize="0"/>
          <p:nvPr/>
        </p:nvPicPr>
        <p:blipFill rotWithShape="1">
          <a:blip r:embed="rId3">
            <a:alphaModFix/>
          </a:blip>
          <a:srcRect/>
          <a:stretch/>
        </p:blipFill>
        <p:spPr>
          <a:xfrm>
            <a:off x="5560951" y="3842650"/>
            <a:ext cx="5634900" cy="2513700"/>
          </a:xfrm>
          <a:prstGeom prst="rect">
            <a:avLst/>
          </a:prstGeom>
          <a:noFill/>
          <a:ln>
            <a:noFill/>
          </a:ln>
        </p:spPr>
      </p:pic>
      <p:pic>
        <p:nvPicPr>
          <p:cNvPr id="242" name="Google Shape;242;g160d3a073f0_4_92" descr="Photograph of proper pencil grip"/>
          <p:cNvPicPr preferRelativeResize="0"/>
          <p:nvPr/>
        </p:nvPicPr>
        <p:blipFill rotWithShape="1">
          <a:blip r:embed="rId4">
            <a:alphaModFix/>
          </a:blip>
          <a:srcRect/>
          <a:stretch/>
        </p:blipFill>
        <p:spPr>
          <a:xfrm>
            <a:off x="996150" y="3842650"/>
            <a:ext cx="3460500" cy="2375100"/>
          </a:xfrm>
          <a:prstGeom prst="rect">
            <a:avLst/>
          </a:prstGeom>
          <a:noFill/>
          <a:ln>
            <a:noFill/>
          </a:ln>
        </p:spPr>
      </p:pic>
      <p:sp>
        <p:nvSpPr>
          <p:cNvPr id="243" name="Google Shape;243;g160d3a073f0_4_92"/>
          <p:cNvSpPr txBox="1"/>
          <p:nvPr/>
        </p:nvSpPr>
        <p:spPr>
          <a:xfrm>
            <a:off x="996150" y="2118732"/>
            <a:ext cx="9681300" cy="1754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1" i="0" u="none" strike="noStrike" cap="none">
                <a:solidFill>
                  <a:schemeClr val="dk2"/>
                </a:solidFill>
                <a:latin typeface="Verdana"/>
                <a:ea typeface="Verdana"/>
                <a:cs typeface="Verdana"/>
                <a:sym typeface="Verdana"/>
              </a:rPr>
              <a:t>Mastery of these skills must be reached before attention can be given to composition!</a:t>
            </a:r>
            <a:endParaRPr sz="3400" b="1" i="0" u="none" strike="noStrike" cap="none">
              <a:solidFill>
                <a:schemeClr val="dk2"/>
              </a:solidFill>
              <a:latin typeface="Verdana"/>
              <a:ea typeface="Verdana"/>
              <a:cs typeface="Verdana"/>
              <a:sym typeface="Verdana"/>
            </a:endParaRPr>
          </a:p>
        </p:txBody>
      </p:sp>
      <p:sp>
        <p:nvSpPr>
          <p:cNvPr id="244" name="Google Shape;244;g160d3a073f0_4_92"/>
          <p:cNvSpPr txBox="1">
            <a:spLocks noGrp="1"/>
          </p:cNvSpPr>
          <p:nvPr>
            <p:ph type="title"/>
          </p:nvPr>
        </p:nvSpPr>
        <p:spPr>
          <a:xfrm>
            <a:off x="996150" y="640249"/>
            <a:ext cx="10887300" cy="1027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3600">
                <a:latin typeface="Verdana"/>
                <a:ea typeface="Verdana"/>
                <a:cs typeface="Verdana"/>
                <a:sym typeface="Verdana"/>
              </a:rPr>
              <a:t>Foundational Writing Skills (2 of 3)</a:t>
            </a:r>
            <a:endParaRPr sz="3600">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60d3a073f0_4_102"/>
          <p:cNvSpPr txBox="1">
            <a:spLocks noGrp="1"/>
          </p:cNvSpPr>
          <p:nvPr>
            <p:ph type="sldNum" idx="12"/>
          </p:nvPr>
        </p:nvSpPr>
        <p:spPr>
          <a:xfrm>
            <a:off x="10895750" y="6363847"/>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250" name="Google Shape;250;g160d3a073f0_4_102" descr="Circle shape with the words &quot;Stop and Think&quot;"/>
          <p:cNvPicPr preferRelativeResize="0"/>
          <p:nvPr/>
        </p:nvPicPr>
        <p:blipFill rotWithShape="1">
          <a:blip r:embed="rId3">
            <a:alphaModFix/>
          </a:blip>
          <a:srcRect/>
          <a:stretch/>
        </p:blipFill>
        <p:spPr>
          <a:xfrm>
            <a:off x="7740496" y="2757925"/>
            <a:ext cx="4299104" cy="2577120"/>
          </a:xfrm>
          <a:prstGeom prst="rect">
            <a:avLst/>
          </a:prstGeom>
          <a:noFill/>
          <a:ln>
            <a:noFill/>
          </a:ln>
        </p:spPr>
      </p:pic>
      <p:pic>
        <p:nvPicPr>
          <p:cNvPr id="251" name="Google Shape;251;g160d3a073f0_4_102" descr="Picture of pan on hot stove"/>
          <p:cNvPicPr preferRelativeResize="0"/>
          <p:nvPr/>
        </p:nvPicPr>
        <p:blipFill rotWithShape="1">
          <a:blip r:embed="rId4">
            <a:alphaModFix/>
          </a:blip>
          <a:srcRect/>
          <a:stretch/>
        </p:blipFill>
        <p:spPr>
          <a:xfrm>
            <a:off x="847492" y="1843526"/>
            <a:ext cx="6740604" cy="4520322"/>
          </a:xfrm>
          <a:prstGeom prst="rect">
            <a:avLst/>
          </a:prstGeom>
          <a:noFill/>
          <a:ln>
            <a:noFill/>
          </a:ln>
        </p:spPr>
      </p:pic>
      <p:sp>
        <p:nvSpPr>
          <p:cNvPr id="252" name="Google Shape;252;g160d3a073f0_4_102"/>
          <p:cNvSpPr txBox="1">
            <a:spLocks noGrp="1"/>
          </p:cNvSpPr>
          <p:nvPr>
            <p:ph type="title"/>
          </p:nvPr>
        </p:nvSpPr>
        <p:spPr>
          <a:xfrm>
            <a:off x="426950" y="365125"/>
            <a:ext cx="114804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Foundational Writing Skills (3 of 3)</a:t>
            </a:r>
            <a:endParaRPr>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160d3a073f0_4_110"/>
          <p:cNvSpPr txBox="1">
            <a:spLocks noGrp="1"/>
          </p:cNvSpPr>
          <p:nvPr>
            <p:ph type="sldNum" idx="12"/>
          </p:nvPr>
        </p:nvSpPr>
        <p:spPr>
          <a:xfrm>
            <a:off x="10582200" y="630901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258" name="Google Shape;258;g160d3a073f0_4_110"/>
          <p:cNvSpPr txBox="1">
            <a:spLocks noGrp="1"/>
          </p:cNvSpPr>
          <p:nvPr>
            <p:ph type="body" idx="1"/>
          </p:nvPr>
        </p:nvSpPr>
        <p:spPr>
          <a:xfrm>
            <a:off x="838200" y="1392925"/>
            <a:ext cx="10995600" cy="52272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Topic Knowledge</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Brainstorming</a:t>
            </a:r>
            <a:endParaRPr>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Vocabulary/ Word Choice</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Effective &amp; precise language that conveys meaning</a:t>
            </a:r>
            <a:endParaRPr>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Sentence Formulation</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Sentence Builder Charts</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Sencture Structure</a:t>
            </a:r>
            <a:endParaRPr>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Grammar and Usage</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Correct placement of words/Using proper words</a:t>
            </a:r>
            <a:endParaRPr>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Literary Forms (for example: Genres)</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realizing the distinction between type of writing</a:t>
            </a:r>
            <a:endParaRPr>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Organization of Ideas</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Color Coding Sentence to build paragraphs</a:t>
            </a:r>
            <a:endParaRPr>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Audience Awareness</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Knowing your audience so you convey the message effectively.</a:t>
            </a:r>
            <a:endParaRPr>
              <a:latin typeface="Verdana"/>
              <a:ea typeface="Verdana"/>
              <a:cs typeface="Verdana"/>
              <a:sym typeface="Verdana"/>
            </a:endParaRPr>
          </a:p>
        </p:txBody>
      </p:sp>
      <p:sp>
        <p:nvSpPr>
          <p:cNvPr id="259" name="Google Shape;259;g160d3a073f0_4_110"/>
          <p:cNvSpPr txBox="1">
            <a:spLocks noGrp="1"/>
          </p:cNvSpPr>
          <p:nvPr>
            <p:ph type="title"/>
          </p:nvPr>
        </p:nvSpPr>
        <p:spPr>
          <a:xfrm>
            <a:off x="838200" y="365125"/>
            <a:ext cx="83970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Composition</a:t>
            </a:r>
            <a:endParaRPr>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60d3a073f0_4_117"/>
          <p:cNvSpPr txBox="1">
            <a:spLocks noGrp="1"/>
          </p:cNvSpPr>
          <p:nvPr>
            <p:ph type="sldNum" idx="12"/>
          </p:nvPr>
        </p:nvSpPr>
        <p:spPr>
          <a:xfrm>
            <a:off x="10848000" y="6356376"/>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
        <p:nvSpPr>
          <p:cNvPr id="265" name="Google Shape;265;g160d3a073f0_4_117"/>
          <p:cNvSpPr txBox="1"/>
          <p:nvPr/>
        </p:nvSpPr>
        <p:spPr>
          <a:xfrm>
            <a:off x="1156025" y="6389350"/>
            <a:ext cx="8998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smtClean="0">
                <a:solidFill>
                  <a:schemeClr val="hlink"/>
                </a:solidFill>
                <a:latin typeface="Times New Roman"/>
                <a:ea typeface="Times New Roman"/>
                <a:cs typeface="Times New Roman"/>
                <a:sym typeface="Times New Roman"/>
                <a:hlinkClick r:id="rId3"/>
              </a:rPr>
              <a:t>IES Practice Guide Elementary Writing</a:t>
            </a:r>
            <a:endParaRPr sz="14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imes New Roman"/>
              <a:ea typeface="Times New Roman"/>
              <a:cs typeface="Times New Roman"/>
              <a:sym typeface="Times New Roman"/>
            </a:endParaRPr>
          </a:p>
        </p:txBody>
      </p:sp>
      <p:pic>
        <p:nvPicPr>
          <p:cNvPr id="266" name="Google Shape;266;g160d3a073f0_4_117" descr="Diagram of the writing rope"/>
          <p:cNvPicPr preferRelativeResize="0"/>
          <p:nvPr/>
        </p:nvPicPr>
        <p:blipFill rotWithShape="1">
          <a:blip r:embed="rId4">
            <a:alphaModFix/>
          </a:blip>
          <a:srcRect/>
          <a:stretch/>
        </p:blipFill>
        <p:spPr>
          <a:xfrm>
            <a:off x="2316838" y="1224374"/>
            <a:ext cx="7558329" cy="5090676"/>
          </a:xfrm>
          <a:prstGeom prst="rect">
            <a:avLst/>
          </a:prstGeom>
          <a:noFill/>
          <a:ln>
            <a:noFill/>
          </a:ln>
        </p:spPr>
      </p:pic>
      <p:sp>
        <p:nvSpPr>
          <p:cNvPr id="267" name="Google Shape;267;g160d3a073f0_4_117"/>
          <p:cNvSpPr txBox="1">
            <a:spLocks noGrp="1"/>
          </p:cNvSpPr>
          <p:nvPr>
            <p:ph type="title"/>
          </p:nvPr>
        </p:nvSpPr>
        <p:spPr>
          <a:xfrm>
            <a:off x="838200" y="136525"/>
            <a:ext cx="82590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The Writing Rope</a:t>
            </a:r>
            <a:endParaRPr>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60d3a073f0_4_125"/>
          <p:cNvSpPr txBox="1">
            <a:spLocks noGrp="1"/>
          </p:cNvSpPr>
          <p:nvPr>
            <p:ph type="sldNum" idx="12"/>
          </p:nvPr>
        </p:nvSpPr>
        <p:spPr>
          <a:xfrm>
            <a:off x="10752192" y="6169672"/>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pic>
        <p:nvPicPr>
          <p:cNvPr id="274" name="Google Shape;274;g160d3a073f0_4_125" descr="Picture of the book cover &quot;The Writing Revolution&quot;"/>
          <p:cNvPicPr preferRelativeResize="0"/>
          <p:nvPr/>
        </p:nvPicPr>
        <p:blipFill rotWithShape="1">
          <a:blip r:embed="rId3">
            <a:alphaModFix/>
          </a:blip>
          <a:srcRect/>
          <a:stretch/>
        </p:blipFill>
        <p:spPr>
          <a:xfrm>
            <a:off x="8363415" y="743298"/>
            <a:ext cx="3433060" cy="4497775"/>
          </a:xfrm>
          <a:prstGeom prst="rect">
            <a:avLst/>
          </a:prstGeom>
          <a:noFill/>
          <a:ln>
            <a:noFill/>
          </a:ln>
        </p:spPr>
      </p:pic>
      <p:sp>
        <p:nvSpPr>
          <p:cNvPr id="275" name="Google Shape;275;g160d3a073f0_4_125"/>
          <p:cNvSpPr txBox="1"/>
          <p:nvPr/>
        </p:nvSpPr>
        <p:spPr>
          <a:xfrm>
            <a:off x="778850" y="5453550"/>
            <a:ext cx="6403800" cy="723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1" u="none" strike="noStrike" cap="none">
                <a:solidFill>
                  <a:srgbClr val="000000"/>
                </a:solidFill>
                <a:latin typeface="Times New Roman"/>
                <a:ea typeface="Times New Roman"/>
                <a:cs typeface="Times New Roman"/>
                <a:sym typeface="Times New Roman"/>
              </a:rPr>
              <a:t>Writing for ALL Students!</a:t>
            </a:r>
            <a:endParaRPr sz="3500" b="0" i="1" u="none" strike="noStrike" cap="none">
              <a:solidFill>
                <a:srgbClr val="000000"/>
              </a:solidFill>
              <a:latin typeface="Times New Roman"/>
              <a:ea typeface="Times New Roman"/>
              <a:cs typeface="Times New Roman"/>
              <a:sym typeface="Times New Roman"/>
            </a:endParaRPr>
          </a:p>
        </p:txBody>
      </p:sp>
      <p:sp>
        <p:nvSpPr>
          <p:cNvPr id="276" name="Google Shape;276;g160d3a073f0_4_125"/>
          <p:cNvSpPr txBox="1">
            <a:spLocks noGrp="1"/>
          </p:cNvSpPr>
          <p:nvPr>
            <p:ph type="body" idx="1"/>
          </p:nvPr>
        </p:nvSpPr>
        <p:spPr>
          <a:xfrm>
            <a:off x="454325" y="1427850"/>
            <a:ext cx="7909200" cy="4209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a:t>“</a:t>
            </a:r>
            <a:r>
              <a:rPr lang="en-US" i="1"/>
              <a:t>The Writing Revolution </a:t>
            </a:r>
            <a:r>
              <a:rPr lang="en-US"/>
              <a:t>offers teachers</a:t>
            </a:r>
            <a:endParaRPr/>
          </a:p>
          <a:p>
            <a:pPr marL="0" lvl="0" indent="0" algn="l" rtl="0">
              <a:lnSpc>
                <a:spcPct val="90000"/>
              </a:lnSpc>
              <a:spcBef>
                <a:spcPts val="1000"/>
              </a:spcBef>
              <a:spcAft>
                <a:spcPts val="0"/>
              </a:spcAft>
              <a:buSzPts val="2800"/>
              <a:buNone/>
            </a:pPr>
            <a:r>
              <a:rPr lang="en-US"/>
              <a:t>across the content areas ground-breaking</a:t>
            </a:r>
            <a:endParaRPr/>
          </a:p>
          <a:p>
            <a:pPr marL="0" lvl="0" indent="0" algn="l" rtl="0">
              <a:lnSpc>
                <a:spcPct val="90000"/>
              </a:lnSpc>
              <a:spcBef>
                <a:spcPts val="1000"/>
              </a:spcBef>
              <a:spcAft>
                <a:spcPts val="0"/>
              </a:spcAft>
              <a:buSzPts val="2800"/>
              <a:buNone/>
            </a:pPr>
            <a:r>
              <a:rPr lang="en-US"/>
              <a:t>guidance on how to develop </a:t>
            </a:r>
            <a:r>
              <a:rPr lang="en-US" i="1"/>
              <a:t>all </a:t>
            </a:r>
            <a:r>
              <a:rPr lang="en-US"/>
              <a:t>students</a:t>
            </a:r>
            <a:endParaRPr/>
          </a:p>
          <a:p>
            <a:pPr marL="0" lvl="0" indent="0" algn="l" rtl="0">
              <a:lnSpc>
                <a:spcPct val="90000"/>
              </a:lnSpc>
              <a:spcBef>
                <a:spcPts val="1000"/>
              </a:spcBef>
              <a:spcAft>
                <a:spcPts val="0"/>
              </a:spcAft>
              <a:buSzPts val="2800"/>
              <a:buNone/>
            </a:pPr>
            <a:r>
              <a:rPr lang="en-US"/>
              <a:t>into clear, coherent young writers.”</a:t>
            </a:r>
            <a:endParaRPr/>
          </a:p>
          <a:p>
            <a:pPr marL="0" lvl="0" indent="0" algn="l" rtl="0">
              <a:lnSpc>
                <a:spcPct val="90000"/>
              </a:lnSpc>
              <a:spcBef>
                <a:spcPts val="1000"/>
              </a:spcBef>
              <a:spcAft>
                <a:spcPts val="0"/>
              </a:spcAft>
              <a:buSzPts val="2800"/>
              <a:buNone/>
            </a:pPr>
            <a:r>
              <a:rPr lang="en-US"/>
              <a:t>                      -Jessica Matthews-Meth</a:t>
            </a:r>
            <a:endParaRPr/>
          </a:p>
          <a:p>
            <a:pPr marL="0" lvl="0" indent="0" algn="l" rtl="0">
              <a:lnSpc>
                <a:spcPct val="90000"/>
              </a:lnSpc>
              <a:spcBef>
                <a:spcPts val="1000"/>
              </a:spcBef>
              <a:spcAft>
                <a:spcPts val="0"/>
              </a:spcAft>
              <a:buSzPts val="2800"/>
              <a:buNone/>
            </a:pPr>
            <a:r>
              <a:rPr lang="en-US"/>
              <a:t>                        Former Director of secondary</a:t>
            </a:r>
            <a:endParaRPr/>
          </a:p>
          <a:p>
            <a:pPr marL="0" lvl="0" indent="0" algn="l" rtl="0">
              <a:lnSpc>
                <a:spcPct val="90000"/>
              </a:lnSpc>
              <a:spcBef>
                <a:spcPts val="1000"/>
              </a:spcBef>
              <a:spcAft>
                <a:spcPts val="0"/>
              </a:spcAft>
              <a:buSzPts val="2800"/>
              <a:buNone/>
            </a:pPr>
            <a:r>
              <a:rPr lang="en-US"/>
              <a:t>                        literacy for DC Public Schools</a:t>
            </a:r>
            <a:endParaRPr/>
          </a:p>
          <a:p>
            <a:pPr marL="0" lvl="0" indent="0" algn="l" rtl="0">
              <a:lnSpc>
                <a:spcPct val="90000"/>
              </a:lnSpc>
              <a:spcBef>
                <a:spcPts val="1000"/>
              </a:spcBef>
              <a:spcAft>
                <a:spcPts val="0"/>
              </a:spcAft>
              <a:buSzPts val="2800"/>
              <a:buNone/>
            </a:pPr>
            <a:endParaRPr/>
          </a:p>
        </p:txBody>
      </p:sp>
      <p:sp>
        <p:nvSpPr>
          <p:cNvPr id="277" name="Google Shape;277;g160d3a073f0_4_125"/>
          <p:cNvSpPr txBox="1">
            <a:spLocks noGrp="1"/>
          </p:cNvSpPr>
          <p:nvPr>
            <p:ph type="title"/>
          </p:nvPr>
        </p:nvSpPr>
        <p:spPr>
          <a:xfrm>
            <a:off x="454325" y="27857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The Writing Revolution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60d3a073f0_4_135"/>
          <p:cNvSpPr txBox="1">
            <a:spLocks noGrp="1"/>
          </p:cNvSpPr>
          <p:nvPr>
            <p:ph type="sldNum" idx="12"/>
          </p:nvPr>
        </p:nvSpPr>
        <p:spPr>
          <a:xfrm>
            <a:off x="10550912" y="6177931"/>
            <a:ext cx="1011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
        <p:nvSpPr>
          <p:cNvPr id="283" name="Google Shape;283;g160d3a073f0_4_135"/>
          <p:cNvSpPr/>
          <p:nvPr/>
        </p:nvSpPr>
        <p:spPr>
          <a:xfrm>
            <a:off x="8205325" y="3553050"/>
            <a:ext cx="3085200" cy="1473900"/>
          </a:xfrm>
          <a:prstGeom prst="cube">
            <a:avLst>
              <a:gd name="adj" fmla="val 25000"/>
            </a:avLst>
          </a:prstGeom>
          <a:gradFill>
            <a:gsLst>
              <a:gs pos="0">
                <a:srgbClr val="51AB2A"/>
              </a:gs>
              <a:gs pos="100000">
                <a:srgbClr val="203E13"/>
              </a:gs>
            </a:gsLst>
            <a:lin ang="5400012" scaled="0"/>
          </a:gradFill>
          <a:ln w="9525" cap="flat" cmpd="sng">
            <a:solidFill>
              <a:srgbClr val="31313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Verdana"/>
                <a:ea typeface="Verdana"/>
                <a:cs typeface="Verdana"/>
                <a:sym typeface="Verdana"/>
              </a:rPr>
              <a:t>Skilled Readers and Writers</a:t>
            </a:r>
            <a:endParaRPr sz="2500" b="0" i="0" u="none" strike="noStrike" cap="none">
              <a:solidFill>
                <a:schemeClr val="lt1"/>
              </a:solidFill>
              <a:latin typeface="Verdana"/>
              <a:ea typeface="Verdana"/>
              <a:cs typeface="Verdana"/>
              <a:sym typeface="Verdana"/>
            </a:endParaRPr>
          </a:p>
        </p:txBody>
      </p:sp>
      <p:sp>
        <p:nvSpPr>
          <p:cNvPr id="284" name="Google Shape;284;g160d3a073f0_4_135"/>
          <p:cNvSpPr txBox="1"/>
          <p:nvPr/>
        </p:nvSpPr>
        <p:spPr>
          <a:xfrm>
            <a:off x="7521925" y="3959100"/>
            <a:ext cx="531000" cy="66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0" i="0" u="none" strike="noStrike" cap="none">
                <a:solidFill>
                  <a:srgbClr val="004E95"/>
                </a:solidFill>
                <a:latin typeface="Verdana"/>
                <a:ea typeface="Verdana"/>
                <a:cs typeface="Verdana"/>
                <a:sym typeface="Verdana"/>
              </a:rPr>
              <a:t>=</a:t>
            </a:r>
            <a:endParaRPr sz="3100" b="0" i="0" u="none" strike="noStrike" cap="none">
              <a:solidFill>
                <a:srgbClr val="004E95"/>
              </a:solidFill>
              <a:latin typeface="Verdana"/>
              <a:ea typeface="Verdana"/>
              <a:cs typeface="Verdana"/>
              <a:sym typeface="Verdana"/>
            </a:endParaRPr>
          </a:p>
        </p:txBody>
      </p:sp>
      <p:sp>
        <p:nvSpPr>
          <p:cNvPr id="285" name="Google Shape;285;g160d3a073f0_4_135"/>
          <p:cNvSpPr/>
          <p:nvPr/>
        </p:nvSpPr>
        <p:spPr>
          <a:xfrm>
            <a:off x="4377925" y="3561275"/>
            <a:ext cx="3085200" cy="1473900"/>
          </a:xfrm>
          <a:prstGeom prst="cube">
            <a:avLst>
              <a:gd name="adj"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Verdana"/>
                <a:ea typeface="Verdana"/>
                <a:cs typeface="Verdana"/>
                <a:sym typeface="Verdana"/>
              </a:rPr>
              <a:t>Skilled Written Expression</a:t>
            </a:r>
            <a:endParaRPr sz="2500" b="0" i="0" u="none" strike="noStrike" cap="none">
              <a:solidFill>
                <a:schemeClr val="lt1"/>
              </a:solidFill>
              <a:latin typeface="Verdana"/>
              <a:ea typeface="Verdana"/>
              <a:cs typeface="Verdana"/>
              <a:sym typeface="Verdana"/>
            </a:endParaRPr>
          </a:p>
        </p:txBody>
      </p:sp>
      <p:sp>
        <p:nvSpPr>
          <p:cNvPr id="286" name="Google Shape;286;g160d3a073f0_4_135"/>
          <p:cNvSpPr txBox="1"/>
          <p:nvPr/>
        </p:nvSpPr>
        <p:spPr>
          <a:xfrm>
            <a:off x="3788125" y="3959100"/>
            <a:ext cx="5310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4E95"/>
                </a:solidFill>
                <a:latin typeface="Verdana"/>
                <a:ea typeface="Verdana"/>
                <a:cs typeface="Verdana"/>
                <a:sym typeface="Verdana"/>
              </a:rPr>
              <a:t>X</a:t>
            </a:r>
            <a:endParaRPr sz="3000" b="0" i="0" u="none" strike="noStrike" cap="none">
              <a:solidFill>
                <a:srgbClr val="004E95"/>
              </a:solidFill>
              <a:latin typeface="Verdana"/>
              <a:ea typeface="Verdana"/>
              <a:cs typeface="Verdana"/>
              <a:sym typeface="Verdana"/>
            </a:endParaRPr>
          </a:p>
        </p:txBody>
      </p:sp>
      <p:sp>
        <p:nvSpPr>
          <p:cNvPr id="287" name="Google Shape;287;g160d3a073f0_4_135"/>
          <p:cNvSpPr/>
          <p:nvPr/>
        </p:nvSpPr>
        <p:spPr>
          <a:xfrm>
            <a:off x="550525" y="3586150"/>
            <a:ext cx="3085200" cy="1473900"/>
          </a:xfrm>
          <a:prstGeom prst="cube">
            <a:avLst>
              <a:gd name="adj" fmla="val 25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Verdana"/>
                <a:ea typeface="Verdana"/>
                <a:cs typeface="Verdana"/>
                <a:sym typeface="Verdana"/>
              </a:rPr>
              <a:t>Reading Comprehension</a:t>
            </a:r>
            <a:endParaRPr sz="2500" b="0" i="0" u="none" strike="noStrike" cap="none">
              <a:solidFill>
                <a:schemeClr val="lt1"/>
              </a:solidFill>
              <a:latin typeface="Verdana"/>
              <a:ea typeface="Verdana"/>
              <a:cs typeface="Verdana"/>
              <a:sym typeface="Verdana"/>
            </a:endParaRPr>
          </a:p>
        </p:txBody>
      </p:sp>
      <p:sp>
        <p:nvSpPr>
          <p:cNvPr id="288" name="Google Shape;288;g160d3a073f0_4_135"/>
          <p:cNvSpPr txBox="1">
            <a:spLocks noGrp="1"/>
          </p:cNvSpPr>
          <p:nvPr>
            <p:ph type="title"/>
          </p:nvPr>
        </p:nvSpPr>
        <p:spPr>
          <a:xfrm>
            <a:off x="831850" y="1709743"/>
            <a:ext cx="10515600" cy="1136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The End Goal!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160d3a073f0_4_146"/>
          <p:cNvSpPr txBox="1">
            <a:spLocks noGrp="1"/>
          </p:cNvSpPr>
          <p:nvPr>
            <p:ph type="sldNum" idx="12"/>
          </p:nvPr>
        </p:nvSpPr>
        <p:spPr>
          <a:xfrm>
            <a:off x="11002025" y="582450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
        <p:nvSpPr>
          <p:cNvPr id="294" name="Google Shape;294;g160d3a073f0_4_146"/>
          <p:cNvSpPr txBox="1">
            <a:spLocks noGrp="1"/>
          </p:cNvSpPr>
          <p:nvPr>
            <p:ph type="body" idx="1"/>
          </p:nvPr>
        </p:nvSpPr>
        <p:spPr>
          <a:xfrm>
            <a:off x="497575" y="1643075"/>
            <a:ext cx="10354200" cy="4364100"/>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SzPct val="117647"/>
              <a:buFont typeface="Verdana"/>
              <a:buChar char="•"/>
            </a:pPr>
            <a:r>
              <a:rPr lang="en-US">
                <a:latin typeface="Verdana"/>
                <a:ea typeface="Verdana"/>
                <a:cs typeface="Verdana"/>
                <a:sym typeface="Verdana"/>
              </a:rPr>
              <a:t>Let’s Review &amp; Reflect…</a:t>
            </a:r>
            <a:endParaRPr>
              <a:latin typeface="Verdana"/>
              <a:ea typeface="Verdana"/>
              <a:cs typeface="Verdana"/>
              <a:sym typeface="Verdana"/>
            </a:endParaRPr>
          </a:p>
          <a:p>
            <a:pPr marL="0" lvl="0" indent="0" algn="l" rtl="0">
              <a:lnSpc>
                <a:spcPct val="90000"/>
              </a:lnSpc>
              <a:spcBef>
                <a:spcPts val="0"/>
              </a:spcBef>
              <a:spcAft>
                <a:spcPts val="0"/>
              </a:spcAft>
              <a:buSzPct val="117647"/>
              <a:buNone/>
            </a:pPr>
            <a:endParaRPr>
              <a:latin typeface="Verdana"/>
              <a:ea typeface="Verdana"/>
              <a:cs typeface="Verdana"/>
              <a:sym typeface="Verdana"/>
            </a:endParaRPr>
          </a:p>
          <a:p>
            <a:pPr marL="0" lvl="0" indent="0" algn="l" rtl="0">
              <a:lnSpc>
                <a:spcPct val="160000"/>
              </a:lnSpc>
              <a:spcBef>
                <a:spcPts val="0"/>
              </a:spcBef>
              <a:spcAft>
                <a:spcPts val="0"/>
              </a:spcAft>
              <a:buSzPct val="117647"/>
              <a:buNone/>
            </a:pPr>
            <a:r>
              <a:rPr lang="en-US">
                <a:latin typeface="Verdana"/>
                <a:ea typeface="Verdana"/>
                <a:cs typeface="Verdana"/>
                <a:sym typeface="Verdana"/>
              </a:rPr>
              <a:t>1.What is the bottom domain of The Reading Rope?</a:t>
            </a:r>
            <a:endParaRPr/>
          </a:p>
          <a:p>
            <a:pPr marL="0" lvl="0" indent="0" algn="l" rtl="0">
              <a:lnSpc>
                <a:spcPct val="160000"/>
              </a:lnSpc>
              <a:spcBef>
                <a:spcPts val="0"/>
              </a:spcBef>
              <a:spcAft>
                <a:spcPts val="0"/>
              </a:spcAft>
              <a:buSzPct val="117647"/>
              <a:buNone/>
            </a:pPr>
            <a:r>
              <a:rPr lang="en-US">
                <a:highlight>
                  <a:srgbClr val="FFFF00"/>
                </a:highlight>
                <a:latin typeface="Verdana"/>
                <a:ea typeface="Verdana"/>
                <a:cs typeface="Verdana"/>
                <a:sym typeface="Verdana"/>
              </a:rPr>
              <a:t>Word Recognition</a:t>
            </a:r>
            <a:endParaRPr>
              <a:highlight>
                <a:srgbClr val="FFFF00"/>
              </a:highlight>
              <a:latin typeface="Verdana"/>
              <a:ea typeface="Verdana"/>
              <a:cs typeface="Verdana"/>
              <a:sym typeface="Verdana"/>
            </a:endParaRPr>
          </a:p>
          <a:p>
            <a:pPr marL="0" lvl="0" indent="0" algn="l" rtl="0">
              <a:lnSpc>
                <a:spcPct val="160000"/>
              </a:lnSpc>
              <a:spcBef>
                <a:spcPts val="0"/>
              </a:spcBef>
              <a:spcAft>
                <a:spcPts val="0"/>
              </a:spcAft>
              <a:buSzPct val="117647"/>
              <a:buNone/>
            </a:pPr>
            <a:r>
              <a:rPr lang="en-US">
                <a:latin typeface="Verdana"/>
                <a:ea typeface="Verdana"/>
                <a:cs typeface="Verdana"/>
                <a:sym typeface="Verdana"/>
              </a:rPr>
              <a:t>2.What is the top domain of The Reading Rope?</a:t>
            </a:r>
            <a:endParaRPr/>
          </a:p>
          <a:p>
            <a:pPr marL="0" lvl="0" indent="0" algn="l" rtl="0">
              <a:lnSpc>
                <a:spcPct val="160000"/>
              </a:lnSpc>
              <a:spcBef>
                <a:spcPts val="0"/>
              </a:spcBef>
              <a:spcAft>
                <a:spcPts val="0"/>
              </a:spcAft>
              <a:buSzPct val="117647"/>
              <a:buNone/>
            </a:pPr>
            <a:r>
              <a:rPr lang="en-US">
                <a:highlight>
                  <a:srgbClr val="FFFF00"/>
                </a:highlight>
                <a:latin typeface="Verdana"/>
                <a:ea typeface="Verdana"/>
                <a:cs typeface="Verdana"/>
                <a:sym typeface="Verdana"/>
              </a:rPr>
              <a:t>Language Comprehension</a:t>
            </a:r>
            <a:endParaRPr>
              <a:highlight>
                <a:srgbClr val="FFFF00"/>
              </a:highlight>
              <a:latin typeface="Verdana"/>
              <a:ea typeface="Verdana"/>
              <a:cs typeface="Verdana"/>
              <a:sym typeface="Verdana"/>
            </a:endParaRPr>
          </a:p>
          <a:p>
            <a:pPr marL="0" lvl="0" indent="0" algn="l" rtl="0">
              <a:lnSpc>
                <a:spcPct val="160000"/>
              </a:lnSpc>
              <a:spcBef>
                <a:spcPts val="0"/>
              </a:spcBef>
              <a:spcAft>
                <a:spcPts val="0"/>
              </a:spcAft>
              <a:buSzPct val="117647"/>
              <a:buNone/>
            </a:pPr>
            <a:r>
              <a:rPr lang="en-US">
                <a:latin typeface="Verdana"/>
                <a:ea typeface="Verdana"/>
                <a:cs typeface="Verdana"/>
                <a:sym typeface="Verdana"/>
              </a:rPr>
              <a:t>3.What do we know about the importance of each domain?</a:t>
            </a:r>
            <a:endParaRPr/>
          </a:p>
          <a:p>
            <a:pPr marL="0" lvl="0" indent="0" algn="l" rtl="0">
              <a:lnSpc>
                <a:spcPct val="160000"/>
              </a:lnSpc>
              <a:spcBef>
                <a:spcPts val="0"/>
              </a:spcBef>
              <a:spcAft>
                <a:spcPts val="0"/>
              </a:spcAft>
              <a:buSzPct val="117647"/>
              <a:buNone/>
            </a:pPr>
            <a:r>
              <a:rPr lang="en-US">
                <a:highlight>
                  <a:srgbClr val="FFFF00"/>
                </a:highlight>
                <a:latin typeface="Verdana"/>
                <a:ea typeface="Verdana"/>
                <a:cs typeface="Verdana"/>
                <a:sym typeface="Verdana"/>
              </a:rPr>
              <a:t>Every strand must be taught to reach Reading Comprehension</a:t>
            </a:r>
            <a:endParaRPr/>
          </a:p>
        </p:txBody>
      </p:sp>
      <p:sp>
        <p:nvSpPr>
          <p:cNvPr id="295" name="Google Shape;295;g160d3a073f0_4_146"/>
          <p:cNvSpPr txBox="1">
            <a:spLocks noGrp="1"/>
          </p:cNvSpPr>
          <p:nvPr>
            <p:ph type="title"/>
          </p:nvPr>
        </p:nvSpPr>
        <p:spPr>
          <a:xfrm>
            <a:off x="497575" y="408400"/>
            <a:ext cx="86652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Reading Comprehension</a:t>
            </a:r>
            <a:endParaRPr>
              <a:latin typeface="Verdana"/>
              <a:ea typeface="Verdana"/>
              <a:cs typeface="Verdana"/>
              <a:sym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160d3a073f0_4_153"/>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301" name="Google Shape;301;g160d3a073f0_4_153"/>
          <p:cNvSpPr txBox="1">
            <a:spLocks noGrp="1"/>
          </p:cNvSpPr>
          <p:nvPr>
            <p:ph type="body" idx="1"/>
          </p:nvPr>
        </p:nvSpPr>
        <p:spPr>
          <a:xfrm>
            <a:off x="497574" y="1825625"/>
            <a:ext cx="11389500" cy="4707900"/>
          </a:xfrm>
          <a:prstGeom prst="rect">
            <a:avLst/>
          </a:prstGeom>
          <a:noFill/>
          <a:ln>
            <a:noFill/>
          </a:ln>
        </p:spPr>
        <p:txBody>
          <a:bodyPr spcFirstLastPara="1" wrap="square" lIns="91425" tIns="45700" rIns="91425" bIns="45700" anchor="t" anchorCtr="0">
            <a:normAutofit fontScale="92500"/>
          </a:bodyPr>
          <a:lstStyle/>
          <a:p>
            <a:pPr marL="228600" lvl="0" indent="-243016" algn="l" rtl="0">
              <a:lnSpc>
                <a:spcPct val="90000"/>
              </a:lnSpc>
              <a:spcBef>
                <a:spcPts val="0"/>
              </a:spcBef>
              <a:spcAft>
                <a:spcPts val="0"/>
              </a:spcAft>
              <a:buSzPts val="3027"/>
              <a:buFont typeface="Verdana"/>
              <a:buChar char="•"/>
            </a:pPr>
            <a:r>
              <a:rPr lang="en-US">
                <a:latin typeface="Verdana"/>
                <a:ea typeface="Verdana"/>
                <a:cs typeface="Verdana"/>
                <a:sym typeface="Verdana"/>
              </a:rPr>
              <a:t>Let’s Review &amp; Reflect…</a:t>
            </a:r>
            <a:endParaRPr>
              <a:latin typeface="Verdana"/>
              <a:ea typeface="Verdana"/>
              <a:cs typeface="Verdana"/>
              <a:sym typeface="Verdana"/>
            </a:endParaRPr>
          </a:p>
          <a:p>
            <a:pPr marL="0" lvl="0" indent="0" algn="l" rtl="0">
              <a:lnSpc>
                <a:spcPct val="90000"/>
              </a:lnSpc>
              <a:spcBef>
                <a:spcPts val="0"/>
              </a:spcBef>
              <a:spcAft>
                <a:spcPts val="0"/>
              </a:spcAft>
              <a:buSzPts val="3027"/>
              <a:buNone/>
            </a:pPr>
            <a:endParaRPr>
              <a:latin typeface="Verdana"/>
              <a:ea typeface="Verdana"/>
              <a:cs typeface="Verdana"/>
              <a:sym typeface="Verdana"/>
            </a:endParaRPr>
          </a:p>
          <a:p>
            <a:pPr marL="0" lvl="0" indent="0" algn="l" rtl="0">
              <a:lnSpc>
                <a:spcPct val="150000"/>
              </a:lnSpc>
              <a:spcBef>
                <a:spcPts val="0"/>
              </a:spcBef>
              <a:spcAft>
                <a:spcPts val="0"/>
              </a:spcAft>
              <a:buSzPts val="3027"/>
              <a:buNone/>
            </a:pPr>
            <a:r>
              <a:rPr lang="en-US">
                <a:latin typeface="Verdana"/>
                <a:ea typeface="Verdana"/>
                <a:cs typeface="Verdana"/>
                <a:sym typeface="Verdana"/>
              </a:rPr>
              <a:t>1.What is the first domain of The Writing Rope?</a:t>
            </a:r>
            <a:endParaRPr/>
          </a:p>
          <a:p>
            <a:pPr marL="0" lvl="0" indent="0" algn="l" rtl="0">
              <a:lnSpc>
                <a:spcPct val="150000"/>
              </a:lnSpc>
              <a:spcBef>
                <a:spcPts val="0"/>
              </a:spcBef>
              <a:spcAft>
                <a:spcPts val="0"/>
              </a:spcAft>
              <a:buSzPts val="3027"/>
              <a:buNone/>
            </a:pPr>
            <a:r>
              <a:rPr lang="en-US">
                <a:highlight>
                  <a:srgbClr val="FFFF00"/>
                </a:highlight>
                <a:latin typeface="Verdana"/>
                <a:ea typeface="Verdana"/>
                <a:cs typeface="Verdana"/>
                <a:sym typeface="Verdana"/>
              </a:rPr>
              <a:t>Foundational Writing Skills</a:t>
            </a:r>
            <a:endParaRPr>
              <a:highlight>
                <a:srgbClr val="FFFF00"/>
              </a:highlight>
              <a:latin typeface="Verdana"/>
              <a:ea typeface="Verdana"/>
              <a:cs typeface="Verdana"/>
              <a:sym typeface="Verdana"/>
            </a:endParaRPr>
          </a:p>
          <a:p>
            <a:pPr marL="0" lvl="0" indent="0" algn="l" rtl="0">
              <a:lnSpc>
                <a:spcPct val="150000"/>
              </a:lnSpc>
              <a:spcBef>
                <a:spcPts val="0"/>
              </a:spcBef>
              <a:spcAft>
                <a:spcPts val="0"/>
              </a:spcAft>
              <a:buSzPts val="3027"/>
              <a:buNone/>
            </a:pPr>
            <a:r>
              <a:rPr lang="en-US">
                <a:latin typeface="Verdana"/>
                <a:ea typeface="Verdana"/>
                <a:cs typeface="Verdana"/>
                <a:sym typeface="Verdana"/>
              </a:rPr>
              <a:t>2.What is the second domain of The Writing Rope?</a:t>
            </a:r>
            <a:endParaRPr/>
          </a:p>
          <a:p>
            <a:pPr marL="0" lvl="0" indent="0" algn="l" rtl="0">
              <a:lnSpc>
                <a:spcPct val="150000"/>
              </a:lnSpc>
              <a:spcBef>
                <a:spcPts val="0"/>
              </a:spcBef>
              <a:spcAft>
                <a:spcPts val="0"/>
              </a:spcAft>
              <a:buSzPts val="3027"/>
              <a:buNone/>
            </a:pPr>
            <a:r>
              <a:rPr lang="en-US">
                <a:highlight>
                  <a:srgbClr val="FFFF00"/>
                </a:highlight>
                <a:latin typeface="Verdana"/>
                <a:ea typeface="Verdana"/>
                <a:cs typeface="Verdana"/>
                <a:sym typeface="Verdana"/>
              </a:rPr>
              <a:t>Composition</a:t>
            </a:r>
            <a:endParaRPr sz="2100">
              <a:highlight>
                <a:srgbClr val="FFFF00"/>
              </a:highlight>
              <a:latin typeface="Verdana"/>
              <a:ea typeface="Verdana"/>
              <a:cs typeface="Verdana"/>
              <a:sym typeface="Verdana"/>
            </a:endParaRPr>
          </a:p>
          <a:p>
            <a:pPr marL="0" lvl="0" indent="0" algn="l" rtl="0">
              <a:lnSpc>
                <a:spcPct val="150000"/>
              </a:lnSpc>
              <a:spcBef>
                <a:spcPts val="0"/>
              </a:spcBef>
              <a:spcAft>
                <a:spcPts val="0"/>
              </a:spcAft>
              <a:buSzPts val="3027"/>
              <a:buNone/>
            </a:pPr>
            <a:r>
              <a:rPr lang="en-US">
                <a:latin typeface="Verdana"/>
                <a:ea typeface="Verdana"/>
                <a:cs typeface="Verdana"/>
                <a:sym typeface="Verdana"/>
              </a:rPr>
              <a:t>3.What do we know about the importance of each domain?</a:t>
            </a:r>
            <a:endParaRPr/>
          </a:p>
          <a:p>
            <a:pPr marL="0" lvl="0" indent="0" algn="l" rtl="0">
              <a:lnSpc>
                <a:spcPct val="150000"/>
              </a:lnSpc>
              <a:spcBef>
                <a:spcPts val="0"/>
              </a:spcBef>
              <a:spcAft>
                <a:spcPts val="0"/>
              </a:spcAft>
              <a:buSzPts val="3027"/>
              <a:buNone/>
            </a:pPr>
            <a:r>
              <a:rPr lang="en-US">
                <a:highlight>
                  <a:srgbClr val="FFFF00"/>
                </a:highlight>
                <a:latin typeface="Verdana"/>
                <a:ea typeface="Verdana"/>
                <a:cs typeface="Verdana"/>
                <a:sym typeface="Verdana"/>
              </a:rPr>
              <a:t>Every strand must be taught to read Skilled Written Expression</a:t>
            </a:r>
            <a:endParaRPr>
              <a:highlight>
                <a:srgbClr val="FFFF00"/>
              </a:highlight>
              <a:latin typeface="Verdana"/>
              <a:ea typeface="Verdana"/>
              <a:cs typeface="Verdana"/>
              <a:sym typeface="Verdana"/>
            </a:endParaRPr>
          </a:p>
        </p:txBody>
      </p:sp>
      <p:sp>
        <p:nvSpPr>
          <p:cNvPr id="302" name="Google Shape;302;g160d3a073f0_4_153"/>
          <p:cNvSpPr txBox="1">
            <a:spLocks noGrp="1"/>
          </p:cNvSpPr>
          <p:nvPr>
            <p:ph type="title"/>
          </p:nvPr>
        </p:nvSpPr>
        <p:spPr>
          <a:xfrm>
            <a:off x="497575" y="4695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Skilled Written Expression</a:t>
            </a:r>
            <a:endParaRPr>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160d3a073f0_4_160"/>
          <p:cNvSpPr txBox="1">
            <a:spLocks noGrp="1"/>
          </p:cNvSpPr>
          <p:nvPr>
            <p:ph type="sldNum" idx="12"/>
          </p:nvPr>
        </p:nvSpPr>
        <p:spPr>
          <a:xfrm>
            <a:off x="10737308" y="6223282"/>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309" name="Google Shape;309;g160d3a073f0_4_160"/>
          <p:cNvSpPr txBox="1"/>
          <p:nvPr/>
        </p:nvSpPr>
        <p:spPr>
          <a:xfrm>
            <a:off x="9829208" y="4656983"/>
            <a:ext cx="22182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Put Reading First</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Verdana"/>
                <a:ea typeface="Verdana"/>
                <a:cs typeface="Verdana"/>
                <a:sym typeface="Verdana"/>
                <a:hlinkClick r:id="rId3"/>
              </a:rPr>
              <a:t>https://lincs.ed.gov/publications/pdf/PRFbooklet.pdf</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310" name="Google Shape;310;g160d3a073f0_4_160"/>
          <p:cNvSpPr txBox="1"/>
          <p:nvPr/>
        </p:nvSpPr>
        <p:spPr>
          <a:xfrm rot="-5401096">
            <a:off x="6943958" y="3704972"/>
            <a:ext cx="4704900" cy="677100"/>
          </a:xfrm>
          <a:prstGeom prst="rect">
            <a:avLst/>
          </a:prstGeom>
          <a:solidFill>
            <a:srgbClr val="003B71">
              <a:alpha val="78430"/>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Verdana"/>
                <a:ea typeface="Verdana"/>
                <a:cs typeface="Verdana"/>
                <a:sym typeface="Verdana"/>
              </a:rPr>
              <a:t>Writing</a:t>
            </a:r>
            <a:endParaRPr sz="3200" b="0" i="0" u="none" strike="noStrike" cap="none">
              <a:solidFill>
                <a:schemeClr val="lt1"/>
              </a:solidFill>
              <a:latin typeface="Verdana"/>
              <a:ea typeface="Verdana"/>
              <a:cs typeface="Verdana"/>
              <a:sym typeface="Verdana"/>
            </a:endParaRPr>
          </a:p>
        </p:txBody>
      </p:sp>
      <p:sp>
        <p:nvSpPr>
          <p:cNvPr id="311" name="Google Shape;311;g160d3a073f0_4_160" descr="Plus sign"/>
          <p:cNvSpPr/>
          <p:nvPr/>
        </p:nvSpPr>
        <p:spPr>
          <a:xfrm>
            <a:off x="8042700" y="3700475"/>
            <a:ext cx="609300" cy="6249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160d3a073f0_4_160"/>
          <p:cNvSpPr txBox="1"/>
          <p:nvPr/>
        </p:nvSpPr>
        <p:spPr>
          <a:xfrm rot="-5401096">
            <a:off x="4962758" y="3781172"/>
            <a:ext cx="4704900" cy="677100"/>
          </a:xfrm>
          <a:prstGeom prst="rect">
            <a:avLst/>
          </a:prstGeom>
          <a:solidFill>
            <a:schemeClr val="accent2"/>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Verdana"/>
                <a:ea typeface="Verdana"/>
                <a:cs typeface="Verdana"/>
                <a:sym typeface="Verdana"/>
              </a:rPr>
              <a:t>Comprehension</a:t>
            </a:r>
            <a:endParaRPr sz="3200" b="0" i="0" u="none" strike="noStrike" cap="none">
              <a:solidFill>
                <a:schemeClr val="lt1"/>
              </a:solidFill>
              <a:latin typeface="Verdana"/>
              <a:ea typeface="Verdana"/>
              <a:cs typeface="Verdana"/>
              <a:sym typeface="Verdana"/>
            </a:endParaRPr>
          </a:p>
        </p:txBody>
      </p:sp>
      <p:sp>
        <p:nvSpPr>
          <p:cNvPr id="313" name="Google Shape;313;g160d3a073f0_4_160"/>
          <p:cNvSpPr txBox="1"/>
          <p:nvPr/>
        </p:nvSpPr>
        <p:spPr>
          <a:xfrm rot="-5401096">
            <a:off x="3819758" y="3781172"/>
            <a:ext cx="4704900" cy="677100"/>
          </a:xfrm>
          <a:prstGeom prst="rect">
            <a:avLst/>
          </a:prstGeom>
          <a:solidFill>
            <a:schemeClr val="accen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Verdana"/>
                <a:ea typeface="Verdana"/>
                <a:cs typeface="Verdana"/>
                <a:sym typeface="Verdana"/>
              </a:rPr>
              <a:t>Vocabulary</a:t>
            </a:r>
            <a:endParaRPr sz="3200" b="0" i="0" u="none" strike="noStrike" cap="none">
              <a:solidFill>
                <a:schemeClr val="lt1"/>
              </a:solidFill>
              <a:latin typeface="Verdana"/>
              <a:ea typeface="Verdana"/>
              <a:cs typeface="Verdana"/>
              <a:sym typeface="Verdana"/>
            </a:endParaRPr>
          </a:p>
        </p:txBody>
      </p:sp>
      <p:sp>
        <p:nvSpPr>
          <p:cNvPr id="314" name="Google Shape;314;g160d3a073f0_4_160"/>
          <p:cNvSpPr txBox="1"/>
          <p:nvPr/>
        </p:nvSpPr>
        <p:spPr>
          <a:xfrm rot="-5401096">
            <a:off x="2676758" y="3781172"/>
            <a:ext cx="4704900" cy="677100"/>
          </a:xfrm>
          <a:prstGeom prst="rect">
            <a:avLst/>
          </a:prstGeom>
          <a:solidFill>
            <a:srgbClr val="888FA3"/>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Verdana"/>
                <a:ea typeface="Verdana"/>
                <a:cs typeface="Verdana"/>
                <a:sym typeface="Verdana"/>
              </a:rPr>
              <a:t>Fluency</a:t>
            </a:r>
            <a:endParaRPr sz="3200" b="0" i="0" u="none" strike="noStrike" cap="none">
              <a:solidFill>
                <a:schemeClr val="lt1"/>
              </a:solidFill>
              <a:latin typeface="Verdana"/>
              <a:ea typeface="Verdana"/>
              <a:cs typeface="Verdana"/>
              <a:sym typeface="Verdana"/>
            </a:endParaRPr>
          </a:p>
        </p:txBody>
      </p:sp>
      <p:sp>
        <p:nvSpPr>
          <p:cNvPr id="315" name="Google Shape;315;g160d3a073f0_4_160"/>
          <p:cNvSpPr txBox="1"/>
          <p:nvPr/>
        </p:nvSpPr>
        <p:spPr>
          <a:xfrm rot="-5401096">
            <a:off x="1609958" y="3781172"/>
            <a:ext cx="4704900" cy="677100"/>
          </a:xfrm>
          <a:prstGeom prst="rect">
            <a:avLst/>
          </a:prstGeom>
          <a:solidFill>
            <a:srgbClr val="C22536"/>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Verdana"/>
                <a:ea typeface="Verdana"/>
                <a:cs typeface="Verdana"/>
                <a:sym typeface="Verdana"/>
              </a:rPr>
              <a:t>Phonics</a:t>
            </a:r>
            <a:endParaRPr sz="3200" b="0" i="0" u="none" strike="noStrike" cap="none">
              <a:solidFill>
                <a:schemeClr val="lt1"/>
              </a:solidFill>
              <a:latin typeface="Verdana"/>
              <a:ea typeface="Verdana"/>
              <a:cs typeface="Verdana"/>
              <a:sym typeface="Verdana"/>
            </a:endParaRPr>
          </a:p>
        </p:txBody>
      </p:sp>
      <p:sp>
        <p:nvSpPr>
          <p:cNvPr id="316" name="Google Shape;316;g160d3a073f0_4_160"/>
          <p:cNvSpPr txBox="1"/>
          <p:nvPr/>
        </p:nvSpPr>
        <p:spPr>
          <a:xfrm rot="-5401096">
            <a:off x="543158" y="3781172"/>
            <a:ext cx="4704900" cy="677100"/>
          </a:xfrm>
          <a:prstGeom prst="rect">
            <a:avLst/>
          </a:prstGeom>
          <a:solidFill>
            <a:srgbClr val="003B71">
              <a:alpha val="78430"/>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Verdana"/>
                <a:ea typeface="Verdana"/>
                <a:cs typeface="Verdana"/>
                <a:sym typeface="Verdana"/>
              </a:rPr>
              <a:t>Phonemic Awareness</a:t>
            </a:r>
            <a:endParaRPr sz="3200" b="0" i="0" u="none" strike="noStrike" cap="none">
              <a:solidFill>
                <a:schemeClr val="lt1"/>
              </a:solidFill>
              <a:latin typeface="Verdana"/>
              <a:ea typeface="Verdana"/>
              <a:cs typeface="Verdana"/>
              <a:sym typeface="Verdana"/>
            </a:endParaRPr>
          </a:p>
        </p:txBody>
      </p:sp>
      <p:sp>
        <p:nvSpPr>
          <p:cNvPr id="317" name="Google Shape;317;g160d3a073f0_4_160"/>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How Can We Tie It All Together?</a:t>
            </a:r>
            <a:endParaRPr>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160d3a073f0_4_174"/>
          <p:cNvSpPr txBox="1">
            <a:spLocks noGrp="1"/>
          </p:cNvSpPr>
          <p:nvPr>
            <p:ph type="sldNum" idx="12"/>
          </p:nvPr>
        </p:nvSpPr>
        <p:spPr>
          <a:xfrm>
            <a:off x="10780413" y="6267051"/>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pic>
        <p:nvPicPr>
          <p:cNvPr id="323" name="Google Shape;323;g160d3a073f0_4_174" descr="VDOE Logo"/>
          <p:cNvPicPr preferRelativeResize="0"/>
          <p:nvPr/>
        </p:nvPicPr>
        <p:blipFill rotWithShape="1">
          <a:blip r:embed="rId3">
            <a:alphaModFix/>
          </a:blip>
          <a:srcRect/>
          <a:stretch/>
        </p:blipFill>
        <p:spPr>
          <a:xfrm>
            <a:off x="8756472" y="5788216"/>
            <a:ext cx="2531807" cy="843935"/>
          </a:xfrm>
          <a:prstGeom prst="rect">
            <a:avLst/>
          </a:prstGeom>
          <a:noFill/>
          <a:ln>
            <a:noFill/>
          </a:ln>
        </p:spPr>
      </p:pic>
      <p:pic>
        <p:nvPicPr>
          <p:cNvPr id="324" name="Google Shape;324;g160d3a073f0_4_174" descr="Picture of strands of rope being braided together"/>
          <p:cNvPicPr preferRelativeResize="0"/>
          <p:nvPr/>
        </p:nvPicPr>
        <p:blipFill rotWithShape="1">
          <a:blip r:embed="rId4">
            <a:alphaModFix/>
          </a:blip>
          <a:srcRect/>
          <a:stretch/>
        </p:blipFill>
        <p:spPr>
          <a:xfrm>
            <a:off x="8626391" y="3930291"/>
            <a:ext cx="2791968" cy="1857925"/>
          </a:xfrm>
          <a:prstGeom prst="rect">
            <a:avLst/>
          </a:prstGeom>
          <a:noFill/>
          <a:ln>
            <a:noFill/>
          </a:ln>
        </p:spPr>
      </p:pic>
      <p:sp>
        <p:nvSpPr>
          <p:cNvPr id="325" name="Google Shape;325;g160d3a073f0_4_174"/>
          <p:cNvSpPr txBox="1"/>
          <p:nvPr/>
        </p:nvSpPr>
        <p:spPr>
          <a:xfrm>
            <a:off x="399987" y="4049228"/>
            <a:ext cx="7100400" cy="2447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900"/>
              <a:buFont typeface="Arial"/>
              <a:buNone/>
            </a:pPr>
            <a:r>
              <a:rPr lang="en-US" sz="4900" b="1" i="0" u="none" strike="noStrike" cap="none">
                <a:solidFill>
                  <a:srgbClr val="000000"/>
                </a:solidFill>
                <a:latin typeface="Times New Roman"/>
                <a:ea typeface="Times New Roman"/>
                <a:cs typeface="Times New Roman"/>
                <a:sym typeface="Times New Roman"/>
              </a:rPr>
              <a:t>Tying</a:t>
            </a:r>
            <a:r>
              <a:rPr lang="en-US" sz="4900" b="0" i="0" u="none" strike="noStrike" cap="none">
                <a:solidFill>
                  <a:srgbClr val="000000"/>
                </a:solidFill>
                <a:latin typeface="Times New Roman"/>
                <a:ea typeface="Times New Roman"/>
                <a:cs typeface="Times New Roman"/>
                <a:sym typeface="Times New Roman"/>
              </a:rPr>
              <a:t> it all together to create skilled readers &amp; writers</a:t>
            </a:r>
            <a:endParaRPr sz="4900" b="0" i="0" u="none" strike="noStrike" cap="none">
              <a:solidFill>
                <a:srgbClr val="000000"/>
              </a:solidFill>
              <a:latin typeface="Times New Roman"/>
              <a:ea typeface="Times New Roman"/>
              <a:cs typeface="Times New Roman"/>
              <a:sym typeface="Times New Roman"/>
            </a:endParaRPr>
          </a:p>
        </p:txBody>
      </p:sp>
      <p:sp>
        <p:nvSpPr>
          <p:cNvPr id="326" name="Google Shape;326;g160d3a073f0_4_174"/>
          <p:cNvSpPr txBox="1"/>
          <p:nvPr/>
        </p:nvSpPr>
        <p:spPr>
          <a:xfrm>
            <a:off x="8075225" y="2644750"/>
            <a:ext cx="3894300" cy="923400"/>
          </a:xfrm>
          <a:prstGeom prst="rect">
            <a:avLst/>
          </a:prstGeom>
          <a:solidFill>
            <a:srgbClr val="274E13"/>
          </a:solid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Times New Roman"/>
                <a:ea typeface="Times New Roman"/>
                <a:cs typeface="Times New Roman"/>
                <a:sym typeface="Times New Roman"/>
              </a:rPr>
              <a:t>Skilled Writing Comprehension</a:t>
            </a:r>
            <a:endParaRPr sz="2800" b="0" i="0" u="none" strike="noStrike" cap="none">
              <a:solidFill>
                <a:schemeClr val="lt1"/>
              </a:solidFill>
              <a:latin typeface="Times New Roman"/>
              <a:ea typeface="Times New Roman"/>
              <a:cs typeface="Times New Roman"/>
              <a:sym typeface="Times New Roman"/>
            </a:endParaRPr>
          </a:p>
        </p:txBody>
      </p:sp>
      <p:sp>
        <p:nvSpPr>
          <p:cNvPr id="327" name="Google Shape;327;g160d3a073f0_4_174"/>
          <p:cNvSpPr txBox="1"/>
          <p:nvPr/>
        </p:nvSpPr>
        <p:spPr>
          <a:xfrm>
            <a:off x="8075225" y="1734400"/>
            <a:ext cx="3894300" cy="923400"/>
          </a:xfrm>
          <a:prstGeom prst="rect">
            <a:avLst/>
          </a:prstGeom>
          <a:solidFill>
            <a:srgbClr val="9900FF"/>
          </a:solid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Times New Roman"/>
                <a:ea typeface="Times New Roman"/>
                <a:cs typeface="Times New Roman"/>
                <a:sym typeface="Times New Roman"/>
              </a:rPr>
              <a:t>Reading </a:t>
            </a:r>
            <a:br>
              <a:rPr lang="en-US" sz="2400" b="1" i="0" u="none" strike="noStrike" cap="none">
                <a:solidFill>
                  <a:schemeClr val="lt1"/>
                </a:solidFill>
                <a:latin typeface="Times New Roman"/>
                <a:ea typeface="Times New Roman"/>
                <a:cs typeface="Times New Roman"/>
                <a:sym typeface="Times New Roman"/>
              </a:rPr>
            </a:br>
            <a:r>
              <a:rPr lang="en-US" sz="2400" b="1" i="0" u="none" strike="noStrike" cap="none">
                <a:solidFill>
                  <a:schemeClr val="lt1"/>
                </a:solidFill>
                <a:latin typeface="Times New Roman"/>
                <a:ea typeface="Times New Roman"/>
                <a:cs typeface="Times New Roman"/>
                <a:sym typeface="Times New Roman"/>
              </a:rPr>
              <a:t>Comprehension</a:t>
            </a:r>
            <a:endParaRPr sz="2500" b="0" i="0" u="none" strike="noStrike" cap="none">
              <a:solidFill>
                <a:schemeClr val="lt1"/>
              </a:solidFill>
              <a:latin typeface="Times New Roman"/>
              <a:ea typeface="Times New Roman"/>
              <a:cs typeface="Times New Roman"/>
              <a:sym typeface="Times New Roman"/>
            </a:endParaRPr>
          </a:p>
        </p:txBody>
      </p:sp>
      <p:sp>
        <p:nvSpPr>
          <p:cNvPr id="328" name="Google Shape;328;g160d3a073f0_4_174"/>
          <p:cNvSpPr txBox="1"/>
          <p:nvPr/>
        </p:nvSpPr>
        <p:spPr>
          <a:xfrm>
            <a:off x="7276275" y="2120150"/>
            <a:ext cx="473700" cy="66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0" i="0" u="none" strike="noStrike" cap="none">
                <a:solidFill>
                  <a:srgbClr val="004E95"/>
                </a:solidFill>
                <a:latin typeface="Verdana"/>
                <a:ea typeface="Verdana"/>
                <a:cs typeface="Verdana"/>
                <a:sym typeface="Verdana"/>
              </a:rPr>
              <a:t>=</a:t>
            </a:r>
            <a:endParaRPr sz="3100" b="0" i="0" u="none" strike="noStrike" cap="none">
              <a:solidFill>
                <a:srgbClr val="004E95"/>
              </a:solidFill>
              <a:latin typeface="Verdana"/>
              <a:ea typeface="Verdana"/>
              <a:cs typeface="Verdana"/>
              <a:sym typeface="Verdana"/>
            </a:endParaRPr>
          </a:p>
        </p:txBody>
      </p:sp>
      <p:sp>
        <p:nvSpPr>
          <p:cNvPr id="329" name="Google Shape;329;g160d3a073f0_4_174"/>
          <p:cNvSpPr txBox="1"/>
          <p:nvPr/>
        </p:nvSpPr>
        <p:spPr>
          <a:xfrm>
            <a:off x="4275650" y="2644750"/>
            <a:ext cx="2792100" cy="923400"/>
          </a:xfrm>
          <a:prstGeom prst="rect">
            <a:avLst/>
          </a:prstGeom>
          <a:solidFill>
            <a:srgbClr val="C22536"/>
          </a:solid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Times New Roman"/>
                <a:ea typeface="Times New Roman"/>
                <a:cs typeface="Times New Roman"/>
                <a:sym typeface="Times New Roman"/>
              </a:rPr>
              <a:t>Composition</a:t>
            </a:r>
            <a:endParaRPr sz="2400" b="1" i="0" u="none" strike="noStrike" cap="none">
              <a:solidFill>
                <a:schemeClr val="lt1"/>
              </a:solidFill>
              <a:latin typeface="Times New Roman"/>
              <a:ea typeface="Times New Roman"/>
              <a:cs typeface="Times New Roman"/>
              <a:sym typeface="Times New Roman"/>
            </a:endParaRPr>
          </a:p>
          <a:p>
            <a:pPr marL="45720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Times New Roman"/>
              <a:ea typeface="Times New Roman"/>
              <a:cs typeface="Times New Roman"/>
              <a:sym typeface="Times New Roman"/>
            </a:endParaRPr>
          </a:p>
        </p:txBody>
      </p:sp>
      <p:sp>
        <p:nvSpPr>
          <p:cNvPr id="330" name="Google Shape;330;g160d3a073f0_4_174"/>
          <p:cNvSpPr txBox="1"/>
          <p:nvPr/>
        </p:nvSpPr>
        <p:spPr>
          <a:xfrm>
            <a:off x="4275626" y="1734400"/>
            <a:ext cx="2792100" cy="923400"/>
          </a:xfrm>
          <a:prstGeom prst="rect">
            <a:avLst/>
          </a:prstGeom>
          <a:solidFill>
            <a:srgbClr val="FF0000"/>
          </a:solid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Times New Roman"/>
                <a:ea typeface="Times New Roman"/>
                <a:cs typeface="Times New Roman"/>
                <a:sym typeface="Times New Roman"/>
              </a:rPr>
              <a:t>Language Comprehension</a:t>
            </a:r>
            <a:endParaRPr sz="2400" b="0" i="0" u="none" strike="noStrike" cap="none">
              <a:solidFill>
                <a:schemeClr val="lt1"/>
              </a:solidFill>
              <a:latin typeface="Times New Roman"/>
              <a:ea typeface="Times New Roman"/>
              <a:cs typeface="Times New Roman"/>
              <a:sym typeface="Times New Roman"/>
            </a:endParaRPr>
          </a:p>
        </p:txBody>
      </p:sp>
      <p:sp>
        <p:nvSpPr>
          <p:cNvPr id="331" name="Google Shape;331;g160d3a073f0_4_174"/>
          <p:cNvSpPr txBox="1"/>
          <p:nvPr/>
        </p:nvSpPr>
        <p:spPr>
          <a:xfrm>
            <a:off x="3419225" y="2007625"/>
            <a:ext cx="5310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4E95"/>
                </a:solidFill>
                <a:latin typeface="Verdana"/>
                <a:ea typeface="Verdana"/>
                <a:cs typeface="Verdana"/>
                <a:sym typeface="Verdana"/>
              </a:rPr>
              <a:t>X</a:t>
            </a:r>
            <a:endParaRPr sz="3000" b="0" i="0" u="none" strike="noStrike" cap="none">
              <a:solidFill>
                <a:srgbClr val="004E95"/>
              </a:solidFill>
              <a:latin typeface="Verdana"/>
              <a:ea typeface="Verdana"/>
              <a:cs typeface="Verdana"/>
              <a:sym typeface="Verdana"/>
            </a:endParaRPr>
          </a:p>
        </p:txBody>
      </p:sp>
      <p:sp>
        <p:nvSpPr>
          <p:cNvPr id="332" name="Google Shape;332;g160d3a073f0_4_174"/>
          <p:cNvSpPr txBox="1"/>
          <p:nvPr/>
        </p:nvSpPr>
        <p:spPr>
          <a:xfrm>
            <a:off x="324500" y="2644750"/>
            <a:ext cx="2769300" cy="923400"/>
          </a:xfrm>
          <a:prstGeom prst="rect">
            <a:avLst/>
          </a:prstGeom>
          <a:solidFill>
            <a:schemeClr val="accent1"/>
          </a:solid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Times New Roman"/>
                <a:ea typeface="Times New Roman"/>
                <a:cs typeface="Times New Roman"/>
                <a:sym typeface="Times New Roman"/>
              </a:rPr>
              <a:t>Foundational Writing Skills</a:t>
            </a:r>
            <a:endParaRPr sz="2400" b="1" i="0" u="none" strike="noStrike" cap="none">
              <a:solidFill>
                <a:schemeClr val="lt1"/>
              </a:solidFill>
              <a:latin typeface="Times New Roman"/>
              <a:ea typeface="Times New Roman"/>
              <a:cs typeface="Times New Roman"/>
              <a:sym typeface="Times New Roman"/>
            </a:endParaRPr>
          </a:p>
        </p:txBody>
      </p:sp>
      <p:sp>
        <p:nvSpPr>
          <p:cNvPr id="333" name="Google Shape;333;g160d3a073f0_4_174"/>
          <p:cNvSpPr txBox="1"/>
          <p:nvPr/>
        </p:nvSpPr>
        <p:spPr>
          <a:xfrm>
            <a:off x="324500" y="1734436"/>
            <a:ext cx="2769300" cy="923400"/>
          </a:xfrm>
          <a:prstGeom prst="rect">
            <a:avLst/>
          </a:prstGeom>
          <a:solidFill>
            <a:srgbClr val="4A86E8"/>
          </a:solid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Times New Roman"/>
                <a:ea typeface="Times New Roman"/>
                <a:cs typeface="Times New Roman"/>
                <a:sym typeface="Times New Roman"/>
              </a:rPr>
              <a:t>Word Recognition</a:t>
            </a:r>
            <a:endParaRPr sz="2400" b="1" i="0" u="none" strike="noStrike" cap="none">
              <a:solidFill>
                <a:schemeClr val="lt1"/>
              </a:solidFill>
              <a:latin typeface="Times New Roman"/>
              <a:ea typeface="Times New Roman"/>
              <a:cs typeface="Times New Roman"/>
              <a:sym typeface="Times New Roman"/>
            </a:endParaRPr>
          </a:p>
        </p:txBody>
      </p:sp>
      <p:sp>
        <p:nvSpPr>
          <p:cNvPr id="334" name="Google Shape;334;g160d3a073f0_4_174"/>
          <p:cNvSpPr txBox="1">
            <a:spLocks noGrp="1"/>
          </p:cNvSpPr>
          <p:nvPr>
            <p:ph type="title"/>
          </p:nvPr>
        </p:nvSpPr>
        <p:spPr>
          <a:xfrm>
            <a:off x="497575" y="408399"/>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What is the ULTIMATE GOAL?</a:t>
            </a:r>
            <a:endParaRPr>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160d3a073f0_4_13"/>
          <p:cNvSpPr txBox="1">
            <a:spLocks noGrp="1"/>
          </p:cNvSpPr>
          <p:nvPr>
            <p:ph type="sldNum" idx="12"/>
          </p:nvPr>
        </p:nvSpPr>
        <p:spPr>
          <a:xfrm>
            <a:off x="10918326" y="592230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161" name="Google Shape;161;g160d3a073f0_4_13"/>
          <p:cNvSpPr txBox="1"/>
          <p:nvPr/>
        </p:nvSpPr>
        <p:spPr>
          <a:xfrm>
            <a:off x="6065100" y="6253025"/>
            <a:ext cx="5405100" cy="517200"/>
          </a:xfrm>
          <a:prstGeom prst="rect">
            <a:avLst/>
          </a:prstGeom>
          <a:noFill/>
          <a:ln>
            <a:noFill/>
          </a:ln>
        </p:spPr>
        <p:txBody>
          <a:bodyPr spcFirstLastPara="1" wrap="square" lIns="91425" tIns="91425" rIns="91425" bIns="91425" anchor="t" anchorCtr="0">
            <a:spAutoFit/>
          </a:bodyPr>
          <a:lstStyle/>
          <a:p>
            <a:pPr marL="228600" marR="0" lvl="0" indent="0" algn="ctr" rtl="0">
              <a:lnSpc>
                <a:spcPct val="90000"/>
              </a:lnSpc>
              <a:spcBef>
                <a:spcPts val="0"/>
              </a:spcBef>
              <a:spcAft>
                <a:spcPts val="0"/>
              </a:spcAft>
              <a:buClr>
                <a:srgbClr val="000000"/>
              </a:buClr>
              <a:buSzPts val="2400"/>
              <a:buFont typeface="Arial"/>
              <a:buNone/>
            </a:pPr>
            <a:r>
              <a:rPr lang="en-US" sz="2400" b="1" i="0" u="sng" strike="noStrike" cap="none">
                <a:solidFill>
                  <a:schemeClr val="hlink"/>
                </a:solidFill>
                <a:latin typeface="Verdana"/>
                <a:ea typeface="Verdana"/>
                <a:cs typeface="Verdana"/>
                <a:sym typeface="Verdana"/>
                <a:hlinkClick r:id="rId3"/>
              </a:rPr>
              <a:t>jessicakidd@galaxschools.us</a:t>
            </a:r>
            <a:endParaRPr sz="2400" b="1" i="0" u="none" strike="noStrike" cap="none">
              <a:solidFill>
                <a:schemeClr val="dk1"/>
              </a:solidFill>
              <a:latin typeface="Verdana"/>
              <a:ea typeface="Verdana"/>
              <a:cs typeface="Verdana"/>
              <a:sym typeface="Verdana"/>
            </a:endParaRPr>
          </a:p>
        </p:txBody>
      </p:sp>
      <p:pic>
        <p:nvPicPr>
          <p:cNvPr id="162" name="Google Shape;162;g160d3a073f0_4_13" descr="Photograph of Jessica Kidd's family"/>
          <p:cNvPicPr preferRelativeResize="0"/>
          <p:nvPr/>
        </p:nvPicPr>
        <p:blipFill rotWithShape="1">
          <a:blip r:embed="rId4">
            <a:alphaModFix/>
          </a:blip>
          <a:srcRect l="7871" t="-3455" r="4278"/>
          <a:stretch/>
        </p:blipFill>
        <p:spPr>
          <a:xfrm>
            <a:off x="6858000" y="3304850"/>
            <a:ext cx="3690450" cy="2945650"/>
          </a:xfrm>
          <a:prstGeom prst="rect">
            <a:avLst/>
          </a:prstGeom>
          <a:noFill/>
          <a:ln>
            <a:noFill/>
          </a:ln>
        </p:spPr>
      </p:pic>
      <p:sp>
        <p:nvSpPr>
          <p:cNvPr id="163" name="Google Shape;163;g160d3a073f0_4_13"/>
          <p:cNvSpPr txBox="1">
            <a:spLocks noGrp="1"/>
          </p:cNvSpPr>
          <p:nvPr>
            <p:ph type="body" idx="1"/>
          </p:nvPr>
        </p:nvSpPr>
        <p:spPr>
          <a:xfrm>
            <a:off x="5867400" y="1825625"/>
            <a:ext cx="5098200" cy="1651200"/>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SzPts val="2800"/>
              <a:buFont typeface="Verdana"/>
              <a:buChar char="•"/>
            </a:pPr>
            <a:r>
              <a:rPr lang="en-US" sz="2400">
                <a:latin typeface="Verdana"/>
                <a:ea typeface="Verdana"/>
                <a:cs typeface="Verdana"/>
                <a:sym typeface="Verdana"/>
              </a:rPr>
              <a:t>Jessica Kidd</a:t>
            </a:r>
            <a:endParaRPr sz="2400">
              <a:latin typeface="Verdana"/>
              <a:ea typeface="Verdana"/>
              <a:cs typeface="Verdana"/>
              <a:sym typeface="Verdana"/>
            </a:endParaRPr>
          </a:p>
          <a:p>
            <a:pPr marL="228600" lvl="0" indent="0" algn="ctr" rtl="0">
              <a:lnSpc>
                <a:spcPct val="90000"/>
              </a:lnSpc>
              <a:spcBef>
                <a:spcPts val="0"/>
              </a:spcBef>
              <a:spcAft>
                <a:spcPts val="0"/>
              </a:spcAft>
              <a:buSzPts val="2800"/>
              <a:buNone/>
            </a:pPr>
            <a:r>
              <a:rPr lang="en-US" sz="2400">
                <a:latin typeface="Verdana"/>
                <a:ea typeface="Verdana"/>
                <a:cs typeface="Verdana"/>
                <a:sym typeface="Verdana"/>
              </a:rPr>
              <a:t>Galax Elementary School </a:t>
            </a:r>
            <a:br>
              <a:rPr lang="en-US" sz="2400">
                <a:latin typeface="Verdana"/>
                <a:ea typeface="Verdana"/>
                <a:cs typeface="Verdana"/>
                <a:sym typeface="Verdana"/>
              </a:rPr>
            </a:br>
            <a:r>
              <a:rPr lang="en-US" sz="2400">
                <a:latin typeface="Verdana"/>
                <a:ea typeface="Verdana"/>
                <a:cs typeface="Verdana"/>
                <a:sym typeface="Verdana"/>
              </a:rPr>
              <a:t>Reading Specialist Grades 3-5</a:t>
            </a:r>
            <a:endParaRPr sz="2400">
              <a:latin typeface="Verdana"/>
              <a:ea typeface="Verdana"/>
              <a:cs typeface="Verdana"/>
              <a:sym typeface="Verdana"/>
            </a:endParaRPr>
          </a:p>
          <a:p>
            <a:pPr marL="228600" lvl="0" indent="0" algn="ctr" rtl="0">
              <a:lnSpc>
                <a:spcPct val="90000"/>
              </a:lnSpc>
              <a:spcBef>
                <a:spcPts val="0"/>
              </a:spcBef>
              <a:spcAft>
                <a:spcPts val="0"/>
              </a:spcAft>
              <a:buSzPts val="2800"/>
              <a:buNone/>
            </a:pPr>
            <a:endParaRPr>
              <a:latin typeface="Verdana"/>
              <a:ea typeface="Verdana"/>
              <a:cs typeface="Verdana"/>
              <a:sym typeface="Verdana"/>
            </a:endParaRPr>
          </a:p>
        </p:txBody>
      </p:sp>
      <p:sp>
        <p:nvSpPr>
          <p:cNvPr id="164" name="Google Shape;164;g160d3a073f0_4_13"/>
          <p:cNvSpPr txBox="1"/>
          <p:nvPr/>
        </p:nvSpPr>
        <p:spPr>
          <a:xfrm>
            <a:off x="571500" y="6287400"/>
            <a:ext cx="5129400" cy="732600"/>
          </a:xfrm>
          <a:prstGeom prst="rect">
            <a:avLst/>
          </a:prstGeom>
          <a:noFill/>
          <a:ln>
            <a:noFill/>
          </a:ln>
        </p:spPr>
        <p:txBody>
          <a:bodyPr spcFirstLastPara="1" wrap="square" lIns="91425" tIns="91425" rIns="91425" bIns="91425" anchor="t" anchorCtr="0">
            <a:spAutoFit/>
          </a:bodyPr>
          <a:lstStyle/>
          <a:p>
            <a:pPr marL="228600" marR="0" lvl="0" indent="0" algn="ctr" rtl="0">
              <a:lnSpc>
                <a:spcPct val="90000"/>
              </a:lnSpc>
              <a:spcBef>
                <a:spcPts val="0"/>
              </a:spcBef>
              <a:spcAft>
                <a:spcPts val="0"/>
              </a:spcAft>
              <a:buClr>
                <a:srgbClr val="000000"/>
              </a:buClr>
              <a:buSzPts val="2400"/>
              <a:buFont typeface="Arial"/>
              <a:buNone/>
            </a:pPr>
            <a:r>
              <a:rPr lang="en-US" sz="2400" b="1" i="0" u="sng" strike="noStrike" cap="none">
                <a:solidFill>
                  <a:schemeClr val="hlink"/>
                </a:solidFill>
                <a:latin typeface="Verdana"/>
                <a:ea typeface="Verdana"/>
                <a:cs typeface="Verdana"/>
                <a:sym typeface="Verdana"/>
                <a:hlinkClick r:id="rId5"/>
              </a:rPr>
              <a:t>susanhoch@galaxschool.us</a:t>
            </a:r>
            <a:endParaRPr sz="24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pic>
        <p:nvPicPr>
          <p:cNvPr id="165" name="Google Shape;165;g160d3a073f0_4_13" descr="Photograph of Susan Hoch's family"/>
          <p:cNvPicPr preferRelativeResize="0"/>
          <p:nvPr/>
        </p:nvPicPr>
        <p:blipFill rotWithShape="1">
          <a:blip r:embed="rId6">
            <a:alphaModFix/>
          </a:blip>
          <a:srcRect l="-3303" r="11787"/>
          <a:stretch/>
        </p:blipFill>
        <p:spPr>
          <a:xfrm>
            <a:off x="1273674" y="3457250"/>
            <a:ext cx="3897052" cy="2842301"/>
          </a:xfrm>
          <a:prstGeom prst="rect">
            <a:avLst/>
          </a:prstGeom>
          <a:noFill/>
          <a:ln>
            <a:noFill/>
          </a:ln>
        </p:spPr>
      </p:pic>
      <p:sp>
        <p:nvSpPr>
          <p:cNvPr id="166" name="Google Shape;166;g160d3a073f0_4_13"/>
          <p:cNvSpPr txBox="1">
            <a:spLocks noGrp="1"/>
          </p:cNvSpPr>
          <p:nvPr>
            <p:ph type="body" idx="1"/>
          </p:nvPr>
        </p:nvSpPr>
        <p:spPr>
          <a:xfrm>
            <a:off x="838200" y="1825625"/>
            <a:ext cx="5098200" cy="1555500"/>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SzPts val="2800"/>
              <a:buFont typeface="Verdana"/>
              <a:buChar char="•"/>
            </a:pPr>
            <a:r>
              <a:rPr lang="en-US" sz="2400">
                <a:latin typeface="Verdana"/>
                <a:ea typeface="Verdana"/>
                <a:cs typeface="Verdana"/>
                <a:sym typeface="Verdana"/>
              </a:rPr>
              <a:t>Susan Hoch</a:t>
            </a:r>
            <a:endParaRPr sz="2400">
              <a:latin typeface="Verdana"/>
              <a:ea typeface="Verdana"/>
              <a:cs typeface="Verdana"/>
              <a:sym typeface="Verdana"/>
            </a:endParaRPr>
          </a:p>
          <a:p>
            <a:pPr marL="228600" lvl="0" indent="0" algn="ctr" rtl="0">
              <a:lnSpc>
                <a:spcPct val="90000"/>
              </a:lnSpc>
              <a:spcBef>
                <a:spcPts val="0"/>
              </a:spcBef>
              <a:spcAft>
                <a:spcPts val="0"/>
              </a:spcAft>
              <a:buSzPts val="2800"/>
              <a:buNone/>
            </a:pPr>
            <a:r>
              <a:rPr lang="en-US" sz="2400">
                <a:latin typeface="Verdana"/>
                <a:ea typeface="Verdana"/>
                <a:cs typeface="Verdana"/>
                <a:sym typeface="Verdana"/>
              </a:rPr>
              <a:t>Galax Elementary School </a:t>
            </a:r>
            <a:br>
              <a:rPr lang="en-US" sz="2400">
                <a:latin typeface="Verdana"/>
                <a:ea typeface="Verdana"/>
                <a:cs typeface="Verdana"/>
                <a:sym typeface="Verdana"/>
              </a:rPr>
            </a:br>
            <a:r>
              <a:rPr lang="en-US" sz="2400">
                <a:latin typeface="Verdana"/>
                <a:ea typeface="Verdana"/>
                <a:cs typeface="Verdana"/>
                <a:sym typeface="Verdana"/>
              </a:rPr>
              <a:t>Reading Specialist Grades PreK-2</a:t>
            </a:r>
            <a:endParaRPr>
              <a:latin typeface="Verdana"/>
              <a:ea typeface="Verdana"/>
              <a:cs typeface="Verdana"/>
              <a:sym typeface="Verdana"/>
            </a:endParaRPr>
          </a:p>
        </p:txBody>
      </p:sp>
      <p:sp>
        <p:nvSpPr>
          <p:cNvPr id="167" name="Google Shape;167;g160d3a073f0_4_13"/>
          <p:cNvSpPr txBox="1">
            <a:spLocks noGrp="1"/>
          </p:cNvSpPr>
          <p:nvPr>
            <p:ph type="title"/>
          </p:nvPr>
        </p:nvSpPr>
        <p:spPr>
          <a:xfrm>
            <a:off x="838200" y="365125"/>
            <a:ext cx="84810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Who We Are</a:t>
            </a:r>
            <a:endParaRPr>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160d3a073f0_4_190"/>
          <p:cNvSpPr txBox="1">
            <a:spLocks noGrp="1"/>
          </p:cNvSpPr>
          <p:nvPr>
            <p:ph type="sldNum" idx="12"/>
          </p:nvPr>
        </p:nvSpPr>
        <p:spPr>
          <a:xfrm>
            <a:off x="10780878" y="6176875"/>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341" name="Google Shape;341;g160d3a073f0_4_190"/>
          <p:cNvSpPr txBox="1"/>
          <p:nvPr/>
        </p:nvSpPr>
        <p:spPr>
          <a:xfrm>
            <a:off x="8229851" y="4947082"/>
            <a:ext cx="2458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Times New Roman"/>
                <a:ea typeface="Times New Roman"/>
                <a:cs typeface="Times New Roman"/>
                <a:sym typeface="Times New Roman"/>
              </a:rPr>
              <a:t>Share Example</a:t>
            </a:r>
            <a:endParaRPr sz="2800" b="0" i="0" u="none" strike="noStrike" cap="none">
              <a:solidFill>
                <a:srgbClr val="000000"/>
              </a:solidFill>
              <a:latin typeface="Times New Roman"/>
              <a:ea typeface="Times New Roman"/>
              <a:cs typeface="Times New Roman"/>
              <a:sym typeface="Times New Roman"/>
            </a:endParaRPr>
          </a:p>
        </p:txBody>
      </p:sp>
      <p:pic>
        <p:nvPicPr>
          <p:cNvPr id="342" name="Google Shape;342;g160d3a073f0_4_190" descr="Picture of a shovel in dirt"/>
          <p:cNvPicPr preferRelativeResize="0"/>
          <p:nvPr/>
        </p:nvPicPr>
        <p:blipFill rotWithShape="1">
          <a:blip r:embed="rId3">
            <a:alphaModFix/>
          </a:blip>
          <a:srcRect/>
          <a:stretch/>
        </p:blipFill>
        <p:spPr>
          <a:xfrm rot="1020098">
            <a:off x="4323319" y="4044312"/>
            <a:ext cx="1956075" cy="2011976"/>
          </a:xfrm>
          <a:prstGeom prst="rect">
            <a:avLst/>
          </a:prstGeom>
          <a:noFill/>
          <a:ln>
            <a:noFill/>
          </a:ln>
        </p:spPr>
      </p:pic>
      <p:sp>
        <p:nvSpPr>
          <p:cNvPr id="343" name="Google Shape;343;g160d3a073f0_4_190"/>
          <p:cNvSpPr txBox="1">
            <a:spLocks noGrp="1"/>
          </p:cNvSpPr>
          <p:nvPr>
            <p:ph type="body" idx="1"/>
          </p:nvPr>
        </p:nvSpPr>
        <p:spPr>
          <a:xfrm>
            <a:off x="556950" y="1254775"/>
            <a:ext cx="11244300" cy="49221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Writing benefits reading. (Graham, Harris, &amp; Fink, 2000)</a:t>
            </a:r>
            <a:endParaRPr>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Reading comprehension improves with writing in response to reading.  (Graham &amp; Hebert, 2010)</a:t>
            </a:r>
            <a:endParaRPr>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Writing about reading prompts student reflection about what they read - connecting ideas, sorting main ideas from details, paraphrasing in their words, and </a:t>
            </a:r>
            <a:r>
              <a:rPr lang="en-US" i="1">
                <a:latin typeface="Verdana"/>
                <a:ea typeface="Verdana"/>
                <a:cs typeface="Verdana"/>
                <a:sym typeface="Verdana"/>
              </a:rPr>
              <a:t>digging underneath the story</a:t>
            </a:r>
            <a:r>
              <a:rPr lang="en-US">
                <a:latin typeface="Verdana"/>
                <a:ea typeface="Verdana"/>
                <a:cs typeface="Verdana"/>
                <a:sym typeface="Verdana"/>
              </a:rPr>
              <a:t> for more meaning.</a:t>
            </a:r>
            <a:endParaRPr>
              <a:latin typeface="Verdana"/>
              <a:ea typeface="Verdana"/>
              <a:cs typeface="Verdana"/>
              <a:sym typeface="Verdana"/>
            </a:endParaRPr>
          </a:p>
        </p:txBody>
      </p:sp>
      <p:sp>
        <p:nvSpPr>
          <p:cNvPr id="344" name="Google Shape;344;g160d3a073f0_4_190"/>
          <p:cNvSpPr txBox="1">
            <a:spLocks noGrp="1"/>
          </p:cNvSpPr>
          <p:nvPr>
            <p:ph type="title"/>
          </p:nvPr>
        </p:nvSpPr>
        <p:spPr>
          <a:xfrm>
            <a:off x="470400" y="114299"/>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Why Reading Panel + Writing</a:t>
            </a:r>
            <a:endParaRPr>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10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3"/>
                                        </p:tgtEl>
                                        <p:attrNameLst>
                                          <p:attrName>style.visibility</p:attrName>
                                        </p:attrNameLst>
                                      </p:cBhvr>
                                      <p:to>
                                        <p:strVal val="visible"/>
                                      </p:to>
                                    </p:set>
                                    <p:animEffect transition="in" filter="fade">
                                      <p:cBhvr>
                                        <p:cTn id="10" dur="1000"/>
                                        <p:tgtEl>
                                          <p:spTgt spid="343"/>
                                        </p:tgtEl>
                                      </p:cBhvr>
                                    </p:animEffect>
                                  </p:childTnLst>
                                </p:cTn>
                              </p:par>
                              <p:par>
                                <p:cTn id="11" presetID="10" presetClass="entr" presetSubtype="0" fill="hold" nodeType="withEffect">
                                  <p:stCondLst>
                                    <p:cond delay="0"/>
                                  </p:stCondLst>
                                  <p:childTnLst>
                                    <p:set>
                                      <p:cBhvr>
                                        <p:cTn id="12" dur="1" fill="hold">
                                          <p:stCondLst>
                                            <p:cond delay="0"/>
                                          </p:stCondLst>
                                        </p:cTn>
                                        <p:tgtEl>
                                          <p:spTgt spid="342"/>
                                        </p:tgtEl>
                                        <p:attrNameLst>
                                          <p:attrName>style.visibility</p:attrName>
                                        </p:attrNameLst>
                                      </p:cBhvr>
                                      <p:to>
                                        <p:strVal val="visible"/>
                                      </p:to>
                                    </p:set>
                                    <p:animEffect transition="in" filter="fade">
                                      <p:cBhvr>
                                        <p:cTn id="13" dur="10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160d3a073f0_4_199"/>
          <p:cNvSpPr txBox="1">
            <a:spLocks noGrp="1"/>
          </p:cNvSpPr>
          <p:nvPr>
            <p:ph type="sldNum" idx="12"/>
          </p:nvPr>
        </p:nvSpPr>
        <p:spPr>
          <a:xfrm>
            <a:off x="10636606" y="6138719"/>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pic>
        <p:nvPicPr>
          <p:cNvPr id="351" name="Google Shape;351;g160d3a073f0_4_199" descr="Picture of puzzle pieces"/>
          <p:cNvPicPr preferRelativeResize="0"/>
          <p:nvPr/>
        </p:nvPicPr>
        <p:blipFill rotWithShape="1">
          <a:blip r:embed="rId3">
            <a:alphaModFix/>
          </a:blip>
          <a:srcRect/>
          <a:stretch/>
        </p:blipFill>
        <p:spPr>
          <a:xfrm>
            <a:off x="6249450" y="4837894"/>
            <a:ext cx="2651952" cy="1740971"/>
          </a:xfrm>
          <a:prstGeom prst="rect">
            <a:avLst/>
          </a:prstGeom>
          <a:noFill/>
          <a:ln>
            <a:noFill/>
          </a:ln>
        </p:spPr>
      </p:pic>
      <p:sp>
        <p:nvSpPr>
          <p:cNvPr id="352" name="Google Shape;352;g160d3a073f0_4_199"/>
          <p:cNvSpPr/>
          <p:nvPr/>
        </p:nvSpPr>
        <p:spPr>
          <a:xfrm>
            <a:off x="420044" y="4406281"/>
            <a:ext cx="4604400" cy="2097600"/>
          </a:xfrm>
          <a:prstGeom prst="flowChartAlternateProcess">
            <a:avLst/>
          </a:prstGeom>
          <a:solidFill>
            <a:srgbClr val="C2253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Times New Roman"/>
                <a:ea typeface="Times New Roman"/>
                <a:cs typeface="Times New Roman"/>
                <a:sym typeface="Times New Roman"/>
              </a:rPr>
              <a:t>Reading comprehension improves when students write responses to something they have read.  </a:t>
            </a:r>
            <a:endParaRPr sz="2400" b="1" i="0" u="none" strike="noStrike" cap="none">
              <a:solidFill>
                <a:schemeClr val="lt1"/>
              </a:solidFill>
              <a:latin typeface="Times New Roman"/>
              <a:ea typeface="Times New Roman"/>
              <a:cs typeface="Times New Roman"/>
              <a:sym typeface="Times New Roman"/>
            </a:endParaRPr>
          </a:p>
          <a:p>
            <a:pPr marL="457200" marR="0" lvl="0" indent="-381000" algn="r" rtl="0">
              <a:lnSpc>
                <a:spcPct val="100000"/>
              </a:lnSpc>
              <a:spcBef>
                <a:spcPts val="0"/>
              </a:spcBef>
              <a:spcAft>
                <a:spcPts val="0"/>
              </a:spcAft>
              <a:buClr>
                <a:schemeClr val="lt1"/>
              </a:buClr>
              <a:buSzPts val="2400"/>
              <a:buFont typeface="Times New Roman"/>
              <a:buChar char="-"/>
            </a:pPr>
            <a:r>
              <a:rPr lang="en-US" sz="2400" b="1" i="0" u="none" strike="noStrike" cap="none">
                <a:solidFill>
                  <a:schemeClr val="lt1"/>
                </a:solidFill>
                <a:latin typeface="Times New Roman"/>
                <a:ea typeface="Times New Roman"/>
                <a:cs typeface="Times New Roman"/>
                <a:sym typeface="Times New Roman"/>
              </a:rPr>
              <a:t>Graham &amp; Herbert, 2010</a:t>
            </a:r>
            <a:endParaRPr sz="2400" b="1" i="0" u="none" strike="noStrike" cap="none">
              <a:solidFill>
                <a:schemeClr val="lt1"/>
              </a:solidFill>
              <a:latin typeface="Times New Roman"/>
              <a:ea typeface="Times New Roman"/>
              <a:cs typeface="Times New Roman"/>
              <a:sym typeface="Times New Roman"/>
            </a:endParaRPr>
          </a:p>
        </p:txBody>
      </p:sp>
      <p:pic>
        <p:nvPicPr>
          <p:cNvPr id="353" name="Google Shape;353;g160d3a073f0_4_199" descr="Diagram representing how reading and writing are interdependent, inseparable, and complimentary"/>
          <p:cNvPicPr preferRelativeResize="0"/>
          <p:nvPr/>
        </p:nvPicPr>
        <p:blipFill rotWithShape="1">
          <a:blip r:embed="rId4">
            <a:alphaModFix/>
          </a:blip>
          <a:srcRect/>
          <a:stretch/>
        </p:blipFill>
        <p:spPr>
          <a:xfrm>
            <a:off x="1300422" y="1383472"/>
            <a:ext cx="9898054" cy="2853673"/>
          </a:xfrm>
          <a:prstGeom prst="rect">
            <a:avLst/>
          </a:prstGeom>
          <a:noFill/>
          <a:ln>
            <a:noFill/>
          </a:ln>
        </p:spPr>
      </p:pic>
      <p:sp>
        <p:nvSpPr>
          <p:cNvPr id="354" name="Google Shape;354;g160d3a073f0_4_199"/>
          <p:cNvSpPr txBox="1">
            <a:spLocks noGrp="1"/>
          </p:cNvSpPr>
          <p:nvPr>
            <p:ph type="title"/>
          </p:nvPr>
        </p:nvSpPr>
        <p:spPr>
          <a:xfrm>
            <a:off x="495300" y="136525"/>
            <a:ext cx="115083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Research on Application (1 of 2)</a:t>
            </a:r>
            <a:endParaRPr>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160d3a073f0_4_208"/>
          <p:cNvSpPr txBox="1">
            <a:spLocks noGrp="1"/>
          </p:cNvSpPr>
          <p:nvPr>
            <p:ph type="sldNum" idx="12"/>
          </p:nvPr>
        </p:nvSpPr>
        <p:spPr>
          <a:xfrm>
            <a:off x="10342200" y="617222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pic>
        <p:nvPicPr>
          <p:cNvPr id="360" name="Google Shape;360;g160d3a073f0_4_208" descr="VDOE Logo"/>
          <p:cNvPicPr preferRelativeResize="0"/>
          <p:nvPr/>
        </p:nvPicPr>
        <p:blipFill rotWithShape="1">
          <a:blip r:embed="rId3">
            <a:alphaModFix/>
          </a:blip>
          <a:srcRect/>
          <a:stretch/>
        </p:blipFill>
        <p:spPr>
          <a:xfrm>
            <a:off x="838200" y="5750253"/>
            <a:ext cx="2531807" cy="843935"/>
          </a:xfrm>
          <a:prstGeom prst="rect">
            <a:avLst/>
          </a:prstGeom>
          <a:noFill/>
          <a:ln>
            <a:noFill/>
          </a:ln>
        </p:spPr>
      </p:pic>
      <p:sp>
        <p:nvSpPr>
          <p:cNvPr id="361" name="Google Shape;361;g160d3a073f0_4_208"/>
          <p:cNvSpPr txBox="1">
            <a:spLocks noGrp="1"/>
          </p:cNvSpPr>
          <p:nvPr>
            <p:ph type="body" idx="1"/>
          </p:nvPr>
        </p:nvSpPr>
        <p:spPr>
          <a:xfrm>
            <a:off x="838200" y="1825625"/>
            <a:ext cx="10515600" cy="3764292"/>
          </a:xfrm>
          <a:prstGeom prst="rect">
            <a:avLst/>
          </a:prstGeom>
          <a:noFill/>
          <a:ln>
            <a:noFill/>
          </a:ln>
        </p:spPr>
        <p:txBody>
          <a:bodyPr spcFirstLastPara="1" wrap="square" lIns="91425" tIns="45700" rIns="91425" bIns="45700" anchor="t" anchorCtr="0">
            <a:noAutofit/>
          </a:bodyPr>
          <a:lstStyle/>
          <a:p>
            <a:pPr marL="0" lvl="0" indent="0" algn="l" rtl="0">
              <a:lnSpc>
                <a:spcPct val="117800"/>
              </a:lnSpc>
              <a:spcBef>
                <a:spcPts val="0"/>
              </a:spcBef>
              <a:spcAft>
                <a:spcPts val="0"/>
              </a:spcAft>
              <a:buSzPts val="2800"/>
              <a:buNone/>
            </a:pPr>
            <a:r>
              <a:rPr lang="en-US" sz="2500" b="0" dirty="0">
                <a:solidFill>
                  <a:srgbClr val="003B71"/>
                </a:solidFill>
                <a:latin typeface="Verdana"/>
                <a:ea typeface="Verdana"/>
                <a:cs typeface="Verdana"/>
                <a:sym typeface="Verdana"/>
              </a:rPr>
              <a:t>One, several meta-analyses have found that writing about content classroom material can facilitate learning it. It is also possible that writing about material read enhances comprehension of it. Two, reading and writing share a close and reciprocal relationship, and there is evidence that reading instruction can improve students’ writing skills. Consequently, it is likely that writing instruction in turn improves students’ reading skills.</a:t>
            </a:r>
            <a:endParaRPr sz="2500" b="0" dirty="0">
              <a:solidFill>
                <a:srgbClr val="003B71"/>
              </a:solidFill>
              <a:latin typeface="Verdana"/>
              <a:ea typeface="Verdana"/>
              <a:cs typeface="Verdana"/>
              <a:sym typeface="Verdana"/>
            </a:endParaRPr>
          </a:p>
          <a:p>
            <a:pPr marL="457200" lvl="0" indent="-387350" algn="r" rtl="0">
              <a:lnSpc>
                <a:spcPct val="117800"/>
              </a:lnSpc>
              <a:spcBef>
                <a:spcPts val="0"/>
              </a:spcBef>
              <a:spcAft>
                <a:spcPts val="0"/>
              </a:spcAft>
              <a:buClr>
                <a:srgbClr val="003B71"/>
              </a:buClr>
              <a:buSzPts val="2500"/>
              <a:buFont typeface="Verdana"/>
              <a:buChar char="-"/>
            </a:pPr>
            <a:r>
              <a:rPr lang="en-US" sz="2500" b="0" dirty="0">
                <a:solidFill>
                  <a:srgbClr val="003B71"/>
                </a:solidFill>
                <a:latin typeface="Verdana"/>
                <a:ea typeface="Verdana"/>
                <a:cs typeface="Verdana"/>
                <a:sym typeface="Verdana"/>
              </a:rPr>
              <a:t>Graham and Herbert, 2010</a:t>
            </a:r>
            <a:endParaRPr sz="2500" b="0" dirty="0">
              <a:solidFill>
                <a:srgbClr val="003B71"/>
              </a:solidFill>
              <a:latin typeface="Verdana"/>
              <a:ea typeface="Verdana"/>
              <a:cs typeface="Verdana"/>
              <a:sym typeface="Verdana"/>
            </a:endParaRPr>
          </a:p>
          <a:p>
            <a:pPr marL="0" lvl="0" indent="0" algn="l" rtl="0">
              <a:lnSpc>
                <a:spcPct val="100000"/>
              </a:lnSpc>
              <a:spcBef>
                <a:spcPts val="0"/>
              </a:spcBef>
              <a:spcAft>
                <a:spcPts val="0"/>
              </a:spcAft>
              <a:buSzPts val="2800"/>
              <a:buNone/>
            </a:pPr>
            <a:endParaRPr sz="2200" b="0" dirty="0">
              <a:solidFill>
                <a:srgbClr val="003B71"/>
              </a:solidFill>
              <a:latin typeface="Arial"/>
              <a:ea typeface="Arial"/>
              <a:cs typeface="Arial"/>
              <a:sym typeface="Arial"/>
            </a:endParaRPr>
          </a:p>
          <a:p>
            <a:pPr marL="0" lvl="0" indent="0" algn="l" rtl="0">
              <a:lnSpc>
                <a:spcPct val="90000"/>
              </a:lnSpc>
              <a:spcBef>
                <a:spcPts val="0"/>
              </a:spcBef>
              <a:spcAft>
                <a:spcPts val="0"/>
              </a:spcAft>
              <a:buSzPts val="2800"/>
              <a:buNone/>
            </a:pPr>
            <a:endParaRPr sz="3800" dirty="0">
              <a:solidFill>
                <a:srgbClr val="003B71"/>
              </a:solidFill>
              <a:latin typeface="Verdana"/>
              <a:ea typeface="Verdana"/>
              <a:cs typeface="Verdana"/>
              <a:sym typeface="Verdana"/>
            </a:endParaRPr>
          </a:p>
        </p:txBody>
      </p:sp>
      <p:sp>
        <p:nvSpPr>
          <p:cNvPr id="362" name="Google Shape;362;g160d3a073f0_4_208"/>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Research on Application (2 of 2)</a:t>
            </a:r>
            <a:endParaRPr>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160d3a073f0_4_215"/>
          <p:cNvSpPr txBox="1">
            <a:spLocks noGrp="1"/>
          </p:cNvSpPr>
          <p:nvPr>
            <p:ph type="sldNum" idx="12"/>
          </p:nvPr>
        </p:nvSpPr>
        <p:spPr>
          <a:xfrm>
            <a:off x="10848000" y="6340476"/>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pic>
        <p:nvPicPr>
          <p:cNvPr id="368" name="Google Shape;368;g160d3a073f0_4_215" descr="Virginia Department of Education"/>
          <p:cNvPicPr preferRelativeResize="0"/>
          <p:nvPr/>
        </p:nvPicPr>
        <p:blipFill rotWithShape="1">
          <a:blip r:embed="rId3">
            <a:alphaModFix/>
          </a:blip>
          <a:srcRect/>
          <a:stretch/>
        </p:blipFill>
        <p:spPr>
          <a:xfrm rot="-5400000">
            <a:off x="-2748044" y="3248002"/>
            <a:ext cx="6233510" cy="361998"/>
          </a:xfrm>
          <a:prstGeom prst="rect">
            <a:avLst/>
          </a:prstGeom>
          <a:noFill/>
          <a:ln>
            <a:noFill/>
          </a:ln>
        </p:spPr>
      </p:pic>
      <p:pic>
        <p:nvPicPr>
          <p:cNvPr id="369" name="Google Shape;369;g160d3a073f0_4_215" descr="Photograph of a hallway with columns"/>
          <p:cNvPicPr preferRelativeResize="0"/>
          <p:nvPr/>
        </p:nvPicPr>
        <p:blipFill rotWithShape="1">
          <a:blip r:embed="rId4">
            <a:alphaModFix/>
          </a:blip>
          <a:srcRect/>
          <a:stretch/>
        </p:blipFill>
        <p:spPr>
          <a:xfrm>
            <a:off x="5148215" y="1843525"/>
            <a:ext cx="6891386" cy="4560151"/>
          </a:xfrm>
          <a:prstGeom prst="rect">
            <a:avLst/>
          </a:prstGeom>
          <a:noFill/>
          <a:ln>
            <a:noFill/>
          </a:ln>
        </p:spPr>
      </p:pic>
      <p:sp>
        <p:nvSpPr>
          <p:cNvPr id="370" name="Google Shape;370;g160d3a073f0_4_215"/>
          <p:cNvSpPr txBox="1">
            <a:spLocks noGrp="1"/>
          </p:cNvSpPr>
          <p:nvPr>
            <p:ph type="body" idx="1"/>
          </p:nvPr>
        </p:nvSpPr>
        <p:spPr>
          <a:xfrm>
            <a:off x="1105325" y="2148150"/>
            <a:ext cx="6769500" cy="3801300"/>
          </a:xfrm>
          <a:prstGeom prst="rect">
            <a:avLst/>
          </a:prstGeom>
          <a:solidFill>
            <a:srgbClr val="C22536"/>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2800"/>
              <a:buNone/>
            </a:pPr>
            <a:r>
              <a:rPr lang="en-US" sz="3600" b="0">
                <a:solidFill>
                  <a:schemeClr val="lt1"/>
                </a:solidFill>
                <a:latin typeface="Verdana"/>
                <a:ea typeface="Verdana"/>
                <a:cs typeface="Verdana"/>
                <a:sym typeface="Verdana"/>
              </a:rPr>
              <a:t>Daily explicit instruction in ALL five pillars of Reading + Writing and using evidence based practices!</a:t>
            </a:r>
            <a:endParaRPr sz="3600" b="0">
              <a:solidFill>
                <a:schemeClr val="lt1"/>
              </a:solidFill>
              <a:latin typeface="Verdana"/>
              <a:ea typeface="Verdana"/>
              <a:cs typeface="Verdana"/>
              <a:sym typeface="Verdana"/>
            </a:endParaRPr>
          </a:p>
        </p:txBody>
      </p:sp>
      <p:sp>
        <p:nvSpPr>
          <p:cNvPr id="371" name="Google Shape;371;g160d3a073f0_4_215"/>
          <p:cNvSpPr txBox="1">
            <a:spLocks noGrp="1"/>
          </p:cNvSpPr>
          <p:nvPr>
            <p:ph type="title"/>
          </p:nvPr>
        </p:nvSpPr>
        <p:spPr>
          <a:xfrm>
            <a:off x="838200" y="5175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How do we get the most bang for our buck?</a:t>
            </a:r>
            <a:endParaRPr>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160d3a073f0_4_223"/>
          <p:cNvSpPr txBox="1">
            <a:spLocks noGrp="1"/>
          </p:cNvSpPr>
          <p:nvPr>
            <p:ph type="sldNum" idx="12"/>
          </p:nvPr>
        </p:nvSpPr>
        <p:spPr>
          <a:xfrm>
            <a:off x="10399225" y="6372675"/>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sp>
        <p:nvSpPr>
          <p:cNvPr id="378" name="Google Shape;378;g160d3a073f0_4_223"/>
          <p:cNvSpPr txBox="1">
            <a:spLocks noGrp="1"/>
          </p:cNvSpPr>
          <p:nvPr>
            <p:ph type="body" idx="1"/>
          </p:nvPr>
        </p:nvSpPr>
        <p:spPr>
          <a:xfrm>
            <a:off x="389425" y="1471125"/>
            <a:ext cx="11413200" cy="49017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rmAutofit lnSpcReduction="10000"/>
          </a:bodyPr>
          <a:lstStyle/>
          <a:p>
            <a:pPr marL="228600" lvl="0" indent="-228600" algn="ctr" rtl="0">
              <a:lnSpc>
                <a:spcPct val="90000"/>
              </a:lnSpc>
              <a:spcBef>
                <a:spcPts val="0"/>
              </a:spcBef>
              <a:spcAft>
                <a:spcPts val="0"/>
              </a:spcAft>
              <a:buSzPts val="3000"/>
              <a:buFont typeface="Verdana"/>
              <a:buChar char="•"/>
            </a:pPr>
            <a:r>
              <a:rPr lang="en-US" sz="3000">
                <a:latin typeface="Verdana"/>
                <a:ea typeface="Verdana"/>
                <a:cs typeface="Verdana"/>
                <a:sym typeface="Verdana"/>
              </a:rPr>
              <a:t>Multiple Reads!</a:t>
            </a:r>
            <a:endParaRPr sz="3000">
              <a:latin typeface="Verdana"/>
              <a:ea typeface="Verdana"/>
              <a:cs typeface="Verdana"/>
              <a:sym typeface="Verdana"/>
            </a:endParaRPr>
          </a:p>
          <a:p>
            <a:pPr marL="228600" lvl="0" indent="-228600" algn="ctr" rtl="0">
              <a:lnSpc>
                <a:spcPct val="90000"/>
              </a:lnSpc>
              <a:spcBef>
                <a:spcPts val="0"/>
              </a:spcBef>
              <a:spcAft>
                <a:spcPts val="0"/>
              </a:spcAft>
              <a:buSzPts val="3000"/>
              <a:buFont typeface="Verdana"/>
              <a:buChar char="•"/>
            </a:pPr>
            <a:r>
              <a:rPr lang="en-US" sz="2500">
                <a:latin typeface="Verdana"/>
                <a:ea typeface="Verdana"/>
                <a:cs typeface="Verdana"/>
                <a:sym typeface="Verdana"/>
              </a:rPr>
              <a:t>Always read rich text multiple times &amp; dig for</a:t>
            </a:r>
            <a:r>
              <a:rPr lang="en-US" sz="2900">
                <a:latin typeface="Verdana"/>
                <a:ea typeface="Verdana"/>
                <a:cs typeface="Verdana"/>
                <a:sym typeface="Verdana"/>
              </a:rPr>
              <a:t> </a:t>
            </a:r>
            <a:r>
              <a:rPr lang="en-US" sz="2500">
                <a:latin typeface="Verdana"/>
                <a:ea typeface="Verdana"/>
                <a:cs typeface="Verdana"/>
                <a:sym typeface="Verdana"/>
              </a:rPr>
              <a:t>the meaning underneath.</a:t>
            </a:r>
            <a:endParaRPr sz="2500">
              <a:latin typeface="Verdana"/>
              <a:ea typeface="Verdana"/>
              <a:cs typeface="Verdana"/>
              <a:sym typeface="Verdana"/>
            </a:endParaRPr>
          </a:p>
          <a:p>
            <a:pPr marL="228600" lvl="0" indent="-228600" algn="ctr" rtl="0">
              <a:lnSpc>
                <a:spcPct val="90000"/>
              </a:lnSpc>
              <a:spcBef>
                <a:spcPts val="0"/>
              </a:spcBef>
              <a:spcAft>
                <a:spcPts val="0"/>
              </a:spcAft>
              <a:buSzPts val="3000"/>
              <a:buFont typeface="Verdana"/>
              <a:buChar char="•"/>
            </a:pPr>
            <a:r>
              <a:rPr lang="en-US" sz="3000">
                <a:latin typeface="Verdana"/>
                <a:ea typeface="Verdana"/>
                <a:cs typeface="Verdana"/>
                <a:sym typeface="Verdana"/>
              </a:rPr>
              <a:t>Different Modalities!</a:t>
            </a:r>
            <a:endParaRPr sz="3000">
              <a:latin typeface="Verdana"/>
              <a:ea typeface="Verdana"/>
              <a:cs typeface="Verdana"/>
              <a:sym typeface="Verdana"/>
            </a:endParaRPr>
          </a:p>
          <a:p>
            <a:pPr marL="228600" lvl="0" indent="-209550" algn="ctr" rtl="0">
              <a:lnSpc>
                <a:spcPct val="90000"/>
              </a:lnSpc>
              <a:spcBef>
                <a:spcPts val="0"/>
              </a:spcBef>
              <a:spcAft>
                <a:spcPts val="0"/>
              </a:spcAft>
              <a:buSzPts val="2500"/>
              <a:buFont typeface="Verdana"/>
              <a:buChar char="•"/>
            </a:pPr>
            <a:r>
              <a:rPr lang="en-US" sz="2500">
                <a:latin typeface="Verdana"/>
                <a:ea typeface="Verdana"/>
                <a:cs typeface="Verdana"/>
                <a:sym typeface="Verdana"/>
              </a:rPr>
              <a:t>Tune in to all learning modalities - read to them, with them, engage them, let them interact, and listen to them.</a:t>
            </a:r>
            <a:endParaRPr sz="2500">
              <a:latin typeface="Verdana"/>
              <a:ea typeface="Verdana"/>
              <a:cs typeface="Verdana"/>
              <a:sym typeface="Verdana"/>
            </a:endParaRPr>
          </a:p>
          <a:p>
            <a:pPr marL="228600" lvl="0" indent="-228600" algn="ctr" rtl="0">
              <a:lnSpc>
                <a:spcPct val="90000"/>
              </a:lnSpc>
              <a:spcBef>
                <a:spcPts val="0"/>
              </a:spcBef>
              <a:spcAft>
                <a:spcPts val="0"/>
              </a:spcAft>
              <a:buSzPts val="3000"/>
              <a:buFont typeface="Verdana"/>
              <a:buChar char="•"/>
            </a:pPr>
            <a:r>
              <a:rPr lang="en-US" sz="3000">
                <a:latin typeface="Verdana"/>
                <a:ea typeface="Verdana"/>
                <a:cs typeface="Verdana"/>
                <a:sym typeface="Verdana"/>
              </a:rPr>
              <a:t>Exposure!</a:t>
            </a:r>
            <a:endParaRPr sz="3000">
              <a:latin typeface="Verdana"/>
              <a:ea typeface="Verdana"/>
              <a:cs typeface="Verdana"/>
              <a:sym typeface="Verdana"/>
            </a:endParaRPr>
          </a:p>
          <a:p>
            <a:pPr marL="228600" lvl="0" indent="-209550" algn="ctr" rtl="0">
              <a:lnSpc>
                <a:spcPct val="90000"/>
              </a:lnSpc>
              <a:spcBef>
                <a:spcPts val="0"/>
              </a:spcBef>
              <a:spcAft>
                <a:spcPts val="0"/>
              </a:spcAft>
              <a:buSzPts val="2500"/>
              <a:buFont typeface="Verdana"/>
              <a:buChar char="•"/>
            </a:pPr>
            <a:r>
              <a:rPr lang="en-US" sz="2500">
                <a:latin typeface="Verdana"/>
                <a:ea typeface="Verdana"/>
                <a:cs typeface="Verdana"/>
                <a:sym typeface="Verdana"/>
              </a:rPr>
              <a:t>Lots of exposure to different types of text with the same view points, or differing viewpoints.</a:t>
            </a:r>
            <a:endParaRPr sz="2500">
              <a:latin typeface="Verdana"/>
              <a:ea typeface="Verdana"/>
              <a:cs typeface="Verdana"/>
              <a:sym typeface="Verdana"/>
            </a:endParaRPr>
          </a:p>
          <a:p>
            <a:pPr marL="228600" lvl="0" indent="-228600" algn="ctr" rtl="0">
              <a:lnSpc>
                <a:spcPct val="90000"/>
              </a:lnSpc>
              <a:spcBef>
                <a:spcPts val="0"/>
              </a:spcBef>
              <a:spcAft>
                <a:spcPts val="0"/>
              </a:spcAft>
              <a:buSzPts val="3000"/>
              <a:buFont typeface="Verdana"/>
              <a:buChar char="•"/>
            </a:pPr>
            <a:r>
              <a:rPr lang="en-US" sz="3000">
                <a:latin typeface="Verdana"/>
                <a:ea typeface="Verdana"/>
                <a:cs typeface="Verdana"/>
                <a:sym typeface="Verdana"/>
              </a:rPr>
              <a:t>Experiences!</a:t>
            </a:r>
            <a:endParaRPr sz="3000">
              <a:latin typeface="Verdana"/>
              <a:ea typeface="Verdana"/>
              <a:cs typeface="Verdana"/>
              <a:sym typeface="Verdana"/>
            </a:endParaRPr>
          </a:p>
          <a:p>
            <a:pPr marL="228600" lvl="0" indent="-209550" algn="ctr" rtl="0">
              <a:lnSpc>
                <a:spcPct val="90000"/>
              </a:lnSpc>
              <a:spcBef>
                <a:spcPts val="0"/>
              </a:spcBef>
              <a:spcAft>
                <a:spcPts val="0"/>
              </a:spcAft>
              <a:buSzPts val="2500"/>
              <a:buFont typeface="Verdana"/>
              <a:buChar char="•"/>
            </a:pPr>
            <a:r>
              <a:rPr lang="en-US" sz="2500">
                <a:latin typeface="Verdana"/>
                <a:ea typeface="Verdana"/>
                <a:cs typeface="Verdana"/>
                <a:sym typeface="Verdana"/>
              </a:rPr>
              <a:t>What are they bringing to the table?  Is their schema correct?</a:t>
            </a:r>
            <a:endParaRPr sz="2500">
              <a:latin typeface="Verdana"/>
              <a:ea typeface="Verdana"/>
              <a:cs typeface="Verdana"/>
              <a:sym typeface="Verdana"/>
            </a:endParaRPr>
          </a:p>
          <a:p>
            <a:pPr marL="0" lvl="0" indent="0" algn="ctr" rtl="0">
              <a:lnSpc>
                <a:spcPct val="90000"/>
              </a:lnSpc>
              <a:spcBef>
                <a:spcPts val="0"/>
              </a:spcBef>
              <a:spcAft>
                <a:spcPts val="0"/>
              </a:spcAft>
              <a:buSzPts val="2800"/>
              <a:buNone/>
            </a:pPr>
            <a:r>
              <a:rPr lang="en-US" sz="2600" i="1">
                <a:latin typeface="Verdana"/>
                <a:ea typeface="Verdana"/>
                <a:cs typeface="Verdana"/>
                <a:sym typeface="Verdana"/>
              </a:rPr>
              <a:t>In order to build a deeper understanding of vocabulary and text being used. </a:t>
            </a:r>
            <a:endParaRPr sz="2600" i="1">
              <a:latin typeface="Verdana"/>
              <a:ea typeface="Verdana"/>
              <a:cs typeface="Verdana"/>
              <a:sym typeface="Verdana"/>
            </a:endParaRPr>
          </a:p>
        </p:txBody>
      </p:sp>
      <p:sp>
        <p:nvSpPr>
          <p:cNvPr id="379" name="Google Shape;379;g160d3a073f0_4_223"/>
          <p:cNvSpPr txBox="1">
            <a:spLocks noGrp="1"/>
          </p:cNvSpPr>
          <p:nvPr>
            <p:ph type="title"/>
          </p:nvPr>
        </p:nvSpPr>
        <p:spPr>
          <a:xfrm>
            <a:off x="389425"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We MUST give our students…</a:t>
            </a:r>
            <a:endParaRPr>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160d3a073f0_4_230"/>
          <p:cNvSpPr txBox="1">
            <a:spLocks noGrp="1"/>
          </p:cNvSpPr>
          <p:nvPr>
            <p:ph type="sldNum" idx="12"/>
          </p:nvPr>
        </p:nvSpPr>
        <p:spPr>
          <a:xfrm>
            <a:off x="10636176" y="6206986"/>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sp>
        <p:nvSpPr>
          <p:cNvPr id="386" name="Google Shape;386;g160d3a073f0_4_230"/>
          <p:cNvSpPr txBox="1"/>
          <p:nvPr/>
        </p:nvSpPr>
        <p:spPr>
          <a:xfrm>
            <a:off x="2812200" y="4365900"/>
            <a:ext cx="6926100" cy="2339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2"/>
                </a:solidFill>
                <a:latin typeface="Verdana"/>
                <a:ea typeface="Verdana"/>
                <a:cs typeface="Verdana"/>
                <a:sym typeface="Verdana"/>
              </a:rPr>
              <a:t>So…</a:t>
            </a:r>
            <a:endParaRPr sz="2800" b="1" i="0" u="none" strike="noStrike" cap="none">
              <a:solidFill>
                <a:schemeClr val="dk2"/>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dk2"/>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2"/>
                </a:solidFill>
                <a:latin typeface="Verdana"/>
                <a:ea typeface="Verdana"/>
                <a:cs typeface="Verdana"/>
                <a:sym typeface="Verdana"/>
              </a:rPr>
              <a:t>Building lessons with connected text takes time, but it pays dividends!  </a:t>
            </a:r>
            <a:endParaRPr sz="2800" b="1" i="0" u="none" strike="noStrike" cap="none">
              <a:solidFill>
                <a:schemeClr val="dk2"/>
              </a:solidFill>
              <a:latin typeface="Verdana"/>
              <a:ea typeface="Verdana"/>
              <a:cs typeface="Verdana"/>
              <a:sym typeface="Verdana"/>
            </a:endParaRPr>
          </a:p>
        </p:txBody>
      </p:sp>
      <p:sp>
        <p:nvSpPr>
          <p:cNvPr id="387" name="Google Shape;387;g160d3a073f0_4_230"/>
          <p:cNvSpPr txBox="1">
            <a:spLocks noGrp="1"/>
          </p:cNvSpPr>
          <p:nvPr>
            <p:ph type="body" idx="1"/>
          </p:nvPr>
        </p:nvSpPr>
        <p:spPr>
          <a:xfrm>
            <a:off x="6324600" y="1825625"/>
            <a:ext cx="5223000" cy="2339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800"/>
              <a:buNone/>
            </a:pPr>
            <a:r>
              <a:rPr lang="en-US">
                <a:latin typeface="Verdana"/>
                <a:ea typeface="Verdana"/>
                <a:cs typeface="Verdana"/>
                <a:sym typeface="Verdana"/>
              </a:rPr>
              <a:t>Then…</a:t>
            </a:r>
            <a:endParaRPr>
              <a:latin typeface="Verdana"/>
              <a:ea typeface="Verdana"/>
              <a:cs typeface="Verdana"/>
              <a:sym typeface="Verdana"/>
            </a:endParaRPr>
          </a:p>
          <a:p>
            <a:pPr marL="0" lvl="0" indent="0" algn="ctr" rtl="0">
              <a:lnSpc>
                <a:spcPct val="90000"/>
              </a:lnSpc>
              <a:spcBef>
                <a:spcPts val="0"/>
              </a:spcBef>
              <a:spcAft>
                <a:spcPts val="0"/>
              </a:spcAft>
              <a:buSzPts val="2800"/>
              <a:buNone/>
            </a:pPr>
            <a:endParaRPr>
              <a:latin typeface="Verdana"/>
              <a:ea typeface="Verdana"/>
              <a:cs typeface="Verdana"/>
              <a:sym typeface="Verdana"/>
            </a:endParaRPr>
          </a:p>
          <a:p>
            <a:pPr marL="0" lvl="0" indent="0" algn="ctr" rtl="0">
              <a:lnSpc>
                <a:spcPct val="90000"/>
              </a:lnSpc>
              <a:spcBef>
                <a:spcPts val="0"/>
              </a:spcBef>
              <a:spcAft>
                <a:spcPts val="0"/>
              </a:spcAft>
              <a:buSzPts val="2800"/>
              <a:buNone/>
            </a:pPr>
            <a:r>
              <a:rPr lang="en-US">
                <a:latin typeface="Verdana"/>
                <a:ea typeface="Verdana"/>
                <a:cs typeface="Verdana"/>
                <a:sym typeface="Verdana"/>
              </a:rPr>
              <a:t>It gives purpose to reading and writing.</a:t>
            </a:r>
            <a:endParaRPr>
              <a:latin typeface="Verdana"/>
              <a:ea typeface="Verdana"/>
              <a:cs typeface="Verdana"/>
              <a:sym typeface="Verdana"/>
            </a:endParaRPr>
          </a:p>
        </p:txBody>
      </p:sp>
      <p:sp>
        <p:nvSpPr>
          <p:cNvPr id="388" name="Google Shape;388;g160d3a073f0_4_230"/>
          <p:cNvSpPr txBox="1">
            <a:spLocks noGrp="1"/>
          </p:cNvSpPr>
          <p:nvPr>
            <p:ph type="body" idx="1"/>
          </p:nvPr>
        </p:nvSpPr>
        <p:spPr>
          <a:xfrm>
            <a:off x="629050" y="1825625"/>
            <a:ext cx="5223000" cy="2568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800"/>
              <a:buNone/>
            </a:pPr>
            <a:r>
              <a:rPr lang="en-US">
                <a:latin typeface="Verdana"/>
                <a:ea typeface="Verdana"/>
                <a:cs typeface="Verdana"/>
                <a:sym typeface="Verdana"/>
              </a:rPr>
              <a:t>If…</a:t>
            </a:r>
            <a:endParaRPr>
              <a:latin typeface="Verdana"/>
              <a:ea typeface="Verdana"/>
              <a:cs typeface="Verdana"/>
              <a:sym typeface="Verdana"/>
            </a:endParaRPr>
          </a:p>
          <a:p>
            <a:pPr marL="0" lvl="0" indent="0" algn="ctr" rtl="0">
              <a:lnSpc>
                <a:spcPct val="90000"/>
              </a:lnSpc>
              <a:spcBef>
                <a:spcPts val="0"/>
              </a:spcBef>
              <a:spcAft>
                <a:spcPts val="0"/>
              </a:spcAft>
              <a:buSzPts val="2800"/>
              <a:buNone/>
            </a:pPr>
            <a:endParaRPr>
              <a:latin typeface="Verdana"/>
              <a:ea typeface="Verdana"/>
              <a:cs typeface="Verdana"/>
              <a:sym typeface="Verdana"/>
            </a:endParaRPr>
          </a:p>
          <a:p>
            <a:pPr marL="0" lvl="0" indent="0" algn="ctr" rtl="0">
              <a:lnSpc>
                <a:spcPct val="90000"/>
              </a:lnSpc>
              <a:spcBef>
                <a:spcPts val="0"/>
              </a:spcBef>
              <a:spcAft>
                <a:spcPts val="0"/>
              </a:spcAft>
              <a:buSzPts val="2800"/>
              <a:buNone/>
            </a:pPr>
            <a:r>
              <a:rPr lang="en-US">
                <a:latin typeface="Verdana"/>
                <a:ea typeface="Verdana"/>
                <a:cs typeface="Verdana"/>
                <a:sym typeface="Verdana"/>
              </a:rPr>
              <a:t>Connected text in ALL areas of reading/ writing makes the difference!</a:t>
            </a:r>
            <a:endParaRPr>
              <a:latin typeface="Verdana"/>
              <a:ea typeface="Verdana"/>
              <a:cs typeface="Verdana"/>
              <a:sym typeface="Verdana"/>
            </a:endParaRPr>
          </a:p>
        </p:txBody>
      </p:sp>
      <p:sp>
        <p:nvSpPr>
          <p:cNvPr id="389" name="Google Shape;389;g160d3a073f0_4_230"/>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Now What?</a:t>
            </a:r>
            <a:endParaRPr>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160d3a073f0_4_239"/>
          <p:cNvSpPr txBox="1">
            <a:spLocks noGrp="1"/>
          </p:cNvSpPr>
          <p:nvPr>
            <p:ph type="sldNum" idx="12"/>
          </p:nvPr>
        </p:nvSpPr>
        <p:spPr>
          <a:xfrm>
            <a:off x="10342200" y="6127776"/>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pic>
        <p:nvPicPr>
          <p:cNvPr id="397" name="Google Shape;397;g160d3a073f0_4_239" descr="Picture of a character who is confused about something"/>
          <p:cNvPicPr preferRelativeResize="0"/>
          <p:nvPr/>
        </p:nvPicPr>
        <p:blipFill rotWithShape="1">
          <a:blip r:embed="rId3">
            <a:alphaModFix/>
          </a:blip>
          <a:srcRect l="6040" r="-6040"/>
          <a:stretch/>
        </p:blipFill>
        <p:spPr>
          <a:xfrm>
            <a:off x="578575" y="1853688"/>
            <a:ext cx="4295074" cy="4295074"/>
          </a:xfrm>
          <a:prstGeom prst="rect">
            <a:avLst/>
          </a:prstGeom>
          <a:noFill/>
          <a:ln>
            <a:noFill/>
          </a:ln>
        </p:spPr>
      </p:pic>
      <p:sp>
        <p:nvSpPr>
          <p:cNvPr id="398" name="Google Shape;398;g160d3a073f0_4_2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1000"/>
              </a:spcBef>
              <a:spcAft>
                <a:spcPts val="0"/>
              </a:spcAft>
              <a:buSzPts val="2800"/>
              <a:buNone/>
            </a:pPr>
            <a:endParaRPr sz="3300"/>
          </a:p>
          <a:p>
            <a:pPr marL="0" lvl="0" indent="0" algn="r" rtl="0">
              <a:lnSpc>
                <a:spcPct val="90000"/>
              </a:lnSpc>
              <a:spcBef>
                <a:spcPts val="1000"/>
              </a:spcBef>
              <a:spcAft>
                <a:spcPts val="0"/>
              </a:spcAft>
              <a:buSzPts val="2800"/>
              <a:buNone/>
            </a:pPr>
            <a:r>
              <a:rPr lang="en-US" sz="3300"/>
              <a:t>Should writing be designated </a:t>
            </a:r>
            <a:endParaRPr sz="3300"/>
          </a:p>
          <a:p>
            <a:pPr marL="0" lvl="0" indent="0" algn="r" rtl="0">
              <a:lnSpc>
                <a:spcPct val="90000"/>
              </a:lnSpc>
              <a:spcBef>
                <a:spcPts val="1000"/>
              </a:spcBef>
              <a:spcAft>
                <a:spcPts val="0"/>
              </a:spcAft>
              <a:buSzPts val="2800"/>
              <a:buNone/>
            </a:pPr>
            <a:r>
              <a:rPr lang="en-US" sz="3300"/>
              <a:t>as specific stages of writing</a:t>
            </a:r>
            <a:endParaRPr sz="3300"/>
          </a:p>
          <a:p>
            <a:pPr marL="0" lvl="0" indent="0" algn="r" rtl="0">
              <a:lnSpc>
                <a:spcPct val="90000"/>
              </a:lnSpc>
              <a:spcBef>
                <a:spcPts val="1000"/>
              </a:spcBef>
              <a:spcAft>
                <a:spcPts val="0"/>
              </a:spcAft>
              <a:buSzPts val="2800"/>
              <a:buNone/>
            </a:pPr>
            <a:endParaRPr sz="2000"/>
          </a:p>
          <a:p>
            <a:pPr marL="0" lvl="0" indent="0" algn="r" rtl="0">
              <a:lnSpc>
                <a:spcPct val="90000"/>
              </a:lnSpc>
              <a:spcBef>
                <a:spcPts val="1000"/>
              </a:spcBef>
              <a:spcAft>
                <a:spcPts val="0"/>
              </a:spcAft>
              <a:buSzPts val="2800"/>
              <a:buNone/>
            </a:pPr>
            <a:r>
              <a:rPr lang="en-US" sz="3300"/>
              <a:t>or </a:t>
            </a:r>
            <a:endParaRPr sz="3300"/>
          </a:p>
          <a:p>
            <a:pPr marL="0" lvl="0" indent="0" algn="r" rtl="0">
              <a:lnSpc>
                <a:spcPct val="90000"/>
              </a:lnSpc>
              <a:spcBef>
                <a:spcPts val="1000"/>
              </a:spcBef>
              <a:spcAft>
                <a:spcPts val="0"/>
              </a:spcAft>
              <a:buSzPts val="2800"/>
              <a:buNone/>
            </a:pPr>
            <a:endParaRPr sz="2000"/>
          </a:p>
          <a:p>
            <a:pPr marL="0" lvl="0" indent="0" algn="r" rtl="0">
              <a:lnSpc>
                <a:spcPct val="90000"/>
              </a:lnSpc>
              <a:spcBef>
                <a:spcPts val="1000"/>
              </a:spcBef>
              <a:spcAft>
                <a:spcPts val="0"/>
              </a:spcAft>
              <a:buSzPts val="2800"/>
              <a:buNone/>
            </a:pPr>
            <a:r>
              <a:rPr lang="en-US" sz="3300"/>
              <a:t>Is writing a process that is recursive?</a:t>
            </a:r>
            <a:endParaRPr sz="3300"/>
          </a:p>
        </p:txBody>
      </p:sp>
      <p:sp>
        <p:nvSpPr>
          <p:cNvPr id="399" name="Google Shape;399;g160d3a073f0_4_239"/>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Let’s Talk Writing Process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160d3a073f0_4_248"/>
          <p:cNvSpPr txBox="1">
            <a:spLocks noGrp="1"/>
          </p:cNvSpPr>
          <p:nvPr>
            <p:ph type="sldNum" idx="12"/>
          </p:nvPr>
        </p:nvSpPr>
        <p:spPr>
          <a:xfrm>
            <a:off x="10563847" y="6274488"/>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sp>
        <p:nvSpPr>
          <p:cNvPr id="407" name="Google Shape;407;g160d3a073f0_4_248"/>
          <p:cNvSpPr txBox="1"/>
          <p:nvPr/>
        </p:nvSpPr>
        <p:spPr>
          <a:xfrm>
            <a:off x="9026015" y="5658888"/>
            <a:ext cx="2775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Three Recursive Mental Processes Model, LETRS, 2019</a:t>
            </a:r>
            <a:endParaRPr sz="1400" b="0" i="0" u="none" strike="noStrike" cap="none">
              <a:solidFill>
                <a:srgbClr val="000000"/>
              </a:solidFill>
              <a:latin typeface="Times New Roman"/>
              <a:ea typeface="Times New Roman"/>
              <a:cs typeface="Times New Roman"/>
              <a:sym typeface="Times New Roman"/>
            </a:endParaRPr>
          </a:p>
        </p:txBody>
      </p:sp>
      <p:sp>
        <p:nvSpPr>
          <p:cNvPr id="408" name="Google Shape;408;g160d3a073f0_4_248"/>
          <p:cNvSpPr txBox="1"/>
          <p:nvPr/>
        </p:nvSpPr>
        <p:spPr>
          <a:xfrm>
            <a:off x="584125" y="5019100"/>
            <a:ext cx="10773900" cy="723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000000"/>
                </a:solidFill>
                <a:latin typeface="Times New Roman"/>
                <a:ea typeface="Times New Roman"/>
                <a:cs typeface="Times New Roman"/>
                <a:sym typeface="Times New Roman"/>
              </a:rPr>
              <a:t>Planning, Drafting, Review &amp; Revising</a:t>
            </a:r>
            <a:endParaRPr sz="3500" b="0" i="0" u="none" strike="noStrike" cap="none">
              <a:solidFill>
                <a:srgbClr val="000000"/>
              </a:solidFill>
              <a:latin typeface="Times New Roman"/>
              <a:ea typeface="Times New Roman"/>
              <a:cs typeface="Times New Roman"/>
              <a:sym typeface="Times New Roman"/>
            </a:endParaRPr>
          </a:p>
        </p:txBody>
      </p:sp>
      <p:pic>
        <p:nvPicPr>
          <p:cNvPr id="409" name="Google Shape;409;g160d3a073f0_4_248" descr="Graphic of recursive practices"/>
          <p:cNvPicPr preferRelativeResize="0"/>
          <p:nvPr/>
        </p:nvPicPr>
        <p:blipFill rotWithShape="1">
          <a:blip r:embed="rId3">
            <a:alphaModFix/>
          </a:blip>
          <a:srcRect/>
          <a:stretch/>
        </p:blipFill>
        <p:spPr>
          <a:xfrm>
            <a:off x="1433975" y="1561211"/>
            <a:ext cx="9635673" cy="2964822"/>
          </a:xfrm>
          <a:prstGeom prst="rect">
            <a:avLst/>
          </a:prstGeom>
          <a:noFill/>
          <a:ln>
            <a:noFill/>
          </a:ln>
        </p:spPr>
      </p:pic>
      <p:sp>
        <p:nvSpPr>
          <p:cNvPr id="410" name="Google Shape;410;g160d3a073f0_4_248"/>
          <p:cNvSpPr txBox="1">
            <a:spLocks noGrp="1"/>
          </p:cNvSpPr>
          <p:nvPr>
            <p:ph type="title"/>
          </p:nvPr>
        </p:nvSpPr>
        <p:spPr>
          <a:xfrm>
            <a:off x="36225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What does this represent?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160d3a073f0_4_258"/>
          <p:cNvSpPr txBox="1">
            <a:spLocks noGrp="1"/>
          </p:cNvSpPr>
          <p:nvPr>
            <p:ph type="sldNum" idx="12"/>
          </p:nvPr>
        </p:nvSpPr>
        <p:spPr>
          <a:xfrm>
            <a:off x="10550912" y="6260144"/>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sp>
        <p:nvSpPr>
          <p:cNvPr id="417" name="Google Shape;417;g160d3a073f0_4_258"/>
          <p:cNvSpPr txBox="1"/>
          <p:nvPr/>
        </p:nvSpPr>
        <p:spPr>
          <a:xfrm>
            <a:off x="5355600" y="573848"/>
            <a:ext cx="6483000" cy="6000000"/>
          </a:xfrm>
          <a:prstGeom prst="rect">
            <a:avLst/>
          </a:prstGeom>
          <a:noFill/>
          <a:ln>
            <a:noFill/>
          </a:ln>
        </p:spPr>
        <p:txBody>
          <a:bodyPr spcFirstLastPara="1" wrap="square" lIns="91425" tIns="91425" rIns="91425" bIns="91425" anchor="t" anchorCtr="0">
            <a:spAutoFit/>
          </a:bodyPr>
          <a:lstStyle/>
          <a:p>
            <a:pPr marL="444500" marR="0" lvl="0" indent="0" algn="l" rtl="0">
              <a:lnSpc>
                <a:spcPct val="115000"/>
              </a:lnSpc>
              <a:spcBef>
                <a:spcPts val="120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3.8     The student will write in a variety of forms to include narrative, descriptive, opinion, and expository.</a:t>
            </a:r>
            <a:endParaRPr/>
          </a:p>
          <a:p>
            <a:pPr marL="685800" marR="0" lvl="0" indent="0" algn="l" rtl="0">
              <a:lnSpc>
                <a:spcPct val="115000"/>
              </a:lnSpc>
              <a:spcBef>
                <a:spcPts val="1200"/>
              </a:spcBef>
              <a:spcAft>
                <a:spcPts val="0"/>
              </a:spcAft>
              <a:buNone/>
            </a:pPr>
            <a:r>
              <a:rPr lang="en-US" sz="1800" b="1" i="0" u="none" strike="noStrike" cap="none">
                <a:solidFill>
                  <a:srgbClr val="000000"/>
                </a:solidFill>
                <a:latin typeface="Verdana"/>
                <a:ea typeface="Verdana"/>
                <a:cs typeface="Verdana"/>
                <a:sym typeface="Verdana"/>
              </a:rPr>
              <a:t>b)</a:t>
            </a:r>
            <a:r>
              <a:rPr lang="en-US" sz="1800" b="0" i="0" u="none" strike="noStrike" cap="none">
                <a:solidFill>
                  <a:srgbClr val="000000"/>
                </a:solidFill>
                <a:latin typeface="Verdana"/>
                <a:ea typeface="Verdana"/>
                <a:cs typeface="Verdana"/>
                <a:sym typeface="Verdana"/>
              </a:rPr>
              <a:t>Identify audience and purpose.</a:t>
            </a:r>
            <a:endParaRPr/>
          </a:p>
          <a:p>
            <a:pPr marL="685800" marR="0" lvl="0" indent="0" algn="l" rtl="0">
              <a:lnSpc>
                <a:spcPct val="115000"/>
              </a:lnSpc>
              <a:spcBef>
                <a:spcPts val="1200"/>
              </a:spcBef>
              <a:spcAft>
                <a:spcPts val="0"/>
              </a:spcAft>
              <a:buNone/>
            </a:pPr>
            <a:r>
              <a:rPr lang="en-US" sz="1800" b="1" i="0" u="none" strike="noStrike" cap="none">
                <a:solidFill>
                  <a:srgbClr val="000000"/>
                </a:solidFill>
                <a:latin typeface="Verdana"/>
                <a:ea typeface="Verdana"/>
                <a:cs typeface="Verdana"/>
                <a:sym typeface="Verdana"/>
              </a:rPr>
              <a:t>c)</a:t>
            </a:r>
            <a:r>
              <a:rPr lang="en-US" sz="1800" b="0" i="0" u="none" strike="noStrike" cap="none">
                <a:solidFill>
                  <a:srgbClr val="000000"/>
                </a:solidFill>
                <a:latin typeface="Verdana"/>
                <a:ea typeface="Verdana"/>
                <a:cs typeface="Verdana"/>
                <a:sym typeface="Verdana"/>
              </a:rPr>
              <a:t>Use a variety of prewriting strategies.</a:t>
            </a:r>
            <a:endParaRPr/>
          </a:p>
          <a:p>
            <a:pPr marL="685800" marR="0" lvl="0" indent="0" algn="l" rtl="0">
              <a:lnSpc>
                <a:spcPct val="115000"/>
              </a:lnSpc>
              <a:spcBef>
                <a:spcPts val="1200"/>
              </a:spcBef>
              <a:spcAft>
                <a:spcPts val="0"/>
              </a:spcAft>
              <a:buNone/>
            </a:pPr>
            <a:r>
              <a:rPr lang="en-US" sz="1800" b="1" i="0" u="none" strike="noStrike" cap="none">
                <a:solidFill>
                  <a:srgbClr val="000000"/>
                </a:solidFill>
                <a:latin typeface="Verdana"/>
                <a:ea typeface="Verdana"/>
                <a:cs typeface="Verdana"/>
                <a:sym typeface="Verdana"/>
              </a:rPr>
              <a:t>d)</a:t>
            </a:r>
            <a:r>
              <a:rPr lang="en-US" sz="1800" b="0" i="0" u="none" strike="noStrike" cap="none">
                <a:solidFill>
                  <a:srgbClr val="000000"/>
                </a:solidFill>
                <a:latin typeface="Verdana"/>
                <a:ea typeface="Verdana"/>
                <a:cs typeface="Verdana"/>
                <a:sym typeface="Verdana"/>
              </a:rPr>
              <a:t>Use organizational strategies to structure</a:t>
            </a:r>
            <a:br>
              <a:rPr lang="en-US" sz="1800" b="0" i="0" u="none" strike="noStrike" cap="none">
                <a:solidFill>
                  <a:srgbClr val="000000"/>
                </a:solidFill>
                <a:latin typeface="Verdana"/>
                <a:ea typeface="Verdana"/>
                <a:cs typeface="Verdana"/>
                <a:sym typeface="Verdana"/>
              </a:rPr>
            </a:br>
            <a:r>
              <a:rPr lang="en-US" sz="1800" b="0" i="0" u="none" strike="noStrike" cap="none">
                <a:solidFill>
                  <a:srgbClr val="000000"/>
                </a:solidFill>
                <a:latin typeface="Verdana"/>
                <a:ea typeface="Verdana"/>
                <a:cs typeface="Verdana"/>
                <a:sym typeface="Verdana"/>
              </a:rPr>
              <a:t>writing according to type.</a:t>
            </a:r>
            <a:endParaRPr/>
          </a:p>
          <a:p>
            <a:pPr marL="685800" marR="0" lvl="0" indent="0" algn="l" rtl="0">
              <a:lnSpc>
                <a:spcPct val="115000"/>
              </a:lnSpc>
              <a:spcBef>
                <a:spcPts val="1200"/>
              </a:spcBef>
              <a:spcAft>
                <a:spcPts val="0"/>
              </a:spcAft>
              <a:buNone/>
            </a:pPr>
            <a:r>
              <a:rPr lang="en-US" sz="1800" b="1" i="0" u="none" strike="noStrike" cap="none">
                <a:solidFill>
                  <a:srgbClr val="000000"/>
                </a:solidFill>
                <a:latin typeface="Verdana"/>
                <a:ea typeface="Verdana"/>
                <a:cs typeface="Verdana"/>
                <a:sym typeface="Verdana"/>
              </a:rPr>
              <a:t>e)</a:t>
            </a:r>
            <a:r>
              <a:rPr lang="en-US" sz="1800" b="0" i="0" u="none" strike="noStrike" cap="none">
                <a:solidFill>
                  <a:srgbClr val="000000"/>
                </a:solidFill>
                <a:latin typeface="Verdana"/>
                <a:ea typeface="Verdana"/>
                <a:cs typeface="Verdana"/>
                <a:sym typeface="Verdana"/>
              </a:rPr>
              <a:t>Write a clear topic sentence focusing on </a:t>
            </a:r>
            <a:br>
              <a:rPr lang="en-US" sz="1800" b="0" i="0" u="none" strike="noStrike" cap="none">
                <a:solidFill>
                  <a:srgbClr val="000000"/>
                </a:solidFill>
                <a:latin typeface="Verdana"/>
                <a:ea typeface="Verdana"/>
                <a:cs typeface="Verdana"/>
                <a:sym typeface="Verdana"/>
              </a:rPr>
            </a:br>
            <a:r>
              <a:rPr lang="en-US" sz="1800" b="0" i="0" u="none" strike="noStrike" cap="none">
                <a:solidFill>
                  <a:srgbClr val="000000"/>
                </a:solidFill>
                <a:latin typeface="Verdana"/>
                <a:ea typeface="Verdana"/>
                <a:cs typeface="Verdana"/>
                <a:sym typeface="Verdana"/>
              </a:rPr>
              <a:t>main idea.</a:t>
            </a:r>
            <a:endParaRPr/>
          </a:p>
          <a:p>
            <a:pPr marL="685800" marR="0" lvl="0" indent="0" algn="l" rtl="0">
              <a:lnSpc>
                <a:spcPct val="115000"/>
              </a:lnSpc>
              <a:spcBef>
                <a:spcPts val="1200"/>
              </a:spcBef>
              <a:spcAft>
                <a:spcPts val="0"/>
              </a:spcAft>
              <a:buNone/>
            </a:pPr>
            <a:r>
              <a:rPr lang="en-US" sz="1800" b="1" i="0" u="none" strike="noStrike" cap="none">
                <a:solidFill>
                  <a:srgbClr val="000000"/>
                </a:solidFill>
                <a:latin typeface="Verdana"/>
                <a:ea typeface="Verdana"/>
                <a:cs typeface="Verdana"/>
                <a:sym typeface="Verdana"/>
              </a:rPr>
              <a:t>f)</a:t>
            </a:r>
            <a:r>
              <a:rPr lang="en-US" sz="1800" b="0" i="0" u="none" strike="noStrike" cap="none">
                <a:solidFill>
                  <a:srgbClr val="000000"/>
                </a:solidFill>
                <a:latin typeface="Verdana"/>
                <a:ea typeface="Verdana"/>
                <a:cs typeface="Verdana"/>
                <a:sym typeface="Verdana"/>
              </a:rPr>
              <a:t>Elaborate writing by including supporting </a:t>
            </a:r>
            <a:br>
              <a:rPr lang="en-US" sz="1800" b="0" i="0" u="none" strike="noStrike" cap="none">
                <a:solidFill>
                  <a:srgbClr val="000000"/>
                </a:solidFill>
                <a:latin typeface="Verdana"/>
                <a:ea typeface="Verdana"/>
                <a:cs typeface="Verdana"/>
                <a:sym typeface="Verdana"/>
              </a:rPr>
            </a:br>
            <a:r>
              <a:rPr lang="en-US" sz="1800" b="0" i="0" u="none" strike="noStrike" cap="none">
                <a:solidFill>
                  <a:srgbClr val="000000"/>
                </a:solidFill>
                <a:latin typeface="Verdana"/>
                <a:ea typeface="Verdana"/>
                <a:cs typeface="Verdana"/>
                <a:sym typeface="Verdana"/>
              </a:rPr>
              <a:t>details.</a:t>
            </a:r>
            <a:endParaRPr/>
          </a:p>
          <a:p>
            <a:pPr marL="685800" marR="0" lvl="0" indent="0" algn="l" rtl="0">
              <a:lnSpc>
                <a:spcPct val="115000"/>
              </a:lnSpc>
              <a:spcBef>
                <a:spcPts val="1200"/>
              </a:spcBef>
              <a:spcAft>
                <a:spcPts val="0"/>
              </a:spcAft>
              <a:buNone/>
            </a:pPr>
            <a:r>
              <a:rPr lang="en-US" sz="1800" b="1" i="0" u="none" strike="noStrike" cap="none">
                <a:solidFill>
                  <a:srgbClr val="000000"/>
                </a:solidFill>
                <a:latin typeface="Verdana"/>
                <a:ea typeface="Verdana"/>
                <a:cs typeface="Verdana"/>
                <a:sym typeface="Verdana"/>
              </a:rPr>
              <a:t>i)</a:t>
            </a:r>
            <a:r>
              <a:rPr lang="en-US" sz="1800" b="0" i="0" u="none" strike="noStrike" cap="none">
                <a:solidFill>
                  <a:srgbClr val="000000"/>
                </a:solidFill>
                <a:latin typeface="Verdana"/>
                <a:ea typeface="Verdana"/>
                <a:cs typeface="Verdana"/>
                <a:sym typeface="Verdana"/>
              </a:rPr>
              <a:t>Write a well-developed paragraph </a:t>
            </a:r>
            <a:br>
              <a:rPr lang="en-US" sz="1800" b="0" i="0" u="none" strike="noStrike" cap="none">
                <a:solidFill>
                  <a:srgbClr val="000000"/>
                </a:solidFill>
                <a:latin typeface="Verdana"/>
                <a:ea typeface="Verdana"/>
                <a:cs typeface="Verdana"/>
                <a:sym typeface="Verdana"/>
              </a:rPr>
            </a:br>
            <a:r>
              <a:rPr lang="en-US" sz="1800" b="0" i="0" u="none" strike="noStrike" cap="none">
                <a:solidFill>
                  <a:srgbClr val="000000"/>
                </a:solidFill>
                <a:latin typeface="Verdana"/>
                <a:ea typeface="Verdana"/>
                <a:cs typeface="Verdana"/>
                <a:sym typeface="Verdana"/>
              </a:rPr>
              <a:t>focusing on the main idea.</a:t>
            </a:r>
            <a:endParaRPr/>
          </a:p>
          <a:p>
            <a:pPr marL="685800" marR="0" lvl="0" indent="0" algn="l" rtl="0">
              <a:lnSpc>
                <a:spcPct val="115000"/>
              </a:lnSpc>
              <a:spcBef>
                <a:spcPts val="1200"/>
              </a:spcBef>
              <a:spcAft>
                <a:spcPts val="0"/>
              </a:spcAft>
              <a:buNone/>
            </a:pPr>
            <a:r>
              <a:rPr lang="en-US" sz="1800" b="1" i="0" u="none" strike="noStrike" cap="none">
                <a:solidFill>
                  <a:srgbClr val="000000"/>
                </a:solidFill>
                <a:latin typeface="Verdana"/>
                <a:ea typeface="Verdana"/>
                <a:cs typeface="Verdana"/>
                <a:sym typeface="Verdana"/>
              </a:rPr>
              <a:t>j)</a:t>
            </a:r>
            <a:r>
              <a:rPr lang="en-US" sz="1800" b="0" i="0" u="none" strike="noStrike" cap="none">
                <a:solidFill>
                  <a:srgbClr val="000000"/>
                </a:solidFill>
                <a:latin typeface="Verdana"/>
                <a:ea typeface="Verdana"/>
                <a:cs typeface="Verdana"/>
                <a:sym typeface="Verdana"/>
              </a:rPr>
              <a:t>Revise writing for clarity of content using </a:t>
            </a:r>
            <a:br>
              <a:rPr lang="en-US" sz="1800" b="0" i="0" u="none" strike="noStrike" cap="none">
                <a:solidFill>
                  <a:srgbClr val="000000"/>
                </a:solidFill>
                <a:latin typeface="Verdana"/>
                <a:ea typeface="Verdana"/>
                <a:cs typeface="Verdana"/>
                <a:sym typeface="Verdana"/>
              </a:rPr>
            </a:br>
            <a:r>
              <a:rPr lang="en-US" sz="1800" b="0" i="0" u="none" strike="noStrike" cap="none">
                <a:solidFill>
                  <a:srgbClr val="000000"/>
                </a:solidFill>
                <a:latin typeface="Verdana"/>
                <a:ea typeface="Verdana"/>
                <a:cs typeface="Verdana"/>
                <a:sym typeface="Verdana"/>
              </a:rPr>
              <a:t>specific vocabulary and information.</a:t>
            </a:r>
            <a:endParaRPr/>
          </a:p>
        </p:txBody>
      </p:sp>
      <p:sp>
        <p:nvSpPr>
          <p:cNvPr id="418" name="Google Shape;418;g160d3a073f0_4_258"/>
          <p:cNvSpPr txBox="1"/>
          <p:nvPr/>
        </p:nvSpPr>
        <p:spPr>
          <a:xfrm>
            <a:off x="-310551" y="640544"/>
            <a:ext cx="6458700" cy="5619600"/>
          </a:xfrm>
          <a:prstGeom prst="rect">
            <a:avLst/>
          </a:prstGeom>
          <a:noFill/>
          <a:ln>
            <a:noFill/>
          </a:ln>
        </p:spPr>
        <p:txBody>
          <a:bodyPr spcFirstLastPara="1" wrap="square" lIns="91425" tIns="91425" rIns="91425" bIns="91425" anchor="t" anchorCtr="0">
            <a:spAutoFit/>
          </a:bodyPr>
          <a:lstStyle/>
          <a:p>
            <a:pPr marL="444500" marR="0" lvl="0" indent="0" algn="l" rtl="0">
              <a:lnSpc>
                <a:spcPct val="115000"/>
              </a:lnSpc>
              <a:spcBef>
                <a:spcPts val="1200"/>
              </a:spcBef>
              <a:spcAft>
                <a:spcPts val="0"/>
              </a:spcAft>
              <a:buClr>
                <a:srgbClr val="000000"/>
              </a:buClr>
              <a:buSzPts val="1800"/>
              <a:buFont typeface="Arial"/>
              <a:buNone/>
            </a:pPr>
            <a:r>
              <a:rPr lang="en-US" sz="1800" b="1" i="0" u="none" strike="noStrike" cap="none" dirty="0">
                <a:solidFill>
                  <a:srgbClr val="000000"/>
                </a:solidFill>
                <a:latin typeface="Verdana"/>
                <a:ea typeface="Verdana"/>
                <a:cs typeface="Verdana"/>
                <a:sym typeface="Verdana"/>
              </a:rPr>
              <a:t>3.5	 The student will read and demonstrate comprehension of fictional texts, literary nonfiction, and poetry. </a:t>
            </a:r>
            <a:endParaRPr dirty="0"/>
          </a:p>
          <a:p>
            <a:pPr marL="685800" marR="0" lvl="0" indent="0" algn="l" rtl="0">
              <a:lnSpc>
                <a:spcPct val="115000"/>
              </a:lnSpc>
              <a:spcBef>
                <a:spcPts val="1200"/>
              </a:spcBef>
              <a:spcAft>
                <a:spcPts val="0"/>
              </a:spcAft>
              <a:buNone/>
            </a:pPr>
            <a:r>
              <a:rPr lang="en-US" sz="1800" b="1" i="0" u="none" strike="noStrike" cap="none" dirty="0">
                <a:solidFill>
                  <a:srgbClr val="000000"/>
                </a:solidFill>
                <a:latin typeface="Verdana"/>
                <a:ea typeface="Verdana"/>
                <a:cs typeface="Verdana"/>
                <a:sym typeface="Verdana"/>
              </a:rPr>
              <a:t>a)</a:t>
            </a:r>
            <a:r>
              <a:rPr lang="en-US" sz="1800" b="0" i="0" u="none" strike="noStrike" cap="none" dirty="0">
                <a:solidFill>
                  <a:srgbClr val="000000"/>
                </a:solidFill>
                <a:latin typeface="Verdana"/>
                <a:ea typeface="Verdana"/>
                <a:cs typeface="Verdana"/>
                <a:sym typeface="Verdana"/>
              </a:rPr>
              <a:t>Set a purpose for reading.</a:t>
            </a:r>
            <a:endParaRPr dirty="0"/>
          </a:p>
          <a:p>
            <a:pPr marL="685800" marR="0" lvl="0" indent="0" algn="l" rtl="0">
              <a:lnSpc>
                <a:spcPct val="115000"/>
              </a:lnSpc>
              <a:spcBef>
                <a:spcPts val="1200"/>
              </a:spcBef>
              <a:spcAft>
                <a:spcPts val="0"/>
              </a:spcAft>
              <a:buNone/>
            </a:pPr>
            <a:r>
              <a:rPr lang="en-US" sz="1800" b="1" i="0" u="none" strike="noStrike" cap="none" dirty="0">
                <a:solidFill>
                  <a:srgbClr val="000000"/>
                </a:solidFill>
                <a:latin typeface="Verdana"/>
                <a:ea typeface="Verdana"/>
                <a:cs typeface="Verdana"/>
                <a:sym typeface="Verdana"/>
              </a:rPr>
              <a:t>b)</a:t>
            </a:r>
            <a:r>
              <a:rPr lang="en-US" sz="1800" b="0" i="0" u="none" strike="noStrike" cap="none" dirty="0">
                <a:solidFill>
                  <a:srgbClr val="000000"/>
                </a:solidFill>
                <a:latin typeface="Verdana"/>
                <a:ea typeface="Verdana"/>
                <a:cs typeface="Verdana"/>
                <a:sym typeface="Verdana"/>
              </a:rPr>
              <a:t>Make connections between reading selections.</a:t>
            </a:r>
            <a:endParaRPr dirty="0"/>
          </a:p>
          <a:p>
            <a:pPr marL="685800" marR="0" lvl="0" indent="0" algn="l" rtl="0">
              <a:lnSpc>
                <a:spcPct val="115000"/>
              </a:lnSpc>
              <a:spcBef>
                <a:spcPts val="1200"/>
              </a:spcBef>
              <a:spcAft>
                <a:spcPts val="0"/>
              </a:spcAft>
              <a:buNone/>
            </a:pPr>
            <a:r>
              <a:rPr lang="en-US" sz="1800" b="1" i="0" u="none" strike="noStrike" cap="none" dirty="0">
                <a:solidFill>
                  <a:srgbClr val="000000"/>
                </a:solidFill>
                <a:latin typeface="Verdana"/>
                <a:ea typeface="Verdana"/>
                <a:cs typeface="Verdana"/>
                <a:sym typeface="Verdana"/>
              </a:rPr>
              <a:t>g)</a:t>
            </a:r>
            <a:r>
              <a:rPr lang="en-US" sz="1800" b="0" i="0" u="none" strike="noStrike" cap="none" dirty="0">
                <a:solidFill>
                  <a:srgbClr val="000000"/>
                </a:solidFill>
                <a:latin typeface="Verdana"/>
                <a:ea typeface="Verdana"/>
                <a:cs typeface="Verdana"/>
                <a:sym typeface="Verdana"/>
              </a:rPr>
              <a:t>Ask and answer questions about what is read.</a:t>
            </a:r>
            <a:endParaRPr dirty="0"/>
          </a:p>
          <a:p>
            <a:pPr marL="685800" marR="0" lvl="0" indent="0" algn="l" rtl="0">
              <a:lnSpc>
                <a:spcPct val="115000"/>
              </a:lnSpc>
              <a:spcBef>
                <a:spcPts val="1200"/>
              </a:spcBef>
              <a:spcAft>
                <a:spcPts val="0"/>
              </a:spcAft>
              <a:buNone/>
            </a:pPr>
            <a:r>
              <a:rPr lang="en-US" sz="1800" b="1" i="0" u="none" strike="noStrike" cap="none" dirty="0">
                <a:solidFill>
                  <a:srgbClr val="000000"/>
                </a:solidFill>
                <a:latin typeface="Verdana"/>
                <a:ea typeface="Verdana"/>
                <a:cs typeface="Verdana"/>
                <a:sym typeface="Verdana"/>
              </a:rPr>
              <a:t>k)</a:t>
            </a:r>
            <a:r>
              <a:rPr lang="en-US" sz="1800" b="0" i="0" u="none" strike="noStrike" cap="none" dirty="0">
                <a:solidFill>
                  <a:srgbClr val="000000"/>
                </a:solidFill>
                <a:latin typeface="Verdana"/>
                <a:ea typeface="Verdana"/>
                <a:cs typeface="Verdana"/>
                <a:sym typeface="Verdana"/>
              </a:rPr>
              <a:t>Use reading strategies to monitor comprehension throughout the reading process.</a:t>
            </a:r>
            <a:endParaRPr dirty="0"/>
          </a:p>
          <a:p>
            <a:pPr marL="685800" marR="0" lvl="0" indent="0" algn="l" rtl="0">
              <a:lnSpc>
                <a:spcPct val="115000"/>
              </a:lnSpc>
              <a:spcBef>
                <a:spcPts val="1200"/>
              </a:spcBef>
              <a:spcAft>
                <a:spcPts val="0"/>
              </a:spcAft>
              <a:buNone/>
            </a:pPr>
            <a:r>
              <a:rPr lang="en-US" sz="1800" b="1" i="0" u="none" strike="noStrike" cap="none" dirty="0">
                <a:solidFill>
                  <a:srgbClr val="000000"/>
                </a:solidFill>
                <a:latin typeface="Verdana"/>
                <a:ea typeface="Verdana"/>
                <a:cs typeface="Verdana"/>
                <a:sym typeface="Verdana"/>
              </a:rPr>
              <a:t>m)</a:t>
            </a:r>
            <a:r>
              <a:rPr lang="en-US" sz="1800" b="0" i="0" u="none" strike="noStrike" cap="none" dirty="0">
                <a:solidFill>
                  <a:srgbClr val="000000"/>
                </a:solidFill>
                <a:latin typeface="Verdana"/>
                <a:ea typeface="Verdana"/>
                <a:cs typeface="Verdana"/>
                <a:sym typeface="Verdana"/>
              </a:rPr>
              <a:t>  Read with fluency, accuracy, and meaningful expression.</a:t>
            </a:r>
            <a:endParaRPr dirty="0"/>
          </a:p>
          <a:p>
            <a:pPr marL="444500" marR="0" lvl="0" indent="0" algn="l" rtl="0">
              <a:lnSpc>
                <a:spcPct val="115000"/>
              </a:lnSpc>
              <a:spcBef>
                <a:spcPts val="1200"/>
              </a:spcBef>
              <a:spcAft>
                <a:spcPts val="0"/>
              </a:spcAft>
              <a:buClr>
                <a:srgbClr val="000000"/>
              </a:buClr>
              <a:buSzPts val="1800"/>
              <a:buFont typeface="Arial"/>
              <a:buNone/>
            </a:pPr>
            <a:endParaRPr sz="1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dirty="0">
              <a:solidFill>
                <a:srgbClr val="000000"/>
              </a:solidFill>
              <a:latin typeface="Times New Roman"/>
              <a:ea typeface="Times New Roman"/>
              <a:cs typeface="Times New Roman"/>
              <a:sym typeface="Times New Roman"/>
            </a:endParaRPr>
          </a:p>
        </p:txBody>
      </p:sp>
      <p:sp>
        <p:nvSpPr>
          <p:cNvPr id="419" name="Google Shape;419;g160d3a073f0_4_258"/>
          <p:cNvSpPr txBox="1">
            <a:spLocks noGrp="1"/>
          </p:cNvSpPr>
          <p:nvPr>
            <p:ph type="title"/>
          </p:nvPr>
        </p:nvSpPr>
        <p:spPr>
          <a:xfrm>
            <a:off x="1676400" y="-244476"/>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Virginia SOLs for Grade 3 </a:t>
            </a:r>
            <a:endParaRPr>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160d3a073f0_4_266"/>
          <p:cNvSpPr txBox="1">
            <a:spLocks noGrp="1"/>
          </p:cNvSpPr>
          <p:nvPr>
            <p:ph type="sldNum" idx="12"/>
          </p:nvPr>
        </p:nvSpPr>
        <p:spPr>
          <a:xfrm>
            <a:off x="10697181" y="6236215"/>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
        <p:nvSpPr>
          <p:cNvPr id="426" name="Google Shape;426;g160d3a073f0_4_266"/>
          <p:cNvSpPr txBox="1"/>
          <p:nvPr/>
        </p:nvSpPr>
        <p:spPr>
          <a:xfrm>
            <a:off x="4326673" y="602650"/>
            <a:ext cx="7607700" cy="5881500"/>
          </a:xfrm>
          <a:prstGeom prst="rect">
            <a:avLst/>
          </a:prstGeom>
          <a:noFill/>
          <a:ln>
            <a:noFill/>
          </a:ln>
        </p:spPr>
        <p:txBody>
          <a:bodyPr spcFirstLastPara="1" wrap="square" lIns="91425" tIns="91425" rIns="91425" bIns="91425" anchor="t" anchorCtr="0">
            <a:spAutoFit/>
          </a:bodyPr>
          <a:lstStyle/>
          <a:p>
            <a:pPr marL="444500" marR="0" lvl="0" indent="0" algn="l" rtl="0">
              <a:lnSpc>
                <a:spcPct val="115000"/>
              </a:lnSpc>
              <a:spcBef>
                <a:spcPts val="120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4.7     The student will write in a variety of forms to include narrative, descriptive, opinion, and expository.</a:t>
            </a:r>
            <a:endParaRPr/>
          </a:p>
          <a:p>
            <a:pPr marL="685800" marR="0" lvl="0" indent="0" algn="l" rtl="0">
              <a:lnSpc>
                <a:spcPct val="100000"/>
              </a:lnSpc>
              <a:spcBef>
                <a:spcPts val="1200"/>
              </a:spcBef>
              <a:spcAft>
                <a:spcPts val="0"/>
              </a:spcAft>
              <a:buNone/>
            </a:pPr>
            <a:r>
              <a:rPr lang="en-US" sz="2000" b="1" i="0" u="none" strike="noStrike" cap="none">
                <a:solidFill>
                  <a:srgbClr val="000000"/>
                </a:solidFill>
                <a:latin typeface="Verdana"/>
                <a:ea typeface="Verdana"/>
                <a:cs typeface="Verdana"/>
                <a:sym typeface="Verdana"/>
              </a:rPr>
              <a:t>b) </a:t>
            </a:r>
            <a:r>
              <a:rPr lang="en-US" sz="1800" b="0" i="0" u="none" strike="noStrike" cap="none">
                <a:solidFill>
                  <a:srgbClr val="000000"/>
                </a:solidFill>
                <a:latin typeface="Verdana"/>
                <a:ea typeface="Verdana"/>
                <a:cs typeface="Verdana"/>
                <a:sym typeface="Verdana"/>
              </a:rPr>
              <a:t>Select audience and purpose.</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c)</a:t>
            </a:r>
            <a:r>
              <a:rPr lang="en-US" sz="1800" b="0" i="0" u="none" strike="noStrike" cap="none">
                <a:solidFill>
                  <a:srgbClr val="000000"/>
                </a:solidFill>
                <a:latin typeface="Verdana"/>
                <a:ea typeface="Verdana"/>
                <a:cs typeface="Verdana"/>
                <a:sym typeface="Verdana"/>
              </a:rPr>
              <a:t>  Narrow the topic.</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d) </a:t>
            </a:r>
            <a:r>
              <a:rPr lang="en-US" sz="1800" b="0" i="0" u="none" strike="noStrike" cap="none">
                <a:solidFill>
                  <a:srgbClr val="000000"/>
                </a:solidFill>
                <a:latin typeface="Verdana"/>
                <a:ea typeface="Verdana"/>
                <a:cs typeface="Verdana"/>
                <a:sym typeface="Verdana"/>
              </a:rPr>
              <a:t>Use a variety of prewriting strategies.</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f)</a:t>
            </a:r>
            <a:r>
              <a:rPr lang="en-US" sz="1800" b="0" i="0" u="none" strike="noStrike" cap="none">
                <a:solidFill>
                  <a:srgbClr val="000000"/>
                </a:solidFill>
                <a:latin typeface="Verdana"/>
                <a:ea typeface="Verdana"/>
                <a:cs typeface="Verdana"/>
                <a:sym typeface="Verdana"/>
              </a:rPr>
              <a:t>  Organize writing to convey a central idea.</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g) </a:t>
            </a:r>
            <a:r>
              <a:rPr lang="en-US" sz="1800" b="0" i="0" u="none" strike="noStrike" cap="none">
                <a:solidFill>
                  <a:srgbClr val="000000"/>
                </a:solidFill>
                <a:latin typeface="Verdana"/>
                <a:ea typeface="Verdana"/>
                <a:cs typeface="Verdana"/>
                <a:sym typeface="Verdana"/>
              </a:rPr>
              <a:t>Write a clear topic sentence focusing on the main idea.</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h) </a:t>
            </a:r>
            <a:r>
              <a:rPr lang="en-US" sz="1800" b="0" i="0" u="none" strike="noStrike" cap="none">
                <a:solidFill>
                  <a:srgbClr val="000000"/>
                </a:solidFill>
                <a:latin typeface="Verdana"/>
                <a:ea typeface="Verdana"/>
                <a:cs typeface="Verdana"/>
                <a:sym typeface="Verdana"/>
              </a:rPr>
              <a:t>Write related paragraphs on the same topic.</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i)</a:t>
            </a:r>
            <a:r>
              <a:rPr lang="en-US" sz="1800" b="0" i="0" u="none" strike="noStrike" cap="none">
                <a:solidFill>
                  <a:srgbClr val="000000"/>
                </a:solidFill>
                <a:latin typeface="Verdana"/>
                <a:ea typeface="Verdana"/>
                <a:cs typeface="Verdana"/>
                <a:sym typeface="Verdana"/>
              </a:rPr>
              <a:t> Elaborate writing by including details to support the purpose.</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l)</a:t>
            </a:r>
            <a:r>
              <a:rPr lang="en-US" sz="1800" b="0" i="0" u="none" strike="noStrike" cap="none">
                <a:solidFill>
                  <a:srgbClr val="000000"/>
                </a:solidFill>
                <a:latin typeface="Verdana"/>
                <a:ea typeface="Verdana"/>
                <a:cs typeface="Verdana"/>
                <a:sym typeface="Verdana"/>
              </a:rPr>
              <a:t> Utilize elements of style, including word choice and sentence variation.</a:t>
            </a:r>
            <a:endParaRPr/>
          </a:p>
          <a:p>
            <a:pPr marL="0" marR="0" lvl="0" indent="0" algn="l" rtl="0">
              <a:lnSpc>
                <a:spcPct val="100000"/>
              </a:lnSpc>
              <a:spcBef>
                <a:spcPts val="1200"/>
              </a:spcBef>
              <a:spcAft>
                <a:spcPts val="1200"/>
              </a:spcAft>
              <a:buNone/>
            </a:pPr>
            <a:r>
              <a:rPr lang="en-US" sz="1800" b="0" i="0" u="none" strike="noStrike" cap="none">
                <a:solidFill>
                  <a:srgbClr val="000000"/>
                </a:solidFill>
                <a:latin typeface="Verdana"/>
                <a:ea typeface="Verdana"/>
                <a:cs typeface="Verdana"/>
                <a:sym typeface="Verdana"/>
              </a:rPr>
              <a:t>         j) Revise writing for clarity of content using  </a:t>
            </a:r>
            <a:br>
              <a:rPr lang="en-US" sz="1800" b="0" i="0" u="none" strike="noStrike" cap="none">
                <a:solidFill>
                  <a:srgbClr val="000000"/>
                </a:solidFill>
                <a:latin typeface="Verdana"/>
                <a:ea typeface="Verdana"/>
                <a:cs typeface="Verdana"/>
                <a:sym typeface="Verdana"/>
              </a:rPr>
            </a:br>
            <a:r>
              <a:rPr lang="en-US" sz="1800" b="0" i="0" u="none" strike="noStrike" cap="none">
                <a:solidFill>
                  <a:srgbClr val="000000"/>
                </a:solidFill>
                <a:latin typeface="Verdana"/>
                <a:ea typeface="Verdana"/>
                <a:cs typeface="Verdana"/>
                <a:sym typeface="Verdana"/>
              </a:rPr>
              <a:t>         specific vocabulary and information.</a:t>
            </a:r>
            <a:endParaRPr sz="2000" b="1" i="0" u="none" strike="noStrike" cap="none">
              <a:solidFill>
                <a:srgbClr val="000000"/>
              </a:solidFill>
              <a:latin typeface="Verdana"/>
              <a:ea typeface="Verdana"/>
              <a:cs typeface="Verdana"/>
              <a:sym typeface="Verdana"/>
            </a:endParaRPr>
          </a:p>
        </p:txBody>
      </p:sp>
      <p:sp>
        <p:nvSpPr>
          <p:cNvPr id="427" name="Google Shape;427;g160d3a073f0_4_266"/>
          <p:cNvSpPr txBox="1"/>
          <p:nvPr/>
        </p:nvSpPr>
        <p:spPr>
          <a:xfrm>
            <a:off x="-259225" y="838150"/>
            <a:ext cx="5501700" cy="5410500"/>
          </a:xfrm>
          <a:prstGeom prst="rect">
            <a:avLst/>
          </a:prstGeom>
          <a:noFill/>
          <a:ln>
            <a:noFill/>
          </a:ln>
        </p:spPr>
        <p:txBody>
          <a:bodyPr spcFirstLastPara="1" wrap="square" lIns="91425" tIns="91425" rIns="91425" bIns="91425" anchor="t" anchorCtr="0">
            <a:spAutoFit/>
          </a:bodyPr>
          <a:lstStyle/>
          <a:p>
            <a:pPr marL="444500" marR="0" lvl="0" indent="0" algn="l" rtl="0">
              <a:lnSpc>
                <a:spcPct val="115000"/>
              </a:lnSpc>
              <a:spcBef>
                <a:spcPts val="1200"/>
              </a:spcBef>
              <a:spcAft>
                <a:spcPts val="0"/>
              </a:spcAft>
              <a:buClr>
                <a:srgbClr val="000000"/>
              </a:buClr>
              <a:buSzPts val="1800"/>
              <a:buFont typeface="Arial"/>
              <a:buNone/>
            </a:pPr>
            <a:r>
              <a:rPr lang="en-US" sz="1800" b="1" i="0" u="none" strike="noStrike" cap="none" dirty="0">
                <a:solidFill>
                  <a:srgbClr val="000000"/>
                </a:solidFill>
                <a:latin typeface="Verdana"/>
                <a:ea typeface="Verdana"/>
                <a:cs typeface="Verdana"/>
                <a:sym typeface="Verdana"/>
              </a:rPr>
              <a:t>4.5	The student will read and demonstrate comprehension of fictional texts, literary nonfiction texts, and poetry. </a:t>
            </a:r>
            <a:endParaRPr dirty="0"/>
          </a:p>
          <a:p>
            <a:pPr marL="685800" marR="0" lvl="0" indent="0" algn="l" rtl="0">
              <a:lnSpc>
                <a:spcPct val="100000"/>
              </a:lnSpc>
              <a:spcBef>
                <a:spcPts val="1200"/>
              </a:spcBef>
              <a:spcAft>
                <a:spcPts val="0"/>
              </a:spcAft>
              <a:buNone/>
            </a:pPr>
            <a:r>
              <a:rPr lang="en-US" sz="1800" b="1" i="0" u="none" strike="noStrike" cap="none" dirty="0">
                <a:solidFill>
                  <a:srgbClr val="000000"/>
                </a:solidFill>
                <a:latin typeface="Verdana"/>
                <a:ea typeface="Verdana"/>
                <a:cs typeface="Verdana"/>
                <a:sym typeface="Verdana"/>
              </a:rPr>
              <a:t>a) </a:t>
            </a:r>
            <a:r>
              <a:rPr lang="en-US" sz="1800" b="0" i="0" u="none" strike="noStrike" cap="none" dirty="0">
                <a:solidFill>
                  <a:srgbClr val="000000"/>
                </a:solidFill>
                <a:latin typeface="Verdana"/>
                <a:ea typeface="Verdana"/>
                <a:cs typeface="Verdana"/>
                <a:sym typeface="Verdana"/>
              </a:rPr>
              <a:t>Describe how the choice of language, setting, and characters contributes to the development of plot.</a:t>
            </a:r>
            <a:endParaRPr dirty="0"/>
          </a:p>
          <a:p>
            <a:pPr marL="685800" marR="0" lvl="0" indent="0" algn="l" rtl="0">
              <a:lnSpc>
                <a:spcPct val="100000"/>
              </a:lnSpc>
              <a:spcBef>
                <a:spcPts val="1200"/>
              </a:spcBef>
              <a:spcAft>
                <a:spcPts val="0"/>
              </a:spcAft>
              <a:buNone/>
            </a:pPr>
            <a:r>
              <a:rPr lang="en-US" sz="1800" b="1" i="0" u="none" strike="noStrike" cap="none" dirty="0">
                <a:solidFill>
                  <a:srgbClr val="000000"/>
                </a:solidFill>
                <a:latin typeface="Verdana"/>
                <a:ea typeface="Verdana"/>
                <a:cs typeface="Verdana"/>
                <a:sym typeface="Verdana"/>
              </a:rPr>
              <a:t>c) </a:t>
            </a:r>
            <a:r>
              <a:rPr lang="en-US" sz="1800" b="0" i="0" u="none" strike="noStrike" cap="none" dirty="0">
                <a:solidFill>
                  <a:srgbClr val="000000"/>
                </a:solidFill>
                <a:latin typeface="Verdana"/>
                <a:ea typeface="Verdana"/>
                <a:cs typeface="Verdana"/>
                <a:sym typeface="Verdana"/>
              </a:rPr>
              <a:t>Summarize events in the plot.</a:t>
            </a:r>
            <a:endParaRPr dirty="0"/>
          </a:p>
          <a:p>
            <a:pPr marL="685800" marR="0" lvl="0" indent="0" algn="l" rtl="0">
              <a:lnSpc>
                <a:spcPct val="100000"/>
              </a:lnSpc>
              <a:spcBef>
                <a:spcPts val="1200"/>
              </a:spcBef>
              <a:spcAft>
                <a:spcPts val="0"/>
              </a:spcAft>
              <a:buNone/>
            </a:pPr>
            <a:r>
              <a:rPr lang="en-US" sz="1800" b="1" i="0" u="none" strike="noStrike" cap="none" dirty="0">
                <a:solidFill>
                  <a:srgbClr val="000000"/>
                </a:solidFill>
                <a:latin typeface="Verdana"/>
                <a:ea typeface="Verdana"/>
                <a:cs typeface="Verdana"/>
                <a:sym typeface="Verdana"/>
              </a:rPr>
              <a:t>k) </a:t>
            </a:r>
            <a:r>
              <a:rPr lang="en-US" sz="1800" b="0" i="0" u="none" strike="noStrike" cap="none" dirty="0">
                <a:solidFill>
                  <a:srgbClr val="000000"/>
                </a:solidFill>
                <a:latin typeface="Verdana"/>
                <a:ea typeface="Verdana"/>
                <a:cs typeface="Verdana"/>
                <a:sym typeface="Verdana"/>
              </a:rPr>
              <a:t>Use reading strategies throughout the reading process to monitor comprehension.</a:t>
            </a:r>
            <a:endParaRPr dirty="0"/>
          </a:p>
          <a:p>
            <a:pPr marL="685800" marR="0" lvl="0" indent="0" algn="l" rtl="0">
              <a:lnSpc>
                <a:spcPct val="100000"/>
              </a:lnSpc>
              <a:spcBef>
                <a:spcPts val="1200"/>
              </a:spcBef>
              <a:spcAft>
                <a:spcPts val="0"/>
              </a:spcAft>
              <a:buNone/>
            </a:pPr>
            <a:r>
              <a:rPr lang="en-US" sz="1800" b="1" i="0" u="none" strike="noStrike" cap="none" dirty="0">
                <a:solidFill>
                  <a:srgbClr val="000000"/>
                </a:solidFill>
                <a:latin typeface="Verdana"/>
                <a:ea typeface="Verdana"/>
                <a:cs typeface="Verdana"/>
                <a:sym typeface="Verdana"/>
              </a:rPr>
              <a:t>l) </a:t>
            </a:r>
            <a:r>
              <a:rPr lang="en-US" sz="1800" b="0" i="0" u="none" strike="noStrike" cap="none" dirty="0">
                <a:solidFill>
                  <a:srgbClr val="000000"/>
                </a:solidFill>
                <a:latin typeface="Verdana"/>
                <a:ea typeface="Verdana"/>
                <a:cs typeface="Verdana"/>
                <a:sym typeface="Verdana"/>
              </a:rPr>
              <a:t>Read with fluency, accuracy, and meaningful expression.</a:t>
            </a:r>
            <a:endParaRPr dirty="0"/>
          </a:p>
          <a:p>
            <a:pPr marL="444500" marR="0" lvl="0" indent="0" algn="l" rtl="0">
              <a:lnSpc>
                <a:spcPct val="115000"/>
              </a:lnSpc>
              <a:spcBef>
                <a:spcPts val="1200"/>
              </a:spcBef>
              <a:spcAft>
                <a:spcPts val="0"/>
              </a:spcAft>
              <a:buClr>
                <a:srgbClr val="000000"/>
              </a:buClr>
              <a:buSzPts val="1800"/>
              <a:buFont typeface="Arial"/>
              <a:buNone/>
            </a:pPr>
            <a:endParaRPr sz="1800" b="1" i="0" u="none" strike="noStrike" cap="none" dirty="0">
              <a:solidFill>
                <a:srgbClr val="000000"/>
              </a:solidFill>
              <a:latin typeface="Verdana"/>
              <a:ea typeface="Verdana"/>
              <a:cs typeface="Verdana"/>
              <a:sym typeface="Verdana"/>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dirty="0">
              <a:solidFill>
                <a:srgbClr val="000000"/>
              </a:solidFill>
              <a:latin typeface="Times New Roman"/>
              <a:ea typeface="Times New Roman"/>
              <a:cs typeface="Times New Roman"/>
              <a:sym typeface="Times New Roman"/>
            </a:endParaRPr>
          </a:p>
        </p:txBody>
      </p:sp>
      <p:sp>
        <p:nvSpPr>
          <p:cNvPr id="428" name="Google Shape;428;g160d3a073f0_4_266"/>
          <p:cNvSpPr txBox="1">
            <a:spLocks noGrp="1"/>
          </p:cNvSpPr>
          <p:nvPr>
            <p:ph type="title"/>
          </p:nvPr>
        </p:nvSpPr>
        <p:spPr>
          <a:xfrm>
            <a:off x="1562100" y="-22860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Virginia SOLs for Grade 4 </a:t>
            </a:r>
            <a:endParaRPr>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160d3a073f0_4_25"/>
          <p:cNvSpPr txBox="1">
            <a:spLocks noGrp="1"/>
          </p:cNvSpPr>
          <p:nvPr>
            <p:ph type="sldNum" idx="12"/>
          </p:nvPr>
        </p:nvSpPr>
        <p:spPr>
          <a:xfrm>
            <a:off x="10674965" y="6040757"/>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pic>
        <p:nvPicPr>
          <p:cNvPr id="173" name="Google Shape;173;g160d3a073f0_4_25" descr="Picture of the QR code for the Padlet"/>
          <p:cNvPicPr preferRelativeResize="0"/>
          <p:nvPr/>
        </p:nvPicPr>
        <p:blipFill rotWithShape="1">
          <a:blip r:embed="rId3">
            <a:alphaModFix/>
          </a:blip>
          <a:srcRect/>
          <a:stretch/>
        </p:blipFill>
        <p:spPr>
          <a:xfrm>
            <a:off x="7588875" y="3614513"/>
            <a:ext cx="2314576" cy="2314576"/>
          </a:xfrm>
          <a:prstGeom prst="rect">
            <a:avLst/>
          </a:prstGeom>
          <a:noFill/>
          <a:ln>
            <a:noFill/>
          </a:ln>
        </p:spPr>
      </p:pic>
      <p:pic>
        <p:nvPicPr>
          <p:cNvPr id="174" name="Google Shape;174;g160d3a073f0_4_25" descr="Picture of the Padlet icon "/>
          <p:cNvPicPr preferRelativeResize="0"/>
          <p:nvPr/>
        </p:nvPicPr>
        <p:blipFill rotWithShape="1">
          <a:blip r:embed="rId4">
            <a:alphaModFix/>
          </a:blip>
          <a:srcRect l="24017" r="26656"/>
          <a:stretch/>
        </p:blipFill>
        <p:spPr>
          <a:xfrm>
            <a:off x="9903450" y="114300"/>
            <a:ext cx="1921050" cy="1979025"/>
          </a:xfrm>
          <a:prstGeom prst="rect">
            <a:avLst/>
          </a:prstGeom>
          <a:noFill/>
          <a:ln>
            <a:noFill/>
          </a:ln>
        </p:spPr>
      </p:pic>
      <p:sp>
        <p:nvSpPr>
          <p:cNvPr id="175" name="Google Shape;175;g160d3a073f0_4_25"/>
          <p:cNvSpPr txBox="1">
            <a:spLocks noGrp="1"/>
          </p:cNvSpPr>
          <p:nvPr>
            <p:ph type="body" idx="1"/>
          </p:nvPr>
        </p:nvSpPr>
        <p:spPr>
          <a:xfrm>
            <a:off x="1175800" y="4050625"/>
            <a:ext cx="5135400" cy="1228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endParaRPr dirty="0"/>
          </a:p>
          <a:p>
            <a:pPr marL="0" lvl="0" indent="0" algn="l" rtl="0">
              <a:lnSpc>
                <a:spcPct val="90000"/>
              </a:lnSpc>
              <a:spcBef>
                <a:spcPts val="0"/>
              </a:spcBef>
              <a:spcAft>
                <a:spcPts val="0"/>
              </a:spcAft>
              <a:buSzPts val="2800"/>
              <a:buNone/>
            </a:pPr>
            <a:r>
              <a:rPr lang="en-US" sz="2600" b="0" u="sng" dirty="0">
                <a:solidFill>
                  <a:schemeClr val="hlink"/>
                </a:solidFill>
                <a:highlight>
                  <a:srgbClr val="FFFFFF"/>
                </a:highlight>
                <a:latin typeface="Verdana"/>
                <a:ea typeface="Verdana"/>
                <a:cs typeface="Verdana"/>
                <a:sym typeface="Verdana"/>
                <a:hlinkClick r:id="rId5"/>
              </a:rPr>
              <a:t>https://tinyurl.com/vdoe3to5</a:t>
            </a:r>
            <a:endParaRPr sz="4300" dirty="0">
              <a:latin typeface="Verdana"/>
              <a:ea typeface="Verdana"/>
              <a:cs typeface="Verdana"/>
              <a:sym typeface="Verdana"/>
            </a:endParaRPr>
          </a:p>
        </p:txBody>
      </p:sp>
      <p:sp>
        <p:nvSpPr>
          <p:cNvPr id="176" name="Google Shape;176;g160d3a073f0_4_25"/>
          <p:cNvSpPr txBox="1"/>
          <p:nvPr/>
        </p:nvSpPr>
        <p:spPr>
          <a:xfrm>
            <a:off x="1175800" y="1640275"/>
            <a:ext cx="3921000" cy="230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003B71"/>
                </a:solidFill>
                <a:latin typeface="Verdana"/>
                <a:ea typeface="Verdana"/>
                <a:cs typeface="Verdana"/>
                <a:sym typeface="Verdana"/>
              </a:rPr>
              <a:t>If you have:</a:t>
            </a:r>
            <a:endParaRPr sz="2300" b="0" i="0" u="none" strike="noStrike" cap="none">
              <a:solidFill>
                <a:srgbClr val="003B71"/>
              </a:solidFill>
              <a:latin typeface="Verdana"/>
              <a:ea typeface="Verdana"/>
              <a:cs typeface="Verdana"/>
              <a:sym typeface="Verdana"/>
            </a:endParaRPr>
          </a:p>
          <a:p>
            <a:pPr marL="457200" marR="0" lvl="0" indent="-374650" algn="l" rtl="0">
              <a:lnSpc>
                <a:spcPct val="100000"/>
              </a:lnSpc>
              <a:spcBef>
                <a:spcPts val="0"/>
              </a:spcBef>
              <a:spcAft>
                <a:spcPts val="0"/>
              </a:spcAft>
              <a:buClr>
                <a:srgbClr val="003B71"/>
              </a:buClr>
              <a:buSzPts val="2300"/>
              <a:buFont typeface="Verdana"/>
              <a:buChar char="-"/>
            </a:pPr>
            <a:r>
              <a:rPr lang="en-US" sz="2300" b="0" i="0" u="none" strike="noStrike" cap="none">
                <a:solidFill>
                  <a:srgbClr val="003B71"/>
                </a:solidFill>
                <a:latin typeface="Verdana"/>
                <a:ea typeface="Verdana"/>
                <a:cs typeface="Verdana"/>
                <a:sym typeface="Verdana"/>
              </a:rPr>
              <a:t>Questions?</a:t>
            </a:r>
            <a:endParaRPr sz="2300" b="0" i="0" u="none" strike="noStrike" cap="none">
              <a:solidFill>
                <a:srgbClr val="003B71"/>
              </a:solidFill>
              <a:latin typeface="Verdana"/>
              <a:ea typeface="Verdana"/>
              <a:cs typeface="Verdana"/>
              <a:sym typeface="Verdana"/>
            </a:endParaRPr>
          </a:p>
          <a:p>
            <a:pPr marL="457200" marR="0" lvl="0" indent="-374650" algn="l" rtl="0">
              <a:lnSpc>
                <a:spcPct val="100000"/>
              </a:lnSpc>
              <a:spcBef>
                <a:spcPts val="0"/>
              </a:spcBef>
              <a:spcAft>
                <a:spcPts val="0"/>
              </a:spcAft>
              <a:buClr>
                <a:srgbClr val="003B71"/>
              </a:buClr>
              <a:buSzPts val="2300"/>
              <a:buFont typeface="Verdana"/>
              <a:buChar char="-"/>
            </a:pPr>
            <a:r>
              <a:rPr lang="en-US" sz="2300" b="0" i="0" u="none" strike="noStrike" cap="none">
                <a:solidFill>
                  <a:srgbClr val="003B71"/>
                </a:solidFill>
                <a:latin typeface="Verdana"/>
                <a:ea typeface="Verdana"/>
                <a:cs typeface="Verdana"/>
                <a:sym typeface="Verdana"/>
              </a:rPr>
              <a:t>“Ah-ha” moments?</a:t>
            </a:r>
            <a:endParaRPr sz="2300" b="0" i="0" u="none" strike="noStrike" cap="none">
              <a:solidFill>
                <a:srgbClr val="003B71"/>
              </a:solidFill>
              <a:latin typeface="Verdana"/>
              <a:ea typeface="Verdana"/>
              <a:cs typeface="Verdana"/>
              <a:sym typeface="Verdana"/>
            </a:endParaRPr>
          </a:p>
          <a:p>
            <a:pPr marL="457200" marR="0" lvl="0" indent="-374650" algn="l" rtl="0">
              <a:lnSpc>
                <a:spcPct val="100000"/>
              </a:lnSpc>
              <a:spcBef>
                <a:spcPts val="0"/>
              </a:spcBef>
              <a:spcAft>
                <a:spcPts val="0"/>
              </a:spcAft>
              <a:buClr>
                <a:srgbClr val="003B71"/>
              </a:buClr>
              <a:buSzPts val="2300"/>
              <a:buFont typeface="Verdana"/>
              <a:buChar char="-"/>
            </a:pPr>
            <a:r>
              <a:rPr lang="en-US" sz="2300" b="0" i="0" u="none" strike="noStrike" cap="none">
                <a:solidFill>
                  <a:srgbClr val="003B71"/>
                </a:solidFill>
                <a:latin typeface="Verdana"/>
                <a:ea typeface="Verdana"/>
                <a:cs typeface="Verdana"/>
                <a:sym typeface="Verdana"/>
              </a:rPr>
              <a:t>Confusions?</a:t>
            </a:r>
            <a:endParaRPr sz="2300" b="0" i="0" u="none" strike="noStrike" cap="none">
              <a:solidFill>
                <a:srgbClr val="003B7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3B7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3B71"/>
              </a:solidFill>
              <a:latin typeface="Verdana"/>
              <a:ea typeface="Verdana"/>
              <a:cs typeface="Verdana"/>
              <a:sym typeface="Verdana"/>
            </a:endParaRPr>
          </a:p>
        </p:txBody>
      </p:sp>
      <p:sp>
        <p:nvSpPr>
          <p:cNvPr id="177" name="Google Shape;177;g160d3a073f0_4_25"/>
          <p:cNvSpPr txBox="1">
            <a:spLocks noGrp="1"/>
          </p:cNvSpPr>
          <p:nvPr>
            <p:ph type="title"/>
          </p:nvPr>
        </p:nvSpPr>
        <p:spPr>
          <a:xfrm>
            <a:off x="304800" y="212725"/>
            <a:ext cx="121920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Before we start…</a:t>
            </a:r>
            <a:endParaRPr>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160d3a073f0_4_274"/>
          <p:cNvSpPr txBox="1">
            <a:spLocks noGrp="1"/>
          </p:cNvSpPr>
          <p:nvPr>
            <p:ph type="sldNum" idx="12"/>
          </p:nvPr>
        </p:nvSpPr>
        <p:spPr>
          <a:xfrm>
            <a:off x="10774850" y="6295673"/>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sp>
        <p:nvSpPr>
          <p:cNvPr id="435" name="Google Shape;435;g160d3a073f0_4_274"/>
          <p:cNvSpPr txBox="1"/>
          <p:nvPr/>
        </p:nvSpPr>
        <p:spPr>
          <a:xfrm>
            <a:off x="4455756" y="454739"/>
            <a:ext cx="7330800" cy="6250800"/>
          </a:xfrm>
          <a:prstGeom prst="rect">
            <a:avLst/>
          </a:prstGeom>
          <a:noFill/>
          <a:ln>
            <a:noFill/>
          </a:ln>
        </p:spPr>
        <p:txBody>
          <a:bodyPr spcFirstLastPara="1" wrap="square" lIns="91425" tIns="91425" rIns="91425" bIns="91425" anchor="t" anchorCtr="0">
            <a:spAutoFit/>
          </a:bodyPr>
          <a:lstStyle/>
          <a:p>
            <a:pPr marL="444500" marR="0" lvl="0" indent="0" algn="l" rtl="0">
              <a:lnSpc>
                <a:spcPct val="115000"/>
              </a:lnSpc>
              <a:spcBef>
                <a:spcPts val="120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5.7     The student will write in a variety of forms to include narrative, descriptive, expository, and persuasive.</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a)</a:t>
            </a:r>
            <a:r>
              <a:rPr lang="en-US" sz="1800" b="0" i="0" u="none" strike="noStrike" cap="none">
                <a:solidFill>
                  <a:srgbClr val="000000"/>
                </a:solidFill>
                <a:latin typeface="Verdana"/>
                <a:ea typeface="Verdana"/>
                <a:cs typeface="Verdana"/>
                <a:sym typeface="Verdana"/>
              </a:rPr>
              <a:t>Engage in writing as a process.</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b)</a:t>
            </a:r>
            <a:r>
              <a:rPr lang="en-US" sz="1800" b="0" i="0" u="none" strike="noStrike" cap="none">
                <a:solidFill>
                  <a:srgbClr val="000000"/>
                </a:solidFill>
                <a:latin typeface="Verdana"/>
                <a:ea typeface="Verdana"/>
                <a:cs typeface="Verdana"/>
                <a:sym typeface="Verdana"/>
              </a:rPr>
              <a:t>Select audience and purpose.</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c)</a:t>
            </a:r>
            <a:r>
              <a:rPr lang="en-US" sz="1800" b="0" i="0" u="none" strike="noStrike" cap="none">
                <a:solidFill>
                  <a:srgbClr val="000000"/>
                </a:solidFill>
                <a:latin typeface="Verdana"/>
                <a:ea typeface="Verdana"/>
                <a:cs typeface="Verdana"/>
                <a:sym typeface="Verdana"/>
              </a:rPr>
              <a:t>Use a variety of prewriting strategies.</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d)  </a:t>
            </a:r>
            <a:r>
              <a:rPr lang="en-US" sz="1800" b="0" i="0" u="none" strike="noStrike" cap="none">
                <a:solidFill>
                  <a:srgbClr val="000000"/>
                </a:solidFill>
                <a:latin typeface="Verdana"/>
                <a:ea typeface="Verdana"/>
                <a:cs typeface="Verdana"/>
                <a:sym typeface="Verdana"/>
              </a:rPr>
              <a:t>Introduce and develop a topic, incorporating evidence and supporting details.</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e)</a:t>
            </a:r>
            <a:r>
              <a:rPr lang="en-US" sz="1800" b="0" i="0" u="none" strike="noStrike" cap="none">
                <a:solidFill>
                  <a:srgbClr val="000000"/>
                </a:solidFill>
                <a:latin typeface="Verdana"/>
                <a:ea typeface="Verdana"/>
                <a:cs typeface="Verdana"/>
                <a:sym typeface="Verdana"/>
              </a:rPr>
              <a:t>Organize information to convey a central idea.</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g)</a:t>
            </a:r>
            <a:r>
              <a:rPr lang="en-US" sz="1800" b="0" i="0" u="none" strike="noStrike" cap="none">
                <a:solidFill>
                  <a:srgbClr val="000000"/>
                </a:solidFill>
                <a:latin typeface="Verdana"/>
                <a:ea typeface="Verdana"/>
                <a:cs typeface="Verdana"/>
                <a:sym typeface="Verdana"/>
              </a:rPr>
              <a:t>Write a clear topic sentence focusing on the main idea.</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i)</a:t>
            </a:r>
            <a:r>
              <a:rPr lang="en-US" sz="1800" b="0" i="0" u="none" strike="noStrike" cap="none">
                <a:solidFill>
                  <a:srgbClr val="000000"/>
                </a:solidFill>
                <a:latin typeface="Verdana"/>
                <a:ea typeface="Verdana"/>
                <a:cs typeface="Verdana"/>
                <a:sym typeface="Verdana"/>
              </a:rPr>
              <a:t>Write multi-paragraph compositions.</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j)</a:t>
            </a:r>
            <a:r>
              <a:rPr lang="en-US" sz="1800" b="0" i="0" u="none" strike="noStrike" cap="none">
                <a:solidFill>
                  <a:srgbClr val="000000"/>
                </a:solidFill>
                <a:latin typeface="Verdana"/>
                <a:ea typeface="Verdana"/>
                <a:cs typeface="Verdana"/>
                <a:sym typeface="Verdana"/>
              </a:rPr>
              <a:t>Use precise and descriptive vocabulary to create tone and voice.</a:t>
            </a:r>
            <a:br>
              <a:rPr lang="en-US" sz="1800" b="0" i="0" u="none" strike="noStrike" cap="none">
                <a:solidFill>
                  <a:srgbClr val="000000"/>
                </a:solidFill>
                <a:latin typeface="Verdana"/>
                <a:ea typeface="Verdana"/>
                <a:cs typeface="Verdana"/>
                <a:sym typeface="Verdana"/>
              </a:rPr>
            </a:br>
            <a:r>
              <a:rPr lang="en-US" sz="1800" b="0" i="0" u="none" strike="noStrike" cap="none">
                <a:solidFill>
                  <a:srgbClr val="000000"/>
                </a:solidFill>
                <a:latin typeface="Verdana"/>
                <a:ea typeface="Verdana"/>
                <a:cs typeface="Verdana"/>
                <a:sym typeface="Verdana"/>
              </a:rPr>
              <a:t/>
            </a:r>
            <a:br>
              <a:rPr lang="en-US" sz="1800" b="0" i="0" u="none" strike="noStrike" cap="none">
                <a:solidFill>
                  <a:srgbClr val="000000"/>
                </a:solidFill>
                <a:latin typeface="Verdana"/>
                <a:ea typeface="Verdana"/>
                <a:cs typeface="Verdana"/>
                <a:sym typeface="Verdana"/>
              </a:rPr>
            </a:br>
            <a:r>
              <a:rPr lang="en-US" sz="1800" b="1" i="0" u="none" strike="noStrike" cap="none">
                <a:solidFill>
                  <a:srgbClr val="000000"/>
                </a:solidFill>
                <a:latin typeface="Verdana"/>
                <a:ea typeface="Verdana"/>
                <a:cs typeface="Verdana"/>
                <a:sym typeface="Verdana"/>
              </a:rPr>
              <a:t>l) </a:t>
            </a:r>
            <a:r>
              <a:rPr lang="en-US" sz="1800" b="0" i="0" u="none" strike="noStrike" cap="none">
                <a:solidFill>
                  <a:srgbClr val="000000"/>
                </a:solidFill>
                <a:latin typeface="Verdana"/>
                <a:ea typeface="Verdana"/>
                <a:cs typeface="Verdana"/>
                <a:sym typeface="Verdana"/>
              </a:rPr>
              <a:t>Revise writing for clarity of content, using specific vocabulary and information.</a:t>
            </a:r>
            <a:endParaRPr/>
          </a:p>
        </p:txBody>
      </p:sp>
      <p:sp>
        <p:nvSpPr>
          <p:cNvPr id="436" name="Google Shape;436;g160d3a073f0_4_274"/>
          <p:cNvSpPr txBox="1"/>
          <p:nvPr/>
        </p:nvSpPr>
        <p:spPr>
          <a:xfrm>
            <a:off x="0" y="712233"/>
            <a:ext cx="4880700" cy="4999500"/>
          </a:xfrm>
          <a:prstGeom prst="rect">
            <a:avLst/>
          </a:prstGeom>
          <a:noFill/>
          <a:ln>
            <a:noFill/>
          </a:ln>
        </p:spPr>
        <p:txBody>
          <a:bodyPr spcFirstLastPara="1" wrap="square" lIns="91425" tIns="91425" rIns="91425" bIns="91425" anchor="t" anchorCtr="0">
            <a:spAutoFit/>
          </a:bodyPr>
          <a:lstStyle/>
          <a:p>
            <a:pPr marL="444500" marR="0" lvl="0" indent="0" algn="l" rtl="0">
              <a:lnSpc>
                <a:spcPct val="115000"/>
              </a:lnSpc>
              <a:spcBef>
                <a:spcPts val="120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5.5    The student will read and demonstrate comprehension of fictional texts, literary nonfiction, and poetry.</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a)</a:t>
            </a:r>
            <a:r>
              <a:rPr lang="en-US" sz="1800" b="0" i="0" u="none" strike="noStrike" cap="none">
                <a:solidFill>
                  <a:srgbClr val="000000"/>
                </a:solidFill>
                <a:latin typeface="Verdana"/>
                <a:ea typeface="Verdana"/>
                <a:cs typeface="Verdana"/>
                <a:sym typeface="Verdana"/>
              </a:rPr>
              <a:t>Summarize plot events using details from text.</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b)</a:t>
            </a:r>
            <a:r>
              <a:rPr lang="en-US" sz="1800" b="0" i="0" u="none" strike="noStrike" cap="none">
                <a:solidFill>
                  <a:srgbClr val="000000"/>
                </a:solidFill>
                <a:latin typeface="Verdana"/>
                <a:ea typeface="Verdana"/>
                <a:cs typeface="Verdana"/>
                <a:sym typeface="Verdana"/>
              </a:rPr>
              <a:t>Discuss the impact of setting on plot development.</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c)</a:t>
            </a:r>
            <a:r>
              <a:rPr lang="en-US" sz="1800" b="0" i="0" u="none" strike="noStrike" cap="none">
                <a:solidFill>
                  <a:srgbClr val="000000"/>
                </a:solidFill>
                <a:latin typeface="Verdana"/>
                <a:ea typeface="Verdana"/>
                <a:cs typeface="Verdana"/>
                <a:sym typeface="Verdana"/>
              </a:rPr>
              <a:t>Describe character development.</a:t>
            </a:r>
            <a:endParaRPr/>
          </a:p>
          <a:p>
            <a:pPr marL="68580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d)</a:t>
            </a:r>
            <a:r>
              <a:rPr lang="en-US" sz="1800" b="0" i="0" u="none" strike="noStrike" cap="none">
                <a:solidFill>
                  <a:srgbClr val="000000"/>
                </a:solidFill>
                <a:latin typeface="Verdana"/>
                <a:ea typeface="Verdana"/>
                <a:cs typeface="Verdana"/>
                <a:sym typeface="Verdana"/>
              </a:rPr>
              <a:t>Identify theme(s).</a:t>
            </a:r>
            <a:endParaRPr/>
          </a:p>
          <a:p>
            <a:pPr marL="0" marR="0" lvl="0" indent="0" algn="l" rtl="0">
              <a:lnSpc>
                <a:spcPct val="100000"/>
              </a:lnSpc>
              <a:spcBef>
                <a:spcPts val="1200"/>
              </a:spcBef>
              <a:spcAft>
                <a:spcPts val="0"/>
              </a:spcAft>
              <a:buNone/>
            </a:pPr>
            <a:r>
              <a:rPr lang="en-US" sz="1800" b="1" i="0" u="none" strike="noStrike" cap="none">
                <a:solidFill>
                  <a:srgbClr val="000000"/>
                </a:solidFill>
                <a:latin typeface="Verdana"/>
                <a:ea typeface="Verdana"/>
                <a:cs typeface="Verdana"/>
                <a:sym typeface="Verdana"/>
              </a:rPr>
              <a:t>         m)</a:t>
            </a:r>
            <a:r>
              <a:rPr lang="en-US" sz="1800" b="0" i="0" u="none" strike="noStrike" cap="none">
                <a:solidFill>
                  <a:srgbClr val="000000"/>
                </a:solidFill>
                <a:latin typeface="Verdana"/>
                <a:ea typeface="Verdana"/>
                <a:cs typeface="Verdana"/>
                <a:sym typeface="Verdana"/>
              </a:rPr>
              <a:t>Use reading strategies </a:t>
            </a:r>
            <a:br>
              <a:rPr lang="en-US" sz="1800" b="0" i="0" u="none" strike="noStrike" cap="none">
                <a:solidFill>
                  <a:srgbClr val="000000"/>
                </a:solidFill>
                <a:latin typeface="Verdana"/>
                <a:ea typeface="Verdana"/>
                <a:cs typeface="Verdana"/>
                <a:sym typeface="Verdana"/>
              </a:rPr>
            </a:br>
            <a:r>
              <a:rPr lang="en-US" sz="1800" b="0" i="0" u="none" strike="noStrike" cap="none">
                <a:solidFill>
                  <a:srgbClr val="000000"/>
                </a:solidFill>
                <a:latin typeface="Verdana"/>
                <a:ea typeface="Verdana"/>
                <a:cs typeface="Verdana"/>
                <a:sym typeface="Verdana"/>
              </a:rPr>
              <a:t>         throughout the reading process to </a:t>
            </a:r>
            <a:br>
              <a:rPr lang="en-US" sz="1800" b="0" i="0" u="none" strike="noStrike" cap="none">
                <a:solidFill>
                  <a:srgbClr val="000000"/>
                </a:solidFill>
                <a:latin typeface="Verdana"/>
                <a:ea typeface="Verdana"/>
                <a:cs typeface="Verdana"/>
                <a:sym typeface="Verdana"/>
              </a:rPr>
            </a:br>
            <a:r>
              <a:rPr lang="en-US" sz="1800" b="0" i="0" u="none" strike="noStrike" cap="none">
                <a:solidFill>
                  <a:srgbClr val="000000"/>
                </a:solidFill>
                <a:latin typeface="Verdana"/>
                <a:ea typeface="Verdana"/>
                <a:cs typeface="Verdana"/>
                <a:sym typeface="Verdana"/>
              </a:rPr>
              <a:t>         monitor comprehension.</a:t>
            </a:r>
            <a:endParaRPr sz="1800" b="1" i="0" u="none" strike="noStrike" cap="none">
              <a:solidFill>
                <a:srgbClr val="000000"/>
              </a:solidFill>
              <a:latin typeface="Verdana"/>
              <a:ea typeface="Verdana"/>
              <a:cs typeface="Verdana"/>
              <a:sym typeface="Verdana"/>
            </a:endParaRPr>
          </a:p>
        </p:txBody>
      </p:sp>
      <p:sp>
        <p:nvSpPr>
          <p:cNvPr id="437" name="Google Shape;437;g160d3a073f0_4_274"/>
          <p:cNvSpPr txBox="1">
            <a:spLocks noGrp="1"/>
          </p:cNvSpPr>
          <p:nvPr>
            <p:ph type="title"/>
          </p:nvPr>
        </p:nvSpPr>
        <p:spPr>
          <a:xfrm>
            <a:off x="1270850" y="-22860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Virginia SOLs for Grade 5 </a:t>
            </a:r>
            <a:endParaRPr>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160d3a073f0_4_282"/>
          <p:cNvSpPr txBox="1">
            <a:spLocks noGrp="1"/>
          </p:cNvSpPr>
          <p:nvPr>
            <p:ph type="sldNum" idx="12"/>
          </p:nvPr>
        </p:nvSpPr>
        <p:spPr>
          <a:xfrm>
            <a:off x="10595594" y="6407675"/>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31</a:t>
            </a:fld>
            <a:endParaRPr/>
          </a:p>
        </p:txBody>
      </p:sp>
      <p:sp>
        <p:nvSpPr>
          <p:cNvPr id="445" name="Google Shape;445;g160d3a073f0_4_282"/>
          <p:cNvSpPr txBox="1"/>
          <p:nvPr/>
        </p:nvSpPr>
        <p:spPr>
          <a:xfrm>
            <a:off x="4385400" y="4868825"/>
            <a:ext cx="3421200" cy="1721400"/>
          </a:xfrm>
          <a:prstGeom prst="rect">
            <a:avLst/>
          </a:prstGeom>
          <a:solidFill>
            <a:schemeClr val="accent1"/>
          </a:solid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1900"/>
              <a:buFont typeface="Arial"/>
              <a:buNone/>
            </a:pPr>
            <a:r>
              <a:rPr lang="en-US" sz="1900" b="1" i="0" u="none" strike="noStrike" cap="none">
                <a:solidFill>
                  <a:schemeClr val="lt1"/>
                </a:solidFill>
                <a:latin typeface="Times New Roman"/>
                <a:ea typeface="Times New Roman"/>
                <a:cs typeface="Times New Roman"/>
                <a:sym typeface="Times New Roman"/>
              </a:rPr>
              <a:t>Students who have learned to write well, do better on reading assessments.  </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90000"/>
              </a:lnSpc>
              <a:spcBef>
                <a:spcPts val="1000"/>
              </a:spcBef>
              <a:spcAft>
                <a:spcPts val="0"/>
              </a:spcAft>
              <a:buClr>
                <a:schemeClr val="lt1"/>
              </a:buClr>
              <a:buSzPts val="1900"/>
              <a:buFont typeface="Arial"/>
              <a:buChar char="-"/>
            </a:pPr>
            <a:r>
              <a:rPr lang="en-US" sz="1900" b="1" i="0" u="none" strike="noStrike" cap="none">
                <a:solidFill>
                  <a:schemeClr val="lt1"/>
                </a:solidFill>
                <a:latin typeface="Times New Roman"/>
                <a:ea typeface="Times New Roman"/>
                <a:cs typeface="Times New Roman"/>
                <a:sym typeface="Times New Roman"/>
              </a:rPr>
              <a:t>Jenkins, Johnson &amp; Hileman, 2004</a:t>
            </a:r>
            <a:endParaRPr sz="1900" b="1" i="0" u="none" strike="noStrike" cap="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lt1"/>
              </a:solidFill>
              <a:latin typeface="Times New Roman"/>
              <a:ea typeface="Times New Roman"/>
              <a:cs typeface="Times New Roman"/>
              <a:sym typeface="Times New Roman"/>
            </a:endParaRPr>
          </a:p>
        </p:txBody>
      </p:sp>
      <p:sp>
        <p:nvSpPr>
          <p:cNvPr id="446" name="Google Shape;446;g160d3a073f0_4_28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457200" lvl="0" indent="-444500" algn="l" rtl="0">
              <a:lnSpc>
                <a:spcPct val="90000"/>
              </a:lnSpc>
              <a:spcBef>
                <a:spcPts val="1000"/>
              </a:spcBef>
              <a:spcAft>
                <a:spcPts val="0"/>
              </a:spcAft>
              <a:buSzPts val="3400"/>
              <a:buChar char="-"/>
            </a:pPr>
            <a:r>
              <a:rPr lang="en-US" sz="3400"/>
              <a:t>The benefits of writing about reading?</a:t>
            </a:r>
            <a:endParaRPr sz="3400"/>
          </a:p>
          <a:p>
            <a:pPr marL="914400" lvl="1" indent="-419100" algn="l" rtl="0">
              <a:lnSpc>
                <a:spcPct val="90000"/>
              </a:lnSpc>
              <a:spcBef>
                <a:spcPts val="0"/>
              </a:spcBef>
              <a:spcAft>
                <a:spcPts val="0"/>
              </a:spcAft>
              <a:buSzPts val="3000"/>
              <a:buChar char="-"/>
            </a:pPr>
            <a:r>
              <a:rPr lang="en-US" sz="3000"/>
              <a:t>Prompts students to reflect on what they have learned</a:t>
            </a:r>
            <a:endParaRPr sz="3000"/>
          </a:p>
          <a:p>
            <a:pPr marL="914400" lvl="1" indent="-419100" algn="l" rtl="0">
              <a:lnSpc>
                <a:spcPct val="90000"/>
              </a:lnSpc>
              <a:spcBef>
                <a:spcPts val="0"/>
              </a:spcBef>
              <a:spcAft>
                <a:spcPts val="0"/>
              </a:spcAft>
              <a:buSzPts val="3000"/>
              <a:buChar char="-"/>
            </a:pPr>
            <a:r>
              <a:rPr lang="en-US" sz="3000"/>
              <a:t>Helps them connect ideas</a:t>
            </a:r>
            <a:endParaRPr sz="3000"/>
          </a:p>
          <a:p>
            <a:pPr marL="914400" lvl="1" indent="-419100" algn="l" rtl="0">
              <a:lnSpc>
                <a:spcPct val="90000"/>
              </a:lnSpc>
              <a:spcBef>
                <a:spcPts val="0"/>
              </a:spcBef>
              <a:spcAft>
                <a:spcPts val="0"/>
              </a:spcAft>
              <a:buSzPts val="3000"/>
              <a:buChar char="-"/>
            </a:pPr>
            <a:r>
              <a:rPr lang="en-US" sz="3000"/>
              <a:t>Helps them sort main ideas from less important ideas</a:t>
            </a:r>
            <a:endParaRPr sz="3000"/>
          </a:p>
          <a:p>
            <a:pPr marL="914400" lvl="1" indent="-419100" algn="l" rtl="0">
              <a:lnSpc>
                <a:spcPct val="90000"/>
              </a:lnSpc>
              <a:spcBef>
                <a:spcPts val="0"/>
              </a:spcBef>
              <a:spcAft>
                <a:spcPts val="0"/>
              </a:spcAft>
              <a:buSzPts val="3000"/>
              <a:buChar char="-"/>
            </a:pPr>
            <a:r>
              <a:rPr lang="en-US" sz="3000"/>
              <a:t>Helps them paraphrase in their own words</a:t>
            </a:r>
            <a:endParaRPr sz="3000"/>
          </a:p>
          <a:p>
            <a:pPr marL="914400" lvl="1" indent="-419100" algn="l" rtl="0">
              <a:lnSpc>
                <a:spcPct val="90000"/>
              </a:lnSpc>
              <a:spcBef>
                <a:spcPts val="0"/>
              </a:spcBef>
              <a:spcAft>
                <a:spcPts val="0"/>
              </a:spcAft>
              <a:buSzPts val="3000"/>
              <a:buChar char="-"/>
            </a:pPr>
            <a:r>
              <a:rPr lang="en-US" sz="3000"/>
              <a:t>Helps them pursue the meaning of the text more closely</a:t>
            </a:r>
            <a:endParaRPr sz="3000"/>
          </a:p>
        </p:txBody>
      </p:sp>
      <p:sp>
        <p:nvSpPr>
          <p:cNvPr id="447" name="Google Shape;447;g160d3a073f0_4_282"/>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The Purpose of Writing SOLs?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160d3a073f0_4_291"/>
          <p:cNvSpPr txBox="1">
            <a:spLocks noGrp="1"/>
          </p:cNvSpPr>
          <p:nvPr>
            <p:ph type="sldNum" idx="12"/>
          </p:nvPr>
        </p:nvSpPr>
        <p:spPr>
          <a:xfrm>
            <a:off x="10680605" y="6231747"/>
            <a:ext cx="1011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
        <p:nvSpPr>
          <p:cNvPr id="454" name="Google Shape;454;g160d3a073f0_4_29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FA3"/>
              </a:buClr>
              <a:buSzPts val="2400"/>
              <a:buNone/>
            </a:pPr>
            <a:r>
              <a:rPr lang="en-US" sz="3200"/>
              <a:t>Practice is Where is Happens!</a:t>
            </a:r>
            <a:endParaRPr sz="3200"/>
          </a:p>
        </p:txBody>
      </p:sp>
      <p:sp>
        <p:nvSpPr>
          <p:cNvPr id="455" name="Google Shape;455;g160d3a073f0_4_291"/>
          <p:cNvSpPr txBox="1">
            <a:spLocks noGrp="1"/>
          </p:cNvSpPr>
          <p:nvPr>
            <p:ph type="title"/>
          </p:nvPr>
        </p:nvSpPr>
        <p:spPr>
          <a:xfrm>
            <a:off x="831850" y="147018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Application in the Classroom</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160d3a073f0_4_298"/>
          <p:cNvSpPr txBox="1">
            <a:spLocks noGrp="1"/>
          </p:cNvSpPr>
          <p:nvPr>
            <p:ph type="sldNum" idx="12"/>
          </p:nvPr>
        </p:nvSpPr>
        <p:spPr>
          <a:xfrm>
            <a:off x="10914399" y="6228089"/>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pic>
        <p:nvPicPr>
          <p:cNvPr id="463" name="Google Shape;463;g160d3a073f0_4_298" descr="Book cover for &quot;Pink and Say&quot;"/>
          <p:cNvPicPr preferRelativeResize="0"/>
          <p:nvPr/>
        </p:nvPicPr>
        <p:blipFill rotWithShape="1">
          <a:blip r:embed="rId3">
            <a:alphaModFix/>
          </a:blip>
          <a:srcRect l="13957" t="4991" r="13949" b="5865"/>
          <a:stretch/>
        </p:blipFill>
        <p:spPr>
          <a:xfrm>
            <a:off x="10028396" y="4689080"/>
            <a:ext cx="1597837" cy="1716412"/>
          </a:xfrm>
          <a:prstGeom prst="rect">
            <a:avLst/>
          </a:prstGeom>
          <a:noFill/>
          <a:ln>
            <a:noFill/>
          </a:ln>
        </p:spPr>
      </p:pic>
      <p:pic>
        <p:nvPicPr>
          <p:cNvPr id="464" name="Google Shape;464;g160d3a073f0_4_298" descr="Picture of book cover for &quot;Wonder&quot;"/>
          <p:cNvPicPr preferRelativeResize="0"/>
          <p:nvPr/>
        </p:nvPicPr>
        <p:blipFill rotWithShape="1">
          <a:blip r:embed="rId4">
            <a:alphaModFix/>
          </a:blip>
          <a:srcRect/>
          <a:stretch/>
        </p:blipFill>
        <p:spPr>
          <a:xfrm>
            <a:off x="8373469" y="4720102"/>
            <a:ext cx="1686130" cy="2117750"/>
          </a:xfrm>
          <a:prstGeom prst="rect">
            <a:avLst/>
          </a:prstGeom>
          <a:noFill/>
          <a:ln>
            <a:noFill/>
          </a:ln>
        </p:spPr>
      </p:pic>
      <p:pic>
        <p:nvPicPr>
          <p:cNvPr id="465" name="Google Shape;465;g160d3a073f0_4_298" descr="Picture of book cover for &quot;Dirt Girl&quot;"/>
          <p:cNvPicPr preferRelativeResize="0"/>
          <p:nvPr/>
        </p:nvPicPr>
        <p:blipFill rotWithShape="1">
          <a:blip r:embed="rId5">
            <a:alphaModFix/>
          </a:blip>
          <a:srcRect/>
          <a:stretch/>
        </p:blipFill>
        <p:spPr>
          <a:xfrm>
            <a:off x="4305700" y="4495400"/>
            <a:ext cx="2906100" cy="2378775"/>
          </a:xfrm>
          <a:prstGeom prst="rect">
            <a:avLst/>
          </a:prstGeom>
          <a:noFill/>
          <a:ln>
            <a:noFill/>
          </a:ln>
        </p:spPr>
      </p:pic>
      <p:pic>
        <p:nvPicPr>
          <p:cNvPr id="466" name="Google Shape;466;g160d3a073f0_4_298" descr="Picture of book cover for &quot;Frindle&quot;"/>
          <p:cNvPicPr preferRelativeResize="0"/>
          <p:nvPr/>
        </p:nvPicPr>
        <p:blipFill rotWithShape="1">
          <a:blip r:embed="rId6">
            <a:alphaModFix/>
          </a:blip>
          <a:srcRect/>
          <a:stretch/>
        </p:blipFill>
        <p:spPr>
          <a:xfrm>
            <a:off x="2765425" y="4105275"/>
            <a:ext cx="1733550" cy="2638425"/>
          </a:xfrm>
          <a:prstGeom prst="rect">
            <a:avLst/>
          </a:prstGeom>
          <a:noFill/>
          <a:ln>
            <a:noFill/>
          </a:ln>
        </p:spPr>
      </p:pic>
      <p:pic>
        <p:nvPicPr>
          <p:cNvPr id="467" name="Google Shape;467;g160d3a073f0_4_298" descr="Picture of book cover for &quot;The Butterfly&quot;"/>
          <p:cNvPicPr preferRelativeResize="0"/>
          <p:nvPr/>
        </p:nvPicPr>
        <p:blipFill rotWithShape="1">
          <a:blip r:embed="rId7">
            <a:alphaModFix/>
          </a:blip>
          <a:srcRect/>
          <a:stretch/>
        </p:blipFill>
        <p:spPr>
          <a:xfrm>
            <a:off x="302900" y="3763700"/>
            <a:ext cx="2293200" cy="2980000"/>
          </a:xfrm>
          <a:prstGeom prst="rect">
            <a:avLst/>
          </a:prstGeom>
          <a:noFill/>
          <a:ln>
            <a:noFill/>
          </a:ln>
        </p:spPr>
      </p:pic>
      <p:pic>
        <p:nvPicPr>
          <p:cNvPr id="468" name="Google Shape;468;g160d3a073f0_4_298" descr="Picture of book cover for &quot;A Bike Like Sergio's&quot;"/>
          <p:cNvPicPr preferRelativeResize="0"/>
          <p:nvPr/>
        </p:nvPicPr>
        <p:blipFill rotWithShape="1">
          <a:blip r:embed="rId8">
            <a:alphaModFix/>
          </a:blip>
          <a:srcRect/>
          <a:stretch/>
        </p:blipFill>
        <p:spPr>
          <a:xfrm>
            <a:off x="8921400" y="2500363"/>
            <a:ext cx="2674475" cy="2592364"/>
          </a:xfrm>
          <a:prstGeom prst="rect">
            <a:avLst/>
          </a:prstGeom>
          <a:noFill/>
          <a:ln>
            <a:noFill/>
          </a:ln>
        </p:spPr>
      </p:pic>
      <p:pic>
        <p:nvPicPr>
          <p:cNvPr id="469" name="Google Shape;469;g160d3a073f0_4_298" descr="Picture of book cover for &quot;Thank you, Mr. Falker&quot;"/>
          <p:cNvPicPr preferRelativeResize="0"/>
          <p:nvPr/>
        </p:nvPicPr>
        <p:blipFill rotWithShape="1">
          <a:blip r:embed="rId9">
            <a:alphaModFix/>
          </a:blip>
          <a:srcRect/>
          <a:stretch/>
        </p:blipFill>
        <p:spPr>
          <a:xfrm>
            <a:off x="9515864" y="114300"/>
            <a:ext cx="2404511" cy="2592364"/>
          </a:xfrm>
          <a:prstGeom prst="rect">
            <a:avLst/>
          </a:prstGeom>
          <a:noFill/>
          <a:ln>
            <a:noFill/>
          </a:ln>
        </p:spPr>
      </p:pic>
      <p:pic>
        <p:nvPicPr>
          <p:cNvPr id="470" name="Google Shape;470;g160d3a073f0_4_298" descr="Picture of book cover for &quot;Thank You, M'am&quot;"/>
          <p:cNvPicPr preferRelativeResize="0"/>
          <p:nvPr/>
        </p:nvPicPr>
        <p:blipFill rotWithShape="1">
          <a:blip r:embed="rId10">
            <a:alphaModFix/>
          </a:blip>
          <a:srcRect/>
          <a:stretch/>
        </p:blipFill>
        <p:spPr>
          <a:xfrm>
            <a:off x="6540350" y="3101599"/>
            <a:ext cx="2381050" cy="2378776"/>
          </a:xfrm>
          <a:prstGeom prst="rect">
            <a:avLst/>
          </a:prstGeom>
          <a:noFill/>
          <a:ln>
            <a:noFill/>
          </a:ln>
        </p:spPr>
      </p:pic>
      <p:pic>
        <p:nvPicPr>
          <p:cNvPr id="471" name="Google Shape;471;g160d3a073f0_4_298" descr="Picture of book cover for &quot;The Giving Tree&quot;"/>
          <p:cNvPicPr preferRelativeResize="0"/>
          <p:nvPr/>
        </p:nvPicPr>
        <p:blipFill rotWithShape="1">
          <a:blip r:embed="rId11">
            <a:alphaModFix/>
          </a:blip>
          <a:srcRect/>
          <a:stretch/>
        </p:blipFill>
        <p:spPr>
          <a:xfrm>
            <a:off x="6612708" y="841500"/>
            <a:ext cx="1943100" cy="2352675"/>
          </a:xfrm>
          <a:prstGeom prst="rect">
            <a:avLst/>
          </a:prstGeom>
          <a:noFill/>
          <a:ln>
            <a:noFill/>
          </a:ln>
        </p:spPr>
      </p:pic>
      <p:pic>
        <p:nvPicPr>
          <p:cNvPr id="472" name="Google Shape;472;g160d3a073f0_4_298" descr="Picture of book cover for &quot;Thunder Cake&quot;"/>
          <p:cNvPicPr preferRelativeResize="0"/>
          <p:nvPr/>
        </p:nvPicPr>
        <p:blipFill rotWithShape="1">
          <a:blip r:embed="rId12">
            <a:alphaModFix/>
          </a:blip>
          <a:srcRect/>
          <a:stretch/>
        </p:blipFill>
        <p:spPr>
          <a:xfrm>
            <a:off x="4412300" y="1776275"/>
            <a:ext cx="2223550" cy="2863663"/>
          </a:xfrm>
          <a:prstGeom prst="rect">
            <a:avLst/>
          </a:prstGeom>
          <a:noFill/>
          <a:ln>
            <a:noFill/>
          </a:ln>
        </p:spPr>
      </p:pic>
      <p:pic>
        <p:nvPicPr>
          <p:cNvPr id="473" name="Google Shape;473;g160d3a073f0_4_298" descr="Picture of book cover for &quot;What Do You Do With a Tail Like This?&quot;"/>
          <p:cNvPicPr preferRelativeResize="0"/>
          <p:nvPr/>
        </p:nvPicPr>
        <p:blipFill rotWithShape="1">
          <a:blip r:embed="rId13">
            <a:alphaModFix/>
          </a:blip>
          <a:srcRect/>
          <a:stretch/>
        </p:blipFill>
        <p:spPr>
          <a:xfrm>
            <a:off x="1075198" y="1237423"/>
            <a:ext cx="3351550" cy="3146803"/>
          </a:xfrm>
          <a:prstGeom prst="rect">
            <a:avLst/>
          </a:prstGeom>
          <a:noFill/>
          <a:ln>
            <a:noFill/>
          </a:ln>
        </p:spPr>
      </p:pic>
      <p:sp>
        <p:nvSpPr>
          <p:cNvPr id="474" name="Google Shape;474;g160d3a073f0_4_298"/>
          <p:cNvSpPr txBox="1">
            <a:spLocks noGrp="1"/>
          </p:cNvSpPr>
          <p:nvPr>
            <p:ph type="title"/>
          </p:nvPr>
        </p:nvSpPr>
        <p:spPr>
          <a:xfrm>
            <a:off x="4776750" y="0"/>
            <a:ext cx="26385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Rich Text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160d3a073f0_4_316"/>
          <p:cNvSpPr txBox="1">
            <a:spLocks noGrp="1"/>
          </p:cNvSpPr>
          <p:nvPr>
            <p:ph type="sldNum" idx="12"/>
          </p:nvPr>
        </p:nvSpPr>
        <p:spPr>
          <a:xfrm>
            <a:off x="10494544" y="6195948"/>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a:p>
        </p:txBody>
      </p:sp>
      <p:sp>
        <p:nvSpPr>
          <p:cNvPr id="481" name="Google Shape;481;g160d3a073f0_4_316"/>
          <p:cNvSpPr txBox="1">
            <a:spLocks noGrp="1"/>
          </p:cNvSpPr>
          <p:nvPr>
            <p:ph type="body" idx="1"/>
          </p:nvPr>
        </p:nvSpPr>
        <p:spPr>
          <a:xfrm>
            <a:off x="220050" y="1310124"/>
            <a:ext cx="10418100" cy="50685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Font typeface="Verdana"/>
              <a:buAutoNum type="arabicPeriod"/>
            </a:pPr>
            <a:r>
              <a:rPr lang="en-US" sz="2400">
                <a:latin typeface="Verdana"/>
                <a:ea typeface="Verdana"/>
                <a:cs typeface="Verdana"/>
                <a:sym typeface="Verdana"/>
              </a:rPr>
              <a:t>Choose your text.</a:t>
            </a:r>
            <a:endParaRPr sz="2400">
              <a:latin typeface="Verdana"/>
              <a:ea typeface="Verdana"/>
              <a:cs typeface="Verdana"/>
              <a:sym typeface="Verdana"/>
            </a:endParaRPr>
          </a:p>
          <a:p>
            <a:pPr marL="457200" lvl="0" indent="-406400" algn="l" rtl="0">
              <a:lnSpc>
                <a:spcPct val="90000"/>
              </a:lnSpc>
              <a:spcBef>
                <a:spcPts val="0"/>
              </a:spcBef>
              <a:spcAft>
                <a:spcPts val="0"/>
              </a:spcAft>
              <a:buSzPts val="2800"/>
              <a:buFont typeface="Verdana"/>
              <a:buAutoNum type="arabicPeriod"/>
            </a:pPr>
            <a:r>
              <a:rPr lang="en-US" sz="2400">
                <a:latin typeface="Verdana"/>
                <a:ea typeface="Verdana"/>
                <a:cs typeface="Verdana"/>
                <a:sym typeface="Verdana"/>
              </a:rPr>
              <a:t>During the first read, the students will listen, follow along, and visualize the text.  They can draw pictures as you read.</a:t>
            </a:r>
            <a:endParaRPr sz="2400">
              <a:latin typeface="Verdana"/>
              <a:ea typeface="Verdana"/>
              <a:cs typeface="Verdana"/>
              <a:sym typeface="Verdana"/>
            </a:endParaRPr>
          </a:p>
          <a:p>
            <a:pPr marL="457200" lvl="0" indent="-406400" algn="l" rtl="0">
              <a:lnSpc>
                <a:spcPct val="90000"/>
              </a:lnSpc>
              <a:spcBef>
                <a:spcPts val="0"/>
              </a:spcBef>
              <a:spcAft>
                <a:spcPts val="0"/>
              </a:spcAft>
              <a:buSzPts val="2800"/>
              <a:buFont typeface="Verdana"/>
              <a:buAutoNum type="arabicPeriod"/>
            </a:pPr>
            <a:r>
              <a:rPr lang="en-US" sz="2400">
                <a:latin typeface="Verdana"/>
                <a:ea typeface="Verdana"/>
                <a:cs typeface="Verdana"/>
                <a:sym typeface="Verdana"/>
              </a:rPr>
              <a:t>During the second reading, the students will be the ones doing the reading and will add short statements about their pictures and edit as necessary.</a:t>
            </a:r>
            <a:endParaRPr sz="2400">
              <a:latin typeface="Verdana"/>
              <a:ea typeface="Verdana"/>
              <a:cs typeface="Verdana"/>
              <a:sym typeface="Verdana"/>
            </a:endParaRPr>
          </a:p>
          <a:p>
            <a:pPr marL="457200" lvl="0" indent="-406400" algn="l" rtl="0">
              <a:lnSpc>
                <a:spcPct val="90000"/>
              </a:lnSpc>
              <a:spcBef>
                <a:spcPts val="0"/>
              </a:spcBef>
              <a:spcAft>
                <a:spcPts val="0"/>
              </a:spcAft>
              <a:buSzPts val="2800"/>
              <a:buFont typeface="Verdana"/>
              <a:buAutoNum type="arabicPeriod"/>
            </a:pPr>
            <a:r>
              <a:rPr lang="en-US" sz="2400">
                <a:latin typeface="Verdana"/>
                <a:ea typeface="Verdana"/>
                <a:cs typeface="Verdana"/>
                <a:sym typeface="Verdana"/>
              </a:rPr>
              <a:t>During the third reading, the students will stop and turn their statements into sentences. </a:t>
            </a:r>
            <a:endParaRPr sz="2400">
              <a:latin typeface="Verdana"/>
              <a:ea typeface="Verdana"/>
              <a:cs typeface="Verdana"/>
              <a:sym typeface="Verdana"/>
            </a:endParaRPr>
          </a:p>
          <a:p>
            <a:pPr marL="457200" lvl="0" indent="-406400" algn="l" rtl="0">
              <a:lnSpc>
                <a:spcPct val="90000"/>
              </a:lnSpc>
              <a:spcBef>
                <a:spcPts val="0"/>
              </a:spcBef>
              <a:spcAft>
                <a:spcPts val="0"/>
              </a:spcAft>
              <a:buSzPts val="2800"/>
              <a:buFont typeface="Verdana"/>
              <a:buAutoNum type="arabicPeriod"/>
            </a:pPr>
            <a:r>
              <a:rPr lang="en-US" sz="2400">
                <a:latin typeface="Verdana"/>
                <a:ea typeface="Verdana"/>
                <a:cs typeface="Verdana"/>
                <a:sym typeface="Verdana"/>
              </a:rPr>
              <a:t>To work with comprehension, the students will take their sentences, cut them apart, and put them back in order again.</a:t>
            </a:r>
            <a:endParaRPr sz="2400">
              <a:latin typeface="Verdana"/>
              <a:ea typeface="Verdana"/>
              <a:cs typeface="Verdana"/>
              <a:sym typeface="Verdana"/>
            </a:endParaRPr>
          </a:p>
          <a:p>
            <a:pPr marL="457200" lvl="0" indent="-406400" algn="l" rtl="0">
              <a:lnSpc>
                <a:spcPct val="90000"/>
              </a:lnSpc>
              <a:spcBef>
                <a:spcPts val="0"/>
              </a:spcBef>
              <a:spcAft>
                <a:spcPts val="0"/>
              </a:spcAft>
              <a:buSzPts val="2800"/>
              <a:buFont typeface="Verdana"/>
              <a:buAutoNum type="arabicPeriod"/>
            </a:pPr>
            <a:r>
              <a:rPr lang="en-US" sz="2400">
                <a:latin typeface="Verdana"/>
                <a:ea typeface="Verdana"/>
                <a:cs typeface="Verdana"/>
                <a:sym typeface="Verdana"/>
              </a:rPr>
              <a:t>Students will then use their sentences, statements, pictures, and text to write a summary of what they have read.</a:t>
            </a:r>
            <a:endParaRPr sz="2400">
              <a:latin typeface="Verdana"/>
              <a:ea typeface="Verdana"/>
              <a:cs typeface="Verdana"/>
              <a:sym typeface="Verdana"/>
            </a:endParaRPr>
          </a:p>
        </p:txBody>
      </p:sp>
      <p:sp>
        <p:nvSpPr>
          <p:cNvPr id="482" name="Google Shape;482;g160d3a073f0_4_316"/>
          <p:cNvSpPr txBox="1">
            <a:spLocks noGrp="1"/>
          </p:cNvSpPr>
          <p:nvPr>
            <p:ph type="title"/>
          </p:nvPr>
        </p:nvSpPr>
        <p:spPr>
          <a:xfrm>
            <a:off x="0" y="-15875"/>
            <a:ext cx="121920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The Gist</a:t>
            </a:r>
            <a:endParaRPr>
              <a:latin typeface="Verdana"/>
              <a:ea typeface="Verdana"/>
              <a:cs typeface="Verdana"/>
              <a:sym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160d3a073f0_4_323"/>
          <p:cNvSpPr txBox="1">
            <a:spLocks noGrp="1"/>
          </p:cNvSpPr>
          <p:nvPr>
            <p:ph type="sldNum" idx="12"/>
          </p:nvPr>
        </p:nvSpPr>
        <p:spPr>
          <a:xfrm>
            <a:off x="10877326" y="6236852"/>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pic>
        <p:nvPicPr>
          <p:cNvPr id="489" name="Google Shape;489;g160d3a073f0_4_323" descr="Student example of visualization map"/>
          <p:cNvPicPr preferRelativeResize="0"/>
          <p:nvPr/>
        </p:nvPicPr>
        <p:blipFill rotWithShape="1">
          <a:blip r:embed="rId3">
            <a:alphaModFix/>
          </a:blip>
          <a:srcRect/>
          <a:stretch/>
        </p:blipFill>
        <p:spPr>
          <a:xfrm>
            <a:off x="5745174" y="1843525"/>
            <a:ext cx="5608626" cy="4758427"/>
          </a:xfrm>
          <a:prstGeom prst="rect">
            <a:avLst/>
          </a:prstGeom>
          <a:noFill/>
          <a:ln>
            <a:noFill/>
          </a:ln>
        </p:spPr>
      </p:pic>
      <p:sp>
        <p:nvSpPr>
          <p:cNvPr id="490" name="Google Shape;490;g160d3a073f0_4_323"/>
          <p:cNvSpPr txBox="1"/>
          <p:nvPr/>
        </p:nvSpPr>
        <p:spPr>
          <a:xfrm>
            <a:off x="5745175" y="1598150"/>
            <a:ext cx="5289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a:solidFill>
                  <a:srgbClr val="004E95"/>
                </a:solidFill>
                <a:latin typeface="Verdana"/>
                <a:ea typeface="Verdana"/>
                <a:cs typeface="Verdana"/>
                <a:sym typeface="Verdana"/>
              </a:rPr>
              <a:t>Read #1(Visualize) &amp; Read #2 (Vocabulary)</a:t>
            </a:r>
            <a:endParaRPr sz="1800" b="0" i="0" u="none" strike="noStrike" cap="none">
              <a:solidFill>
                <a:srgbClr val="000000"/>
              </a:solidFill>
              <a:latin typeface="Verdana"/>
              <a:ea typeface="Verdana"/>
              <a:cs typeface="Verdana"/>
              <a:sym typeface="Verdana"/>
            </a:endParaRPr>
          </a:p>
        </p:txBody>
      </p:sp>
      <p:pic>
        <p:nvPicPr>
          <p:cNvPr id="491" name="Google Shape;491;g160d3a073f0_4_323" descr="Book cover of &quot;The Pout-Pout Fish&quot;"/>
          <p:cNvPicPr preferRelativeResize="0"/>
          <p:nvPr/>
        </p:nvPicPr>
        <p:blipFill rotWithShape="1">
          <a:blip r:embed="rId4">
            <a:alphaModFix/>
          </a:blip>
          <a:srcRect/>
          <a:stretch/>
        </p:blipFill>
        <p:spPr>
          <a:xfrm>
            <a:off x="690932" y="1843524"/>
            <a:ext cx="4303397" cy="4649352"/>
          </a:xfrm>
          <a:prstGeom prst="rect">
            <a:avLst/>
          </a:prstGeom>
          <a:noFill/>
          <a:ln>
            <a:noFill/>
          </a:ln>
        </p:spPr>
      </p:pic>
      <p:sp>
        <p:nvSpPr>
          <p:cNvPr id="492" name="Google Shape;492;g160d3a073f0_4_323"/>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The Gist Example (1 of 3)</a:t>
            </a:r>
            <a:endParaRPr>
              <a:latin typeface="Verdana"/>
              <a:ea typeface="Verdana"/>
              <a:cs typeface="Verdana"/>
              <a:sym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160d3a073f0_4_332"/>
          <p:cNvSpPr txBox="1">
            <a:spLocks noGrp="1"/>
          </p:cNvSpPr>
          <p:nvPr>
            <p:ph type="sldNum" idx="12"/>
          </p:nvPr>
        </p:nvSpPr>
        <p:spPr>
          <a:xfrm>
            <a:off x="10848000" y="6386527"/>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pic>
        <p:nvPicPr>
          <p:cNvPr id="499" name="Google Shape;499;g160d3a073f0_4_332" descr="Picture of sequencing activity worksheet "/>
          <p:cNvPicPr preferRelativeResize="0"/>
          <p:nvPr/>
        </p:nvPicPr>
        <p:blipFill rotWithShape="1">
          <a:blip r:embed="rId3">
            <a:alphaModFix/>
          </a:blip>
          <a:srcRect/>
          <a:stretch/>
        </p:blipFill>
        <p:spPr>
          <a:xfrm>
            <a:off x="6010140" y="1907450"/>
            <a:ext cx="5496049" cy="4493349"/>
          </a:xfrm>
          <a:prstGeom prst="rect">
            <a:avLst/>
          </a:prstGeom>
          <a:noFill/>
          <a:ln>
            <a:noFill/>
          </a:ln>
        </p:spPr>
      </p:pic>
      <p:sp>
        <p:nvSpPr>
          <p:cNvPr id="500" name="Google Shape;500;g160d3a073f0_4_332"/>
          <p:cNvSpPr txBox="1"/>
          <p:nvPr/>
        </p:nvSpPr>
        <p:spPr>
          <a:xfrm>
            <a:off x="6010150" y="1462525"/>
            <a:ext cx="5707500" cy="4617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a:solidFill>
                  <a:srgbClr val="004E95"/>
                </a:solidFill>
                <a:latin typeface="Verdana"/>
                <a:ea typeface="Verdana"/>
                <a:cs typeface="Verdana"/>
                <a:sym typeface="Verdana"/>
              </a:rPr>
              <a:t>Read #4: Sequencing/ Comprehension activity</a:t>
            </a:r>
            <a:endParaRPr sz="1800" b="0" i="0" u="none" strike="noStrike" cap="none">
              <a:solidFill>
                <a:srgbClr val="000000"/>
              </a:solidFill>
              <a:latin typeface="Verdana"/>
              <a:ea typeface="Verdana"/>
              <a:cs typeface="Verdana"/>
              <a:sym typeface="Verdana"/>
            </a:endParaRPr>
          </a:p>
        </p:txBody>
      </p:sp>
      <p:pic>
        <p:nvPicPr>
          <p:cNvPr id="501" name="Google Shape;501;g160d3a073f0_4_332" descr="Picture of students sentences after reading &quot;The Pout-Pout Fish&quot;"/>
          <p:cNvPicPr preferRelativeResize="0"/>
          <p:nvPr/>
        </p:nvPicPr>
        <p:blipFill rotWithShape="1">
          <a:blip r:embed="rId4">
            <a:alphaModFix/>
          </a:blip>
          <a:srcRect/>
          <a:stretch/>
        </p:blipFill>
        <p:spPr>
          <a:xfrm>
            <a:off x="746050" y="1598149"/>
            <a:ext cx="4055440" cy="4862077"/>
          </a:xfrm>
          <a:prstGeom prst="rect">
            <a:avLst/>
          </a:prstGeom>
          <a:noFill/>
          <a:ln>
            <a:noFill/>
          </a:ln>
        </p:spPr>
      </p:pic>
      <p:sp>
        <p:nvSpPr>
          <p:cNvPr id="502" name="Google Shape;502;g160d3a073f0_4_332"/>
          <p:cNvSpPr txBox="1"/>
          <p:nvPr/>
        </p:nvSpPr>
        <p:spPr>
          <a:xfrm>
            <a:off x="906550" y="1767325"/>
            <a:ext cx="3436200" cy="4617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a:solidFill>
                  <a:srgbClr val="004E95"/>
                </a:solidFill>
                <a:latin typeface="Verdana"/>
                <a:ea typeface="Verdana"/>
                <a:cs typeface="Verdana"/>
                <a:sym typeface="Verdana"/>
              </a:rPr>
              <a:t>Read #3: Sentence Writing</a:t>
            </a:r>
            <a:endParaRPr sz="1800" b="0" i="0" u="none" strike="noStrike" cap="none">
              <a:solidFill>
                <a:srgbClr val="000000"/>
              </a:solidFill>
              <a:latin typeface="Verdana"/>
              <a:ea typeface="Verdana"/>
              <a:cs typeface="Verdana"/>
              <a:sym typeface="Verdana"/>
            </a:endParaRPr>
          </a:p>
        </p:txBody>
      </p:sp>
      <p:sp>
        <p:nvSpPr>
          <p:cNvPr id="503" name="Google Shape;503;g160d3a073f0_4_332"/>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The Gist Example (2 of 3)</a:t>
            </a:r>
            <a:endParaRPr>
              <a:latin typeface="Verdana"/>
              <a:ea typeface="Verdana"/>
              <a:cs typeface="Verdana"/>
              <a:sym typeface="Verdan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160d3a073f0_4_342"/>
          <p:cNvSpPr txBox="1">
            <a:spLocks noGrp="1"/>
          </p:cNvSpPr>
          <p:nvPr>
            <p:ph type="sldNum" idx="12"/>
          </p:nvPr>
        </p:nvSpPr>
        <p:spPr>
          <a:xfrm>
            <a:off x="10658521" y="6310326"/>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pic>
        <p:nvPicPr>
          <p:cNvPr id="510" name="Google Shape;510;g160d3a073f0_4_342" descr="Picture of student summary of &quot;The Pout-Pout Fish&quot;"/>
          <p:cNvPicPr preferRelativeResize="0"/>
          <p:nvPr/>
        </p:nvPicPr>
        <p:blipFill rotWithShape="1">
          <a:blip r:embed="rId3">
            <a:alphaModFix/>
          </a:blip>
          <a:srcRect l="10346" t="4534" r="6216"/>
          <a:stretch/>
        </p:blipFill>
        <p:spPr>
          <a:xfrm>
            <a:off x="6096000" y="1405054"/>
            <a:ext cx="4562522" cy="5452947"/>
          </a:xfrm>
          <a:prstGeom prst="rect">
            <a:avLst/>
          </a:prstGeom>
          <a:noFill/>
          <a:ln>
            <a:noFill/>
          </a:ln>
        </p:spPr>
      </p:pic>
      <p:sp>
        <p:nvSpPr>
          <p:cNvPr id="511" name="Google Shape;511;g160d3a073f0_4_342"/>
          <p:cNvSpPr/>
          <p:nvPr/>
        </p:nvSpPr>
        <p:spPr>
          <a:xfrm>
            <a:off x="1186000" y="2300825"/>
            <a:ext cx="3510600" cy="3154800"/>
          </a:xfrm>
          <a:prstGeom prst="flowChartAlternateProcess">
            <a:avLst/>
          </a:prstGeom>
          <a:solidFill>
            <a:srgbClr val="00294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Arial"/>
                <a:ea typeface="Arial"/>
                <a:cs typeface="Arial"/>
                <a:sym typeface="Arial"/>
              </a:rPr>
              <a:t>Here is the final summarization of the story written by the student.  </a:t>
            </a:r>
            <a:endParaRPr sz="22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Arial"/>
                <a:ea typeface="Arial"/>
                <a:cs typeface="Arial"/>
                <a:sym typeface="Arial"/>
              </a:rPr>
              <a:t>The question:</a:t>
            </a:r>
            <a:endParaRPr sz="2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Arial"/>
                <a:ea typeface="Arial"/>
                <a:cs typeface="Arial"/>
                <a:sym typeface="Arial"/>
              </a:rPr>
              <a:t>Has deeper understanding been reached?</a:t>
            </a:r>
            <a:endParaRPr sz="2200" b="0" i="0" u="none" strike="noStrike" cap="none">
              <a:solidFill>
                <a:schemeClr val="lt1"/>
              </a:solidFill>
              <a:latin typeface="Arial"/>
              <a:ea typeface="Arial"/>
              <a:cs typeface="Arial"/>
              <a:sym typeface="Arial"/>
            </a:endParaRPr>
          </a:p>
        </p:txBody>
      </p:sp>
      <p:sp>
        <p:nvSpPr>
          <p:cNvPr id="512" name="Google Shape;512;g160d3a073f0_4_342"/>
          <p:cNvSpPr txBox="1">
            <a:spLocks noGrp="1"/>
          </p:cNvSpPr>
          <p:nvPr>
            <p:ph type="title"/>
          </p:nvPr>
        </p:nvSpPr>
        <p:spPr>
          <a:xfrm>
            <a:off x="838200" y="387426"/>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The Gist Example (3 of 3)</a:t>
            </a:r>
            <a:endParaRPr>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160d3a073f0_4_350"/>
          <p:cNvSpPr txBox="1">
            <a:spLocks noGrp="1"/>
          </p:cNvSpPr>
          <p:nvPr>
            <p:ph type="sldNum" idx="12"/>
          </p:nvPr>
        </p:nvSpPr>
        <p:spPr>
          <a:xfrm>
            <a:off x="10849741" y="6226735"/>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pic>
        <p:nvPicPr>
          <p:cNvPr id="519" name="Google Shape;519;g160d3a073f0_4_350" descr="Picture of an excerpt from &quot;Robots&quot;"/>
          <p:cNvPicPr preferRelativeResize="0"/>
          <p:nvPr/>
        </p:nvPicPr>
        <p:blipFill rotWithShape="1">
          <a:blip r:embed="rId3">
            <a:alphaModFix/>
          </a:blip>
          <a:srcRect/>
          <a:stretch/>
        </p:blipFill>
        <p:spPr>
          <a:xfrm>
            <a:off x="9490013" y="241238"/>
            <a:ext cx="2428875" cy="1876425"/>
          </a:xfrm>
          <a:prstGeom prst="rect">
            <a:avLst/>
          </a:prstGeom>
          <a:noFill/>
          <a:ln>
            <a:noFill/>
          </a:ln>
        </p:spPr>
      </p:pic>
      <p:pic>
        <p:nvPicPr>
          <p:cNvPr id="520" name="Google Shape;520;g160d3a073f0_4_350" descr="Picture of book cover for &quot;Wild Robot&quot;"/>
          <p:cNvPicPr preferRelativeResize="0"/>
          <p:nvPr/>
        </p:nvPicPr>
        <p:blipFill rotWithShape="1">
          <a:blip r:embed="rId4">
            <a:alphaModFix/>
          </a:blip>
          <a:srcRect/>
          <a:stretch/>
        </p:blipFill>
        <p:spPr>
          <a:xfrm>
            <a:off x="7584448" y="241250"/>
            <a:ext cx="1394450" cy="1876425"/>
          </a:xfrm>
          <a:prstGeom prst="rect">
            <a:avLst/>
          </a:prstGeom>
          <a:noFill/>
          <a:ln>
            <a:noFill/>
          </a:ln>
        </p:spPr>
      </p:pic>
      <p:sp>
        <p:nvSpPr>
          <p:cNvPr id="521" name="Google Shape;521;g160d3a073f0_4_350"/>
          <p:cNvSpPr txBox="1">
            <a:spLocks noGrp="1"/>
          </p:cNvSpPr>
          <p:nvPr>
            <p:ph type="body" idx="1"/>
          </p:nvPr>
        </p:nvSpPr>
        <p:spPr>
          <a:xfrm>
            <a:off x="236400" y="1415650"/>
            <a:ext cx="11841300" cy="5083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2800"/>
              <a:buNone/>
            </a:pPr>
            <a:r>
              <a:rPr lang="en-US" sz="2600">
                <a:solidFill>
                  <a:srgbClr val="003B71"/>
                </a:solidFill>
                <a:latin typeface="Calibri"/>
                <a:ea typeface="Calibri"/>
                <a:cs typeface="Calibri"/>
                <a:sym typeface="Calibri"/>
              </a:rPr>
              <a:t>Fiction/Nonfiction vs. Article (English &amp; Spanish):</a:t>
            </a:r>
            <a:endParaRPr sz="2600">
              <a:solidFill>
                <a:srgbClr val="003B71"/>
              </a:solidFill>
              <a:latin typeface="Calibri"/>
              <a:ea typeface="Calibri"/>
              <a:cs typeface="Calibri"/>
              <a:sym typeface="Calibri"/>
            </a:endParaRPr>
          </a:p>
          <a:p>
            <a:pPr marL="0" lvl="0" indent="0" algn="l" rtl="0">
              <a:lnSpc>
                <a:spcPct val="115000"/>
              </a:lnSpc>
              <a:spcBef>
                <a:spcPts val="0"/>
              </a:spcBef>
              <a:spcAft>
                <a:spcPts val="0"/>
              </a:spcAft>
              <a:buSzPts val="2800"/>
              <a:buNone/>
            </a:pPr>
            <a:r>
              <a:rPr lang="en-US" sz="2600" b="0">
                <a:solidFill>
                  <a:srgbClr val="003B71"/>
                </a:solidFill>
                <a:latin typeface="Calibri"/>
                <a:ea typeface="Calibri"/>
                <a:cs typeface="Calibri"/>
                <a:sym typeface="Calibri"/>
              </a:rPr>
              <a:t>Suggestions:</a:t>
            </a:r>
            <a:endParaRPr sz="2600" b="0">
              <a:solidFill>
                <a:srgbClr val="003B71"/>
              </a:solidFill>
              <a:latin typeface="Calibri"/>
              <a:ea typeface="Calibri"/>
              <a:cs typeface="Calibri"/>
              <a:sym typeface="Calibri"/>
            </a:endParaRPr>
          </a:p>
          <a:p>
            <a:pPr marL="457200" lvl="0" indent="0" algn="l" rtl="0">
              <a:lnSpc>
                <a:spcPct val="115000"/>
              </a:lnSpc>
              <a:spcBef>
                <a:spcPts val="0"/>
              </a:spcBef>
              <a:spcAft>
                <a:spcPts val="0"/>
              </a:spcAft>
              <a:buSzPts val="2800"/>
              <a:buNone/>
            </a:pPr>
            <a:r>
              <a:rPr lang="en-US" sz="2600" b="0">
                <a:solidFill>
                  <a:srgbClr val="003B71"/>
                </a:solidFill>
                <a:latin typeface="Arial"/>
                <a:ea typeface="Arial"/>
                <a:cs typeface="Arial"/>
                <a:sym typeface="Arial"/>
              </a:rPr>
              <a:t>•</a:t>
            </a:r>
            <a:r>
              <a:rPr lang="en-US" sz="2600" b="0">
                <a:solidFill>
                  <a:srgbClr val="003B71"/>
                </a:solidFill>
                <a:latin typeface="Calibri"/>
                <a:ea typeface="Calibri"/>
                <a:cs typeface="Calibri"/>
                <a:sym typeface="Calibri"/>
              </a:rPr>
              <a:t>Teacher Read Aloud/Think Aloud – Teacher reads article, thinking aloud about the article.</a:t>
            </a:r>
            <a:endParaRPr sz="2600" b="0">
              <a:solidFill>
                <a:srgbClr val="003B71"/>
              </a:solidFill>
              <a:latin typeface="Calibri"/>
              <a:ea typeface="Calibri"/>
              <a:cs typeface="Calibri"/>
              <a:sym typeface="Calibri"/>
            </a:endParaRPr>
          </a:p>
          <a:p>
            <a:pPr marL="457200" lvl="0" indent="0" algn="l" rtl="0">
              <a:lnSpc>
                <a:spcPct val="115000"/>
              </a:lnSpc>
              <a:spcBef>
                <a:spcPts val="0"/>
              </a:spcBef>
              <a:spcAft>
                <a:spcPts val="0"/>
              </a:spcAft>
              <a:buSzPts val="2800"/>
              <a:buNone/>
            </a:pPr>
            <a:r>
              <a:rPr lang="en-US" sz="2600" b="0">
                <a:solidFill>
                  <a:srgbClr val="003B71"/>
                </a:solidFill>
                <a:latin typeface="Arial"/>
                <a:ea typeface="Arial"/>
                <a:cs typeface="Arial"/>
                <a:sym typeface="Arial"/>
              </a:rPr>
              <a:t>•</a:t>
            </a:r>
            <a:r>
              <a:rPr lang="en-US" sz="2600" b="0">
                <a:solidFill>
                  <a:srgbClr val="003B71"/>
                </a:solidFill>
                <a:latin typeface="Calibri"/>
                <a:ea typeface="Calibri"/>
                <a:cs typeface="Calibri"/>
                <a:sym typeface="Calibri"/>
              </a:rPr>
              <a:t>Students Read Together – Students reread the article analyzing the strengths in each piece of literature.</a:t>
            </a:r>
            <a:endParaRPr sz="2600" b="0">
              <a:solidFill>
                <a:srgbClr val="003B71"/>
              </a:solidFill>
              <a:latin typeface="Calibri"/>
              <a:ea typeface="Calibri"/>
              <a:cs typeface="Calibri"/>
              <a:sym typeface="Calibri"/>
            </a:endParaRPr>
          </a:p>
          <a:p>
            <a:pPr marL="457200" lvl="0" indent="0" algn="l" rtl="0">
              <a:lnSpc>
                <a:spcPct val="115000"/>
              </a:lnSpc>
              <a:spcBef>
                <a:spcPts val="0"/>
              </a:spcBef>
              <a:spcAft>
                <a:spcPts val="0"/>
              </a:spcAft>
              <a:buSzPts val="2800"/>
              <a:buNone/>
            </a:pPr>
            <a:r>
              <a:rPr lang="en-US" sz="2600" b="0">
                <a:solidFill>
                  <a:srgbClr val="003B71"/>
                </a:solidFill>
                <a:latin typeface="Arial"/>
                <a:ea typeface="Arial"/>
                <a:cs typeface="Arial"/>
                <a:sym typeface="Arial"/>
              </a:rPr>
              <a:t>•</a:t>
            </a:r>
            <a:r>
              <a:rPr lang="en-US" sz="2600" b="0">
                <a:solidFill>
                  <a:srgbClr val="003B71"/>
                </a:solidFill>
                <a:latin typeface="Calibri"/>
                <a:ea typeface="Calibri"/>
                <a:cs typeface="Calibri"/>
                <a:sym typeface="Calibri"/>
              </a:rPr>
              <a:t> Graphic Organizers</a:t>
            </a:r>
            <a:endParaRPr sz="2600" b="0">
              <a:solidFill>
                <a:srgbClr val="003B71"/>
              </a:solidFill>
              <a:latin typeface="Calibri"/>
              <a:ea typeface="Calibri"/>
              <a:cs typeface="Calibri"/>
              <a:sym typeface="Calibri"/>
            </a:endParaRPr>
          </a:p>
          <a:p>
            <a:pPr marL="914400" lvl="0" indent="0" algn="l" rtl="0">
              <a:lnSpc>
                <a:spcPct val="115000"/>
              </a:lnSpc>
              <a:spcBef>
                <a:spcPts val="0"/>
              </a:spcBef>
              <a:spcAft>
                <a:spcPts val="0"/>
              </a:spcAft>
              <a:buSzPts val="2800"/>
              <a:buNone/>
            </a:pPr>
            <a:r>
              <a:rPr lang="en-US" sz="2600" b="0">
                <a:solidFill>
                  <a:srgbClr val="003B71"/>
                </a:solidFill>
                <a:latin typeface="Arial"/>
                <a:ea typeface="Arial"/>
                <a:cs typeface="Arial"/>
                <a:sym typeface="Arial"/>
              </a:rPr>
              <a:t>•</a:t>
            </a:r>
            <a:r>
              <a:rPr lang="en-US" sz="2600" b="0">
                <a:solidFill>
                  <a:srgbClr val="003B71"/>
                </a:solidFill>
                <a:latin typeface="Calibri"/>
                <a:ea typeface="Calibri"/>
                <a:cs typeface="Calibri"/>
                <a:sym typeface="Calibri"/>
              </a:rPr>
              <a:t>T- Chart</a:t>
            </a:r>
            <a:endParaRPr sz="2600" b="0">
              <a:solidFill>
                <a:srgbClr val="003B71"/>
              </a:solidFill>
              <a:latin typeface="Calibri"/>
              <a:ea typeface="Calibri"/>
              <a:cs typeface="Calibri"/>
              <a:sym typeface="Calibri"/>
            </a:endParaRPr>
          </a:p>
          <a:p>
            <a:pPr marL="914400" lvl="0" indent="0" algn="l" rtl="0">
              <a:lnSpc>
                <a:spcPct val="115000"/>
              </a:lnSpc>
              <a:spcBef>
                <a:spcPts val="0"/>
              </a:spcBef>
              <a:spcAft>
                <a:spcPts val="0"/>
              </a:spcAft>
              <a:buSzPts val="2800"/>
              <a:buNone/>
            </a:pPr>
            <a:r>
              <a:rPr lang="en-US" sz="2600" b="0">
                <a:solidFill>
                  <a:srgbClr val="003B71"/>
                </a:solidFill>
                <a:latin typeface="Arial"/>
                <a:ea typeface="Arial"/>
                <a:cs typeface="Arial"/>
                <a:sym typeface="Arial"/>
              </a:rPr>
              <a:t>•</a:t>
            </a:r>
            <a:r>
              <a:rPr lang="en-US" sz="2600" b="0">
                <a:solidFill>
                  <a:srgbClr val="003B71"/>
                </a:solidFill>
                <a:latin typeface="Calibri"/>
                <a:ea typeface="Calibri"/>
                <a:cs typeface="Calibri"/>
                <a:sym typeface="Calibri"/>
              </a:rPr>
              <a:t>Students divide paper into 5 columns and write strengths (information learned) from each piece of literature</a:t>
            </a:r>
            <a:r>
              <a:rPr lang="en-US" b="0">
                <a:solidFill>
                  <a:srgbClr val="003B71"/>
                </a:solidFill>
                <a:latin typeface="Calibri"/>
                <a:ea typeface="Calibri"/>
                <a:cs typeface="Calibri"/>
                <a:sym typeface="Calibri"/>
              </a:rPr>
              <a:t>.</a:t>
            </a:r>
            <a:endParaRPr>
              <a:solidFill>
                <a:srgbClr val="003B71"/>
              </a:solidFill>
              <a:latin typeface="Verdana"/>
              <a:ea typeface="Verdana"/>
              <a:cs typeface="Verdana"/>
              <a:sym typeface="Verdana"/>
            </a:endParaRPr>
          </a:p>
        </p:txBody>
      </p:sp>
      <p:sp>
        <p:nvSpPr>
          <p:cNvPr id="522" name="Google Shape;522;g160d3a073f0_4_350"/>
          <p:cNvSpPr txBox="1">
            <a:spLocks noGrp="1"/>
          </p:cNvSpPr>
          <p:nvPr>
            <p:ph type="title"/>
          </p:nvPr>
        </p:nvSpPr>
        <p:spPr>
          <a:xfrm>
            <a:off x="152400" y="60325"/>
            <a:ext cx="121920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Paired Passages</a:t>
            </a:r>
            <a:endParaRPr>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160d3a073f0_4_359"/>
          <p:cNvSpPr txBox="1">
            <a:spLocks noGrp="1"/>
          </p:cNvSpPr>
          <p:nvPr>
            <p:ph type="sldNum" idx="12"/>
          </p:nvPr>
        </p:nvSpPr>
        <p:spPr>
          <a:xfrm>
            <a:off x="10798495" y="536630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sp>
        <p:nvSpPr>
          <p:cNvPr id="530" name="Google Shape;530;g160d3a073f0_4_359"/>
          <p:cNvSpPr txBox="1"/>
          <p:nvPr/>
        </p:nvSpPr>
        <p:spPr>
          <a:xfrm>
            <a:off x="8430033" y="5881696"/>
            <a:ext cx="3510000" cy="831300"/>
          </a:xfrm>
          <a:prstGeom prst="rect">
            <a:avLst/>
          </a:prstGeom>
          <a:solidFill>
            <a:srgbClr val="003B7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New Roman"/>
                <a:ea typeface="Times New Roman"/>
                <a:cs typeface="Times New Roman"/>
                <a:sym typeface="Times New Roman"/>
              </a:rPr>
              <a:t>Did you survive?  Ask your students to complete a culminating presentation of research from character’s point of view!</a:t>
            </a:r>
            <a:endParaRPr sz="1400" b="0" i="0" u="none" strike="noStrike" cap="none">
              <a:solidFill>
                <a:schemeClr val="lt1"/>
              </a:solidFill>
              <a:latin typeface="Times New Roman"/>
              <a:ea typeface="Times New Roman"/>
              <a:cs typeface="Times New Roman"/>
              <a:sym typeface="Times New Roman"/>
            </a:endParaRPr>
          </a:p>
        </p:txBody>
      </p:sp>
      <p:pic>
        <p:nvPicPr>
          <p:cNvPr id="531" name="Google Shape;531;g160d3a073f0_4_359" descr="Picture of book cover for &quot;Titanic 1912&quot;"/>
          <p:cNvPicPr preferRelativeResize="0"/>
          <p:nvPr/>
        </p:nvPicPr>
        <p:blipFill rotWithShape="1">
          <a:blip r:embed="rId3">
            <a:alphaModFix/>
          </a:blip>
          <a:srcRect/>
          <a:stretch/>
        </p:blipFill>
        <p:spPr>
          <a:xfrm>
            <a:off x="10209092" y="1462525"/>
            <a:ext cx="1601003" cy="2550750"/>
          </a:xfrm>
          <a:prstGeom prst="rect">
            <a:avLst/>
          </a:prstGeom>
          <a:noFill/>
          <a:ln>
            <a:noFill/>
          </a:ln>
        </p:spPr>
      </p:pic>
      <p:sp>
        <p:nvSpPr>
          <p:cNvPr id="532" name="Google Shape;532;g160d3a073f0_4_359"/>
          <p:cNvSpPr txBox="1"/>
          <p:nvPr/>
        </p:nvSpPr>
        <p:spPr>
          <a:xfrm>
            <a:off x="9416750" y="2847950"/>
            <a:ext cx="786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C22536"/>
                </a:solidFill>
                <a:latin typeface="Times New Roman"/>
                <a:ea typeface="Times New Roman"/>
                <a:cs typeface="Times New Roman"/>
                <a:sym typeface="Times New Roman"/>
              </a:rPr>
              <a:t>#3</a:t>
            </a:r>
            <a:endParaRPr sz="4000" b="1" i="0" u="none" strike="noStrike" cap="none">
              <a:solidFill>
                <a:srgbClr val="C22536"/>
              </a:solidFill>
              <a:latin typeface="Times New Roman"/>
              <a:ea typeface="Times New Roman"/>
              <a:cs typeface="Times New Roman"/>
              <a:sym typeface="Times New Roman"/>
            </a:endParaRPr>
          </a:p>
        </p:txBody>
      </p:sp>
      <p:pic>
        <p:nvPicPr>
          <p:cNvPr id="533" name="Google Shape;533;g160d3a073f0_4_359" descr="Picture of book cover for &quot;I Survived the Sinking of the Titanic, 1912&quot;"/>
          <p:cNvPicPr preferRelativeResize="0"/>
          <p:nvPr/>
        </p:nvPicPr>
        <p:blipFill rotWithShape="1">
          <a:blip r:embed="rId4">
            <a:alphaModFix/>
          </a:blip>
          <a:srcRect/>
          <a:stretch/>
        </p:blipFill>
        <p:spPr>
          <a:xfrm>
            <a:off x="8434542" y="3632225"/>
            <a:ext cx="1778275" cy="2280175"/>
          </a:xfrm>
          <a:prstGeom prst="rect">
            <a:avLst/>
          </a:prstGeom>
          <a:noFill/>
          <a:ln>
            <a:noFill/>
          </a:ln>
        </p:spPr>
      </p:pic>
      <p:pic>
        <p:nvPicPr>
          <p:cNvPr id="534" name="Google Shape;534;g160d3a073f0_4_359" descr="Picture of book cover for &quot;The Titanic&quot;"/>
          <p:cNvPicPr preferRelativeResize="0"/>
          <p:nvPr/>
        </p:nvPicPr>
        <p:blipFill rotWithShape="1">
          <a:blip r:embed="rId5">
            <a:alphaModFix/>
          </a:blip>
          <a:srcRect/>
          <a:stretch/>
        </p:blipFill>
        <p:spPr>
          <a:xfrm>
            <a:off x="7351617" y="1344663"/>
            <a:ext cx="1778275" cy="2442699"/>
          </a:xfrm>
          <a:prstGeom prst="rect">
            <a:avLst/>
          </a:prstGeom>
          <a:noFill/>
          <a:ln>
            <a:noFill/>
          </a:ln>
        </p:spPr>
      </p:pic>
      <p:pic>
        <p:nvPicPr>
          <p:cNvPr id="535" name="Google Shape;535;g160d3a073f0_4_359" descr="Picture of book cover for &quot;What was the Titanic&quot;"/>
          <p:cNvPicPr preferRelativeResize="0"/>
          <p:nvPr/>
        </p:nvPicPr>
        <p:blipFill rotWithShape="1">
          <a:blip r:embed="rId6">
            <a:alphaModFix/>
          </a:blip>
          <a:srcRect/>
          <a:stretch/>
        </p:blipFill>
        <p:spPr>
          <a:xfrm>
            <a:off x="6043866" y="4041375"/>
            <a:ext cx="1778275" cy="2550762"/>
          </a:xfrm>
          <a:prstGeom prst="rect">
            <a:avLst/>
          </a:prstGeom>
          <a:noFill/>
          <a:ln>
            <a:noFill/>
          </a:ln>
        </p:spPr>
      </p:pic>
      <p:sp>
        <p:nvSpPr>
          <p:cNvPr id="536" name="Google Shape;536;g160d3a073f0_4_359"/>
          <p:cNvSpPr txBox="1"/>
          <p:nvPr/>
        </p:nvSpPr>
        <p:spPr>
          <a:xfrm>
            <a:off x="3585675" y="5859301"/>
            <a:ext cx="2477400" cy="677100"/>
          </a:xfrm>
          <a:prstGeom prst="rect">
            <a:avLst/>
          </a:prstGeom>
          <a:solidFill>
            <a:srgbClr val="003B7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Times New Roman"/>
                <a:ea typeface="Times New Roman"/>
                <a:cs typeface="Times New Roman"/>
                <a:sym typeface="Times New Roman"/>
              </a:rPr>
              <a:t>Background through poetry and pictural journals</a:t>
            </a:r>
            <a:endParaRPr sz="1600" b="0" i="0" u="none" strike="noStrike" cap="none">
              <a:solidFill>
                <a:schemeClr val="lt1"/>
              </a:solidFill>
              <a:latin typeface="Times New Roman"/>
              <a:ea typeface="Times New Roman"/>
              <a:cs typeface="Times New Roman"/>
              <a:sym typeface="Times New Roman"/>
            </a:endParaRPr>
          </a:p>
        </p:txBody>
      </p:sp>
      <p:pic>
        <p:nvPicPr>
          <p:cNvPr id="537" name="Google Shape;537;g160d3a073f0_4_359" descr="Picture of an excerpt from the poem &quot;The Iceberg that Sank the Titanic&quot;"/>
          <p:cNvPicPr preferRelativeResize="0"/>
          <p:nvPr/>
        </p:nvPicPr>
        <p:blipFill rotWithShape="1">
          <a:blip r:embed="rId7">
            <a:alphaModFix/>
          </a:blip>
          <a:srcRect/>
          <a:stretch/>
        </p:blipFill>
        <p:spPr>
          <a:xfrm>
            <a:off x="5171362" y="1344868"/>
            <a:ext cx="2044971" cy="2467250"/>
          </a:xfrm>
          <a:prstGeom prst="rect">
            <a:avLst/>
          </a:prstGeom>
          <a:noFill/>
          <a:ln>
            <a:noFill/>
          </a:ln>
        </p:spPr>
      </p:pic>
      <p:sp>
        <p:nvSpPr>
          <p:cNvPr id="538" name="Google Shape;538;g160d3a073f0_4_359"/>
          <p:cNvSpPr txBox="1"/>
          <p:nvPr/>
        </p:nvSpPr>
        <p:spPr>
          <a:xfrm>
            <a:off x="4623351" y="2445404"/>
            <a:ext cx="786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C22536"/>
                </a:solidFill>
                <a:latin typeface="Times New Roman"/>
                <a:ea typeface="Times New Roman"/>
                <a:cs typeface="Times New Roman"/>
                <a:sym typeface="Times New Roman"/>
              </a:rPr>
              <a:t>#2</a:t>
            </a:r>
            <a:endParaRPr sz="4000" b="1" i="0" u="none" strike="noStrike" cap="none">
              <a:solidFill>
                <a:srgbClr val="C22536"/>
              </a:solidFill>
              <a:latin typeface="Times New Roman"/>
              <a:ea typeface="Times New Roman"/>
              <a:cs typeface="Times New Roman"/>
              <a:sym typeface="Times New Roman"/>
            </a:endParaRPr>
          </a:p>
        </p:txBody>
      </p:sp>
      <p:pic>
        <p:nvPicPr>
          <p:cNvPr id="539" name="Google Shape;539;g160d3a073f0_4_359" descr="Picture of the Titanic sailing"/>
          <p:cNvPicPr preferRelativeResize="0"/>
          <p:nvPr/>
        </p:nvPicPr>
        <p:blipFill rotWithShape="1">
          <a:blip r:embed="rId8">
            <a:alphaModFix/>
          </a:blip>
          <a:srcRect/>
          <a:stretch/>
        </p:blipFill>
        <p:spPr>
          <a:xfrm>
            <a:off x="2369199" y="3458474"/>
            <a:ext cx="3066775" cy="2042825"/>
          </a:xfrm>
          <a:prstGeom prst="rect">
            <a:avLst/>
          </a:prstGeom>
          <a:noFill/>
          <a:ln>
            <a:noFill/>
          </a:ln>
        </p:spPr>
      </p:pic>
      <p:pic>
        <p:nvPicPr>
          <p:cNvPr id="540" name="Google Shape;540;g160d3a073f0_4_359" descr="Picture of the Titanic sinking"/>
          <p:cNvPicPr preferRelativeResize="0"/>
          <p:nvPr/>
        </p:nvPicPr>
        <p:blipFill rotWithShape="1">
          <a:blip r:embed="rId9">
            <a:alphaModFix/>
          </a:blip>
          <a:srcRect/>
          <a:stretch/>
        </p:blipFill>
        <p:spPr>
          <a:xfrm>
            <a:off x="114295" y="4948920"/>
            <a:ext cx="3338150" cy="1794775"/>
          </a:xfrm>
          <a:prstGeom prst="rect">
            <a:avLst/>
          </a:prstGeom>
          <a:noFill/>
          <a:ln>
            <a:noFill/>
          </a:ln>
        </p:spPr>
      </p:pic>
      <p:sp>
        <p:nvSpPr>
          <p:cNvPr id="541" name="Google Shape;541;g160d3a073f0_4_359"/>
          <p:cNvSpPr txBox="1"/>
          <p:nvPr/>
        </p:nvSpPr>
        <p:spPr>
          <a:xfrm>
            <a:off x="1583200" y="4181750"/>
            <a:ext cx="786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C22536"/>
                </a:solidFill>
                <a:latin typeface="Times New Roman"/>
                <a:ea typeface="Times New Roman"/>
                <a:cs typeface="Times New Roman"/>
                <a:sym typeface="Times New Roman"/>
              </a:rPr>
              <a:t>#1</a:t>
            </a:r>
            <a:endParaRPr sz="4000" b="1" i="0" u="none" strike="noStrike" cap="none">
              <a:solidFill>
                <a:srgbClr val="C22536"/>
              </a:solidFill>
              <a:latin typeface="Times New Roman"/>
              <a:ea typeface="Times New Roman"/>
              <a:cs typeface="Times New Roman"/>
              <a:sym typeface="Times New Roman"/>
            </a:endParaRPr>
          </a:p>
        </p:txBody>
      </p:sp>
      <p:sp>
        <p:nvSpPr>
          <p:cNvPr id="542" name="Google Shape;542;g160d3a073f0_4_359"/>
          <p:cNvSpPr txBox="1"/>
          <p:nvPr/>
        </p:nvSpPr>
        <p:spPr>
          <a:xfrm>
            <a:off x="210925" y="3733575"/>
            <a:ext cx="1945500" cy="615600"/>
          </a:xfrm>
          <a:prstGeom prst="rect">
            <a:avLst/>
          </a:prstGeom>
          <a:solidFill>
            <a:srgbClr val="003B7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Times New Roman"/>
                <a:ea typeface="Times New Roman"/>
                <a:cs typeface="Times New Roman"/>
                <a:sym typeface="Times New Roman"/>
              </a:rPr>
              <a:t>Show both pictures and write about them</a:t>
            </a:r>
            <a:endParaRPr sz="1400" b="0" i="0" u="none" strike="noStrike" cap="none">
              <a:solidFill>
                <a:schemeClr val="lt1"/>
              </a:solidFill>
              <a:latin typeface="Times New Roman"/>
              <a:ea typeface="Times New Roman"/>
              <a:cs typeface="Times New Roman"/>
              <a:sym typeface="Times New Roman"/>
            </a:endParaRPr>
          </a:p>
        </p:txBody>
      </p:sp>
      <p:sp>
        <p:nvSpPr>
          <p:cNvPr id="543" name="Google Shape;543;g160d3a073f0_4_359"/>
          <p:cNvSpPr txBox="1">
            <a:spLocks noGrp="1"/>
          </p:cNvSpPr>
          <p:nvPr>
            <p:ph type="body" idx="1"/>
          </p:nvPr>
        </p:nvSpPr>
        <p:spPr>
          <a:xfrm>
            <a:off x="528400" y="1619717"/>
            <a:ext cx="3912600" cy="17949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AutoNum type="arabicPeriod"/>
            </a:pPr>
            <a:r>
              <a:rPr lang="en-US"/>
              <a:t>Hook the students</a:t>
            </a:r>
            <a:endParaRPr/>
          </a:p>
          <a:p>
            <a:pPr marL="457200" lvl="0" indent="-406400" algn="l" rtl="0">
              <a:lnSpc>
                <a:spcPct val="90000"/>
              </a:lnSpc>
              <a:spcBef>
                <a:spcPts val="0"/>
              </a:spcBef>
              <a:spcAft>
                <a:spcPts val="0"/>
              </a:spcAft>
              <a:buSzPts val="2800"/>
              <a:buAutoNum type="arabicPeriod"/>
            </a:pPr>
            <a:r>
              <a:rPr lang="en-US"/>
              <a:t>Develop background </a:t>
            </a:r>
            <a:br>
              <a:rPr lang="en-US"/>
            </a:br>
            <a:r>
              <a:rPr lang="en-US"/>
              <a:t>knowledge</a:t>
            </a:r>
            <a:endParaRPr/>
          </a:p>
          <a:p>
            <a:pPr marL="457200" lvl="0" indent="-406400" algn="l" rtl="0">
              <a:lnSpc>
                <a:spcPct val="90000"/>
              </a:lnSpc>
              <a:spcBef>
                <a:spcPts val="0"/>
              </a:spcBef>
              <a:spcAft>
                <a:spcPts val="0"/>
              </a:spcAft>
              <a:buSzPts val="2800"/>
              <a:buAutoNum type="arabicPeriod"/>
            </a:pPr>
            <a:r>
              <a:rPr lang="en-US"/>
              <a:t>Build complexity </a:t>
            </a:r>
            <a:endParaRPr/>
          </a:p>
        </p:txBody>
      </p:sp>
      <p:sp>
        <p:nvSpPr>
          <p:cNvPr id="544" name="Google Shape;544;g160d3a073f0_4_359"/>
          <p:cNvSpPr txBox="1">
            <a:spLocks noGrp="1"/>
          </p:cNvSpPr>
          <p:nvPr>
            <p:ph type="title"/>
          </p:nvPr>
        </p:nvSpPr>
        <p:spPr>
          <a:xfrm>
            <a:off x="838200" y="136524"/>
            <a:ext cx="105156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US"/>
              <a:t>Paired Passages Example- Titanic Thematic Unit</a:t>
            </a:r>
            <a:endParaRPr/>
          </a:p>
        </p:txBody>
      </p:sp>
      <p:cxnSp>
        <p:nvCxnSpPr>
          <p:cNvPr id="545" name="Google Shape;545;g160d3a073f0_4_359" descr="A red arrow pointing across the books"/>
          <p:cNvCxnSpPr/>
          <p:nvPr/>
        </p:nvCxnSpPr>
        <p:spPr>
          <a:xfrm rot="10800000" flipH="1">
            <a:off x="1611325" y="2240075"/>
            <a:ext cx="9275100" cy="3753300"/>
          </a:xfrm>
          <a:prstGeom prst="straightConnector1">
            <a:avLst/>
          </a:prstGeom>
          <a:noFill/>
          <a:ln w="114300" cap="flat" cmpd="sng">
            <a:solidFill>
              <a:srgbClr val="C22536"/>
            </a:solidFill>
            <a:prstDash val="solid"/>
            <a:round/>
            <a:headEnd type="none" w="sm" len="sm"/>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160d3a073f0_4_35"/>
          <p:cNvSpPr txBox="1">
            <a:spLocks noGrp="1"/>
          </p:cNvSpPr>
          <p:nvPr>
            <p:ph type="sldNum" idx="12"/>
          </p:nvPr>
        </p:nvSpPr>
        <p:spPr>
          <a:xfrm>
            <a:off x="10847930" y="6310313"/>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
        <p:nvSpPr>
          <p:cNvPr id="183" name="Google Shape;183;g160d3a073f0_4_35"/>
          <p:cNvSpPr txBox="1"/>
          <p:nvPr/>
        </p:nvSpPr>
        <p:spPr>
          <a:xfrm>
            <a:off x="9029450" y="6030050"/>
            <a:ext cx="271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Gough and Tunmer (1986)</a:t>
            </a:r>
            <a:endParaRPr sz="1400" b="0" i="0" u="none" strike="noStrike" cap="none">
              <a:solidFill>
                <a:srgbClr val="000000"/>
              </a:solidFill>
              <a:latin typeface="Verdana"/>
              <a:ea typeface="Verdana"/>
              <a:cs typeface="Verdana"/>
              <a:sym typeface="Verdana"/>
            </a:endParaRPr>
          </a:p>
        </p:txBody>
      </p:sp>
      <p:sp>
        <p:nvSpPr>
          <p:cNvPr id="184" name="Google Shape;184;g160d3a073f0_4_35"/>
          <p:cNvSpPr txBox="1"/>
          <p:nvPr/>
        </p:nvSpPr>
        <p:spPr>
          <a:xfrm>
            <a:off x="3861925" y="3705050"/>
            <a:ext cx="4147800" cy="338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400"/>
              <a:buFont typeface="Arial"/>
              <a:buNone/>
            </a:pPr>
            <a:r>
              <a:rPr lang="en-US" sz="2400" b="0" i="0" u="none" strike="noStrike" cap="none">
                <a:solidFill>
                  <a:srgbClr val="003B71"/>
                </a:solidFill>
                <a:latin typeface="Verdana"/>
                <a:ea typeface="Verdana"/>
                <a:cs typeface="Verdana"/>
                <a:sym typeface="Verdana"/>
              </a:rPr>
              <a:t>Background Knowledge</a:t>
            </a:r>
            <a:endParaRPr sz="24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000"/>
              <a:buFont typeface="Arial"/>
              <a:buNone/>
            </a:pPr>
            <a:endParaRPr sz="10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400"/>
              <a:buFont typeface="Arial"/>
              <a:buNone/>
            </a:pPr>
            <a:r>
              <a:rPr lang="en-US" sz="2400" b="0" i="0" u="none" strike="noStrike" cap="none">
                <a:solidFill>
                  <a:srgbClr val="003B71"/>
                </a:solidFill>
                <a:latin typeface="Verdana"/>
                <a:ea typeface="Verdana"/>
                <a:cs typeface="Verdana"/>
                <a:sym typeface="Verdana"/>
              </a:rPr>
              <a:t>Vocabulary</a:t>
            </a:r>
            <a:endParaRPr sz="24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000"/>
              <a:buFont typeface="Arial"/>
              <a:buNone/>
            </a:pPr>
            <a:endParaRPr sz="10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400"/>
              <a:buFont typeface="Arial"/>
              <a:buNone/>
            </a:pPr>
            <a:r>
              <a:rPr lang="en-US" sz="2400" b="0" i="0" u="none" strike="noStrike" cap="none">
                <a:solidFill>
                  <a:srgbClr val="003B71"/>
                </a:solidFill>
                <a:latin typeface="Verdana"/>
                <a:ea typeface="Verdana"/>
                <a:cs typeface="Verdana"/>
                <a:sym typeface="Verdana"/>
              </a:rPr>
              <a:t>Language Structures</a:t>
            </a:r>
            <a:endParaRPr sz="24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000"/>
              <a:buFont typeface="Arial"/>
              <a:buNone/>
            </a:pPr>
            <a:endParaRPr sz="10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400"/>
              <a:buFont typeface="Arial"/>
              <a:buNone/>
            </a:pPr>
            <a:r>
              <a:rPr lang="en-US" sz="2400" b="0" i="0" u="none" strike="noStrike" cap="none">
                <a:solidFill>
                  <a:srgbClr val="003B71"/>
                </a:solidFill>
                <a:latin typeface="Verdana"/>
                <a:ea typeface="Verdana"/>
                <a:cs typeface="Verdana"/>
                <a:sym typeface="Verdana"/>
              </a:rPr>
              <a:t>Verbal Reasoning</a:t>
            </a:r>
            <a:endParaRPr sz="24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000"/>
              <a:buFont typeface="Arial"/>
              <a:buNone/>
            </a:pPr>
            <a:endParaRPr sz="10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400"/>
              <a:buFont typeface="Arial"/>
              <a:buNone/>
            </a:pPr>
            <a:r>
              <a:rPr lang="en-US" sz="2400" b="0" i="0" u="none" strike="noStrike" cap="none">
                <a:solidFill>
                  <a:srgbClr val="003B71"/>
                </a:solidFill>
                <a:latin typeface="Verdana"/>
                <a:ea typeface="Verdana"/>
                <a:cs typeface="Verdana"/>
                <a:sym typeface="Verdana"/>
              </a:rPr>
              <a:t>Literacy Knowledge</a:t>
            </a:r>
            <a:endParaRPr sz="2400" b="0" i="0" u="none" strike="noStrike" cap="none">
              <a:solidFill>
                <a:srgbClr val="003B7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3B71"/>
              </a:solidFill>
              <a:latin typeface="Verdana"/>
              <a:ea typeface="Verdana"/>
              <a:cs typeface="Verdana"/>
              <a:sym typeface="Verdana"/>
            </a:endParaRPr>
          </a:p>
        </p:txBody>
      </p:sp>
      <p:sp>
        <p:nvSpPr>
          <p:cNvPr id="185" name="Google Shape;185;g160d3a073f0_4_35"/>
          <p:cNvSpPr txBox="1"/>
          <p:nvPr/>
        </p:nvSpPr>
        <p:spPr>
          <a:xfrm>
            <a:off x="601675" y="3754800"/>
            <a:ext cx="2811900" cy="3032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Phonological Awareness</a:t>
            </a:r>
            <a:endParaRPr sz="2400" b="0" i="0" u="none" strike="noStrike" cap="none">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Decoding</a:t>
            </a:r>
            <a:endParaRPr sz="2400" b="0" i="0" u="none" strike="noStrike" cap="none">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Sight Recognition</a:t>
            </a:r>
            <a:endParaRPr sz="24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p:txBody>
      </p:sp>
      <p:sp>
        <p:nvSpPr>
          <p:cNvPr id="186" name="Google Shape;186;g160d3a073f0_4_35"/>
          <p:cNvSpPr/>
          <p:nvPr/>
        </p:nvSpPr>
        <p:spPr>
          <a:xfrm>
            <a:off x="8205325" y="1952850"/>
            <a:ext cx="3085200" cy="1473900"/>
          </a:xfrm>
          <a:prstGeom prst="cube">
            <a:avLst>
              <a:gd name="adj" fmla="val 2500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Verdana"/>
                <a:ea typeface="Verdana"/>
                <a:cs typeface="Verdana"/>
                <a:sym typeface="Verdana"/>
              </a:rPr>
              <a:t>Reading Comprehension</a:t>
            </a:r>
            <a:endParaRPr sz="2500" b="0" i="0" u="none" strike="noStrike" cap="none">
              <a:solidFill>
                <a:schemeClr val="lt1"/>
              </a:solidFill>
              <a:latin typeface="Verdana"/>
              <a:ea typeface="Verdana"/>
              <a:cs typeface="Verdana"/>
              <a:sym typeface="Verdana"/>
            </a:endParaRPr>
          </a:p>
        </p:txBody>
      </p:sp>
      <p:sp>
        <p:nvSpPr>
          <p:cNvPr id="187" name="Google Shape;187;g160d3a073f0_4_35"/>
          <p:cNvSpPr txBox="1"/>
          <p:nvPr/>
        </p:nvSpPr>
        <p:spPr>
          <a:xfrm>
            <a:off x="7521925" y="2358900"/>
            <a:ext cx="531000" cy="66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0" i="0" u="none" strike="noStrike" cap="none">
                <a:solidFill>
                  <a:srgbClr val="004E95"/>
                </a:solidFill>
                <a:latin typeface="Verdana"/>
                <a:ea typeface="Verdana"/>
                <a:cs typeface="Verdana"/>
                <a:sym typeface="Verdana"/>
              </a:rPr>
              <a:t>=</a:t>
            </a:r>
            <a:endParaRPr sz="3100" b="0" i="0" u="none" strike="noStrike" cap="none">
              <a:solidFill>
                <a:srgbClr val="004E95"/>
              </a:solidFill>
              <a:latin typeface="Verdana"/>
              <a:ea typeface="Verdana"/>
              <a:cs typeface="Verdana"/>
              <a:sym typeface="Verdana"/>
            </a:endParaRPr>
          </a:p>
        </p:txBody>
      </p:sp>
      <p:sp>
        <p:nvSpPr>
          <p:cNvPr id="188" name="Google Shape;188;g160d3a073f0_4_35"/>
          <p:cNvSpPr/>
          <p:nvPr/>
        </p:nvSpPr>
        <p:spPr>
          <a:xfrm>
            <a:off x="4377925" y="1961075"/>
            <a:ext cx="3085200" cy="1473900"/>
          </a:xfrm>
          <a:prstGeom prst="cube">
            <a:avLst>
              <a:gd name="adj"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Verdana"/>
                <a:ea typeface="Verdana"/>
                <a:cs typeface="Verdana"/>
                <a:sym typeface="Verdana"/>
              </a:rPr>
              <a:t>Language Comprehension</a:t>
            </a:r>
            <a:endParaRPr sz="2500" b="0" i="0" u="none" strike="noStrike" cap="none">
              <a:solidFill>
                <a:schemeClr val="lt1"/>
              </a:solidFill>
              <a:latin typeface="Verdana"/>
              <a:ea typeface="Verdana"/>
              <a:cs typeface="Verdana"/>
              <a:sym typeface="Verdana"/>
            </a:endParaRPr>
          </a:p>
        </p:txBody>
      </p:sp>
      <p:sp>
        <p:nvSpPr>
          <p:cNvPr id="189" name="Google Shape;189;g160d3a073f0_4_35"/>
          <p:cNvSpPr txBox="1"/>
          <p:nvPr/>
        </p:nvSpPr>
        <p:spPr>
          <a:xfrm>
            <a:off x="3788125" y="2358900"/>
            <a:ext cx="5310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4E95"/>
                </a:solidFill>
                <a:latin typeface="Verdana"/>
                <a:ea typeface="Verdana"/>
                <a:cs typeface="Verdana"/>
                <a:sym typeface="Verdana"/>
              </a:rPr>
              <a:t>X</a:t>
            </a:r>
            <a:endParaRPr sz="3000" b="0" i="0" u="none" strike="noStrike" cap="none">
              <a:solidFill>
                <a:srgbClr val="004E95"/>
              </a:solidFill>
              <a:latin typeface="Verdana"/>
              <a:ea typeface="Verdana"/>
              <a:cs typeface="Verdana"/>
              <a:sym typeface="Verdana"/>
            </a:endParaRPr>
          </a:p>
        </p:txBody>
      </p:sp>
      <p:sp>
        <p:nvSpPr>
          <p:cNvPr id="190" name="Google Shape;190;g160d3a073f0_4_35"/>
          <p:cNvSpPr/>
          <p:nvPr/>
        </p:nvSpPr>
        <p:spPr>
          <a:xfrm>
            <a:off x="550525" y="1985950"/>
            <a:ext cx="3085200" cy="1473900"/>
          </a:xfrm>
          <a:prstGeom prst="cube">
            <a:avLst>
              <a:gd name="adj" fmla="val 25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Verdana"/>
                <a:ea typeface="Verdana"/>
                <a:cs typeface="Verdana"/>
                <a:sym typeface="Verdana"/>
              </a:rPr>
              <a:t>Word Recognition</a:t>
            </a:r>
            <a:endParaRPr sz="2500" b="0" i="0" u="none" strike="noStrike" cap="none">
              <a:solidFill>
                <a:schemeClr val="lt1"/>
              </a:solidFill>
              <a:latin typeface="Verdana"/>
              <a:ea typeface="Verdana"/>
              <a:cs typeface="Verdana"/>
              <a:sym typeface="Verdana"/>
            </a:endParaRPr>
          </a:p>
        </p:txBody>
      </p:sp>
      <p:sp>
        <p:nvSpPr>
          <p:cNvPr id="191" name="Google Shape;191;g160d3a073f0_4_35"/>
          <p:cNvSpPr txBox="1">
            <a:spLocks noGrp="1"/>
          </p:cNvSpPr>
          <p:nvPr>
            <p:ph type="title"/>
          </p:nvPr>
        </p:nvSpPr>
        <p:spPr>
          <a:xfrm>
            <a:off x="838200" y="365125"/>
            <a:ext cx="82845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Simple View of Reading</a:t>
            </a:r>
            <a:endParaRPr>
              <a:latin typeface="Verdana"/>
              <a:ea typeface="Verdana"/>
              <a:cs typeface="Verdana"/>
              <a:sym typeface="Verdan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160d3a073f0_4_381"/>
          <p:cNvSpPr txBox="1">
            <a:spLocks noGrp="1"/>
          </p:cNvSpPr>
          <p:nvPr>
            <p:ph type="sldNum" idx="12"/>
          </p:nvPr>
        </p:nvSpPr>
        <p:spPr>
          <a:xfrm>
            <a:off x="8215864" y="6244014"/>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pic>
        <p:nvPicPr>
          <p:cNvPr id="552" name="Google Shape;552;g160d3a073f0_4_381" descr="Picture of a funnel with arrows flowing into it"/>
          <p:cNvPicPr preferRelativeResize="0"/>
          <p:nvPr/>
        </p:nvPicPr>
        <p:blipFill rotWithShape="1">
          <a:blip r:embed="rId3">
            <a:alphaModFix/>
          </a:blip>
          <a:srcRect/>
          <a:stretch/>
        </p:blipFill>
        <p:spPr>
          <a:xfrm>
            <a:off x="11116955" y="190249"/>
            <a:ext cx="712095" cy="1119875"/>
          </a:xfrm>
          <a:prstGeom prst="rect">
            <a:avLst/>
          </a:prstGeom>
          <a:noFill/>
          <a:ln>
            <a:noFill/>
          </a:ln>
        </p:spPr>
      </p:pic>
      <p:sp>
        <p:nvSpPr>
          <p:cNvPr id="553" name="Google Shape;553;g160d3a073f0_4_381"/>
          <p:cNvSpPr txBox="1">
            <a:spLocks noGrp="1"/>
          </p:cNvSpPr>
          <p:nvPr>
            <p:ph type="body" idx="1"/>
          </p:nvPr>
        </p:nvSpPr>
        <p:spPr>
          <a:xfrm>
            <a:off x="362950" y="1092821"/>
            <a:ext cx="11829000" cy="53079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100000"/>
              </a:lnSpc>
              <a:spcBef>
                <a:spcPts val="0"/>
              </a:spcBef>
              <a:spcAft>
                <a:spcPts val="0"/>
              </a:spcAft>
              <a:buSzPct val="109804"/>
              <a:buNone/>
            </a:pPr>
            <a:r>
              <a:rPr lang="en-US" sz="3000" u="sng">
                <a:latin typeface="Verdana"/>
                <a:ea typeface="Verdana"/>
                <a:cs typeface="Verdana"/>
                <a:sym typeface="Verdana"/>
              </a:rPr>
              <a:t>*This graphic organizer teaches students how to narrow down their thoughts to write a solid response paragraph to something they have read.</a:t>
            </a:r>
            <a:r>
              <a:rPr lang="en-US" u="sng">
                <a:latin typeface="Verdana"/>
                <a:ea typeface="Verdana"/>
                <a:cs typeface="Verdana"/>
                <a:sym typeface="Verdana"/>
              </a:rPr>
              <a:t/>
            </a:r>
            <a:br>
              <a:rPr lang="en-US" u="sng">
                <a:latin typeface="Verdana"/>
                <a:ea typeface="Verdana"/>
                <a:cs typeface="Verdana"/>
                <a:sym typeface="Verdana"/>
              </a:rPr>
            </a:br>
            <a:endParaRPr sz="1800" u="sng">
              <a:latin typeface="Verdana"/>
              <a:ea typeface="Verdana"/>
              <a:cs typeface="Verdana"/>
              <a:sym typeface="Verdana"/>
            </a:endParaRPr>
          </a:p>
          <a:p>
            <a:pPr marL="457200" lvl="0" indent="-419100" algn="l" rtl="0">
              <a:lnSpc>
                <a:spcPct val="100000"/>
              </a:lnSpc>
              <a:spcBef>
                <a:spcPts val="0"/>
              </a:spcBef>
              <a:spcAft>
                <a:spcPts val="0"/>
              </a:spcAft>
              <a:buSzPct val="100000"/>
              <a:buFont typeface="Verdana"/>
              <a:buAutoNum type="arabicPeriod"/>
            </a:pPr>
            <a:r>
              <a:rPr lang="en-US" sz="3000">
                <a:latin typeface="Verdana"/>
                <a:ea typeface="Verdana"/>
                <a:cs typeface="Verdana"/>
                <a:sym typeface="Verdana"/>
              </a:rPr>
              <a:t>After reading a passage, students will write down 3 facts. </a:t>
            </a:r>
            <a:endParaRPr sz="3000">
              <a:latin typeface="Verdana"/>
              <a:ea typeface="Verdana"/>
              <a:cs typeface="Verdana"/>
              <a:sym typeface="Verdana"/>
            </a:endParaRPr>
          </a:p>
          <a:p>
            <a:pPr marL="914400" lvl="1" indent="-393700" algn="l" rtl="0">
              <a:lnSpc>
                <a:spcPct val="100000"/>
              </a:lnSpc>
              <a:spcBef>
                <a:spcPts val="0"/>
              </a:spcBef>
              <a:spcAft>
                <a:spcPts val="0"/>
              </a:spcAft>
              <a:buSzPct val="100000"/>
              <a:buFont typeface="Verdana"/>
              <a:buAutoNum type="alphaLcPeriod"/>
            </a:pPr>
            <a:r>
              <a:rPr lang="en-US" sz="2600">
                <a:latin typeface="Verdana"/>
                <a:ea typeface="Verdana"/>
                <a:cs typeface="Verdana"/>
                <a:sym typeface="Verdana"/>
              </a:rPr>
              <a:t>These can be more teacher directed or just facts the student felt were important.</a:t>
            </a:r>
            <a:endParaRPr sz="2600">
              <a:latin typeface="Verdana"/>
              <a:ea typeface="Verdana"/>
              <a:cs typeface="Verdana"/>
              <a:sym typeface="Verdana"/>
            </a:endParaRPr>
          </a:p>
          <a:p>
            <a:pPr marL="457200" lvl="0" indent="-419100" algn="l" rtl="0">
              <a:lnSpc>
                <a:spcPct val="100000"/>
              </a:lnSpc>
              <a:spcBef>
                <a:spcPts val="0"/>
              </a:spcBef>
              <a:spcAft>
                <a:spcPts val="0"/>
              </a:spcAft>
              <a:buSzPct val="100000"/>
              <a:buFont typeface="Verdana"/>
              <a:buAutoNum type="arabicPeriod"/>
            </a:pPr>
            <a:r>
              <a:rPr lang="en-US" sz="3000">
                <a:latin typeface="Verdana"/>
                <a:ea typeface="Verdana"/>
                <a:cs typeface="Verdana"/>
                <a:sym typeface="Verdana"/>
              </a:rPr>
              <a:t>The student will then write down 2 connections they had to the passage. </a:t>
            </a:r>
            <a:endParaRPr sz="3000">
              <a:latin typeface="Verdana"/>
              <a:ea typeface="Verdana"/>
              <a:cs typeface="Verdana"/>
              <a:sym typeface="Verdana"/>
            </a:endParaRPr>
          </a:p>
          <a:p>
            <a:pPr marL="457200" lvl="0" indent="-419100" algn="l" rtl="0">
              <a:lnSpc>
                <a:spcPct val="100000"/>
              </a:lnSpc>
              <a:spcBef>
                <a:spcPts val="0"/>
              </a:spcBef>
              <a:spcAft>
                <a:spcPts val="0"/>
              </a:spcAft>
              <a:buSzPct val="100000"/>
              <a:buFont typeface="Verdana"/>
              <a:buAutoNum type="arabicPeriod"/>
            </a:pPr>
            <a:r>
              <a:rPr lang="en-US" sz="3000">
                <a:latin typeface="Verdana"/>
                <a:ea typeface="Verdana"/>
                <a:cs typeface="Verdana"/>
                <a:sym typeface="Verdana"/>
              </a:rPr>
              <a:t>Using portions of both of these, the students will write a topic sentence.</a:t>
            </a:r>
            <a:endParaRPr sz="3000">
              <a:latin typeface="Verdana"/>
              <a:ea typeface="Verdana"/>
              <a:cs typeface="Verdana"/>
              <a:sym typeface="Verdana"/>
            </a:endParaRPr>
          </a:p>
          <a:p>
            <a:pPr marL="457200" lvl="0" indent="-419100" algn="l" rtl="0">
              <a:lnSpc>
                <a:spcPct val="100000"/>
              </a:lnSpc>
              <a:spcBef>
                <a:spcPts val="0"/>
              </a:spcBef>
              <a:spcAft>
                <a:spcPts val="0"/>
              </a:spcAft>
              <a:buSzPct val="100000"/>
              <a:buFont typeface="Verdana"/>
              <a:buAutoNum type="arabicPeriod"/>
            </a:pPr>
            <a:r>
              <a:rPr lang="en-US" sz="3000">
                <a:latin typeface="Verdana"/>
                <a:ea typeface="Verdana"/>
                <a:cs typeface="Verdana"/>
                <a:sym typeface="Verdana"/>
              </a:rPr>
              <a:t>Referring to the facts and connections, the students will be able to write 3-4 detail sentences.</a:t>
            </a:r>
            <a:endParaRPr sz="3000">
              <a:latin typeface="Verdana"/>
              <a:ea typeface="Verdana"/>
              <a:cs typeface="Verdana"/>
              <a:sym typeface="Verdana"/>
            </a:endParaRPr>
          </a:p>
          <a:p>
            <a:pPr marL="457200" lvl="0" indent="-419100" algn="l" rtl="0">
              <a:lnSpc>
                <a:spcPct val="100000"/>
              </a:lnSpc>
              <a:spcBef>
                <a:spcPts val="0"/>
              </a:spcBef>
              <a:spcAft>
                <a:spcPts val="0"/>
              </a:spcAft>
              <a:buSzPct val="100000"/>
              <a:buFont typeface="Verdana"/>
              <a:buAutoNum type="arabicPeriod"/>
            </a:pPr>
            <a:r>
              <a:rPr lang="en-US" sz="3000">
                <a:latin typeface="Verdana"/>
                <a:ea typeface="Verdana"/>
                <a:cs typeface="Verdana"/>
                <a:sym typeface="Verdana"/>
              </a:rPr>
              <a:t>Using the topic sentence as a guide, the student will write a conclusion sentence. </a:t>
            </a:r>
            <a:endParaRPr sz="3000">
              <a:latin typeface="Verdana"/>
              <a:ea typeface="Verdana"/>
              <a:cs typeface="Verdana"/>
              <a:sym typeface="Verdana"/>
            </a:endParaRPr>
          </a:p>
        </p:txBody>
      </p:sp>
      <p:sp>
        <p:nvSpPr>
          <p:cNvPr id="554" name="Google Shape;554;g160d3a073f0_4_381"/>
          <p:cNvSpPr txBox="1">
            <a:spLocks noGrp="1"/>
          </p:cNvSpPr>
          <p:nvPr>
            <p:ph type="title"/>
          </p:nvPr>
        </p:nvSpPr>
        <p:spPr>
          <a:xfrm>
            <a:off x="0" y="-15875"/>
            <a:ext cx="121920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FUNneling Map </a:t>
            </a:r>
            <a:endParaRPr>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g160d3a073f0_4_389" descr="A picture of a funnel"/>
          <p:cNvPicPr preferRelativeResize="0"/>
          <p:nvPr/>
        </p:nvPicPr>
        <p:blipFill rotWithShape="1">
          <a:blip r:embed="rId3">
            <a:alphaModFix/>
          </a:blip>
          <a:srcRect/>
          <a:stretch/>
        </p:blipFill>
        <p:spPr>
          <a:xfrm>
            <a:off x="1588765" y="1147103"/>
            <a:ext cx="8568612" cy="5275523"/>
          </a:xfrm>
          <a:prstGeom prst="rect">
            <a:avLst/>
          </a:prstGeom>
          <a:noFill/>
          <a:ln>
            <a:noFill/>
          </a:ln>
        </p:spPr>
      </p:pic>
      <p:sp>
        <p:nvSpPr>
          <p:cNvPr id="561" name="Google Shape;561;g160d3a073f0_4_389"/>
          <p:cNvSpPr txBox="1">
            <a:spLocks noGrp="1"/>
          </p:cNvSpPr>
          <p:nvPr>
            <p:ph type="sldNum" idx="12"/>
          </p:nvPr>
        </p:nvSpPr>
        <p:spPr>
          <a:xfrm>
            <a:off x="10823593" y="6104396"/>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sp>
        <p:nvSpPr>
          <p:cNvPr id="563" name="Google Shape;563;g160d3a073f0_4_389"/>
          <p:cNvSpPr/>
          <p:nvPr/>
        </p:nvSpPr>
        <p:spPr>
          <a:xfrm>
            <a:off x="4689275" y="5769888"/>
            <a:ext cx="2672400" cy="9039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Verdana"/>
                <a:ea typeface="Verdana"/>
                <a:cs typeface="Verdana"/>
                <a:sym typeface="Verdana"/>
              </a:rPr>
              <a:t>Conclusion</a:t>
            </a:r>
            <a:endParaRPr sz="1700" b="1" i="0" u="none" strike="noStrike" cap="none">
              <a:solidFill>
                <a:schemeClr val="lt1"/>
              </a:solidFill>
              <a:latin typeface="Verdana"/>
              <a:ea typeface="Verdana"/>
              <a:cs typeface="Verdana"/>
              <a:sym typeface="Verdana"/>
            </a:endParaRPr>
          </a:p>
        </p:txBody>
      </p:sp>
      <p:sp>
        <p:nvSpPr>
          <p:cNvPr id="564" name="Google Shape;564;g160d3a073f0_4_389"/>
          <p:cNvSpPr/>
          <p:nvPr/>
        </p:nvSpPr>
        <p:spPr>
          <a:xfrm>
            <a:off x="4573775" y="4659038"/>
            <a:ext cx="2903400" cy="903900"/>
          </a:xfrm>
          <a:prstGeom prst="ellipse">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Verdana"/>
                <a:ea typeface="Verdana"/>
                <a:cs typeface="Verdana"/>
                <a:sym typeface="Verdana"/>
              </a:rPr>
              <a:t>Details (Facts + Connections)</a:t>
            </a:r>
            <a:endParaRPr sz="1700" b="1" i="0" u="none" strike="noStrike" cap="none">
              <a:solidFill>
                <a:schemeClr val="lt1"/>
              </a:solidFill>
              <a:latin typeface="Verdana"/>
              <a:ea typeface="Verdana"/>
              <a:cs typeface="Verdana"/>
              <a:sym typeface="Verdana"/>
            </a:endParaRPr>
          </a:p>
        </p:txBody>
      </p:sp>
      <p:sp>
        <p:nvSpPr>
          <p:cNvPr id="565" name="Google Shape;565;g160d3a073f0_4_389"/>
          <p:cNvSpPr/>
          <p:nvPr/>
        </p:nvSpPr>
        <p:spPr>
          <a:xfrm>
            <a:off x="4689275" y="3572597"/>
            <a:ext cx="2672400" cy="903900"/>
          </a:xfrm>
          <a:prstGeom prst="ellipse">
            <a:avLst/>
          </a:prstGeom>
          <a:solidFill>
            <a:srgbClr val="003B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Verdana"/>
                <a:ea typeface="Verdana"/>
                <a:cs typeface="Verdana"/>
                <a:sym typeface="Verdana"/>
              </a:rPr>
              <a:t>Topic Sentence</a:t>
            </a:r>
            <a:endParaRPr sz="1700" b="1" i="0" u="none" strike="noStrike" cap="none">
              <a:solidFill>
                <a:schemeClr val="lt1"/>
              </a:solidFill>
              <a:latin typeface="Verdana"/>
              <a:ea typeface="Verdana"/>
              <a:cs typeface="Verdana"/>
              <a:sym typeface="Verdana"/>
            </a:endParaRPr>
          </a:p>
        </p:txBody>
      </p:sp>
      <p:sp>
        <p:nvSpPr>
          <p:cNvPr id="566" name="Google Shape;566;g160d3a073f0_4_389"/>
          <p:cNvSpPr/>
          <p:nvPr/>
        </p:nvSpPr>
        <p:spPr>
          <a:xfrm>
            <a:off x="6277420" y="2367417"/>
            <a:ext cx="2731800" cy="1063500"/>
          </a:xfrm>
          <a:prstGeom prst="ellipse">
            <a:avLst/>
          </a:prstGeom>
          <a:solidFill>
            <a:srgbClr val="2C72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Verdana"/>
                <a:ea typeface="Verdana"/>
                <a:cs typeface="Verdana"/>
                <a:sym typeface="Verdana"/>
              </a:rPr>
              <a:t>My Connection from Reading</a:t>
            </a:r>
            <a:endParaRPr sz="1700" b="1" i="0" u="none" strike="noStrike" cap="none">
              <a:solidFill>
                <a:schemeClr val="lt1"/>
              </a:solidFill>
              <a:latin typeface="Verdana"/>
              <a:ea typeface="Verdana"/>
              <a:cs typeface="Verdana"/>
              <a:sym typeface="Verdana"/>
            </a:endParaRPr>
          </a:p>
        </p:txBody>
      </p:sp>
      <p:sp>
        <p:nvSpPr>
          <p:cNvPr id="567" name="Google Shape;567;g160d3a073f0_4_389"/>
          <p:cNvSpPr/>
          <p:nvPr/>
        </p:nvSpPr>
        <p:spPr>
          <a:xfrm>
            <a:off x="3045236" y="2349926"/>
            <a:ext cx="2731800" cy="1063500"/>
          </a:xfrm>
          <a:prstGeom prst="ellipse">
            <a:avLst/>
          </a:prstGeom>
          <a:solidFill>
            <a:srgbClr val="2C72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Verdana"/>
                <a:ea typeface="Verdana"/>
                <a:cs typeface="Verdana"/>
                <a:sym typeface="Verdana"/>
              </a:rPr>
              <a:t>My Connection from Reading</a:t>
            </a:r>
            <a:endParaRPr sz="1700" b="1" i="0" u="none" strike="noStrike" cap="none">
              <a:solidFill>
                <a:schemeClr val="lt1"/>
              </a:solidFill>
              <a:latin typeface="Verdana"/>
              <a:ea typeface="Verdana"/>
              <a:cs typeface="Verdana"/>
              <a:sym typeface="Verdana"/>
            </a:endParaRPr>
          </a:p>
        </p:txBody>
      </p:sp>
      <p:sp>
        <p:nvSpPr>
          <p:cNvPr id="568" name="Google Shape;568;g160d3a073f0_4_389"/>
          <p:cNvSpPr/>
          <p:nvPr/>
        </p:nvSpPr>
        <p:spPr>
          <a:xfrm>
            <a:off x="7874562" y="1144746"/>
            <a:ext cx="2718300" cy="1063500"/>
          </a:xfrm>
          <a:prstGeom prst="ellipse">
            <a:avLst/>
          </a:prstGeom>
          <a:solidFill>
            <a:srgbClr val="C2253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Verdana"/>
                <a:ea typeface="Verdana"/>
                <a:cs typeface="Verdana"/>
                <a:sym typeface="Verdana"/>
              </a:rPr>
              <a:t>Important Fact from Reading</a:t>
            </a:r>
            <a:endParaRPr sz="1700" b="1" i="0" u="none" strike="noStrike" cap="none">
              <a:solidFill>
                <a:schemeClr val="lt1"/>
              </a:solidFill>
              <a:latin typeface="Verdana"/>
              <a:ea typeface="Verdana"/>
              <a:cs typeface="Verdana"/>
              <a:sym typeface="Verdana"/>
            </a:endParaRPr>
          </a:p>
        </p:txBody>
      </p:sp>
      <p:sp>
        <p:nvSpPr>
          <p:cNvPr id="569" name="Google Shape;569;g160d3a073f0_4_389"/>
          <p:cNvSpPr/>
          <p:nvPr/>
        </p:nvSpPr>
        <p:spPr>
          <a:xfrm>
            <a:off x="4485600" y="1210572"/>
            <a:ext cx="2718300" cy="1063500"/>
          </a:xfrm>
          <a:prstGeom prst="ellipse">
            <a:avLst/>
          </a:prstGeom>
          <a:solidFill>
            <a:srgbClr val="C2253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Verdana"/>
                <a:ea typeface="Verdana"/>
                <a:cs typeface="Verdana"/>
                <a:sym typeface="Verdana"/>
              </a:rPr>
              <a:t>Important Fact from Reading</a:t>
            </a:r>
            <a:endParaRPr sz="1700" b="1" i="0" u="none" strike="noStrike" cap="none">
              <a:solidFill>
                <a:schemeClr val="lt1"/>
              </a:solidFill>
              <a:latin typeface="Verdana"/>
              <a:ea typeface="Verdana"/>
              <a:cs typeface="Verdana"/>
              <a:sym typeface="Verdana"/>
            </a:endParaRPr>
          </a:p>
        </p:txBody>
      </p:sp>
      <p:sp>
        <p:nvSpPr>
          <p:cNvPr id="570" name="Google Shape;570;g160d3a073f0_4_389"/>
          <p:cNvSpPr/>
          <p:nvPr/>
        </p:nvSpPr>
        <p:spPr>
          <a:xfrm>
            <a:off x="1284389" y="1184270"/>
            <a:ext cx="2718300" cy="1063500"/>
          </a:xfrm>
          <a:prstGeom prst="ellipse">
            <a:avLst/>
          </a:prstGeom>
          <a:solidFill>
            <a:srgbClr val="C2253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chemeClr val="lt1"/>
                </a:solidFill>
                <a:latin typeface="Verdana"/>
                <a:ea typeface="Verdana"/>
                <a:cs typeface="Verdana"/>
                <a:sym typeface="Verdana"/>
              </a:rPr>
              <a:t>Important Fact from Reading</a:t>
            </a:r>
            <a:endParaRPr sz="1700" b="1" i="0" u="none" strike="noStrike" cap="none">
              <a:solidFill>
                <a:schemeClr val="lt1"/>
              </a:solidFill>
              <a:latin typeface="Verdana"/>
              <a:ea typeface="Verdana"/>
              <a:cs typeface="Verdana"/>
              <a:sym typeface="Verdana"/>
            </a:endParaRPr>
          </a:p>
        </p:txBody>
      </p:sp>
      <p:sp>
        <p:nvSpPr>
          <p:cNvPr id="571" name="Google Shape;571;g160d3a073f0_4_389"/>
          <p:cNvSpPr txBox="1">
            <a:spLocks noGrp="1"/>
          </p:cNvSpPr>
          <p:nvPr>
            <p:ph type="title"/>
          </p:nvPr>
        </p:nvSpPr>
        <p:spPr>
          <a:xfrm>
            <a:off x="83820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FUNneling Map- Example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160d3a073f0_4_405"/>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pic>
        <p:nvPicPr>
          <p:cNvPr id="579" name="Google Shape;579;g160d3a073f0_4_405" descr="A picture of a construction worker"/>
          <p:cNvPicPr preferRelativeResize="0"/>
          <p:nvPr/>
        </p:nvPicPr>
        <p:blipFill rotWithShape="1">
          <a:blip r:embed="rId3">
            <a:alphaModFix/>
          </a:blip>
          <a:srcRect/>
          <a:stretch/>
        </p:blipFill>
        <p:spPr>
          <a:xfrm>
            <a:off x="10277850" y="2219649"/>
            <a:ext cx="1799852" cy="2418698"/>
          </a:xfrm>
          <a:prstGeom prst="rect">
            <a:avLst/>
          </a:prstGeom>
          <a:noFill/>
          <a:ln>
            <a:noFill/>
          </a:ln>
        </p:spPr>
      </p:pic>
      <p:sp>
        <p:nvSpPr>
          <p:cNvPr id="580" name="Google Shape;580;g160d3a073f0_4_405"/>
          <p:cNvSpPr txBox="1"/>
          <p:nvPr/>
        </p:nvSpPr>
        <p:spPr>
          <a:xfrm>
            <a:off x="2515250" y="1843525"/>
            <a:ext cx="7572000" cy="3971100"/>
          </a:xfrm>
          <a:prstGeom prst="rect">
            <a:avLst/>
          </a:prstGeom>
          <a:solidFill>
            <a:srgbClr val="003B7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en-US" sz="4100" b="1" i="0" u="none" strike="noStrike" cap="none">
                <a:solidFill>
                  <a:schemeClr val="lt1"/>
                </a:solidFill>
                <a:latin typeface="Times New Roman"/>
                <a:ea typeface="Times New Roman"/>
                <a:cs typeface="Times New Roman"/>
                <a:sym typeface="Times New Roman"/>
              </a:rPr>
              <a:t>Learning how to write well for different purposes is important not only for success in school, but also for active participation in professional and social life. </a:t>
            </a:r>
            <a:endParaRPr sz="4100" b="1" i="0" u="none" strike="noStrike" cap="none">
              <a:solidFill>
                <a:schemeClr val="lt1"/>
              </a:solidFill>
              <a:latin typeface="Times New Roman"/>
              <a:ea typeface="Times New Roman"/>
              <a:cs typeface="Times New Roman"/>
              <a:sym typeface="Times New Roman"/>
            </a:endParaRPr>
          </a:p>
          <a:p>
            <a:pPr marL="457200" marR="0" lvl="0" indent="-457200" algn="r" rtl="0">
              <a:lnSpc>
                <a:spcPct val="100000"/>
              </a:lnSpc>
              <a:spcBef>
                <a:spcPts val="0"/>
              </a:spcBef>
              <a:spcAft>
                <a:spcPts val="0"/>
              </a:spcAft>
              <a:buClr>
                <a:schemeClr val="lt1"/>
              </a:buClr>
              <a:buSzPts val="4100"/>
              <a:buFont typeface="Times New Roman"/>
              <a:buChar char="-"/>
            </a:pPr>
            <a:r>
              <a:rPr lang="en-US" sz="4100" b="1" i="0" u="none" strike="noStrike" cap="none">
                <a:solidFill>
                  <a:schemeClr val="lt1"/>
                </a:solidFill>
                <a:latin typeface="Times New Roman"/>
                <a:ea typeface="Times New Roman"/>
                <a:cs typeface="Times New Roman"/>
                <a:sym typeface="Times New Roman"/>
              </a:rPr>
              <a:t>Institute of Education Science</a:t>
            </a:r>
            <a:endParaRPr sz="4100" b="1" i="0" u="none" strike="noStrike" cap="none">
              <a:solidFill>
                <a:schemeClr val="lt1"/>
              </a:solidFill>
              <a:latin typeface="Times New Roman"/>
              <a:ea typeface="Times New Roman"/>
              <a:cs typeface="Times New Roman"/>
              <a:sym typeface="Times New Roman"/>
            </a:endParaRPr>
          </a:p>
        </p:txBody>
      </p:sp>
      <p:pic>
        <p:nvPicPr>
          <p:cNvPr id="581" name="Google Shape;581;g160d3a073f0_4_405" descr="A picture of a teacher working with a student"/>
          <p:cNvPicPr preferRelativeResize="0"/>
          <p:nvPr/>
        </p:nvPicPr>
        <p:blipFill rotWithShape="1">
          <a:blip r:embed="rId4">
            <a:alphaModFix/>
          </a:blip>
          <a:srcRect/>
          <a:stretch/>
        </p:blipFill>
        <p:spPr>
          <a:xfrm>
            <a:off x="0" y="2404350"/>
            <a:ext cx="2324650" cy="2324650"/>
          </a:xfrm>
          <a:prstGeom prst="rect">
            <a:avLst/>
          </a:prstGeom>
          <a:noFill/>
          <a:ln>
            <a:noFill/>
          </a:ln>
        </p:spPr>
      </p:pic>
      <p:sp>
        <p:nvSpPr>
          <p:cNvPr id="582" name="Google Shape;582;g160d3a073f0_4_405"/>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Last Thoughts…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160d3a073f0_4_415"/>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pic>
        <p:nvPicPr>
          <p:cNvPr id="589" name="Google Shape;589;g160d3a073f0_4_415" descr="Picture of the QR code for the Padlet"/>
          <p:cNvPicPr preferRelativeResize="0"/>
          <p:nvPr/>
        </p:nvPicPr>
        <p:blipFill rotWithShape="1">
          <a:blip r:embed="rId3">
            <a:alphaModFix/>
          </a:blip>
          <a:srcRect/>
          <a:stretch/>
        </p:blipFill>
        <p:spPr>
          <a:xfrm>
            <a:off x="8562425" y="3290013"/>
            <a:ext cx="2314576" cy="2314576"/>
          </a:xfrm>
          <a:prstGeom prst="rect">
            <a:avLst/>
          </a:prstGeom>
          <a:noFill/>
          <a:ln>
            <a:noFill/>
          </a:ln>
        </p:spPr>
      </p:pic>
      <p:sp>
        <p:nvSpPr>
          <p:cNvPr id="590" name="Google Shape;590;g160d3a073f0_4_415"/>
          <p:cNvSpPr txBox="1"/>
          <p:nvPr/>
        </p:nvSpPr>
        <p:spPr>
          <a:xfrm>
            <a:off x="564400" y="4954325"/>
            <a:ext cx="6943800" cy="1477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1" i="1" u="none" strike="noStrike" cap="none">
                <a:solidFill>
                  <a:srgbClr val="000000"/>
                </a:solidFill>
                <a:latin typeface="Times New Roman"/>
                <a:ea typeface="Times New Roman"/>
                <a:cs typeface="Times New Roman"/>
                <a:sym typeface="Times New Roman"/>
              </a:rPr>
              <a:t>When We Know Better, We Do Better</a:t>
            </a:r>
            <a:endParaRPr sz="4200" b="1" i="1" u="none" strike="noStrike" cap="none">
              <a:solidFill>
                <a:srgbClr val="000000"/>
              </a:solidFill>
              <a:latin typeface="Times New Roman"/>
              <a:ea typeface="Times New Roman"/>
              <a:cs typeface="Times New Roman"/>
              <a:sym typeface="Times New Roman"/>
            </a:endParaRPr>
          </a:p>
        </p:txBody>
      </p:sp>
      <p:pic>
        <p:nvPicPr>
          <p:cNvPr id="591" name="Google Shape;591;g160d3a073f0_4_415" descr="Picture of the Padlet icon "/>
          <p:cNvPicPr preferRelativeResize="0"/>
          <p:nvPr/>
        </p:nvPicPr>
        <p:blipFill rotWithShape="1">
          <a:blip r:embed="rId4">
            <a:alphaModFix/>
          </a:blip>
          <a:srcRect l="24017" r="26656"/>
          <a:stretch/>
        </p:blipFill>
        <p:spPr>
          <a:xfrm>
            <a:off x="9903450" y="114300"/>
            <a:ext cx="1921050" cy="1979025"/>
          </a:xfrm>
          <a:prstGeom prst="rect">
            <a:avLst/>
          </a:prstGeom>
          <a:noFill/>
          <a:ln>
            <a:noFill/>
          </a:ln>
        </p:spPr>
      </p:pic>
      <p:sp>
        <p:nvSpPr>
          <p:cNvPr id="592" name="Google Shape;592;g160d3a073f0_4_415"/>
          <p:cNvSpPr txBox="1">
            <a:spLocks noGrp="1"/>
          </p:cNvSpPr>
          <p:nvPr>
            <p:ph type="body" idx="1"/>
          </p:nvPr>
        </p:nvSpPr>
        <p:spPr>
          <a:xfrm>
            <a:off x="1175800" y="3423250"/>
            <a:ext cx="5135400" cy="1228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endParaRPr/>
          </a:p>
          <a:p>
            <a:pPr marL="0" lvl="0" indent="0" algn="l" rtl="0">
              <a:lnSpc>
                <a:spcPct val="90000"/>
              </a:lnSpc>
              <a:spcBef>
                <a:spcPts val="0"/>
              </a:spcBef>
              <a:spcAft>
                <a:spcPts val="0"/>
              </a:spcAft>
              <a:buSzPts val="2800"/>
              <a:buNone/>
            </a:pPr>
            <a:r>
              <a:rPr lang="en-US" sz="2600" b="0" u="sng">
                <a:solidFill>
                  <a:schemeClr val="hlink"/>
                </a:solidFill>
                <a:highlight>
                  <a:srgbClr val="FFFFFF"/>
                </a:highlight>
                <a:latin typeface="Verdana"/>
                <a:ea typeface="Verdana"/>
                <a:cs typeface="Verdana"/>
                <a:sym typeface="Verdana"/>
                <a:hlinkClick r:id="rId5"/>
              </a:rPr>
              <a:t>https://tinyurl.com/vdoe3to5</a:t>
            </a:r>
            <a:endParaRPr sz="4300">
              <a:latin typeface="Verdana"/>
              <a:ea typeface="Verdana"/>
              <a:cs typeface="Verdana"/>
              <a:sym typeface="Verdana"/>
            </a:endParaRPr>
          </a:p>
        </p:txBody>
      </p:sp>
      <p:sp>
        <p:nvSpPr>
          <p:cNvPr id="593" name="Google Shape;593;g160d3a073f0_4_415"/>
          <p:cNvSpPr txBox="1"/>
          <p:nvPr/>
        </p:nvSpPr>
        <p:spPr>
          <a:xfrm>
            <a:off x="1175800" y="1640275"/>
            <a:ext cx="3921000" cy="230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003B71"/>
                </a:solidFill>
                <a:latin typeface="Verdana"/>
                <a:ea typeface="Verdana"/>
                <a:cs typeface="Verdana"/>
                <a:sym typeface="Verdana"/>
              </a:rPr>
              <a:t>If you have:</a:t>
            </a:r>
            <a:endParaRPr sz="2300" b="0" i="0" u="none" strike="noStrike" cap="none">
              <a:solidFill>
                <a:srgbClr val="003B71"/>
              </a:solidFill>
              <a:latin typeface="Verdana"/>
              <a:ea typeface="Verdana"/>
              <a:cs typeface="Verdana"/>
              <a:sym typeface="Verdana"/>
            </a:endParaRPr>
          </a:p>
          <a:p>
            <a:pPr marL="457200" marR="0" lvl="0" indent="-374650" algn="l" rtl="0">
              <a:lnSpc>
                <a:spcPct val="100000"/>
              </a:lnSpc>
              <a:spcBef>
                <a:spcPts val="0"/>
              </a:spcBef>
              <a:spcAft>
                <a:spcPts val="0"/>
              </a:spcAft>
              <a:buClr>
                <a:srgbClr val="003B71"/>
              </a:buClr>
              <a:buSzPts val="2300"/>
              <a:buFont typeface="Verdana"/>
              <a:buChar char="-"/>
            </a:pPr>
            <a:r>
              <a:rPr lang="en-US" sz="2300" b="0" i="0" u="none" strike="noStrike" cap="none">
                <a:solidFill>
                  <a:srgbClr val="003B71"/>
                </a:solidFill>
                <a:latin typeface="Verdana"/>
                <a:ea typeface="Verdana"/>
                <a:cs typeface="Verdana"/>
                <a:sym typeface="Verdana"/>
              </a:rPr>
              <a:t>Questions?</a:t>
            </a:r>
            <a:endParaRPr sz="2300" b="0" i="0" u="none" strike="noStrike" cap="none">
              <a:solidFill>
                <a:srgbClr val="003B71"/>
              </a:solidFill>
              <a:latin typeface="Verdana"/>
              <a:ea typeface="Verdana"/>
              <a:cs typeface="Verdana"/>
              <a:sym typeface="Verdana"/>
            </a:endParaRPr>
          </a:p>
          <a:p>
            <a:pPr marL="457200" marR="0" lvl="0" indent="-374650" algn="l" rtl="0">
              <a:lnSpc>
                <a:spcPct val="100000"/>
              </a:lnSpc>
              <a:spcBef>
                <a:spcPts val="0"/>
              </a:spcBef>
              <a:spcAft>
                <a:spcPts val="0"/>
              </a:spcAft>
              <a:buClr>
                <a:srgbClr val="003B71"/>
              </a:buClr>
              <a:buSzPts val="2300"/>
              <a:buFont typeface="Verdana"/>
              <a:buChar char="-"/>
            </a:pPr>
            <a:r>
              <a:rPr lang="en-US" sz="2300" b="0" i="0" u="none" strike="noStrike" cap="none">
                <a:solidFill>
                  <a:srgbClr val="003B71"/>
                </a:solidFill>
                <a:latin typeface="Verdana"/>
                <a:ea typeface="Verdana"/>
                <a:cs typeface="Verdana"/>
                <a:sym typeface="Verdana"/>
              </a:rPr>
              <a:t>“Ah-ha” moments?</a:t>
            </a:r>
            <a:endParaRPr sz="2300" b="0" i="0" u="none" strike="noStrike" cap="none">
              <a:solidFill>
                <a:srgbClr val="003B71"/>
              </a:solidFill>
              <a:latin typeface="Verdana"/>
              <a:ea typeface="Verdana"/>
              <a:cs typeface="Verdana"/>
              <a:sym typeface="Verdana"/>
            </a:endParaRPr>
          </a:p>
          <a:p>
            <a:pPr marL="457200" marR="0" lvl="0" indent="-374650" algn="l" rtl="0">
              <a:lnSpc>
                <a:spcPct val="100000"/>
              </a:lnSpc>
              <a:spcBef>
                <a:spcPts val="0"/>
              </a:spcBef>
              <a:spcAft>
                <a:spcPts val="0"/>
              </a:spcAft>
              <a:buClr>
                <a:srgbClr val="003B71"/>
              </a:buClr>
              <a:buSzPts val="2300"/>
              <a:buFont typeface="Verdana"/>
              <a:buChar char="-"/>
            </a:pPr>
            <a:r>
              <a:rPr lang="en-US" sz="2300" b="0" i="0" u="none" strike="noStrike" cap="none">
                <a:solidFill>
                  <a:srgbClr val="003B71"/>
                </a:solidFill>
                <a:latin typeface="Verdana"/>
                <a:ea typeface="Verdana"/>
                <a:cs typeface="Verdana"/>
                <a:sym typeface="Verdana"/>
              </a:rPr>
              <a:t>Confusions?</a:t>
            </a:r>
            <a:endParaRPr sz="2300" b="0" i="0" u="none" strike="noStrike" cap="none">
              <a:solidFill>
                <a:srgbClr val="003B7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3B7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3B71"/>
              </a:solidFill>
              <a:latin typeface="Verdana"/>
              <a:ea typeface="Verdana"/>
              <a:cs typeface="Verdana"/>
              <a:sym typeface="Verdana"/>
            </a:endParaRPr>
          </a:p>
        </p:txBody>
      </p:sp>
      <p:sp>
        <p:nvSpPr>
          <p:cNvPr id="594" name="Google Shape;594;g160d3a073f0_4_415"/>
          <p:cNvSpPr txBox="1">
            <a:spLocks noGrp="1"/>
          </p:cNvSpPr>
          <p:nvPr>
            <p:ph type="title"/>
          </p:nvPr>
        </p:nvSpPr>
        <p:spPr>
          <a:xfrm>
            <a:off x="304800" y="212725"/>
            <a:ext cx="121920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Remember…</a:t>
            </a:r>
            <a:endParaRPr>
              <a:latin typeface="Verdana"/>
              <a:ea typeface="Verdana"/>
              <a:cs typeface="Verdana"/>
              <a:sym typeface="Verdan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60d3a073f0_4_426"/>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44</a:t>
            </a:fld>
            <a:endParaRPr/>
          </a:p>
        </p:txBody>
      </p:sp>
      <p:pic>
        <p:nvPicPr>
          <p:cNvPr id="601" name="Google Shape;601;g160d3a073f0_4_426" descr="A photograph of Susan Hoch and Jessica Kidd"/>
          <p:cNvPicPr preferRelativeResize="0"/>
          <p:nvPr/>
        </p:nvPicPr>
        <p:blipFill rotWithShape="1">
          <a:blip r:embed="rId3">
            <a:alphaModFix/>
          </a:blip>
          <a:srcRect/>
          <a:stretch/>
        </p:blipFill>
        <p:spPr>
          <a:xfrm>
            <a:off x="4350577" y="2838377"/>
            <a:ext cx="3490850" cy="3490850"/>
          </a:xfrm>
          <a:prstGeom prst="rect">
            <a:avLst/>
          </a:prstGeom>
          <a:noFill/>
          <a:ln>
            <a:noFill/>
          </a:ln>
        </p:spPr>
      </p:pic>
      <p:sp>
        <p:nvSpPr>
          <p:cNvPr id="602" name="Google Shape;602;g160d3a073f0_4_426"/>
          <p:cNvSpPr txBox="1">
            <a:spLocks noGrp="1"/>
          </p:cNvSpPr>
          <p:nvPr>
            <p:ph type="body" idx="1"/>
          </p:nvPr>
        </p:nvSpPr>
        <p:spPr>
          <a:xfrm>
            <a:off x="5867400" y="1825625"/>
            <a:ext cx="5692800" cy="4351200"/>
          </a:xfrm>
          <a:prstGeom prst="rect">
            <a:avLst/>
          </a:prstGeom>
          <a:noFill/>
          <a:ln>
            <a:noFill/>
          </a:ln>
        </p:spPr>
        <p:txBody>
          <a:bodyPr spcFirstLastPara="1" wrap="square" lIns="91425" tIns="45700" rIns="91425" bIns="45700" anchor="t" anchorCtr="0">
            <a:normAutofit/>
          </a:bodyPr>
          <a:lstStyle/>
          <a:p>
            <a:pPr marL="228600" lvl="0" indent="0" algn="ctr" rtl="0">
              <a:lnSpc>
                <a:spcPct val="90000"/>
              </a:lnSpc>
              <a:spcBef>
                <a:spcPts val="0"/>
              </a:spcBef>
              <a:spcAft>
                <a:spcPts val="0"/>
              </a:spcAft>
              <a:buSzPts val="2800"/>
              <a:buNone/>
            </a:pPr>
            <a:r>
              <a:rPr lang="en-US" sz="2400">
                <a:latin typeface="Verdana"/>
                <a:ea typeface="Verdana"/>
                <a:cs typeface="Verdana"/>
                <a:sym typeface="Verdana"/>
              </a:rPr>
              <a:t>Jessica Kidd</a:t>
            </a:r>
            <a:endParaRPr sz="2400">
              <a:latin typeface="Verdana"/>
              <a:ea typeface="Verdana"/>
              <a:cs typeface="Verdana"/>
              <a:sym typeface="Verdana"/>
            </a:endParaRPr>
          </a:p>
          <a:p>
            <a:pPr marL="228600" lvl="0" indent="0" algn="ctr" rtl="0">
              <a:lnSpc>
                <a:spcPct val="90000"/>
              </a:lnSpc>
              <a:spcBef>
                <a:spcPts val="0"/>
              </a:spcBef>
              <a:spcAft>
                <a:spcPts val="0"/>
              </a:spcAft>
              <a:buSzPts val="2800"/>
              <a:buNone/>
            </a:pPr>
            <a:r>
              <a:rPr lang="en-US" sz="2400" u="sng">
                <a:solidFill>
                  <a:schemeClr val="hlink"/>
                </a:solidFill>
                <a:latin typeface="Verdana"/>
                <a:ea typeface="Verdana"/>
                <a:cs typeface="Verdana"/>
                <a:sym typeface="Verdana"/>
                <a:hlinkClick r:id="rId4"/>
              </a:rPr>
              <a:t>jessicakidd@galaxschools.us</a:t>
            </a:r>
            <a:endParaRPr sz="2400">
              <a:latin typeface="Verdana"/>
              <a:ea typeface="Verdana"/>
              <a:cs typeface="Verdana"/>
              <a:sym typeface="Verdana"/>
            </a:endParaRPr>
          </a:p>
          <a:p>
            <a:pPr marL="228600" lvl="0" indent="0" algn="ctr" rtl="0">
              <a:lnSpc>
                <a:spcPct val="90000"/>
              </a:lnSpc>
              <a:spcBef>
                <a:spcPts val="0"/>
              </a:spcBef>
              <a:spcAft>
                <a:spcPts val="0"/>
              </a:spcAft>
              <a:buSzPts val="2800"/>
              <a:buNone/>
            </a:pPr>
            <a:endParaRPr sz="2400">
              <a:latin typeface="Verdana"/>
              <a:ea typeface="Verdana"/>
              <a:cs typeface="Verdana"/>
              <a:sym typeface="Verdana"/>
            </a:endParaRPr>
          </a:p>
          <a:p>
            <a:pPr marL="228600" lvl="0" indent="0" algn="l" rtl="0">
              <a:lnSpc>
                <a:spcPct val="90000"/>
              </a:lnSpc>
              <a:spcBef>
                <a:spcPts val="0"/>
              </a:spcBef>
              <a:spcAft>
                <a:spcPts val="0"/>
              </a:spcAft>
              <a:buSzPts val="2800"/>
              <a:buNone/>
            </a:pPr>
            <a:endParaRPr sz="2400">
              <a:latin typeface="Verdana"/>
              <a:ea typeface="Verdana"/>
              <a:cs typeface="Verdana"/>
              <a:sym typeface="Verdana"/>
            </a:endParaRPr>
          </a:p>
          <a:p>
            <a:pPr marL="228600" lvl="0" indent="0" algn="ctr" rtl="0">
              <a:lnSpc>
                <a:spcPct val="90000"/>
              </a:lnSpc>
              <a:spcBef>
                <a:spcPts val="0"/>
              </a:spcBef>
              <a:spcAft>
                <a:spcPts val="0"/>
              </a:spcAft>
              <a:buSzPts val="2800"/>
              <a:buNone/>
            </a:pPr>
            <a:endParaRPr>
              <a:latin typeface="Verdana"/>
              <a:ea typeface="Verdana"/>
              <a:cs typeface="Verdana"/>
              <a:sym typeface="Verdana"/>
            </a:endParaRPr>
          </a:p>
        </p:txBody>
      </p:sp>
      <p:sp>
        <p:nvSpPr>
          <p:cNvPr id="603" name="Google Shape;603;g160d3a073f0_4_426"/>
          <p:cNvSpPr txBox="1">
            <a:spLocks noGrp="1"/>
          </p:cNvSpPr>
          <p:nvPr>
            <p:ph type="body" idx="1"/>
          </p:nvPr>
        </p:nvSpPr>
        <p:spPr>
          <a:xfrm>
            <a:off x="406175" y="1825625"/>
            <a:ext cx="5561400" cy="4351200"/>
          </a:xfrm>
          <a:prstGeom prst="rect">
            <a:avLst/>
          </a:prstGeom>
          <a:noFill/>
          <a:ln>
            <a:noFill/>
          </a:ln>
        </p:spPr>
        <p:txBody>
          <a:bodyPr spcFirstLastPara="1" wrap="square" lIns="91425" tIns="45700" rIns="91425" bIns="45700" anchor="t" anchorCtr="0">
            <a:normAutofit/>
          </a:bodyPr>
          <a:lstStyle/>
          <a:p>
            <a:pPr marL="228600" lvl="0" indent="0" algn="ctr" rtl="0">
              <a:lnSpc>
                <a:spcPct val="90000"/>
              </a:lnSpc>
              <a:spcBef>
                <a:spcPts val="0"/>
              </a:spcBef>
              <a:spcAft>
                <a:spcPts val="0"/>
              </a:spcAft>
              <a:buSzPts val="2800"/>
              <a:buNone/>
            </a:pPr>
            <a:r>
              <a:rPr lang="en-US" sz="2400">
                <a:latin typeface="Verdana"/>
                <a:ea typeface="Verdana"/>
                <a:cs typeface="Verdana"/>
                <a:sym typeface="Verdana"/>
              </a:rPr>
              <a:t>Susan Hoch</a:t>
            </a:r>
            <a:endParaRPr sz="2400">
              <a:latin typeface="Verdana"/>
              <a:ea typeface="Verdana"/>
              <a:cs typeface="Verdana"/>
              <a:sym typeface="Verdana"/>
            </a:endParaRPr>
          </a:p>
          <a:p>
            <a:pPr marL="228600" lvl="0" indent="0" algn="ctr" rtl="0">
              <a:lnSpc>
                <a:spcPct val="90000"/>
              </a:lnSpc>
              <a:spcBef>
                <a:spcPts val="0"/>
              </a:spcBef>
              <a:spcAft>
                <a:spcPts val="0"/>
              </a:spcAft>
              <a:buSzPts val="2800"/>
              <a:buNone/>
            </a:pPr>
            <a:r>
              <a:rPr lang="en-US" sz="2400" u="sng">
                <a:solidFill>
                  <a:schemeClr val="hlink"/>
                </a:solidFill>
                <a:latin typeface="Verdana"/>
                <a:ea typeface="Verdana"/>
                <a:cs typeface="Verdana"/>
                <a:sym typeface="Verdana"/>
                <a:hlinkClick r:id="rId5"/>
              </a:rPr>
              <a:t>susanhoch@galaxschool.us</a:t>
            </a:r>
            <a:endParaRPr sz="2400">
              <a:latin typeface="Verdana"/>
              <a:ea typeface="Verdana"/>
              <a:cs typeface="Verdana"/>
              <a:sym typeface="Verdana"/>
            </a:endParaRPr>
          </a:p>
          <a:p>
            <a:pPr marL="228600" lvl="0" indent="0" algn="ctr" rtl="0">
              <a:lnSpc>
                <a:spcPct val="90000"/>
              </a:lnSpc>
              <a:spcBef>
                <a:spcPts val="0"/>
              </a:spcBef>
              <a:spcAft>
                <a:spcPts val="0"/>
              </a:spcAft>
              <a:buSzPts val="2800"/>
              <a:buNone/>
            </a:pPr>
            <a:endParaRPr sz="2400">
              <a:latin typeface="Verdana"/>
              <a:ea typeface="Verdana"/>
              <a:cs typeface="Verdana"/>
              <a:sym typeface="Verdana"/>
            </a:endParaRPr>
          </a:p>
          <a:p>
            <a:pPr marL="228600" lvl="0" indent="0" algn="ctr" rtl="0">
              <a:lnSpc>
                <a:spcPct val="90000"/>
              </a:lnSpc>
              <a:spcBef>
                <a:spcPts val="0"/>
              </a:spcBef>
              <a:spcAft>
                <a:spcPts val="0"/>
              </a:spcAft>
              <a:buSzPts val="2800"/>
              <a:buNone/>
            </a:pPr>
            <a:endParaRPr sz="2400">
              <a:latin typeface="Verdana"/>
              <a:ea typeface="Verdana"/>
              <a:cs typeface="Verdana"/>
              <a:sym typeface="Verdana"/>
            </a:endParaRPr>
          </a:p>
        </p:txBody>
      </p:sp>
      <p:sp>
        <p:nvSpPr>
          <p:cNvPr id="604" name="Google Shape;604;g160d3a073f0_4_426"/>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Contact Information</a:t>
            </a:r>
            <a:endParaRPr>
              <a:latin typeface="Verdana"/>
              <a:ea typeface="Verdana"/>
              <a:cs typeface="Verdana"/>
              <a:sym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160d3a073f0_4_435"/>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45</a:t>
            </a:fld>
            <a:endParaRPr/>
          </a:p>
        </p:txBody>
      </p:sp>
      <p:sp>
        <p:nvSpPr>
          <p:cNvPr id="611" name="Google Shape;611;g160d3a073f0_4_435"/>
          <p:cNvSpPr txBox="1">
            <a:spLocks noGrp="1"/>
          </p:cNvSpPr>
          <p:nvPr>
            <p:ph type="body" idx="1"/>
          </p:nvPr>
        </p:nvSpPr>
        <p:spPr>
          <a:xfrm>
            <a:off x="275100" y="1691124"/>
            <a:ext cx="11802600" cy="5266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Font typeface="Verdana"/>
              <a:buChar char="•"/>
            </a:pPr>
            <a:r>
              <a:rPr lang="en-US" sz="2400">
                <a:latin typeface="Verdana"/>
                <a:ea typeface="Verdana"/>
                <a:cs typeface="Verdana"/>
                <a:sym typeface="Verdana"/>
              </a:rPr>
              <a:t>Institute of Education Sciences</a:t>
            </a:r>
            <a:endParaRPr sz="2400">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sz="2000" u="sng">
                <a:solidFill>
                  <a:schemeClr val="hlink"/>
                </a:solidFill>
                <a:latin typeface="Verdana"/>
                <a:ea typeface="Verdana"/>
                <a:cs typeface="Verdana"/>
                <a:sym typeface="Verdana"/>
                <a:hlinkClick r:id="rId3"/>
              </a:rPr>
              <a:t>https://ies.ed.gov/</a:t>
            </a:r>
            <a:endParaRPr sz="2000">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sz="2400">
                <a:latin typeface="Verdana"/>
                <a:ea typeface="Verdana"/>
                <a:cs typeface="Verdana"/>
                <a:sym typeface="Verdana"/>
              </a:rPr>
              <a:t>Letrs Volume 1</a:t>
            </a:r>
            <a:endParaRPr sz="2400">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sz="2000">
                <a:latin typeface="Verdana"/>
                <a:ea typeface="Verdana"/>
                <a:cs typeface="Verdana"/>
                <a:sym typeface="Verdana"/>
              </a:rPr>
              <a:t>Louisa C. Moats</a:t>
            </a:r>
            <a:endParaRPr sz="2000">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sz="2000">
                <a:latin typeface="Verdana"/>
                <a:ea typeface="Verdana"/>
                <a:cs typeface="Verdana"/>
                <a:sym typeface="Verdana"/>
              </a:rPr>
              <a:t>Carol A. Tolman </a:t>
            </a:r>
            <a:endParaRPr sz="2000">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sz="2400">
                <a:latin typeface="Verdana"/>
                <a:ea typeface="Verdana"/>
                <a:cs typeface="Verdana"/>
                <a:sym typeface="Verdana"/>
              </a:rPr>
              <a:t>Letrs Volume 2</a:t>
            </a:r>
            <a:endParaRPr sz="2400">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sz="2000">
                <a:latin typeface="Verdana"/>
                <a:ea typeface="Verdana"/>
                <a:cs typeface="Verdana"/>
                <a:sym typeface="Verdana"/>
              </a:rPr>
              <a:t>Louisa C. Moats</a:t>
            </a:r>
            <a:endParaRPr sz="2000">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sz="2000">
                <a:latin typeface="Verdana"/>
                <a:ea typeface="Verdana"/>
                <a:cs typeface="Verdana"/>
                <a:sym typeface="Verdana"/>
              </a:rPr>
              <a:t>Carol A. Tolman </a:t>
            </a:r>
            <a:endParaRPr sz="2000">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sz="2400">
                <a:latin typeface="Verdana"/>
                <a:ea typeface="Verdana"/>
                <a:cs typeface="Verdana"/>
                <a:sym typeface="Verdana"/>
              </a:rPr>
              <a:t>Put Reading First</a:t>
            </a:r>
            <a:endParaRPr sz="2400">
              <a:latin typeface="Verdana"/>
              <a:ea typeface="Verdana"/>
              <a:cs typeface="Verdana"/>
              <a:sym typeface="Verdana"/>
            </a:endParaRPr>
          </a:p>
          <a:p>
            <a:pPr marL="685800" lvl="1" indent="-228600" algn="l" rtl="0">
              <a:lnSpc>
                <a:spcPct val="100000"/>
              </a:lnSpc>
              <a:spcBef>
                <a:spcPts val="0"/>
              </a:spcBef>
              <a:spcAft>
                <a:spcPts val="0"/>
              </a:spcAft>
              <a:buSzPts val="2400"/>
              <a:buFont typeface="Verdana"/>
              <a:buChar char="•"/>
            </a:pPr>
            <a:r>
              <a:rPr lang="en-US" sz="2000" u="sng">
                <a:solidFill>
                  <a:schemeClr val="hlink"/>
                </a:solidFill>
                <a:latin typeface="Verdana"/>
                <a:ea typeface="Verdana"/>
                <a:cs typeface="Verdana"/>
                <a:sym typeface="Verdana"/>
                <a:hlinkClick r:id="rId4"/>
              </a:rPr>
              <a:t>https://lincs.ed.gov/publications/pdf/PRFbooklet.pdf</a:t>
            </a:r>
            <a:endParaRPr sz="2000">
              <a:latin typeface="Verdana"/>
              <a:ea typeface="Verdana"/>
              <a:cs typeface="Verdana"/>
              <a:sym typeface="Verdana"/>
            </a:endParaRPr>
          </a:p>
          <a:p>
            <a:pPr marL="228600" lvl="0" indent="-228600" algn="l" rtl="0">
              <a:lnSpc>
                <a:spcPct val="100000"/>
              </a:lnSpc>
              <a:spcBef>
                <a:spcPts val="0"/>
              </a:spcBef>
              <a:spcAft>
                <a:spcPts val="0"/>
              </a:spcAft>
              <a:buClr>
                <a:srgbClr val="003B71"/>
              </a:buClr>
              <a:buSzPts val="2800"/>
              <a:buFont typeface="Verdana"/>
              <a:buChar char="•"/>
            </a:pPr>
            <a:r>
              <a:rPr lang="en-US" sz="2400">
                <a:solidFill>
                  <a:srgbClr val="003B71"/>
                </a:solidFill>
                <a:latin typeface="Verdana"/>
                <a:ea typeface="Verdana"/>
                <a:cs typeface="Verdana"/>
                <a:sym typeface="Verdana"/>
              </a:rPr>
              <a:t>When is Reading Also Writing</a:t>
            </a:r>
            <a:endParaRPr sz="2400">
              <a:solidFill>
                <a:srgbClr val="003B71"/>
              </a:solidFill>
              <a:latin typeface="Verdana"/>
              <a:ea typeface="Verdana"/>
              <a:cs typeface="Verdana"/>
              <a:sym typeface="Verdana"/>
            </a:endParaRPr>
          </a:p>
          <a:p>
            <a:pPr marL="685800" lvl="1" indent="-228600" algn="l" rtl="0">
              <a:lnSpc>
                <a:spcPct val="100000"/>
              </a:lnSpc>
              <a:spcBef>
                <a:spcPts val="0"/>
              </a:spcBef>
              <a:spcAft>
                <a:spcPts val="0"/>
              </a:spcAft>
              <a:buClr>
                <a:srgbClr val="003B71"/>
              </a:buClr>
              <a:buSzPts val="2400"/>
              <a:buFont typeface="Verdana"/>
              <a:buChar char="•"/>
            </a:pPr>
            <a:r>
              <a:rPr lang="en-US" sz="2000" u="sng">
                <a:solidFill>
                  <a:schemeClr val="hlink"/>
                </a:solidFill>
                <a:highlight>
                  <a:srgbClr val="FFFFFF"/>
                </a:highlight>
                <a:latin typeface="Verdana"/>
                <a:ea typeface="Verdana"/>
                <a:cs typeface="Verdana"/>
                <a:sym typeface="Verdana"/>
                <a:hlinkClick r:id="rId5"/>
              </a:rPr>
              <a:t>https://doi.org/10.1207/s1532799xssr0802_2</a:t>
            </a:r>
            <a:endParaRPr sz="2000" u="sng">
              <a:solidFill>
                <a:srgbClr val="003B71"/>
              </a:solidFill>
              <a:latin typeface="Verdana"/>
              <a:ea typeface="Verdana"/>
              <a:cs typeface="Verdana"/>
              <a:sym typeface="Verdana"/>
            </a:endParaRPr>
          </a:p>
          <a:p>
            <a:pPr marL="228600" lvl="0" indent="-228600" algn="l" rtl="0">
              <a:lnSpc>
                <a:spcPct val="100000"/>
              </a:lnSpc>
              <a:spcBef>
                <a:spcPts val="0"/>
              </a:spcBef>
              <a:spcAft>
                <a:spcPts val="0"/>
              </a:spcAft>
              <a:buClr>
                <a:srgbClr val="003B71"/>
              </a:buClr>
              <a:buSzPts val="2800"/>
              <a:buFont typeface="Verdana"/>
              <a:buChar char="•"/>
            </a:pPr>
            <a:r>
              <a:rPr lang="en-US" sz="2400">
                <a:solidFill>
                  <a:srgbClr val="003B71"/>
                </a:solidFill>
                <a:latin typeface="Verdana"/>
                <a:ea typeface="Verdana"/>
                <a:cs typeface="Verdana"/>
                <a:sym typeface="Verdana"/>
              </a:rPr>
              <a:t>The Writing Revolution</a:t>
            </a:r>
            <a:endParaRPr sz="2400">
              <a:solidFill>
                <a:srgbClr val="003B71"/>
              </a:solidFill>
              <a:latin typeface="Verdana"/>
              <a:ea typeface="Verdana"/>
              <a:cs typeface="Verdana"/>
              <a:sym typeface="Verdana"/>
            </a:endParaRPr>
          </a:p>
          <a:p>
            <a:pPr marL="685800" lvl="1" indent="-228600" algn="l" rtl="0">
              <a:lnSpc>
                <a:spcPct val="100000"/>
              </a:lnSpc>
              <a:spcBef>
                <a:spcPts val="0"/>
              </a:spcBef>
              <a:spcAft>
                <a:spcPts val="0"/>
              </a:spcAft>
              <a:buClr>
                <a:srgbClr val="003B71"/>
              </a:buClr>
              <a:buSzPts val="2400"/>
              <a:buFont typeface="Verdana"/>
              <a:buChar char="•"/>
            </a:pPr>
            <a:r>
              <a:rPr lang="en-US" sz="2000">
                <a:solidFill>
                  <a:srgbClr val="003B71"/>
                </a:solidFill>
                <a:latin typeface="Verdana"/>
                <a:ea typeface="Verdana"/>
                <a:cs typeface="Verdana"/>
                <a:sym typeface="Verdana"/>
              </a:rPr>
              <a:t>Judith C. Hochman</a:t>
            </a:r>
            <a:endParaRPr sz="2000">
              <a:solidFill>
                <a:srgbClr val="003B71"/>
              </a:solidFill>
              <a:latin typeface="Verdana"/>
              <a:ea typeface="Verdana"/>
              <a:cs typeface="Verdana"/>
              <a:sym typeface="Verdana"/>
            </a:endParaRPr>
          </a:p>
          <a:p>
            <a:pPr marL="685800" lvl="1" indent="-228600" algn="l" rtl="0">
              <a:lnSpc>
                <a:spcPct val="100000"/>
              </a:lnSpc>
              <a:spcBef>
                <a:spcPts val="0"/>
              </a:spcBef>
              <a:spcAft>
                <a:spcPts val="0"/>
              </a:spcAft>
              <a:buClr>
                <a:srgbClr val="003B71"/>
              </a:buClr>
              <a:buSzPts val="2400"/>
              <a:buFont typeface="Verdana"/>
              <a:buChar char="•"/>
            </a:pPr>
            <a:r>
              <a:rPr lang="en-US" sz="2000">
                <a:solidFill>
                  <a:srgbClr val="003B71"/>
                </a:solidFill>
                <a:latin typeface="Verdana"/>
                <a:ea typeface="Verdana"/>
                <a:cs typeface="Verdana"/>
                <a:sym typeface="Verdana"/>
              </a:rPr>
              <a:t>Natalie Wexler</a:t>
            </a:r>
            <a:endParaRPr sz="2000">
              <a:solidFill>
                <a:srgbClr val="003B71"/>
              </a:solidFill>
              <a:latin typeface="Verdana"/>
              <a:ea typeface="Verdana"/>
              <a:cs typeface="Verdana"/>
              <a:sym typeface="Verdana"/>
            </a:endParaRPr>
          </a:p>
        </p:txBody>
      </p:sp>
      <p:sp>
        <p:nvSpPr>
          <p:cNvPr id="612" name="Google Shape;612;g160d3a073f0_4_435"/>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References</a:t>
            </a:r>
            <a:endParaRPr>
              <a:latin typeface="Verdana"/>
              <a:ea typeface="Verdana"/>
              <a:cs typeface="Verdana"/>
              <a:sym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160d3a073f0_4_442"/>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46</a:t>
            </a:fld>
            <a:endParaRPr/>
          </a:p>
        </p:txBody>
      </p:sp>
      <p:sp>
        <p:nvSpPr>
          <p:cNvPr id="618" name="Google Shape;618;g160d3a073f0_4_44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4000"/>
              <a:buChar char="•"/>
            </a:pPr>
            <a:r>
              <a:rPr lang="en-US" sz="4000"/>
              <a:t>Reference within this presentation to any specific commercial or non-commercial product, process, or service by trade name, trademark, manufacturer or otherwise does not constitute or imply an endorsement, recommendation, or favoring by the Virginia Department of Education.</a:t>
            </a:r>
            <a:endParaRPr/>
          </a:p>
        </p:txBody>
      </p:sp>
      <p:sp>
        <p:nvSpPr>
          <p:cNvPr id="619" name="Google Shape;619;g160d3a073f0_4_442"/>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b="1"/>
              <a:t>Disclaimer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160d3a073f0_4_49"/>
          <p:cNvSpPr txBox="1">
            <a:spLocks noGrp="1"/>
          </p:cNvSpPr>
          <p:nvPr>
            <p:ph type="sldNum" idx="12"/>
          </p:nvPr>
        </p:nvSpPr>
        <p:spPr>
          <a:xfrm>
            <a:off x="10848000" y="627532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197" name="Google Shape;197;g160d3a073f0_4_49"/>
          <p:cNvSpPr txBox="1"/>
          <p:nvPr/>
        </p:nvSpPr>
        <p:spPr>
          <a:xfrm>
            <a:off x="968700" y="5125272"/>
            <a:ext cx="103851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rgbClr val="C22536"/>
                </a:solidFill>
                <a:latin typeface="Verdana"/>
                <a:ea typeface="Verdana"/>
                <a:cs typeface="Verdana"/>
                <a:sym typeface="Verdana"/>
              </a:rPr>
              <a:t>Mastery of these skills must be reached before attention can be given to a deeper understanding of what is being read!</a:t>
            </a:r>
            <a:endParaRPr sz="2800" b="0" i="1" u="none" strike="noStrike" cap="none">
              <a:solidFill>
                <a:srgbClr val="C22536"/>
              </a:solidFill>
              <a:latin typeface="Verdana"/>
              <a:ea typeface="Verdana"/>
              <a:cs typeface="Verdana"/>
              <a:sym typeface="Verdana"/>
            </a:endParaRPr>
          </a:p>
        </p:txBody>
      </p:sp>
      <p:sp>
        <p:nvSpPr>
          <p:cNvPr id="198" name="Google Shape;198;g160d3a073f0_4_4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Verdana"/>
              <a:buChar char="•"/>
            </a:pPr>
            <a:r>
              <a:rPr lang="en-US">
                <a:latin typeface="Verdana"/>
                <a:ea typeface="Verdana"/>
                <a:cs typeface="Verdana"/>
                <a:sym typeface="Verdana"/>
              </a:rPr>
              <a:t>Phonological Awareness</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conscious awareness of all levels of the speech sound system (syllables, stress/ unstressed, onset-rime, phonemes)</a:t>
            </a:r>
            <a:endParaRPr>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Decoding</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ability to translate a word from print to speech (sound-symbol correspondences)</a:t>
            </a:r>
            <a:endParaRPr>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Sight Recognition</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words a student instantly and effortlessly recognizes</a:t>
            </a:r>
            <a:endParaRPr>
              <a:latin typeface="Verdana"/>
              <a:ea typeface="Verdana"/>
              <a:cs typeface="Verdana"/>
              <a:sym typeface="Verdana"/>
            </a:endParaRPr>
          </a:p>
        </p:txBody>
      </p:sp>
      <p:sp>
        <p:nvSpPr>
          <p:cNvPr id="199" name="Google Shape;199;g160d3a073f0_4_49"/>
          <p:cNvSpPr txBox="1">
            <a:spLocks noGrp="1"/>
          </p:cNvSpPr>
          <p:nvPr>
            <p:ph type="title"/>
          </p:nvPr>
        </p:nvSpPr>
        <p:spPr>
          <a:xfrm>
            <a:off x="838200" y="365125"/>
            <a:ext cx="84810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Word Recognition</a:t>
            </a:r>
            <a:endParaRPr>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160d3a073f0_4_57"/>
          <p:cNvSpPr txBox="1">
            <a:spLocks noGrp="1"/>
          </p:cNvSpPr>
          <p:nvPr>
            <p:ph type="sldNum" idx="12"/>
          </p:nvPr>
        </p:nvSpPr>
        <p:spPr>
          <a:xfrm>
            <a:off x="10495979" y="6179148"/>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
        <p:nvSpPr>
          <p:cNvPr id="205" name="Google Shape;205;g160d3a073f0_4_57"/>
          <p:cNvSpPr txBox="1">
            <a:spLocks noGrp="1"/>
          </p:cNvSpPr>
          <p:nvPr>
            <p:ph type="body" idx="1"/>
          </p:nvPr>
        </p:nvSpPr>
        <p:spPr>
          <a:xfrm>
            <a:off x="838200" y="1825625"/>
            <a:ext cx="10515600" cy="4285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Background Knowledge</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a student’s bank of knowledge and facts from previous experiences</a:t>
            </a:r>
            <a:endParaRPr>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Vocabulary</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a memory storage of word meanings</a:t>
            </a:r>
            <a:endParaRPr>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Language Structures</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how sentences are constructed (syntax, semantics, etc)</a:t>
            </a:r>
            <a:endParaRPr>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Verbal Reasoning </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making inferences, understanding figurative language, etc</a:t>
            </a:r>
            <a:endParaRPr>
              <a:latin typeface="Verdana"/>
              <a:ea typeface="Verdana"/>
              <a:cs typeface="Verdana"/>
              <a:sym typeface="Verdana"/>
            </a:endParaRPr>
          </a:p>
          <a:p>
            <a:pPr marL="228600" lvl="0" indent="-228600" algn="l" rtl="0">
              <a:lnSpc>
                <a:spcPct val="90000"/>
              </a:lnSpc>
              <a:spcBef>
                <a:spcPts val="0"/>
              </a:spcBef>
              <a:spcAft>
                <a:spcPts val="0"/>
              </a:spcAft>
              <a:buSzPts val="2800"/>
              <a:buFont typeface="Verdana"/>
              <a:buChar char="•"/>
            </a:pPr>
            <a:r>
              <a:rPr lang="en-US">
                <a:latin typeface="Verdana"/>
                <a:ea typeface="Verdana"/>
                <a:cs typeface="Verdana"/>
                <a:sym typeface="Verdana"/>
              </a:rPr>
              <a:t>Literacy Knowledge</a:t>
            </a:r>
            <a:endParaRPr>
              <a:latin typeface="Verdana"/>
              <a:ea typeface="Verdana"/>
              <a:cs typeface="Verdana"/>
              <a:sym typeface="Verdana"/>
            </a:endParaRPr>
          </a:p>
          <a:p>
            <a:pPr marL="685800" lvl="1" indent="-228600" algn="l" rtl="0">
              <a:lnSpc>
                <a:spcPct val="90000"/>
              </a:lnSpc>
              <a:spcBef>
                <a:spcPts val="0"/>
              </a:spcBef>
              <a:spcAft>
                <a:spcPts val="0"/>
              </a:spcAft>
              <a:buSzPts val="2400"/>
              <a:buFont typeface="Verdana"/>
              <a:buChar char="•"/>
            </a:pPr>
            <a:r>
              <a:rPr lang="en-US">
                <a:latin typeface="Verdana"/>
                <a:ea typeface="Verdana"/>
                <a:cs typeface="Verdana"/>
                <a:sym typeface="Verdana"/>
              </a:rPr>
              <a:t>understanding genres, an understanding of print concepts</a:t>
            </a:r>
            <a:endParaRPr>
              <a:latin typeface="Verdana"/>
              <a:ea typeface="Verdana"/>
              <a:cs typeface="Verdana"/>
              <a:sym typeface="Verdana"/>
            </a:endParaRPr>
          </a:p>
        </p:txBody>
      </p:sp>
      <p:sp>
        <p:nvSpPr>
          <p:cNvPr id="206" name="Google Shape;206;g160d3a073f0_4_57"/>
          <p:cNvSpPr txBox="1">
            <a:spLocks noGrp="1"/>
          </p:cNvSpPr>
          <p:nvPr>
            <p:ph type="title"/>
          </p:nvPr>
        </p:nvSpPr>
        <p:spPr>
          <a:xfrm>
            <a:off x="838200" y="365125"/>
            <a:ext cx="86604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Language Comprehension</a:t>
            </a:r>
            <a:endParaRPr>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160d3a073f0_4_64"/>
          <p:cNvSpPr txBox="1">
            <a:spLocks noGrp="1"/>
          </p:cNvSpPr>
          <p:nvPr>
            <p:ph type="sldNum" idx="12"/>
          </p:nvPr>
        </p:nvSpPr>
        <p:spPr>
          <a:xfrm>
            <a:off x="10884892" y="6356376"/>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pic>
        <p:nvPicPr>
          <p:cNvPr id="212" name="Google Shape;212;g160d3a073f0_4_64" descr="Diagram of the reading rope"/>
          <p:cNvPicPr preferRelativeResize="0"/>
          <p:nvPr/>
        </p:nvPicPr>
        <p:blipFill rotWithShape="1">
          <a:blip r:embed="rId3">
            <a:alphaModFix/>
          </a:blip>
          <a:srcRect/>
          <a:stretch/>
        </p:blipFill>
        <p:spPr>
          <a:xfrm>
            <a:off x="1089563" y="1411850"/>
            <a:ext cx="10264235" cy="5068593"/>
          </a:xfrm>
          <a:prstGeom prst="rect">
            <a:avLst/>
          </a:prstGeom>
          <a:noFill/>
          <a:ln>
            <a:noFill/>
          </a:ln>
        </p:spPr>
      </p:pic>
      <p:sp>
        <p:nvSpPr>
          <p:cNvPr id="213" name="Google Shape;213;g160d3a073f0_4_64"/>
          <p:cNvSpPr txBox="1">
            <a:spLocks noGrp="1"/>
          </p:cNvSpPr>
          <p:nvPr>
            <p:ph type="title"/>
          </p:nvPr>
        </p:nvSpPr>
        <p:spPr>
          <a:xfrm>
            <a:off x="838200" y="136525"/>
            <a:ext cx="78291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The Reading Rope</a:t>
            </a:r>
            <a:endParaRPr>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160d3a073f0_4_71"/>
          <p:cNvSpPr txBox="1">
            <a:spLocks noGrp="1"/>
          </p:cNvSpPr>
          <p:nvPr>
            <p:ph type="sldNum" idx="12"/>
          </p:nvPr>
        </p:nvSpPr>
        <p:spPr>
          <a:xfrm>
            <a:off x="10847930" y="6462289"/>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219" name="Google Shape;219;g160d3a073f0_4_71"/>
          <p:cNvSpPr txBox="1"/>
          <p:nvPr/>
        </p:nvSpPr>
        <p:spPr>
          <a:xfrm>
            <a:off x="9029450" y="6030050"/>
            <a:ext cx="2718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Voyagers Sopris Learning 2019</a:t>
            </a:r>
            <a:endParaRPr sz="1400" b="0" i="0" u="none" strike="noStrike" cap="none">
              <a:solidFill>
                <a:srgbClr val="000000"/>
              </a:solidFill>
              <a:latin typeface="Verdana"/>
              <a:ea typeface="Verdana"/>
              <a:cs typeface="Verdana"/>
              <a:sym typeface="Verdana"/>
            </a:endParaRPr>
          </a:p>
        </p:txBody>
      </p:sp>
      <p:sp>
        <p:nvSpPr>
          <p:cNvPr id="220" name="Google Shape;220;g160d3a073f0_4_71"/>
          <p:cNvSpPr txBox="1"/>
          <p:nvPr/>
        </p:nvSpPr>
        <p:spPr>
          <a:xfrm>
            <a:off x="3861925" y="3705050"/>
            <a:ext cx="4147800" cy="3362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900"/>
              <a:buFont typeface="Arial"/>
              <a:buNone/>
            </a:pPr>
            <a:r>
              <a:rPr lang="en-US" sz="1900" b="0" i="0" u="none" strike="noStrike" cap="none">
                <a:solidFill>
                  <a:srgbClr val="003B71"/>
                </a:solidFill>
                <a:latin typeface="Verdana"/>
                <a:ea typeface="Verdana"/>
                <a:cs typeface="Verdana"/>
                <a:sym typeface="Verdana"/>
              </a:rPr>
              <a:t>Topic Knowledge</a:t>
            </a:r>
            <a:endParaRPr sz="19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500"/>
              <a:buFont typeface="Arial"/>
              <a:buNone/>
            </a:pPr>
            <a:endParaRPr sz="5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900"/>
              <a:buFont typeface="Arial"/>
              <a:buNone/>
            </a:pPr>
            <a:r>
              <a:rPr lang="en-US" sz="1900" b="0" i="0" u="none" strike="noStrike" cap="none">
                <a:solidFill>
                  <a:srgbClr val="003B71"/>
                </a:solidFill>
                <a:latin typeface="Verdana"/>
                <a:ea typeface="Verdana"/>
                <a:cs typeface="Verdana"/>
                <a:sym typeface="Verdana"/>
              </a:rPr>
              <a:t>Vocabulary/ Word Choice</a:t>
            </a:r>
            <a:endParaRPr sz="19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500"/>
              <a:buFont typeface="Arial"/>
              <a:buNone/>
            </a:pPr>
            <a:endParaRPr sz="5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900"/>
              <a:buFont typeface="Arial"/>
              <a:buNone/>
            </a:pPr>
            <a:r>
              <a:rPr lang="en-US" sz="1900" b="0" i="0" u="none" strike="noStrike" cap="none">
                <a:solidFill>
                  <a:srgbClr val="003B71"/>
                </a:solidFill>
                <a:latin typeface="Verdana"/>
                <a:ea typeface="Verdana"/>
                <a:cs typeface="Verdana"/>
                <a:sym typeface="Verdana"/>
              </a:rPr>
              <a:t>Sentence Formulation</a:t>
            </a:r>
            <a:endParaRPr sz="19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500"/>
              <a:buFont typeface="Arial"/>
              <a:buNone/>
            </a:pPr>
            <a:endParaRPr sz="5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900"/>
              <a:buFont typeface="Arial"/>
              <a:buNone/>
            </a:pPr>
            <a:r>
              <a:rPr lang="en-US" sz="1900" b="0" i="0" u="none" strike="noStrike" cap="none">
                <a:solidFill>
                  <a:srgbClr val="003B71"/>
                </a:solidFill>
                <a:latin typeface="Verdana"/>
                <a:ea typeface="Verdana"/>
                <a:cs typeface="Verdana"/>
                <a:sym typeface="Verdana"/>
              </a:rPr>
              <a:t>Grammar and Usage</a:t>
            </a:r>
            <a:endParaRPr sz="19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500"/>
              <a:buFont typeface="Arial"/>
              <a:buNone/>
            </a:pPr>
            <a:endParaRPr sz="5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900"/>
              <a:buFont typeface="Arial"/>
              <a:buNone/>
            </a:pPr>
            <a:r>
              <a:rPr lang="en-US" sz="1900" b="0" i="0" u="none" strike="noStrike" cap="none">
                <a:solidFill>
                  <a:srgbClr val="003B71"/>
                </a:solidFill>
                <a:latin typeface="Verdana"/>
                <a:ea typeface="Verdana"/>
                <a:cs typeface="Verdana"/>
                <a:sym typeface="Verdana"/>
              </a:rPr>
              <a:t>Literacy Form</a:t>
            </a:r>
            <a:endParaRPr sz="19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500"/>
              <a:buFont typeface="Arial"/>
              <a:buNone/>
            </a:pPr>
            <a:endParaRPr sz="5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900"/>
              <a:buFont typeface="Arial"/>
              <a:buNone/>
            </a:pPr>
            <a:r>
              <a:rPr lang="en-US" sz="1900" b="0" i="0" u="none" strike="noStrike" cap="none">
                <a:solidFill>
                  <a:srgbClr val="003B71"/>
                </a:solidFill>
                <a:latin typeface="Verdana"/>
                <a:ea typeface="Verdana"/>
                <a:cs typeface="Verdana"/>
                <a:sym typeface="Verdana"/>
              </a:rPr>
              <a:t>Organization of Ideas</a:t>
            </a:r>
            <a:endParaRPr sz="19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500"/>
              <a:buFont typeface="Arial"/>
              <a:buNone/>
            </a:pPr>
            <a:endParaRPr sz="500" b="0" i="0" u="none" strike="noStrike" cap="none">
              <a:solidFill>
                <a:srgbClr val="003B7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900"/>
              <a:buFont typeface="Arial"/>
              <a:buNone/>
            </a:pPr>
            <a:r>
              <a:rPr lang="en-US" sz="1900" b="0" i="0" u="none" strike="noStrike" cap="none">
                <a:solidFill>
                  <a:srgbClr val="003B71"/>
                </a:solidFill>
                <a:latin typeface="Verdana"/>
                <a:ea typeface="Verdana"/>
                <a:cs typeface="Verdana"/>
                <a:sym typeface="Verdana"/>
              </a:rPr>
              <a:t>Audience Awareness</a:t>
            </a:r>
            <a:endParaRPr sz="1900" b="0" i="0" u="none" strike="noStrike" cap="none">
              <a:solidFill>
                <a:srgbClr val="003B7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3B71"/>
              </a:solidFill>
              <a:latin typeface="Verdana"/>
              <a:ea typeface="Verdana"/>
              <a:cs typeface="Verdana"/>
              <a:sym typeface="Verdana"/>
            </a:endParaRPr>
          </a:p>
        </p:txBody>
      </p:sp>
      <p:sp>
        <p:nvSpPr>
          <p:cNvPr id="221" name="Google Shape;221;g160d3a073f0_4_71"/>
          <p:cNvSpPr txBox="1"/>
          <p:nvPr/>
        </p:nvSpPr>
        <p:spPr>
          <a:xfrm>
            <a:off x="601675" y="3754800"/>
            <a:ext cx="2811900" cy="3395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chemeClr val="dk1"/>
                </a:solidFill>
                <a:latin typeface="Verdana"/>
                <a:ea typeface="Verdana"/>
                <a:cs typeface="Verdana"/>
                <a:sym typeface="Verdana"/>
              </a:rPr>
              <a:t>Letter Formation</a:t>
            </a:r>
            <a:endParaRPr sz="2000" b="0" i="0" u="none" strike="noStrike" cap="none">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600"/>
              <a:buFont typeface="Arial"/>
              <a:buNone/>
            </a:pPr>
            <a:endParaRPr sz="600" b="0" i="0" u="none" strike="noStrike" cap="none">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chemeClr val="dk1"/>
                </a:solidFill>
                <a:latin typeface="Verdana"/>
                <a:ea typeface="Verdana"/>
                <a:cs typeface="Verdana"/>
                <a:sym typeface="Verdana"/>
              </a:rPr>
              <a:t>Handwriting/ Typing Fluency</a:t>
            </a:r>
            <a:endParaRPr sz="2000" b="0" i="0" u="none" strike="noStrike" cap="none">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600"/>
              <a:buFont typeface="Arial"/>
              <a:buNone/>
            </a:pPr>
            <a:endParaRPr sz="600" b="0" i="0" u="none" strike="noStrike" cap="none">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chemeClr val="dk1"/>
                </a:solidFill>
                <a:latin typeface="Verdana"/>
                <a:ea typeface="Verdana"/>
                <a:cs typeface="Verdana"/>
                <a:sym typeface="Verdana"/>
              </a:rPr>
              <a:t>Spelling</a:t>
            </a:r>
            <a:endParaRPr sz="2000" b="0" i="0" u="none" strike="noStrike" cap="none">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600"/>
              <a:buFont typeface="Arial"/>
              <a:buNone/>
            </a:pPr>
            <a:endParaRPr sz="600" b="0" i="0" u="none" strike="noStrike" cap="none">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chemeClr val="dk1"/>
                </a:solidFill>
                <a:latin typeface="Verdana"/>
                <a:ea typeface="Verdana"/>
                <a:cs typeface="Verdana"/>
                <a:sym typeface="Verdana"/>
              </a:rPr>
              <a:t>Punctuation</a:t>
            </a:r>
            <a:endParaRPr sz="2000" b="0" i="0" u="none" strike="noStrike" cap="none">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600"/>
              <a:buFont typeface="Arial"/>
              <a:buNone/>
            </a:pPr>
            <a:endParaRPr sz="600" b="0" i="0" u="none" strike="noStrike" cap="none">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000"/>
              <a:buFont typeface="Arial"/>
              <a:buNone/>
            </a:pPr>
            <a:r>
              <a:rPr lang="en-US" sz="2000" b="0" i="0" u="none" strike="noStrike" cap="none">
                <a:solidFill>
                  <a:schemeClr val="dk1"/>
                </a:solidFill>
                <a:latin typeface="Verdana"/>
                <a:ea typeface="Verdana"/>
                <a:cs typeface="Verdana"/>
                <a:sym typeface="Verdana"/>
              </a:rPr>
              <a:t>Word/ Sentence Spatial Organization</a:t>
            </a:r>
            <a:endParaRPr sz="20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Verdana"/>
              <a:ea typeface="Verdana"/>
              <a:cs typeface="Verdana"/>
              <a:sym typeface="Verdana"/>
            </a:endParaRPr>
          </a:p>
        </p:txBody>
      </p:sp>
      <p:sp>
        <p:nvSpPr>
          <p:cNvPr id="222" name="Google Shape;222;g160d3a073f0_4_71"/>
          <p:cNvSpPr/>
          <p:nvPr/>
        </p:nvSpPr>
        <p:spPr>
          <a:xfrm>
            <a:off x="8205325" y="1952850"/>
            <a:ext cx="3085200" cy="1473900"/>
          </a:xfrm>
          <a:prstGeom prst="cube">
            <a:avLst>
              <a:gd name="adj" fmla="val 25000"/>
            </a:avLst>
          </a:prstGeom>
          <a:solidFill>
            <a:srgbClr val="C2253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Verdana"/>
                <a:ea typeface="Verdana"/>
                <a:cs typeface="Verdana"/>
                <a:sym typeface="Verdana"/>
              </a:rPr>
              <a:t>Skilled Written Expression</a:t>
            </a:r>
            <a:endParaRPr sz="2500" b="0" i="0" u="none" strike="noStrike" cap="none">
              <a:solidFill>
                <a:schemeClr val="lt1"/>
              </a:solidFill>
              <a:latin typeface="Verdana"/>
              <a:ea typeface="Verdana"/>
              <a:cs typeface="Verdana"/>
              <a:sym typeface="Verdana"/>
            </a:endParaRPr>
          </a:p>
        </p:txBody>
      </p:sp>
      <p:sp>
        <p:nvSpPr>
          <p:cNvPr id="223" name="Google Shape;223;g160d3a073f0_4_71"/>
          <p:cNvSpPr txBox="1"/>
          <p:nvPr/>
        </p:nvSpPr>
        <p:spPr>
          <a:xfrm>
            <a:off x="7521925" y="2358900"/>
            <a:ext cx="531000" cy="66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0" i="0" u="none" strike="noStrike" cap="none">
                <a:solidFill>
                  <a:srgbClr val="004E95"/>
                </a:solidFill>
                <a:latin typeface="Verdana"/>
                <a:ea typeface="Verdana"/>
                <a:cs typeface="Verdana"/>
                <a:sym typeface="Verdana"/>
              </a:rPr>
              <a:t>=</a:t>
            </a:r>
            <a:endParaRPr sz="3100" b="0" i="0" u="none" strike="noStrike" cap="none">
              <a:solidFill>
                <a:srgbClr val="004E95"/>
              </a:solidFill>
              <a:latin typeface="Verdana"/>
              <a:ea typeface="Verdana"/>
              <a:cs typeface="Verdana"/>
              <a:sym typeface="Verdana"/>
            </a:endParaRPr>
          </a:p>
        </p:txBody>
      </p:sp>
      <p:sp>
        <p:nvSpPr>
          <p:cNvPr id="224" name="Google Shape;224;g160d3a073f0_4_71"/>
          <p:cNvSpPr/>
          <p:nvPr/>
        </p:nvSpPr>
        <p:spPr>
          <a:xfrm>
            <a:off x="4377925" y="1961075"/>
            <a:ext cx="3085200" cy="1473900"/>
          </a:xfrm>
          <a:prstGeom prst="cube">
            <a:avLst>
              <a:gd name="adj" fmla="val 25000"/>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Verdana"/>
                <a:ea typeface="Verdana"/>
                <a:cs typeface="Verdana"/>
                <a:sym typeface="Verdana"/>
              </a:rPr>
              <a:t>Composition</a:t>
            </a:r>
            <a:endParaRPr sz="2500" b="0" i="0" u="none" strike="noStrike" cap="none">
              <a:solidFill>
                <a:schemeClr val="lt1"/>
              </a:solidFill>
              <a:latin typeface="Verdana"/>
              <a:ea typeface="Verdana"/>
              <a:cs typeface="Verdana"/>
              <a:sym typeface="Verdana"/>
            </a:endParaRPr>
          </a:p>
        </p:txBody>
      </p:sp>
      <p:sp>
        <p:nvSpPr>
          <p:cNvPr id="225" name="Google Shape;225;g160d3a073f0_4_71"/>
          <p:cNvSpPr txBox="1"/>
          <p:nvPr/>
        </p:nvSpPr>
        <p:spPr>
          <a:xfrm>
            <a:off x="3788125" y="2358900"/>
            <a:ext cx="5310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4E95"/>
                </a:solidFill>
                <a:latin typeface="Verdana"/>
                <a:ea typeface="Verdana"/>
                <a:cs typeface="Verdana"/>
                <a:sym typeface="Verdana"/>
              </a:rPr>
              <a:t>X</a:t>
            </a:r>
            <a:endParaRPr sz="3000" b="0" i="0" u="none" strike="noStrike" cap="none">
              <a:solidFill>
                <a:srgbClr val="004E95"/>
              </a:solidFill>
              <a:latin typeface="Verdana"/>
              <a:ea typeface="Verdana"/>
              <a:cs typeface="Verdana"/>
              <a:sym typeface="Verdana"/>
            </a:endParaRPr>
          </a:p>
        </p:txBody>
      </p:sp>
      <p:sp>
        <p:nvSpPr>
          <p:cNvPr id="226" name="Google Shape;226;g160d3a073f0_4_71"/>
          <p:cNvSpPr/>
          <p:nvPr/>
        </p:nvSpPr>
        <p:spPr>
          <a:xfrm>
            <a:off x="550525" y="1985950"/>
            <a:ext cx="3085200" cy="1473900"/>
          </a:xfrm>
          <a:prstGeom prst="cube">
            <a:avLst>
              <a:gd name="adj" fmla="val 25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Verdana"/>
                <a:ea typeface="Verdana"/>
                <a:cs typeface="Verdana"/>
                <a:sym typeface="Verdana"/>
              </a:rPr>
              <a:t>Foundational Writing Skills</a:t>
            </a:r>
            <a:endParaRPr sz="2500" b="0" i="0" u="none" strike="noStrike" cap="none">
              <a:solidFill>
                <a:schemeClr val="lt1"/>
              </a:solidFill>
              <a:latin typeface="Verdana"/>
              <a:ea typeface="Verdana"/>
              <a:cs typeface="Verdana"/>
              <a:sym typeface="Verdana"/>
            </a:endParaRPr>
          </a:p>
        </p:txBody>
      </p:sp>
      <p:sp>
        <p:nvSpPr>
          <p:cNvPr id="227" name="Google Shape;227;g160d3a073f0_4_71"/>
          <p:cNvSpPr txBox="1">
            <a:spLocks noGrp="1"/>
          </p:cNvSpPr>
          <p:nvPr>
            <p:ph type="title"/>
          </p:nvPr>
        </p:nvSpPr>
        <p:spPr>
          <a:xfrm>
            <a:off x="838200" y="365125"/>
            <a:ext cx="80394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Simple View of Writing</a:t>
            </a:r>
            <a:endParaRPr>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160d3a073f0_4_85"/>
          <p:cNvSpPr txBox="1">
            <a:spLocks noGrp="1"/>
          </p:cNvSpPr>
          <p:nvPr>
            <p:ph type="sldNum" idx="12"/>
          </p:nvPr>
        </p:nvSpPr>
        <p:spPr>
          <a:xfrm>
            <a:off x="10760550" y="6334025"/>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
        <p:nvSpPr>
          <p:cNvPr id="233" name="Google Shape;233;g160d3a073f0_4_85"/>
          <p:cNvSpPr txBox="1">
            <a:spLocks noGrp="1"/>
          </p:cNvSpPr>
          <p:nvPr>
            <p:ph type="body" idx="1"/>
          </p:nvPr>
        </p:nvSpPr>
        <p:spPr>
          <a:xfrm>
            <a:off x="605750" y="1298050"/>
            <a:ext cx="10880400" cy="5286600"/>
          </a:xfrm>
          <a:prstGeom prst="rect">
            <a:avLst/>
          </a:prstGeom>
          <a:noFill/>
          <a:ln>
            <a:noFill/>
          </a:ln>
        </p:spPr>
        <p:txBody>
          <a:bodyPr spcFirstLastPara="1" wrap="square" lIns="91425" tIns="45700" rIns="91425" bIns="45700" anchor="t" anchorCtr="0">
            <a:normAutofit fontScale="85000" lnSpcReduction="20000"/>
          </a:bodyPr>
          <a:lstStyle/>
          <a:p>
            <a:pPr marL="228600" lvl="0" indent="-213706" algn="l" rtl="0">
              <a:lnSpc>
                <a:spcPct val="100000"/>
              </a:lnSpc>
              <a:spcBef>
                <a:spcPts val="0"/>
              </a:spcBef>
              <a:spcAft>
                <a:spcPts val="0"/>
              </a:spcAft>
              <a:buSzPct val="100000"/>
              <a:buFont typeface="Verdana"/>
              <a:buChar char="•"/>
            </a:pPr>
            <a:r>
              <a:rPr lang="en-US" sz="3017">
                <a:latin typeface="Verdana"/>
                <a:ea typeface="Verdana"/>
                <a:cs typeface="Verdana"/>
                <a:sym typeface="Verdana"/>
              </a:rPr>
              <a:t>Letter Formation</a:t>
            </a:r>
            <a:endParaRPr sz="3017">
              <a:latin typeface="Verdana"/>
              <a:ea typeface="Verdana"/>
              <a:cs typeface="Verdana"/>
              <a:sym typeface="Verdana"/>
            </a:endParaRPr>
          </a:p>
          <a:p>
            <a:pPr marL="685800" lvl="1" indent="-217516" algn="l" rtl="0">
              <a:lnSpc>
                <a:spcPct val="100000"/>
              </a:lnSpc>
              <a:spcBef>
                <a:spcPts val="0"/>
              </a:spcBef>
              <a:spcAft>
                <a:spcPts val="0"/>
              </a:spcAft>
              <a:buClr>
                <a:srgbClr val="004E95"/>
              </a:buClr>
              <a:buSzPct val="100000"/>
              <a:buFont typeface="Verdana"/>
              <a:buChar char="•"/>
            </a:pPr>
            <a:r>
              <a:rPr lang="en-US" sz="2617">
                <a:solidFill>
                  <a:srgbClr val="004E95"/>
                </a:solidFill>
                <a:latin typeface="Verdana"/>
                <a:ea typeface="Verdana"/>
                <a:cs typeface="Verdana"/>
                <a:sym typeface="Verdana"/>
              </a:rPr>
              <a:t>lowercase first, then uppercase</a:t>
            </a:r>
            <a:endParaRPr sz="2617">
              <a:solidFill>
                <a:srgbClr val="004E95"/>
              </a:solidFill>
              <a:latin typeface="Verdana"/>
              <a:ea typeface="Verdana"/>
              <a:cs typeface="Verdana"/>
              <a:sym typeface="Verdana"/>
            </a:endParaRPr>
          </a:p>
          <a:p>
            <a:pPr marL="685800" lvl="1" indent="-217516" algn="l" rtl="0">
              <a:lnSpc>
                <a:spcPct val="100000"/>
              </a:lnSpc>
              <a:spcBef>
                <a:spcPts val="0"/>
              </a:spcBef>
              <a:spcAft>
                <a:spcPts val="0"/>
              </a:spcAft>
              <a:buClr>
                <a:srgbClr val="004E95"/>
              </a:buClr>
              <a:buSzPct val="100000"/>
              <a:buFont typeface="Verdana"/>
              <a:buChar char="•"/>
            </a:pPr>
            <a:r>
              <a:rPr lang="en-US" sz="2617">
                <a:solidFill>
                  <a:srgbClr val="004E95"/>
                </a:solidFill>
                <a:latin typeface="Verdana"/>
                <a:ea typeface="Verdana"/>
                <a:cs typeface="Verdana"/>
                <a:sym typeface="Verdana"/>
              </a:rPr>
              <a:t>lined/marked paper</a:t>
            </a:r>
            <a:endParaRPr sz="2617">
              <a:solidFill>
                <a:srgbClr val="004E95"/>
              </a:solidFill>
              <a:latin typeface="Verdana"/>
              <a:ea typeface="Verdana"/>
              <a:cs typeface="Verdana"/>
              <a:sym typeface="Verdana"/>
            </a:endParaRPr>
          </a:p>
          <a:p>
            <a:pPr marL="685800" lvl="1" indent="-217516" algn="l" rtl="0">
              <a:lnSpc>
                <a:spcPct val="100000"/>
              </a:lnSpc>
              <a:spcBef>
                <a:spcPts val="0"/>
              </a:spcBef>
              <a:spcAft>
                <a:spcPts val="0"/>
              </a:spcAft>
              <a:buClr>
                <a:srgbClr val="004E95"/>
              </a:buClr>
              <a:buSzPct val="100000"/>
              <a:buFont typeface="Verdana"/>
              <a:buChar char="•"/>
            </a:pPr>
            <a:r>
              <a:rPr lang="en-US" sz="2617">
                <a:solidFill>
                  <a:srgbClr val="004E95"/>
                </a:solidFill>
                <a:latin typeface="Verdana"/>
                <a:ea typeface="Verdana"/>
                <a:cs typeface="Verdana"/>
                <a:sym typeface="Verdana"/>
              </a:rPr>
              <a:t>good sitting posture/tripod pencil grip/paper position</a:t>
            </a:r>
            <a:endParaRPr sz="2617">
              <a:solidFill>
                <a:srgbClr val="004E95"/>
              </a:solidFill>
              <a:latin typeface="Verdana"/>
              <a:ea typeface="Verdana"/>
              <a:cs typeface="Verdana"/>
              <a:sym typeface="Verdana"/>
            </a:endParaRPr>
          </a:p>
          <a:p>
            <a:pPr marL="685800" lvl="1" indent="-217516" algn="l" rtl="0">
              <a:lnSpc>
                <a:spcPct val="100000"/>
              </a:lnSpc>
              <a:spcBef>
                <a:spcPts val="0"/>
              </a:spcBef>
              <a:spcAft>
                <a:spcPts val="0"/>
              </a:spcAft>
              <a:buClr>
                <a:srgbClr val="004E95"/>
              </a:buClr>
              <a:buSzPct val="100000"/>
              <a:buFont typeface="Verdana"/>
              <a:buChar char="•"/>
            </a:pPr>
            <a:r>
              <a:rPr lang="en-US" sz="2617">
                <a:solidFill>
                  <a:srgbClr val="004E95"/>
                </a:solidFill>
                <a:latin typeface="Verdana"/>
                <a:ea typeface="Verdana"/>
                <a:cs typeface="Verdana"/>
                <a:sym typeface="Verdana"/>
              </a:rPr>
              <a:t>sky write/trace/practice</a:t>
            </a:r>
            <a:endParaRPr sz="2617">
              <a:solidFill>
                <a:srgbClr val="004E95"/>
              </a:solidFill>
              <a:latin typeface="Verdana"/>
              <a:ea typeface="Verdana"/>
              <a:cs typeface="Verdana"/>
              <a:sym typeface="Verdana"/>
            </a:endParaRPr>
          </a:p>
          <a:p>
            <a:pPr marL="228600" lvl="0" indent="-213706" algn="l" rtl="0">
              <a:lnSpc>
                <a:spcPct val="100000"/>
              </a:lnSpc>
              <a:spcBef>
                <a:spcPts val="0"/>
              </a:spcBef>
              <a:spcAft>
                <a:spcPts val="0"/>
              </a:spcAft>
              <a:buSzPct val="100000"/>
              <a:buFont typeface="Verdana"/>
              <a:buChar char="•"/>
            </a:pPr>
            <a:r>
              <a:rPr lang="en-US" sz="3017">
                <a:latin typeface="Verdana"/>
                <a:ea typeface="Verdana"/>
                <a:cs typeface="Verdana"/>
                <a:sym typeface="Verdana"/>
              </a:rPr>
              <a:t>Handwriting/ Typing Fluency</a:t>
            </a:r>
            <a:endParaRPr sz="3017">
              <a:latin typeface="Verdana"/>
              <a:ea typeface="Verdana"/>
              <a:cs typeface="Verdana"/>
              <a:sym typeface="Verdana"/>
            </a:endParaRPr>
          </a:p>
          <a:p>
            <a:pPr marL="685800" lvl="1" indent="-217516" algn="l" rtl="0">
              <a:lnSpc>
                <a:spcPct val="100000"/>
              </a:lnSpc>
              <a:spcBef>
                <a:spcPts val="0"/>
              </a:spcBef>
              <a:spcAft>
                <a:spcPts val="0"/>
              </a:spcAft>
              <a:buClr>
                <a:srgbClr val="004E95"/>
              </a:buClr>
              <a:buSzPct val="100000"/>
              <a:buFont typeface="Verdana"/>
              <a:buChar char="•"/>
            </a:pPr>
            <a:r>
              <a:rPr lang="en-US" sz="2617">
                <a:solidFill>
                  <a:srgbClr val="004E95"/>
                </a:solidFill>
                <a:latin typeface="Verdana"/>
                <a:ea typeface="Verdana"/>
                <a:cs typeface="Verdana"/>
                <a:sym typeface="Verdana"/>
              </a:rPr>
              <a:t>dominant hand (ex. ball)</a:t>
            </a:r>
            <a:endParaRPr sz="2617">
              <a:solidFill>
                <a:srgbClr val="004E95"/>
              </a:solidFill>
              <a:latin typeface="Verdana"/>
              <a:ea typeface="Verdana"/>
              <a:cs typeface="Verdana"/>
              <a:sym typeface="Verdana"/>
            </a:endParaRPr>
          </a:p>
          <a:p>
            <a:pPr marL="685800" lvl="1" indent="-217516" algn="l" rtl="0">
              <a:lnSpc>
                <a:spcPct val="100000"/>
              </a:lnSpc>
              <a:spcBef>
                <a:spcPts val="0"/>
              </a:spcBef>
              <a:spcAft>
                <a:spcPts val="0"/>
              </a:spcAft>
              <a:buClr>
                <a:srgbClr val="004E95"/>
              </a:buClr>
              <a:buSzPct val="100000"/>
              <a:buFont typeface="Verdana"/>
              <a:buChar char="•"/>
            </a:pPr>
            <a:r>
              <a:rPr lang="en-US" sz="2617">
                <a:solidFill>
                  <a:srgbClr val="004E95"/>
                </a:solidFill>
                <a:latin typeface="Verdana"/>
                <a:ea typeface="Verdana"/>
                <a:cs typeface="Verdana"/>
                <a:sym typeface="Verdana"/>
              </a:rPr>
              <a:t>one minute fluency drills building writing fluency</a:t>
            </a:r>
            <a:endParaRPr sz="2617">
              <a:solidFill>
                <a:srgbClr val="004E95"/>
              </a:solidFill>
              <a:latin typeface="Verdana"/>
              <a:ea typeface="Verdana"/>
              <a:cs typeface="Verdana"/>
              <a:sym typeface="Verdana"/>
            </a:endParaRPr>
          </a:p>
          <a:p>
            <a:pPr marL="228600" lvl="0" indent="-213706" algn="l" rtl="0">
              <a:lnSpc>
                <a:spcPct val="100000"/>
              </a:lnSpc>
              <a:spcBef>
                <a:spcPts val="0"/>
              </a:spcBef>
              <a:spcAft>
                <a:spcPts val="0"/>
              </a:spcAft>
              <a:buSzPct val="100000"/>
              <a:buFont typeface="Verdana"/>
              <a:buChar char="•"/>
            </a:pPr>
            <a:r>
              <a:rPr lang="en-US" sz="3017">
                <a:latin typeface="Verdana"/>
                <a:ea typeface="Verdana"/>
                <a:cs typeface="Verdana"/>
                <a:sym typeface="Verdana"/>
              </a:rPr>
              <a:t>Spelling</a:t>
            </a:r>
            <a:endParaRPr sz="3017">
              <a:latin typeface="Verdana"/>
              <a:ea typeface="Verdana"/>
              <a:cs typeface="Verdana"/>
              <a:sym typeface="Verdana"/>
            </a:endParaRPr>
          </a:p>
          <a:p>
            <a:pPr marL="685800" lvl="1" indent="-217516" algn="l" rtl="0">
              <a:lnSpc>
                <a:spcPct val="100000"/>
              </a:lnSpc>
              <a:spcBef>
                <a:spcPts val="0"/>
              </a:spcBef>
              <a:spcAft>
                <a:spcPts val="0"/>
              </a:spcAft>
              <a:buClr>
                <a:srgbClr val="004E95"/>
              </a:buClr>
              <a:buSzPct val="100000"/>
              <a:buFont typeface="Verdana"/>
              <a:buChar char="•"/>
            </a:pPr>
            <a:r>
              <a:rPr lang="en-US" sz="2617">
                <a:solidFill>
                  <a:srgbClr val="004E95"/>
                </a:solidFill>
                <a:latin typeface="Verdana"/>
                <a:ea typeface="Verdana"/>
                <a:cs typeface="Verdana"/>
                <a:sym typeface="Verdana"/>
              </a:rPr>
              <a:t>Teach spelling patterns</a:t>
            </a:r>
            <a:endParaRPr sz="2617">
              <a:solidFill>
                <a:srgbClr val="004E95"/>
              </a:solidFill>
              <a:latin typeface="Verdana"/>
              <a:ea typeface="Verdana"/>
              <a:cs typeface="Verdana"/>
              <a:sym typeface="Verdana"/>
            </a:endParaRPr>
          </a:p>
          <a:p>
            <a:pPr marL="685800" lvl="1" indent="-217516" algn="l" rtl="0">
              <a:lnSpc>
                <a:spcPct val="100000"/>
              </a:lnSpc>
              <a:spcBef>
                <a:spcPts val="0"/>
              </a:spcBef>
              <a:spcAft>
                <a:spcPts val="0"/>
              </a:spcAft>
              <a:buClr>
                <a:srgbClr val="004E95"/>
              </a:buClr>
              <a:buSzPct val="100000"/>
              <a:buFont typeface="Verdana"/>
              <a:buChar char="•"/>
            </a:pPr>
            <a:r>
              <a:rPr lang="en-US" sz="2617">
                <a:solidFill>
                  <a:srgbClr val="004E95"/>
                </a:solidFill>
                <a:latin typeface="Verdana"/>
                <a:ea typeface="Verdana"/>
                <a:cs typeface="Verdana"/>
                <a:sym typeface="Verdana"/>
              </a:rPr>
              <a:t>Promote word analysis</a:t>
            </a:r>
            <a:endParaRPr sz="2617">
              <a:solidFill>
                <a:srgbClr val="004E95"/>
              </a:solidFill>
              <a:latin typeface="Verdana"/>
              <a:ea typeface="Verdana"/>
              <a:cs typeface="Verdana"/>
              <a:sym typeface="Verdana"/>
            </a:endParaRPr>
          </a:p>
          <a:p>
            <a:pPr marL="685800" lvl="1" indent="-217516" algn="l" rtl="0">
              <a:lnSpc>
                <a:spcPct val="100000"/>
              </a:lnSpc>
              <a:spcBef>
                <a:spcPts val="0"/>
              </a:spcBef>
              <a:spcAft>
                <a:spcPts val="0"/>
              </a:spcAft>
              <a:buClr>
                <a:srgbClr val="004E95"/>
              </a:buClr>
              <a:buSzPct val="100000"/>
              <a:buFont typeface="Verdana"/>
              <a:buChar char="•"/>
            </a:pPr>
            <a:r>
              <a:rPr lang="en-US" sz="2617">
                <a:solidFill>
                  <a:srgbClr val="004E95"/>
                </a:solidFill>
                <a:latin typeface="Verdana"/>
                <a:ea typeface="Verdana"/>
                <a:cs typeface="Verdana"/>
                <a:sym typeface="Verdana"/>
              </a:rPr>
              <a:t>Explicit phonics lesson - syllabication/dictation/practice</a:t>
            </a:r>
            <a:endParaRPr sz="2617">
              <a:solidFill>
                <a:srgbClr val="004E95"/>
              </a:solidFill>
              <a:latin typeface="Verdana"/>
              <a:ea typeface="Verdana"/>
              <a:cs typeface="Verdana"/>
              <a:sym typeface="Verdana"/>
            </a:endParaRPr>
          </a:p>
          <a:p>
            <a:pPr marL="228600" lvl="0" indent="-213706" algn="l" rtl="0">
              <a:lnSpc>
                <a:spcPct val="100000"/>
              </a:lnSpc>
              <a:spcBef>
                <a:spcPts val="0"/>
              </a:spcBef>
              <a:spcAft>
                <a:spcPts val="0"/>
              </a:spcAft>
              <a:buSzPct val="100000"/>
              <a:buFont typeface="Verdana"/>
              <a:buChar char="•"/>
            </a:pPr>
            <a:r>
              <a:rPr lang="en-US" sz="3017">
                <a:latin typeface="Verdana"/>
                <a:ea typeface="Verdana"/>
                <a:cs typeface="Verdana"/>
                <a:sym typeface="Verdana"/>
              </a:rPr>
              <a:t>Punctuation,</a:t>
            </a:r>
            <a:endParaRPr sz="3017">
              <a:latin typeface="Verdana"/>
              <a:ea typeface="Verdana"/>
              <a:cs typeface="Verdana"/>
              <a:sym typeface="Verdana"/>
            </a:endParaRPr>
          </a:p>
          <a:p>
            <a:pPr marL="685800" lvl="1" indent="-217516" algn="l" rtl="0">
              <a:lnSpc>
                <a:spcPct val="100000"/>
              </a:lnSpc>
              <a:spcBef>
                <a:spcPts val="0"/>
              </a:spcBef>
              <a:spcAft>
                <a:spcPts val="0"/>
              </a:spcAft>
              <a:buClr>
                <a:srgbClr val="004E95"/>
              </a:buClr>
              <a:buSzPct val="100000"/>
              <a:buFont typeface="Verdana"/>
              <a:buChar char="•"/>
            </a:pPr>
            <a:r>
              <a:rPr lang="en-US" sz="2617">
                <a:solidFill>
                  <a:srgbClr val="004E95"/>
                </a:solidFill>
                <a:latin typeface="Verdana"/>
                <a:ea typeface="Verdana"/>
                <a:cs typeface="Verdana"/>
                <a:sym typeface="Verdana"/>
              </a:rPr>
              <a:t>Should be taught from Kindergarten</a:t>
            </a:r>
            <a:endParaRPr sz="2617">
              <a:solidFill>
                <a:srgbClr val="004E95"/>
              </a:solidFill>
              <a:latin typeface="Verdana"/>
              <a:ea typeface="Verdana"/>
              <a:cs typeface="Verdana"/>
              <a:sym typeface="Verdana"/>
            </a:endParaRPr>
          </a:p>
          <a:p>
            <a:pPr marL="685800" lvl="1" indent="-217516" algn="l" rtl="0">
              <a:lnSpc>
                <a:spcPct val="100000"/>
              </a:lnSpc>
              <a:spcBef>
                <a:spcPts val="0"/>
              </a:spcBef>
              <a:spcAft>
                <a:spcPts val="0"/>
              </a:spcAft>
              <a:buClr>
                <a:srgbClr val="004E95"/>
              </a:buClr>
              <a:buSzPct val="100000"/>
              <a:buFont typeface="Verdana"/>
              <a:buChar char="•"/>
            </a:pPr>
            <a:r>
              <a:rPr lang="en-US" sz="2617">
                <a:solidFill>
                  <a:srgbClr val="004E95"/>
                </a:solidFill>
                <a:latin typeface="Verdana"/>
                <a:ea typeface="Verdana"/>
                <a:cs typeface="Verdana"/>
                <a:sym typeface="Verdana"/>
              </a:rPr>
              <a:t>Simple Checklist Poster</a:t>
            </a:r>
            <a:endParaRPr sz="2617">
              <a:solidFill>
                <a:srgbClr val="004E95"/>
              </a:solidFill>
              <a:latin typeface="Verdana"/>
              <a:ea typeface="Verdana"/>
              <a:cs typeface="Verdana"/>
              <a:sym typeface="Verdana"/>
            </a:endParaRPr>
          </a:p>
          <a:p>
            <a:pPr marL="228600" lvl="0" indent="-213706" algn="l" rtl="0">
              <a:lnSpc>
                <a:spcPct val="100000"/>
              </a:lnSpc>
              <a:spcBef>
                <a:spcPts val="0"/>
              </a:spcBef>
              <a:spcAft>
                <a:spcPts val="0"/>
              </a:spcAft>
              <a:buSzPct val="100000"/>
              <a:buFont typeface="Verdana"/>
              <a:buChar char="•"/>
            </a:pPr>
            <a:r>
              <a:rPr lang="en-US" sz="3017">
                <a:latin typeface="Verdana"/>
                <a:ea typeface="Verdana"/>
                <a:cs typeface="Verdana"/>
                <a:sym typeface="Verdana"/>
              </a:rPr>
              <a:t>Word/ Sentence Spatial Organization</a:t>
            </a:r>
            <a:endParaRPr sz="3017">
              <a:latin typeface="Verdana"/>
              <a:ea typeface="Verdana"/>
              <a:cs typeface="Verdana"/>
              <a:sym typeface="Verdana"/>
            </a:endParaRPr>
          </a:p>
          <a:p>
            <a:pPr marL="685800" lvl="1" indent="-217516" algn="l" rtl="0">
              <a:lnSpc>
                <a:spcPct val="100000"/>
              </a:lnSpc>
              <a:spcBef>
                <a:spcPts val="0"/>
              </a:spcBef>
              <a:spcAft>
                <a:spcPts val="0"/>
              </a:spcAft>
              <a:buClr>
                <a:srgbClr val="004E95"/>
              </a:buClr>
              <a:buSzPct val="100000"/>
              <a:buFont typeface="Verdana"/>
              <a:buChar char="•"/>
            </a:pPr>
            <a:r>
              <a:rPr lang="en-US" sz="2617">
                <a:solidFill>
                  <a:srgbClr val="004E95"/>
                </a:solidFill>
                <a:latin typeface="Verdana"/>
                <a:ea typeface="Verdana"/>
                <a:cs typeface="Verdana"/>
                <a:sym typeface="Verdana"/>
              </a:rPr>
              <a:t>Teacher introduces, guides through modeling.</a:t>
            </a:r>
            <a:endParaRPr sz="2617">
              <a:solidFill>
                <a:srgbClr val="004E95"/>
              </a:solidFill>
              <a:latin typeface="Verdana"/>
              <a:ea typeface="Verdana"/>
              <a:cs typeface="Verdana"/>
              <a:sym typeface="Verdana"/>
            </a:endParaRPr>
          </a:p>
          <a:p>
            <a:pPr marL="685800" lvl="1" indent="-217516" algn="l" rtl="0">
              <a:lnSpc>
                <a:spcPct val="100000"/>
              </a:lnSpc>
              <a:spcBef>
                <a:spcPts val="0"/>
              </a:spcBef>
              <a:spcAft>
                <a:spcPts val="0"/>
              </a:spcAft>
              <a:buClr>
                <a:srgbClr val="004E95"/>
              </a:buClr>
              <a:buSzPct val="100000"/>
              <a:buFont typeface="Verdana"/>
              <a:buChar char="•"/>
            </a:pPr>
            <a:r>
              <a:rPr lang="en-US" sz="2617">
                <a:solidFill>
                  <a:srgbClr val="004E95"/>
                </a:solidFill>
                <a:latin typeface="Verdana"/>
                <a:ea typeface="Verdana"/>
                <a:cs typeface="Verdana"/>
                <a:sym typeface="Verdana"/>
              </a:rPr>
              <a:t>Sentence Builder Chart</a:t>
            </a:r>
            <a:endParaRPr sz="2617">
              <a:solidFill>
                <a:srgbClr val="004E95"/>
              </a:solidFill>
              <a:latin typeface="Verdana"/>
              <a:ea typeface="Verdana"/>
              <a:cs typeface="Verdana"/>
              <a:sym typeface="Verdana"/>
            </a:endParaRPr>
          </a:p>
        </p:txBody>
      </p:sp>
      <p:sp>
        <p:nvSpPr>
          <p:cNvPr id="234" name="Google Shape;234;g160d3a073f0_4_85"/>
          <p:cNvSpPr txBox="1">
            <a:spLocks noGrp="1"/>
          </p:cNvSpPr>
          <p:nvPr>
            <p:ph type="title"/>
          </p:nvPr>
        </p:nvSpPr>
        <p:spPr>
          <a:xfrm>
            <a:off x="411250" y="341425"/>
            <a:ext cx="114723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Foundational Writing Skills (1 of 3)</a:t>
            </a:r>
            <a:endParaRPr>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2375</Words>
  <Application>Microsoft Office PowerPoint</Application>
  <PresentationFormat>Widescreen</PresentationFormat>
  <Paragraphs>427</Paragraphs>
  <Slides>46</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Courier New</vt:lpstr>
      <vt:lpstr>Georgia</vt:lpstr>
      <vt:lpstr>Times New Roman</vt:lpstr>
      <vt:lpstr>Trebuchet MS</vt:lpstr>
      <vt:lpstr>Verdana</vt:lpstr>
      <vt:lpstr>Office Theme</vt:lpstr>
      <vt:lpstr>Reading + Writing = Skilled Readers/ Writers  It Just Makes Sense!</vt:lpstr>
      <vt:lpstr>Who We Are</vt:lpstr>
      <vt:lpstr>Before we start…</vt:lpstr>
      <vt:lpstr>Simple View of Reading</vt:lpstr>
      <vt:lpstr>Word Recognition</vt:lpstr>
      <vt:lpstr>Language Comprehension</vt:lpstr>
      <vt:lpstr>The Reading Rope</vt:lpstr>
      <vt:lpstr>Simple View of Writing</vt:lpstr>
      <vt:lpstr>Foundational Writing Skills (1 of 3)</vt:lpstr>
      <vt:lpstr>Foundational Writing Skills (2 of 3)</vt:lpstr>
      <vt:lpstr>Foundational Writing Skills (3 of 3)</vt:lpstr>
      <vt:lpstr>Composition</vt:lpstr>
      <vt:lpstr>The Writing Rope</vt:lpstr>
      <vt:lpstr>The Writing Revolution</vt:lpstr>
      <vt:lpstr>The End Goal!</vt:lpstr>
      <vt:lpstr>Reading Comprehension</vt:lpstr>
      <vt:lpstr>Skilled Written Expression</vt:lpstr>
      <vt:lpstr>How Can We Tie It All Together?</vt:lpstr>
      <vt:lpstr>What is the ULTIMATE GOAL?</vt:lpstr>
      <vt:lpstr>Why Reading Panel + Writing</vt:lpstr>
      <vt:lpstr>Research on Application (1 of 2)</vt:lpstr>
      <vt:lpstr>Research on Application (2 of 2)</vt:lpstr>
      <vt:lpstr>How do we get the most bang for our buck?</vt:lpstr>
      <vt:lpstr>We MUST give our students…</vt:lpstr>
      <vt:lpstr>Now What?</vt:lpstr>
      <vt:lpstr>Let’s Talk Writing Process</vt:lpstr>
      <vt:lpstr>What does this represent?</vt:lpstr>
      <vt:lpstr>Virginia SOLs for Grade 3 </vt:lpstr>
      <vt:lpstr>Virginia SOLs for Grade 4 </vt:lpstr>
      <vt:lpstr>Virginia SOLs for Grade 5 </vt:lpstr>
      <vt:lpstr>The Purpose of Writing SOLs?</vt:lpstr>
      <vt:lpstr>Application in the Classroom</vt:lpstr>
      <vt:lpstr>Rich Text</vt:lpstr>
      <vt:lpstr>The Gist</vt:lpstr>
      <vt:lpstr>The Gist Example (1 of 3)</vt:lpstr>
      <vt:lpstr>The Gist Example (2 of 3)</vt:lpstr>
      <vt:lpstr>The Gist Example (3 of 3)</vt:lpstr>
      <vt:lpstr>Paired Passages</vt:lpstr>
      <vt:lpstr>Paired Passages Example- Titanic Thematic Unit</vt:lpstr>
      <vt:lpstr>FUNneling Map </vt:lpstr>
      <vt:lpstr>FUNneling Map- Example</vt:lpstr>
      <vt:lpstr>Last Thoughts…</vt:lpstr>
      <vt:lpstr>Remember…</vt:lpstr>
      <vt:lpstr>Contact Information</vt:lpstr>
      <vt:lpstr>References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 Writing = Skilled Readers/ Writers  It Just Makes Sense!</dc:title>
  <dc:creator>VITA Program</dc:creator>
  <cp:lastModifiedBy>VITA Program</cp:lastModifiedBy>
  <cp:revision>3</cp:revision>
  <dcterms:created xsi:type="dcterms:W3CDTF">2022-07-20T12:39:39Z</dcterms:created>
  <dcterms:modified xsi:type="dcterms:W3CDTF">2022-10-06T13:56:21Z</dcterms:modified>
</cp:coreProperties>
</file>