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Englebert" panose="020B0604020202020204" charset="0"/>
      <p:regular r:id="rId55"/>
    </p:embeddedFont>
    <p:embeddedFont>
      <p:font typeface="Georgia" panose="02040502050405020303" pitchFamily="18" charset="0"/>
      <p:regular r:id="rId56"/>
      <p:bold r:id="rId57"/>
      <p:italic r:id="rId58"/>
      <p:boldItalic r:id="rId59"/>
    </p:embeddedFont>
    <p:embeddedFont>
      <p:font typeface="Zilla Slab Light" panose="020B0604020202020204" charset="0"/>
      <p:bold r:id="rId60"/>
      <p:boldItalic r:id="rId61"/>
    </p:embeddedFont>
    <p:embeddedFont>
      <p:font typeface="Trebuchet MS" panose="020B0603020202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hBN8LuRmAGb9U3Y8Iet6+vZue+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858B74-607B-4D95-B355-6DFB50F157C9}">
  <a:tblStyle styleId="{F2858B74-607B-4D95-B355-6DFB50F157C9}"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32" y="6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60d18abce9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g160d18abce9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60d18abce9_0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160d18abce9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60d18abce9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160d18abce9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g160d18abce9_0_104: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60d18abce9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60d18abce9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160d18abce9_0_113: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60d18abce9_0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160d18abce9_0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g160d18abce9_0_122: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60d18abce9_0_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g160d18abce9_0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60d18abce9_0_1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160d18abce9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60d18abce9_0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g160d18abce9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60d18abce9_0_1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160d18abce9_0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60d18abce9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g160d18abce9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60d18abce9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g160d18abce9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60d18abce9_0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160d18abce9_0_1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g160d18abce9_0_164: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60d18abce9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160d18abce9_0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160d18abce9_0_174: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60d18abce9_0_1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g160d18abce9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60d18abce9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160d18abce9_0_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160d18abce9_0_18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60d18abce9_0_2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160d18abce9_0_2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g160d18abce9_0_202: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60d18abce9_0_2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g160d18abce9_0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60d18abce9_0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160d18abce9_0_2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g160d18abce9_0_21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60d18abce9_0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160d18abce9_0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g160d18abce9_0_229: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60d18abce9_0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160d18abce9_0_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160d18abce9_0_24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60d18abce9_0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160d18abce9_0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g160d18abce9_0_251: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60d18abce9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160d18abce9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160d18abce9_0_27: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60d18abce9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160d18abce9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60d18abce9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160d18abce9_0_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60d18abce9_0_2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g160d18abce9_0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60d18abce9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160d18abce9_0_2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160d18abce9_0_282: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60d18abce9_0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160d18abce9_0_2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g160d18abce9_0_291: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60d18abce9_0_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160d18abce9_0_3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g160d18abce9_0_30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60d18abce9_0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160d18abce9_0_3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g160d18abce9_0_30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60d18abce9_0_3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160d18abce9_0_3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7" name="Google Shape;487;g160d18abce9_0_317: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160d18abce9_0_3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4" name="Google Shape;494;g160d18abce9_0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60d18abce9_0_3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160d18abce9_0_3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1" name="Google Shape;501;g160d18abce9_0_331: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60d18abce9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160d18abce9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g160d18abce9_0_3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60d18abce9_0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160d18abce9_0_3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1" name="Google Shape;511;g160d18abce9_0_341: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60d18abce9_0_3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160d18abce9_0_3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g160d18abce9_0_35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60d18abce9_0_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160d18abce9_0_3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g160d18abce9_0_36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60d18abce9_0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160d18abce9_0_3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g160d18abce9_0_380: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60d18abce9_0_3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g160d18abce9_0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60d18abce9_0_3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g160d18abce9_0_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60d18abce9_0_4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g160d18abce9_0_4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8" name="Google Shape;578;g160d18abce9_0_40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60d18abce9_0_4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g160d18abce9_0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0d18abce9_0_4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g160d18abce9_0_4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60d18abce9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160d18abce9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60d18abce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160d18abce9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60d18abce9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160d18abce9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60d18abce9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160d18abce9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1" name="Google Shape;241;g160d18abce9_0_71: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60d18abce9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g160d18abce9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3" descr="VDOE Logo"/>
          <p:cNvSpPr/>
          <p:nvPr/>
        </p:nvSpPr>
        <p:spPr>
          <a:xfrm>
            <a:off x="2020701" y="919537"/>
            <a:ext cx="10893915" cy="5938463"/>
          </a:xfrm>
          <a:prstGeom prst="rect">
            <a:avLst/>
          </a:prstGeom>
          <a:blipFill rotWithShape="1">
            <a:blip r:embed="rId2">
              <a:alphaModFix amt="20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13"/>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900" b="1" i="0" u="none" strike="noStrike" cap="none">
                <a:solidFill>
                  <a:schemeClr val="dk1"/>
                </a:solidFill>
                <a:latin typeface="Trebuchet MS"/>
                <a:ea typeface="Trebuchet MS"/>
                <a:cs typeface="Trebuchet MS"/>
                <a:sym typeface="Trebuchet MS"/>
              </a:rPr>
              <a:t>VIRGINIA DEPARTMENT OF EDUCATION</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77"/>
        <p:cNvGrpSpPr/>
        <p:nvPr/>
      </p:nvGrpSpPr>
      <p:grpSpPr>
        <a:xfrm>
          <a:off x="0" y="0"/>
          <a:ext cx="0" cy="0"/>
          <a:chOff x="0" y="0"/>
          <a:chExt cx="0" cy="0"/>
        </a:xfrm>
      </p:grpSpPr>
      <p:sp>
        <p:nvSpPr>
          <p:cNvPr id="78" name="Google Shape;78;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5"/>
          <p:cNvSpPr>
            <a:spLocks noGrp="1"/>
          </p:cNvSpPr>
          <p:nvPr>
            <p:ph type="pic" idx="2"/>
          </p:nvPr>
        </p:nvSpPr>
        <p:spPr>
          <a:xfrm>
            <a:off x="5183188" y="987425"/>
            <a:ext cx="6172200" cy="2259209"/>
          </a:xfrm>
          <a:prstGeom prst="rect">
            <a:avLst/>
          </a:prstGeom>
          <a:noFill/>
          <a:ln>
            <a:noFill/>
          </a:ln>
        </p:spPr>
      </p:sp>
      <p:sp>
        <p:nvSpPr>
          <p:cNvPr id="80" name="Google Shape;80;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25"/>
          <p:cNvSpPr>
            <a:spLocks noGrp="1"/>
          </p:cNvSpPr>
          <p:nvPr>
            <p:ph type="pic" idx="3"/>
          </p:nvPr>
        </p:nvSpPr>
        <p:spPr>
          <a:xfrm>
            <a:off x="5183188" y="3451509"/>
            <a:ext cx="2970212" cy="2259209"/>
          </a:xfrm>
          <a:prstGeom prst="rect">
            <a:avLst/>
          </a:prstGeom>
          <a:noFill/>
          <a:ln>
            <a:noFill/>
          </a:ln>
        </p:spPr>
      </p:sp>
      <p:sp>
        <p:nvSpPr>
          <p:cNvPr id="85" name="Google Shape;85;p25"/>
          <p:cNvSpPr>
            <a:spLocks noGrp="1"/>
          </p:cNvSpPr>
          <p:nvPr>
            <p:ph type="pic" idx="4"/>
          </p:nvPr>
        </p:nvSpPr>
        <p:spPr>
          <a:xfrm>
            <a:off x="8383588" y="3451508"/>
            <a:ext cx="2970212" cy="2259209"/>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6"/>
        <p:cNvGrpSpPr/>
        <p:nvPr/>
      </p:nvGrpSpPr>
      <p:grpSpPr>
        <a:xfrm>
          <a:off x="0" y="0"/>
          <a:ext cx="0" cy="0"/>
          <a:chOff x="0" y="0"/>
          <a:chExt cx="0" cy="0"/>
        </a:xfrm>
      </p:grpSpPr>
      <p:sp>
        <p:nvSpPr>
          <p:cNvPr id="87" name="Google Shape;87;p26"/>
          <p:cNvSpPr txBox="1">
            <a:spLocks noGrp="1"/>
          </p:cNvSpPr>
          <p:nvPr>
            <p:ph type="ctrTitle"/>
          </p:nvPr>
        </p:nvSpPr>
        <p:spPr>
          <a:xfrm>
            <a:off x="838201"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6"/>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9" name="Google Shape;8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00" scaled="0"/>
        </a:gradFill>
        <a:effectLst/>
      </p:bgPr>
    </p:bg>
    <p:spTree>
      <p:nvGrpSpPr>
        <p:cNvPr id="1" name="Shape 92"/>
        <p:cNvGrpSpPr/>
        <p:nvPr/>
      </p:nvGrpSpPr>
      <p:grpSpPr>
        <a:xfrm>
          <a:off x="0" y="0"/>
          <a:ext cx="0" cy="0"/>
          <a:chOff x="0" y="0"/>
          <a:chExt cx="0" cy="0"/>
        </a:xfrm>
      </p:grpSpPr>
      <p:sp>
        <p:nvSpPr>
          <p:cNvPr id="93" name="Google Shape;93;p15"/>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5"/>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95" name="Google Shape;9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5" descr="VDOE Logo"/>
          <p:cNvSpPr/>
          <p:nvPr/>
        </p:nvSpPr>
        <p:spPr>
          <a:xfrm>
            <a:off x="2020701" y="919537"/>
            <a:ext cx="10893915" cy="5938463"/>
          </a:xfrm>
          <a:prstGeom prst="rect">
            <a:avLst/>
          </a:prstGeom>
          <a:blipFill rotWithShape="1">
            <a:blip r:embed="rId2">
              <a:alphaModFix amt="6000"/>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15"/>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900" b="1" i="0" u="none" strike="noStrike" cap="none">
                <a:solidFill>
                  <a:schemeClr val="lt1"/>
                </a:solidFill>
                <a:latin typeface="Trebuchet MS"/>
                <a:ea typeface="Trebuchet MS"/>
                <a:cs typeface="Trebuchet MS"/>
                <a:sym typeface="Trebuchet MS"/>
              </a:rPr>
              <a:t>VIRGINIA DEPARTMENT OF EDUCATION</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00" scaled="0"/>
        </a:gradFill>
        <a:effectLst/>
      </p:bgPr>
    </p:bg>
    <p:spTree>
      <p:nvGrpSpPr>
        <p:cNvPr id="1" name="Shape 100"/>
        <p:cNvGrpSpPr/>
        <p:nvPr/>
      </p:nvGrpSpPr>
      <p:grpSpPr>
        <a:xfrm>
          <a:off x="0" y="0"/>
          <a:ext cx="0" cy="0"/>
          <a:chOff x="0" y="0"/>
          <a:chExt cx="0" cy="0"/>
        </a:xfrm>
      </p:grpSpPr>
      <p:sp>
        <p:nvSpPr>
          <p:cNvPr id="101" name="Google Shape;101;p27"/>
          <p:cNvSpPr txBox="1">
            <a:spLocks noGrp="1"/>
          </p:cNvSpPr>
          <p:nvPr>
            <p:ph type="ctrTitle"/>
          </p:nvPr>
        </p:nvSpPr>
        <p:spPr>
          <a:xfrm>
            <a:off x="838200"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Georgia"/>
              <a:buNone/>
              <a:defRPr sz="6000"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7"/>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03" name="Google Shape;10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6"/>
        <p:cNvGrpSpPr/>
        <p:nvPr/>
      </p:nvGrpSpPr>
      <p:grpSpPr>
        <a:xfrm>
          <a:off x="0" y="0"/>
          <a:ext cx="0" cy="0"/>
          <a:chOff x="0" y="0"/>
          <a:chExt cx="0" cy="0"/>
        </a:xfrm>
      </p:grpSpPr>
      <p:sp>
        <p:nvSpPr>
          <p:cNvPr id="107" name="Google Shape;10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28"/>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8"/>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8"/>
          <p:cNvSpPr txBox="1">
            <a:spLocks noGrp="1"/>
          </p:cNvSpPr>
          <p:nvPr>
            <p:ph type="body" idx="3"/>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3"/>
        <p:cNvGrpSpPr/>
        <p:nvPr/>
      </p:nvGrpSpPr>
      <p:grpSpPr>
        <a:xfrm>
          <a:off x="0" y="0"/>
          <a:ext cx="0" cy="0"/>
          <a:chOff x="0" y="0"/>
          <a:chExt cx="0" cy="0"/>
        </a:xfrm>
      </p:grpSpPr>
      <p:sp>
        <p:nvSpPr>
          <p:cNvPr id="114" name="Google Shape;114;p29"/>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5" name="Google Shape;115;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29"/>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7" name="Google Shape;117;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29"/>
          <p:cNvSpPr txBox="1">
            <a:spLocks noGrp="1"/>
          </p:cNvSpPr>
          <p:nvPr>
            <p:ph type="body" idx="5"/>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
        <p:cNvGrpSpPr/>
        <p:nvPr/>
      </p:nvGrpSpPr>
      <p:grpSpPr>
        <a:xfrm>
          <a:off x="0" y="0"/>
          <a:ext cx="0" cy="0"/>
          <a:chOff x="0" y="0"/>
          <a:chExt cx="0" cy="0"/>
        </a:xfrm>
      </p:grpSpPr>
      <p:sp>
        <p:nvSpPr>
          <p:cNvPr id="123" name="Google Shape;123;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30"/>
          <p:cNvSpPr txBox="1">
            <a:spLocks noGrp="1"/>
          </p:cNvSpPr>
          <p:nvPr>
            <p:ph type="body" idx="1"/>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31"/>
        <p:cNvGrpSpPr/>
        <p:nvPr/>
      </p:nvGrpSpPr>
      <p:grpSpPr>
        <a:xfrm>
          <a:off x="0" y="0"/>
          <a:ext cx="0" cy="0"/>
          <a:chOff x="0" y="0"/>
          <a:chExt cx="0" cy="0"/>
        </a:xfrm>
      </p:grpSpPr>
      <p:sp>
        <p:nvSpPr>
          <p:cNvPr id="132" name="Google Shape;132;g160d18abce9_0_5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 name="Google Shape;133;g160d18abce9_0_5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g160d18abce9_0_5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g160d18abce9_0_520"/>
          <p:cNvSpPr txBox="1">
            <a:spLocks noGrp="1"/>
          </p:cNvSpPr>
          <p:nvPr>
            <p:ph type="ctrTitle"/>
          </p:nvPr>
        </p:nvSpPr>
        <p:spPr>
          <a:xfrm>
            <a:off x="1524000" y="2235199"/>
            <a:ext cx="9144000" cy="2387700"/>
          </a:xfrm>
          <a:prstGeom prst="rect">
            <a:avLst/>
          </a:prstGeom>
          <a:solidFill>
            <a:schemeClr val="lt1">
              <a:alpha val="61570"/>
            </a:schemeClr>
          </a:solidFill>
          <a:ln w="79375" cap="rnd" cmpd="sng">
            <a:solidFill>
              <a:srgbClr val="003B71">
                <a:alpha val="77650"/>
              </a:srgbClr>
            </a:solidFill>
            <a:prstDash val="solid"/>
            <a:round/>
            <a:headEnd type="none" w="sm" len="sm"/>
            <a:tailEnd type="none" w="sm" len="sm"/>
          </a:ln>
        </p:spPr>
        <p:txBody>
          <a:bodyPr spcFirstLastPara="1" wrap="square" lIns="91425" tIns="45700" rIns="91425" bIns="45700" anchor="ctr" anchorCtr="0">
            <a:normAutofit/>
          </a:bodyPr>
          <a:lstStyle>
            <a:lvl1pPr lvl="0" algn="ctr" rtl="0">
              <a:lnSpc>
                <a:spcPct val="90000"/>
              </a:lnSpc>
              <a:spcBef>
                <a:spcPts val="0"/>
              </a:spcBef>
              <a:spcAft>
                <a:spcPts val="0"/>
              </a:spcAft>
              <a:buClr>
                <a:srgbClr val="004E95"/>
              </a:buClr>
              <a:buSzPts val="6000"/>
              <a:buFont typeface="Times New Roman"/>
              <a:buNone/>
              <a:defRPr sz="6000">
                <a:solidFill>
                  <a:srgbClr val="004E9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 name="Google Shape;136;g160d18abce9_0_520"/>
          <p:cNvSpPr txBox="1">
            <a:spLocks noGrp="1"/>
          </p:cNvSpPr>
          <p:nvPr>
            <p:ph type="subTitle" idx="1"/>
          </p:nvPr>
        </p:nvSpPr>
        <p:spPr>
          <a:xfrm>
            <a:off x="1445341" y="4714875"/>
            <a:ext cx="9144000" cy="1028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rgbClr val="004E95"/>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rgbClr val="004E95"/>
              </a:buClr>
              <a:buSzPts val="1600"/>
              <a:buNone/>
              <a:defRPr sz="1600"/>
            </a:lvl4pPr>
            <a:lvl5pPr lvl="4" algn="ctr" rtl="0">
              <a:lnSpc>
                <a:spcPct val="90000"/>
              </a:lnSpc>
              <a:spcBef>
                <a:spcPts val="500"/>
              </a:spcBef>
              <a:spcAft>
                <a:spcPts val="0"/>
              </a:spcAft>
              <a:buClr>
                <a:srgbClr val="31313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37"/>
        <p:cNvGrpSpPr/>
        <p:nvPr/>
      </p:nvGrpSpPr>
      <p:grpSpPr>
        <a:xfrm>
          <a:off x="0" y="0"/>
          <a:ext cx="0" cy="0"/>
          <a:chOff x="0" y="0"/>
          <a:chExt cx="0" cy="0"/>
        </a:xfrm>
      </p:grpSpPr>
      <p:sp>
        <p:nvSpPr>
          <p:cNvPr id="138" name="Google Shape;138;g160d18abce9_0_526"/>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3B71"/>
              </a:buClr>
              <a:buSzPts val="4400"/>
              <a:buFont typeface="Times New Roman"/>
              <a:buNone/>
              <a:defRPr b="1" i="0">
                <a:solidFill>
                  <a:srgbClr val="003B71"/>
                </a:solidFill>
                <a:latin typeface="Times New Roman"/>
                <a:ea typeface="Times New Roman"/>
                <a:cs typeface="Times New Roman"/>
                <a:sym typeface="Times New Roman"/>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 name="Google Shape;139;g160d18abce9_0_52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dk1"/>
              </a:buClr>
              <a:buSzPts val="2800"/>
              <a:buChar char="•"/>
              <a:defRPr>
                <a:latin typeface="Times New Roman"/>
                <a:ea typeface="Times New Roman"/>
                <a:cs typeface="Times New Roman"/>
                <a:sym typeface="Times New Roman"/>
              </a:defRPr>
            </a:lvl1pPr>
            <a:lvl2pPr marL="914400" lvl="1" indent="-381000" algn="l" rtl="0">
              <a:lnSpc>
                <a:spcPct val="90000"/>
              </a:lnSpc>
              <a:spcBef>
                <a:spcPts val="500"/>
              </a:spcBef>
              <a:spcAft>
                <a:spcPts val="0"/>
              </a:spcAft>
              <a:buClr>
                <a:srgbClr val="004E95"/>
              </a:buClr>
              <a:buSzPts val="2400"/>
              <a:buChar char="•"/>
              <a:defRPr>
                <a:solidFill>
                  <a:srgbClr val="004E95"/>
                </a:solidFill>
                <a:latin typeface="Times New Roman"/>
                <a:ea typeface="Times New Roman"/>
                <a:cs typeface="Times New Roman"/>
                <a:sym typeface="Times New Roman"/>
              </a:defRPr>
            </a:lvl2pPr>
            <a:lvl3pPr marL="1371600" lvl="2" indent="-355600" algn="l" rtl="0">
              <a:lnSpc>
                <a:spcPct val="90000"/>
              </a:lnSpc>
              <a:spcBef>
                <a:spcPts val="500"/>
              </a:spcBef>
              <a:spcAft>
                <a:spcPts val="0"/>
              </a:spcAft>
              <a:buClr>
                <a:schemeClr val="dk1"/>
              </a:buClr>
              <a:buSzPts val="2000"/>
              <a:buChar char="•"/>
              <a:defRPr>
                <a:latin typeface="Times New Roman"/>
                <a:ea typeface="Times New Roman"/>
                <a:cs typeface="Times New Roman"/>
                <a:sym typeface="Times New Roman"/>
              </a:defRPr>
            </a:lvl3pPr>
            <a:lvl4pPr marL="1828800" lvl="3" indent="-342900" algn="l" rtl="0">
              <a:lnSpc>
                <a:spcPct val="90000"/>
              </a:lnSpc>
              <a:spcBef>
                <a:spcPts val="500"/>
              </a:spcBef>
              <a:spcAft>
                <a:spcPts val="0"/>
              </a:spcAft>
              <a:buClr>
                <a:srgbClr val="003B71"/>
              </a:buClr>
              <a:buSzPts val="1800"/>
              <a:buChar char="•"/>
              <a:defRPr>
                <a:solidFill>
                  <a:srgbClr val="003B71"/>
                </a:solidFill>
                <a:latin typeface="Times New Roman"/>
                <a:ea typeface="Times New Roman"/>
                <a:cs typeface="Times New Roman"/>
                <a:sym typeface="Times New Roman"/>
              </a:defRPr>
            </a:lvl4pPr>
            <a:lvl5pPr marL="2286000" lvl="4" indent="-342900" algn="l" rtl="0">
              <a:lnSpc>
                <a:spcPct val="90000"/>
              </a:lnSpc>
              <a:spcBef>
                <a:spcPts val="500"/>
              </a:spcBef>
              <a:spcAft>
                <a:spcPts val="0"/>
              </a:spcAft>
              <a:buClr>
                <a:srgbClr val="313131"/>
              </a:buClr>
              <a:buSzPts val="1800"/>
              <a:buChar char="•"/>
              <a:defRPr>
                <a:latin typeface="Times New Roman"/>
                <a:ea typeface="Times New Roman"/>
                <a:cs typeface="Times New Roman"/>
                <a:sym typeface="Times New Roman"/>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0" name="Google Shape;140;g160d18abce9_0_5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1" name="Google Shape;141;g160d18abce9_0_5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g160d18abce9_0_526"/>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17"/>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7"/>
          <p:cNvSpPr txBox="1">
            <a:spLocks noGrp="1"/>
          </p:cNvSpPr>
          <p:nvPr>
            <p:ph type="body" idx="2"/>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143"/>
        <p:cNvGrpSpPr/>
        <p:nvPr/>
      </p:nvGrpSpPr>
      <p:grpSpPr>
        <a:xfrm>
          <a:off x="0" y="0"/>
          <a:ext cx="0" cy="0"/>
          <a:chOff x="0" y="0"/>
          <a:chExt cx="0" cy="0"/>
        </a:xfrm>
      </p:grpSpPr>
      <p:sp>
        <p:nvSpPr>
          <p:cNvPr id="144" name="Google Shape;144;g160d18abce9_0_532"/>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3B7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160d18abce9_0_5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g160d18abce9_0_53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7" name="Google Shape;147;g160d18abce9_0_532"/>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1" type="twoObj">
  <p:cSld name="TWO_OBJECTS">
    <p:spTree>
      <p:nvGrpSpPr>
        <p:cNvPr id="1" name="Shape 148"/>
        <p:cNvGrpSpPr/>
        <p:nvPr/>
      </p:nvGrpSpPr>
      <p:grpSpPr>
        <a:xfrm>
          <a:off x="0" y="0"/>
          <a:ext cx="0" cy="0"/>
          <a:chOff x="0" y="0"/>
          <a:chExt cx="0" cy="0"/>
        </a:xfrm>
      </p:grpSpPr>
      <p:sp>
        <p:nvSpPr>
          <p:cNvPr id="149" name="Google Shape;149;g160d18abce9_0_537"/>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3B7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0" name="Google Shape;150;g160d18abce9_0_53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rgbClr val="004E95"/>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rgbClr val="004E95"/>
              </a:buClr>
              <a:buSzPts val="1800"/>
              <a:buChar char="•"/>
              <a:defRPr/>
            </a:lvl4pPr>
            <a:lvl5pPr marL="2286000" lvl="4" indent="-342900" algn="l" rtl="0">
              <a:lnSpc>
                <a:spcPct val="90000"/>
              </a:lnSpc>
              <a:spcBef>
                <a:spcPts val="500"/>
              </a:spcBef>
              <a:spcAft>
                <a:spcPts val="0"/>
              </a:spcAft>
              <a:buClr>
                <a:srgbClr val="31313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1" name="Google Shape;151;g160d18abce9_0_53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rgbClr val="004E95"/>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rgbClr val="004E95"/>
              </a:buClr>
              <a:buSzPts val="1800"/>
              <a:buChar char="•"/>
              <a:defRPr/>
            </a:lvl4pPr>
            <a:lvl5pPr marL="2286000" lvl="4" indent="-342900" algn="l" rtl="0">
              <a:lnSpc>
                <a:spcPct val="90000"/>
              </a:lnSpc>
              <a:spcBef>
                <a:spcPts val="500"/>
              </a:spcBef>
              <a:spcAft>
                <a:spcPts val="0"/>
              </a:spcAft>
              <a:buClr>
                <a:srgbClr val="31313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g160d18abce9_0_5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g160d18abce9_0_5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 name="Google Shape;154;g160d18abce9_0_537"/>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1" type="twoTxTwoObj">
  <p:cSld name="TWO_OBJECTS_WITH_TEXT">
    <p:spTree>
      <p:nvGrpSpPr>
        <p:cNvPr id="1" name="Shape 155"/>
        <p:cNvGrpSpPr/>
        <p:nvPr/>
      </p:nvGrpSpPr>
      <p:grpSpPr>
        <a:xfrm>
          <a:off x="0" y="0"/>
          <a:ext cx="0" cy="0"/>
          <a:chOff x="0" y="0"/>
          <a:chExt cx="0" cy="0"/>
        </a:xfrm>
      </p:grpSpPr>
      <p:sp>
        <p:nvSpPr>
          <p:cNvPr id="156" name="Google Shape;156;g160d18abce9_0_54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3B7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g160d18abce9_0_544"/>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solidFill>
                  <a:schemeClr val="dk1"/>
                </a:solidFill>
              </a:defRPr>
            </a:lvl1pPr>
            <a:lvl2pPr marL="914400" lvl="1" indent="-228600" algn="l" rtl="0">
              <a:lnSpc>
                <a:spcPct val="90000"/>
              </a:lnSpc>
              <a:spcBef>
                <a:spcPts val="500"/>
              </a:spcBef>
              <a:spcAft>
                <a:spcPts val="0"/>
              </a:spcAft>
              <a:buClr>
                <a:srgbClr val="004E95"/>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rgbClr val="004E95"/>
              </a:buClr>
              <a:buSzPts val="1600"/>
              <a:buNone/>
              <a:defRPr sz="1600" b="1"/>
            </a:lvl4pPr>
            <a:lvl5pPr marL="2286000" lvl="4" indent="-228600" algn="l" rtl="0">
              <a:lnSpc>
                <a:spcPct val="90000"/>
              </a:lnSpc>
              <a:spcBef>
                <a:spcPts val="500"/>
              </a:spcBef>
              <a:spcAft>
                <a:spcPts val="0"/>
              </a:spcAft>
              <a:buClr>
                <a:srgbClr val="31313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58" name="Google Shape;158;g160d18abce9_0_544"/>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rgbClr val="004E95"/>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rgbClr val="004E95"/>
              </a:buClr>
              <a:buSzPts val="1800"/>
              <a:buChar char="•"/>
              <a:defRPr/>
            </a:lvl4pPr>
            <a:lvl5pPr marL="2286000" lvl="4" indent="-342900" algn="l" rtl="0">
              <a:lnSpc>
                <a:spcPct val="90000"/>
              </a:lnSpc>
              <a:spcBef>
                <a:spcPts val="500"/>
              </a:spcBef>
              <a:spcAft>
                <a:spcPts val="0"/>
              </a:spcAft>
              <a:buClr>
                <a:srgbClr val="31313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9" name="Google Shape;159;g160d18abce9_0_544"/>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solidFill>
                  <a:schemeClr val="dk1"/>
                </a:solidFill>
              </a:defRPr>
            </a:lvl1pPr>
            <a:lvl2pPr marL="914400" lvl="1" indent="-228600" algn="l" rtl="0">
              <a:lnSpc>
                <a:spcPct val="90000"/>
              </a:lnSpc>
              <a:spcBef>
                <a:spcPts val="500"/>
              </a:spcBef>
              <a:spcAft>
                <a:spcPts val="0"/>
              </a:spcAft>
              <a:buClr>
                <a:srgbClr val="004E95"/>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rgbClr val="004E95"/>
              </a:buClr>
              <a:buSzPts val="1600"/>
              <a:buNone/>
              <a:defRPr sz="1600" b="1"/>
            </a:lvl4pPr>
            <a:lvl5pPr marL="2286000" lvl="4" indent="-228600" algn="l" rtl="0">
              <a:lnSpc>
                <a:spcPct val="90000"/>
              </a:lnSpc>
              <a:spcBef>
                <a:spcPts val="500"/>
              </a:spcBef>
              <a:spcAft>
                <a:spcPts val="0"/>
              </a:spcAft>
              <a:buClr>
                <a:srgbClr val="31313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0" name="Google Shape;160;g160d18abce9_0_544"/>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rgbClr val="004E95"/>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rgbClr val="004E95"/>
              </a:buClr>
              <a:buSzPts val="1800"/>
              <a:buChar char="•"/>
              <a:defRPr/>
            </a:lvl4pPr>
            <a:lvl5pPr marL="2286000" lvl="4" indent="-342900" algn="l" rtl="0">
              <a:lnSpc>
                <a:spcPct val="90000"/>
              </a:lnSpc>
              <a:spcBef>
                <a:spcPts val="500"/>
              </a:spcBef>
              <a:spcAft>
                <a:spcPts val="0"/>
              </a:spcAft>
              <a:buClr>
                <a:srgbClr val="31313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1" name="Google Shape;161;g160d18abce9_0_5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2" name="Google Shape;162;g160d18abce9_0_5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3" name="Google Shape;163;g160d18abce9_0_544"/>
          <p:cNvSpPr txBox="1">
            <a:spLocks noGrp="1"/>
          </p:cNvSpPr>
          <p:nvPr>
            <p:ph type="sldNum" idx="12"/>
          </p:nvPr>
        </p:nvSpPr>
        <p:spPr>
          <a:xfrm>
            <a:off x="8610600" y="6356350"/>
            <a:ext cx="111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ITLE">
  <p:cSld name="CUSTOM_12_1_1">
    <p:bg>
      <p:bgPr>
        <a:blipFill>
          <a:blip r:embed="rId2">
            <a:alphaModFix/>
          </a:blip>
          <a:stretch>
            <a:fillRect/>
          </a:stretch>
        </a:blipFill>
        <a:effectLst/>
      </p:bgPr>
    </p:bg>
    <p:spTree>
      <p:nvGrpSpPr>
        <p:cNvPr id="1" name="Shape 164"/>
        <p:cNvGrpSpPr/>
        <p:nvPr/>
      </p:nvGrpSpPr>
      <p:grpSpPr>
        <a:xfrm>
          <a:off x="0" y="0"/>
          <a:ext cx="0" cy="0"/>
          <a:chOff x="0" y="0"/>
          <a:chExt cx="0" cy="0"/>
        </a:xfrm>
      </p:grpSpPr>
      <p:sp>
        <p:nvSpPr>
          <p:cNvPr id="165" name="Google Shape;165;g160d18abce9_0_553"/>
          <p:cNvSpPr txBox="1">
            <a:spLocks noGrp="1"/>
          </p:cNvSpPr>
          <p:nvPr>
            <p:ph type="title"/>
          </p:nvPr>
        </p:nvSpPr>
        <p:spPr>
          <a:xfrm>
            <a:off x="1215879" y="1244167"/>
            <a:ext cx="3568500" cy="43695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900"/>
              <a:buNone/>
              <a:defRPr sz="6400"/>
            </a:lvl1pPr>
            <a:lvl2pPr lvl="1" algn="l" rtl="0">
              <a:lnSpc>
                <a:spcPct val="100000"/>
              </a:lnSpc>
              <a:spcBef>
                <a:spcPts val="0"/>
              </a:spcBef>
              <a:spcAft>
                <a:spcPts val="0"/>
              </a:spcAft>
              <a:buSzPts val="900"/>
              <a:buNone/>
              <a:defRPr sz="6400"/>
            </a:lvl2pPr>
            <a:lvl3pPr lvl="2" algn="l" rtl="0">
              <a:lnSpc>
                <a:spcPct val="100000"/>
              </a:lnSpc>
              <a:spcBef>
                <a:spcPts val="0"/>
              </a:spcBef>
              <a:spcAft>
                <a:spcPts val="0"/>
              </a:spcAft>
              <a:buSzPts val="900"/>
              <a:buNone/>
              <a:defRPr sz="6400"/>
            </a:lvl3pPr>
            <a:lvl4pPr lvl="3" algn="l" rtl="0">
              <a:lnSpc>
                <a:spcPct val="100000"/>
              </a:lnSpc>
              <a:spcBef>
                <a:spcPts val="0"/>
              </a:spcBef>
              <a:spcAft>
                <a:spcPts val="0"/>
              </a:spcAft>
              <a:buSzPts val="900"/>
              <a:buNone/>
              <a:defRPr sz="6400"/>
            </a:lvl4pPr>
            <a:lvl5pPr lvl="4" algn="l" rtl="0">
              <a:lnSpc>
                <a:spcPct val="100000"/>
              </a:lnSpc>
              <a:spcBef>
                <a:spcPts val="0"/>
              </a:spcBef>
              <a:spcAft>
                <a:spcPts val="0"/>
              </a:spcAft>
              <a:buSzPts val="900"/>
              <a:buNone/>
              <a:defRPr sz="6400"/>
            </a:lvl5pPr>
            <a:lvl6pPr lvl="5" algn="l" rtl="0">
              <a:lnSpc>
                <a:spcPct val="100000"/>
              </a:lnSpc>
              <a:spcBef>
                <a:spcPts val="0"/>
              </a:spcBef>
              <a:spcAft>
                <a:spcPts val="0"/>
              </a:spcAft>
              <a:buSzPts val="900"/>
              <a:buNone/>
              <a:defRPr sz="6400"/>
            </a:lvl6pPr>
            <a:lvl7pPr lvl="6" algn="l" rtl="0">
              <a:lnSpc>
                <a:spcPct val="100000"/>
              </a:lnSpc>
              <a:spcBef>
                <a:spcPts val="0"/>
              </a:spcBef>
              <a:spcAft>
                <a:spcPts val="0"/>
              </a:spcAft>
              <a:buSzPts val="900"/>
              <a:buNone/>
              <a:defRPr sz="6400"/>
            </a:lvl7pPr>
            <a:lvl8pPr lvl="7" algn="l" rtl="0">
              <a:lnSpc>
                <a:spcPct val="100000"/>
              </a:lnSpc>
              <a:spcBef>
                <a:spcPts val="0"/>
              </a:spcBef>
              <a:spcAft>
                <a:spcPts val="0"/>
              </a:spcAft>
              <a:buSzPts val="900"/>
              <a:buNone/>
              <a:defRPr sz="6400"/>
            </a:lvl8pPr>
            <a:lvl9pPr lvl="8" algn="l" rtl="0">
              <a:lnSpc>
                <a:spcPct val="100000"/>
              </a:lnSpc>
              <a:spcBef>
                <a:spcPts val="0"/>
              </a:spcBef>
              <a:spcAft>
                <a:spcPts val="0"/>
              </a:spcAft>
              <a:buSzPts val="900"/>
              <a:buNone/>
              <a:defRPr sz="6400"/>
            </a:lvl9pPr>
          </a:lstStyle>
          <a:p>
            <a:endParaRPr/>
          </a:p>
        </p:txBody>
      </p:sp>
      <p:grpSp>
        <p:nvGrpSpPr>
          <p:cNvPr id="166" name="Google Shape;166;g160d18abce9_0_553"/>
          <p:cNvGrpSpPr/>
          <p:nvPr/>
        </p:nvGrpSpPr>
        <p:grpSpPr>
          <a:xfrm>
            <a:off x="439629" y="375117"/>
            <a:ext cx="11503907" cy="6214681"/>
            <a:chOff x="329730" y="281345"/>
            <a:chExt cx="8628146" cy="4661127"/>
          </a:xfrm>
        </p:grpSpPr>
        <p:sp>
          <p:nvSpPr>
            <p:cNvPr id="167" name="Google Shape;167;g160d18abce9_0_553"/>
            <p:cNvSpPr/>
            <p:nvPr/>
          </p:nvSpPr>
          <p:spPr>
            <a:xfrm>
              <a:off x="1794696" y="4843821"/>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8" name="Google Shape;168;g160d18abce9_0_553"/>
            <p:cNvSpPr/>
            <p:nvPr/>
          </p:nvSpPr>
          <p:spPr>
            <a:xfrm>
              <a:off x="1199440" y="281345"/>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9" name="Google Shape;169;g160d18abce9_0_553"/>
            <p:cNvSpPr/>
            <p:nvPr/>
          </p:nvSpPr>
          <p:spPr>
            <a:xfrm>
              <a:off x="329730" y="3776930"/>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0" name="Google Shape;170;g160d18abce9_0_553"/>
            <p:cNvSpPr/>
            <p:nvPr/>
          </p:nvSpPr>
          <p:spPr>
            <a:xfrm>
              <a:off x="8789216" y="295954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1" name="Google Shape;171;g160d18abce9_0_553"/>
            <p:cNvSpPr/>
            <p:nvPr/>
          </p:nvSpPr>
          <p:spPr>
            <a:xfrm>
              <a:off x="7412116" y="4682797"/>
              <a:ext cx="168660" cy="161019"/>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 name="Google Shape;172;g160d18abce9_0_553"/>
            <p:cNvSpPr/>
            <p:nvPr/>
          </p:nvSpPr>
          <p:spPr>
            <a:xfrm>
              <a:off x="8789221" y="702534"/>
              <a:ext cx="103324" cy="98651"/>
            </a:xfrm>
            <a:custGeom>
              <a:avLst/>
              <a:gdLst/>
              <a:ahLst/>
              <a:cxnLst/>
              <a:rect l="l" t="t" r="r" b="b"/>
              <a:pathLst>
                <a:path w="3289" h="3140" extrusionOk="0">
                  <a:moveTo>
                    <a:pt x="1637" y="309"/>
                  </a:moveTo>
                  <a:lnTo>
                    <a:pt x="2062" y="1152"/>
                  </a:lnTo>
                  <a:lnTo>
                    <a:pt x="2998" y="1280"/>
                  </a:lnTo>
                  <a:lnTo>
                    <a:pt x="2329" y="1942"/>
                  </a:lnTo>
                  <a:lnTo>
                    <a:pt x="2496" y="2870"/>
                  </a:lnTo>
                  <a:lnTo>
                    <a:pt x="1657" y="2440"/>
                  </a:lnTo>
                  <a:lnTo>
                    <a:pt x="829" y="2887"/>
                  </a:lnTo>
                  <a:lnTo>
                    <a:pt x="829" y="2887"/>
                  </a:lnTo>
                  <a:lnTo>
                    <a:pt x="978" y="1955"/>
                  </a:lnTo>
                  <a:lnTo>
                    <a:pt x="295" y="1304"/>
                  </a:lnTo>
                  <a:lnTo>
                    <a:pt x="1227" y="1162"/>
                  </a:lnTo>
                  <a:lnTo>
                    <a:pt x="1637" y="309"/>
                  </a:lnTo>
                  <a:close/>
                  <a:moveTo>
                    <a:pt x="1633" y="1"/>
                  </a:moveTo>
                  <a:lnTo>
                    <a:pt x="1138" y="1037"/>
                  </a:lnTo>
                  <a:lnTo>
                    <a:pt x="1" y="1214"/>
                  </a:lnTo>
                  <a:lnTo>
                    <a:pt x="832" y="2007"/>
                  </a:lnTo>
                  <a:lnTo>
                    <a:pt x="649" y="3140"/>
                  </a:lnTo>
                  <a:lnTo>
                    <a:pt x="1661" y="2593"/>
                  </a:lnTo>
                  <a:lnTo>
                    <a:pt x="2679" y="3119"/>
                  </a:lnTo>
                  <a:lnTo>
                    <a:pt x="2679" y="3119"/>
                  </a:lnTo>
                  <a:lnTo>
                    <a:pt x="2475" y="1990"/>
                  </a:lnTo>
                  <a:lnTo>
                    <a:pt x="3289" y="1179"/>
                  </a:lnTo>
                  <a:lnTo>
                    <a:pt x="2153" y="1027"/>
                  </a:lnTo>
                  <a:lnTo>
                    <a:pt x="1633" y="1"/>
                  </a:ln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9"/>
        <p:cNvGrpSpPr/>
        <p:nvPr/>
      </p:nvGrpSpPr>
      <p:grpSpPr>
        <a:xfrm>
          <a:off x="0" y="0"/>
          <a:ext cx="0" cy="0"/>
          <a:chOff x="0" y="0"/>
          <a:chExt cx="0" cy="0"/>
        </a:xfrm>
      </p:grpSpPr>
      <p:sp>
        <p:nvSpPr>
          <p:cNvPr id="30" name="Google Shape;30;p18"/>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18"/>
          <p:cNvSpPr txBox="1">
            <a:spLocks noGrp="1"/>
          </p:cNvSpPr>
          <p:nvPr>
            <p:ph type="body" idx="2"/>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accent3"/>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38" name="Google Shape;3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00" scaled="0"/>
        </a:gradFill>
        <a:effectLst/>
      </p:bgPr>
    </p:bg>
    <p:spTree>
      <p:nvGrpSpPr>
        <p:cNvPr id="1" name="Shape 41"/>
        <p:cNvGrpSpPr/>
        <p:nvPr/>
      </p:nvGrpSpPr>
      <p:grpSpPr>
        <a:xfrm>
          <a:off x="0" y="0"/>
          <a:ext cx="0" cy="0"/>
          <a:chOff x="0" y="0"/>
          <a:chExt cx="0" cy="0"/>
        </a:xfrm>
      </p:grpSpPr>
      <p:sp>
        <p:nvSpPr>
          <p:cNvPr id="42" name="Google Shape;4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44" name="Google Shape;4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7"/>
        <p:cNvGrpSpPr/>
        <p:nvPr/>
      </p:nvGrpSpPr>
      <p:grpSpPr>
        <a:xfrm>
          <a:off x="0" y="0"/>
          <a:ext cx="0" cy="0"/>
          <a:chOff x="0" y="0"/>
          <a:chExt cx="0" cy="0"/>
        </a:xfrm>
      </p:grpSpPr>
      <p:sp>
        <p:nvSpPr>
          <p:cNvPr id="48" name="Google Shape;48;p21"/>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1"/>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21"/>
          <p:cNvSpPr txBox="1">
            <a:spLocks noGrp="1"/>
          </p:cNvSpPr>
          <p:nvPr>
            <p:ph type="body" idx="3"/>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54"/>
        <p:cNvGrpSpPr/>
        <p:nvPr/>
      </p:nvGrpSpPr>
      <p:grpSpPr>
        <a:xfrm>
          <a:off x="0" y="0"/>
          <a:ext cx="0" cy="0"/>
          <a:chOff x="0" y="0"/>
          <a:chExt cx="0" cy="0"/>
        </a:xfrm>
      </p:grpSpPr>
      <p:sp>
        <p:nvSpPr>
          <p:cNvPr id="55" name="Google Shape;55;p22"/>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2"/>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22"/>
          <p:cNvSpPr txBox="1">
            <a:spLocks noGrp="1"/>
          </p:cNvSpPr>
          <p:nvPr>
            <p:ph type="body" idx="5"/>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27660" algn="l">
              <a:lnSpc>
                <a:spcPct val="90000"/>
              </a:lnSpc>
              <a:spcBef>
                <a:spcPts val="500"/>
              </a:spcBef>
              <a:spcAft>
                <a:spcPts val="0"/>
              </a:spcAft>
              <a:buSzPts val="1560"/>
              <a:buChar char="o"/>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4"/>
          <p:cNvSpPr>
            <a:spLocks noGrp="1"/>
          </p:cNvSpPr>
          <p:nvPr>
            <p:ph type="pic" idx="2"/>
          </p:nvPr>
        </p:nvSpPr>
        <p:spPr>
          <a:xfrm>
            <a:off x="5183188" y="987425"/>
            <a:ext cx="6172200" cy="4873625"/>
          </a:xfrm>
          <a:prstGeom prst="rect">
            <a:avLst/>
          </a:prstGeom>
          <a:noFill/>
          <a:ln>
            <a:noFill/>
          </a:ln>
        </p:spPr>
      </p:sp>
      <p:sp>
        <p:nvSpPr>
          <p:cNvPr id="73" name="Google Shape;73;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rgbClr val="55555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Calibri"/>
              <a:buChar char="-"/>
              <a:defRPr sz="2400" b="0" i="0" u="none" strike="noStrike" cap="none">
                <a:solidFill>
                  <a:srgbClr val="555555"/>
                </a:solidFill>
                <a:latin typeface="Calibri"/>
                <a:ea typeface="Calibri"/>
                <a:cs typeface="Calibri"/>
                <a:sym typeface="Calibri"/>
              </a:defRPr>
            </a:lvl2pPr>
            <a:lvl3pPr marL="1371600" marR="0" lvl="2" indent="-311150" algn="l" rtl="0">
              <a:lnSpc>
                <a:spcPct val="90000"/>
              </a:lnSpc>
              <a:spcBef>
                <a:spcPts val="500"/>
              </a:spcBef>
              <a:spcAft>
                <a:spcPts val="0"/>
              </a:spcAft>
              <a:buClr>
                <a:schemeClr val="accent1"/>
              </a:buClr>
              <a:buSzPts val="1300"/>
              <a:buFont typeface="Courier New"/>
              <a:buChar char="o"/>
              <a:defRPr sz="2000" b="0" i="0" u="none" strike="noStrike" cap="none">
                <a:solidFill>
                  <a:srgbClr val="555555"/>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rgbClr val="555555"/>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FA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FA3"/>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FA3"/>
                </a:solidFill>
                <a:latin typeface="Calibri"/>
                <a:ea typeface="Calibri"/>
                <a:cs typeface="Calibri"/>
                <a:sym typeface="Calibri"/>
              </a:defRPr>
            </a:lvl1pPr>
            <a:lvl2pPr marL="0" marR="0" lvl="1" indent="0" algn="r" rtl="0">
              <a:spcBef>
                <a:spcPts val="0"/>
              </a:spcBef>
              <a:buNone/>
              <a:defRPr sz="1200" b="0" i="0" u="none" strike="noStrike" cap="none">
                <a:solidFill>
                  <a:srgbClr val="888FA3"/>
                </a:solidFill>
                <a:latin typeface="Calibri"/>
                <a:ea typeface="Calibri"/>
                <a:cs typeface="Calibri"/>
                <a:sym typeface="Calibri"/>
              </a:defRPr>
            </a:lvl2pPr>
            <a:lvl3pPr marL="0" marR="0" lvl="2" indent="0" algn="r" rtl="0">
              <a:spcBef>
                <a:spcPts val="0"/>
              </a:spcBef>
              <a:buNone/>
              <a:defRPr sz="1200" b="0" i="0" u="none" strike="noStrike" cap="none">
                <a:solidFill>
                  <a:srgbClr val="888FA3"/>
                </a:solidFill>
                <a:latin typeface="Calibri"/>
                <a:ea typeface="Calibri"/>
                <a:cs typeface="Calibri"/>
                <a:sym typeface="Calibri"/>
              </a:defRPr>
            </a:lvl3pPr>
            <a:lvl4pPr marL="0" marR="0" lvl="3" indent="0" algn="r" rtl="0">
              <a:spcBef>
                <a:spcPts val="0"/>
              </a:spcBef>
              <a:buNone/>
              <a:defRPr sz="1200" b="0" i="0" u="none" strike="noStrike" cap="none">
                <a:solidFill>
                  <a:srgbClr val="888FA3"/>
                </a:solidFill>
                <a:latin typeface="Calibri"/>
                <a:ea typeface="Calibri"/>
                <a:cs typeface="Calibri"/>
                <a:sym typeface="Calibri"/>
              </a:defRPr>
            </a:lvl4pPr>
            <a:lvl5pPr marL="0" marR="0" lvl="4" indent="0" algn="r" rtl="0">
              <a:spcBef>
                <a:spcPts val="0"/>
              </a:spcBef>
              <a:buNone/>
              <a:defRPr sz="1200" b="0" i="0" u="none" strike="noStrike" cap="none">
                <a:solidFill>
                  <a:srgbClr val="888FA3"/>
                </a:solidFill>
                <a:latin typeface="Calibri"/>
                <a:ea typeface="Calibri"/>
                <a:cs typeface="Calibri"/>
                <a:sym typeface="Calibri"/>
              </a:defRPr>
            </a:lvl5pPr>
            <a:lvl6pPr marL="0" marR="0" lvl="5" indent="0" algn="r" rtl="0">
              <a:spcBef>
                <a:spcPts val="0"/>
              </a:spcBef>
              <a:buNone/>
              <a:defRPr sz="1200" b="0" i="0" u="none" strike="noStrike" cap="none">
                <a:solidFill>
                  <a:srgbClr val="888FA3"/>
                </a:solidFill>
                <a:latin typeface="Calibri"/>
                <a:ea typeface="Calibri"/>
                <a:cs typeface="Calibri"/>
                <a:sym typeface="Calibri"/>
              </a:defRPr>
            </a:lvl6pPr>
            <a:lvl7pPr marL="0" marR="0" lvl="6" indent="0" algn="r" rtl="0">
              <a:spcBef>
                <a:spcPts val="0"/>
              </a:spcBef>
              <a:buNone/>
              <a:defRPr sz="1200" b="0" i="0" u="none" strike="noStrike" cap="none">
                <a:solidFill>
                  <a:srgbClr val="888FA3"/>
                </a:solidFill>
                <a:latin typeface="Calibri"/>
                <a:ea typeface="Calibri"/>
                <a:cs typeface="Calibri"/>
                <a:sym typeface="Calibri"/>
              </a:defRPr>
            </a:lvl7pPr>
            <a:lvl8pPr marL="0" marR="0" lvl="7" indent="0" algn="r" rtl="0">
              <a:spcBef>
                <a:spcPts val="0"/>
              </a:spcBef>
              <a:buNone/>
              <a:defRPr sz="1200" b="0" i="0" u="none" strike="noStrike" cap="none">
                <a:solidFill>
                  <a:srgbClr val="888FA3"/>
                </a:solidFill>
                <a:latin typeface="Calibri"/>
                <a:ea typeface="Calibri"/>
                <a:cs typeface="Calibri"/>
                <a:sym typeface="Calibri"/>
              </a:defRPr>
            </a:lvl8pPr>
            <a:lvl9pPr marL="0" marR="0" lvl="8" indent="0" algn="r" rtl="0">
              <a:spcBef>
                <a:spcPts val="0"/>
              </a:spcBef>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mailto:Tamara.Williams@wjccschools.org" TargetMode="External"/><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hyperlink" Target="mailto:EllenFrackelton@wjccschools.org" TargetMode="Externa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1.xml"/><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png"/><Relationship Id="rId7"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mailto:Tamara.Williams@wjccschools.org" TargetMode="External"/><Relationship Id="rId4" Type="http://schemas.openxmlformats.org/officeDocument/2006/relationships/hyperlink" Target="mailto:EllenFrackelton@wjccschools.or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i-qNpFtcynI" TargetMode="External"/><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hyperlink" Target="https://www.aft.org/ae/summer2020/shanahan"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004E95"/>
              </a:buClr>
              <a:buSzPct val="100000"/>
              <a:buFont typeface="Times New Roman"/>
              <a:buNone/>
            </a:pPr>
            <a:r>
              <a:rPr lang="en-US" cap="none">
                <a:solidFill>
                  <a:srgbClr val="004E95"/>
                </a:solidFill>
              </a:rPr>
              <a:t>Guided Reading to Reading Guides</a:t>
            </a:r>
            <a:endParaRPr/>
          </a:p>
        </p:txBody>
      </p:sp>
      <p:sp>
        <p:nvSpPr>
          <p:cNvPr id="178" name="Google Shape;178;p1"/>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2400"/>
              <a:buFont typeface="Arial"/>
              <a:buNone/>
            </a:pPr>
            <a:r>
              <a:rPr lang="en-US">
                <a:solidFill>
                  <a:schemeClr val="accent3"/>
                </a:solidFill>
              </a:rPr>
              <a:t>VDOE Virtual Literacy Conference </a:t>
            </a:r>
            <a:endParaRPr>
              <a:solidFill>
                <a:schemeClr val="accent3"/>
              </a:solidFill>
            </a:endParaRPr>
          </a:p>
          <a:p>
            <a:pPr marL="0" lvl="0" indent="0" algn="ctr" rtl="0">
              <a:spcBef>
                <a:spcPts val="0"/>
              </a:spcBef>
              <a:spcAft>
                <a:spcPts val="0"/>
              </a:spcAft>
              <a:buClr>
                <a:schemeClr val="dk1"/>
              </a:buClr>
              <a:buSzPts val="2400"/>
              <a:buFont typeface="Arial"/>
              <a:buNone/>
            </a:pPr>
            <a:endParaRPr/>
          </a:p>
        </p:txBody>
      </p:sp>
      <p:sp>
        <p:nvSpPr>
          <p:cNvPr id="179" name="Google Shape;179;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160d18abce9_0_89"/>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graphicFrame>
        <p:nvGraphicFramePr>
          <p:cNvPr id="261" name="Google Shape;261;g160d18abce9_0_89" descr="table listing the Virginia English Standard of Learning related to fluency, vocabulary and comprehension. "/>
          <p:cNvGraphicFramePr/>
          <p:nvPr>
            <p:extLst>
              <p:ext uri="{D42A27DB-BD31-4B8C-83A1-F6EECF244321}">
                <p14:modId xmlns:p14="http://schemas.microsoft.com/office/powerpoint/2010/main" val="4013606243"/>
              </p:ext>
            </p:extLst>
          </p:nvPr>
        </p:nvGraphicFramePr>
        <p:xfrm>
          <a:off x="706581" y="1555397"/>
          <a:ext cx="10287000" cy="4968180"/>
        </p:xfrm>
        <a:graphic>
          <a:graphicData uri="http://schemas.openxmlformats.org/drawingml/2006/table">
            <a:tbl>
              <a:tblPr firstRow="1">
                <a:noFill/>
                <a:tableStyleId>{F2858B74-607B-4D95-B355-6DFB50F157C9}</a:tableStyleId>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2200"/>
                        <a:buFont typeface="Arial"/>
                        <a:buNone/>
                      </a:pPr>
                      <a:r>
                        <a:rPr lang="en-US" sz="2200" b="1" u="none" strike="noStrike" cap="none">
                          <a:solidFill>
                            <a:srgbClr val="313131"/>
                          </a:solidFill>
                        </a:rPr>
                        <a:t>Fluency</a:t>
                      </a:r>
                      <a:endParaRPr sz="2200" b="1" u="none" strike="noStrike" cap="none">
                        <a:solidFill>
                          <a:srgbClr val="31313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1" u="none" strike="noStrike" cap="none">
                          <a:solidFill>
                            <a:srgbClr val="313131"/>
                          </a:solidFill>
                        </a:rPr>
                        <a:t>Vocabulary</a:t>
                      </a:r>
                      <a:endParaRPr sz="2200" b="1" u="none" strike="noStrike" cap="none">
                        <a:solidFill>
                          <a:srgbClr val="313131"/>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2200"/>
                        <a:buFont typeface="Arial"/>
                        <a:buNone/>
                      </a:pPr>
                      <a:r>
                        <a:rPr lang="en-US" sz="2200" b="1" u="none" strike="noStrike" cap="none">
                          <a:solidFill>
                            <a:srgbClr val="313131"/>
                          </a:solidFill>
                        </a:rPr>
                        <a:t>Comprehension</a:t>
                      </a:r>
                      <a:endParaRPr sz="2200" b="1" u="none" strike="noStrike" cap="none">
                        <a:solidFill>
                          <a:srgbClr val="313131"/>
                        </a:solidFill>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3.5m/3.6j  Read with fluency, accuracy, and meaningful expression</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4.5l/4.6i  Read with fluency, accuracy, and meaningful expression</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Essential Knowledge Skills and Processes in 5th grade: Read with fluency, accuracy, and meaningful expression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3.4 Students will expand vocabulary when reading</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4.4 Students will expand vocabulary when reading</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5.4 Students will expand vocabulary when reading</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3.5 Students will read and demonstrate comprehension of fictional text, literary nonfiction, and poetry</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3.6 Student will read and demonstrate comprehension of nonfiction text</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4.5 Students will read and demonstrate comprehension of fictional text, literary nonfiction, and poetry</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4.6 Student will read and demonstrate comprehension of nonfiction text</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5.5 Students will read and demonstrate comprehension of fictional text, literary nonfiction, and poetry</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5.6 Student will read and demonstrate comprehension of nonfiction text</a:t>
                      </a:r>
                      <a:endParaRPr sz="1400" u="none" strike="noStrike" cap="none" dirty="0"/>
                    </a:p>
                  </a:txBody>
                  <a:tcPr marL="91425" marR="91425" marT="91425" marB="91425"/>
                </a:tc>
                <a:extLst>
                  <a:ext uri="{0D108BD9-81ED-4DB2-BD59-A6C34878D82A}">
                    <a16:rowId xmlns:a16="http://schemas.microsoft.com/office/drawing/2014/main" val="10001"/>
                  </a:ext>
                </a:extLst>
              </a:tr>
            </a:tbl>
          </a:graphicData>
        </a:graphic>
      </p:graphicFrame>
      <p:sp>
        <p:nvSpPr>
          <p:cNvPr id="262" name="Google Shape;262;g160d18abce9_0_89"/>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Virginia Standards of Learning 1 of 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160d18abce9_0_96"/>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268" name="Google Shape;268;g160d18abce9_0_9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US"/>
              <a:t>5.5 The student will </a:t>
            </a:r>
            <a:r>
              <a:rPr lang="en-US" sz="4000"/>
              <a:t>read </a:t>
            </a:r>
            <a:r>
              <a:rPr lang="en-US"/>
              <a:t>and demonstrate comprehension of fictional text, literary nonfiction and poetry. </a:t>
            </a:r>
            <a:endParaRPr/>
          </a:p>
          <a:p>
            <a:pPr marL="685800" lvl="1" indent="-228600" algn="l" rtl="0">
              <a:lnSpc>
                <a:spcPct val="90000"/>
              </a:lnSpc>
              <a:spcBef>
                <a:spcPts val="0"/>
              </a:spcBef>
              <a:spcAft>
                <a:spcPts val="0"/>
              </a:spcAft>
              <a:buSzPts val="1800"/>
              <a:buChar char="•"/>
            </a:pPr>
            <a:r>
              <a:rPr lang="en-US"/>
              <a:t>m- Use reading strategies to monitor comprehension throughout the reading process.</a:t>
            </a:r>
            <a:endParaRPr/>
          </a:p>
          <a:p>
            <a:pPr marL="0" lvl="0" indent="0" algn="l" rtl="0">
              <a:lnSpc>
                <a:spcPct val="90000"/>
              </a:lnSpc>
              <a:spcBef>
                <a:spcPts val="1000"/>
              </a:spcBef>
              <a:spcAft>
                <a:spcPts val="0"/>
              </a:spcAft>
              <a:buClr>
                <a:schemeClr val="dk1"/>
              </a:buClr>
              <a:buSzPts val="2800"/>
              <a:buNone/>
            </a:pPr>
            <a:endParaRPr/>
          </a:p>
        </p:txBody>
      </p:sp>
      <p:sp>
        <p:nvSpPr>
          <p:cNvPr id="269" name="Google Shape;269;g160d18abce9_0_9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3.5 The student will </a:t>
            </a:r>
            <a:r>
              <a:rPr lang="en-US" sz="4000"/>
              <a:t>read </a:t>
            </a:r>
            <a:r>
              <a:rPr lang="en-US"/>
              <a:t>and demonstrate comprehension of fictional text, literary nonfiction and poetry. </a:t>
            </a:r>
            <a:endParaRPr/>
          </a:p>
          <a:p>
            <a:pPr marL="685800" lvl="1" indent="-228600" algn="l" rtl="0">
              <a:lnSpc>
                <a:spcPct val="90000"/>
              </a:lnSpc>
              <a:spcBef>
                <a:spcPts val="0"/>
              </a:spcBef>
              <a:spcAft>
                <a:spcPts val="0"/>
              </a:spcAft>
              <a:buSzPts val="1800"/>
              <a:buChar char="•"/>
            </a:pPr>
            <a:r>
              <a:rPr lang="en-US"/>
              <a:t>k- Use reading strategies to monitor comprehension throughout the reading process. </a:t>
            </a:r>
            <a:endParaRPr/>
          </a:p>
          <a:p>
            <a:pPr marL="685800" lvl="0" indent="0" algn="l" rtl="0">
              <a:lnSpc>
                <a:spcPct val="90000"/>
              </a:lnSpc>
              <a:spcBef>
                <a:spcPts val="500"/>
              </a:spcBef>
              <a:spcAft>
                <a:spcPts val="0"/>
              </a:spcAft>
              <a:buSzPts val="1800"/>
              <a:buNone/>
            </a:pPr>
            <a:endParaRPr/>
          </a:p>
        </p:txBody>
      </p:sp>
      <p:sp>
        <p:nvSpPr>
          <p:cNvPr id="270" name="Google Shape;270;g160d18abce9_0_96"/>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Virginia Standards of Learning 2 of 2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60d18abce9_0_104"/>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pic>
        <p:nvPicPr>
          <p:cNvPr id="277" name="Google Shape;277;g160d18abce9_0_104" descr="Picture of Dr. Timothy Shanahan "/>
          <p:cNvPicPr preferRelativeResize="0"/>
          <p:nvPr/>
        </p:nvPicPr>
        <p:blipFill rotWithShape="1">
          <a:blip r:embed="rId3">
            <a:alphaModFix/>
          </a:blip>
          <a:srcRect/>
          <a:stretch/>
        </p:blipFill>
        <p:spPr>
          <a:xfrm>
            <a:off x="6800585" y="1825625"/>
            <a:ext cx="4224300" cy="4617675"/>
          </a:xfrm>
          <a:prstGeom prst="rect">
            <a:avLst/>
          </a:prstGeom>
          <a:noFill/>
          <a:ln>
            <a:noFill/>
          </a:ln>
        </p:spPr>
      </p:pic>
      <p:sp>
        <p:nvSpPr>
          <p:cNvPr id="278" name="Google Shape;278;g160d18abce9_0_10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SzPts val="2800"/>
              <a:buNone/>
            </a:pPr>
            <a:r>
              <a:rPr lang="en-US"/>
              <a:t>“… what this research reveals is that limiting students to text they can already read well reduces their opportunity to learn– by limiting their exposure to sophisticated vocabulary, rich content, and complex language.” </a:t>
            </a:r>
            <a:endParaRPr/>
          </a:p>
          <a:p>
            <a:pPr marL="228600" lvl="0" indent="0" algn="l" rtl="0">
              <a:lnSpc>
                <a:spcPct val="90000"/>
              </a:lnSpc>
              <a:spcBef>
                <a:spcPts val="0"/>
              </a:spcBef>
              <a:spcAft>
                <a:spcPts val="0"/>
              </a:spcAft>
              <a:buSzPts val="2800"/>
              <a:buNone/>
            </a:pPr>
            <a:endParaRPr/>
          </a:p>
          <a:p>
            <a:pPr marL="685800" lvl="0" indent="0" algn="l" rtl="0">
              <a:lnSpc>
                <a:spcPct val="90000"/>
              </a:lnSpc>
              <a:spcBef>
                <a:spcPts val="500"/>
              </a:spcBef>
              <a:spcAft>
                <a:spcPts val="0"/>
              </a:spcAft>
              <a:buSzPts val="2800"/>
              <a:buNone/>
            </a:pPr>
            <a:r>
              <a:rPr lang="en-US"/>
              <a:t>-Tim Shanahan</a:t>
            </a:r>
            <a:endParaRPr/>
          </a:p>
        </p:txBody>
      </p:sp>
      <p:sp>
        <p:nvSpPr>
          <p:cNvPr id="279" name="Google Shape;279;g160d18abce9_0_104"/>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“Productive Struggle”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60d18abce9_0_113"/>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pic>
        <p:nvPicPr>
          <p:cNvPr id="286" name="Google Shape;286;g160d18abce9_0_113" descr="Picture of the cover of What Works Clearing House; Providing Reading Interventoins for Students in Grades 4-9 "/>
          <p:cNvPicPr preferRelativeResize="0"/>
          <p:nvPr/>
        </p:nvPicPr>
        <p:blipFill rotWithShape="1">
          <a:blip r:embed="rId3">
            <a:alphaModFix/>
          </a:blip>
          <a:srcRect/>
          <a:stretch/>
        </p:blipFill>
        <p:spPr>
          <a:xfrm>
            <a:off x="6635075" y="555638"/>
            <a:ext cx="4055625" cy="5277561"/>
          </a:xfrm>
          <a:prstGeom prst="rect">
            <a:avLst/>
          </a:prstGeom>
          <a:noFill/>
          <a:ln>
            <a:noFill/>
          </a:ln>
        </p:spPr>
      </p:pic>
      <p:sp>
        <p:nvSpPr>
          <p:cNvPr id="287" name="Google Shape;287;g160d18abce9_0_11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fontScale="92500"/>
          </a:bodyPr>
          <a:lstStyle/>
          <a:p>
            <a:pPr marL="228600" lvl="0" indent="0" algn="l" rtl="0">
              <a:lnSpc>
                <a:spcPct val="90000"/>
              </a:lnSpc>
              <a:spcBef>
                <a:spcPts val="0"/>
              </a:spcBef>
              <a:spcAft>
                <a:spcPts val="0"/>
              </a:spcAft>
              <a:buSzPts val="3027"/>
              <a:buNone/>
            </a:pPr>
            <a:r>
              <a:rPr lang="en-US"/>
              <a:t>“... Work through stretch texts as a group with teacher support, rather than assigning stretch texts to students to work on independently or with a partner.  Students will need ongoing support and direction to make sense of the more challenging words and sentences so that they can articulate and discuss the ideas in these stretch texts. ” </a:t>
            </a:r>
            <a:endParaRPr/>
          </a:p>
          <a:p>
            <a:pPr marL="228600" lvl="0" indent="0" algn="l" rtl="0">
              <a:lnSpc>
                <a:spcPct val="90000"/>
              </a:lnSpc>
              <a:spcBef>
                <a:spcPts val="0"/>
              </a:spcBef>
              <a:spcAft>
                <a:spcPts val="0"/>
              </a:spcAft>
              <a:buSzPts val="3027"/>
              <a:buNone/>
            </a:pPr>
            <a:endParaRPr/>
          </a:p>
          <a:p>
            <a:pPr marL="228600" lvl="0" indent="0" algn="l" rtl="0">
              <a:lnSpc>
                <a:spcPct val="90000"/>
              </a:lnSpc>
              <a:spcBef>
                <a:spcPts val="0"/>
              </a:spcBef>
              <a:spcAft>
                <a:spcPts val="0"/>
              </a:spcAft>
              <a:buSzPts val="3027"/>
              <a:buNone/>
            </a:pPr>
            <a:r>
              <a:rPr lang="en-US"/>
              <a:t>What Works Clearing House Practice Guide</a:t>
            </a:r>
            <a:endParaRPr/>
          </a:p>
        </p:txBody>
      </p:sp>
      <p:sp>
        <p:nvSpPr>
          <p:cNvPr id="288" name="Google Shape;288;g160d18abce9_0_113"/>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“Stretch Texts”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160d18abce9_0_122"/>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
        <p:nvSpPr>
          <p:cNvPr id="295" name="Google Shape;295;g160d18abce9_0_122" descr="Picture of a women looking unsure and raising her hand "/>
          <p:cNvSpPr/>
          <p:nvPr/>
        </p:nvSpPr>
        <p:spPr>
          <a:xfrm>
            <a:off x="2551824" y="1919350"/>
            <a:ext cx="6413700" cy="4529100"/>
          </a:xfrm>
          <a:prstGeom prst="rect">
            <a:avLst/>
          </a:prstGeom>
          <a:solidFill>
            <a:srgbClr val="FFFFFF"/>
          </a:solidFill>
          <a:ln>
            <a:noFill/>
          </a:ln>
        </p:spPr>
      </p:sp>
      <p:sp>
        <p:nvSpPr>
          <p:cNvPr id="296" name="Google Shape;296;g160d18abce9_0_122"/>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We know what you’re thinking!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160d18abce9_0_130"/>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302" name="Google Shape;302;g160d18abce9_0_130" descr="Scarborough's Reading Rope "/>
          <p:cNvPicPr preferRelativeResize="0"/>
          <p:nvPr/>
        </p:nvPicPr>
        <p:blipFill rotWithShape="1">
          <a:blip r:embed="rId3">
            <a:alphaModFix/>
          </a:blip>
          <a:srcRect/>
          <a:stretch/>
        </p:blipFill>
        <p:spPr>
          <a:xfrm>
            <a:off x="1426175" y="1350900"/>
            <a:ext cx="8343326" cy="5320600"/>
          </a:xfrm>
          <a:prstGeom prst="rect">
            <a:avLst/>
          </a:prstGeom>
          <a:noFill/>
          <a:ln>
            <a:noFill/>
          </a:ln>
        </p:spPr>
      </p:pic>
      <p:sp>
        <p:nvSpPr>
          <p:cNvPr id="303" name="Google Shape;303;g160d18abce9_0_130"/>
          <p:cNvSpPr txBox="1">
            <a:spLocks noGrp="1"/>
          </p:cNvSpPr>
          <p:nvPr>
            <p:ph type="title"/>
          </p:nvPr>
        </p:nvSpPr>
        <p:spPr>
          <a:xfrm>
            <a:off x="1426175"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Scarborough’s Rope, 200, 1 of 2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60d18abce9_0_1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
        <p:nvSpPr>
          <p:cNvPr id="309" name="Google Shape;309;g160d18abce9_0_13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03 Understanding Reading Comprehension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160d18abce9_0_143"/>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315" name="Google Shape;315;g160d18abce9_0_143"/>
          <p:cNvSpPr txBox="1">
            <a:spLocks noGrp="1"/>
          </p:cNvSpPr>
          <p:nvPr>
            <p:ph type="body" idx="1"/>
          </p:nvPr>
        </p:nvSpPr>
        <p:spPr>
          <a:xfrm>
            <a:off x="5426275" y="1825625"/>
            <a:ext cx="5927700" cy="4518900"/>
          </a:xfrm>
          <a:prstGeom prst="rect">
            <a:avLst/>
          </a:prstGeom>
          <a:noFill/>
          <a:ln>
            <a:noFill/>
          </a:ln>
        </p:spPr>
        <p:txBody>
          <a:bodyPr spcFirstLastPara="1" wrap="square" lIns="91425" tIns="45700" rIns="91425" bIns="45700" anchor="t" anchorCtr="0">
            <a:normAutofit fontScale="92500"/>
          </a:bodyPr>
          <a:lstStyle/>
          <a:p>
            <a:pPr marL="228600" lvl="0" indent="0" algn="l" rtl="0">
              <a:lnSpc>
                <a:spcPct val="90000"/>
              </a:lnSpc>
              <a:spcBef>
                <a:spcPts val="1000"/>
              </a:spcBef>
              <a:spcAft>
                <a:spcPts val="0"/>
              </a:spcAft>
              <a:buSzPts val="3027"/>
              <a:buNone/>
            </a:pPr>
            <a:r>
              <a:rPr lang="en-US"/>
              <a:t>The RAND panel (2002) defined comprehension as “the process of simultaneously extracting and constructing meaning through interaction and involvement with written language.”</a:t>
            </a:r>
            <a:endParaRPr/>
          </a:p>
          <a:p>
            <a:pPr marL="228600" lvl="0" indent="0" algn="l" rtl="0">
              <a:lnSpc>
                <a:spcPct val="90000"/>
              </a:lnSpc>
              <a:spcBef>
                <a:spcPts val="1000"/>
              </a:spcBef>
              <a:spcAft>
                <a:spcPts val="0"/>
              </a:spcAft>
              <a:buSzPts val="3027"/>
              <a:buNone/>
            </a:pPr>
            <a:r>
              <a:rPr lang="en-US"/>
              <a:t>Comprehension entails three primary elements:</a:t>
            </a:r>
            <a:endParaRPr/>
          </a:p>
          <a:p>
            <a:pPr marL="457200" lvl="0" indent="-406400" algn="l" rtl="0">
              <a:lnSpc>
                <a:spcPct val="90000"/>
              </a:lnSpc>
              <a:spcBef>
                <a:spcPts val="1000"/>
              </a:spcBef>
              <a:spcAft>
                <a:spcPts val="0"/>
              </a:spcAft>
              <a:buSzPts val="2800"/>
              <a:buChar char="•"/>
            </a:pPr>
            <a:r>
              <a:rPr lang="en-US"/>
              <a:t>The reader who is doing the comprehending</a:t>
            </a:r>
            <a:endParaRPr/>
          </a:p>
          <a:p>
            <a:pPr marL="457200" lvl="0" indent="-406400" algn="l" rtl="0">
              <a:lnSpc>
                <a:spcPct val="90000"/>
              </a:lnSpc>
              <a:spcBef>
                <a:spcPts val="0"/>
              </a:spcBef>
              <a:spcAft>
                <a:spcPts val="0"/>
              </a:spcAft>
              <a:buSzPts val="2800"/>
              <a:buChar char="•"/>
            </a:pPr>
            <a:r>
              <a:rPr lang="en-US"/>
              <a:t>The text that is being comprehended</a:t>
            </a:r>
            <a:endParaRPr/>
          </a:p>
          <a:p>
            <a:pPr marL="457200" lvl="0" indent="-406400" algn="l" rtl="0">
              <a:lnSpc>
                <a:spcPct val="90000"/>
              </a:lnSpc>
              <a:spcBef>
                <a:spcPts val="0"/>
              </a:spcBef>
              <a:spcAft>
                <a:spcPts val="0"/>
              </a:spcAft>
              <a:buSzPts val="2800"/>
              <a:buChar char="•"/>
            </a:pPr>
            <a:r>
              <a:rPr lang="en-US"/>
              <a:t>The activity in which comprehension is a part</a:t>
            </a:r>
            <a:endParaRPr/>
          </a:p>
        </p:txBody>
      </p:sp>
      <p:sp>
        <p:nvSpPr>
          <p:cNvPr id="316" name="Google Shape;316;g160d18abce9_0_143" descr="Picture of the RAND Model for Reading Comprehension "/>
          <p:cNvSpPr/>
          <p:nvPr/>
        </p:nvSpPr>
        <p:spPr>
          <a:xfrm>
            <a:off x="619400" y="1825624"/>
            <a:ext cx="4648200" cy="4286400"/>
          </a:xfrm>
          <a:prstGeom prst="rect">
            <a:avLst/>
          </a:prstGeom>
          <a:solidFill>
            <a:srgbClr val="FFFFFF"/>
          </a:solidFill>
          <a:ln>
            <a:noFill/>
          </a:ln>
        </p:spPr>
      </p:sp>
      <p:sp>
        <p:nvSpPr>
          <p:cNvPr id="317" name="Google Shape;317;g160d18abce9_0_143"/>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Reading Comprehension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160d18abce9_0_1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323" name="Google Shape;323;g160d18abce9_0_151"/>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“Sizing Up A Text”  </a:t>
            </a:r>
            <a:br>
              <a:rPr lang="en-US"/>
            </a:br>
            <a:r>
              <a:rPr lang="en-US" sz="3200"/>
              <a:t>- Dr. Kristin Conradi Smith  </a:t>
            </a:r>
            <a:endParaRPr sz="3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160d18abce9_0_157"/>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pic>
        <p:nvPicPr>
          <p:cNvPr id="329" name="Google Shape;329;g160d18abce9_0_157" descr="Picture of Scarborough's Reading Rope "/>
          <p:cNvPicPr preferRelativeResize="0"/>
          <p:nvPr/>
        </p:nvPicPr>
        <p:blipFill rotWithShape="1">
          <a:blip r:embed="rId3">
            <a:alphaModFix/>
          </a:blip>
          <a:srcRect/>
          <a:stretch/>
        </p:blipFill>
        <p:spPr>
          <a:xfrm>
            <a:off x="1426175" y="1350900"/>
            <a:ext cx="8343326" cy="5320600"/>
          </a:xfrm>
          <a:prstGeom prst="rect">
            <a:avLst/>
          </a:prstGeom>
          <a:noFill/>
          <a:ln>
            <a:noFill/>
          </a:ln>
        </p:spPr>
      </p:pic>
      <p:sp>
        <p:nvSpPr>
          <p:cNvPr id="330" name="Google Shape;330;g160d18abce9_0_157"/>
          <p:cNvSpPr txBox="1">
            <a:spLocks noGrp="1"/>
          </p:cNvSpPr>
          <p:nvPr>
            <p:ph type="title"/>
          </p:nvPr>
        </p:nvSpPr>
        <p:spPr>
          <a:xfrm>
            <a:off x="1426175" y="-1"/>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Scarborough’s Rope, 2001,  2 of 2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60d18abce9_0_13"/>
          <p:cNvSpPr txBox="1">
            <a:spLocks noGrp="1"/>
          </p:cNvSpPr>
          <p:nvPr>
            <p:ph type="sldNum" idx="12"/>
          </p:nvPr>
        </p:nvSpPr>
        <p:spPr>
          <a:xfrm>
            <a:off x="10645479" y="6322967"/>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185" name="Google Shape;185;g160d18abce9_0_13"/>
          <p:cNvSpPr txBox="1"/>
          <p:nvPr/>
        </p:nvSpPr>
        <p:spPr>
          <a:xfrm>
            <a:off x="8198294" y="6043243"/>
            <a:ext cx="32595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Arial"/>
                <a:ea typeface="Arial"/>
                <a:cs typeface="Arial"/>
                <a:sym typeface="Arial"/>
                <a:hlinkClick r:id="rId3"/>
              </a:rPr>
              <a:t>Tamara.Williams@wjccschools.org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@twwilliamsABC</a:t>
            </a:r>
            <a:endParaRPr sz="1400" b="0" i="0" u="none" strike="noStrike" cap="none">
              <a:solidFill>
                <a:srgbClr val="000000"/>
              </a:solidFill>
              <a:latin typeface="Arial"/>
              <a:ea typeface="Arial"/>
              <a:cs typeface="Arial"/>
              <a:sym typeface="Arial"/>
            </a:endParaRPr>
          </a:p>
        </p:txBody>
      </p:sp>
      <p:pic>
        <p:nvPicPr>
          <p:cNvPr id="186" name="Google Shape;186;g160d18abce9_0_13" descr="Twitter Logo"/>
          <p:cNvPicPr preferRelativeResize="0"/>
          <p:nvPr/>
        </p:nvPicPr>
        <p:blipFill rotWithShape="1">
          <a:blip r:embed="rId4">
            <a:alphaModFix/>
          </a:blip>
          <a:srcRect/>
          <a:stretch/>
        </p:blipFill>
        <p:spPr>
          <a:xfrm>
            <a:off x="7900066" y="6222224"/>
            <a:ext cx="368097" cy="311253"/>
          </a:xfrm>
          <a:prstGeom prst="rect">
            <a:avLst/>
          </a:prstGeom>
          <a:noFill/>
          <a:ln>
            <a:noFill/>
          </a:ln>
        </p:spPr>
      </p:pic>
      <p:sp>
        <p:nvSpPr>
          <p:cNvPr id="187" name="Google Shape;187;g160d18abce9_0_13"/>
          <p:cNvSpPr txBox="1"/>
          <p:nvPr/>
        </p:nvSpPr>
        <p:spPr>
          <a:xfrm>
            <a:off x="6722788" y="5190982"/>
            <a:ext cx="53475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Tammy Williams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Reading Specialist- Clara Byrd Baker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Williamsburg-James City County Schools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188" name="Google Shape;188;g160d18abce9_0_13" descr="Picture of Tamara Williams"/>
          <p:cNvPicPr preferRelativeResize="0"/>
          <p:nvPr/>
        </p:nvPicPr>
        <p:blipFill rotWithShape="1">
          <a:blip r:embed="rId5">
            <a:alphaModFix/>
          </a:blip>
          <a:srcRect/>
          <a:stretch/>
        </p:blipFill>
        <p:spPr>
          <a:xfrm>
            <a:off x="7554354" y="979982"/>
            <a:ext cx="3136491" cy="4211000"/>
          </a:xfrm>
          <a:prstGeom prst="rect">
            <a:avLst/>
          </a:prstGeom>
          <a:noFill/>
          <a:ln>
            <a:noFill/>
          </a:ln>
        </p:spPr>
      </p:pic>
      <p:sp>
        <p:nvSpPr>
          <p:cNvPr id="189" name="Google Shape;189;g160d18abce9_0_13"/>
          <p:cNvSpPr txBox="1"/>
          <p:nvPr/>
        </p:nvSpPr>
        <p:spPr>
          <a:xfrm>
            <a:off x="1549738" y="6163389"/>
            <a:ext cx="32595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Arial"/>
                <a:ea typeface="Arial"/>
                <a:cs typeface="Arial"/>
                <a:sym typeface="Arial"/>
                <a:hlinkClick r:id="rId6"/>
              </a:rPr>
              <a:t>EllenFrackelton@wjccschools.org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@EFrackelton</a:t>
            </a:r>
            <a:endParaRPr sz="1400" b="0" i="0" u="none" strike="noStrike" cap="none">
              <a:solidFill>
                <a:srgbClr val="000000"/>
              </a:solidFill>
              <a:latin typeface="Arial"/>
              <a:ea typeface="Arial"/>
              <a:cs typeface="Arial"/>
              <a:sym typeface="Arial"/>
            </a:endParaRPr>
          </a:p>
        </p:txBody>
      </p:sp>
      <p:pic>
        <p:nvPicPr>
          <p:cNvPr id="190" name="Google Shape;190;g160d18abce9_0_13" descr="Twitter Logo "/>
          <p:cNvPicPr preferRelativeResize="0"/>
          <p:nvPr/>
        </p:nvPicPr>
        <p:blipFill rotWithShape="1">
          <a:blip r:embed="rId4">
            <a:alphaModFix/>
          </a:blip>
          <a:srcRect/>
          <a:stretch/>
        </p:blipFill>
        <p:spPr>
          <a:xfrm>
            <a:off x="1216576" y="6375356"/>
            <a:ext cx="368097" cy="311253"/>
          </a:xfrm>
          <a:prstGeom prst="rect">
            <a:avLst/>
          </a:prstGeom>
          <a:noFill/>
          <a:ln>
            <a:noFill/>
          </a:ln>
        </p:spPr>
      </p:pic>
      <p:sp>
        <p:nvSpPr>
          <p:cNvPr id="191" name="Google Shape;191;g160d18abce9_0_13"/>
          <p:cNvSpPr txBox="1"/>
          <p:nvPr/>
        </p:nvSpPr>
        <p:spPr>
          <a:xfrm>
            <a:off x="-93479" y="5190981"/>
            <a:ext cx="60261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Ellen Frackelton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Reading Specialist- Laurel Lane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Williamsburg-James City County Schools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192" name="Google Shape;192;g160d18abce9_0_13" descr="Picture of Ellen Frackelton "/>
          <p:cNvPicPr preferRelativeResize="0"/>
          <p:nvPr/>
        </p:nvPicPr>
        <p:blipFill rotWithShape="1">
          <a:blip r:embed="rId7">
            <a:alphaModFix/>
          </a:blip>
          <a:srcRect/>
          <a:stretch/>
        </p:blipFill>
        <p:spPr>
          <a:xfrm rot="5400000">
            <a:off x="764149" y="1506008"/>
            <a:ext cx="4254913" cy="3202861"/>
          </a:xfrm>
          <a:prstGeom prst="rect">
            <a:avLst/>
          </a:prstGeom>
          <a:noFill/>
          <a:ln>
            <a:noFill/>
          </a:ln>
        </p:spPr>
      </p:pic>
      <p:sp>
        <p:nvSpPr>
          <p:cNvPr id="193" name="Google Shape;193;g160d18abce9_0_13"/>
          <p:cNvSpPr txBox="1">
            <a:spLocks noGrp="1"/>
          </p:cNvSpPr>
          <p:nvPr>
            <p:ph type="title"/>
          </p:nvPr>
        </p:nvSpPr>
        <p:spPr>
          <a:xfrm>
            <a:off x="113071" y="-35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Who Are We?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160d18abce9_0_164"/>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graphicFrame>
        <p:nvGraphicFramePr>
          <p:cNvPr id="337" name="Google Shape;337;g160d18abce9_0_164" descr="table listing all of the skills that can be taught using Wild Robot for background knowledge, vocabulary, language structures, verbak reasoning, and literacy knowledge"/>
          <p:cNvGraphicFramePr/>
          <p:nvPr>
            <p:extLst>
              <p:ext uri="{D42A27DB-BD31-4B8C-83A1-F6EECF244321}">
                <p14:modId xmlns:p14="http://schemas.microsoft.com/office/powerpoint/2010/main" val="3448085480"/>
              </p:ext>
            </p:extLst>
          </p:nvPr>
        </p:nvGraphicFramePr>
        <p:xfrm>
          <a:off x="283725" y="1584250"/>
          <a:ext cx="11703025" cy="3655450"/>
        </p:xfrm>
        <a:graphic>
          <a:graphicData uri="http://schemas.openxmlformats.org/drawingml/2006/table">
            <a:tbl>
              <a:tblPr firstRow="1">
                <a:noFill/>
                <a:tableStyleId>{F2858B74-607B-4D95-B355-6DFB50F157C9}</a:tableStyleId>
              </a:tblPr>
              <a:tblGrid>
                <a:gridCol w="2375600">
                  <a:extLst>
                    <a:ext uri="{9D8B030D-6E8A-4147-A177-3AD203B41FA5}">
                      <a16:colId xmlns:a16="http://schemas.microsoft.com/office/drawing/2014/main" val="20000"/>
                    </a:ext>
                  </a:extLst>
                </a:gridCol>
                <a:gridCol w="2305625">
                  <a:extLst>
                    <a:ext uri="{9D8B030D-6E8A-4147-A177-3AD203B41FA5}">
                      <a16:colId xmlns:a16="http://schemas.microsoft.com/office/drawing/2014/main" val="20001"/>
                    </a:ext>
                  </a:extLst>
                </a:gridCol>
                <a:gridCol w="2340600">
                  <a:extLst>
                    <a:ext uri="{9D8B030D-6E8A-4147-A177-3AD203B41FA5}">
                      <a16:colId xmlns:a16="http://schemas.microsoft.com/office/drawing/2014/main" val="20002"/>
                    </a:ext>
                  </a:extLst>
                </a:gridCol>
                <a:gridCol w="2340600">
                  <a:extLst>
                    <a:ext uri="{9D8B030D-6E8A-4147-A177-3AD203B41FA5}">
                      <a16:colId xmlns:a16="http://schemas.microsoft.com/office/drawing/2014/main" val="20003"/>
                    </a:ext>
                  </a:extLst>
                </a:gridCol>
                <a:gridCol w="2340600">
                  <a:extLst>
                    <a:ext uri="{9D8B030D-6E8A-4147-A177-3AD203B41FA5}">
                      <a16:colId xmlns:a16="http://schemas.microsoft.com/office/drawing/2014/main" val="20004"/>
                    </a:ext>
                  </a:extLst>
                </a:gridCol>
              </a:tblGrid>
              <a:tr h="801800">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Background Knowledge </a:t>
                      </a:r>
                      <a:endParaRPr sz="25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Vocabulary </a:t>
                      </a:r>
                      <a:endParaRPr sz="25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Language Structures </a:t>
                      </a:r>
                      <a:endParaRPr sz="25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Verbal Reasoning </a:t>
                      </a:r>
                      <a:endParaRPr sz="25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500"/>
                        <a:buFont typeface="Arial"/>
                        <a:buNone/>
                      </a:pPr>
                      <a:r>
                        <a:rPr lang="en-US" sz="2500" u="none" strike="noStrike" cap="none"/>
                        <a:t>Literacy Knowledge </a:t>
                      </a:r>
                      <a:endParaRPr sz="2500" u="none" strike="noStrike" cap="none"/>
                    </a:p>
                  </a:txBody>
                  <a:tcPr marL="91425" marR="91425" marT="91425" marB="91425"/>
                </a:tc>
                <a:extLst>
                  <a:ext uri="{0D108BD9-81ED-4DB2-BD59-A6C34878D82A}">
                    <a16:rowId xmlns:a16="http://schemas.microsoft.com/office/drawing/2014/main" val="10000"/>
                  </a:ext>
                </a:extLst>
              </a:tr>
              <a:tr h="2710600">
                <a:tc>
                  <a:txBody>
                    <a:bodyPr/>
                    <a:lstStyle/>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a:t>Robots </a:t>
                      </a:r>
                      <a:endParaRPr sz="2000" u="none" strike="noStrike" cap="none"/>
                    </a:p>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a:t>Living vs Nonliving </a:t>
                      </a:r>
                      <a:endParaRPr sz="2000" u="none" strike="noStrike" cap="none"/>
                    </a:p>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a:t>Animal Adaptations</a:t>
                      </a:r>
                      <a:endParaRPr sz="2000" u="none" strike="noStrike" cap="none"/>
                    </a:p>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a:t>Animal Characteristics </a:t>
                      </a:r>
                      <a:endParaRPr sz="2000" u="none" strike="noStrike" cap="none"/>
                    </a:p>
                  </a:txBody>
                  <a:tcPr marL="91425" marR="91425" marT="91425" marB="91425"/>
                </a:tc>
                <a:tc>
                  <a:txBody>
                    <a:bodyPr/>
                    <a:lstStyle/>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a:t>Tier 2/3</a:t>
                      </a:r>
                      <a:endParaRPr sz="2000" u="none" strike="noStrike" cap="none"/>
                    </a:p>
                  </a:txBody>
                  <a:tcPr marL="91425" marR="91425" marT="91425" marB="91425"/>
                </a:tc>
                <a:tc>
                  <a:txBody>
                    <a:bodyPr/>
                    <a:lstStyle/>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a:t>Pronoun Reference </a:t>
                      </a:r>
                      <a:endParaRPr sz="2000" u="none" strike="noStrike" cap="none"/>
                    </a:p>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a:t>Figurative Language </a:t>
                      </a:r>
                      <a:endParaRPr sz="2000" u="none" strike="noStrike" cap="none"/>
                    </a:p>
                  </a:txBody>
                  <a:tcPr marL="91425" marR="91425" marT="91425" marB="91425"/>
                </a:tc>
                <a:tc>
                  <a:txBody>
                    <a:bodyPr/>
                    <a:lstStyle/>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a:t>Inference </a:t>
                      </a:r>
                      <a:endParaRPr sz="2000" u="none" strike="noStrike" cap="none"/>
                    </a:p>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a:t>Context Clues </a:t>
                      </a:r>
                      <a:endParaRPr sz="2000" u="none" strike="noStrike" cap="none"/>
                    </a:p>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a:t>Sensory Words </a:t>
                      </a:r>
                      <a:endParaRPr sz="2000" u="none" strike="noStrike" cap="none"/>
                    </a:p>
                  </a:txBody>
                  <a:tcPr marL="91425" marR="91425" marT="91425" marB="91425"/>
                </a:tc>
                <a:tc>
                  <a:txBody>
                    <a:bodyPr/>
                    <a:lstStyle/>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dirty="0"/>
                        <a:t>Narrative </a:t>
                      </a:r>
                      <a:endParaRPr sz="2000" u="none" strike="noStrike" cap="none" dirty="0"/>
                    </a:p>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dirty="0"/>
                        <a:t>3rd Person Narration </a:t>
                      </a:r>
                      <a:endParaRPr sz="2000" u="none" strike="noStrike" cap="none" dirty="0"/>
                    </a:p>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dirty="0"/>
                        <a:t>Conflict/Resolution </a:t>
                      </a:r>
                      <a:endParaRPr sz="2000" u="none" strike="noStrike" cap="none" dirty="0"/>
                    </a:p>
                    <a:p>
                      <a:pPr marL="457200" marR="0" lvl="0" indent="-355600" algn="l" rtl="0">
                        <a:lnSpc>
                          <a:spcPct val="100000"/>
                        </a:lnSpc>
                        <a:spcBef>
                          <a:spcPts val="0"/>
                        </a:spcBef>
                        <a:spcAft>
                          <a:spcPts val="0"/>
                        </a:spcAft>
                        <a:buClr>
                          <a:srgbClr val="000000"/>
                        </a:buClr>
                        <a:buSzPts val="2000"/>
                        <a:buFont typeface="Arial"/>
                        <a:buChar char="●"/>
                      </a:pPr>
                      <a:r>
                        <a:rPr lang="en-US" sz="2000" u="none" strike="noStrike" cap="none" dirty="0"/>
                        <a:t>Novel</a:t>
                      </a:r>
                      <a:endParaRPr sz="2000" u="none" strike="noStrike" cap="none" dirty="0"/>
                    </a:p>
                  </a:txBody>
                  <a:tcPr marL="91425" marR="91425" marT="91425" marB="91425"/>
                </a:tc>
                <a:extLst>
                  <a:ext uri="{0D108BD9-81ED-4DB2-BD59-A6C34878D82A}">
                    <a16:rowId xmlns:a16="http://schemas.microsoft.com/office/drawing/2014/main" val="10001"/>
                  </a:ext>
                </a:extLst>
              </a:tr>
            </a:tbl>
          </a:graphicData>
        </a:graphic>
      </p:graphicFrame>
      <p:sp>
        <p:nvSpPr>
          <p:cNvPr id="338" name="Google Shape;338;g160d18abce9_0_164"/>
          <p:cNvSpPr txBox="1"/>
          <p:nvPr/>
        </p:nvSpPr>
        <p:spPr>
          <a:xfrm>
            <a:off x="5224134" y="504904"/>
            <a:ext cx="5656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Lexile 740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F/P Level R</a:t>
            </a:r>
            <a:endParaRPr sz="1400" b="0" i="0" u="none" strike="noStrike" cap="none">
              <a:solidFill>
                <a:srgbClr val="000000"/>
              </a:solidFill>
              <a:latin typeface="Arial"/>
              <a:ea typeface="Arial"/>
              <a:cs typeface="Arial"/>
              <a:sym typeface="Arial"/>
            </a:endParaRPr>
          </a:p>
        </p:txBody>
      </p:sp>
      <p:pic>
        <p:nvPicPr>
          <p:cNvPr id="339" name="Google Shape;339;g160d18abce9_0_164" descr="Picture of the book cover for The Wild Robot by Peter Brown "/>
          <p:cNvPicPr preferRelativeResize="0"/>
          <p:nvPr/>
        </p:nvPicPr>
        <p:blipFill rotWithShape="1">
          <a:blip r:embed="rId3">
            <a:alphaModFix/>
          </a:blip>
          <a:srcRect/>
          <a:stretch/>
        </p:blipFill>
        <p:spPr>
          <a:xfrm>
            <a:off x="3948150" y="172351"/>
            <a:ext cx="994475" cy="1326000"/>
          </a:xfrm>
          <a:prstGeom prst="rect">
            <a:avLst/>
          </a:prstGeom>
          <a:noFill/>
          <a:ln>
            <a:noFill/>
          </a:ln>
        </p:spPr>
      </p:pic>
      <p:sp>
        <p:nvSpPr>
          <p:cNvPr id="340" name="Google Shape;340;g160d18abce9_0_164"/>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Wild Robot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160d18abce9_0_174"/>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pic>
        <p:nvPicPr>
          <p:cNvPr id="347" name="Google Shape;347;g160d18abce9_0_174" descr="Picture of a child riding a bike with training wheels "/>
          <p:cNvPicPr preferRelativeResize="0"/>
          <p:nvPr/>
        </p:nvPicPr>
        <p:blipFill rotWithShape="1">
          <a:blip r:embed="rId3">
            <a:alphaModFix/>
          </a:blip>
          <a:srcRect/>
          <a:stretch/>
        </p:blipFill>
        <p:spPr>
          <a:xfrm>
            <a:off x="6400799" y="1825624"/>
            <a:ext cx="5486401" cy="4527049"/>
          </a:xfrm>
          <a:prstGeom prst="rect">
            <a:avLst/>
          </a:prstGeom>
          <a:noFill/>
          <a:ln>
            <a:noFill/>
          </a:ln>
        </p:spPr>
      </p:pic>
      <p:sp>
        <p:nvSpPr>
          <p:cNvPr id="348" name="Google Shape;348;g160d18abce9_0_174"/>
          <p:cNvSpPr txBox="1">
            <a:spLocks noGrp="1"/>
          </p:cNvSpPr>
          <p:nvPr>
            <p:ph type="body" idx="1"/>
          </p:nvPr>
        </p:nvSpPr>
        <p:spPr>
          <a:xfrm>
            <a:off x="838200" y="1825625"/>
            <a:ext cx="5181600" cy="32859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US"/>
              <a:t>“With knowledge of the research and effective reading instruction, skilled teachers can facilitate students’ productive interactions with harder text.”</a:t>
            </a:r>
            <a:endParaRPr/>
          </a:p>
          <a:p>
            <a:pPr marL="114300" lvl="0" indent="0" algn="l" rtl="0">
              <a:lnSpc>
                <a:spcPct val="90000"/>
              </a:lnSpc>
              <a:spcBef>
                <a:spcPts val="1000"/>
              </a:spcBef>
              <a:spcAft>
                <a:spcPts val="0"/>
              </a:spcAft>
              <a:buSzPts val="1800"/>
              <a:buNone/>
            </a:pPr>
            <a:endParaRPr/>
          </a:p>
          <a:p>
            <a:pPr marL="114300" lvl="0" indent="0" algn="l" rtl="0">
              <a:lnSpc>
                <a:spcPct val="90000"/>
              </a:lnSpc>
              <a:spcBef>
                <a:spcPts val="1000"/>
              </a:spcBef>
              <a:spcAft>
                <a:spcPts val="0"/>
              </a:spcAft>
              <a:buSzPts val="1800"/>
              <a:buNone/>
            </a:pPr>
            <a:r>
              <a:rPr lang="en-US"/>
              <a:t>-Tim Shanahan </a:t>
            </a:r>
            <a:endParaRPr/>
          </a:p>
        </p:txBody>
      </p:sp>
      <p:sp>
        <p:nvSpPr>
          <p:cNvPr id="349" name="Google Shape;349;g160d18abce9_0_174"/>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Support and Scaffold!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160d18abce9_0_1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
        <p:nvSpPr>
          <p:cNvPr id="355" name="Google Shape;355;g160d18abce9_0_183"/>
          <p:cNvSpPr txBox="1">
            <a:spLocks noGrp="1"/>
          </p:cNvSpPr>
          <p:nvPr>
            <p:ph type="title"/>
          </p:nvPr>
        </p:nvSpPr>
        <p:spPr>
          <a:xfrm>
            <a:off x="838200" y="2252179"/>
            <a:ext cx="10515600" cy="2852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200000"/>
              </a:lnSpc>
              <a:spcBef>
                <a:spcPts val="0"/>
              </a:spcBef>
              <a:spcAft>
                <a:spcPts val="0"/>
              </a:spcAft>
              <a:buClr>
                <a:srgbClr val="003B71"/>
              </a:buClr>
              <a:buSzPct val="92592"/>
              <a:buFont typeface="Times New Roman"/>
              <a:buNone/>
            </a:pPr>
            <a:r>
              <a:rPr lang="en-US"/>
              <a:t>04 Reading Guides</a:t>
            </a:r>
            <a:br>
              <a:rPr lang="en-US"/>
            </a:br>
            <a:r>
              <a:rPr lang="en-US" sz="3200"/>
              <a:t>A template to scaffold and support students BEFORE, DURING, and AFTER Reading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160d18abce9_0_189"/>
          <p:cNvSpPr txBox="1">
            <a:spLocks noGrp="1"/>
          </p:cNvSpPr>
          <p:nvPr>
            <p:ph type="sldNum" idx="12"/>
          </p:nvPr>
        </p:nvSpPr>
        <p:spPr>
          <a:xfrm>
            <a:off x="8610600" y="6356350"/>
            <a:ext cx="111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
        <p:nvSpPr>
          <p:cNvPr id="362" name="Google Shape;362;g160d18abce9_0_189"/>
          <p:cNvSpPr txBox="1">
            <a:spLocks noGrp="1"/>
          </p:cNvSpPr>
          <p:nvPr>
            <p:ph type="body" idx="4"/>
          </p:nvPr>
        </p:nvSpPr>
        <p:spPr>
          <a:xfrm>
            <a:off x="8232500" y="2505085"/>
            <a:ext cx="3275100" cy="3684600"/>
          </a:xfrm>
          <a:prstGeom prst="rect">
            <a:avLst/>
          </a:prstGeom>
          <a:noFill/>
          <a:ln>
            <a:noFill/>
          </a:ln>
        </p:spPr>
        <p:txBody>
          <a:bodyPr spcFirstLastPara="1" wrap="square" lIns="91425" tIns="45700" rIns="91425" bIns="45700" anchor="t" anchorCtr="0">
            <a:normAutofit/>
          </a:bodyPr>
          <a:lstStyle/>
          <a:p>
            <a:pPr marL="457200" lvl="0" indent="-361950" algn="l" rtl="0">
              <a:lnSpc>
                <a:spcPct val="90000"/>
              </a:lnSpc>
              <a:spcBef>
                <a:spcPts val="1000"/>
              </a:spcBef>
              <a:spcAft>
                <a:spcPts val="0"/>
              </a:spcAft>
              <a:buSzPts val="2100"/>
              <a:buChar char="•"/>
            </a:pPr>
            <a:r>
              <a:rPr lang="en-US" sz="2100"/>
              <a:t>Plan whole class discussion to dig deeper using inferential questions using “How” and “Why”</a:t>
            </a:r>
            <a:endParaRPr sz="2100"/>
          </a:p>
          <a:p>
            <a:pPr marL="457200" lvl="0" indent="-361950" algn="l" rtl="0">
              <a:lnSpc>
                <a:spcPct val="90000"/>
              </a:lnSpc>
              <a:spcBef>
                <a:spcPts val="0"/>
              </a:spcBef>
              <a:spcAft>
                <a:spcPts val="0"/>
              </a:spcAft>
              <a:buSzPts val="2100"/>
              <a:buChar char="•"/>
            </a:pPr>
            <a:r>
              <a:rPr lang="en-US" sz="2100"/>
              <a:t>Create and anchor chart that captures important information</a:t>
            </a:r>
            <a:endParaRPr sz="2100"/>
          </a:p>
          <a:p>
            <a:pPr marL="457200" lvl="0" indent="-361950" algn="l" rtl="0">
              <a:lnSpc>
                <a:spcPct val="90000"/>
              </a:lnSpc>
              <a:spcBef>
                <a:spcPts val="0"/>
              </a:spcBef>
              <a:spcAft>
                <a:spcPts val="0"/>
              </a:spcAft>
              <a:buSzPts val="2100"/>
              <a:buChar char="•"/>
            </a:pPr>
            <a:r>
              <a:rPr lang="en-US" sz="2100"/>
              <a:t>Plan a written response</a:t>
            </a:r>
            <a:endParaRPr sz="2100"/>
          </a:p>
        </p:txBody>
      </p:sp>
      <p:sp>
        <p:nvSpPr>
          <p:cNvPr id="363" name="Google Shape;363;g160d18abce9_0_189"/>
          <p:cNvSpPr txBox="1">
            <a:spLocks noGrp="1"/>
          </p:cNvSpPr>
          <p:nvPr>
            <p:ph type="body" idx="3"/>
          </p:nvPr>
        </p:nvSpPr>
        <p:spPr>
          <a:xfrm>
            <a:off x="8232500" y="1681175"/>
            <a:ext cx="3275100"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1000"/>
              </a:spcBef>
              <a:spcAft>
                <a:spcPts val="0"/>
              </a:spcAft>
              <a:buSzPts val="2400"/>
              <a:buNone/>
            </a:pPr>
            <a:r>
              <a:rPr lang="en-US" sz="3100"/>
              <a:t>After Reading</a:t>
            </a:r>
            <a:endParaRPr sz="3100"/>
          </a:p>
        </p:txBody>
      </p:sp>
      <p:sp>
        <p:nvSpPr>
          <p:cNvPr id="364" name="Google Shape;364;g160d18abce9_0_189"/>
          <p:cNvSpPr txBox="1">
            <a:spLocks noGrp="1"/>
          </p:cNvSpPr>
          <p:nvPr>
            <p:ph type="body" idx="4"/>
          </p:nvPr>
        </p:nvSpPr>
        <p:spPr>
          <a:xfrm>
            <a:off x="4574388" y="2505083"/>
            <a:ext cx="3035400" cy="3684600"/>
          </a:xfrm>
          <a:prstGeom prst="rect">
            <a:avLst/>
          </a:prstGeom>
          <a:noFill/>
          <a:ln>
            <a:noFill/>
          </a:ln>
        </p:spPr>
        <p:txBody>
          <a:bodyPr spcFirstLastPara="1" wrap="square" lIns="91425" tIns="45700" rIns="91425" bIns="45700" anchor="t" anchorCtr="0">
            <a:normAutofit/>
          </a:bodyPr>
          <a:lstStyle/>
          <a:p>
            <a:pPr marL="457200" lvl="0" indent="-361950" algn="l" rtl="0">
              <a:lnSpc>
                <a:spcPct val="70000"/>
              </a:lnSpc>
              <a:spcBef>
                <a:spcPts val="1000"/>
              </a:spcBef>
              <a:spcAft>
                <a:spcPts val="0"/>
              </a:spcAft>
              <a:buSzPts val="2100"/>
              <a:buChar char="•"/>
            </a:pPr>
            <a:r>
              <a:rPr lang="en-US" sz="2100"/>
              <a:t>Utilize graphic organizers to summarize the reading</a:t>
            </a:r>
            <a:endParaRPr sz="2100"/>
          </a:p>
          <a:p>
            <a:pPr marL="457200" lvl="0" indent="-361950" algn="l" rtl="0">
              <a:lnSpc>
                <a:spcPct val="70000"/>
              </a:lnSpc>
              <a:spcBef>
                <a:spcPts val="0"/>
              </a:spcBef>
              <a:spcAft>
                <a:spcPts val="0"/>
              </a:spcAft>
              <a:buSzPts val="2100"/>
              <a:buChar char="•"/>
            </a:pPr>
            <a:r>
              <a:rPr lang="en-US" sz="2100"/>
              <a:t>Plan stopping points to think aloud and model strategic thinking</a:t>
            </a:r>
            <a:endParaRPr sz="2100"/>
          </a:p>
          <a:p>
            <a:pPr marL="457200" lvl="0" indent="-361950" algn="l" rtl="0">
              <a:lnSpc>
                <a:spcPct val="70000"/>
              </a:lnSpc>
              <a:spcBef>
                <a:spcPts val="0"/>
              </a:spcBef>
              <a:spcAft>
                <a:spcPts val="0"/>
              </a:spcAft>
              <a:buSzPts val="2100"/>
              <a:buChar char="•"/>
            </a:pPr>
            <a:r>
              <a:rPr lang="en-US" sz="2100"/>
              <a:t>Plan opportunities for students to turn and talk</a:t>
            </a:r>
            <a:endParaRPr sz="2100"/>
          </a:p>
        </p:txBody>
      </p:sp>
      <p:sp>
        <p:nvSpPr>
          <p:cNvPr id="365" name="Google Shape;365;g160d18abce9_0_189"/>
          <p:cNvSpPr txBox="1">
            <a:spLocks noGrp="1"/>
          </p:cNvSpPr>
          <p:nvPr>
            <p:ph type="body" idx="3"/>
          </p:nvPr>
        </p:nvSpPr>
        <p:spPr>
          <a:xfrm>
            <a:off x="4574388" y="1681175"/>
            <a:ext cx="3035400"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1000"/>
              </a:spcBef>
              <a:spcAft>
                <a:spcPts val="0"/>
              </a:spcAft>
              <a:buSzPts val="2400"/>
              <a:buNone/>
            </a:pPr>
            <a:r>
              <a:rPr lang="en-US" sz="3100"/>
              <a:t>During Reading</a:t>
            </a:r>
            <a:endParaRPr sz="3100"/>
          </a:p>
        </p:txBody>
      </p:sp>
      <p:sp>
        <p:nvSpPr>
          <p:cNvPr id="366" name="Google Shape;366;g160d18abce9_0_189"/>
          <p:cNvSpPr txBox="1">
            <a:spLocks noGrp="1"/>
          </p:cNvSpPr>
          <p:nvPr>
            <p:ph type="body" idx="2"/>
          </p:nvPr>
        </p:nvSpPr>
        <p:spPr>
          <a:xfrm>
            <a:off x="839795" y="2505085"/>
            <a:ext cx="3111900" cy="3684600"/>
          </a:xfrm>
          <a:prstGeom prst="rect">
            <a:avLst/>
          </a:prstGeom>
          <a:noFill/>
          <a:ln>
            <a:noFill/>
          </a:ln>
        </p:spPr>
        <p:txBody>
          <a:bodyPr spcFirstLastPara="1" wrap="square" lIns="91425" tIns="45700" rIns="91425" bIns="45700" anchor="t" anchorCtr="0">
            <a:normAutofit/>
          </a:bodyPr>
          <a:lstStyle/>
          <a:p>
            <a:pPr marL="457200" lvl="0" indent="-361950" algn="l" rtl="0">
              <a:lnSpc>
                <a:spcPct val="90000"/>
              </a:lnSpc>
              <a:spcBef>
                <a:spcPts val="1000"/>
              </a:spcBef>
              <a:spcAft>
                <a:spcPts val="0"/>
              </a:spcAft>
              <a:buSzPts val="2100"/>
              <a:buChar char="•"/>
            </a:pPr>
            <a:r>
              <a:rPr lang="en-US" sz="2100"/>
              <a:t>Build background knowledge </a:t>
            </a:r>
            <a:endParaRPr sz="2100"/>
          </a:p>
          <a:p>
            <a:pPr marL="457200" lvl="0" indent="-361950" algn="l" rtl="0">
              <a:lnSpc>
                <a:spcPct val="90000"/>
              </a:lnSpc>
              <a:spcBef>
                <a:spcPts val="0"/>
              </a:spcBef>
              <a:spcAft>
                <a:spcPts val="0"/>
              </a:spcAft>
              <a:buSzPts val="2100"/>
              <a:buChar char="•"/>
            </a:pPr>
            <a:r>
              <a:rPr lang="en-US" sz="2100"/>
              <a:t>Teach necessary vocabulary </a:t>
            </a:r>
            <a:endParaRPr sz="2100"/>
          </a:p>
          <a:p>
            <a:pPr marL="457200" lvl="0" indent="-361950" algn="l" rtl="0">
              <a:lnSpc>
                <a:spcPct val="90000"/>
              </a:lnSpc>
              <a:spcBef>
                <a:spcPts val="0"/>
              </a:spcBef>
              <a:spcAft>
                <a:spcPts val="0"/>
              </a:spcAft>
              <a:buSzPts val="2100"/>
              <a:buChar char="•"/>
            </a:pPr>
            <a:r>
              <a:rPr lang="en-US" sz="2100"/>
              <a:t>Discuss how text is structured </a:t>
            </a:r>
            <a:endParaRPr sz="2100"/>
          </a:p>
          <a:p>
            <a:pPr marL="457200" lvl="0" indent="-342900" algn="l" rtl="0">
              <a:lnSpc>
                <a:spcPct val="90000"/>
              </a:lnSpc>
              <a:spcBef>
                <a:spcPts val="0"/>
              </a:spcBef>
              <a:spcAft>
                <a:spcPts val="0"/>
              </a:spcAft>
              <a:buSzPts val="1800"/>
              <a:buChar char="•"/>
            </a:pPr>
            <a:r>
              <a:rPr lang="en-US" sz="2100"/>
              <a:t>Set a purpose for reading “Pay attention to…” </a:t>
            </a:r>
            <a:r>
              <a:rPr lang="en-US"/>
              <a:t> </a:t>
            </a:r>
            <a:endParaRPr/>
          </a:p>
        </p:txBody>
      </p:sp>
      <p:sp>
        <p:nvSpPr>
          <p:cNvPr id="367" name="Google Shape;367;g160d18abce9_0_189"/>
          <p:cNvSpPr txBox="1">
            <a:spLocks noGrp="1"/>
          </p:cNvSpPr>
          <p:nvPr>
            <p:ph type="body" idx="1"/>
          </p:nvPr>
        </p:nvSpPr>
        <p:spPr>
          <a:xfrm>
            <a:off x="839795" y="1681175"/>
            <a:ext cx="3111900"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1000"/>
              </a:spcBef>
              <a:spcAft>
                <a:spcPts val="0"/>
              </a:spcAft>
              <a:buSzPts val="2400"/>
              <a:buNone/>
            </a:pPr>
            <a:r>
              <a:rPr lang="en-US" sz="3100"/>
              <a:t>Before Reading</a:t>
            </a:r>
            <a:endParaRPr sz="3100"/>
          </a:p>
        </p:txBody>
      </p:sp>
      <p:sp>
        <p:nvSpPr>
          <p:cNvPr id="368" name="Google Shape;368;g160d18abce9_0_189"/>
          <p:cNvSpPr txBox="1">
            <a:spLocks noGrp="1"/>
          </p:cNvSpPr>
          <p:nvPr>
            <p:ph type="title"/>
          </p:nvPr>
        </p:nvSpPr>
        <p:spPr>
          <a:xfrm>
            <a:off x="836605" y="37822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Putting the “Teach back in Teacher”</a:t>
            </a:r>
            <a:br>
              <a:rPr lang="en-US"/>
            </a:br>
            <a:r>
              <a:rPr lang="en-US"/>
              <a:t>									</a:t>
            </a:r>
            <a:r>
              <a:rPr lang="en-US" sz="1400"/>
              <a:t>Anita Archer</a:t>
            </a:r>
            <a:r>
              <a:rPr lang="en-US"/>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160d18abce9_0_202"/>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pic>
        <p:nvPicPr>
          <p:cNvPr id="375" name="Google Shape;375;g160d18abce9_0_202" descr="picture of a page from a reading guide with sentence level work and comprehension questions "/>
          <p:cNvPicPr preferRelativeResize="0"/>
          <p:nvPr/>
        </p:nvPicPr>
        <p:blipFill rotWithShape="1">
          <a:blip r:embed="rId3">
            <a:alphaModFix/>
          </a:blip>
          <a:srcRect/>
          <a:stretch/>
        </p:blipFill>
        <p:spPr>
          <a:xfrm>
            <a:off x="8135100" y="944029"/>
            <a:ext cx="3904500" cy="4969942"/>
          </a:xfrm>
          <a:prstGeom prst="rect">
            <a:avLst/>
          </a:prstGeom>
          <a:noFill/>
          <a:ln>
            <a:noFill/>
          </a:ln>
        </p:spPr>
      </p:pic>
      <p:pic>
        <p:nvPicPr>
          <p:cNvPr id="376" name="Google Shape;376;g160d18abce9_0_202" descr="Page from a reading guide providing vocabulary meaning and a place for students to stop and jot the gist during a first read "/>
          <p:cNvPicPr preferRelativeResize="0"/>
          <p:nvPr/>
        </p:nvPicPr>
        <p:blipFill rotWithShape="1">
          <a:blip r:embed="rId4">
            <a:alphaModFix/>
          </a:blip>
          <a:srcRect/>
          <a:stretch/>
        </p:blipFill>
        <p:spPr>
          <a:xfrm>
            <a:off x="4100951" y="1592699"/>
            <a:ext cx="3990093" cy="5112901"/>
          </a:xfrm>
          <a:prstGeom prst="rect">
            <a:avLst/>
          </a:prstGeom>
          <a:noFill/>
          <a:ln>
            <a:noFill/>
          </a:ln>
        </p:spPr>
      </p:pic>
      <p:pic>
        <p:nvPicPr>
          <p:cNvPr id="377" name="Google Shape;377;g160d18abce9_0_202" descr="Picture of a background knowledge page of a reading guide including photographs of Rosa Parks and the Montgomery Bus Boycott "/>
          <p:cNvPicPr preferRelativeResize="0"/>
          <p:nvPr/>
        </p:nvPicPr>
        <p:blipFill rotWithShape="1">
          <a:blip r:embed="rId5">
            <a:alphaModFix/>
          </a:blip>
          <a:srcRect/>
          <a:stretch/>
        </p:blipFill>
        <p:spPr>
          <a:xfrm>
            <a:off x="0" y="1566900"/>
            <a:ext cx="4056901" cy="5164499"/>
          </a:xfrm>
          <a:prstGeom prst="rect">
            <a:avLst/>
          </a:prstGeom>
          <a:noFill/>
          <a:ln>
            <a:noFill/>
          </a:ln>
        </p:spPr>
      </p:pic>
      <p:pic>
        <p:nvPicPr>
          <p:cNvPr id="378" name="Google Shape;378;g160d18abce9_0_202" descr="Picture of the cover of the book With the Might of Angels by Andrea Davis Pinkney"/>
          <p:cNvPicPr preferRelativeResize="0"/>
          <p:nvPr/>
        </p:nvPicPr>
        <p:blipFill rotWithShape="1">
          <a:blip r:embed="rId6">
            <a:alphaModFix/>
          </a:blip>
          <a:srcRect/>
          <a:stretch/>
        </p:blipFill>
        <p:spPr>
          <a:xfrm>
            <a:off x="7034260" y="88785"/>
            <a:ext cx="1098169" cy="1566900"/>
          </a:xfrm>
          <a:prstGeom prst="rect">
            <a:avLst/>
          </a:prstGeom>
          <a:noFill/>
          <a:ln>
            <a:noFill/>
          </a:ln>
        </p:spPr>
      </p:pic>
      <p:sp>
        <p:nvSpPr>
          <p:cNvPr id="379" name="Google Shape;379;g160d18abce9_0_202"/>
          <p:cNvSpPr txBox="1">
            <a:spLocks noGrp="1"/>
          </p:cNvSpPr>
          <p:nvPr>
            <p:ph type="title"/>
          </p:nvPr>
        </p:nvSpPr>
        <p:spPr>
          <a:xfrm>
            <a:off x="308475" y="114299"/>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Example Reading Guides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160d18abce9_0_2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
        <p:nvSpPr>
          <p:cNvPr id="385" name="Google Shape;385;g160d18abce9_0_21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Before Reading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160d18abce9_0_219"/>
          <p:cNvSpPr txBox="1">
            <a:spLocks noGrp="1"/>
          </p:cNvSpPr>
          <p:nvPr>
            <p:ph type="sldNum" idx="12"/>
          </p:nvPr>
        </p:nvSpPr>
        <p:spPr>
          <a:xfrm>
            <a:off x="6834036" y="6378563"/>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pic>
        <p:nvPicPr>
          <p:cNvPr id="392" name="Google Shape;392;g160d18abce9_0_219" descr="Picture of a page from a reading guide containing background knowledge and vocabulary "/>
          <p:cNvPicPr preferRelativeResize="0"/>
          <p:nvPr/>
        </p:nvPicPr>
        <p:blipFill rotWithShape="1">
          <a:blip r:embed="rId3">
            <a:alphaModFix/>
          </a:blip>
          <a:srcRect/>
          <a:stretch/>
        </p:blipFill>
        <p:spPr>
          <a:xfrm>
            <a:off x="7928811" y="902368"/>
            <a:ext cx="4148888" cy="5841319"/>
          </a:xfrm>
          <a:prstGeom prst="rect">
            <a:avLst/>
          </a:prstGeom>
          <a:noFill/>
          <a:ln>
            <a:noFill/>
          </a:ln>
        </p:spPr>
      </p:pic>
      <p:pic>
        <p:nvPicPr>
          <p:cNvPr id="393" name="Google Shape;393;g160d18abce9_0_219" descr="Picture of the cover of Because of Winn-Dixie by Kate DiCamillo "/>
          <p:cNvPicPr preferRelativeResize="0"/>
          <p:nvPr/>
        </p:nvPicPr>
        <p:blipFill rotWithShape="1">
          <a:blip r:embed="rId4">
            <a:alphaModFix/>
          </a:blip>
          <a:srcRect/>
          <a:stretch/>
        </p:blipFill>
        <p:spPr>
          <a:xfrm>
            <a:off x="6882063" y="114299"/>
            <a:ext cx="1303868" cy="1988218"/>
          </a:xfrm>
          <a:prstGeom prst="rect">
            <a:avLst/>
          </a:prstGeom>
          <a:noFill/>
          <a:ln>
            <a:noFill/>
          </a:ln>
        </p:spPr>
      </p:pic>
      <p:graphicFrame>
        <p:nvGraphicFramePr>
          <p:cNvPr id="394" name="Google Shape;394;g160d18abce9_0_219" descr="Table describing what to do before reading and what that looks like in instruction to build background, teach vocabulary, teach text structure, and set a purpose"/>
          <p:cNvGraphicFramePr/>
          <p:nvPr>
            <p:extLst>
              <p:ext uri="{D42A27DB-BD31-4B8C-83A1-F6EECF244321}">
                <p14:modId xmlns:p14="http://schemas.microsoft.com/office/powerpoint/2010/main" val="1920352810"/>
              </p:ext>
            </p:extLst>
          </p:nvPr>
        </p:nvGraphicFramePr>
        <p:xfrm>
          <a:off x="179125" y="1626350"/>
          <a:ext cx="6363250" cy="4968135"/>
        </p:xfrm>
        <a:graphic>
          <a:graphicData uri="http://schemas.openxmlformats.org/drawingml/2006/table">
            <a:tbl>
              <a:tblPr firstRow="1">
                <a:noFill/>
                <a:tableStyleId>{F2858B74-607B-4D95-B355-6DFB50F157C9}</a:tableStyleId>
              </a:tblPr>
              <a:tblGrid>
                <a:gridCol w="3181625">
                  <a:extLst>
                    <a:ext uri="{9D8B030D-6E8A-4147-A177-3AD203B41FA5}">
                      <a16:colId xmlns:a16="http://schemas.microsoft.com/office/drawing/2014/main" val="20000"/>
                    </a:ext>
                  </a:extLst>
                </a:gridCol>
                <a:gridCol w="3181625">
                  <a:extLst>
                    <a:ext uri="{9D8B030D-6E8A-4147-A177-3AD203B41FA5}">
                      <a16:colId xmlns:a16="http://schemas.microsoft.com/office/drawing/2014/main" val="20001"/>
                    </a:ext>
                  </a:extLst>
                </a:gridCol>
              </a:tblGrid>
              <a:tr h="3962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chemeClr val="accent6"/>
                          </a:solidFill>
                        </a:rPr>
                        <a:t>Before Reading</a:t>
                      </a:r>
                      <a:endParaRPr sz="1400" b="1" u="none" strike="noStrike" cap="none" dirty="0">
                        <a:solidFill>
                          <a:schemeClr val="accent6"/>
                        </a:solidFill>
                      </a:endParaRPr>
                    </a:p>
                  </a:txBody>
                  <a:tcPr marL="91425" marR="91425" marT="91425" marB="91425">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accent6"/>
                          </a:solidFill>
                        </a:rPr>
                        <a:t>What it looks like to plan</a:t>
                      </a:r>
                      <a:endParaRPr sz="1400" b="1" u="none" strike="noStrike" cap="none">
                        <a:solidFill>
                          <a:schemeClr val="accent6"/>
                        </a:solidFill>
                      </a:endParaRPr>
                    </a:p>
                  </a:txBody>
                  <a:tcPr marL="91425" marR="91425" marT="91425" marB="91425">
                    <a:solidFill>
                      <a:schemeClr val="accent1"/>
                    </a:solidFill>
                  </a:tcPr>
                </a:tc>
                <a:extLst>
                  <a:ext uri="{0D108BD9-81ED-4DB2-BD59-A6C34878D82A}">
                    <a16:rowId xmlns:a16="http://schemas.microsoft.com/office/drawing/2014/main" val="10000"/>
                  </a:ext>
                </a:extLst>
              </a:tr>
              <a:tr h="1463025">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dirty="0">
                          <a:solidFill>
                            <a:schemeClr val="accent6"/>
                          </a:solidFill>
                        </a:rPr>
                        <a:t>Build background knowledge</a:t>
                      </a:r>
                      <a:endParaRPr sz="1600" b="1" u="none" strike="noStrike" cap="none" dirty="0">
                        <a:solidFill>
                          <a:schemeClr val="accent6"/>
                        </a:solidFill>
                      </a:endParaRPr>
                    </a:p>
                  </a:txBody>
                  <a:tcPr marL="91425" marR="91425" marT="91425" marB="91425" anchor="ctr">
                    <a:solidFill>
                      <a:schemeClr val="accent1"/>
                    </a:solidFill>
                  </a:tcPr>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solidFill>
                            <a:schemeClr val="accent6"/>
                          </a:solidFill>
                        </a:rPr>
                        <a:t>Think about what the author assumes the reader knows.</a:t>
                      </a:r>
                      <a:endParaRPr sz="1400" u="none" strike="noStrike" cap="none" dirty="0">
                        <a:solidFill>
                          <a:schemeClr val="accent6"/>
                        </a:solidFill>
                      </a:endParaRPr>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solidFill>
                            <a:schemeClr val="accent6"/>
                          </a:solidFill>
                        </a:rPr>
                        <a:t>Provide the knowledge via pictures, companion texts, brief explanations</a:t>
                      </a:r>
                      <a:endParaRPr sz="1400" u="none" strike="noStrike" cap="none" dirty="0">
                        <a:solidFill>
                          <a:schemeClr val="accent6"/>
                        </a:solidFill>
                      </a:endParaRPr>
                    </a:p>
                  </a:txBody>
                  <a:tcPr marL="91425" marR="91425" marT="91425" marB="91425">
                    <a:solidFill>
                      <a:schemeClr val="accent1"/>
                    </a:solidFill>
                  </a:tcPr>
                </a:tc>
                <a:extLst>
                  <a:ext uri="{0D108BD9-81ED-4DB2-BD59-A6C34878D82A}">
                    <a16:rowId xmlns:a16="http://schemas.microsoft.com/office/drawing/2014/main" val="10001"/>
                  </a:ext>
                </a:extLst>
              </a:tr>
              <a:tr h="1463025">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accent6"/>
                          </a:solidFill>
                        </a:rPr>
                        <a:t>Teach necessary vocabulary</a:t>
                      </a:r>
                      <a:endParaRPr sz="1600" b="1" u="none" strike="noStrike" cap="none">
                        <a:solidFill>
                          <a:schemeClr val="accent6"/>
                        </a:solidFill>
                      </a:endParaRPr>
                    </a:p>
                  </a:txBody>
                  <a:tcPr marL="91425" marR="91425" marT="91425" marB="91425" anchor="ctr">
                    <a:solidFill>
                      <a:schemeClr val="accent1"/>
                    </a:solidFill>
                  </a:tcPr>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solidFill>
                            <a:schemeClr val="accent6"/>
                          </a:solidFill>
                        </a:rPr>
                        <a:t>Read through the text to think about what vocabulary may prove challenging.  Pick two that essential for understanding the text</a:t>
                      </a:r>
                      <a:endParaRPr sz="1400" u="none" strike="noStrike" cap="none" dirty="0">
                        <a:solidFill>
                          <a:schemeClr val="accent6"/>
                        </a:solidFill>
                      </a:endParaRPr>
                    </a:p>
                  </a:txBody>
                  <a:tcPr marL="91425" marR="91425" marT="91425" marB="91425">
                    <a:solidFill>
                      <a:schemeClr val="accent1"/>
                    </a:solidFill>
                  </a:tcPr>
                </a:tc>
                <a:extLst>
                  <a:ext uri="{0D108BD9-81ED-4DB2-BD59-A6C34878D82A}">
                    <a16:rowId xmlns:a16="http://schemas.microsoft.com/office/drawing/2014/main" val="10002"/>
                  </a:ext>
                </a:extLst>
              </a:tr>
              <a:tr h="609575">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accent6"/>
                          </a:solidFill>
                        </a:rPr>
                        <a:t>Provide Text structure</a:t>
                      </a:r>
                      <a:endParaRPr sz="1600" b="1" u="none" strike="noStrike" cap="none">
                        <a:solidFill>
                          <a:schemeClr val="accent6"/>
                        </a:solidFill>
                      </a:endParaRPr>
                    </a:p>
                  </a:txBody>
                  <a:tcPr marL="91425" marR="91425" marT="91425" marB="91425" anchor="ctr">
                    <a:solidFill>
                      <a:schemeClr val="accent1"/>
                    </a:solidFill>
                  </a:tcPr>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solidFill>
                            <a:schemeClr val="accent6"/>
                          </a:solidFill>
                        </a:rPr>
                        <a:t>Think about how the text is organized</a:t>
                      </a:r>
                      <a:endParaRPr sz="1400" u="none" strike="noStrike" cap="none" dirty="0">
                        <a:solidFill>
                          <a:schemeClr val="accent6"/>
                        </a:solidFill>
                      </a:endParaRPr>
                    </a:p>
                  </a:txBody>
                  <a:tcPr marL="91425" marR="91425" marT="91425" marB="91425">
                    <a:solidFill>
                      <a:schemeClr val="accent1"/>
                    </a:solidFill>
                  </a:tcPr>
                </a:tc>
                <a:extLst>
                  <a:ext uri="{0D108BD9-81ED-4DB2-BD59-A6C34878D82A}">
                    <a16:rowId xmlns:a16="http://schemas.microsoft.com/office/drawing/2014/main" val="10003"/>
                  </a:ext>
                </a:extLst>
              </a:tr>
              <a:tr h="103630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accent6"/>
                          </a:solidFill>
                        </a:rPr>
                        <a:t>Set purpose</a:t>
                      </a:r>
                      <a:endParaRPr sz="1600" b="1" u="none" strike="noStrike" cap="none">
                        <a:solidFill>
                          <a:schemeClr val="accent6"/>
                        </a:solidFill>
                      </a:endParaRPr>
                    </a:p>
                  </a:txBody>
                  <a:tcPr marL="91425" marR="91425" marT="91425" marB="91425" anchor="ctr">
                    <a:solidFill>
                      <a:schemeClr val="accent1"/>
                    </a:solidFill>
                  </a:tcPr>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solidFill>
                            <a:schemeClr val="accent6"/>
                          </a:solidFill>
                        </a:rPr>
                        <a:t>Use a “Pay Attention to statement”  that draws students’ attention to the important ideas in the text</a:t>
                      </a:r>
                      <a:endParaRPr sz="1400" u="none" strike="noStrike" cap="none" dirty="0">
                        <a:solidFill>
                          <a:schemeClr val="accent6"/>
                        </a:solidFill>
                      </a:endParaRPr>
                    </a:p>
                  </a:txBody>
                  <a:tcPr marL="91425" marR="91425" marT="91425" marB="91425">
                    <a:solidFill>
                      <a:schemeClr val="accent1"/>
                    </a:solidFill>
                  </a:tcPr>
                </a:tc>
                <a:extLst>
                  <a:ext uri="{0D108BD9-81ED-4DB2-BD59-A6C34878D82A}">
                    <a16:rowId xmlns:a16="http://schemas.microsoft.com/office/drawing/2014/main" val="10004"/>
                  </a:ext>
                </a:extLst>
              </a:tr>
            </a:tbl>
          </a:graphicData>
        </a:graphic>
      </p:graphicFrame>
      <p:sp>
        <p:nvSpPr>
          <p:cNvPr id="395" name="Google Shape;395;g160d18abce9_0_219"/>
          <p:cNvSpPr txBox="1">
            <a:spLocks noGrp="1"/>
          </p:cNvSpPr>
          <p:nvPr>
            <p:ph type="title"/>
          </p:nvPr>
        </p:nvSpPr>
        <p:spPr>
          <a:xfrm>
            <a:off x="179125" y="114299"/>
            <a:ext cx="67029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Before Reading </a:t>
            </a:r>
            <a:r>
              <a:rPr lang="en-US" i="1"/>
              <a:t>Because of Winn Dixie </a:t>
            </a:r>
            <a:r>
              <a:rPr lang="en-US"/>
              <a:t>3</a:t>
            </a:r>
            <a:r>
              <a:rPr lang="en-US" baseline="30000"/>
              <a:t>rd</a:t>
            </a:r>
            <a:r>
              <a:rPr lang="en-US"/>
              <a:t> Grade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160d18abce9_0_229"/>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pic>
        <p:nvPicPr>
          <p:cNvPr id="402" name="Google Shape;402;g160d18abce9_0_229" descr="Picture of a page from a reading guide with background knowledge "/>
          <p:cNvPicPr preferRelativeResize="0"/>
          <p:nvPr/>
        </p:nvPicPr>
        <p:blipFill rotWithShape="1">
          <a:blip r:embed="rId3">
            <a:alphaModFix/>
          </a:blip>
          <a:srcRect t="6304" b="8956"/>
          <a:stretch/>
        </p:blipFill>
        <p:spPr>
          <a:xfrm>
            <a:off x="6227349" y="360049"/>
            <a:ext cx="5135635" cy="5552901"/>
          </a:xfrm>
          <a:prstGeom prst="rect">
            <a:avLst/>
          </a:prstGeom>
          <a:noFill/>
          <a:ln>
            <a:noFill/>
          </a:ln>
        </p:spPr>
      </p:pic>
      <p:pic>
        <p:nvPicPr>
          <p:cNvPr id="403" name="Google Shape;403;g160d18abce9_0_229" descr="picture of vocabulary words and definitions"/>
          <p:cNvPicPr preferRelativeResize="0"/>
          <p:nvPr/>
        </p:nvPicPr>
        <p:blipFill rotWithShape="1">
          <a:blip r:embed="rId4">
            <a:alphaModFix/>
          </a:blip>
          <a:srcRect/>
          <a:stretch/>
        </p:blipFill>
        <p:spPr>
          <a:xfrm>
            <a:off x="3616773" y="1103200"/>
            <a:ext cx="2087400" cy="5379474"/>
          </a:xfrm>
          <a:prstGeom prst="rect">
            <a:avLst/>
          </a:prstGeom>
          <a:noFill/>
          <a:ln>
            <a:noFill/>
          </a:ln>
        </p:spPr>
      </p:pic>
      <p:pic>
        <p:nvPicPr>
          <p:cNvPr id="404" name="Google Shape;404;g160d18abce9_0_229" descr="Picture of a map of Jamestown and the surrounding areas in 1607 "/>
          <p:cNvPicPr preferRelativeResize="0"/>
          <p:nvPr/>
        </p:nvPicPr>
        <p:blipFill rotWithShape="1">
          <a:blip r:embed="rId5">
            <a:alphaModFix/>
          </a:blip>
          <a:srcRect/>
          <a:stretch/>
        </p:blipFill>
        <p:spPr>
          <a:xfrm>
            <a:off x="491150" y="4340623"/>
            <a:ext cx="2909425" cy="2314325"/>
          </a:xfrm>
          <a:prstGeom prst="rect">
            <a:avLst/>
          </a:prstGeom>
          <a:noFill/>
          <a:ln>
            <a:noFill/>
          </a:ln>
        </p:spPr>
      </p:pic>
      <p:pic>
        <p:nvPicPr>
          <p:cNvPr id="405" name="Google Shape;405;g160d18abce9_0_229" descr="Picture of the cover of the book Blood on the River James Town 1607 by Elisa Carbone "/>
          <p:cNvPicPr preferRelativeResize="0"/>
          <p:nvPr/>
        </p:nvPicPr>
        <p:blipFill rotWithShape="1">
          <a:blip r:embed="rId6">
            <a:alphaModFix/>
          </a:blip>
          <a:srcRect/>
          <a:stretch/>
        </p:blipFill>
        <p:spPr>
          <a:xfrm>
            <a:off x="637475" y="1691125"/>
            <a:ext cx="2087401" cy="2649509"/>
          </a:xfrm>
          <a:prstGeom prst="rect">
            <a:avLst/>
          </a:prstGeom>
          <a:noFill/>
          <a:ln>
            <a:noFill/>
          </a:ln>
        </p:spPr>
      </p:pic>
      <p:sp>
        <p:nvSpPr>
          <p:cNvPr id="406" name="Google Shape;406;g160d18abce9_0_229"/>
          <p:cNvSpPr txBox="1">
            <a:spLocks noGrp="1"/>
          </p:cNvSpPr>
          <p:nvPr>
            <p:ph type="title"/>
          </p:nvPr>
        </p:nvSpPr>
        <p:spPr>
          <a:xfrm>
            <a:off x="114300" y="114299"/>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11110"/>
              <a:buNone/>
            </a:pPr>
            <a:r>
              <a:rPr lang="en-US"/>
              <a:t>Before Reading</a:t>
            </a:r>
            <a:endParaRPr/>
          </a:p>
          <a:p>
            <a:pPr marL="0" lvl="0" indent="0" algn="l" rtl="0">
              <a:lnSpc>
                <a:spcPct val="90000"/>
              </a:lnSpc>
              <a:spcBef>
                <a:spcPts val="0"/>
              </a:spcBef>
              <a:spcAft>
                <a:spcPts val="0"/>
              </a:spcAft>
              <a:buSzPct val="111110"/>
              <a:buNone/>
            </a:pPr>
            <a:r>
              <a:rPr lang="en-US" i="1"/>
              <a:t>Blood on the River</a:t>
            </a:r>
            <a:endParaRPr i="1"/>
          </a:p>
          <a:p>
            <a:pPr marL="0" lvl="0" indent="0" algn="l" rtl="0">
              <a:lnSpc>
                <a:spcPct val="90000"/>
              </a:lnSpc>
              <a:spcBef>
                <a:spcPts val="0"/>
              </a:spcBef>
              <a:spcAft>
                <a:spcPts val="0"/>
              </a:spcAft>
              <a:buSzPct val="111110"/>
              <a:buNone/>
            </a:pPr>
            <a:r>
              <a:rPr lang="en-US"/>
              <a:t>4th Grade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160d18abce9_0_240"/>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pic>
        <p:nvPicPr>
          <p:cNvPr id="413" name="Google Shape;413;g160d18abce9_0_240" descr="Picture of vocabulary words and their definitions "/>
          <p:cNvPicPr preferRelativeResize="0"/>
          <p:nvPr/>
        </p:nvPicPr>
        <p:blipFill rotWithShape="1">
          <a:blip r:embed="rId3">
            <a:alphaModFix/>
          </a:blip>
          <a:srcRect/>
          <a:stretch/>
        </p:blipFill>
        <p:spPr>
          <a:xfrm>
            <a:off x="9875225" y="1254401"/>
            <a:ext cx="2202468" cy="5534700"/>
          </a:xfrm>
          <a:prstGeom prst="rect">
            <a:avLst/>
          </a:prstGeom>
          <a:noFill/>
          <a:ln>
            <a:noFill/>
          </a:ln>
        </p:spPr>
      </p:pic>
      <p:pic>
        <p:nvPicPr>
          <p:cNvPr id="414" name="Google Shape;414;g160d18abce9_0_240" descr="Picture of a page of a reading guide with background knowledge "/>
          <p:cNvPicPr preferRelativeResize="0"/>
          <p:nvPr/>
        </p:nvPicPr>
        <p:blipFill rotWithShape="1">
          <a:blip r:embed="rId4">
            <a:alphaModFix/>
          </a:blip>
          <a:srcRect/>
          <a:stretch/>
        </p:blipFill>
        <p:spPr>
          <a:xfrm>
            <a:off x="4699675" y="1254400"/>
            <a:ext cx="4164814" cy="5534700"/>
          </a:xfrm>
          <a:prstGeom prst="rect">
            <a:avLst/>
          </a:prstGeom>
          <a:noFill/>
          <a:ln>
            <a:noFill/>
          </a:ln>
        </p:spPr>
      </p:pic>
      <p:pic>
        <p:nvPicPr>
          <p:cNvPr id="415" name="Google Shape;415;g160d18abce9_0_240" descr="Picture of a part of a reading guide setting a purpose for reading that chapter "/>
          <p:cNvPicPr preferRelativeResize="0"/>
          <p:nvPr/>
        </p:nvPicPr>
        <p:blipFill rotWithShape="1">
          <a:blip r:embed="rId5">
            <a:alphaModFix/>
          </a:blip>
          <a:srcRect/>
          <a:stretch/>
        </p:blipFill>
        <p:spPr>
          <a:xfrm>
            <a:off x="5260050" y="234275"/>
            <a:ext cx="6235925" cy="936621"/>
          </a:xfrm>
          <a:prstGeom prst="rect">
            <a:avLst/>
          </a:prstGeom>
          <a:noFill/>
          <a:ln>
            <a:noFill/>
          </a:ln>
        </p:spPr>
      </p:pic>
      <p:pic>
        <p:nvPicPr>
          <p:cNvPr id="416" name="Google Shape;416;g160d18abce9_0_240" descr="Picture of the cover of the book Hoot by Carl Hiaasen "/>
          <p:cNvPicPr preferRelativeResize="0"/>
          <p:nvPr/>
        </p:nvPicPr>
        <p:blipFill rotWithShape="1">
          <a:blip r:embed="rId6">
            <a:alphaModFix/>
          </a:blip>
          <a:srcRect/>
          <a:stretch/>
        </p:blipFill>
        <p:spPr>
          <a:xfrm>
            <a:off x="602775" y="1687733"/>
            <a:ext cx="2775050" cy="4282025"/>
          </a:xfrm>
          <a:prstGeom prst="rect">
            <a:avLst/>
          </a:prstGeom>
          <a:noFill/>
          <a:ln>
            <a:noFill/>
          </a:ln>
        </p:spPr>
      </p:pic>
      <p:sp>
        <p:nvSpPr>
          <p:cNvPr id="417" name="Google Shape;417;g160d18abce9_0_240"/>
          <p:cNvSpPr txBox="1">
            <a:spLocks noGrp="1"/>
          </p:cNvSpPr>
          <p:nvPr>
            <p:ph type="title"/>
          </p:nvPr>
        </p:nvSpPr>
        <p:spPr>
          <a:xfrm>
            <a:off x="236875" y="386325"/>
            <a:ext cx="57192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Before Reading</a:t>
            </a:r>
            <a:endParaRPr/>
          </a:p>
          <a:p>
            <a:pPr marL="0" lvl="0" indent="0" algn="l" rtl="0">
              <a:lnSpc>
                <a:spcPct val="90000"/>
              </a:lnSpc>
              <a:spcBef>
                <a:spcPts val="0"/>
              </a:spcBef>
              <a:spcAft>
                <a:spcPts val="0"/>
              </a:spcAft>
              <a:buSzPts val="4400"/>
              <a:buNone/>
            </a:pPr>
            <a:r>
              <a:rPr lang="en-US" i="1"/>
              <a:t>Hoot</a:t>
            </a:r>
            <a:r>
              <a:rPr lang="en-US"/>
              <a:t>- 5th Grade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160d18abce9_0_251"/>
          <p:cNvSpPr txBox="1">
            <a:spLocks noGrp="1"/>
          </p:cNvSpPr>
          <p:nvPr>
            <p:ph type="sldNum" idx="12"/>
          </p:nvPr>
        </p:nvSpPr>
        <p:spPr>
          <a:xfrm>
            <a:off x="10790655" y="6253636"/>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pic>
        <p:nvPicPr>
          <p:cNvPr id="424" name="Google Shape;424;g160d18abce9_0_251" descr="Winn Dixie Vocabulary"/>
          <p:cNvPicPr preferRelativeResize="0"/>
          <p:nvPr/>
        </p:nvPicPr>
        <p:blipFill rotWithShape="1">
          <a:blip r:embed="rId3">
            <a:alphaModFix/>
          </a:blip>
          <a:srcRect/>
          <a:stretch/>
        </p:blipFill>
        <p:spPr>
          <a:xfrm>
            <a:off x="1137386" y="1208114"/>
            <a:ext cx="9385963" cy="5303070"/>
          </a:xfrm>
          <a:prstGeom prst="rect">
            <a:avLst/>
          </a:prstGeom>
          <a:noFill/>
          <a:ln>
            <a:noFill/>
          </a:ln>
        </p:spPr>
      </p:pic>
      <p:sp>
        <p:nvSpPr>
          <p:cNvPr id="425" name="Google Shape;425;g160d18abce9_0_251"/>
          <p:cNvSpPr txBox="1">
            <a:spLocks noGrp="1"/>
          </p:cNvSpPr>
          <p:nvPr>
            <p:ph type="title"/>
          </p:nvPr>
        </p:nvSpPr>
        <p:spPr>
          <a:xfrm>
            <a:off x="780925" y="114299"/>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Vocabulary Video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fade">
                                      <p:cBhvr>
                                        <p:cTn id="7" dur="1"/>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60d18abce9_0_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
        <p:nvSpPr>
          <p:cNvPr id="200" name="Google Shape;200;g160d18abce9_0_27"/>
          <p:cNvSpPr txBox="1">
            <a:spLocks noGrp="1"/>
          </p:cNvSpPr>
          <p:nvPr>
            <p:ph type="subTitle" idx="1"/>
          </p:nvPr>
        </p:nvSpPr>
        <p:spPr>
          <a:xfrm>
            <a:off x="1524000" y="2518348"/>
            <a:ext cx="9144000" cy="2739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SzPts val="3459"/>
              <a:buAutoNum type="arabicPeriod"/>
            </a:pPr>
            <a:r>
              <a:rPr lang="en-US" sz="3200"/>
              <a:t>What does the research say about all students reading grade level texts?</a:t>
            </a:r>
            <a:endParaRPr sz="3200"/>
          </a:p>
          <a:p>
            <a:pPr marL="457200" lvl="0" indent="-381000" algn="l" rtl="0">
              <a:lnSpc>
                <a:spcPct val="100000"/>
              </a:lnSpc>
              <a:spcBef>
                <a:spcPts val="0"/>
              </a:spcBef>
              <a:spcAft>
                <a:spcPts val="0"/>
              </a:spcAft>
              <a:buSzPts val="3459"/>
              <a:buAutoNum type="arabicPeriod"/>
            </a:pPr>
            <a:r>
              <a:rPr lang="en-US" sz="3200"/>
              <a:t>Virginia Standards</a:t>
            </a:r>
            <a:endParaRPr sz="3200"/>
          </a:p>
          <a:p>
            <a:pPr marL="457200" lvl="0" indent="-381000" algn="l" rtl="0">
              <a:lnSpc>
                <a:spcPct val="100000"/>
              </a:lnSpc>
              <a:spcBef>
                <a:spcPts val="0"/>
              </a:spcBef>
              <a:spcAft>
                <a:spcPts val="0"/>
              </a:spcAft>
              <a:buSzPts val="3459"/>
              <a:buAutoNum type="arabicPeriod"/>
            </a:pPr>
            <a:r>
              <a:rPr lang="en-US" sz="3200"/>
              <a:t>Understanding Comprehension</a:t>
            </a:r>
            <a:endParaRPr sz="3200"/>
          </a:p>
          <a:p>
            <a:pPr marL="457200" lvl="0" indent="-381000" algn="l" rtl="0">
              <a:lnSpc>
                <a:spcPct val="100000"/>
              </a:lnSpc>
              <a:spcBef>
                <a:spcPts val="0"/>
              </a:spcBef>
              <a:spcAft>
                <a:spcPts val="0"/>
              </a:spcAft>
              <a:buSzPts val="3459"/>
              <a:buAutoNum type="arabicPeriod"/>
            </a:pPr>
            <a:r>
              <a:rPr lang="en-US" sz="3200"/>
              <a:t>Reading Guides – A new Way to Look at Teaching Complex Texts</a:t>
            </a:r>
            <a:endParaRPr sz="3200"/>
          </a:p>
        </p:txBody>
      </p:sp>
      <p:sp>
        <p:nvSpPr>
          <p:cNvPr id="201" name="Google Shape;201;g160d18abce9_0_27"/>
          <p:cNvSpPr txBox="1">
            <a:spLocks noGrp="1"/>
          </p:cNvSpPr>
          <p:nvPr>
            <p:ph type="ctrTitle"/>
          </p:nvPr>
        </p:nvSpPr>
        <p:spPr>
          <a:xfrm>
            <a:off x="1524000" y="1122363"/>
            <a:ext cx="9144000" cy="1291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a:t>Goals of Presentation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160d18abce9_0_259"/>
          <p:cNvSpPr txBox="1"/>
          <p:nvPr/>
        </p:nvSpPr>
        <p:spPr>
          <a:xfrm>
            <a:off x="10790655" y="6253636"/>
            <a:ext cx="10116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pic>
        <p:nvPicPr>
          <p:cNvPr id="431" name="Google Shape;431;g160d18abce9_0_259" descr="Picture of books leaning on each other "/>
          <p:cNvPicPr preferRelativeResize="0"/>
          <p:nvPr/>
        </p:nvPicPr>
        <p:blipFill rotWithShape="1">
          <a:blip r:embed="rId3">
            <a:alphaModFix/>
          </a:blip>
          <a:srcRect/>
          <a:stretch/>
        </p:blipFill>
        <p:spPr>
          <a:xfrm>
            <a:off x="5117667" y="1905000"/>
            <a:ext cx="5915000" cy="2885366"/>
          </a:xfrm>
          <a:prstGeom prst="rect">
            <a:avLst/>
          </a:prstGeom>
          <a:noFill/>
          <a:ln>
            <a:noFill/>
          </a:ln>
        </p:spPr>
      </p:pic>
      <p:sp>
        <p:nvSpPr>
          <p:cNvPr id="432" name="Google Shape;432;g160d18abce9_0_259"/>
          <p:cNvSpPr txBox="1">
            <a:spLocks noGrp="1"/>
          </p:cNvSpPr>
          <p:nvPr>
            <p:ph type="title"/>
          </p:nvPr>
        </p:nvSpPr>
        <p:spPr>
          <a:xfrm>
            <a:off x="1215879" y="1244167"/>
            <a:ext cx="3568500" cy="4369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900"/>
              <a:buNone/>
            </a:pPr>
            <a:r>
              <a:rPr lang="en-US"/>
              <a:t>“Stories lean on stories.”</a:t>
            </a:r>
            <a:endParaRPr/>
          </a:p>
          <a:p>
            <a:pPr marL="609600" lvl="0" indent="-361950" algn="r" rtl="0">
              <a:lnSpc>
                <a:spcPct val="100000"/>
              </a:lnSpc>
              <a:spcBef>
                <a:spcPts val="0"/>
              </a:spcBef>
              <a:spcAft>
                <a:spcPts val="0"/>
              </a:spcAft>
              <a:buSzPts val="900"/>
              <a:buChar char="-"/>
            </a:pPr>
            <a:r>
              <a:rPr lang="en-US" sz="3900"/>
              <a:t>Jane Yolen  </a:t>
            </a:r>
            <a:r>
              <a:rPr lang="en-US" sz="2500"/>
              <a:t> </a:t>
            </a:r>
            <a:r>
              <a:rPr lang="en-US"/>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160d18abce9_0_266"/>
          <p:cNvSpPr txBox="1">
            <a:spLocks noGrp="1"/>
          </p:cNvSpPr>
          <p:nvPr>
            <p:ph type="sldNum" idx="12"/>
          </p:nvPr>
        </p:nvSpPr>
        <p:spPr>
          <a:xfrm>
            <a:off x="7996873" y="6360469"/>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pic>
        <p:nvPicPr>
          <p:cNvPr id="438" name="Google Shape;438;g160d18abce9_0_266" descr="Picture of the article &quot;The Brain's Stress Response&quot; Fight, Flight or Freeze&quot; from Read Works "/>
          <p:cNvPicPr preferRelativeResize="0"/>
          <p:nvPr/>
        </p:nvPicPr>
        <p:blipFill rotWithShape="1">
          <a:blip r:embed="rId3">
            <a:alphaModFix/>
          </a:blip>
          <a:srcRect/>
          <a:stretch/>
        </p:blipFill>
        <p:spPr>
          <a:xfrm>
            <a:off x="8939873" y="1686007"/>
            <a:ext cx="3074480" cy="3902235"/>
          </a:xfrm>
          <a:prstGeom prst="rect">
            <a:avLst/>
          </a:prstGeom>
          <a:noFill/>
          <a:ln>
            <a:noFill/>
          </a:ln>
        </p:spPr>
      </p:pic>
      <p:pic>
        <p:nvPicPr>
          <p:cNvPr id="439" name="Google Shape;439;g160d18abce9_0_266" descr="Picture of the article Survive! from Read Works "/>
          <p:cNvPicPr preferRelativeResize="0"/>
          <p:nvPr/>
        </p:nvPicPr>
        <p:blipFill rotWithShape="1">
          <a:blip r:embed="rId4">
            <a:alphaModFix/>
          </a:blip>
          <a:srcRect/>
          <a:stretch/>
        </p:blipFill>
        <p:spPr>
          <a:xfrm>
            <a:off x="6842950" y="314969"/>
            <a:ext cx="3201497" cy="4106504"/>
          </a:xfrm>
          <a:prstGeom prst="rect">
            <a:avLst/>
          </a:prstGeom>
          <a:noFill/>
          <a:ln>
            <a:noFill/>
          </a:ln>
        </p:spPr>
      </p:pic>
      <p:pic>
        <p:nvPicPr>
          <p:cNvPr id="440" name="Google Shape;440;g160d18abce9_0_266" descr="Picture of the over of the book Robots from Reading A-Z"/>
          <p:cNvPicPr preferRelativeResize="0"/>
          <p:nvPr/>
        </p:nvPicPr>
        <p:blipFill rotWithShape="1">
          <a:blip r:embed="rId5">
            <a:alphaModFix/>
          </a:blip>
          <a:srcRect/>
          <a:stretch/>
        </p:blipFill>
        <p:spPr>
          <a:xfrm>
            <a:off x="3906012" y="1539184"/>
            <a:ext cx="2693934" cy="4588469"/>
          </a:xfrm>
          <a:prstGeom prst="rect">
            <a:avLst/>
          </a:prstGeom>
          <a:noFill/>
          <a:ln>
            <a:noFill/>
          </a:ln>
        </p:spPr>
      </p:pic>
      <p:pic>
        <p:nvPicPr>
          <p:cNvPr id="441" name="Google Shape;441;g160d18abce9_0_266" descr="Picture of the book cover of The Wild Robot by Peter Brown "/>
          <p:cNvPicPr preferRelativeResize="0"/>
          <p:nvPr/>
        </p:nvPicPr>
        <p:blipFill rotWithShape="1">
          <a:blip r:embed="rId6">
            <a:alphaModFix/>
          </a:blip>
          <a:srcRect/>
          <a:stretch/>
        </p:blipFill>
        <p:spPr>
          <a:xfrm>
            <a:off x="177647" y="1465663"/>
            <a:ext cx="3570656" cy="4760875"/>
          </a:xfrm>
          <a:prstGeom prst="rect">
            <a:avLst/>
          </a:prstGeom>
          <a:noFill/>
          <a:ln>
            <a:noFill/>
          </a:ln>
        </p:spPr>
      </p:pic>
      <p:sp>
        <p:nvSpPr>
          <p:cNvPr id="442" name="Google Shape;442;g160d18abce9_0_266"/>
          <p:cNvSpPr txBox="1">
            <a:spLocks noGrp="1"/>
          </p:cNvSpPr>
          <p:nvPr>
            <p:ph type="title"/>
          </p:nvPr>
        </p:nvSpPr>
        <p:spPr>
          <a:xfrm>
            <a:off x="114300" y="-81893"/>
            <a:ext cx="14020800" cy="176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Companion Texts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160d18abce9_0_2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
        <p:nvSpPr>
          <p:cNvPr id="448" name="Google Shape;448;g160d18abce9_0_27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During Reading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160d18abce9_0_282"/>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pic>
        <p:nvPicPr>
          <p:cNvPr id="455" name="Google Shape;455;g160d18abce9_0_282" descr="Picture of a completed page of a reading guide for Crenshaw by Kathrine Applegate "/>
          <p:cNvPicPr preferRelativeResize="0"/>
          <p:nvPr/>
        </p:nvPicPr>
        <p:blipFill rotWithShape="1">
          <a:blip r:embed="rId3">
            <a:alphaModFix/>
          </a:blip>
          <a:srcRect/>
          <a:stretch/>
        </p:blipFill>
        <p:spPr>
          <a:xfrm>
            <a:off x="7193163" y="354762"/>
            <a:ext cx="4278401" cy="5336487"/>
          </a:xfrm>
          <a:prstGeom prst="rect">
            <a:avLst/>
          </a:prstGeom>
          <a:noFill/>
          <a:ln>
            <a:noFill/>
          </a:ln>
          <a:effectLst>
            <a:outerShdw blurRad="292100" dist="139700" dir="2700000" algn="tl" rotWithShape="0">
              <a:srgbClr val="333333">
                <a:alpha val="64310"/>
              </a:srgbClr>
            </a:outerShdw>
          </a:effectLst>
        </p:spPr>
      </p:pic>
      <p:pic>
        <p:nvPicPr>
          <p:cNvPr id="456" name="Google Shape;456;g160d18abce9_0_282" descr="Graphic organizer of think-aloud steps"/>
          <p:cNvPicPr preferRelativeResize="0"/>
          <p:nvPr/>
        </p:nvPicPr>
        <p:blipFill rotWithShape="1">
          <a:blip r:embed="rId4">
            <a:alphaModFix/>
          </a:blip>
          <a:srcRect/>
          <a:stretch/>
        </p:blipFill>
        <p:spPr>
          <a:xfrm>
            <a:off x="195705" y="876299"/>
            <a:ext cx="5530538" cy="5503159"/>
          </a:xfrm>
          <a:prstGeom prst="rect">
            <a:avLst/>
          </a:prstGeom>
          <a:noFill/>
          <a:ln>
            <a:noFill/>
          </a:ln>
        </p:spPr>
      </p:pic>
      <p:sp>
        <p:nvSpPr>
          <p:cNvPr id="457" name="Google Shape;457;g160d18abce9_0_282"/>
          <p:cNvSpPr txBox="1">
            <a:spLocks noGrp="1"/>
          </p:cNvSpPr>
          <p:nvPr>
            <p:ph type="title"/>
          </p:nvPr>
        </p:nvSpPr>
        <p:spPr>
          <a:xfrm>
            <a:off x="334313" y="-184457"/>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During Reading Planning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160d18abce9_0_291"/>
          <p:cNvSpPr txBox="1">
            <a:spLocks noGrp="1"/>
          </p:cNvSpPr>
          <p:nvPr>
            <p:ph type="sldNum" idx="12"/>
          </p:nvPr>
        </p:nvSpPr>
        <p:spPr>
          <a:xfrm>
            <a:off x="10549069" y="6127751"/>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a:p>
        </p:txBody>
      </p:sp>
      <p:pic>
        <p:nvPicPr>
          <p:cNvPr id="464" name="Google Shape;464;g160d18abce9_0_291" descr="Choral Reading - Vocabulary and Fluency classroom strategies"/>
          <p:cNvPicPr preferRelativeResize="0"/>
          <p:nvPr/>
        </p:nvPicPr>
        <p:blipFill rotWithShape="1">
          <a:blip r:embed="rId3">
            <a:alphaModFix/>
          </a:blip>
          <a:srcRect/>
          <a:stretch/>
        </p:blipFill>
        <p:spPr>
          <a:xfrm>
            <a:off x="5753744" y="1189495"/>
            <a:ext cx="5501899" cy="4126424"/>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409"/>
              </a:srgbClr>
            </a:outerShdw>
          </a:effectLst>
        </p:spPr>
      </p:pic>
      <p:sp>
        <p:nvSpPr>
          <p:cNvPr id="465" name="Google Shape;465;g160d18abce9_0_291"/>
          <p:cNvSpPr txBox="1">
            <a:spLocks noGrp="1"/>
          </p:cNvSpPr>
          <p:nvPr>
            <p:ph type="body" idx="1"/>
          </p:nvPr>
        </p:nvSpPr>
        <p:spPr>
          <a:xfrm>
            <a:off x="196312" y="1810127"/>
            <a:ext cx="51816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First Read </a:t>
            </a:r>
            <a:endParaRPr/>
          </a:p>
          <a:p>
            <a:pPr marL="457200" lvl="0" indent="-228600" algn="l" rtl="0">
              <a:lnSpc>
                <a:spcPct val="90000"/>
              </a:lnSpc>
              <a:spcBef>
                <a:spcPts val="1000"/>
              </a:spcBef>
              <a:spcAft>
                <a:spcPts val="0"/>
              </a:spcAft>
              <a:buSzPts val="1800"/>
              <a:buNone/>
            </a:pPr>
            <a:endParaRPr/>
          </a:p>
          <a:p>
            <a:pPr marL="457200" lvl="0" indent="-342900" algn="l" rtl="0">
              <a:lnSpc>
                <a:spcPct val="90000"/>
              </a:lnSpc>
              <a:spcBef>
                <a:spcPts val="0"/>
              </a:spcBef>
              <a:spcAft>
                <a:spcPts val="0"/>
              </a:spcAft>
              <a:buSzPts val="1800"/>
              <a:buChar char="•"/>
            </a:pPr>
            <a:r>
              <a:rPr lang="en-US"/>
              <a:t>Teacher’s voice is the support</a:t>
            </a:r>
            <a:endParaRPr/>
          </a:p>
          <a:p>
            <a:pPr marL="457200" lvl="0" indent="-342900" algn="l" rtl="0">
              <a:lnSpc>
                <a:spcPct val="90000"/>
              </a:lnSpc>
              <a:spcBef>
                <a:spcPts val="0"/>
              </a:spcBef>
              <a:spcAft>
                <a:spcPts val="0"/>
              </a:spcAft>
              <a:buSzPts val="1800"/>
              <a:buChar char="•"/>
            </a:pPr>
            <a:r>
              <a:rPr lang="en-US"/>
              <a:t> </a:t>
            </a:r>
            <a:endParaRPr/>
          </a:p>
          <a:p>
            <a:pPr marL="457200" lvl="0" indent="-342900" algn="l" rtl="0">
              <a:lnSpc>
                <a:spcPct val="90000"/>
              </a:lnSpc>
              <a:spcBef>
                <a:spcPts val="0"/>
              </a:spcBef>
              <a:spcAft>
                <a:spcPts val="0"/>
              </a:spcAft>
              <a:buSzPts val="1800"/>
              <a:buChar char="•"/>
            </a:pPr>
            <a:r>
              <a:rPr lang="en-US"/>
              <a:t>Model fluent reading with natural phrasing </a:t>
            </a:r>
            <a:endParaRPr/>
          </a:p>
          <a:p>
            <a:pPr marL="457200" lvl="0" indent="-228600" algn="l" rtl="0">
              <a:lnSpc>
                <a:spcPct val="90000"/>
              </a:lnSpc>
              <a:spcBef>
                <a:spcPts val="0"/>
              </a:spcBef>
              <a:spcAft>
                <a:spcPts val="0"/>
              </a:spcAft>
              <a:buSzPts val="1800"/>
              <a:buNone/>
            </a:pPr>
            <a:endParaRPr/>
          </a:p>
          <a:p>
            <a:pPr marL="457200" lvl="0" indent="-342900" algn="l" rtl="0">
              <a:lnSpc>
                <a:spcPct val="90000"/>
              </a:lnSpc>
              <a:spcBef>
                <a:spcPts val="0"/>
              </a:spcBef>
              <a:spcAft>
                <a:spcPts val="0"/>
              </a:spcAft>
              <a:buSzPts val="1800"/>
              <a:buChar char="•"/>
            </a:pPr>
            <a:r>
              <a:rPr lang="en-US"/>
              <a:t>Teacher Think Alouds  </a:t>
            </a:r>
            <a:endParaRPr/>
          </a:p>
        </p:txBody>
      </p:sp>
      <p:sp>
        <p:nvSpPr>
          <p:cNvPr id="466" name="Google Shape;466;g160d18abce9_0_291"/>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Choral Reading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160d18abce9_0_300"/>
          <p:cNvSpPr txBox="1">
            <a:spLocks noGrp="1"/>
          </p:cNvSpPr>
          <p:nvPr>
            <p:ph type="sldNum" idx="12"/>
          </p:nvPr>
        </p:nvSpPr>
        <p:spPr>
          <a:xfrm>
            <a:off x="10770978" y="6310313"/>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pic>
        <p:nvPicPr>
          <p:cNvPr id="473" name="Google Shape;473;g160d18abce9_0_300" descr="Choral Read Holes Frack"/>
          <p:cNvPicPr preferRelativeResize="0"/>
          <p:nvPr/>
        </p:nvPicPr>
        <p:blipFill rotWithShape="1">
          <a:blip r:embed="rId3">
            <a:alphaModFix/>
          </a:blip>
          <a:srcRect/>
          <a:stretch/>
        </p:blipFill>
        <p:spPr>
          <a:xfrm>
            <a:off x="1400875" y="1391217"/>
            <a:ext cx="9029485" cy="5101659"/>
          </a:xfrm>
          <a:prstGeom prst="rect">
            <a:avLst/>
          </a:prstGeom>
          <a:noFill/>
          <a:ln>
            <a:noFill/>
          </a:ln>
        </p:spPr>
      </p:pic>
      <p:sp>
        <p:nvSpPr>
          <p:cNvPr id="474" name="Google Shape;474;g160d18abce9_0_300"/>
          <p:cNvSpPr txBox="1">
            <a:spLocks noGrp="1"/>
          </p:cNvSpPr>
          <p:nvPr>
            <p:ph type="title"/>
          </p:nvPr>
        </p:nvSpPr>
        <p:spPr>
          <a:xfrm>
            <a:off x="657817" y="179145"/>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Choral Reading Video- 4</a:t>
            </a:r>
            <a:r>
              <a:rPr lang="en-US" baseline="30000"/>
              <a:t>th</a:t>
            </a:r>
            <a:r>
              <a:rPr lang="en-US"/>
              <a:t> Grade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fade">
                                      <p:cBhvr>
                                        <p:cTn id="7" dur="1"/>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160d18abce9_0_308"/>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pic>
        <p:nvPicPr>
          <p:cNvPr id="481" name="Google Shape;481;g160d18abce9_0_308" descr="Picture of two students reading and working together "/>
          <p:cNvPicPr preferRelativeResize="0"/>
          <p:nvPr/>
        </p:nvPicPr>
        <p:blipFill rotWithShape="1">
          <a:blip r:embed="rId3">
            <a:alphaModFix/>
          </a:blip>
          <a:srcRect/>
          <a:stretch/>
        </p:blipFill>
        <p:spPr>
          <a:xfrm>
            <a:off x="6944256" y="448162"/>
            <a:ext cx="4362450" cy="5464789"/>
          </a:xfrm>
          <a:prstGeom prst="rect">
            <a:avLst/>
          </a:prstGeom>
          <a:noFill/>
          <a:ln>
            <a:noFill/>
          </a:ln>
        </p:spPr>
      </p:pic>
      <p:sp>
        <p:nvSpPr>
          <p:cNvPr id="482" name="Google Shape;482;g160d18abce9_0_30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Second Read with a new purpose for reading </a:t>
            </a:r>
            <a:endParaRPr/>
          </a:p>
          <a:p>
            <a:pPr marL="457200" lvl="0" indent="-342900" algn="l" rtl="0">
              <a:lnSpc>
                <a:spcPct val="90000"/>
              </a:lnSpc>
              <a:spcBef>
                <a:spcPts val="0"/>
              </a:spcBef>
              <a:spcAft>
                <a:spcPts val="0"/>
              </a:spcAft>
              <a:buSzPts val="1800"/>
              <a:buChar char="•"/>
            </a:pPr>
            <a:r>
              <a:rPr lang="en-US"/>
              <a:t>Purposeful Partnerships</a:t>
            </a:r>
            <a:endParaRPr/>
          </a:p>
          <a:p>
            <a:pPr marL="457200" lvl="0" indent="-342900" algn="l" rtl="0">
              <a:lnSpc>
                <a:spcPct val="90000"/>
              </a:lnSpc>
              <a:spcBef>
                <a:spcPts val="0"/>
              </a:spcBef>
              <a:spcAft>
                <a:spcPts val="0"/>
              </a:spcAft>
              <a:buSzPts val="1800"/>
              <a:buChar char="•"/>
            </a:pPr>
            <a:r>
              <a:rPr lang="en-US"/>
              <a:t>Students take on more ownership of decoding task but still supported from peer interaction </a:t>
            </a:r>
            <a:endParaRPr/>
          </a:p>
          <a:p>
            <a:pPr marL="457200" lvl="0" indent="-342900" algn="l" rtl="0">
              <a:lnSpc>
                <a:spcPct val="90000"/>
              </a:lnSpc>
              <a:spcBef>
                <a:spcPts val="0"/>
              </a:spcBef>
              <a:spcAft>
                <a:spcPts val="0"/>
              </a:spcAft>
              <a:buSzPts val="1800"/>
              <a:buChar char="•"/>
            </a:pPr>
            <a:r>
              <a:rPr lang="en-US"/>
              <a:t>Repeated Readings to encourage fluency building </a:t>
            </a:r>
            <a:endParaRPr/>
          </a:p>
        </p:txBody>
      </p:sp>
      <p:sp>
        <p:nvSpPr>
          <p:cNvPr id="483" name="Google Shape;483;g160d18abce9_0_308"/>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Partner Reading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160d18abce9_0_317"/>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pic>
        <p:nvPicPr>
          <p:cNvPr id="490" name="Google Shape;490;g160d18abce9_0_317" descr="Edwards Partner Reading   SD 480p"/>
          <p:cNvPicPr preferRelativeResize="0"/>
          <p:nvPr/>
        </p:nvPicPr>
        <p:blipFill rotWithShape="1">
          <a:blip r:embed="rId3">
            <a:alphaModFix/>
          </a:blip>
          <a:srcRect/>
          <a:stretch/>
        </p:blipFill>
        <p:spPr>
          <a:xfrm>
            <a:off x="1037571" y="1505956"/>
            <a:ext cx="8584769" cy="4850394"/>
          </a:xfrm>
          <a:prstGeom prst="rect">
            <a:avLst/>
          </a:prstGeom>
          <a:noFill/>
          <a:ln>
            <a:noFill/>
          </a:ln>
        </p:spPr>
      </p:pic>
      <p:sp>
        <p:nvSpPr>
          <p:cNvPr id="491" name="Google Shape;491;g160d18abce9_0_317"/>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Partner Reading Video- Edwards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0"/>
                                        </p:tgtEl>
                                        <p:attrNameLst>
                                          <p:attrName>style.visibility</p:attrName>
                                        </p:attrNameLst>
                                      </p:cBhvr>
                                      <p:to>
                                        <p:strVal val="visible"/>
                                      </p:to>
                                    </p:set>
                                    <p:animEffect transition="in" filter="fade">
                                      <p:cBhvr>
                                        <p:cTn id="7" dur="1"/>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g160d18abce9_0_3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
        <p:nvSpPr>
          <p:cNvPr id="497" name="Google Shape;497;g160d18abce9_0_325"/>
          <p:cNvSpPr txBox="1">
            <a:spLocks noGrp="1"/>
          </p:cNvSpPr>
          <p:nvPr>
            <p:ph type="title"/>
          </p:nvPr>
        </p:nvSpPr>
        <p:spPr>
          <a:xfrm>
            <a:off x="2507083" y="2144683"/>
            <a:ext cx="7115100" cy="2018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After Reading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160d18abce9_0_331"/>
          <p:cNvSpPr txBox="1">
            <a:spLocks noGrp="1"/>
          </p:cNvSpPr>
          <p:nvPr>
            <p:ph type="sldNum" idx="12"/>
          </p:nvPr>
        </p:nvSpPr>
        <p:spPr>
          <a:xfrm>
            <a:off x="10703683" y="6310313"/>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sp>
        <p:nvSpPr>
          <p:cNvPr id="504" name="Google Shape;504;g160d18abce9_0_331"/>
          <p:cNvSpPr txBox="1"/>
          <p:nvPr/>
        </p:nvSpPr>
        <p:spPr>
          <a:xfrm>
            <a:off x="6952764" y="6552423"/>
            <a:ext cx="46275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Retrieved from Gay Miller, Pinterest on 7.22.2022</a:t>
            </a:r>
            <a:endParaRPr sz="1400" b="0" i="0" u="none" strike="noStrike" cap="none">
              <a:solidFill>
                <a:srgbClr val="000000"/>
              </a:solidFill>
              <a:latin typeface="Arial"/>
              <a:ea typeface="Arial"/>
              <a:cs typeface="Arial"/>
              <a:sym typeface="Arial"/>
            </a:endParaRPr>
          </a:p>
        </p:txBody>
      </p:sp>
      <p:pic>
        <p:nvPicPr>
          <p:cNvPr id="505" name="Google Shape;505;g160d18abce9_0_331" descr="Picture of an anchor chart comparing the characters Jack Will and Summer from the book Wonder "/>
          <p:cNvPicPr preferRelativeResize="0"/>
          <p:nvPr/>
        </p:nvPicPr>
        <p:blipFill rotWithShape="1">
          <a:blip r:embed="rId3">
            <a:alphaModFix/>
          </a:blip>
          <a:srcRect l="5893" t="5327" r="5477" b="2173"/>
          <a:stretch/>
        </p:blipFill>
        <p:spPr>
          <a:xfrm>
            <a:off x="6870511" y="149680"/>
            <a:ext cx="4339042" cy="6343196"/>
          </a:xfrm>
          <a:prstGeom prst="rect">
            <a:avLst/>
          </a:prstGeom>
          <a:noFill/>
          <a:ln>
            <a:noFill/>
          </a:ln>
          <a:effectLst>
            <a:outerShdw blurRad="292100" dist="139700" dir="2700000" algn="tl" rotWithShape="0">
              <a:srgbClr val="333333">
                <a:alpha val="64310"/>
              </a:srgbClr>
            </a:outerShdw>
          </a:effectLst>
        </p:spPr>
      </p:pic>
      <p:sp>
        <p:nvSpPr>
          <p:cNvPr id="506" name="Google Shape;506;g160d18abce9_0_331"/>
          <p:cNvSpPr txBox="1"/>
          <p:nvPr/>
        </p:nvSpPr>
        <p:spPr>
          <a:xfrm>
            <a:off x="614597" y="1723869"/>
            <a:ext cx="5816100" cy="452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sng" strike="noStrike" cap="none">
                <a:solidFill>
                  <a:srgbClr val="000000"/>
                </a:solidFill>
                <a:latin typeface="Arial"/>
                <a:ea typeface="Arial"/>
                <a:cs typeface="Arial"/>
                <a:sym typeface="Arial"/>
              </a:rPr>
              <a:t>Whole Class Discussion</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3219"/>
                </a:solidFill>
                <a:latin typeface="Arial"/>
                <a:ea typeface="Arial"/>
                <a:cs typeface="Arial"/>
                <a:sym typeface="Arial"/>
              </a:rPr>
              <a:t>Plan 2-3 inferential questions using “How” and ”Why” to dig deeper and extend comprehension</a:t>
            </a:r>
            <a:endParaRPr/>
          </a:p>
          <a:p>
            <a:pPr marL="0" marR="0" lvl="0" indent="0" algn="l" rtl="0">
              <a:lnSpc>
                <a:spcPct val="100000"/>
              </a:lnSpc>
              <a:spcBef>
                <a:spcPts val="0"/>
              </a:spcBef>
              <a:spcAft>
                <a:spcPts val="0"/>
              </a:spcAft>
              <a:buNone/>
            </a:pPr>
            <a:r>
              <a:rPr lang="en-US" sz="2400" b="1" i="0" u="sng" strike="noStrike" cap="none">
                <a:solidFill>
                  <a:srgbClr val="003219"/>
                </a:solidFill>
                <a:latin typeface="Arial"/>
                <a:ea typeface="Arial"/>
                <a:cs typeface="Arial"/>
                <a:sym typeface="Arial"/>
              </a:rPr>
              <a:t>Anchor Chart</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3219"/>
                </a:solidFill>
                <a:latin typeface="Arial"/>
                <a:ea typeface="Arial"/>
                <a:cs typeface="Arial"/>
                <a:sym typeface="Arial"/>
              </a:rPr>
              <a:t>Co-create an anchor chart that captures important information about plot, characters, etc</a:t>
            </a:r>
            <a:endParaRPr sz="2400" b="0" i="0" u="none" strike="noStrike" cap="none">
              <a:solidFill>
                <a:srgbClr val="003219"/>
              </a:solidFill>
              <a:latin typeface="Arial"/>
              <a:ea typeface="Arial"/>
              <a:cs typeface="Arial"/>
              <a:sym typeface="Arial"/>
            </a:endParaRPr>
          </a:p>
          <a:p>
            <a:pPr marL="0" marR="0" lvl="0" indent="0" algn="l" rtl="0">
              <a:lnSpc>
                <a:spcPct val="100000"/>
              </a:lnSpc>
              <a:spcBef>
                <a:spcPts val="0"/>
              </a:spcBef>
              <a:spcAft>
                <a:spcPts val="0"/>
              </a:spcAft>
              <a:buNone/>
            </a:pPr>
            <a:r>
              <a:rPr lang="en-US" sz="2400" b="1" i="0" u="sng" strike="noStrike" cap="none">
                <a:solidFill>
                  <a:srgbClr val="003219"/>
                </a:solidFill>
                <a:latin typeface="Arial"/>
                <a:ea typeface="Arial"/>
                <a:cs typeface="Arial"/>
                <a:sym typeface="Arial"/>
              </a:rPr>
              <a:t>Written Response to Extend Comprehension</a:t>
            </a:r>
            <a:endParaRPr/>
          </a:p>
          <a:p>
            <a:pPr marL="482600" marR="0" lvl="0" indent="-342900" algn="l" rtl="0">
              <a:lnSpc>
                <a:spcPct val="100000"/>
              </a:lnSpc>
              <a:spcBef>
                <a:spcPts val="0"/>
              </a:spcBef>
              <a:spcAft>
                <a:spcPts val="0"/>
              </a:spcAft>
              <a:buClr>
                <a:srgbClr val="000000"/>
              </a:buClr>
              <a:buSzPts val="1400"/>
              <a:buFont typeface="Arial"/>
              <a:buChar char="•"/>
            </a:pPr>
            <a:r>
              <a:rPr lang="en-US" sz="2400" b="0" i="0" u="none" strike="noStrike" cap="none">
                <a:solidFill>
                  <a:srgbClr val="003219"/>
                </a:solidFill>
                <a:latin typeface="Arial"/>
                <a:ea typeface="Arial"/>
                <a:cs typeface="Arial"/>
                <a:sym typeface="Arial"/>
              </a:rPr>
              <a:t>Plan a written response prompt.  </a:t>
            </a:r>
            <a:endParaRPr/>
          </a:p>
          <a:p>
            <a:pPr marL="482600" marR="0" lvl="0" indent="-342900" algn="l" rtl="0">
              <a:lnSpc>
                <a:spcPct val="100000"/>
              </a:lnSpc>
              <a:spcBef>
                <a:spcPts val="0"/>
              </a:spcBef>
              <a:spcAft>
                <a:spcPts val="0"/>
              </a:spcAft>
              <a:buClr>
                <a:srgbClr val="000000"/>
              </a:buClr>
              <a:buSzPts val="1400"/>
              <a:buFont typeface="Arial"/>
              <a:buChar char="•"/>
            </a:pPr>
            <a:r>
              <a:rPr lang="en-US" sz="2400" b="0" i="0" u="none" strike="noStrike" cap="none">
                <a:solidFill>
                  <a:srgbClr val="003219"/>
                </a:solidFill>
                <a:latin typeface="Arial"/>
                <a:ea typeface="Arial"/>
                <a:cs typeface="Arial"/>
                <a:sym typeface="Arial"/>
              </a:rPr>
              <a:t>Use sentence frames</a:t>
            </a:r>
            <a:endParaRPr sz="1400" b="0" i="0" u="none" strike="noStrike" cap="none">
              <a:solidFill>
                <a:srgbClr val="003219"/>
              </a:solidFill>
              <a:latin typeface="Arial"/>
              <a:ea typeface="Arial"/>
              <a:cs typeface="Arial"/>
              <a:sym typeface="Arial"/>
            </a:endParaRPr>
          </a:p>
        </p:txBody>
      </p:sp>
      <p:sp>
        <p:nvSpPr>
          <p:cNvPr id="507" name="Google Shape;507;g160d18abce9_0_331"/>
          <p:cNvSpPr txBox="1">
            <a:spLocks noGrp="1"/>
          </p:cNvSpPr>
          <p:nvPr>
            <p:ph type="title"/>
          </p:nvPr>
        </p:nvSpPr>
        <p:spPr>
          <a:xfrm>
            <a:off x="194873" y="419725"/>
            <a:ext cx="6603900" cy="1304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45454"/>
              <a:buNone/>
            </a:pPr>
            <a:r>
              <a:rPr lang="en-US"/>
              <a:t>After Reading Activities and Planning Considerations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60d18abce9_0_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pic>
        <p:nvPicPr>
          <p:cNvPr id="208" name="Google Shape;208;g160d18abce9_0_35" descr="QR code &#10;"/>
          <p:cNvPicPr preferRelativeResize="0"/>
          <p:nvPr/>
        </p:nvPicPr>
        <p:blipFill rotWithShape="1">
          <a:blip r:embed="rId3">
            <a:alphaModFix/>
          </a:blip>
          <a:srcRect/>
          <a:stretch/>
        </p:blipFill>
        <p:spPr>
          <a:xfrm>
            <a:off x="4207350" y="1626124"/>
            <a:ext cx="3814125" cy="3814125"/>
          </a:xfrm>
          <a:prstGeom prst="rect">
            <a:avLst/>
          </a:prstGeom>
          <a:noFill/>
          <a:ln>
            <a:noFill/>
          </a:ln>
        </p:spPr>
      </p:pic>
      <p:sp>
        <p:nvSpPr>
          <p:cNvPr id="209" name="Google Shape;209;g160d18abce9_0_35"/>
          <p:cNvSpPr txBox="1">
            <a:spLocks noGrp="1"/>
          </p:cNvSpPr>
          <p:nvPr>
            <p:ph type="ctrTitle"/>
          </p:nvPr>
        </p:nvSpPr>
        <p:spPr>
          <a:xfrm>
            <a:off x="-102350" y="-1140875"/>
            <a:ext cx="116802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a:t>Let’s Continue the Conversation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160d18abce9_0_341"/>
          <p:cNvSpPr txBox="1">
            <a:spLocks noGrp="1"/>
          </p:cNvSpPr>
          <p:nvPr>
            <p:ph type="sldNum" idx="12"/>
          </p:nvPr>
        </p:nvSpPr>
        <p:spPr>
          <a:xfrm>
            <a:off x="10505902" y="6310313"/>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pic>
        <p:nvPicPr>
          <p:cNvPr id="514" name="Google Shape;514;g160d18abce9_0_341" descr="Whole Class Discussion  1"/>
          <p:cNvPicPr preferRelativeResize="0"/>
          <p:nvPr/>
        </p:nvPicPr>
        <p:blipFill rotWithShape="1">
          <a:blip r:embed="rId3">
            <a:alphaModFix/>
          </a:blip>
          <a:srcRect/>
          <a:stretch/>
        </p:blipFill>
        <p:spPr>
          <a:xfrm>
            <a:off x="2176220" y="1469164"/>
            <a:ext cx="7355238" cy="4155709"/>
          </a:xfrm>
          <a:prstGeom prst="rect">
            <a:avLst/>
          </a:prstGeom>
          <a:noFill/>
          <a:ln>
            <a:noFill/>
          </a:ln>
        </p:spPr>
      </p:pic>
      <p:sp>
        <p:nvSpPr>
          <p:cNvPr id="515" name="Google Shape;515;g160d18abce9_0_341"/>
          <p:cNvSpPr txBox="1">
            <a:spLocks noGrp="1"/>
          </p:cNvSpPr>
          <p:nvPr>
            <p:ph type="body" idx="1"/>
          </p:nvPr>
        </p:nvSpPr>
        <p:spPr>
          <a:xfrm>
            <a:off x="397790" y="5653707"/>
            <a:ext cx="116580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Building deeper understanding of text, focusing on inference making using background knowledge </a:t>
            </a:r>
            <a:endParaRPr/>
          </a:p>
        </p:txBody>
      </p:sp>
      <p:sp>
        <p:nvSpPr>
          <p:cNvPr id="516" name="Google Shape;516;g160d18abce9_0_341"/>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Whole Class Discussion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animEffect transition="in" filter="fade">
                                      <p:cBhvr>
                                        <p:cTn id="7" dur="1"/>
                                        <p:tgtEl>
                                          <p:spTgt spid="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160d18abce9_0_350"/>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sp>
        <p:nvSpPr>
          <p:cNvPr id="523" name="Google Shape;523;g160d18abce9_0_350"/>
          <p:cNvSpPr txBox="1"/>
          <p:nvPr/>
        </p:nvSpPr>
        <p:spPr>
          <a:xfrm>
            <a:off x="4407724" y="6258296"/>
            <a:ext cx="3084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Englebert"/>
                <a:ea typeface="Englebert"/>
                <a:cs typeface="Englebert"/>
                <a:sym typeface="Englebert"/>
              </a:rPr>
              <a:t>Retrieved from: bookunitsteacher.com on 8/13/2022</a:t>
            </a:r>
            <a:endParaRPr sz="1400" b="0" i="0" u="none" strike="noStrike" cap="none">
              <a:solidFill>
                <a:schemeClr val="dk1"/>
              </a:solidFill>
              <a:latin typeface="Arial"/>
              <a:ea typeface="Arial"/>
              <a:cs typeface="Arial"/>
              <a:sym typeface="Arial"/>
            </a:endParaRPr>
          </a:p>
        </p:txBody>
      </p:sp>
      <p:cxnSp>
        <p:nvCxnSpPr>
          <p:cNvPr id="524" name="Google Shape;524;g160d18abce9_0_350" descr="A line connecting to anchor chart "/>
          <p:cNvCxnSpPr/>
          <p:nvPr/>
        </p:nvCxnSpPr>
        <p:spPr>
          <a:xfrm rot="10800000">
            <a:off x="7792225" y="2849747"/>
            <a:ext cx="1116600" cy="0"/>
          </a:xfrm>
          <a:prstGeom prst="straightConnector1">
            <a:avLst/>
          </a:prstGeom>
          <a:noFill/>
          <a:ln w="28575" cap="flat" cmpd="sng">
            <a:solidFill>
              <a:schemeClr val="dk2"/>
            </a:solidFill>
            <a:prstDash val="solid"/>
            <a:round/>
            <a:headEnd type="none" w="sm" len="sm"/>
            <a:tailEnd type="none" w="sm" len="sm"/>
          </a:ln>
        </p:spPr>
      </p:cxnSp>
      <p:sp>
        <p:nvSpPr>
          <p:cNvPr id="525" name="Google Shape;525;g160d18abce9_0_350"/>
          <p:cNvSpPr txBox="1"/>
          <p:nvPr/>
        </p:nvSpPr>
        <p:spPr>
          <a:xfrm>
            <a:off x="8908825" y="2312715"/>
            <a:ext cx="2404800" cy="1489500"/>
          </a:xfrm>
          <a:prstGeom prst="rect">
            <a:avLst/>
          </a:prstGeom>
          <a:noFill/>
          <a:ln>
            <a:noFill/>
          </a:ln>
        </p:spPr>
        <p:txBody>
          <a:bodyPr spcFirstLastPara="1" wrap="square" lIns="0" tIns="4775" rIns="0" bIns="0" anchor="ctr" anchorCtr="0">
            <a:noAutofit/>
          </a:bodyPr>
          <a:lstStyle/>
          <a:p>
            <a:pPr marL="0" marR="0" lvl="0" indent="0" algn="r" rtl="0">
              <a:lnSpc>
                <a:spcPct val="100000"/>
              </a:lnSpc>
              <a:spcBef>
                <a:spcPts val="0"/>
              </a:spcBef>
              <a:spcAft>
                <a:spcPts val="0"/>
              </a:spcAft>
              <a:buClr>
                <a:srgbClr val="000000"/>
              </a:buClr>
              <a:buSzPts val="1100"/>
              <a:buFont typeface="Arial"/>
              <a:buNone/>
            </a:pPr>
            <a:r>
              <a:rPr lang="en-US" sz="3200" b="0" i="0" u="none" strike="noStrike" cap="none">
                <a:solidFill>
                  <a:schemeClr val="dk1"/>
                </a:solidFill>
                <a:latin typeface="Englebert"/>
                <a:ea typeface="Englebert"/>
                <a:cs typeface="Englebert"/>
                <a:sym typeface="Englebert"/>
              </a:rPr>
              <a:t>Summarizes the plot over multiple days and can be used for review</a:t>
            </a:r>
            <a:endParaRPr sz="3200" b="0" i="0" u="none" strike="noStrike" cap="none">
              <a:solidFill>
                <a:schemeClr val="dk1"/>
              </a:solidFill>
              <a:latin typeface="Englebert"/>
              <a:ea typeface="Englebert"/>
              <a:cs typeface="Englebert"/>
              <a:sym typeface="Englebert"/>
            </a:endParaRPr>
          </a:p>
        </p:txBody>
      </p:sp>
      <p:cxnSp>
        <p:nvCxnSpPr>
          <p:cNvPr id="526" name="Google Shape;526;g160d18abce9_0_350" descr="A line connecting to anchor chart "/>
          <p:cNvCxnSpPr/>
          <p:nvPr/>
        </p:nvCxnSpPr>
        <p:spPr>
          <a:xfrm rot="10800000">
            <a:off x="2703161" y="5680496"/>
            <a:ext cx="1116600" cy="0"/>
          </a:xfrm>
          <a:prstGeom prst="straightConnector1">
            <a:avLst/>
          </a:prstGeom>
          <a:noFill/>
          <a:ln w="28575" cap="flat" cmpd="sng">
            <a:solidFill>
              <a:schemeClr val="dk2"/>
            </a:solidFill>
            <a:prstDash val="solid"/>
            <a:round/>
            <a:headEnd type="none" w="sm" len="sm"/>
            <a:tailEnd type="none" w="sm" len="sm"/>
          </a:ln>
        </p:spPr>
      </p:cxnSp>
      <p:sp>
        <p:nvSpPr>
          <p:cNvPr id="527" name="Google Shape;527;g160d18abce9_0_350"/>
          <p:cNvSpPr txBox="1"/>
          <p:nvPr/>
        </p:nvSpPr>
        <p:spPr>
          <a:xfrm>
            <a:off x="317145" y="5202260"/>
            <a:ext cx="2550300" cy="577800"/>
          </a:xfrm>
          <a:prstGeom prst="rect">
            <a:avLst/>
          </a:prstGeom>
          <a:noFill/>
          <a:ln>
            <a:noFill/>
          </a:ln>
        </p:spPr>
        <p:txBody>
          <a:bodyPr spcFirstLastPara="1" wrap="square" lIns="0" tIns="4775"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3200" b="0" i="0" u="none" strike="noStrike" cap="none">
                <a:solidFill>
                  <a:schemeClr val="dk1"/>
                </a:solidFill>
                <a:latin typeface="Englebert"/>
                <a:ea typeface="Englebert"/>
                <a:cs typeface="Englebert"/>
                <a:sym typeface="Englebert"/>
              </a:rPr>
              <a:t>Captures most important details of the text</a:t>
            </a:r>
            <a:endParaRPr sz="3200" b="0" i="0" u="none" strike="noStrike" cap="none">
              <a:solidFill>
                <a:schemeClr val="dk1"/>
              </a:solidFill>
              <a:latin typeface="Englebert"/>
              <a:ea typeface="Englebert"/>
              <a:cs typeface="Englebert"/>
              <a:sym typeface="Englebert"/>
            </a:endParaRPr>
          </a:p>
        </p:txBody>
      </p:sp>
      <p:cxnSp>
        <p:nvCxnSpPr>
          <p:cNvPr id="528" name="Google Shape;528;g160d18abce9_0_350" descr="A line connecting to anchor chart "/>
          <p:cNvCxnSpPr/>
          <p:nvPr/>
        </p:nvCxnSpPr>
        <p:spPr>
          <a:xfrm rot="10800000">
            <a:off x="2703161" y="2221144"/>
            <a:ext cx="1116600" cy="0"/>
          </a:xfrm>
          <a:prstGeom prst="straightConnector1">
            <a:avLst/>
          </a:prstGeom>
          <a:noFill/>
          <a:ln w="28575" cap="flat" cmpd="sng">
            <a:solidFill>
              <a:schemeClr val="dk2"/>
            </a:solidFill>
            <a:prstDash val="solid"/>
            <a:round/>
            <a:headEnd type="none" w="sm" len="sm"/>
            <a:tailEnd type="none" w="sm" len="sm"/>
          </a:ln>
        </p:spPr>
      </p:cxnSp>
      <p:sp>
        <p:nvSpPr>
          <p:cNvPr id="529" name="Google Shape;529;g160d18abce9_0_350"/>
          <p:cNvSpPr txBox="1"/>
          <p:nvPr/>
        </p:nvSpPr>
        <p:spPr>
          <a:xfrm>
            <a:off x="317145" y="1036821"/>
            <a:ext cx="3074400" cy="3219300"/>
          </a:xfrm>
          <a:prstGeom prst="rect">
            <a:avLst/>
          </a:prstGeom>
          <a:noFill/>
          <a:ln>
            <a:noFill/>
          </a:ln>
        </p:spPr>
        <p:txBody>
          <a:bodyPr spcFirstLastPara="1" wrap="square" lIns="0" tIns="4775"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Englebert"/>
                <a:ea typeface="Englebert"/>
                <a:cs typeface="Englebert"/>
                <a:sym typeface="Englebert"/>
              </a:rPr>
              <a:t>Text Driven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Englebert"/>
                <a:ea typeface="Englebert"/>
                <a:cs typeface="Englebert"/>
                <a:sym typeface="Englebert"/>
              </a:rPr>
              <a:t>Fiction- Story Mapping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Englebert"/>
                <a:ea typeface="Englebert"/>
                <a:cs typeface="Englebert"/>
                <a:sym typeface="Englebert"/>
              </a:rPr>
              <a:t>Nonfiction- Dependent of Text Structure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Englebert"/>
              <a:ea typeface="Englebert"/>
              <a:cs typeface="Englebert"/>
              <a:sym typeface="Englebert"/>
            </a:endParaRPr>
          </a:p>
        </p:txBody>
      </p:sp>
      <p:pic>
        <p:nvPicPr>
          <p:cNvPr id="530" name="Google Shape;530;g160d18abce9_0_350" descr="The Wild Robot Writing Activities - Book Units Teacher"/>
          <p:cNvPicPr preferRelativeResize="0"/>
          <p:nvPr/>
        </p:nvPicPr>
        <p:blipFill rotWithShape="1">
          <a:blip r:embed="rId3">
            <a:alphaModFix/>
          </a:blip>
          <a:srcRect/>
          <a:stretch/>
        </p:blipFill>
        <p:spPr>
          <a:xfrm>
            <a:off x="4135463" y="840543"/>
            <a:ext cx="3505201" cy="5176914"/>
          </a:xfrm>
          <a:prstGeom prst="rect">
            <a:avLst/>
          </a:prstGeom>
          <a:noFill/>
          <a:ln>
            <a:noFill/>
          </a:ln>
          <a:effectLst>
            <a:outerShdw blurRad="292100" dist="139700" dir="2700000" algn="tl" rotWithShape="0">
              <a:srgbClr val="333333">
                <a:alpha val="64310"/>
              </a:srgbClr>
            </a:outerShdw>
          </a:effectLst>
        </p:spPr>
      </p:pic>
      <p:sp>
        <p:nvSpPr>
          <p:cNvPr id="531" name="Google Shape;531;g160d18abce9_0_350"/>
          <p:cNvSpPr txBox="1">
            <a:spLocks noGrp="1"/>
          </p:cNvSpPr>
          <p:nvPr>
            <p:ph type="title"/>
          </p:nvPr>
        </p:nvSpPr>
        <p:spPr>
          <a:xfrm>
            <a:off x="280261" y="-289180"/>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Anchor Chart 1 of 2</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160d18abce9_0_365"/>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sp>
        <p:nvSpPr>
          <p:cNvPr id="538" name="Google Shape;538;g160d18abce9_0_365"/>
          <p:cNvSpPr txBox="1"/>
          <p:nvPr/>
        </p:nvSpPr>
        <p:spPr>
          <a:xfrm>
            <a:off x="4397828" y="6327569"/>
            <a:ext cx="3084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Englebert"/>
                <a:ea typeface="Englebert"/>
                <a:cs typeface="Englebert"/>
                <a:sym typeface="Englebert"/>
              </a:rPr>
              <a:t>Retrieved from: bookunitsteacher.com on 8/13/2022</a:t>
            </a:r>
            <a:endParaRPr sz="1400" b="0" i="0" u="none" strike="noStrike" cap="none">
              <a:solidFill>
                <a:schemeClr val="dk1"/>
              </a:solidFill>
              <a:latin typeface="Arial"/>
              <a:ea typeface="Arial"/>
              <a:cs typeface="Arial"/>
              <a:sym typeface="Arial"/>
            </a:endParaRPr>
          </a:p>
        </p:txBody>
      </p:sp>
      <p:cxnSp>
        <p:nvCxnSpPr>
          <p:cNvPr id="539" name="Google Shape;539;g160d18abce9_0_365" descr="A line connecting to anchor chart"/>
          <p:cNvCxnSpPr/>
          <p:nvPr/>
        </p:nvCxnSpPr>
        <p:spPr>
          <a:xfrm rot="10800000">
            <a:off x="7792225" y="2849747"/>
            <a:ext cx="1116600" cy="0"/>
          </a:xfrm>
          <a:prstGeom prst="straightConnector1">
            <a:avLst/>
          </a:prstGeom>
          <a:noFill/>
          <a:ln w="28575" cap="flat" cmpd="sng">
            <a:solidFill>
              <a:schemeClr val="dk2"/>
            </a:solidFill>
            <a:prstDash val="solid"/>
            <a:round/>
            <a:headEnd type="none" w="sm" len="sm"/>
            <a:tailEnd type="none" w="sm" len="sm"/>
          </a:ln>
        </p:spPr>
      </p:cxnSp>
      <p:sp>
        <p:nvSpPr>
          <p:cNvPr id="540" name="Google Shape;540;g160d18abce9_0_365"/>
          <p:cNvSpPr txBox="1"/>
          <p:nvPr/>
        </p:nvSpPr>
        <p:spPr>
          <a:xfrm>
            <a:off x="8908825" y="2312715"/>
            <a:ext cx="2404800" cy="1489500"/>
          </a:xfrm>
          <a:prstGeom prst="rect">
            <a:avLst/>
          </a:prstGeom>
          <a:noFill/>
          <a:ln>
            <a:noFill/>
          </a:ln>
        </p:spPr>
        <p:txBody>
          <a:bodyPr spcFirstLastPara="1" wrap="square" lIns="0" tIns="4775" rIns="0" bIns="0" anchor="ctr" anchorCtr="0">
            <a:noAutofit/>
          </a:bodyPr>
          <a:lstStyle/>
          <a:p>
            <a:pPr marL="0" marR="0" lvl="0" indent="0" algn="r" rtl="0">
              <a:lnSpc>
                <a:spcPct val="100000"/>
              </a:lnSpc>
              <a:spcBef>
                <a:spcPts val="0"/>
              </a:spcBef>
              <a:spcAft>
                <a:spcPts val="0"/>
              </a:spcAft>
              <a:buClr>
                <a:srgbClr val="000000"/>
              </a:buClr>
              <a:buSzPts val="1100"/>
              <a:buFont typeface="Arial"/>
              <a:buNone/>
            </a:pPr>
            <a:r>
              <a:rPr lang="en-US" sz="3200" b="0" i="0" u="none" strike="noStrike" cap="none">
                <a:solidFill>
                  <a:schemeClr val="dk1"/>
                </a:solidFill>
                <a:latin typeface="Englebert"/>
                <a:ea typeface="Englebert"/>
                <a:cs typeface="Englebert"/>
                <a:sym typeface="Englebert"/>
              </a:rPr>
              <a:t>Summarizes the plot over multiple days and can be used for review</a:t>
            </a:r>
            <a:endParaRPr sz="3200" b="0" i="0" u="none" strike="noStrike" cap="none">
              <a:solidFill>
                <a:schemeClr val="dk1"/>
              </a:solidFill>
              <a:latin typeface="Englebert"/>
              <a:ea typeface="Englebert"/>
              <a:cs typeface="Englebert"/>
              <a:sym typeface="Englebert"/>
            </a:endParaRPr>
          </a:p>
        </p:txBody>
      </p:sp>
      <p:cxnSp>
        <p:nvCxnSpPr>
          <p:cNvPr id="541" name="Google Shape;541;g160d18abce9_0_365" descr="A line connecting to anchor chart"/>
          <p:cNvCxnSpPr/>
          <p:nvPr/>
        </p:nvCxnSpPr>
        <p:spPr>
          <a:xfrm rot="10800000">
            <a:off x="2703161" y="5680496"/>
            <a:ext cx="1116600" cy="0"/>
          </a:xfrm>
          <a:prstGeom prst="straightConnector1">
            <a:avLst/>
          </a:prstGeom>
          <a:noFill/>
          <a:ln w="28575" cap="flat" cmpd="sng">
            <a:solidFill>
              <a:schemeClr val="dk2"/>
            </a:solidFill>
            <a:prstDash val="solid"/>
            <a:round/>
            <a:headEnd type="none" w="sm" len="sm"/>
            <a:tailEnd type="none" w="sm" len="sm"/>
          </a:ln>
        </p:spPr>
      </p:cxnSp>
      <p:sp>
        <p:nvSpPr>
          <p:cNvPr id="542" name="Google Shape;542;g160d18abce9_0_365"/>
          <p:cNvSpPr txBox="1"/>
          <p:nvPr/>
        </p:nvSpPr>
        <p:spPr>
          <a:xfrm>
            <a:off x="317145" y="5202260"/>
            <a:ext cx="2550300" cy="577800"/>
          </a:xfrm>
          <a:prstGeom prst="rect">
            <a:avLst/>
          </a:prstGeom>
          <a:noFill/>
          <a:ln>
            <a:noFill/>
          </a:ln>
        </p:spPr>
        <p:txBody>
          <a:bodyPr spcFirstLastPara="1" wrap="square" lIns="0" tIns="4775" rIns="0" bIns="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3200" b="0" i="0" u="none" strike="noStrike" cap="none">
                <a:solidFill>
                  <a:schemeClr val="dk1"/>
                </a:solidFill>
                <a:latin typeface="Englebert"/>
                <a:ea typeface="Englebert"/>
                <a:cs typeface="Englebert"/>
                <a:sym typeface="Englebert"/>
              </a:rPr>
              <a:t>Captures most important details of the text</a:t>
            </a:r>
            <a:endParaRPr sz="3200" b="0" i="0" u="none" strike="noStrike" cap="none">
              <a:solidFill>
                <a:schemeClr val="dk1"/>
              </a:solidFill>
              <a:latin typeface="Englebert"/>
              <a:ea typeface="Englebert"/>
              <a:cs typeface="Englebert"/>
              <a:sym typeface="Englebert"/>
            </a:endParaRPr>
          </a:p>
        </p:txBody>
      </p:sp>
      <p:cxnSp>
        <p:nvCxnSpPr>
          <p:cNvPr id="543" name="Google Shape;543;g160d18abce9_0_365" descr="A line connecting to anchor chart"/>
          <p:cNvCxnSpPr/>
          <p:nvPr/>
        </p:nvCxnSpPr>
        <p:spPr>
          <a:xfrm rot="10800000">
            <a:off x="2703161" y="2221144"/>
            <a:ext cx="1116600" cy="0"/>
          </a:xfrm>
          <a:prstGeom prst="straightConnector1">
            <a:avLst/>
          </a:prstGeom>
          <a:noFill/>
          <a:ln w="28575" cap="flat" cmpd="sng">
            <a:solidFill>
              <a:schemeClr val="dk2"/>
            </a:solidFill>
            <a:prstDash val="solid"/>
            <a:round/>
            <a:headEnd type="none" w="sm" len="sm"/>
            <a:tailEnd type="none" w="sm" len="sm"/>
          </a:ln>
        </p:spPr>
      </p:cxnSp>
      <p:sp>
        <p:nvSpPr>
          <p:cNvPr id="544" name="Google Shape;544;g160d18abce9_0_365"/>
          <p:cNvSpPr txBox="1"/>
          <p:nvPr/>
        </p:nvSpPr>
        <p:spPr>
          <a:xfrm>
            <a:off x="280261" y="2074936"/>
            <a:ext cx="2586900" cy="1053900"/>
          </a:xfrm>
          <a:prstGeom prst="rect">
            <a:avLst/>
          </a:prstGeom>
          <a:noFill/>
          <a:ln>
            <a:noFill/>
          </a:ln>
        </p:spPr>
        <p:txBody>
          <a:bodyPr spcFirstLastPara="1" wrap="square" lIns="0" tIns="4775"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Englebert"/>
                <a:ea typeface="Englebert"/>
                <a:cs typeface="Englebert"/>
                <a:sym typeface="Englebert"/>
              </a:rPr>
              <a:t>Text Driven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Englebert"/>
                <a:ea typeface="Englebert"/>
                <a:cs typeface="Englebert"/>
                <a:sym typeface="Englebert"/>
              </a:rPr>
              <a:t>Fiction- Story Mapping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Englebert"/>
                <a:ea typeface="Englebert"/>
                <a:cs typeface="Englebert"/>
                <a:sym typeface="Englebert"/>
              </a:rPr>
              <a:t>Nonfiction- Dependent of Text Structure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Englebert"/>
              <a:ea typeface="Englebert"/>
              <a:cs typeface="Englebert"/>
              <a:sym typeface="Englebert"/>
            </a:endParaRPr>
          </a:p>
        </p:txBody>
      </p:sp>
      <p:pic>
        <p:nvPicPr>
          <p:cNvPr id="545" name="Google Shape;545;g160d18abce9_0_365" descr="A Wrinkle in Time"/>
          <p:cNvPicPr preferRelativeResize="0"/>
          <p:nvPr/>
        </p:nvPicPr>
        <p:blipFill rotWithShape="1">
          <a:blip r:embed="rId3">
            <a:alphaModFix/>
          </a:blip>
          <a:srcRect l="4443" t="3593" r="4688" b="4257"/>
          <a:stretch/>
        </p:blipFill>
        <p:spPr>
          <a:xfrm>
            <a:off x="4105664" y="1103773"/>
            <a:ext cx="3439374" cy="5056257"/>
          </a:xfrm>
          <a:prstGeom prst="rect">
            <a:avLst/>
          </a:prstGeom>
          <a:noFill/>
          <a:ln>
            <a:noFill/>
          </a:ln>
          <a:effectLst>
            <a:outerShdw blurRad="292100" dist="139700" dir="2700000" algn="tl" rotWithShape="0">
              <a:srgbClr val="333333">
                <a:alpha val="64310"/>
              </a:srgbClr>
            </a:outerShdw>
          </a:effectLst>
        </p:spPr>
      </p:pic>
      <p:sp>
        <p:nvSpPr>
          <p:cNvPr id="546" name="Google Shape;546;g160d18abce9_0_365"/>
          <p:cNvSpPr txBox="1">
            <a:spLocks noGrp="1"/>
          </p:cNvSpPr>
          <p:nvPr>
            <p:ph type="title"/>
          </p:nvPr>
        </p:nvSpPr>
        <p:spPr>
          <a:xfrm>
            <a:off x="156274" y="-248053"/>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Anchor Chart 2 of 2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160d18abce9_0_380"/>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pic>
        <p:nvPicPr>
          <p:cNvPr id="553" name="Google Shape;553;g160d18abce9_0_380" descr="Picture of student completed reading comprehension questions "/>
          <p:cNvPicPr preferRelativeResize="0"/>
          <p:nvPr/>
        </p:nvPicPr>
        <p:blipFill rotWithShape="1">
          <a:blip r:embed="rId3">
            <a:alphaModFix/>
          </a:blip>
          <a:srcRect/>
          <a:stretch/>
        </p:blipFill>
        <p:spPr>
          <a:xfrm>
            <a:off x="10001376" y="4118375"/>
            <a:ext cx="1836746" cy="2279709"/>
          </a:xfrm>
          <a:prstGeom prst="rect">
            <a:avLst/>
          </a:prstGeom>
          <a:noFill/>
          <a:ln>
            <a:noFill/>
          </a:ln>
          <a:effectLst>
            <a:outerShdw blurRad="292100" dist="139700" dir="2700000" algn="tl" rotWithShape="0">
              <a:srgbClr val="333333">
                <a:alpha val="64310"/>
              </a:srgbClr>
            </a:outerShdw>
          </a:effectLst>
        </p:spPr>
      </p:pic>
      <p:pic>
        <p:nvPicPr>
          <p:cNvPr id="554" name="Google Shape;554;g160d18abce9_0_380" descr="Picture of a completed comprehension questions "/>
          <p:cNvPicPr preferRelativeResize="0"/>
          <p:nvPr/>
        </p:nvPicPr>
        <p:blipFill rotWithShape="1">
          <a:blip r:embed="rId4">
            <a:alphaModFix/>
          </a:blip>
          <a:srcRect/>
          <a:stretch/>
        </p:blipFill>
        <p:spPr>
          <a:xfrm>
            <a:off x="10001376" y="1525999"/>
            <a:ext cx="1836746" cy="2427251"/>
          </a:xfrm>
          <a:prstGeom prst="rect">
            <a:avLst/>
          </a:prstGeom>
          <a:noFill/>
          <a:ln>
            <a:noFill/>
          </a:ln>
          <a:effectLst>
            <a:outerShdw blurRad="292100" dist="139700" dir="2700000" algn="tl" rotWithShape="0">
              <a:srgbClr val="333333">
                <a:alpha val="64310"/>
              </a:srgbClr>
            </a:outerShdw>
          </a:effectLst>
        </p:spPr>
      </p:pic>
      <p:pic>
        <p:nvPicPr>
          <p:cNvPr id="555" name="Google Shape;555;g160d18abce9_0_380" descr="A picture of student writing in response to the book With the Might of Angels by Andrea Davis Pinkney "/>
          <p:cNvPicPr preferRelativeResize="0"/>
          <p:nvPr/>
        </p:nvPicPr>
        <p:blipFill rotWithShape="1">
          <a:blip r:embed="rId5">
            <a:alphaModFix/>
          </a:blip>
          <a:srcRect/>
          <a:stretch/>
        </p:blipFill>
        <p:spPr>
          <a:xfrm>
            <a:off x="5893231" y="1570187"/>
            <a:ext cx="3878254" cy="4862075"/>
          </a:xfrm>
          <a:prstGeom prst="rect">
            <a:avLst/>
          </a:prstGeom>
          <a:noFill/>
          <a:ln>
            <a:noFill/>
          </a:ln>
          <a:effectLst>
            <a:outerShdw blurRad="292100" dist="139700" dir="2700000" algn="tl" rotWithShape="0">
              <a:srgbClr val="333333">
                <a:alpha val="64310"/>
              </a:srgbClr>
            </a:outerShdw>
          </a:effectLst>
        </p:spPr>
      </p:pic>
      <p:sp>
        <p:nvSpPr>
          <p:cNvPr id="556" name="Google Shape;556;g160d18abce9_0_38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Gives students the opportunity to respond to text in writing </a:t>
            </a:r>
            <a:endParaRPr/>
          </a:p>
          <a:p>
            <a:pPr marL="457200" lvl="0" indent="-342900" algn="l" rtl="0">
              <a:lnSpc>
                <a:spcPct val="90000"/>
              </a:lnSpc>
              <a:spcBef>
                <a:spcPts val="0"/>
              </a:spcBef>
              <a:spcAft>
                <a:spcPts val="0"/>
              </a:spcAft>
              <a:buSzPts val="1800"/>
              <a:buChar char="•"/>
            </a:pPr>
            <a:r>
              <a:rPr lang="en-US"/>
              <a:t>Strong connection between reading comprehension and writing </a:t>
            </a:r>
            <a:endParaRPr/>
          </a:p>
          <a:p>
            <a:pPr marL="457200" lvl="0" indent="-342900" algn="l" rtl="0">
              <a:lnSpc>
                <a:spcPct val="90000"/>
              </a:lnSpc>
              <a:spcBef>
                <a:spcPts val="0"/>
              </a:spcBef>
              <a:spcAft>
                <a:spcPts val="0"/>
              </a:spcAft>
              <a:buSzPts val="1800"/>
              <a:buChar char="•"/>
            </a:pPr>
            <a:r>
              <a:rPr lang="en-US"/>
              <a:t>Used to monitor students comprehension growth over time</a:t>
            </a:r>
            <a:endParaRPr/>
          </a:p>
        </p:txBody>
      </p:sp>
      <p:sp>
        <p:nvSpPr>
          <p:cNvPr id="557" name="Google Shape;557;g160d18abce9_0_380"/>
          <p:cNvSpPr txBox="1">
            <a:spLocks noGrp="1"/>
          </p:cNvSpPr>
          <p:nvPr>
            <p:ph type="title"/>
          </p:nvPr>
        </p:nvSpPr>
        <p:spPr>
          <a:xfrm>
            <a:off x="838200" y="365125"/>
            <a:ext cx="76185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Written Response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160d18abce9_0_391"/>
          <p:cNvSpPr txBox="1">
            <a:spLocks noGrp="1"/>
          </p:cNvSpPr>
          <p:nvPr>
            <p:ph type="sldNum" idx="12"/>
          </p:nvPr>
        </p:nvSpPr>
        <p:spPr>
          <a:xfrm>
            <a:off x="10796672" y="6310313"/>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pic>
        <p:nvPicPr>
          <p:cNvPr id="563" name="Google Shape;563;g160d18abce9_0_391" descr="Picture of a lesson plan for the book The Wild Robot chapters 11-13"/>
          <p:cNvPicPr preferRelativeResize="0"/>
          <p:nvPr/>
        </p:nvPicPr>
        <p:blipFill rotWithShape="1">
          <a:blip r:embed="rId3">
            <a:alphaModFix/>
          </a:blip>
          <a:srcRect/>
          <a:stretch/>
        </p:blipFill>
        <p:spPr>
          <a:xfrm>
            <a:off x="5426622" y="1666199"/>
            <a:ext cx="4108433" cy="4560190"/>
          </a:xfrm>
          <a:prstGeom prst="rect">
            <a:avLst/>
          </a:prstGeom>
          <a:noFill/>
          <a:ln>
            <a:noFill/>
          </a:ln>
          <a:effectLst>
            <a:outerShdw blurRad="292100" dist="139700" dir="2700000" algn="tl" rotWithShape="0">
              <a:srgbClr val="333333">
                <a:alpha val="64310"/>
              </a:srgbClr>
            </a:outerShdw>
          </a:effectLst>
        </p:spPr>
      </p:pic>
      <p:pic>
        <p:nvPicPr>
          <p:cNvPr id="564" name="Google Shape;564;g160d18abce9_0_391" descr="Picture of a lesson plan for the book The Wild Robot chapters 11-13"/>
          <p:cNvPicPr preferRelativeResize="0"/>
          <p:nvPr/>
        </p:nvPicPr>
        <p:blipFill rotWithShape="1">
          <a:blip r:embed="rId4">
            <a:alphaModFix/>
          </a:blip>
          <a:srcRect/>
          <a:stretch/>
        </p:blipFill>
        <p:spPr>
          <a:xfrm>
            <a:off x="889458" y="1823158"/>
            <a:ext cx="3787895" cy="4844436"/>
          </a:xfrm>
          <a:prstGeom prst="rect">
            <a:avLst/>
          </a:prstGeom>
          <a:noFill/>
          <a:ln>
            <a:noFill/>
          </a:ln>
          <a:effectLst>
            <a:outerShdw blurRad="292100" dist="139700" dir="2700000" algn="tl" rotWithShape="0">
              <a:srgbClr val="333333">
                <a:alpha val="64310"/>
              </a:srgbClr>
            </a:outerShdw>
          </a:effectLst>
        </p:spPr>
      </p:pic>
      <p:sp>
        <p:nvSpPr>
          <p:cNvPr id="565" name="Google Shape;565;g160d18abce9_0_391"/>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From Guided Reading to Reading Guides</a:t>
            </a:r>
            <a:br>
              <a:rPr lang="en-US"/>
            </a:br>
            <a:r>
              <a:rPr lang="en-US"/>
              <a:t>A Plan for Success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160d18abce9_0_399"/>
          <p:cNvSpPr txBox="1">
            <a:spLocks noGrp="1"/>
          </p:cNvSpPr>
          <p:nvPr>
            <p:ph type="sldNum" idx="12"/>
          </p:nvPr>
        </p:nvSpPr>
        <p:spPr>
          <a:xfrm>
            <a:off x="10904349"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pic>
        <p:nvPicPr>
          <p:cNvPr id="571" name="Google Shape;571;g160d18abce9_0_399" descr="Advanced Phonics: Everything You Need to Know About Syllables and Morophology"/>
          <p:cNvPicPr preferRelativeResize="0"/>
          <p:nvPr/>
        </p:nvPicPr>
        <p:blipFill rotWithShape="1">
          <a:blip r:embed="rId3">
            <a:alphaModFix/>
          </a:blip>
          <a:srcRect/>
          <a:stretch/>
        </p:blipFill>
        <p:spPr>
          <a:xfrm>
            <a:off x="3581401" y="4433819"/>
            <a:ext cx="5508924" cy="2287656"/>
          </a:xfrm>
          <a:prstGeom prst="rect">
            <a:avLst/>
          </a:prstGeom>
          <a:noFill/>
          <a:ln>
            <a:noFill/>
          </a:ln>
          <a:effectLst>
            <a:outerShdw blurRad="292100" dist="139700" dir="2700000" algn="tl" rotWithShape="0">
              <a:srgbClr val="333333">
                <a:alpha val="64310"/>
              </a:srgbClr>
            </a:outerShdw>
          </a:effectLst>
        </p:spPr>
      </p:pic>
      <p:pic>
        <p:nvPicPr>
          <p:cNvPr id="572" name="Google Shape;572;g160d18abce9_0_399" descr="Reading + Writing = Skilled Readers/Writers It Just Makes Sense!"/>
          <p:cNvPicPr preferRelativeResize="0"/>
          <p:nvPr/>
        </p:nvPicPr>
        <p:blipFill rotWithShape="1">
          <a:blip r:embed="rId4">
            <a:alphaModFix/>
          </a:blip>
          <a:srcRect/>
          <a:stretch/>
        </p:blipFill>
        <p:spPr>
          <a:xfrm>
            <a:off x="7301743" y="1892691"/>
            <a:ext cx="4513550" cy="2541129"/>
          </a:xfrm>
          <a:prstGeom prst="rect">
            <a:avLst/>
          </a:prstGeom>
          <a:noFill/>
          <a:ln>
            <a:noFill/>
          </a:ln>
          <a:effectLst>
            <a:outerShdw blurRad="292100" dist="139700" dir="2700000" algn="tl" rotWithShape="0">
              <a:srgbClr val="333333">
                <a:alpha val="64310"/>
              </a:srgbClr>
            </a:outerShdw>
          </a:effectLst>
        </p:spPr>
      </p:pic>
      <p:pic>
        <p:nvPicPr>
          <p:cNvPr id="573" name="Google Shape;573;g160d18abce9_0_399" descr="World and Word Knowledge- Unlocking Reading Road Blocks for Evidence-Based Vocabulary Instruction"/>
          <p:cNvPicPr preferRelativeResize="0"/>
          <p:nvPr/>
        </p:nvPicPr>
        <p:blipFill rotWithShape="1">
          <a:blip r:embed="rId5">
            <a:alphaModFix/>
          </a:blip>
          <a:srcRect/>
          <a:stretch/>
        </p:blipFill>
        <p:spPr>
          <a:xfrm>
            <a:off x="376706" y="1974379"/>
            <a:ext cx="4382209" cy="2464993"/>
          </a:xfrm>
          <a:prstGeom prst="rect">
            <a:avLst/>
          </a:prstGeom>
          <a:noFill/>
          <a:ln>
            <a:noFill/>
          </a:ln>
          <a:effectLst>
            <a:outerShdw blurRad="292100" dist="139700" dir="2700000" algn="tl" rotWithShape="0">
              <a:srgbClr val="333333">
                <a:alpha val="64310"/>
              </a:srgbClr>
            </a:outerShdw>
          </a:effectLst>
        </p:spPr>
      </p:pic>
      <p:sp>
        <p:nvSpPr>
          <p:cNvPr id="574" name="Google Shape;574;g160d18abce9_0_399"/>
          <p:cNvSpPr txBox="1">
            <a:spLocks noGrp="1"/>
          </p:cNvSpPr>
          <p:nvPr>
            <p:ph type="title"/>
          </p:nvPr>
        </p:nvSpPr>
        <p:spPr>
          <a:xfrm>
            <a:off x="388749" y="-13067"/>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Keep Watching!</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160d18abce9_0_4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pic>
        <p:nvPicPr>
          <p:cNvPr id="581" name="Google Shape;581;g160d18abce9_0_408" descr="Twitter Logo"/>
          <p:cNvPicPr preferRelativeResize="0"/>
          <p:nvPr/>
        </p:nvPicPr>
        <p:blipFill rotWithShape="1">
          <a:blip r:embed="rId3">
            <a:alphaModFix/>
          </a:blip>
          <a:srcRect/>
          <a:stretch/>
        </p:blipFill>
        <p:spPr>
          <a:xfrm>
            <a:off x="19303" y="5858719"/>
            <a:ext cx="445127" cy="311253"/>
          </a:xfrm>
          <a:prstGeom prst="rect">
            <a:avLst/>
          </a:prstGeom>
          <a:noFill/>
          <a:ln>
            <a:noFill/>
          </a:ln>
        </p:spPr>
      </p:pic>
      <p:pic>
        <p:nvPicPr>
          <p:cNvPr id="582" name="Google Shape;582;g160d18abce9_0_408" descr="Twitter Logo "/>
          <p:cNvPicPr preferRelativeResize="0"/>
          <p:nvPr/>
        </p:nvPicPr>
        <p:blipFill rotWithShape="1">
          <a:blip r:embed="rId3">
            <a:alphaModFix/>
          </a:blip>
          <a:srcRect/>
          <a:stretch/>
        </p:blipFill>
        <p:spPr>
          <a:xfrm>
            <a:off x="26481" y="5161836"/>
            <a:ext cx="445127" cy="311253"/>
          </a:xfrm>
          <a:prstGeom prst="rect">
            <a:avLst/>
          </a:prstGeom>
          <a:noFill/>
          <a:ln>
            <a:noFill/>
          </a:ln>
        </p:spPr>
      </p:pic>
      <p:sp>
        <p:nvSpPr>
          <p:cNvPr id="583" name="Google Shape;583;g160d18abce9_0_408"/>
          <p:cNvSpPr txBox="1"/>
          <p:nvPr/>
        </p:nvSpPr>
        <p:spPr>
          <a:xfrm>
            <a:off x="360589" y="4818277"/>
            <a:ext cx="3941700" cy="160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sng" strike="noStrike" cap="none">
                <a:solidFill>
                  <a:schemeClr val="hlink"/>
                </a:solidFill>
                <a:latin typeface="Arial"/>
                <a:ea typeface="Arial"/>
                <a:cs typeface="Arial"/>
                <a:sym typeface="Arial"/>
                <a:hlinkClick r:id="rId4"/>
              </a:rPr>
              <a:t>Ellen.Frackelton@wjccschools.org</a:t>
            </a:r>
            <a:endParaRPr sz="1400" b="1"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@Efrackelton</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1" i="0" u="sng" strike="noStrike" cap="none">
                <a:solidFill>
                  <a:schemeClr val="hlink"/>
                </a:solidFill>
                <a:latin typeface="Arial"/>
                <a:ea typeface="Arial"/>
                <a:cs typeface="Arial"/>
                <a:sym typeface="Arial"/>
                <a:hlinkClick r:id="rId5"/>
              </a:rPr>
              <a:t>Tamara.Williams@wjccschools.org</a:t>
            </a:r>
            <a:endParaRPr sz="1400" b="1" i="0" u="sng"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@twwilliamsABC</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pic>
        <p:nvPicPr>
          <p:cNvPr id="584" name="Google Shape;584;g160d18abce9_0_408" descr="QR Code "/>
          <p:cNvPicPr preferRelativeResize="0"/>
          <p:nvPr/>
        </p:nvPicPr>
        <p:blipFill rotWithShape="1">
          <a:blip r:embed="rId6">
            <a:alphaModFix/>
          </a:blip>
          <a:srcRect/>
          <a:stretch/>
        </p:blipFill>
        <p:spPr>
          <a:xfrm>
            <a:off x="7830326" y="1874091"/>
            <a:ext cx="4096720" cy="3875510"/>
          </a:xfrm>
          <a:prstGeom prst="rect">
            <a:avLst/>
          </a:prstGeom>
          <a:noFill/>
          <a:ln>
            <a:noFill/>
          </a:ln>
        </p:spPr>
      </p:pic>
      <p:pic>
        <p:nvPicPr>
          <p:cNvPr id="585" name="Google Shape;585;g160d18abce9_0_408" descr="Picture of Tammy Williams teaching "/>
          <p:cNvPicPr preferRelativeResize="0"/>
          <p:nvPr/>
        </p:nvPicPr>
        <p:blipFill rotWithShape="1">
          <a:blip r:embed="rId7">
            <a:alphaModFix/>
          </a:blip>
          <a:srcRect/>
          <a:stretch/>
        </p:blipFill>
        <p:spPr>
          <a:xfrm>
            <a:off x="4191174" y="2835808"/>
            <a:ext cx="3528781" cy="2948097"/>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390"/>
              </a:srgbClr>
            </a:outerShdw>
          </a:effectLst>
        </p:spPr>
      </p:pic>
      <p:pic>
        <p:nvPicPr>
          <p:cNvPr id="586" name="Google Shape;586;g160d18abce9_0_408" descr="Picture of Ellen Frackelton teaching "/>
          <p:cNvPicPr preferRelativeResize="0"/>
          <p:nvPr/>
        </p:nvPicPr>
        <p:blipFill rotWithShape="1">
          <a:blip r:embed="rId8">
            <a:alphaModFix/>
          </a:blip>
          <a:srcRect/>
          <a:stretch/>
        </p:blipFill>
        <p:spPr>
          <a:xfrm>
            <a:off x="241867" y="1454343"/>
            <a:ext cx="3690164" cy="2575150"/>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390"/>
              </a:srgbClr>
            </a:outerShdw>
          </a:effectLst>
        </p:spPr>
      </p:pic>
      <p:sp>
        <p:nvSpPr>
          <p:cNvPr id="587" name="Google Shape;587;g160d18abce9_0_408"/>
          <p:cNvSpPr txBox="1">
            <a:spLocks noGrp="1"/>
          </p:cNvSpPr>
          <p:nvPr>
            <p:ph type="ctrTitle"/>
          </p:nvPr>
        </p:nvSpPr>
        <p:spPr>
          <a:xfrm>
            <a:off x="-102350" y="-1140875"/>
            <a:ext cx="116802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a:t>We Want To Hear From You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160d18abce9_0_421"/>
          <p:cNvSpPr txBox="1">
            <a:spLocks noGrp="1"/>
          </p:cNvSpPr>
          <p:nvPr>
            <p:ph type="sldNum" idx="12"/>
          </p:nvPr>
        </p:nvSpPr>
        <p:spPr>
          <a:xfrm>
            <a:off x="10667526" y="6348615"/>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a:p>
        </p:txBody>
      </p:sp>
      <p:sp>
        <p:nvSpPr>
          <p:cNvPr id="593" name="Google Shape;593;g160d18abce9_0_421"/>
          <p:cNvSpPr txBox="1">
            <a:spLocks noGrp="1"/>
          </p:cNvSpPr>
          <p:nvPr>
            <p:ph type="body" idx="1"/>
          </p:nvPr>
        </p:nvSpPr>
        <p:spPr>
          <a:xfrm>
            <a:off x="657726" y="959570"/>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sz="1600"/>
              <a:t>Applegate, Katherine. (2017). </a:t>
            </a:r>
            <a:r>
              <a:rPr lang="en-US" sz="1600" i="1"/>
              <a:t>Wishtree</a:t>
            </a:r>
            <a:r>
              <a:rPr lang="en-US" sz="1600"/>
              <a:t>. Feiwel and Friends. </a:t>
            </a:r>
            <a:endParaRPr sz="1600">
              <a:latin typeface="Times New Roman"/>
              <a:ea typeface="Times New Roman"/>
              <a:cs typeface="Times New Roman"/>
              <a:sym typeface="Times New Roman"/>
            </a:endParaRPr>
          </a:p>
          <a:p>
            <a:pPr marL="0" lvl="0" indent="0" algn="l" rtl="0">
              <a:lnSpc>
                <a:spcPct val="90000"/>
              </a:lnSpc>
              <a:spcBef>
                <a:spcPts val="1000"/>
              </a:spcBef>
              <a:spcAft>
                <a:spcPts val="0"/>
              </a:spcAft>
              <a:buSzPts val="2800"/>
              <a:buNone/>
            </a:pPr>
            <a:r>
              <a:rPr lang="en-US" sz="1600">
                <a:latin typeface="Times New Roman"/>
                <a:ea typeface="Times New Roman"/>
                <a:cs typeface="Times New Roman"/>
                <a:sym typeface="Times New Roman"/>
              </a:rPr>
              <a:t>Brown, Peter. (2016). </a:t>
            </a:r>
            <a:r>
              <a:rPr lang="en-US" sz="1600" i="1">
                <a:latin typeface="Times New Roman"/>
                <a:ea typeface="Times New Roman"/>
                <a:cs typeface="Times New Roman"/>
                <a:sym typeface="Times New Roman"/>
              </a:rPr>
              <a:t>The Wild Robot</a:t>
            </a:r>
            <a:r>
              <a:rPr lang="en-US" sz="1600">
                <a:latin typeface="Times New Roman"/>
                <a:ea typeface="Times New Roman"/>
                <a:cs typeface="Times New Roman"/>
                <a:sym typeface="Times New Roman"/>
              </a:rPr>
              <a:t>. Little, Brown and Company. </a:t>
            </a:r>
            <a:endParaRPr/>
          </a:p>
          <a:p>
            <a:pPr marL="0" lvl="0" indent="0" algn="l" rtl="0">
              <a:lnSpc>
                <a:spcPct val="90000"/>
              </a:lnSpc>
              <a:spcBef>
                <a:spcPts val="1000"/>
              </a:spcBef>
              <a:spcAft>
                <a:spcPts val="0"/>
              </a:spcAft>
              <a:buSzPts val="2800"/>
              <a:buNone/>
            </a:pPr>
            <a:r>
              <a:rPr lang="en-US" sz="1600">
                <a:latin typeface="Times New Roman"/>
                <a:ea typeface="Times New Roman"/>
                <a:cs typeface="Times New Roman"/>
                <a:sym typeface="Times New Roman"/>
              </a:rPr>
              <a:t>Carbone, Elisa. (2006). </a:t>
            </a:r>
            <a:r>
              <a:rPr lang="en-US" sz="1600" i="1">
                <a:latin typeface="Times New Roman"/>
                <a:ea typeface="Times New Roman"/>
                <a:cs typeface="Times New Roman"/>
                <a:sym typeface="Times New Roman"/>
              </a:rPr>
              <a:t>Blood on the river</a:t>
            </a:r>
            <a:r>
              <a:rPr lang="en-US" sz="1600">
                <a:latin typeface="Times New Roman"/>
                <a:ea typeface="Times New Roman"/>
                <a:cs typeface="Times New Roman"/>
                <a:sym typeface="Times New Roman"/>
              </a:rPr>
              <a:t>. Puffin Books. </a:t>
            </a:r>
            <a:endParaRPr/>
          </a:p>
          <a:p>
            <a:pPr marL="457200" lvl="0" indent="-406400" algn="l" rtl="0">
              <a:lnSpc>
                <a:spcPct val="90000"/>
              </a:lnSpc>
              <a:spcBef>
                <a:spcPts val="1000"/>
              </a:spcBef>
              <a:spcAft>
                <a:spcPts val="0"/>
              </a:spcAft>
              <a:buSzPts val="2800"/>
              <a:buNone/>
            </a:pPr>
            <a:r>
              <a:rPr lang="en-US" sz="1600"/>
              <a:t>Center for Dyslexia MTSU. (2019, April 19). Why explicit instruction? [Video]. YouTube. </a:t>
            </a:r>
            <a:r>
              <a:rPr lang="en-US" sz="1600" u="sng">
                <a:solidFill>
                  <a:schemeClr val="hlink"/>
                </a:solidFill>
                <a:hlinkClick r:id="rId3"/>
              </a:rPr>
              <a:t>https://www.youtube.com/watch?v=i-qNpFtcynI</a:t>
            </a:r>
            <a:endParaRPr/>
          </a:p>
          <a:p>
            <a:pPr marL="0" lvl="0" indent="0" algn="l" rtl="0">
              <a:lnSpc>
                <a:spcPct val="90000"/>
              </a:lnSpc>
              <a:spcBef>
                <a:spcPts val="1000"/>
              </a:spcBef>
              <a:spcAft>
                <a:spcPts val="0"/>
              </a:spcAft>
              <a:buSzPts val="2800"/>
              <a:buNone/>
            </a:pPr>
            <a:r>
              <a:rPr lang="en-US" sz="1600">
                <a:latin typeface="Times New Roman"/>
                <a:ea typeface="Times New Roman"/>
                <a:cs typeface="Times New Roman"/>
                <a:sym typeface="Times New Roman"/>
              </a:rPr>
              <a:t>Davis Pinkney, Andrea. ( 2011). </a:t>
            </a:r>
            <a:r>
              <a:rPr lang="en-US" sz="1600" i="1">
                <a:latin typeface="Times New Roman"/>
                <a:ea typeface="Times New Roman"/>
                <a:cs typeface="Times New Roman"/>
                <a:sym typeface="Times New Roman"/>
              </a:rPr>
              <a:t>With the might of angels</a:t>
            </a:r>
            <a:r>
              <a:rPr lang="en-US" sz="1600">
                <a:latin typeface="Times New Roman"/>
                <a:ea typeface="Times New Roman"/>
                <a:cs typeface="Times New Roman"/>
                <a:sym typeface="Times New Roman"/>
              </a:rPr>
              <a:t>. Scholastic. </a:t>
            </a:r>
            <a:endParaRPr/>
          </a:p>
          <a:p>
            <a:pPr marL="0" lvl="0" indent="0" algn="l" rtl="0">
              <a:lnSpc>
                <a:spcPct val="90000"/>
              </a:lnSpc>
              <a:spcBef>
                <a:spcPts val="1000"/>
              </a:spcBef>
              <a:spcAft>
                <a:spcPts val="0"/>
              </a:spcAft>
              <a:buSzPts val="2800"/>
              <a:buNone/>
            </a:pPr>
            <a:r>
              <a:rPr lang="en-US" sz="1600">
                <a:latin typeface="Times New Roman"/>
                <a:ea typeface="Times New Roman"/>
                <a:cs typeface="Times New Roman"/>
                <a:sym typeface="Times New Roman"/>
              </a:rPr>
              <a:t>DiCamillo, Kate. (2000). </a:t>
            </a:r>
            <a:r>
              <a:rPr lang="en-US" sz="1600" i="1">
                <a:latin typeface="Times New Roman"/>
                <a:ea typeface="Times New Roman"/>
                <a:cs typeface="Times New Roman"/>
                <a:sym typeface="Times New Roman"/>
              </a:rPr>
              <a:t>Because of Winn-Dixie</a:t>
            </a:r>
            <a:r>
              <a:rPr lang="en-US" sz="1600">
                <a:latin typeface="Times New Roman"/>
                <a:ea typeface="Times New Roman"/>
                <a:cs typeface="Times New Roman"/>
                <a:sym typeface="Times New Roman"/>
              </a:rPr>
              <a:t>. Candlewick Press. </a:t>
            </a:r>
            <a:endParaRPr/>
          </a:p>
          <a:p>
            <a:pPr marL="0" lvl="0" indent="0" algn="l" rtl="0">
              <a:lnSpc>
                <a:spcPct val="90000"/>
              </a:lnSpc>
              <a:spcBef>
                <a:spcPts val="1000"/>
              </a:spcBef>
              <a:spcAft>
                <a:spcPts val="0"/>
              </a:spcAft>
              <a:buSzPts val="2800"/>
              <a:buNone/>
            </a:pPr>
            <a:r>
              <a:rPr lang="en-US" sz="1600">
                <a:latin typeface="Times New Roman"/>
                <a:ea typeface="Times New Roman"/>
                <a:cs typeface="Times New Roman"/>
                <a:sym typeface="Times New Roman"/>
              </a:rPr>
              <a:t>Hiaasen, Carl. (2002). </a:t>
            </a:r>
            <a:r>
              <a:rPr lang="en-US" sz="1600" i="1">
                <a:latin typeface="Times New Roman"/>
                <a:ea typeface="Times New Roman"/>
                <a:cs typeface="Times New Roman"/>
                <a:sym typeface="Times New Roman"/>
              </a:rPr>
              <a:t>Hoot</a:t>
            </a:r>
            <a:r>
              <a:rPr lang="en-US" sz="1600">
                <a:latin typeface="Times New Roman"/>
                <a:ea typeface="Times New Roman"/>
                <a:cs typeface="Times New Roman"/>
                <a:sym typeface="Times New Roman"/>
              </a:rPr>
              <a:t>. Yearling. </a:t>
            </a:r>
            <a:endParaRPr/>
          </a:p>
          <a:p>
            <a:pPr marL="0" lvl="0" indent="0" algn="l" rtl="0">
              <a:lnSpc>
                <a:spcPct val="90000"/>
              </a:lnSpc>
              <a:spcBef>
                <a:spcPts val="1000"/>
              </a:spcBef>
              <a:spcAft>
                <a:spcPts val="0"/>
              </a:spcAft>
              <a:buSzPts val="2800"/>
              <a:buNone/>
            </a:pPr>
            <a:r>
              <a:rPr lang="en-US" sz="1600"/>
              <a:t>Honig, B., Diamond, L., Gutlohn, L., (2018). </a:t>
            </a:r>
            <a:r>
              <a:rPr lang="en-US" sz="1600" i="1"/>
              <a:t>Teaching reading sourcebook, 3</a:t>
            </a:r>
            <a:r>
              <a:rPr lang="en-US" sz="1600" i="1" baseline="30000"/>
              <a:t>rd</a:t>
            </a:r>
            <a:r>
              <a:rPr lang="en-US" sz="1600" i="1"/>
              <a:t> edition</a:t>
            </a:r>
            <a:r>
              <a:rPr lang="en-US" sz="1600"/>
              <a:t>. Arena Press. </a:t>
            </a:r>
            <a:endParaRPr sz="1600">
              <a:latin typeface="Times New Roman"/>
              <a:ea typeface="Times New Roman"/>
              <a:cs typeface="Times New Roman"/>
              <a:sym typeface="Times New Roman"/>
            </a:endParaRPr>
          </a:p>
          <a:p>
            <a:pPr marL="0" lvl="0" indent="0" algn="l" rtl="0">
              <a:lnSpc>
                <a:spcPct val="90000"/>
              </a:lnSpc>
              <a:spcBef>
                <a:spcPts val="1000"/>
              </a:spcBef>
              <a:spcAft>
                <a:spcPts val="0"/>
              </a:spcAft>
              <a:buSzPts val="2800"/>
              <a:buNone/>
            </a:pPr>
            <a:r>
              <a:rPr lang="en-US" sz="1600">
                <a:latin typeface="Times New Roman"/>
                <a:ea typeface="Times New Roman"/>
                <a:cs typeface="Times New Roman"/>
                <a:sym typeface="Times New Roman"/>
              </a:rPr>
              <a:t>McDonald, Megan. (2002). Judy moody saves the world!. Candlewick Press. </a:t>
            </a:r>
            <a:endParaRPr/>
          </a:p>
          <a:p>
            <a:pPr marL="0" lvl="0" indent="0" algn="l" rtl="0">
              <a:lnSpc>
                <a:spcPct val="90000"/>
              </a:lnSpc>
              <a:spcBef>
                <a:spcPts val="1000"/>
              </a:spcBef>
              <a:spcAft>
                <a:spcPts val="0"/>
              </a:spcAft>
              <a:buSzPts val="2800"/>
              <a:buNone/>
            </a:pPr>
            <a:r>
              <a:rPr lang="en-US" sz="1600" b="1" i="0" u="none" strike="noStrike">
                <a:solidFill>
                  <a:srgbClr val="003A70"/>
                </a:solidFill>
                <a:latin typeface="Times New Roman"/>
                <a:ea typeface="Times New Roman"/>
                <a:cs typeface="Times New Roman"/>
                <a:sym typeface="Times New Roman"/>
              </a:rPr>
              <a:t>Providing Reading Interventions for Students in Grades 4–9. (2022). Institute of Education Sciences. Retrieved from NCEE website: http://whatwords.ed.gov</a:t>
            </a:r>
            <a:endParaRPr sz="1600">
              <a:latin typeface="Times New Roman"/>
              <a:ea typeface="Times New Roman"/>
              <a:cs typeface="Times New Roman"/>
              <a:sym typeface="Times New Roman"/>
            </a:endParaRPr>
          </a:p>
          <a:p>
            <a:pPr marL="0" lvl="0" indent="0" algn="l" rtl="0">
              <a:lnSpc>
                <a:spcPct val="90000"/>
              </a:lnSpc>
              <a:spcBef>
                <a:spcPts val="1000"/>
              </a:spcBef>
              <a:spcAft>
                <a:spcPts val="0"/>
              </a:spcAft>
              <a:buSzPts val="2800"/>
              <a:buNone/>
            </a:pPr>
            <a:r>
              <a:rPr lang="en-US" sz="1600">
                <a:latin typeface="Times New Roman"/>
                <a:ea typeface="Times New Roman"/>
                <a:cs typeface="Times New Roman"/>
                <a:sym typeface="Times New Roman"/>
              </a:rPr>
              <a:t>Shanahan, Timothy. (2020). Limiting children to books they can already read. </a:t>
            </a:r>
            <a:r>
              <a:rPr lang="en-US" sz="1600" i="1">
                <a:latin typeface="Times New Roman"/>
                <a:ea typeface="Times New Roman"/>
                <a:cs typeface="Times New Roman"/>
                <a:sym typeface="Times New Roman"/>
              </a:rPr>
              <a:t>America Educator, Summer 2020. </a:t>
            </a:r>
            <a:r>
              <a:rPr lang="en-US" sz="1600" i="1" u="sng">
                <a:solidFill>
                  <a:schemeClr val="hlink"/>
                </a:solidFill>
                <a:latin typeface="Times New Roman"/>
                <a:ea typeface="Times New Roman"/>
                <a:cs typeface="Times New Roman"/>
                <a:sym typeface="Times New Roman"/>
                <a:hlinkClick r:id="rId4"/>
              </a:rPr>
              <a:t>https://www.aft.org/ae/summer2020/shanahan</a:t>
            </a:r>
            <a:endParaRPr sz="1600" i="1">
              <a:latin typeface="Times New Roman"/>
              <a:ea typeface="Times New Roman"/>
              <a:cs typeface="Times New Roman"/>
              <a:sym typeface="Times New Roman"/>
            </a:endParaRPr>
          </a:p>
          <a:p>
            <a:pPr marL="0" lvl="0" indent="0" algn="l" rtl="0">
              <a:lnSpc>
                <a:spcPct val="90000"/>
              </a:lnSpc>
              <a:spcBef>
                <a:spcPts val="1000"/>
              </a:spcBef>
              <a:spcAft>
                <a:spcPts val="0"/>
              </a:spcAft>
              <a:buSzPts val="2800"/>
              <a:buNone/>
            </a:pPr>
            <a:r>
              <a:rPr lang="en-US" sz="1600">
                <a:latin typeface="Times New Roman"/>
                <a:ea typeface="Times New Roman"/>
                <a:cs typeface="Times New Roman"/>
                <a:sym typeface="Times New Roman"/>
              </a:rPr>
              <a:t>Sipe, L., Pearson, D. (2008). Storytime: Young children’s literary understanding in the classroom. Teachers College Press. </a:t>
            </a:r>
            <a:endParaRPr/>
          </a:p>
          <a:p>
            <a:pPr marL="0" lvl="0" indent="0" algn="l" rtl="0">
              <a:lnSpc>
                <a:spcPct val="90000"/>
              </a:lnSpc>
              <a:spcBef>
                <a:spcPts val="1000"/>
              </a:spcBef>
              <a:spcAft>
                <a:spcPts val="0"/>
              </a:spcAft>
              <a:buSzPts val="2800"/>
              <a:buNone/>
            </a:pPr>
            <a:r>
              <a:rPr lang="en-US" sz="1600">
                <a:latin typeface="Times New Roman"/>
                <a:ea typeface="Times New Roman"/>
                <a:cs typeface="Times New Roman"/>
                <a:sym typeface="Times New Roman"/>
              </a:rPr>
              <a:t>Tatum, Alfred. (2019, Nov. 19). </a:t>
            </a:r>
            <a:r>
              <a:rPr lang="en-US" sz="1600" i="1">
                <a:latin typeface="Times New Roman"/>
                <a:ea typeface="Times New Roman"/>
                <a:cs typeface="Times New Roman"/>
                <a:sym typeface="Times New Roman"/>
              </a:rPr>
              <a:t>Equally probable: Examining the long-term impacts of literacy development for our nation’s youth: An advanced literacy perspective</a:t>
            </a:r>
            <a:r>
              <a:rPr lang="en-US" sz="1600">
                <a:latin typeface="Times New Roman"/>
                <a:ea typeface="Times New Roman"/>
                <a:cs typeface="Times New Roman"/>
                <a:sym typeface="Times New Roman"/>
              </a:rPr>
              <a:t>. Hornsby Lecture, School of Education, William and Mary, Williamsburg, VA. </a:t>
            </a:r>
            <a:endParaRPr/>
          </a:p>
        </p:txBody>
      </p:sp>
      <p:sp>
        <p:nvSpPr>
          <p:cNvPr id="594" name="Google Shape;594;g160d18abce9_0_421"/>
          <p:cNvSpPr txBox="1">
            <a:spLocks noGrp="1"/>
          </p:cNvSpPr>
          <p:nvPr>
            <p:ph type="title"/>
          </p:nvPr>
        </p:nvSpPr>
        <p:spPr>
          <a:xfrm>
            <a:off x="657726" y="-78275"/>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References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60d18abce9_0_428"/>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48</a:t>
            </a:fld>
            <a:endParaRPr/>
          </a:p>
        </p:txBody>
      </p:sp>
      <p:sp>
        <p:nvSpPr>
          <p:cNvPr id="600" name="Google Shape;600;g160d18abce9_0_4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4000"/>
              <a:buChar char="•"/>
            </a:pPr>
            <a:r>
              <a:rPr lang="en-US" sz="4000"/>
              <a:t>Reference within this presentation to any specific commercial or non-commercial product, process, or service by trade name, trademark, manufacturer or otherwise does not constitute or imply an endorsement, recommendation, or favoring by the Virginia Department of Education.</a:t>
            </a:r>
            <a:endParaRPr/>
          </a:p>
        </p:txBody>
      </p:sp>
      <p:sp>
        <p:nvSpPr>
          <p:cNvPr id="601" name="Google Shape;601;g160d18abce9_0_428"/>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b="1"/>
              <a:t>Disclaimer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160d18abce9_0_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
        <p:nvSpPr>
          <p:cNvPr id="215" name="Google Shape;215;g160d18abce9_0_4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01 What Does the Research Say?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160d18abce9_0_49"/>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221" name="Google Shape;221;g160d18abce9_0_49" descr="Cover of What Works Clearinghouse, Providing Reading Interventions for Students in Grades 4-9 "/>
          <p:cNvPicPr preferRelativeResize="0"/>
          <p:nvPr/>
        </p:nvPicPr>
        <p:blipFill rotWithShape="1">
          <a:blip r:embed="rId3">
            <a:alphaModFix/>
          </a:blip>
          <a:srcRect/>
          <a:stretch/>
        </p:blipFill>
        <p:spPr>
          <a:xfrm>
            <a:off x="4378141" y="1167755"/>
            <a:ext cx="3161939" cy="3791702"/>
          </a:xfrm>
          <a:prstGeom prst="rect">
            <a:avLst/>
          </a:prstGeom>
          <a:noFill/>
          <a:ln>
            <a:noFill/>
          </a:ln>
          <a:effectLst>
            <a:outerShdw blurRad="292100" dist="139700" dir="2700000" algn="tl" rotWithShape="0">
              <a:srgbClr val="333333">
                <a:alpha val="64310"/>
              </a:srgbClr>
            </a:outerShdw>
          </a:effectLst>
        </p:spPr>
      </p:pic>
      <p:sp>
        <p:nvSpPr>
          <p:cNvPr id="222" name="Google Shape;222;g160d18abce9_0_49"/>
          <p:cNvSpPr txBox="1"/>
          <p:nvPr/>
        </p:nvSpPr>
        <p:spPr>
          <a:xfrm>
            <a:off x="8891800" y="4418436"/>
            <a:ext cx="3177300" cy="680100"/>
          </a:xfrm>
          <a:prstGeom prst="rect">
            <a:avLst/>
          </a:prstGeom>
          <a:noFill/>
          <a:ln>
            <a:noFill/>
          </a:ln>
        </p:spPr>
        <p:txBody>
          <a:bodyPr spcFirstLastPara="1" wrap="square" lIns="0" tIns="6350" rIns="0" bIns="0" anchor="t"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0" i="0" u="none" strike="noStrike" cap="none">
                <a:solidFill>
                  <a:srgbClr val="000000"/>
                </a:solidFill>
                <a:latin typeface="Zilla Slab Light"/>
                <a:ea typeface="Zilla Slab Light"/>
                <a:cs typeface="Zilla Slab Light"/>
                <a:sym typeface="Zilla Slab Light"/>
              </a:rPr>
              <a:t>Recommendation 3, Part D: Teach students to monitor their comprehension as they read. </a:t>
            </a:r>
            <a:endParaRPr sz="1867" b="0" i="0" u="none" strike="noStrike" cap="none">
              <a:solidFill>
                <a:srgbClr val="000000"/>
              </a:solidFill>
              <a:latin typeface="Zilla Slab Light"/>
              <a:ea typeface="Zilla Slab Light"/>
              <a:cs typeface="Zilla Slab Light"/>
              <a:sym typeface="Zilla Slab Light"/>
            </a:endParaRPr>
          </a:p>
        </p:txBody>
      </p:sp>
      <p:sp>
        <p:nvSpPr>
          <p:cNvPr id="223" name="Google Shape;223;g160d18abce9_0_49"/>
          <p:cNvSpPr txBox="1"/>
          <p:nvPr/>
        </p:nvSpPr>
        <p:spPr>
          <a:xfrm>
            <a:off x="8672094" y="2894021"/>
            <a:ext cx="3397200" cy="680100"/>
          </a:xfrm>
          <a:prstGeom prst="rect">
            <a:avLst/>
          </a:prstGeom>
          <a:noFill/>
          <a:ln>
            <a:noFill/>
          </a:ln>
        </p:spPr>
        <p:txBody>
          <a:bodyPr spcFirstLastPara="1" wrap="square" lIns="0" tIns="6350" rIns="0" bIns="0" anchor="t"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0" i="0" u="none" strike="noStrike" cap="none">
                <a:solidFill>
                  <a:srgbClr val="000000"/>
                </a:solidFill>
                <a:latin typeface="Zilla Slab Light"/>
                <a:ea typeface="Zilla Slab Light"/>
                <a:cs typeface="Zilla Slab Light"/>
                <a:sym typeface="Zilla Slab Light"/>
              </a:rPr>
              <a:t>Recommendation 3, Part C: Teach students a routine for determining the gist of a short section of text.</a:t>
            </a:r>
            <a:endParaRPr sz="1867" b="0" i="0" u="none" strike="noStrike" cap="none">
              <a:solidFill>
                <a:srgbClr val="000000"/>
              </a:solidFill>
              <a:latin typeface="Zilla Slab Light"/>
              <a:ea typeface="Zilla Slab Light"/>
              <a:cs typeface="Zilla Slab Light"/>
              <a:sym typeface="Zilla Slab Light"/>
            </a:endParaRPr>
          </a:p>
        </p:txBody>
      </p:sp>
      <p:sp>
        <p:nvSpPr>
          <p:cNvPr id="224" name="Google Shape;224;g160d18abce9_0_49"/>
          <p:cNvSpPr txBox="1"/>
          <p:nvPr/>
        </p:nvSpPr>
        <p:spPr>
          <a:xfrm>
            <a:off x="8294407" y="1167755"/>
            <a:ext cx="3774900" cy="1364100"/>
          </a:xfrm>
          <a:prstGeom prst="rect">
            <a:avLst/>
          </a:prstGeom>
          <a:noFill/>
          <a:ln>
            <a:noFill/>
          </a:ln>
        </p:spPr>
        <p:txBody>
          <a:bodyPr spcFirstLastPara="1" wrap="square" lIns="0" tIns="6350" rIns="0" bIns="0" anchor="t"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0" i="0" u="none" strike="noStrike" cap="none">
                <a:solidFill>
                  <a:srgbClr val="000000"/>
                </a:solidFill>
                <a:latin typeface="Zilla Slab Light"/>
                <a:ea typeface="Zilla Slab Light"/>
                <a:cs typeface="Zilla Slab Light"/>
                <a:sym typeface="Zilla Slab Light"/>
              </a:rPr>
              <a:t>Recommendation 3, Part B: Consistently provide students with opportunities to ask and answer questions to better understand the text they read.</a:t>
            </a:r>
            <a:endParaRPr sz="1867" b="0" i="0" u="none" strike="noStrike" cap="none">
              <a:solidFill>
                <a:srgbClr val="000000"/>
              </a:solidFill>
              <a:latin typeface="Zilla Slab Light"/>
              <a:ea typeface="Zilla Slab Light"/>
              <a:cs typeface="Zilla Slab Light"/>
              <a:sym typeface="Zilla Slab Light"/>
            </a:endParaRPr>
          </a:p>
        </p:txBody>
      </p:sp>
      <p:sp>
        <p:nvSpPr>
          <p:cNvPr id="225" name="Google Shape;225;g160d18abce9_0_49"/>
          <p:cNvSpPr txBox="1"/>
          <p:nvPr/>
        </p:nvSpPr>
        <p:spPr>
          <a:xfrm>
            <a:off x="3883811" y="5236063"/>
            <a:ext cx="4738200" cy="680100"/>
          </a:xfrm>
          <a:prstGeom prst="rect">
            <a:avLst/>
          </a:prstGeom>
          <a:noFill/>
          <a:ln>
            <a:noFill/>
          </a:ln>
        </p:spPr>
        <p:txBody>
          <a:bodyPr spcFirstLastPara="1" wrap="square" lIns="0" tIns="6350" rIns="0" bIns="0"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en-US" sz="1867" b="0" i="0" u="none" strike="noStrike" cap="none">
                <a:solidFill>
                  <a:srgbClr val="000000"/>
                </a:solidFill>
                <a:latin typeface="Zilla Slab Light"/>
                <a:ea typeface="Zilla Slab Light"/>
                <a:cs typeface="Zilla Slab Light"/>
                <a:sym typeface="Zilla Slab Light"/>
              </a:rPr>
              <a:t>Recommendation 4: Provide students with opportunities to practice making sense of stretch text (i.e. challenging text) that will expose them to complex ideas and information</a:t>
            </a:r>
            <a:endParaRPr sz="1867" b="0" i="0" u="none" strike="noStrike" cap="none">
              <a:solidFill>
                <a:srgbClr val="000000"/>
              </a:solidFill>
              <a:latin typeface="Zilla Slab Light"/>
              <a:ea typeface="Zilla Slab Light"/>
              <a:cs typeface="Zilla Slab Light"/>
              <a:sym typeface="Zilla Slab Light"/>
            </a:endParaRPr>
          </a:p>
        </p:txBody>
      </p:sp>
      <p:sp>
        <p:nvSpPr>
          <p:cNvPr id="226" name="Google Shape;226;g160d18abce9_0_49"/>
          <p:cNvSpPr txBox="1"/>
          <p:nvPr/>
        </p:nvSpPr>
        <p:spPr>
          <a:xfrm>
            <a:off x="122838" y="4418436"/>
            <a:ext cx="3162000" cy="680100"/>
          </a:xfrm>
          <a:prstGeom prst="rect">
            <a:avLst/>
          </a:prstGeom>
          <a:noFill/>
          <a:ln>
            <a:noFill/>
          </a:ln>
        </p:spPr>
        <p:txBody>
          <a:bodyPr spcFirstLastPara="1" wrap="square" lIns="0" tIns="6350" rIns="0" bIns="0"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en-US" sz="1867" b="0" i="0" u="none" strike="noStrike" cap="none">
                <a:solidFill>
                  <a:srgbClr val="000000"/>
                </a:solidFill>
                <a:latin typeface="Zilla Slab Light"/>
                <a:ea typeface="Zilla Slab Light"/>
                <a:cs typeface="Zilla Slab Light"/>
                <a:sym typeface="Zilla Slab Light"/>
              </a:rPr>
              <a:t>Recommendation 3, Part A: Build students’ world and word knowledge so they can make sense of the text.</a:t>
            </a:r>
            <a:endParaRPr sz="1867" b="0" i="0" u="none" strike="noStrike" cap="none">
              <a:solidFill>
                <a:srgbClr val="000000"/>
              </a:solidFill>
              <a:latin typeface="Zilla Slab Light"/>
              <a:ea typeface="Zilla Slab Light"/>
              <a:cs typeface="Zilla Slab Light"/>
              <a:sym typeface="Zilla Slab Light"/>
            </a:endParaRPr>
          </a:p>
        </p:txBody>
      </p:sp>
      <p:sp>
        <p:nvSpPr>
          <p:cNvPr id="227" name="Google Shape;227;g160d18abce9_0_49"/>
          <p:cNvSpPr txBox="1"/>
          <p:nvPr/>
        </p:nvSpPr>
        <p:spPr>
          <a:xfrm>
            <a:off x="72591" y="2740345"/>
            <a:ext cx="3162000" cy="680100"/>
          </a:xfrm>
          <a:prstGeom prst="rect">
            <a:avLst/>
          </a:prstGeom>
          <a:noFill/>
          <a:ln>
            <a:noFill/>
          </a:ln>
        </p:spPr>
        <p:txBody>
          <a:bodyPr spcFirstLastPara="1" wrap="square" lIns="0" tIns="6350" rIns="0" bIns="0"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en-US" sz="1867" b="0" i="0" u="none" strike="noStrike" cap="none">
                <a:solidFill>
                  <a:srgbClr val="000000"/>
                </a:solidFill>
                <a:latin typeface="Zilla Slab Light"/>
                <a:ea typeface="Zilla Slab Light"/>
                <a:cs typeface="Zilla Slab Light"/>
                <a:sym typeface="Zilla Slab Light"/>
              </a:rPr>
              <a:t>Recommendation 3: Routinely use a set of comprehension-building practices to help students make sense of the text.</a:t>
            </a:r>
            <a:endParaRPr sz="1867" b="0" i="0" u="none" strike="noStrike" cap="none">
              <a:solidFill>
                <a:srgbClr val="000000"/>
              </a:solidFill>
              <a:latin typeface="Zilla Slab Light"/>
              <a:ea typeface="Zilla Slab Light"/>
              <a:cs typeface="Zilla Slab Light"/>
              <a:sym typeface="Zilla Slab Light"/>
            </a:endParaRPr>
          </a:p>
        </p:txBody>
      </p:sp>
      <p:sp>
        <p:nvSpPr>
          <p:cNvPr id="228" name="Google Shape;228;g160d18abce9_0_49"/>
          <p:cNvSpPr txBox="1"/>
          <p:nvPr/>
        </p:nvSpPr>
        <p:spPr>
          <a:xfrm>
            <a:off x="138261" y="1257178"/>
            <a:ext cx="3162000" cy="1227900"/>
          </a:xfrm>
          <a:prstGeom prst="rect">
            <a:avLst/>
          </a:prstGeom>
          <a:noFill/>
          <a:ln>
            <a:noFill/>
          </a:ln>
        </p:spPr>
        <p:txBody>
          <a:bodyPr spcFirstLastPara="1" wrap="square" lIns="0" tIns="6350" rIns="0" bIns="0" anchor="t" anchorCtr="0">
            <a:noAutofit/>
          </a:bodyPr>
          <a:lstStyle/>
          <a:p>
            <a:pPr marL="0" marR="0" lvl="0" indent="0" algn="l" rtl="0">
              <a:lnSpc>
                <a:spcPct val="100000"/>
              </a:lnSpc>
              <a:spcBef>
                <a:spcPts val="0"/>
              </a:spcBef>
              <a:spcAft>
                <a:spcPts val="0"/>
              </a:spcAft>
              <a:buClr>
                <a:srgbClr val="000000"/>
              </a:buClr>
              <a:buSzPts val="1867"/>
              <a:buFont typeface="Arial"/>
              <a:buNone/>
            </a:pPr>
            <a:r>
              <a:rPr lang="en-US" sz="1867" b="0" i="0" u="none" strike="noStrike" cap="none">
                <a:solidFill>
                  <a:srgbClr val="000000"/>
                </a:solidFill>
                <a:latin typeface="Zilla Slab Light"/>
                <a:ea typeface="Zilla Slab Light"/>
                <a:cs typeface="Zilla Slab Light"/>
                <a:sym typeface="Zilla Slab Light"/>
              </a:rPr>
              <a:t>Recommendation 2: Provide purposeful fluency-building activities to help students read effortlessly</a:t>
            </a:r>
            <a:endParaRPr sz="1867" b="0" i="0" u="none" strike="noStrike" cap="none">
              <a:solidFill>
                <a:srgbClr val="000000"/>
              </a:solidFill>
              <a:latin typeface="Zilla Slab Light"/>
              <a:ea typeface="Zilla Slab Light"/>
              <a:cs typeface="Zilla Slab Light"/>
              <a:sym typeface="Zilla Slab Light"/>
            </a:endParaRPr>
          </a:p>
        </p:txBody>
      </p:sp>
      <p:sp>
        <p:nvSpPr>
          <p:cNvPr id="229" name="Google Shape;229;g160d18abce9_0_49"/>
          <p:cNvSpPr txBox="1">
            <a:spLocks noGrp="1"/>
          </p:cNvSpPr>
          <p:nvPr>
            <p:ph type="ctrTitle" idx="4294967295"/>
          </p:nvPr>
        </p:nvSpPr>
        <p:spPr>
          <a:xfrm>
            <a:off x="1114169" y="207199"/>
            <a:ext cx="9794100" cy="770400"/>
          </a:xfrm>
          <a:prstGeom prst="rect">
            <a:avLst/>
          </a:prstGeom>
          <a:noFill/>
          <a:ln>
            <a:noFill/>
          </a:ln>
        </p:spPr>
        <p:txBody>
          <a:bodyPr spcFirstLastPara="1" wrap="square" lIns="121900" tIns="121900" rIns="121900" bIns="121900" anchor="b" anchorCtr="0">
            <a:noAutofit/>
          </a:bodyPr>
          <a:lstStyle/>
          <a:p>
            <a:pPr marL="0" marR="0" lvl="0" indent="0" algn="ctr" rtl="0">
              <a:lnSpc>
                <a:spcPct val="90000"/>
              </a:lnSpc>
              <a:spcBef>
                <a:spcPts val="0"/>
              </a:spcBef>
              <a:spcAft>
                <a:spcPts val="0"/>
              </a:spcAft>
              <a:buClr>
                <a:srgbClr val="003B71"/>
              </a:buClr>
              <a:buSzPts val="1800"/>
              <a:buFont typeface="Times New Roman"/>
              <a:buNone/>
            </a:pPr>
            <a:r>
              <a:rPr lang="en-US" sz="4400" b="1" i="0" u="none" strike="noStrike" cap="none">
                <a:solidFill>
                  <a:srgbClr val="003B71"/>
                </a:solidFill>
                <a:latin typeface="Times New Roman"/>
                <a:ea typeface="Times New Roman"/>
                <a:cs typeface="Times New Roman"/>
                <a:sym typeface="Times New Roman"/>
              </a:rPr>
              <a:t>What Does the Research Say?</a:t>
            </a:r>
            <a:endParaRPr sz="4400" b="1" i="0" u="none" strike="noStrike" cap="none">
              <a:solidFill>
                <a:srgbClr val="003B7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60d18abce9_0_63"/>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pic>
        <p:nvPicPr>
          <p:cNvPr id="235" name="Google Shape;235;g160d18abce9_0_63" descr="Picture of Ellen Frackelton, Dr. Alfred Tatum and Tamara Williams "/>
          <p:cNvPicPr preferRelativeResize="0"/>
          <p:nvPr/>
        </p:nvPicPr>
        <p:blipFill rotWithShape="1">
          <a:blip r:embed="rId3">
            <a:alphaModFix/>
          </a:blip>
          <a:srcRect/>
          <a:stretch/>
        </p:blipFill>
        <p:spPr>
          <a:xfrm>
            <a:off x="4689200" y="152400"/>
            <a:ext cx="7350400" cy="6167766"/>
          </a:xfrm>
          <a:prstGeom prst="rect">
            <a:avLst/>
          </a:prstGeom>
          <a:noFill/>
          <a:ln>
            <a:noFill/>
          </a:ln>
        </p:spPr>
      </p:pic>
      <p:sp>
        <p:nvSpPr>
          <p:cNvPr id="236" name="Google Shape;236;g160d18abce9_0_6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SzPts val="1800"/>
              <a:buNone/>
            </a:pPr>
            <a:r>
              <a:rPr lang="en-US"/>
              <a:t>“Leveled text leads to </a:t>
            </a:r>
            <a:endParaRPr/>
          </a:p>
          <a:p>
            <a:pPr marL="114300" lvl="0" indent="0" algn="l" rtl="0">
              <a:lnSpc>
                <a:spcPct val="90000"/>
              </a:lnSpc>
              <a:spcBef>
                <a:spcPts val="1000"/>
              </a:spcBef>
              <a:spcAft>
                <a:spcPts val="0"/>
              </a:spcAft>
              <a:buSzPts val="1800"/>
              <a:buNone/>
            </a:pPr>
            <a:r>
              <a:rPr lang="en-US"/>
              <a:t>leveled lives.” </a:t>
            </a:r>
            <a:endParaRPr/>
          </a:p>
          <a:p>
            <a:pPr marL="114300" lvl="0" indent="0" algn="l" rtl="0">
              <a:lnSpc>
                <a:spcPct val="90000"/>
              </a:lnSpc>
              <a:spcBef>
                <a:spcPts val="1000"/>
              </a:spcBef>
              <a:spcAft>
                <a:spcPts val="0"/>
              </a:spcAft>
              <a:buSzPts val="1800"/>
              <a:buNone/>
            </a:pPr>
            <a:r>
              <a:rPr lang="en-US"/>
              <a:t>-Dr. Alfred Tatum </a:t>
            </a:r>
            <a:endParaRPr/>
          </a:p>
        </p:txBody>
      </p:sp>
      <p:sp>
        <p:nvSpPr>
          <p:cNvPr id="237" name="Google Shape;237;g160d18abce9_0_63"/>
          <p:cNvSpPr txBox="1">
            <a:spLocks noGrp="1"/>
          </p:cNvSpPr>
          <p:nvPr>
            <p:ph type="title"/>
          </p:nvPr>
        </p:nvSpPr>
        <p:spPr>
          <a:xfrm>
            <a:off x="152400" y="310197"/>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1800"/>
              <a:buNone/>
            </a:pPr>
            <a:r>
              <a:rPr lang="en-US" sz="4000"/>
              <a:t>Catalyst to Change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160d18abce9_0_71"/>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244" name="Google Shape;244;g160d18abce9_0_71"/>
          <p:cNvSpPr txBox="1"/>
          <p:nvPr/>
        </p:nvSpPr>
        <p:spPr>
          <a:xfrm>
            <a:off x="3863690" y="6188763"/>
            <a:ext cx="8246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Times New Roman"/>
                <a:ea typeface="Times New Roman"/>
                <a:cs typeface="Times New Roman"/>
                <a:sym typeface="Times New Roman"/>
              </a:rPr>
              <a:t>Judy Moody level M(28) vs. Wishtree level R(40)</a:t>
            </a:r>
            <a:endParaRPr sz="18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pic>
        <p:nvPicPr>
          <p:cNvPr id="245" name="Google Shape;245;g160d18abce9_0_71" descr="Cover of the book Wish Tree by Katherine Applegate "/>
          <p:cNvPicPr preferRelativeResize="0"/>
          <p:nvPr/>
        </p:nvPicPr>
        <p:blipFill rotWithShape="1">
          <a:blip r:embed="rId3">
            <a:alphaModFix/>
          </a:blip>
          <a:srcRect/>
          <a:stretch/>
        </p:blipFill>
        <p:spPr>
          <a:xfrm>
            <a:off x="10451881" y="4483500"/>
            <a:ext cx="1504950" cy="2171700"/>
          </a:xfrm>
          <a:prstGeom prst="rect">
            <a:avLst/>
          </a:prstGeom>
          <a:noFill/>
          <a:ln>
            <a:noFill/>
          </a:ln>
        </p:spPr>
      </p:pic>
      <p:pic>
        <p:nvPicPr>
          <p:cNvPr id="246" name="Google Shape;246;g160d18abce9_0_71" descr="Screen shot of a page from the book Wish Tree "/>
          <p:cNvPicPr preferRelativeResize="0"/>
          <p:nvPr/>
        </p:nvPicPr>
        <p:blipFill rotWithShape="1">
          <a:blip r:embed="rId4">
            <a:alphaModFix/>
          </a:blip>
          <a:srcRect/>
          <a:stretch/>
        </p:blipFill>
        <p:spPr>
          <a:xfrm>
            <a:off x="6568883" y="1080032"/>
            <a:ext cx="3396343" cy="4994266"/>
          </a:xfrm>
          <a:prstGeom prst="rect">
            <a:avLst/>
          </a:prstGeom>
          <a:noFill/>
          <a:ln>
            <a:noFill/>
          </a:ln>
          <a:effectLst>
            <a:outerShdw blurRad="292100" dist="139700" dir="2700000" algn="tl" rotWithShape="0">
              <a:srgbClr val="333333">
                <a:alpha val="64310"/>
              </a:srgbClr>
            </a:outerShdw>
          </a:effectLst>
        </p:spPr>
      </p:pic>
      <p:pic>
        <p:nvPicPr>
          <p:cNvPr id="247" name="Google Shape;247;g160d18abce9_0_71" descr="Screen shot of a page from Judy Moody Saves the World "/>
          <p:cNvPicPr preferRelativeResize="0"/>
          <p:nvPr/>
        </p:nvPicPr>
        <p:blipFill rotWithShape="1">
          <a:blip r:embed="rId5">
            <a:alphaModFix/>
          </a:blip>
          <a:srcRect/>
          <a:stretch/>
        </p:blipFill>
        <p:spPr>
          <a:xfrm>
            <a:off x="1712260" y="1080032"/>
            <a:ext cx="3882998" cy="4994266"/>
          </a:xfrm>
          <a:prstGeom prst="rect">
            <a:avLst/>
          </a:prstGeom>
          <a:noFill/>
          <a:ln>
            <a:noFill/>
          </a:ln>
          <a:effectLst>
            <a:outerShdw blurRad="57150" dist="104775" dir="21540000" algn="bl" rotWithShape="0">
              <a:srgbClr val="000000">
                <a:alpha val="49410"/>
              </a:srgbClr>
            </a:outerShdw>
          </a:effectLst>
        </p:spPr>
      </p:pic>
      <p:pic>
        <p:nvPicPr>
          <p:cNvPr id="248" name="Google Shape;248;g160d18abce9_0_71" descr="Cover of the book Judy Moody Saves the World by Megan McDonald "/>
          <p:cNvPicPr preferRelativeResize="0"/>
          <p:nvPr/>
        </p:nvPicPr>
        <p:blipFill rotWithShape="1">
          <a:blip r:embed="rId6">
            <a:alphaModFix/>
          </a:blip>
          <a:srcRect/>
          <a:stretch/>
        </p:blipFill>
        <p:spPr>
          <a:xfrm>
            <a:off x="81610" y="4689150"/>
            <a:ext cx="1630650" cy="1966050"/>
          </a:xfrm>
          <a:prstGeom prst="rect">
            <a:avLst/>
          </a:prstGeom>
          <a:noFill/>
          <a:ln>
            <a:noFill/>
          </a:ln>
        </p:spPr>
      </p:pic>
      <p:sp>
        <p:nvSpPr>
          <p:cNvPr id="249" name="Google Shape;249;g160d18abce9_0_71"/>
          <p:cNvSpPr txBox="1">
            <a:spLocks noGrp="1"/>
          </p:cNvSpPr>
          <p:nvPr>
            <p:ph type="title"/>
          </p:nvPr>
        </p:nvSpPr>
        <p:spPr>
          <a:xfrm>
            <a:off x="81610" y="0"/>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Looking at Leveled Texts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160d18abce9_0_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
        <p:nvSpPr>
          <p:cNvPr id="255" name="Google Shape;255;g160d18abce9_0_83"/>
          <p:cNvSpPr txBox="1">
            <a:spLocks noGrp="1"/>
          </p:cNvSpPr>
          <p:nvPr>
            <p:ph type="title"/>
          </p:nvPr>
        </p:nvSpPr>
        <p:spPr>
          <a:xfrm>
            <a:off x="652150" y="1709750"/>
            <a:ext cx="110442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 02 Virginia Standards of Learning</a:t>
            </a:r>
            <a:endParaRPr/>
          </a:p>
        </p:txBody>
      </p:sp>
    </p:spTree>
  </p:cSld>
  <p:clrMapOvr>
    <a:masterClrMapping/>
  </p:clrMapOvr>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1679</Words>
  <Application>Microsoft Office PowerPoint</Application>
  <PresentationFormat>Widescreen</PresentationFormat>
  <Paragraphs>293</Paragraphs>
  <Slides>48</Slides>
  <Notes>48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Calibri</vt:lpstr>
      <vt:lpstr>Englebert</vt:lpstr>
      <vt:lpstr>Georgia</vt:lpstr>
      <vt:lpstr>Arial</vt:lpstr>
      <vt:lpstr>Times New Roman</vt:lpstr>
      <vt:lpstr>Courier New</vt:lpstr>
      <vt:lpstr>Zilla Slab Light</vt:lpstr>
      <vt:lpstr>Trebuchet MS</vt:lpstr>
      <vt:lpstr>Office Theme</vt:lpstr>
      <vt:lpstr>Guided Reading to Reading Guides</vt:lpstr>
      <vt:lpstr>Who Are We? </vt:lpstr>
      <vt:lpstr>Goals of Presentation</vt:lpstr>
      <vt:lpstr>Let’s Continue the Conversation</vt:lpstr>
      <vt:lpstr>01 What Does the Research Say?</vt:lpstr>
      <vt:lpstr>What Does the Research Say?</vt:lpstr>
      <vt:lpstr>Catalyst to Change </vt:lpstr>
      <vt:lpstr>Looking at Leveled Texts </vt:lpstr>
      <vt:lpstr> 02 Virginia Standards of Learning</vt:lpstr>
      <vt:lpstr>Virginia Standards of Learning 1 of 2</vt:lpstr>
      <vt:lpstr>Virginia Standards of Learning 2 of 2 </vt:lpstr>
      <vt:lpstr>“Productive Struggle”</vt:lpstr>
      <vt:lpstr>“Stretch Texts”</vt:lpstr>
      <vt:lpstr>We know what you’re thinking!</vt:lpstr>
      <vt:lpstr>Scarborough’s Rope, 200, 1 of 2 </vt:lpstr>
      <vt:lpstr>03 Understanding Reading Comprehension    </vt:lpstr>
      <vt:lpstr>Reading Comprehension </vt:lpstr>
      <vt:lpstr>“Sizing Up A Text”   - Dr. Kristin Conradi Smith  </vt:lpstr>
      <vt:lpstr>Scarborough’s Rope, 2001,  2 of 2 </vt:lpstr>
      <vt:lpstr>Wild Robot </vt:lpstr>
      <vt:lpstr>Support and Scaffold! </vt:lpstr>
      <vt:lpstr>04 Reading Guides A template to scaffold and support students BEFORE, DURING, and AFTER Reading</vt:lpstr>
      <vt:lpstr>Putting the “Teach back in Teacher”          Anita Archer </vt:lpstr>
      <vt:lpstr>Example Reading Guides </vt:lpstr>
      <vt:lpstr>Before Reading     </vt:lpstr>
      <vt:lpstr>Before Reading Because of Winn Dixie 3rd Grade  </vt:lpstr>
      <vt:lpstr>Before Reading Blood on the River 4th Grade </vt:lpstr>
      <vt:lpstr>Before Reading Hoot- 5th Grade</vt:lpstr>
      <vt:lpstr>Vocabulary Video </vt:lpstr>
      <vt:lpstr>“Stories lean on stories.” Jane Yolen    </vt:lpstr>
      <vt:lpstr>Companion Texts </vt:lpstr>
      <vt:lpstr>During Reading     </vt:lpstr>
      <vt:lpstr>During Reading Planning</vt:lpstr>
      <vt:lpstr>Choral Reading </vt:lpstr>
      <vt:lpstr>Choral Reading Video- 4th Grade  </vt:lpstr>
      <vt:lpstr>Partner Reading </vt:lpstr>
      <vt:lpstr>Partner Reading Video- Edwards </vt:lpstr>
      <vt:lpstr>After Reading     </vt:lpstr>
      <vt:lpstr>After Reading Activities and Planning Considerations</vt:lpstr>
      <vt:lpstr>Whole Class Discussion </vt:lpstr>
      <vt:lpstr>Anchor Chart 1 of 2</vt:lpstr>
      <vt:lpstr>Anchor Chart 2 of 2 </vt:lpstr>
      <vt:lpstr>Written Response </vt:lpstr>
      <vt:lpstr>From Guided Reading to Reading Guides A Plan for Success</vt:lpstr>
      <vt:lpstr>Keep Watching!</vt:lpstr>
      <vt:lpstr>We Want To Hear From You </vt:lpstr>
      <vt:lpstr>References</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Guided Reading to Reading Guides</dc:title>
  <dc:creator>VITA Program</dc:creator>
  <cp:lastModifiedBy>VITA Program</cp:lastModifiedBy>
  <cp:revision>3</cp:revision>
  <dcterms:created xsi:type="dcterms:W3CDTF">2022-07-20T12:39:39Z</dcterms:created>
  <dcterms:modified xsi:type="dcterms:W3CDTF">2022-10-06T14:47:35Z</dcterms:modified>
</cp:coreProperties>
</file>