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2192000" cy="6858000"/>
  <p:notesSz cx="6858000" cy="9144000"/>
  <p:embeddedFontLst>
    <p:embeddedFont>
      <p:font typeface="Georgia" panose="02040502050405020303" pitchFamily="18" charset="0"/>
      <p:regular r:id="rId48"/>
      <p:bold r:id="rId49"/>
      <p:italic r:id="rId50"/>
      <p:boldItalic r:id="rId51"/>
    </p:embeddedFont>
    <p:embeddedFont>
      <p:font typeface="Verdana" panose="020B0604030504040204" pitchFamily="34" charset="0"/>
      <p:regular r:id="rId52"/>
      <p:bold r:id="rId53"/>
      <p:italic r:id="rId54"/>
      <p:boldItalic r:id="rId55"/>
    </p:embeddedFont>
    <p:embeddedFont>
      <p:font typeface="Trebuchet MS" panose="020B060302020202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Tahoma" panose="020B0604030504040204" pitchFamily="34" charset="0"/>
      <p:regular r:id="rId68"/>
      <p:bold r:id="rId69"/>
    </p:embeddedFont>
    <p:embeddedFont>
      <p:font typeface="Corbel" panose="020B0503020204020204" pitchFamily="34" charset="0"/>
      <p:regular r:id="rId70"/>
      <p:bold r:id="rId71"/>
      <p:italic r:id="rId72"/>
      <p:boldItalic r:id="rId73"/>
    </p:embeddedFont>
    <p:embeddedFont>
      <p:font typeface="Montserrat"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hbq3y9haYiLXZ81dF6ICu7YRDM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7637C6-70CE-4CA9-B20A-3E8C5B74486C}">
  <a:tblStyle styleId="{507637C6-70CE-4CA9-B20A-3E8C5B74486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F8F8518-81E5-42BF-850D-29A5971A920D}"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228"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4.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font" Target="fonts/font2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5bca2e1307_0_4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15bca2e1307_0_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5bca2e1307_0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15bca2e1307_0_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15bca2e1307_0_56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5bca2e1307_0_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15bca2e1307_0_5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7" name="Google Shape;237;g15bca2e1307_0_57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bca2e1307_0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15bca2e1307_0_5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15bca2e1307_0_58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5bca2e1307_0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5bca2e1307_0_5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500"/>
          </a:p>
        </p:txBody>
      </p:sp>
      <p:sp>
        <p:nvSpPr>
          <p:cNvPr id="254" name="Google Shape;254;g15bca2e1307_0_59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5bca2e1307_0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5bca2e1307_0_6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endParaRPr sz="1500"/>
          </a:p>
        </p:txBody>
      </p:sp>
      <p:sp>
        <p:nvSpPr>
          <p:cNvPr id="266" name="Google Shape;266;g15bca2e1307_0_60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5bca2e1307_0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5bca2e1307_0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500"/>
          </a:p>
        </p:txBody>
      </p:sp>
      <p:sp>
        <p:nvSpPr>
          <p:cNvPr id="274" name="Google Shape;274;g15bca2e1307_0_60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bca2e1307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5bca2e1307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500"/>
          </a:p>
        </p:txBody>
      </p:sp>
      <p:sp>
        <p:nvSpPr>
          <p:cNvPr id="283" name="Google Shape;283;g15bca2e1307_0_61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5bca2e1307_0_6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5bca2e1307_0_6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500"/>
          </a:p>
        </p:txBody>
      </p:sp>
      <p:sp>
        <p:nvSpPr>
          <p:cNvPr id="291" name="Google Shape;291;g15bca2e1307_0_62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5bca2e1307_0_6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1" indent="-228600" algn="l" rtl="0">
              <a:lnSpc>
                <a:spcPct val="100000"/>
              </a:lnSpc>
              <a:spcBef>
                <a:spcPts val="0"/>
              </a:spcBef>
              <a:spcAft>
                <a:spcPts val="0"/>
              </a:spcAft>
              <a:buSzPts val="1400"/>
              <a:buNone/>
            </a:pPr>
            <a:endParaRPr/>
          </a:p>
        </p:txBody>
      </p:sp>
      <p:sp>
        <p:nvSpPr>
          <p:cNvPr id="300" name="Google Shape;300;g15bca2e1307_0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5bca2e1307_0_6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15bca2e1307_0_6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bca2e1307_0_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15bca2e1307_0_5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15bca2e1307_0_50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5bca2e1307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15bca2e1307_0_6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500"/>
          </a:p>
        </p:txBody>
      </p:sp>
      <p:sp>
        <p:nvSpPr>
          <p:cNvPr id="316" name="Google Shape;316;g15bca2e1307_0_64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bca2e1307_0_6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sz="700">
              <a:latin typeface="Arial"/>
              <a:ea typeface="Arial"/>
              <a:cs typeface="Arial"/>
              <a:sym typeface="Arial"/>
            </a:endParaRPr>
          </a:p>
        </p:txBody>
      </p:sp>
      <p:sp>
        <p:nvSpPr>
          <p:cNvPr id="322" name="Google Shape;322;g15bca2e1307_0_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5bca2e1307_0_6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000">
              <a:latin typeface="Arial"/>
              <a:ea typeface="Arial"/>
              <a:cs typeface="Arial"/>
              <a:sym typeface="Arial"/>
            </a:endParaRPr>
          </a:p>
        </p:txBody>
      </p:sp>
      <p:sp>
        <p:nvSpPr>
          <p:cNvPr id="335" name="Google Shape;335;g15bca2e1307_0_6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5bca2e1307_0_6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endParaRPr sz="1100" i="1">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endParaRPr sz="1000">
              <a:latin typeface="Arial"/>
              <a:ea typeface="Arial"/>
              <a:cs typeface="Arial"/>
              <a:sym typeface="Arial"/>
            </a:endParaRPr>
          </a:p>
        </p:txBody>
      </p:sp>
      <p:sp>
        <p:nvSpPr>
          <p:cNvPr id="347" name="Google Shape;347;g15bca2e1307_0_6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5bca2e1307_0_6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5bca2e1307_0_6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360" name="Google Shape;360;g15bca2e1307_0_68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5bca2e1307_0_6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15bca2e1307_0_6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bca2e1307_0_7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000">
              <a:latin typeface="Arial"/>
              <a:ea typeface="Arial"/>
              <a:cs typeface="Arial"/>
              <a:sym typeface="Arial"/>
            </a:endParaRPr>
          </a:p>
        </p:txBody>
      </p:sp>
      <p:sp>
        <p:nvSpPr>
          <p:cNvPr id="377" name="Google Shape;377;g15bca2e1307_0_7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5bca2e1307_0_7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endParaRPr sz="1000"/>
          </a:p>
        </p:txBody>
      </p:sp>
      <p:sp>
        <p:nvSpPr>
          <p:cNvPr id="391" name="Google Shape;391;g15bca2e1307_0_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5bca2e1307_0_7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000">
              <a:latin typeface="Arial"/>
              <a:ea typeface="Arial"/>
              <a:cs typeface="Arial"/>
              <a:sym typeface="Arial"/>
            </a:endParaRPr>
          </a:p>
        </p:txBody>
      </p:sp>
      <p:sp>
        <p:nvSpPr>
          <p:cNvPr id="399" name="Google Shape;399;g15bca2e1307_0_7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5bca2e1307_0_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000">
              <a:latin typeface="Arial"/>
              <a:ea typeface="Arial"/>
              <a:cs typeface="Arial"/>
              <a:sym typeface="Arial"/>
            </a:endParaRPr>
          </a:p>
        </p:txBody>
      </p:sp>
      <p:sp>
        <p:nvSpPr>
          <p:cNvPr id="411" name="Google Shape;411;g15bca2e1307_0_7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5bca2e1307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5bca2e1307_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15bca2e1307_0_51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5bca2e1307_0_7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15bca2e1307_0_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5bca2e1307_0_7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15bca2e1307_0_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5bca2e1307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15bca2e1307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5bca2e1307_0_7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15bca2e1307_0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5bca2e1307_0_7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15bca2e1307_0_7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5bca2e1307_0_7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sz="1000">
              <a:latin typeface="Arial"/>
              <a:ea typeface="Arial"/>
              <a:cs typeface="Arial"/>
              <a:sym typeface="Arial"/>
            </a:endParaRPr>
          </a:p>
        </p:txBody>
      </p:sp>
      <p:sp>
        <p:nvSpPr>
          <p:cNvPr id="465" name="Google Shape;465;g15bca2e1307_0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5bca2e1307_0_7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endParaRPr sz="1100">
              <a:highlight>
                <a:schemeClr val="lt1"/>
              </a:highlight>
              <a:latin typeface="Arial"/>
              <a:ea typeface="Arial"/>
              <a:cs typeface="Arial"/>
              <a:sym typeface="Arial"/>
            </a:endParaRPr>
          </a:p>
          <a:p>
            <a:pPr marL="0" lvl="0" indent="0" algn="l" rtl="0">
              <a:lnSpc>
                <a:spcPct val="115000"/>
              </a:lnSpc>
              <a:spcBef>
                <a:spcPts val="1200"/>
              </a:spcBef>
              <a:spcAft>
                <a:spcPts val="0"/>
              </a:spcAft>
              <a:buSzPts val="1400"/>
              <a:buNone/>
            </a:pPr>
            <a:endParaRPr sz="1100" i="1">
              <a:highlight>
                <a:srgbClr val="FFFFFF"/>
              </a:highlight>
              <a:latin typeface="Arial"/>
              <a:ea typeface="Arial"/>
              <a:cs typeface="Arial"/>
              <a:sym typeface="Arial"/>
            </a:endParaRPr>
          </a:p>
          <a:p>
            <a:pPr marL="0" lvl="0" indent="0" algn="l" rtl="0">
              <a:lnSpc>
                <a:spcPct val="115000"/>
              </a:lnSpc>
              <a:spcBef>
                <a:spcPts val="1200"/>
              </a:spcBef>
              <a:spcAft>
                <a:spcPts val="0"/>
              </a:spcAft>
              <a:buSzPts val="1400"/>
              <a:buNone/>
            </a:pPr>
            <a:endParaRPr sz="1100" i="1">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endParaRPr sz="1000">
              <a:latin typeface="Arial"/>
              <a:ea typeface="Arial"/>
              <a:cs typeface="Arial"/>
              <a:sym typeface="Arial"/>
            </a:endParaRPr>
          </a:p>
        </p:txBody>
      </p:sp>
      <p:sp>
        <p:nvSpPr>
          <p:cNvPr id="479" name="Google Shape;479;g15bca2e1307_0_7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5bca2e1307_0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15bca2e1307_0_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000"/>
          </a:p>
        </p:txBody>
      </p:sp>
      <p:sp>
        <p:nvSpPr>
          <p:cNvPr id="493" name="Google Shape;493;g15bca2e1307_0_80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5bca2e1307_0_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g15bca2e1307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5bca2e1307_0_8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000">
              <a:latin typeface="Arial"/>
              <a:ea typeface="Arial"/>
              <a:cs typeface="Arial"/>
              <a:sym typeface="Arial"/>
            </a:endParaRPr>
          </a:p>
        </p:txBody>
      </p:sp>
      <p:sp>
        <p:nvSpPr>
          <p:cNvPr id="508" name="Google Shape;508;g15bca2e1307_0_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5bca2e1307_0_5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15bca2e1307_0_5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a:p>
        </p:txBody>
      </p:sp>
      <p:sp>
        <p:nvSpPr>
          <p:cNvPr id="179" name="Google Shape;179;g15bca2e1307_0_52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5bca2e1307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15bca2e1307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a:latin typeface="Tahoma"/>
              <a:ea typeface="Tahoma"/>
              <a:cs typeface="Tahoma"/>
              <a:sym typeface="Tahoma"/>
            </a:endParaRPr>
          </a:p>
          <a:p>
            <a:pPr marL="0" lvl="0" indent="0" algn="l" rtl="0">
              <a:lnSpc>
                <a:spcPct val="100000"/>
              </a:lnSpc>
              <a:spcBef>
                <a:spcPts val="0"/>
              </a:spcBef>
              <a:spcAft>
                <a:spcPts val="0"/>
              </a:spcAft>
              <a:buSzPts val="1400"/>
              <a:buNone/>
            </a:pPr>
            <a:endParaRPr sz="1000">
              <a:latin typeface="Tahoma"/>
              <a:ea typeface="Tahoma"/>
              <a:cs typeface="Tahoma"/>
              <a:sym typeface="Tahoma"/>
            </a:endParaRPr>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endParaRPr sz="1500"/>
          </a:p>
        </p:txBody>
      </p:sp>
      <p:sp>
        <p:nvSpPr>
          <p:cNvPr id="517" name="Google Shape;517;g15bca2e1307_0_82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5bca2e1307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5bca2e1307_0_8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5bca2e1307_0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15bca2e1307_0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5bca2e1307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g15bca2e1307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5bca2e1307_0_8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15bca2e1307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5bca2e1307_0_8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15bca2e1307_0_8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5bca2e1307_0_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g15bca2e1307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5bca2e1307_0_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5bca2e1307_0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5bca2e1307_0_53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bca2e1307_0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5bca2e1307_0_5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5" name="Google Shape;205;g15bca2e1307_0_546: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5bca2e1307_0_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5bca2e1307_0_5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15bca2e1307_0_55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5bca2e1307_0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5bca2e1307_0_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15bca2e1307_0_56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3"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13"/>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900"/>
              <a:buFont typeface="Arial"/>
              <a:buNone/>
            </a:pPr>
            <a:r>
              <a:rPr lang="en-US" sz="3900" b="1" i="0" u="none" strike="noStrike" cap="none">
                <a:solidFill>
                  <a:schemeClr val="dk1"/>
                </a:solidFill>
                <a:latin typeface="Trebuchet MS"/>
                <a:ea typeface="Trebuchet MS"/>
                <a:cs typeface="Trebuchet MS"/>
                <a:sym typeface="Trebuchet MS"/>
              </a:rPr>
              <a:t>VIRGINIA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00" scaled="0"/>
        </a:gradFill>
        <a:effectLst/>
      </p:bgPr>
    </p:bg>
    <p:spTree>
      <p:nvGrpSpPr>
        <p:cNvPr id="1" name="Shape 66"/>
        <p:cNvGrpSpPr/>
        <p:nvPr/>
      </p:nvGrpSpPr>
      <p:grpSpPr>
        <a:xfrm>
          <a:off x="0" y="0"/>
          <a:ext cx="0" cy="0"/>
          <a:chOff x="0" y="0"/>
          <a:chExt cx="0" cy="0"/>
        </a:xfrm>
      </p:grpSpPr>
      <p:sp>
        <p:nvSpPr>
          <p:cNvPr id="67" name="Google Shape;67;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2"/>
        <p:cNvGrpSpPr/>
        <p:nvPr/>
      </p:nvGrpSpPr>
      <p:grpSpPr>
        <a:xfrm>
          <a:off x="0" y="0"/>
          <a:ext cx="0" cy="0"/>
          <a:chOff x="0" y="0"/>
          <a:chExt cx="0" cy="0"/>
        </a:xfrm>
      </p:grpSpPr>
      <p:sp>
        <p:nvSpPr>
          <p:cNvPr id="73" name="Google Shape;73;p21"/>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1"/>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1"/>
          <p:cNvSpPr txBox="1">
            <a:spLocks noGrp="1"/>
          </p:cNvSpPr>
          <p:nvPr>
            <p:ph type="body" idx="3"/>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79"/>
        <p:cNvGrpSpPr/>
        <p:nvPr/>
      </p:nvGrpSpPr>
      <p:grpSpPr>
        <a:xfrm>
          <a:off x="0" y="0"/>
          <a:ext cx="0" cy="0"/>
          <a:chOff x="0" y="0"/>
          <a:chExt cx="0" cy="0"/>
        </a:xfrm>
      </p:grpSpPr>
      <p:sp>
        <p:nvSpPr>
          <p:cNvPr id="80" name="Google Shape;80;p22"/>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2"/>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22"/>
          <p:cNvSpPr txBox="1">
            <a:spLocks noGrp="1"/>
          </p:cNvSpPr>
          <p:nvPr>
            <p:ph type="body" idx="5"/>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4"/>
          <p:cNvSpPr>
            <a:spLocks noGrp="1"/>
          </p:cNvSpPr>
          <p:nvPr>
            <p:ph type="pic" idx="2"/>
          </p:nvPr>
        </p:nvSpPr>
        <p:spPr>
          <a:xfrm>
            <a:off x="5183188" y="987425"/>
            <a:ext cx="6172200" cy="4873625"/>
          </a:xfrm>
          <a:prstGeom prst="rect">
            <a:avLst/>
          </a:prstGeom>
          <a:noFill/>
          <a:ln>
            <a:noFill/>
          </a:ln>
        </p:spPr>
      </p:sp>
      <p:sp>
        <p:nvSpPr>
          <p:cNvPr id="98" name="Google Shape;9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5"/>
          <p:cNvSpPr>
            <a:spLocks noGrp="1"/>
          </p:cNvSpPr>
          <p:nvPr>
            <p:ph type="pic" idx="2"/>
          </p:nvPr>
        </p:nvSpPr>
        <p:spPr>
          <a:xfrm>
            <a:off x="5183188" y="987425"/>
            <a:ext cx="6172200" cy="2259209"/>
          </a:xfrm>
          <a:prstGeom prst="rect">
            <a:avLst/>
          </a:prstGeom>
          <a:noFill/>
          <a:ln>
            <a:noFill/>
          </a:ln>
        </p:spPr>
      </p:sp>
      <p:sp>
        <p:nvSpPr>
          <p:cNvPr id="105" name="Google Shape;105;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25"/>
          <p:cNvSpPr>
            <a:spLocks noGrp="1"/>
          </p:cNvSpPr>
          <p:nvPr>
            <p:ph type="pic" idx="3"/>
          </p:nvPr>
        </p:nvSpPr>
        <p:spPr>
          <a:xfrm>
            <a:off x="5183188" y="3451509"/>
            <a:ext cx="2970212" cy="2259209"/>
          </a:xfrm>
          <a:prstGeom prst="rect">
            <a:avLst/>
          </a:prstGeom>
          <a:noFill/>
          <a:ln>
            <a:noFill/>
          </a:ln>
        </p:spPr>
      </p:sp>
      <p:sp>
        <p:nvSpPr>
          <p:cNvPr id="110" name="Google Shape;110;p25"/>
          <p:cNvSpPr>
            <a:spLocks noGrp="1"/>
          </p:cNvSpPr>
          <p:nvPr>
            <p:ph type="pic" idx="4"/>
          </p:nvPr>
        </p:nvSpPr>
        <p:spPr>
          <a:xfrm>
            <a:off x="8383588" y="3451508"/>
            <a:ext cx="2970212" cy="2259209"/>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1"/>
        <p:cNvGrpSpPr/>
        <p:nvPr/>
      </p:nvGrpSpPr>
      <p:grpSpPr>
        <a:xfrm>
          <a:off x="0" y="0"/>
          <a:ext cx="0" cy="0"/>
          <a:chOff x="0" y="0"/>
          <a:chExt cx="0" cy="0"/>
        </a:xfrm>
      </p:grpSpPr>
      <p:sp>
        <p:nvSpPr>
          <p:cNvPr id="112" name="Google Shape;112;p26"/>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6"/>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4" name="Google Shape;11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117"/>
        <p:cNvGrpSpPr/>
        <p:nvPr/>
      </p:nvGrpSpPr>
      <p:grpSpPr>
        <a:xfrm>
          <a:off x="0" y="0"/>
          <a:ext cx="0" cy="0"/>
          <a:chOff x="0" y="0"/>
          <a:chExt cx="0" cy="0"/>
        </a:xfrm>
      </p:grpSpPr>
      <p:sp>
        <p:nvSpPr>
          <p:cNvPr id="118" name="Google Shape;118;p1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0" name="Google Shape;1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1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900"/>
              <a:buFont typeface="Arial"/>
              <a:buNone/>
            </a:pPr>
            <a:r>
              <a:rPr lang="en-US" sz="3900" b="1" i="0" u="none" strike="noStrike" cap="none">
                <a:solidFill>
                  <a:schemeClr val="lt1"/>
                </a:solidFill>
                <a:latin typeface="Trebuchet MS"/>
                <a:ea typeface="Trebuchet MS"/>
                <a:cs typeface="Trebuchet MS"/>
                <a:sym typeface="Trebuchet MS"/>
              </a:rPr>
              <a:t>VIRGINIA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25"/>
        <p:cNvGrpSpPr/>
        <p:nvPr/>
      </p:nvGrpSpPr>
      <p:grpSpPr>
        <a:xfrm>
          <a:off x="0" y="0"/>
          <a:ext cx="0" cy="0"/>
          <a:chOff x="0" y="0"/>
          <a:chExt cx="0" cy="0"/>
        </a:xfrm>
      </p:grpSpPr>
      <p:sp>
        <p:nvSpPr>
          <p:cNvPr id="126" name="Google Shape;126;p27"/>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7"/>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8" name="Google Shape;12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1"/>
        <p:cNvGrpSpPr/>
        <p:nvPr/>
      </p:nvGrpSpPr>
      <p:grpSpPr>
        <a:xfrm>
          <a:off x="0" y="0"/>
          <a:ext cx="0" cy="0"/>
          <a:chOff x="0" y="0"/>
          <a:chExt cx="0" cy="0"/>
        </a:xfrm>
      </p:grpSpPr>
      <p:sp>
        <p:nvSpPr>
          <p:cNvPr id="132" name="Google Shape;13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28"/>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8"/>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8"/>
          <p:cNvSpPr txBox="1">
            <a:spLocks noGrp="1"/>
          </p:cNvSpPr>
          <p:nvPr>
            <p:ph type="body" idx="3"/>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23"/>
        <p:cNvGrpSpPr/>
        <p:nvPr/>
      </p:nvGrpSpPr>
      <p:grpSpPr>
        <a:xfrm>
          <a:off x="0" y="0"/>
          <a:ext cx="0" cy="0"/>
          <a:chOff x="0" y="0"/>
          <a:chExt cx="0" cy="0"/>
        </a:xfrm>
      </p:grpSpPr>
      <p:sp>
        <p:nvSpPr>
          <p:cNvPr id="24" name="Google Shape;24;g15bca2e1307_0_4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15bca2e1307_0_4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15bca2e1307_0_4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g15bca2e1307_0_477"/>
          <p:cNvSpPr txBox="1">
            <a:spLocks noGrp="1"/>
          </p:cNvSpPr>
          <p:nvPr>
            <p:ph type="ctrTitle"/>
          </p:nvPr>
        </p:nvSpPr>
        <p:spPr>
          <a:xfrm>
            <a:off x="1524000" y="2235199"/>
            <a:ext cx="9144000" cy="23877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4E95"/>
              </a:buClr>
              <a:buSzPts val="6000"/>
              <a:buFont typeface="Times New Roman"/>
              <a:buNone/>
              <a:defRPr sz="6000">
                <a:solidFill>
                  <a:srgbClr val="004E9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g15bca2e1307_0_477"/>
          <p:cNvSpPr txBox="1">
            <a:spLocks noGrp="1"/>
          </p:cNvSpPr>
          <p:nvPr>
            <p:ph type="subTitle" idx="1"/>
          </p:nvPr>
        </p:nvSpPr>
        <p:spPr>
          <a:xfrm>
            <a:off x="1445341" y="4714875"/>
            <a:ext cx="9144000" cy="1028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8"/>
        <p:cNvGrpSpPr/>
        <p:nvPr/>
      </p:nvGrpSpPr>
      <p:grpSpPr>
        <a:xfrm>
          <a:off x="0" y="0"/>
          <a:ext cx="0" cy="0"/>
          <a:chOff x="0" y="0"/>
          <a:chExt cx="0" cy="0"/>
        </a:xfrm>
      </p:grpSpPr>
      <p:sp>
        <p:nvSpPr>
          <p:cNvPr id="139" name="Google Shape;139;p29"/>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9"/>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6" name="Google Shape;146;p29"/>
          <p:cNvSpPr txBox="1">
            <a:spLocks noGrp="1"/>
          </p:cNvSpPr>
          <p:nvPr>
            <p:ph type="body" idx="5"/>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7"/>
        <p:cNvGrpSpPr/>
        <p:nvPr/>
      </p:nvGrpSpPr>
      <p:grpSpPr>
        <a:xfrm>
          <a:off x="0" y="0"/>
          <a:ext cx="0" cy="0"/>
          <a:chOff x="0" y="0"/>
          <a:chExt cx="0" cy="0"/>
        </a:xfrm>
      </p:grpSpPr>
      <p:sp>
        <p:nvSpPr>
          <p:cNvPr id="148" name="Google Shape;14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30"/>
          <p:cNvSpPr txBox="1">
            <a:spLocks noGrp="1"/>
          </p:cNvSpPr>
          <p:nvPr>
            <p:ph type="body" idx="1"/>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9"/>
        <p:cNvGrpSpPr/>
        <p:nvPr/>
      </p:nvGrpSpPr>
      <p:grpSpPr>
        <a:xfrm>
          <a:off x="0" y="0"/>
          <a:ext cx="0" cy="0"/>
          <a:chOff x="0" y="0"/>
          <a:chExt cx="0" cy="0"/>
        </a:xfrm>
      </p:grpSpPr>
      <p:sp>
        <p:nvSpPr>
          <p:cNvPr id="30" name="Google Shape;30;g15bca2e1307_0_48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15bca2e1307_0_4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g15bca2e1307_0_4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15bca2e1307_0_4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15bca2e1307_0_48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35"/>
        <p:cNvGrpSpPr/>
        <p:nvPr/>
      </p:nvGrpSpPr>
      <p:grpSpPr>
        <a:xfrm>
          <a:off x="0" y="0"/>
          <a:ext cx="0" cy="0"/>
          <a:chOff x="0" y="0"/>
          <a:chExt cx="0" cy="0"/>
        </a:xfrm>
      </p:grpSpPr>
      <p:sp>
        <p:nvSpPr>
          <p:cNvPr id="36" name="Google Shape;36;g15bca2e1307_0_489"/>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15bca2e1307_0_4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15bca2e1307_0_4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15bca2e1307_0_48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g15bca2e1307_0_49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15bca2e1307_0_494"/>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3" name="Google Shape;43;g15bca2e1307_0_49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
        <p:cNvGrpSpPr/>
        <p:nvPr/>
      </p:nvGrpSpPr>
      <p:grpSpPr>
        <a:xfrm>
          <a:off x="0" y="0"/>
          <a:ext cx="0" cy="0"/>
          <a:chOff x="0" y="0"/>
          <a:chExt cx="0" cy="0"/>
        </a:xfrm>
      </p:grpSpPr>
      <p:sp>
        <p:nvSpPr>
          <p:cNvPr id="49" name="Google Shape;4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17"/>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7"/>
          <p:cNvSpPr txBox="1">
            <a:spLocks noGrp="1"/>
          </p:cNvSpPr>
          <p:nvPr>
            <p:ph type="body" idx="2"/>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
        <p:cNvGrpSpPr/>
        <p:nvPr/>
      </p:nvGrpSpPr>
      <p:grpSpPr>
        <a:xfrm>
          <a:off x="0" y="0"/>
          <a:ext cx="0" cy="0"/>
          <a:chOff x="0" y="0"/>
          <a:chExt cx="0" cy="0"/>
        </a:xfrm>
      </p:grpSpPr>
      <p:sp>
        <p:nvSpPr>
          <p:cNvPr id="55" name="Google Shape;55;p18"/>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18"/>
          <p:cNvSpPr txBox="1">
            <a:spLocks noGrp="1"/>
          </p:cNvSpPr>
          <p:nvPr>
            <p:ph type="body" idx="2"/>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63" name="Google Shape;6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doe.virginia.gov/testing/sol/standards_docs/english/2017/progression-chart/writing-progression-cht-2017.doc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nces.ed.gov/nationsreportcard/pdf/main2011/2012470.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keystoliteracy.com/blog/the-not-so-simple-view-of-writing/#:~:text=The%20Not%20So%20Simple%20View%20of%20Writing%20expanded%20the%20framework,needed%20during%20the%20review%20stage)."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vimeo.com/414312488?fbclid=IwAR1POc12dBKbDg1B305-YvF4eQgszRRums5fe_rMiiG_gH639i6LvJrm2aM&amp;fs=e&amp;s=c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Ii8QbOQ4aCc"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youtu.be/zZslAVsBBGE" TargetMode="External"/><Relationship Id="rId5" Type="http://schemas.openxmlformats.org/officeDocument/2006/relationships/image" Target="../media/image4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LM_Ytt6IAL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tinyurl.com/VDOEK-2"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voyagersopris.com/podcast/2022/how-explicit-writing-instruction-can-compensate-for-gaps-in-background-knowledge?utm_source=news&amp;utm_medium=email&amp;utm_campaign=2022_Q3_VSL_Edview360_Podcast_Wexler"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hyperlink" Target="https://wakelet.com/wake/lS4ZpgicSfNWPpIxMpBnk" TargetMode="External"/><Relationship Id="rId4" Type="http://schemas.openxmlformats.org/officeDocument/2006/relationships/hyperlink" Target="https://journals.sagepub.com/toc/rre/43/1"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414312488?fbclid=IwAR1POc12dBKbDg1B305-YvF4eQgszRRums5fe_rMiiG_gH639i6LvJrm2aM&amp;fs=e&amp;s=cl"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keystoliteracy.com/free-resources/article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hyperlink" Target="mailto:kelly.erickson@nn.k12.va.us" TargetMode="External"/><Relationship Id="rId4" Type="http://schemas.openxmlformats.org/officeDocument/2006/relationships/hyperlink" Target="mailto:barbara.brinker@nn.k12.va.u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5bca2e1307_0_498"/>
          <p:cNvSpPr txBox="1">
            <a:spLocks noGrp="1"/>
          </p:cNvSpPr>
          <p:nvPr>
            <p:ph type="ctrTitle"/>
          </p:nvPr>
        </p:nvSpPr>
        <p:spPr>
          <a:xfrm>
            <a:off x="733000" y="1698900"/>
            <a:ext cx="61461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3B71"/>
              </a:buClr>
              <a:buSzPct val="100000"/>
              <a:buFont typeface="Times New Roman"/>
              <a:buNone/>
            </a:pPr>
            <a:r>
              <a:rPr lang="en-US"/>
              <a:t>Primary Writing Instruction for All:</a:t>
            </a:r>
            <a:endParaRPr/>
          </a:p>
          <a:p>
            <a:pPr marL="0" lvl="0" indent="0" algn="ctr" rtl="0">
              <a:lnSpc>
                <a:spcPct val="90000"/>
              </a:lnSpc>
              <a:spcBef>
                <a:spcPts val="0"/>
              </a:spcBef>
              <a:spcAft>
                <a:spcPts val="0"/>
              </a:spcAft>
              <a:buClr>
                <a:srgbClr val="003B71"/>
              </a:buClr>
              <a:buSzPct val="100000"/>
              <a:buFont typeface="Times New Roman"/>
              <a:buNone/>
            </a:pPr>
            <a:r>
              <a:rPr lang="en-US"/>
              <a:t>What? So What? Now What?</a:t>
            </a:r>
            <a:endParaRPr/>
          </a:p>
        </p:txBody>
      </p:sp>
      <p:sp>
        <p:nvSpPr>
          <p:cNvPr id="157" name="Google Shape;157;g15bca2e1307_0_498"/>
          <p:cNvSpPr txBox="1">
            <a:spLocks noGrp="1"/>
          </p:cNvSpPr>
          <p:nvPr>
            <p:ph type="subTitle" idx="1"/>
          </p:nvPr>
        </p:nvSpPr>
        <p:spPr>
          <a:xfrm>
            <a:off x="1524000" y="42669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Kindergarten - 2nd Grade</a:t>
            </a:r>
            <a:endParaRPr/>
          </a:p>
          <a:p>
            <a:pPr marL="0" lvl="0" indent="0" algn="ctr" rtl="0">
              <a:lnSpc>
                <a:spcPct val="90000"/>
              </a:lnSpc>
              <a:spcBef>
                <a:spcPts val="0"/>
              </a:spcBef>
              <a:spcAft>
                <a:spcPts val="0"/>
              </a:spcAft>
              <a:buClr>
                <a:schemeClr val="dk1"/>
              </a:buClr>
              <a:buSzPts val="2400"/>
              <a:buNone/>
            </a:pPr>
            <a:r>
              <a:rPr lang="en-US"/>
              <a:t>VDOE SOL Conference Fall 2022</a:t>
            </a:r>
            <a:endParaRPr/>
          </a:p>
          <a:p>
            <a:pPr marL="0" lvl="0" indent="0" algn="ctr" rtl="0">
              <a:lnSpc>
                <a:spcPct val="90000"/>
              </a:lnSpc>
              <a:spcBef>
                <a:spcPts val="0"/>
              </a:spcBef>
              <a:spcAft>
                <a:spcPts val="0"/>
              </a:spcAft>
              <a:buClr>
                <a:schemeClr val="dk1"/>
              </a:buClr>
              <a:buSzPts val="2400"/>
              <a:buNone/>
            </a:pPr>
            <a:r>
              <a:rPr lang="en-US"/>
              <a:t>Barbara Brinker and Kelly Erickson</a:t>
            </a:r>
            <a:endParaRPr/>
          </a:p>
          <a:p>
            <a:pPr marL="0" lvl="0" indent="0" algn="ctr" rtl="0">
              <a:lnSpc>
                <a:spcPct val="90000"/>
              </a:lnSpc>
              <a:spcBef>
                <a:spcPts val="0"/>
              </a:spcBef>
              <a:spcAft>
                <a:spcPts val="0"/>
              </a:spcAft>
              <a:buClr>
                <a:schemeClr val="dk1"/>
              </a:buClr>
              <a:buSzPts val="2400"/>
              <a:buNone/>
            </a:pPr>
            <a:r>
              <a:rPr lang="en-US"/>
              <a:t>Newport News Public Schools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15bca2e1307_0_567" descr="VDOE Progression of Virginia Writing Standards of Learning  presented in a chart."/>
          <p:cNvPicPr preferRelativeResize="0"/>
          <p:nvPr/>
        </p:nvPicPr>
        <p:blipFill rotWithShape="1">
          <a:blip r:embed="rId3">
            <a:alphaModFix/>
          </a:blip>
          <a:srcRect/>
          <a:stretch/>
        </p:blipFill>
        <p:spPr>
          <a:xfrm>
            <a:off x="1357475" y="2252825"/>
            <a:ext cx="9974700" cy="4404600"/>
          </a:xfrm>
          <a:prstGeom prst="rect">
            <a:avLst/>
          </a:prstGeom>
          <a:noFill/>
          <a:ln>
            <a:noFill/>
          </a:ln>
        </p:spPr>
      </p:pic>
      <p:sp>
        <p:nvSpPr>
          <p:cNvPr id="232" name="Google Shape;232;g15bca2e1307_0_567"/>
          <p:cNvSpPr txBox="1">
            <a:spLocks noGrp="1"/>
          </p:cNvSpPr>
          <p:nvPr>
            <p:ph type="ctrTitle"/>
          </p:nvPr>
        </p:nvSpPr>
        <p:spPr>
          <a:xfrm>
            <a:off x="3048000" y="217950"/>
            <a:ext cx="9144000" cy="17382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667"/>
              <a:buNone/>
            </a:pPr>
            <a:r>
              <a:rPr lang="en-US" sz="4400"/>
              <a:t>Progression of Virginia </a:t>
            </a:r>
            <a:endParaRPr sz="4400"/>
          </a:p>
          <a:p>
            <a:pPr marL="0" lvl="0" indent="0" algn="ctr" rtl="0">
              <a:lnSpc>
                <a:spcPct val="90000"/>
              </a:lnSpc>
              <a:spcBef>
                <a:spcPts val="0"/>
              </a:spcBef>
              <a:spcAft>
                <a:spcPts val="0"/>
              </a:spcAft>
              <a:buSzPts val="6667"/>
              <a:buNone/>
            </a:pPr>
            <a:r>
              <a:rPr lang="en-US" sz="4400"/>
              <a:t>Writing SOLs</a:t>
            </a:r>
            <a:endParaRPr sz="4400"/>
          </a:p>
          <a:p>
            <a:pPr marL="0" lvl="0" indent="0" algn="ctr" rtl="0">
              <a:lnSpc>
                <a:spcPct val="90000"/>
              </a:lnSpc>
              <a:spcBef>
                <a:spcPts val="0"/>
              </a:spcBef>
              <a:spcAft>
                <a:spcPts val="0"/>
              </a:spcAft>
              <a:buSzPts val="6667"/>
              <a:buNone/>
            </a:pPr>
            <a:r>
              <a:rPr lang="en-US" sz="2200" u="sng">
                <a:solidFill>
                  <a:schemeClr val="hlink"/>
                </a:solidFill>
                <a:hlinkClick r:id="rId4"/>
              </a:rPr>
              <a:t>VDOE 2017 SOL Writing Progression</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15bca2e1307_0_574" descr="Photograph of Natalie Wexler, co-author of The Writing Revolution."/>
          <p:cNvPicPr preferRelativeResize="0"/>
          <p:nvPr/>
        </p:nvPicPr>
        <p:blipFill rotWithShape="1">
          <a:blip r:embed="rId3">
            <a:alphaModFix/>
          </a:blip>
          <a:srcRect/>
          <a:stretch/>
        </p:blipFill>
        <p:spPr>
          <a:xfrm>
            <a:off x="6306200" y="297525"/>
            <a:ext cx="5460675" cy="6262925"/>
          </a:xfrm>
          <a:prstGeom prst="rect">
            <a:avLst/>
          </a:prstGeom>
          <a:noFill/>
          <a:ln>
            <a:noFill/>
          </a:ln>
        </p:spPr>
      </p:pic>
      <p:pic>
        <p:nvPicPr>
          <p:cNvPr id="240" name="Google Shape;240;g15bca2e1307_0_574" descr="clip art"/>
          <p:cNvPicPr preferRelativeResize="0"/>
          <p:nvPr/>
        </p:nvPicPr>
        <p:blipFill rotWithShape="1">
          <a:blip r:embed="rId4">
            <a:alphaModFix/>
          </a:blip>
          <a:srcRect/>
          <a:stretch/>
        </p:blipFill>
        <p:spPr>
          <a:xfrm>
            <a:off x="1162700" y="394150"/>
            <a:ext cx="4680050" cy="6262924"/>
          </a:xfrm>
          <a:prstGeom prst="rect">
            <a:avLst/>
          </a:prstGeom>
          <a:noFill/>
          <a:ln>
            <a:noFill/>
          </a:ln>
        </p:spPr>
      </p:pic>
      <p:sp>
        <p:nvSpPr>
          <p:cNvPr id="241" name="Google Shape;241;g15bca2e1307_0_574"/>
          <p:cNvSpPr txBox="1">
            <a:spLocks noGrp="1"/>
          </p:cNvSpPr>
          <p:nvPr>
            <p:ph type="title"/>
          </p:nvPr>
        </p:nvSpPr>
        <p:spPr>
          <a:xfrm>
            <a:off x="122950" y="-5"/>
            <a:ext cx="10515600" cy="1326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Natalie Wexler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5bca2e1307_0_582"/>
          <p:cNvSpPr txBox="1">
            <a:spLocks noGrp="1"/>
          </p:cNvSpPr>
          <p:nvPr>
            <p:ph type="ctrTitle"/>
          </p:nvPr>
        </p:nvSpPr>
        <p:spPr>
          <a:xfrm>
            <a:off x="2933700" y="217950"/>
            <a:ext cx="9144000" cy="13140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80180"/>
              <a:buNone/>
            </a:pPr>
            <a:r>
              <a:rPr lang="en-US" sz="3700"/>
              <a:t>How is Writing Usually </a:t>
            </a:r>
            <a:endParaRPr sz="3700"/>
          </a:p>
          <a:p>
            <a:pPr marL="0" lvl="0" indent="0" algn="ctr" rtl="0">
              <a:lnSpc>
                <a:spcPct val="90000"/>
              </a:lnSpc>
              <a:spcBef>
                <a:spcPts val="0"/>
              </a:spcBef>
              <a:spcAft>
                <a:spcPts val="0"/>
              </a:spcAft>
              <a:buSzPct val="180180"/>
              <a:buNone/>
            </a:pPr>
            <a:r>
              <a:rPr lang="en-US" sz="3700"/>
              <a:t>Taught in School?</a:t>
            </a:r>
            <a:endParaRPr sz="3700"/>
          </a:p>
          <a:p>
            <a:pPr marL="0" lvl="0" indent="0" algn="ctr" rtl="0">
              <a:lnSpc>
                <a:spcPct val="90000"/>
              </a:lnSpc>
              <a:spcBef>
                <a:spcPts val="0"/>
              </a:spcBef>
              <a:spcAft>
                <a:spcPts val="0"/>
              </a:spcAft>
              <a:buSzPts val="6000"/>
              <a:buNone/>
            </a:pPr>
            <a:r>
              <a:rPr lang="en-US" sz="1650"/>
              <a:t>Graham, </a:t>
            </a:r>
            <a:r>
              <a:rPr lang="en-US" sz="1650" i="1"/>
              <a:t>Changing How Writing is Taught</a:t>
            </a:r>
            <a:r>
              <a:rPr lang="en-US" sz="1650"/>
              <a:t>, 2019</a:t>
            </a:r>
            <a:endParaRPr sz="1650"/>
          </a:p>
          <a:p>
            <a:pPr marL="0" lvl="0" indent="0" algn="ctr" rtl="0">
              <a:lnSpc>
                <a:spcPct val="90000"/>
              </a:lnSpc>
              <a:spcBef>
                <a:spcPts val="0"/>
              </a:spcBef>
              <a:spcAft>
                <a:spcPts val="0"/>
              </a:spcAft>
              <a:buSzPct val="303030"/>
              <a:buNone/>
            </a:pPr>
            <a:endParaRPr sz="2200"/>
          </a:p>
        </p:txBody>
      </p:sp>
      <p:pic>
        <p:nvPicPr>
          <p:cNvPr id="248" name="Google Shape;248;g15bca2e1307_0_582" descr="How is Writing Usually Taught in School?"/>
          <p:cNvPicPr preferRelativeResize="0"/>
          <p:nvPr/>
        </p:nvPicPr>
        <p:blipFill rotWithShape="1">
          <a:blip r:embed="rId3">
            <a:alphaModFix/>
          </a:blip>
          <a:srcRect/>
          <a:stretch/>
        </p:blipFill>
        <p:spPr>
          <a:xfrm>
            <a:off x="152400" y="2108550"/>
            <a:ext cx="5032350" cy="4597050"/>
          </a:xfrm>
          <a:prstGeom prst="rect">
            <a:avLst/>
          </a:prstGeom>
          <a:noFill/>
          <a:ln>
            <a:noFill/>
          </a:ln>
        </p:spPr>
      </p:pic>
      <p:sp>
        <p:nvSpPr>
          <p:cNvPr id="249" name="Google Shape;249;g15bca2e1307_0_582"/>
          <p:cNvSpPr txBox="1"/>
          <p:nvPr/>
        </p:nvSpPr>
        <p:spPr>
          <a:xfrm>
            <a:off x="6009600" y="1814650"/>
            <a:ext cx="5726700" cy="49872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rgbClr val="000000"/>
              </a:buClr>
              <a:buSzPts val="1200"/>
              <a:buFont typeface="Century Gothic"/>
              <a:buChar char="●"/>
            </a:pPr>
            <a:r>
              <a:rPr lang="en-US" sz="1200" b="0" i="0" u="none" strike="noStrike" cap="none">
                <a:solidFill>
                  <a:srgbClr val="000000"/>
                </a:solidFill>
                <a:latin typeface="Century Gothic"/>
                <a:ea typeface="Century Gothic"/>
                <a:cs typeface="Century Gothic"/>
                <a:sym typeface="Century Gothic"/>
              </a:rPr>
              <a:t>In some classrooms, writing instruction is exemplary.  But most often that is not the case.  Universally, writing and writing instruction in most classrooms is inadequate. </a:t>
            </a:r>
            <a:endParaRPr sz="1200" b="0" i="0" u="none" strike="noStrike" cap="none">
              <a:solidFill>
                <a:srgbClr val="000000"/>
              </a:solidFill>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000000"/>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This lack of attention to teaching students how to plan and revise was also a common theme in other studies.</a:t>
            </a:r>
            <a:endParaRPr sz="1200" b="0"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1" i="0" u="none" strike="noStrike" cap="none">
                <a:solidFill>
                  <a:srgbClr val="333333"/>
                </a:solidFill>
                <a:highlight>
                  <a:srgbClr val="FFFFFF"/>
                </a:highlight>
                <a:latin typeface="Century Gothic"/>
                <a:ea typeface="Century Gothic"/>
                <a:cs typeface="Century Gothic"/>
                <a:sym typeface="Century Gothic"/>
              </a:rPr>
              <a:t>most of the writing activities applied for this purpose involved writing without composing (e.g., filling in blanks on a worksheet, note taking, and one-sentence responses to questions)</a:t>
            </a:r>
            <a:endParaRPr sz="1200" b="1"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1" i="0" u="none" strike="noStrike" cap="none">
                <a:solidFill>
                  <a:srgbClr val="333333"/>
                </a:solidFill>
                <a:highlight>
                  <a:srgbClr val="FFFFFF"/>
                </a:highlight>
                <a:latin typeface="Century Gothic"/>
                <a:ea typeface="Century Gothic"/>
                <a:cs typeface="Century Gothic"/>
                <a:sym typeface="Century Gothic"/>
              </a:rPr>
              <a:t>a majority of teachers did not devote enough time to teaching writing</a:t>
            </a:r>
            <a:endParaRPr sz="1200" b="1"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While most writing outside of school today is done digitally, the use of digital tools for writing or writing instruction was notably absent in the typical classroom </a:t>
            </a:r>
            <a:endParaRPr sz="1200" b="0"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recommendation is 1 hour of writing instruction</a:t>
            </a:r>
            <a:endParaRPr sz="1200" b="0"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 per day, but this is rarely operationalized</a:t>
            </a:r>
            <a:endParaRPr sz="1200" b="0" i="0" u="none" strike="noStrike" cap="none">
              <a:solidFill>
                <a:srgbClr val="333333"/>
              </a:solidFill>
              <a:highlight>
                <a:srgbClr val="FFFFFF"/>
              </a:highlight>
              <a:latin typeface="Century Gothic"/>
              <a:ea typeface="Century Gothic"/>
              <a:cs typeface="Century Gothic"/>
              <a:sym typeface="Century Gothic"/>
            </a:endParaRPr>
          </a:p>
          <a:p>
            <a:pPr marL="914400" marR="0" lvl="1" indent="-304800" algn="l" rtl="0">
              <a:lnSpc>
                <a:spcPct val="100000"/>
              </a:lnSpc>
              <a:spcBef>
                <a:spcPts val="0"/>
              </a:spcBef>
              <a:spcAft>
                <a:spcPts val="0"/>
              </a:spcAft>
              <a:buClr>
                <a:srgbClr val="333333"/>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how  frequently teachers applied specific instructional practices, made particular instructional adaptations, or assigned different types of writing was related to the time they devoted to teaching writing. </a:t>
            </a:r>
            <a:endParaRPr sz="1200" b="0"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1" i="0" u="none" strike="noStrike" cap="none">
                <a:solidFill>
                  <a:srgbClr val="333333"/>
                </a:solidFill>
                <a:highlight>
                  <a:srgbClr val="FFFFFF"/>
                </a:highlight>
                <a:latin typeface="Century Gothic"/>
                <a:ea typeface="Century Gothic"/>
                <a:cs typeface="Century Gothic"/>
                <a:sym typeface="Century Gothic"/>
              </a:rPr>
              <a:t>primary audience for students’ writing was the teacher </a:t>
            </a:r>
            <a:endParaRPr sz="1200" b="1"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1" i="0" u="none" strike="noStrike" cap="none">
                <a:solidFill>
                  <a:srgbClr val="333333"/>
                </a:solidFill>
                <a:highlight>
                  <a:srgbClr val="FFFFFF"/>
                </a:highlight>
                <a:latin typeface="Century Gothic"/>
                <a:ea typeface="Century Gothic"/>
                <a:cs typeface="Century Gothic"/>
                <a:sym typeface="Century Gothic"/>
              </a:rPr>
              <a:t>writing involved little collaboration among students</a:t>
            </a:r>
            <a:endParaRPr sz="1200" b="1"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classroom resources for teaching writing were inadequate </a:t>
            </a:r>
            <a:endParaRPr sz="1200" b="0"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formative evaluation occurred infrequently</a:t>
            </a:r>
            <a:endParaRPr sz="1200" b="0"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1" i="0" u="none" strike="noStrike" cap="none">
                <a:solidFill>
                  <a:srgbClr val="333333"/>
                </a:solidFill>
                <a:highlight>
                  <a:srgbClr val="FFFFFF"/>
                </a:highlight>
                <a:latin typeface="Century Gothic"/>
                <a:ea typeface="Century Gothic"/>
                <a:cs typeface="Century Gothic"/>
                <a:sym typeface="Century Gothic"/>
              </a:rPr>
              <a:t>motivation for writing was largely ignored</a:t>
            </a:r>
            <a:endParaRPr sz="1200" b="1" i="0" u="none" strike="noStrike" cap="none">
              <a:solidFill>
                <a:srgbClr val="333333"/>
              </a:solidFill>
              <a:highlight>
                <a:srgbClr val="FFFFFF"/>
              </a:highlight>
              <a:latin typeface="Century Gothic"/>
              <a:ea typeface="Century Gothic"/>
              <a:cs typeface="Century Gothic"/>
              <a:sym typeface="Century Gothic"/>
            </a:endParaRPr>
          </a:p>
          <a:p>
            <a:pPr marL="457200" marR="0" lvl="0" indent="-304800" algn="l" rtl="0">
              <a:lnSpc>
                <a:spcPct val="100000"/>
              </a:lnSpc>
              <a:spcBef>
                <a:spcPts val="0"/>
              </a:spcBef>
              <a:spcAft>
                <a:spcPts val="0"/>
              </a:spcAft>
              <a:buClr>
                <a:srgbClr val="333333"/>
              </a:buClr>
              <a:buSzPts val="1200"/>
              <a:buFont typeface="Century Gothic"/>
              <a:buChar char="●"/>
            </a:pPr>
            <a:r>
              <a:rPr lang="en-US" sz="1200" b="0" i="0" u="none" strike="noStrike" cap="none">
                <a:solidFill>
                  <a:srgbClr val="333333"/>
                </a:solidFill>
                <a:highlight>
                  <a:srgbClr val="FFFFFF"/>
                </a:highlight>
                <a:latin typeface="Century Gothic"/>
                <a:ea typeface="Century Gothic"/>
                <a:cs typeface="Century Gothic"/>
                <a:sym typeface="Century Gothic"/>
              </a:rPr>
              <a:t>the writing needs of students with a disability or who were learning a second language were not sufficiently addressed </a:t>
            </a:r>
            <a:endParaRPr sz="1200" b="0" i="0" u="none" strike="noStrike" cap="none">
              <a:solidFill>
                <a:srgbClr val="333333"/>
              </a:solidFill>
              <a:highlight>
                <a:srgbClr val="FFFFFF"/>
              </a:highlight>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5bca2e1307_0_590"/>
          <p:cNvSpPr txBox="1">
            <a:spLocks noGrp="1"/>
          </p:cNvSpPr>
          <p:nvPr>
            <p:ph type="title" idx="4294967295"/>
          </p:nvPr>
        </p:nvSpPr>
        <p:spPr>
          <a:xfrm>
            <a:off x="533375" y="108675"/>
            <a:ext cx="11395500" cy="7992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000" i="0" u="none" strike="noStrike" cap="none"/>
              <a:t>So What?</a:t>
            </a:r>
            <a:endParaRPr/>
          </a:p>
          <a:p>
            <a:pPr marL="0" marR="0" lvl="0" indent="0" algn="l" rtl="0">
              <a:lnSpc>
                <a:spcPct val="100000"/>
              </a:lnSpc>
              <a:spcBef>
                <a:spcPts val="0"/>
              </a:spcBef>
              <a:spcAft>
                <a:spcPts val="0"/>
              </a:spcAft>
              <a:buClr>
                <a:srgbClr val="000000"/>
              </a:buClr>
              <a:buSzPts val="40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5bca2e1307_0_590"/>
          <p:cNvSpPr txBox="1"/>
          <p:nvPr/>
        </p:nvSpPr>
        <p:spPr>
          <a:xfrm>
            <a:off x="533375" y="989775"/>
            <a:ext cx="5609400" cy="18471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Arial"/>
                <a:ea typeface="Arial"/>
                <a:cs typeface="Arial"/>
                <a:sym typeface="Arial"/>
              </a:rPr>
              <a:t>“Competence in writing appears at the forefront of educational concerns at the national level. However, there is little consensus on how writing should be taught.”</a:t>
            </a:r>
            <a:endParaRPr sz="2000" b="0"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(Spear-Swerling, 2022, p. 190)  </a:t>
            </a:r>
            <a:endParaRPr sz="1400" b="0" i="0" u="none" strike="noStrike" cap="none">
              <a:solidFill>
                <a:srgbClr val="000000"/>
              </a:solidFill>
              <a:latin typeface="Arial"/>
              <a:ea typeface="Arial"/>
              <a:cs typeface="Arial"/>
              <a:sym typeface="Arial"/>
            </a:endParaRPr>
          </a:p>
        </p:txBody>
      </p:sp>
      <p:sp>
        <p:nvSpPr>
          <p:cNvPr id="258" name="Google Shape;258;g15bca2e1307_0_590"/>
          <p:cNvSpPr txBox="1"/>
          <p:nvPr/>
        </p:nvSpPr>
        <p:spPr>
          <a:xfrm>
            <a:off x="6612450" y="989775"/>
            <a:ext cx="5316300" cy="52335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r>
              <a:rPr lang="en-US" sz="3000" b="0" i="1" u="none" strike="noStrike" cap="none">
                <a:solidFill>
                  <a:srgbClr val="000000"/>
                </a:solidFill>
                <a:latin typeface="Arial"/>
                <a:ea typeface="Arial"/>
                <a:cs typeface="Arial"/>
                <a:sym typeface="Arial"/>
              </a:rPr>
              <a:t>“In early grades teaching is often focused on the conventions of writing (ex: punctuation) and may ignore other parts of the writing process, such as sentence construction. And more generally, evidence-based practice is also not embedded in curricular competencies.”</a:t>
            </a:r>
            <a:endParaRPr sz="3000" b="0"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(Spear-Swerling, 2022, p. 190)  </a:t>
            </a:r>
            <a:endParaRPr sz="1400" b="0" i="0" u="none" strike="noStrike" cap="none">
              <a:solidFill>
                <a:srgbClr val="000000"/>
              </a:solidFill>
              <a:latin typeface="Arial"/>
              <a:ea typeface="Arial"/>
              <a:cs typeface="Arial"/>
              <a:sym typeface="Arial"/>
            </a:endParaRPr>
          </a:p>
        </p:txBody>
      </p:sp>
      <p:pic>
        <p:nvPicPr>
          <p:cNvPr id="259" name="Google Shape;259;g15bca2e1307_0_590" descr="clip art"/>
          <p:cNvPicPr preferRelativeResize="0"/>
          <p:nvPr/>
        </p:nvPicPr>
        <p:blipFill rotWithShape="1">
          <a:blip r:embed="rId3">
            <a:alphaModFix/>
          </a:blip>
          <a:srcRect/>
          <a:stretch/>
        </p:blipFill>
        <p:spPr>
          <a:xfrm flipH="1">
            <a:off x="7720500" y="214075"/>
            <a:ext cx="865875" cy="498725"/>
          </a:xfrm>
          <a:prstGeom prst="rect">
            <a:avLst/>
          </a:prstGeom>
          <a:noFill/>
          <a:ln>
            <a:noFill/>
          </a:ln>
        </p:spPr>
      </p:pic>
      <p:sp>
        <p:nvSpPr>
          <p:cNvPr id="260" name="Google Shape;260;g15bca2e1307_0_590"/>
          <p:cNvSpPr txBox="1"/>
          <p:nvPr/>
        </p:nvSpPr>
        <p:spPr>
          <a:xfrm>
            <a:off x="494375" y="3005175"/>
            <a:ext cx="5687400" cy="1293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 Because writing is a valuable tool for communication, learning, and self-expression, people who do not have adequate writing skills may be at a disadvantage and may face restricted opportunities for education and employment.”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201F1E"/>
                </a:solidFill>
                <a:highlight>
                  <a:schemeClr val="lt1"/>
                </a:highlight>
                <a:latin typeface="Arial"/>
                <a:ea typeface="Arial"/>
                <a:cs typeface="Arial"/>
                <a:sym typeface="Arial"/>
              </a:rPr>
              <a:t>Sedita, Keys to Early Writing,2021, p. 14</a:t>
            </a:r>
            <a:endParaRPr sz="1400" b="0" i="0" u="none" strike="noStrike" cap="none">
              <a:solidFill>
                <a:srgbClr val="000000"/>
              </a:solidFill>
              <a:latin typeface="Times New Roman"/>
              <a:ea typeface="Times New Roman"/>
              <a:cs typeface="Times New Roman"/>
              <a:sym typeface="Times New Roman"/>
            </a:endParaRPr>
          </a:p>
        </p:txBody>
      </p:sp>
      <p:sp>
        <p:nvSpPr>
          <p:cNvPr id="261" name="Google Shape;261;g15bca2e1307_0_590"/>
          <p:cNvSpPr txBox="1"/>
          <p:nvPr/>
        </p:nvSpPr>
        <p:spPr>
          <a:xfrm>
            <a:off x="494375" y="5444550"/>
            <a:ext cx="5687400" cy="8928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63636"/>
                </a:solidFill>
                <a:highlight>
                  <a:srgbClr val="FFFFFF"/>
                </a:highlight>
                <a:latin typeface="Verdana"/>
                <a:ea typeface="Verdana"/>
                <a:cs typeface="Verdana"/>
                <a:sym typeface="Verdana"/>
              </a:rPr>
              <a:t>Twenty-four percent of students at both grades 8 and 12 performed at the </a:t>
            </a:r>
            <a:r>
              <a:rPr lang="en-US" sz="1200" b="0" i="1" u="none" strike="noStrike" cap="none">
                <a:solidFill>
                  <a:srgbClr val="363636"/>
                </a:solidFill>
                <a:latin typeface="Verdana"/>
                <a:ea typeface="Verdana"/>
                <a:cs typeface="Verdana"/>
                <a:sym typeface="Verdana"/>
              </a:rPr>
              <a:t>Proficient</a:t>
            </a:r>
            <a:r>
              <a:rPr lang="en-US" sz="1200" b="0" i="0" u="none" strike="noStrike" cap="none">
                <a:solidFill>
                  <a:srgbClr val="363636"/>
                </a:solidFill>
                <a:highlight>
                  <a:srgbClr val="FFFFFF"/>
                </a:highlight>
                <a:latin typeface="Verdana"/>
                <a:ea typeface="Verdana"/>
                <a:cs typeface="Verdana"/>
                <a:sym typeface="Verdana"/>
              </a:rPr>
              <a:t> level in writing in 2011.</a:t>
            </a:r>
            <a:endParaRPr sz="1200" b="0" i="0" u="none" strike="noStrike" cap="none">
              <a:solidFill>
                <a:srgbClr val="363636"/>
              </a:solidFill>
              <a:highlight>
                <a:srgbClr val="FFFFFF"/>
              </a:highlight>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highlight>
                  <a:srgbClr val="FFFFFF"/>
                </a:highlight>
                <a:latin typeface="Verdana"/>
                <a:ea typeface="Verdana"/>
                <a:cs typeface="Verdana"/>
                <a:sym typeface="Verdana"/>
                <a:hlinkClick r:id="rId4"/>
              </a:rPr>
              <a:t>https://nces.ed.gov/nationsreportcard/pdf/main2011/2012470.pdf</a:t>
            </a:r>
            <a:endParaRPr sz="1000" b="0" i="0" u="none" strike="noStrike" cap="none">
              <a:solidFill>
                <a:srgbClr val="363636"/>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63636"/>
              </a:solidFill>
              <a:highlight>
                <a:srgbClr val="FFFFFF"/>
              </a:highlight>
              <a:latin typeface="Verdana"/>
              <a:ea typeface="Verdana"/>
              <a:cs typeface="Verdana"/>
              <a:sym typeface="Verdana"/>
            </a:endParaRPr>
          </a:p>
        </p:txBody>
      </p:sp>
      <p:pic>
        <p:nvPicPr>
          <p:cNvPr id="262" name="Google Shape;262;g15bca2e1307_0_590" descr="Decorative title for National Assessment of Educational Progress otherwise known as NAEP"/>
          <p:cNvPicPr preferRelativeResize="0"/>
          <p:nvPr/>
        </p:nvPicPr>
        <p:blipFill rotWithShape="1">
          <a:blip r:embed="rId5">
            <a:alphaModFix/>
          </a:blip>
          <a:srcRect/>
          <a:stretch/>
        </p:blipFill>
        <p:spPr>
          <a:xfrm>
            <a:off x="383950" y="4404975"/>
            <a:ext cx="5895875" cy="1039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5bca2e1307_0_601"/>
          <p:cNvSpPr txBox="1">
            <a:spLocks noGrp="1"/>
          </p:cNvSpPr>
          <p:nvPr>
            <p:ph type="title" idx="4294967295"/>
          </p:nvPr>
        </p:nvSpPr>
        <p:spPr>
          <a:xfrm>
            <a:off x="518425" y="114300"/>
            <a:ext cx="10715100" cy="800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highlight>
                  <a:schemeClr val="lt1"/>
                </a:highlight>
              </a:rPr>
              <a:t>Characteristics of Structured Literacy</a:t>
            </a:r>
            <a:endParaRPr sz="4000" b="1" i="0" u="none" strike="noStrike" cap="none"/>
          </a:p>
        </p:txBody>
      </p:sp>
      <p:sp>
        <p:nvSpPr>
          <p:cNvPr id="269" name="Google Shape;269;g15bca2e1307_0_601"/>
          <p:cNvSpPr txBox="1"/>
          <p:nvPr/>
        </p:nvSpPr>
        <p:spPr>
          <a:xfrm>
            <a:off x="5123750" y="1063800"/>
            <a:ext cx="6635700" cy="56799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457200" marR="0" lvl="0" indent="-361950" algn="l" rtl="0">
              <a:lnSpc>
                <a:spcPct val="100000"/>
              </a:lnSpc>
              <a:spcBef>
                <a:spcPts val="0"/>
              </a:spcBef>
              <a:spcAft>
                <a:spcPts val="0"/>
              </a:spcAft>
              <a:buClr>
                <a:srgbClr val="000000"/>
              </a:buClr>
              <a:buSzPts val="2100"/>
              <a:buFont typeface="Arial"/>
              <a:buChar char="●"/>
            </a:pPr>
            <a:r>
              <a:rPr lang="en-US" sz="2100" b="1" i="0" u="none" strike="noStrike" cap="none">
                <a:solidFill>
                  <a:srgbClr val="000000"/>
                </a:solidFill>
                <a:latin typeface="Arial"/>
                <a:ea typeface="Arial"/>
                <a:cs typeface="Arial"/>
                <a:sym typeface="Arial"/>
              </a:rPr>
              <a:t>Explicit Instruction:  key skills are directly taught, modeled and clearly explained</a:t>
            </a:r>
            <a:endParaRPr sz="2100" b="1"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rgbClr val="000000"/>
              </a:buClr>
              <a:buSzPts val="2100"/>
              <a:buFont typeface="Arial"/>
              <a:buChar char="●"/>
            </a:pPr>
            <a:r>
              <a:rPr lang="en-US" sz="2100" b="1" i="0" u="none" strike="noStrike" cap="none">
                <a:solidFill>
                  <a:srgbClr val="000000"/>
                </a:solidFill>
                <a:latin typeface="Arial"/>
                <a:ea typeface="Arial"/>
                <a:cs typeface="Arial"/>
                <a:sym typeface="Arial"/>
              </a:rPr>
              <a:t>Systematic: instruction follows a planned, logical sequence simple to complex</a:t>
            </a:r>
            <a:endParaRPr sz="2100" b="0"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rgbClr val="000000"/>
              </a:buClr>
              <a:buSzPts val="2100"/>
              <a:buFont typeface="Arial"/>
              <a:buChar char="●"/>
            </a:pPr>
            <a:r>
              <a:rPr lang="en-US" sz="2100" b="1" i="0" u="none" strike="noStrike" cap="none">
                <a:solidFill>
                  <a:srgbClr val="000000"/>
                </a:solidFill>
                <a:latin typeface="Arial"/>
                <a:ea typeface="Arial"/>
                <a:cs typeface="Arial"/>
                <a:sym typeface="Arial"/>
              </a:rPr>
              <a:t>Corrective Feedback:  Targeted, unambiguous, prompt feedback </a:t>
            </a:r>
            <a:endParaRPr sz="2100" b="1"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Attention to Prerequisite Skills: awareness of prior skills needed to complete or understand a more advanced tas</a:t>
            </a:r>
            <a:endParaRPr sz="2100" b="1"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Planned, purposeful choices of examples, tasks and texts - carefully chosen to fit the children’s current skills and avoid confusion</a:t>
            </a:r>
            <a:endParaRPr sz="2100" b="0"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Synthetic Phonics:  phoneme grapheme level focus on blending and the sound unit</a:t>
            </a:r>
            <a:endParaRPr sz="2100" b="0"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Consistent application of skills and teaching for transfer</a:t>
            </a:r>
            <a:endParaRPr sz="2100" b="0"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Data Based decision making</a:t>
            </a:r>
            <a:endParaRPr sz="2100" b="0" i="0" u="none" strike="noStrike" cap="none">
              <a:solidFill>
                <a:srgbClr val="000000"/>
              </a:solidFill>
              <a:latin typeface="Arial"/>
              <a:ea typeface="Arial"/>
              <a:cs typeface="Arial"/>
              <a:sym typeface="Arial"/>
            </a:endParaRPr>
          </a:p>
        </p:txBody>
      </p:sp>
      <p:pic>
        <p:nvPicPr>
          <p:cNvPr id="270" name="Google Shape;270;g15bca2e1307_0_601" descr="Front cover of book, Best Practices in Writing Instruction, edited by Steve Graham, Charles A. MacArthur and Michael Hebert"/>
          <p:cNvPicPr preferRelativeResize="0"/>
          <p:nvPr/>
        </p:nvPicPr>
        <p:blipFill rotWithShape="1">
          <a:blip r:embed="rId3">
            <a:alphaModFix/>
          </a:blip>
          <a:srcRect/>
          <a:stretch/>
        </p:blipFill>
        <p:spPr>
          <a:xfrm>
            <a:off x="317375" y="1473300"/>
            <a:ext cx="4513875" cy="5232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g15bca2e1307_0_608" descr="Graphic image of The Simple View of Reading by  Gough. Decoding multiplied by language comprehension  is equal to reading comprehension"/>
          <p:cNvPicPr preferRelativeResize="0"/>
          <p:nvPr/>
        </p:nvPicPr>
        <p:blipFill rotWithShape="1">
          <a:blip r:embed="rId3">
            <a:alphaModFix/>
          </a:blip>
          <a:srcRect/>
          <a:stretch/>
        </p:blipFill>
        <p:spPr>
          <a:xfrm>
            <a:off x="402225" y="1288788"/>
            <a:ext cx="5544500" cy="2592550"/>
          </a:xfrm>
          <a:prstGeom prst="rect">
            <a:avLst/>
          </a:prstGeom>
          <a:noFill/>
          <a:ln w="28575" cap="flat" cmpd="sng">
            <a:solidFill>
              <a:schemeClr val="accent1"/>
            </a:solidFill>
            <a:prstDash val="solid"/>
            <a:round/>
            <a:headEnd type="none" w="sm" len="sm"/>
            <a:tailEnd type="none" w="sm" len="sm"/>
          </a:ln>
        </p:spPr>
      </p:pic>
      <p:pic>
        <p:nvPicPr>
          <p:cNvPr id="277" name="Google Shape;277;g15bca2e1307_0_608" descr="graphic image of the Reading Rope by h. Scarborough 2001. strand one represents Language comprehension and strand two represents word recognition. "/>
          <p:cNvPicPr preferRelativeResize="0"/>
          <p:nvPr/>
        </p:nvPicPr>
        <p:blipFill rotWithShape="1">
          <a:blip r:embed="rId4">
            <a:alphaModFix/>
          </a:blip>
          <a:srcRect/>
          <a:stretch/>
        </p:blipFill>
        <p:spPr>
          <a:xfrm>
            <a:off x="6322525" y="1288800"/>
            <a:ext cx="5544499" cy="5191426"/>
          </a:xfrm>
          <a:prstGeom prst="rect">
            <a:avLst/>
          </a:prstGeom>
          <a:noFill/>
          <a:ln w="28575" cap="flat" cmpd="sng">
            <a:solidFill>
              <a:schemeClr val="accent1"/>
            </a:solidFill>
            <a:prstDash val="solid"/>
            <a:round/>
            <a:headEnd type="none" w="sm" len="sm"/>
            <a:tailEnd type="none" w="sm" len="sm"/>
          </a:ln>
        </p:spPr>
      </p:pic>
      <p:sp>
        <p:nvSpPr>
          <p:cNvPr id="278" name="Google Shape;278;g15bca2e1307_0_608"/>
          <p:cNvSpPr txBox="1">
            <a:spLocks noGrp="1"/>
          </p:cNvSpPr>
          <p:nvPr>
            <p:ph type="title" idx="4294967295"/>
          </p:nvPr>
        </p:nvSpPr>
        <p:spPr>
          <a:xfrm>
            <a:off x="738450" y="114300"/>
            <a:ext cx="10715100" cy="10158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i="0" u="none" strike="noStrike" cap="none"/>
              <a:t>Theoretical Models of Reading</a:t>
            </a:r>
            <a:endParaRPr/>
          </a:p>
        </p:txBody>
      </p:sp>
      <p:pic>
        <p:nvPicPr>
          <p:cNvPr id="279" name="Google Shape;279;g15bca2e1307_0_608" descr="graphic image of the Four-Part Processing Model of word Recognition by Seidenberg and McClelland 1989. one, the phonological processor, two the orthographic processor, three the meaning processor and four the context processor"/>
          <p:cNvPicPr preferRelativeResize="0"/>
          <p:nvPr/>
        </p:nvPicPr>
        <p:blipFill rotWithShape="1">
          <a:blip r:embed="rId5">
            <a:alphaModFix/>
          </a:blip>
          <a:srcRect/>
          <a:stretch/>
        </p:blipFill>
        <p:spPr>
          <a:xfrm>
            <a:off x="402225" y="4040050"/>
            <a:ext cx="5544500" cy="2440200"/>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15bca2e1307_0_616" descr="graphic image of the writing rope by Sedita 2019. Five strands, one critical thinking, two Syntax, three text structure, four writing craft and five transcription"/>
          <p:cNvPicPr preferRelativeResize="0"/>
          <p:nvPr/>
        </p:nvPicPr>
        <p:blipFill rotWithShape="1">
          <a:blip r:embed="rId3">
            <a:alphaModFix/>
          </a:blip>
          <a:srcRect/>
          <a:stretch/>
        </p:blipFill>
        <p:spPr>
          <a:xfrm>
            <a:off x="6236825" y="1458300"/>
            <a:ext cx="5840875" cy="5206025"/>
          </a:xfrm>
          <a:prstGeom prst="rect">
            <a:avLst/>
          </a:prstGeom>
          <a:noFill/>
          <a:ln w="28575" cap="flat" cmpd="sng">
            <a:solidFill>
              <a:schemeClr val="accent1"/>
            </a:solidFill>
            <a:prstDash val="solid"/>
            <a:round/>
            <a:headEnd type="none" w="sm" len="sm"/>
            <a:tailEnd type="none" w="sm" len="sm"/>
          </a:ln>
        </p:spPr>
      </p:pic>
      <p:sp>
        <p:nvSpPr>
          <p:cNvPr id="286" name="Google Shape;286;g15bca2e1307_0_616"/>
          <p:cNvSpPr txBox="1">
            <a:spLocks noGrp="1"/>
          </p:cNvSpPr>
          <p:nvPr>
            <p:ph type="title" idx="4294967295"/>
          </p:nvPr>
        </p:nvSpPr>
        <p:spPr>
          <a:xfrm>
            <a:off x="168300" y="241600"/>
            <a:ext cx="11909400" cy="10158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i="0" u="none" strike="noStrike" cap="none"/>
              <a:t>Theoretical Models of Writing</a:t>
            </a:r>
            <a:endParaRPr/>
          </a:p>
        </p:txBody>
      </p:sp>
      <p:pic>
        <p:nvPicPr>
          <p:cNvPr id="287" name="Google Shape;287;g15bca2e1307_0_616" descr="graphic image of the Simple View of Writing adapted from Moats and Tolman. Foundational Wring Skills (transcription) multiplied by Text Generation (composition) equals skilled writing expression"/>
          <p:cNvPicPr preferRelativeResize="0"/>
          <p:nvPr/>
        </p:nvPicPr>
        <p:blipFill rotWithShape="1">
          <a:blip r:embed="rId4">
            <a:alphaModFix/>
          </a:blip>
          <a:srcRect/>
          <a:stretch/>
        </p:blipFill>
        <p:spPr>
          <a:xfrm>
            <a:off x="344100" y="1458300"/>
            <a:ext cx="5548249" cy="5206025"/>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5bca2e1307_0_623"/>
          <p:cNvSpPr txBox="1"/>
          <p:nvPr/>
        </p:nvSpPr>
        <p:spPr>
          <a:xfrm>
            <a:off x="57150" y="-213300"/>
            <a:ext cx="12312600" cy="9543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000" b="0" i="0" u="none" strike="noStrike" cap="none">
                <a:solidFill>
                  <a:schemeClr val="dk1"/>
                </a:solidFill>
                <a:latin typeface="Georgia"/>
                <a:ea typeface="Georgia"/>
                <a:cs typeface="Georgia"/>
                <a:sym typeface="Georgia"/>
              </a:rPr>
              <a:t>Theoretical Models for Writing…Continued</a:t>
            </a:r>
            <a:endParaRPr sz="5000" b="0" i="0" u="none" strike="noStrike" cap="none">
              <a:solidFill>
                <a:schemeClr val="dk1"/>
              </a:solidFill>
              <a:latin typeface="Georgia"/>
              <a:ea typeface="Georgia"/>
              <a:cs typeface="Georgia"/>
              <a:sym typeface="Georgia"/>
            </a:endParaRPr>
          </a:p>
        </p:txBody>
      </p:sp>
      <p:pic>
        <p:nvPicPr>
          <p:cNvPr id="294" name="Google Shape;294;g15bca2e1307_0_623" descr="graphic image of the Not-So simple view of writing by Joan Sedita. Within a central triangle is working memory. on one corner of the triangle is Transcription, one another corner of the triangle is Executive Functions and the third corner of the triangle has text generation. "/>
          <p:cNvPicPr preferRelativeResize="0"/>
          <p:nvPr/>
        </p:nvPicPr>
        <p:blipFill rotWithShape="1">
          <a:blip r:embed="rId3">
            <a:alphaModFix/>
          </a:blip>
          <a:srcRect/>
          <a:stretch/>
        </p:blipFill>
        <p:spPr>
          <a:xfrm>
            <a:off x="418875" y="3717800"/>
            <a:ext cx="5428225" cy="2788051"/>
          </a:xfrm>
          <a:prstGeom prst="rect">
            <a:avLst/>
          </a:prstGeom>
          <a:noFill/>
          <a:ln w="28575" cap="flat" cmpd="sng">
            <a:solidFill>
              <a:schemeClr val="accent1"/>
            </a:solidFill>
            <a:prstDash val="solid"/>
            <a:round/>
            <a:headEnd type="none" w="sm" len="sm"/>
            <a:tailEnd type="none" w="sm" len="sm"/>
          </a:ln>
        </p:spPr>
      </p:pic>
      <p:pic>
        <p:nvPicPr>
          <p:cNvPr id="295" name="Google Shape;295;g15bca2e1307_0_623" descr="graphic image of a theoretical model of writing instruction The Science of Teaching Primary Instruction. "/>
          <p:cNvPicPr preferRelativeResize="0"/>
          <p:nvPr/>
        </p:nvPicPr>
        <p:blipFill rotWithShape="1">
          <a:blip r:embed="rId4">
            <a:alphaModFix/>
          </a:blip>
          <a:srcRect/>
          <a:stretch/>
        </p:blipFill>
        <p:spPr>
          <a:xfrm>
            <a:off x="418875" y="835375"/>
            <a:ext cx="5428226" cy="2788050"/>
          </a:xfrm>
          <a:prstGeom prst="rect">
            <a:avLst/>
          </a:prstGeom>
          <a:noFill/>
          <a:ln w="28575" cap="flat" cmpd="sng">
            <a:solidFill>
              <a:schemeClr val="accent1"/>
            </a:solidFill>
            <a:prstDash val="solid"/>
            <a:round/>
            <a:headEnd type="none" w="sm" len="sm"/>
            <a:tailEnd type="none" w="sm" len="sm"/>
          </a:ln>
        </p:spPr>
      </p:pic>
      <p:pic>
        <p:nvPicPr>
          <p:cNvPr id="296" name="Google Shape;296;g15bca2e1307_0_623" descr="graphic image of the The Simple View of Writing, adapted from Berninger. "/>
          <p:cNvPicPr preferRelativeResize="0"/>
          <p:nvPr/>
        </p:nvPicPr>
        <p:blipFill rotWithShape="1">
          <a:blip r:embed="rId5">
            <a:alphaModFix/>
          </a:blip>
          <a:srcRect/>
          <a:stretch/>
        </p:blipFill>
        <p:spPr>
          <a:xfrm>
            <a:off x="6386550" y="954300"/>
            <a:ext cx="5428225" cy="5789399"/>
          </a:xfrm>
          <a:prstGeom prst="rect">
            <a:avLst/>
          </a:prstGeom>
          <a:noFill/>
          <a:ln w="28575" cap="flat" cmpd="sng">
            <a:solidFill>
              <a:schemeClr val="accent1"/>
            </a:solidFill>
            <a:prstDash val="solid"/>
            <a:round/>
            <a:headEnd type="none" w="sm" len="sm"/>
            <a:tailEnd type="none" w="sm" len="sm"/>
          </a:ln>
        </p:spPr>
      </p:pic>
      <p:sp>
        <p:nvSpPr>
          <p:cNvPr id="297" name="Google Shape;297;g15bca2e1307_0_623"/>
          <p:cNvSpPr txBox="1">
            <a:spLocks noGrp="1"/>
          </p:cNvSpPr>
          <p:nvPr>
            <p:ph type="title" idx="4294967295"/>
          </p:nvPr>
        </p:nvSpPr>
        <p:spPr>
          <a:xfrm>
            <a:off x="418875" y="6543600"/>
            <a:ext cx="5428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Times New Roman"/>
                <a:ea typeface="Times New Roman"/>
                <a:cs typeface="Times New Roman"/>
                <a:sym typeface="Times New Roman"/>
                <a:hlinkClick r:id="rId6"/>
              </a:rPr>
              <a:t>Not So Simple View of Writing</a:t>
            </a:r>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15bca2e1307_0_632" descr="table titled Kindergarten into Grade 2, Spelling and Word-Writing Developmental Sequence, adapted from Gentry 1982 and 2007 by Joan Sedita"/>
          <p:cNvPicPr preferRelativeResize="0"/>
          <p:nvPr/>
        </p:nvPicPr>
        <p:blipFill rotWithShape="1">
          <a:blip r:embed="rId3">
            <a:alphaModFix/>
          </a:blip>
          <a:srcRect/>
          <a:stretch/>
        </p:blipFill>
        <p:spPr>
          <a:xfrm>
            <a:off x="311425" y="114300"/>
            <a:ext cx="8050149" cy="6477475"/>
          </a:xfrm>
          <a:prstGeom prst="rect">
            <a:avLst/>
          </a:prstGeom>
          <a:noFill/>
          <a:ln>
            <a:noFill/>
          </a:ln>
        </p:spPr>
      </p:pic>
      <p:pic>
        <p:nvPicPr>
          <p:cNvPr id="303" name="Google Shape;303;g15bca2e1307_0_632" descr="Photograph of two year old girl holding a crayon in her right hand to write. "/>
          <p:cNvPicPr preferRelativeResize="0"/>
          <p:nvPr/>
        </p:nvPicPr>
        <p:blipFill rotWithShape="1">
          <a:blip r:embed="rId4">
            <a:alphaModFix/>
          </a:blip>
          <a:srcRect/>
          <a:stretch/>
        </p:blipFill>
        <p:spPr>
          <a:xfrm>
            <a:off x="8575725" y="114300"/>
            <a:ext cx="3145474" cy="3229600"/>
          </a:xfrm>
          <a:prstGeom prst="rect">
            <a:avLst/>
          </a:prstGeom>
          <a:noFill/>
          <a:ln>
            <a:noFill/>
          </a:ln>
        </p:spPr>
      </p:pic>
      <p:pic>
        <p:nvPicPr>
          <p:cNvPr id="304" name="Google Shape;304;g15bca2e1307_0_632" descr="Photograph of the same girl holding a crayon in her left had to write. "/>
          <p:cNvPicPr preferRelativeResize="0"/>
          <p:nvPr/>
        </p:nvPicPr>
        <p:blipFill rotWithShape="1">
          <a:blip r:embed="rId5">
            <a:alphaModFix/>
          </a:blip>
          <a:srcRect/>
          <a:stretch/>
        </p:blipFill>
        <p:spPr>
          <a:xfrm>
            <a:off x="8575725" y="3504900"/>
            <a:ext cx="3145476" cy="3086875"/>
          </a:xfrm>
          <a:prstGeom prst="rect">
            <a:avLst/>
          </a:prstGeom>
          <a:noFill/>
          <a:ln>
            <a:noFill/>
          </a:ln>
        </p:spPr>
      </p:pic>
      <p:sp>
        <p:nvSpPr>
          <p:cNvPr id="305" name="Google Shape;305;g15bca2e1307_0_632"/>
          <p:cNvSpPr txBox="1">
            <a:spLocks noGrp="1"/>
          </p:cNvSpPr>
          <p:nvPr>
            <p:ph type="title"/>
          </p:nvPr>
        </p:nvSpPr>
        <p:spPr>
          <a:xfrm>
            <a:off x="838200" y="-1325880"/>
            <a:ext cx="10515600" cy="1326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Spelling &amp; Word-Writing Developmental Sequence: Kindergarten Into Grade 2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15bca2e1307_0_639" descr="Table of Gentry's Stages of Spelling Development to illustrate scribbles, random letters, partial representation of wounds in words, phonetic, transitional and finally correct and automatic spelling. "/>
          <p:cNvPicPr preferRelativeResize="0"/>
          <p:nvPr/>
        </p:nvPicPr>
        <p:blipFill rotWithShape="1">
          <a:blip r:embed="rId3">
            <a:alphaModFix/>
          </a:blip>
          <a:srcRect/>
          <a:stretch/>
        </p:blipFill>
        <p:spPr>
          <a:xfrm>
            <a:off x="321100" y="152400"/>
            <a:ext cx="5371423" cy="6463775"/>
          </a:xfrm>
          <a:prstGeom prst="rect">
            <a:avLst/>
          </a:prstGeom>
          <a:noFill/>
          <a:ln>
            <a:noFill/>
          </a:ln>
        </p:spPr>
      </p:pic>
      <p:pic>
        <p:nvPicPr>
          <p:cNvPr id="311" name="Google Shape;311;g15bca2e1307_0_639" descr="alternative table to illustrate writing or spelling stages of development. "/>
          <p:cNvPicPr preferRelativeResize="0"/>
          <p:nvPr/>
        </p:nvPicPr>
        <p:blipFill rotWithShape="1">
          <a:blip r:embed="rId4">
            <a:alphaModFix/>
          </a:blip>
          <a:srcRect/>
          <a:stretch/>
        </p:blipFill>
        <p:spPr>
          <a:xfrm>
            <a:off x="5950200" y="152400"/>
            <a:ext cx="6089400" cy="6591299"/>
          </a:xfrm>
          <a:prstGeom prst="rect">
            <a:avLst/>
          </a:prstGeom>
          <a:noFill/>
          <a:ln>
            <a:noFill/>
          </a:ln>
        </p:spPr>
      </p:pic>
      <p:sp>
        <p:nvSpPr>
          <p:cNvPr id="312" name="Google Shape;312;g15bca2e1307_0_639"/>
          <p:cNvSpPr txBox="1">
            <a:spLocks noGrp="1"/>
          </p:cNvSpPr>
          <p:nvPr>
            <p:ph type="title"/>
          </p:nvPr>
        </p:nvSpPr>
        <p:spPr>
          <a:xfrm>
            <a:off x="838200" y="-1325880"/>
            <a:ext cx="10515600" cy="1326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Gentry’s Stages Of Spelling Development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5bca2e1307_0_504"/>
          <p:cNvSpPr txBox="1">
            <a:spLocks noGrp="1"/>
          </p:cNvSpPr>
          <p:nvPr>
            <p:ph type="ctrTitle"/>
          </p:nvPr>
        </p:nvSpPr>
        <p:spPr>
          <a:xfrm>
            <a:off x="1524000" y="566318"/>
            <a:ext cx="9144000" cy="1090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a:t>Introductions</a:t>
            </a:r>
            <a:endParaRPr/>
          </a:p>
        </p:txBody>
      </p:sp>
      <p:sp>
        <p:nvSpPr>
          <p:cNvPr id="164" name="Google Shape;164;g15bca2e1307_0_504"/>
          <p:cNvSpPr txBox="1">
            <a:spLocks noGrp="1"/>
          </p:cNvSpPr>
          <p:nvPr>
            <p:ph type="subTitle" idx="1"/>
          </p:nvPr>
        </p:nvSpPr>
        <p:spPr>
          <a:xfrm>
            <a:off x="1216350" y="4496200"/>
            <a:ext cx="5067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r>
              <a:rPr lang="en-US"/>
              <a:t>Kelly Erickson</a:t>
            </a:r>
            <a:endParaRPr/>
          </a:p>
          <a:p>
            <a:pPr marL="0" lvl="0" indent="0" algn="ctr" rtl="0">
              <a:lnSpc>
                <a:spcPct val="90000"/>
              </a:lnSpc>
              <a:spcBef>
                <a:spcPts val="1000"/>
              </a:spcBef>
              <a:spcAft>
                <a:spcPts val="0"/>
              </a:spcAft>
              <a:buSzPts val="2400"/>
              <a:buNone/>
            </a:pPr>
            <a:r>
              <a:rPr lang="en-US"/>
              <a:t>Elementary Instructional Specialist</a:t>
            </a:r>
            <a:endParaRPr/>
          </a:p>
          <a:p>
            <a:pPr marL="0" lvl="0" indent="0" algn="ctr" rtl="0">
              <a:lnSpc>
                <a:spcPct val="90000"/>
              </a:lnSpc>
              <a:spcBef>
                <a:spcPts val="1000"/>
              </a:spcBef>
              <a:spcAft>
                <a:spcPts val="0"/>
              </a:spcAft>
              <a:buSzPts val="2400"/>
              <a:buNone/>
            </a:pPr>
            <a:r>
              <a:rPr lang="en-US"/>
              <a:t>Newport News Public Schools</a:t>
            </a:r>
            <a:endParaRPr/>
          </a:p>
        </p:txBody>
      </p:sp>
      <p:sp>
        <p:nvSpPr>
          <p:cNvPr id="165" name="Google Shape;165;g15bca2e1307_0_504"/>
          <p:cNvSpPr txBox="1">
            <a:spLocks noGrp="1"/>
          </p:cNvSpPr>
          <p:nvPr>
            <p:ph type="subTitle" idx="1"/>
          </p:nvPr>
        </p:nvSpPr>
        <p:spPr>
          <a:xfrm>
            <a:off x="6541875" y="4575150"/>
            <a:ext cx="44517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r>
              <a:rPr lang="en-US"/>
              <a:t>Barbara Brinker</a:t>
            </a:r>
            <a:endParaRPr/>
          </a:p>
          <a:p>
            <a:pPr marL="0" lvl="0" indent="0" algn="ctr" rtl="0">
              <a:lnSpc>
                <a:spcPct val="90000"/>
              </a:lnSpc>
              <a:spcBef>
                <a:spcPts val="1000"/>
              </a:spcBef>
              <a:spcAft>
                <a:spcPts val="0"/>
              </a:spcAft>
              <a:buSzPts val="2400"/>
              <a:buNone/>
            </a:pPr>
            <a:r>
              <a:rPr lang="en-US"/>
              <a:t>Reading Specialist </a:t>
            </a:r>
            <a:endParaRPr/>
          </a:p>
          <a:p>
            <a:pPr marL="0" lvl="0" indent="0" algn="ctr" rtl="0">
              <a:lnSpc>
                <a:spcPct val="90000"/>
              </a:lnSpc>
              <a:spcBef>
                <a:spcPts val="1000"/>
              </a:spcBef>
              <a:spcAft>
                <a:spcPts val="0"/>
              </a:spcAft>
              <a:buSzPts val="2400"/>
              <a:buNone/>
            </a:pPr>
            <a:r>
              <a:rPr lang="en-US"/>
              <a:t>Newport News Public Schools</a:t>
            </a:r>
            <a:endParaRPr/>
          </a:p>
          <a:p>
            <a:pPr marL="0" lvl="0" indent="0" algn="ctr" rtl="0">
              <a:lnSpc>
                <a:spcPct val="90000"/>
              </a:lnSpc>
              <a:spcBef>
                <a:spcPts val="1000"/>
              </a:spcBef>
              <a:spcAft>
                <a:spcPts val="0"/>
              </a:spcAft>
              <a:buSzPts val="2400"/>
              <a:buNone/>
            </a:pPr>
            <a:endParaRPr/>
          </a:p>
        </p:txBody>
      </p:sp>
      <p:pic>
        <p:nvPicPr>
          <p:cNvPr id="166" name="Google Shape;166;g15bca2e1307_0_504" descr="photograph of Barbara Brinker, presenter"/>
          <p:cNvPicPr preferRelativeResize="0"/>
          <p:nvPr/>
        </p:nvPicPr>
        <p:blipFill rotWithShape="1">
          <a:blip r:embed="rId3">
            <a:alphaModFix/>
          </a:blip>
          <a:srcRect/>
          <a:stretch/>
        </p:blipFill>
        <p:spPr>
          <a:xfrm>
            <a:off x="7854976" y="2033723"/>
            <a:ext cx="1825500" cy="2164525"/>
          </a:xfrm>
          <a:prstGeom prst="rect">
            <a:avLst/>
          </a:prstGeom>
          <a:noFill/>
          <a:ln>
            <a:noFill/>
          </a:ln>
        </p:spPr>
      </p:pic>
      <p:pic>
        <p:nvPicPr>
          <p:cNvPr id="167" name="Google Shape;167;g15bca2e1307_0_504" descr="photograph of Kelly Erickson, presenter"/>
          <p:cNvPicPr preferRelativeResize="0"/>
          <p:nvPr/>
        </p:nvPicPr>
        <p:blipFill rotWithShape="1">
          <a:blip r:embed="rId4">
            <a:alphaModFix/>
          </a:blip>
          <a:srcRect/>
          <a:stretch/>
        </p:blipFill>
        <p:spPr>
          <a:xfrm>
            <a:off x="2641669" y="1994250"/>
            <a:ext cx="2216356" cy="2164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15bca2e1307_0_645" descr="Front cover of the What Works Clearinghouse, Teaching Elementary School Students to Be Effective Writers Practice Guide Summary by S. Graham. "/>
          <p:cNvPicPr preferRelativeResize="0"/>
          <p:nvPr/>
        </p:nvPicPr>
        <p:blipFill rotWithShape="1">
          <a:blip r:embed="rId3">
            <a:alphaModFix/>
          </a:blip>
          <a:srcRect/>
          <a:stretch/>
        </p:blipFill>
        <p:spPr>
          <a:xfrm>
            <a:off x="2485775" y="1267850"/>
            <a:ext cx="7409775" cy="5475849"/>
          </a:xfrm>
          <a:prstGeom prst="rect">
            <a:avLst/>
          </a:prstGeom>
          <a:noFill/>
          <a:ln>
            <a:noFill/>
          </a:ln>
        </p:spPr>
      </p:pic>
      <p:sp>
        <p:nvSpPr>
          <p:cNvPr id="319" name="Google Shape;319;g15bca2e1307_0_645"/>
          <p:cNvSpPr txBox="1">
            <a:spLocks noGrp="1"/>
          </p:cNvSpPr>
          <p:nvPr>
            <p:ph type="title"/>
          </p:nvPr>
        </p:nvSpPr>
        <p:spPr>
          <a:xfrm>
            <a:off x="189325" y="-58150"/>
            <a:ext cx="12192000" cy="1326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3160">
                <a:latin typeface="Georgia"/>
                <a:ea typeface="Georgia"/>
                <a:cs typeface="Georgia"/>
                <a:sym typeface="Georgia"/>
              </a:rPr>
              <a:t>Teaching Elementary School Students to Be Effective Writers Practice Guide What Works Clearinghouse</a:t>
            </a:r>
            <a:endParaRPr sz="3160">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5bca2e1307_0_652"/>
          <p:cNvSpPr txBox="1">
            <a:spLocks noGrp="1"/>
          </p:cNvSpPr>
          <p:nvPr>
            <p:ph type="title"/>
          </p:nvPr>
        </p:nvSpPr>
        <p:spPr>
          <a:xfrm>
            <a:off x="323975" y="114300"/>
            <a:ext cx="11994300" cy="112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Research Says #1…</a:t>
            </a:r>
            <a:endParaRPr sz="3000"/>
          </a:p>
        </p:txBody>
      </p:sp>
      <p:pic>
        <p:nvPicPr>
          <p:cNvPr id="325" name="Google Shape;325;g15bca2e1307_0_652" descr="VDOE Logo"/>
          <p:cNvPicPr preferRelativeResize="0"/>
          <p:nvPr/>
        </p:nvPicPr>
        <p:blipFill rotWithShape="1">
          <a:blip r:embed="rId3">
            <a:alphaModFix/>
          </a:blip>
          <a:srcRect/>
          <a:stretch/>
        </p:blipFill>
        <p:spPr>
          <a:xfrm>
            <a:off x="9545881" y="6014076"/>
            <a:ext cx="2531807" cy="843935"/>
          </a:xfrm>
          <a:prstGeom prst="rect">
            <a:avLst/>
          </a:prstGeom>
          <a:noFill/>
          <a:ln>
            <a:noFill/>
          </a:ln>
        </p:spPr>
      </p:pic>
      <p:graphicFrame>
        <p:nvGraphicFramePr>
          <p:cNvPr id="326" name="Google Shape;326;g15bca2e1307_0_652" descr="clip art"/>
          <p:cNvGraphicFramePr/>
          <p:nvPr>
            <p:extLst>
              <p:ext uri="{D42A27DB-BD31-4B8C-83A1-F6EECF244321}">
                <p14:modId xmlns:p14="http://schemas.microsoft.com/office/powerpoint/2010/main" val="1304283839"/>
              </p:ext>
            </p:extLst>
          </p:nvPr>
        </p:nvGraphicFramePr>
        <p:xfrm>
          <a:off x="323975" y="1237800"/>
          <a:ext cx="11592975" cy="5175600"/>
        </p:xfrm>
        <a:graphic>
          <a:graphicData uri="http://schemas.openxmlformats.org/drawingml/2006/table">
            <a:tbl>
              <a:tblPr firstRow="1">
                <a:noFill/>
                <a:tableStyleId>{507637C6-70CE-4CA9-B20A-3E8C5B74486C}</a:tableStyleId>
              </a:tblPr>
              <a:tblGrid>
                <a:gridCol w="4827900">
                  <a:extLst>
                    <a:ext uri="{9D8B030D-6E8A-4147-A177-3AD203B41FA5}">
                      <a16:colId xmlns:a16="http://schemas.microsoft.com/office/drawing/2014/main" val="20000"/>
                    </a:ext>
                  </a:extLst>
                </a:gridCol>
                <a:gridCol w="6765075">
                  <a:extLst>
                    <a:ext uri="{9D8B030D-6E8A-4147-A177-3AD203B41FA5}">
                      <a16:colId xmlns:a16="http://schemas.microsoft.com/office/drawing/2014/main" val="20001"/>
                    </a:ext>
                  </a:extLst>
                </a:gridCol>
              </a:tblGrid>
              <a:tr h="1792350">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a:t>
                      </a:r>
                      <a:endParaRPr sz="3000" b="1" u="none" strike="noStrike" cap="none">
                        <a:solidFill>
                          <a:srgbClr val="003B7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003B71"/>
                          </a:solidFill>
                          <a:latin typeface="Times New Roman"/>
                          <a:ea typeface="Times New Roman"/>
                          <a:cs typeface="Times New Roman"/>
                          <a:sym typeface="Times New Roman"/>
                        </a:rPr>
                        <a:t>Provide Daily Time for Students to Write </a:t>
                      </a:r>
                      <a:endParaRPr sz="2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8828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err="1"/>
                        <a:t>KIndergarten</a:t>
                      </a:r>
                      <a:r>
                        <a:rPr lang="en-US" sz="1400" u="none" strike="noStrike" cap="none" dirty="0"/>
                        <a:t>:  30 minute writing instruction with time for application</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1st and 2nd Grade 60 minutes</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30 minutes writing instruction </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30 minutes application</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27" name="Google Shape;327;g15bca2e1307_0_652" descr="alarm clock"/>
          <p:cNvPicPr preferRelativeResize="0"/>
          <p:nvPr/>
        </p:nvPicPr>
        <p:blipFill rotWithShape="1">
          <a:blip r:embed="rId4">
            <a:alphaModFix/>
          </a:blip>
          <a:srcRect/>
          <a:stretch/>
        </p:blipFill>
        <p:spPr>
          <a:xfrm>
            <a:off x="1344727" y="3134125"/>
            <a:ext cx="2775000" cy="2594926"/>
          </a:xfrm>
          <a:prstGeom prst="rect">
            <a:avLst/>
          </a:prstGeom>
          <a:noFill/>
          <a:ln>
            <a:noFill/>
          </a:ln>
        </p:spPr>
      </p:pic>
      <p:pic>
        <p:nvPicPr>
          <p:cNvPr id="328" name="Google Shape;328;g15bca2e1307_0_652" descr="image of clock to represent use of time"/>
          <p:cNvPicPr preferRelativeResize="0"/>
          <p:nvPr/>
        </p:nvPicPr>
        <p:blipFill rotWithShape="1">
          <a:blip r:embed="rId4">
            <a:alphaModFix/>
          </a:blip>
          <a:srcRect/>
          <a:stretch/>
        </p:blipFill>
        <p:spPr>
          <a:xfrm>
            <a:off x="5234525" y="3311925"/>
            <a:ext cx="1384250" cy="1313075"/>
          </a:xfrm>
          <a:prstGeom prst="rect">
            <a:avLst/>
          </a:prstGeom>
          <a:noFill/>
          <a:ln w="28575" cap="flat" cmpd="sng">
            <a:solidFill>
              <a:schemeClr val="accent1"/>
            </a:solidFill>
            <a:prstDash val="solid"/>
            <a:round/>
            <a:headEnd type="none" w="sm" len="sm"/>
            <a:tailEnd type="none" w="sm" len="sm"/>
          </a:ln>
        </p:spPr>
      </p:pic>
      <p:pic>
        <p:nvPicPr>
          <p:cNvPr id="329" name="Google Shape;329;g15bca2e1307_0_652" descr="image of word intentional to highlight the need for intentionality when teaching writing"/>
          <p:cNvPicPr preferRelativeResize="0"/>
          <p:nvPr/>
        </p:nvPicPr>
        <p:blipFill rotWithShape="1">
          <a:blip r:embed="rId5">
            <a:alphaModFix/>
          </a:blip>
          <a:srcRect/>
          <a:stretch/>
        </p:blipFill>
        <p:spPr>
          <a:xfrm>
            <a:off x="7733586" y="3385461"/>
            <a:ext cx="1436702" cy="1313076"/>
          </a:xfrm>
          <a:prstGeom prst="rect">
            <a:avLst/>
          </a:prstGeom>
          <a:noFill/>
          <a:ln>
            <a:noFill/>
          </a:ln>
        </p:spPr>
      </p:pic>
      <p:pic>
        <p:nvPicPr>
          <p:cNvPr id="330" name="Google Shape;330;g15bca2e1307_0_652" descr="image of puzzle pieces to represent the desire that writing is connected to all content areas. "/>
          <p:cNvPicPr preferRelativeResize="0"/>
          <p:nvPr/>
        </p:nvPicPr>
        <p:blipFill rotWithShape="1">
          <a:blip r:embed="rId6">
            <a:alphaModFix/>
          </a:blip>
          <a:srcRect/>
          <a:stretch/>
        </p:blipFill>
        <p:spPr>
          <a:xfrm>
            <a:off x="10149450" y="3264525"/>
            <a:ext cx="1525800" cy="1407875"/>
          </a:xfrm>
          <a:prstGeom prst="rect">
            <a:avLst/>
          </a:prstGeom>
          <a:noFill/>
          <a:ln>
            <a:noFill/>
          </a:ln>
        </p:spPr>
      </p:pic>
      <p:sp>
        <p:nvSpPr>
          <p:cNvPr id="331" name="Google Shape;331;g15bca2e1307_0_652" descr="clip art"/>
          <p:cNvSpPr/>
          <p:nvPr/>
        </p:nvSpPr>
        <p:spPr>
          <a:xfrm>
            <a:off x="6852088" y="3841888"/>
            <a:ext cx="717300" cy="400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15bca2e1307_0_652" descr="clip art arrow"/>
          <p:cNvSpPr/>
          <p:nvPr/>
        </p:nvSpPr>
        <p:spPr>
          <a:xfrm>
            <a:off x="9334475" y="3841900"/>
            <a:ext cx="717300" cy="4002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5bca2e1307_0_664"/>
          <p:cNvSpPr txBox="1">
            <a:spLocks noGrp="1"/>
          </p:cNvSpPr>
          <p:nvPr>
            <p:ph type="title"/>
          </p:nvPr>
        </p:nvSpPr>
        <p:spPr>
          <a:xfrm>
            <a:off x="-63150" y="0"/>
            <a:ext cx="12318300" cy="156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Research Says # 2a…</a:t>
            </a:r>
            <a:r>
              <a:rPr lang="en-US" sz="2200">
                <a:solidFill>
                  <a:srgbClr val="003B71"/>
                </a:solidFill>
                <a:highlight>
                  <a:srgbClr val="FFFFFF"/>
                </a:highlight>
                <a:latin typeface="Arial"/>
                <a:ea typeface="Arial"/>
                <a:cs typeface="Arial"/>
                <a:sym typeface="Arial"/>
              </a:rPr>
              <a:t>.</a:t>
            </a:r>
            <a:endParaRPr sz="2200">
              <a:solidFill>
                <a:srgbClr val="003B71"/>
              </a:solidFill>
              <a:highlight>
                <a:srgbClr val="FFFFFF"/>
              </a:highlight>
              <a:latin typeface="Arial"/>
              <a:ea typeface="Arial"/>
              <a:cs typeface="Arial"/>
              <a:sym typeface="Arial"/>
            </a:endParaRPr>
          </a:p>
          <a:p>
            <a:pPr marL="914400" lvl="0" indent="0" algn="l" rtl="0">
              <a:lnSpc>
                <a:spcPct val="115000"/>
              </a:lnSpc>
              <a:spcBef>
                <a:spcPts val="1200"/>
              </a:spcBef>
              <a:spcAft>
                <a:spcPts val="1200"/>
              </a:spcAft>
              <a:buSzPts val="4400"/>
              <a:buNone/>
            </a:pPr>
            <a:endParaRPr/>
          </a:p>
        </p:txBody>
      </p:sp>
      <p:graphicFrame>
        <p:nvGraphicFramePr>
          <p:cNvPr id="338" name="Google Shape;338;g15bca2e1307_0_664" descr="clip art"/>
          <p:cNvGraphicFramePr/>
          <p:nvPr>
            <p:extLst>
              <p:ext uri="{D42A27DB-BD31-4B8C-83A1-F6EECF244321}">
                <p14:modId xmlns:p14="http://schemas.microsoft.com/office/powerpoint/2010/main" val="2622178709"/>
              </p:ext>
            </p:extLst>
          </p:nvPr>
        </p:nvGraphicFramePr>
        <p:xfrm>
          <a:off x="393288" y="908980"/>
          <a:ext cx="11405425" cy="5583250"/>
        </p:xfrm>
        <a:graphic>
          <a:graphicData uri="http://schemas.openxmlformats.org/drawingml/2006/table">
            <a:tbl>
              <a:tblPr firstRow="1">
                <a:noFill/>
                <a:tableStyleId>{507637C6-70CE-4CA9-B20A-3E8C5B74486C}</a:tableStyleId>
              </a:tblPr>
              <a:tblGrid>
                <a:gridCol w="5056400">
                  <a:extLst>
                    <a:ext uri="{9D8B030D-6E8A-4147-A177-3AD203B41FA5}">
                      <a16:colId xmlns:a16="http://schemas.microsoft.com/office/drawing/2014/main" val="20000"/>
                    </a:ext>
                  </a:extLst>
                </a:gridCol>
                <a:gridCol w="6349025">
                  <a:extLst>
                    <a:ext uri="{9D8B030D-6E8A-4147-A177-3AD203B41FA5}">
                      <a16:colId xmlns:a16="http://schemas.microsoft.com/office/drawing/2014/main" val="20001"/>
                    </a:ext>
                  </a:extLst>
                </a:gridCol>
              </a:tblGrid>
              <a:tr h="1230200">
                <a:tc>
                  <a:txBody>
                    <a:bodyPr/>
                    <a:lstStyle/>
                    <a:p>
                      <a:pPr marL="0" marR="0" lvl="0" indent="0" algn="l"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a:t>
                      </a:r>
                      <a:endParaRPr sz="3000" b="1" u="none" strike="noStrike" cap="none">
                        <a:solidFill>
                          <a:srgbClr val="003B7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003B71"/>
                          </a:solidFill>
                          <a:latin typeface="Times New Roman"/>
                          <a:ea typeface="Times New Roman"/>
                          <a:cs typeface="Times New Roman"/>
                          <a:sym typeface="Times New Roman"/>
                        </a:rPr>
                        <a:t>Teach students the writing process.</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60025">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600"/>
                        <a:buFont typeface="Arial"/>
                        <a:buNone/>
                      </a:pPr>
                      <a:endParaRPr sz="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Gradual Release model (I Do, We Do, You Do)</a:t>
                      </a:r>
                      <a:endParaRPr sz="1400" u="none" strike="noStrike" cap="none" dirty="0"/>
                    </a:p>
                    <a:p>
                      <a:pPr marL="9144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 explicitly based on standards</a:t>
                      </a:r>
                      <a:endParaRPr sz="1400" u="none" strike="noStrike" cap="none" dirty="0"/>
                    </a:p>
                    <a:p>
                      <a:pPr marL="13716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process:  planning, drafting, revising/editing. sharing (grade-level standards)</a:t>
                      </a:r>
                      <a:endParaRPr sz="1400" u="none" strike="noStrike" cap="none" dirty="0"/>
                    </a:p>
                    <a:p>
                      <a:pPr marL="1371600" marR="0" lvl="1" indent="-317500" algn="l" rtl="0">
                        <a:lnSpc>
                          <a:spcPct val="100000"/>
                        </a:lnSpc>
                        <a:spcBef>
                          <a:spcPts val="0"/>
                        </a:spcBef>
                        <a:spcAft>
                          <a:spcPts val="0"/>
                        </a:spcAft>
                        <a:buClr>
                          <a:srgbClr val="000000"/>
                        </a:buClr>
                        <a:buSzPts val="1400"/>
                        <a:buFont typeface="Arial"/>
                        <a:buChar char="○"/>
                      </a:pPr>
                      <a:r>
                        <a:rPr lang="en-US" sz="1400" u="none" strike="noStrike" cap="none" dirty="0" err="1"/>
                        <a:t>ise</a:t>
                      </a:r>
                      <a:r>
                        <a:rPr lang="en-US" sz="1400" u="none" strike="noStrike" cap="none" dirty="0"/>
                        <a:t> graphic organizers</a:t>
                      </a:r>
                      <a:endParaRPr sz="1400" u="none" strike="noStrike" cap="none" dirty="0"/>
                    </a:p>
                    <a:p>
                      <a:pPr marL="9144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teacher modeling/mentor text/provide stems (springboard)</a:t>
                      </a:r>
                      <a:endParaRPr sz="1400" u="none" strike="noStrike" cap="none" dirty="0"/>
                    </a:p>
                    <a:p>
                      <a:pPr marL="13716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student can copy → imitate→ emulate</a:t>
                      </a:r>
                      <a:endParaRPr sz="1400" u="none" strike="noStrike" cap="none" dirty="0"/>
                    </a:p>
                    <a:p>
                      <a:pPr marL="9144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encourage students to be flexible in their use of </a:t>
                      </a:r>
                      <a:r>
                        <a:rPr lang="en-US" sz="1400" u="none" strike="noStrike" cap="none" dirty="0" err="1"/>
                        <a:t>hte</a:t>
                      </a:r>
                      <a:r>
                        <a:rPr lang="en-US" sz="1400" u="none" strike="noStrike" cap="none" dirty="0"/>
                        <a:t> process</a:t>
                      </a: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093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39" name="Google Shape;339;g15bca2e1307_0_664" descr="image of the Writing Process. Prewriting, drafting, revision, editing, publication."/>
          <p:cNvPicPr preferRelativeResize="0"/>
          <p:nvPr/>
        </p:nvPicPr>
        <p:blipFill rotWithShape="1">
          <a:blip r:embed="rId3">
            <a:alphaModFix/>
          </a:blip>
          <a:srcRect/>
          <a:stretch/>
        </p:blipFill>
        <p:spPr>
          <a:xfrm>
            <a:off x="897700" y="2257925"/>
            <a:ext cx="4156601" cy="4044025"/>
          </a:xfrm>
          <a:prstGeom prst="rect">
            <a:avLst/>
          </a:prstGeom>
          <a:noFill/>
          <a:ln>
            <a:noFill/>
          </a:ln>
        </p:spPr>
      </p:pic>
      <p:pic>
        <p:nvPicPr>
          <p:cNvPr id="340" name="Google Shape;340;g15bca2e1307_0_664" descr="Image of clock to represent instructional time"/>
          <p:cNvPicPr preferRelativeResize="0"/>
          <p:nvPr/>
        </p:nvPicPr>
        <p:blipFill rotWithShape="1">
          <a:blip r:embed="rId4">
            <a:alphaModFix/>
          </a:blip>
          <a:srcRect/>
          <a:stretch/>
        </p:blipFill>
        <p:spPr>
          <a:xfrm>
            <a:off x="5578100" y="2336775"/>
            <a:ext cx="1412425" cy="1724600"/>
          </a:xfrm>
          <a:prstGeom prst="rect">
            <a:avLst/>
          </a:prstGeom>
          <a:noFill/>
          <a:ln>
            <a:noFill/>
          </a:ln>
        </p:spPr>
      </p:pic>
      <p:pic>
        <p:nvPicPr>
          <p:cNvPr id="341" name="Google Shape;341;g15bca2e1307_0_664" descr="Image of the word intentional"/>
          <p:cNvPicPr preferRelativeResize="0"/>
          <p:nvPr/>
        </p:nvPicPr>
        <p:blipFill rotWithShape="1">
          <a:blip r:embed="rId5">
            <a:alphaModFix/>
          </a:blip>
          <a:srcRect/>
          <a:stretch/>
        </p:blipFill>
        <p:spPr>
          <a:xfrm>
            <a:off x="7514375" y="2257925"/>
            <a:ext cx="1684476" cy="1724600"/>
          </a:xfrm>
          <a:prstGeom prst="rect">
            <a:avLst/>
          </a:prstGeom>
          <a:noFill/>
          <a:ln>
            <a:noFill/>
          </a:ln>
        </p:spPr>
      </p:pic>
      <p:pic>
        <p:nvPicPr>
          <p:cNvPr id="342" name="Google Shape;342;g15bca2e1307_0_664" descr="Image of the writing process"/>
          <p:cNvPicPr preferRelativeResize="0"/>
          <p:nvPr/>
        </p:nvPicPr>
        <p:blipFill rotWithShape="1">
          <a:blip r:embed="rId3">
            <a:alphaModFix/>
          </a:blip>
          <a:srcRect/>
          <a:stretch/>
        </p:blipFill>
        <p:spPr>
          <a:xfrm>
            <a:off x="9879900" y="2380926"/>
            <a:ext cx="1772625" cy="1724601"/>
          </a:xfrm>
          <a:prstGeom prst="rect">
            <a:avLst/>
          </a:prstGeom>
          <a:noFill/>
          <a:ln>
            <a:noFill/>
          </a:ln>
        </p:spPr>
      </p:pic>
      <p:sp>
        <p:nvSpPr>
          <p:cNvPr id="343" name="Google Shape;343;g15bca2e1307_0_664" descr="arrow"/>
          <p:cNvSpPr/>
          <p:nvPr/>
        </p:nvSpPr>
        <p:spPr>
          <a:xfrm>
            <a:off x="7110251" y="3019725"/>
            <a:ext cx="284400" cy="201000"/>
          </a:xfrm>
          <a:prstGeom prst="rightArrow">
            <a:avLst>
              <a:gd name="adj1" fmla="val 50000"/>
              <a:gd name="adj2" fmla="val 91555"/>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15bca2e1307_0_664" descr="arrow"/>
          <p:cNvSpPr/>
          <p:nvPr/>
        </p:nvSpPr>
        <p:spPr>
          <a:xfrm>
            <a:off x="9450601" y="3019725"/>
            <a:ext cx="284400" cy="201000"/>
          </a:xfrm>
          <a:prstGeom prst="rightArrow">
            <a:avLst>
              <a:gd name="adj1" fmla="val 50000"/>
              <a:gd name="adj2" fmla="val 91555"/>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15bca2e1307_0_675"/>
          <p:cNvSpPr txBox="1">
            <a:spLocks noGrp="1"/>
          </p:cNvSpPr>
          <p:nvPr>
            <p:ph type="title"/>
          </p:nvPr>
        </p:nvSpPr>
        <p:spPr>
          <a:xfrm>
            <a:off x="-63150" y="0"/>
            <a:ext cx="12318300" cy="156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Research Says # 2b…</a:t>
            </a:r>
            <a:r>
              <a:rPr lang="en-US" sz="2200">
                <a:solidFill>
                  <a:srgbClr val="003B71"/>
                </a:solidFill>
                <a:highlight>
                  <a:srgbClr val="FFFFFF"/>
                </a:highlight>
                <a:latin typeface="Arial"/>
                <a:ea typeface="Arial"/>
                <a:cs typeface="Arial"/>
                <a:sym typeface="Arial"/>
              </a:rPr>
              <a:t>.</a:t>
            </a:r>
            <a:endParaRPr sz="2200">
              <a:solidFill>
                <a:srgbClr val="003B71"/>
              </a:solidFill>
              <a:highlight>
                <a:srgbClr val="FFFFFF"/>
              </a:highlight>
              <a:latin typeface="Arial"/>
              <a:ea typeface="Arial"/>
              <a:cs typeface="Arial"/>
              <a:sym typeface="Arial"/>
            </a:endParaRPr>
          </a:p>
          <a:p>
            <a:pPr marL="914400" lvl="0" indent="0" algn="l" rtl="0">
              <a:lnSpc>
                <a:spcPct val="115000"/>
              </a:lnSpc>
              <a:spcBef>
                <a:spcPts val="1200"/>
              </a:spcBef>
              <a:spcAft>
                <a:spcPts val="1200"/>
              </a:spcAft>
              <a:buSzPts val="4400"/>
              <a:buNone/>
            </a:pPr>
            <a:endParaRPr/>
          </a:p>
        </p:txBody>
      </p:sp>
      <p:graphicFrame>
        <p:nvGraphicFramePr>
          <p:cNvPr id="350" name="Google Shape;350;g15bca2e1307_0_675" descr="clip art"/>
          <p:cNvGraphicFramePr/>
          <p:nvPr>
            <p:extLst>
              <p:ext uri="{D42A27DB-BD31-4B8C-83A1-F6EECF244321}">
                <p14:modId xmlns:p14="http://schemas.microsoft.com/office/powerpoint/2010/main" val="559321038"/>
              </p:ext>
            </p:extLst>
          </p:nvPr>
        </p:nvGraphicFramePr>
        <p:xfrm>
          <a:off x="393288" y="908980"/>
          <a:ext cx="11405425" cy="5583250"/>
        </p:xfrm>
        <a:graphic>
          <a:graphicData uri="http://schemas.openxmlformats.org/drawingml/2006/table">
            <a:tbl>
              <a:tblPr firstRow="1">
                <a:noFill/>
                <a:tableStyleId>{507637C6-70CE-4CA9-B20A-3E8C5B74486C}</a:tableStyleId>
              </a:tblPr>
              <a:tblGrid>
                <a:gridCol w="5056400">
                  <a:extLst>
                    <a:ext uri="{9D8B030D-6E8A-4147-A177-3AD203B41FA5}">
                      <a16:colId xmlns:a16="http://schemas.microsoft.com/office/drawing/2014/main" val="20000"/>
                    </a:ext>
                  </a:extLst>
                </a:gridCol>
                <a:gridCol w="6349025">
                  <a:extLst>
                    <a:ext uri="{9D8B030D-6E8A-4147-A177-3AD203B41FA5}">
                      <a16:colId xmlns:a16="http://schemas.microsoft.com/office/drawing/2014/main" val="20001"/>
                    </a:ext>
                  </a:extLst>
                </a:gridCol>
              </a:tblGrid>
              <a:tr h="1230200">
                <a:tc>
                  <a:txBody>
                    <a:bodyPr/>
                    <a:lstStyle/>
                    <a:p>
                      <a:pPr marL="0" marR="0" lvl="0" indent="0" algn="l"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a:t>
                      </a:r>
                      <a:endParaRPr sz="3000" b="1" u="none" strike="noStrike" cap="none">
                        <a:solidFill>
                          <a:srgbClr val="003B7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003B71"/>
                          </a:solidFill>
                          <a:latin typeface="Times New Roman"/>
                          <a:ea typeface="Times New Roman"/>
                          <a:cs typeface="Times New Roman"/>
                          <a:sym typeface="Times New Roman"/>
                        </a:rPr>
                        <a:t>Teach students about audience and purpose.</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60025">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600"/>
                        <a:buFont typeface="Arial"/>
                        <a:buNone/>
                      </a:pPr>
                      <a:endParaRPr sz="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Gradual Release model (I Do, We Do, You Do)</a:t>
                      </a:r>
                      <a:endParaRPr sz="1400" u="none" strike="noStrike" cap="none" dirty="0"/>
                    </a:p>
                    <a:p>
                      <a:pPr marL="9144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 explicitly based on standards</a:t>
                      </a:r>
                      <a:endParaRPr sz="1400" u="none" strike="noStrike" cap="none" dirty="0"/>
                    </a:p>
                    <a:p>
                      <a:pPr marL="13716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help students understand the different purposes of writing (describe, narrative, expository, inform, persuade (opinion)</a:t>
                      </a:r>
                      <a:endParaRPr sz="1400" u="none" strike="noStrike" cap="none" dirty="0"/>
                    </a:p>
                    <a:p>
                      <a:pPr marL="13716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expand students understanding of audience and how audience impacts writing</a:t>
                      </a:r>
                      <a:endParaRPr sz="1400" u="none" strike="noStrike" cap="none" dirty="0"/>
                    </a:p>
                    <a:p>
                      <a:pPr marL="13716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integrate use of mentor text as a model</a:t>
                      </a: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093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51" name="Google Shape;351;g15bca2e1307_0_675" descr="image of clock"/>
          <p:cNvPicPr preferRelativeResize="0"/>
          <p:nvPr/>
        </p:nvPicPr>
        <p:blipFill rotWithShape="1">
          <a:blip r:embed="rId3">
            <a:alphaModFix/>
          </a:blip>
          <a:srcRect/>
          <a:stretch/>
        </p:blipFill>
        <p:spPr>
          <a:xfrm>
            <a:off x="5578100" y="2336775"/>
            <a:ext cx="1412425" cy="1724600"/>
          </a:xfrm>
          <a:prstGeom prst="rect">
            <a:avLst/>
          </a:prstGeom>
          <a:noFill/>
          <a:ln>
            <a:noFill/>
          </a:ln>
        </p:spPr>
      </p:pic>
      <p:pic>
        <p:nvPicPr>
          <p:cNvPr id="352" name="Google Shape;352;g15bca2e1307_0_675" descr="image of word intentional"/>
          <p:cNvPicPr preferRelativeResize="0"/>
          <p:nvPr/>
        </p:nvPicPr>
        <p:blipFill rotWithShape="1">
          <a:blip r:embed="rId4">
            <a:alphaModFix/>
          </a:blip>
          <a:srcRect/>
          <a:stretch/>
        </p:blipFill>
        <p:spPr>
          <a:xfrm>
            <a:off x="7514375" y="2257925"/>
            <a:ext cx="1684476" cy="1724600"/>
          </a:xfrm>
          <a:prstGeom prst="rect">
            <a:avLst/>
          </a:prstGeom>
          <a:noFill/>
          <a:ln>
            <a:noFill/>
          </a:ln>
        </p:spPr>
      </p:pic>
      <p:sp>
        <p:nvSpPr>
          <p:cNvPr id="353" name="Google Shape;353;g15bca2e1307_0_675" descr="arrow"/>
          <p:cNvSpPr/>
          <p:nvPr/>
        </p:nvSpPr>
        <p:spPr>
          <a:xfrm>
            <a:off x="7110251" y="3019725"/>
            <a:ext cx="284400" cy="201000"/>
          </a:xfrm>
          <a:prstGeom prst="rightArrow">
            <a:avLst>
              <a:gd name="adj1" fmla="val 50000"/>
              <a:gd name="adj2" fmla="val 91555"/>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5bca2e1307_0_675" descr="arrow"/>
          <p:cNvSpPr/>
          <p:nvPr/>
        </p:nvSpPr>
        <p:spPr>
          <a:xfrm>
            <a:off x="9376076" y="3019725"/>
            <a:ext cx="284400" cy="201000"/>
          </a:xfrm>
          <a:prstGeom prst="rightArrow">
            <a:avLst>
              <a:gd name="adj1" fmla="val 50000"/>
              <a:gd name="adj2" fmla="val 91555"/>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g15bca2e1307_0_675" descr="Writing Workshop &gt; Instruction &gt; Share Time | LEARN - Children's Literacy  Initiative"/>
          <p:cNvPicPr preferRelativeResize="0"/>
          <p:nvPr/>
        </p:nvPicPr>
        <p:blipFill rotWithShape="1">
          <a:blip r:embed="rId5">
            <a:alphaModFix/>
          </a:blip>
          <a:srcRect/>
          <a:stretch/>
        </p:blipFill>
        <p:spPr>
          <a:xfrm>
            <a:off x="825700" y="2294150"/>
            <a:ext cx="4287875" cy="4027050"/>
          </a:xfrm>
          <a:prstGeom prst="rect">
            <a:avLst/>
          </a:prstGeom>
          <a:noFill/>
          <a:ln>
            <a:noFill/>
          </a:ln>
        </p:spPr>
      </p:pic>
      <p:pic>
        <p:nvPicPr>
          <p:cNvPr id="356" name="Google Shape;356;g15bca2e1307_0_675" descr="Writing Workshop &gt; Instruction &gt; Share Time | LEARN - Children's Literacy  Initiative"/>
          <p:cNvPicPr preferRelativeResize="0"/>
          <p:nvPr/>
        </p:nvPicPr>
        <p:blipFill rotWithShape="1">
          <a:blip r:embed="rId5">
            <a:alphaModFix/>
          </a:blip>
          <a:srcRect/>
          <a:stretch/>
        </p:blipFill>
        <p:spPr>
          <a:xfrm>
            <a:off x="9837688" y="2257925"/>
            <a:ext cx="1836288" cy="1724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5bca2e1307_0_686"/>
          <p:cNvSpPr txBox="1">
            <a:spLocks noGrp="1"/>
          </p:cNvSpPr>
          <p:nvPr>
            <p:ph type="title"/>
          </p:nvPr>
        </p:nvSpPr>
        <p:spPr>
          <a:xfrm>
            <a:off x="806300" y="-1698100"/>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Play-Doh &amp; The Writing Process</a:t>
            </a:r>
            <a:endParaRPr/>
          </a:p>
        </p:txBody>
      </p:sp>
      <p:sp>
        <p:nvSpPr>
          <p:cNvPr id="363" name="Google Shape;363;g15bca2e1307_0_68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64" name="Google Shape;364;g15bca2e1307_0_686" descr="Title is Play-Doh and The Writing Process. five steps to illustrate the need for revision. create an object from play-doh then add to that object with a different color. "/>
          <p:cNvPicPr preferRelativeResize="0"/>
          <p:nvPr/>
        </p:nvPicPr>
        <p:blipFill rotWithShape="1">
          <a:blip r:embed="rId3">
            <a:alphaModFix/>
          </a:blip>
          <a:srcRect/>
          <a:stretch/>
        </p:blipFill>
        <p:spPr>
          <a:xfrm>
            <a:off x="759800" y="0"/>
            <a:ext cx="10672401" cy="6176825"/>
          </a:xfrm>
          <a:prstGeom prst="rect">
            <a:avLst/>
          </a:prstGeom>
          <a:noFill/>
          <a:ln>
            <a:noFill/>
          </a:ln>
        </p:spPr>
      </p:pic>
      <p:sp>
        <p:nvSpPr>
          <p:cNvPr id="365" name="Google Shape;365;g15bca2e1307_0_686"/>
          <p:cNvSpPr txBox="1"/>
          <p:nvPr/>
        </p:nvSpPr>
        <p:spPr>
          <a:xfrm>
            <a:off x="1108550" y="6148725"/>
            <a:ext cx="9911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Times New Roman"/>
                <a:ea typeface="Times New Roman"/>
                <a:cs typeface="Times New Roman"/>
                <a:sym typeface="Times New Roman"/>
                <a:hlinkClick r:id="rId4"/>
              </a:rPr>
              <a:t>Keys to Early Writing</a:t>
            </a:r>
            <a:r>
              <a:rPr lang="en-US" sz="1400" b="0" i="0" u="none" strike="noStrike" cap="none">
                <a:solidFill>
                  <a:srgbClr val="000000"/>
                </a:solidFill>
                <a:latin typeface="Times New Roman"/>
                <a:ea typeface="Times New Roman"/>
                <a:cs typeface="Times New Roman"/>
                <a:sym typeface="Times New Roman"/>
              </a:rPr>
              <a:t>  (37 minute mark)</a:t>
            </a:r>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5bca2e1307_0_694"/>
          <p:cNvSpPr txBox="1">
            <a:spLocks noGrp="1"/>
          </p:cNvSpPr>
          <p:nvPr>
            <p:ph type="title"/>
          </p:nvPr>
        </p:nvSpPr>
        <p:spPr>
          <a:xfrm>
            <a:off x="628050" y="239725"/>
            <a:ext cx="109359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Now What…Instructional Strategies</a:t>
            </a:r>
            <a:endParaRPr/>
          </a:p>
        </p:txBody>
      </p:sp>
      <p:sp>
        <p:nvSpPr>
          <p:cNvPr id="371" name="Google Shape;371;g15bca2e1307_0_69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Composition:  Idea Organization</a:t>
            </a:r>
            <a:endParaRPr/>
          </a:p>
        </p:txBody>
      </p:sp>
      <p:pic>
        <p:nvPicPr>
          <p:cNvPr id="372" name="Google Shape;372;g15bca2e1307_0_694" descr="Graphic organizer to show a means to organize ideas before writing."/>
          <p:cNvPicPr preferRelativeResize="0"/>
          <p:nvPr/>
        </p:nvPicPr>
        <p:blipFill rotWithShape="1">
          <a:blip r:embed="rId3">
            <a:alphaModFix/>
          </a:blip>
          <a:srcRect/>
          <a:stretch/>
        </p:blipFill>
        <p:spPr>
          <a:xfrm>
            <a:off x="256575" y="2540458"/>
            <a:ext cx="2980201" cy="3946068"/>
          </a:xfrm>
          <a:prstGeom prst="rect">
            <a:avLst/>
          </a:prstGeom>
          <a:noFill/>
          <a:ln>
            <a:noFill/>
          </a:ln>
        </p:spPr>
      </p:pic>
      <p:pic>
        <p:nvPicPr>
          <p:cNvPr id="373" name="Google Shape;373;g15bca2e1307_0_694" descr="Graphic organizer to show a means to organize ideas before writing."/>
          <p:cNvPicPr preferRelativeResize="0"/>
          <p:nvPr/>
        </p:nvPicPr>
        <p:blipFill rotWithShape="1">
          <a:blip r:embed="rId4">
            <a:alphaModFix/>
          </a:blip>
          <a:srcRect/>
          <a:stretch/>
        </p:blipFill>
        <p:spPr>
          <a:xfrm>
            <a:off x="3699113" y="2418597"/>
            <a:ext cx="2980225" cy="4189765"/>
          </a:xfrm>
          <a:prstGeom prst="rect">
            <a:avLst/>
          </a:prstGeom>
          <a:noFill/>
          <a:ln>
            <a:noFill/>
          </a:ln>
        </p:spPr>
      </p:pic>
      <p:pic>
        <p:nvPicPr>
          <p:cNvPr id="374" name="Google Shape;374;g15bca2e1307_0_694" descr="Graphic organizer to show a means to organize ideas before writing."/>
          <p:cNvPicPr preferRelativeResize="0"/>
          <p:nvPr/>
        </p:nvPicPr>
        <p:blipFill rotWithShape="1">
          <a:blip r:embed="rId5">
            <a:alphaModFix/>
          </a:blip>
          <a:srcRect/>
          <a:stretch/>
        </p:blipFill>
        <p:spPr>
          <a:xfrm>
            <a:off x="6827346" y="2540446"/>
            <a:ext cx="5250343" cy="39460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15bca2e1307_0_702"/>
          <p:cNvSpPr txBox="1">
            <a:spLocks noGrp="1"/>
          </p:cNvSpPr>
          <p:nvPr>
            <p:ph type="title"/>
          </p:nvPr>
        </p:nvSpPr>
        <p:spPr>
          <a:xfrm>
            <a:off x="-63150" y="0"/>
            <a:ext cx="12318300" cy="156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Research Says # 3.1</a:t>
            </a:r>
            <a:endParaRPr sz="2200">
              <a:solidFill>
                <a:srgbClr val="003B71"/>
              </a:solidFill>
              <a:highlight>
                <a:srgbClr val="FFFFFF"/>
              </a:highlight>
              <a:latin typeface="Arial"/>
              <a:ea typeface="Arial"/>
              <a:cs typeface="Arial"/>
              <a:sym typeface="Arial"/>
            </a:endParaRPr>
          </a:p>
          <a:p>
            <a:pPr marL="0" lvl="0" indent="0" algn="l" rtl="0">
              <a:lnSpc>
                <a:spcPct val="115000"/>
              </a:lnSpc>
              <a:spcBef>
                <a:spcPts val="1200"/>
              </a:spcBef>
              <a:spcAft>
                <a:spcPts val="1200"/>
              </a:spcAft>
              <a:buSzPts val="4400"/>
              <a:buNone/>
            </a:pPr>
            <a:endParaRPr/>
          </a:p>
        </p:txBody>
      </p:sp>
      <p:graphicFrame>
        <p:nvGraphicFramePr>
          <p:cNvPr id="380" name="Google Shape;380;g15bca2e1307_0_702" descr="clip art"/>
          <p:cNvGraphicFramePr/>
          <p:nvPr>
            <p:extLst>
              <p:ext uri="{D42A27DB-BD31-4B8C-83A1-F6EECF244321}">
                <p14:modId xmlns:p14="http://schemas.microsoft.com/office/powerpoint/2010/main" val="718529122"/>
              </p:ext>
            </p:extLst>
          </p:nvPr>
        </p:nvGraphicFramePr>
        <p:xfrm>
          <a:off x="276213" y="904955"/>
          <a:ext cx="11405425" cy="5852100"/>
        </p:xfrm>
        <a:graphic>
          <a:graphicData uri="http://schemas.openxmlformats.org/drawingml/2006/table">
            <a:tbl>
              <a:tblPr firstRow="1">
                <a:noFill/>
                <a:tableStyleId>{507637C6-70CE-4CA9-B20A-3E8C5B74486C}</a:tableStyleId>
              </a:tblPr>
              <a:tblGrid>
                <a:gridCol w="5056400">
                  <a:extLst>
                    <a:ext uri="{9D8B030D-6E8A-4147-A177-3AD203B41FA5}">
                      <a16:colId xmlns:a16="http://schemas.microsoft.com/office/drawing/2014/main" val="20000"/>
                    </a:ext>
                  </a:extLst>
                </a:gridCol>
                <a:gridCol w="6349025">
                  <a:extLst>
                    <a:ext uri="{9D8B030D-6E8A-4147-A177-3AD203B41FA5}">
                      <a16:colId xmlns:a16="http://schemas.microsoft.com/office/drawing/2014/main" val="20001"/>
                    </a:ext>
                  </a:extLst>
                </a:gridCol>
              </a:tblGrid>
              <a:tr h="900475">
                <a:tc>
                  <a:txBody>
                    <a:bodyPr/>
                    <a:lstStyle/>
                    <a:p>
                      <a:pPr marL="0" marR="0" lvl="0" indent="0" algn="l"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 </a:t>
                      </a:r>
                      <a:r>
                        <a:rPr lang="en-US" sz="2200" b="1" u="none" strike="noStrike" cap="none">
                          <a:solidFill>
                            <a:srgbClr val="003B71"/>
                          </a:solidFill>
                          <a:highlight>
                            <a:schemeClr val="lt1"/>
                          </a:highlight>
                          <a:latin typeface="Times New Roman"/>
                          <a:ea typeface="Times New Roman"/>
                          <a:cs typeface="Times New Roman"/>
                          <a:sym typeface="Times New Roman"/>
                        </a:rPr>
                        <a:t>Teach students to become fluent with handwriting.</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60025">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600"/>
                        <a:buFont typeface="Arial"/>
                        <a:buNone/>
                      </a:pPr>
                      <a:endParaRPr sz="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Gradual Release model (I Do, We Do, You Do)</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teach explicitly based on standard</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use letter stroke cues</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use lined paper (topline, midline, and baseline)</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start from the top of the letter</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gross motor, tracing*, handwriting (fine motor</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use of tripod pencil grip</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teacher modeling and immediate corrective feedback</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*tracing is not effective, students need to write the letter to internalize the motor pathway</a:t>
                      </a: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093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381" name="Google Shape;381;g15bca2e1307_0_702" descr="clock to represent time"/>
          <p:cNvPicPr preferRelativeResize="0"/>
          <p:nvPr/>
        </p:nvPicPr>
        <p:blipFill rotWithShape="1">
          <a:blip r:embed="rId3">
            <a:alphaModFix/>
          </a:blip>
          <a:srcRect/>
          <a:stretch/>
        </p:blipFill>
        <p:spPr>
          <a:xfrm>
            <a:off x="5521550" y="2460225"/>
            <a:ext cx="1412434" cy="1566900"/>
          </a:xfrm>
          <a:prstGeom prst="rect">
            <a:avLst/>
          </a:prstGeom>
          <a:noFill/>
          <a:ln>
            <a:noFill/>
          </a:ln>
        </p:spPr>
      </p:pic>
      <p:pic>
        <p:nvPicPr>
          <p:cNvPr id="382" name="Google Shape;382;g15bca2e1307_0_702" descr="graphic image of the word intentional "/>
          <p:cNvPicPr preferRelativeResize="0"/>
          <p:nvPr/>
        </p:nvPicPr>
        <p:blipFill rotWithShape="1">
          <a:blip r:embed="rId4">
            <a:alphaModFix/>
          </a:blip>
          <a:srcRect/>
          <a:stretch/>
        </p:blipFill>
        <p:spPr>
          <a:xfrm>
            <a:off x="7472497" y="2460249"/>
            <a:ext cx="1686390" cy="1566899"/>
          </a:xfrm>
          <a:prstGeom prst="rect">
            <a:avLst/>
          </a:prstGeom>
          <a:noFill/>
          <a:ln>
            <a:noFill/>
          </a:ln>
        </p:spPr>
      </p:pic>
      <p:sp>
        <p:nvSpPr>
          <p:cNvPr id="383" name="Google Shape;383;g15bca2e1307_0_702" descr="arrow"/>
          <p:cNvSpPr/>
          <p:nvPr/>
        </p:nvSpPr>
        <p:spPr>
          <a:xfrm>
            <a:off x="6933970" y="3095484"/>
            <a:ext cx="445200" cy="2964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15bca2e1307_0_702" descr="arrow"/>
          <p:cNvSpPr/>
          <p:nvPr/>
        </p:nvSpPr>
        <p:spPr>
          <a:xfrm>
            <a:off x="9252195" y="3095484"/>
            <a:ext cx="445200" cy="2964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5" name="Google Shape;385;g15bca2e1307_0_702" descr="image of student paper with drawing on the top half and written words on the bottom half. "/>
          <p:cNvPicPr preferRelativeResize="0"/>
          <p:nvPr/>
        </p:nvPicPr>
        <p:blipFill rotWithShape="1">
          <a:blip r:embed="rId5">
            <a:alphaModFix/>
          </a:blip>
          <a:srcRect/>
          <a:stretch/>
        </p:blipFill>
        <p:spPr>
          <a:xfrm>
            <a:off x="442650" y="2140300"/>
            <a:ext cx="4618300" cy="2102949"/>
          </a:xfrm>
          <a:prstGeom prst="rect">
            <a:avLst/>
          </a:prstGeom>
          <a:noFill/>
          <a:ln>
            <a:noFill/>
          </a:ln>
        </p:spPr>
      </p:pic>
      <p:pic>
        <p:nvPicPr>
          <p:cNvPr id="386" name="Google Shape;386;g15bca2e1307_0_702" descr="smaller image of student paper with drawing on the top half and written words on the bottom half. "/>
          <p:cNvPicPr preferRelativeResize="0"/>
          <p:nvPr/>
        </p:nvPicPr>
        <p:blipFill rotWithShape="1">
          <a:blip r:embed="rId5">
            <a:alphaModFix/>
          </a:blip>
          <a:srcRect/>
          <a:stretch/>
        </p:blipFill>
        <p:spPr>
          <a:xfrm>
            <a:off x="9790725" y="2140300"/>
            <a:ext cx="1772626" cy="955174"/>
          </a:xfrm>
          <a:prstGeom prst="rect">
            <a:avLst/>
          </a:prstGeom>
          <a:noFill/>
          <a:ln>
            <a:noFill/>
          </a:ln>
        </p:spPr>
      </p:pic>
      <p:pic>
        <p:nvPicPr>
          <p:cNvPr id="387" name="Google Shape;387;g15bca2e1307_0_702" descr="Image of a stove top with gas burners to represent the need to practice certain skills to automaticity to free up cognitive space for composition. "/>
          <p:cNvPicPr preferRelativeResize="0"/>
          <p:nvPr/>
        </p:nvPicPr>
        <p:blipFill rotWithShape="1">
          <a:blip r:embed="rId6">
            <a:alphaModFix/>
          </a:blip>
          <a:srcRect t="22154" r="17464"/>
          <a:stretch/>
        </p:blipFill>
        <p:spPr>
          <a:xfrm>
            <a:off x="505475" y="4417975"/>
            <a:ext cx="4492625" cy="2102950"/>
          </a:xfrm>
          <a:prstGeom prst="rect">
            <a:avLst/>
          </a:prstGeom>
          <a:noFill/>
          <a:ln>
            <a:noFill/>
          </a:ln>
        </p:spPr>
      </p:pic>
      <p:pic>
        <p:nvPicPr>
          <p:cNvPr id="388" name="Google Shape;388;g15bca2e1307_0_702" descr="smaller image of a stove top with gas burners to represent the need to practice certain skills to automaticity to free up cognitive space for composition. "/>
          <p:cNvPicPr preferRelativeResize="0"/>
          <p:nvPr/>
        </p:nvPicPr>
        <p:blipFill rotWithShape="1">
          <a:blip r:embed="rId6">
            <a:alphaModFix/>
          </a:blip>
          <a:srcRect t="22154" r="17464"/>
          <a:stretch/>
        </p:blipFill>
        <p:spPr>
          <a:xfrm>
            <a:off x="9790725" y="3186575"/>
            <a:ext cx="1772625" cy="8405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5bca2e1307_0_715"/>
          <p:cNvSpPr txBox="1">
            <a:spLocks noGrp="1"/>
          </p:cNvSpPr>
          <p:nvPr>
            <p:ph type="title"/>
          </p:nvPr>
        </p:nvSpPr>
        <p:spPr>
          <a:xfrm>
            <a:off x="7252000" y="738900"/>
            <a:ext cx="3430500" cy="73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3960"/>
              <a:buFont typeface="Times New Roman"/>
              <a:buNone/>
            </a:pPr>
            <a:r>
              <a:rPr lang="en-US" sz="3400"/>
              <a:t>Pencil Grip</a:t>
            </a:r>
            <a:endParaRPr sz="3400"/>
          </a:p>
        </p:txBody>
      </p:sp>
      <p:sp>
        <p:nvSpPr>
          <p:cNvPr id="394" name="Google Shape;394;g15bca2e1307_0_715"/>
          <p:cNvSpPr txBox="1">
            <a:spLocks noGrp="1"/>
          </p:cNvSpPr>
          <p:nvPr>
            <p:ph type="body" idx="1"/>
          </p:nvPr>
        </p:nvSpPr>
        <p:spPr>
          <a:xfrm>
            <a:off x="464050" y="989825"/>
            <a:ext cx="5922600" cy="57540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Good Posture </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Chair with a flat back</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Bent elbows resting on the table - desk 2” higher than students’ bent elbows</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Feet flat on the floor</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Hips, knees all at 90 degree angle</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Non writing hand should hold the paper in place </a:t>
            </a:r>
            <a:endParaRPr sz="2200" b="0">
              <a:solidFill>
                <a:srgbClr val="000000"/>
              </a:solidFill>
              <a:latin typeface="Arial"/>
              <a:ea typeface="Arial"/>
              <a:cs typeface="Arial"/>
              <a:sym typeface="Arial"/>
            </a:endParaRPr>
          </a:p>
          <a:p>
            <a:pPr marL="457200" lvl="0"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Proper Pencil Grip</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u="sng">
                <a:solidFill>
                  <a:schemeClr val="hlink"/>
                </a:solidFill>
                <a:latin typeface="Arial"/>
                <a:ea typeface="Arial"/>
                <a:cs typeface="Arial"/>
                <a:sym typeface="Arial"/>
                <a:hlinkClick r:id="rId3"/>
              </a:rPr>
              <a:t>Tripod grip</a:t>
            </a:r>
            <a:endParaRPr sz="2200" b="0">
              <a:solidFill>
                <a:srgbClr val="000000"/>
              </a:solidFill>
              <a:latin typeface="Arial"/>
              <a:ea typeface="Arial"/>
              <a:cs typeface="Arial"/>
              <a:sym typeface="Arial"/>
            </a:endParaRPr>
          </a:p>
          <a:p>
            <a:pPr marL="457200" lvl="0"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Tools</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Short pencil - golf pencil</a:t>
            </a:r>
            <a:endParaRPr sz="2200" b="0">
              <a:solidFill>
                <a:srgbClr val="000000"/>
              </a:solidFill>
              <a:latin typeface="Arial"/>
              <a:ea typeface="Arial"/>
              <a:cs typeface="Arial"/>
              <a:sym typeface="Arial"/>
            </a:endParaRPr>
          </a:p>
          <a:p>
            <a:pPr marL="1371600" lvl="2"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Preferably - no eraser</a:t>
            </a:r>
            <a:endParaRPr sz="2200" b="0">
              <a:solidFill>
                <a:srgbClr val="000000"/>
              </a:solidFill>
              <a:latin typeface="Arial"/>
              <a:ea typeface="Arial"/>
              <a:cs typeface="Arial"/>
              <a:sym typeface="Arial"/>
            </a:endParaRPr>
          </a:p>
          <a:p>
            <a:pPr marL="457200" lvl="0"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Paper</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Angled parallel to the writing arm</a:t>
            </a:r>
            <a:endParaRPr sz="2200" b="0">
              <a:solidFill>
                <a:srgbClr val="000000"/>
              </a:solidFill>
              <a:latin typeface="Arial"/>
              <a:ea typeface="Arial"/>
              <a:cs typeface="Arial"/>
              <a:sym typeface="Arial"/>
            </a:endParaRPr>
          </a:p>
          <a:p>
            <a:pPr marL="914400" lvl="1" indent="-368300" algn="l" rtl="0">
              <a:lnSpc>
                <a:spcPct val="100000"/>
              </a:lnSpc>
              <a:spcBef>
                <a:spcPts val="0"/>
              </a:spcBef>
              <a:spcAft>
                <a:spcPts val="0"/>
              </a:spcAft>
              <a:buClr>
                <a:srgbClr val="000000"/>
              </a:buClr>
              <a:buSzPts val="2200"/>
              <a:buChar char="○"/>
            </a:pPr>
            <a:r>
              <a:rPr lang="en-US" sz="2200" b="0">
                <a:solidFill>
                  <a:srgbClr val="000000"/>
                </a:solidFill>
                <a:latin typeface="Arial"/>
                <a:ea typeface="Arial"/>
                <a:cs typeface="Arial"/>
                <a:sym typeface="Arial"/>
              </a:rPr>
              <a:t>Anchored with non-writing hand</a:t>
            </a:r>
            <a:endParaRPr sz="2200"/>
          </a:p>
        </p:txBody>
      </p:sp>
      <p:sp>
        <p:nvSpPr>
          <p:cNvPr id="395" name="Google Shape;395;g15bca2e1307_0_715"/>
          <p:cNvSpPr txBox="1"/>
          <p:nvPr/>
        </p:nvSpPr>
        <p:spPr>
          <a:xfrm>
            <a:off x="456150" y="0"/>
            <a:ext cx="112797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900"/>
              <a:buFont typeface="Arial"/>
              <a:buNone/>
            </a:pPr>
            <a:r>
              <a:rPr lang="en-US" sz="3600" b="1" i="0" u="none" strike="noStrike" cap="none">
                <a:solidFill>
                  <a:schemeClr val="dk1"/>
                </a:solidFill>
                <a:latin typeface="Times New Roman"/>
                <a:ea typeface="Times New Roman"/>
                <a:cs typeface="Times New Roman"/>
                <a:sym typeface="Times New Roman"/>
              </a:rPr>
              <a:t>Skills that Support Transcription</a:t>
            </a:r>
            <a:endParaRPr sz="1400" b="0" i="0" u="none" strike="noStrike" cap="none">
              <a:solidFill>
                <a:srgbClr val="000000"/>
              </a:solidFill>
              <a:latin typeface="Arial"/>
              <a:ea typeface="Arial"/>
              <a:cs typeface="Arial"/>
              <a:sym typeface="Arial"/>
            </a:endParaRPr>
          </a:p>
        </p:txBody>
      </p:sp>
      <p:pic>
        <p:nvPicPr>
          <p:cNvPr id="396" name="Google Shape;396;g15bca2e1307_0_715" descr="chart of correct and incorrect handwriting positions"/>
          <p:cNvPicPr preferRelativeResize="0"/>
          <p:nvPr/>
        </p:nvPicPr>
        <p:blipFill rotWithShape="1">
          <a:blip r:embed="rId4">
            <a:alphaModFix/>
          </a:blip>
          <a:srcRect/>
          <a:stretch/>
        </p:blipFill>
        <p:spPr>
          <a:xfrm>
            <a:off x="6763725" y="1477800"/>
            <a:ext cx="4760549" cy="49847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5bca2e1307_0_722"/>
          <p:cNvSpPr txBox="1">
            <a:spLocks noGrp="1"/>
          </p:cNvSpPr>
          <p:nvPr>
            <p:ph type="title"/>
          </p:nvPr>
        </p:nvSpPr>
        <p:spPr>
          <a:xfrm>
            <a:off x="-63150" y="0"/>
            <a:ext cx="12318300" cy="156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Research Says # 3.2</a:t>
            </a:r>
            <a:r>
              <a:rPr lang="en-US" sz="2200">
                <a:solidFill>
                  <a:srgbClr val="003B71"/>
                </a:solidFill>
                <a:highlight>
                  <a:srgbClr val="FFFFFF"/>
                </a:highlight>
                <a:latin typeface="Arial"/>
                <a:ea typeface="Arial"/>
                <a:cs typeface="Arial"/>
                <a:sym typeface="Arial"/>
              </a:rPr>
              <a:t>.</a:t>
            </a:r>
            <a:endParaRPr sz="2200">
              <a:solidFill>
                <a:srgbClr val="003B71"/>
              </a:solidFill>
              <a:highlight>
                <a:srgbClr val="FFFFFF"/>
              </a:highlight>
              <a:latin typeface="Arial"/>
              <a:ea typeface="Arial"/>
              <a:cs typeface="Arial"/>
              <a:sym typeface="Arial"/>
            </a:endParaRPr>
          </a:p>
          <a:p>
            <a:pPr marL="914400" lvl="0" indent="0" algn="l" rtl="0">
              <a:lnSpc>
                <a:spcPct val="115000"/>
              </a:lnSpc>
              <a:spcBef>
                <a:spcPts val="1200"/>
              </a:spcBef>
              <a:spcAft>
                <a:spcPts val="1200"/>
              </a:spcAft>
              <a:buSzPts val="4400"/>
              <a:buNone/>
            </a:pPr>
            <a:endParaRPr/>
          </a:p>
        </p:txBody>
      </p:sp>
      <p:graphicFrame>
        <p:nvGraphicFramePr>
          <p:cNvPr id="402" name="Google Shape;402;g15bca2e1307_0_722" descr="clip art"/>
          <p:cNvGraphicFramePr/>
          <p:nvPr>
            <p:extLst>
              <p:ext uri="{D42A27DB-BD31-4B8C-83A1-F6EECF244321}">
                <p14:modId xmlns:p14="http://schemas.microsoft.com/office/powerpoint/2010/main" val="460422063"/>
              </p:ext>
            </p:extLst>
          </p:nvPr>
        </p:nvGraphicFramePr>
        <p:xfrm>
          <a:off x="393288" y="908980"/>
          <a:ext cx="11405425" cy="5974020"/>
        </p:xfrm>
        <a:graphic>
          <a:graphicData uri="http://schemas.openxmlformats.org/drawingml/2006/table">
            <a:tbl>
              <a:tblPr firstRow="1">
                <a:noFill/>
                <a:tableStyleId>{507637C6-70CE-4CA9-B20A-3E8C5B74486C}</a:tableStyleId>
              </a:tblPr>
              <a:tblGrid>
                <a:gridCol w="5056400">
                  <a:extLst>
                    <a:ext uri="{9D8B030D-6E8A-4147-A177-3AD203B41FA5}">
                      <a16:colId xmlns:a16="http://schemas.microsoft.com/office/drawing/2014/main" val="20000"/>
                    </a:ext>
                  </a:extLst>
                </a:gridCol>
                <a:gridCol w="6349025">
                  <a:extLst>
                    <a:ext uri="{9D8B030D-6E8A-4147-A177-3AD203B41FA5}">
                      <a16:colId xmlns:a16="http://schemas.microsoft.com/office/drawing/2014/main" val="20001"/>
                    </a:ext>
                  </a:extLst>
                </a:gridCol>
              </a:tblGrid>
              <a:tr h="1230200">
                <a:tc>
                  <a:txBody>
                    <a:bodyPr/>
                    <a:lstStyle/>
                    <a:p>
                      <a:pPr marL="0" marR="0" lvl="0" indent="0" algn="l"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a:t>
                      </a:r>
                      <a:endParaRPr sz="3000" b="1" u="none" strike="noStrike" cap="none">
                        <a:solidFill>
                          <a:srgbClr val="003B7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200"/>
                        <a:buFont typeface="Arial"/>
                        <a:buNone/>
                      </a:pPr>
                      <a:r>
                        <a:rPr lang="en-US" sz="2200" b="1" u="none" strike="noStrike" cap="none">
                          <a:solidFill>
                            <a:srgbClr val="003B71"/>
                          </a:solidFill>
                          <a:highlight>
                            <a:schemeClr val="lt1"/>
                          </a:highlight>
                          <a:latin typeface="Times New Roman"/>
                          <a:ea typeface="Times New Roman"/>
                          <a:cs typeface="Times New Roman"/>
                          <a:sym typeface="Times New Roman"/>
                        </a:rPr>
                        <a:t>Teach students to become fluent with spelling.</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60025">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600"/>
                        <a:buFont typeface="Arial"/>
                        <a:buNone/>
                      </a:pPr>
                      <a:endParaRPr sz="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Gradual Release model (I Do, We Do, You Do)</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 explicitly based on standards</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written words are comprised of  letters/letter patterns that represent sounds </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teach from sounds to letters/letter patterns </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use explicit/systematic instruction</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teacher modeling and immediate corrective feedback</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hold students accountable for spelling what has been taught</a:t>
                      </a: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093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403" name="Google Shape;403;g15bca2e1307_0_722" descr="image of a clock to represent time"/>
          <p:cNvPicPr preferRelativeResize="0"/>
          <p:nvPr/>
        </p:nvPicPr>
        <p:blipFill rotWithShape="1">
          <a:blip r:embed="rId3">
            <a:alphaModFix/>
          </a:blip>
          <a:srcRect/>
          <a:stretch/>
        </p:blipFill>
        <p:spPr>
          <a:xfrm>
            <a:off x="5521225" y="2459775"/>
            <a:ext cx="1412434" cy="1566900"/>
          </a:xfrm>
          <a:prstGeom prst="rect">
            <a:avLst/>
          </a:prstGeom>
          <a:noFill/>
          <a:ln>
            <a:noFill/>
          </a:ln>
        </p:spPr>
      </p:pic>
      <p:pic>
        <p:nvPicPr>
          <p:cNvPr id="404" name="Google Shape;404;g15bca2e1307_0_722" descr="image of the word intentional "/>
          <p:cNvPicPr preferRelativeResize="0"/>
          <p:nvPr/>
        </p:nvPicPr>
        <p:blipFill rotWithShape="1">
          <a:blip r:embed="rId4">
            <a:alphaModFix/>
          </a:blip>
          <a:srcRect/>
          <a:stretch/>
        </p:blipFill>
        <p:spPr>
          <a:xfrm>
            <a:off x="7461400" y="2360172"/>
            <a:ext cx="1725012" cy="1766104"/>
          </a:xfrm>
          <a:prstGeom prst="rect">
            <a:avLst/>
          </a:prstGeom>
          <a:noFill/>
          <a:ln>
            <a:noFill/>
          </a:ln>
        </p:spPr>
      </p:pic>
      <p:sp>
        <p:nvSpPr>
          <p:cNvPr id="405" name="Google Shape;405;g15bca2e1307_0_722" descr="arrow"/>
          <p:cNvSpPr/>
          <p:nvPr/>
        </p:nvSpPr>
        <p:spPr>
          <a:xfrm>
            <a:off x="6914008" y="3150684"/>
            <a:ext cx="445200" cy="2964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15bca2e1307_0_722"/>
          <p:cNvSpPr/>
          <p:nvPr/>
        </p:nvSpPr>
        <p:spPr>
          <a:xfrm>
            <a:off x="9284158" y="3150684"/>
            <a:ext cx="445200" cy="2964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rgbClr val="000000"/>
                </a:solidFill>
                <a:latin typeface="Arial"/>
                <a:ea typeface="Arial"/>
                <a:cs typeface="Arial"/>
                <a:sym typeface="Arial"/>
              </a:rPr>
              <a:t>arrow</a:t>
            </a:r>
            <a:endParaRPr sz="1400" b="0" i="0" u="none" strike="noStrike" cap="none" dirty="0">
              <a:solidFill>
                <a:srgbClr val="000000"/>
              </a:solidFill>
              <a:latin typeface="Arial"/>
              <a:ea typeface="Arial"/>
              <a:cs typeface="Arial"/>
              <a:sym typeface="Arial"/>
            </a:endParaRPr>
          </a:p>
        </p:txBody>
      </p:sp>
      <p:pic>
        <p:nvPicPr>
          <p:cNvPr id="407" name="Google Shape;407;g15bca2e1307_0_722" descr="Image of a table titled, Kindergarten Into Grade 2, Spelling and Word-Writing Developmental Sequence, adapted FROM Gentry."/>
          <p:cNvPicPr preferRelativeResize="0"/>
          <p:nvPr/>
        </p:nvPicPr>
        <p:blipFill rotWithShape="1">
          <a:blip r:embed="rId5">
            <a:alphaModFix/>
          </a:blip>
          <a:srcRect/>
          <a:stretch/>
        </p:blipFill>
        <p:spPr>
          <a:xfrm>
            <a:off x="1131400" y="2644475"/>
            <a:ext cx="3853201" cy="3613451"/>
          </a:xfrm>
          <a:prstGeom prst="rect">
            <a:avLst/>
          </a:prstGeom>
          <a:noFill/>
          <a:ln>
            <a:noFill/>
          </a:ln>
        </p:spPr>
      </p:pic>
      <p:pic>
        <p:nvPicPr>
          <p:cNvPr id="408" name="Google Shape;408;g15bca2e1307_0_722" descr="smaller Image of a table titled, Kindergarten Into Grade 2, Spelling and Word-Writing Developmental Sequence, adapted FROM Gentry."/>
          <p:cNvPicPr preferRelativeResize="0"/>
          <p:nvPr/>
        </p:nvPicPr>
        <p:blipFill rotWithShape="1">
          <a:blip r:embed="rId5">
            <a:alphaModFix/>
          </a:blip>
          <a:srcRect/>
          <a:stretch/>
        </p:blipFill>
        <p:spPr>
          <a:xfrm>
            <a:off x="9827134" y="2384550"/>
            <a:ext cx="1883267" cy="1766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5bca2e1307_0_733"/>
          <p:cNvSpPr txBox="1">
            <a:spLocks noGrp="1"/>
          </p:cNvSpPr>
          <p:nvPr>
            <p:ph type="title"/>
          </p:nvPr>
        </p:nvSpPr>
        <p:spPr>
          <a:xfrm>
            <a:off x="-63150" y="0"/>
            <a:ext cx="12318300" cy="156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Research Says # 3.3…</a:t>
            </a:r>
            <a:r>
              <a:rPr lang="en-US" sz="2200">
                <a:solidFill>
                  <a:srgbClr val="003B71"/>
                </a:solidFill>
                <a:highlight>
                  <a:srgbClr val="FFFFFF"/>
                </a:highlight>
                <a:latin typeface="Arial"/>
                <a:ea typeface="Arial"/>
                <a:cs typeface="Arial"/>
                <a:sym typeface="Arial"/>
              </a:rPr>
              <a:t>.</a:t>
            </a:r>
            <a:endParaRPr sz="2200">
              <a:solidFill>
                <a:srgbClr val="003B71"/>
              </a:solidFill>
              <a:highlight>
                <a:srgbClr val="FFFFFF"/>
              </a:highlight>
              <a:latin typeface="Arial"/>
              <a:ea typeface="Arial"/>
              <a:cs typeface="Arial"/>
              <a:sym typeface="Arial"/>
            </a:endParaRPr>
          </a:p>
          <a:p>
            <a:pPr marL="914400" lvl="0" indent="0" algn="l" rtl="0">
              <a:lnSpc>
                <a:spcPct val="115000"/>
              </a:lnSpc>
              <a:spcBef>
                <a:spcPts val="1200"/>
              </a:spcBef>
              <a:spcAft>
                <a:spcPts val="1200"/>
              </a:spcAft>
              <a:buSzPts val="4400"/>
              <a:buNone/>
            </a:pPr>
            <a:endParaRPr/>
          </a:p>
        </p:txBody>
      </p:sp>
      <p:graphicFrame>
        <p:nvGraphicFramePr>
          <p:cNvPr id="414" name="Google Shape;414;g15bca2e1307_0_733" descr="clip art"/>
          <p:cNvGraphicFramePr/>
          <p:nvPr>
            <p:extLst>
              <p:ext uri="{D42A27DB-BD31-4B8C-83A1-F6EECF244321}">
                <p14:modId xmlns:p14="http://schemas.microsoft.com/office/powerpoint/2010/main" val="3879210478"/>
              </p:ext>
            </p:extLst>
          </p:nvPr>
        </p:nvGraphicFramePr>
        <p:xfrm>
          <a:off x="393288" y="908980"/>
          <a:ext cx="11405425" cy="6019310"/>
        </p:xfrm>
        <a:graphic>
          <a:graphicData uri="http://schemas.openxmlformats.org/drawingml/2006/table">
            <a:tbl>
              <a:tblPr firstRow="1">
                <a:noFill/>
                <a:tableStyleId>{507637C6-70CE-4CA9-B20A-3E8C5B74486C}</a:tableStyleId>
              </a:tblPr>
              <a:tblGrid>
                <a:gridCol w="5056400">
                  <a:extLst>
                    <a:ext uri="{9D8B030D-6E8A-4147-A177-3AD203B41FA5}">
                      <a16:colId xmlns:a16="http://schemas.microsoft.com/office/drawing/2014/main" val="20000"/>
                    </a:ext>
                  </a:extLst>
                </a:gridCol>
                <a:gridCol w="6349025">
                  <a:extLst>
                    <a:ext uri="{9D8B030D-6E8A-4147-A177-3AD203B41FA5}">
                      <a16:colId xmlns:a16="http://schemas.microsoft.com/office/drawing/2014/main" val="20001"/>
                    </a:ext>
                  </a:extLst>
                </a:gridCol>
              </a:tblGrid>
              <a:tr h="1355900">
                <a:tc>
                  <a:txBody>
                    <a:bodyPr/>
                    <a:lstStyle/>
                    <a:p>
                      <a:pPr marL="0" marR="0" lvl="0" indent="0" algn="l"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a:t>
                      </a:r>
                      <a:endParaRPr sz="3000" b="1" u="none" strike="noStrike" cap="none">
                        <a:solidFill>
                          <a:srgbClr val="003B7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200"/>
                        <a:buFont typeface="Arial"/>
                        <a:buNone/>
                      </a:pPr>
                      <a:r>
                        <a:rPr lang="en-US" sz="2200" b="1" u="none" strike="noStrike" cap="none">
                          <a:solidFill>
                            <a:srgbClr val="003B71"/>
                          </a:solidFill>
                          <a:highlight>
                            <a:schemeClr val="lt1"/>
                          </a:highlight>
                          <a:latin typeface="Times New Roman"/>
                          <a:ea typeface="Times New Roman"/>
                          <a:cs typeface="Times New Roman"/>
                          <a:sym typeface="Times New Roman"/>
                        </a:rPr>
                        <a:t>Teach students to become fluent with sentence construction.</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69000">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600"/>
                        <a:buFont typeface="Arial"/>
                        <a:buNone/>
                      </a:pPr>
                      <a:endParaRPr sz="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integrate complete and increasingly complex sentence generation into oral language</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Gradual Release Model (I Do, We Do, You Do)</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 explicitly based on standards</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K - simple Sentence</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1st simple Sentence with Adjective Descriptors</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2nd Simple and Compound  Sentences</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teacher modeling and immediate corrective feedback</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hold students accountable for spelling what has been taught</a:t>
                      </a: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3241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415" name="Google Shape;415;g15bca2e1307_0_733" descr="image of clock to represent time"/>
          <p:cNvPicPr preferRelativeResize="0"/>
          <p:nvPr/>
        </p:nvPicPr>
        <p:blipFill rotWithShape="1">
          <a:blip r:embed="rId3">
            <a:alphaModFix/>
          </a:blip>
          <a:srcRect/>
          <a:stretch/>
        </p:blipFill>
        <p:spPr>
          <a:xfrm>
            <a:off x="5541600" y="2459775"/>
            <a:ext cx="1412434" cy="1566900"/>
          </a:xfrm>
          <a:prstGeom prst="rect">
            <a:avLst/>
          </a:prstGeom>
          <a:noFill/>
          <a:ln>
            <a:noFill/>
          </a:ln>
        </p:spPr>
      </p:pic>
      <p:pic>
        <p:nvPicPr>
          <p:cNvPr id="416" name="Google Shape;416;g15bca2e1307_0_733" descr="image of the word intentional"/>
          <p:cNvPicPr preferRelativeResize="0"/>
          <p:nvPr/>
        </p:nvPicPr>
        <p:blipFill rotWithShape="1">
          <a:blip r:embed="rId4">
            <a:alphaModFix/>
          </a:blip>
          <a:srcRect/>
          <a:stretch/>
        </p:blipFill>
        <p:spPr>
          <a:xfrm>
            <a:off x="7351286" y="2335801"/>
            <a:ext cx="1772631" cy="1814850"/>
          </a:xfrm>
          <a:prstGeom prst="rect">
            <a:avLst/>
          </a:prstGeom>
          <a:noFill/>
          <a:ln>
            <a:noFill/>
          </a:ln>
        </p:spPr>
      </p:pic>
      <p:sp>
        <p:nvSpPr>
          <p:cNvPr id="417" name="Google Shape;417;g15bca2e1307_0_733" descr="arrow"/>
          <p:cNvSpPr/>
          <p:nvPr/>
        </p:nvSpPr>
        <p:spPr>
          <a:xfrm>
            <a:off x="7000548" y="3136729"/>
            <a:ext cx="304200" cy="213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15bca2e1307_0_733" descr="arrow"/>
          <p:cNvSpPr/>
          <p:nvPr/>
        </p:nvSpPr>
        <p:spPr>
          <a:xfrm>
            <a:off x="9170448" y="3170504"/>
            <a:ext cx="304200" cy="213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 name="Google Shape;419;g15bca2e1307_0_733" descr="image of 4 Sentence Structures, simple, compound, complex and compound-complex."/>
          <p:cNvPicPr preferRelativeResize="0"/>
          <p:nvPr/>
        </p:nvPicPr>
        <p:blipFill rotWithShape="1">
          <a:blip r:embed="rId5">
            <a:alphaModFix/>
          </a:blip>
          <a:srcRect/>
          <a:stretch/>
        </p:blipFill>
        <p:spPr>
          <a:xfrm>
            <a:off x="757450" y="2459775"/>
            <a:ext cx="4386901" cy="3660974"/>
          </a:xfrm>
          <a:prstGeom prst="rect">
            <a:avLst/>
          </a:prstGeom>
          <a:noFill/>
          <a:ln>
            <a:noFill/>
          </a:ln>
        </p:spPr>
      </p:pic>
      <p:sp>
        <p:nvSpPr>
          <p:cNvPr id="420" name="Google Shape;420;g15bca2e1307_0_733"/>
          <p:cNvSpPr txBox="1"/>
          <p:nvPr/>
        </p:nvSpPr>
        <p:spPr>
          <a:xfrm>
            <a:off x="869650" y="6120750"/>
            <a:ext cx="4162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a:solidFill>
                  <a:schemeClr val="hlink"/>
                </a:solidFill>
                <a:latin typeface="Times New Roman"/>
                <a:ea typeface="Times New Roman"/>
                <a:cs typeface="Times New Roman"/>
                <a:sym typeface="Times New Roman"/>
                <a:hlinkClick r:id="rId6"/>
              </a:rPr>
              <a:t>Sentence Structure</a:t>
            </a:r>
            <a:endParaRPr sz="2000" b="0" i="0" u="none" strike="noStrike" cap="none">
              <a:solidFill>
                <a:srgbClr val="000000"/>
              </a:solidFill>
              <a:latin typeface="Times New Roman"/>
              <a:ea typeface="Times New Roman"/>
              <a:cs typeface="Times New Roman"/>
              <a:sym typeface="Times New Roman"/>
            </a:endParaRPr>
          </a:p>
        </p:txBody>
      </p:sp>
      <p:pic>
        <p:nvPicPr>
          <p:cNvPr id="421" name="Google Shape;421;g15bca2e1307_0_733" descr="smaller image of 4 Sentence Structures, simple, compound, complex and compound-complex."/>
          <p:cNvPicPr preferRelativeResize="0"/>
          <p:nvPr/>
        </p:nvPicPr>
        <p:blipFill rotWithShape="1">
          <a:blip r:embed="rId5">
            <a:alphaModFix/>
          </a:blip>
          <a:srcRect/>
          <a:stretch/>
        </p:blipFill>
        <p:spPr>
          <a:xfrm>
            <a:off x="9521175" y="2335801"/>
            <a:ext cx="2174726" cy="1814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5bca2e1307_0_514"/>
          <p:cNvSpPr txBox="1">
            <a:spLocks noGrp="1"/>
          </p:cNvSpPr>
          <p:nvPr>
            <p:ph type="ctrTitle"/>
          </p:nvPr>
        </p:nvSpPr>
        <p:spPr>
          <a:xfrm>
            <a:off x="1524000" y="1360575"/>
            <a:ext cx="45861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a:t>Questions</a:t>
            </a:r>
            <a:endParaRPr/>
          </a:p>
        </p:txBody>
      </p:sp>
      <p:sp>
        <p:nvSpPr>
          <p:cNvPr id="174" name="Google Shape;174;g15bca2e1307_0_514"/>
          <p:cNvSpPr txBox="1">
            <a:spLocks noGrp="1"/>
          </p:cNvSpPr>
          <p:nvPr>
            <p:ph type="subTitle" idx="1"/>
          </p:nvPr>
        </p:nvSpPr>
        <p:spPr>
          <a:xfrm>
            <a:off x="1524000" y="4228913"/>
            <a:ext cx="9144000" cy="16557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SzPts val="2400"/>
              <a:buNone/>
            </a:pPr>
            <a:r>
              <a:rPr lang="en-US" sz="5500">
                <a:solidFill>
                  <a:srgbClr val="003B71"/>
                </a:solidFill>
              </a:rPr>
              <a:t>https://tinyurl.com/VDOEK-2</a:t>
            </a:r>
            <a:endParaRPr sz="1900"/>
          </a:p>
        </p:txBody>
      </p:sp>
      <p:pic>
        <p:nvPicPr>
          <p:cNvPr id="175" name="Google Shape;175;g15bca2e1307_0_514" descr="QR Code and URL to the K-2 VDOE Train the Trainer Sessions"/>
          <p:cNvPicPr preferRelativeResize="0"/>
          <p:nvPr/>
        </p:nvPicPr>
        <p:blipFill rotWithShape="1">
          <a:blip r:embed="rId3">
            <a:alphaModFix/>
          </a:blip>
          <a:srcRect/>
          <a:stretch/>
        </p:blipFill>
        <p:spPr>
          <a:xfrm>
            <a:off x="7345900" y="690400"/>
            <a:ext cx="2414600" cy="2932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15bca2e1307_0_745"/>
          <p:cNvSpPr txBox="1">
            <a:spLocks noGrp="1"/>
          </p:cNvSpPr>
          <p:nvPr>
            <p:ph type="title"/>
          </p:nvPr>
        </p:nvSpPr>
        <p:spPr>
          <a:xfrm>
            <a:off x="114300" y="239725"/>
            <a:ext cx="11830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4000"/>
              <a:t>First Instructional Strategy for Sentence Construction </a:t>
            </a:r>
            <a:endParaRPr sz="4000"/>
          </a:p>
        </p:txBody>
      </p:sp>
      <p:sp>
        <p:nvSpPr>
          <p:cNvPr id="427" name="Google Shape;427;g15bca2e1307_0_745"/>
          <p:cNvSpPr txBox="1"/>
          <p:nvPr/>
        </p:nvSpPr>
        <p:spPr>
          <a:xfrm>
            <a:off x="6062100" y="3171513"/>
            <a:ext cx="6015600" cy="1708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3300"/>
              <a:buFont typeface="Arial"/>
              <a:buNone/>
            </a:pPr>
            <a:r>
              <a:rPr lang="en-US" sz="3300" b="0" i="0" u="sng" strike="noStrike" cap="none">
                <a:solidFill>
                  <a:schemeClr val="hlink"/>
                </a:solidFill>
                <a:latin typeface="Times New Roman"/>
                <a:ea typeface="Times New Roman"/>
                <a:cs typeface="Times New Roman"/>
                <a:sym typeface="Times New Roman"/>
                <a:hlinkClick r:id="rId3"/>
              </a:rPr>
              <a:t>Picture Story Word Story</a:t>
            </a:r>
            <a:endParaRPr sz="3300" b="0" i="0" u="none" strike="noStrike" cap="none">
              <a:solidFill>
                <a:srgbClr val="000000"/>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p:txBody>
      </p:sp>
      <p:pic>
        <p:nvPicPr>
          <p:cNvPr id="428" name="Google Shape;428;g15bca2e1307_0_745" descr="photograph of a picture story word story. Large sheet of paper with drawing on top, under the drawing is  a simple sentence. below that is the same sentence with spelling errors illustrating the developmental phase of a child. "/>
          <p:cNvPicPr preferRelativeResize="0"/>
          <p:nvPr/>
        </p:nvPicPr>
        <p:blipFill rotWithShape="1">
          <a:blip r:embed="rId4">
            <a:alphaModFix/>
          </a:blip>
          <a:srcRect/>
          <a:stretch/>
        </p:blipFill>
        <p:spPr>
          <a:xfrm>
            <a:off x="558300" y="1686350"/>
            <a:ext cx="5065975" cy="4678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5bca2e1307_0_751"/>
          <p:cNvSpPr txBox="1">
            <a:spLocks noGrp="1"/>
          </p:cNvSpPr>
          <p:nvPr>
            <p:ph type="title"/>
          </p:nvPr>
        </p:nvSpPr>
        <p:spPr>
          <a:xfrm>
            <a:off x="114300" y="239725"/>
            <a:ext cx="11830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4000"/>
              <a:t>Second Instructional Strategy for Sentence Construction </a:t>
            </a:r>
            <a:endParaRPr sz="4000"/>
          </a:p>
        </p:txBody>
      </p:sp>
      <p:sp>
        <p:nvSpPr>
          <p:cNvPr id="434" name="Google Shape;434;g15bca2e1307_0_751"/>
          <p:cNvSpPr txBox="1"/>
          <p:nvPr/>
        </p:nvSpPr>
        <p:spPr>
          <a:xfrm>
            <a:off x="288300" y="2963775"/>
            <a:ext cx="5715000" cy="1416000"/>
          </a:xfrm>
          <a:prstGeom prst="rect">
            <a:avLst/>
          </a:prstGeom>
          <a:noFill/>
          <a:ln>
            <a:noFill/>
          </a:ln>
        </p:spPr>
        <p:txBody>
          <a:bodyPr spcFirstLastPara="1" wrap="square" lIns="91425" tIns="91425" rIns="91425" bIns="91425" anchor="t" anchorCtr="0">
            <a:spAutoFit/>
          </a:bodyPr>
          <a:lstStyle/>
          <a:p>
            <a:pPr marL="457200" marR="0" lvl="0" indent="-438150" algn="l" rtl="0">
              <a:lnSpc>
                <a:spcPct val="100000"/>
              </a:lnSpc>
              <a:spcBef>
                <a:spcPts val="0"/>
              </a:spcBef>
              <a:spcAft>
                <a:spcPts val="0"/>
              </a:spcAft>
              <a:buClr>
                <a:srgbClr val="000000"/>
              </a:buClr>
              <a:buSzPts val="3300"/>
              <a:buFont typeface="Times New Roman"/>
              <a:buChar char="●"/>
            </a:pPr>
            <a:r>
              <a:rPr lang="en-US" sz="3300" b="0" i="0" u="none" strike="noStrike" cap="none">
                <a:solidFill>
                  <a:srgbClr val="000000"/>
                </a:solidFill>
                <a:latin typeface="Times New Roman"/>
                <a:ea typeface="Times New Roman"/>
                <a:cs typeface="Times New Roman"/>
                <a:sym typeface="Times New Roman"/>
              </a:rPr>
              <a:t>Explicit sentence composition</a:t>
            </a:r>
            <a:endParaRPr sz="3300" b="0" i="0" u="none" strike="noStrike" cap="none">
              <a:solidFill>
                <a:srgbClr val="000000"/>
              </a:solidFill>
              <a:latin typeface="Times New Roman"/>
              <a:ea typeface="Times New Roman"/>
              <a:cs typeface="Times New Roman"/>
              <a:sym typeface="Times New Roman"/>
            </a:endParaRPr>
          </a:p>
          <a:p>
            <a:pPr marL="914400" marR="0" lvl="1" indent="-438150" algn="l" rtl="0">
              <a:lnSpc>
                <a:spcPct val="100000"/>
              </a:lnSpc>
              <a:spcBef>
                <a:spcPts val="0"/>
              </a:spcBef>
              <a:spcAft>
                <a:spcPts val="0"/>
              </a:spcAft>
              <a:buClr>
                <a:srgbClr val="000000"/>
              </a:buClr>
              <a:buSzPts val="3300"/>
              <a:buFont typeface="Times New Roman"/>
              <a:buChar char="○"/>
            </a:pPr>
            <a:r>
              <a:rPr lang="en-US" sz="3300" b="0" i="0" u="none" strike="noStrike" cap="none">
                <a:solidFill>
                  <a:srgbClr val="000000"/>
                </a:solidFill>
                <a:latin typeface="Times New Roman"/>
                <a:ea typeface="Times New Roman"/>
                <a:cs typeface="Times New Roman"/>
                <a:sym typeface="Times New Roman"/>
              </a:rPr>
              <a:t>subject/predicate </a:t>
            </a:r>
            <a:endParaRPr sz="3300" b="0" i="0" u="none" strike="noStrike" cap="none">
              <a:solidFill>
                <a:srgbClr val="000000"/>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35" name="Google Shape;435;g15bca2e1307_0_751" descr="bear"/>
          <p:cNvGraphicFramePr/>
          <p:nvPr>
            <p:extLst>
              <p:ext uri="{D42A27DB-BD31-4B8C-83A1-F6EECF244321}">
                <p14:modId xmlns:p14="http://schemas.microsoft.com/office/powerpoint/2010/main" val="4036303773"/>
              </p:ext>
            </p:extLst>
          </p:nvPr>
        </p:nvGraphicFramePr>
        <p:xfrm>
          <a:off x="6538750" y="1214325"/>
          <a:ext cx="4700750" cy="5527735"/>
        </p:xfrm>
        <a:graphic>
          <a:graphicData uri="http://schemas.openxmlformats.org/drawingml/2006/table">
            <a:tbl>
              <a:tblPr firstRow="1">
                <a:noFill/>
                <a:tableStyleId>{507637C6-70CE-4CA9-B20A-3E8C5B74486C}</a:tableStyleId>
              </a:tblPr>
              <a:tblGrid>
                <a:gridCol w="2350375">
                  <a:extLst>
                    <a:ext uri="{9D8B030D-6E8A-4147-A177-3AD203B41FA5}">
                      <a16:colId xmlns:a16="http://schemas.microsoft.com/office/drawing/2014/main" val="20000"/>
                    </a:ext>
                  </a:extLst>
                </a:gridCol>
                <a:gridCol w="2350375">
                  <a:extLst>
                    <a:ext uri="{9D8B030D-6E8A-4147-A177-3AD203B41FA5}">
                      <a16:colId xmlns:a16="http://schemas.microsoft.com/office/drawing/2014/main" val="20001"/>
                    </a:ext>
                  </a:extLst>
                </a:gridCol>
              </a:tblGrid>
              <a:tr h="615900">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latin typeface="Times New Roman"/>
                          <a:ea typeface="Times New Roman"/>
                          <a:cs typeface="Times New Roman"/>
                          <a:sym typeface="Times New Roman"/>
                        </a:rPr>
                        <a:t>Subject</a:t>
                      </a:r>
                      <a:endParaRPr sz="3000" b="1" u="none" strike="noStrike" cap="none">
                        <a:latin typeface="Times New Roman"/>
                        <a:ea typeface="Times New Roman"/>
                        <a:cs typeface="Times New Roman"/>
                        <a:sym typeface="Times New Roman"/>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latin typeface="Times New Roman"/>
                          <a:ea typeface="Times New Roman"/>
                          <a:cs typeface="Times New Roman"/>
                          <a:sym typeface="Times New Roman"/>
                        </a:rPr>
                        <a:t>Predicate</a:t>
                      </a:r>
                      <a:endParaRPr sz="3000" b="1"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0"/>
                  </a:ext>
                </a:extLst>
              </a:tr>
              <a:tr h="46175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doer</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do</a:t>
                      </a:r>
                      <a:endParaRPr sz="2400" u="none" strike="noStrike" cap="none"/>
                    </a:p>
                  </a:txBody>
                  <a:tcPr marL="91425" marR="91425" marT="91425" marB="91425"/>
                </a:tc>
                <a:extLst>
                  <a:ext uri="{0D108BD9-81ED-4DB2-BD59-A6C34878D82A}">
                    <a16:rowId xmlns:a16="http://schemas.microsoft.com/office/drawing/2014/main" val="10001"/>
                  </a:ext>
                </a:extLst>
              </a:tr>
              <a:tr h="1743375">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p>
                      <a:pPr marL="0" marR="0" lvl="0" indent="0" algn="ctr" rtl="0">
                        <a:lnSpc>
                          <a:spcPct val="100000"/>
                        </a:lnSpc>
                        <a:spcBef>
                          <a:spcPts val="0"/>
                        </a:spcBef>
                        <a:spcAft>
                          <a:spcPts val="0"/>
                        </a:spcAft>
                        <a:buClr>
                          <a:srgbClr val="000000"/>
                        </a:buClr>
                        <a:buSzPts val="2400"/>
                        <a:buFont typeface="Arial"/>
                        <a:buNone/>
                      </a:pP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txBody>
                  <a:tcPr marL="91425" marR="91425" marT="91425" marB="91425"/>
                </a:tc>
                <a:extLst>
                  <a:ext uri="{0D108BD9-81ED-4DB2-BD59-A6C34878D82A}">
                    <a16:rowId xmlns:a16="http://schemas.microsoft.com/office/drawing/2014/main" val="10002"/>
                  </a:ext>
                </a:extLst>
              </a:tr>
              <a:tr h="129785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The bear </a:t>
                      </a:r>
                      <a:endParaRPr sz="24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is singing.</a:t>
                      </a:r>
                      <a:endParaRPr sz="2400" u="none" strike="noStrike" cap="none"/>
                    </a:p>
                  </a:txBody>
                  <a:tcPr marL="91425" marR="91425" marT="91425" marB="91425"/>
                </a:tc>
                <a:extLst>
                  <a:ext uri="{0D108BD9-81ED-4DB2-BD59-A6C34878D82A}">
                    <a16:rowId xmlns:a16="http://schemas.microsoft.com/office/drawing/2014/main" val="10003"/>
                  </a:ext>
                </a:extLst>
              </a:tr>
              <a:tr h="1297850">
                <a:tc gridSpan="2">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The bear is singing. </a:t>
                      </a:r>
                      <a:endParaRPr sz="2400" u="none" strike="noStrike" cap="none" dirty="0"/>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436" name="Google Shape;436;g15bca2e1307_0_751" descr="image of a brown bear with its mouth open."/>
          <p:cNvPicPr preferRelativeResize="0"/>
          <p:nvPr/>
        </p:nvPicPr>
        <p:blipFill rotWithShape="1">
          <a:blip r:embed="rId3">
            <a:alphaModFix/>
          </a:blip>
          <a:srcRect/>
          <a:stretch/>
        </p:blipFill>
        <p:spPr>
          <a:xfrm>
            <a:off x="7125800" y="2600401"/>
            <a:ext cx="1465524" cy="1545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15bca2e1307_0_758"/>
          <p:cNvSpPr txBox="1">
            <a:spLocks noGrp="1"/>
          </p:cNvSpPr>
          <p:nvPr>
            <p:ph type="title"/>
          </p:nvPr>
        </p:nvSpPr>
        <p:spPr>
          <a:xfrm>
            <a:off x="180600" y="114300"/>
            <a:ext cx="11830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4000"/>
              <a:t>Third Instructional Strategy for Sentence Construction </a:t>
            </a:r>
            <a:endParaRPr sz="4000"/>
          </a:p>
        </p:txBody>
      </p:sp>
      <p:sp>
        <p:nvSpPr>
          <p:cNvPr id="442" name="Google Shape;442;g15bca2e1307_0_758"/>
          <p:cNvSpPr txBox="1"/>
          <p:nvPr/>
        </p:nvSpPr>
        <p:spPr>
          <a:xfrm>
            <a:off x="288300" y="2963775"/>
            <a:ext cx="4991400" cy="1923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imes New Roman"/>
                <a:ea typeface="Times New Roman"/>
                <a:cs typeface="Times New Roman"/>
                <a:sym typeface="Times New Roman"/>
              </a:rPr>
              <a:t>     Sentence Scramble</a:t>
            </a:r>
            <a:endParaRPr sz="33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3" name="Google Shape;443;g15bca2e1307_0_758" descr="words in boxes to be organized into a sentence using correct syntax. The words are: here, my, is, hat, red."/>
          <p:cNvPicPr preferRelativeResize="0"/>
          <p:nvPr/>
        </p:nvPicPr>
        <p:blipFill rotWithShape="1">
          <a:blip r:embed="rId3">
            <a:alphaModFix/>
          </a:blip>
          <a:srcRect/>
          <a:stretch/>
        </p:blipFill>
        <p:spPr>
          <a:xfrm>
            <a:off x="5003925" y="1298250"/>
            <a:ext cx="6720150" cy="1665525"/>
          </a:xfrm>
          <a:prstGeom prst="rect">
            <a:avLst/>
          </a:prstGeom>
          <a:noFill/>
          <a:ln>
            <a:noFill/>
          </a:ln>
        </p:spPr>
      </p:pic>
      <p:sp>
        <p:nvSpPr>
          <p:cNvPr id="444" name="Google Shape;444;g15bca2e1307_0_75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914400" marR="0" lvl="0" indent="0" algn="l" rtl="0">
              <a:lnSpc>
                <a:spcPct val="115000"/>
              </a:lnSpc>
              <a:spcBef>
                <a:spcPts val="0"/>
              </a:spcBef>
              <a:spcAft>
                <a:spcPts val="0"/>
              </a:spcAft>
              <a:buClr>
                <a:srgbClr val="000000"/>
              </a:buClr>
              <a:buSzPts val="1000"/>
              <a:buFont typeface="Arial"/>
              <a:buNone/>
            </a:pPr>
            <a:r>
              <a:rPr lang="en-US" sz="1000" b="0" i="0" u="none" strike="noStrike" cap="none">
                <a:solidFill>
                  <a:srgbClr val="3A3A3A"/>
                </a:solidFill>
                <a:highlight>
                  <a:srgbClr val="FFFFFF"/>
                </a:highlight>
                <a:latin typeface="Courier New"/>
                <a:ea typeface="Courier New"/>
                <a:cs typeface="Courier New"/>
                <a:sym typeface="Courier New"/>
              </a:rPr>
              <a:t>o</a:t>
            </a:r>
            <a:r>
              <a:rPr lang="en-US" sz="700" b="0" i="0" u="none" strike="noStrike" cap="none">
                <a:solidFill>
                  <a:srgbClr val="3A3A3A"/>
                </a:solidFill>
                <a:highlight>
                  <a:srgbClr val="FFFFFF"/>
                </a:highlight>
                <a:latin typeface="Times New Roman"/>
                <a:ea typeface="Times New Roman"/>
                <a:cs typeface="Times New Roman"/>
                <a:sym typeface="Times New Roman"/>
              </a:rPr>
              <a:t>   </a:t>
            </a:r>
            <a:endParaRPr sz="700" b="0" i="0" u="none" strike="noStrike" cap="none">
              <a:solidFill>
                <a:srgbClr val="3A3A3A"/>
              </a:solidFill>
              <a:highlight>
                <a:srgbClr val="FFFFFF"/>
              </a:highlight>
              <a:latin typeface="Times New Roman"/>
              <a:ea typeface="Times New Roman"/>
              <a:cs typeface="Times New Roman"/>
              <a:sym typeface="Times New Roman"/>
            </a:endParaRPr>
          </a:p>
        </p:txBody>
      </p:sp>
      <p:pic>
        <p:nvPicPr>
          <p:cNvPr id="445" name="Google Shape;445;g15bca2e1307_0_758" descr="two examples of Sentence Scrambles. Words from a sentence have been separated and mixed up; for students to put into the correct order based on English Syntax. "/>
          <p:cNvPicPr preferRelativeResize="0"/>
          <p:nvPr/>
        </p:nvPicPr>
        <p:blipFill rotWithShape="1">
          <a:blip r:embed="rId4">
            <a:alphaModFix/>
          </a:blip>
          <a:srcRect/>
          <a:stretch/>
        </p:blipFill>
        <p:spPr>
          <a:xfrm>
            <a:off x="5279700" y="3659900"/>
            <a:ext cx="6168676" cy="2672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15bca2e1307_0_766"/>
          <p:cNvSpPr txBox="1">
            <a:spLocks noGrp="1"/>
          </p:cNvSpPr>
          <p:nvPr>
            <p:ph type="title"/>
          </p:nvPr>
        </p:nvSpPr>
        <p:spPr>
          <a:xfrm>
            <a:off x="114300" y="239725"/>
            <a:ext cx="11830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4000"/>
              <a:t>Fourth Instructional Strategy for Sentence Construction </a:t>
            </a:r>
            <a:endParaRPr sz="4000"/>
          </a:p>
        </p:txBody>
      </p:sp>
      <p:sp>
        <p:nvSpPr>
          <p:cNvPr id="451" name="Google Shape;451;g15bca2e1307_0_766"/>
          <p:cNvSpPr txBox="1"/>
          <p:nvPr/>
        </p:nvSpPr>
        <p:spPr>
          <a:xfrm>
            <a:off x="114300" y="2488175"/>
            <a:ext cx="3717900" cy="1923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imes New Roman"/>
                <a:ea typeface="Times New Roman"/>
                <a:cs typeface="Times New Roman"/>
                <a:sym typeface="Times New Roman"/>
              </a:rPr>
              <a:t>Sentence Expanding</a:t>
            </a:r>
            <a:endParaRPr sz="33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52" name="Google Shape;452;g15bca2e1307_0_766" descr="sentence expanding"/>
          <p:cNvGraphicFramePr/>
          <p:nvPr>
            <p:extLst>
              <p:ext uri="{D42A27DB-BD31-4B8C-83A1-F6EECF244321}">
                <p14:modId xmlns:p14="http://schemas.microsoft.com/office/powerpoint/2010/main" val="1397882968"/>
              </p:ext>
            </p:extLst>
          </p:nvPr>
        </p:nvGraphicFramePr>
        <p:xfrm>
          <a:off x="3832225" y="1565750"/>
          <a:ext cx="7614875" cy="4371850"/>
        </p:xfrm>
        <a:graphic>
          <a:graphicData uri="http://schemas.openxmlformats.org/drawingml/2006/table">
            <a:tbl>
              <a:tblPr firstRow="1">
                <a:noFill/>
                <a:tableStyleId>{4F8F8518-81E5-42BF-850D-29A5971A920D}</a:tableStyleId>
              </a:tblPr>
              <a:tblGrid>
                <a:gridCol w="1076850">
                  <a:extLst>
                    <a:ext uri="{9D8B030D-6E8A-4147-A177-3AD203B41FA5}">
                      <a16:colId xmlns:a16="http://schemas.microsoft.com/office/drawing/2014/main" val="20000"/>
                    </a:ext>
                  </a:extLst>
                </a:gridCol>
                <a:gridCol w="1076850">
                  <a:extLst>
                    <a:ext uri="{9D8B030D-6E8A-4147-A177-3AD203B41FA5}">
                      <a16:colId xmlns:a16="http://schemas.microsoft.com/office/drawing/2014/main" val="20001"/>
                    </a:ext>
                  </a:extLst>
                </a:gridCol>
                <a:gridCol w="1076850">
                  <a:extLst>
                    <a:ext uri="{9D8B030D-6E8A-4147-A177-3AD203B41FA5}">
                      <a16:colId xmlns:a16="http://schemas.microsoft.com/office/drawing/2014/main" val="20002"/>
                    </a:ext>
                  </a:extLst>
                </a:gridCol>
                <a:gridCol w="1076850">
                  <a:extLst>
                    <a:ext uri="{9D8B030D-6E8A-4147-A177-3AD203B41FA5}">
                      <a16:colId xmlns:a16="http://schemas.microsoft.com/office/drawing/2014/main" val="20003"/>
                    </a:ext>
                  </a:extLst>
                </a:gridCol>
                <a:gridCol w="1076850">
                  <a:extLst>
                    <a:ext uri="{9D8B030D-6E8A-4147-A177-3AD203B41FA5}">
                      <a16:colId xmlns:a16="http://schemas.microsoft.com/office/drawing/2014/main" val="20004"/>
                    </a:ext>
                  </a:extLst>
                </a:gridCol>
                <a:gridCol w="1076850">
                  <a:extLst>
                    <a:ext uri="{9D8B030D-6E8A-4147-A177-3AD203B41FA5}">
                      <a16:colId xmlns:a16="http://schemas.microsoft.com/office/drawing/2014/main" val="20005"/>
                    </a:ext>
                  </a:extLst>
                </a:gridCol>
                <a:gridCol w="1153775">
                  <a:extLst>
                    <a:ext uri="{9D8B030D-6E8A-4147-A177-3AD203B41FA5}">
                      <a16:colId xmlns:a16="http://schemas.microsoft.com/office/drawing/2014/main" val="20006"/>
                    </a:ext>
                  </a:extLst>
                </a:gridCol>
              </a:tblGrid>
              <a:tr h="810150">
                <a:tc>
                  <a:txBody>
                    <a:bodyPr/>
                    <a:lstStyle/>
                    <a:p>
                      <a:pPr marL="0" marR="0" lvl="0" indent="0" algn="ctr" rtl="0">
                        <a:lnSpc>
                          <a:spcPct val="115000"/>
                        </a:lnSpc>
                        <a:spcBef>
                          <a:spcPts val="0"/>
                        </a:spcBef>
                        <a:spcAft>
                          <a:spcPts val="0"/>
                        </a:spcAft>
                        <a:buClr>
                          <a:srgbClr val="000000"/>
                        </a:buClr>
                        <a:buSzPts val="1500"/>
                        <a:buFont typeface="Arial"/>
                        <a:buNone/>
                      </a:pPr>
                      <a:r>
                        <a:rPr lang="en-US" sz="1500" b="1" u="none" strike="noStrike" cap="none">
                          <a:solidFill>
                            <a:srgbClr val="3A3A3A"/>
                          </a:solidFill>
                          <a:latin typeface="Corbel"/>
                          <a:ea typeface="Corbel"/>
                          <a:cs typeface="Corbel"/>
                          <a:sym typeface="Corbel"/>
                        </a:rPr>
                        <a:t>Subject</a:t>
                      </a:r>
                      <a:endParaRPr sz="1500" b="1"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b="1" u="none" strike="noStrike" cap="none">
                          <a:solidFill>
                            <a:srgbClr val="3A3A3A"/>
                          </a:solidFill>
                          <a:latin typeface="Corbel"/>
                          <a:ea typeface="Corbel"/>
                          <a:cs typeface="Corbel"/>
                          <a:sym typeface="Corbel"/>
                        </a:rPr>
                        <a:t>Predicate</a:t>
                      </a:r>
                      <a:endParaRPr sz="1500" b="1"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b="1" u="none" strike="noStrike" cap="none">
                          <a:solidFill>
                            <a:srgbClr val="3A3A3A"/>
                          </a:solidFill>
                          <a:latin typeface="Corbel"/>
                          <a:ea typeface="Corbel"/>
                          <a:cs typeface="Corbel"/>
                          <a:sym typeface="Corbel"/>
                        </a:rPr>
                        <a:t>Where</a:t>
                      </a:r>
                      <a:endParaRPr sz="1500" b="1"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b="1" u="none" strike="noStrike" cap="none">
                          <a:solidFill>
                            <a:srgbClr val="3A3A3A"/>
                          </a:solidFill>
                          <a:latin typeface="Corbel"/>
                          <a:ea typeface="Corbel"/>
                          <a:cs typeface="Corbel"/>
                          <a:sym typeface="Corbel"/>
                        </a:rPr>
                        <a:t>When</a:t>
                      </a:r>
                      <a:endParaRPr sz="1500" b="1"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b="1" u="none" strike="noStrike" cap="none">
                          <a:solidFill>
                            <a:srgbClr val="3A3A3A"/>
                          </a:solidFill>
                          <a:latin typeface="Corbel"/>
                          <a:ea typeface="Corbel"/>
                          <a:cs typeface="Corbel"/>
                          <a:sym typeface="Corbel"/>
                        </a:rPr>
                        <a:t>How</a:t>
                      </a:r>
                      <a:endParaRPr sz="1500" b="1"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b="1" u="none" strike="noStrike" cap="none">
                          <a:solidFill>
                            <a:srgbClr val="3A3A3A"/>
                          </a:solidFill>
                          <a:latin typeface="Corbel"/>
                          <a:ea typeface="Corbel"/>
                          <a:cs typeface="Corbel"/>
                          <a:sym typeface="Corbel"/>
                        </a:rPr>
                        <a:t>Why</a:t>
                      </a:r>
                      <a:endParaRPr sz="1500" b="1"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b="1" u="none" strike="noStrike" cap="none">
                          <a:solidFill>
                            <a:srgbClr val="3A3A3A"/>
                          </a:solidFill>
                          <a:latin typeface="Corbel"/>
                          <a:ea typeface="Corbel"/>
                          <a:cs typeface="Corbel"/>
                          <a:sym typeface="Corbel"/>
                        </a:rPr>
                        <a:t>What Kind/Which</a:t>
                      </a:r>
                      <a:endParaRPr sz="1500" b="1"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047175">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The turtle</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swims.</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 </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 </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 </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 </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 </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1467350">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The turtle</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swims</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across the pond</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early in the morning</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quickly</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to find food</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a:solidFill>
                            <a:srgbClr val="3A3A3A"/>
                          </a:solidFill>
                          <a:latin typeface="Corbel"/>
                          <a:ea typeface="Corbel"/>
                          <a:cs typeface="Corbel"/>
                          <a:sym typeface="Corbel"/>
                        </a:rPr>
                        <a:t>mother</a:t>
                      </a:r>
                      <a:endParaRPr sz="2100" u="none" strike="noStrike" cap="none">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1047175">
                <a:tc gridSpan="7">
                  <a:txBody>
                    <a:bodyPr/>
                    <a:lstStyle/>
                    <a:p>
                      <a:pPr marL="0" marR="0" lvl="0" indent="0" algn="ctr" rtl="0">
                        <a:lnSpc>
                          <a:spcPct val="115000"/>
                        </a:lnSpc>
                        <a:spcBef>
                          <a:spcPts val="0"/>
                        </a:spcBef>
                        <a:spcAft>
                          <a:spcPts val="0"/>
                        </a:spcAft>
                        <a:buClr>
                          <a:srgbClr val="000000"/>
                        </a:buClr>
                        <a:buSzPts val="2100"/>
                        <a:buFont typeface="Arial"/>
                        <a:buNone/>
                      </a:pPr>
                      <a:r>
                        <a:rPr lang="en-US" sz="2100" u="none" strike="noStrike" cap="none" dirty="0">
                          <a:solidFill>
                            <a:srgbClr val="3A3A3A"/>
                          </a:solidFill>
                          <a:latin typeface="Corbel"/>
                          <a:ea typeface="Corbel"/>
                          <a:cs typeface="Corbel"/>
                          <a:sym typeface="Corbel"/>
                        </a:rPr>
                        <a:t>The mother turtle swims quickly across the pond early in the morning to find food. </a:t>
                      </a:r>
                      <a:endParaRPr sz="2100" u="none" strike="noStrike" cap="none" dirty="0">
                        <a:solidFill>
                          <a:srgbClr val="3A3A3A"/>
                        </a:solidFill>
                        <a:latin typeface="Corbel"/>
                        <a:ea typeface="Corbel"/>
                        <a:cs typeface="Corbel"/>
                        <a:sym typeface="Corbel"/>
                      </a:endParaRPr>
                    </a:p>
                  </a:txBody>
                  <a:tcPr marL="68575" marR="6857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453" name="Google Shape;453;g15bca2e1307_0_766" descr="photograph of a turtle swimming to reach food. "/>
          <p:cNvPicPr preferRelativeResize="0"/>
          <p:nvPr/>
        </p:nvPicPr>
        <p:blipFill rotWithShape="1">
          <a:blip r:embed="rId3">
            <a:alphaModFix/>
          </a:blip>
          <a:srcRect/>
          <a:stretch/>
        </p:blipFill>
        <p:spPr>
          <a:xfrm>
            <a:off x="277587" y="3924012"/>
            <a:ext cx="3391325" cy="20135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15bca2e1307_0_773"/>
          <p:cNvSpPr txBox="1">
            <a:spLocks noGrp="1"/>
          </p:cNvSpPr>
          <p:nvPr>
            <p:ph type="title"/>
          </p:nvPr>
        </p:nvSpPr>
        <p:spPr>
          <a:xfrm>
            <a:off x="114300" y="239725"/>
            <a:ext cx="118308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4000"/>
              <a:t>Fourth Instructional Strategy for Sentence Construction continued</a:t>
            </a:r>
            <a:endParaRPr sz="4000"/>
          </a:p>
        </p:txBody>
      </p:sp>
      <p:sp>
        <p:nvSpPr>
          <p:cNvPr id="459" name="Google Shape;459;g15bca2e1307_0_773"/>
          <p:cNvSpPr txBox="1"/>
          <p:nvPr/>
        </p:nvSpPr>
        <p:spPr>
          <a:xfrm>
            <a:off x="114300" y="1902300"/>
            <a:ext cx="6886800" cy="344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457200" marR="0" lvl="0" indent="-438150" algn="l" rtl="0">
              <a:lnSpc>
                <a:spcPct val="100000"/>
              </a:lnSpc>
              <a:spcBef>
                <a:spcPts val="0"/>
              </a:spcBef>
              <a:spcAft>
                <a:spcPts val="0"/>
              </a:spcAft>
              <a:buClr>
                <a:srgbClr val="000000"/>
              </a:buClr>
              <a:buSzPts val="3300"/>
              <a:buFont typeface="Times New Roman"/>
              <a:buChar char="●"/>
            </a:pPr>
            <a:r>
              <a:rPr lang="en-US" sz="3300" b="0" i="0" u="none" strike="noStrike" cap="none">
                <a:solidFill>
                  <a:srgbClr val="000000"/>
                </a:solidFill>
                <a:latin typeface="Times New Roman"/>
                <a:ea typeface="Times New Roman"/>
                <a:cs typeface="Times New Roman"/>
                <a:sym typeface="Times New Roman"/>
              </a:rPr>
              <a:t>Sentence Combining (Compound Sentences)</a:t>
            </a:r>
            <a:endParaRPr sz="3300" b="0" i="0" u="none" strike="noStrike" cap="none">
              <a:solidFill>
                <a:srgbClr val="000000"/>
              </a:solidFill>
              <a:latin typeface="Times New Roman"/>
              <a:ea typeface="Times New Roman"/>
              <a:cs typeface="Times New Roman"/>
              <a:sym typeface="Times New Roman"/>
            </a:endParaRPr>
          </a:p>
          <a:p>
            <a:pPr marL="914400" marR="0" lvl="1" indent="-438150" algn="l" rtl="0">
              <a:lnSpc>
                <a:spcPct val="100000"/>
              </a:lnSpc>
              <a:spcBef>
                <a:spcPts val="0"/>
              </a:spcBef>
              <a:spcAft>
                <a:spcPts val="0"/>
              </a:spcAft>
              <a:buClr>
                <a:srgbClr val="000000"/>
              </a:buClr>
              <a:buSzPts val="3300"/>
              <a:buFont typeface="Times New Roman"/>
              <a:buChar char="○"/>
            </a:pPr>
            <a:r>
              <a:rPr lang="en-US" sz="3300" b="0" i="0" u="none" strike="noStrike" cap="none">
                <a:solidFill>
                  <a:srgbClr val="000000"/>
                </a:solidFill>
                <a:latin typeface="Times New Roman"/>
                <a:ea typeface="Times New Roman"/>
                <a:cs typeface="Times New Roman"/>
                <a:sym typeface="Times New Roman"/>
              </a:rPr>
              <a:t>for, and, nor, but, or, yet, &amp; so</a:t>
            </a:r>
            <a:endParaRPr sz="33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0" name="Google Shape;460;g15bca2e1307_0_773" descr="rainbow image of fanboys to illustrate the coordinating conjunctions: for, and, nor, but, or, yet, so. "/>
          <p:cNvPicPr preferRelativeResize="0"/>
          <p:nvPr/>
        </p:nvPicPr>
        <p:blipFill rotWithShape="1">
          <a:blip r:embed="rId3">
            <a:alphaModFix/>
          </a:blip>
          <a:srcRect/>
          <a:stretch/>
        </p:blipFill>
        <p:spPr>
          <a:xfrm>
            <a:off x="1199825" y="4285925"/>
            <a:ext cx="4352850" cy="2176425"/>
          </a:xfrm>
          <a:prstGeom prst="rect">
            <a:avLst/>
          </a:prstGeom>
          <a:noFill/>
          <a:ln>
            <a:noFill/>
          </a:ln>
        </p:spPr>
      </p:pic>
      <p:sp>
        <p:nvSpPr>
          <p:cNvPr id="461" name="Google Shape;461;g15bca2e1307_0_773"/>
          <p:cNvSpPr txBox="1"/>
          <p:nvPr/>
        </p:nvSpPr>
        <p:spPr>
          <a:xfrm>
            <a:off x="6795975" y="3177425"/>
            <a:ext cx="5149200" cy="3509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endParaRPr sz="2800" b="1" i="0" u="none" strike="noStrike" cap="none">
              <a:solidFill>
                <a:schemeClr val="dk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00"/>
              </a:buClr>
              <a:buSzPts val="3300"/>
              <a:buFont typeface="Arial"/>
              <a:buNone/>
            </a:pPr>
            <a:r>
              <a:rPr lang="en-US" sz="3300" b="1" i="0" u="none" strike="noStrike" cap="none">
                <a:solidFill>
                  <a:schemeClr val="dk1"/>
                </a:solidFill>
                <a:latin typeface="Times New Roman"/>
                <a:ea typeface="Times New Roman"/>
                <a:cs typeface="Times New Roman"/>
                <a:sym typeface="Times New Roman"/>
              </a:rPr>
              <a:t>My dog is fat.</a:t>
            </a:r>
            <a:endParaRPr sz="3300" b="1" i="0" u="none" strike="noStrike" cap="none">
              <a:solidFill>
                <a:schemeClr val="dk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00"/>
              </a:buClr>
              <a:buSzPts val="3300"/>
              <a:buFont typeface="Arial"/>
              <a:buNone/>
            </a:pPr>
            <a:r>
              <a:rPr lang="en-US" sz="3300" b="1" i="0" u="none" strike="noStrike" cap="none">
                <a:solidFill>
                  <a:schemeClr val="dk1"/>
                </a:solidFill>
                <a:latin typeface="Times New Roman"/>
                <a:ea typeface="Times New Roman"/>
                <a:cs typeface="Times New Roman"/>
                <a:sym typeface="Times New Roman"/>
              </a:rPr>
              <a:t>My dog loves to play.</a:t>
            </a:r>
            <a:endParaRPr sz="3300" b="1" i="0" u="none" strike="noStrike" cap="none">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3300"/>
              <a:buFont typeface="Arial"/>
              <a:buNone/>
            </a:pPr>
            <a:endParaRPr sz="3300" b="1" i="0" u="none" strike="noStrike" cap="none">
              <a:solidFill>
                <a:schemeClr val="dk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00"/>
              </a:buClr>
              <a:buSzPts val="3300"/>
              <a:buFont typeface="Arial"/>
              <a:buNone/>
            </a:pPr>
            <a:r>
              <a:rPr lang="en-US" sz="3300" b="1" i="0" u="none" strike="noStrike" cap="none">
                <a:solidFill>
                  <a:schemeClr val="dk1"/>
                </a:solidFill>
                <a:latin typeface="Times New Roman"/>
                <a:ea typeface="Times New Roman"/>
                <a:cs typeface="Times New Roman"/>
                <a:sym typeface="Times New Roman"/>
              </a:rPr>
              <a:t>My dog is fat, but loves to play.</a:t>
            </a:r>
            <a:endParaRPr sz="3300" b="1" i="0" u="none" strike="noStrike" cap="none">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3300"/>
              <a:buFont typeface="Arial"/>
              <a:buNone/>
            </a:pPr>
            <a:endParaRPr sz="3300" b="1" i="0" u="none" strike="noStrike" cap="none">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462" name="Google Shape;462;g15bca2e1307_0_773" descr="photograph of a small boy attempting to walk a large, overweight, black dog. "/>
          <p:cNvPicPr preferRelativeResize="0"/>
          <p:nvPr/>
        </p:nvPicPr>
        <p:blipFill rotWithShape="1">
          <a:blip r:embed="rId4">
            <a:alphaModFix/>
          </a:blip>
          <a:srcRect/>
          <a:stretch/>
        </p:blipFill>
        <p:spPr>
          <a:xfrm>
            <a:off x="7175050" y="1072325"/>
            <a:ext cx="3405024" cy="1959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15bca2e1307_0_781"/>
          <p:cNvSpPr txBox="1">
            <a:spLocks noGrp="1"/>
          </p:cNvSpPr>
          <p:nvPr>
            <p:ph type="title"/>
          </p:nvPr>
        </p:nvSpPr>
        <p:spPr>
          <a:xfrm>
            <a:off x="-63150" y="0"/>
            <a:ext cx="12318300" cy="156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Research Says # 3.4…</a:t>
            </a:r>
            <a:r>
              <a:rPr lang="en-US" sz="2200">
                <a:solidFill>
                  <a:srgbClr val="003B71"/>
                </a:solidFill>
                <a:highlight>
                  <a:srgbClr val="FFFFFF"/>
                </a:highlight>
                <a:latin typeface="Arial"/>
                <a:ea typeface="Arial"/>
                <a:cs typeface="Arial"/>
                <a:sym typeface="Arial"/>
              </a:rPr>
              <a:t>.</a:t>
            </a:r>
            <a:endParaRPr sz="2200">
              <a:solidFill>
                <a:srgbClr val="003B71"/>
              </a:solidFill>
              <a:highlight>
                <a:srgbClr val="FFFFFF"/>
              </a:highlight>
              <a:latin typeface="Arial"/>
              <a:ea typeface="Arial"/>
              <a:cs typeface="Arial"/>
              <a:sym typeface="Arial"/>
            </a:endParaRPr>
          </a:p>
          <a:p>
            <a:pPr marL="914400" lvl="0" indent="0" algn="l" rtl="0">
              <a:lnSpc>
                <a:spcPct val="115000"/>
              </a:lnSpc>
              <a:spcBef>
                <a:spcPts val="1200"/>
              </a:spcBef>
              <a:spcAft>
                <a:spcPts val="1200"/>
              </a:spcAft>
              <a:buSzPts val="4400"/>
              <a:buNone/>
            </a:pPr>
            <a:endParaRPr/>
          </a:p>
        </p:txBody>
      </p:sp>
      <p:graphicFrame>
        <p:nvGraphicFramePr>
          <p:cNvPr id="468" name="Google Shape;468;g15bca2e1307_0_781" descr="clip art"/>
          <p:cNvGraphicFramePr/>
          <p:nvPr>
            <p:extLst>
              <p:ext uri="{D42A27DB-BD31-4B8C-83A1-F6EECF244321}">
                <p14:modId xmlns:p14="http://schemas.microsoft.com/office/powerpoint/2010/main" val="3494276454"/>
              </p:ext>
            </p:extLst>
          </p:nvPr>
        </p:nvGraphicFramePr>
        <p:xfrm>
          <a:off x="393288" y="908980"/>
          <a:ext cx="11405425" cy="5663660"/>
        </p:xfrm>
        <a:graphic>
          <a:graphicData uri="http://schemas.openxmlformats.org/drawingml/2006/table">
            <a:tbl>
              <a:tblPr firstRow="1">
                <a:noFill/>
                <a:tableStyleId>{507637C6-70CE-4CA9-B20A-3E8C5B74486C}</a:tableStyleId>
              </a:tblPr>
              <a:tblGrid>
                <a:gridCol w="5056400">
                  <a:extLst>
                    <a:ext uri="{9D8B030D-6E8A-4147-A177-3AD203B41FA5}">
                      <a16:colId xmlns:a16="http://schemas.microsoft.com/office/drawing/2014/main" val="20000"/>
                    </a:ext>
                  </a:extLst>
                </a:gridCol>
                <a:gridCol w="6349025">
                  <a:extLst>
                    <a:ext uri="{9D8B030D-6E8A-4147-A177-3AD203B41FA5}">
                      <a16:colId xmlns:a16="http://schemas.microsoft.com/office/drawing/2014/main" val="20001"/>
                    </a:ext>
                  </a:extLst>
                </a:gridCol>
              </a:tblGrid>
              <a:tr h="1230200">
                <a:tc>
                  <a:txBody>
                    <a:bodyPr/>
                    <a:lstStyle/>
                    <a:p>
                      <a:pPr marL="0" marR="0" lvl="0" indent="0" algn="l"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a:t>
                      </a:r>
                      <a:endParaRPr sz="3000" b="1" u="none" strike="noStrike" cap="none">
                        <a:solidFill>
                          <a:srgbClr val="003B7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200"/>
                        <a:buFont typeface="Arial"/>
                        <a:buNone/>
                      </a:pPr>
                      <a:r>
                        <a:rPr lang="en-US" sz="2200" b="1" u="none" strike="noStrike" cap="none">
                          <a:solidFill>
                            <a:srgbClr val="003B71"/>
                          </a:solidFill>
                          <a:highlight>
                            <a:schemeClr val="lt1"/>
                          </a:highlight>
                          <a:latin typeface="Times New Roman"/>
                          <a:ea typeface="Times New Roman"/>
                          <a:cs typeface="Times New Roman"/>
                          <a:sym typeface="Times New Roman"/>
                        </a:rPr>
                        <a:t>Teach students to become fluent with keyboarding and word processing. </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60025">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600"/>
                        <a:buFont typeface="Arial"/>
                        <a:buNone/>
                      </a:pPr>
                      <a:endParaRPr sz="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no expectation of keyboarding in K-2 Virginia Standards</a:t>
                      </a: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093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469" name="Google Shape;469;g15bca2e1307_0_781" descr="image of clock to represent time"/>
          <p:cNvPicPr preferRelativeResize="0"/>
          <p:nvPr/>
        </p:nvPicPr>
        <p:blipFill rotWithShape="1">
          <a:blip r:embed="rId3">
            <a:alphaModFix/>
          </a:blip>
          <a:srcRect/>
          <a:stretch/>
        </p:blipFill>
        <p:spPr>
          <a:xfrm>
            <a:off x="5549275" y="2459775"/>
            <a:ext cx="1412434" cy="1566900"/>
          </a:xfrm>
          <a:prstGeom prst="rect">
            <a:avLst/>
          </a:prstGeom>
          <a:noFill/>
          <a:ln>
            <a:noFill/>
          </a:ln>
        </p:spPr>
      </p:pic>
      <p:pic>
        <p:nvPicPr>
          <p:cNvPr id="470" name="Google Shape;470;g15bca2e1307_0_781" descr="image of the word intentional "/>
          <p:cNvPicPr preferRelativeResize="0"/>
          <p:nvPr/>
        </p:nvPicPr>
        <p:blipFill rotWithShape="1">
          <a:blip r:embed="rId4">
            <a:alphaModFix/>
          </a:blip>
          <a:srcRect/>
          <a:stretch/>
        </p:blipFill>
        <p:spPr>
          <a:xfrm>
            <a:off x="7571865" y="2520200"/>
            <a:ext cx="1412425" cy="1446049"/>
          </a:xfrm>
          <a:prstGeom prst="rect">
            <a:avLst/>
          </a:prstGeom>
          <a:noFill/>
          <a:ln>
            <a:noFill/>
          </a:ln>
        </p:spPr>
      </p:pic>
      <p:pic>
        <p:nvPicPr>
          <p:cNvPr id="471" name="Google Shape;471;g15bca2e1307_0_781" descr="image of a computer keyboard"/>
          <p:cNvPicPr preferRelativeResize="0"/>
          <p:nvPr/>
        </p:nvPicPr>
        <p:blipFill rotWithShape="1">
          <a:blip r:embed="rId5">
            <a:alphaModFix/>
          </a:blip>
          <a:srcRect/>
          <a:stretch/>
        </p:blipFill>
        <p:spPr>
          <a:xfrm>
            <a:off x="1348388" y="2459775"/>
            <a:ext cx="3452300" cy="1566900"/>
          </a:xfrm>
          <a:prstGeom prst="rect">
            <a:avLst/>
          </a:prstGeom>
          <a:noFill/>
          <a:ln>
            <a:noFill/>
          </a:ln>
        </p:spPr>
      </p:pic>
      <p:pic>
        <p:nvPicPr>
          <p:cNvPr id="472" name="Google Shape;472;g15bca2e1307_0_781" descr="smaller image of a computer keyboard"/>
          <p:cNvPicPr preferRelativeResize="0"/>
          <p:nvPr/>
        </p:nvPicPr>
        <p:blipFill rotWithShape="1">
          <a:blip r:embed="rId5">
            <a:alphaModFix/>
          </a:blip>
          <a:srcRect/>
          <a:stretch/>
        </p:blipFill>
        <p:spPr>
          <a:xfrm>
            <a:off x="9818100" y="2335800"/>
            <a:ext cx="1618725" cy="925525"/>
          </a:xfrm>
          <a:prstGeom prst="rect">
            <a:avLst/>
          </a:prstGeom>
          <a:noFill/>
          <a:ln>
            <a:noFill/>
          </a:ln>
        </p:spPr>
      </p:pic>
      <p:sp>
        <p:nvSpPr>
          <p:cNvPr id="473" name="Google Shape;473;g15bca2e1307_0_781" descr="arrow"/>
          <p:cNvSpPr/>
          <p:nvPr/>
        </p:nvSpPr>
        <p:spPr>
          <a:xfrm>
            <a:off x="6961698" y="3136729"/>
            <a:ext cx="304200" cy="213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15bca2e1307_0_781" descr="arrow"/>
          <p:cNvSpPr/>
          <p:nvPr/>
        </p:nvSpPr>
        <p:spPr>
          <a:xfrm>
            <a:off x="9290248" y="3136716"/>
            <a:ext cx="304200" cy="213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5" name="Google Shape;475;g15bca2e1307_0_781" descr="image of cycle of work while word processing. Create, edit, save, print."/>
          <p:cNvPicPr preferRelativeResize="0"/>
          <p:nvPr/>
        </p:nvPicPr>
        <p:blipFill rotWithShape="1">
          <a:blip r:embed="rId6">
            <a:alphaModFix/>
          </a:blip>
          <a:srcRect/>
          <a:stretch/>
        </p:blipFill>
        <p:spPr>
          <a:xfrm>
            <a:off x="1078475" y="4150650"/>
            <a:ext cx="4094325" cy="2250051"/>
          </a:xfrm>
          <a:prstGeom prst="rect">
            <a:avLst/>
          </a:prstGeom>
          <a:noFill/>
          <a:ln>
            <a:noFill/>
          </a:ln>
        </p:spPr>
      </p:pic>
      <p:pic>
        <p:nvPicPr>
          <p:cNvPr id="476" name="Google Shape;476;g15bca2e1307_0_781" descr="smaller image of cycle of work while word processing. Create, edit, save, print."/>
          <p:cNvPicPr preferRelativeResize="0"/>
          <p:nvPr/>
        </p:nvPicPr>
        <p:blipFill rotWithShape="1">
          <a:blip r:embed="rId6">
            <a:alphaModFix/>
          </a:blip>
          <a:srcRect/>
          <a:stretch/>
        </p:blipFill>
        <p:spPr>
          <a:xfrm>
            <a:off x="9818100" y="3426775"/>
            <a:ext cx="1772650" cy="11383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15bca2e1307_0_794"/>
          <p:cNvSpPr txBox="1">
            <a:spLocks noGrp="1"/>
          </p:cNvSpPr>
          <p:nvPr>
            <p:ph type="title"/>
          </p:nvPr>
        </p:nvSpPr>
        <p:spPr>
          <a:xfrm>
            <a:off x="-63150" y="0"/>
            <a:ext cx="12318300" cy="709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100000"/>
              <a:buFont typeface="Times New Roman"/>
              <a:buNone/>
            </a:pPr>
            <a:endParaRPr/>
          </a:p>
          <a:p>
            <a:pPr marL="0" lvl="0" indent="0" algn="l" rtl="0">
              <a:lnSpc>
                <a:spcPct val="90000"/>
              </a:lnSpc>
              <a:spcBef>
                <a:spcPts val="0"/>
              </a:spcBef>
              <a:spcAft>
                <a:spcPts val="0"/>
              </a:spcAft>
              <a:buClr>
                <a:srgbClr val="003B71"/>
              </a:buClr>
              <a:buSzPts val="7920"/>
              <a:buFont typeface="Times New Roman"/>
              <a:buNone/>
            </a:pPr>
            <a:r>
              <a:rPr lang="en-US"/>
              <a:t>Research Says # 4…</a:t>
            </a:r>
            <a:endParaRPr sz="2200">
              <a:solidFill>
                <a:srgbClr val="003B71"/>
              </a:solidFill>
              <a:highlight>
                <a:srgbClr val="FFFFFF"/>
              </a:highlight>
              <a:latin typeface="Arial"/>
              <a:ea typeface="Arial"/>
              <a:cs typeface="Arial"/>
              <a:sym typeface="Arial"/>
            </a:endParaRPr>
          </a:p>
          <a:p>
            <a:pPr marL="914400" lvl="0" indent="0" algn="l" rtl="0">
              <a:lnSpc>
                <a:spcPct val="115000"/>
              </a:lnSpc>
              <a:spcBef>
                <a:spcPts val="1200"/>
              </a:spcBef>
              <a:spcAft>
                <a:spcPts val="1200"/>
              </a:spcAft>
              <a:buSzPct val="111110"/>
              <a:buNone/>
            </a:pPr>
            <a:endParaRPr/>
          </a:p>
        </p:txBody>
      </p:sp>
      <p:graphicFrame>
        <p:nvGraphicFramePr>
          <p:cNvPr id="482" name="Google Shape;482;g15bca2e1307_0_794" descr="clip art"/>
          <p:cNvGraphicFramePr/>
          <p:nvPr>
            <p:extLst>
              <p:ext uri="{D42A27DB-BD31-4B8C-83A1-F6EECF244321}">
                <p14:modId xmlns:p14="http://schemas.microsoft.com/office/powerpoint/2010/main" val="1725870996"/>
              </p:ext>
            </p:extLst>
          </p:nvPr>
        </p:nvGraphicFramePr>
        <p:xfrm>
          <a:off x="393288" y="908980"/>
          <a:ext cx="11405425" cy="5897820"/>
        </p:xfrm>
        <a:graphic>
          <a:graphicData uri="http://schemas.openxmlformats.org/drawingml/2006/table">
            <a:tbl>
              <a:tblPr firstRow="1">
                <a:noFill/>
                <a:tableStyleId>{507637C6-70CE-4CA9-B20A-3E8C5B74486C}</a:tableStyleId>
              </a:tblPr>
              <a:tblGrid>
                <a:gridCol w="5056400">
                  <a:extLst>
                    <a:ext uri="{9D8B030D-6E8A-4147-A177-3AD203B41FA5}">
                      <a16:colId xmlns:a16="http://schemas.microsoft.com/office/drawing/2014/main" val="20000"/>
                    </a:ext>
                  </a:extLst>
                </a:gridCol>
                <a:gridCol w="6349025">
                  <a:extLst>
                    <a:ext uri="{9D8B030D-6E8A-4147-A177-3AD203B41FA5}">
                      <a16:colId xmlns:a16="http://schemas.microsoft.com/office/drawing/2014/main" val="20001"/>
                    </a:ext>
                  </a:extLst>
                </a:gridCol>
              </a:tblGrid>
              <a:tr h="1007550">
                <a:tc>
                  <a:txBody>
                    <a:bodyPr/>
                    <a:lstStyle/>
                    <a:p>
                      <a:pPr marL="0" marR="0" lvl="0" indent="0" algn="l"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Recommendation:</a:t>
                      </a:r>
                      <a:endParaRPr sz="3000" b="1" u="none" strike="noStrike" cap="none">
                        <a:solidFill>
                          <a:srgbClr val="003B7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003B71"/>
                          </a:solidFill>
                          <a:latin typeface="Times New Roman"/>
                          <a:ea typeface="Times New Roman"/>
                          <a:cs typeface="Times New Roman"/>
                          <a:sym typeface="Times New Roman"/>
                        </a:rPr>
                        <a:t>Create a community of writers.  </a:t>
                      </a:r>
                      <a:endParaRPr sz="2500" b="1" u="none" strike="noStrike" cap="none">
                        <a:solidFill>
                          <a:srgbClr val="003B71"/>
                        </a:solidFill>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solidFill>
                            <a:srgbClr val="003B71"/>
                          </a:solidFill>
                          <a:latin typeface="Times New Roman"/>
                          <a:ea typeface="Times New Roman"/>
                          <a:cs typeface="Times New Roman"/>
                          <a:sym typeface="Times New Roman"/>
                        </a:rPr>
                        <a:t>Instructional Suggestions</a:t>
                      </a:r>
                      <a:endParaRPr sz="30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42750">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600"/>
                        <a:buFont typeface="Arial"/>
                        <a:buNone/>
                      </a:pPr>
                      <a:endParaRPr sz="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457200" marR="0" lvl="0" indent="0" algn="ctr"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focus on a single concept when instructing and providing feedback</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teachers model writing process</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participate as writers</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share their writing</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accept students where they are </a:t>
                      </a:r>
                      <a:endParaRPr sz="1400" u="none" strike="noStrike" cap="none" dirty="0"/>
                    </a:p>
                    <a:p>
                      <a:pPr marL="9144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provide instruction to move students forward in their writing</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provide choice in writing when possible</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encourage students to collaborate when writing</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provide students with opportunities to give and receive feedback</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publish student writing </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extend student writing beyond the classroom</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encourage collaboration and feedback</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0375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483" name="Google Shape;483;g15bca2e1307_0_794" descr="image of clock to represent teaching time"/>
          <p:cNvPicPr preferRelativeResize="0"/>
          <p:nvPr/>
        </p:nvPicPr>
        <p:blipFill rotWithShape="1">
          <a:blip r:embed="rId3">
            <a:alphaModFix/>
          </a:blip>
          <a:srcRect/>
          <a:stretch/>
        </p:blipFill>
        <p:spPr>
          <a:xfrm>
            <a:off x="5604350" y="2172775"/>
            <a:ext cx="1223675" cy="1445525"/>
          </a:xfrm>
          <a:prstGeom prst="rect">
            <a:avLst/>
          </a:prstGeom>
          <a:noFill/>
          <a:ln>
            <a:noFill/>
          </a:ln>
        </p:spPr>
      </p:pic>
      <p:pic>
        <p:nvPicPr>
          <p:cNvPr id="484" name="Google Shape;484;g15bca2e1307_0_794" descr="image of the word intentional "/>
          <p:cNvPicPr preferRelativeResize="0"/>
          <p:nvPr/>
        </p:nvPicPr>
        <p:blipFill rotWithShape="1">
          <a:blip r:embed="rId4">
            <a:alphaModFix/>
          </a:blip>
          <a:srcRect/>
          <a:stretch/>
        </p:blipFill>
        <p:spPr>
          <a:xfrm>
            <a:off x="7534200" y="2294150"/>
            <a:ext cx="1530450" cy="1445524"/>
          </a:xfrm>
          <a:prstGeom prst="rect">
            <a:avLst/>
          </a:prstGeom>
          <a:noFill/>
          <a:ln>
            <a:noFill/>
          </a:ln>
        </p:spPr>
      </p:pic>
      <p:sp>
        <p:nvSpPr>
          <p:cNvPr id="485" name="Google Shape;485;g15bca2e1307_0_794" descr="arrow"/>
          <p:cNvSpPr/>
          <p:nvPr/>
        </p:nvSpPr>
        <p:spPr>
          <a:xfrm>
            <a:off x="9259973" y="2849729"/>
            <a:ext cx="304200" cy="213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6" name="Google Shape;486;g15bca2e1307_0_794" descr="clip art image of a community of writers"/>
          <p:cNvPicPr preferRelativeResize="0"/>
          <p:nvPr/>
        </p:nvPicPr>
        <p:blipFill rotWithShape="1">
          <a:blip r:embed="rId5">
            <a:alphaModFix/>
          </a:blip>
          <a:srcRect/>
          <a:stretch/>
        </p:blipFill>
        <p:spPr>
          <a:xfrm>
            <a:off x="825700" y="2860425"/>
            <a:ext cx="4287874" cy="3478949"/>
          </a:xfrm>
          <a:prstGeom prst="rect">
            <a:avLst/>
          </a:prstGeom>
          <a:noFill/>
          <a:ln>
            <a:noFill/>
          </a:ln>
        </p:spPr>
      </p:pic>
      <p:pic>
        <p:nvPicPr>
          <p:cNvPr id="487" name="Google Shape;487;g15bca2e1307_0_794" descr="clip art image of a community of writers"/>
          <p:cNvPicPr preferRelativeResize="0"/>
          <p:nvPr/>
        </p:nvPicPr>
        <p:blipFill rotWithShape="1">
          <a:blip r:embed="rId5">
            <a:alphaModFix/>
          </a:blip>
          <a:srcRect/>
          <a:stretch/>
        </p:blipFill>
        <p:spPr>
          <a:xfrm>
            <a:off x="825700" y="2860425"/>
            <a:ext cx="4287874" cy="3478949"/>
          </a:xfrm>
          <a:prstGeom prst="rect">
            <a:avLst/>
          </a:prstGeom>
          <a:noFill/>
          <a:ln>
            <a:noFill/>
          </a:ln>
        </p:spPr>
      </p:pic>
      <p:sp>
        <p:nvSpPr>
          <p:cNvPr id="488" name="Google Shape;488;g15bca2e1307_0_794" descr="arrow"/>
          <p:cNvSpPr/>
          <p:nvPr/>
        </p:nvSpPr>
        <p:spPr>
          <a:xfrm>
            <a:off x="7130050" y="2849726"/>
            <a:ext cx="304200" cy="2130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15bca2e1307_0_794" descr="smaller clip art image of a community of writers"/>
          <p:cNvPicPr preferRelativeResize="0"/>
          <p:nvPr/>
        </p:nvPicPr>
        <p:blipFill rotWithShape="1">
          <a:blip r:embed="rId5">
            <a:alphaModFix/>
          </a:blip>
          <a:srcRect/>
          <a:stretch/>
        </p:blipFill>
        <p:spPr>
          <a:xfrm>
            <a:off x="9653225" y="2204425"/>
            <a:ext cx="2002824" cy="1624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15bca2e1307_0_806"/>
          <p:cNvSpPr txBox="1">
            <a:spLocks noGrp="1"/>
          </p:cNvSpPr>
          <p:nvPr>
            <p:ph type="title" idx="4294967295"/>
          </p:nvPr>
        </p:nvSpPr>
        <p:spPr>
          <a:xfrm>
            <a:off x="525600" y="449525"/>
            <a:ext cx="11213100" cy="800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i="0" u="none" strike="noStrike" cap="none"/>
              <a:t>Instructional Suggestions for Specialized Groups</a:t>
            </a:r>
            <a:endParaRPr sz="4000"/>
          </a:p>
        </p:txBody>
      </p:sp>
      <p:graphicFrame>
        <p:nvGraphicFramePr>
          <p:cNvPr id="496" name="Google Shape;496;g15bca2e1307_0_806" descr="clip art"/>
          <p:cNvGraphicFramePr/>
          <p:nvPr>
            <p:extLst>
              <p:ext uri="{D42A27DB-BD31-4B8C-83A1-F6EECF244321}">
                <p14:modId xmlns:p14="http://schemas.microsoft.com/office/powerpoint/2010/main" val="1363129096"/>
              </p:ext>
            </p:extLst>
          </p:nvPr>
        </p:nvGraphicFramePr>
        <p:xfrm>
          <a:off x="413000" y="1696900"/>
          <a:ext cx="11438300" cy="5032950"/>
        </p:xfrm>
        <a:graphic>
          <a:graphicData uri="http://schemas.openxmlformats.org/drawingml/2006/table">
            <a:tbl>
              <a:tblPr firstRow="1">
                <a:noFill/>
                <a:tableStyleId>{507637C6-70CE-4CA9-B20A-3E8C5B74486C}</a:tableStyleId>
              </a:tblPr>
              <a:tblGrid>
                <a:gridCol w="11438300">
                  <a:extLst>
                    <a:ext uri="{9D8B030D-6E8A-4147-A177-3AD203B41FA5}">
                      <a16:colId xmlns:a16="http://schemas.microsoft.com/office/drawing/2014/main" val="20000"/>
                    </a:ext>
                  </a:extLst>
                </a:gridCol>
              </a:tblGrid>
              <a:tr h="4121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t>English Language Learners and Students with Disabilities</a:t>
                      </a:r>
                      <a:endParaRPr sz="20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887275">
                <a:tc>
                  <a:txBody>
                    <a:bodyPr/>
                    <a:lstStyle/>
                    <a:p>
                      <a:pPr marL="457200" marR="0" lvl="0" indent="-387350" algn="l" rtl="0">
                        <a:lnSpc>
                          <a:spcPct val="100000"/>
                        </a:lnSpc>
                        <a:spcBef>
                          <a:spcPts val="0"/>
                        </a:spcBef>
                        <a:spcAft>
                          <a:spcPts val="0"/>
                        </a:spcAft>
                        <a:buClr>
                          <a:srgbClr val="000000"/>
                        </a:buClr>
                        <a:buSzPts val="2500"/>
                        <a:buFont typeface="Arial"/>
                        <a:buChar char="●"/>
                      </a:pPr>
                      <a:r>
                        <a:rPr lang="en-US" sz="2500" u="none" strike="noStrike" cap="none" dirty="0"/>
                        <a:t>develop students oral language</a:t>
                      </a:r>
                      <a:endParaRPr sz="2500" u="none" strike="noStrike" cap="none" dirty="0"/>
                    </a:p>
                    <a:p>
                      <a:pPr marL="457200" marR="0" lvl="0" indent="-387350" algn="l" rtl="0">
                        <a:lnSpc>
                          <a:spcPct val="100000"/>
                        </a:lnSpc>
                        <a:spcBef>
                          <a:spcPts val="0"/>
                        </a:spcBef>
                        <a:spcAft>
                          <a:spcPts val="0"/>
                        </a:spcAft>
                        <a:buClr>
                          <a:srgbClr val="000000"/>
                        </a:buClr>
                        <a:buSzPts val="2500"/>
                        <a:buFont typeface="Arial"/>
                        <a:buChar char="●"/>
                      </a:pPr>
                      <a:r>
                        <a:rPr lang="en-US" sz="2500" u="none" strike="noStrike" cap="none" dirty="0"/>
                        <a:t>provide familiar topics and vocabulary</a:t>
                      </a:r>
                      <a:endParaRPr sz="2500" u="none" strike="noStrike" cap="none" dirty="0"/>
                    </a:p>
                    <a:p>
                      <a:pPr marL="457200" marR="0" lvl="0" indent="-387350" algn="l" rtl="0">
                        <a:lnSpc>
                          <a:spcPct val="100000"/>
                        </a:lnSpc>
                        <a:spcBef>
                          <a:spcPts val="0"/>
                        </a:spcBef>
                        <a:spcAft>
                          <a:spcPts val="0"/>
                        </a:spcAft>
                        <a:buClr>
                          <a:srgbClr val="000000"/>
                        </a:buClr>
                        <a:buSzPts val="2500"/>
                        <a:buFont typeface="Arial"/>
                        <a:buChar char="●"/>
                      </a:pPr>
                      <a:r>
                        <a:rPr lang="en-US" sz="2500" u="none" strike="noStrike" cap="none" dirty="0"/>
                        <a:t>provide scaffolds</a:t>
                      </a:r>
                      <a:endParaRPr sz="2500" u="none" strike="noStrike" cap="none" dirty="0"/>
                    </a:p>
                    <a:p>
                      <a:pPr marL="457200" marR="0" lvl="0" indent="-387350" algn="l" rtl="0">
                        <a:lnSpc>
                          <a:spcPct val="100000"/>
                        </a:lnSpc>
                        <a:spcBef>
                          <a:spcPts val="0"/>
                        </a:spcBef>
                        <a:spcAft>
                          <a:spcPts val="0"/>
                        </a:spcAft>
                        <a:buClr>
                          <a:srgbClr val="000000"/>
                        </a:buClr>
                        <a:buSzPts val="2500"/>
                        <a:buFont typeface="Arial"/>
                        <a:buChar char="●"/>
                      </a:pPr>
                      <a:r>
                        <a:rPr lang="en-US" sz="2500" u="none" strike="noStrike" cap="none" dirty="0"/>
                        <a:t>provide explicit writing instruction </a:t>
                      </a:r>
                      <a:endParaRPr sz="2500" u="none" strike="noStrike" cap="none" dirty="0"/>
                    </a:p>
                    <a:p>
                      <a:pPr marL="914400" marR="0" lvl="1" indent="-387350" algn="l" rtl="0">
                        <a:lnSpc>
                          <a:spcPct val="100000"/>
                        </a:lnSpc>
                        <a:spcBef>
                          <a:spcPts val="0"/>
                        </a:spcBef>
                        <a:spcAft>
                          <a:spcPts val="0"/>
                        </a:spcAft>
                        <a:buClr>
                          <a:srgbClr val="000000"/>
                        </a:buClr>
                        <a:buSzPts val="2500"/>
                        <a:buFont typeface="Arial"/>
                        <a:buChar char="○"/>
                      </a:pPr>
                      <a:r>
                        <a:rPr lang="en-US" sz="2500" u="none" strike="noStrike" cap="none" dirty="0"/>
                        <a:t>focus on one  concept at time</a:t>
                      </a:r>
                      <a:endParaRPr sz="2500" u="none" strike="noStrike" cap="none" dirty="0"/>
                    </a:p>
                    <a:p>
                      <a:pPr marL="914400" marR="0" lvl="1" indent="-387350" algn="l" rtl="0">
                        <a:lnSpc>
                          <a:spcPct val="100000"/>
                        </a:lnSpc>
                        <a:spcBef>
                          <a:spcPts val="0"/>
                        </a:spcBef>
                        <a:spcAft>
                          <a:spcPts val="0"/>
                        </a:spcAft>
                        <a:buClr>
                          <a:srgbClr val="000000"/>
                        </a:buClr>
                        <a:buSzPts val="2500"/>
                        <a:buFont typeface="Arial"/>
                        <a:buChar char="○"/>
                      </a:pPr>
                      <a:r>
                        <a:rPr lang="en-US" sz="2500" u="none" strike="noStrike" cap="none" dirty="0"/>
                        <a:t>break task down into component parts </a:t>
                      </a:r>
                      <a:endParaRPr sz="2500" u="none" strike="noStrike" cap="none" dirty="0"/>
                    </a:p>
                    <a:p>
                      <a:pPr marL="457200" marR="0" lvl="0" indent="-387350" algn="l" rtl="0">
                        <a:lnSpc>
                          <a:spcPct val="100000"/>
                        </a:lnSpc>
                        <a:spcBef>
                          <a:spcPts val="0"/>
                        </a:spcBef>
                        <a:spcAft>
                          <a:spcPts val="0"/>
                        </a:spcAft>
                        <a:buClr>
                          <a:srgbClr val="000000"/>
                        </a:buClr>
                        <a:buSzPts val="2500"/>
                        <a:buFont typeface="Arial"/>
                        <a:buChar char="●"/>
                      </a:pPr>
                      <a:r>
                        <a:rPr lang="en-US" sz="2500" u="none" strike="noStrike" cap="none" dirty="0"/>
                        <a:t>provide multisensory instruction for spelling and handwriting (letter formation) </a:t>
                      </a:r>
                      <a:endParaRPr sz="2500" u="none" strike="noStrike" cap="none" dirty="0"/>
                    </a:p>
                    <a:p>
                      <a:pPr marL="457200" marR="0" lvl="0" indent="-387350" algn="l" rtl="0">
                        <a:lnSpc>
                          <a:spcPct val="115000"/>
                        </a:lnSpc>
                        <a:spcBef>
                          <a:spcPts val="0"/>
                        </a:spcBef>
                        <a:spcAft>
                          <a:spcPts val="0"/>
                        </a:spcAft>
                        <a:buClr>
                          <a:srgbClr val="000000"/>
                        </a:buClr>
                        <a:buSzPts val="2500"/>
                        <a:buFont typeface="Arial"/>
                        <a:buChar char="●"/>
                      </a:pPr>
                      <a:r>
                        <a:rPr lang="en-US" sz="2500" u="none" strike="noStrike" cap="none" dirty="0">
                          <a:highlight>
                            <a:schemeClr val="lt1"/>
                          </a:highlight>
                        </a:rPr>
                        <a:t>adhering to a basic framework of planning, writing, and revision</a:t>
                      </a:r>
                      <a:endParaRPr sz="2500" u="none" strike="noStrike" cap="none" dirty="0">
                        <a:highlight>
                          <a:schemeClr val="lt1"/>
                        </a:highlight>
                      </a:endParaRPr>
                    </a:p>
                    <a:p>
                      <a:pPr marL="457200" marR="0" lvl="0" indent="-387350" algn="l" rtl="0">
                        <a:lnSpc>
                          <a:spcPct val="115000"/>
                        </a:lnSpc>
                        <a:spcBef>
                          <a:spcPts val="0"/>
                        </a:spcBef>
                        <a:spcAft>
                          <a:spcPts val="0"/>
                        </a:spcAft>
                        <a:buClr>
                          <a:srgbClr val="000000"/>
                        </a:buClr>
                        <a:buSzPts val="2500"/>
                        <a:buFont typeface="Arial"/>
                        <a:buChar char="●"/>
                      </a:pPr>
                      <a:r>
                        <a:rPr lang="en-US" sz="2500" u="none" strike="noStrike" cap="none" dirty="0">
                          <a:highlight>
                            <a:schemeClr val="lt1"/>
                          </a:highlight>
                        </a:rPr>
                        <a:t>explicitly teaching critical steps in the writing process</a:t>
                      </a:r>
                      <a:endParaRPr sz="2500" u="none" strike="noStrike" cap="none" dirty="0">
                        <a:highlight>
                          <a:schemeClr val="lt1"/>
                        </a:highlight>
                      </a:endParaRPr>
                    </a:p>
                    <a:p>
                      <a:pPr marL="457200" marR="0" lvl="0" indent="-387350" algn="l" rtl="0">
                        <a:lnSpc>
                          <a:spcPct val="115000"/>
                        </a:lnSpc>
                        <a:spcBef>
                          <a:spcPts val="0"/>
                        </a:spcBef>
                        <a:spcAft>
                          <a:spcPts val="0"/>
                        </a:spcAft>
                        <a:buClr>
                          <a:srgbClr val="000000"/>
                        </a:buClr>
                        <a:buSzPts val="2500"/>
                        <a:buFont typeface="Arial"/>
                        <a:buChar char="●"/>
                      </a:pPr>
                      <a:r>
                        <a:rPr lang="en-US" sz="2500" u="none" strike="noStrike" cap="none" dirty="0">
                          <a:highlight>
                            <a:schemeClr val="lt1"/>
                          </a:highlight>
                        </a:rPr>
                        <a:t>providing specific feedback based on what is explicitly taught</a:t>
                      </a:r>
                      <a:endParaRPr sz="25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15bca2e1307_0_813"/>
          <p:cNvSpPr txBox="1">
            <a:spLocks noGrp="1"/>
          </p:cNvSpPr>
          <p:nvPr>
            <p:ph type="title"/>
          </p:nvPr>
        </p:nvSpPr>
        <p:spPr>
          <a:xfrm>
            <a:off x="893925" y="81625"/>
            <a:ext cx="10768500" cy="848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Assessment</a:t>
            </a:r>
            <a:endParaRPr/>
          </a:p>
          <a:p>
            <a:pPr marL="0" lvl="0" indent="0" algn="l" rtl="0">
              <a:lnSpc>
                <a:spcPct val="90000"/>
              </a:lnSpc>
              <a:spcBef>
                <a:spcPts val="0"/>
              </a:spcBef>
              <a:spcAft>
                <a:spcPts val="0"/>
              </a:spcAft>
              <a:buClr>
                <a:srgbClr val="003B71"/>
              </a:buClr>
              <a:buSzPts val="4400"/>
              <a:buFont typeface="Times New Roman"/>
              <a:buNone/>
            </a:pPr>
            <a:endParaRPr/>
          </a:p>
        </p:txBody>
      </p:sp>
      <p:sp>
        <p:nvSpPr>
          <p:cNvPr id="503" name="Google Shape;503;g15bca2e1307_0_81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graphicFrame>
        <p:nvGraphicFramePr>
          <p:cNvPr id="504" name="Google Shape;504;g15bca2e1307_0_813" descr="suggestions"/>
          <p:cNvGraphicFramePr/>
          <p:nvPr>
            <p:extLst>
              <p:ext uri="{D42A27DB-BD31-4B8C-83A1-F6EECF244321}">
                <p14:modId xmlns:p14="http://schemas.microsoft.com/office/powerpoint/2010/main" val="2202153149"/>
              </p:ext>
            </p:extLst>
          </p:nvPr>
        </p:nvGraphicFramePr>
        <p:xfrm>
          <a:off x="893925" y="3213070"/>
          <a:ext cx="10768500" cy="3387080"/>
        </p:xfrm>
        <a:graphic>
          <a:graphicData uri="http://schemas.openxmlformats.org/drawingml/2006/table">
            <a:tbl>
              <a:tblPr firstRow="1">
                <a:noFill/>
                <a:tableStyleId>{507637C6-70CE-4CA9-B20A-3E8C5B74486C}</a:tableStyleId>
              </a:tblPr>
              <a:tblGrid>
                <a:gridCol w="5400775">
                  <a:extLst>
                    <a:ext uri="{9D8B030D-6E8A-4147-A177-3AD203B41FA5}">
                      <a16:colId xmlns:a16="http://schemas.microsoft.com/office/drawing/2014/main" val="20000"/>
                    </a:ext>
                  </a:extLst>
                </a:gridCol>
                <a:gridCol w="5367725">
                  <a:extLst>
                    <a:ext uri="{9D8B030D-6E8A-4147-A177-3AD203B41FA5}">
                      <a16:colId xmlns:a16="http://schemas.microsoft.com/office/drawing/2014/main" val="20001"/>
                    </a:ext>
                  </a:extLst>
                </a:gridCol>
              </a:tblGrid>
              <a:tr h="524175">
                <a:tc gridSpan="2">
                  <a:txBody>
                    <a:bodyPr/>
                    <a:lstStyle/>
                    <a:p>
                      <a:pPr marL="0" marR="0" lvl="0" indent="0" algn="ctr" rtl="0">
                        <a:lnSpc>
                          <a:spcPct val="100000"/>
                        </a:lnSpc>
                        <a:spcBef>
                          <a:spcPts val="0"/>
                        </a:spcBef>
                        <a:spcAft>
                          <a:spcPts val="0"/>
                        </a:spcAft>
                        <a:buClr>
                          <a:srgbClr val="000000"/>
                        </a:buClr>
                        <a:buSzPts val="2500"/>
                        <a:buFont typeface="Arial"/>
                        <a:buNone/>
                      </a:pPr>
                      <a:r>
                        <a:rPr lang="en-US" sz="2500" b="1" u="none" strike="noStrike" cap="none"/>
                        <a:t>Instructional Suggestions</a:t>
                      </a:r>
                      <a:endParaRPr sz="25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1001500">
                <a:tc>
                  <a:txBody>
                    <a:bodyPr/>
                    <a:lstStyle/>
                    <a:p>
                      <a:pPr marL="0" marR="0" lvl="0" indent="0" algn="ctr" rtl="0">
                        <a:lnSpc>
                          <a:spcPct val="100000"/>
                        </a:lnSpc>
                        <a:spcBef>
                          <a:spcPts val="0"/>
                        </a:spcBef>
                        <a:spcAft>
                          <a:spcPts val="0"/>
                        </a:spcAft>
                        <a:buClr>
                          <a:srgbClr val="000000"/>
                        </a:buClr>
                        <a:buSzPts val="1400"/>
                        <a:buFont typeface="Arial"/>
                        <a:buNone/>
                      </a:pPr>
                      <a:r>
                        <a:rPr lang="en-US" sz="2000" b="1" u="none" strike="noStrike" cap="none"/>
                        <a:t>Transcription</a:t>
                      </a:r>
                      <a:endParaRPr sz="2000" b="1" u="none" strike="noStrike" cap="none"/>
                    </a:p>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Letter Formation, Spelling, Punctuation, and Spacing of Words/Sentences/Paragraphs</a:t>
                      </a:r>
                      <a:endParaRPr sz="1400" i="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b="1" u="none" strike="noStrike" cap="none"/>
                        <a:t>Composition</a:t>
                      </a:r>
                      <a:endParaRPr sz="2000" b="1" u="none" strike="noStrike" cap="none"/>
                    </a:p>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Topic Knowledge, Vocabulary/Word Choice/ Sentence Formulation/ Grammar Usage/ Organization of Ideas/ Awareness of Audience</a:t>
                      </a:r>
                      <a:endParaRPr sz="1400" i="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16955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Teacher Feedback</a:t>
                      </a:r>
                      <a:endParaRPr sz="1400" u="none" strike="noStrike" cap="none" dirty="0"/>
                    </a:p>
                    <a:p>
                      <a:pPr marL="4572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evaluate samples with a checklist</a:t>
                      </a:r>
                      <a:endParaRPr sz="1400" u="none" strike="noStrike" cap="none" dirty="0"/>
                    </a:p>
                    <a:p>
                      <a:pPr marL="457200" marR="0" lvl="1" indent="-317500" algn="l" rtl="0">
                        <a:lnSpc>
                          <a:spcPct val="100000"/>
                        </a:lnSpc>
                        <a:spcBef>
                          <a:spcPts val="0"/>
                        </a:spcBef>
                        <a:spcAft>
                          <a:spcPts val="0"/>
                        </a:spcAft>
                        <a:buClr>
                          <a:srgbClr val="000000"/>
                        </a:buClr>
                        <a:buSzPts val="1400"/>
                        <a:buFont typeface="Arial"/>
                        <a:buChar char="○"/>
                      </a:pPr>
                      <a:r>
                        <a:rPr lang="en-US" sz="1400" u="none" strike="noStrike" cap="none" dirty="0"/>
                        <a:t>compare student sample with exemplar</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91440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505" name="Google Shape;505;g15bca2e1307_0_813" descr="recommendations"/>
          <p:cNvGraphicFramePr/>
          <p:nvPr>
            <p:extLst>
              <p:ext uri="{D42A27DB-BD31-4B8C-83A1-F6EECF244321}">
                <p14:modId xmlns:p14="http://schemas.microsoft.com/office/powerpoint/2010/main" val="1236733283"/>
              </p:ext>
            </p:extLst>
          </p:nvPr>
        </p:nvGraphicFramePr>
        <p:xfrm>
          <a:off x="893925" y="886870"/>
          <a:ext cx="10768500" cy="1920185"/>
        </p:xfrm>
        <a:graphic>
          <a:graphicData uri="http://schemas.openxmlformats.org/drawingml/2006/table">
            <a:tbl>
              <a:tblPr firstRow="1">
                <a:noFill/>
                <a:tableStyleId>{507637C6-70CE-4CA9-B20A-3E8C5B74486C}</a:tableStyleId>
              </a:tblPr>
              <a:tblGrid>
                <a:gridCol w="5384250">
                  <a:extLst>
                    <a:ext uri="{9D8B030D-6E8A-4147-A177-3AD203B41FA5}">
                      <a16:colId xmlns:a16="http://schemas.microsoft.com/office/drawing/2014/main" val="20000"/>
                    </a:ext>
                  </a:extLst>
                </a:gridCol>
                <a:gridCol w="5384250">
                  <a:extLst>
                    <a:ext uri="{9D8B030D-6E8A-4147-A177-3AD203B41FA5}">
                      <a16:colId xmlns:a16="http://schemas.microsoft.com/office/drawing/2014/main" val="20001"/>
                    </a:ext>
                  </a:extLst>
                </a:gridCol>
              </a:tblGrid>
              <a:tr h="609575">
                <a:tc gridSpan="2">
                  <a:txBody>
                    <a:bodyPr/>
                    <a:lstStyle/>
                    <a:p>
                      <a:pPr marL="0" marR="0" lvl="0" indent="0" algn="ctr" rtl="0">
                        <a:lnSpc>
                          <a:spcPct val="100000"/>
                        </a:lnSpc>
                        <a:spcBef>
                          <a:spcPts val="0"/>
                        </a:spcBef>
                        <a:spcAft>
                          <a:spcPts val="0"/>
                        </a:spcAft>
                        <a:buClr>
                          <a:srgbClr val="000000"/>
                        </a:buClr>
                        <a:buSzPts val="2500"/>
                        <a:buFont typeface="Arial"/>
                        <a:buNone/>
                      </a:pPr>
                      <a:r>
                        <a:rPr lang="en-US" sz="2500" b="1" u="none" strike="noStrike" cap="none"/>
                        <a:t>Recommendations</a:t>
                      </a:r>
                      <a:endParaRPr sz="25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131060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t>Formative</a:t>
                      </a:r>
                      <a:endParaRPr sz="2000" b="1" u="none" strike="noStrike" cap="none"/>
                    </a:p>
                    <a:p>
                      <a:pPr marL="914400" marR="0" lvl="1" indent="-355600" algn="l" rtl="0">
                        <a:lnSpc>
                          <a:spcPct val="100000"/>
                        </a:lnSpc>
                        <a:spcBef>
                          <a:spcPts val="0"/>
                        </a:spcBef>
                        <a:spcAft>
                          <a:spcPts val="0"/>
                        </a:spcAft>
                        <a:buClr>
                          <a:srgbClr val="000000"/>
                        </a:buClr>
                        <a:buSzPts val="2000"/>
                        <a:buFont typeface="Arial"/>
                        <a:buChar char="○"/>
                      </a:pPr>
                      <a:r>
                        <a:rPr lang="en-US" sz="2000" u="none" strike="noStrike" cap="none"/>
                        <a:t>short and given frequently to inform instruction</a:t>
                      </a:r>
                      <a:endParaRPr sz="20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dirty="0"/>
                        <a:t>Summative</a:t>
                      </a:r>
                      <a:endParaRPr sz="2000" b="1" u="none" strike="noStrike" cap="none" dirty="0"/>
                    </a:p>
                    <a:p>
                      <a:pPr marL="914400" marR="0" lvl="1" indent="-355600" algn="l" rtl="0">
                        <a:lnSpc>
                          <a:spcPct val="100000"/>
                        </a:lnSpc>
                        <a:spcBef>
                          <a:spcPts val="0"/>
                        </a:spcBef>
                        <a:spcAft>
                          <a:spcPts val="0"/>
                        </a:spcAft>
                        <a:buClr>
                          <a:srgbClr val="000000"/>
                        </a:buClr>
                        <a:buSzPts val="2000"/>
                        <a:buFont typeface="Arial"/>
                        <a:buChar char="○"/>
                      </a:pPr>
                      <a:r>
                        <a:rPr lang="en-US" sz="2000" u="none" strike="noStrike" cap="none" dirty="0"/>
                        <a:t>schedule 3/year</a:t>
                      </a:r>
                      <a:endParaRPr sz="14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15bca2e1307_0_821"/>
          <p:cNvSpPr txBox="1">
            <a:spLocks noGrp="1"/>
          </p:cNvSpPr>
          <p:nvPr>
            <p:ph type="title"/>
          </p:nvPr>
        </p:nvSpPr>
        <p:spPr>
          <a:xfrm>
            <a:off x="779075" y="114300"/>
            <a:ext cx="11108100" cy="811800"/>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a:t>Key TakeAways</a:t>
            </a:r>
            <a:endParaRPr/>
          </a:p>
        </p:txBody>
      </p:sp>
      <p:sp>
        <p:nvSpPr>
          <p:cNvPr id="511" name="Google Shape;511;g15bca2e1307_0_821"/>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
        <p:nvSpPr>
          <p:cNvPr id="512" name="Google Shape;512;g15bca2e1307_0_821"/>
          <p:cNvSpPr txBox="1"/>
          <p:nvPr/>
        </p:nvSpPr>
        <p:spPr>
          <a:xfrm>
            <a:off x="779075" y="1138375"/>
            <a:ext cx="11108100" cy="56043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Teachers matter.</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Writing instruction matters.</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Understand the Standards </a:t>
            </a:r>
            <a:endParaRPr sz="2300" b="0" i="0" u="none" strike="noStrike" cap="none">
              <a:solidFill>
                <a:srgbClr val="0F150D"/>
              </a:solidFill>
              <a:latin typeface="Times New Roman"/>
              <a:ea typeface="Times New Roman"/>
              <a:cs typeface="Times New Roman"/>
              <a:sym typeface="Times New Roman"/>
            </a:endParaRPr>
          </a:p>
          <a:p>
            <a:pPr marL="914400" marR="0" lvl="1"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the standards are a guide, they explain what we expect students to be able to do</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Plan writing instruction across the Unit first, then week by week, then day by day</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Letter formation matters </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Provide explicit systematic instruction</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Use data to inform instruction</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Focus instruction/feedback on one concept at a time</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Provide explicit feedback</a:t>
            </a:r>
            <a:endParaRPr sz="2300" b="0" i="0" u="none" strike="noStrike" cap="none">
              <a:solidFill>
                <a:srgbClr val="0F150D"/>
              </a:solidFill>
              <a:latin typeface="Times New Roman"/>
              <a:ea typeface="Times New Roman"/>
              <a:cs typeface="Times New Roman"/>
              <a:sym typeface="Times New Roman"/>
            </a:endParaRPr>
          </a:p>
          <a:p>
            <a:pPr marL="457200" marR="0" lvl="0"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Develop a routine/habits you can stick to</a:t>
            </a:r>
            <a:endParaRPr sz="2300" b="0" i="0" u="none" strike="noStrike" cap="none">
              <a:solidFill>
                <a:srgbClr val="0F150D"/>
              </a:solidFill>
              <a:latin typeface="Times New Roman"/>
              <a:ea typeface="Times New Roman"/>
              <a:cs typeface="Times New Roman"/>
              <a:sym typeface="Times New Roman"/>
            </a:endParaRPr>
          </a:p>
          <a:p>
            <a:pPr marL="914400" marR="0" lvl="1" indent="-374650" algn="l" rtl="0">
              <a:lnSpc>
                <a:spcPct val="100000"/>
              </a:lnSpc>
              <a:spcBef>
                <a:spcPts val="0"/>
              </a:spcBef>
              <a:spcAft>
                <a:spcPts val="0"/>
              </a:spcAft>
              <a:buClr>
                <a:srgbClr val="0F150D"/>
              </a:buClr>
              <a:buSzPts val="2300"/>
              <a:buFont typeface="Times New Roman"/>
              <a:buChar char="○"/>
            </a:pPr>
            <a:r>
              <a:rPr lang="en-US" sz="2300" b="0" i="0" u="none" strike="noStrike" cap="none">
                <a:solidFill>
                  <a:srgbClr val="0F150D"/>
                </a:solidFill>
                <a:latin typeface="Times New Roman"/>
                <a:ea typeface="Times New Roman"/>
                <a:cs typeface="Times New Roman"/>
                <a:sym typeface="Times New Roman"/>
              </a:rPr>
              <a:t>Provide DAILY time for students to write</a:t>
            </a:r>
            <a:endParaRPr sz="2300" b="0" i="0" u="none" strike="noStrike" cap="none">
              <a:solidFill>
                <a:srgbClr val="0F150D"/>
              </a:solidFill>
              <a:latin typeface="Times New Roman"/>
              <a:ea typeface="Times New Roman"/>
              <a:cs typeface="Times New Roman"/>
              <a:sym typeface="Times New Roman"/>
            </a:endParaRPr>
          </a:p>
          <a:p>
            <a:pPr marL="914400" marR="0" lvl="1" indent="-374650" algn="l" rtl="0">
              <a:lnSpc>
                <a:spcPct val="90000"/>
              </a:lnSpc>
              <a:spcBef>
                <a:spcPts val="0"/>
              </a:spcBef>
              <a:spcAft>
                <a:spcPts val="0"/>
              </a:spcAft>
              <a:buClr>
                <a:srgbClr val="0F150D"/>
              </a:buClr>
              <a:buSzPts val="2300"/>
              <a:buFont typeface="Times New Roman"/>
              <a:buChar char="○"/>
            </a:pPr>
            <a:r>
              <a:rPr lang="en-US" sz="2300" b="0" i="0" u="none" strike="noStrike" cap="none">
                <a:solidFill>
                  <a:srgbClr val="0F150D"/>
                </a:solidFill>
                <a:highlight>
                  <a:schemeClr val="lt1"/>
                </a:highlight>
                <a:latin typeface="Times New Roman"/>
                <a:ea typeface="Times New Roman"/>
                <a:cs typeface="Times New Roman"/>
                <a:sym typeface="Times New Roman"/>
              </a:rPr>
              <a:t>Teach students to use the writing process for a variety of purposes .</a:t>
            </a:r>
            <a:endParaRPr sz="2300" b="0" i="0" u="none" strike="noStrike" cap="none">
              <a:solidFill>
                <a:srgbClr val="0F150D"/>
              </a:solidFill>
              <a:highlight>
                <a:schemeClr val="lt1"/>
              </a:highlight>
              <a:latin typeface="Times New Roman"/>
              <a:ea typeface="Times New Roman"/>
              <a:cs typeface="Times New Roman"/>
              <a:sym typeface="Times New Roman"/>
            </a:endParaRPr>
          </a:p>
          <a:p>
            <a:pPr marL="914400" marR="0" lvl="1" indent="-374650" algn="l" rtl="0">
              <a:lnSpc>
                <a:spcPct val="90000"/>
              </a:lnSpc>
              <a:spcBef>
                <a:spcPts val="0"/>
              </a:spcBef>
              <a:spcAft>
                <a:spcPts val="0"/>
              </a:spcAft>
              <a:buClr>
                <a:srgbClr val="0F150D"/>
              </a:buClr>
              <a:buSzPts val="2300"/>
              <a:buFont typeface="Times New Roman"/>
              <a:buChar char="○"/>
            </a:pPr>
            <a:r>
              <a:rPr lang="en-US" sz="2300" b="0" i="0" u="none" strike="noStrike" cap="none">
                <a:solidFill>
                  <a:srgbClr val="0F150D"/>
                </a:solidFill>
                <a:highlight>
                  <a:schemeClr val="lt1"/>
                </a:highlight>
                <a:latin typeface="Times New Roman"/>
                <a:ea typeface="Times New Roman"/>
                <a:cs typeface="Times New Roman"/>
                <a:sym typeface="Times New Roman"/>
              </a:rPr>
              <a:t>Teach students to become fluent with handwriting, spelling &amp; sentence </a:t>
            </a:r>
            <a:r>
              <a:rPr lang="en-US" sz="2300" b="0" i="0" u="none" strike="noStrike" cap="none">
                <a:solidFill>
                  <a:srgbClr val="0F150D"/>
                </a:solidFill>
                <a:latin typeface="Times New Roman"/>
                <a:ea typeface="Times New Roman"/>
                <a:cs typeface="Times New Roman"/>
                <a:sym typeface="Times New Roman"/>
              </a:rPr>
              <a:t>construction,</a:t>
            </a:r>
            <a:endParaRPr sz="2300" b="0" i="0" u="none" strike="noStrike" cap="none">
              <a:solidFill>
                <a:srgbClr val="0F150D"/>
              </a:solidFill>
              <a:highlight>
                <a:schemeClr val="lt1"/>
              </a:highlight>
              <a:latin typeface="Times New Roman"/>
              <a:ea typeface="Times New Roman"/>
              <a:cs typeface="Times New Roman"/>
              <a:sym typeface="Times New Roman"/>
            </a:endParaRPr>
          </a:p>
          <a:p>
            <a:pPr marL="914400" marR="0" lvl="1" indent="-374650" algn="l" rtl="0">
              <a:lnSpc>
                <a:spcPct val="90000"/>
              </a:lnSpc>
              <a:spcBef>
                <a:spcPts val="0"/>
              </a:spcBef>
              <a:spcAft>
                <a:spcPts val="0"/>
              </a:spcAft>
              <a:buClr>
                <a:srgbClr val="0F150D"/>
              </a:buClr>
              <a:buSzPts val="2300"/>
              <a:buFont typeface="Times New Roman"/>
              <a:buChar char="○"/>
            </a:pPr>
            <a:r>
              <a:rPr lang="en-US" sz="2300" b="0" i="0" u="none" strike="noStrike" cap="none">
                <a:solidFill>
                  <a:srgbClr val="0F150D"/>
                </a:solidFill>
                <a:highlight>
                  <a:schemeClr val="lt1"/>
                </a:highlight>
                <a:latin typeface="Times New Roman"/>
                <a:ea typeface="Times New Roman"/>
                <a:cs typeface="Times New Roman"/>
                <a:sym typeface="Times New Roman"/>
              </a:rPr>
              <a:t>Create an engaged community of writers.</a:t>
            </a:r>
            <a:endParaRPr sz="17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513" name="Google Shape;513;g15bca2e1307_0_821" descr="image of a baby with his fist up titled, you can do it. "/>
          <p:cNvPicPr preferRelativeResize="0"/>
          <p:nvPr/>
        </p:nvPicPr>
        <p:blipFill rotWithShape="1">
          <a:blip r:embed="rId3">
            <a:alphaModFix/>
          </a:blip>
          <a:srcRect/>
          <a:stretch/>
        </p:blipFill>
        <p:spPr>
          <a:xfrm>
            <a:off x="9036000" y="3180575"/>
            <a:ext cx="2597250" cy="189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5bca2e1307_0_522"/>
          <p:cNvSpPr txBox="1">
            <a:spLocks noGrp="1"/>
          </p:cNvSpPr>
          <p:nvPr>
            <p:ph type="ctrTitle"/>
          </p:nvPr>
        </p:nvSpPr>
        <p:spPr>
          <a:xfrm>
            <a:off x="1524000" y="1955024"/>
            <a:ext cx="9144000" cy="1267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a:t>Learning Intentions</a:t>
            </a:r>
            <a:endParaRPr/>
          </a:p>
        </p:txBody>
      </p:sp>
      <p:sp>
        <p:nvSpPr>
          <p:cNvPr id="182" name="Google Shape;182;g15bca2e1307_0_522"/>
          <p:cNvSpPr txBox="1">
            <a:spLocks noGrp="1"/>
          </p:cNvSpPr>
          <p:nvPr>
            <p:ph type="subTitle" idx="1"/>
          </p:nvPr>
        </p:nvSpPr>
        <p:spPr>
          <a:xfrm>
            <a:off x="1524000" y="3602054"/>
            <a:ext cx="9144000" cy="21651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1000"/>
              </a:spcBef>
              <a:spcAft>
                <a:spcPts val="0"/>
              </a:spcAft>
              <a:buSzPct val="77927"/>
              <a:buNone/>
            </a:pPr>
            <a:r>
              <a:rPr lang="en-US" sz="3600"/>
              <a:t>Participants will understand:  </a:t>
            </a:r>
            <a:endParaRPr sz="3600"/>
          </a:p>
          <a:p>
            <a:pPr marL="0" lvl="0" indent="0" algn="ctr" rtl="0">
              <a:lnSpc>
                <a:spcPct val="90000"/>
              </a:lnSpc>
              <a:spcBef>
                <a:spcPts val="1000"/>
              </a:spcBef>
              <a:spcAft>
                <a:spcPts val="0"/>
              </a:spcAft>
              <a:buSzPct val="77927"/>
              <a:buNone/>
            </a:pPr>
            <a:r>
              <a:rPr lang="en-US" sz="3600"/>
              <a:t>What: Standards/General Practices</a:t>
            </a:r>
            <a:endParaRPr sz="3600"/>
          </a:p>
          <a:p>
            <a:pPr marL="0" lvl="0" indent="0" algn="ctr" rtl="0">
              <a:lnSpc>
                <a:spcPct val="90000"/>
              </a:lnSpc>
              <a:spcBef>
                <a:spcPts val="1000"/>
              </a:spcBef>
              <a:spcAft>
                <a:spcPts val="0"/>
              </a:spcAft>
              <a:buSzPct val="77927"/>
              <a:buNone/>
            </a:pPr>
            <a:r>
              <a:rPr lang="en-US" sz="3600"/>
              <a:t>So What: Research </a:t>
            </a:r>
            <a:endParaRPr sz="3600"/>
          </a:p>
          <a:p>
            <a:pPr marL="0" lvl="0" indent="0" algn="ctr" rtl="0">
              <a:lnSpc>
                <a:spcPct val="90000"/>
              </a:lnSpc>
              <a:spcBef>
                <a:spcPts val="1000"/>
              </a:spcBef>
              <a:spcAft>
                <a:spcPts val="0"/>
              </a:spcAft>
              <a:buSzPct val="77927"/>
              <a:buNone/>
            </a:pPr>
            <a:r>
              <a:rPr lang="en-US" sz="3600"/>
              <a:t>Now What: Evidence-Based Practices</a:t>
            </a:r>
            <a:endParaRPr sz="3600"/>
          </a:p>
        </p:txBody>
      </p:sp>
      <p:pic>
        <p:nvPicPr>
          <p:cNvPr id="183" name="Google Shape;183;g15bca2e1307_0_522" descr="clip art target"/>
          <p:cNvPicPr preferRelativeResize="0"/>
          <p:nvPr/>
        </p:nvPicPr>
        <p:blipFill rotWithShape="1">
          <a:blip r:embed="rId3">
            <a:alphaModFix/>
          </a:blip>
          <a:srcRect/>
          <a:stretch/>
        </p:blipFill>
        <p:spPr>
          <a:xfrm>
            <a:off x="8988250" y="331075"/>
            <a:ext cx="2397875" cy="1840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15bca2e1307_0_829"/>
          <p:cNvSpPr txBox="1"/>
          <p:nvPr/>
        </p:nvSpPr>
        <p:spPr>
          <a:xfrm>
            <a:off x="2395225" y="241800"/>
            <a:ext cx="7748400" cy="12315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accent1"/>
                </a:solidFill>
                <a:latin typeface="Georgia"/>
                <a:ea typeface="Georgia"/>
                <a:cs typeface="Georgia"/>
                <a:sym typeface="Georgia"/>
              </a:rPr>
              <a:t>In Conclusion…</a:t>
            </a:r>
            <a:endParaRPr sz="3000" b="1" i="0" u="none" strike="noStrike" cap="none">
              <a:solidFill>
                <a:schemeClr val="accent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40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15bca2e1307_0_829"/>
          <p:cNvSpPr txBox="1"/>
          <p:nvPr/>
        </p:nvSpPr>
        <p:spPr>
          <a:xfrm>
            <a:off x="636300" y="1655550"/>
            <a:ext cx="11076600" cy="541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ahoma"/>
                <a:ea typeface="Tahoma"/>
                <a:cs typeface="Tahoma"/>
                <a:sym typeface="Tahoma"/>
              </a:rPr>
              <a:t>“Writing is process of expressing ourselves </a:t>
            </a: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ahoma"/>
                <a:ea typeface="Tahoma"/>
                <a:cs typeface="Tahoma"/>
                <a:sym typeface="Tahoma"/>
              </a:rPr>
              <a:t>so we are understood and validated.  </a:t>
            </a: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ahoma"/>
                <a:ea typeface="Tahoma"/>
                <a:cs typeface="Tahoma"/>
                <a:sym typeface="Tahoma"/>
              </a:rPr>
              <a:t>Expressing ourselves is an innate human desire.  </a:t>
            </a: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ahoma"/>
                <a:ea typeface="Tahoma"/>
                <a:cs typeface="Tahoma"/>
                <a:sym typeface="Tahoma"/>
              </a:rPr>
              <a:t>What writers need doesn’t change much over time, What writes need is the time,</a:t>
            </a: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ahoma"/>
                <a:ea typeface="Tahoma"/>
                <a:cs typeface="Tahoma"/>
                <a:sym typeface="Tahoma"/>
              </a:rPr>
              <a:t> instruction and feedback on the components of writing and time to apply what they have learned.  </a:t>
            </a: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Tahoma"/>
                <a:ea typeface="Tahoma"/>
                <a:cs typeface="Tahoma"/>
                <a:sym typeface="Tahoma"/>
              </a:rPr>
              <a:t>Teachers orchestrate their classrooms to support writing.”</a:t>
            </a: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Tahoma"/>
                <a:ea typeface="Tahoma"/>
                <a:cs typeface="Tahoma"/>
                <a:sym typeface="Tahoma"/>
              </a:rPr>
              <a:t>Anderson,, </a:t>
            </a:r>
            <a:r>
              <a:rPr lang="en-US" sz="1000" b="0" i="0" u="sng" strike="noStrike" cap="none">
                <a:solidFill>
                  <a:srgbClr val="000000"/>
                </a:solidFill>
                <a:latin typeface="Tahoma"/>
                <a:ea typeface="Tahoma"/>
                <a:cs typeface="Tahoma"/>
                <a:sym typeface="Tahoma"/>
              </a:rPr>
              <a:t>10 Things Every Writer Needs to Know</a:t>
            </a:r>
            <a:r>
              <a:rPr lang="en-US" sz="1000" b="0" i="0" u="none" strike="noStrike" cap="none">
                <a:solidFill>
                  <a:srgbClr val="000000"/>
                </a:solidFill>
                <a:latin typeface="Tahoma"/>
                <a:ea typeface="Tahoma"/>
                <a:cs typeface="Tahoma"/>
                <a:sym typeface="Tahoma"/>
              </a:rPr>
              <a:t>, 2011 p. 1</a:t>
            </a:r>
            <a:endParaRPr sz="3300" b="0" i="0" u="none" strike="noStrike" cap="none">
              <a:solidFill>
                <a:srgbClr val="000000"/>
              </a:solidFill>
              <a:latin typeface="Tahoma"/>
              <a:ea typeface="Tahoma"/>
              <a:cs typeface="Tahoma"/>
              <a:sym typeface="Tahoma"/>
            </a:endParaRPr>
          </a:p>
          <a:p>
            <a:pPr marL="0" marR="0" lvl="0" indent="0" algn="ctr"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Tahoma"/>
              <a:ea typeface="Tahoma"/>
              <a:cs typeface="Tahoma"/>
              <a:sym typeface="Tahom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15bca2e1307_0_835"/>
          <p:cNvSpPr txBox="1">
            <a:spLocks noGrp="1"/>
          </p:cNvSpPr>
          <p:nvPr>
            <p:ph type="body" idx="1"/>
          </p:nvPr>
        </p:nvSpPr>
        <p:spPr>
          <a:xfrm>
            <a:off x="477967" y="2699467"/>
            <a:ext cx="11360700" cy="39651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sz="2900">
                <a:latin typeface="Montserrat"/>
                <a:ea typeface="Montserrat"/>
                <a:cs typeface="Montserrat"/>
                <a:sym typeface="Montserrat"/>
              </a:rPr>
              <a:t>In today’s session we will understand:</a:t>
            </a:r>
            <a:endParaRPr sz="2900">
              <a:latin typeface="Montserrat"/>
              <a:ea typeface="Montserrat"/>
              <a:cs typeface="Montserrat"/>
              <a:sym typeface="Montserrat"/>
            </a:endParaRPr>
          </a:p>
          <a:p>
            <a:pPr marL="457200" lvl="0" indent="0" algn="l" rtl="0">
              <a:lnSpc>
                <a:spcPct val="90000"/>
              </a:lnSpc>
              <a:spcBef>
                <a:spcPts val="1000"/>
              </a:spcBef>
              <a:spcAft>
                <a:spcPts val="0"/>
              </a:spcAft>
              <a:buSzPts val="2800"/>
              <a:buNone/>
            </a:pPr>
            <a:endParaRPr sz="2900">
              <a:latin typeface="Montserrat"/>
              <a:ea typeface="Montserrat"/>
              <a:cs typeface="Montserrat"/>
              <a:sym typeface="Montserrat"/>
            </a:endParaRPr>
          </a:p>
          <a:p>
            <a:pPr marL="0" lvl="0" indent="0" algn="l" rtl="0">
              <a:lnSpc>
                <a:spcPct val="90000"/>
              </a:lnSpc>
              <a:spcBef>
                <a:spcPts val="1000"/>
              </a:spcBef>
              <a:spcAft>
                <a:spcPts val="0"/>
              </a:spcAft>
              <a:buSzPts val="2800"/>
              <a:buNone/>
            </a:pPr>
            <a:r>
              <a:rPr lang="en-US" sz="2900">
                <a:latin typeface="Montserrat"/>
                <a:ea typeface="Montserrat"/>
                <a:cs typeface="Montserrat"/>
                <a:sym typeface="Montserrat"/>
              </a:rPr>
              <a:t>A Way to Approach Writing Instruction in K-2 Classrooms</a:t>
            </a:r>
            <a:endParaRPr sz="2900">
              <a:latin typeface="Montserrat"/>
              <a:ea typeface="Montserrat"/>
              <a:cs typeface="Montserrat"/>
              <a:sym typeface="Montserrat"/>
            </a:endParaRPr>
          </a:p>
          <a:p>
            <a:pPr marL="457200" lvl="0" indent="0" algn="l" rtl="0">
              <a:lnSpc>
                <a:spcPct val="90000"/>
              </a:lnSpc>
              <a:spcBef>
                <a:spcPts val="1000"/>
              </a:spcBef>
              <a:spcAft>
                <a:spcPts val="0"/>
              </a:spcAft>
              <a:buSzPts val="2800"/>
              <a:buNone/>
            </a:pPr>
            <a:endParaRPr sz="3400">
              <a:latin typeface="Montserrat"/>
              <a:ea typeface="Montserrat"/>
              <a:cs typeface="Montserrat"/>
              <a:sym typeface="Montserrat"/>
            </a:endParaRPr>
          </a:p>
          <a:p>
            <a:pPr marL="914400" lvl="0" indent="-400050" algn="l" rtl="0">
              <a:lnSpc>
                <a:spcPct val="90000"/>
              </a:lnSpc>
              <a:spcBef>
                <a:spcPts val="1000"/>
              </a:spcBef>
              <a:spcAft>
                <a:spcPts val="0"/>
              </a:spcAft>
              <a:buSzPts val="2700"/>
              <a:buFont typeface="Montserrat"/>
              <a:buChar char="•"/>
            </a:pPr>
            <a:r>
              <a:rPr lang="en-US" sz="3400">
                <a:latin typeface="Montserrat"/>
                <a:ea typeface="Montserrat"/>
                <a:cs typeface="Montserrat"/>
                <a:sym typeface="Montserrat"/>
              </a:rPr>
              <a:t>What: </a:t>
            </a:r>
            <a:r>
              <a:rPr lang="en-US" sz="3400" b="0">
                <a:latin typeface="Montserrat"/>
                <a:ea typeface="Montserrat"/>
                <a:cs typeface="Montserrat"/>
                <a:sym typeface="Montserrat"/>
              </a:rPr>
              <a:t>Standards/General Practices</a:t>
            </a:r>
            <a:endParaRPr sz="3400" b="0">
              <a:latin typeface="Montserrat"/>
              <a:ea typeface="Montserrat"/>
              <a:cs typeface="Montserrat"/>
              <a:sym typeface="Montserrat"/>
            </a:endParaRPr>
          </a:p>
          <a:p>
            <a:pPr marL="914400" lvl="0" indent="-400050" algn="l" rtl="0">
              <a:lnSpc>
                <a:spcPct val="90000"/>
              </a:lnSpc>
              <a:spcBef>
                <a:spcPts val="1000"/>
              </a:spcBef>
              <a:spcAft>
                <a:spcPts val="0"/>
              </a:spcAft>
              <a:buSzPts val="2700"/>
              <a:buFont typeface="Montserrat"/>
              <a:buChar char="•"/>
            </a:pPr>
            <a:r>
              <a:rPr lang="en-US" sz="3400">
                <a:latin typeface="Montserrat"/>
                <a:ea typeface="Montserrat"/>
                <a:cs typeface="Montserrat"/>
                <a:sym typeface="Montserrat"/>
              </a:rPr>
              <a:t>So What: </a:t>
            </a:r>
            <a:r>
              <a:rPr lang="en-US" sz="3400" b="0">
                <a:latin typeface="Montserrat"/>
                <a:ea typeface="Montserrat"/>
                <a:cs typeface="Montserrat"/>
                <a:sym typeface="Montserrat"/>
              </a:rPr>
              <a:t>Research </a:t>
            </a:r>
            <a:endParaRPr sz="3400" b="0">
              <a:latin typeface="Montserrat"/>
              <a:ea typeface="Montserrat"/>
              <a:cs typeface="Montserrat"/>
              <a:sym typeface="Montserrat"/>
            </a:endParaRPr>
          </a:p>
          <a:p>
            <a:pPr marL="914400" lvl="0" indent="-400050" algn="l" rtl="0">
              <a:lnSpc>
                <a:spcPct val="90000"/>
              </a:lnSpc>
              <a:spcBef>
                <a:spcPts val="1000"/>
              </a:spcBef>
              <a:spcAft>
                <a:spcPts val="0"/>
              </a:spcAft>
              <a:buSzPts val="2700"/>
              <a:buFont typeface="Montserrat"/>
              <a:buChar char="•"/>
            </a:pPr>
            <a:r>
              <a:rPr lang="en-US" sz="3400">
                <a:latin typeface="Montserrat"/>
                <a:ea typeface="Montserrat"/>
                <a:cs typeface="Montserrat"/>
                <a:sym typeface="Montserrat"/>
              </a:rPr>
              <a:t>Now What: </a:t>
            </a:r>
            <a:r>
              <a:rPr lang="en-US" sz="3400" b="0">
                <a:latin typeface="Montserrat"/>
                <a:ea typeface="Montserrat"/>
                <a:cs typeface="Montserrat"/>
                <a:sym typeface="Montserrat"/>
              </a:rPr>
              <a:t>Evidence-Based Practices</a:t>
            </a:r>
            <a:endParaRPr sz="2900">
              <a:latin typeface="Montserrat"/>
              <a:ea typeface="Montserrat"/>
              <a:cs typeface="Montserrat"/>
              <a:sym typeface="Montserrat"/>
            </a:endParaRPr>
          </a:p>
        </p:txBody>
      </p:sp>
      <p:pic>
        <p:nvPicPr>
          <p:cNvPr id="526" name="Google Shape;526;g15bca2e1307_0_835" descr="image of an archery target to illustrate the words, learning targets"/>
          <p:cNvPicPr preferRelativeResize="0"/>
          <p:nvPr/>
        </p:nvPicPr>
        <p:blipFill rotWithShape="1">
          <a:blip r:embed="rId3">
            <a:alphaModFix/>
          </a:blip>
          <a:srcRect/>
          <a:stretch/>
        </p:blipFill>
        <p:spPr>
          <a:xfrm>
            <a:off x="4703867" y="0"/>
            <a:ext cx="2498000" cy="2699467"/>
          </a:xfrm>
          <a:prstGeom prst="rect">
            <a:avLst/>
          </a:prstGeom>
          <a:noFill/>
          <a:ln>
            <a:noFill/>
          </a:ln>
        </p:spPr>
      </p:pic>
      <p:sp>
        <p:nvSpPr>
          <p:cNvPr id="527" name="Google Shape;527;g15bca2e1307_0_835"/>
          <p:cNvSpPr txBox="1">
            <a:spLocks noGrp="1"/>
          </p:cNvSpPr>
          <p:nvPr>
            <p:ph type="title"/>
          </p:nvPr>
        </p:nvSpPr>
        <p:spPr>
          <a:xfrm>
            <a:off x="272525" y="225225"/>
            <a:ext cx="11360700" cy="763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4400"/>
              <a:buNone/>
            </a:pPr>
            <a:r>
              <a:rPr lang="en-US"/>
              <a:t>Learning Targets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5bca2e1307_0_841"/>
          <p:cNvSpPr txBox="1">
            <a:spLocks noGrp="1"/>
          </p:cNvSpPr>
          <p:nvPr>
            <p:ph type="title"/>
          </p:nvPr>
        </p:nvSpPr>
        <p:spPr>
          <a:xfrm>
            <a:off x="513600" y="365125"/>
            <a:ext cx="112185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Questions…</a:t>
            </a:r>
            <a:endParaRPr/>
          </a:p>
        </p:txBody>
      </p:sp>
      <p:sp>
        <p:nvSpPr>
          <p:cNvPr id="533" name="Google Shape;533;g15bca2e1307_0_841"/>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pic>
        <p:nvPicPr>
          <p:cNvPr id="535" name="Google Shape;535;g15bca2e1307_0_841" descr="colorful question marks hanging "/>
          <p:cNvPicPr preferRelativeResize="0"/>
          <p:nvPr/>
        </p:nvPicPr>
        <p:blipFill rotWithShape="1">
          <a:blip r:embed="rId3">
            <a:alphaModFix/>
          </a:blip>
          <a:srcRect/>
          <a:stretch/>
        </p:blipFill>
        <p:spPr>
          <a:xfrm>
            <a:off x="636100" y="2113850"/>
            <a:ext cx="5746023" cy="2903425"/>
          </a:xfrm>
          <a:prstGeom prst="rect">
            <a:avLst/>
          </a:prstGeom>
          <a:noFill/>
          <a:ln>
            <a:noFill/>
          </a:ln>
        </p:spPr>
      </p:pic>
      <p:sp>
        <p:nvSpPr>
          <p:cNvPr id="536" name="Google Shape;536;g15bca2e1307_0_841"/>
          <p:cNvSpPr txBox="1"/>
          <p:nvPr/>
        </p:nvSpPr>
        <p:spPr>
          <a:xfrm>
            <a:off x="1198300" y="5600525"/>
            <a:ext cx="4061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Times New Roman"/>
                <a:ea typeface="Times New Roman"/>
                <a:cs typeface="Times New Roman"/>
                <a:sym typeface="Times New Roman"/>
                <a:hlinkClick r:id="rId4"/>
              </a:rPr>
              <a:t>https://tinyurl.com/VDOEK-2</a:t>
            </a:r>
            <a:endParaRPr sz="2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pic>
        <p:nvPicPr>
          <p:cNvPr id="537" name="Google Shape;537;g15bca2e1307_0_841" descr="QR code to VDOE K-2 writing instruction Padlet. "/>
          <p:cNvPicPr preferRelativeResize="0"/>
          <p:nvPr/>
        </p:nvPicPr>
        <p:blipFill rotWithShape="1">
          <a:blip r:embed="rId5">
            <a:alphaModFix/>
          </a:blip>
          <a:srcRect/>
          <a:stretch/>
        </p:blipFill>
        <p:spPr>
          <a:xfrm>
            <a:off x="7309600" y="1788150"/>
            <a:ext cx="2926600" cy="3554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15bca2e1307_0_850"/>
          <p:cNvSpPr txBox="1">
            <a:spLocks noGrp="1"/>
          </p:cNvSpPr>
          <p:nvPr>
            <p:ph type="title" idx="4294967295"/>
          </p:nvPr>
        </p:nvSpPr>
        <p:spPr>
          <a:xfrm>
            <a:off x="3498438" y="554518"/>
            <a:ext cx="578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3600" b="0" i="0" u="none" strike="noStrike" cap="none">
                <a:solidFill>
                  <a:schemeClr val="dk1"/>
                </a:solidFill>
                <a:latin typeface="Arial"/>
                <a:ea typeface="Arial"/>
                <a:cs typeface="Arial"/>
                <a:sym typeface="Arial"/>
              </a:rPr>
              <a:t>Resources </a:t>
            </a:r>
            <a:endParaRPr sz="3200" b="0" i="0" u="none" strike="noStrike" cap="none">
              <a:solidFill>
                <a:srgbClr val="000000"/>
              </a:solidFill>
              <a:latin typeface="Arial"/>
              <a:ea typeface="Arial"/>
              <a:cs typeface="Arial"/>
              <a:sym typeface="Arial"/>
            </a:endParaRPr>
          </a:p>
        </p:txBody>
      </p:sp>
      <p:sp>
        <p:nvSpPr>
          <p:cNvPr id="543" name="Google Shape;543;g15bca2e1307_0_8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
        <p:nvSpPr>
          <p:cNvPr id="544" name="Google Shape;544;g15bca2e1307_0_850"/>
          <p:cNvSpPr txBox="1"/>
          <p:nvPr/>
        </p:nvSpPr>
        <p:spPr>
          <a:xfrm>
            <a:off x="309900" y="1201025"/>
            <a:ext cx="11276400" cy="6547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rgbClr val="201F1E"/>
              </a:solidFill>
              <a:highlight>
                <a:schemeClr val="lt1"/>
              </a:highlight>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Berninger, et al. </a:t>
            </a:r>
            <a:r>
              <a:rPr lang="en-US" sz="1400" b="0" i="1" u="none" strike="noStrike" cap="none">
                <a:solidFill>
                  <a:schemeClr val="dk1"/>
                </a:solidFill>
                <a:latin typeface="Arial"/>
                <a:ea typeface="Arial"/>
                <a:cs typeface="Arial"/>
                <a:sym typeface="Arial"/>
              </a:rPr>
              <a:t>Early Development of Language by Hand</a:t>
            </a:r>
            <a:r>
              <a:rPr lang="en-US" sz="1400" b="0" i="0" u="none" strike="noStrike" cap="none">
                <a:solidFill>
                  <a:schemeClr val="dk1"/>
                </a:solidFill>
                <a:latin typeface="Arial"/>
                <a:ea typeface="Arial"/>
                <a:cs typeface="Arial"/>
                <a:sym typeface="Arial"/>
              </a:rPr>
              <a:t>, V. 2006 page 87</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Birsh &amp; Carreker, </a:t>
            </a:r>
            <a:r>
              <a:rPr lang="en-US" sz="1400" b="0" i="0" u="sng" strike="noStrike" cap="none">
                <a:solidFill>
                  <a:srgbClr val="000000"/>
                </a:solidFill>
                <a:latin typeface="Arial"/>
                <a:ea typeface="Arial"/>
                <a:cs typeface="Arial"/>
                <a:sym typeface="Arial"/>
              </a:rPr>
              <a:t>Multisensory Teaching of Basic Language Skills</a:t>
            </a:r>
            <a:r>
              <a:rPr lang="en-US" sz="1400" b="0" i="0" u="none" strike="noStrike" cap="none">
                <a:solidFill>
                  <a:srgbClr val="000000"/>
                </a:solidFill>
                <a:latin typeface="Arial"/>
                <a:ea typeface="Arial"/>
                <a:cs typeface="Arial"/>
                <a:sym typeface="Arial"/>
              </a:rPr>
              <a:t>, 2018</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Cardenas-Hagan, Elsa, </a:t>
            </a:r>
            <a:r>
              <a:rPr lang="en-US" sz="1400" b="0" i="1" u="sng" strike="noStrike" cap="none">
                <a:solidFill>
                  <a:srgbClr val="000000"/>
                </a:solidFill>
                <a:highlight>
                  <a:schemeClr val="lt1"/>
                </a:highlight>
                <a:latin typeface="Arial"/>
                <a:ea typeface="Arial"/>
                <a:cs typeface="Arial"/>
                <a:sym typeface="Arial"/>
              </a:rPr>
              <a:t>Literacy Foundations for English Learners: A Comprehensive Guide to Evidence-Based Instruction</a:t>
            </a:r>
            <a:r>
              <a:rPr lang="en-US" sz="1400" b="0" i="1" u="none" strike="noStrike" cap="none">
                <a:solidFill>
                  <a:srgbClr val="000000"/>
                </a:solidFill>
                <a:highlight>
                  <a:schemeClr val="lt1"/>
                </a:highlight>
                <a:latin typeface="Arial"/>
                <a:ea typeface="Arial"/>
                <a:cs typeface="Arial"/>
                <a:sym typeface="Arial"/>
              </a:rPr>
              <a:t>.</a:t>
            </a:r>
            <a:endParaRPr sz="1400" b="0" i="1"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highlight>
                  <a:schemeClr val="lt1"/>
                </a:highlight>
                <a:latin typeface="Arial"/>
                <a:ea typeface="Arial"/>
                <a:cs typeface="Arial"/>
                <a:sym typeface="Arial"/>
              </a:rPr>
              <a:t/>
            </a:r>
            <a:br>
              <a:rPr lang="en-US" sz="1400" b="0" i="1" u="none" strike="noStrike" cap="none">
                <a:solidFill>
                  <a:srgbClr val="000000"/>
                </a:solidFill>
                <a:highlight>
                  <a:schemeClr val="lt1"/>
                </a:highlight>
                <a:latin typeface="Arial"/>
                <a:ea typeface="Arial"/>
                <a:cs typeface="Arial"/>
                <a:sym typeface="Arial"/>
              </a:rPr>
            </a:br>
            <a:r>
              <a:rPr lang="en-US" sz="1400" b="0" i="1" u="none" strike="noStrike" cap="none">
                <a:solidFill>
                  <a:srgbClr val="000000"/>
                </a:solidFill>
                <a:highlight>
                  <a:schemeClr val="lt1"/>
                </a:highlight>
                <a:latin typeface="Arial"/>
                <a:ea typeface="Arial"/>
                <a:cs typeface="Arial"/>
                <a:sym typeface="Arial"/>
              </a:rPr>
              <a:t>Edview 360, </a:t>
            </a:r>
            <a:r>
              <a:rPr lang="en-US" sz="1400" b="0" i="0" u="sng" strike="noStrike" cap="none">
                <a:solidFill>
                  <a:schemeClr val="hlink"/>
                </a:solidFill>
                <a:highlight>
                  <a:schemeClr val="lt1"/>
                </a:highlight>
                <a:latin typeface="Arial"/>
                <a:ea typeface="Arial"/>
                <a:cs typeface="Arial"/>
                <a:sym typeface="Arial"/>
                <a:hlinkClick r:id="rId3"/>
              </a:rPr>
              <a:t>https://www.voyagersopris.com/podcast/2022/how-explicit-writing-instruction-can-compensate-for-gaps-in-background-knowledge?utm_source=news&amp;utm_medium=email&amp;utm_campaign=2022_Q3_VSL_Edview360_Podcast_Wexler</a:t>
            </a:r>
            <a:r>
              <a:rPr lang="en-US" sz="1400" b="0" i="0" u="none" strike="noStrike" cap="none">
                <a:solidFill>
                  <a:srgbClr val="000000"/>
                </a:solidFill>
                <a:highlight>
                  <a:schemeClr val="lt1"/>
                </a:highlight>
                <a:latin typeface="Arial"/>
                <a:ea typeface="Arial"/>
                <a:cs typeface="Arial"/>
                <a:sym typeface="Arial"/>
              </a:rPr>
              <a:t>,  January 5, 2022.</a:t>
            </a: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Graham, S.  Changing How Writing is Taught,  Review of Research in Education </a:t>
            </a:r>
            <a:r>
              <a:rPr lang="en-US" sz="1400" b="0" i="0" u="sng" strike="noStrike" cap="none">
                <a:solidFill>
                  <a:schemeClr val="hlink"/>
                </a:solidFill>
                <a:highlight>
                  <a:srgbClr val="FFFFFF"/>
                </a:highlight>
                <a:latin typeface="Arial"/>
                <a:ea typeface="Arial"/>
                <a:cs typeface="Arial"/>
                <a:sym typeface="Arial"/>
                <a:hlinkClick r:id="rId4"/>
              </a:rPr>
              <a:t>Volume: 43 issue: 1, </a:t>
            </a:r>
            <a:r>
              <a:rPr lang="en-US" sz="1400" b="0" i="0" u="none" strike="noStrike" cap="none">
                <a:solidFill>
                  <a:srgbClr val="333333"/>
                </a:solidFill>
                <a:highlight>
                  <a:srgbClr val="FFFFFF"/>
                </a:highlight>
                <a:latin typeface="Arial"/>
                <a:ea typeface="Arial"/>
                <a:cs typeface="Arial"/>
                <a:sym typeface="Arial"/>
              </a:rPr>
              <a:t>page(s): 277-303</a:t>
            </a:r>
            <a:endParaRPr sz="1400" b="0" i="0" u="none" strike="noStrike" cap="none">
              <a:solidFill>
                <a:srgbClr val="333333"/>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33333"/>
                </a:solidFill>
                <a:highlight>
                  <a:srgbClr val="FFFFFF"/>
                </a:highlight>
                <a:latin typeface="Arial"/>
                <a:ea typeface="Arial"/>
                <a:cs typeface="Arial"/>
                <a:sym typeface="Arial"/>
              </a:rPr>
              <a:t>Article first published online: May 22, 2019; Issue published: March 1, 201</a:t>
            </a:r>
            <a:endParaRPr sz="1400" b="0" i="0" u="none" strike="noStrike" cap="none">
              <a:solidFill>
                <a:srgbClr val="333333"/>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Graham, S. &amp; Hebert, M. </a:t>
            </a:r>
            <a:r>
              <a:rPr lang="en-US" sz="1400" b="0" i="1" u="none" strike="noStrike" cap="none">
                <a:solidFill>
                  <a:srgbClr val="000000"/>
                </a:solidFill>
                <a:highlight>
                  <a:schemeClr val="lt1"/>
                </a:highlight>
                <a:latin typeface="Arial"/>
                <a:ea typeface="Arial"/>
                <a:cs typeface="Arial"/>
                <a:sym typeface="Arial"/>
              </a:rPr>
              <a:t>Writing to Read: Evidence for How Writing Can Improve Reading, A Report from Carnegie Corporation of New York.</a:t>
            </a:r>
            <a:r>
              <a:rPr lang="en-US" sz="1400" b="0" i="0" u="none" strike="noStrike" cap="none">
                <a:solidFill>
                  <a:srgbClr val="000000"/>
                </a:solidFill>
                <a:highlight>
                  <a:schemeClr val="lt1"/>
                </a:highlight>
                <a:latin typeface="Arial"/>
                <a:ea typeface="Arial"/>
                <a:cs typeface="Arial"/>
                <a:sym typeface="Arial"/>
              </a:rPr>
              <a:t> </a:t>
            </a: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Graham, S.  </a:t>
            </a:r>
            <a:r>
              <a:rPr lang="en-US" sz="1400" b="0" i="0" u="sng" strike="noStrike" cap="none">
                <a:solidFill>
                  <a:srgbClr val="000000"/>
                </a:solidFill>
                <a:highlight>
                  <a:schemeClr val="lt1"/>
                </a:highlight>
                <a:latin typeface="Arial"/>
                <a:ea typeface="Arial"/>
                <a:cs typeface="Arial"/>
                <a:sym typeface="Arial"/>
              </a:rPr>
              <a:t>Best Practices in Writing Instruction,</a:t>
            </a:r>
            <a:r>
              <a:rPr lang="en-US" sz="1400" b="0" i="0" u="none" strike="noStrike" cap="none">
                <a:solidFill>
                  <a:srgbClr val="000000"/>
                </a:solidFill>
                <a:highlight>
                  <a:schemeClr val="lt1"/>
                </a:highlight>
                <a:latin typeface="Arial"/>
                <a:ea typeface="Arial"/>
                <a:cs typeface="Arial"/>
                <a:sym typeface="Arial"/>
              </a:rPr>
              <a:t> 2019.</a:t>
            </a: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Kastner, Pam The Kastner Collection:  Effective Writing Practices </a:t>
            </a:r>
            <a:r>
              <a:rPr lang="en-US" sz="1400" b="0" i="0" u="sng" strike="noStrike" cap="none">
                <a:solidFill>
                  <a:schemeClr val="hlink"/>
                </a:solidFill>
                <a:highlight>
                  <a:schemeClr val="lt1"/>
                </a:highlight>
                <a:latin typeface="Arial"/>
                <a:ea typeface="Arial"/>
                <a:cs typeface="Arial"/>
                <a:sym typeface="Arial"/>
                <a:hlinkClick r:id="rId5"/>
              </a:rPr>
              <a:t>https://wakelet.com/wake/lS4ZpgicSfNWPpIxMpBnk</a:t>
            </a: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Moats, Louisa C. and Tolman, Carol C.. </a:t>
            </a:r>
            <a:r>
              <a:rPr lang="en-US" sz="1400" b="0" i="0" u="sng" strike="noStrike" cap="none">
                <a:solidFill>
                  <a:srgbClr val="000000"/>
                </a:solidFill>
                <a:highlight>
                  <a:schemeClr val="lt1"/>
                </a:highlight>
                <a:latin typeface="Arial"/>
                <a:ea typeface="Arial"/>
                <a:cs typeface="Arial"/>
                <a:sym typeface="Arial"/>
              </a:rPr>
              <a:t>LETRS </a:t>
            </a:r>
            <a:r>
              <a:rPr lang="en-US" sz="1400" b="0" i="0" u="none" strike="noStrike" cap="none">
                <a:solidFill>
                  <a:srgbClr val="000000"/>
                </a:solidFill>
                <a:highlight>
                  <a:schemeClr val="lt1"/>
                </a:highlight>
                <a:latin typeface="Arial"/>
                <a:ea typeface="Arial"/>
                <a:cs typeface="Arial"/>
                <a:sym typeface="Arial"/>
              </a:rPr>
              <a:t>3rd Edition, V. 2, 2019. </a:t>
            </a: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rgbClr val="000000"/>
              </a:solidFill>
              <a:highlight>
                <a:schemeClr val="lt1"/>
              </a:highlight>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15bca2e1307_0_857"/>
          <p:cNvSpPr txBox="1">
            <a:spLocks noGrp="1"/>
          </p:cNvSpPr>
          <p:nvPr>
            <p:ph type="title" idx="4294967295"/>
          </p:nvPr>
        </p:nvSpPr>
        <p:spPr>
          <a:xfrm>
            <a:off x="3498438" y="554518"/>
            <a:ext cx="5784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3600" b="0" i="0" u="none" strike="noStrike" cap="none">
                <a:solidFill>
                  <a:schemeClr val="dk1"/>
                </a:solidFill>
                <a:latin typeface="Arial"/>
                <a:ea typeface="Arial"/>
                <a:cs typeface="Arial"/>
                <a:sym typeface="Arial"/>
              </a:rPr>
              <a:t>Resources Continued..  </a:t>
            </a:r>
            <a:endParaRPr sz="3200" b="0" i="0" u="none" strike="noStrike" cap="none">
              <a:solidFill>
                <a:srgbClr val="000000"/>
              </a:solidFill>
              <a:latin typeface="Arial"/>
              <a:ea typeface="Arial"/>
              <a:cs typeface="Arial"/>
              <a:sym typeface="Arial"/>
            </a:endParaRPr>
          </a:p>
        </p:txBody>
      </p:sp>
      <p:sp>
        <p:nvSpPr>
          <p:cNvPr id="551" name="Google Shape;551;g15bca2e1307_0_8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
        <p:nvSpPr>
          <p:cNvPr id="552" name="Google Shape;552;g15bca2e1307_0_857"/>
          <p:cNvSpPr txBox="1"/>
          <p:nvPr/>
        </p:nvSpPr>
        <p:spPr>
          <a:xfrm>
            <a:off x="612575" y="1201025"/>
            <a:ext cx="11008200" cy="441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Sedita, Joan, </a:t>
            </a:r>
            <a:r>
              <a:rPr lang="en-US" sz="1400" b="0" i="0" u="sng" strike="noStrike" cap="none">
                <a:solidFill>
                  <a:schemeClr val="hlink"/>
                </a:solidFill>
                <a:latin typeface="Calibri"/>
                <a:ea typeface="Calibri"/>
                <a:cs typeface="Calibri"/>
                <a:sym typeface="Calibri"/>
                <a:hlinkClick r:id="rId3"/>
              </a:rPr>
              <a:t>https://vimeo.com/414312488?fbclid=IwAR1POc12dBKbDg1B305-YvF4eQgszRRums5fe_rMiiG_gH639i6LvJrm2aM&amp;fs=e&amp;s=cl</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Calibri"/>
                <a:ea typeface="Calibri"/>
                <a:cs typeface="Calibri"/>
                <a:sym typeface="Calibri"/>
                <a:hlinkClick r:id="rId4"/>
              </a:rPr>
              <a:t>https://keystoliteracy.com/free-resources/articles/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Sedita, Joan</a:t>
            </a:r>
            <a:r>
              <a:rPr lang="en-US" sz="1400" b="0" i="0" u="sng" strike="noStrike" cap="none">
                <a:solidFill>
                  <a:srgbClr val="000000"/>
                </a:solidFill>
                <a:latin typeface="Arial"/>
                <a:ea typeface="Arial"/>
                <a:cs typeface="Arial"/>
                <a:sym typeface="Arial"/>
              </a:rPr>
              <a:t> Keys to Early Writ</a:t>
            </a:r>
            <a:r>
              <a:rPr lang="en-US" sz="1400" b="0" i="0" u="none" strike="noStrike" cap="none">
                <a:solidFill>
                  <a:srgbClr val="000000"/>
                </a:solidFill>
                <a:latin typeface="Arial"/>
                <a:ea typeface="Arial"/>
                <a:cs typeface="Arial"/>
                <a:sym typeface="Arial"/>
              </a:rPr>
              <a:t>ing, 2021</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Spear-Swerling, Louise </a:t>
            </a:r>
            <a:r>
              <a:rPr lang="en-US" sz="1200" b="0" i="1" u="none" strike="noStrike" cap="none">
                <a:solidFill>
                  <a:srgbClr val="000000"/>
                </a:solidFill>
                <a:latin typeface="Arial"/>
                <a:ea typeface="Arial"/>
                <a:cs typeface="Arial"/>
                <a:sym typeface="Arial"/>
              </a:rPr>
              <a:t>The Importance of Teaching Handwriting</a:t>
            </a:r>
            <a:r>
              <a:rPr lang="en-US" sz="1200" b="0" i="0" u="none" strike="noStrike" cap="none">
                <a:solidFill>
                  <a:srgbClr val="000000"/>
                </a:solidFill>
                <a:latin typeface="Arial"/>
                <a:ea typeface="Arial"/>
                <a:cs typeface="Arial"/>
                <a:sym typeface="Arial"/>
              </a:rPr>
              <a:t>,  Reading Rockets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Spear-Swerling, Louise, </a:t>
            </a:r>
            <a:r>
              <a:rPr lang="en-US" sz="1400" b="0" i="0" u="sng" strike="noStrike" cap="none">
                <a:solidFill>
                  <a:srgbClr val="000000"/>
                </a:solidFill>
                <a:highlight>
                  <a:schemeClr val="lt1"/>
                </a:highlight>
                <a:latin typeface="Arial"/>
                <a:ea typeface="Arial"/>
                <a:cs typeface="Arial"/>
                <a:sym typeface="Arial"/>
              </a:rPr>
              <a:t> Structured Literacy Interventions,</a:t>
            </a:r>
            <a:r>
              <a:rPr lang="en-US" sz="1400" b="0" i="0" u="none" strike="noStrike" cap="none">
                <a:solidFill>
                  <a:srgbClr val="000000"/>
                </a:solidFill>
                <a:highlight>
                  <a:schemeClr val="lt1"/>
                </a:highlight>
                <a:latin typeface="Arial"/>
                <a:ea typeface="Arial"/>
                <a:cs typeface="Arial"/>
                <a:sym typeface="Arial"/>
              </a:rPr>
              <a:t> 2022 </a:t>
            </a: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highlight>
                  <a:schemeClr val="lt1"/>
                </a:highlight>
                <a:latin typeface="Arial"/>
                <a:ea typeface="Arial"/>
                <a:cs typeface="Arial"/>
                <a:sym typeface="Arial"/>
              </a:rPr>
              <a:t>Van Cleave, William.  </a:t>
            </a:r>
            <a:r>
              <a:rPr lang="en-US" sz="1400" b="0" i="0" u="sng" strike="noStrike" cap="none">
                <a:solidFill>
                  <a:srgbClr val="000000"/>
                </a:solidFill>
                <a:highlight>
                  <a:schemeClr val="lt1"/>
                </a:highlight>
                <a:latin typeface="Arial"/>
                <a:ea typeface="Arial"/>
                <a:cs typeface="Arial"/>
                <a:sym typeface="Arial"/>
              </a:rPr>
              <a:t>Writing Matters</a:t>
            </a:r>
            <a:r>
              <a:rPr lang="en-US" sz="1400" b="0" i="0" u="none" strike="noStrike" cap="none">
                <a:solidFill>
                  <a:srgbClr val="000000"/>
                </a:solidFill>
                <a:highlight>
                  <a:schemeClr val="lt1"/>
                </a:highlight>
                <a:latin typeface="Arial"/>
                <a:ea typeface="Arial"/>
                <a:cs typeface="Arial"/>
                <a:sym typeface="Arial"/>
              </a:rPr>
              <a:t>, 2012.</a:t>
            </a: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highlight>
                  <a:schemeClr val="lt1"/>
                </a:highlight>
                <a:latin typeface="Arial"/>
                <a:ea typeface="Arial"/>
                <a:cs typeface="Arial"/>
                <a:sym typeface="Arial"/>
              </a:rPr>
              <a:t> </a:t>
            </a:r>
            <a:endParaRPr sz="1600" b="0" i="1" u="none" strike="noStrike" cap="none">
              <a:solidFill>
                <a:srgbClr val="000000"/>
              </a:solidFill>
              <a:highlight>
                <a:schemeClr val="lt1"/>
              </a:highlight>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5bca2e1307_0_864"/>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pic>
        <p:nvPicPr>
          <p:cNvPr id="559" name="Google Shape;559;g15bca2e1307_0_864" descr="large orange rectangle with the words Thank You written in a banner. "/>
          <p:cNvPicPr preferRelativeResize="0"/>
          <p:nvPr/>
        </p:nvPicPr>
        <p:blipFill rotWithShape="1">
          <a:blip r:embed="rId3">
            <a:alphaModFix/>
          </a:blip>
          <a:srcRect/>
          <a:stretch/>
        </p:blipFill>
        <p:spPr>
          <a:xfrm>
            <a:off x="1909000" y="988708"/>
            <a:ext cx="8507625" cy="4916150"/>
          </a:xfrm>
          <a:prstGeom prst="rect">
            <a:avLst/>
          </a:prstGeom>
          <a:noFill/>
          <a:ln>
            <a:noFill/>
          </a:ln>
        </p:spPr>
      </p:pic>
      <p:sp>
        <p:nvSpPr>
          <p:cNvPr id="560" name="Google Shape;560;g15bca2e1307_0_864"/>
          <p:cNvSpPr txBox="1"/>
          <p:nvPr/>
        </p:nvSpPr>
        <p:spPr>
          <a:xfrm>
            <a:off x="2778512" y="5833000"/>
            <a:ext cx="67686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If you have any questions, feel free to contact us!</a:t>
            </a:r>
            <a:endParaRPr sz="1400" b="0"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Barbara Brinker  </a:t>
            </a:r>
            <a:r>
              <a:rPr lang="en-US" sz="1400" b="0" i="0" u="sng" strike="noStrike" cap="none">
                <a:solidFill>
                  <a:schemeClr val="hlink"/>
                </a:solidFill>
                <a:latin typeface="Times New Roman"/>
                <a:ea typeface="Times New Roman"/>
                <a:cs typeface="Times New Roman"/>
                <a:sym typeface="Times New Roman"/>
                <a:hlinkClick r:id="rId4"/>
              </a:rPr>
              <a:t>barbara.brinker@nn.k12.va.us</a:t>
            </a:r>
            <a:endParaRPr sz="1400" b="0"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New Roman"/>
                <a:ea typeface="Times New Roman"/>
                <a:cs typeface="Times New Roman"/>
                <a:sym typeface="Times New Roman"/>
              </a:rPr>
              <a:t>Kelly Erickson </a:t>
            </a:r>
            <a:r>
              <a:rPr lang="en-US" sz="1400" b="0" i="0" u="sng" strike="noStrike" cap="none">
                <a:solidFill>
                  <a:schemeClr val="hlink"/>
                </a:solidFill>
                <a:latin typeface="Times New Roman"/>
                <a:ea typeface="Times New Roman"/>
                <a:cs typeface="Times New Roman"/>
                <a:sym typeface="Times New Roman"/>
                <a:hlinkClick r:id="rId5"/>
              </a:rPr>
              <a:t>kelly.erickson@nn.k12.va.us</a:t>
            </a:r>
            <a:endParaRPr sz="14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561" name="Google Shape;561;g15bca2e1307_0_864"/>
          <p:cNvSpPr txBox="1">
            <a:spLocks noGrp="1"/>
          </p:cNvSpPr>
          <p:nvPr>
            <p:ph type="title"/>
          </p:nvPr>
        </p:nvSpPr>
        <p:spPr>
          <a:xfrm>
            <a:off x="93530" y="-396135"/>
            <a:ext cx="4273933" cy="14101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1800"/>
              <a:buNone/>
            </a:pPr>
            <a:r>
              <a:rPr lang="en-US" sz="4000" dirty="0"/>
              <a:t>Thank You</a:t>
            </a:r>
            <a:endParaRPr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5bca2e1307_0_530"/>
          <p:cNvSpPr txBox="1">
            <a:spLocks noGrp="1"/>
          </p:cNvSpPr>
          <p:nvPr>
            <p:ph type="ctrTitle"/>
          </p:nvPr>
        </p:nvSpPr>
        <p:spPr>
          <a:xfrm>
            <a:off x="502500" y="114300"/>
            <a:ext cx="8108100" cy="13407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6000"/>
              <a:buNone/>
            </a:pPr>
            <a:r>
              <a:rPr lang="en-US"/>
              <a:t>What? </a:t>
            </a:r>
            <a:endParaRPr sz="3000"/>
          </a:p>
        </p:txBody>
      </p:sp>
      <p:sp>
        <p:nvSpPr>
          <p:cNvPr id="189" name="Google Shape;189;g15bca2e1307_0_530"/>
          <p:cNvSpPr txBox="1">
            <a:spLocks noGrp="1"/>
          </p:cNvSpPr>
          <p:nvPr>
            <p:ph type="subTitle" idx="1"/>
          </p:nvPr>
        </p:nvSpPr>
        <p:spPr>
          <a:xfrm>
            <a:off x="234775" y="4305425"/>
            <a:ext cx="5562600" cy="2144400"/>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18"/>
              <a:buNone/>
            </a:pPr>
            <a:r>
              <a:rPr lang="en-US" b="0">
                <a:solidFill>
                  <a:srgbClr val="201F1E"/>
                </a:solidFill>
                <a:highlight>
                  <a:schemeClr val="lt1"/>
                </a:highlight>
                <a:latin typeface="Arial"/>
                <a:ea typeface="Arial"/>
                <a:cs typeface="Arial"/>
                <a:sym typeface="Arial"/>
              </a:rPr>
              <a:t>“…Writing moves along a continuum of development… it takes many years of formal instruction and practice to master the writing process.”</a:t>
            </a:r>
            <a:endParaRPr b="0">
              <a:solidFill>
                <a:srgbClr val="201F1E"/>
              </a:solidFill>
              <a:highlight>
                <a:schemeClr val="lt1"/>
              </a:highlight>
              <a:latin typeface="Arial"/>
              <a:ea typeface="Arial"/>
              <a:cs typeface="Arial"/>
              <a:sym typeface="Arial"/>
            </a:endParaRPr>
          </a:p>
          <a:p>
            <a:pPr marL="0" lvl="0" indent="0" algn="ctr" rtl="0">
              <a:lnSpc>
                <a:spcPct val="90000"/>
              </a:lnSpc>
              <a:spcBef>
                <a:spcPts val="0"/>
              </a:spcBef>
              <a:spcAft>
                <a:spcPts val="0"/>
              </a:spcAft>
              <a:buSzPts val="1018"/>
              <a:buNone/>
            </a:pPr>
            <a:endParaRPr sz="2327" b="0">
              <a:solidFill>
                <a:srgbClr val="201F1E"/>
              </a:solidFill>
              <a:highlight>
                <a:schemeClr val="lt1"/>
              </a:highlight>
              <a:latin typeface="Arial"/>
              <a:ea typeface="Arial"/>
              <a:cs typeface="Arial"/>
              <a:sym typeface="Arial"/>
            </a:endParaRPr>
          </a:p>
          <a:p>
            <a:pPr marL="0" lvl="0" indent="0" algn="ctr" rtl="0">
              <a:lnSpc>
                <a:spcPct val="90000"/>
              </a:lnSpc>
              <a:spcBef>
                <a:spcPts val="0"/>
              </a:spcBef>
              <a:spcAft>
                <a:spcPts val="0"/>
              </a:spcAft>
              <a:buSzPts val="1018"/>
              <a:buNone/>
            </a:pPr>
            <a:r>
              <a:rPr lang="en-US" sz="1200" b="0">
                <a:solidFill>
                  <a:srgbClr val="201F1E"/>
                </a:solidFill>
                <a:highlight>
                  <a:schemeClr val="lt1"/>
                </a:highlight>
                <a:latin typeface="Arial"/>
                <a:ea typeface="Arial"/>
                <a:cs typeface="Arial"/>
                <a:sym typeface="Arial"/>
              </a:rPr>
              <a:t>Berninger, et. al </a:t>
            </a:r>
            <a:r>
              <a:rPr lang="en-US" sz="1200" b="0" i="1">
                <a:solidFill>
                  <a:srgbClr val="201F1E"/>
                </a:solidFill>
                <a:highlight>
                  <a:schemeClr val="lt1"/>
                </a:highlight>
                <a:latin typeface="Arial"/>
                <a:ea typeface="Arial"/>
                <a:cs typeface="Arial"/>
                <a:sym typeface="Arial"/>
              </a:rPr>
              <a:t>Teaching Spelling and Composition Alone and Together: Implications for the Simple View of Writing</a:t>
            </a:r>
            <a:r>
              <a:rPr lang="en-US" sz="1200" b="0">
                <a:solidFill>
                  <a:srgbClr val="201F1E"/>
                </a:solidFill>
                <a:highlight>
                  <a:schemeClr val="lt1"/>
                </a:highlight>
                <a:latin typeface="Arial"/>
                <a:ea typeface="Arial"/>
                <a:cs typeface="Arial"/>
                <a:sym typeface="Arial"/>
              </a:rPr>
              <a:t>,  2002, p. 302</a:t>
            </a:r>
            <a:endParaRPr sz="1200" b="0">
              <a:solidFill>
                <a:srgbClr val="201F1E"/>
              </a:solidFill>
              <a:highlight>
                <a:schemeClr val="lt1"/>
              </a:highlight>
              <a:latin typeface="Arial"/>
              <a:ea typeface="Arial"/>
              <a:cs typeface="Arial"/>
              <a:sym typeface="Arial"/>
            </a:endParaRPr>
          </a:p>
        </p:txBody>
      </p:sp>
      <p:sp>
        <p:nvSpPr>
          <p:cNvPr id="190" name="Google Shape;190;g15bca2e1307_0_5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
        <p:nvSpPr>
          <p:cNvPr id="191" name="Google Shape;191;g15bca2e1307_0_530"/>
          <p:cNvSpPr txBox="1"/>
          <p:nvPr/>
        </p:nvSpPr>
        <p:spPr>
          <a:xfrm>
            <a:off x="6292375" y="1955225"/>
            <a:ext cx="5444100" cy="44331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333333"/>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33333"/>
                </a:solidFill>
                <a:highlight>
                  <a:srgbClr val="FFFFFF"/>
                </a:highlight>
                <a:latin typeface="Arial"/>
                <a:ea typeface="Arial"/>
                <a:cs typeface="Arial"/>
                <a:sym typeface="Arial"/>
              </a:rPr>
              <a:t>“Because writing is essential to school and beyond.  Writing Instruction must be an important part of an elementary school literacy curriculum.  For children in the early grades the goals should be developing basic skills (learning how to write) as well as writing to learn.“</a:t>
            </a:r>
            <a:endParaRPr sz="2400" b="0" i="0" u="none" strike="noStrike" cap="none">
              <a:solidFill>
                <a:srgbClr val="333333"/>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333333"/>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333333"/>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201F1E"/>
                </a:solidFill>
                <a:highlight>
                  <a:schemeClr val="lt1"/>
                </a:highlight>
                <a:latin typeface="Arial"/>
                <a:ea typeface="Arial"/>
                <a:cs typeface="Arial"/>
                <a:sym typeface="Arial"/>
              </a:rPr>
              <a:t>Sedita, Keys to Early Writing,2021, p. 14</a:t>
            </a:r>
            <a:endParaRPr sz="2000" b="0" i="0" u="none" strike="noStrike" cap="none">
              <a:solidFill>
                <a:srgbClr val="333333"/>
              </a:solidFill>
              <a:highlight>
                <a:srgbClr val="FFFFFF"/>
              </a:highlight>
              <a:latin typeface="Arial"/>
              <a:ea typeface="Arial"/>
              <a:cs typeface="Arial"/>
              <a:sym typeface="Arial"/>
            </a:endParaRPr>
          </a:p>
        </p:txBody>
      </p:sp>
      <p:sp>
        <p:nvSpPr>
          <p:cNvPr id="192" name="Google Shape;192;g15bca2e1307_0_530"/>
          <p:cNvSpPr txBox="1">
            <a:spLocks noGrp="1"/>
          </p:cNvSpPr>
          <p:nvPr>
            <p:ph type="subTitle" idx="1"/>
          </p:nvPr>
        </p:nvSpPr>
        <p:spPr>
          <a:xfrm>
            <a:off x="234775" y="1808010"/>
            <a:ext cx="5562600" cy="2144400"/>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18"/>
              <a:buNone/>
            </a:pPr>
            <a:r>
              <a:rPr lang="en-US" b="0">
                <a:solidFill>
                  <a:srgbClr val="201F1E"/>
                </a:solidFill>
                <a:highlight>
                  <a:schemeClr val="lt1"/>
                </a:highlight>
                <a:latin typeface="Arial"/>
                <a:ea typeface="Arial"/>
                <a:cs typeface="Arial"/>
                <a:sym typeface="Arial"/>
              </a:rPr>
              <a:t>“</a:t>
            </a:r>
            <a:r>
              <a:rPr lang="en-US" b="0">
                <a:solidFill>
                  <a:srgbClr val="333333"/>
                </a:solidFill>
                <a:highlight>
                  <a:srgbClr val="FFFFFF"/>
                </a:highlight>
                <a:latin typeface="Arial"/>
                <a:ea typeface="Arial"/>
                <a:cs typeface="Arial"/>
                <a:sym typeface="Arial"/>
              </a:rPr>
              <a:t>Writing is a complex and challenging task, requiring a considerable amount of instructional time to master</a:t>
            </a:r>
            <a:r>
              <a:rPr lang="en-US" b="0">
                <a:solidFill>
                  <a:srgbClr val="201F1E"/>
                </a:solidFill>
                <a:highlight>
                  <a:schemeClr val="lt1"/>
                </a:highlight>
                <a:latin typeface="Arial"/>
                <a:ea typeface="Arial"/>
                <a:cs typeface="Arial"/>
                <a:sym typeface="Arial"/>
              </a:rPr>
              <a:t>”</a:t>
            </a:r>
            <a:endParaRPr b="0">
              <a:solidFill>
                <a:srgbClr val="201F1E"/>
              </a:solidFill>
              <a:highlight>
                <a:schemeClr val="lt1"/>
              </a:highlight>
              <a:latin typeface="Arial"/>
              <a:ea typeface="Arial"/>
              <a:cs typeface="Arial"/>
              <a:sym typeface="Arial"/>
            </a:endParaRPr>
          </a:p>
          <a:p>
            <a:pPr marL="0" lvl="0" indent="0" algn="ctr" rtl="0">
              <a:lnSpc>
                <a:spcPct val="90000"/>
              </a:lnSpc>
              <a:spcBef>
                <a:spcPts val="0"/>
              </a:spcBef>
              <a:spcAft>
                <a:spcPts val="0"/>
              </a:spcAft>
              <a:buSzPts val="1018"/>
              <a:buNone/>
            </a:pPr>
            <a:endParaRPr sz="2327" b="0">
              <a:solidFill>
                <a:srgbClr val="201F1E"/>
              </a:solidFill>
              <a:highlight>
                <a:schemeClr val="lt1"/>
              </a:highlight>
              <a:latin typeface="Arial"/>
              <a:ea typeface="Arial"/>
              <a:cs typeface="Arial"/>
              <a:sym typeface="Arial"/>
            </a:endParaRPr>
          </a:p>
          <a:p>
            <a:pPr marL="0" lvl="0" indent="0" algn="ctr" rtl="0">
              <a:lnSpc>
                <a:spcPct val="90000"/>
              </a:lnSpc>
              <a:spcBef>
                <a:spcPts val="0"/>
              </a:spcBef>
              <a:spcAft>
                <a:spcPts val="0"/>
              </a:spcAft>
              <a:buSzPts val="1018"/>
              <a:buNone/>
            </a:pPr>
            <a:r>
              <a:rPr lang="en-US" sz="1200" b="0">
                <a:solidFill>
                  <a:srgbClr val="201F1E"/>
                </a:solidFill>
                <a:highlight>
                  <a:schemeClr val="lt1"/>
                </a:highlight>
                <a:latin typeface="Arial"/>
                <a:ea typeface="Arial"/>
                <a:cs typeface="Arial"/>
                <a:sym typeface="Arial"/>
              </a:rPr>
              <a:t>Graham, </a:t>
            </a:r>
            <a:r>
              <a:rPr lang="en-US" sz="1200" b="0" i="1">
                <a:solidFill>
                  <a:srgbClr val="201F1E"/>
                </a:solidFill>
                <a:highlight>
                  <a:schemeClr val="lt1"/>
                </a:highlight>
                <a:latin typeface="Arial"/>
                <a:ea typeface="Arial"/>
                <a:cs typeface="Arial"/>
                <a:sym typeface="Arial"/>
              </a:rPr>
              <a:t>Changing How Writing is Taught, </a:t>
            </a:r>
            <a:r>
              <a:rPr lang="en-US" sz="1200" b="0">
                <a:solidFill>
                  <a:srgbClr val="201F1E"/>
                </a:solidFill>
                <a:highlight>
                  <a:schemeClr val="lt1"/>
                </a:highlight>
                <a:latin typeface="Arial"/>
                <a:ea typeface="Arial"/>
                <a:cs typeface="Arial"/>
                <a:sym typeface="Arial"/>
              </a:rPr>
              <a:t>2019</a:t>
            </a:r>
            <a:endParaRPr sz="1200" b="0">
              <a:solidFill>
                <a:srgbClr val="201F1E"/>
              </a:solidFill>
              <a:highlight>
                <a:schemeClr val="lt1"/>
              </a:highlight>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5bca2e1307_0_539"/>
          <p:cNvSpPr txBox="1">
            <a:spLocks noGrp="1"/>
          </p:cNvSpPr>
          <p:nvPr>
            <p:ph type="ctrTitle"/>
          </p:nvPr>
        </p:nvSpPr>
        <p:spPr>
          <a:xfrm>
            <a:off x="2933700" y="217950"/>
            <a:ext cx="9144000" cy="7098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endParaRPr/>
          </a:p>
          <a:p>
            <a:pPr marL="0" lvl="0" indent="0" algn="ctr" rtl="0">
              <a:lnSpc>
                <a:spcPct val="90000"/>
              </a:lnSpc>
              <a:spcBef>
                <a:spcPts val="0"/>
              </a:spcBef>
              <a:spcAft>
                <a:spcPts val="0"/>
              </a:spcAft>
              <a:buSzPct val="159185"/>
              <a:buNone/>
            </a:pPr>
            <a:r>
              <a:rPr lang="en-US" sz="4188"/>
              <a:t>K-2 Writing Standards</a:t>
            </a:r>
            <a:endParaRPr sz="4188"/>
          </a:p>
          <a:p>
            <a:pPr marL="0" lvl="0" indent="0" algn="ctr" rtl="0">
              <a:lnSpc>
                <a:spcPct val="90000"/>
              </a:lnSpc>
              <a:spcBef>
                <a:spcPts val="0"/>
              </a:spcBef>
              <a:spcAft>
                <a:spcPts val="0"/>
              </a:spcAft>
              <a:buSzPct val="111111"/>
              <a:buNone/>
            </a:pPr>
            <a:endParaRPr/>
          </a:p>
        </p:txBody>
      </p:sp>
      <p:graphicFrame>
        <p:nvGraphicFramePr>
          <p:cNvPr id="200" name="Google Shape;200;g15bca2e1307_0_539" descr="K-2 Writing Standards in 3 columns for kindergarten, first grade and second grade"/>
          <p:cNvGraphicFramePr/>
          <p:nvPr/>
        </p:nvGraphicFramePr>
        <p:xfrm>
          <a:off x="212100" y="1178860"/>
          <a:ext cx="11767800" cy="5369485"/>
        </p:xfrm>
        <a:graphic>
          <a:graphicData uri="http://schemas.openxmlformats.org/drawingml/2006/table">
            <a:tbl>
              <a:tblPr firstRow="1">
                <a:noFill/>
                <a:tableStyleId>{507637C6-70CE-4CA9-B20A-3E8C5B74486C}</a:tableStyleId>
              </a:tblPr>
              <a:tblGrid>
                <a:gridCol w="3986675">
                  <a:extLst>
                    <a:ext uri="{9D8B030D-6E8A-4147-A177-3AD203B41FA5}">
                      <a16:colId xmlns:a16="http://schemas.microsoft.com/office/drawing/2014/main" val="20000"/>
                    </a:ext>
                  </a:extLst>
                </a:gridCol>
                <a:gridCol w="4263425">
                  <a:extLst>
                    <a:ext uri="{9D8B030D-6E8A-4147-A177-3AD203B41FA5}">
                      <a16:colId xmlns:a16="http://schemas.microsoft.com/office/drawing/2014/main" val="20001"/>
                    </a:ext>
                  </a:extLst>
                </a:gridCol>
                <a:gridCol w="3517700">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Kindergarten</a:t>
                      </a:r>
                      <a:endParaRPr sz="14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1st Grade</a:t>
                      </a:r>
                      <a:endParaRPr sz="14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2nd Grade</a:t>
                      </a:r>
                      <a:endParaRPr sz="14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973275">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a:t>K10 The student will print in manuscript. </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Print capital and lowercase letters of the alphabet independently.</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Print his/her first and last name.</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K.11 The student will write in a variety of forms including narrative and descriptive. </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Differentiate pictures from writing. </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Use prewriting activities to generate ideas including drawing pictures.</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c.Use letters to phonetically spell words that describe pictures or experiences.</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d.</a:t>
                      </a:r>
                      <a:r>
                        <a:rPr lang="en-US" sz="700" u="none" strike="noStrike" cap="none">
                          <a:latin typeface="Times New Roman"/>
                          <a:ea typeface="Times New Roman"/>
                          <a:cs typeface="Times New Roman"/>
                          <a:sym typeface="Times New Roman"/>
                        </a:rPr>
                        <a:t>   </a:t>
                      </a:r>
                      <a:r>
                        <a:rPr lang="en-US" sz="1000" u="none" strike="noStrike" cap="none"/>
                        <a:t>Write left-to-right and top-to-bottom.</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e.</a:t>
                      </a:r>
                      <a:r>
                        <a:rPr lang="en-US" sz="700" u="none" strike="noStrike" cap="none">
                          <a:latin typeface="Times New Roman"/>
                          <a:ea typeface="Times New Roman"/>
                          <a:cs typeface="Times New Roman"/>
                          <a:sym typeface="Times New Roman"/>
                        </a:rPr>
                        <a:t>  </a:t>
                      </a:r>
                      <a:r>
                        <a:rPr lang="en-US" sz="1000" u="none" strike="noStrike" cap="none"/>
                        <a:t>Compose simple sentences. </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f.</a:t>
                      </a:r>
                      <a:r>
                        <a:rPr lang="en-US" sz="700" u="none" strike="noStrike" cap="none">
                          <a:latin typeface="Times New Roman"/>
                          <a:ea typeface="Times New Roman"/>
                          <a:cs typeface="Times New Roman"/>
                          <a:sym typeface="Times New Roman"/>
                        </a:rPr>
                        <a:t>  </a:t>
                      </a:r>
                      <a:r>
                        <a:rPr lang="en-US" sz="1000" u="none" strike="noStrike" cap="none"/>
                        <a:t>Begin each sentence with a capital letter and use ending punctuation.</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g. Share writing with others</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a:t>
                      </a:r>
                      <a:endParaRPr sz="1000" u="none" strike="noStrike" cap="none"/>
                    </a:p>
                    <a:p>
                      <a:pPr marL="228600" marR="0" lvl="0" indent="0" algn="l" rtl="0">
                        <a:lnSpc>
                          <a:spcPct val="115000"/>
                        </a:lnSpc>
                        <a:spcBef>
                          <a:spcPts val="0"/>
                        </a:spcBef>
                        <a:spcAft>
                          <a:spcPts val="0"/>
                        </a:spcAft>
                        <a:buClr>
                          <a:srgbClr val="000000"/>
                        </a:buClr>
                        <a:buSzPts val="1000"/>
                        <a:buFont typeface="Arial"/>
                        <a:buNone/>
                      </a:pPr>
                      <a:r>
                        <a:rPr lang="en-US" sz="1000" u="none" strike="noStrike" cap="none"/>
                        <a:t>1.1</a:t>
                      </a:r>
                      <a:r>
                        <a:rPr lang="en-US" sz="700" u="none" strike="noStrike" cap="none">
                          <a:latin typeface="Times New Roman"/>
                          <a:ea typeface="Times New Roman"/>
                          <a:cs typeface="Times New Roman"/>
                          <a:sym typeface="Times New Roman"/>
                        </a:rPr>
                        <a:t>      </a:t>
                      </a:r>
                      <a:r>
                        <a:rPr lang="en-US" sz="1000" u="none" strike="noStrike" cap="none"/>
                        <a:t>The students will print legibly in manuscript.</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 Form letters accurately. </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Space words within sentences. </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1.12 The student will write in a variety of forms to include narrative, descriptive, and opinion. </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Identify audience and purpose. </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Use prewriting activities to generate ideas.</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c.</a:t>
                      </a:r>
                      <a:r>
                        <a:rPr lang="en-US" sz="700" u="none" strike="noStrike" cap="none">
                          <a:latin typeface="Times New Roman"/>
                          <a:ea typeface="Times New Roman"/>
                          <a:cs typeface="Times New Roman"/>
                          <a:sym typeface="Times New Roman"/>
                        </a:rPr>
                        <a:t>           </a:t>
                      </a:r>
                      <a:r>
                        <a:rPr lang="en-US" sz="1000" u="none" strike="noStrike" cap="none"/>
                        <a:t>Focus on one topic. </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d.</a:t>
                      </a:r>
                      <a:r>
                        <a:rPr lang="en-US" sz="700" u="none" strike="noStrike" cap="none">
                          <a:latin typeface="Times New Roman"/>
                          <a:ea typeface="Times New Roman"/>
                          <a:cs typeface="Times New Roman"/>
                          <a:sym typeface="Times New Roman"/>
                        </a:rPr>
                        <a:t>          </a:t>
                      </a:r>
                      <a:r>
                        <a:rPr lang="en-US" sz="1000" u="none" strike="noStrike" cap="none"/>
                        <a:t>Organize writing to suit purpose. </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e.</a:t>
                      </a:r>
                      <a:r>
                        <a:rPr lang="en-US" sz="700" u="none" strike="noStrike" cap="none">
                          <a:latin typeface="Times New Roman"/>
                          <a:ea typeface="Times New Roman"/>
                          <a:cs typeface="Times New Roman"/>
                          <a:sym typeface="Times New Roman"/>
                        </a:rPr>
                        <a:t>          </a:t>
                      </a:r>
                      <a:r>
                        <a:rPr lang="en-US" sz="1000" u="none" strike="noStrike" cap="none"/>
                        <a:t>Revise by adding descriptive words when writing about people, places, things, and events. </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f.</a:t>
                      </a:r>
                      <a:r>
                        <a:rPr lang="en-US" sz="700" u="none" strike="noStrike" cap="none">
                          <a:latin typeface="Times New Roman"/>
                          <a:ea typeface="Times New Roman"/>
                          <a:cs typeface="Times New Roman"/>
                          <a:sym typeface="Times New Roman"/>
                        </a:rPr>
                        <a:t>            </a:t>
                      </a:r>
                      <a:r>
                        <a:rPr lang="en-US" sz="1000" u="none" strike="noStrike" cap="none"/>
                        <a:t>Write to express an opinion and give a reason.</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g.</a:t>
                      </a:r>
                      <a:r>
                        <a:rPr lang="en-US" sz="700" u="none" strike="noStrike" cap="none">
                          <a:latin typeface="Times New Roman"/>
                          <a:ea typeface="Times New Roman"/>
                          <a:cs typeface="Times New Roman"/>
                          <a:sym typeface="Times New Roman"/>
                        </a:rPr>
                        <a:t>          </a:t>
                      </a:r>
                      <a:r>
                        <a:rPr lang="en-US" sz="1000" u="none" strike="noStrike" cap="none"/>
                        <a:t>Use letters to phonetically spell words</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h.</a:t>
                      </a:r>
                      <a:r>
                        <a:rPr lang="en-US" sz="700" u="none" strike="noStrike" cap="none">
                          <a:latin typeface="Times New Roman"/>
                          <a:ea typeface="Times New Roman"/>
                          <a:cs typeface="Times New Roman"/>
                          <a:sym typeface="Times New Roman"/>
                        </a:rPr>
                        <a:t>          </a:t>
                      </a:r>
                      <a:r>
                        <a:rPr lang="en-US" sz="1000" u="none" strike="noStrike" cap="none"/>
                        <a:t>Share writing with others.</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1.13 The student will edit writing for capitalization, punctuation and spelling.</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Use complete sentences.</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Begin each sentence with a capital letter and use ending punctuation. </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c.</a:t>
                      </a:r>
                      <a:r>
                        <a:rPr lang="en-US" sz="700" u="none" strike="noStrike" cap="none">
                          <a:latin typeface="Times New Roman"/>
                          <a:ea typeface="Times New Roman"/>
                          <a:cs typeface="Times New Roman"/>
                          <a:sym typeface="Times New Roman"/>
                        </a:rPr>
                        <a:t>           </a:t>
                      </a:r>
                      <a:r>
                        <a:rPr lang="en-US" sz="1000" u="none" strike="noStrike" cap="none"/>
                        <a:t>Use correct spelling for commonly used sight words and phonetically regular words. </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228600" marR="0" lvl="0" indent="0" algn="l" rtl="0">
                        <a:lnSpc>
                          <a:spcPct val="115000"/>
                        </a:lnSpc>
                        <a:spcBef>
                          <a:spcPts val="0"/>
                        </a:spcBef>
                        <a:spcAft>
                          <a:spcPts val="0"/>
                        </a:spcAft>
                        <a:buClr>
                          <a:srgbClr val="000000"/>
                        </a:buClr>
                        <a:buSzPts val="1000"/>
                        <a:buFont typeface="Arial"/>
                        <a:buNone/>
                      </a:pPr>
                      <a:r>
                        <a:rPr lang="en-US" sz="1000" u="none" strike="noStrike" cap="none"/>
                        <a:t>2.9</a:t>
                      </a:r>
                      <a:r>
                        <a:rPr lang="en-US" sz="700" u="none" strike="noStrike" cap="none">
                          <a:latin typeface="Times New Roman"/>
                          <a:ea typeface="Times New Roman"/>
                          <a:cs typeface="Times New Roman"/>
                          <a:sym typeface="Times New Roman"/>
                        </a:rPr>
                        <a:t>     </a:t>
                      </a:r>
                      <a:r>
                        <a:rPr lang="en-US" sz="1000" u="none" strike="noStrike" cap="none"/>
                        <a:t>The student will write in a variety of forms to include narrative, descriptive, opinion, and expository.</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Begin to write capital and lowercase letters of the alphabet.</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Begin to sign his/her last name.</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2.10 The student will write in a variety of forms to include narrative, descriptive, and opinion.</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Identify audience and purpose.</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Use prewriting activities to generate ideas.</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c.</a:t>
                      </a:r>
                      <a:r>
                        <a:rPr lang="en-US" sz="700" u="none" strike="noStrike" cap="none">
                          <a:latin typeface="Times New Roman"/>
                          <a:ea typeface="Times New Roman"/>
                          <a:cs typeface="Times New Roman"/>
                          <a:sym typeface="Times New Roman"/>
                        </a:rPr>
                        <a:t>           </a:t>
                      </a:r>
                      <a:r>
                        <a:rPr lang="en-US" sz="1000" u="none" strike="noStrike" cap="none"/>
                        <a:t>Focus on one topic.</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d.</a:t>
                      </a:r>
                      <a:r>
                        <a:rPr lang="en-US" sz="700" u="none" strike="noStrike" cap="none">
                          <a:latin typeface="Times New Roman"/>
                          <a:ea typeface="Times New Roman"/>
                          <a:cs typeface="Times New Roman"/>
                          <a:sym typeface="Times New Roman"/>
                        </a:rPr>
                        <a:t>          </a:t>
                      </a:r>
                      <a:r>
                        <a:rPr lang="en-US" sz="1000" u="none" strike="noStrike" cap="none"/>
                        <a:t>Organize writing to suit purpose.</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e.</a:t>
                      </a:r>
                      <a:r>
                        <a:rPr lang="en-US" sz="700" u="none" strike="noStrike" cap="none">
                          <a:latin typeface="Times New Roman"/>
                          <a:ea typeface="Times New Roman"/>
                          <a:cs typeface="Times New Roman"/>
                          <a:sym typeface="Times New Roman"/>
                        </a:rPr>
                        <a:t>          </a:t>
                      </a:r>
                      <a:r>
                        <a:rPr lang="en-US" sz="1000" u="none" strike="noStrike" cap="none"/>
                        <a:t>Revise by adding descriptive words when writing about people, places, things, and events.</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f.</a:t>
                      </a:r>
                      <a:r>
                        <a:rPr lang="en-US" sz="700" u="none" strike="noStrike" cap="none">
                          <a:latin typeface="Times New Roman"/>
                          <a:ea typeface="Times New Roman"/>
                          <a:cs typeface="Times New Roman"/>
                          <a:sym typeface="Times New Roman"/>
                        </a:rPr>
                        <a:t>            </a:t>
                      </a:r>
                      <a:r>
                        <a:rPr lang="en-US" sz="1000" u="none" strike="noStrike" cap="none"/>
                        <a:t>Write to express an opinion and give a reason.</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g.</a:t>
                      </a:r>
                      <a:r>
                        <a:rPr lang="en-US" sz="700" u="none" strike="noStrike" cap="none">
                          <a:latin typeface="Times New Roman"/>
                          <a:ea typeface="Times New Roman"/>
                          <a:cs typeface="Times New Roman"/>
                          <a:sym typeface="Times New Roman"/>
                        </a:rPr>
                        <a:t>          </a:t>
                      </a:r>
                      <a:r>
                        <a:rPr lang="en-US" sz="1000" u="none" strike="noStrike" cap="none"/>
                        <a:t>Use letters to phonetically spell words</a:t>
                      </a:r>
                      <a:endParaRPr sz="1000" u="none" strike="noStrike" cap="none"/>
                    </a:p>
                    <a:p>
                      <a:pPr marL="482600" marR="0" lvl="0" indent="0" algn="l" rtl="0">
                        <a:lnSpc>
                          <a:spcPct val="115000"/>
                        </a:lnSpc>
                        <a:spcBef>
                          <a:spcPts val="0"/>
                        </a:spcBef>
                        <a:spcAft>
                          <a:spcPts val="0"/>
                        </a:spcAft>
                        <a:buClr>
                          <a:srgbClr val="000000"/>
                        </a:buClr>
                        <a:buSzPts val="1000"/>
                        <a:buFont typeface="Arial"/>
                        <a:buNone/>
                      </a:pPr>
                      <a:r>
                        <a:rPr lang="en-US" sz="1000" u="none" strike="noStrike" cap="none"/>
                        <a:t>h.</a:t>
                      </a:r>
                      <a:r>
                        <a:rPr lang="en-US" sz="700" u="none" strike="noStrike" cap="none">
                          <a:latin typeface="Times New Roman"/>
                          <a:ea typeface="Times New Roman"/>
                          <a:cs typeface="Times New Roman"/>
                          <a:sym typeface="Times New Roman"/>
                        </a:rPr>
                        <a:t>          </a:t>
                      </a:r>
                      <a:r>
                        <a:rPr lang="en-US" sz="1000" u="none" strike="noStrike" cap="none"/>
                        <a:t>Share writing with others.</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 </a:t>
                      </a:r>
                      <a:endParaRPr sz="1000" u="none" strike="noStrike" cap="none"/>
                    </a:p>
                    <a:p>
                      <a:pPr marL="0" marR="0" lvl="0" indent="0" algn="l" rtl="0">
                        <a:lnSpc>
                          <a:spcPct val="115000"/>
                        </a:lnSpc>
                        <a:spcBef>
                          <a:spcPts val="0"/>
                        </a:spcBef>
                        <a:spcAft>
                          <a:spcPts val="0"/>
                        </a:spcAft>
                        <a:buClr>
                          <a:srgbClr val="000000"/>
                        </a:buClr>
                        <a:buSzPts val="1000"/>
                        <a:buFont typeface="Arial"/>
                        <a:buNone/>
                      </a:pPr>
                      <a:r>
                        <a:rPr lang="en-US" sz="1000" u="none" strike="noStrike" cap="none"/>
                        <a:t>2.11 The student will edit writing for capitalization, punctuation and spelling, and Standard English</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a.</a:t>
                      </a:r>
                      <a:r>
                        <a:rPr lang="en-US" sz="700" u="none" strike="noStrike" cap="none">
                          <a:latin typeface="Times New Roman"/>
                          <a:ea typeface="Times New Roman"/>
                          <a:cs typeface="Times New Roman"/>
                          <a:sym typeface="Times New Roman"/>
                        </a:rPr>
                        <a:t>          </a:t>
                      </a:r>
                      <a:r>
                        <a:rPr lang="en-US" sz="1000" u="none" strike="noStrike" cap="none"/>
                        <a:t>Recognize complete sentences.</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b.</a:t>
                      </a:r>
                      <a:r>
                        <a:rPr lang="en-US" sz="700" u="none" strike="noStrike" cap="none">
                          <a:latin typeface="Times New Roman"/>
                          <a:ea typeface="Times New Roman"/>
                          <a:cs typeface="Times New Roman"/>
                          <a:sym typeface="Times New Roman"/>
                        </a:rPr>
                        <a:t>          </a:t>
                      </a:r>
                      <a:r>
                        <a:rPr lang="en-US" sz="1000" u="none" strike="noStrike" cap="none"/>
                        <a:t>Use and punctuate declarative, interrogative, and exclamatory sentences.</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c.</a:t>
                      </a:r>
                      <a:r>
                        <a:rPr lang="en-US" sz="700" u="none" strike="noStrike" cap="none">
                          <a:latin typeface="Times New Roman"/>
                          <a:ea typeface="Times New Roman"/>
                          <a:cs typeface="Times New Roman"/>
                          <a:sym typeface="Times New Roman"/>
                        </a:rPr>
                        <a:t>           </a:t>
                      </a:r>
                      <a:r>
                        <a:rPr lang="en-US" sz="1000" u="none" strike="noStrike" cap="none"/>
                        <a:t>Capitalize all proper nouns and the word I.</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d.</a:t>
                      </a:r>
                      <a:r>
                        <a:rPr lang="en-US" sz="700" u="none" strike="noStrike" cap="none">
                          <a:latin typeface="Times New Roman"/>
                          <a:ea typeface="Times New Roman"/>
                          <a:cs typeface="Times New Roman"/>
                          <a:sym typeface="Times New Roman"/>
                        </a:rPr>
                        <a:t>          </a:t>
                      </a:r>
                      <a:r>
                        <a:rPr lang="en-US" sz="1000" u="none" strike="noStrike" cap="none"/>
                        <a:t>Use singular and plural nouns and pronouns.</a:t>
                      </a:r>
                      <a:endParaRPr sz="1000" u="none" strike="noStrike" cap="none"/>
                    </a:p>
                    <a:p>
                      <a:pPr marL="457200" marR="0" lvl="0" indent="0" algn="l" rtl="0">
                        <a:lnSpc>
                          <a:spcPct val="115000"/>
                        </a:lnSpc>
                        <a:spcBef>
                          <a:spcPts val="0"/>
                        </a:spcBef>
                        <a:spcAft>
                          <a:spcPts val="0"/>
                        </a:spcAft>
                        <a:buClr>
                          <a:srgbClr val="000000"/>
                        </a:buClr>
                        <a:buSzPts val="1000"/>
                        <a:buFont typeface="Arial"/>
                        <a:buNone/>
                      </a:pPr>
                      <a:r>
                        <a:rPr lang="en-US" sz="1000" u="none" strike="noStrike" cap="none"/>
                        <a:t>e-f</a:t>
                      </a:r>
                      <a:endParaRPr sz="14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5bca2e1307_0_546"/>
          <p:cNvSpPr txBox="1">
            <a:spLocks noGrp="1"/>
          </p:cNvSpPr>
          <p:nvPr>
            <p:ph type="ctrTitle"/>
          </p:nvPr>
        </p:nvSpPr>
        <p:spPr>
          <a:xfrm>
            <a:off x="2933700" y="217950"/>
            <a:ext cx="9144000" cy="10944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endParaRPr/>
          </a:p>
          <a:p>
            <a:pPr marL="0" lvl="0" indent="0" algn="ctr" rtl="0">
              <a:lnSpc>
                <a:spcPct val="90000"/>
              </a:lnSpc>
              <a:spcBef>
                <a:spcPts val="0"/>
              </a:spcBef>
              <a:spcAft>
                <a:spcPts val="0"/>
              </a:spcAft>
              <a:buSzPct val="159185"/>
              <a:buNone/>
            </a:pPr>
            <a:r>
              <a:rPr lang="en-US" sz="4188"/>
              <a:t>Standards Related to K Writing</a:t>
            </a:r>
            <a:endParaRPr sz="4188"/>
          </a:p>
          <a:p>
            <a:pPr marL="0" lvl="0" indent="0" algn="ctr" rtl="0">
              <a:lnSpc>
                <a:spcPct val="90000"/>
              </a:lnSpc>
              <a:spcBef>
                <a:spcPts val="0"/>
              </a:spcBef>
              <a:spcAft>
                <a:spcPts val="0"/>
              </a:spcAft>
              <a:buSzPct val="111111"/>
              <a:buNone/>
            </a:pPr>
            <a:endParaRPr/>
          </a:p>
        </p:txBody>
      </p:sp>
      <p:graphicFrame>
        <p:nvGraphicFramePr>
          <p:cNvPr id="208" name="Google Shape;208;g15bca2e1307_0_546" descr="Table:&#10;&#10;Oral Language:&#10;K.10 Print in manuscript. &#10;&#10;K.11 Write in a variety of forms to include narrative and descriptive.&#10;&#10;Phonemic Awareness:&#10;K.3 Orally identify, segment and blend various phonemes to develop phonological and phonemic awareness.&#10;&#10;Phonics:&#10;K.6 Develop an understanding of basic phonetic principles.&#10;&#10;Vocabulary:&#10;K.7 Expand vocabulary and use of word meanings.&#10;&#10;&#10;&#10;&#10;"/>
          <p:cNvGraphicFramePr/>
          <p:nvPr>
            <p:extLst>
              <p:ext uri="{D42A27DB-BD31-4B8C-83A1-F6EECF244321}">
                <p14:modId xmlns:p14="http://schemas.microsoft.com/office/powerpoint/2010/main" val="1670925441"/>
              </p:ext>
            </p:extLst>
          </p:nvPr>
        </p:nvGraphicFramePr>
        <p:xfrm>
          <a:off x="309900" y="1752680"/>
          <a:ext cx="11434900" cy="4505775"/>
        </p:xfrm>
        <a:graphic>
          <a:graphicData uri="http://schemas.openxmlformats.org/drawingml/2006/table">
            <a:tbl>
              <a:tblPr firstRow="1">
                <a:noFill/>
                <a:tableStyleId>{507637C6-70CE-4CA9-B20A-3E8C5B74486C}</a:tableStyleId>
              </a:tblPr>
              <a:tblGrid>
                <a:gridCol w="2858725">
                  <a:extLst>
                    <a:ext uri="{9D8B030D-6E8A-4147-A177-3AD203B41FA5}">
                      <a16:colId xmlns:a16="http://schemas.microsoft.com/office/drawing/2014/main" val="20000"/>
                    </a:ext>
                  </a:extLst>
                </a:gridCol>
                <a:gridCol w="2858725">
                  <a:extLst>
                    <a:ext uri="{9D8B030D-6E8A-4147-A177-3AD203B41FA5}">
                      <a16:colId xmlns:a16="http://schemas.microsoft.com/office/drawing/2014/main" val="20001"/>
                    </a:ext>
                  </a:extLst>
                </a:gridCol>
                <a:gridCol w="2858725">
                  <a:extLst>
                    <a:ext uri="{9D8B030D-6E8A-4147-A177-3AD203B41FA5}">
                      <a16:colId xmlns:a16="http://schemas.microsoft.com/office/drawing/2014/main" val="20002"/>
                    </a:ext>
                  </a:extLst>
                </a:gridCol>
                <a:gridCol w="2858725">
                  <a:extLst>
                    <a:ext uri="{9D8B030D-6E8A-4147-A177-3AD203B41FA5}">
                      <a16:colId xmlns:a16="http://schemas.microsoft.com/office/drawing/2014/main" val="20003"/>
                    </a:ext>
                  </a:extLst>
                </a:gridCol>
              </a:tblGrid>
              <a:tr h="6752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Oral Language</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t>Phonemic Awareness</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t>Phonics</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t>Vocabulary </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76125">
                <a:tc rowSpan="2">
                  <a:txBody>
                    <a:bodyPr/>
                    <a:lstStyle/>
                    <a:p>
                      <a:pPr marL="457200" marR="0" lvl="0" indent="-330200" algn="l" rtl="0">
                        <a:lnSpc>
                          <a:spcPct val="115000"/>
                        </a:lnSpc>
                        <a:spcBef>
                          <a:spcPts val="0"/>
                        </a:spcBef>
                        <a:spcAft>
                          <a:spcPts val="0"/>
                        </a:spcAft>
                        <a:buClr>
                          <a:srgbClr val="000000"/>
                        </a:buClr>
                        <a:buSzPts val="1600"/>
                        <a:buFont typeface="Arial"/>
                        <a:buChar char="●"/>
                      </a:pPr>
                      <a:r>
                        <a:rPr lang="en-US" sz="1600" u="none" strike="noStrike" cap="none" dirty="0"/>
                        <a:t>K.10 Print in manuscript. </a:t>
                      </a:r>
                      <a:endParaRPr sz="1600" u="none" strike="noStrike" cap="none" dirty="0"/>
                    </a:p>
                    <a:p>
                      <a:pPr marL="0" marR="0" lvl="0" indent="0" algn="l" rtl="0">
                        <a:lnSpc>
                          <a:spcPct val="115000"/>
                        </a:lnSpc>
                        <a:spcBef>
                          <a:spcPts val="0"/>
                        </a:spcBef>
                        <a:spcAft>
                          <a:spcPts val="0"/>
                        </a:spcAft>
                        <a:buClr>
                          <a:srgbClr val="000000"/>
                        </a:buClr>
                        <a:buSzPts val="1600"/>
                        <a:buFont typeface="Arial"/>
                        <a:buNone/>
                      </a:pPr>
                      <a:endParaRPr sz="1600" u="none" strike="noStrike" cap="none" dirty="0"/>
                    </a:p>
                    <a:p>
                      <a:pPr marL="457200" marR="0" lvl="0" indent="-330200" algn="l" rtl="0">
                        <a:lnSpc>
                          <a:spcPct val="115000"/>
                        </a:lnSpc>
                        <a:spcBef>
                          <a:spcPts val="1200"/>
                        </a:spcBef>
                        <a:spcAft>
                          <a:spcPts val="0"/>
                        </a:spcAft>
                        <a:buClr>
                          <a:srgbClr val="000000"/>
                        </a:buClr>
                        <a:buSzPts val="1600"/>
                        <a:buFont typeface="Arial"/>
                        <a:buChar char="●"/>
                      </a:pPr>
                      <a:r>
                        <a:rPr lang="en-US" sz="1600" u="none" strike="noStrike" cap="none" dirty="0"/>
                        <a:t>K.11 Write in a variety of forms to include narrative and descriptive.</a:t>
                      </a:r>
                      <a:endParaRPr sz="1600" u="none" strike="noStrike" cap="none" dirty="0"/>
                    </a:p>
                    <a:p>
                      <a:pPr marL="457200" marR="0" lvl="0" indent="-228600" algn="l" rtl="0">
                        <a:lnSpc>
                          <a:spcPct val="115000"/>
                        </a:lnSpc>
                        <a:spcBef>
                          <a:spcPts val="0"/>
                        </a:spcBef>
                        <a:spcAft>
                          <a:spcPts val="0"/>
                        </a:spcAft>
                        <a:buClr>
                          <a:srgbClr val="000000"/>
                        </a:buClr>
                        <a:buSzPts val="1600"/>
                        <a:buFont typeface="Arial"/>
                        <a:buNone/>
                      </a:pPr>
                      <a:endParaRPr sz="1600" u="none" strike="noStrike" cap="none" dirty="0">
                        <a:highlight>
                          <a:srgbClr val="FFFFFF"/>
                        </a:highlight>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000000"/>
                        </a:buClr>
                        <a:buSzPts val="1600"/>
                        <a:buFont typeface="Arial"/>
                        <a:buChar char="●"/>
                      </a:pPr>
                      <a:r>
                        <a:rPr lang="en-US" sz="1600" u="none" strike="noStrike" cap="none" dirty="0">
                          <a:highlight>
                            <a:srgbClr val="FFFFFF"/>
                          </a:highlight>
                        </a:rPr>
                        <a:t>K.3 Orally identify, segment and blend various phonemes to develop phonological and phonemic awareness.</a:t>
                      </a:r>
                      <a:endParaRPr sz="1600" u="none" strike="noStrike" cap="none" dirty="0">
                        <a:highlight>
                          <a:srgbClr val="FFFFFF"/>
                        </a:highlight>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313131"/>
                        </a:buClr>
                        <a:buSzPts val="1600"/>
                        <a:buFont typeface="Arial"/>
                        <a:buChar char="●"/>
                      </a:pPr>
                      <a:r>
                        <a:rPr lang="en-US" sz="1600" u="none" strike="noStrike" cap="none" dirty="0">
                          <a:solidFill>
                            <a:srgbClr val="313131"/>
                          </a:solidFill>
                          <a:highlight>
                            <a:srgbClr val="FFFFFF"/>
                          </a:highlight>
                        </a:rPr>
                        <a:t>K.6 Develop an understanding of basic phonetic principles.</a:t>
                      </a:r>
                      <a:endParaRPr sz="1600" u="none" strike="noStrike" cap="none" dirty="0">
                        <a:solidFill>
                          <a:srgbClr val="313131"/>
                        </a:solidFill>
                        <a:highlight>
                          <a:srgbClr val="FFFFFF"/>
                        </a:highlight>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313131"/>
                        </a:buClr>
                        <a:buSzPts val="1600"/>
                        <a:buFont typeface="Arial"/>
                        <a:buChar char="●"/>
                      </a:pPr>
                      <a:r>
                        <a:rPr lang="en-US" sz="1600" u="none" strike="noStrike" cap="none" dirty="0">
                          <a:solidFill>
                            <a:srgbClr val="313131"/>
                          </a:solidFill>
                          <a:highlight>
                            <a:srgbClr val="FFFFFF"/>
                          </a:highlight>
                        </a:rPr>
                        <a:t>K.7 Expand vocabulary and use of word meanings.</a:t>
                      </a:r>
                      <a:endParaRPr sz="1600" u="none" strike="noStrike" cap="none" dirty="0">
                        <a:solidFill>
                          <a:srgbClr val="313131"/>
                        </a:solidFill>
                        <a:highlight>
                          <a:srgbClr val="FFFFFF"/>
                        </a:highlight>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6544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5bca2e1307_0_553"/>
          <p:cNvSpPr txBox="1">
            <a:spLocks noGrp="1"/>
          </p:cNvSpPr>
          <p:nvPr>
            <p:ph type="ctrTitle"/>
          </p:nvPr>
        </p:nvSpPr>
        <p:spPr>
          <a:xfrm>
            <a:off x="2933700" y="217950"/>
            <a:ext cx="9144000" cy="12585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endParaRPr/>
          </a:p>
          <a:p>
            <a:pPr marL="0" lvl="0" indent="0" algn="ctr" rtl="0">
              <a:lnSpc>
                <a:spcPct val="90000"/>
              </a:lnSpc>
              <a:spcBef>
                <a:spcPts val="0"/>
              </a:spcBef>
              <a:spcAft>
                <a:spcPts val="0"/>
              </a:spcAft>
              <a:buSzPct val="159185"/>
              <a:buNone/>
            </a:pPr>
            <a:r>
              <a:rPr lang="en-US" sz="4188"/>
              <a:t> Standards Related to 1st Grade Writing</a:t>
            </a:r>
            <a:endParaRPr sz="4400"/>
          </a:p>
          <a:p>
            <a:pPr marL="0" lvl="0" indent="0" algn="ctr" rtl="0">
              <a:lnSpc>
                <a:spcPct val="90000"/>
              </a:lnSpc>
              <a:spcBef>
                <a:spcPts val="0"/>
              </a:spcBef>
              <a:spcAft>
                <a:spcPts val="0"/>
              </a:spcAft>
              <a:buSzPct val="151515"/>
              <a:buNone/>
            </a:pPr>
            <a:endParaRPr sz="4400"/>
          </a:p>
          <a:p>
            <a:pPr marL="0" lvl="0" indent="0" algn="ctr" rtl="0">
              <a:lnSpc>
                <a:spcPct val="90000"/>
              </a:lnSpc>
              <a:spcBef>
                <a:spcPts val="0"/>
              </a:spcBef>
              <a:spcAft>
                <a:spcPts val="0"/>
              </a:spcAft>
              <a:buSzPct val="111111"/>
              <a:buNone/>
            </a:pPr>
            <a:endParaRPr/>
          </a:p>
        </p:txBody>
      </p:sp>
      <p:graphicFrame>
        <p:nvGraphicFramePr>
          <p:cNvPr id="216" name="Google Shape;216;g15bca2e1307_0_553" descr="Oral Language&#10;1.1 Develop oral communication skills.&#10;&#10;1.2 Demonstrate growth in early oral literacy skills.&#10;&#10;Phonemic Awareness:&#10;1.3 Orally identify, produce, and manipulate various phonemes within words to develop phonological and phonemic awareness.&#10;&#10;Phonics:&#10;1.5 Apply phonetic principles to read and spell.&#10;&#10;&#10;Vocabulary:&#10; 1.7 Expand vocabulary and use of word meanings.&#10;&#10;"/>
          <p:cNvGraphicFramePr/>
          <p:nvPr>
            <p:extLst>
              <p:ext uri="{D42A27DB-BD31-4B8C-83A1-F6EECF244321}">
                <p14:modId xmlns:p14="http://schemas.microsoft.com/office/powerpoint/2010/main" val="3420904157"/>
              </p:ext>
            </p:extLst>
          </p:nvPr>
        </p:nvGraphicFramePr>
        <p:xfrm>
          <a:off x="309900" y="1802925"/>
          <a:ext cx="11449425" cy="4553100"/>
        </p:xfrm>
        <a:graphic>
          <a:graphicData uri="http://schemas.openxmlformats.org/drawingml/2006/table">
            <a:tbl>
              <a:tblPr firstRow="1">
                <a:noFill/>
                <a:tableStyleId>{507637C6-70CE-4CA9-B20A-3E8C5B74486C}</a:tableStyleId>
              </a:tblPr>
              <a:tblGrid>
                <a:gridCol w="3199950">
                  <a:extLst>
                    <a:ext uri="{9D8B030D-6E8A-4147-A177-3AD203B41FA5}">
                      <a16:colId xmlns:a16="http://schemas.microsoft.com/office/drawing/2014/main" val="20000"/>
                    </a:ext>
                  </a:extLst>
                </a:gridCol>
                <a:gridCol w="2749825">
                  <a:extLst>
                    <a:ext uri="{9D8B030D-6E8A-4147-A177-3AD203B41FA5}">
                      <a16:colId xmlns:a16="http://schemas.microsoft.com/office/drawing/2014/main" val="20001"/>
                    </a:ext>
                  </a:extLst>
                </a:gridCol>
                <a:gridCol w="2749825">
                  <a:extLst>
                    <a:ext uri="{9D8B030D-6E8A-4147-A177-3AD203B41FA5}">
                      <a16:colId xmlns:a16="http://schemas.microsoft.com/office/drawing/2014/main" val="20002"/>
                    </a:ext>
                  </a:extLst>
                </a:gridCol>
                <a:gridCol w="2749825">
                  <a:extLst>
                    <a:ext uri="{9D8B030D-6E8A-4147-A177-3AD203B41FA5}">
                      <a16:colId xmlns:a16="http://schemas.microsoft.com/office/drawing/2014/main" val="20003"/>
                    </a:ext>
                  </a:extLst>
                </a:gridCol>
              </a:tblGrid>
              <a:tr h="4267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latin typeface="Times New Roman"/>
                          <a:ea typeface="Times New Roman"/>
                          <a:cs typeface="Times New Roman"/>
                          <a:sym typeface="Times New Roman"/>
                        </a:rPr>
                        <a:t>Oral Language</a:t>
                      </a:r>
                      <a:endParaRPr sz="1600" b="1" u="none" strike="noStrike" cap="none" dirty="0">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latin typeface="Times New Roman"/>
                          <a:ea typeface="Times New Roman"/>
                          <a:cs typeface="Times New Roman"/>
                          <a:sym typeface="Times New Roman"/>
                        </a:rPr>
                        <a:t>Phonemic Awareness</a:t>
                      </a:r>
                      <a:endParaRPr sz="1600" b="1" u="none" strike="noStrike" cap="none">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latin typeface="Times New Roman"/>
                          <a:ea typeface="Times New Roman"/>
                          <a:cs typeface="Times New Roman"/>
                          <a:sym typeface="Times New Roman"/>
                        </a:rPr>
                        <a:t>Phonics</a:t>
                      </a:r>
                      <a:endParaRPr sz="1600" b="1" u="none" strike="noStrike" cap="none">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latin typeface="Times New Roman"/>
                          <a:ea typeface="Times New Roman"/>
                          <a:cs typeface="Times New Roman"/>
                          <a:sym typeface="Times New Roman"/>
                        </a:rPr>
                        <a:t>Vocabulary </a:t>
                      </a:r>
                      <a:endParaRPr sz="1600" b="1" u="none" strike="noStrike" cap="none">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91925">
                <a:tc rowSpan="2">
                  <a:txBody>
                    <a:bodyPr/>
                    <a:lstStyle/>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dirty="0">
                          <a:solidFill>
                            <a:srgbClr val="201F1E"/>
                          </a:solidFill>
                          <a:highlight>
                            <a:schemeClr val="lt1"/>
                          </a:highlight>
                        </a:rPr>
                        <a:t>1.1 Develop oral communication skills.</a:t>
                      </a:r>
                      <a:endParaRPr sz="1600" u="none" strike="noStrike" cap="none" dirty="0">
                        <a:solidFill>
                          <a:srgbClr val="201F1E"/>
                        </a:solidFill>
                        <a:highlight>
                          <a:schemeClr val="lt1"/>
                        </a:highlight>
                      </a:endParaRPr>
                    </a:p>
                    <a:p>
                      <a:pPr marL="0" marR="0" lvl="0" indent="0" algn="l" rtl="0">
                        <a:lnSpc>
                          <a:spcPct val="115000"/>
                        </a:lnSpc>
                        <a:spcBef>
                          <a:spcPts val="0"/>
                        </a:spcBef>
                        <a:spcAft>
                          <a:spcPts val="0"/>
                        </a:spcAft>
                        <a:buClr>
                          <a:srgbClr val="000000"/>
                        </a:buClr>
                        <a:buSzPts val="1600"/>
                        <a:buFont typeface="Arial"/>
                        <a:buNone/>
                      </a:pPr>
                      <a:endParaRPr sz="1600" u="none" strike="noStrike" cap="none" dirty="0">
                        <a:solidFill>
                          <a:srgbClr val="201F1E"/>
                        </a:solidFill>
                        <a:highlight>
                          <a:schemeClr val="lt1"/>
                        </a:highlight>
                      </a:endParaRPr>
                    </a:p>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dirty="0">
                          <a:solidFill>
                            <a:srgbClr val="201F1E"/>
                          </a:solidFill>
                          <a:highlight>
                            <a:schemeClr val="lt1"/>
                          </a:highlight>
                        </a:rPr>
                        <a:t>1.2 Demonstrate growth in early oral literacy skills.</a:t>
                      </a:r>
                      <a:endParaRPr sz="1600" u="none" strike="noStrike" cap="none" dirty="0">
                        <a:solidFill>
                          <a:srgbClr val="201F1E"/>
                        </a:solidFill>
                        <a:highlight>
                          <a:srgbClr val="FFFFFF"/>
                        </a:highlight>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201F1E"/>
                        </a:buClr>
                        <a:buSzPts val="1600"/>
                        <a:buFont typeface="Times New Roman"/>
                        <a:buChar char="●"/>
                      </a:pPr>
                      <a:r>
                        <a:rPr lang="en-US" sz="1600" u="none" strike="noStrike" cap="none" dirty="0">
                          <a:solidFill>
                            <a:srgbClr val="201F1E"/>
                          </a:solidFill>
                          <a:highlight>
                            <a:srgbClr val="FFFFFF"/>
                          </a:highlight>
                          <a:latin typeface="Times New Roman"/>
                          <a:ea typeface="Times New Roman"/>
                          <a:cs typeface="Times New Roman"/>
                          <a:sym typeface="Times New Roman"/>
                        </a:rPr>
                        <a:t>1.3 Orally identify, produce, and manipulate various phonemes within words to develop phonological and phonemic awareness.</a:t>
                      </a:r>
                      <a:endParaRPr sz="1600" u="none" strike="noStrike" cap="none" dirty="0">
                        <a:solidFill>
                          <a:srgbClr val="201F1E"/>
                        </a:solidFill>
                        <a:highlight>
                          <a:srgbClr val="FFFFFF"/>
                        </a:highlight>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201F1E"/>
                        </a:buClr>
                        <a:buSzPts val="1600"/>
                        <a:buFont typeface="Times New Roman"/>
                        <a:buChar char="●"/>
                      </a:pPr>
                      <a:r>
                        <a:rPr lang="en-US" sz="1600" u="none" strike="noStrike" cap="none" dirty="0">
                          <a:solidFill>
                            <a:srgbClr val="201F1E"/>
                          </a:solidFill>
                          <a:highlight>
                            <a:srgbClr val="FFFFFF"/>
                          </a:highlight>
                          <a:latin typeface="Times New Roman"/>
                          <a:ea typeface="Times New Roman"/>
                          <a:cs typeface="Times New Roman"/>
                          <a:sym typeface="Times New Roman"/>
                        </a:rPr>
                        <a:t>1.5 Apply phonetic principles to read and spell.</a:t>
                      </a:r>
                      <a:endParaRPr sz="1600" u="none" strike="noStrike" cap="none" dirty="0">
                        <a:solidFill>
                          <a:srgbClr val="201F1E"/>
                        </a:solidFill>
                        <a:highlight>
                          <a:srgbClr val="FFFFFF"/>
                        </a:highlight>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201F1E"/>
                        </a:buClr>
                        <a:buSzPts val="1600"/>
                        <a:buFont typeface="Times New Roman"/>
                        <a:buChar char="●"/>
                      </a:pPr>
                      <a:r>
                        <a:rPr lang="en-US" sz="1600" u="none" strike="noStrike" cap="none" dirty="0">
                          <a:solidFill>
                            <a:srgbClr val="201F1E"/>
                          </a:solidFill>
                          <a:highlight>
                            <a:srgbClr val="FFFFFF"/>
                          </a:highlight>
                          <a:latin typeface="Times New Roman"/>
                          <a:ea typeface="Times New Roman"/>
                          <a:cs typeface="Times New Roman"/>
                          <a:sym typeface="Times New Roman"/>
                        </a:rPr>
                        <a:t> 1.7 Expand vocabulary and use of word meanings.</a:t>
                      </a:r>
                      <a:endParaRPr sz="1600" u="none" strike="noStrike" cap="none" dirty="0">
                        <a:solidFill>
                          <a:srgbClr val="201F1E"/>
                        </a:solidFill>
                        <a:highlight>
                          <a:srgbClr val="FFFFFF"/>
                        </a:highlight>
                        <a:latin typeface="Times New Roman"/>
                        <a:ea typeface="Times New Roman"/>
                        <a:cs typeface="Times New Roman"/>
                        <a:sym typeface="Times New Roman"/>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latin typeface="Times New Roman"/>
                        <a:ea typeface="Times New Roman"/>
                        <a:cs typeface="Times New Roman"/>
                        <a:sym typeface="Times New Roman"/>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9344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5bca2e1307_0_560"/>
          <p:cNvSpPr txBox="1">
            <a:spLocks noGrp="1"/>
          </p:cNvSpPr>
          <p:nvPr>
            <p:ph type="ctrTitle"/>
          </p:nvPr>
        </p:nvSpPr>
        <p:spPr>
          <a:xfrm>
            <a:off x="2847800" y="114300"/>
            <a:ext cx="9144000" cy="675000"/>
          </a:xfrm>
          <a:prstGeom prst="rect">
            <a:avLst/>
          </a:prstGeom>
          <a:solidFill>
            <a:schemeClr val="lt1">
              <a:alpha val="61568"/>
            </a:schemeClr>
          </a:solidFill>
          <a:ln w="79375" cap="rnd" cmpd="sng">
            <a:solidFill>
              <a:srgbClr val="003B71">
                <a:alpha val="77647"/>
              </a:srgbClr>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51515"/>
              <a:buNone/>
            </a:pPr>
            <a:r>
              <a:rPr lang="en-US" sz="4400"/>
              <a:t>S</a:t>
            </a:r>
            <a:r>
              <a:rPr lang="en-US" sz="4000"/>
              <a:t>tandards Related to 2nd Grade Writing</a:t>
            </a:r>
            <a:endParaRPr sz="4000"/>
          </a:p>
        </p:txBody>
      </p:sp>
      <p:graphicFrame>
        <p:nvGraphicFramePr>
          <p:cNvPr id="224" name="Google Shape;224;g15bca2e1307_0_560" descr="Standards Related to 2nd Grade Writing:&#10;&#10;Oral Language:&#10;2.1 Use oral communication skills&#10;&#10;Demonstrate an understanding of oral early literacy skills.&#10;&#10;&#10;Phonemic Awareness:&#10;&#10;Phonics:&#10;&#10;Vocabulary:"/>
          <p:cNvGraphicFramePr/>
          <p:nvPr>
            <p:extLst>
              <p:ext uri="{D42A27DB-BD31-4B8C-83A1-F6EECF244321}">
                <p14:modId xmlns:p14="http://schemas.microsoft.com/office/powerpoint/2010/main" val="1354602143"/>
              </p:ext>
            </p:extLst>
          </p:nvPr>
        </p:nvGraphicFramePr>
        <p:xfrm>
          <a:off x="309900" y="1061910"/>
          <a:ext cx="11568500" cy="5697625"/>
        </p:xfrm>
        <a:graphic>
          <a:graphicData uri="http://schemas.openxmlformats.org/drawingml/2006/table">
            <a:tbl>
              <a:tblPr firstRow="1">
                <a:noFill/>
                <a:tableStyleId>{507637C6-70CE-4CA9-B20A-3E8C5B74486C}</a:tableStyleId>
              </a:tblPr>
              <a:tblGrid>
                <a:gridCol w="2892125">
                  <a:extLst>
                    <a:ext uri="{9D8B030D-6E8A-4147-A177-3AD203B41FA5}">
                      <a16:colId xmlns:a16="http://schemas.microsoft.com/office/drawing/2014/main" val="20000"/>
                    </a:ext>
                  </a:extLst>
                </a:gridCol>
                <a:gridCol w="2892125">
                  <a:extLst>
                    <a:ext uri="{9D8B030D-6E8A-4147-A177-3AD203B41FA5}">
                      <a16:colId xmlns:a16="http://schemas.microsoft.com/office/drawing/2014/main" val="20001"/>
                    </a:ext>
                  </a:extLst>
                </a:gridCol>
                <a:gridCol w="2892125">
                  <a:extLst>
                    <a:ext uri="{9D8B030D-6E8A-4147-A177-3AD203B41FA5}">
                      <a16:colId xmlns:a16="http://schemas.microsoft.com/office/drawing/2014/main" val="20002"/>
                    </a:ext>
                  </a:extLst>
                </a:gridCol>
                <a:gridCol w="2892125">
                  <a:extLst>
                    <a:ext uri="{9D8B030D-6E8A-4147-A177-3AD203B41FA5}">
                      <a16:colId xmlns:a16="http://schemas.microsoft.com/office/drawing/2014/main" val="20003"/>
                    </a:ext>
                  </a:extLst>
                </a:gridCol>
              </a:tblGrid>
              <a:tr h="436600">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t>Oral Language</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t>Phonemic Awareness</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t>Phonics</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a:t>Vocabulary </a:t>
                      </a:r>
                      <a:endParaRPr sz="1600" b="1"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03200">
                <a:tc rowSpan="2">
                  <a:txBody>
                    <a:bodyPr/>
                    <a:lstStyle/>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dirty="0">
                          <a:solidFill>
                            <a:srgbClr val="201F1E"/>
                          </a:solidFill>
                          <a:highlight>
                            <a:schemeClr val="lt1"/>
                          </a:highlight>
                        </a:rPr>
                        <a:t>2.1 Use oral communication skills</a:t>
                      </a:r>
                      <a:endParaRPr sz="1600" u="none" strike="noStrike" cap="none" dirty="0">
                        <a:solidFill>
                          <a:srgbClr val="201F1E"/>
                        </a:solidFill>
                        <a:highlight>
                          <a:schemeClr val="lt1"/>
                        </a:highlight>
                      </a:endParaRPr>
                    </a:p>
                    <a:p>
                      <a:pPr marL="0" marR="0" lvl="0" indent="0" algn="l" rtl="0">
                        <a:lnSpc>
                          <a:spcPct val="115000"/>
                        </a:lnSpc>
                        <a:spcBef>
                          <a:spcPts val="0"/>
                        </a:spcBef>
                        <a:spcAft>
                          <a:spcPts val="0"/>
                        </a:spcAft>
                        <a:buClr>
                          <a:srgbClr val="000000"/>
                        </a:buClr>
                        <a:buSzPts val="1600"/>
                        <a:buFont typeface="Arial"/>
                        <a:buNone/>
                      </a:pPr>
                      <a:endParaRPr sz="1600" u="none" strike="noStrike" cap="none" dirty="0">
                        <a:solidFill>
                          <a:srgbClr val="201F1E"/>
                        </a:solidFill>
                        <a:highlight>
                          <a:schemeClr val="lt1"/>
                        </a:highlight>
                      </a:endParaRPr>
                    </a:p>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dirty="0">
                          <a:solidFill>
                            <a:srgbClr val="201F1E"/>
                          </a:solidFill>
                          <a:highlight>
                            <a:schemeClr val="lt1"/>
                          </a:highlight>
                        </a:rPr>
                        <a:t>Demonstrate an understanding of oral early literacy skills.</a:t>
                      </a:r>
                      <a:endParaRPr sz="1600" u="none" strike="noStrike" cap="none" dirty="0">
                        <a:solidFill>
                          <a:srgbClr val="201F1E"/>
                        </a:solidFill>
                        <a:highlight>
                          <a:schemeClr val="lt1"/>
                        </a:highlight>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a:solidFill>
                            <a:srgbClr val="201F1E"/>
                          </a:solidFill>
                          <a:highlight>
                            <a:schemeClr val="lt1"/>
                          </a:highlight>
                        </a:rPr>
                        <a:t>2.1 Use oral communication skills,</a:t>
                      </a:r>
                      <a:endParaRPr sz="1600" u="none" strike="noStrike" cap="none">
                        <a:solidFill>
                          <a:srgbClr val="201F1E"/>
                        </a:solidFill>
                        <a:highlight>
                          <a:schemeClr val="lt1"/>
                        </a:highlight>
                      </a:endParaRPr>
                    </a:p>
                    <a:p>
                      <a:pPr marL="457200" marR="0" lvl="0" indent="0" algn="l" rtl="0">
                        <a:lnSpc>
                          <a:spcPct val="115000"/>
                        </a:lnSpc>
                        <a:spcBef>
                          <a:spcPts val="0"/>
                        </a:spcBef>
                        <a:spcAft>
                          <a:spcPts val="0"/>
                        </a:spcAft>
                        <a:buClr>
                          <a:srgbClr val="000000"/>
                        </a:buClr>
                        <a:buSzPts val="1600"/>
                        <a:buFont typeface="Arial"/>
                        <a:buNone/>
                      </a:pPr>
                      <a:endParaRPr sz="1600" u="none" strike="noStrike" cap="none">
                        <a:solidFill>
                          <a:srgbClr val="201F1E"/>
                        </a:solidFill>
                        <a:highlight>
                          <a:schemeClr val="lt1"/>
                        </a:highlight>
                      </a:endParaRPr>
                    </a:p>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a:solidFill>
                            <a:srgbClr val="201F1E"/>
                          </a:solidFill>
                          <a:highlight>
                            <a:schemeClr val="lt1"/>
                          </a:highlight>
                        </a:rPr>
                        <a:t>2.3 Orally identify, produce, and manipulate various phonemes within words to develop phonemic awareness.</a:t>
                      </a:r>
                      <a:endParaRPr sz="1600" u="none" strike="noStrike" cap="none">
                        <a:solidFill>
                          <a:srgbClr val="201F1E"/>
                        </a:solidFill>
                        <a:highlight>
                          <a:srgbClr val="FFFFFF"/>
                        </a:highlight>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a:solidFill>
                            <a:srgbClr val="201F1E"/>
                          </a:solidFill>
                          <a:highlight>
                            <a:srgbClr val="FFFFFF"/>
                          </a:highlight>
                        </a:rPr>
                        <a:t>2.4 Use phonetic strategies when reading and spelling.</a:t>
                      </a:r>
                      <a:endParaRPr sz="1600" u="none" strike="noStrike" cap="none">
                        <a:solidFill>
                          <a:srgbClr val="201F1E"/>
                        </a:solidFill>
                        <a:highlight>
                          <a:srgbClr val="FFFFFF"/>
                        </a:highlight>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rowSpan="2">
                  <a:txBody>
                    <a:bodyPr/>
                    <a:lstStyle/>
                    <a:p>
                      <a:pPr marL="457200" marR="0" lvl="0" indent="-330200" algn="l" rtl="0">
                        <a:lnSpc>
                          <a:spcPct val="115000"/>
                        </a:lnSpc>
                        <a:spcBef>
                          <a:spcPts val="0"/>
                        </a:spcBef>
                        <a:spcAft>
                          <a:spcPts val="0"/>
                        </a:spcAft>
                        <a:buClr>
                          <a:srgbClr val="201F1E"/>
                        </a:buClr>
                        <a:buSzPts val="1600"/>
                        <a:buFont typeface="Arial"/>
                        <a:buChar char="●"/>
                      </a:pPr>
                      <a:r>
                        <a:rPr lang="en-US" sz="1600" u="none" strike="noStrike" cap="none" dirty="0">
                          <a:solidFill>
                            <a:srgbClr val="201F1E"/>
                          </a:solidFill>
                          <a:highlight>
                            <a:srgbClr val="FFFFFF"/>
                          </a:highlight>
                        </a:rPr>
                        <a:t>2.6 Expand vocabulary and use of word meanings.</a:t>
                      </a:r>
                      <a:endParaRPr sz="1600" u="none" strike="noStrike" cap="none" dirty="0">
                        <a:solidFill>
                          <a:srgbClr val="201F1E"/>
                        </a:solidFill>
                        <a:highlight>
                          <a:srgbClr val="FFFFFF"/>
                        </a:highlight>
                      </a:endParaRPr>
                    </a:p>
                    <a:p>
                      <a:pPr marL="457200" marR="0" lvl="0" indent="0" algn="l" rtl="0">
                        <a:lnSpc>
                          <a:spcPct val="115000"/>
                        </a:lnSpc>
                        <a:spcBef>
                          <a:spcPts val="1200"/>
                        </a:spcBef>
                        <a:spcAft>
                          <a:spcPts val="0"/>
                        </a:spcAft>
                        <a:buClr>
                          <a:srgbClr val="000000"/>
                        </a:buClr>
                        <a:buSzPts val="800"/>
                        <a:buFont typeface="Arial"/>
                        <a:buNone/>
                      </a:pPr>
                      <a:endParaRPr sz="1600" u="none" strike="noStrike" cap="none" dirty="0">
                        <a:solidFill>
                          <a:srgbClr val="FFAB40"/>
                        </a:solidFill>
                        <a:highlight>
                          <a:srgbClr val="FFFFFF"/>
                        </a:highlight>
                      </a:endParaRPr>
                    </a:p>
                    <a:p>
                      <a:pPr marL="0" marR="0" lvl="0" indent="0" algn="l" rtl="0">
                        <a:lnSpc>
                          <a:spcPct val="100000"/>
                        </a:lnSpc>
                        <a:spcBef>
                          <a:spcPts val="1200"/>
                        </a:spcBef>
                        <a:spcAft>
                          <a:spcPts val="0"/>
                        </a:spcAft>
                        <a:buClr>
                          <a:srgbClr val="000000"/>
                        </a:buClr>
                        <a:buSzPts val="1400"/>
                        <a:buFont typeface="Arial"/>
                        <a:buNone/>
                      </a:pPr>
                      <a:endParaRPr sz="1600" u="none" strike="noStrike" cap="none" dirty="0"/>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0578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2892</Words>
  <Application>Microsoft Office PowerPoint</Application>
  <PresentationFormat>Widescreen</PresentationFormat>
  <Paragraphs>624</Paragraphs>
  <Slides>45</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Georgia</vt:lpstr>
      <vt:lpstr>Verdana</vt:lpstr>
      <vt:lpstr>Trebuchet MS</vt:lpstr>
      <vt:lpstr>Century Gothic</vt:lpstr>
      <vt:lpstr>Arial</vt:lpstr>
      <vt:lpstr>Calibri</vt:lpstr>
      <vt:lpstr>Courier New</vt:lpstr>
      <vt:lpstr>Times New Roman</vt:lpstr>
      <vt:lpstr>Tahoma</vt:lpstr>
      <vt:lpstr>Corbel</vt:lpstr>
      <vt:lpstr>Montserrat</vt:lpstr>
      <vt:lpstr>Office Theme</vt:lpstr>
      <vt:lpstr>Primary Writing Instruction for All: What? So What? Now What?</vt:lpstr>
      <vt:lpstr>Introductions</vt:lpstr>
      <vt:lpstr>Questions</vt:lpstr>
      <vt:lpstr>Learning Intentions</vt:lpstr>
      <vt:lpstr>What? </vt:lpstr>
      <vt:lpstr> K-2 Writing Standards </vt:lpstr>
      <vt:lpstr> Standards Related to K Writing </vt:lpstr>
      <vt:lpstr>  Standards Related to 1st Grade Writing  </vt:lpstr>
      <vt:lpstr>Standards Related to 2nd Grade Writing</vt:lpstr>
      <vt:lpstr>Progression of Virginia  Writing SOLs VDOE 2017 SOL Writing Progression</vt:lpstr>
      <vt:lpstr>Natalie Wexler</vt:lpstr>
      <vt:lpstr>How is Writing Usually  Taught in School? Graham, Changing How Writing is Taught, 2019 </vt:lpstr>
      <vt:lpstr>So What? </vt:lpstr>
      <vt:lpstr>Characteristics of Structured Literacy</vt:lpstr>
      <vt:lpstr>Theoretical Models of Reading</vt:lpstr>
      <vt:lpstr>Theoretical Models of Writing</vt:lpstr>
      <vt:lpstr>Not So Simple View of Writing</vt:lpstr>
      <vt:lpstr>Spelling &amp; Word-Writing Developmental Sequence: Kindergarten Into Grade 2 </vt:lpstr>
      <vt:lpstr>Gentry’s Stages Of Spelling Development</vt:lpstr>
      <vt:lpstr>Teaching Elementary School Students to Be Effective Writers Practice Guide What Works Clearinghouse</vt:lpstr>
      <vt:lpstr>Research Says #1…</vt:lpstr>
      <vt:lpstr>Research Says # 2a…. </vt:lpstr>
      <vt:lpstr>Research Says # 2b…. </vt:lpstr>
      <vt:lpstr>Play-Doh &amp; The Writing Process</vt:lpstr>
      <vt:lpstr>Now What…Instructional Strategies</vt:lpstr>
      <vt:lpstr>Research Says # 3.1 </vt:lpstr>
      <vt:lpstr>Pencil Grip</vt:lpstr>
      <vt:lpstr>Research Says # 3.2. </vt:lpstr>
      <vt:lpstr>Research Says # 3.3…. </vt:lpstr>
      <vt:lpstr>First Instructional Strategy for Sentence Construction </vt:lpstr>
      <vt:lpstr>Second Instructional Strategy for Sentence Construction </vt:lpstr>
      <vt:lpstr>Third Instructional Strategy for Sentence Construction </vt:lpstr>
      <vt:lpstr>Fourth Instructional Strategy for Sentence Construction </vt:lpstr>
      <vt:lpstr>Fourth Instructional Strategy for Sentence Construction continued</vt:lpstr>
      <vt:lpstr>Research Says # 3.4…. </vt:lpstr>
      <vt:lpstr> Research Says # 4… </vt:lpstr>
      <vt:lpstr>Instructional Suggestions for Specialized Groups</vt:lpstr>
      <vt:lpstr>Assessment </vt:lpstr>
      <vt:lpstr>Key TakeAways</vt:lpstr>
      <vt:lpstr>PowerPoint Presentation</vt:lpstr>
      <vt:lpstr>Learning Targets</vt:lpstr>
      <vt:lpstr>Questions…</vt:lpstr>
      <vt:lpstr>Resources </vt:lpstr>
      <vt:lpstr>Resources Continued..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Writing Instruction for All: What? So What? Now What?</dc:title>
  <dc:creator>VITA Program</dc:creator>
  <cp:lastModifiedBy>VITA Program</cp:lastModifiedBy>
  <cp:revision>6</cp:revision>
  <dcterms:created xsi:type="dcterms:W3CDTF">2022-07-20T12:39:39Z</dcterms:created>
  <dcterms:modified xsi:type="dcterms:W3CDTF">2022-10-06T14:32:40Z</dcterms:modified>
</cp:coreProperties>
</file>