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comments/comment2.xml" ContentType="application/vnd.openxmlformats-officedocument.presentationml.comments+xml"/>
  <Override PartName="/ppt/notesSlides/notesSlide8.xml" ContentType="application/vnd.openxmlformats-officedocument.presentationml.notesSlide+xml"/>
  <Override PartName="/ppt/comments/comment3.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sldIdLst>
    <p:sldId id="256" r:id="rId2"/>
    <p:sldId id="268" r:id="rId3"/>
    <p:sldId id="269" r:id="rId4"/>
    <p:sldId id="270" r:id="rId5"/>
    <p:sldId id="310" r:id="rId6"/>
    <p:sldId id="271" r:id="rId7"/>
    <p:sldId id="273" r:id="rId8"/>
    <p:sldId id="274" r:id="rId9"/>
    <p:sldId id="280" r:id="rId10"/>
    <p:sldId id="313" r:id="rId11"/>
    <p:sldId id="293" r:id="rId12"/>
    <p:sldId id="276" r:id="rId13"/>
    <p:sldId id="277" r:id="rId14"/>
    <p:sldId id="285" r:id="rId15"/>
    <p:sldId id="287" r:id="rId16"/>
    <p:sldId id="288" r:id="rId17"/>
    <p:sldId id="315" r:id="rId18"/>
    <p:sldId id="286" r:id="rId19"/>
    <p:sldId id="289" r:id="rId20"/>
    <p:sldId id="316" r:id="rId21"/>
    <p:sldId id="314" r:id="rId22"/>
    <p:sldId id="291" r:id="rId23"/>
    <p:sldId id="278" r:id="rId24"/>
    <p:sldId id="279" r:id="rId25"/>
    <p:sldId id="312" r:id="rId26"/>
    <p:sldId id="301" r:id="rId27"/>
    <p:sldId id="302" r:id="rId28"/>
    <p:sldId id="311" r:id="rId29"/>
    <p:sldId id="304" r:id="rId30"/>
    <p:sldId id="305" r:id="rId31"/>
    <p:sldId id="306" r:id="rId32"/>
    <p:sldId id="309" r:id="rId33"/>
    <p:sldId id="30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TA Program" initials="VP" lastIdx="3" clrIdx="0">
    <p:extLst>
      <p:ext uri="{19B8F6BF-5375-455C-9EA6-DF929625EA0E}">
        <p15:presenceInfo xmlns:p15="http://schemas.microsoft.com/office/powerpoint/2012/main" userId="VITA Progr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A4480"/>
    <a:srgbClr val="3E5B91"/>
    <a:srgbClr val="5555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95" autoAdjust="0"/>
    <p:restoredTop sz="91361" autoAdjust="0"/>
  </p:normalViewPr>
  <p:slideViewPr>
    <p:cSldViewPr snapToGrid="0">
      <p:cViewPr varScale="1">
        <p:scale>
          <a:sx n="107" d="100"/>
          <a:sy n="107" d="100"/>
        </p:scale>
        <p:origin x="51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9-12T15:16:45.569" idx="1">
    <p:pos x="10" y="10"/>
    <p:text>I would rename this slide to "SBAR Data File Layout"</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2-09-12T15:17:05.647" idx="2">
    <p:pos x="10" y="10"/>
    <p:text>Again, "SBAR Data File Layout"</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2-09-12T15:18:08.837" idx="3">
    <p:pos x="10" y="10"/>
    <p:text>I updated the font to times new roman on all the boxes.</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70128E-993C-4902-8012-4837AFDCDFE9}" type="datetimeFigureOut">
              <a:rPr lang="en-US" smtClean="0"/>
              <a:t>11/22/2022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DDDA28-A9E5-470C-8A90-D17729306CEC}" type="slidenum">
              <a:rPr lang="en-US" smtClean="0"/>
              <a:t>‹#›</a:t>
            </a:fld>
            <a:endParaRPr lang="en-US" dirty="0"/>
          </a:p>
        </p:txBody>
      </p:sp>
    </p:spTree>
    <p:extLst>
      <p:ext uri="{BB962C8B-B14F-4D97-AF65-F5344CB8AC3E}">
        <p14:creationId xmlns:p14="http://schemas.microsoft.com/office/powerpoint/2010/main" val="3834701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DDDA28-A9E5-470C-8A90-D17729306CEC}" type="slidenum">
              <a:rPr lang="en-US" smtClean="0"/>
              <a:t>1</a:t>
            </a:fld>
            <a:endParaRPr lang="en-US" dirty="0"/>
          </a:p>
        </p:txBody>
      </p:sp>
    </p:spTree>
    <p:extLst>
      <p:ext uri="{BB962C8B-B14F-4D97-AF65-F5344CB8AC3E}">
        <p14:creationId xmlns:p14="http://schemas.microsoft.com/office/powerpoint/2010/main" val="2708540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2" name="Google Shape;33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r>
              <a:rPr lang="en-US" sz="1200" kern="1200" dirty="0" smtClean="0">
                <a:solidFill>
                  <a:schemeClr val="tx1"/>
                </a:solidFill>
                <a:effectLst/>
                <a:latin typeface="+mn-lt"/>
                <a:ea typeface="+mn-ea"/>
                <a:cs typeface="+mn-cs"/>
              </a:rPr>
              <a:t>Here is how your data file will look</a:t>
            </a:r>
          </a:p>
          <a:p>
            <a:pPr lvl="1"/>
            <a:r>
              <a:rPr lang="en-US" sz="1200" kern="1200" dirty="0" smtClean="0">
                <a:solidFill>
                  <a:schemeClr val="tx1"/>
                </a:solidFill>
                <a:effectLst/>
                <a:latin typeface="+mn-lt"/>
                <a:ea typeface="+mn-ea"/>
                <a:cs typeface="+mn-cs"/>
              </a:rPr>
              <a:t>Once the file has been uploaded, the submission will generate warnings for missing B, C and D Records which is expected and will not disrupt the approval process.  The verification report will include a message of, “No data submitted”, which must be approved by the regional center director or division superintendent through SDCA.</a:t>
            </a:r>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609423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20" name="Google Shape;420;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8581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0" name="Google Shape;30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485611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0:notes"/>
          <p:cNvSpPr txBox="1">
            <a:spLocks noGrp="1"/>
          </p:cNvSpPr>
          <p:nvPr>
            <p:ph type="body" idx="1"/>
          </p:nvPr>
        </p:nvSpPr>
        <p:spPr>
          <a:xfrm>
            <a:off x="685800" y="4415790"/>
            <a:ext cx="5486400" cy="4183380"/>
          </a:xfrm>
          <a:prstGeom prst="rect">
            <a:avLst/>
          </a:prstGeom>
          <a:noFill/>
          <a:ln>
            <a:noFill/>
          </a:ln>
        </p:spPr>
        <p:txBody>
          <a:bodyPr spcFirstLastPara="1" wrap="square" lIns="93150" tIns="46550" rIns="93150" bIns="46550" anchor="t" anchorCtr="0">
            <a:noAutofit/>
          </a:bodyPr>
          <a:lstStyle/>
          <a:p>
            <a:pPr marL="457200" marR="0" lvl="0" indent="-228600" algn="l" rtl="0">
              <a:lnSpc>
                <a:spcPct val="100000"/>
              </a:lnSpc>
              <a:spcBef>
                <a:spcPts val="0"/>
              </a:spcBef>
              <a:spcAft>
                <a:spcPts val="0"/>
              </a:spcAft>
              <a:buClr>
                <a:srgbClr val="000000"/>
              </a:buClr>
              <a:buSzPts val="1100"/>
              <a:buFont typeface="Arial"/>
              <a:buNone/>
            </a:pPr>
            <a:r>
              <a:rPr lang="en-US" dirty="0" smtClean="0"/>
              <a:t>Nick’s Math</a:t>
            </a:r>
            <a:r>
              <a:rPr lang="en-US" baseline="0" dirty="0" smtClean="0"/>
              <a:t> Class is an hour long; </a:t>
            </a:r>
            <a:r>
              <a:rPr lang="en-US" dirty="0" smtClean="0"/>
              <a:t>5 hours represent an hour a day</a:t>
            </a:r>
            <a:endParaRPr dirty="0"/>
          </a:p>
        </p:txBody>
      </p:sp>
      <p:sp>
        <p:nvSpPr>
          <p:cNvPr id="306" name="Google Shape;306;p10: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90680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6" name="Google Shape;36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195243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0:notes"/>
          <p:cNvSpPr txBox="1">
            <a:spLocks noGrp="1"/>
          </p:cNvSpPr>
          <p:nvPr>
            <p:ph type="body" idx="1"/>
          </p:nvPr>
        </p:nvSpPr>
        <p:spPr>
          <a:xfrm>
            <a:off x="685800" y="4415790"/>
            <a:ext cx="5486400" cy="4183380"/>
          </a:xfrm>
          <a:prstGeom prst="rect">
            <a:avLst/>
          </a:prstGeom>
          <a:noFill/>
          <a:ln>
            <a:noFill/>
          </a:ln>
        </p:spPr>
        <p:txBody>
          <a:bodyPr spcFirstLastPara="1" wrap="square" lIns="93150" tIns="46550" rIns="93150" bIns="46550"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kern="1200" dirty="0" smtClean="0">
                <a:solidFill>
                  <a:schemeClr val="tx1"/>
                </a:solidFill>
                <a:effectLst/>
                <a:latin typeface="+mn-lt"/>
                <a:ea typeface="+mn-ea"/>
                <a:cs typeface="+mn-cs"/>
              </a:rPr>
              <a:t>The first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response (D Record) indicates that Nicole parents were contacted about her behavior (skipping class and entering in an unauthorized area of the campus).  The Second response involved administrative meeting with Nicole to discuss her behavior. </a:t>
            </a:r>
          </a:p>
          <a:p>
            <a:pPr marL="457200" marR="0" lvl="0" indent="-228600" algn="l" rtl="0">
              <a:lnSpc>
                <a:spcPct val="100000"/>
              </a:lnSpc>
              <a:spcBef>
                <a:spcPts val="0"/>
              </a:spcBef>
              <a:spcAft>
                <a:spcPts val="0"/>
              </a:spcAft>
              <a:buClr>
                <a:srgbClr val="000000"/>
              </a:buClr>
              <a:buSzPts val="1100"/>
              <a:buFont typeface="Arial"/>
              <a:buNone/>
            </a:pPr>
            <a:endParaRPr dirty="0"/>
          </a:p>
        </p:txBody>
      </p:sp>
      <p:sp>
        <p:nvSpPr>
          <p:cNvPr id="378" name="Google Shape;378;p20: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74034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21:notes"/>
          <p:cNvSpPr txBox="1">
            <a:spLocks noGrp="1"/>
          </p:cNvSpPr>
          <p:nvPr>
            <p:ph type="body" idx="1"/>
          </p:nvPr>
        </p:nvSpPr>
        <p:spPr>
          <a:xfrm>
            <a:off x="685800" y="4415790"/>
            <a:ext cx="5486400" cy="4183380"/>
          </a:xfrm>
          <a:prstGeom prst="rect">
            <a:avLst/>
          </a:prstGeom>
          <a:noFill/>
          <a:ln>
            <a:noFill/>
          </a:ln>
        </p:spPr>
        <p:txBody>
          <a:bodyPr spcFirstLastPara="1" wrap="square" lIns="93150" tIns="46550" rIns="93150" bIns="46550" anchor="t" anchorCtr="0">
            <a:noAutofit/>
          </a:bodyPr>
          <a:lstStyle/>
          <a:p>
            <a:pPr marL="457200" marR="0" lvl="0" indent="-228600" algn="l" rtl="0">
              <a:lnSpc>
                <a:spcPct val="100000"/>
              </a:lnSpc>
              <a:spcBef>
                <a:spcPts val="0"/>
              </a:spcBef>
              <a:spcAft>
                <a:spcPts val="0"/>
              </a:spcAft>
              <a:buClr>
                <a:srgbClr val="000000"/>
              </a:buClr>
              <a:buSzPts val="1100"/>
              <a:buFont typeface="Arial"/>
              <a:buNone/>
            </a:pPr>
            <a:r>
              <a:rPr lang="en-US" sz="1200" kern="1200" dirty="0" smtClean="0">
                <a:solidFill>
                  <a:schemeClr val="tx1"/>
                </a:solidFill>
                <a:effectLst/>
                <a:latin typeface="+mn-lt"/>
                <a:ea typeface="+mn-ea"/>
                <a:cs typeface="+mn-cs"/>
              </a:rPr>
              <a:t>BESO14 was reported on the student behavior record which indicate that Lisa threatened a staff member with her drawing.  Administration reported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incident to law</a:t>
            </a:r>
            <a:r>
              <a:rPr lang="en-US" sz="1200" kern="1200" baseline="0" dirty="0" smtClean="0">
                <a:solidFill>
                  <a:schemeClr val="tx1"/>
                </a:solidFill>
                <a:effectLst/>
                <a:latin typeface="+mn-lt"/>
                <a:ea typeface="+mn-ea"/>
                <a:cs typeface="+mn-cs"/>
              </a:rPr>
              <a:t> enforcement (C Record). </a:t>
            </a:r>
            <a:endParaRPr dirty="0"/>
          </a:p>
        </p:txBody>
      </p:sp>
      <p:sp>
        <p:nvSpPr>
          <p:cNvPr id="388" name="Google Shape;388;p21: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042210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22:notes"/>
          <p:cNvSpPr txBox="1">
            <a:spLocks noGrp="1"/>
          </p:cNvSpPr>
          <p:nvPr>
            <p:ph type="body" idx="1"/>
          </p:nvPr>
        </p:nvSpPr>
        <p:spPr>
          <a:xfrm>
            <a:off x="685800" y="4415790"/>
            <a:ext cx="5486400" cy="4183380"/>
          </a:xfrm>
          <a:prstGeom prst="rect">
            <a:avLst/>
          </a:prstGeom>
          <a:noFill/>
          <a:ln>
            <a:noFill/>
          </a:ln>
        </p:spPr>
        <p:txBody>
          <a:bodyPr spcFirstLastPara="1" wrap="square" lIns="93150" tIns="46550" rIns="93150" bIns="46550"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dirty="0"/>
          </a:p>
        </p:txBody>
      </p:sp>
      <p:sp>
        <p:nvSpPr>
          <p:cNvPr id="398" name="Google Shape;398;p22: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992601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2" name="Google Shape;372;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Pts val="1100"/>
              <a:buFontTx/>
              <a:buNone/>
              <a:tabLst/>
              <a:defRPr/>
            </a:pPr>
            <a:r>
              <a:rPr lang="en-US" sz="1200" kern="1200" dirty="0" smtClean="0">
                <a:solidFill>
                  <a:schemeClr val="tx1"/>
                </a:solidFill>
                <a:effectLst/>
                <a:latin typeface="+mn-lt"/>
                <a:ea typeface="+mn-ea"/>
                <a:cs typeface="+mn-cs"/>
              </a:rPr>
              <a:t>Disciplinary Sanction Code STS2 and LTS2 are being removed from the code list.  Student should be provided with graded work without face-face-face teacher contact while out on suspension.</a:t>
            </a:r>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7515306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22:notes"/>
          <p:cNvSpPr txBox="1">
            <a:spLocks noGrp="1"/>
          </p:cNvSpPr>
          <p:nvPr>
            <p:ph type="body" idx="1"/>
          </p:nvPr>
        </p:nvSpPr>
        <p:spPr>
          <a:xfrm>
            <a:off x="685800" y="4415790"/>
            <a:ext cx="5486400" cy="4183380"/>
          </a:xfrm>
          <a:prstGeom prst="rect">
            <a:avLst/>
          </a:prstGeom>
          <a:noFill/>
          <a:ln>
            <a:noFill/>
          </a:ln>
        </p:spPr>
        <p:txBody>
          <a:bodyPr spcFirstLastPara="1" wrap="square" lIns="93150" tIns="46550" rIns="93150" bIns="46550"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t>Devin</a:t>
            </a:r>
            <a:r>
              <a:rPr lang="en-US" baseline="0" dirty="0" smtClean="0"/>
              <a:t> left class without permission, therefore, BSO16 (</a:t>
            </a:r>
            <a:r>
              <a:rPr lang="en-US" sz="1200" b="0" i="0" u="none" strike="noStrike" dirty="0" smtClean="0">
                <a:solidFill>
                  <a:srgbClr val="244062"/>
                </a:solidFill>
                <a:effectLst/>
                <a:latin typeface="Arial" panose="020B0604020202020204" pitchFamily="34" charset="0"/>
              </a:rPr>
              <a:t>Student is in an unauthorized area of the campus)</a:t>
            </a:r>
            <a:r>
              <a:rPr lang="en-US" baseline="0" dirty="0" smtClean="0"/>
              <a:t> was reported as the behavior involved.  The principal responded to the behavior by having an administrative conference with the student and then sending him to the next class.    </a:t>
            </a:r>
            <a:endParaRPr dirty="0"/>
          </a:p>
        </p:txBody>
      </p:sp>
      <p:sp>
        <p:nvSpPr>
          <p:cNvPr id="398" name="Google Shape;398;p22: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09817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29" name="Google Shape;22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769867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22:notes"/>
          <p:cNvSpPr txBox="1">
            <a:spLocks noGrp="1"/>
          </p:cNvSpPr>
          <p:nvPr>
            <p:ph type="body" idx="1"/>
          </p:nvPr>
        </p:nvSpPr>
        <p:spPr>
          <a:xfrm>
            <a:off x="685800" y="4415790"/>
            <a:ext cx="5486400" cy="4183380"/>
          </a:xfrm>
          <a:prstGeom prst="rect">
            <a:avLst/>
          </a:prstGeom>
          <a:noFill/>
          <a:ln>
            <a:noFill/>
          </a:ln>
        </p:spPr>
        <p:txBody>
          <a:bodyPr spcFirstLastPara="1" wrap="square" lIns="93150" tIns="46550" rIns="93150" bIns="46550"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kern="1200" dirty="0" smtClean="0">
                <a:solidFill>
                  <a:schemeClr val="tx1"/>
                </a:solidFill>
                <a:effectLst/>
                <a:latin typeface="+mn-lt"/>
                <a:ea typeface="+mn-ea"/>
                <a:cs typeface="+mn-cs"/>
              </a:rPr>
              <a:t>This event involves multiple behaviors, therefore, the disciplinary sanction was placed on the most egregious behavior, BESO4.  Administration responded to the other behaviors with behavioral interventions. </a:t>
            </a:r>
          </a:p>
          <a:p>
            <a:pPr marL="457200" marR="0" lvl="0" indent="-228600" algn="l" rtl="0">
              <a:lnSpc>
                <a:spcPct val="100000"/>
              </a:lnSpc>
              <a:spcBef>
                <a:spcPts val="0"/>
              </a:spcBef>
              <a:spcAft>
                <a:spcPts val="0"/>
              </a:spcAft>
              <a:buClr>
                <a:srgbClr val="000000"/>
              </a:buClr>
              <a:buSzPts val="1100"/>
              <a:buFont typeface="Arial"/>
              <a:buNone/>
            </a:pPr>
            <a:endParaRPr dirty="0"/>
          </a:p>
        </p:txBody>
      </p:sp>
      <p:sp>
        <p:nvSpPr>
          <p:cNvPr id="398" name="Google Shape;398;p22: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130416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22:notes"/>
          <p:cNvSpPr txBox="1">
            <a:spLocks noGrp="1"/>
          </p:cNvSpPr>
          <p:nvPr>
            <p:ph type="body" idx="1"/>
          </p:nvPr>
        </p:nvSpPr>
        <p:spPr>
          <a:xfrm>
            <a:off x="685800" y="4415790"/>
            <a:ext cx="5486400" cy="4183380"/>
          </a:xfrm>
          <a:prstGeom prst="rect">
            <a:avLst/>
          </a:prstGeom>
          <a:noFill/>
          <a:ln>
            <a:noFill/>
          </a:ln>
        </p:spPr>
        <p:txBody>
          <a:bodyPr spcFirstLastPara="1" wrap="square" lIns="93150" tIns="46550" rIns="93150" bIns="46550"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dirty="0"/>
          </a:p>
        </p:txBody>
      </p:sp>
      <p:sp>
        <p:nvSpPr>
          <p:cNvPr id="398" name="Google Shape;398;p22: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416792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smtClean="0"/>
              <a:t>These behavior</a:t>
            </a:r>
            <a:r>
              <a:rPr lang="en-US" baseline="0" dirty="0" smtClean="0"/>
              <a:t> codes are required to be reported to law enforcement.</a:t>
            </a:r>
            <a:endParaRPr dirty="0"/>
          </a:p>
        </p:txBody>
      </p:sp>
      <p:sp>
        <p:nvSpPr>
          <p:cNvPr id="414" name="Google Shape;414;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731573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6" name="Google Shape;31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200" kern="1200" dirty="0" smtClean="0">
                <a:solidFill>
                  <a:schemeClr val="tx1"/>
                </a:solidFill>
                <a:effectLst/>
                <a:latin typeface="+mn-lt"/>
                <a:ea typeface="+mn-ea"/>
                <a:cs typeface="+mn-cs"/>
              </a:rPr>
              <a:t>Disciplinary Sanction Code – NONE means no disciplinary sanctions were given for the student’s behavior, however, SBAR still requires a response.  Were the parent contacted about the student’s behavior if so behavioral intervention code 1 should be entered?  Did a conversation take place between administration and the student, if so behavioral intervention code 12 should be reported with NONE to complete your response? </a:t>
            </a:r>
            <a:endParaRPr dirty="0"/>
          </a:p>
        </p:txBody>
      </p:sp>
    </p:spTree>
    <p:extLst>
      <p:ext uri="{BB962C8B-B14F-4D97-AF65-F5344CB8AC3E}">
        <p14:creationId xmlns:p14="http://schemas.microsoft.com/office/powerpoint/2010/main" val="29884723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2:notes"/>
          <p:cNvSpPr txBox="1">
            <a:spLocks noGrp="1"/>
          </p:cNvSpPr>
          <p:nvPr>
            <p:ph type="body" idx="1"/>
          </p:nvPr>
        </p:nvSpPr>
        <p:spPr>
          <a:xfrm>
            <a:off x="685800" y="4415790"/>
            <a:ext cx="5486400" cy="4183380"/>
          </a:xfrm>
          <a:prstGeom prst="rect">
            <a:avLst/>
          </a:prstGeom>
          <a:noFill/>
          <a:ln>
            <a:noFill/>
          </a:ln>
        </p:spPr>
        <p:txBody>
          <a:bodyPr spcFirstLastPara="1" wrap="square" lIns="93150" tIns="46550" rIns="93150" bIns="46550"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dirty="0"/>
          </a:p>
        </p:txBody>
      </p:sp>
      <p:sp>
        <p:nvSpPr>
          <p:cNvPr id="322" name="Google Shape;322;p12: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276167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20" name="Google Shape;420;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09297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Review Behavior</a:t>
            </a:r>
            <a:r>
              <a:rPr lang="en-US" baseline="0" dirty="0" smtClean="0"/>
              <a:t> Code document on SBAR’s webpage for PD code descriptions.  </a:t>
            </a:r>
            <a:endParaRPr dirty="0"/>
          </a:p>
        </p:txBody>
      </p:sp>
      <p:sp>
        <p:nvSpPr>
          <p:cNvPr id="459" name="Google Shape;459;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74636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65" name="Google Shape;465;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35800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DDDA28-A9E5-470C-8A90-D17729306CEC}" type="slidenum">
              <a:rPr lang="en-US" smtClean="0"/>
              <a:t>28</a:t>
            </a:fld>
            <a:endParaRPr lang="en-US" dirty="0"/>
          </a:p>
        </p:txBody>
      </p:sp>
    </p:spTree>
    <p:extLst>
      <p:ext uri="{BB962C8B-B14F-4D97-AF65-F5344CB8AC3E}">
        <p14:creationId xmlns:p14="http://schemas.microsoft.com/office/powerpoint/2010/main" val="10126648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cap="none" dirty="0" smtClean="0">
                <a:solidFill>
                  <a:srgbClr val="000000"/>
                </a:solidFill>
                <a:latin typeface="Arial"/>
                <a:ea typeface="Arial"/>
                <a:cs typeface="Arial"/>
                <a:sym typeface="Arial"/>
              </a:rPr>
              <a:t>Pre-submission SBAR Window - </a:t>
            </a:r>
            <a:r>
              <a:rPr lang="en-US" sz="1200" b="0" i="0" u="none" strike="noStrike" cap="none" dirty="0" smtClean="0">
                <a:solidFill>
                  <a:srgbClr val="000000"/>
                </a:solidFill>
                <a:latin typeface="Arial"/>
                <a:ea typeface="Arial"/>
                <a:cs typeface="Arial"/>
                <a:sym typeface="Arial"/>
              </a:rPr>
              <a:t>The Pre-submission window opens after the completion of Preliminary SBAR Submission and after the completion of </a:t>
            </a:r>
            <a:r>
              <a:rPr lang="en-US" sz="1200" b="1" i="1" u="none" strike="noStrike" cap="none" dirty="0" smtClean="0">
                <a:solidFill>
                  <a:srgbClr val="000000"/>
                </a:solidFill>
                <a:latin typeface="Arial"/>
                <a:ea typeface="Arial"/>
                <a:cs typeface="Arial"/>
                <a:sym typeface="Arial"/>
              </a:rPr>
              <a:t>all</a:t>
            </a:r>
            <a:r>
              <a:rPr lang="en-US" sz="1200" b="0" i="0" u="none" strike="noStrike" cap="none" dirty="0" smtClean="0">
                <a:solidFill>
                  <a:srgbClr val="000000"/>
                </a:solidFill>
                <a:latin typeface="Arial"/>
                <a:ea typeface="Arial"/>
                <a:cs typeface="Arial"/>
                <a:sym typeface="Arial"/>
              </a:rPr>
              <a:t> EOY SBAR Submissions.  It allows school divisions and regional centers/programs to continue to review data, upload files, troubleshoot fatal errors, and prepare for the next SBAR data submission.  If the Pre-submission link is not available, that indicates the SBAR Submission process is not complete (there is no successful file or final verification).</a:t>
            </a:r>
          </a:p>
          <a:p>
            <a:pPr marL="0" lvl="0" indent="0" algn="l" rtl="0">
              <a:spcBef>
                <a:spcPts val="0"/>
              </a:spcBef>
              <a:spcAft>
                <a:spcPts val="0"/>
              </a:spcAft>
              <a:buNone/>
            </a:pPr>
            <a:endParaRPr dirty="0"/>
          </a:p>
        </p:txBody>
      </p:sp>
      <p:sp>
        <p:nvSpPr>
          <p:cNvPr id="476" name="Google Shape;476;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7402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sz="1200" kern="1200" dirty="0" smtClean="0">
                <a:solidFill>
                  <a:schemeClr val="tx1"/>
                </a:solidFill>
                <a:effectLst/>
                <a:latin typeface="+mn-lt"/>
                <a:ea typeface="+mn-ea"/>
                <a:cs typeface="+mn-cs"/>
              </a:rPr>
              <a:t>We are in the process with finishing up EOY SBAR submissions and implementing edits and code changes for the new school year.  We are still waiting on a few regional programs to submit and complete EOY SBAR. </a:t>
            </a:r>
          </a:p>
        </p:txBody>
      </p:sp>
      <p:sp>
        <p:nvSpPr>
          <p:cNvPr id="239" name="Google Shape;239;p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5232927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3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3" name="Google Shape;483;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dirty="0"/>
              <a:t>If you need help, your local co-workers can assist you.</a:t>
            </a:r>
            <a:endParaRPr dirty="0"/>
          </a:p>
          <a:p>
            <a:pPr marL="457200" marR="0" lvl="0" indent="-298450" algn="l" rtl="0">
              <a:lnSpc>
                <a:spcPct val="100000"/>
              </a:lnSpc>
              <a:spcBef>
                <a:spcPts val="0"/>
              </a:spcBef>
              <a:spcAft>
                <a:spcPts val="0"/>
              </a:spcAft>
              <a:buClr>
                <a:srgbClr val="000000"/>
              </a:buClr>
              <a:buSzPts val="1100"/>
              <a:buFont typeface="Arial"/>
              <a:buChar char="●"/>
            </a:pPr>
            <a:r>
              <a:rPr lang="en-US" dirty="0" smtClean="0"/>
              <a:t>SSWS Account or back-up account manager </a:t>
            </a:r>
            <a:endParaRPr dirty="0" smtClean="0"/>
          </a:p>
          <a:p>
            <a:pPr marL="457200" marR="0" lvl="0" indent="-298450" algn="l" rtl="0">
              <a:lnSpc>
                <a:spcPct val="100000"/>
              </a:lnSpc>
              <a:spcBef>
                <a:spcPts val="0"/>
              </a:spcBef>
              <a:spcAft>
                <a:spcPts val="0"/>
              </a:spcAft>
              <a:buClr>
                <a:srgbClr val="000000"/>
              </a:buClr>
              <a:buSzPts val="1100"/>
              <a:buFont typeface="Arial"/>
              <a:buChar char="●"/>
            </a:pPr>
            <a:r>
              <a:rPr lang="en-US" dirty="0" smtClean="0"/>
              <a:t>ERA contact</a:t>
            </a:r>
            <a:endParaRPr dirty="0" smtClean="0"/>
          </a:p>
          <a:p>
            <a:pPr marL="457200" marR="0" lvl="0" indent="-228600" algn="l" rtl="0">
              <a:lnSpc>
                <a:spcPct val="100000"/>
              </a:lnSpc>
              <a:spcBef>
                <a:spcPts val="0"/>
              </a:spcBef>
              <a:spcAft>
                <a:spcPts val="0"/>
              </a:spcAft>
              <a:buClr>
                <a:srgbClr val="000000"/>
              </a:buClr>
              <a:buSzPts val="1100"/>
              <a:buFont typeface="Arial"/>
              <a:buNone/>
            </a:pPr>
            <a:endParaRPr dirty="0"/>
          </a:p>
        </p:txBody>
      </p:sp>
      <p:sp>
        <p:nvSpPr>
          <p:cNvPr id="484" name="Google Shape;484;p35: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30</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0586938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3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1" name="Google Shape;491;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dirty="0"/>
              <a:t>Other contact information:</a:t>
            </a:r>
            <a:endParaRPr dirty="0"/>
          </a:p>
        </p:txBody>
      </p:sp>
      <p:sp>
        <p:nvSpPr>
          <p:cNvPr id="492" name="Google Shape;492;p3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31</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2309935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Our SBAR Webpage and Resources contain links to information on the current file layout, the header file, data elements, specification document, behavior, instructional support, behavior intervention and , disciplinary sanction codes.  There are also additional Training and PowerPoint slides for guidance.   These documents go hand and hand they can assist you with completing your SBAR data file and answer questions.</a:t>
            </a:r>
          </a:p>
          <a:p>
            <a:endParaRPr lang="en-US" dirty="0"/>
          </a:p>
        </p:txBody>
      </p:sp>
      <p:sp>
        <p:nvSpPr>
          <p:cNvPr id="4" name="Slide Number Placeholder 3"/>
          <p:cNvSpPr>
            <a:spLocks noGrp="1"/>
          </p:cNvSpPr>
          <p:nvPr>
            <p:ph type="sldNum" sz="quarter" idx="10"/>
          </p:nvPr>
        </p:nvSpPr>
        <p:spPr/>
        <p:txBody>
          <a:bodyPr/>
          <a:lstStyle/>
          <a:p>
            <a:fld id="{40DDDA28-A9E5-470C-8A90-D17729306CEC}" type="slidenum">
              <a:rPr lang="en-US" smtClean="0"/>
              <a:t>32</a:t>
            </a:fld>
            <a:endParaRPr lang="en-US" dirty="0"/>
          </a:p>
        </p:txBody>
      </p:sp>
    </p:spTree>
    <p:extLst>
      <p:ext uri="{BB962C8B-B14F-4D97-AF65-F5344CB8AC3E}">
        <p14:creationId xmlns:p14="http://schemas.microsoft.com/office/powerpoint/2010/main" val="11468378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3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8" name="Google Shape;498;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dirty="0"/>
              <a:t>This is the end of the presentation.  </a:t>
            </a:r>
            <a:r>
              <a:rPr lang="en-US" smtClean="0"/>
              <a:t>Thank</a:t>
            </a:r>
            <a:r>
              <a:rPr lang="en-US" baseline="0" smtClean="0"/>
              <a:t> you. </a:t>
            </a:r>
            <a:endParaRPr dirty="0"/>
          </a:p>
        </p:txBody>
      </p:sp>
      <p:sp>
        <p:nvSpPr>
          <p:cNvPr id="499" name="Google Shape;499;p3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33</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750654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6" name="Google Shape;24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1135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6" name="Google Shape;24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5216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3" name="Google Shape;25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SBAR data files consist of an A, B (Events), C (Student Behaviors), D (Administrative Responses) and E (Victim) records.</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Every file must have a record count which is the total number of  A, B, C, D and E records in your data file.  The count does not include the header information. </a:t>
            </a:r>
          </a:p>
          <a:p>
            <a:r>
              <a:rPr lang="en-US" sz="1200" kern="1200" dirty="0" smtClean="0">
                <a:solidFill>
                  <a:schemeClr val="tx1"/>
                </a:solidFill>
                <a:effectLst/>
                <a:latin typeface="+mn-lt"/>
                <a:ea typeface="+mn-ea"/>
                <a:cs typeface="+mn-cs"/>
              </a:rPr>
              <a:t> </a:t>
            </a:r>
          </a:p>
        </p:txBody>
      </p:sp>
    </p:spTree>
    <p:extLst>
      <p:ext uri="{BB962C8B-B14F-4D97-AF65-F5344CB8AC3E}">
        <p14:creationId xmlns:p14="http://schemas.microsoft.com/office/powerpoint/2010/main" val="1255480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9" name="Google Shape;25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r>
              <a:rPr lang="en-US" sz="1200" kern="1200" dirty="0" smtClean="0">
                <a:solidFill>
                  <a:schemeClr val="tx1"/>
                </a:solidFill>
                <a:effectLst/>
                <a:latin typeface="+mn-lt"/>
                <a:ea typeface="+mn-ea"/>
                <a:cs typeface="+mn-cs"/>
              </a:rPr>
              <a:t>The Header is also required for each data file.  It provides information about the file such as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school division or regional program that is submitting the file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date that the file was created</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time that the file was uploaded</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sender’s email address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Datatype which should be SBAR</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And the A record which is made up of 10 characters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A which represents the record type</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next 2 numbers describe the submission type (03 for EOY, 09 for Pre-submission, and 17 for Preliminary)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next 4 numbers represent the school year</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And the last 3 numbers indicate the school division or regional program</a:t>
            </a:r>
          </a:p>
          <a:p>
            <a:pPr marL="457200" lvl="1" indent="0" algn="l" rtl="0">
              <a:lnSpc>
                <a:spcPct val="100000"/>
              </a:lnSpc>
              <a:spcBef>
                <a:spcPts val="0"/>
              </a:spcBef>
              <a:spcAft>
                <a:spcPts val="0"/>
              </a:spcAft>
              <a:buSzPts val="1100"/>
              <a:buFont typeface="Arial" panose="020B0604020202020204" pitchFamily="34" charset="0"/>
              <a:buNone/>
            </a:pPr>
            <a:endParaRPr dirty="0"/>
          </a:p>
        </p:txBody>
      </p:sp>
    </p:spTree>
    <p:extLst>
      <p:ext uri="{BB962C8B-B14F-4D97-AF65-F5344CB8AC3E}">
        <p14:creationId xmlns:p14="http://schemas.microsoft.com/office/powerpoint/2010/main" val="3767123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1" name="Google Shape;27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r>
              <a:rPr lang="en-US" sz="1200" kern="1200" dirty="0" smtClean="0">
                <a:solidFill>
                  <a:schemeClr val="tx1"/>
                </a:solidFill>
                <a:effectLst/>
                <a:latin typeface="+mn-lt"/>
                <a:ea typeface="+mn-ea"/>
                <a:cs typeface="+mn-cs"/>
              </a:rPr>
              <a:t>This diagram shows how SBAR records are connected. </a:t>
            </a:r>
          </a:p>
          <a:p>
            <a:r>
              <a:rPr lang="en-US" sz="1200" b="1" kern="1200" dirty="0" smtClean="0">
                <a:solidFill>
                  <a:schemeClr val="tx1"/>
                </a:solidFill>
                <a:effectLst/>
                <a:latin typeface="+mn-lt"/>
                <a:ea typeface="+mn-ea"/>
                <a:cs typeface="+mn-cs"/>
              </a:rPr>
              <a:t>There should always be one B record per event regardless of the number of offenders, behaviors, administrate responses and victims.  </a:t>
            </a:r>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Every B (event) record will have one or more C (student behavior) records.  (1 event connected to 3 student behavior records) </a:t>
            </a:r>
          </a:p>
          <a:p>
            <a:pPr lvl="0"/>
            <a:r>
              <a:rPr lang="en-US" sz="1200" kern="1200" dirty="0" smtClean="0">
                <a:solidFill>
                  <a:schemeClr val="tx1"/>
                </a:solidFill>
                <a:effectLst/>
                <a:latin typeface="+mn-lt"/>
                <a:ea typeface="+mn-ea"/>
                <a:cs typeface="+mn-cs"/>
              </a:rPr>
              <a:t>One or more students can have a C record for an event.   (1 event; 2 students)</a:t>
            </a:r>
          </a:p>
          <a:p>
            <a:pPr lvl="0"/>
            <a:r>
              <a:rPr lang="en-US" sz="1200" kern="1200" dirty="0" smtClean="0">
                <a:solidFill>
                  <a:schemeClr val="tx1"/>
                </a:solidFill>
                <a:effectLst/>
                <a:latin typeface="+mn-lt"/>
                <a:ea typeface="+mn-ea"/>
                <a:cs typeface="+mn-cs"/>
              </a:rPr>
              <a:t>A student can have multiple C records, one for each behavior. (student 1 has multiple behaviors associated with one event)</a:t>
            </a:r>
          </a:p>
          <a:p>
            <a:r>
              <a:rPr lang="en-US" sz="1200" b="1" kern="1200" dirty="0" smtClean="0">
                <a:solidFill>
                  <a:schemeClr val="tx1"/>
                </a:solidFill>
                <a:effectLst/>
                <a:latin typeface="+mn-lt"/>
                <a:ea typeface="+mn-ea"/>
                <a:cs typeface="+mn-cs"/>
              </a:rPr>
              <a:t>C Records include information on each student behavior involved in the event</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Every event record will have one or more C records (1 event with 3 student behavior records) </a:t>
            </a:r>
          </a:p>
          <a:p>
            <a:pPr lvl="0"/>
            <a:r>
              <a:rPr lang="en-US" sz="1200" kern="1200" dirty="0" smtClean="0">
                <a:solidFill>
                  <a:schemeClr val="tx1"/>
                </a:solidFill>
                <a:effectLst/>
                <a:latin typeface="+mn-lt"/>
                <a:ea typeface="+mn-ea"/>
                <a:cs typeface="+mn-cs"/>
              </a:rPr>
              <a:t>One or more student can have a C record for an event (multiple students tied to one event)</a:t>
            </a:r>
          </a:p>
          <a:p>
            <a:pPr lvl="0"/>
            <a:r>
              <a:rPr lang="en-US" sz="1200" kern="1200" dirty="0" smtClean="0">
                <a:solidFill>
                  <a:schemeClr val="tx1"/>
                </a:solidFill>
                <a:effectLst/>
                <a:latin typeface="+mn-lt"/>
                <a:ea typeface="+mn-ea"/>
                <a:cs typeface="+mn-cs"/>
              </a:rPr>
              <a:t>A student can have multiple C records, one for each behavior (Student 1 has multiple behavior records; behavior 1 and behavior 2)</a:t>
            </a:r>
          </a:p>
          <a:p>
            <a:r>
              <a:rPr lang="en-US" sz="1200" b="1" kern="1200" dirty="0" smtClean="0">
                <a:solidFill>
                  <a:schemeClr val="tx1"/>
                </a:solidFill>
                <a:effectLst/>
                <a:latin typeface="+mn-lt"/>
                <a:ea typeface="+mn-ea"/>
                <a:cs typeface="+mn-cs"/>
              </a:rPr>
              <a:t>D Records include all administrative responses to the event.   </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There must be a minimum of one response per behavior.  (there is one response tied to each student behavior)</a:t>
            </a:r>
          </a:p>
          <a:p>
            <a:pPr lvl="0"/>
            <a:r>
              <a:rPr lang="en-US" sz="1200" kern="1200" dirty="0" smtClean="0">
                <a:solidFill>
                  <a:schemeClr val="tx1"/>
                </a:solidFill>
                <a:effectLst/>
                <a:latin typeface="+mn-lt"/>
                <a:ea typeface="+mn-ea"/>
                <a:cs typeface="+mn-cs"/>
              </a:rPr>
              <a:t>There can be multiple responses per student.  (Student 1 has a total of 3 responses)</a:t>
            </a:r>
          </a:p>
          <a:p>
            <a:pPr lvl="0"/>
            <a:r>
              <a:rPr lang="en-US" sz="1200" kern="1200" dirty="0" smtClean="0">
                <a:solidFill>
                  <a:schemeClr val="tx1"/>
                </a:solidFill>
                <a:effectLst/>
                <a:latin typeface="+mn-lt"/>
                <a:ea typeface="+mn-ea"/>
                <a:cs typeface="+mn-cs"/>
              </a:rPr>
              <a:t>There can be multiple D records per behavior. (Student 1 has multiple responses to the first behavior)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Last, E Records</a:t>
            </a:r>
            <a:r>
              <a:rPr lang="en-US" sz="1200" kern="1200" dirty="0" smtClean="0">
                <a:solidFill>
                  <a:schemeClr val="tx1"/>
                </a:solidFill>
                <a:effectLst/>
                <a:latin typeface="+mn-lt"/>
                <a:ea typeface="+mn-ea"/>
                <a:cs typeface="+mn-cs"/>
              </a:rPr>
              <a:t> contain all victim data, and it is required for specific behavior codes and optional for all others. There must be only one E record for each qualifying B record.   To learn which behavior codes require an E record, Please refer to the Behavior Codes document located on SBAR’s webpage.  </a:t>
            </a:r>
          </a:p>
          <a:p>
            <a:endParaRPr dirty="0"/>
          </a:p>
        </p:txBody>
      </p:sp>
      <p:sp>
        <p:nvSpPr>
          <p:cNvPr id="272" name="Google Shape;272;p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8</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520225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2" name="Google Shape;33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r>
              <a:rPr lang="en-US" sz="1200" kern="1200" dirty="0" smtClean="0">
                <a:solidFill>
                  <a:schemeClr val="tx1"/>
                </a:solidFill>
                <a:effectLst/>
                <a:latin typeface="+mn-lt"/>
                <a:ea typeface="+mn-ea"/>
                <a:cs typeface="+mn-cs"/>
              </a:rPr>
              <a:t>The best way to create a file with no data is to use Notepad.  </a:t>
            </a:r>
          </a:p>
          <a:p>
            <a:pPr lvl="0"/>
            <a:r>
              <a:rPr lang="en-US" sz="1200" kern="1200" dirty="0" smtClean="0">
                <a:solidFill>
                  <a:schemeClr val="tx1"/>
                </a:solidFill>
                <a:effectLst/>
                <a:latin typeface="+mn-lt"/>
                <a:ea typeface="+mn-ea"/>
                <a:cs typeface="+mn-cs"/>
              </a:rPr>
              <a:t>First Create the Header</a:t>
            </a:r>
          </a:p>
          <a:p>
            <a:pPr lvl="0"/>
            <a:r>
              <a:rPr lang="en-US" sz="1200" kern="1200" dirty="0" smtClean="0">
                <a:solidFill>
                  <a:schemeClr val="tx1"/>
                </a:solidFill>
                <a:effectLst/>
                <a:latin typeface="+mn-lt"/>
                <a:ea typeface="+mn-ea"/>
                <a:cs typeface="+mn-cs"/>
              </a:rPr>
              <a:t>Then your A Record</a:t>
            </a:r>
          </a:p>
          <a:p>
            <a:pPr lvl="0"/>
            <a:r>
              <a:rPr lang="en-US" sz="1200" kern="1200" dirty="0" smtClean="0">
                <a:solidFill>
                  <a:schemeClr val="tx1"/>
                </a:solidFill>
                <a:effectLst/>
                <a:latin typeface="+mn-lt"/>
                <a:ea typeface="+mn-ea"/>
                <a:cs typeface="+mn-cs"/>
              </a:rPr>
              <a:t>And last create a RecordCount=1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one is counting the A record; there are no B, C, D and E records in this file</a:t>
            </a:r>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3613735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30909"/>
            <a:ext cx="5254951" cy="2387600"/>
          </a:xfrm>
        </p:spPr>
        <p:txBody>
          <a:bodyPr anchor="b"/>
          <a:lstStyle>
            <a:lvl1pPr algn="l">
              <a:defRPr sz="6000" cap="small" baseline="0"/>
            </a:lvl1pPr>
          </a:lstStyle>
          <a:p>
            <a:r>
              <a:rPr lang="en-US" dirty="0"/>
              <a:t>Click to edit Master title style</a:t>
            </a:r>
          </a:p>
        </p:txBody>
      </p:sp>
      <p:sp>
        <p:nvSpPr>
          <p:cNvPr id="3" name="Subtitle 2"/>
          <p:cNvSpPr>
            <a:spLocks noGrp="1"/>
          </p:cNvSpPr>
          <p:nvPr>
            <p:ph type="subTitle" idx="1"/>
          </p:nvPr>
        </p:nvSpPr>
        <p:spPr>
          <a:xfrm>
            <a:off x="838200" y="3636221"/>
            <a:ext cx="5254951"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5410D7D0-E191-4C83-8A0F-12414189B1E3}" type="datetime1">
              <a:rPr lang="en-US" smtClean="0"/>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dirty="0"/>
          </a:p>
        </p:txBody>
      </p:sp>
      <p:sp>
        <p:nvSpPr>
          <p:cNvPr id="8" name="Rectangle 7" descr="VDOE Logo"/>
          <p:cNvSpPr/>
          <p:nvPr userDrawn="1"/>
        </p:nvSpPr>
        <p:spPr>
          <a:xfrm>
            <a:off x="2020701" y="919537"/>
            <a:ext cx="10893915" cy="5938463"/>
          </a:xfrm>
          <a:prstGeom prst="rect">
            <a:avLst/>
          </a:prstGeom>
          <a:blipFill dpi="0" rotWithShape="1">
            <a:blip r:embed="rId2">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userDrawn="1"/>
        </p:nvSpPr>
        <p:spPr>
          <a:xfrm>
            <a:off x="2178121" y="5751826"/>
            <a:ext cx="9513869" cy="692497"/>
          </a:xfrm>
          <a:prstGeom prst="rect">
            <a:avLst/>
          </a:prstGeom>
          <a:noFill/>
        </p:spPr>
        <p:txBody>
          <a:bodyPr wrap="square" rtlCol="0">
            <a:spAutoFit/>
          </a:bodyPr>
          <a:lstStyle/>
          <a:p>
            <a:pPr algn="r"/>
            <a:r>
              <a:rPr lang="en-US" sz="3900" b="1" dirty="0">
                <a:solidFill>
                  <a:schemeClr val="tx1">
                    <a:alpha val="20000"/>
                  </a:schemeClr>
                </a:solidFill>
                <a:latin typeface="Trebuchet MS" panose="020B0603020202020204" pitchFamily="34" charset="0"/>
              </a:rPr>
              <a:t>VIRGINIA DEPARTMENT OF EDUCATION</a:t>
            </a:r>
          </a:p>
        </p:txBody>
      </p:sp>
    </p:spTree>
    <p:extLst>
      <p:ext uri="{BB962C8B-B14F-4D97-AF65-F5344CB8AC3E}">
        <p14:creationId xmlns:p14="http://schemas.microsoft.com/office/powerpoint/2010/main" val="1054030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06C96A5-1280-4BBD-93AB-AD67D678B93B}" type="datetime1">
              <a:rPr lang="en-US" smtClean="0"/>
              <a:t>11/22/2022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dirty="0"/>
          </a:p>
        </p:txBody>
      </p:sp>
      <p:sp>
        <p:nvSpPr>
          <p:cNvPr id="9" name="Content Placeholder 2"/>
          <p:cNvSpPr>
            <a:spLocks noGrp="1"/>
          </p:cNvSpPr>
          <p:nvPr>
            <p:ph sz="half" idx="1"/>
          </p:nvPr>
        </p:nvSpPr>
        <p:spPr>
          <a:xfrm>
            <a:off x="838200" y="1548622"/>
            <a:ext cx="5181600" cy="46283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p:cNvSpPr>
            <a:spLocks noGrp="1"/>
          </p:cNvSpPr>
          <p:nvPr>
            <p:ph sz="half" idx="2"/>
          </p:nvPr>
        </p:nvSpPr>
        <p:spPr>
          <a:xfrm>
            <a:off x="6172200" y="1548622"/>
            <a:ext cx="5181600" cy="46283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p:cNvSpPr>
            <a:spLocks noGrp="1"/>
          </p:cNvSpPr>
          <p:nvPr>
            <p:ph type="body" sz="quarter" idx="13" hasCustomPrompt="1"/>
          </p:nvPr>
        </p:nvSpPr>
        <p:spPr>
          <a:xfrm>
            <a:off x="0" y="0"/>
            <a:ext cx="12192000" cy="1323975"/>
          </a:xfrm>
          <a:noFill/>
        </p:spPr>
        <p:txBody>
          <a:bodyPr lIns="822960" tIns="640080">
            <a:normAutofit/>
          </a:bodyPr>
          <a:lstStyle>
            <a:lvl1pPr marL="0" indent="0">
              <a:buNone/>
              <a:defRPr sz="4400" cap="small" baseline="0">
                <a:solidFill>
                  <a:schemeClr val="tx1"/>
                </a:solidFill>
                <a:latin typeface="+mj-lt"/>
              </a:defRPr>
            </a:lvl1pPr>
          </a:lstStyle>
          <a:p>
            <a:pPr lvl="0"/>
            <a:r>
              <a:rPr lang="en-US" dirty="0"/>
              <a:t>Click Here to Edit Master Title</a:t>
            </a:r>
          </a:p>
        </p:txBody>
      </p:sp>
    </p:spTree>
    <p:extLst>
      <p:ext uri="{BB962C8B-B14F-4D97-AF65-F5344CB8AC3E}">
        <p14:creationId xmlns:p14="http://schemas.microsoft.com/office/powerpoint/2010/main" val="293911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525199"/>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525199"/>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80D8FE-4F26-421C-BC9E-A31C57605D1F}" type="datetime1">
              <a:rPr lang="en-US" smtClean="0"/>
              <a:t>11/22/2022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2102BAA-C61A-4A39-BDF1-4340D572B82C}" type="slidenum">
              <a:rPr lang="en-US" smtClean="0"/>
              <a:t>‹#›</a:t>
            </a:fld>
            <a:endParaRPr lang="en-US" dirty="0"/>
          </a:p>
        </p:txBody>
      </p:sp>
      <p:sp>
        <p:nvSpPr>
          <p:cNvPr id="11" name="Text Placeholder 10"/>
          <p:cNvSpPr>
            <a:spLocks noGrp="1"/>
          </p:cNvSpPr>
          <p:nvPr>
            <p:ph type="body" sz="quarter" idx="13" hasCustomPrompt="1"/>
          </p:nvPr>
        </p:nvSpPr>
        <p:spPr>
          <a:xfrm>
            <a:off x="0" y="0"/>
            <a:ext cx="12192000" cy="1323975"/>
          </a:xfrm>
          <a:solidFill>
            <a:schemeClr val="tx1"/>
          </a:solidFill>
        </p:spPr>
        <p:txBody>
          <a:bodyPr lIns="822960" tIns="640080">
            <a:normAutofit/>
          </a:bodyPr>
          <a:lstStyle>
            <a:lvl1pPr marL="0" indent="0">
              <a:buNone/>
              <a:defRPr sz="4400" cap="small" baseline="0">
                <a:solidFill>
                  <a:schemeClr val="bg1"/>
                </a:solidFill>
                <a:latin typeface="+mj-lt"/>
              </a:defRPr>
            </a:lvl1pPr>
          </a:lstStyle>
          <a:p>
            <a:pPr lvl="0"/>
            <a:r>
              <a:rPr lang="en-US" dirty="0"/>
              <a:t>Click Here to Edit Master Title</a:t>
            </a:r>
          </a:p>
        </p:txBody>
      </p:sp>
    </p:spTree>
    <p:extLst>
      <p:ext uri="{BB962C8B-B14F-4D97-AF65-F5344CB8AC3E}">
        <p14:creationId xmlns:p14="http://schemas.microsoft.com/office/powerpoint/2010/main" val="3344165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525199"/>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525199"/>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80D8FE-4F26-421C-BC9E-A31C57605D1F}" type="datetime1">
              <a:rPr lang="en-US" smtClean="0"/>
              <a:t>11/22/2022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2102BAA-C61A-4A39-BDF1-4340D572B82C}" type="slidenum">
              <a:rPr lang="en-US" smtClean="0"/>
              <a:t>‹#›</a:t>
            </a:fld>
            <a:endParaRPr lang="en-US" dirty="0"/>
          </a:p>
        </p:txBody>
      </p:sp>
      <p:sp>
        <p:nvSpPr>
          <p:cNvPr id="11" name="Text Placeholder 10"/>
          <p:cNvSpPr>
            <a:spLocks noGrp="1"/>
          </p:cNvSpPr>
          <p:nvPr>
            <p:ph type="body" sz="quarter" idx="13" hasCustomPrompt="1"/>
          </p:nvPr>
        </p:nvSpPr>
        <p:spPr>
          <a:xfrm>
            <a:off x="0" y="0"/>
            <a:ext cx="12192000" cy="1323975"/>
          </a:xfrm>
          <a:noFill/>
        </p:spPr>
        <p:txBody>
          <a:bodyPr lIns="822960" tIns="640080">
            <a:normAutofit/>
          </a:bodyPr>
          <a:lstStyle>
            <a:lvl1pPr marL="0" indent="0">
              <a:buNone/>
              <a:defRPr sz="4400" cap="small" baseline="0">
                <a:solidFill>
                  <a:schemeClr val="tx1"/>
                </a:solidFill>
                <a:latin typeface="+mj-lt"/>
              </a:defRPr>
            </a:lvl1pPr>
          </a:lstStyle>
          <a:p>
            <a:pPr lvl="0"/>
            <a:r>
              <a:rPr lang="en-US" dirty="0"/>
              <a:t>Click Here to Edit Master Title</a:t>
            </a:r>
          </a:p>
        </p:txBody>
      </p:sp>
    </p:spTree>
    <p:extLst>
      <p:ext uri="{BB962C8B-B14F-4D97-AF65-F5344CB8AC3E}">
        <p14:creationId xmlns:p14="http://schemas.microsoft.com/office/powerpoint/2010/main" val="3832358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7859DFB-BBD1-424E-8E61-D0F07BC8954A}" type="datetime1">
              <a:rPr lang="en-US" smtClean="0"/>
              <a:t>11/22/2022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2102BAA-C61A-4A39-BDF1-4340D572B82C}" type="slidenum">
              <a:rPr lang="en-US" smtClean="0"/>
              <a:t>‹#›</a:t>
            </a:fld>
            <a:endParaRPr lang="en-US" dirty="0"/>
          </a:p>
        </p:txBody>
      </p:sp>
      <p:sp>
        <p:nvSpPr>
          <p:cNvPr id="7" name="Text Placeholder 10"/>
          <p:cNvSpPr>
            <a:spLocks noGrp="1"/>
          </p:cNvSpPr>
          <p:nvPr>
            <p:ph type="body" sz="quarter" idx="13" hasCustomPrompt="1"/>
          </p:nvPr>
        </p:nvSpPr>
        <p:spPr>
          <a:xfrm>
            <a:off x="0" y="0"/>
            <a:ext cx="12192000" cy="1323975"/>
          </a:xfrm>
          <a:noFill/>
        </p:spPr>
        <p:txBody>
          <a:bodyPr lIns="822960" tIns="640080">
            <a:normAutofit/>
          </a:bodyPr>
          <a:lstStyle>
            <a:lvl1pPr marL="0" indent="0">
              <a:buNone/>
              <a:defRPr sz="4400" cap="small" baseline="0">
                <a:solidFill>
                  <a:schemeClr val="tx1"/>
                </a:solidFill>
                <a:latin typeface="+mj-lt"/>
              </a:defRPr>
            </a:lvl1pPr>
          </a:lstStyle>
          <a:p>
            <a:pPr lvl="0"/>
            <a:r>
              <a:rPr lang="en-US" dirty="0"/>
              <a:t>Click Here to Edit Master Title</a:t>
            </a:r>
          </a:p>
        </p:txBody>
      </p:sp>
    </p:spTree>
    <p:extLst>
      <p:ext uri="{BB962C8B-B14F-4D97-AF65-F5344CB8AC3E}">
        <p14:creationId xmlns:p14="http://schemas.microsoft.com/office/powerpoint/2010/main" val="4126667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11DC38-4FAD-4906-B701-8C1D07FFDAE2}" type="datetime1">
              <a:rPr lang="en-US" smtClean="0"/>
              <a:t>11/22/2022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2102BAA-C61A-4A39-BDF1-4340D572B82C}" type="slidenum">
              <a:rPr lang="en-US" smtClean="0"/>
              <a:t>‹#›</a:t>
            </a:fld>
            <a:endParaRPr lang="en-US" dirty="0"/>
          </a:p>
        </p:txBody>
      </p:sp>
    </p:spTree>
    <p:extLst>
      <p:ext uri="{BB962C8B-B14F-4D97-AF65-F5344CB8AC3E}">
        <p14:creationId xmlns:p14="http://schemas.microsoft.com/office/powerpoint/2010/main" val="164318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C962E0-DFCC-480B-934F-571908404525}" type="datetime1">
              <a:rPr lang="en-US" smtClean="0"/>
              <a:t>11/22/2022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dirty="0"/>
          </a:p>
        </p:txBody>
      </p:sp>
    </p:spTree>
    <p:extLst>
      <p:ext uri="{BB962C8B-B14F-4D97-AF65-F5344CB8AC3E}">
        <p14:creationId xmlns:p14="http://schemas.microsoft.com/office/powerpoint/2010/main" val="36113987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2DB1A3-8D5C-47DE-BDB0-FBDB82B09CF6}" type="datetime1">
              <a:rPr lang="en-US" smtClean="0"/>
              <a:t>11/22/2022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dirty="0"/>
          </a:p>
        </p:txBody>
      </p:sp>
    </p:spTree>
    <p:extLst>
      <p:ext uri="{BB962C8B-B14F-4D97-AF65-F5344CB8AC3E}">
        <p14:creationId xmlns:p14="http://schemas.microsoft.com/office/powerpoint/2010/main" val="168677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22592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2DB1A3-8D5C-47DE-BDB0-FBDB82B09CF6}" type="datetime1">
              <a:rPr lang="en-US" smtClean="0"/>
              <a:t>11/22/2022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dirty="0"/>
          </a:p>
        </p:txBody>
      </p:sp>
      <p:sp>
        <p:nvSpPr>
          <p:cNvPr id="9" name="Picture Placeholder 2"/>
          <p:cNvSpPr>
            <a:spLocks noGrp="1"/>
          </p:cNvSpPr>
          <p:nvPr>
            <p:ph type="pic" idx="13"/>
          </p:nvPr>
        </p:nvSpPr>
        <p:spPr>
          <a:xfrm>
            <a:off x="5183188" y="3451509"/>
            <a:ext cx="2970212" cy="22592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Picture Placeholder 2"/>
          <p:cNvSpPr>
            <a:spLocks noGrp="1"/>
          </p:cNvSpPr>
          <p:nvPr>
            <p:ph type="pic" idx="14"/>
          </p:nvPr>
        </p:nvSpPr>
        <p:spPr>
          <a:xfrm>
            <a:off x="8383588" y="3451508"/>
            <a:ext cx="2970212" cy="22592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7768318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12"/>
        <p:cNvGrpSpPr/>
        <p:nvPr/>
      </p:nvGrpSpPr>
      <p:grpSpPr>
        <a:xfrm>
          <a:off x="0" y="0"/>
          <a:ext cx="0" cy="0"/>
          <a:chOff x="0" y="0"/>
          <a:chExt cx="0" cy="0"/>
        </a:xfrm>
      </p:grpSpPr>
      <p:pic>
        <p:nvPicPr>
          <p:cNvPr id="13" name="Google Shape;13;p2" descr="A picture containing photo, newspaper, different, many&#10;&#10;Description automatically generated"/>
          <p:cNvPicPr preferRelativeResize="0"/>
          <p:nvPr/>
        </p:nvPicPr>
        <p:blipFill rotWithShape="1">
          <a:blip r:embed="rId2">
            <a:alphaModFix amt="20000"/>
          </a:blip>
          <a:srcRect/>
          <a:stretch/>
        </p:blipFill>
        <p:spPr>
          <a:xfrm>
            <a:off x="0" y="1673"/>
            <a:ext cx="12192001" cy="6854653"/>
          </a:xfrm>
          <a:prstGeom prst="rect">
            <a:avLst/>
          </a:prstGeom>
          <a:noFill/>
          <a:ln>
            <a:noFill/>
          </a:ln>
        </p:spPr>
      </p:pic>
      <p:sp>
        <p:nvSpPr>
          <p:cNvPr id="14" name="Google Shape;14;p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5" name="Google Shape;15;p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6" name="Google Shape;16;p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dirty="0"/>
          </a:p>
        </p:txBody>
      </p:sp>
      <p:sp>
        <p:nvSpPr>
          <p:cNvPr id="17" name="Google Shape;17;p2"/>
          <p:cNvSpPr txBox="1">
            <a:spLocks noGrp="1"/>
          </p:cNvSpPr>
          <p:nvPr>
            <p:ph type="ctrTitle"/>
          </p:nvPr>
        </p:nvSpPr>
        <p:spPr>
          <a:xfrm>
            <a:off x="1524000" y="2235199"/>
            <a:ext cx="9144000" cy="2387700"/>
          </a:xfrm>
          <a:prstGeom prst="rect">
            <a:avLst/>
          </a:prstGeom>
          <a:solidFill>
            <a:schemeClr val="lt1">
              <a:alpha val="61568"/>
            </a:schemeClr>
          </a:solidFill>
          <a:ln w="79375" cap="rnd" cmpd="sng">
            <a:solidFill>
              <a:srgbClr val="C00000">
                <a:alpha val="77647"/>
              </a:srgbClr>
            </a:solidFill>
            <a:prstDash val="solid"/>
            <a:round/>
            <a:headEnd type="none" w="sm" len="sm"/>
            <a:tailEnd type="none" w="sm" len="sm"/>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2"/>
              </a:buClr>
              <a:buSzPts val="6000"/>
              <a:buFont typeface="Trebuchet M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subTitle" idx="1"/>
          </p:nvPr>
        </p:nvSpPr>
        <p:spPr>
          <a:xfrm>
            <a:off x="1445341" y="4714875"/>
            <a:ext cx="9144000" cy="1028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rgbClr val="C22536"/>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rgbClr val="901A28"/>
              </a:buClr>
              <a:buSzPts val="1600"/>
              <a:buNone/>
              <a:defRPr sz="1600"/>
            </a:lvl4pPr>
            <a:lvl5pPr lvl="4" algn="ctr">
              <a:lnSpc>
                <a:spcPct val="90000"/>
              </a:lnSpc>
              <a:spcBef>
                <a:spcPts val="500"/>
              </a:spcBef>
              <a:spcAft>
                <a:spcPts val="0"/>
              </a:spcAft>
              <a:buClr>
                <a:srgbClr val="52525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17921696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2_Title and Content">
    <p:spTree>
      <p:nvGrpSpPr>
        <p:cNvPr id="1" name="Shape 111"/>
        <p:cNvGrpSpPr/>
        <p:nvPr/>
      </p:nvGrpSpPr>
      <p:grpSpPr>
        <a:xfrm>
          <a:off x="0" y="0"/>
          <a:ext cx="0" cy="0"/>
          <a:chOff x="0" y="0"/>
          <a:chExt cx="0" cy="0"/>
        </a:xfrm>
      </p:grpSpPr>
      <p:sp>
        <p:nvSpPr>
          <p:cNvPr id="112" name="Google Shape;112;p15"/>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1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C22536"/>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901A28"/>
              </a:buClr>
              <a:buSzPts val="1800"/>
              <a:buChar char="•"/>
              <a:defRPr/>
            </a:lvl4pPr>
            <a:lvl5pPr marL="2286000" lvl="4" indent="-342900" algn="l">
              <a:lnSpc>
                <a:spcPct val="90000"/>
              </a:lnSpc>
              <a:spcBef>
                <a:spcPts val="500"/>
              </a:spcBef>
              <a:spcAft>
                <a:spcPts val="0"/>
              </a:spcAft>
              <a:buClr>
                <a:srgbClr val="52525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1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15" name="Google Shape;115;p1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16" name="Google Shape;116;p15"/>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dirty="0"/>
          </a:p>
        </p:txBody>
      </p:sp>
      <p:pic>
        <p:nvPicPr>
          <p:cNvPr id="117" name="Google Shape;117;p15" descr="Virginia Department of Education"/>
          <p:cNvPicPr preferRelativeResize="0"/>
          <p:nvPr/>
        </p:nvPicPr>
        <p:blipFill rotWithShape="1">
          <a:blip r:embed="rId2">
            <a:alphaModFix/>
          </a:blip>
          <a:srcRect/>
          <a:stretch/>
        </p:blipFill>
        <p:spPr>
          <a:xfrm rot="-5400000">
            <a:off x="-3027419" y="3223350"/>
            <a:ext cx="6664604" cy="381164"/>
          </a:xfrm>
          <a:prstGeom prst="rect">
            <a:avLst/>
          </a:prstGeom>
          <a:noFill/>
          <a:ln>
            <a:noFill/>
          </a:ln>
        </p:spPr>
      </p:pic>
      <p:pic>
        <p:nvPicPr>
          <p:cNvPr id="118" name="Google Shape;118;p15" descr="VDOE Logo&#10;"/>
          <p:cNvPicPr preferRelativeResize="0"/>
          <p:nvPr/>
        </p:nvPicPr>
        <p:blipFill rotWithShape="1">
          <a:blip r:embed="rId3">
            <a:alphaModFix/>
          </a:blip>
          <a:srcRect/>
          <a:stretch/>
        </p:blipFill>
        <p:spPr>
          <a:xfrm>
            <a:off x="9622340" y="6116944"/>
            <a:ext cx="2531807" cy="843935"/>
          </a:xfrm>
          <a:prstGeom prst="rect">
            <a:avLst/>
          </a:prstGeom>
          <a:noFill/>
          <a:ln>
            <a:noFill/>
          </a:ln>
        </p:spPr>
      </p:pic>
    </p:spTree>
    <p:extLst>
      <p:ext uri="{BB962C8B-B14F-4D97-AF65-F5344CB8AC3E}">
        <p14:creationId xmlns:p14="http://schemas.microsoft.com/office/powerpoint/2010/main" val="3756174001"/>
      </p:ext>
    </p:extLst>
  </p:cSld>
  <p:clrMapOvr>
    <a:masterClrMapping/>
  </p:clrMapOvr>
  <p:extLst mod="1">
    <p:ext uri="{DCECCB84-F9BA-43D5-87BE-67443E8EF086}">
      <p15:sldGuideLst xmlns:p15="http://schemas.microsoft.com/office/powerpoint/2012/main">
        <p15:guide id="1" orient="horz" pos="424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1" y="1130909"/>
            <a:ext cx="10515600" cy="2387600"/>
          </a:xfrm>
        </p:spPr>
        <p:txBody>
          <a:bodyPr anchor="b"/>
          <a:lstStyle>
            <a:lvl1pPr algn="ctr">
              <a:defRPr sz="6000" cap="small" baseline="0"/>
            </a:lvl1pPr>
          </a:lstStyle>
          <a:p>
            <a:r>
              <a:rPr lang="en-US" dirty="0"/>
              <a:t>Click to Edit Master title style</a:t>
            </a:r>
          </a:p>
        </p:txBody>
      </p:sp>
      <p:sp>
        <p:nvSpPr>
          <p:cNvPr id="3" name="Subtitle 2"/>
          <p:cNvSpPr>
            <a:spLocks noGrp="1"/>
          </p:cNvSpPr>
          <p:nvPr>
            <p:ph type="subTitle" idx="1"/>
          </p:nvPr>
        </p:nvSpPr>
        <p:spPr>
          <a:xfrm>
            <a:off x="838200" y="3636221"/>
            <a:ext cx="105156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404C249E-D282-4660-885A-F74A817FB28E}" type="datetime1">
              <a:rPr lang="en-US" smtClean="0"/>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dirty="0"/>
          </a:p>
        </p:txBody>
      </p:sp>
    </p:spTree>
    <p:extLst>
      <p:ext uri="{BB962C8B-B14F-4D97-AF65-F5344CB8AC3E}">
        <p14:creationId xmlns:p14="http://schemas.microsoft.com/office/powerpoint/2010/main" val="28173965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6" name="Google Shape;36;p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7" name="Google Shape;37;p5"/>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dirty="0"/>
          </a:p>
        </p:txBody>
      </p:sp>
      <p:pic>
        <p:nvPicPr>
          <p:cNvPr id="38" name="Google Shape;38;p5" descr="Virginia Department of Education"/>
          <p:cNvPicPr preferRelativeResize="0"/>
          <p:nvPr/>
        </p:nvPicPr>
        <p:blipFill rotWithShape="1">
          <a:blip r:embed="rId2">
            <a:alphaModFix/>
          </a:blip>
          <a:srcRect/>
          <a:stretch/>
        </p:blipFill>
        <p:spPr>
          <a:xfrm rot="-5400000">
            <a:off x="-3027419" y="3223350"/>
            <a:ext cx="6664604" cy="381164"/>
          </a:xfrm>
          <a:prstGeom prst="rect">
            <a:avLst/>
          </a:prstGeom>
          <a:noFill/>
          <a:ln>
            <a:noFill/>
          </a:ln>
        </p:spPr>
      </p:pic>
      <p:pic>
        <p:nvPicPr>
          <p:cNvPr id="39" name="Google Shape;39;p5" descr="VDOE Logo"/>
          <p:cNvPicPr preferRelativeResize="0"/>
          <p:nvPr/>
        </p:nvPicPr>
        <p:blipFill rotWithShape="1">
          <a:blip r:embed="rId3">
            <a:alphaModFix/>
          </a:blip>
          <a:srcRect/>
          <a:stretch/>
        </p:blipFill>
        <p:spPr>
          <a:xfrm>
            <a:off x="9622340" y="6116944"/>
            <a:ext cx="2531807" cy="843935"/>
          </a:xfrm>
          <a:prstGeom prst="rect">
            <a:avLst/>
          </a:prstGeom>
          <a:noFill/>
          <a:ln>
            <a:noFill/>
          </a:ln>
        </p:spPr>
      </p:pic>
    </p:spTree>
    <p:extLst>
      <p:ext uri="{BB962C8B-B14F-4D97-AF65-F5344CB8AC3E}">
        <p14:creationId xmlns:p14="http://schemas.microsoft.com/office/powerpoint/2010/main" val="972958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30909"/>
            <a:ext cx="5254951" cy="2387600"/>
          </a:xfrm>
        </p:spPr>
        <p:txBody>
          <a:bodyPr anchor="b"/>
          <a:lstStyle>
            <a:lvl1pPr algn="l">
              <a:defRPr sz="6000" cap="small" baseline="0"/>
            </a:lvl1pPr>
          </a:lstStyle>
          <a:p>
            <a:r>
              <a:rPr lang="en-US" dirty="0"/>
              <a:t>Click to edit Master title style</a:t>
            </a:r>
          </a:p>
        </p:txBody>
      </p:sp>
      <p:sp>
        <p:nvSpPr>
          <p:cNvPr id="3" name="Subtitle 2"/>
          <p:cNvSpPr>
            <a:spLocks noGrp="1"/>
          </p:cNvSpPr>
          <p:nvPr>
            <p:ph type="subTitle" idx="1"/>
          </p:nvPr>
        </p:nvSpPr>
        <p:spPr>
          <a:xfrm>
            <a:off x="838200" y="3636221"/>
            <a:ext cx="5254951"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9E2D3C0D-AEE8-4C37-B586-2E02B9B135CF}" type="datetime1">
              <a:rPr lang="en-US" smtClean="0"/>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dirty="0"/>
          </a:p>
        </p:txBody>
      </p:sp>
      <p:sp>
        <p:nvSpPr>
          <p:cNvPr id="7" name="Rectangle 6" descr="VDOE Logo"/>
          <p:cNvSpPr/>
          <p:nvPr userDrawn="1"/>
        </p:nvSpPr>
        <p:spPr>
          <a:xfrm>
            <a:off x="2020701" y="919537"/>
            <a:ext cx="10893915" cy="5938463"/>
          </a:xfrm>
          <a:prstGeom prst="rect">
            <a:avLst/>
          </a:prstGeom>
          <a:blipFill dpi="0" rotWithShape="1">
            <a:blip r:embed="rId2">
              <a:alphaModFix amt="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userDrawn="1"/>
        </p:nvSpPr>
        <p:spPr>
          <a:xfrm>
            <a:off x="2178121" y="5751826"/>
            <a:ext cx="9513869" cy="692497"/>
          </a:xfrm>
          <a:prstGeom prst="rect">
            <a:avLst/>
          </a:prstGeom>
          <a:noFill/>
        </p:spPr>
        <p:txBody>
          <a:bodyPr wrap="square" rtlCol="0">
            <a:spAutoFit/>
          </a:bodyPr>
          <a:lstStyle/>
          <a:p>
            <a:pPr algn="r"/>
            <a:r>
              <a:rPr lang="en-US" sz="3900" b="1" dirty="0">
                <a:solidFill>
                  <a:schemeClr val="tx1">
                    <a:alpha val="7000"/>
                  </a:schemeClr>
                </a:solidFill>
                <a:latin typeface="Trebuchet MS" panose="020B0603020202020204" pitchFamily="34" charset="0"/>
              </a:rPr>
              <a:t>VIRGINIA DEPARTMENT OF EDUCATION</a:t>
            </a:r>
          </a:p>
        </p:txBody>
      </p:sp>
    </p:spTree>
    <p:extLst>
      <p:ext uri="{BB962C8B-B14F-4D97-AF65-F5344CB8AC3E}">
        <p14:creationId xmlns:p14="http://schemas.microsoft.com/office/powerpoint/2010/main" val="115817387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bg>
      <p:bgPr>
        <a:gradFill rotWithShape="1">
          <a:gsLst>
            <a:gs pos="0">
              <a:srgbClr val="3E5B91"/>
            </a:gs>
            <a:gs pos="50000">
              <a:srgbClr val="1A4480"/>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30909"/>
            <a:ext cx="10515600" cy="2387600"/>
          </a:xfrm>
        </p:spPr>
        <p:txBody>
          <a:bodyPr anchor="b"/>
          <a:lstStyle>
            <a:lvl1pPr algn="ctr">
              <a:defRPr sz="6000" cap="small" baseline="0"/>
            </a:lvl1pPr>
          </a:lstStyle>
          <a:p>
            <a:r>
              <a:rPr lang="en-US" dirty="0"/>
              <a:t>Click to edit Master title style</a:t>
            </a:r>
          </a:p>
        </p:txBody>
      </p:sp>
      <p:sp>
        <p:nvSpPr>
          <p:cNvPr id="3" name="Subtitle 2"/>
          <p:cNvSpPr>
            <a:spLocks noGrp="1"/>
          </p:cNvSpPr>
          <p:nvPr>
            <p:ph type="subTitle" idx="1"/>
          </p:nvPr>
        </p:nvSpPr>
        <p:spPr>
          <a:xfrm>
            <a:off x="838200" y="3636221"/>
            <a:ext cx="105156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0181799C-EA78-4FD4-8B5A-E18EB096E5C6}" type="datetime1">
              <a:rPr lang="en-US" smtClean="0"/>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dirty="0"/>
          </a:p>
        </p:txBody>
      </p:sp>
    </p:spTree>
    <p:extLst>
      <p:ext uri="{BB962C8B-B14F-4D97-AF65-F5344CB8AC3E}">
        <p14:creationId xmlns:p14="http://schemas.microsoft.com/office/powerpoint/2010/main" val="387849773"/>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A720E70-56EB-42D6-915F-EA4C717EB9E4}" type="datetime1">
              <a:rPr lang="en-US" smtClean="0"/>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dirty="0"/>
          </a:p>
        </p:txBody>
      </p:sp>
      <p:sp>
        <p:nvSpPr>
          <p:cNvPr id="8" name="Content Placeholder 2"/>
          <p:cNvSpPr>
            <a:spLocks noGrp="1"/>
          </p:cNvSpPr>
          <p:nvPr>
            <p:ph idx="1"/>
          </p:nvPr>
        </p:nvSpPr>
        <p:spPr>
          <a:xfrm>
            <a:off x="838200" y="1458930"/>
            <a:ext cx="10515600" cy="471803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p:cNvSpPr>
            <a:spLocks noGrp="1"/>
          </p:cNvSpPr>
          <p:nvPr>
            <p:ph type="body" sz="quarter" idx="13" hasCustomPrompt="1"/>
          </p:nvPr>
        </p:nvSpPr>
        <p:spPr>
          <a:xfrm>
            <a:off x="0" y="0"/>
            <a:ext cx="12192000" cy="1323975"/>
          </a:xfrm>
          <a:solidFill>
            <a:schemeClr val="tx1"/>
          </a:solidFill>
        </p:spPr>
        <p:txBody>
          <a:bodyPr lIns="822960" tIns="640080">
            <a:normAutofit/>
          </a:bodyPr>
          <a:lstStyle>
            <a:lvl1pPr marL="0" indent="0">
              <a:buNone/>
              <a:defRPr sz="4400" cap="small" baseline="0">
                <a:solidFill>
                  <a:schemeClr val="bg1"/>
                </a:solidFill>
                <a:latin typeface="+mj-lt"/>
              </a:defRPr>
            </a:lvl1pPr>
          </a:lstStyle>
          <a:p>
            <a:pPr lvl="0"/>
            <a:r>
              <a:rPr lang="en-US" dirty="0"/>
              <a:t>Click Here to Edit Master Title</a:t>
            </a:r>
          </a:p>
        </p:txBody>
      </p:sp>
    </p:spTree>
    <p:extLst>
      <p:ext uri="{BB962C8B-B14F-4D97-AF65-F5344CB8AC3E}">
        <p14:creationId xmlns:p14="http://schemas.microsoft.com/office/powerpoint/2010/main" val="2216124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58930"/>
            <a:ext cx="10515600" cy="47180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720E70-56EB-42D6-915F-EA4C717EB9E4}" type="datetime1">
              <a:rPr lang="en-US" smtClean="0"/>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dirty="0"/>
          </a:p>
        </p:txBody>
      </p:sp>
      <p:sp>
        <p:nvSpPr>
          <p:cNvPr id="8" name="Text Placeholder 10"/>
          <p:cNvSpPr>
            <a:spLocks noGrp="1"/>
          </p:cNvSpPr>
          <p:nvPr>
            <p:ph type="body" sz="quarter" idx="13" hasCustomPrompt="1"/>
          </p:nvPr>
        </p:nvSpPr>
        <p:spPr>
          <a:xfrm>
            <a:off x="0" y="0"/>
            <a:ext cx="12192000" cy="1323975"/>
          </a:xfrm>
          <a:noFill/>
        </p:spPr>
        <p:txBody>
          <a:bodyPr lIns="822960" tIns="640080">
            <a:normAutofit/>
          </a:bodyPr>
          <a:lstStyle>
            <a:lvl1pPr marL="0" indent="0">
              <a:buNone/>
              <a:defRPr sz="4400" cap="small" baseline="0">
                <a:solidFill>
                  <a:schemeClr val="tx1"/>
                </a:solidFill>
                <a:latin typeface="+mj-lt"/>
              </a:defRPr>
            </a:lvl1pPr>
          </a:lstStyle>
          <a:p>
            <a:pPr lvl="0"/>
            <a:r>
              <a:rPr lang="en-US" dirty="0"/>
              <a:t>Click Here to Edit Master Title</a:t>
            </a:r>
          </a:p>
        </p:txBody>
      </p:sp>
    </p:spTree>
    <p:extLst>
      <p:ext uri="{BB962C8B-B14F-4D97-AF65-F5344CB8AC3E}">
        <p14:creationId xmlns:p14="http://schemas.microsoft.com/office/powerpoint/2010/main" val="4088696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171AC85E-EDEC-42A1-88DA-B1145C21F245}" type="datetime1">
              <a:rPr lang="en-US" smtClean="0"/>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dirty="0"/>
          </a:p>
        </p:txBody>
      </p:sp>
    </p:spTree>
    <p:extLst>
      <p:ext uri="{BB962C8B-B14F-4D97-AF65-F5344CB8AC3E}">
        <p14:creationId xmlns:p14="http://schemas.microsoft.com/office/powerpoint/2010/main" val="3369611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1_Section Header">
    <p:bg>
      <p:bgPr>
        <a:gradFill flip="none" rotWithShape="1">
          <a:gsLst>
            <a:gs pos="0">
              <a:schemeClr val="tx1"/>
            </a:gs>
            <a:gs pos="50000">
              <a:srgbClr val="1A4480"/>
            </a:gs>
            <a:gs pos="100000">
              <a:srgbClr val="3E5B91"/>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171AC85E-EDEC-42A1-88DA-B1145C21F245}" type="datetime1">
              <a:rPr lang="en-US" smtClean="0"/>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dirty="0"/>
          </a:p>
        </p:txBody>
      </p:sp>
    </p:spTree>
    <p:extLst>
      <p:ext uri="{BB962C8B-B14F-4D97-AF65-F5344CB8AC3E}">
        <p14:creationId xmlns:p14="http://schemas.microsoft.com/office/powerpoint/2010/main" val="2569919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48622"/>
            <a:ext cx="5181600" cy="46283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548622"/>
            <a:ext cx="5181600" cy="46283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F06C96A5-1280-4BBD-93AB-AD67D678B93B}" type="datetime1">
              <a:rPr lang="en-US" smtClean="0"/>
              <a:t>11/22/2022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dirty="0"/>
          </a:p>
        </p:txBody>
      </p:sp>
      <p:sp>
        <p:nvSpPr>
          <p:cNvPr id="9" name="Text Placeholder 10"/>
          <p:cNvSpPr>
            <a:spLocks noGrp="1"/>
          </p:cNvSpPr>
          <p:nvPr>
            <p:ph type="body" sz="quarter" idx="13" hasCustomPrompt="1"/>
          </p:nvPr>
        </p:nvSpPr>
        <p:spPr>
          <a:xfrm>
            <a:off x="0" y="0"/>
            <a:ext cx="12192000" cy="1323975"/>
          </a:xfrm>
          <a:solidFill>
            <a:schemeClr val="tx1"/>
          </a:solidFill>
        </p:spPr>
        <p:txBody>
          <a:bodyPr lIns="822960" tIns="640080">
            <a:normAutofit/>
          </a:bodyPr>
          <a:lstStyle>
            <a:lvl1pPr marL="0" indent="0">
              <a:buNone/>
              <a:defRPr sz="4400" cap="small" baseline="0">
                <a:solidFill>
                  <a:schemeClr val="bg1"/>
                </a:solidFill>
                <a:latin typeface="+mj-lt"/>
              </a:defRPr>
            </a:lvl1pPr>
          </a:lstStyle>
          <a:p>
            <a:pPr lvl="0"/>
            <a:r>
              <a:rPr lang="en-US" dirty="0"/>
              <a:t>Click Here to Edit Master Title</a:t>
            </a:r>
          </a:p>
        </p:txBody>
      </p:sp>
    </p:spTree>
    <p:extLst>
      <p:ext uri="{BB962C8B-B14F-4D97-AF65-F5344CB8AC3E}">
        <p14:creationId xmlns:p14="http://schemas.microsoft.com/office/powerpoint/2010/main" val="595260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8F71C4-ABB1-43BF-A1B6-165F4DBACD94}" type="datetime1">
              <a:rPr lang="en-US" smtClean="0"/>
              <a:t>11/22/2022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102BAA-C61A-4A39-BDF1-4340D572B82C}" type="slidenum">
              <a:rPr lang="en-US" smtClean="0"/>
              <a:t>‹#›</a:t>
            </a:fld>
            <a:endParaRPr lang="en-US" dirty="0"/>
          </a:p>
        </p:txBody>
      </p:sp>
    </p:spTree>
    <p:extLst>
      <p:ext uri="{BB962C8B-B14F-4D97-AF65-F5344CB8AC3E}">
        <p14:creationId xmlns:p14="http://schemas.microsoft.com/office/powerpoint/2010/main" val="2468087798"/>
      </p:ext>
    </p:extLst>
  </p:cSld>
  <p:clrMap bg1="lt1" tx1="dk1" bg2="lt2" tx2="dk2" accent1="accent1" accent2="accent2" accent3="accent3" accent4="accent4" accent5="accent5" accent6="accent6" hlink="hlink" folHlink="folHlink"/>
  <p:sldLayoutIdLst>
    <p:sldLayoutId id="2147483673" r:id="rId1"/>
    <p:sldLayoutId id="2147483685" r:id="rId2"/>
    <p:sldLayoutId id="2147483684" r:id="rId3"/>
    <p:sldLayoutId id="2147483686" r:id="rId4"/>
    <p:sldLayoutId id="2147483674" r:id="rId5"/>
    <p:sldLayoutId id="2147483687" r:id="rId6"/>
    <p:sldLayoutId id="2147483675" r:id="rId7"/>
    <p:sldLayoutId id="2147483691" r:id="rId8"/>
    <p:sldLayoutId id="2147483676" r:id="rId9"/>
    <p:sldLayoutId id="2147483689" r:id="rId10"/>
    <p:sldLayoutId id="2147483677" r:id="rId11"/>
    <p:sldLayoutId id="2147483690" r:id="rId12"/>
    <p:sldLayoutId id="2147483678" r:id="rId13"/>
    <p:sldLayoutId id="2147483679" r:id="rId14"/>
    <p:sldLayoutId id="2147483680" r:id="rId15"/>
    <p:sldLayoutId id="2147483681" r:id="rId16"/>
    <p:sldLayoutId id="2147483688" r:id="rId17"/>
    <p:sldLayoutId id="2147483692" r:id="rId18"/>
    <p:sldLayoutId id="2147483693" r:id="rId19"/>
    <p:sldLayoutId id="2147483694" r:id="rId2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rgbClr val="555555"/>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Calibri" panose="020F0502020204030204" pitchFamily="34" charset="0"/>
        <a:buChar char="-"/>
        <a:defRPr sz="2400" kern="1200">
          <a:solidFill>
            <a:srgbClr val="555555"/>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65000"/>
        <a:buFont typeface="Courier New" panose="02070309020205020404" pitchFamily="49" charset="0"/>
        <a:buChar char="o"/>
        <a:defRPr sz="2000" kern="1200">
          <a:solidFill>
            <a:srgbClr val="555555"/>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rgbClr val="555555"/>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Calibri" panose="020F0502020204030204" pitchFamily="34" charset="0"/>
        <a:buChar char="-"/>
        <a:defRPr sz="1800" kern="1200">
          <a:solidFill>
            <a:srgbClr val="55555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hyperlink" Target="http://www.doe.virginia.gov/info_management/data_collection/positions-exits/index.shtml" TargetMode="Externa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hyperlink" Target="mailto:resultshelp@doe.Virginia.gov" TargetMode="External"/><Relationship Id="rId4" Type="http://schemas.openxmlformats.org/officeDocument/2006/relationships/hyperlink" Target="mailto:patricia.mealy@doe.virginia.gov"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doe.virginia.gov/info_management/data_collection/sbar/index.shtml" TargetMode="External"/><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30909"/>
            <a:ext cx="6560127" cy="2387600"/>
          </a:xfrm>
        </p:spPr>
        <p:txBody>
          <a:bodyPr>
            <a:noAutofit/>
          </a:bodyPr>
          <a:lstStyle/>
          <a:p>
            <a:r>
              <a:rPr lang="en-US" sz="4400" dirty="0" smtClean="0"/>
              <a:t>Student Behavior and Administrative Response Data Collection</a:t>
            </a:r>
            <a:endParaRPr lang="en-US" sz="4400" dirty="0"/>
          </a:p>
        </p:txBody>
      </p:sp>
      <p:sp>
        <p:nvSpPr>
          <p:cNvPr id="3" name="Subtitle 2"/>
          <p:cNvSpPr>
            <a:spLocks noGrp="1"/>
          </p:cNvSpPr>
          <p:nvPr>
            <p:ph type="subTitle" idx="1"/>
          </p:nvPr>
        </p:nvSpPr>
        <p:spPr/>
        <p:txBody>
          <a:bodyPr/>
          <a:lstStyle/>
          <a:p>
            <a:r>
              <a:rPr lang="en-US" b="1" dirty="0" smtClean="0">
                <a:solidFill>
                  <a:srgbClr val="000000"/>
                </a:solidFill>
              </a:rPr>
              <a:t>2022-2023 School Year</a:t>
            </a:r>
            <a:endParaRPr lang="en-US" b="1" dirty="0">
              <a:solidFill>
                <a:srgbClr val="000000"/>
              </a:solidFill>
            </a:endParaRPr>
          </a:p>
        </p:txBody>
      </p:sp>
      <p:sp>
        <p:nvSpPr>
          <p:cNvPr id="4" name="Slide Number Placeholder 3"/>
          <p:cNvSpPr>
            <a:spLocks noGrp="1"/>
          </p:cNvSpPr>
          <p:nvPr>
            <p:ph type="sldNum" sz="quarter" idx="12"/>
          </p:nvPr>
        </p:nvSpPr>
        <p:spPr/>
        <p:txBody>
          <a:bodyPr/>
          <a:lstStyle/>
          <a:p>
            <a:fld id="{B2102BAA-C61A-4A39-BDF1-4340D572B82C}" type="slidenum">
              <a:rPr lang="en-US" smtClean="0"/>
              <a:t>1</a:t>
            </a:fld>
            <a:endParaRPr lang="en-US" dirty="0"/>
          </a:p>
        </p:txBody>
      </p:sp>
    </p:spTree>
    <p:extLst>
      <p:ext uri="{BB962C8B-B14F-4D97-AF65-F5344CB8AC3E}">
        <p14:creationId xmlns:p14="http://schemas.microsoft.com/office/powerpoint/2010/main" val="6314998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41"/>
          <p:cNvSpPr txBox="1">
            <a:spLocks noGrp="1"/>
          </p:cNvSpPr>
          <p:nvPr>
            <p:ph type="title" idx="4294967295"/>
          </p:nvPr>
        </p:nvSpPr>
        <p:spPr>
          <a:xfrm>
            <a:off x="0" y="0"/>
            <a:ext cx="12192000" cy="1128713"/>
          </a:xfrm>
          <a:prstGeom prst="rect">
            <a:avLst/>
          </a:prstGeom>
          <a:solidFill>
            <a:schemeClr val="tx1"/>
          </a:solidFill>
          <a:ln>
            <a:noFill/>
          </a:ln>
        </p:spPr>
        <p:txBody>
          <a:bodyPr spcFirstLastPara="1" wrap="square" lIns="91425" tIns="45700" rIns="91425" bIns="45700" anchor="ctr" anchorCtr="0">
            <a:normAutofit/>
          </a:bodyPr>
          <a:lstStyle/>
          <a:p>
            <a:pPr lvl="0" algn="ctr"/>
            <a:r>
              <a:rPr lang="en-US" dirty="0">
                <a:solidFill>
                  <a:schemeClr val="bg1"/>
                </a:solidFill>
              </a:rPr>
              <a:t>Submitting SBAR File with No Data</a:t>
            </a:r>
            <a:endParaRPr dirty="0">
              <a:solidFill>
                <a:schemeClr val="bg1"/>
              </a:solidFill>
            </a:endParaRPr>
          </a:p>
        </p:txBody>
      </p:sp>
      <p:pic>
        <p:nvPicPr>
          <p:cNvPr id="4" name="Google Shape;342;p42"/>
          <p:cNvPicPr preferRelativeResize="0">
            <a:picLocks/>
          </p:cNvPicPr>
          <p:nvPr/>
        </p:nvPicPr>
        <p:blipFill rotWithShape="1">
          <a:blip r:embed="rId3">
            <a:alphaModFix/>
          </a:blip>
          <a:srcRect/>
          <a:stretch/>
        </p:blipFill>
        <p:spPr>
          <a:xfrm>
            <a:off x="1558947" y="1474732"/>
            <a:ext cx="5991384" cy="4702231"/>
          </a:xfrm>
          <a:prstGeom prst="rect">
            <a:avLst/>
          </a:prstGeom>
          <a:noFill/>
          <a:ln>
            <a:noFill/>
          </a:ln>
        </p:spPr>
      </p:pic>
    </p:spTree>
    <p:extLst>
      <p:ext uri="{BB962C8B-B14F-4D97-AF65-F5344CB8AC3E}">
        <p14:creationId xmlns:p14="http://schemas.microsoft.com/office/powerpoint/2010/main" val="10679406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53"/>
          <p:cNvSpPr txBox="1">
            <a:spLocks noGrp="1"/>
          </p:cNvSpPr>
          <p:nvPr>
            <p:ph type="ctrTitle"/>
          </p:nvPr>
        </p:nvSpPr>
        <p:spPr>
          <a:xfrm>
            <a:off x="432262" y="465889"/>
            <a:ext cx="7043651" cy="23876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US" sz="4400" dirty="0"/>
              <a:t>SBAR </a:t>
            </a:r>
            <a:r>
              <a:rPr lang="en-US" sz="4400" dirty="0" smtClean="0"/>
              <a:t>Collection Updates with Scenarios</a:t>
            </a:r>
            <a:endParaRPr sz="4400" dirty="0"/>
          </a:p>
        </p:txBody>
      </p:sp>
      <p:sp>
        <p:nvSpPr>
          <p:cNvPr id="3" name="Subtitle 2"/>
          <p:cNvSpPr>
            <a:spLocks noGrp="1"/>
          </p:cNvSpPr>
          <p:nvPr>
            <p:ph type="subTitle" idx="1"/>
          </p:nvPr>
        </p:nvSpPr>
        <p:spPr>
          <a:xfrm>
            <a:off x="838200" y="2853489"/>
            <a:ext cx="5254951" cy="3198175"/>
          </a:xfrm>
        </p:spPr>
        <p:txBody>
          <a:bodyPr>
            <a:normAutofit/>
          </a:bodyPr>
          <a:lstStyle/>
          <a:p>
            <a:r>
              <a:rPr lang="en-US" dirty="0" smtClean="0"/>
              <a:t>Data Elements</a:t>
            </a:r>
          </a:p>
          <a:p>
            <a:r>
              <a:rPr lang="en-US" dirty="0" smtClean="0"/>
              <a:t>Code Values</a:t>
            </a:r>
          </a:p>
          <a:p>
            <a:r>
              <a:rPr lang="en-US" dirty="0"/>
              <a:t>Reporting Rules</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smtClean="0"/>
          </a:p>
          <a:p>
            <a:endParaRPr lang="en-US" dirty="0"/>
          </a:p>
        </p:txBody>
      </p:sp>
    </p:spTree>
    <p:extLst>
      <p:ext uri="{BB962C8B-B14F-4D97-AF65-F5344CB8AC3E}">
        <p14:creationId xmlns:p14="http://schemas.microsoft.com/office/powerpoint/2010/main" val="11629597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3" name="Google Shape;303;p37"/>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0" lvl="0" indent="0">
              <a:buSzPts val="1800"/>
              <a:buNone/>
            </a:pPr>
            <a:r>
              <a:rPr lang="en-US" sz="2700" b="1" dirty="0" smtClean="0">
                <a:solidFill>
                  <a:srgbClr val="000000"/>
                </a:solidFill>
                <a:latin typeface="Arial"/>
                <a:ea typeface="Arial"/>
                <a:cs typeface="Arial"/>
                <a:sym typeface="Arial"/>
              </a:rPr>
              <a:t>Definition</a:t>
            </a:r>
            <a:endParaRPr lang="en-US" sz="2700" b="1" dirty="0">
              <a:solidFill>
                <a:srgbClr val="000000"/>
              </a:solidFill>
              <a:latin typeface="Arial"/>
              <a:ea typeface="Arial"/>
              <a:cs typeface="Arial"/>
              <a:sym typeface="Arial"/>
            </a:endParaRPr>
          </a:p>
          <a:p>
            <a:pPr>
              <a:buSzPts val="1800"/>
            </a:pPr>
            <a:r>
              <a:rPr lang="en-US" sz="2700" dirty="0" smtClean="0">
                <a:solidFill>
                  <a:srgbClr val="000000"/>
                </a:solidFill>
                <a:latin typeface="Arial"/>
                <a:ea typeface="Arial"/>
                <a:cs typeface="Arial"/>
                <a:sym typeface="Arial"/>
              </a:rPr>
              <a:t>Total </a:t>
            </a:r>
            <a:r>
              <a:rPr lang="en-US" sz="2700" dirty="0">
                <a:solidFill>
                  <a:srgbClr val="000000"/>
                </a:solidFill>
                <a:latin typeface="Arial"/>
                <a:ea typeface="Arial"/>
                <a:cs typeface="Arial"/>
                <a:sym typeface="Arial"/>
              </a:rPr>
              <a:t>number of school hours of the </a:t>
            </a:r>
            <a:r>
              <a:rPr lang="en-US" sz="2700" dirty="0" smtClean="0">
                <a:solidFill>
                  <a:srgbClr val="000000"/>
                </a:solidFill>
                <a:latin typeface="Arial"/>
                <a:ea typeface="Arial"/>
                <a:cs typeface="Arial"/>
                <a:sym typeface="Arial"/>
              </a:rPr>
              <a:t>sanction</a:t>
            </a:r>
          </a:p>
          <a:p>
            <a:pPr marL="0" lvl="0" indent="0">
              <a:buSzPts val="1800"/>
              <a:buNone/>
            </a:pPr>
            <a:endParaRPr lang="en-US" sz="2700" dirty="0" smtClean="0">
              <a:solidFill>
                <a:srgbClr val="000000"/>
              </a:solidFill>
              <a:latin typeface="Arial"/>
              <a:ea typeface="Arial"/>
              <a:cs typeface="Arial"/>
              <a:sym typeface="Arial"/>
            </a:endParaRPr>
          </a:p>
          <a:p>
            <a:pPr marL="0" lvl="0" indent="0">
              <a:buSzPts val="1800"/>
              <a:buNone/>
            </a:pPr>
            <a:r>
              <a:rPr lang="en-US" sz="2700" b="1" dirty="0" smtClean="0">
                <a:solidFill>
                  <a:srgbClr val="000000"/>
                </a:solidFill>
                <a:latin typeface="Arial"/>
                <a:ea typeface="Arial"/>
                <a:cs typeface="Arial"/>
                <a:sym typeface="Arial"/>
              </a:rPr>
              <a:t>Edits</a:t>
            </a:r>
          </a:p>
          <a:p>
            <a:pPr>
              <a:buSzPts val="1800"/>
            </a:pPr>
            <a:r>
              <a:rPr lang="en-US" sz="2700" dirty="0">
                <a:solidFill>
                  <a:srgbClr val="000000"/>
                </a:solidFill>
                <a:latin typeface="Arial"/>
                <a:ea typeface="Arial"/>
                <a:cs typeface="Arial"/>
                <a:sym typeface="Arial"/>
              </a:rPr>
              <a:t>Must be blank or a value of 1-200; no decimals or factions</a:t>
            </a:r>
          </a:p>
          <a:p>
            <a:pPr>
              <a:buSzPts val="1800"/>
            </a:pPr>
            <a:r>
              <a:rPr lang="en-US" sz="2700" dirty="0">
                <a:solidFill>
                  <a:srgbClr val="000000"/>
                </a:solidFill>
                <a:latin typeface="Arial"/>
                <a:ea typeface="Arial"/>
                <a:cs typeface="Arial"/>
                <a:sym typeface="Arial"/>
              </a:rPr>
              <a:t>Must be null if Disciplinary Sanction Code is NONE</a:t>
            </a:r>
          </a:p>
          <a:p>
            <a:pPr>
              <a:buSzPts val="1800"/>
            </a:pPr>
            <a:r>
              <a:rPr lang="en-US" sz="2700" dirty="0">
                <a:solidFill>
                  <a:srgbClr val="000000"/>
                </a:solidFill>
                <a:latin typeface="Arial"/>
                <a:ea typeface="Arial"/>
                <a:cs typeface="Arial"/>
                <a:sym typeface="Arial"/>
              </a:rPr>
              <a:t>Must be null if a value is entered for Days Sanctioned</a:t>
            </a:r>
          </a:p>
          <a:p>
            <a:pPr>
              <a:buSzPts val="1800"/>
            </a:pPr>
            <a:r>
              <a:rPr lang="en-US" sz="2700" dirty="0">
                <a:solidFill>
                  <a:srgbClr val="000000"/>
                </a:solidFill>
                <a:latin typeface="Arial"/>
                <a:ea typeface="Arial"/>
                <a:cs typeface="Arial"/>
                <a:sym typeface="Arial"/>
              </a:rPr>
              <a:t>Cannot be used with STS1, SBP, LTS1, EX1, EX2 or ALT</a:t>
            </a:r>
            <a:endParaRPr sz="2500" dirty="0">
              <a:solidFill>
                <a:srgbClr val="000000"/>
              </a:solidFill>
              <a:latin typeface="Arial"/>
              <a:ea typeface="Arial"/>
              <a:cs typeface="Arial"/>
              <a:sym typeface="Arial"/>
            </a:endParaRPr>
          </a:p>
          <a:p>
            <a:pPr marL="0" lvl="0" indent="0" algn="l" rtl="0">
              <a:lnSpc>
                <a:spcPct val="90000"/>
              </a:lnSpc>
              <a:spcBef>
                <a:spcPts val="1200"/>
              </a:spcBef>
              <a:spcAft>
                <a:spcPts val="0"/>
              </a:spcAft>
              <a:buSzPts val="1800"/>
              <a:buNone/>
            </a:pPr>
            <a:endParaRPr sz="2200" dirty="0">
              <a:solidFill>
                <a:srgbClr val="000000"/>
              </a:solidFill>
              <a:latin typeface="Arial"/>
              <a:ea typeface="Arial"/>
              <a:cs typeface="Arial"/>
              <a:sym typeface="Arial"/>
            </a:endParaRPr>
          </a:p>
        </p:txBody>
      </p:sp>
      <p:sp>
        <p:nvSpPr>
          <p:cNvPr id="2" name="Text Placeholder 1"/>
          <p:cNvSpPr>
            <a:spLocks noGrp="1"/>
          </p:cNvSpPr>
          <p:nvPr>
            <p:ph type="body" sz="quarter" idx="13"/>
          </p:nvPr>
        </p:nvSpPr>
        <p:spPr/>
        <p:txBody>
          <a:bodyPr/>
          <a:lstStyle/>
          <a:p>
            <a:pPr algn="ctr"/>
            <a:r>
              <a:rPr lang="en-US" dirty="0"/>
              <a:t>Hours </a:t>
            </a:r>
            <a:r>
              <a:rPr lang="en-US" dirty="0" smtClean="0"/>
              <a:t>Sanctioned- *New Data Element*</a:t>
            </a:r>
            <a:endParaRPr lang="en-US" dirty="0"/>
          </a:p>
        </p:txBody>
      </p:sp>
    </p:spTree>
    <p:extLst>
      <p:ext uri="{BB962C8B-B14F-4D97-AF65-F5344CB8AC3E}">
        <p14:creationId xmlns:p14="http://schemas.microsoft.com/office/powerpoint/2010/main" val="4791865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9" name="Google Shape;309;p38"/>
          <p:cNvSpPr txBox="1">
            <a:spLocks noGrp="1"/>
          </p:cNvSpPr>
          <p:nvPr>
            <p:ph idx="1"/>
          </p:nvPr>
        </p:nvSpPr>
        <p:spPr>
          <a:xfrm>
            <a:off x="277091" y="1228023"/>
            <a:ext cx="11425505" cy="5189009"/>
          </a:xfrm>
          <a:prstGeom prst="rect">
            <a:avLst/>
          </a:prstGeom>
          <a:noFill/>
          <a:ln>
            <a:noFill/>
          </a:ln>
        </p:spPr>
        <p:txBody>
          <a:bodyPr spcFirstLastPara="1" wrap="square" lIns="121900" tIns="60925" rIns="121900" bIns="60925" anchor="t" anchorCtr="0">
            <a:normAutofit/>
          </a:bodyPr>
          <a:lstStyle/>
          <a:p>
            <a:pPr marL="0" lvl="0" indent="0" algn="l" rtl="0">
              <a:lnSpc>
                <a:spcPct val="90000"/>
              </a:lnSpc>
              <a:spcBef>
                <a:spcPts val="0"/>
              </a:spcBef>
              <a:spcAft>
                <a:spcPts val="0"/>
              </a:spcAft>
              <a:buClr>
                <a:schemeClr val="accent1"/>
              </a:buClr>
              <a:buSzPts val="2000"/>
              <a:buNone/>
            </a:pPr>
            <a:endParaRPr lang="en-US" sz="1600" dirty="0" smtClean="0">
              <a:solidFill>
                <a:srgbClr val="000000"/>
              </a:solidFill>
            </a:endParaRPr>
          </a:p>
          <a:p>
            <a:pPr marL="0" lvl="0" indent="0" algn="l" rtl="0">
              <a:lnSpc>
                <a:spcPct val="90000"/>
              </a:lnSpc>
              <a:spcBef>
                <a:spcPts val="0"/>
              </a:spcBef>
              <a:spcAft>
                <a:spcPts val="0"/>
              </a:spcAft>
              <a:buClr>
                <a:schemeClr val="accent1"/>
              </a:buClr>
              <a:buSzPts val="2000"/>
              <a:buNone/>
            </a:pPr>
            <a:r>
              <a:rPr lang="en-US" sz="2400" dirty="0" smtClean="0">
                <a:solidFill>
                  <a:srgbClr val="000000"/>
                </a:solidFill>
              </a:rPr>
              <a:t>Nick </a:t>
            </a:r>
            <a:r>
              <a:rPr lang="en-US" sz="2400" dirty="0">
                <a:solidFill>
                  <a:srgbClr val="000000"/>
                </a:solidFill>
              </a:rPr>
              <a:t>was caught cheating on his math exam, and he was immediately sent to the principal’s office.  Nick admitted that he wanted a good grade, however, he didn’t get the chance to study for the Math exam.  Nick was assigned to In-School-Suspension during his math class for one week. His parents were also contacted about his behavior. </a:t>
            </a:r>
            <a:endParaRPr sz="2400" dirty="0">
              <a:solidFill>
                <a:srgbClr val="000000"/>
              </a:solidFill>
            </a:endParaRPr>
          </a:p>
        </p:txBody>
      </p:sp>
      <p:sp>
        <p:nvSpPr>
          <p:cNvPr id="2" name="Text Placeholder 1"/>
          <p:cNvSpPr>
            <a:spLocks noGrp="1"/>
          </p:cNvSpPr>
          <p:nvPr>
            <p:ph type="body" sz="quarter" idx="13"/>
          </p:nvPr>
        </p:nvSpPr>
        <p:spPr/>
        <p:txBody>
          <a:bodyPr>
            <a:normAutofit/>
          </a:bodyPr>
          <a:lstStyle/>
          <a:p>
            <a:pPr algn="ctr"/>
            <a:r>
              <a:rPr lang="en-US" sz="4000" dirty="0"/>
              <a:t>Hours </a:t>
            </a:r>
            <a:r>
              <a:rPr lang="en-US" sz="4000" dirty="0" smtClean="0"/>
              <a:t>Sanctioned Scenario</a:t>
            </a:r>
            <a:endParaRPr lang="en-US" sz="4000" dirty="0"/>
          </a:p>
        </p:txBody>
      </p:sp>
      <p:cxnSp>
        <p:nvCxnSpPr>
          <p:cNvPr id="310" name="Google Shape;310;p38"/>
          <p:cNvCxnSpPr/>
          <p:nvPr/>
        </p:nvCxnSpPr>
        <p:spPr>
          <a:xfrm flipV="1">
            <a:off x="0" y="2846004"/>
            <a:ext cx="12192000" cy="27055"/>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graphicFrame>
        <p:nvGraphicFramePr>
          <p:cNvPr id="312" name="Google Shape;312;p38"/>
          <p:cNvGraphicFramePr/>
          <p:nvPr>
            <p:extLst>
              <p:ext uri="{D42A27DB-BD31-4B8C-83A1-F6EECF244321}">
                <p14:modId xmlns:p14="http://schemas.microsoft.com/office/powerpoint/2010/main" val="3768873352"/>
              </p:ext>
            </p:extLst>
          </p:nvPr>
        </p:nvGraphicFramePr>
        <p:xfrm>
          <a:off x="739709" y="3910636"/>
          <a:ext cx="9944775" cy="810260"/>
        </p:xfrm>
        <a:graphic>
          <a:graphicData uri="http://schemas.openxmlformats.org/drawingml/2006/table">
            <a:tbl>
              <a:tblPr>
                <a:noFill/>
              </a:tblPr>
              <a:tblGrid>
                <a:gridCol w="638300">
                  <a:extLst>
                    <a:ext uri="{9D8B030D-6E8A-4147-A177-3AD203B41FA5}">
                      <a16:colId xmlns:a16="http://schemas.microsoft.com/office/drawing/2014/main" val="20000"/>
                    </a:ext>
                  </a:extLst>
                </a:gridCol>
                <a:gridCol w="765950">
                  <a:extLst>
                    <a:ext uri="{9D8B030D-6E8A-4147-A177-3AD203B41FA5}">
                      <a16:colId xmlns:a16="http://schemas.microsoft.com/office/drawing/2014/main" val="20001"/>
                    </a:ext>
                  </a:extLst>
                </a:gridCol>
                <a:gridCol w="952325">
                  <a:extLst>
                    <a:ext uri="{9D8B030D-6E8A-4147-A177-3AD203B41FA5}">
                      <a16:colId xmlns:a16="http://schemas.microsoft.com/office/drawing/2014/main" val="20002"/>
                    </a:ext>
                  </a:extLst>
                </a:gridCol>
                <a:gridCol w="846900">
                  <a:extLst>
                    <a:ext uri="{9D8B030D-6E8A-4147-A177-3AD203B41FA5}">
                      <a16:colId xmlns:a16="http://schemas.microsoft.com/office/drawing/2014/main" val="20003"/>
                    </a:ext>
                  </a:extLst>
                </a:gridCol>
                <a:gridCol w="1031000">
                  <a:extLst>
                    <a:ext uri="{9D8B030D-6E8A-4147-A177-3AD203B41FA5}">
                      <a16:colId xmlns:a16="http://schemas.microsoft.com/office/drawing/2014/main" val="20004"/>
                    </a:ext>
                  </a:extLst>
                </a:gridCol>
                <a:gridCol w="884700">
                  <a:extLst>
                    <a:ext uri="{9D8B030D-6E8A-4147-A177-3AD203B41FA5}">
                      <a16:colId xmlns:a16="http://schemas.microsoft.com/office/drawing/2014/main" val="20005"/>
                    </a:ext>
                  </a:extLst>
                </a:gridCol>
                <a:gridCol w="727675">
                  <a:extLst>
                    <a:ext uri="{9D8B030D-6E8A-4147-A177-3AD203B41FA5}">
                      <a16:colId xmlns:a16="http://schemas.microsoft.com/office/drawing/2014/main" val="20006"/>
                    </a:ext>
                  </a:extLst>
                </a:gridCol>
                <a:gridCol w="1020375">
                  <a:extLst>
                    <a:ext uri="{9D8B030D-6E8A-4147-A177-3AD203B41FA5}">
                      <a16:colId xmlns:a16="http://schemas.microsoft.com/office/drawing/2014/main" val="20007"/>
                    </a:ext>
                  </a:extLst>
                </a:gridCol>
                <a:gridCol w="1141475">
                  <a:extLst>
                    <a:ext uri="{9D8B030D-6E8A-4147-A177-3AD203B41FA5}">
                      <a16:colId xmlns:a16="http://schemas.microsoft.com/office/drawing/2014/main" val="20008"/>
                    </a:ext>
                  </a:extLst>
                </a:gridCol>
                <a:gridCol w="1004150">
                  <a:extLst>
                    <a:ext uri="{9D8B030D-6E8A-4147-A177-3AD203B41FA5}">
                      <a16:colId xmlns:a16="http://schemas.microsoft.com/office/drawing/2014/main" val="20009"/>
                    </a:ext>
                  </a:extLst>
                </a:gridCol>
                <a:gridCol w="931925">
                  <a:extLst>
                    <a:ext uri="{9D8B030D-6E8A-4147-A177-3AD203B41FA5}">
                      <a16:colId xmlns:a16="http://schemas.microsoft.com/office/drawing/2014/main" val="20010"/>
                    </a:ext>
                  </a:extLst>
                </a:gridCol>
              </a:tblGrid>
              <a:tr h="590550">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Record Type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Local Event </a:t>
                      </a:r>
                      <a:r>
                        <a:rPr lang="en-US" sz="1200" b="1" u="none" strike="noStrike" cap="none" dirty="0" smtClean="0">
                          <a:solidFill>
                            <a:srgbClr val="000000"/>
                          </a:solidFill>
                          <a:latin typeface="Calibri"/>
                          <a:ea typeface="Calibri"/>
                          <a:cs typeface="Calibri"/>
                          <a:sym typeface="Calibri"/>
                        </a:rPr>
                        <a:t>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State Testing ID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Behavior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Unknown Offender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Enrolled Division</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Enrolled School</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Aggravating Circumstances</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Law Enforcement Flag</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Notified of Charges Filed Flag</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Notified of Conviction Flag</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extLst>
                  <a:ext uri="{0D108BD9-81ED-4DB2-BD59-A6C34878D82A}">
                    <a16:rowId xmlns:a16="http://schemas.microsoft.com/office/drawing/2014/main" val="10000"/>
                  </a:ext>
                </a:extLst>
              </a:tr>
              <a:tr h="196850">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C</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6</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1019933333</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BAP</a:t>
                      </a:r>
                      <a:r>
                        <a:rPr lang="en-US" sz="1400" dirty="0">
                          <a:latin typeface="Calibri"/>
                          <a:ea typeface="Calibri"/>
                          <a:cs typeface="Calibri"/>
                          <a:sym typeface="Calibri"/>
                        </a:rPr>
                        <a:t>3</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 </a:t>
                      </a:r>
                      <a:endParaRPr sz="1400" b="0" i="0" u="none" strike="noStrike" cap="none" dirty="0">
                        <a:solidFill>
                          <a:srgbClr val="000000"/>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99</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999</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N</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N</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N</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N</a:t>
                      </a:r>
                      <a:endParaRPr sz="1400" b="0" i="0" u="none" strike="noStrike" cap="none" dirty="0">
                        <a:solidFill>
                          <a:srgbClr val="000000"/>
                        </a:solidFill>
                        <a:latin typeface="Calibri"/>
                        <a:ea typeface="Calibri"/>
                        <a:cs typeface="Calibri"/>
                        <a:sym typeface="Calibri"/>
                      </a:endParaRPr>
                    </a:p>
                  </a:txBody>
                  <a:tcPr marL="6350" marR="6350" marT="6350" marB="0" anchor="ctr"/>
                </a:tc>
                <a:extLst>
                  <a:ext uri="{0D108BD9-81ED-4DB2-BD59-A6C34878D82A}">
                    <a16:rowId xmlns:a16="http://schemas.microsoft.com/office/drawing/2014/main" val="10001"/>
                  </a:ext>
                </a:extLst>
              </a:tr>
            </a:tbl>
          </a:graphicData>
        </a:graphic>
      </p:graphicFrame>
      <p:graphicFrame>
        <p:nvGraphicFramePr>
          <p:cNvPr id="9" name="Google Shape;311;p38"/>
          <p:cNvGraphicFramePr/>
          <p:nvPr>
            <p:extLst>
              <p:ext uri="{D42A27DB-BD31-4B8C-83A1-F6EECF244321}">
                <p14:modId xmlns:p14="http://schemas.microsoft.com/office/powerpoint/2010/main" val="3452671188"/>
              </p:ext>
            </p:extLst>
          </p:nvPr>
        </p:nvGraphicFramePr>
        <p:xfrm>
          <a:off x="712650" y="3072216"/>
          <a:ext cx="8140700" cy="613410"/>
        </p:xfrm>
        <a:graphic>
          <a:graphicData uri="http://schemas.openxmlformats.org/drawingml/2006/table">
            <a:tbl>
              <a:tblPr>
                <a:noFill/>
              </a:tblPr>
              <a:tblGrid>
                <a:gridCol w="635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1117600">
                  <a:extLst>
                    <a:ext uri="{9D8B030D-6E8A-4147-A177-3AD203B41FA5}">
                      <a16:colId xmlns:a16="http://schemas.microsoft.com/office/drawing/2014/main" val="20002"/>
                    </a:ext>
                  </a:extLst>
                </a:gridCol>
                <a:gridCol w="774700">
                  <a:extLst>
                    <a:ext uri="{9D8B030D-6E8A-4147-A177-3AD203B41FA5}">
                      <a16:colId xmlns:a16="http://schemas.microsoft.com/office/drawing/2014/main" val="20003"/>
                    </a:ext>
                  </a:extLst>
                </a:gridCol>
                <a:gridCol w="1079500">
                  <a:extLst>
                    <a:ext uri="{9D8B030D-6E8A-4147-A177-3AD203B41FA5}">
                      <a16:colId xmlns:a16="http://schemas.microsoft.com/office/drawing/2014/main" val="20004"/>
                    </a:ext>
                  </a:extLst>
                </a:gridCol>
                <a:gridCol w="723900">
                  <a:extLst>
                    <a:ext uri="{9D8B030D-6E8A-4147-A177-3AD203B41FA5}">
                      <a16:colId xmlns:a16="http://schemas.microsoft.com/office/drawing/2014/main" val="20005"/>
                    </a:ext>
                  </a:extLst>
                </a:gridCol>
                <a:gridCol w="723900">
                  <a:extLst>
                    <a:ext uri="{9D8B030D-6E8A-4147-A177-3AD203B41FA5}">
                      <a16:colId xmlns:a16="http://schemas.microsoft.com/office/drawing/2014/main" val="20006"/>
                    </a:ext>
                  </a:extLst>
                </a:gridCol>
                <a:gridCol w="1219200">
                  <a:extLst>
                    <a:ext uri="{9D8B030D-6E8A-4147-A177-3AD203B41FA5}">
                      <a16:colId xmlns:a16="http://schemas.microsoft.com/office/drawing/2014/main" val="20007"/>
                    </a:ext>
                  </a:extLst>
                </a:gridCol>
                <a:gridCol w="1104900">
                  <a:extLst>
                    <a:ext uri="{9D8B030D-6E8A-4147-A177-3AD203B41FA5}">
                      <a16:colId xmlns:a16="http://schemas.microsoft.com/office/drawing/2014/main" val="20008"/>
                    </a:ext>
                  </a:extLst>
                </a:gridCol>
              </a:tblGrid>
              <a:tr h="393700">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Record Type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Local Event ID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Event Division</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Event School</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Date of Event</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Time of Event</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Location of Event</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Firearms Confiscated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Weapons Confiscated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extLst>
                  <a:ext uri="{0D108BD9-81ED-4DB2-BD59-A6C34878D82A}">
                    <a16:rowId xmlns:a16="http://schemas.microsoft.com/office/drawing/2014/main" val="10000"/>
                  </a:ext>
                </a:extLst>
              </a:tr>
              <a:tr h="196850">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B</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6</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99</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9999</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10/15/2021</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1</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1</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0</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0</a:t>
                      </a:r>
                      <a:endParaRPr sz="1400" b="0" i="0" u="none" strike="noStrike" cap="none" dirty="0">
                        <a:solidFill>
                          <a:srgbClr val="000000"/>
                        </a:solidFill>
                        <a:latin typeface="Calibri"/>
                        <a:ea typeface="Calibri"/>
                        <a:cs typeface="Calibri"/>
                        <a:sym typeface="Calibri"/>
                      </a:endParaRPr>
                    </a:p>
                  </a:txBody>
                  <a:tcPr marL="6350" marR="6350" marT="6350" marB="0" anchor="ctr"/>
                </a:tc>
                <a:extLst>
                  <a:ext uri="{0D108BD9-81ED-4DB2-BD59-A6C34878D82A}">
                    <a16:rowId xmlns:a16="http://schemas.microsoft.com/office/drawing/2014/main" val="10001"/>
                  </a:ext>
                </a:extLst>
              </a:tr>
            </a:tbl>
          </a:graphicData>
        </a:graphic>
      </p:graphicFrame>
      <p:graphicFrame>
        <p:nvGraphicFramePr>
          <p:cNvPr id="10" name="Google Shape;313;p38"/>
          <p:cNvGraphicFramePr/>
          <p:nvPr>
            <p:extLst>
              <p:ext uri="{D42A27DB-BD31-4B8C-83A1-F6EECF244321}">
                <p14:modId xmlns:p14="http://schemas.microsoft.com/office/powerpoint/2010/main" val="3276552135"/>
              </p:ext>
            </p:extLst>
          </p:nvPr>
        </p:nvGraphicFramePr>
        <p:xfrm>
          <a:off x="747803" y="4978160"/>
          <a:ext cx="10933149" cy="1002067"/>
        </p:xfrm>
        <a:graphic>
          <a:graphicData uri="http://schemas.openxmlformats.org/drawingml/2006/table">
            <a:tbl>
              <a:tblPr>
                <a:noFill/>
              </a:tblPr>
              <a:tblGrid>
                <a:gridCol w="709030">
                  <a:extLst>
                    <a:ext uri="{9D8B030D-6E8A-4147-A177-3AD203B41FA5}">
                      <a16:colId xmlns:a16="http://schemas.microsoft.com/office/drawing/2014/main" val="20000"/>
                    </a:ext>
                  </a:extLst>
                </a:gridCol>
                <a:gridCol w="850825">
                  <a:extLst>
                    <a:ext uri="{9D8B030D-6E8A-4147-A177-3AD203B41FA5}">
                      <a16:colId xmlns:a16="http://schemas.microsoft.com/office/drawing/2014/main" val="20001"/>
                    </a:ext>
                  </a:extLst>
                </a:gridCol>
                <a:gridCol w="1159223">
                  <a:extLst>
                    <a:ext uri="{9D8B030D-6E8A-4147-A177-3AD203B41FA5}">
                      <a16:colId xmlns:a16="http://schemas.microsoft.com/office/drawing/2014/main" val="20002"/>
                    </a:ext>
                  </a:extLst>
                </a:gridCol>
                <a:gridCol w="850237">
                  <a:extLst>
                    <a:ext uri="{9D8B030D-6E8A-4147-A177-3AD203B41FA5}">
                      <a16:colId xmlns:a16="http://schemas.microsoft.com/office/drawing/2014/main" val="20003"/>
                    </a:ext>
                  </a:extLst>
                </a:gridCol>
                <a:gridCol w="1193580">
                  <a:extLst>
                    <a:ext uri="{9D8B030D-6E8A-4147-A177-3AD203B41FA5}">
                      <a16:colId xmlns:a16="http://schemas.microsoft.com/office/drawing/2014/main" val="20004"/>
                    </a:ext>
                  </a:extLst>
                </a:gridCol>
                <a:gridCol w="1095492">
                  <a:extLst>
                    <a:ext uri="{9D8B030D-6E8A-4147-A177-3AD203B41FA5}">
                      <a16:colId xmlns:a16="http://schemas.microsoft.com/office/drawing/2014/main" val="20005"/>
                    </a:ext>
                  </a:extLst>
                </a:gridCol>
                <a:gridCol w="1046436">
                  <a:extLst>
                    <a:ext uri="{9D8B030D-6E8A-4147-A177-3AD203B41FA5}">
                      <a16:colId xmlns:a16="http://schemas.microsoft.com/office/drawing/2014/main" val="20006"/>
                    </a:ext>
                  </a:extLst>
                </a:gridCol>
                <a:gridCol w="951178">
                  <a:extLst>
                    <a:ext uri="{9D8B030D-6E8A-4147-A177-3AD203B41FA5}">
                      <a16:colId xmlns:a16="http://schemas.microsoft.com/office/drawing/2014/main" val="20007"/>
                    </a:ext>
                  </a:extLst>
                </a:gridCol>
                <a:gridCol w="1233704">
                  <a:extLst>
                    <a:ext uri="{9D8B030D-6E8A-4147-A177-3AD203B41FA5}">
                      <a16:colId xmlns:a16="http://schemas.microsoft.com/office/drawing/2014/main" val="20008"/>
                    </a:ext>
                  </a:extLst>
                </a:gridCol>
                <a:gridCol w="921722">
                  <a:extLst>
                    <a:ext uri="{9D8B030D-6E8A-4147-A177-3AD203B41FA5}">
                      <a16:colId xmlns:a16="http://schemas.microsoft.com/office/drawing/2014/main" val="20009"/>
                    </a:ext>
                  </a:extLst>
                </a:gridCol>
                <a:gridCol w="921722">
                  <a:extLst>
                    <a:ext uri="{9D8B030D-6E8A-4147-A177-3AD203B41FA5}">
                      <a16:colId xmlns:a16="http://schemas.microsoft.com/office/drawing/2014/main" val="20010"/>
                    </a:ext>
                  </a:extLst>
                </a:gridCol>
              </a:tblGrid>
              <a:tr h="694562">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Record Type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Local Event ID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State Testing ID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Behavior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Behavioral Intervention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Instructional Support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Disciplinary Sanction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Days Sanctioned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Alternate Placement Educational Agency</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Alternate Placement School</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i="0" u="none" strike="noStrike" cap="none" dirty="0">
                          <a:solidFill>
                            <a:srgbClr val="000000"/>
                          </a:solidFill>
                          <a:latin typeface="Calibri"/>
                          <a:ea typeface="Calibri"/>
                          <a:cs typeface="Calibri"/>
                          <a:sym typeface="Calibri"/>
                        </a:rPr>
                        <a:t>Hours Sanctioned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extLst>
                  <a:ext uri="{0D108BD9-81ED-4DB2-BD59-A6C34878D82A}">
                    <a16:rowId xmlns:a16="http://schemas.microsoft.com/office/drawing/2014/main" val="10000"/>
                  </a:ext>
                </a:extLst>
              </a:tr>
              <a:tr h="264197">
                <a:tc>
                  <a:txBody>
                    <a:bodyPr/>
                    <a:lstStyle/>
                    <a:p>
                      <a:pPr marL="0" marR="0" lvl="0" indent="0" algn="ctr" rtl="0">
                        <a:lnSpc>
                          <a:spcPct val="100000"/>
                        </a:lnSpc>
                        <a:spcBef>
                          <a:spcPts val="0"/>
                        </a:spcBef>
                        <a:spcAft>
                          <a:spcPts val="0"/>
                        </a:spcAft>
                        <a:buNone/>
                      </a:pPr>
                      <a:r>
                        <a:rPr lang="en-US" sz="1400" b="0" i="0" u="none" strike="noStrike" cap="none" dirty="0">
                          <a:solidFill>
                            <a:schemeClr val="tx2"/>
                          </a:solidFill>
                          <a:latin typeface="Calibri"/>
                          <a:ea typeface="Calibri"/>
                          <a:cs typeface="Calibri"/>
                          <a:sym typeface="Calibri"/>
                        </a:rPr>
                        <a:t>D</a:t>
                      </a:r>
                      <a:endParaRPr sz="1400" b="0" i="0" u="none" strike="noStrike" cap="none" dirty="0">
                        <a:solidFill>
                          <a:schemeClr val="tx2"/>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2"/>
                          </a:solidFill>
                          <a:latin typeface="Calibri"/>
                          <a:ea typeface="Calibri"/>
                          <a:cs typeface="Calibri"/>
                          <a:sym typeface="Calibri"/>
                        </a:rPr>
                        <a:t>6</a:t>
                      </a:r>
                      <a:endParaRPr sz="1400" b="0" i="0" u="none" strike="noStrike" cap="none" dirty="0">
                        <a:solidFill>
                          <a:schemeClr val="tx2"/>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solidFill>
                            <a:schemeClr val="tx2"/>
                          </a:solidFill>
                          <a:latin typeface="Calibri"/>
                          <a:ea typeface="Calibri"/>
                          <a:cs typeface="Calibri"/>
                          <a:sym typeface="Calibri"/>
                        </a:rPr>
                        <a:t>1019933333</a:t>
                      </a:r>
                      <a:endParaRPr sz="1400" b="0" i="0" u="none" strike="noStrike" cap="none" dirty="0">
                        <a:solidFill>
                          <a:schemeClr val="tx2"/>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2"/>
                          </a:solidFill>
                          <a:latin typeface="Calibri"/>
                          <a:ea typeface="Calibri"/>
                          <a:cs typeface="Calibri"/>
                          <a:sym typeface="Calibri"/>
                        </a:rPr>
                        <a:t>BAP</a:t>
                      </a:r>
                      <a:r>
                        <a:rPr lang="en-US" sz="1400" dirty="0">
                          <a:solidFill>
                            <a:schemeClr val="tx2"/>
                          </a:solidFill>
                          <a:latin typeface="Calibri"/>
                          <a:ea typeface="Calibri"/>
                          <a:cs typeface="Calibri"/>
                          <a:sym typeface="Calibri"/>
                        </a:rPr>
                        <a:t>3</a:t>
                      </a:r>
                      <a:endParaRPr sz="1400" b="0" i="0" u="none" strike="noStrike" cap="none" dirty="0">
                        <a:solidFill>
                          <a:schemeClr val="tx2"/>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smtClean="0">
                          <a:solidFill>
                            <a:schemeClr val="tx2"/>
                          </a:solidFill>
                          <a:latin typeface="Calibri"/>
                          <a:ea typeface="Calibri"/>
                          <a:cs typeface="Calibri"/>
                          <a:sym typeface="Calibri"/>
                        </a:rPr>
                        <a:t>1</a:t>
                      </a:r>
                      <a:endParaRPr sz="1400" b="0" i="0" u="none" strike="noStrike" cap="none" dirty="0">
                        <a:solidFill>
                          <a:schemeClr val="tx2"/>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b="0" i="0" u="none" strike="noStrike" cap="none" dirty="0">
                          <a:solidFill>
                            <a:schemeClr val="tx2"/>
                          </a:solidFill>
                          <a:latin typeface="Calibri"/>
                          <a:ea typeface="Calibri"/>
                          <a:cs typeface="Calibri"/>
                          <a:sym typeface="Calibri"/>
                        </a:rPr>
                        <a:t>7</a:t>
                      </a:r>
                      <a:endParaRPr sz="1400" b="0" i="0" u="none" strike="noStrike" cap="none" dirty="0">
                        <a:solidFill>
                          <a:schemeClr val="tx2"/>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b="0" i="0" u="none" strike="noStrike" cap="none" dirty="0">
                          <a:solidFill>
                            <a:schemeClr val="tx2"/>
                          </a:solidFill>
                          <a:latin typeface="Calibri"/>
                          <a:ea typeface="Calibri"/>
                          <a:cs typeface="Calibri"/>
                          <a:sym typeface="Calibri"/>
                        </a:rPr>
                        <a:t>ISS</a:t>
                      </a:r>
                      <a:endParaRPr sz="1400" b="0" i="0" u="none" strike="noStrike" cap="none" dirty="0">
                        <a:solidFill>
                          <a:schemeClr val="tx2"/>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chemeClr val="tx2"/>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u="none" strike="noStrike" cap="none" dirty="0">
                          <a:solidFill>
                            <a:schemeClr val="tx2"/>
                          </a:solidFill>
                          <a:latin typeface="Calibri"/>
                          <a:ea typeface="Calibri"/>
                          <a:cs typeface="Calibri"/>
                          <a:sym typeface="Calibri"/>
                        </a:rPr>
                        <a:t> </a:t>
                      </a:r>
                      <a:endParaRPr sz="1400" b="0" i="0" u="none" strike="noStrike" cap="none" dirty="0">
                        <a:solidFill>
                          <a:schemeClr val="tx2"/>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u="none" strike="noStrike" cap="none" dirty="0">
                          <a:solidFill>
                            <a:schemeClr val="tx2"/>
                          </a:solidFill>
                          <a:latin typeface="Calibri"/>
                          <a:ea typeface="Calibri"/>
                          <a:cs typeface="Calibri"/>
                          <a:sym typeface="Calibri"/>
                        </a:rPr>
                        <a:t> </a:t>
                      </a:r>
                      <a:endParaRPr sz="1400" b="0" i="0" u="none" strike="noStrike" cap="none" dirty="0">
                        <a:solidFill>
                          <a:schemeClr val="tx2"/>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dirty="0">
                          <a:solidFill>
                            <a:schemeClr val="tx2"/>
                          </a:solidFill>
                          <a:latin typeface="Calibri"/>
                          <a:ea typeface="Calibri"/>
                          <a:cs typeface="Calibri"/>
                          <a:sym typeface="Calibri"/>
                        </a:rPr>
                        <a:t>5</a:t>
                      </a:r>
                      <a:endParaRPr sz="1400" b="0" i="0" u="none" strike="noStrike" cap="none" dirty="0">
                        <a:solidFill>
                          <a:schemeClr val="tx2"/>
                        </a:solidFill>
                        <a:latin typeface="Calibri"/>
                        <a:ea typeface="Calibri"/>
                        <a:cs typeface="Calibri"/>
                        <a:sym typeface="Calibri"/>
                      </a:endParaRPr>
                    </a:p>
                  </a:txBody>
                  <a:tcPr marL="6350" marR="6350" marT="6350" marB="0" anchor="b"/>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162808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1316084897"/>
              </p:ext>
            </p:extLst>
          </p:nvPr>
        </p:nvGraphicFramePr>
        <p:xfrm>
          <a:off x="352698" y="1502231"/>
          <a:ext cx="11443062" cy="5099638"/>
        </p:xfrm>
        <a:graphic>
          <a:graphicData uri="http://schemas.openxmlformats.org/drawingml/2006/table">
            <a:tbl>
              <a:tblPr firstRow="1" bandRow="1">
                <a:tableStyleId>{5C22544A-7EE6-4342-B048-85BDC9FD1C3A}</a:tableStyleId>
              </a:tblPr>
              <a:tblGrid>
                <a:gridCol w="1737359">
                  <a:extLst>
                    <a:ext uri="{9D8B030D-6E8A-4147-A177-3AD203B41FA5}">
                      <a16:colId xmlns:a16="http://schemas.microsoft.com/office/drawing/2014/main" val="2399801165"/>
                    </a:ext>
                  </a:extLst>
                </a:gridCol>
                <a:gridCol w="7458892">
                  <a:extLst>
                    <a:ext uri="{9D8B030D-6E8A-4147-A177-3AD203B41FA5}">
                      <a16:colId xmlns:a16="http://schemas.microsoft.com/office/drawing/2014/main" val="2264630039"/>
                    </a:ext>
                  </a:extLst>
                </a:gridCol>
                <a:gridCol w="2246811">
                  <a:extLst>
                    <a:ext uri="{9D8B030D-6E8A-4147-A177-3AD203B41FA5}">
                      <a16:colId xmlns:a16="http://schemas.microsoft.com/office/drawing/2014/main" val="1308456576"/>
                    </a:ext>
                  </a:extLst>
                </a:gridCol>
              </a:tblGrid>
              <a:tr h="382815">
                <a:tc>
                  <a:txBody>
                    <a:bodyPr/>
                    <a:lstStyle/>
                    <a:p>
                      <a:r>
                        <a:rPr lang="en-US" sz="2000" dirty="0" smtClean="0"/>
                        <a:t>Behavior</a:t>
                      </a:r>
                      <a:r>
                        <a:rPr lang="en-US" sz="2000" baseline="0" dirty="0" smtClean="0"/>
                        <a:t> Code</a:t>
                      </a:r>
                      <a:endParaRPr lang="en-US" sz="2000" dirty="0"/>
                    </a:p>
                  </a:txBody>
                  <a:tcPr/>
                </a:tc>
                <a:tc>
                  <a:txBody>
                    <a:bodyPr/>
                    <a:lstStyle/>
                    <a:p>
                      <a:r>
                        <a:rPr lang="en-US" sz="2000" dirty="0" smtClean="0"/>
                        <a:t>Description</a:t>
                      </a:r>
                      <a:endParaRPr lang="en-US" sz="2000" dirty="0"/>
                    </a:p>
                  </a:txBody>
                  <a:tcPr/>
                </a:tc>
                <a:tc>
                  <a:txBody>
                    <a:bodyPr/>
                    <a:lstStyle/>
                    <a:p>
                      <a:r>
                        <a:rPr lang="en-US" sz="2000" dirty="0" smtClean="0"/>
                        <a:t>Change</a:t>
                      </a:r>
                      <a:endParaRPr lang="en-US" sz="2000" dirty="0"/>
                    </a:p>
                  </a:txBody>
                  <a:tcPr/>
                </a:tc>
                <a:extLst>
                  <a:ext uri="{0D108BD9-81ED-4DB2-BD59-A6C34878D82A}">
                    <a16:rowId xmlns:a16="http://schemas.microsoft.com/office/drawing/2014/main" val="3881437287"/>
                  </a:ext>
                </a:extLst>
              </a:tr>
              <a:tr h="520192">
                <a:tc>
                  <a:txBody>
                    <a:bodyPr/>
                    <a:lstStyle/>
                    <a:p>
                      <a:pPr algn="l" fontAlgn="ctr"/>
                      <a:r>
                        <a:rPr lang="en-US" sz="2000" b="0" i="0" u="none" strike="noStrike" dirty="0">
                          <a:solidFill>
                            <a:srgbClr val="244062"/>
                          </a:solidFill>
                          <a:effectLst/>
                          <a:latin typeface="Arial" panose="020B0604020202020204" pitchFamily="34" charset="0"/>
                        </a:rPr>
                        <a:t>BSO4</a:t>
                      </a:r>
                    </a:p>
                  </a:txBody>
                  <a:tcPr marL="6350" marR="6350" marT="6350" marB="0" anchor="ctr"/>
                </a:tc>
                <a:tc>
                  <a:txBody>
                    <a:bodyPr/>
                    <a:lstStyle/>
                    <a:p>
                      <a:pPr algn="l" fontAlgn="t"/>
                      <a:r>
                        <a:rPr lang="en-US" sz="2000" b="0" i="0" u="none" strike="noStrike" dirty="0">
                          <a:solidFill>
                            <a:srgbClr val="244062"/>
                          </a:solidFill>
                          <a:effectLst/>
                          <a:latin typeface="Arial" panose="020B0604020202020204" pitchFamily="34" charset="0"/>
                        </a:rPr>
                        <a:t>Failure to be in one’s assigned place </a:t>
                      </a:r>
                    </a:p>
                  </a:txBody>
                  <a:tcPr marL="6350" marR="6350" marT="6350" marB="0"/>
                </a:tc>
                <a:tc>
                  <a:txBody>
                    <a:bodyPr/>
                    <a:lstStyle/>
                    <a:p>
                      <a:pPr algn="l" fontAlgn="b"/>
                      <a:r>
                        <a:rPr lang="en-US" sz="2000" b="0" i="0" u="none" strike="noStrike" dirty="0">
                          <a:solidFill>
                            <a:srgbClr val="244062"/>
                          </a:solidFill>
                          <a:effectLst/>
                          <a:latin typeface="Calibri" panose="020F0502020204030204" pitchFamily="34" charset="0"/>
                        </a:rPr>
                        <a:t>Retired</a:t>
                      </a:r>
                    </a:p>
                  </a:txBody>
                  <a:tcPr marL="6350" marR="6350" marT="6350" marB="0" anchor="b"/>
                </a:tc>
                <a:extLst>
                  <a:ext uri="{0D108BD9-81ED-4DB2-BD59-A6C34878D82A}">
                    <a16:rowId xmlns:a16="http://schemas.microsoft.com/office/drawing/2014/main" val="3815808947"/>
                  </a:ext>
                </a:extLst>
              </a:tr>
              <a:tr h="520192">
                <a:tc>
                  <a:txBody>
                    <a:bodyPr/>
                    <a:lstStyle/>
                    <a:p>
                      <a:pPr algn="l" fontAlgn="ctr"/>
                      <a:r>
                        <a:rPr lang="en-US" sz="2000" b="0" i="0" u="none" strike="noStrike" dirty="0">
                          <a:solidFill>
                            <a:srgbClr val="244062"/>
                          </a:solidFill>
                          <a:effectLst/>
                          <a:latin typeface="Arial" panose="020B0604020202020204" pitchFamily="34" charset="0"/>
                        </a:rPr>
                        <a:t>BSO15</a:t>
                      </a:r>
                    </a:p>
                  </a:txBody>
                  <a:tcPr marL="6350" marR="6350" marT="6350" marB="0" anchor="ctr"/>
                </a:tc>
                <a:tc>
                  <a:txBody>
                    <a:bodyPr/>
                    <a:lstStyle/>
                    <a:p>
                      <a:pPr algn="l" fontAlgn="t"/>
                      <a:r>
                        <a:rPr lang="en-US" sz="2000" b="0" i="0" u="none" strike="noStrike" dirty="0">
                          <a:solidFill>
                            <a:srgbClr val="244062"/>
                          </a:solidFill>
                          <a:effectLst/>
                          <a:latin typeface="Arial" panose="020B0604020202020204" pitchFamily="34" charset="0"/>
                        </a:rPr>
                        <a:t>Student is not going to class as assigned</a:t>
                      </a:r>
                    </a:p>
                  </a:txBody>
                  <a:tcPr marL="6350" marR="6350" marT="6350" marB="0"/>
                </a:tc>
                <a:tc>
                  <a:txBody>
                    <a:bodyPr/>
                    <a:lstStyle/>
                    <a:p>
                      <a:pPr algn="l" fontAlgn="b"/>
                      <a:r>
                        <a:rPr lang="en-US" sz="2000" b="0" i="0" u="none" strike="noStrike" dirty="0">
                          <a:solidFill>
                            <a:srgbClr val="244062"/>
                          </a:solidFill>
                          <a:effectLst/>
                          <a:latin typeface="Calibri" panose="020F0502020204030204" pitchFamily="34" charset="0"/>
                        </a:rPr>
                        <a:t>NEW</a:t>
                      </a:r>
                    </a:p>
                  </a:txBody>
                  <a:tcPr marL="6350" marR="6350" marT="6350" marB="0" anchor="b"/>
                </a:tc>
                <a:extLst>
                  <a:ext uri="{0D108BD9-81ED-4DB2-BD59-A6C34878D82A}">
                    <a16:rowId xmlns:a16="http://schemas.microsoft.com/office/drawing/2014/main" val="4291913276"/>
                  </a:ext>
                </a:extLst>
              </a:tr>
              <a:tr h="778507">
                <a:tc>
                  <a:txBody>
                    <a:bodyPr/>
                    <a:lstStyle/>
                    <a:p>
                      <a:pPr algn="l" fontAlgn="ctr"/>
                      <a:r>
                        <a:rPr lang="en-US" sz="2000" b="0" i="0" u="none" strike="noStrike" dirty="0">
                          <a:solidFill>
                            <a:srgbClr val="244062"/>
                          </a:solidFill>
                          <a:effectLst/>
                          <a:latin typeface="Arial" panose="020B0604020202020204" pitchFamily="34" charset="0"/>
                        </a:rPr>
                        <a:t>BSO16</a:t>
                      </a:r>
                    </a:p>
                  </a:txBody>
                  <a:tcPr marL="6350" marR="6350" marT="6350" marB="0" anchor="ctr"/>
                </a:tc>
                <a:tc>
                  <a:txBody>
                    <a:bodyPr/>
                    <a:lstStyle/>
                    <a:p>
                      <a:pPr algn="l" fontAlgn="t"/>
                      <a:r>
                        <a:rPr lang="en-US" sz="2000" b="0" i="0" u="none" strike="noStrike" dirty="0">
                          <a:solidFill>
                            <a:srgbClr val="244062"/>
                          </a:solidFill>
                          <a:effectLst/>
                          <a:latin typeface="Arial" panose="020B0604020202020204" pitchFamily="34" charset="0"/>
                        </a:rPr>
                        <a:t>Student is in an unauthorized area of the campus (NOT related to school or class attendance/nonattendance).</a:t>
                      </a:r>
                    </a:p>
                  </a:txBody>
                  <a:tcPr marL="6350" marR="6350" marT="6350" marB="0"/>
                </a:tc>
                <a:tc>
                  <a:txBody>
                    <a:bodyPr/>
                    <a:lstStyle/>
                    <a:p>
                      <a:pPr algn="l" fontAlgn="b"/>
                      <a:r>
                        <a:rPr lang="en-US" sz="2000" b="0" i="0" u="none" strike="noStrike" dirty="0">
                          <a:solidFill>
                            <a:srgbClr val="244062"/>
                          </a:solidFill>
                          <a:effectLst/>
                          <a:latin typeface="Calibri" panose="020F0502020204030204" pitchFamily="34" charset="0"/>
                        </a:rPr>
                        <a:t>NEW</a:t>
                      </a:r>
                    </a:p>
                  </a:txBody>
                  <a:tcPr marL="6350" marR="6350" marT="6350" marB="0" anchor="b"/>
                </a:tc>
                <a:extLst>
                  <a:ext uri="{0D108BD9-81ED-4DB2-BD59-A6C34878D82A}">
                    <a16:rowId xmlns:a16="http://schemas.microsoft.com/office/drawing/2014/main" val="652384493"/>
                  </a:ext>
                </a:extLst>
              </a:tr>
              <a:tr h="714374">
                <a:tc>
                  <a:txBody>
                    <a:bodyPr/>
                    <a:lstStyle/>
                    <a:p>
                      <a:pPr algn="l" fontAlgn="ctr"/>
                      <a:r>
                        <a:rPr lang="en-US" sz="2000" b="0" i="0" u="none" strike="noStrike" dirty="0">
                          <a:solidFill>
                            <a:srgbClr val="244062"/>
                          </a:solidFill>
                          <a:effectLst/>
                          <a:latin typeface="Arial" panose="020B0604020202020204" pitchFamily="34" charset="0"/>
                        </a:rPr>
                        <a:t>BESO13</a:t>
                      </a:r>
                    </a:p>
                  </a:txBody>
                  <a:tcPr marL="6350" marR="6350" marT="6350" marB="0" anchor="ctr"/>
                </a:tc>
                <a:tc>
                  <a:txBody>
                    <a:bodyPr/>
                    <a:lstStyle/>
                    <a:p>
                      <a:pPr algn="l" fontAlgn="t"/>
                      <a:r>
                        <a:rPr lang="en-US" sz="2000" b="0" i="0" u="none" strike="noStrike" dirty="0">
                          <a:solidFill>
                            <a:srgbClr val="244062"/>
                          </a:solidFill>
                          <a:effectLst/>
                          <a:latin typeface="Arial" panose="020B0604020202020204" pitchFamily="34" charset="0"/>
                        </a:rPr>
                        <a:t>Threatening, intimidating, or instigating violence, injury or harm to another student(s) or other(s) </a:t>
                      </a:r>
                      <a:r>
                        <a:rPr lang="en-US" sz="2000" b="1" i="0" u="none" strike="noStrike" dirty="0">
                          <a:solidFill>
                            <a:srgbClr val="244062"/>
                          </a:solidFill>
                          <a:effectLst/>
                          <a:latin typeface="Arial" panose="020B0604020202020204" pitchFamily="34" charset="0"/>
                        </a:rPr>
                        <a:t>(not including written threats)</a:t>
                      </a:r>
                      <a:endParaRPr lang="en-US" sz="2000" b="0" i="0" u="none" strike="noStrike" dirty="0">
                        <a:solidFill>
                          <a:srgbClr val="244062"/>
                        </a:solidFill>
                        <a:effectLst/>
                        <a:latin typeface="Arial" panose="020B0604020202020204" pitchFamily="34" charset="0"/>
                      </a:endParaRPr>
                    </a:p>
                  </a:txBody>
                  <a:tcPr marL="6350" marR="6350" marT="6350" marB="0"/>
                </a:tc>
                <a:tc>
                  <a:txBody>
                    <a:bodyPr/>
                    <a:lstStyle/>
                    <a:p>
                      <a:pPr algn="l" fontAlgn="b"/>
                      <a:r>
                        <a:rPr lang="en-US" sz="2000" b="0" i="0" u="none" strike="noStrike" dirty="0">
                          <a:solidFill>
                            <a:srgbClr val="244062"/>
                          </a:solidFill>
                          <a:effectLst/>
                          <a:latin typeface="Calibri" panose="020F0502020204030204" pitchFamily="34" charset="0"/>
                        </a:rPr>
                        <a:t>Updated Description</a:t>
                      </a:r>
                    </a:p>
                  </a:txBody>
                  <a:tcPr marL="6350" marR="6350" marT="6350" marB="0" anchor="b"/>
                </a:tc>
                <a:extLst>
                  <a:ext uri="{0D108BD9-81ED-4DB2-BD59-A6C34878D82A}">
                    <a16:rowId xmlns:a16="http://schemas.microsoft.com/office/drawing/2014/main" val="955105042"/>
                  </a:ext>
                </a:extLst>
              </a:tr>
              <a:tr h="627928">
                <a:tc>
                  <a:txBody>
                    <a:bodyPr/>
                    <a:lstStyle/>
                    <a:p>
                      <a:pPr algn="l" fontAlgn="ctr"/>
                      <a:r>
                        <a:rPr lang="en-US" sz="2000" b="0" i="0" u="none" strike="noStrike" dirty="0">
                          <a:solidFill>
                            <a:srgbClr val="244062"/>
                          </a:solidFill>
                          <a:effectLst/>
                          <a:latin typeface="Arial" panose="020B0604020202020204" pitchFamily="34" charset="0"/>
                        </a:rPr>
                        <a:t>BESO14</a:t>
                      </a:r>
                    </a:p>
                  </a:txBody>
                  <a:tcPr marL="6350" marR="6350" marT="6350" marB="0" anchor="ctr"/>
                </a:tc>
                <a:tc>
                  <a:txBody>
                    <a:bodyPr/>
                    <a:lstStyle/>
                    <a:p>
                      <a:pPr algn="l" fontAlgn="t"/>
                      <a:r>
                        <a:rPr lang="en-US" sz="2000" b="0" i="0" u="none" strike="noStrike" dirty="0">
                          <a:solidFill>
                            <a:srgbClr val="244062"/>
                          </a:solidFill>
                          <a:effectLst/>
                          <a:latin typeface="Arial" panose="020B0604020202020204" pitchFamily="34" charset="0"/>
                        </a:rPr>
                        <a:t>Threatening, intimidation, or instigating violence, injury or harm to another student(s) or other(s)</a:t>
                      </a:r>
                      <a:r>
                        <a:rPr lang="en-US" sz="2000" b="1" i="0" u="none" strike="noStrike" dirty="0">
                          <a:solidFill>
                            <a:srgbClr val="244062"/>
                          </a:solidFill>
                          <a:effectLst/>
                          <a:latin typeface="Arial" panose="020B0604020202020204" pitchFamily="34" charset="0"/>
                        </a:rPr>
                        <a:t> in </a:t>
                      </a:r>
                      <a:r>
                        <a:rPr lang="en-US" sz="2000" b="1" i="0" u="none" strike="noStrike" dirty="0" smtClean="0">
                          <a:solidFill>
                            <a:srgbClr val="244062"/>
                          </a:solidFill>
                          <a:effectLst/>
                          <a:latin typeface="Arial" panose="020B0604020202020204" pitchFamily="34" charset="0"/>
                        </a:rPr>
                        <a:t>writing (reports to law enforcement</a:t>
                      </a:r>
                      <a:r>
                        <a:rPr lang="en-US" sz="2000" b="1" i="0" u="none" strike="noStrike" baseline="0" dirty="0" smtClean="0">
                          <a:solidFill>
                            <a:srgbClr val="244062"/>
                          </a:solidFill>
                          <a:effectLst/>
                          <a:latin typeface="Arial" panose="020B0604020202020204" pitchFamily="34" charset="0"/>
                        </a:rPr>
                        <a:t> when victim is staff)</a:t>
                      </a:r>
                      <a:endParaRPr lang="en-US" sz="2000" b="0" i="0" u="none" strike="noStrike" dirty="0">
                        <a:solidFill>
                          <a:srgbClr val="244062"/>
                        </a:solidFill>
                        <a:effectLst/>
                        <a:latin typeface="Arial" panose="020B0604020202020204" pitchFamily="34" charset="0"/>
                      </a:endParaRPr>
                    </a:p>
                  </a:txBody>
                  <a:tcPr marL="6350" marR="6350" marT="6350" marB="0"/>
                </a:tc>
                <a:tc>
                  <a:txBody>
                    <a:bodyPr/>
                    <a:lstStyle/>
                    <a:p>
                      <a:pPr algn="l" fontAlgn="b"/>
                      <a:r>
                        <a:rPr lang="en-US" sz="2000" b="0" i="0" u="none" strike="noStrike" dirty="0">
                          <a:solidFill>
                            <a:srgbClr val="244062"/>
                          </a:solidFill>
                          <a:effectLst/>
                          <a:latin typeface="Calibri" panose="020F0502020204030204" pitchFamily="34" charset="0"/>
                        </a:rPr>
                        <a:t>NEW</a:t>
                      </a:r>
                    </a:p>
                  </a:txBody>
                  <a:tcPr marL="6350" marR="6350" marT="6350" marB="0" anchor="b"/>
                </a:tc>
                <a:extLst>
                  <a:ext uri="{0D108BD9-81ED-4DB2-BD59-A6C34878D82A}">
                    <a16:rowId xmlns:a16="http://schemas.microsoft.com/office/drawing/2014/main" val="788151928"/>
                  </a:ext>
                </a:extLst>
              </a:tr>
              <a:tr h="1249383">
                <a:tc>
                  <a:txBody>
                    <a:bodyPr/>
                    <a:lstStyle/>
                    <a:p>
                      <a:pPr algn="l" fontAlgn="ctr"/>
                      <a:r>
                        <a:rPr lang="en-US" sz="2000" b="0" i="0" u="none" strike="noStrike" dirty="0">
                          <a:solidFill>
                            <a:srgbClr val="244062"/>
                          </a:solidFill>
                          <a:effectLst/>
                          <a:latin typeface="Arial" panose="020B0604020202020204" pitchFamily="34" charset="0"/>
                        </a:rPr>
                        <a:t>PD15</a:t>
                      </a:r>
                    </a:p>
                  </a:txBody>
                  <a:tcPr marL="6350" marR="6350" marT="6350" marB="0" anchor="ctr"/>
                </a:tc>
                <a:tc>
                  <a:txBody>
                    <a:bodyPr/>
                    <a:lstStyle/>
                    <a:p>
                      <a:pPr algn="l" fontAlgn="t"/>
                      <a:r>
                        <a:rPr lang="en-US" sz="2000" b="0" i="0" u="none" strike="noStrike" dirty="0">
                          <a:solidFill>
                            <a:srgbClr val="244062"/>
                          </a:solidFill>
                          <a:effectLst/>
                          <a:latin typeface="Arial" panose="020B0604020202020204" pitchFamily="34" charset="0"/>
                        </a:rPr>
                        <a:t>Illegal Possession of Other Firearms: firebombs, explosive materials or devices, hoax explosive devices per § 18.2-85, or explosive incendiary devices, as defined in § 18.2-433.1, or chemical bombs per § 18.2-87.1 </a:t>
                      </a:r>
                    </a:p>
                  </a:txBody>
                  <a:tcPr marL="6350" marR="6350" marT="6350" marB="0"/>
                </a:tc>
                <a:tc>
                  <a:txBody>
                    <a:bodyPr/>
                    <a:lstStyle/>
                    <a:p>
                      <a:pPr algn="l" fontAlgn="b"/>
                      <a:r>
                        <a:rPr lang="en-US" sz="2000" b="0" i="0" u="none" strike="noStrike" dirty="0">
                          <a:solidFill>
                            <a:srgbClr val="244062"/>
                          </a:solidFill>
                          <a:effectLst/>
                          <a:latin typeface="Calibri" panose="020F0502020204030204" pitchFamily="34" charset="0"/>
                        </a:rPr>
                        <a:t>Updated Description</a:t>
                      </a:r>
                    </a:p>
                  </a:txBody>
                  <a:tcPr marL="6350" marR="6350" marT="6350" marB="0" anchor="b"/>
                </a:tc>
                <a:extLst>
                  <a:ext uri="{0D108BD9-81ED-4DB2-BD59-A6C34878D82A}">
                    <a16:rowId xmlns:a16="http://schemas.microsoft.com/office/drawing/2014/main" val="2103738844"/>
                  </a:ext>
                </a:extLst>
              </a:tr>
            </a:tbl>
          </a:graphicData>
        </a:graphic>
      </p:graphicFrame>
      <p:sp>
        <p:nvSpPr>
          <p:cNvPr id="2" name="Text Placeholder 1"/>
          <p:cNvSpPr>
            <a:spLocks noGrp="1"/>
          </p:cNvSpPr>
          <p:nvPr>
            <p:ph type="body" sz="quarter" idx="13"/>
          </p:nvPr>
        </p:nvSpPr>
        <p:spPr/>
        <p:txBody>
          <a:bodyPr/>
          <a:lstStyle/>
          <a:p>
            <a:pPr algn="ctr"/>
            <a:r>
              <a:rPr lang="en-US" dirty="0" smtClean="0"/>
              <a:t>Behavior Code Updates</a:t>
            </a:r>
            <a:endParaRPr lang="en-US" dirty="0"/>
          </a:p>
        </p:txBody>
      </p:sp>
    </p:spTree>
    <p:extLst>
      <p:ext uri="{BB962C8B-B14F-4D97-AF65-F5344CB8AC3E}">
        <p14:creationId xmlns:p14="http://schemas.microsoft.com/office/powerpoint/2010/main" val="5724588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48"/>
          <p:cNvSpPr txBox="1">
            <a:spLocks noGrp="1"/>
          </p:cNvSpPr>
          <p:nvPr>
            <p:ph type="title" idx="4294967295"/>
          </p:nvPr>
        </p:nvSpPr>
        <p:spPr>
          <a:xfrm>
            <a:off x="0" y="15875"/>
            <a:ext cx="12192000" cy="1076325"/>
          </a:xfrm>
          <a:prstGeom prst="rect">
            <a:avLst/>
          </a:prstGeom>
          <a:solidFill>
            <a:schemeClr val="tx1"/>
          </a:solidFill>
          <a:ln>
            <a:noFill/>
          </a:ln>
        </p:spPr>
        <p:txBody>
          <a:bodyPr spcFirstLastPara="1" wrap="square" lIns="121900" tIns="60925" rIns="121900" bIns="60925" anchor="ctr" anchorCtr="0">
            <a:normAutofit/>
          </a:bodyPr>
          <a:lstStyle/>
          <a:p>
            <a:pPr marL="0" lvl="0" indent="0" algn="ctr" rtl="0">
              <a:lnSpc>
                <a:spcPct val="90000"/>
              </a:lnSpc>
              <a:spcBef>
                <a:spcPts val="0"/>
              </a:spcBef>
              <a:spcAft>
                <a:spcPts val="0"/>
              </a:spcAft>
              <a:buClr>
                <a:schemeClr val="lt1"/>
              </a:buClr>
              <a:buSzPts val="3400"/>
              <a:buNone/>
            </a:pPr>
            <a:r>
              <a:rPr lang="en-US" dirty="0">
                <a:solidFill>
                  <a:schemeClr val="bg1"/>
                </a:solidFill>
              </a:rPr>
              <a:t>BSO15 and BSO16</a:t>
            </a:r>
            <a:endParaRPr dirty="0">
              <a:solidFill>
                <a:schemeClr val="bg1"/>
              </a:solidFill>
            </a:endParaRPr>
          </a:p>
        </p:txBody>
      </p:sp>
      <p:sp>
        <p:nvSpPr>
          <p:cNvPr id="381" name="Google Shape;381;p48"/>
          <p:cNvSpPr txBox="1">
            <a:spLocks noGrp="1"/>
          </p:cNvSpPr>
          <p:nvPr>
            <p:ph type="body" idx="4294967295"/>
          </p:nvPr>
        </p:nvSpPr>
        <p:spPr>
          <a:xfrm>
            <a:off x="532036" y="1239838"/>
            <a:ext cx="10972800" cy="5618162"/>
          </a:xfrm>
          <a:prstGeom prst="rect">
            <a:avLst/>
          </a:prstGeom>
          <a:noFill/>
          <a:ln>
            <a:noFill/>
          </a:ln>
        </p:spPr>
        <p:txBody>
          <a:bodyPr spcFirstLastPara="1" wrap="square" lIns="121900" tIns="60925" rIns="121900" bIns="60925" anchor="t" anchorCtr="0">
            <a:normAutofit/>
          </a:bodyPr>
          <a:lstStyle/>
          <a:p>
            <a:pPr marL="0" lvl="0" indent="0" algn="l" rtl="0">
              <a:lnSpc>
                <a:spcPct val="90000"/>
              </a:lnSpc>
              <a:spcBef>
                <a:spcPts val="0"/>
              </a:spcBef>
              <a:spcAft>
                <a:spcPts val="0"/>
              </a:spcAft>
              <a:buClr>
                <a:schemeClr val="accent1"/>
              </a:buClr>
              <a:buSzPts val="2000"/>
              <a:buNone/>
            </a:pPr>
            <a:r>
              <a:rPr lang="en-US" sz="2400" dirty="0" smtClean="0">
                <a:solidFill>
                  <a:srgbClr val="000000"/>
                </a:solidFill>
              </a:rPr>
              <a:t>Nicole </a:t>
            </a:r>
            <a:r>
              <a:rPr lang="en-US" sz="2400" dirty="0">
                <a:solidFill>
                  <a:srgbClr val="000000"/>
                </a:solidFill>
              </a:rPr>
              <a:t>skipped class and was found napping in the janitor’s closet.  As a result, the principal had a talk with her, and then contacted Nicole’s parents. </a:t>
            </a:r>
            <a:endParaRPr sz="2400" dirty="0">
              <a:solidFill>
                <a:srgbClr val="000000"/>
              </a:solidFill>
            </a:endParaRPr>
          </a:p>
        </p:txBody>
      </p:sp>
      <p:cxnSp>
        <p:nvCxnSpPr>
          <p:cNvPr id="382" name="Google Shape;382;p48"/>
          <p:cNvCxnSpPr/>
          <p:nvPr/>
        </p:nvCxnSpPr>
        <p:spPr>
          <a:xfrm flipV="1">
            <a:off x="37875" y="2055524"/>
            <a:ext cx="12154125" cy="60042"/>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graphicFrame>
        <p:nvGraphicFramePr>
          <p:cNvPr id="383" name="Google Shape;383;p48"/>
          <p:cNvGraphicFramePr/>
          <p:nvPr>
            <p:extLst>
              <p:ext uri="{D42A27DB-BD31-4B8C-83A1-F6EECF244321}">
                <p14:modId xmlns:p14="http://schemas.microsoft.com/office/powerpoint/2010/main" val="1956889370"/>
              </p:ext>
            </p:extLst>
          </p:nvPr>
        </p:nvGraphicFramePr>
        <p:xfrm>
          <a:off x="769447" y="2420278"/>
          <a:ext cx="8140700" cy="613410"/>
        </p:xfrm>
        <a:graphic>
          <a:graphicData uri="http://schemas.openxmlformats.org/drawingml/2006/table">
            <a:tbl>
              <a:tblPr>
                <a:noFill/>
              </a:tblPr>
              <a:tblGrid>
                <a:gridCol w="635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1117600">
                  <a:extLst>
                    <a:ext uri="{9D8B030D-6E8A-4147-A177-3AD203B41FA5}">
                      <a16:colId xmlns:a16="http://schemas.microsoft.com/office/drawing/2014/main" val="20002"/>
                    </a:ext>
                  </a:extLst>
                </a:gridCol>
                <a:gridCol w="774700">
                  <a:extLst>
                    <a:ext uri="{9D8B030D-6E8A-4147-A177-3AD203B41FA5}">
                      <a16:colId xmlns:a16="http://schemas.microsoft.com/office/drawing/2014/main" val="20003"/>
                    </a:ext>
                  </a:extLst>
                </a:gridCol>
                <a:gridCol w="1079500">
                  <a:extLst>
                    <a:ext uri="{9D8B030D-6E8A-4147-A177-3AD203B41FA5}">
                      <a16:colId xmlns:a16="http://schemas.microsoft.com/office/drawing/2014/main" val="20004"/>
                    </a:ext>
                  </a:extLst>
                </a:gridCol>
                <a:gridCol w="723900">
                  <a:extLst>
                    <a:ext uri="{9D8B030D-6E8A-4147-A177-3AD203B41FA5}">
                      <a16:colId xmlns:a16="http://schemas.microsoft.com/office/drawing/2014/main" val="20005"/>
                    </a:ext>
                  </a:extLst>
                </a:gridCol>
                <a:gridCol w="723900">
                  <a:extLst>
                    <a:ext uri="{9D8B030D-6E8A-4147-A177-3AD203B41FA5}">
                      <a16:colId xmlns:a16="http://schemas.microsoft.com/office/drawing/2014/main" val="20006"/>
                    </a:ext>
                  </a:extLst>
                </a:gridCol>
                <a:gridCol w="1219200">
                  <a:extLst>
                    <a:ext uri="{9D8B030D-6E8A-4147-A177-3AD203B41FA5}">
                      <a16:colId xmlns:a16="http://schemas.microsoft.com/office/drawing/2014/main" val="20007"/>
                    </a:ext>
                  </a:extLst>
                </a:gridCol>
                <a:gridCol w="1104900">
                  <a:extLst>
                    <a:ext uri="{9D8B030D-6E8A-4147-A177-3AD203B41FA5}">
                      <a16:colId xmlns:a16="http://schemas.microsoft.com/office/drawing/2014/main" val="20008"/>
                    </a:ext>
                  </a:extLst>
                </a:gridCol>
              </a:tblGrid>
              <a:tr h="393700">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Record Type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Local Event ID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Event Division</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Event School</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Date of Event</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Time of Event</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Location of Event</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Firearms Confiscated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Weapons Confiscated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extLst>
                  <a:ext uri="{0D108BD9-81ED-4DB2-BD59-A6C34878D82A}">
                    <a16:rowId xmlns:a16="http://schemas.microsoft.com/office/drawing/2014/main" val="10000"/>
                  </a:ext>
                </a:extLst>
              </a:tr>
              <a:tr h="196850">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B</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1</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99</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9999</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2/18/2022</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1</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1</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0</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0</a:t>
                      </a:r>
                      <a:endParaRPr sz="1400" b="0" i="0" u="none" strike="noStrike" cap="none" dirty="0">
                        <a:solidFill>
                          <a:srgbClr val="000000"/>
                        </a:solidFill>
                        <a:latin typeface="Calibri"/>
                        <a:ea typeface="Calibri"/>
                        <a:cs typeface="Calibri"/>
                        <a:sym typeface="Calibri"/>
                      </a:endParaRPr>
                    </a:p>
                  </a:txBody>
                  <a:tcPr marL="6350" marR="6350" marT="6350" marB="0" anchor="ctr"/>
                </a:tc>
                <a:extLst>
                  <a:ext uri="{0D108BD9-81ED-4DB2-BD59-A6C34878D82A}">
                    <a16:rowId xmlns:a16="http://schemas.microsoft.com/office/drawing/2014/main" val="10001"/>
                  </a:ext>
                </a:extLst>
              </a:tr>
            </a:tbl>
          </a:graphicData>
        </a:graphic>
      </p:graphicFrame>
      <p:graphicFrame>
        <p:nvGraphicFramePr>
          <p:cNvPr id="384" name="Google Shape;384;p48"/>
          <p:cNvGraphicFramePr/>
          <p:nvPr>
            <p:extLst>
              <p:ext uri="{D42A27DB-BD31-4B8C-83A1-F6EECF244321}">
                <p14:modId xmlns:p14="http://schemas.microsoft.com/office/powerpoint/2010/main" val="2524403998"/>
              </p:ext>
            </p:extLst>
          </p:nvPr>
        </p:nvGraphicFramePr>
        <p:xfrm>
          <a:off x="773251" y="3217569"/>
          <a:ext cx="9944775" cy="1029970"/>
        </p:xfrm>
        <a:graphic>
          <a:graphicData uri="http://schemas.openxmlformats.org/drawingml/2006/table">
            <a:tbl>
              <a:tblPr>
                <a:noFill/>
              </a:tblPr>
              <a:tblGrid>
                <a:gridCol w="638300">
                  <a:extLst>
                    <a:ext uri="{9D8B030D-6E8A-4147-A177-3AD203B41FA5}">
                      <a16:colId xmlns:a16="http://schemas.microsoft.com/office/drawing/2014/main" val="20000"/>
                    </a:ext>
                  </a:extLst>
                </a:gridCol>
                <a:gridCol w="765950">
                  <a:extLst>
                    <a:ext uri="{9D8B030D-6E8A-4147-A177-3AD203B41FA5}">
                      <a16:colId xmlns:a16="http://schemas.microsoft.com/office/drawing/2014/main" val="20001"/>
                    </a:ext>
                  </a:extLst>
                </a:gridCol>
                <a:gridCol w="952325">
                  <a:extLst>
                    <a:ext uri="{9D8B030D-6E8A-4147-A177-3AD203B41FA5}">
                      <a16:colId xmlns:a16="http://schemas.microsoft.com/office/drawing/2014/main" val="20002"/>
                    </a:ext>
                  </a:extLst>
                </a:gridCol>
                <a:gridCol w="846900">
                  <a:extLst>
                    <a:ext uri="{9D8B030D-6E8A-4147-A177-3AD203B41FA5}">
                      <a16:colId xmlns:a16="http://schemas.microsoft.com/office/drawing/2014/main" val="20003"/>
                    </a:ext>
                  </a:extLst>
                </a:gridCol>
                <a:gridCol w="1031000">
                  <a:extLst>
                    <a:ext uri="{9D8B030D-6E8A-4147-A177-3AD203B41FA5}">
                      <a16:colId xmlns:a16="http://schemas.microsoft.com/office/drawing/2014/main" val="20004"/>
                    </a:ext>
                  </a:extLst>
                </a:gridCol>
                <a:gridCol w="884700">
                  <a:extLst>
                    <a:ext uri="{9D8B030D-6E8A-4147-A177-3AD203B41FA5}">
                      <a16:colId xmlns:a16="http://schemas.microsoft.com/office/drawing/2014/main" val="20005"/>
                    </a:ext>
                  </a:extLst>
                </a:gridCol>
                <a:gridCol w="727675">
                  <a:extLst>
                    <a:ext uri="{9D8B030D-6E8A-4147-A177-3AD203B41FA5}">
                      <a16:colId xmlns:a16="http://schemas.microsoft.com/office/drawing/2014/main" val="20006"/>
                    </a:ext>
                  </a:extLst>
                </a:gridCol>
                <a:gridCol w="1020375">
                  <a:extLst>
                    <a:ext uri="{9D8B030D-6E8A-4147-A177-3AD203B41FA5}">
                      <a16:colId xmlns:a16="http://schemas.microsoft.com/office/drawing/2014/main" val="20007"/>
                    </a:ext>
                  </a:extLst>
                </a:gridCol>
                <a:gridCol w="1141475">
                  <a:extLst>
                    <a:ext uri="{9D8B030D-6E8A-4147-A177-3AD203B41FA5}">
                      <a16:colId xmlns:a16="http://schemas.microsoft.com/office/drawing/2014/main" val="20008"/>
                    </a:ext>
                  </a:extLst>
                </a:gridCol>
                <a:gridCol w="1004150">
                  <a:extLst>
                    <a:ext uri="{9D8B030D-6E8A-4147-A177-3AD203B41FA5}">
                      <a16:colId xmlns:a16="http://schemas.microsoft.com/office/drawing/2014/main" val="20009"/>
                    </a:ext>
                  </a:extLst>
                </a:gridCol>
                <a:gridCol w="931925">
                  <a:extLst>
                    <a:ext uri="{9D8B030D-6E8A-4147-A177-3AD203B41FA5}">
                      <a16:colId xmlns:a16="http://schemas.microsoft.com/office/drawing/2014/main" val="20010"/>
                    </a:ext>
                  </a:extLst>
                </a:gridCol>
              </a:tblGrid>
              <a:tr h="590550">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Record Type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Local Event ID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State Testing ID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Behavior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Unknown Offender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Enrolled Division</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Enrolled School</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Aggravating Circumstances</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Law Enforcement Flag</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Notified of Charges Filed Flag</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Notified of Conviction Flag</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extLst>
                  <a:ext uri="{0D108BD9-81ED-4DB2-BD59-A6C34878D82A}">
                    <a16:rowId xmlns:a16="http://schemas.microsoft.com/office/drawing/2014/main" val="10000"/>
                  </a:ext>
                </a:extLst>
              </a:tr>
              <a:tr h="196850">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C</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1</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1019955555</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BSO15</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 </a:t>
                      </a:r>
                      <a:endParaRPr sz="1400" b="0" i="0" u="none" strike="noStrike" cap="none" dirty="0">
                        <a:solidFill>
                          <a:srgbClr val="000000"/>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99</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999</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N</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N</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N</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N</a:t>
                      </a:r>
                      <a:endParaRPr sz="1400" b="0" i="0" u="none" strike="noStrike" cap="none" dirty="0">
                        <a:solidFill>
                          <a:srgbClr val="000000"/>
                        </a:solidFill>
                        <a:latin typeface="Calibri"/>
                        <a:ea typeface="Calibri"/>
                        <a:cs typeface="Calibri"/>
                        <a:sym typeface="Calibri"/>
                      </a:endParaRPr>
                    </a:p>
                  </a:txBody>
                  <a:tcPr marL="6350" marR="6350" marT="6350" marB="0" anchor="ctr"/>
                </a:tc>
                <a:extLst>
                  <a:ext uri="{0D108BD9-81ED-4DB2-BD59-A6C34878D82A}">
                    <a16:rowId xmlns:a16="http://schemas.microsoft.com/office/drawing/2014/main" val="10001"/>
                  </a:ext>
                </a:extLst>
              </a:tr>
              <a:tr h="196850">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C</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1</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1019955555</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BSO16</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99</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999</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N</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N</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N</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N</a:t>
                      </a:r>
                      <a:endParaRPr sz="1400" b="0" i="0" u="none" strike="noStrike" cap="none" dirty="0">
                        <a:solidFill>
                          <a:schemeClr val="tx1"/>
                        </a:solidFill>
                        <a:latin typeface="Calibri"/>
                        <a:ea typeface="Calibri"/>
                        <a:cs typeface="Calibri"/>
                        <a:sym typeface="Calibri"/>
                      </a:endParaRPr>
                    </a:p>
                  </a:txBody>
                  <a:tcPr marL="6350" marR="6350" marT="6350" marB="0" anchor="ctr"/>
                </a:tc>
                <a:extLst>
                  <a:ext uri="{0D108BD9-81ED-4DB2-BD59-A6C34878D82A}">
                    <a16:rowId xmlns:a16="http://schemas.microsoft.com/office/drawing/2014/main" val="10002"/>
                  </a:ext>
                </a:extLst>
              </a:tr>
            </a:tbl>
          </a:graphicData>
        </a:graphic>
      </p:graphicFrame>
      <p:graphicFrame>
        <p:nvGraphicFramePr>
          <p:cNvPr id="385" name="Google Shape;385;p48"/>
          <p:cNvGraphicFramePr/>
          <p:nvPr>
            <p:extLst>
              <p:ext uri="{D42A27DB-BD31-4B8C-83A1-F6EECF244321}">
                <p14:modId xmlns:p14="http://schemas.microsoft.com/office/powerpoint/2010/main" val="3231460473"/>
              </p:ext>
            </p:extLst>
          </p:nvPr>
        </p:nvGraphicFramePr>
        <p:xfrm>
          <a:off x="769448" y="4507843"/>
          <a:ext cx="9761550" cy="1177290"/>
        </p:xfrm>
        <a:graphic>
          <a:graphicData uri="http://schemas.openxmlformats.org/drawingml/2006/table">
            <a:tbl>
              <a:tblPr>
                <a:noFill/>
              </a:tblPr>
              <a:tblGrid>
                <a:gridCol w="633050">
                  <a:extLst>
                    <a:ext uri="{9D8B030D-6E8A-4147-A177-3AD203B41FA5}">
                      <a16:colId xmlns:a16="http://schemas.microsoft.com/office/drawing/2014/main" val="20000"/>
                    </a:ext>
                  </a:extLst>
                </a:gridCol>
                <a:gridCol w="759650">
                  <a:extLst>
                    <a:ext uri="{9D8B030D-6E8A-4147-A177-3AD203B41FA5}">
                      <a16:colId xmlns:a16="http://schemas.microsoft.com/office/drawing/2014/main" val="20001"/>
                    </a:ext>
                  </a:extLst>
                </a:gridCol>
                <a:gridCol w="1035000">
                  <a:extLst>
                    <a:ext uri="{9D8B030D-6E8A-4147-A177-3AD203B41FA5}">
                      <a16:colId xmlns:a16="http://schemas.microsoft.com/office/drawing/2014/main" val="20002"/>
                    </a:ext>
                  </a:extLst>
                </a:gridCol>
                <a:gridCol w="759125">
                  <a:extLst>
                    <a:ext uri="{9D8B030D-6E8A-4147-A177-3AD203B41FA5}">
                      <a16:colId xmlns:a16="http://schemas.microsoft.com/office/drawing/2014/main" val="20003"/>
                    </a:ext>
                  </a:extLst>
                </a:gridCol>
                <a:gridCol w="1065675">
                  <a:extLst>
                    <a:ext uri="{9D8B030D-6E8A-4147-A177-3AD203B41FA5}">
                      <a16:colId xmlns:a16="http://schemas.microsoft.com/office/drawing/2014/main" val="20004"/>
                    </a:ext>
                  </a:extLst>
                </a:gridCol>
                <a:gridCol w="978100">
                  <a:extLst>
                    <a:ext uri="{9D8B030D-6E8A-4147-A177-3AD203B41FA5}">
                      <a16:colId xmlns:a16="http://schemas.microsoft.com/office/drawing/2014/main" val="20005"/>
                    </a:ext>
                  </a:extLst>
                </a:gridCol>
                <a:gridCol w="934300">
                  <a:extLst>
                    <a:ext uri="{9D8B030D-6E8A-4147-A177-3AD203B41FA5}">
                      <a16:colId xmlns:a16="http://schemas.microsoft.com/office/drawing/2014/main" val="20006"/>
                    </a:ext>
                  </a:extLst>
                </a:gridCol>
                <a:gridCol w="849250">
                  <a:extLst>
                    <a:ext uri="{9D8B030D-6E8A-4147-A177-3AD203B41FA5}">
                      <a16:colId xmlns:a16="http://schemas.microsoft.com/office/drawing/2014/main" val="20007"/>
                    </a:ext>
                  </a:extLst>
                </a:gridCol>
                <a:gridCol w="1101500">
                  <a:extLst>
                    <a:ext uri="{9D8B030D-6E8A-4147-A177-3AD203B41FA5}">
                      <a16:colId xmlns:a16="http://schemas.microsoft.com/office/drawing/2014/main" val="20008"/>
                    </a:ext>
                  </a:extLst>
                </a:gridCol>
                <a:gridCol w="822950">
                  <a:extLst>
                    <a:ext uri="{9D8B030D-6E8A-4147-A177-3AD203B41FA5}">
                      <a16:colId xmlns:a16="http://schemas.microsoft.com/office/drawing/2014/main" val="20009"/>
                    </a:ext>
                  </a:extLst>
                </a:gridCol>
                <a:gridCol w="822950">
                  <a:extLst>
                    <a:ext uri="{9D8B030D-6E8A-4147-A177-3AD203B41FA5}">
                      <a16:colId xmlns:a16="http://schemas.microsoft.com/office/drawing/2014/main" val="20010"/>
                    </a:ext>
                  </a:extLst>
                </a:gridCol>
              </a:tblGrid>
              <a:tr h="609200">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Record Type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Local Event ID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State Testing ID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Behavior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Behavioral Intervention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Instructional Support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Disciplinary Sanction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Days Sanctioned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Alternate Placement Educational Agency</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Alternate Placement School</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i="0" u="none" strike="noStrike" cap="none" dirty="0">
                          <a:solidFill>
                            <a:srgbClr val="000000"/>
                          </a:solidFill>
                          <a:latin typeface="Calibri"/>
                          <a:ea typeface="Calibri"/>
                          <a:cs typeface="Calibri"/>
                          <a:sym typeface="Calibri"/>
                        </a:rPr>
                        <a:t>Hours Sanctioned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extLst>
                  <a:ext uri="{0D108BD9-81ED-4DB2-BD59-A6C34878D82A}">
                    <a16:rowId xmlns:a16="http://schemas.microsoft.com/office/drawing/2014/main" val="10000"/>
                  </a:ext>
                </a:extLst>
              </a:tr>
              <a:tr h="155675">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D</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1</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1019955555</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BSO15</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1</a:t>
                      </a: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NONE</a:t>
                      </a: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 </a:t>
                      </a:r>
                      <a:endParaRPr sz="1400" b="0" i="0" u="none" strike="noStrike" cap="none" dirty="0">
                        <a:solidFill>
                          <a:srgbClr val="000000"/>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 </a:t>
                      </a:r>
                      <a:endParaRPr sz="1400" b="0" i="0" u="none" strike="noStrike" cap="none" dirty="0">
                        <a:solidFill>
                          <a:srgbClr val="000000"/>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b"/>
                </a:tc>
                <a:extLst>
                  <a:ext uri="{0D108BD9-81ED-4DB2-BD59-A6C34878D82A}">
                    <a16:rowId xmlns:a16="http://schemas.microsoft.com/office/drawing/2014/main" val="10001"/>
                  </a:ext>
                </a:extLst>
              </a:tr>
              <a:tr h="155675">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D</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1</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chemeClr val="tx1"/>
                          </a:solidFill>
                          <a:latin typeface="Calibri"/>
                          <a:ea typeface="Calibri"/>
                          <a:cs typeface="Calibri"/>
                          <a:sym typeface="Calibri"/>
                        </a:rPr>
                        <a:t>1019955555</a:t>
                      </a:r>
                      <a:endParaRPr dirty="0">
                        <a:solidFill>
                          <a:schemeClr val="tx1"/>
                        </a:solidFill>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BSO16</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smtClean="0">
                          <a:solidFill>
                            <a:schemeClr val="tx1"/>
                          </a:solidFill>
                          <a:latin typeface="Calibri"/>
                          <a:ea typeface="Calibri"/>
                          <a:cs typeface="Calibri"/>
                          <a:sym typeface="Calibri"/>
                        </a:rPr>
                        <a:t>12</a:t>
                      </a: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NONE</a:t>
                      </a: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b"/>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660265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1" name="Google Shape;391;p49"/>
          <p:cNvSpPr txBox="1">
            <a:spLocks noGrp="1"/>
          </p:cNvSpPr>
          <p:nvPr>
            <p:ph idx="1"/>
          </p:nvPr>
        </p:nvSpPr>
        <p:spPr>
          <a:xfrm>
            <a:off x="238069" y="1188388"/>
            <a:ext cx="11546329" cy="4718033"/>
          </a:xfrm>
          <a:prstGeom prst="rect">
            <a:avLst/>
          </a:prstGeom>
          <a:noFill/>
          <a:ln>
            <a:noFill/>
          </a:ln>
        </p:spPr>
        <p:txBody>
          <a:bodyPr spcFirstLastPara="1" wrap="square" lIns="121900" tIns="60925" rIns="121900" bIns="60925" anchor="t" anchorCtr="0">
            <a:normAutofit/>
          </a:bodyPr>
          <a:lstStyle/>
          <a:p>
            <a:pPr marL="0" lvl="0" indent="0" algn="l" rtl="0">
              <a:lnSpc>
                <a:spcPct val="90000"/>
              </a:lnSpc>
              <a:spcBef>
                <a:spcPts val="0"/>
              </a:spcBef>
              <a:spcAft>
                <a:spcPts val="0"/>
              </a:spcAft>
              <a:buClr>
                <a:schemeClr val="accent1"/>
              </a:buClr>
              <a:buSzPts val="2000"/>
              <a:buNone/>
            </a:pPr>
            <a:r>
              <a:rPr lang="en-US" sz="2000" dirty="0">
                <a:solidFill>
                  <a:srgbClr val="000000"/>
                </a:solidFill>
              </a:rPr>
              <a:t>Lisa accidently left her notebook in the girls’ locker room.  Another student found it, however, when she picked the book up to return it, a frightening drawing fell from the book. The drawing revealed a teacher who was shot, and it was labeled Mrs. Vaughn will get what is coming to her soon. Lisa’s possessions were searched and no weapons were found.  Administrators reported the event to Law Enforcement.  Lisa was suspended for 15 days with classwork provided. While out on suspension, the administrators decided to place Lisa at an Alternate Placement School for the remainder of the school year.  </a:t>
            </a:r>
            <a:endParaRPr sz="2000" dirty="0">
              <a:solidFill>
                <a:srgbClr val="000000"/>
              </a:solidFill>
            </a:endParaRPr>
          </a:p>
        </p:txBody>
      </p:sp>
      <p:sp>
        <p:nvSpPr>
          <p:cNvPr id="3" name="Text Placeholder 2"/>
          <p:cNvSpPr>
            <a:spLocks noGrp="1"/>
          </p:cNvSpPr>
          <p:nvPr>
            <p:ph type="body" sz="quarter" idx="13"/>
          </p:nvPr>
        </p:nvSpPr>
        <p:spPr>
          <a:xfrm>
            <a:off x="0" y="0"/>
            <a:ext cx="12192000" cy="1184933"/>
          </a:xfrm>
        </p:spPr>
        <p:txBody>
          <a:bodyPr>
            <a:normAutofit lnSpcReduction="10000"/>
          </a:bodyPr>
          <a:lstStyle/>
          <a:p>
            <a:pPr algn="ctr"/>
            <a:r>
              <a:rPr lang="en-US" sz="4000" dirty="0"/>
              <a:t>BESO14 Behavior Code </a:t>
            </a:r>
          </a:p>
          <a:p>
            <a:endParaRPr lang="en-US" dirty="0"/>
          </a:p>
        </p:txBody>
      </p:sp>
      <p:cxnSp>
        <p:nvCxnSpPr>
          <p:cNvPr id="392" name="Google Shape;392;p49"/>
          <p:cNvCxnSpPr/>
          <p:nvPr/>
        </p:nvCxnSpPr>
        <p:spPr>
          <a:xfrm flipV="1">
            <a:off x="48696" y="2948805"/>
            <a:ext cx="12143304" cy="37876"/>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graphicFrame>
        <p:nvGraphicFramePr>
          <p:cNvPr id="393" name="Google Shape;393;p49"/>
          <p:cNvGraphicFramePr/>
          <p:nvPr>
            <p:extLst>
              <p:ext uri="{D42A27DB-BD31-4B8C-83A1-F6EECF244321}">
                <p14:modId xmlns:p14="http://schemas.microsoft.com/office/powerpoint/2010/main" val="272892243"/>
              </p:ext>
            </p:extLst>
          </p:nvPr>
        </p:nvGraphicFramePr>
        <p:xfrm>
          <a:off x="769447" y="3168592"/>
          <a:ext cx="8140700" cy="613410"/>
        </p:xfrm>
        <a:graphic>
          <a:graphicData uri="http://schemas.openxmlformats.org/drawingml/2006/table">
            <a:tbl>
              <a:tblPr>
                <a:noFill/>
              </a:tblPr>
              <a:tblGrid>
                <a:gridCol w="635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1117600">
                  <a:extLst>
                    <a:ext uri="{9D8B030D-6E8A-4147-A177-3AD203B41FA5}">
                      <a16:colId xmlns:a16="http://schemas.microsoft.com/office/drawing/2014/main" val="20002"/>
                    </a:ext>
                  </a:extLst>
                </a:gridCol>
                <a:gridCol w="774700">
                  <a:extLst>
                    <a:ext uri="{9D8B030D-6E8A-4147-A177-3AD203B41FA5}">
                      <a16:colId xmlns:a16="http://schemas.microsoft.com/office/drawing/2014/main" val="20003"/>
                    </a:ext>
                  </a:extLst>
                </a:gridCol>
                <a:gridCol w="1079500">
                  <a:extLst>
                    <a:ext uri="{9D8B030D-6E8A-4147-A177-3AD203B41FA5}">
                      <a16:colId xmlns:a16="http://schemas.microsoft.com/office/drawing/2014/main" val="20004"/>
                    </a:ext>
                  </a:extLst>
                </a:gridCol>
                <a:gridCol w="723900">
                  <a:extLst>
                    <a:ext uri="{9D8B030D-6E8A-4147-A177-3AD203B41FA5}">
                      <a16:colId xmlns:a16="http://schemas.microsoft.com/office/drawing/2014/main" val="20005"/>
                    </a:ext>
                  </a:extLst>
                </a:gridCol>
                <a:gridCol w="723900">
                  <a:extLst>
                    <a:ext uri="{9D8B030D-6E8A-4147-A177-3AD203B41FA5}">
                      <a16:colId xmlns:a16="http://schemas.microsoft.com/office/drawing/2014/main" val="20006"/>
                    </a:ext>
                  </a:extLst>
                </a:gridCol>
                <a:gridCol w="1219200">
                  <a:extLst>
                    <a:ext uri="{9D8B030D-6E8A-4147-A177-3AD203B41FA5}">
                      <a16:colId xmlns:a16="http://schemas.microsoft.com/office/drawing/2014/main" val="20007"/>
                    </a:ext>
                  </a:extLst>
                </a:gridCol>
                <a:gridCol w="1104900">
                  <a:extLst>
                    <a:ext uri="{9D8B030D-6E8A-4147-A177-3AD203B41FA5}">
                      <a16:colId xmlns:a16="http://schemas.microsoft.com/office/drawing/2014/main" val="20008"/>
                    </a:ext>
                  </a:extLst>
                </a:gridCol>
              </a:tblGrid>
              <a:tr h="393700">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Record Type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Local Event ID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Event Division</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Event School</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Date of Event</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Time of Event</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Location of Event</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Firearms Confiscated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Weapons Confiscated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extLst>
                  <a:ext uri="{0D108BD9-81ED-4DB2-BD59-A6C34878D82A}">
                    <a16:rowId xmlns:a16="http://schemas.microsoft.com/office/drawing/2014/main" val="10000"/>
                  </a:ext>
                </a:extLst>
              </a:tr>
              <a:tr h="196850">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B</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23</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99</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9999</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2/25/2022</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1</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1</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0</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0</a:t>
                      </a:r>
                      <a:endParaRPr sz="1400" b="0" i="0" u="none" strike="noStrike" cap="none" dirty="0">
                        <a:solidFill>
                          <a:srgbClr val="000000"/>
                        </a:solidFill>
                        <a:latin typeface="Calibri"/>
                        <a:ea typeface="Calibri"/>
                        <a:cs typeface="Calibri"/>
                        <a:sym typeface="Calibri"/>
                      </a:endParaRPr>
                    </a:p>
                  </a:txBody>
                  <a:tcPr marL="6350" marR="6350" marT="6350" marB="0" anchor="ctr"/>
                </a:tc>
                <a:extLst>
                  <a:ext uri="{0D108BD9-81ED-4DB2-BD59-A6C34878D82A}">
                    <a16:rowId xmlns:a16="http://schemas.microsoft.com/office/drawing/2014/main" val="10001"/>
                  </a:ext>
                </a:extLst>
              </a:tr>
            </a:tbl>
          </a:graphicData>
        </a:graphic>
      </p:graphicFrame>
      <p:graphicFrame>
        <p:nvGraphicFramePr>
          <p:cNvPr id="394" name="Google Shape;394;p49"/>
          <p:cNvGraphicFramePr/>
          <p:nvPr>
            <p:extLst>
              <p:ext uri="{D42A27DB-BD31-4B8C-83A1-F6EECF244321}">
                <p14:modId xmlns:p14="http://schemas.microsoft.com/office/powerpoint/2010/main" val="3497049408"/>
              </p:ext>
            </p:extLst>
          </p:nvPr>
        </p:nvGraphicFramePr>
        <p:xfrm>
          <a:off x="773251" y="3943895"/>
          <a:ext cx="9944775" cy="896485"/>
        </p:xfrm>
        <a:graphic>
          <a:graphicData uri="http://schemas.openxmlformats.org/drawingml/2006/table">
            <a:tbl>
              <a:tblPr>
                <a:noFill/>
              </a:tblPr>
              <a:tblGrid>
                <a:gridCol w="638300">
                  <a:extLst>
                    <a:ext uri="{9D8B030D-6E8A-4147-A177-3AD203B41FA5}">
                      <a16:colId xmlns:a16="http://schemas.microsoft.com/office/drawing/2014/main" val="20000"/>
                    </a:ext>
                  </a:extLst>
                </a:gridCol>
                <a:gridCol w="765950">
                  <a:extLst>
                    <a:ext uri="{9D8B030D-6E8A-4147-A177-3AD203B41FA5}">
                      <a16:colId xmlns:a16="http://schemas.microsoft.com/office/drawing/2014/main" val="20001"/>
                    </a:ext>
                  </a:extLst>
                </a:gridCol>
                <a:gridCol w="952325">
                  <a:extLst>
                    <a:ext uri="{9D8B030D-6E8A-4147-A177-3AD203B41FA5}">
                      <a16:colId xmlns:a16="http://schemas.microsoft.com/office/drawing/2014/main" val="20002"/>
                    </a:ext>
                  </a:extLst>
                </a:gridCol>
                <a:gridCol w="846900">
                  <a:extLst>
                    <a:ext uri="{9D8B030D-6E8A-4147-A177-3AD203B41FA5}">
                      <a16:colId xmlns:a16="http://schemas.microsoft.com/office/drawing/2014/main" val="20003"/>
                    </a:ext>
                  </a:extLst>
                </a:gridCol>
                <a:gridCol w="1031000">
                  <a:extLst>
                    <a:ext uri="{9D8B030D-6E8A-4147-A177-3AD203B41FA5}">
                      <a16:colId xmlns:a16="http://schemas.microsoft.com/office/drawing/2014/main" val="20004"/>
                    </a:ext>
                  </a:extLst>
                </a:gridCol>
                <a:gridCol w="884700">
                  <a:extLst>
                    <a:ext uri="{9D8B030D-6E8A-4147-A177-3AD203B41FA5}">
                      <a16:colId xmlns:a16="http://schemas.microsoft.com/office/drawing/2014/main" val="20005"/>
                    </a:ext>
                  </a:extLst>
                </a:gridCol>
                <a:gridCol w="727675">
                  <a:extLst>
                    <a:ext uri="{9D8B030D-6E8A-4147-A177-3AD203B41FA5}">
                      <a16:colId xmlns:a16="http://schemas.microsoft.com/office/drawing/2014/main" val="20006"/>
                    </a:ext>
                  </a:extLst>
                </a:gridCol>
                <a:gridCol w="1020375">
                  <a:extLst>
                    <a:ext uri="{9D8B030D-6E8A-4147-A177-3AD203B41FA5}">
                      <a16:colId xmlns:a16="http://schemas.microsoft.com/office/drawing/2014/main" val="20007"/>
                    </a:ext>
                  </a:extLst>
                </a:gridCol>
                <a:gridCol w="1141475">
                  <a:extLst>
                    <a:ext uri="{9D8B030D-6E8A-4147-A177-3AD203B41FA5}">
                      <a16:colId xmlns:a16="http://schemas.microsoft.com/office/drawing/2014/main" val="20008"/>
                    </a:ext>
                  </a:extLst>
                </a:gridCol>
                <a:gridCol w="1004150">
                  <a:extLst>
                    <a:ext uri="{9D8B030D-6E8A-4147-A177-3AD203B41FA5}">
                      <a16:colId xmlns:a16="http://schemas.microsoft.com/office/drawing/2014/main" val="20009"/>
                    </a:ext>
                  </a:extLst>
                </a:gridCol>
                <a:gridCol w="931925">
                  <a:extLst>
                    <a:ext uri="{9D8B030D-6E8A-4147-A177-3AD203B41FA5}">
                      <a16:colId xmlns:a16="http://schemas.microsoft.com/office/drawing/2014/main" val="20010"/>
                    </a:ext>
                  </a:extLst>
                </a:gridCol>
              </a:tblGrid>
              <a:tr h="676775">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Record Type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Local Event ID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State Testing ID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Behavior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Unknown Offender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Enrolled Division</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Enrolled School</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Aggravating Circumstances</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Law Enforcement Flag</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Notified of Charges Filed Flag</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Notified of Conviction Flag</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extLst>
                  <a:ext uri="{0D108BD9-81ED-4DB2-BD59-A6C34878D82A}">
                    <a16:rowId xmlns:a16="http://schemas.microsoft.com/office/drawing/2014/main" val="10000"/>
                  </a:ext>
                </a:extLst>
              </a:tr>
              <a:tr h="196850">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C</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23</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1019955550</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BESO14</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 </a:t>
                      </a:r>
                      <a:endParaRPr sz="1400" b="0" i="0" u="none" strike="noStrike" cap="none" dirty="0">
                        <a:solidFill>
                          <a:srgbClr val="000000"/>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99</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999</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Y</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Y</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dirty="0">
                          <a:latin typeface="Calibri"/>
                          <a:ea typeface="Calibri"/>
                          <a:cs typeface="Calibri"/>
                          <a:sym typeface="Calibri"/>
                        </a:rPr>
                        <a:t>N</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dirty="0">
                          <a:latin typeface="Calibri"/>
                          <a:ea typeface="Calibri"/>
                          <a:cs typeface="Calibri"/>
                          <a:sym typeface="Calibri"/>
                        </a:rPr>
                        <a:t>N</a:t>
                      </a:r>
                      <a:endParaRPr sz="1400" b="0" i="0" u="none" strike="noStrike" cap="none" dirty="0">
                        <a:solidFill>
                          <a:srgbClr val="000000"/>
                        </a:solidFill>
                        <a:latin typeface="Calibri"/>
                        <a:ea typeface="Calibri"/>
                        <a:cs typeface="Calibri"/>
                        <a:sym typeface="Calibri"/>
                      </a:endParaRPr>
                    </a:p>
                  </a:txBody>
                  <a:tcPr marL="6350" marR="6350" marT="6350" marB="0" anchor="ctr"/>
                </a:tc>
                <a:extLst>
                  <a:ext uri="{0D108BD9-81ED-4DB2-BD59-A6C34878D82A}">
                    <a16:rowId xmlns:a16="http://schemas.microsoft.com/office/drawing/2014/main" val="10001"/>
                  </a:ext>
                </a:extLst>
              </a:tr>
            </a:tbl>
          </a:graphicData>
        </a:graphic>
      </p:graphicFrame>
      <p:graphicFrame>
        <p:nvGraphicFramePr>
          <p:cNvPr id="395" name="Google Shape;395;p49"/>
          <p:cNvGraphicFramePr/>
          <p:nvPr>
            <p:extLst>
              <p:ext uri="{D42A27DB-BD31-4B8C-83A1-F6EECF244321}">
                <p14:modId xmlns:p14="http://schemas.microsoft.com/office/powerpoint/2010/main" val="2106639711"/>
              </p:ext>
            </p:extLst>
          </p:nvPr>
        </p:nvGraphicFramePr>
        <p:xfrm>
          <a:off x="730436" y="4993653"/>
          <a:ext cx="9863618" cy="1288760"/>
        </p:xfrm>
        <a:graphic>
          <a:graphicData uri="http://schemas.openxmlformats.org/drawingml/2006/table">
            <a:tbl>
              <a:tblPr>
                <a:noFill/>
              </a:tblPr>
              <a:tblGrid>
                <a:gridCol w="639669">
                  <a:extLst>
                    <a:ext uri="{9D8B030D-6E8A-4147-A177-3AD203B41FA5}">
                      <a16:colId xmlns:a16="http://schemas.microsoft.com/office/drawing/2014/main" val="20000"/>
                    </a:ext>
                  </a:extLst>
                </a:gridCol>
                <a:gridCol w="767593">
                  <a:extLst>
                    <a:ext uri="{9D8B030D-6E8A-4147-A177-3AD203B41FA5}">
                      <a16:colId xmlns:a16="http://schemas.microsoft.com/office/drawing/2014/main" val="20001"/>
                    </a:ext>
                  </a:extLst>
                </a:gridCol>
                <a:gridCol w="1045822">
                  <a:extLst>
                    <a:ext uri="{9D8B030D-6E8A-4147-A177-3AD203B41FA5}">
                      <a16:colId xmlns:a16="http://schemas.microsoft.com/office/drawing/2014/main" val="20002"/>
                    </a:ext>
                  </a:extLst>
                </a:gridCol>
                <a:gridCol w="767063">
                  <a:extLst>
                    <a:ext uri="{9D8B030D-6E8A-4147-A177-3AD203B41FA5}">
                      <a16:colId xmlns:a16="http://schemas.microsoft.com/office/drawing/2014/main" val="20003"/>
                    </a:ext>
                  </a:extLst>
                </a:gridCol>
                <a:gridCol w="1076818">
                  <a:extLst>
                    <a:ext uri="{9D8B030D-6E8A-4147-A177-3AD203B41FA5}">
                      <a16:colId xmlns:a16="http://schemas.microsoft.com/office/drawing/2014/main" val="20004"/>
                    </a:ext>
                  </a:extLst>
                </a:gridCol>
                <a:gridCol w="988327">
                  <a:extLst>
                    <a:ext uri="{9D8B030D-6E8A-4147-A177-3AD203B41FA5}">
                      <a16:colId xmlns:a16="http://schemas.microsoft.com/office/drawing/2014/main" val="20005"/>
                    </a:ext>
                  </a:extLst>
                </a:gridCol>
                <a:gridCol w="944069">
                  <a:extLst>
                    <a:ext uri="{9D8B030D-6E8A-4147-A177-3AD203B41FA5}">
                      <a16:colId xmlns:a16="http://schemas.microsoft.com/office/drawing/2014/main" val="20006"/>
                    </a:ext>
                  </a:extLst>
                </a:gridCol>
                <a:gridCol w="858130">
                  <a:extLst>
                    <a:ext uri="{9D8B030D-6E8A-4147-A177-3AD203B41FA5}">
                      <a16:colId xmlns:a16="http://schemas.microsoft.com/office/drawing/2014/main" val="20007"/>
                    </a:ext>
                  </a:extLst>
                </a:gridCol>
                <a:gridCol w="1113017">
                  <a:extLst>
                    <a:ext uri="{9D8B030D-6E8A-4147-A177-3AD203B41FA5}">
                      <a16:colId xmlns:a16="http://schemas.microsoft.com/office/drawing/2014/main" val="20008"/>
                    </a:ext>
                  </a:extLst>
                </a:gridCol>
                <a:gridCol w="831555">
                  <a:extLst>
                    <a:ext uri="{9D8B030D-6E8A-4147-A177-3AD203B41FA5}">
                      <a16:colId xmlns:a16="http://schemas.microsoft.com/office/drawing/2014/main" val="20009"/>
                    </a:ext>
                  </a:extLst>
                </a:gridCol>
                <a:gridCol w="831555">
                  <a:extLst>
                    <a:ext uri="{9D8B030D-6E8A-4147-A177-3AD203B41FA5}">
                      <a16:colId xmlns:a16="http://schemas.microsoft.com/office/drawing/2014/main" val="20010"/>
                    </a:ext>
                  </a:extLst>
                </a:gridCol>
              </a:tblGrid>
              <a:tr h="609200">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Record Type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Local Event ID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State Testing ID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Behavior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Behavioral Intervention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Instructional Support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Disciplinary Sanction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Days Sanctioned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Alternate Placement Educational Agency</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Alternate Placement School</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i="0" u="none" strike="noStrike" cap="none" dirty="0">
                          <a:solidFill>
                            <a:srgbClr val="000000"/>
                          </a:solidFill>
                          <a:latin typeface="Calibri"/>
                          <a:ea typeface="Calibri"/>
                          <a:cs typeface="Calibri"/>
                          <a:sym typeface="Calibri"/>
                        </a:rPr>
                        <a:t>Hours Sanctioned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extLst>
                  <a:ext uri="{0D108BD9-81ED-4DB2-BD59-A6C34878D82A}">
                    <a16:rowId xmlns:a16="http://schemas.microsoft.com/office/drawing/2014/main" val="10000"/>
                  </a:ext>
                </a:extLst>
              </a:tr>
              <a:tr h="331180">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D</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23</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solidFill>
                            <a:schemeClr val="tx1"/>
                          </a:solidFill>
                          <a:latin typeface="Calibri"/>
                          <a:ea typeface="Calibri"/>
                          <a:cs typeface="Calibri"/>
                          <a:sym typeface="Calibri"/>
                        </a:rPr>
                        <a:t>1019955550</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BESO14</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smtClean="0">
                          <a:solidFill>
                            <a:schemeClr val="tx1"/>
                          </a:solidFill>
                          <a:latin typeface="Calibri"/>
                          <a:ea typeface="Calibri"/>
                          <a:cs typeface="Calibri"/>
                          <a:sym typeface="Calibri"/>
                        </a:rPr>
                        <a:t>11</a:t>
                      </a: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6</a:t>
                      </a: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b="0" i="0" u="none" strike="noStrike" cap="none" dirty="0" smtClean="0">
                          <a:solidFill>
                            <a:schemeClr val="tx1"/>
                          </a:solidFill>
                          <a:latin typeface="Calibri"/>
                          <a:ea typeface="Calibri"/>
                          <a:cs typeface="Calibri"/>
                          <a:sym typeface="Calibri"/>
                        </a:rPr>
                        <a:t>STS1</a:t>
                      </a: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b="0" i="0" u="none" strike="noStrike" cap="none" dirty="0" smtClean="0">
                          <a:solidFill>
                            <a:schemeClr val="tx1"/>
                          </a:solidFill>
                          <a:latin typeface="Calibri"/>
                          <a:ea typeface="Calibri"/>
                          <a:cs typeface="Calibri"/>
                          <a:sym typeface="Calibri"/>
                        </a:rPr>
                        <a:t>10</a:t>
                      </a: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 </a:t>
                      </a:r>
                      <a:endParaRPr sz="1400" b="0" i="0" u="none" strike="noStrike" cap="none" dirty="0">
                        <a:solidFill>
                          <a:srgbClr val="000000"/>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 </a:t>
                      </a:r>
                      <a:endParaRPr sz="1400" b="0" i="0" u="none" strike="noStrike" cap="none" dirty="0">
                        <a:solidFill>
                          <a:srgbClr val="000000"/>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b"/>
                </a:tc>
                <a:extLst>
                  <a:ext uri="{0D108BD9-81ED-4DB2-BD59-A6C34878D82A}">
                    <a16:rowId xmlns:a16="http://schemas.microsoft.com/office/drawing/2014/main" val="10001"/>
                  </a:ext>
                </a:extLst>
              </a:tr>
              <a:tr h="155675">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D</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23</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chemeClr val="tx1"/>
                          </a:solidFill>
                          <a:latin typeface="Calibri"/>
                          <a:ea typeface="Calibri"/>
                          <a:cs typeface="Calibri"/>
                          <a:sym typeface="Calibri"/>
                        </a:rPr>
                        <a:t>1019955550</a:t>
                      </a:r>
                      <a:endParaRPr dirty="0">
                        <a:solidFill>
                          <a:schemeClr val="tx1"/>
                        </a:solidFill>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BESO14</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smtClean="0">
                          <a:solidFill>
                            <a:schemeClr val="tx1"/>
                          </a:solidFill>
                          <a:latin typeface="Calibri"/>
                          <a:ea typeface="Calibri"/>
                          <a:cs typeface="Calibri"/>
                          <a:sym typeface="Calibri"/>
                        </a:rPr>
                        <a:t>1</a:t>
                      </a: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ALT</a:t>
                      </a: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90</a:t>
                      </a: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b="0" i="0" u="none" strike="noStrike" cap="none" dirty="0" smtClean="0">
                          <a:solidFill>
                            <a:schemeClr val="tx1"/>
                          </a:solidFill>
                          <a:latin typeface="Calibri"/>
                          <a:ea typeface="Calibri"/>
                          <a:cs typeface="Calibri"/>
                          <a:sym typeface="Calibri"/>
                        </a:rPr>
                        <a:t>88</a:t>
                      </a: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b="0" i="0" u="none" strike="noStrike" cap="none" dirty="0" smtClean="0">
                          <a:solidFill>
                            <a:schemeClr val="tx1"/>
                          </a:solidFill>
                          <a:latin typeface="Calibri"/>
                          <a:ea typeface="Calibri"/>
                          <a:cs typeface="Calibri"/>
                          <a:sym typeface="Calibri"/>
                        </a:rPr>
                        <a:t>88</a:t>
                      </a: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b"/>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385485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50"/>
          <p:cNvSpPr txBox="1">
            <a:spLocks noGrp="1"/>
          </p:cNvSpPr>
          <p:nvPr>
            <p:ph type="title" idx="4294967295"/>
          </p:nvPr>
        </p:nvSpPr>
        <p:spPr>
          <a:xfrm>
            <a:off x="0" y="15875"/>
            <a:ext cx="12192000" cy="1076325"/>
          </a:xfrm>
          <a:prstGeom prst="rect">
            <a:avLst/>
          </a:prstGeom>
          <a:solidFill>
            <a:schemeClr val="tx1"/>
          </a:solidFill>
          <a:ln>
            <a:noFill/>
          </a:ln>
        </p:spPr>
        <p:txBody>
          <a:bodyPr spcFirstLastPara="1" wrap="square" lIns="121900" tIns="60925" rIns="121900" bIns="60925" anchor="ctr" anchorCtr="0">
            <a:normAutofit fontScale="90000"/>
          </a:bodyPr>
          <a:lstStyle/>
          <a:p>
            <a:pPr algn="ctr">
              <a:spcBef>
                <a:spcPts val="0"/>
              </a:spcBef>
              <a:buClr>
                <a:schemeClr val="lt1"/>
              </a:buClr>
              <a:buSzPts val="3400"/>
            </a:pPr>
            <a:r>
              <a:rPr lang="en-US" sz="4000" dirty="0" smtClean="0"/>
              <a:t>BESO14 Behavior Code </a:t>
            </a:r>
            <a:br>
              <a:rPr lang="en-US" sz="4000" dirty="0" smtClean="0"/>
            </a:br>
            <a:r>
              <a:rPr lang="en-US" sz="4000" dirty="0" smtClean="0">
                <a:solidFill>
                  <a:schemeClr val="bg1"/>
                </a:solidFill>
              </a:rPr>
              <a:t>BESO14 BEHAVIOR CODE Cont.</a:t>
            </a:r>
            <a:endParaRPr sz="4000" dirty="0">
              <a:solidFill>
                <a:schemeClr val="bg1"/>
              </a:solidFill>
            </a:endParaRPr>
          </a:p>
        </p:txBody>
      </p:sp>
      <p:sp>
        <p:nvSpPr>
          <p:cNvPr id="401" name="Google Shape;401;p50"/>
          <p:cNvSpPr txBox="1">
            <a:spLocks noGrp="1"/>
          </p:cNvSpPr>
          <p:nvPr>
            <p:ph type="body" idx="4294967295"/>
          </p:nvPr>
        </p:nvSpPr>
        <p:spPr>
          <a:xfrm>
            <a:off x="216427" y="911154"/>
            <a:ext cx="11714058" cy="6059487"/>
          </a:xfrm>
          <a:prstGeom prst="rect">
            <a:avLst/>
          </a:prstGeom>
          <a:noFill/>
          <a:ln>
            <a:noFill/>
          </a:ln>
        </p:spPr>
        <p:txBody>
          <a:bodyPr spcFirstLastPara="1" wrap="square" lIns="121900" tIns="60925" rIns="121900" bIns="60925" anchor="t" anchorCtr="0">
            <a:normAutofit/>
          </a:bodyPr>
          <a:lstStyle/>
          <a:p>
            <a:pPr marL="0" lvl="0" indent="0" algn="l" rtl="0">
              <a:lnSpc>
                <a:spcPct val="90000"/>
              </a:lnSpc>
              <a:spcBef>
                <a:spcPts val="0"/>
              </a:spcBef>
              <a:spcAft>
                <a:spcPts val="0"/>
              </a:spcAft>
              <a:buClr>
                <a:schemeClr val="accent1"/>
              </a:buClr>
              <a:buSzPts val="2000"/>
              <a:buNone/>
            </a:pPr>
            <a:endParaRPr lang="en-US" sz="2200" dirty="0" smtClean="0">
              <a:solidFill>
                <a:schemeClr val="dk1"/>
              </a:solidFill>
            </a:endParaRPr>
          </a:p>
          <a:p>
            <a:pPr marL="0" indent="0">
              <a:spcBef>
                <a:spcPts val="0"/>
              </a:spcBef>
              <a:buSzPts val="2000"/>
              <a:buNone/>
            </a:pPr>
            <a:endParaRPr lang="en-US" sz="2200" dirty="0" smtClean="0">
              <a:solidFill>
                <a:srgbClr val="000000"/>
              </a:solidFill>
            </a:endParaRPr>
          </a:p>
          <a:p>
            <a:pPr marL="0" indent="0">
              <a:spcBef>
                <a:spcPts val="0"/>
              </a:spcBef>
              <a:buSzPts val="2000"/>
              <a:buNone/>
            </a:pPr>
            <a:r>
              <a:rPr lang="en-US" sz="2200" dirty="0" smtClean="0">
                <a:solidFill>
                  <a:srgbClr val="000000"/>
                </a:solidFill>
              </a:rPr>
              <a:t>Behavior Code  </a:t>
            </a:r>
            <a:r>
              <a:rPr lang="en-US" sz="2400" dirty="0" smtClean="0">
                <a:solidFill>
                  <a:schemeClr val="dk1"/>
                </a:solidFill>
                <a:ea typeface="Calibri"/>
                <a:cs typeface="Calibri"/>
                <a:sym typeface="Calibri"/>
              </a:rPr>
              <a:t>BESO14 </a:t>
            </a:r>
            <a:r>
              <a:rPr lang="en-US" sz="2400" dirty="0" smtClean="0">
                <a:solidFill>
                  <a:srgbClr val="000000"/>
                </a:solidFill>
              </a:rPr>
              <a:t>requires a victim count. </a:t>
            </a:r>
            <a:endParaRPr sz="2200" dirty="0">
              <a:solidFill>
                <a:srgbClr val="000000"/>
              </a:solidFill>
            </a:endParaRPr>
          </a:p>
        </p:txBody>
      </p:sp>
      <p:cxnSp>
        <p:nvCxnSpPr>
          <p:cNvPr id="402" name="Google Shape;402;p50"/>
          <p:cNvCxnSpPr/>
          <p:nvPr/>
        </p:nvCxnSpPr>
        <p:spPr>
          <a:xfrm flipV="1">
            <a:off x="0" y="2662043"/>
            <a:ext cx="12192000" cy="54106"/>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graphicFrame>
        <p:nvGraphicFramePr>
          <p:cNvPr id="403" name="Google Shape;403;p50"/>
          <p:cNvGraphicFramePr/>
          <p:nvPr>
            <p:extLst>
              <p:ext uri="{D42A27DB-BD31-4B8C-83A1-F6EECF244321}">
                <p14:modId xmlns:p14="http://schemas.microsoft.com/office/powerpoint/2010/main" val="2440509013"/>
              </p:ext>
            </p:extLst>
          </p:nvPr>
        </p:nvGraphicFramePr>
        <p:xfrm>
          <a:off x="650081" y="3359806"/>
          <a:ext cx="10337007" cy="1028762"/>
        </p:xfrm>
        <a:graphic>
          <a:graphicData uri="http://schemas.openxmlformats.org/drawingml/2006/table">
            <a:tbl>
              <a:tblPr>
                <a:noFill/>
              </a:tblPr>
              <a:tblGrid>
                <a:gridCol w="1111847">
                  <a:extLst>
                    <a:ext uri="{9D8B030D-6E8A-4147-A177-3AD203B41FA5}">
                      <a16:colId xmlns:a16="http://schemas.microsoft.com/office/drawing/2014/main" val="20000"/>
                    </a:ext>
                  </a:extLst>
                </a:gridCol>
                <a:gridCol w="840912">
                  <a:extLst>
                    <a:ext uri="{9D8B030D-6E8A-4147-A177-3AD203B41FA5}">
                      <a16:colId xmlns:a16="http://schemas.microsoft.com/office/drawing/2014/main" val="20001"/>
                    </a:ext>
                  </a:extLst>
                </a:gridCol>
                <a:gridCol w="754625">
                  <a:extLst>
                    <a:ext uri="{9D8B030D-6E8A-4147-A177-3AD203B41FA5}">
                      <a16:colId xmlns:a16="http://schemas.microsoft.com/office/drawing/2014/main" val="20002"/>
                    </a:ext>
                  </a:extLst>
                </a:gridCol>
                <a:gridCol w="913494">
                  <a:extLst>
                    <a:ext uri="{9D8B030D-6E8A-4147-A177-3AD203B41FA5}">
                      <a16:colId xmlns:a16="http://schemas.microsoft.com/office/drawing/2014/main" val="20003"/>
                    </a:ext>
                  </a:extLst>
                </a:gridCol>
                <a:gridCol w="939971">
                  <a:extLst>
                    <a:ext uri="{9D8B030D-6E8A-4147-A177-3AD203B41FA5}">
                      <a16:colId xmlns:a16="http://schemas.microsoft.com/office/drawing/2014/main" val="20004"/>
                    </a:ext>
                  </a:extLst>
                </a:gridCol>
                <a:gridCol w="1125319">
                  <a:extLst>
                    <a:ext uri="{9D8B030D-6E8A-4147-A177-3AD203B41FA5}">
                      <a16:colId xmlns:a16="http://schemas.microsoft.com/office/drawing/2014/main" val="20005"/>
                    </a:ext>
                  </a:extLst>
                </a:gridCol>
                <a:gridCol w="1257708">
                  <a:extLst>
                    <a:ext uri="{9D8B030D-6E8A-4147-A177-3AD203B41FA5}">
                      <a16:colId xmlns:a16="http://schemas.microsoft.com/office/drawing/2014/main" val="20006"/>
                    </a:ext>
                  </a:extLst>
                </a:gridCol>
                <a:gridCol w="867157">
                  <a:extLst>
                    <a:ext uri="{9D8B030D-6E8A-4147-A177-3AD203B41FA5}">
                      <a16:colId xmlns:a16="http://schemas.microsoft.com/office/drawing/2014/main" val="20007"/>
                    </a:ext>
                  </a:extLst>
                </a:gridCol>
                <a:gridCol w="781104">
                  <a:extLst>
                    <a:ext uri="{9D8B030D-6E8A-4147-A177-3AD203B41FA5}">
                      <a16:colId xmlns:a16="http://schemas.microsoft.com/office/drawing/2014/main" val="20008"/>
                    </a:ext>
                  </a:extLst>
                </a:gridCol>
                <a:gridCol w="781104">
                  <a:extLst>
                    <a:ext uri="{9D8B030D-6E8A-4147-A177-3AD203B41FA5}">
                      <a16:colId xmlns:a16="http://schemas.microsoft.com/office/drawing/2014/main" val="538398927"/>
                    </a:ext>
                  </a:extLst>
                </a:gridCol>
                <a:gridCol w="963766">
                  <a:extLst>
                    <a:ext uri="{9D8B030D-6E8A-4147-A177-3AD203B41FA5}">
                      <a16:colId xmlns:a16="http://schemas.microsoft.com/office/drawing/2014/main" val="3866908343"/>
                    </a:ext>
                  </a:extLst>
                </a:gridCol>
              </a:tblGrid>
              <a:tr h="521252">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Record </a:t>
                      </a:r>
                      <a:r>
                        <a:rPr lang="en-US" sz="1200" b="1" u="none" strike="noStrike" cap="none" dirty="0" smtClean="0">
                          <a:solidFill>
                            <a:srgbClr val="000000"/>
                          </a:solidFill>
                          <a:latin typeface="Calibri"/>
                          <a:ea typeface="Calibri"/>
                          <a:cs typeface="Calibri"/>
                          <a:sym typeface="Calibri"/>
                        </a:rPr>
                        <a:t>Type 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Local Event ID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i="0" u="none" strike="noStrike" cap="none" dirty="0" smtClean="0">
                          <a:solidFill>
                            <a:srgbClr val="000000"/>
                          </a:solidFill>
                          <a:latin typeface="Calibri"/>
                          <a:ea typeface="Calibri"/>
                          <a:cs typeface="Calibri"/>
                          <a:sym typeface="Calibri"/>
                        </a:rPr>
                        <a:t>Student</a:t>
                      </a:r>
                      <a:r>
                        <a:rPr lang="en-US" sz="1200" b="1" i="0" u="none" strike="noStrike" cap="none" baseline="0" dirty="0" smtClean="0">
                          <a:solidFill>
                            <a:srgbClr val="000000"/>
                          </a:solidFill>
                          <a:latin typeface="Calibri"/>
                          <a:ea typeface="Calibri"/>
                          <a:cs typeface="Calibri"/>
                          <a:sym typeface="Calibri"/>
                        </a:rPr>
                        <a:t> Victims</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0" u="none" strike="noStrike" cap="none" dirty="0" smtClean="0">
                        <a:solidFill>
                          <a:srgbClr val="000000"/>
                        </a:solidFill>
                        <a:latin typeface="+mn-lt"/>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strike="noStrike" cap="none" dirty="0" smtClean="0">
                          <a:solidFill>
                            <a:srgbClr val="000000"/>
                          </a:solidFill>
                          <a:latin typeface="+mn-lt"/>
                          <a:ea typeface="Calibri"/>
                          <a:cs typeface="Calibri"/>
                          <a:sym typeface="Calibri"/>
                        </a:rPr>
                        <a:t>Staff</a:t>
                      </a:r>
                      <a:r>
                        <a:rPr lang="en-US" sz="1200" b="1" i="0" u="none" strike="noStrike" cap="none" baseline="0" dirty="0" smtClean="0">
                          <a:solidFill>
                            <a:srgbClr val="000000"/>
                          </a:solidFill>
                          <a:latin typeface="+mn-lt"/>
                          <a:ea typeface="Calibri"/>
                          <a:cs typeface="Calibri"/>
                          <a:sym typeface="Calibri"/>
                        </a:rPr>
                        <a:t> Victims</a:t>
                      </a:r>
                      <a:endParaRPr lang="en-US" sz="1200" b="1" i="0" u="none" strike="noStrike" cap="none" dirty="0" smtClean="0">
                        <a:solidFill>
                          <a:srgbClr val="000000"/>
                        </a:solidFill>
                        <a:latin typeface="+mn-lt"/>
                        <a:ea typeface="Calibri"/>
                        <a:cs typeface="Calibri"/>
                        <a:sym typeface="Calibri"/>
                      </a:endParaRPr>
                    </a:p>
                    <a:p>
                      <a:pPr marL="0" marR="0" lvl="0" indent="0" algn="ctr" rtl="0">
                        <a:lnSpc>
                          <a:spcPct val="100000"/>
                        </a:lnSpc>
                        <a:spcBef>
                          <a:spcPts val="0"/>
                        </a:spcBef>
                        <a:spcAft>
                          <a:spcPts val="0"/>
                        </a:spcAft>
                        <a:buNone/>
                      </a:pP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smtClean="0">
                          <a:solidFill>
                            <a:srgbClr val="000000"/>
                          </a:solidFill>
                          <a:latin typeface="Calibri"/>
                          <a:ea typeface="Calibri"/>
                          <a:cs typeface="Calibri"/>
                          <a:sym typeface="Calibri"/>
                        </a:rPr>
                        <a:t>Other Adult Victims</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u="none" strike="noStrike" cap="none" dirty="0" smtClean="0">
                        <a:solidFill>
                          <a:srgbClr val="000000"/>
                        </a:solidFill>
                        <a:latin typeface="+mn-lt"/>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u="none" strike="noStrike" cap="none" dirty="0" smtClean="0">
                          <a:solidFill>
                            <a:srgbClr val="000000"/>
                          </a:solidFill>
                          <a:latin typeface="+mn-lt"/>
                          <a:ea typeface="Calibri"/>
                          <a:cs typeface="Calibri"/>
                          <a:sym typeface="Calibri"/>
                        </a:rPr>
                        <a:t>Other/Unknowns Victims</a:t>
                      </a:r>
                      <a:endParaRPr lang="en-US" sz="1200" b="1" i="0" u="none" strike="noStrike" cap="none" dirty="0" smtClean="0">
                        <a:solidFill>
                          <a:srgbClr val="000000"/>
                        </a:solidFill>
                        <a:latin typeface="+mn-lt"/>
                        <a:ea typeface="Calibri"/>
                        <a:cs typeface="Calibri"/>
                        <a:sym typeface="Calibri"/>
                      </a:endParaRPr>
                    </a:p>
                    <a:p>
                      <a:pPr marL="0" marR="0" lvl="0" indent="0" algn="ctr" rtl="0">
                        <a:lnSpc>
                          <a:spcPct val="100000"/>
                        </a:lnSpc>
                        <a:spcBef>
                          <a:spcPts val="0"/>
                        </a:spcBef>
                        <a:spcAft>
                          <a:spcPts val="0"/>
                        </a:spcAft>
                        <a:buNone/>
                      </a:pP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i="0" u="none" strike="noStrike" cap="none" dirty="0" smtClean="0">
                          <a:solidFill>
                            <a:srgbClr val="000000"/>
                          </a:solidFill>
                          <a:latin typeface="+mn-lt"/>
                          <a:ea typeface="Calibri"/>
                          <a:cs typeface="Calibri"/>
                          <a:sym typeface="Calibri"/>
                        </a:rPr>
                        <a:t>Indeterminate Victims Flag</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smtClean="0">
                          <a:solidFill>
                            <a:srgbClr val="000000"/>
                          </a:solidFill>
                          <a:latin typeface="Calibri"/>
                          <a:ea typeface="Calibri"/>
                          <a:cs typeface="Calibri"/>
                          <a:sym typeface="Calibri"/>
                        </a:rPr>
                        <a:t>Filler</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smtClean="0">
                          <a:solidFill>
                            <a:srgbClr val="000000"/>
                          </a:solidFill>
                          <a:latin typeface="Calibri"/>
                          <a:ea typeface="Calibri"/>
                          <a:cs typeface="Calibri"/>
                          <a:sym typeface="Calibri"/>
                        </a:rPr>
                        <a:t>Filler</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i="0" u="none" strike="noStrike" cap="none" dirty="0" smtClean="0">
                          <a:solidFill>
                            <a:srgbClr val="000000"/>
                          </a:solidFill>
                          <a:latin typeface="Calibri"/>
                          <a:ea typeface="Calibri"/>
                          <a:cs typeface="Calibri"/>
                          <a:sym typeface="Calibri"/>
                        </a:rPr>
                        <a:t>Filler</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i="0" u="none" strike="noStrike" cap="none" dirty="0" smtClean="0">
                          <a:solidFill>
                            <a:srgbClr val="000000"/>
                          </a:solidFill>
                          <a:latin typeface="Calibri"/>
                          <a:ea typeface="Calibri"/>
                          <a:cs typeface="Calibri"/>
                          <a:sym typeface="Calibri"/>
                        </a:rPr>
                        <a:t>Filler </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extLst>
                  <a:ext uri="{0D108BD9-81ED-4DB2-BD59-A6C34878D82A}">
                    <a16:rowId xmlns:a16="http://schemas.microsoft.com/office/drawing/2014/main" val="10000"/>
                  </a:ext>
                </a:extLst>
              </a:tr>
              <a:tr h="290892">
                <a:tc>
                  <a:txBody>
                    <a:bodyPr/>
                    <a:lstStyle/>
                    <a:p>
                      <a:pPr marL="0" marR="0" lvl="0" indent="0" algn="ctr" rtl="0">
                        <a:lnSpc>
                          <a:spcPct val="100000"/>
                        </a:lnSpc>
                        <a:spcBef>
                          <a:spcPts val="0"/>
                        </a:spcBef>
                        <a:spcAft>
                          <a:spcPts val="0"/>
                        </a:spcAft>
                        <a:buNone/>
                      </a:pPr>
                      <a:r>
                        <a:rPr lang="en-US" sz="1400" b="0" i="0" u="none" strike="noStrike" cap="none" dirty="0" smtClean="0">
                          <a:solidFill>
                            <a:schemeClr val="tx1"/>
                          </a:solidFill>
                          <a:latin typeface="Calibri"/>
                          <a:ea typeface="Calibri"/>
                          <a:cs typeface="Calibri"/>
                          <a:sym typeface="Calibri"/>
                        </a:rPr>
                        <a:t>E</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smtClean="0">
                          <a:solidFill>
                            <a:schemeClr val="dk1"/>
                          </a:solidFill>
                          <a:latin typeface="Calibri"/>
                          <a:ea typeface="Calibri"/>
                          <a:cs typeface="Calibri"/>
                          <a:sym typeface="Calibri"/>
                        </a:rPr>
                        <a:t>23</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smtClean="0">
                          <a:solidFill>
                            <a:schemeClr val="dk1"/>
                          </a:solidFill>
                          <a:latin typeface="Calibri"/>
                          <a:ea typeface="Calibri"/>
                          <a:cs typeface="Calibri"/>
                          <a:sym typeface="Calibri"/>
                        </a:rPr>
                        <a:t>0</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smtClean="0">
                          <a:solidFill>
                            <a:srgbClr val="000000"/>
                          </a:solidFill>
                          <a:latin typeface="Calibri"/>
                          <a:ea typeface="Calibri"/>
                          <a:cs typeface="Calibri"/>
                          <a:sym typeface="Calibri"/>
                        </a:rPr>
                        <a:t>1</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smtClean="0">
                          <a:latin typeface="Calibri"/>
                          <a:ea typeface="Calibri"/>
                          <a:cs typeface="Calibri"/>
                          <a:sym typeface="Calibri"/>
                        </a:rPr>
                        <a:t>0</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smtClean="0">
                          <a:solidFill>
                            <a:schemeClr val="dk1"/>
                          </a:solidFill>
                          <a:latin typeface="Calibri"/>
                          <a:ea typeface="Calibri"/>
                          <a:cs typeface="Calibri"/>
                          <a:sym typeface="Calibri"/>
                        </a:rPr>
                        <a:t>0</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smtClean="0">
                          <a:solidFill>
                            <a:schemeClr val="dk1"/>
                          </a:solidFill>
                          <a:latin typeface="Calibri"/>
                          <a:ea typeface="Calibri"/>
                          <a:cs typeface="Calibri"/>
                          <a:sym typeface="Calibri"/>
                        </a:rPr>
                        <a:t>N</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452688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47"/>
          <p:cNvSpPr txBox="1">
            <a:spLocks noGrp="1"/>
          </p:cNvSpPr>
          <p:nvPr>
            <p:ph type="title" idx="4294967295"/>
          </p:nvPr>
        </p:nvSpPr>
        <p:spPr>
          <a:xfrm>
            <a:off x="0" y="13419"/>
            <a:ext cx="12192000" cy="1325563"/>
          </a:xfrm>
          <a:prstGeom prst="rect">
            <a:avLst/>
          </a:prstGeom>
          <a:solidFill>
            <a:schemeClr val="tx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US" dirty="0" smtClean="0">
                <a:solidFill>
                  <a:schemeClr val="bg1"/>
                </a:solidFill>
              </a:rPr>
              <a:t>Updates to Other SBAR Codes</a:t>
            </a:r>
            <a:endParaRPr dirty="0">
              <a:solidFill>
                <a:schemeClr val="bg1"/>
              </a:solidFill>
            </a:endParaRPr>
          </a:p>
        </p:txBody>
      </p:sp>
      <p:sp>
        <p:nvSpPr>
          <p:cNvPr id="375" name="Google Shape;375;p47"/>
          <p:cNvSpPr txBox="1">
            <a:spLocks noGrp="1"/>
          </p:cNvSpPr>
          <p:nvPr>
            <p:ph type="body" idx="4294967295"/>
          </p:nvPr>
        </p:nvSpPr>
        <p:spPr>
          <a:xfrm>
            <a:off x="785090" y="1825625"/>
            <a:ext cx="10515600" cy="4351338"/>
          </a:xfrm>
          <a:prstGeom prst="rect">
            <a:avLst/>
          </a:prstGeom>
          <a:noFill/>
          <a:ln>
            <a:noFill/>
          </a:ln>
        </p:spPr>
        <p:txBody>
          <a:bodyPr spcFirstLastPara="1" wrap="square" lIns="91425" tIns="45700" rIns="91425" bIns="45700" anchor="t" anchorCtr="0">
            <a:normAutofit/>
          </a:bodyPr>
          <a:lstStyle/>
          <a:p>
            <a:pPr marL="914400" lvl="1" indent="-342900">
              <a:spcBef>
                <a:spcPts val="0"/>
              </a:spcBef>
              <a:buSzPts val="1800"/>
              <a:buChar char="•"/>
            </a:pPr>
            <a:endParaRPr lang="en-US" dirty="0">
              <a:solidFill>
                <a:srgbClr val="000000"/>
              </a:solidFill>
            </a:endParaRPr>
          </a:p>
          <a:p>
            <a:pPr marL="914400" lvl="1" indent="-342900" algn="l" rtl="0">
              <a:lnSpc>
                <a:spcPct val="90000"/>
              </a:lnSpc>
              <a:spcBef>
                <a:spcPts val="0"/>
              </a:spcBef>
              <a:spcAft>
                <a:spcPts val="0"/>
              </a:spcAft>
              <a:buSzPts val="1800"/>
              <a:buChar char="•"/>
            </a:pPr>
            <a:endParaRPr sz="2400" dirty="0">
              <a:solidFill>
                <a:srgbClr val="000000"/>
              </a:solidFill>
            </a:endParaRPr>
          </a:p>
          <a:p>
            <a:pPr marL="0" lvl="0" indent="0" algn="l" rtl="0">
              <a:lnSpc>
                <a:spcPct val="90000"/>
              </a:lnSpc>
              <a:spcBef>
                <a:spcPts val="1000"/>
              </a:spcBef>
              <a:spcAft>
                <a:spcPts val="0"/>
              </a:spcAft>
              <a:buSzPts val="1800"/>
              <a:buNone/>
            </a:pPr>
            <a:r>
              <a:rPr lang="en-US" dirty="0"/>
              <a:t> </a:t>
            </a:r>
            <a:endParaRPr dirty="0"/>
          </a:p>
        </p:txBody>
      </p:sp>
      <p:graphicFrame>
        <p:nvGraphicFramePr>
          <p:cNvPr id="2" name="Table 1"/>
          <p:cNvGraphicFramePr>
            <a:graphicFrameLocks noGrp="1"/>
          </p:cNvGraphicFramePr>
          <p:nvPr>
            <p:extLst>
              <p:ext uri="{D42A27DB-BD31-4B8C-83A1-F6EECF244321}">
                <p14:modId xmlns:p14="http://schemas.microsoft.com/office/powerpoint/2010/main" val="1630227596"/>
              </p:ext>
            </p:extLst>
          </p:nvPr>
        </p:nvGraphicFramePr>
        <p:xfrm>
          <a:off x="371942" y="1402206"/>
          <a:ext cx="11341896" cy="5374595"/>
        </p:xfrm>
        <a:graphic>
          <a:graphicData uri="http://schemas.openxmlformats.org/drawingml/2006/table">
            <a:tbl>
              <a:tblPr firstRow="1" bandRow="1">
                <a:tableStyleId>{5C22544A-7EE6-4342-B048-85BDC9FD1C3A}</a:tableStyleId>
              </a:tblPr>
              <a:tblGrid>
                <a:gridCol w="3288574">
                  <a:extLst>
                    <a:ext uri="{9D8B030D-6E8A-4147-A177-3AD203B41FA5}">
                      <a16:colId xmlns:a16="http://schemas.microsoft.com/office/drawing/2014/main" val="37246732"/>
                    </a:ext>
                  </a:extLst>
                </a:gridCol>
                <a:gridCol w="1569867">
                  <a:extLst>
                    <a:ext uri="{9D8B030D-6E8A-4147-A177-3AD203B41FA5}">
                      <a16:colId xmlns:a16="http://schemas.microsoft.com/office/drawing/2014/main" val="3026356988"/>
                    </a:ext>
                  </a:extLst>
                </a:gridCol>
                <a:gridCol w="5007281">
                  <a:extLst>
                    <a:ext uri="{9D8B030D-6E8A-4147-A177-3AD203B41FA5}">
                      <a16:colId xmlns:a16="http://schemas.microsoft.com/office/drawing/2014/main" val="1600277424"/>
                    </a:ext>
                  </a:extLst>
                </a:gridCol>
                <a:gridCol w="1476174">
                  <a:extLst>
                    <a:ext uri="{9D8B030D-6E8A-4147-A177-3AD203B41FA5}">
                      <a16:colId xmlns:a16="http://schemas.microsoft.com/office/drawing/2014/main" val="2345580591"/>
                    </a:ext>
                  </a:extLst>
                </a:gridCol>
              </a:tblGrid>
              <a:tr h="398703">
                <a:tc>
                  <a:txBody>
                    <a:bodyPr/>
                    <a:lstStyle/>
                    <a:p>
                      <a:r>
                        <a:rPr lang="en-US" sz="2200" strike="noStrike" dirty="0" smtClean="0"/>
                        <a:t>Dat</a:t>
                      </a:r>
                      <a:r>
                        <a:rPr lang="en-US" sz="2200" strike="noStrike" baseline="0" dirty="0" smtClean="0"/>
                        <a:t>a Element</a:t>
                      </a:r>
                      <a:endParaRPr lang="en-US" sz="2200" strike="noStrike" dirty="0"/>
                    </a:p>
                  </a:txBody>
                  <a:tcPr/>
                </a:tc>
                <a:tc>
                  <a:txBody>
                    <a:bodyPr/>
                    <a:lstStyle/>
                    <a:p>
                      <a:r>
                        <a:rPr lang="en-US" sz="2200" strike="noStrike" dirty="0" smtClean="0"/>
                        <a:t>Code Value</a:t>
                      </a:r>
                      <a:endParaRPr lang="en-US" sz="2200" strike="noStrike" dirty="0"/>
                    </a:p>
                  </a:txBody>
                  <a:tcPr/>
                </a:tc>
                <a:tc>
                  <a:txBody>
                    <a:bodyPr/>
                    <a:lstStyle/>
                    <a:p>
                      <a:r>
                        <a:rPr lang="en-US" sz="2200" strike="noStrike" dirty="0" smtClean="0"/>
                        <a:t>Description</a:t>
                      </a:r>
                      <a:endParaRPr lang="en-US" sz="2200" strike="noStrike" dirty="0"/>
                    </a:p>
                  </a:txBody>
                  <a:tcPr/>
                </a:tc>
                <a:tc>
                  <a:txBody>
                    <a:bodyPr/>
                    <a:lstStyle/>
                    <a:p>
                      <a:r>
                        <a:rPr lang="en-US" sz="2200" strike="noStrike" dirty="0" smtClean="0"/>
                        <a:t>Change</a:t>
                      </a:r>
                      <a:endParaRPr lang="en-US" sz="2200" strike="noStrike" dirty="0"/>
                    </a:p>
                  </a:txBody>
                  <a:tcPr/>
                </a:tc>
                <a:extLst>
                  <a:ext uri="{0D108BD9-81ED-4DB2-BD59-A6C34878D82A}">
                    <a16:rowId xmlns:a16="http://schemas.microsoft.com/office/drawing/2014/main" val="2669220406"/>
                  </a:ext>
                </a:extLst>
              </a:tr>
              <a:tr h="1651770">
                <a:tc>
                  <a:txBody>
                    <a:bodyPr/>
                    <a:lstStyle/>
                    <a:p>
                      <a:r>
                        <a:rPr lang="en-US" sz="2200" strike="noStrike" dirty="0" smtClean="0"/>
                        <a:t>Behavioral Intervention</a:t>
                      </a:r>
                      <a:r>
                        <a:rPr lang="en-US" sz="2200" strike="noStrike" baseline="0" dirty="0" smtClean="0"/>
                        <a:t> Code</a:t>
                      </a:r>
                      <a:endParaRPr lang="en-US" sz="2200" strike="noStrike" dirty="0"/>
                    </a:p>
                  </a:txBody>
                  <a:tcPr/>
                </a:tc>
                <a:tc>
                  <a:txBody>
                    <a:bodyPr/>
                    <a:lstStyle/>
                    <a:p>
                      <a:r>
                        <a:rPr lang="en-US" sz="2200" strike="noStrike" dirty="0" smtClean="0"/>
                        <a:t>12</a:t>
                      </a:r>
                    </a:p>
                  </a:txBody>
                  <a:tcPr/>
                </a:tc>
                <a:tc>
                  <a:txBody>
                    <a:bodyPr/>
                    <a:lstStyle/>
                    <a:p>
                      <a:r>
                        <a:rPr lang="en-US" sz="2200" strike="noStrike" dirty="0" smtClean="0"/>
                        <a:t>Administrative conference with student</a:t>
                      </a:r>
                    </a:p>
                    <a:p>
                      <a:r>
                        <a:rPr lang="en-US" sz="2200" strike="noStrike" dirty="0" smtClean="0"/>
                        <a:t>*This</a:t>
                      </a:r>
                      <a:r>
                        <a:rPr lang="en-US" sz="2200" strike="noStrike" baseline="0" dirty="0" smtClean="0"/>
                        <a:t> should be used for administrative responses to reportable behaviors in an event that have no sanctions or other interventions or supports</a:t>
                      </a:r>
                      <a:endParaRPr lang="en-US" sz="2200" strike="noStrike" dirty="0"/>
                    </a:p>
                  </a:txBody>
                  <a:tcPr/>
                </a:tc>
                <a:tc>
                  <a:txBody>
                    <a:bodyPr/>
                    <a:lstStyle/>
                    <a:p>
                      <a:r>
                        <a:rPr lang="en-US" sz="2200" strike="noStrike" dirty="0" smtClean="0"/>
                        <a:t>New</a:t>
                      </a:r>
                      <a:endParaRPr lang="en-US" sz="2200" strike="noStrike" dirty="0"/>
                    </a:p>
                  </a:txBody>
                  <a:tcPr/>
                </a:tc>
                <a:extLst>
                  <a:ext uri="{0D108BD9-81ED-4DB2-BD59-A6C34878D82A}">
                    <a16:rowId xmlns:a16="http://schemas.microsoft.com/office/drawing/2014/main" val="4193333748"/>
                  </a:ext>
                </a:extLst>
              </a:tr>
              <a:tr h="883429">
                <a:tc>
                  <a:txBody>
                    <a:bodyPr/>
                    <a:lstStyle/>
                    <a:p>
                      <a:r>
                        <a:rPr lang="en-US" sz="2200" strike="noStrike" dirty="0" smtClean="0"/>
                        <a:t>Disciplinary Sanction Code</a:t>
                      </a:r>
                      <a:endParaRPr lang="en-US" sz="2200" strike="noStrike" dirty="0"/>
                    </a:p>
                  </a:txBody>
                  <a:tcPr/>
                </a:tc>
                <a:tc>
                  <a:txBody>
                    <a:bodyPr/>
                    <a:lstStyle/>
                    <a:p>
                      <a:r>
                        <a:rPr lang="en-US" sz="2200" strike="noStrike" dirty="0" smtClean="0"/>
                        <a:t>CAHO</a:t>
                      </a:r>
                      <a:endParaRPr lang="en-US" sz="2200" strike="noStrike" dirty="0"/>
                    </a:p>
                  </a:txBody>
                  <a:tcPr/>
                </a:tc>
                <a:tc>
                  <a:txBody>
                    <a:bodyPr/>
                    <a:lstStyle/>
                    <a:p>
                      <a:r>
                        <a:rPr lang="en-US" sz="2200" strike="noStrike" dirty="0" smtClean="0"/>
                        <a:t>Court</a:t>
                      </a:r>
                      <a:r>
                        <a:rPr lang="en-US" sz="2200" strike="noStrike" baseline="0" dirty="0" smtClean="0"/>
                        <a:t> Appointed Hearing Office by Virginia Supreme Court; Special Education Only</a:t>
                      </a:r>
                      <a:endParaRPr lang="en-US" sz="2200" strike="noStrike" dirty="0"/>
                    </a:p>
                  </a:txBody>
                  <a:tcPr/>
                </a:tc>
                <a:tc>
                  <a:txBody>
                    <a:bodyPr/>
                    <a:lstStyle/>
                    <a:p>
                      <a:r>
                        <a:rPr lang="en-US" sz="2200" strike="noStrike" dirty="0" smtClean="0"/>
                        <a:t>New</a:t>
                      </a:r>
                      <a:endParaRPr lang="en-US" sz="2200" strike="noStrike" dirty="0"/>
                    </a:p>
                  </a:txBody>
                  <a:tcPr/>
                </a:tc>
                <a:extLst>
                  <a:ext uri="{0D108BD9-81ED-4DB2-BD59-A6C34878D82A}">
                    <a16:rowId xmlns:a16="http://schemas.microsoft.com/office/drawing/2014/main" val="1306080383"/>
                  </a:ext>
                </a:extLst>
              </a:tr>
              <a:tr h="883429">
                <a:tc>
                  <a:txBody>
                    <a:bodyPr/>
                    <a:lstStyle/>
                    <a:p>
                      <a:r>
                        <a:rPr lang="en-US" sz="2200" strike="noStrike" dirty="0" smtClean="0"/>
                        <a:t>Disciplinary</a:t>
                      </a:r>
                      <a:r>
                        <a:rPr lang="en-US" sz="2200" strike="noStrike" baseline="0" dirty="0" smtClean="0"/>
                        <a:t> Sanction Code</a:t>
                      </a:r>
                      <a:endParaRPr lang="en-US" sz="2200" strike="noStrike" dirty="0"/>
                    </a:p>
                  </a:txBody>
                  <a:tcPr/>
                </a:tc>
                <a:tc>
                  <a:txBody>
                    <a:bodyPr/>
                    <a:lstStyle/>
                    <a:p>
                      <a:r>
                        <a:rPr lang="en-US" sz="2200" strike="noStrike" dirty="0" smtClean="0"/>
                        <a:t>STS2</a:t>
                      </a:r>
                      <a:endParaRPr lang="en-US" sz="2200" strike="noStrike" dirty="0"/>
                    </a:p>
                  </a:txBody>
                  <a:tcPr/>
                </a:tc>
                <a:tc>
                  <a:txBody>
                    <a:bodyPr/>
                    <a:lstStyle/>
                    <a:p>
                      <a:r>
                        <a:rPr lang="en-US" sz="2200" strike="noStrike" dirty="0" smtClean="0"/>
                        <a:t>Short</a:t>
                      </a:r>
                      <a:r>
                        <a:rPr lang="en-US" sz="2200" strike="noStrike" baseline="0" dirty="0" smtClean="0"/>
                        <a:t> term suspension with no instructional support services</a:t>
                      </a:r>
                      <a:endParaRPr lang="en-US" sz="2200" strike="noStrike" dirty="0"/>
                    </a:p>
                  </a:txBody>
                  <a:tcPr/>
                </a:tc>
                <a:tc>
                  <a:txBody>
                    <a:bodyPr/>
                    <a:lstStyle/>
                    <a:p>
                      <a:r>
                        <a:rPr lang="en-US" sz="2200" strike="noStrike" dirty="0" smtClean="0"/>
                        <a:t>Retired</a:t>
                      </a:r>
                      <a:endParaRPr lang="en-US" sz="2200" strike="noStrike" dirty="0"/>
                    </a:p>
                  </a:txBody>
                  <a:tcPr/>
                </a:tc>
                <a:extLst>
                  <a:ext uri="{0D108BD9-81ED-4DB2-BD59-A6C34878D82A}">
                    <a16:rowId xmlns:a16="http://schemas.microsoft.com/office/drawing/2014/main" val="2396894579"/>
                  </a:ext>
                </a:extLst>
              </a:tr>
              <a:tr h="1413177">
                <a:tc>
                  <a:txBody>
                    <a:bodyPr/>
                    <a:lstStyle/>
                    <a:p>
                      <a:r>
                        <a:rPr lang="en-US" sz="2200" strike="noStrike" dirty="0" smtClean="0"/>
                        <a:t>Disciplinary</a:t>
                      </a:r>
                      <a:r>
                        <a:rPr lang="en-US" sz="2200" strike="noStrike" baseline="0" dirty="0" smtClean="0"/>
                        <a:t> Sanction Code</a:t>
                      </a:r>
                      <a:endParaRPr lang="en-US" sz="2200" strike="noStrike" dirty="0"/>
                    </a:p>
                  </a:txBody>
                  <a:tcPr/>
                </a:tc>
                <a:tc>
                  <a:txBody>
                    <a:bodyPr/>
                    <a:lstStyle/>
                    <a:p>
                      <a:r>
                        <a:rPr lang="en-US" sz="2200" strike="noStrike" dirty="0" smtClean="0"/>
                        <a:t>LTS2</a:t>
                      </a:r>
                      <a:endParaRPr lang="en-US" sz="2200" strike="noStrike" dirty="0"/>
                    </a:p>
                  </a:txBody>
                  <a:tcPr/>
                </a:tc>
                <a:tc>
                  <a:txBody>
                    <a:bodyPr/>
                    <a:lstStyle/>
                    <a:p>
                      <a:r>
                        <a:rPr lang="en-US" sz="2200" strike="noStrike" dirty="0" smtClean="0"/>
                        <a:t>Long</a:t>
                      </a:r>
                      <a:r>
                        <a:rPr lang="en-US" sz="2200" strike="noStrike" baseline="0" dirty="0" smtClean="0"/>
                        <a:t> term suspension with no instructional support services</a:t>
                      </a:r>
                      <a:endParaRPr lang="en-US" sz="2200" strike="noStrike" dirty="0"/>
                    </a:p>
                  </a:txBody>
                  <a:tcPr/>
                </a:tc>
                <a:tc>
                  <a:txBody>
                    <a:bodyPr/>
                    <a:lstStyle/>
                    <a:p>
                      <a:r>
                        <a:rPr lang="en-US" sz="2200" strike="noStrike" dirty="0" smtClean="0"/>
                        <a:t>Retired</a:t>
                      </a:r>
                      <a:endParaRPr lang="en-US" sz="2200" strike="noStrike" dirty="0"/>
                    </a:p>
                  </a:txBody>
                  <a:tcPr/>
                </a:tc>
                <a:extLst>
                  <a:ext uri="{0D108BD9-81ED-4DB2-BD59-A6C34878D82A}">
                    <a16:rowId xmlns:a16="http://schemas.microsoft.com/office/drawing/2014/main" val="3611582250"/>
                  </a:ext>
                </a:extLst>
              </a:tr>
            </a:tbl>
          </a:graphicData>
        </a:graphic>
      </p:graphicFrame>
    </p:spTree>
    <p:extLst>
      <p:ext uri="{BB962C8B-B14F-4D97-AF65-F5344CB8AC3E}">
        <p14:creationId xmlns:p14="http://schemas.microsoft.com/office/powerpoint/2010/main" val="17701441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50"/>
          <p:cNvSpPr txBox="1">
            <a:spLocks noGrp="1"/>
          </p:cNvSpPr>
          <p:nvPr>
            <p:ph type="title" idx="4294967295"/>
          </p:nvPr>
        </p:nvSpPr>
        <p:spPr>
          <a:xfrm>
            <a:off x="0" y="15875"/>
            <a:ext cx="12192000" cy="1076325"/>
          </a:xfrm>
          <a:prstGeom prst="rect">
            <a:avLst/>
          </a:prstGeom>
          <a:solidFill>
            <a:schemeClr val="tx1"/>
          </a:solidFill>
          <a:ln>
            <a:noFill/>
          </a:ln>
        </p:spPr>
        <p:txBody>
          <a:bodyPr spcFirstLastPara="1" wrap="square" lIns="121900" tIns="60925" rIns="121900" bIns="60925" anchor="ctr" anchorCtr="0">
            <a:normAutofit/>
          </a:bodyPr>
          <a:lstStyle/>
          <a:p>
            <a:pPr marL="0" lvl="0" indent="0" algn="ctr" rtl="0">
              <a:lnSpc>
                <a:spcPct val="90000"/>
              </a:lnSpc>
              <a:spcBef>
                <a:spcPts val="0"/>
              </a:spcBef>
              <a:spcAft>
                <a:spcPts val="0"/>
              </a:spcAft>
              <a:buClr>
                <a:schemeClr val="lt1"/>
              </a:buClr>
              <a:buSzPts val="3400"/>
              <a:buNone/>
            </a:pPr>
            <a:r>
              <a:rPr lang="en-US" sz="4000" dirty="0" smtClean="0">
                <a:solidFill>
                  <a:schemeClr val="bg1"/>
                </a:solidFill>
              </a:rPr>
              <a:t>Using Behavior Code 12</a:t>
            </a:r>
            <a:endParaRPr sz="4000" dirty="0">
              <a:solidFill>
                <a:schemeClr val="bg1"/>
              </a:solidFill>
            </a:endParaRPr>
          </a:p>
        </p:txBody>
      </p:sp>
      <p:sp>
        <p:nvSpPr>
          <p:cNvPr id="401" name="Google Shape;401;p50"/>
          <p:cNvSpPr txBox="1">
            <a:spLocks noGrp="1"/>
          </p:cNvSpPr>
          <p:nvPr>
            <p:ph type="body" idx="4294967295"/>
          </p:nvPr>
        </p:nvSpPr>
        <p:spPr>
          <a:xfrm>
            <a:off x="216427" y="798512"/>
            <a:ext cx="11714058" cy="6059487"/>
          </a:xfrm>
          <a:prstGeom prst="rect">
            <a:avLst/>
          </a:prstGeom>
          <a:noFill/>
          <a:ln>
            <a:noFill/>
          </a:ln>
        </p:spPr>
        <p:txBody>
          <a:bodyPr spcFirstLastPara="1" wrap="square" lIns="121900" tIns="60925" rIns="121900" bIns="60925" anchor="t" anchorCtr="0">
            <a:normAutofit/>
          </a:bodyPr>
          <a:lstStyle/>
          <a:p>
            <a:pPr marL="0" lvl="0" indent="0" algn="l" rtl="0">
              <a:lnSpc>
                <a:spcPct val="90000"/>
              </a:lnSpc>
              <a:spcBef>
                <a:spcPts val="0"/>
              </a:spcBef>
              <a:spcAft>
                <a:spcPts val="0"/>
              </a:spcAft>
              <a:buClr>
                <a:schemeClr val="accent1"/>
              </a:buClr>
              <a:buSzPts val="2000"/>
              <a:buNone/>
            </a:pPr>
            <a:endParaRPr lang="en-US" sz="2200" dirty="0" smtClean="0">
              <a:solidFill>
                <a:schemeClr val="dk1"/>
              </a:solidFill>
            </a:endParaRPr>
          </a:p>
          <a:p>
            <a:pPr marL="0" lvl="0" indent="0" algn="l" rtl="0">
              <a:lnSpc>
                <a:spcPct val="90000"/>
              </a:lnSpc>
              <a:spcBef>
                <a:spcPts val="0"/>
              </a:spcBef>
              <a:spcAft>
                <a:spcPts val="0"/>
              </a:spcAft>
              <a:buClr>
                <a:schemeClr val="accent1"/>
              </a:buClr>
              <a:buSzPts val="2000"/>
              <a:buNone/>
            </a:pPr>
            <a:r>
              <a:rPr lang="en-US" sz="2200" dirty="0" smtClean="0">
                <a:solidFill>
                  <a:srgbClr val="000000"/>
                </a:solidFill>
              </a:rPr>
              <a:t>During a group assignment, Mr. Rowe assisted students with their project.  Devin tried to get his attention, however, he felt ignore.  Devin walked </a:t>
            </a:r>
            <a:r>
              <a:rPr lang="en-US" sz="2200" dirty="0">
                <a:solidFill>
                  <a:srgbClr val="000000"/>
                </a:solidFill>
              </a:rPr>
              <a:t>out the </a:t>
            </a:r>
            <a:r>
              <a:rPr lang="en-US" sz="2200" dirty="0" smtClean="0">
                <a:solidFill>
                  <a:srgbClr val="000000"/>
                </a:solidFill>
              </a:rPr>
              <a:t>classroom, went to the restroom and returned to class 10 minutes later.  Mr. Rowe sent Devin to the principal’s office for leaving the class without permission.  The principal spoke with Devin about his behavior and sent him to his next class.   </a:t>
            </a:r>
            <a:endParaRPr sz="2200" dirty="0">
              <a:solidFill>
                <a:srgbClr val="000000"/>
              </a:solidFill>
            </a:endParaRPr>
          </a:p>
        </p:txBody>
      </p:sp>
      <p:cxnSp>
        <p:nvCxnSpPr>
          <p:cNvPr id="402" name="Google Shape;402;p50"/>
          <p:cNvCxnSpPr/>
          <p:nvPr/>
        </p:nvCxnSpPr>
        <p:spPr>
          <a:xfrm flipV="1">
            <a:off x="0" y="2662043"/>
            <a:ext cx="12192000" cy="54106"/>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graphicFrame>
        <p:nvGraphicFramePr>
          <p:cNvPr id="403" name="Google Shape;403;p50"/>
          <p:cNvGraphicFramePr/>
          <p:nvPr>
            <p:extLst>
              <p:ext uri="{D42A27DB-BD31-4B8C-83A1-F6EECF244321}">
                <p14:modId xmlns:p14="http://schemas.microsoft.com/office/powerpoint/2010/main" val="1720088056"/>
              </p:ext>
            </p:extLst>
          </p:nvPr>
        </p:nvGraphicFramePr>
        <p:xfrm>
          <a:off x="769447" y="2811166"/>
          <a:ext cx="8140700" cy="613410"/>
        </p:xfrm>
        <a:graphic>
          <a:graphicData uri="http://schemas.openxmlformats.org/drawingml/2006/table">
            <a:tbl>
              <a:tblPr>
                <a:noFill/>
              </a:tblPr>
              <a:tblGrid>
                <a:gridCol w="635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1117600">
                  <a:extLst>
                    <a:ext uri="{9D8B030D-6E8A-4147-A177-3AD203B41FA5}">
                      <a16:colId xmlns:a16="http://schemas.microsoft.com/office/drawing/2014/main" val="20002"/>
                    </a:ext>
                  </a:extLst>
                </a:gridCol>
                <a:gridCol w="774700">
                  <a:extLst>
                    <a:ext uri="{9D8B030D-6E8A-4147-A177-3AD203B41FA5}">
                      <a16:colId xmlns:a16="http://schemas.microsoft.com/office/drawing/2014/main" val="20003"/>
                    </a:ext>
                  </a:extLst>
                </a:gridCol>
                <a:gridCol w="1079500">
                  <a:extLst>
                    <a:ext uri="{9D8B030D-6E8A-4147-A177-3AD203B41FA5}">
                      <a16:colId xmlns:a16="http://schemas.microsoft.com/office/drawing/2014/main" val="20004"/>
                    </a:ext>
                  </a:extLst>
                </a:gridCol>
                <a:gridCol w="723900">
                  <a:extLst>
                    <a:ext uri="{9D8B030D-6E8A-4147-A177-3AD203B41FA5}">
                      <a16:colId xmlns:a16="http://schemas.microsoft.com/office/drawing/2014/main" val="20005"/>
                    </a:ext>
                  </a:extLst>
                </a:gridCol>
                <a:gridCol w="723900">
                  <a:extLst>
                    <a:ext uri="{9D8B030D-6E8A-4147-A177-3AD203B41FA5}">
                      <a16:colId xmlns:a16="http://schemas.microsoft.com/office/drawing/2014/main" val="20006"/>
                    </a:ext>
                  </a:extLst>
                </a:gridCol>
                <a:gridCol w="1219200">
                  <a:extLst>
                    <a:ext uri="{9D8B030D-6E8A-4147-A177-3AD203B41FA5}">
                      <a16:colId xmlns:a16="http://schemas.microsoft.com/office/drawing/2014/main" val="20007"/>
                    </a:ext>
                  </a:extLst>
                </a:gridCol>
                <a:gridCol w="1104900">
                  <a:extLst>
                    <a:ext uri="{9D8B030D-6E8A-4147-A177-3AD203B41FA5}">
                      <a16:colId xmlns:a16="http://schemas.microsoft.com/office/drawing/2014/main" val="20008"/>
                    </a:ext>
                  </a:extLst>
                </a:gridCol>
              </a:tblGrid>
              <a:tr h="393700">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Record Type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Local Event ID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Event Division</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Event School</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Date of Event</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Time of Event</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Location of Event</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Firearms Confiscated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Weapons Confiscated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extLst>
                  <a:ext uri="{0D108BD9-81ED-4DB2-BD59-A6C34878D82A}">
                    <a16:rowId xmlns:a16="http://schemas.microsoft.com/office/drawing/2014/main" val="10000"/>
                  </a:ext>
                </a:extLst>
              </a:tr>
              <a:tr h="196850">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B</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smtClean="0">
                          <a:solidFill>
                            <a:schemeClr val="dk1"/>
                          </a:solidFill>
                          <a:latin typeface="Calibri"/>
                          <a:ea typeface="Calibri"/>
                          <a:cs typeface="Calibri"/>
                          <a:sym typeface="Calibri"/>
                        </a:rPr>
                        <a:t>18</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99</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9999</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8/5/2021</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1</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1</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0</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0</a:t>
                      </a:r>
                      <a:endParaRPr sz="1400" b="0" i="0" u="none" strike="noStrike" cap="none" dirty="0">
                        <a:solidFill>
                          <a:srgbClr val="000000"/>
                        </a:solidFill>
                        <a:latin typeface="Calibri"/>
                        <a:ea typeface="Calibri"/>
                        <a:cs typeface="Calibri"/>
                        <a:sym typeface="Calibri"/>
                      </a:endParaRPr>
                    </a:p>
                  </a:txBody>
                  <a:tcPr marL="6350" marR="6350" marT="6350" marB="0" anchor="ctr"/>
                </a:tc>
                <a:extLst>
                  <a:ext uri="{0D108BD9-81ED-4DB2-BD59-A6C34878D82A}">
                    <a16:rowId xmlns:a16="http://schemas.microsoft.com/office/drawing/2014/main" val="10001"/>
                  </a:ext>
                </a:extLst>
              </a:tr>
            </a:tbl>
          </a:graphicData>
        </a:graphic>
      </p:graphicFrame>
      <p:graphicFrame>
        <p:nvGraphicFramePr>
          <p:cNvPr id="404" name="Google Shape;404;p50"/>
          <p:cNvGraphicFramePr/>
          <p:nvPr>
            <p:extLst>
              <p:ext uri="{D42A27DB-BD31-4B8C-83A1-F6EECF244321}">
                <p14:modId xmlns:p14="http://schemas.microsoft.com/office/powerpoint/2010/main" val="3036874087"/>
              </p:ext>
            </p:extLst>
          </p:nvPr>
        </p:nvGraphicFramePr>
        <p:xfrm>
          <a:off x="773251" y="3681491"/>
          <a:ext cx="9944775" cy="810260"/>
        </p:xfrm>
        <a:graphic>
          <a:graphicData uri="http://schemas.openxmlformats.org/drawingml/2006/table">
            <a:tbl>
              <a:tblPr>
                <a:noFill/>
              </a:tblPr>
              <a:tblGrid>
                <a:gridCol w="638300">
                  <a:extLst>
                    <a:ext uri="{9D8B030D-6E8A-4147-A177-3AD203B41FA5}">
                      <a16:colId xmlns:a16="http://schemas.microsoft.com/office/drawing/2014/main" val="20000"/>
                    </a:ext>
                  </a:extLst>
                </a:gridCol>
                <a:gridCol w="765950">
                  <a:extLst>
                    <a:ext uri="{9D8B030D-6E8A-4147-A177-3AD203B41FA5}">
                      <a16:colId xmlns:a16="http://schemas.microsoft.com/office/drawing/2014/main" val="20001"/>
                    </a:ext>
                  </a:extLst>
                </a:gridCol>
                <a:gridCol w="952325">
                  <a:extLst>
                    <a:ext uri="{9D8B030D-6E8A-4147-A177-3AD203B41FA5}">
                      <a16:colId xmlns:a16="http://schemas.microsoft.com/office/drawing/2014/main" val="20002"/>
                    </a:ext>
                  </a:extLst>
                </a:gridCol>
                <a:gridCol w="846900">
                  <a:extLst>
                    <a:ext uri="{9D8B030D-6E8A-4147-A177-3AD203B41FA5}">
                      <a16:colId xmlns:a16="http://schemas.microsoft.com/office/drawing/2014/main" val="20003"/>
                    </a:ext>
                  </a:extLst>
                </a:gridCol>
                <a:gridCol w="1031000">
                  <a:extLst>
                    <a:ext uri="{9D8B030D-6E8A-4147-A177-3AD203B41FA5}">
                      <a16:colId xmlns:a16="http://schemas.microsoft.com/office/drawing/2014/main" val="20004"/>
                    </a:ext>
                  </a:extLst>
                </a:gridCol>
                <a:gridCol w="884700">
                  <a:extLst>
                    <a:ext uri="{9D8B030D-6E8A-4147-A177-3AD203B41FA5}">
                      <a16:colId xmlns:a16="http://schemas.microsoft.com/office/drawing/2014/main" val="20005"/>
                    </a:ext>
                  </a:extLst>
                </a:gridCol>
                <a:gridCol w="727675">
                  <a:extLst>
                    <a:ext uri="{9D8B030D-6E8A-4147-A177-3AD203B41FA5}">
                      <a16:colId xmlns:a16="http://schemas.microsoft.com/office/drawing/2014/main" val="20006"/>
                    </a:ext>
                  </a:extLst>
                </a:gridCol>
                <a:gridCol w="1020375">
                  <a:extLst>
                    <a:ext uri="{9D8B030D-6E8A-4147-A177-3AD203B41FA5}">
                      <a16:colId xmlns:a16="http://schemas.microsoft.com/office/drawing/2014/main" val="20007"/>
                    </a:ext>
                  </a:extLst>
                </a:gridCol>
                <a:gridCol w="1141475">
                  <a:extLst>
                    <a:ext uri="{9D8B030D-6E8A-4147-A177-3AD203B41FA5}">
                      <a16:colId xmlns:a16="http://schemas.microsoft.com/office/drawing/2014/main" val="20008"/>
                    </a:ext>
                  </a:extLst>
                </a:gridCol>
                <a:gridCol w="1004150">
                  <a:extLst>
                    <a:ext uri="{9D8B030D-6E8A-4147-A177-3AD203B41FA5}">
                      <a16:colId xmlns:a16="http://schemas.microsoft.com/office/drawing/2014/main" val="20009"/>
                    </a:ext>
                  </a:extLst>
                </a:gridCol>
                <a:gridCol w="931925">
                  <a:extLst>
                    <a:ext uri="{9D8B030D-6E8A-4147-A177-3AD203B41FA5}">
                      <a16:colId xmlns:a16="http://schemas.microsoft.com/office/drawing/2014/main" val="20010"/>
                    </a:ext>
                  </a:extLst>
                </a:gridCol>
              </a:tblGrid>
              <a:tr h="590550">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Record Type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Local Event ID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State Testing ID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Behavior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Unknown Offender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Enrolled Division</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Enrolled School</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Aggravating Circumstances</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Law Enforcement Flag</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Notified of Charges Filed Flag</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Notified of Conviction Flag</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extLst>
                  <a:ext uri="{0D108BD9-81ED-4DB2-BD59-A6C34878D82A}">
                    <a16:rowId xmlns:a16="http://schemas.microsoft.com/office/drawing/2014/main" val="10000"/>
                  </a:ext>
                </a:extLst>
              </a:tr>
              <a:tr h="196850">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C</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smtClean="0">
                          <a:solidFill>
                            <a:schemeClr val="dk1"/>
                          </a:solidFill>
                          <a:latin typeface="Calibri"/>
                          <a:ea typeface="Calibri"/>
                          <a:cs typeface="Calibri"/>
                          <a:sym typeface="Calibri"/>
                        </a:rPr>
                        <a:t>18</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smtClean="0">
                          <a:latin typeface="Calibri"/>
                          <a:ea typeface="Calibri"/>
                          <a:cs typeface="Calibri"/>
                          <a:sym typeface="Calibri"/>
                        </a:rPr>
                        <a:t>1019922888</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smtClean="0">
                          <a:solidFill>
                            <a:schemeClr val="dk1"/>
                          </a:solidFill>
                          <a:latin typeface="Calibri"/>
                          <a:ea typeface="Calibri"/>
                          <a:cs typeface="Calibri"/>
                          <a:sym typeface="Calibri"/>
                        </a:rPr>
                        <a:t>BSO16</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 </a:t>
                      </a:r>
                      <a:endParaRPr sz="1400" b="0" i="0" u="none" strike="noStrike" cap="none" dirty="0">
                        <a:solidFill>
                          <a:srgbClr val="000000"/>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99</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999</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N</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N</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N</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N</a:t>
                      </a:r>
                      <a:endParaRPr sz="1400" b="0" i="0" u="none" strike="noStrike" cap="none" dirty="0">
                        <a:solidFill>
                          <a:srgbClr val="000000"/>
                        </a:solidFill>
                        <a:latin typeface="Calibri"/>
                        <a:ea typeface="Calibri"/>
                        <a:cs typeface="Calibri"/>
                        <a:sym typeface="Calibri"/>
                      </a:endParaRPr>
                    </a:p>
                  </a:txBody>
                  <a:tcPr marL="6350" marR="6350" marT="6350" marB="0" anchor="ctr"/>
                </a:tc>
                <a:extLst>
                  <a:ext uri="{0D108BD9-81ED-4DB2-BD59-A6C34878D82A}">
                    <a16:rowId xmlns:a16="http://schemas.microsoft.com/office/drawing/2014/main" val="10001"/>
                  </a:ext>
                </a:extLst>
              </a:tr>
            </a:tbl>
          </a:graphicData>
        </a:graphic>
      </p:graphicFrame>
      <p:graphicFrame>
        <p:nvGraphicFramePr>
          <p:cNvPr id="405" name="Google Shape;405;p50"/>
          <p:cNvGraphicFramePr/>
          <p:nvPr>
            <p:extLst>
              <p:ext uri="{D42A27DB-BD31-4B8C-83A1-F6EECF244321}">
                <p14:modId xmlns:p14="http://schemas.microsoft.com/office/powerpoint/2010/main" val="3807089337"/>
              </p:ext>
            </p:extLst>
          </p:nvPr>
        </p:nvGraphicFramePr>
        <p:xfrm>
          <a:off x="777515" y="4779817"/>
          <a:ext cx="9761550" cy="957580"/>
        </p:xfrm>
        <a:graphic>
          <a:graphicData uri="http://schemas.openxmlformats.org/drawingml/2006/table">
            <a:tbl>
              <a:tblPr>
                <a:noFill/>
              </a:tblPr>
              <a:tblGrid>
                <a:gridCol w="633050">
                  <a:extLst>
                    <a:ext uri="{9D8B030D-6E8A-4147-A177-3AD203B41FA5}">
                      <a16:colId xmlns:a16="http://schemas.microsoft.com/office/drawing/2014/main" val="20000"/>
                    </a:ext>
                  </a:extLst>
                </a:gridCol>
                <a:gridCol w="759650">
                  <a:extLst>
                    <a:ext uri="{9D8B030D-6E8A-4147-A177-3AD203B41FA5}">
                      <a16:colId xmlns:a16="http://schemas.microsoft.com/office/drawing/2014/main" val="20001"/>
                    </a:ext>
                  </a:extLst>
                </a:gridCol>
                <a:gridCol w="1035000">
                  <a:extLst>
                    <a:ext uri="{9D8B030D-6E8A-4147-A177-3AD203B41FA5}">
                      <a16:colId xmlns:a16="http://schemas.microsoft.com/office/drawing/2014/main" val="20002"/>
                    </a:ext>
                  </a:extLst>
                </a:gridCol>
                <a:gridCol w="759125">
                  <a:extLst>
                    <a:ext uri="{9D8B030D-6E8A-4147-A177-3AD203B41FA5}">
                      <a16:colId xmlns:a16="http://schemas.microsoft.com/office/drawing/2014/main" val="20003"/>
                    </a:ext>
                  </a:extLst>
                </a:gridCol>
                <a:gridCol w="1065675">
                  <a:extLst>
                    <a:ext uri="{9D8B030D-6E8A-4147-A177-3AD203B41FA5}">
                      <a16:colId xmlns:a16="http://schemas.microsoft.com/office/drawing/2014/main" val="20004"/>
                    </a:ext>
                  </a:extLst>
                </a:gridCol>
                <a:gridCol w="978100">
                  <a:extLst>
                    <a:ext uri="{9D8B030D-6E8A-4147-A177-3AD203B41FA5}">
                      <a16:colId xmlns:a16="http://schemas.microsoft.com/office/drawing/2014/main" val="20005"/>
                    </a:ext>
                  </a:extLst>
                </a:gridCol>
                <a:gridCol w="934300">
                  <a:extLst>
                    <a:ext uri="{9D8B030D-6E8A-4147-A177-3AD203B41FA5}">
                      <a16:colId xmlns:a16="http://schemas.microsoft.com/office/drawing/2014/main" val="20006"/>
                    </a:ext>
                  </a:extLst>
                </a:gridCol>
                <a:gridCol w="849250">
                  <a:extLst>
                    <a:ext uri="{9D8B030D-6E8A-4147-A177-3AD203B41FA5}">
                      <a16:colId xmlns:a16="http://schemas.microsoft.com/office/drawing/2014/main" val="20007"/>
                    </a:ext>
                  </a:extLst>
                </a:gridCol>
                <a:gridCol w="1101500">
                  <a:extLst>
                    <a:ext uri="{9D8B030D-6E8A-4147-A177-3AD203B41FA5}">
                      <a16:colId xmlns:a16="http://schemas.microsoft.com/office/drawing/2014/main" val="20008"/>
                    </a:ext>
                  </a:extLst>
                </a:gridCol>
                <a:gridCol w="822950">
                  <a:extLst>
                    <a:ext uri="{9D8B030D-6E8A-4147-A177-3AD203B41FA5}">
                      <a16:colId xmlns:a16="http://schemas.microsoft.com/office/drawing/2014/main" val="20009"/>
                    </a:ext>
                  </a:extLst>
                </a:gridCol>
                <a:gridCol w="822950">
                  <a:extLst>
                    <a:ext uri="{9D8B030D-6E8A-4147-A177-3AD203B41FA5}">
                      <a16:colId xmlns:a16="http://schemas.microsoft.com/office/drawing/2014/main" val="20010"/>
                    </a:ext>
                  </a:extLst>
                </a:gridCol>
              </a:tblGrid>
              <a:tr h="736351">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Record Type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Local Event ID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State Testing ID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Behavior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Behavioral Intervention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Instructional Support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Disciplinary Sanction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Days Sanctioned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Alternate Placement Educational Agency</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Alternate Placement School</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i="0" u="none" strike="noStrike" cap="none" dirty="0">
                          <a:solidFill>
                            <a:srgbClr val="000000"/>
                          </a:solidFill>
                          <a:latin typeface="Calibri"/>
                          <a:ea typeface="Calibri"/>
                          <a:cs typeface="Calibri"/>
                          <a:sym typeface="Calibri"/>
                        </a:rPr>
                        <a:t>Hours Sanctioned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extLst>
                  <a:ext uri="{0D108BD9-81ED-4DB2-BD59-A6C34878D82A}">
                    <a16:rowId xmlns:a16="http://schemas.microsoft.com/office/drawing/2014/main" val="10000"/>
                  </a:ext>
                </a:extLst>
              </a:tr>
              <a:tr h="219258">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D</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smtClean="0">
                          <a:solidFill>
                            <a:schemeClr val="tx1"/>
                          </a:solidFill>
                          <a:latin typeface="Calibri"/>
                          <a:ea typeface="Calibri"/>
                          <a:cs typeface="Calibri"/>
                          <a:sym typeface="Calibri"/>
                        </a:rPr>
                        <a:t>18</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smtClean="0">
                          <a:solidFill>
                            <a:schemeClr val="tx1"/>
                          </a:solidFill>
                          <a:latin typeface="Calibri"/>
                          <a:ea typeface="Calibri"/>
                          <a:cs typeface="Calibri"/>
                          <a:sym typeface="Calibri"/>
                        </a:rPr>
                        <a:t>1019922888</a:t>
                      </a:r>
                      <a:endParaRPr dirty="0">
                        <a:solidFill>
                          <a:schemeClr val="tx1"/>
                        </a:solidFill>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BSO16</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smtClean="0">
                          <a:solidFill>
                            <a:schemeClr val="tx1"/>
                          </a:solidFill>
                          <a:latin typeface="Calibri"/>
                          <a:ea typeface="Calibri"/>
                          <a:cs typeface="Calibri"/>
                          <a:sym typeface="Calibri"/>
                        </a:rPr>
                        <a:t>12</a:t>
                      </a: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NONE</a:t>
                      </a: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b"/>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156663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0"/>
          <p:cNvSpPr txBox="1">
            <a:spLocks noGrp="1"/>
          </p:cNvSpPr>
          <p:nvPr>
            <p:ph type="title" idx="4294967295"/>
          </p:nvPr>
        </p:nvSpPr>
        <p:spPr>
          <a:xfrm>
            <a:off x="0" y="0"/>
            <a:ext cx="12192000" cy="1462524"/>
          </a:xfrm>
          <a:prstGeom prst="rect">
            <a:avLst/>
          </a:prstGeom>
          <a:solidFill>
            <a:schemeClr val="tx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sz="4300" dirty="0" smtClean="0">
                <a:solidFill>
                  <a:schemeClr val="bg2"/>
                </a:solidFill>
              </a:rPr>
              <a:t>WEBINAR PARTICIPATION</a:t>
            </a:r>
            <a:endParaRPr sz="4300" dirty="0">
              <a:solidFill>
                <a:schemeClr val="bg2"/>
              </a:solidFill>
            </a:endParaRPr>
          </a:p>
        </p:txBody>
      </p:sp>
      <p:pic>
        <p:nvPicPr>
          <p:cNvPr id="232" name="Google Shape;232;p30"/>
          <p:cNvPicPr preferRelativeResize="0"/>
          <p:nvPr/>
        </p:nvPicPr>
        <p:blipFill rotWithShape="1">
          <a:blip r:embed="rId3">
            <a:alphaModFix/>
          </a:blip>
          <a:srcRect/>
          <a:stretch/>
        </p:blipFill>
        <p:spPr>
          <a:xfrm>
            <a:off x="2335350" y="1765450"/>
            <a:ext cx="2891200" cy="1998975"/>
          </a:xfrm>
          <a:prstGeom prst="rect">
            <a:avLst/>
          </a:prstGeom>
          <a:noFill/>
          <a:ln>
            <a:noFill/>
          </a:ln>
        </p:spPr>
      </p:pic>
      <p:pic>
        <p:nvPicPr>
          <p:cNvPr id="233" name="Google Shape;233;p30"/>
          <p:cNvPicPr preferRelativeResize="0"/>
          <p:nvPr/>
        </p:nvPicPr>
        <p:blipFill rotWithShape="1">
          <a:blip r:embed="rId4">
            <a:alphaModFix/>
          </a:blip>
          <a:srcRect/>
          <a:stretch/>
        </p:blipFill>
        <p:spPr>
          <a:xfrm>
            <a:off x="7413325" y="2527450"/>
            <a:ext cx="1786375" cy="1237600"/>
          </a:xfrm>
          <a:prstGeom prst="rect">
            <a:avLst/>
          </a:prstGeom>
          <a:noFill/>
          <a:ln>
            <a:noFill/>
          </a:ln>
        </p:spPr>
      </p:pic>
      <p:pic>
        <p:nvPicPr>
          <p:cNvPr id="234" name="Google Shape;234;p30"/>
          <p:cNvPicPr preferRelativeResize="0"/>
          <p:nvPr/>
        </p:nvPicPr>
        <p:blipFill rotWithShape="1">
          <a:blip r:embed="rId5">
            <a:alphaModFix/>
          </a:blip>
          <a:srcRect/>
          <a:stretch/>
        </p:blipFill>
        <p:spPr>
          <a:xfrm>
            <a:off x="5378950" y="2441150"/>
            <a:ext cx="1507625" cy="656954"/>
          </a:xfrm>
          <a:prstGeom prst="rect">
            <a:avLst/>
          </a:prstGeom>
          <a:noFill/>
          <a:ln>
            <a:noFill/>
          </a:ln>
        </p:spPr>
      </p:pic>
      <p:sp>
        <p:nvSpPr>
          <p:cNvPr id="235" name="Google Shape;235;p30"/>
          <p:cNvSpPr txBox="1"/>
          <p:nvPr/>
        </p:nvSpPr>
        <p:spPr>
          <a:xfrm>
            <a:off x="2220225" y="4923950"/>
            <a:ext cx="7795200" cy="10374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800"/>
              <a:buFont typeface="Arial"/>
              <a:buNone/>
            </a:pPr>
            <a:r>
              <a:rPr lang="en-US" sz="1800" b="1" i="0" u="none" strike="noStrike" cap="none" dirty="0">
                <a:solidFill>
                  <a:srgbClr val="000000"/>
                </a:solidFill>
                <a:latin typeface="Trebuchet MS"/>
                <a:ea typeface="Trebuchet MS"/>
                <a:cs typeface="Trebuchet MS"/>
                <a:sym typeface="Trebuchet MS"/>
              </a:rPr>
              <a:t>This presentation will be available to participants once all webinars have been completed</a:t>
            </a:r>
            <a:endParaRPr sz="1800" b="1" i="0" u="none" strike="noStrike" cap="none" dirty="0">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Trebuchet MS"/>
              <a:ea typeface="Trebuchet MS"/>
              <a:cs typeface="Trebuchet MS"/>
              <a:sym typeface="Trebuchet MS"/>
            </a:endParaRPr>
          </a:p>
        </p:txBody>
      </p:sp>
    </p:spTree>
    <p:extLst>
      <p:ext uri="{BB962C8B-B14F-4D97-AF65-F5344CB8AC3E}">
        <p14:creationId xmlns:p14="http://schemas.microsoft.com/office/powerpoint/2010/main" val="29513243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50"/>
          <p:cNvSpPr txBox="1">
            <a:spLocks noGrp="1"/>
          </p:cNvSpPr>
          <p:nvPr>
            <p:ph type="title" idx="4294967295"/>
          </p:nvPr>
        </p:nvSpPr>
        <p:spPr>
          <a:xfrm>
            <a:off x="0" y="15875"/>
            <a:ext cx="12192000" cy="1076325"/>
          </a:xfrm>
          <a:prstGeom prst="rect">
            <a:avLst/>
          </a:prstGeom>
          <a:solidFill>
            <a:schemeClr val="tx1"/>
          </a:solidFill>
          <a:ln>
            <a:noFill/>
          </a:ln>
        </p:spPr>
        <p:txBody>
          <a:bodyPr spcFirstLastPara="1" wrap="square" lIns="121900" tIns="60925" rIns="121900" bIns="60925" anchor="ctr" anchorCtr="0">
            <a:normAutofit/>
          </a:bodyPr>
          <a:lstStyle/>
          <a:p>
            <a:pPr marL="0" lvl="0" indent="0" algn="ctr" rtl="0">
              <a:lnSpc>
                <a:spcPct val="90000"/>
              </a:lnSpc>
              <a:spcBef>
                <a:spcPts val="0"/>
              </a:spcBef>
              <a:spcAft>
                <a:spcPts val="0"/>
              </a:spcAft>
              <a:buClr>
                <a:schemeClr val="lt1"/>
              </a:buClr>
              <a:buSzPts val="3400"/>
              <a:buNone/>
            </a:pPr>
            <a:r>
              <a:rPr lang="en-US" sz="4000" dirty="0" smtClean="0">
                <a:solidFill>
                  <a:schemeClr val="bg1"/>
                </a:solidFill>
              </a:rPr>
              <a:t>Multiple </a:t>
            </a:r>
            <a:r>
              <a:rPr lang="en-US" sz="4000" dirty="0">
                <a:solidFill>
                  <a:schemeClr val="bg1"/>
                </a:solidFill>
              </a:rPr>
              <a:t>Student Behaviors for an Event</a:t>
            </a:r>
            <a:endParaRPr sz="4000" dirty="0">
              <a:solidFill>
                <a:schemeClr val="bg1"/>
              </a:solidFill>
            </a:endParaRPr>
          </a:p>
        </p:txBody>
      </p:sp>
      <p:sp>
        <p:nvSpPr>
          <p:cNvPr id="401" name="Google Shape;401;p50"/>
          <p:cNvSpPr txBox="1">
            <a:spLocks noGrp="1"/>
          </p:cNvSpPr>
          <p:nvPr>
            <p:ph type="body" idx="4294967295"/>
          </p:nvPr>
        </p:nvSpPr>
        <p:spPr>
          <a:xfrm>
            <a:off x="216427" y="798512"/>
            <a:ext cx="11714058" cy="6059487"/>
          </a:xfrm>
          <a:prstGeom prst="rect">
            <a:avLst/>
          </a:prstGeom>
          <a:noFill/>
          <a:ln>
            <a:noFill/>
          </a:ln>
        </p:spPr>
        <p:txBody>
          <a:bodyPr spcFirstLastPara="1" wrap="square" lIns="121900" tIns="60925" rIns="121900" bIns="60925" anchor="t" anchorCtr="0">
            <a:normAutofit/>
          </a:bodyPr>
          <a:lstStyle/>
          <a:p>
            <a:pPr marL="0" lvl="0" indent="0" algn="l" rtl="0">
              <a:lnSpc>
                <a:spcPct val="90000"/>
              </a:lnSpc>
              <a:spcBef>
                <a:spcPts val="0"/>
              </a:spcBef>
              <a:spcAft>
                <a:spcPts val="0"/>
              </a:spcAft>
              <a:buClr>
                <a:schemeClr val="accent1"/>
              </a:buClr>
              <a:buSzPts val="2000"/>
              <a:buNone/>
            </a:pPr>
            <a:endParaRPr lang="en-US" sz="2200" dirty="0" smtClean="0">
              <a:solidFill>
                <a:schemeClr val="dk1"/>
              </a:solidFill>
            </a:endParaRPr>
          </a:p>
          <a:p>
            <a:pPr marL="0" lvl="0" indent="0" algn="l" rtl="0">
              <a:lnSpc>
                <a:spcPct val="90000"/>
              </a:lnSpc>
              <a:spcBef>
                <a:spcPts val="0"/>
              </a:spcBef>
              <a:spcAft>
                <a:spcPts val="0"/>
              </a:spcAft>
              <a:buClr>
                <a:schemeClr val="accent1"/>
              </a:buClr>
              <a:buSzPts val="2000"/>
              <a:buNone/>
            </a:pPr>
            <a:r>
              <a:rPr lang="en-US" sz="2200" dirty="0" smtClean="0">
                <a:solidFill>
                  <a:srgbClr val="000000"/>
                </a:solidFill>
              </a:rPr>
              <a:t>Ryan </a:t>
            </a:r>
            <a:r>
              <a:rPr lang="en-US" sz="2200" dirty="0">
                <a:solidFill>
                  <a:srgbClr val="000000"/>
                </a:solidFill>
              </a:rPr>
              <a:t>disrupted the class with loud noises.  When the teacher asked him to stop, he cursed at the teacher, and proceeded to walk out the classroom.  The teacher tried to stop him, however, he pushed her away from him.  She </a:t>
            </a:r>
            <a:r>
              <a:rPr lang="en-US" sz="2200" dirty="0" smtClean="0">
                <a:solidFill>
                  <a:srgbClr val="000000"/>
                </a:solidFill>
              </a:rPr>
              <a:t>stumbled backwards, however, she wasn’t </a:t>
            </a:r>
            <a:r>
              <a:rPr lang="en-US" sz="2200" dirty="0">
                <a:solidFill>
                  <a:srgbClr val="000000"/>
                </a:solidFill>
              </a:rPr>
              <a:t>injured. Administration responded with 10 days of STS1 with classwork provided; a referral to Specialized Instructional Support Personnel; </a:t>
            </a:r>
            <a:r>
              <a:rPr lang="en-US" sz="2200" dirty="0" smtClean="0">
                <a:solidFill>
                  <a:srgbClr val="000000"/>
                </a:solidFill>
              </a:rPr>
              <a:t>an </a:t>
            </a:r>
            <a:r>
              <a:rPr lang="en-US" sz="2200" dirty="0">
                <a:solidFill>
                  <a:srgbClr val="000000"/>
                </a:solidFill>
              </a:rPr>
              <a:t>administrative conference with the </a:t>
            </a:r>
            <a:r>
              <a:rPr lang="en-US" sz="2200" dirty="0" smtClean="0">
                <a:solidFill>
                  <a:srgbClr val="000000"/>
                </a:solidFill>
              </a:rPr>
              <a:t>student and his parents were contacted.  </a:t>
            </a:r>
            <a:endParaRPr sz="2200" dirty="0">
              <a:solidFill>
                <a:srgbClr val="000000"/>
              </a:solidFill>
            </a:endParaRPr>
          </a:p>
        </p:txBody>
      </p:sp>
      <p:cxnSp>
        <p:nvCxnSpPr>
          <p:cNvPr id="402" name="Google Shape;402;p50"/>
          <p:cNvCxnSpPr/>
          <p:nvPr/>
        </p:nvCxnSpPr>
        <p:spPr>
          <a:xfrm flipV="1">
            <a:off x="0" y="2662043"/>
            <a:ext cx="12192000" cy="54106"/>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graphicFrame>
        <p:nvGraphicFramePr>
          <p:cNvPr id="403" name="Google Shape;403;p50"/>
          <p:cNvGraphicFramePr/>
          <p:nvPr>
            <p:extLst>
              <p:ext uri="{D42A27DB-BD31-4B8C-83A1-F6EECF244321}">
                <p14:modId xmlns:p14="http://schemas.microsoft.com/office/powerpoint/2010/main" val="2718110060"/>
              </p:ext>
            </p:extLst>
          </p:nvPr>
        </p:nvGraphicFramePr>
        <p:xfrm>
          <a:off x="769447" y="2811166"/>
          <a:ext cx="8140700" cy="613410"/>
        </p:xfrm>
        <a:graphic>
          <a:graphicData uri="http://schemas.openxmlformats.org/drawingml/2006/table">
            <a:tbl>
              <a:tblPr>
                <a:noFill/>
              </a:tblPr>
              <a:tblGrid>
                <a:gridCol w="635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1117600">
                  <a:extLst>
                    <a:ext uri="{9D8B030D-6E8A-4147-A177-3AD203B41FA5}">
                      <a16:colId xmlns:a16="http://schemas.microsoft.com/office/drawing/2014/main" val="20002"/>
                    </a:ext>
                  </a:extLst>
                </a:gridCol>
                <a:gridCol w="774700">
                  <a:extLst>
                    <a:ext uri="{9D8B030D-6E8A-4147-A177-3AD203B41FA5}">
                      <a16:colId xmlns:a16="http://schemas.microsoft.com/office/drawing/2014/main" val="20003"/>
                    </a:ext>
                  </a:extLst>
                </a:gridCol>
                <a:gridCol w="1079500">
                  <a:extLst>
                    <a:ext uri="{9D8B030D-6E8A-4147-A177-3AD203B41FA5}">
                      <a16:colId xmlns:a16="http://schemas.microsoft.com/office/drawing/2014/main" val="20004"/>
                    </a:ext>
                  </a:extLst>
                </a:gridCol>
                <a:gridCol w="723900">
                  <a:extLst>
                    <a:ext uri="{9D8B030D-6E8A-4147-A177-3AD203B41FA5}">
                      <a16:colId xmlns:a16="http://schemas.microsoft.com/office/drawing/2014/main" val="20005"/>
                    </a:ext>
                  </a:extLst>
                </a:gridCol>
                <a:gridCol w="723900">
                  <a:extLst>
                    <a:ext uri="{9D8B030D-6E8A-4147-A177-3AD203B41FA5}">
                      <a16:colId xmlns:a16="http://schemas.microsoft.com/office/drawing/2014/main" val="20006"/>
                    </a:ext>
                  </a:extLst>
                </a:gridCol>
                <a:gridCol w="1219200">
                  <a:extLst>
                    <a:ext uri="{9D8B030D-6E8A-4147-A177-3AD203B41FA5}">
                      <a16:colId xmlns:a16="http://schemas.microsoft.com/office/drawing/2014/main" val="20007"/>
                    </a:ext>
                  </a:extLst>
                </a:gridCol>
                <a:gridCol w="1104900">
                  <a:extLst>
                    <a:ext uri="{9D8B030D-6E8A-4147-A177-3AD203B41FA5}">
                      <a16:colId xmlns:a16="http://schemas.microsoft.com/office/drawing/2014/main" val="20008"/>
                    </a:ext>
                  </a:extLst>
                </a:gridCol>
              </a:tblGrid>
              <a:tr h="393700">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Record Type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Local Event ID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Event Division</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Event School</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Date of Event</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Time of Event</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Location of Event</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Firearms Confiscated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Weapons Confiscated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extLst>
                  <a:ext uri="{0D108BD9-81ED-4DB2-BD59-A6C34878D82A}">
                    <a16:rowId xmlns:a16="http://schemas.microsoft.com/office/drawing/2014/main" val="10000"/>
                  </a:ext>
                </a:extLst>
              </a:tr>
              <a:tr h="196850">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B</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2</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99</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9999</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8/5/2021</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1</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1</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0</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0</a:t>
                      </a:r>
                      <a:endParaRPr sz="1400" b="0" i="0" u="none" strike="noStrike" cap="none" dirty="0">
                        <a:solidFill>
                          <a:srgbClr val="000000"/>
                        </a:solidFill>
                        <a:latin typeface="Calibri"/>
                        <a:ea typeface="Calibri"/>
                        <a:cs typeface="Calibri"/>
                        <a:sym typeface="Calibri"/>
                      </a:endParaRPr>
                    </a:p>
                  </a:txBody>
                  <a:tcPr marL="6350" marR="6350" marT="6350" marB="0" anchor="ctr"/>
                </a:tc>
                <a:extLst>
                  <a:ext uri="{0D108BD9-81ED-4DB2-BD59-A6C34878D82A}">
                    <a16:rowId xmlns:a16="http://schemas.microsoft.com/office/drawing/2014/main" val="10001"/>
                  </a:ext>
                </a:extLst>
              </a:tr>
            </a:tbl>
          </a:graphicData>
        </a:graphic>
      </p:graphicFrame>
      <p:graphicFrame>
        <p:nvGraphicFramePr>
          <p:cNvPr id="404" name="Google Shape;404;p50"/>
          <p:cNvGraphicFramePr/>
          <p:nvPr>
            <p:extLst>
              <p:ext uri="{D42A27DB-BD31-4B8C-83A1-F6EECF244321}">
                <p14:modId xmlns:p14="http://schemas.microsoft.com/office/powerpoint/2010/main" val="762207451"/>
              </p:ext>
            </p:extLst>
          </p:nvPr>
        </p:nvGraphicFramePr>
        <p:xfrm>
          <a:off x="773251" y="3544924"/>
          <a:ext cx="9944775" cy="1249680"/>
        </p:xfrm>
        <a:graphic>
          <a:graphicData uri="http://schemas.openxmlformats.org/drawingml/2006/table">
            <a:tbl>
              <a:tblPr>
                <a:noFill/>
              </a:tblPr>
              <a:tblGrid>
                <a:gridCol w="638300">
                  <a:extLst>
                    <a:ext uri="{9D8B030D-6E8A-4147-A177-3AD203B41FA5}">
                      <a16:colId xmlns:a16="http://schemas.microsoft.com/office/drawing/2014/main" val="20000"/>
                    </a:ext>
                  </a:extLst>
                </a:gridCol>
                <a:gridCol w="765950">
                  <a:extLst>
                    <a:ext uri="{9D8B030D-6E8A-4147-A177-3AD203B41FA5}">
                      <a16:colId xmlns:a16="http://schemas.microsoft.com/office/drawing/2014/main" val="20001"/>
                    </a:ext>
                  </a:extLst>
                </a:gridCol>
                <a:gridCol w="952325">
                  <a:extLst>
                    <a:ext uri="{9D8B030D-6E8A-4147-A177-3AD203B41FA5}">
                      <a16:colId xmlns:a16="http://schemas.microsoft.com/office/drawing/2014/main" val="20002"/>
                    </a:ext>
                  </a:extLst>
                </a:gridCol>
                <a:gridCol w="846900">
                  <a:extLst>
                    <a:ext uri="{9D8B030D-6E8A-4147-A177-3AD203B41FA5}">
                      <a16:colId xmlns:a16="http://schemas.microsoft.com/office/drawing/2014/main" val="20003"/>
                    </a:ext>
                  </a:extLst>
                </a:gridCol>
                <a:gridCol w="1031000">
                  <a:extLst>
                    <a:ext uri="{9D8B030D-6E8A-4147-A177-3AD203B41FA5}">
                      <a16:colId xmlns:a16="http://schemas.microsoft.com/office/drawing/2014/main" val="20004"/>
                    </a:ext>
                  </a:extLst>
                </a:gridCol>
                <a:gridCol w="884700">
                  <a:extLst>
                    <a:ext uri="{9D8B030D-6E8A-4147-A177-3AD203B41FA5}">
                      <a16:colId xmlns:a16="http://schemas.microsoft.com/office/drawing/2014/main" val="20005"/>
                    </a:ext>
                  </a:extLst>
                </a:gridCol>
                <a:gridCol w="727675">
                  <a:extLst>
                    <a:ext uri="{9D8B030D-6E8A-4147-A177-3AD203B41FA5}">
                      <a16:colId xmlns:a16="http://schemas.microsoft.com/office/drawing/2014/main" val="20006"/>
                    </a:ext>
                  </a:extLst>
                </a:gridCol>
                <a:gridCol w="1020375">
                  <a:extLst>
                    <a:ext uri="{9D8B030D-6E8A-4147-A177-3AD203B41FA5}">
                      <a16:colId xmlns:a16="http://schemas.microsoft.com/office/drawing/2014/main" val="20007"/>
                    </a:ext>
                  </a:extLst>
                </a:gridCol>
                <a:gridCol w="1141475">
                  <a:extLst>
                    <a:ext uri="{9D8B030D-6E8A-4147-A177-3AD203B41FA5}">
                      <a16:colId xmlns:a16="http://schemas.microsoft.com/office/drawing/2014/main" val="20008"/>
                    </a:ext>
                  </a:extLst>
                </a:gridCol>
                <a:gridCol w="1004150">
                  <a:extLst>
                    <a:ext uri="{9D8B030D-6E8A-4147-A177-3AD203B41FA5}">
                      <a16:colId xmlns:a16="http://schemas.microsoft.com/office/drawing/2014/main" val="20009"/>
                    </a:ext>
                  </a:extLst>
                </a:gridCol>
                <a:gridCol w="931925">
                  <a:extLst>
                    <a:ext uri="{9D8B030D-6E8A-4147-A177-3AD203B41FA5}">
                      <a16:colId xmlns:a16="http://schemas.microsoft.com/office/drawing/2014/main" val="20010"/>
                    </a:ext>
                  </a:extLst>
                </a:gridCol>
              </a:tblGrid>
              <a:tr h="590550">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Record Type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Local Event ID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State Testing ID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Behavior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Unknown Offender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Enrolled Division</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Enrolled School</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Aggravating Circumstances</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Law Enforcement Flag</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Notified of Charges Filed Flag</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Notified of Conviction Flag</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extLst>
                  <a:ext uri="{0D108BD9-81ED-4DB2-BD59-A6C34878D82A}">
                    <a16:rowId xmlns:a16="http://schemas.microsoft.com/office/drawing/2014/main" val="10000"/>
                  </a:ext>
                </a:extLst>
              </a:tr>
              <a:tr h="196850">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C</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2</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1019922222</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BESO4</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 </a:t>
                      </a:r>
                      <a:endParaRPr sz="1400" b="0" i="0" u="none" strike="noStrike" cap="none" dirty="0">
                        <a:solidFill>
                          <a:srgbClr val="000000"/>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99</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999</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N</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N</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N</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N</a:t>
                      </a:r>
                      <a:endParaRPr sz="1400" b="0" i="0" u="none" strike="noStrike" cap="none" dirty="0">
                        <a:solidFill>
                          <a:srgbClr val="000000"/>
                        </a:solidFill>
                        <a:latin typeface="Calibri"/>
                        <a:ea typeface="Calibri"/>
                        <a:cs typeface="Calibri"/>
                        <a:sym typeface="Calibri"/>
                      </a:endParaRPr>
                    </a:p>
                  </a:txBody>
                  <a:tcPr marL="6350" marR="6350" marT="6350" marB="0" anchor="ctr"/>
                </a:tc>
                <a:extLst>
                  <a:ext uri="{0D108BD9-81ED-4DB2-BD59-A6C34878D82A}">
                    <a16:rowId xmlns:a16="http://schemas.microsoft.com/office/drawing/2014/main" val="10001"/>
                  </a:ext>
                </a:extLst>
              </a:tr>
              <a:tr h="196850">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C</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2</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1019922222</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RB8</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99</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999</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N</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N</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N</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N</a:t>
                      </a:r>
                      <a:endParaRPr sz="1400" b="0" i="0" u="none" strike="noStrike" cap="none" dirty="0">
                        <a:solidFill>
                          <a:schemeClr val="tx1"/>
                        </a:solidFill>
                        <a:latin typeface="Calibri"/>
                        <a:ea typeface="Calibri"/>
                        <a:cs typeface="Calibri"/>
                        <a:sym typeface="Calibri"/>
                      </a:endParaRPr>
                    </a:p>
                  </a:txBody>
                  <a:tcPr marL="6350" marR="6350" marT="6350" marB="0" anchor="ctr"/>
                </a:tc>
                <a:extLst>
                  <a:ext uri="{0D108BD9-81ED-4DB2-BD59-A6C34878D82A}">
                    <a16:rowId xmlns:a16="http://schemas.microsoft.com/office/drawing/2014/main" val="10002"/>
                  </a:ext>
                </a:extLst>
              </a:tr>
              <a:tr h="196850">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C</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2</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1019922222</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BSO16</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99</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999</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N</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N</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N</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N</a:t>
                      </a:r>
                      <a:endParaRPr sz="1400" b="0" i="0" u="none" strike="noStrike" cap="none" dirty="0">
                        <a:solidFill>
                          <a:schemeClr val="tx1"/>
                        </a:solidFill>
                        <a:latin typeface="Calibri"/>
                        <a:ea typeface="Calibri"/>
                        <a:cs typeface="Calibri"/>
                        <a:sym typeface="Calibri"/>
                      </a:endParaRPr>
                    </a:p>
                  </a:txBody>
                  <a:tcPr marL="6350" marR="6350" marT="6350" marB="0" anchor="ctr"/>
                </a:tc>
                <a:extLst>
                  <a:ext uri="{0D108BD9-81ED-4DB2-BD59-A6C34878D82A}">
                    <a16:rowId xmlns:a16="http://schemas.microsoft.com/office/drawing/2014/main" val="10003"/>
                  </a:ext>
                </a:extLst>
              </a:tr>
            </a:tbl>
          </a:graphicData>
        </a:graphic>
      </p:graphicFrame>
      <p:graphicFrame>
        <p:nvGraphicFramePr>
          <p:cNvPr id="405" name="Google Shape;405;p50"/>
          <p:cNvGraphicFramePr/>
          <p:nvPr>
            <p:extLst>
              <p:ext uri="{D42A27DB-BD31-4B8C-83A1-F6EECF244321}">
                <p14:modId xmlns:p14="http://schemas.microsoft.com/office/powerpoint/2010/main" val="2519113976"/>
              </p:ext>
            </p:extLst>
          </p:nvPr>
        </p:nvGraphicFramePr>
        <p:xfrm>
          <a:off x="777515" y="5157858"/>
          <a:ext cx="9761550" cy="1397000"/>
        </p:xfrm>
        <a:graphic>
          <a:graphicData uri="http://schemas.openxmlformats.org/drawingml/2006/table">
            <a:tbl>
              <a:tblPr>
                <a:noFill/>
              </a:tblPr>
              <a:tblGrid>
                <a:gridCol w="633050">
                  <a:extLst>
                    <a:ext uri="{9D8B030D-6E8A-4147-A177-3AD203B41FA5}">
                      <a16:colId xmlns:a16="http://schemas.microsoft.com/office/drawing/2014/main" val="20000"/>
                    </a:ext>
                  </a:extLst>
                </a:gridCol>
                <a:gridCol w="759650">
                  <a:extLst>
                    <a:ext uri="{9D8B030D-6E8A-4147-A177-3AD203B41FA5}">
                      <a16:colId xmlns:a16="http://schemas.microsoft.com/office/drawing/2014/main" val="20001"/>
                    </a:ext>
                  </a:extLst>
                </a:gridCol>
                <a:gridCol w="1035000">
                  <a:extLst>
                    <a:ext uri="{9D8B030D-6E8A-4147-A177-3AD203B41FA5}">
                      <a16:colId xmlns:a16="http://schemas.microsoft.com/office/drawing/2014/main" val="20002"/>
                    </a:ext>
                  </a:extLst>
                </a:gridCol>
                <a:gridCol w="759125">
                  <a:extLst>
                    <a:ext uri="{9D8B030D-6E8A-4147-A177-3AD203B41FA5}">
                      <a16:colId xmlns:a16="http://schemas.microsoft.com/office/drawing/2014/main" val="20003"/>
                    </a:ext>
                  </a:extLst>
                </a:gridCol>
                <a:gridCol w="1065675">
                  <a:extLst>
                    <a:ext uri="{9D8B030D-6E8A-4147-A177-3AD203B41FA5}">
                      <a16:colId xmlns:a16="http://schemas.microsoft.com/office/drawing/2014/main" val="20004"/>
                    </a:ext>
                  </a:extLst>
                </a:gridCol>
                <a:gridCol w="978100">
                  <a:extLst>
                    <a:ext uri="{9D8B030D-6E8A-4147-A177-3AD203B41FA5}">
                      <a16:colId xmlns:a16="http://schemas.microsoft.com/office/drawing/2014/main" val="20005"/>
                    </a:ext>
                  </a:extLst>
                </a:gridCol>
                <a:gridCol w="934300">
                  <a:extLst>
                    <a:ext uri="{9D8B030D-6E8A-4147-A177-3AD203B41FA5}">
                      <a16:colId xmlns:a16="http://schemas.microsoft.com/office/drawing/2014/main" val="20006"/>
                    </a:ext>
                  </a:extLst>
                </a:gridCol>
                <a:gridCol w="849250">
                  <a:extLst>
                    <a:ext uri="{9D8B030D-6E8A-4147-A177-3AD203B41FA5}">
                      <a16:colId xmlns:a16="http://schemas.microsoft.com/office/drawing/2014/main" val="20007"/>
                    </a:ext>
                  </a:extLst>
                </a:gridCol>
                <a:gridCol w="1101500">
                  <a:extLst>
                    <a:ext uri="{9D8B030D-6E8A-4147-A177-3AD203B41FA5}">
                      <a16:colId xmlns:a16="http://schemas.microsoft.com/office/drawing/2014/main" val="20008"/>
                    </a:ext>
                  </a:extLst>
                </a:gridCol>
                <a:gridCol w="822950">
                  <a:extLst>
                    <a:ext uri="{9D8B030D-6E8A-4147-A177-3AD203B41FA5}">
                      <a16:colId xmlns:a16="http://schemas.microsoft.com/office/drawing/2014/main" val="20009"/>
                    </a:ext>
                  </a:extLst>
                </a:gridCol>
                <a:gridCol w="822950">
                  <a:extLst>
                    <a:ext uri="{9D8B030D-6E8A-4147-A177-3AD203B41FA5}">
                      <a16:colId xmlns:a16="http://schemas.microsoft.com/office/drawing/2014/main" val="20010"/>
                    </a:ext>
                  </a:extLst>
                </a:gridCol>
              </a:tblGrid>
              <a:tr h="609200">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Record Type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Local Event ID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State Testing ID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Behavior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Behavioral Intervention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Instructional Support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Disciplinary Sanction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Days Sanctioned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Alternate Placement Educational Agency</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Alternate Placement School</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i="0" u="none" strike="noStrike" cap="none" dirty="0">
                          <a:solidFill>
                            <a:srgbClr val="000000"/>
                          </a:solidFill>
                          <a:latin typeface="Calibri"/>
                          <a:ea typeface="Calibri"/>
                          <a:cs typeface="Calibri"/>
                          <a:sym typeface="Calibri"/>
                        </a:rPr>
                        <a:t>Hours Sanctioned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extLst>
                  <a:ext uri="{0D108BD9-81ED-4DB2-BD59-A6C34878D82A}">
                    <a16:rowId xmlns:a16="http://schemas.microsoft.com/office/drawing/2014/main" val="10000"/>
                  </a:ext>
                </a:extLst>
              </a:tr>
              <a:tr h="155675">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D</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2</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1019922222</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BESO4</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smtClean="0">
                          <a:solidFill>
                            <a:schemeClr val="tx1"/>
                          </a:solidFill>
                          <a:latin typeface="Calibri"/>
                          <a:ea typeface="Calibri"/>
                          <a:cs typeface="Calibri"/>
                          <a:sym typeface="Calibri"/>
                        </a:rPr>
                        <a:t>3</a:t>
                      </a: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6</a:t>
                      </a: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STS1</a:t>
                      </a: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10</a:t>
                      </a: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 </a:t>
                      </a:r>
                      <a:endParaRPr sz="1400" b="0" i="0" u="none" strike="noStrike" cap="none" dirty="0">
                        <a:solidFill>
                          <a:srgbClr val="000000"/>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 </a:t>
                      </a:r>
                      <a:endParaRPr sz="1400" b="0" i="0" u="none" strike="noStrike" cap="none" dirty="0">
                        <a:solidFill>
                          <a:srgbClr val="000000"/>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b"/>
                </a:tc>
                <a:extLst>
                  <a:ext uri="{0D108BD9-81ED-4DB2-BD59-A6C34878D82A}">
                    <a16:rowId xmlns:a16="http://schemas.microsoft.com/office/drawing/2014/main" val="10001"/>
                  </a:ext>
                </a:extLst>
              </a:tr>
              <a:tr h="155675">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D</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2</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dirty="0">
                          <a:latin typeface="Calibri"/>
                          <a:ea typeface="Calibri"/>
                          <a:cs typeface="Calibri"/>
                          <a:sym typeface="Calibri"/>
                        </a:rPr>
                        <a:t>1019922222</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RB8</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smtClean="0">
                          <a:solidFill>
                            <a:schemeClr val="tx1"/>
                          </a:solidFill>
                          <a:latin typeface="Calibri"/>
                          <a:ea typeface="Calibri"/>
                          <a:cs typeface="Calibri"/>
                          <a:sym typeface="Calibri"/>
                        </a:rPr>
                        <a:t>1</a:t>
                      </a: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NONE</a:t>
                      </a: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b"/>
                </a:tc>
                <a:extLst>
                  <a:ext uri="{0D108BD9-81ED-4DB2-BD59-A6C34878D82A}">
                    <a16:rowId xmlns:a16="http://schemas.microsoft.com/office/drawing/2014/main" val="10002"/>
                  </a:ext>
                </a:extLst>
              </a:tr>
              <a:tr h="155675">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D</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2</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chemeClr val="tx1"/>
                          </a:solidFill>
                          <a:latin typeface="Calibri"/>
                          <a:ea typeface="Calibri"/>
                          <a:cs typeface="Calibri"/>
                          <a:sym typeface="Calibri"/>
                        </a:rPr>
                        <a:t>1019922222</a:t>
                      </a:r>
                      <a:endParaRPr dirty="0">
                        <a:solidFill>
                          <a:schemeClr val="tx1"/>
                        </a:solidFill>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BSO16</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smtClean="0">
                          <a:solidFill>
                            <a:schemeClr val="tx1"/>
                          </a:solidFill>
                          <a:latin typeface="Calibri"/>
                          <a:ea typeface="Calibri"/>
                          <a:cs typeface="Calibri"/>
                          <a:sym typeface="Calibri"/>
                        </a:rPr>
                        <a:t>12</a:t>
                      </a: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Calibri"/>
                          <a:ea typeface="Calibri"/>
                          <a:cs typeface="Calibri"/>
                          <a:sym typeface="Calibri"/>
                        </a:rPr>
                        <a:t>NONE</a:t>
                      </a: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chemeClr val="tx1"/>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b"/>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240021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50"/>
          <p:cNvSpPr txBox="1">
            <a:spLocks noGrp="1"/>
          </p:cNvSpPr>
          <p:nvPr>
            <p:ph type="title" idx="4294967295"/>
          </p:nvPr>
        </p:nvSpPr>
        <p:spPr>
          <a:xfrm>
            <a:off x="0" y="15875"/>
            <a:ext cx="12192000" cy="1076325"/>
          </a:xfrm>
          <a:prstGeom prst="rect">
            <a:avLst/>
          </a:prstGeom>
          <a:solidFill>
            <a:schemeClr val="tx1"/>
          </a:solidFill>
          <a:ln>
            <a:noFill/>
          </a:ln>
        </p:spPr>
        <p:txBody>
          <a:bodyPr spcFirstLastPara="1" wrap="square" lIns="121900" tIns="60925" rIns="121900" bIns="60925" anchor="ctr" anchorCtr="0">
            <a:normAutofit/>
          </a:bodyPr>
          <a:lstStyle/>
          <a:p>
            <a:pPr marL="0" lvl="0" indent="0" algn="ctr" rtl="0">
              <a:lnSpc>
                <a:spcPct val="90000"/>
              </a:lnSpc>
              <a:spcBef>
                <a:spcPts val="0"/>
              </a:spcBef>
              <a:spcAft>
                <a:spcPts val="0"/>
              </a:spcAft>
              <a:buClr>
                <a:schemeClr val="lt1"/>
              </a:buClr>
              <a:buSzPts val="3400"/>
              <a:buNone/>
            </a:pPr>
            <a:r>
              <a:rPr lang="en-US" sz="4000" dirty="0" smtClean="0">
                <a:solidFill>
                  <a:schemeClr val="bg1"/>
                </a:solidFill>
              </a:rPr>
              <a:t>Multiple </a:t>
            </a:r>
            <a:r>
              <a:rPr lang="en-US" sz="4000" dirty="0">
                <a:solidFill>
                  <a:schemeClr val="bg1"/>
                </a:solidFill>
              </a:rPr>
              <a:t>Student Behaviors for an </a:t>
            </a:r>
            <a:r>
              <a:rPr lang="en-US" sz="4000" dirty="0" smtClean="0">
                <a:solidFill>
                  <a:schemeClr val="bg1"/>
                </a:solidFill>
              </a:rPr>
              <a:t>Event Cont.</a:t>
            </a:r>
            <a:endParaRPr sz="4000" dirty="0">
              <a:solidFill>
                <a:schemeClr val="bg1"/>
              </a:solidFill>
            </a:endParaRPr>
          </a:p>
        </p:txBody>
      </p:sp>
      <p:sp>
        <p:nvSpPr>
          <p:cNvPr id="401" name="Google Shape;401;p50"/>
          <p:cNvSpPr txBox="1">
            <a:spLocks noGrp="1"/>
          </p:cNvSpPr>
          <p:nvPr>
            <p:ph type="body" idx="4294967295"/>
          </p:nvPr>
        </p:nvSpPr>
        <p:spPr>
          <a:xfrm>
            <a:off x="216427" y="798512"/>
            <a:ext cx="11714058" cy="6059487"/>
          </a:xfrm>
          <a:prstGeom prst="rect">
            <a:avLst/>
          </a:prstGeom>
          <a:noFill/>
          <a:ln>
            <a:noFill/>
          </a:ln>
        </p:spPr>
        <p:txBody>
          <a:bodyPr spcFirstLastPara="1" wrap="square" lIns="121900" tIns="60925" rIns="121900" bIns="60925" anchor="t" anchorCtr="0">
            <a:normAutofit/>
          </a:bodyPr>
          <a:lstStyle/>
          <a:p>
            <a:pPr marL="0" lvl="0" indent="0" algn="l" rtl="0">
              <a:lnSpc>
                <a:spcPct val="90000"/>
              </a:lnSpc>
              <a:spcBef>
                <a:spcPts val="0"/>
              </a:spcBef>
              <a:spcAft>
                <a:spcPts val="0"/>
              </a:spcAft>
              <a:buClr>
                <a:schemeClr val="accent1"/>
              </a:buClr>
              <a:buSzPts val="2000"/>
              <a:buNone/>
            </a:pPr>
            <a:endParaRPr lang="en-US" sz="2200" dirty="0" smtClean="0">
              <a:solidFill>
                <a:schemeClr val="dk1"/>
              </a:solidFill>
            </a:endParaRPr>
          </a:p>
          <a:p>
            <a:pPr marL="0" indent="0">
              <a:spcBef>
                <a:spcPts val="0"/>
              </a:spcBef>
              <a:buSzPts val="2000"/>
              <a:buNone/>
            </a:pPr>
            <a:r>
              <a:rPr lang="en-US" sz="2200" dirty="0" smtClean="0">
                <a:solidFill>
                  <a:srgbClr val="000000"/>
                </a:solidFill>
              </a:rPr>
              <a:t>Ryan </a:t>
            </a:r>
            <a:r>
              <a:rPr lang="en-US" sz="2200" dirty="0">
                <a:solidFill>
                  <a:srgbClr val="000000"/>
                </a:solidFill>
              </a:rPr>
              <a:t>disrupted the class with loud noises.  When the teacher asked him to stop, he cursed at the teacher, and proceeded to walk out the classroom.  The teacher tried to stop him, however, he pushed her away from him.  She </a:t>
            </a:r>
            <a:r>
              <a:rPr lang="en-US" sz="2200" dirty="0" smtClean="0">
                <a:solidFill>
                  <a:srgbClr val="000000"/>
                </a:solidFill>
              </a:rPr>
              <a:t>stumbled backwards, however, she wasn’t </a:t>
            </a:r>
            <a:r>
              <a:rPr lang="en-US" sz="2200" dirty="0">
                <a:solidFill>
                  <a:srgbClr val="000000"/>
                </a:solidFill>
              </a:rPr>
              <a:t>injured</a:t>
            </a:r>
            <a:r>
              <a:rPr lang="en-US" sz="2200" dirty="0" smtClean="0">
                <a:solidFill>
                  <a:srgbClr val="000000"/>
                </a:solidFill>
              </a:rPr>
              <a:t>. Behavior Code  </a:t>
            </a:r>
            <a:r>
              <a:rPr lang="en-US" sz="2400" dirty="0" smtClean="0">
                <a:solidFill>
                  <a:schemeClr val="dk1"/>
                </a:solidFill>
                <a:ea typeface="Calibri"/>
                <a:cs typeface="Calibri"/>
                <a:sym typeface="Calibri"/>
              </a:rPr>
              <a:t>BESO4 </a:t>
            </a:r>
            <a:r>
              <a:rPr lang="en-US" sz="2400" dirty="0" smtClean="0">
                <a:solidFill>
                  <a:srgbClr val="000000"/>
                </a:solidFill>
              </a:rPr>
              <a:t>requires a victim count. </a:t>
            </a:r>
            <a:endParaRPr sz="2200" dirty="0">
              <a:solidFill>
                <a:srgbClr val="000000"/>
              </a:solidFill>
            </a:endParaRPr>
          </a:p>
        </p:txBody>
      </p:sp>
      <p:cxnSp>
        <p:nvCxnSpPr>
          <p:cNvPr id="402" name="Google Shape;402;p50"/>
          <p:cNvCxnSpPr/>
          <p:nvPr/>
        </p:nvCxnSpPr>
        <p:spPr>
          <a:xfrm flipV="1">
            <a:off x="0" y="2662043"/>
            <a:ext cx="12192000" cy="54106"/>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graphicFrame>
        <p:nvGraphicFramePr>
          <p:cNvPr id="403" name="Google Shape;403;p50"/>
          <p:cNvGraphicFramePr/>
          <p:nvPr>
            <p:extLst>
              <p:ext uri="{D42A27DB-BD31-4B8C-83A1-F6EECF244321}">
                <p14:modId xmlns:p14="http://schemas.microsoft.com/office/powerpoint/2010/main" val="2710799402"/>
              </p:ext>
            </p:extLst>
          </p:nvPr>
        </p:nvGraphicFramePr>
        <p:xfrm>
          <a:off x="650081" y="3359806"/>
          <a:ext cx="10337007" cy="1028762"/>
        </p:xfrm>
        <a:graphic>
          <a:graphicData uri="http://schemas.openxmlformats.org/drawingml/2006/table">
            <a:tbl>
              <a:tblPr>
                <a:noFill/>
              </a:tblPr>
              <a:tblGrid>
                <a:gridCol w="1111847">
                  <a:extLst>
                    <a:ext uri="{9D8B030D-6E8A-4147-A177-3AD203B41FA5}">
                      <a16:colId xmlns:a16="http://schemas.microsoft.com/office/drawing/2014/main" val="20000"/>
                    </a:ext>
                  </a:extLst>
                </a:gridCol>
                <a:gridCol w="840912">
                  <a:extLst>
                    <a:ext uri="{9D8B030D-6E8A-4147-A177-3AD203B41FA5}">
                      <a16:colId xmlns:a16="http://schemas.microsoft.com/office/drawing/2014/main" val="20001"/>
                    </a:ext>
                  </a:extLst>
                </a:gridCol>
                <a:gridCol w="754625">
                  <a:extLst>
                    <a:ext uri="{9D8B030D-6E8A-4147-A177-3AD203B41FA5}">
                      <a16:colId xmlns:a16="http://schemas.microsoft.com/office/drawing/2014/main" val="20002"/>
                    </a:ext>
                  </a:extLst>
                </a:gridCol>
                <a:gridCol w="913494">
                  <a:extLst>
                    <a:ext uri="{9D8B030D-6E8A-4147-A177-3AD203B41FA5}">
                      <a16:colId xmlns:a16="http://schemas.microsoft.com/office/drawing/2014/main" val="20003"/>
                    </a:ext>
                  </a:extLst>
                </a:gridCol>
                <a:gridCol w="939971">
                  <a:extLst>
                    <a:ext uri="{9D8B030D-6E8A-4147-A177-3AD203B41FA5}">
                      <a16:colId xmlns:a16="http://schemas.microsoft.com/office/drawing/2014/main" val="20004"/>
                    </a:ext>
                  </a:extLst>
                </a:gridCol>
                <a:gridCol w="1125319">
                  <a:extLst>
                    <a:ext uri="{9D8B030D-6E8A-4147-A177-3AD203B41FA5}">
                      <a16:colId xmlns:a16="http://schemas.microsoft.com/office/drawing/2014/main" val="20005"/>
                    </a:ext>
                  </a:extLst>
                </a:gridCol>
                <a:gridCol w="1257708">
                  <a:extLst>
                    <a:ext uri="{9D8B030D-6E8A-4147-A177-3AD203B41FA5}">
                      <a16:colId xmlns:a16="http://schemas.microsoft.com/office/drawing/2014/main" val="20006"/>
                    </a:ext>
                  </a:extLst>
                </a:gridCol>
                <a:gridCol w="867157">
                  <a:extLst>
                    <a:ext uri="{9D8B030D-6E8A-4147-A177-3AD203B41FA5}">
                      <a16:colId xmlns:a16="http://schemas.microsoft.com/office/drawing/2014/main" val="20007"/>
                    </a:ext>
                  </a:extLst>
                </a:gridCol>
                <a:gridCol w="781104">
                  <a:extLst>
                    <a:ext uri="{9D8B030D-6E8A-4147-A177-3AD203B41FA5}">
                      <a16:colId xmlns:a16="http://schemas.microsoft.com/office/drawing/2014/main" val="20008"/>
                    </a:ext>
                  </a:extLst>
                </a:gridCol>
                <a:gridCol w="781104">
                  <a:extLst>
                    <a:ext uri="{9D8B030D-6E8A-4147-A177-3AD203B41FA5}">
                      <a16:colId xmlns:a16="http://schemas.microsoft.com/office/drawing/2014/main" val="538398927"/>
                    </a:ext>
                  </a:extLst>
                </a:gridCol>
                <a:gridCol w="963766">
                  <a:extLst>
                    <a:ext uri="{9D8B030D-6E8A-4147-A177-3AD203B41FA5}">
                      <a16:colId xmlns:a16="http://schemas.microsoft.com/office/drawing/2014/main" val="3866908343"/>
                    </a:ext>
                  </a:extLst>
                </a:gridCol>
              </a:tblGrid>
              <a:tr h="521252">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Record </a:t>
                      </a:r>
                      <a:r>
                        <a:rPr lang="en-US" sz="1200" b="1" u="none" strike="noStrike" cap="none" dirty="0" smtClean="0">
                          <a:solidFill>
                            <a:srgbClr val="000000"/>
                          </a:solidFill>
                          <a:latin typeface="Calibri"/>
                          <a:ea typeface="Calibri"/>
                          <a:cs typeface="Calibri"/>
                          <a:sym typeface="Calibri"/>
                        </a:rPr>
                        <a:t>Type 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Local Event ID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i="0" u="none" strike="noStrike" cap="none" dirty="0" smtClean="0">
                          <a:solidFill>
                            <a:srgbClr val="000000"/>
                          </a:solidFill>
                          <a:latin typeface="Calibri"/>
                          <a:ea typeface="Calibri"/>
                          <a:cs typeface="Calibri"/>
                          <a:sym typeface="Calibri"/>
                        </a:rPr>
                        <a:t>Student</a:t>
                      </a:r>
                      <a:r>
                        <a:rPr lang="en-US" sz="1200" b="1" i="0" u="none" strike="noStrike" cap="none" baseline="0" dirty="0" smtClean="0">
                          <a:solidFill>
                            <a:srgbClr val="000000"/>
                          </a:solidFill>
                          <a:latin typeface="Calibri"/>
                          <a:ea typeface="Calibri"/>
                          <a:cs typeface="Calibri"/>
                          <a:sym typeface="Calibri"/>
                        </a:rPr>
                        <a:t> Victims</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0" u="none" strike="noStrike" cap="none" dirty="0" smtClean="0">
                        <a:solidFill>
                          <a:srgbClr val="000000"/>
                        </a:solidFill>
                        <a:latin typeface="+mn-lt"/>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strike="noStrike" cap="none" dirty="0" smtClean="0">
                          <a:solidFill>
                            <a:srgbClr val="000000"/>
                          </a:solidFill>
                          <a:latin typeface="+mn-lt"/>
                          <a:ea typeface="Calibri"/>
                          <a:cs typeface="Calibri"/>
                          <a:sym typeface="Calibri"/>
                        </a:rPr>
                        <a:t>Staff</a:t>
                      </a:r>
                      <a:r>
                        <a:rPr lang="en-US" sz="1200" b="1" i="0" u="none" strike="noStrike" cap="none" baseline="0" dirty="0" smtClean="0">
                          <a:solidFill>
                            <a:srgbClr val="000000"/>
                          </a:solidFill>
                          <a:latin typeface="+mn-lt"/>
                          <a:ea typeface="Calibri"/>
                          <a:cs typeface="Calibri"/>
                          <a:sym typeface="Calibri"/>
                        </a:rPr>
                        <a:t> Victims</a:t>
                      </a:r>
                      <a:endParaRPr lang="en-US" sz="1200" b="1" i="0" u="none" strike="noStrike" cap="none" dirty="0" smtClean="0">
                        <a:solidFill>
                          <a:srgbClr val="000000"/>
                        </a:solidFill>
                        <a:latin typeface="+mn-lt"/>
                        <a:ea typeface="Calibri"/>
                        <a:cs typeface="Calibri"/>
                        <a:sym typeface="Calibri"/>
                      </a:endParaRPr>
                    </a:p>
                    <a:p>
                      <a:pPr marL="0" marR="0" lvl="0" indent="0" algn="ctr" rtl="0">
                        <a:lnSpc>
                          <a:spcPct val="100000"/>
                        </a:lnSpc>
                        <a:spcBef>
                          <a:spcPts val="0"/>
                        </a:spcBef>
                        <a:spcAft>
                          <a:spcPts val="0"/>
                        </a:spcAft>
                        <a:buNone/>
                      </a:pP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smtClean="0">
                          <a:solidFill>
                            <a:srgbClr val="000000"/>
                          </a:solidFill>
                          <a:latin typeface="Calibri"/>
                          <a:ea typeface="Calibri"/>
                          <a:cs typeface="Calibri"/>
                          <a:sym typeface="Calibri"/>
                        </a:rPr>
                        <a:t>Other Adult Victims</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u="none" strike="noStrike" cap="none" dirty="0" smtClean="0">
                        <a:solidFill>
                          <a:srgbClr val="000000"/>
                        </a:solidFill>
                        <a:latin typeface="+mn-lt"/>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u="none" strike="noStrike" cap="none" dirty="0" smtClean="0">
                          <a:solidFill>
                            <a:srgbClr val="000000"/>
                          </a:solidFill>
                          <a:latin typeface="+mn-lt"/>
                          <a:ea typeface="Calibri"/>
                          <a:cs typeface="Calibri"/>
                          <a:sym typeface="Calibri"/>
                        </a:rPr>
                        <a:t>Other/Unknowns Victims</a:t>
                      </a:r>
                      <a:endParaRPr lang="en-US" sz="1200" b="1" i="0" u="none" strike="noStrike" cap="none" dirty="0" smtClean="0">
                        <a:solidFill>
                          <a:srgbClr val="000000"/>
                        </a:solidFill>
                        <a:latin typeface="+mn-lt"/>
                        <a:ea typeface="Calibri"/>
                        <a:cs typeface="Calibri"/>
                        <a:sym typeface="Calibri"/>
                      </a:endParaRPr>
                    </a:p>
                    <a:p>
                      <a:pPr marL="0" marR="0" lvl="0" indent="0" algn="ctr" rtl="0">
                        <a:lnSpc>
                          <a:spcPct val="100000"/>
                        </a:lnSpc>
                        <a:spcBef>
                          <a:spcPts val="0"/>
                        </a:spcBef>
                        <a:spcAft>
                          <a:spcPts val="0"/>
                        </a:spcAft>
                        <a:buNone/>
                      </a:pP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i="0" u="none" strike="noStrike" cap="none" dirty="0" smtClean="0">
                          <a:solidFill>
                            <a:srgbClr val="000000"/>
                          </a:solidFill>
                          <a:latin typeface="+mn-lt"/>
                          <a:ea typeface="Calibri"/>
                          <a:cs typeface="Calibri"/>
                          <a:sym typeface="Calibri"/>
                        </a:rPr>
                        <a:t>Indeterminate Victims Flag</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smtClean="0">
                          <a:solidFill>
                            <a:srgbClr val="000000"/>
                          </a:solidFill>
                          <a:latin typeface="Calibri"/>
                          <a:ea typeface="Calibri"/>
                          <a:cs typeface="Calibri"/>
                          <a:sym typeface="Calibri"/>
                        </a:rPr>
                        <a:t>Filler</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smtClean="0">
                          <a:solidFill>
                            <a:srgbClr val="000000"/>
                          </a:solidFill>
                          <a:latin typeface="Calibri"/>
                          <a:ea typeface="Calibri"/>
                          <a:cs typeface="Calibri"/>
                          <a:sym typeface="Calibri"/>
                        </a:rPr>
                        <a:t>Filler</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i="0" u="none" strike="noStrike" cap="none" dirty="0" smtClean="0">
                          <a:solidFill>
                            <a:srgbClr val="000000"/>
                          </a:solidFill>
                          <a:latin typeface="Calibri"/>
                          <a:ea typeface="Calibri"/>
                          <a:cs typeface="Calibri"/>
                          <a:sym typeface="Calibri"/>
                        </a:rPr>
                        <a:t>Filler</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i="0" u="none" strike="noStrike" cap="none" dirty="0" smtClean="0">
                          <a:solidFill>
                            <a:srgbClr val="000000"/>
                          </a:solidFill>
                          <a:latin typeface="Calibri"/>
                          <a:ea typeface="Calibri"/>
                          <a:cs typeface="Calibri"/>
                          <a:sym typeface="Calibri"/>
                        </a:rPr>
                        <a:t>Filler </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extLst>
                  <a:ext uri="{0D108BD9-81ED-4DB2-BD59-A6C34878D82A}">
                    <a16:rowId xmlns:a16="http://schemas.microsoft.com/office/drawing/2014/main" val="10000"/>
                  </a:ext>
                </a:extLst>
              </a:tr>
              <a:tr h="290892">
                <a:tc>
                  <a:txBody>
                    <a:bodyPr/>
                    <a:lstStyle/>
                    <a:p>
                      <a:pPr marL="0" marR="0" lvl="0" indent="0" algn="ctr" rtl="0">
                        <a:lnSpc>
                          <a:spcPct val="100000"/>
                        </a:lnSpc>
                        <a:spcBef>
                          <a:spcPts val="0"/>
                        </a:spcBef>
                        <a:spcAft>
                          <a:spcPts val="0"/>
                        </a:spcAft>
                        <a:buNone/>
                      </a:pPr>
                      <a:r>
                        <a:rPr lang="en-US" sz="1400" b="0" i="0" u="none" strike="noStrike" cap="none" dirty="0" smtClean="0">
                          <a:solidFill>
                            <a:schemeClr val="tx1"/>
                          </a:solidFill>
                          <a:latin typeface="Calibri"/>
                          <a:ea typeface="Calibri"/>
                          <a:cs typeface="Calibri"/>
                          <a:sym typeface="Calibri"/>
                        </a:rPr>
                        <a:t>E</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2</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smtClean="0">
                          <a:solidFill>
                            <a:schemeClr val="dk1"/>
                          </a:solidFill>
                          <a:latin typeface="Calibri"/>
                          <a:ea typeface="Calibri"/>
                          <a:cs typeface="Calibri"/>
                          <a:sym typeface="Calibri"/>
                        </a:rPr>
                        <a:t>0</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smtClean="0">
                          <a:solidFill>
                            <a:schemeClr val="tx1"/>
                          </a:solidFill>
                          <a:latin typeface="Calibri"/>
                          <a:ea typeface="Calibri"/>
                          <a:cs typeface="Calibri"/>
                          <a:sym typeface="Calibri"/>
                        </a:rPr>
                        <a:t>1</a:t>
                      </a:r>
                      <a:endParaRPr sz="1400" b="0" i="0" u="none" strike="noStrike" cap="none" dirty="0">
                        <a:solidFill>
                          <a:schemeClr val="tx1"/>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smtClean="0">
                          <a:latin typeface="Calibri"/>
                          <a:ea typeface="Calibri"/>
                          <a:cs typeface="Calibri"/>
                          <a:sym typeface="Calibri"/>
                        </a:rPr>
                        <a:t>0</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smtClean="0">
                          <a:solidFill>
                            <a:schemeClr val="dk1"/>
                          </a:solidFill>
                          <a:latin typeface="Calibri"/>
                          <a:ea typeface="Calibri"/>
                          <a:cs typeface="Calibri"/>
                          <a:sym typeface="Calibri"/>
                        </a:rPr>
                        <a:t>0</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smtClean="0">
                          <a:solidFill>
                            <a:schemeClr val="dk1"/>
                          </a:solidFill>
                          <a:latin typeface="Calibri"/>
                          <a:ea typeface="Calibri"/>
                          <a:cs typeface="Calibri"/>
                          <a:sym typeface="Calibri"/>
                        </a:rPr>
                        <a:t>N</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674161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7" name="Google Shape;417;p52"/>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457200" lvl="0" indent="-457200" algn="l" rtl="0">
              <a:lnSpc>
                <a:spcPct val="100000"/>
              </a:lnSpc>
              <a:spcBef>
                <a:spcPts val="1000"/>
              </a:spcBef>
              <a:spcAft>
                <a:spcPts val="0"/>
              </a:spcAft>
              <a:buClr>
                <a:schemeClr val="dk1"/>
              </a:buClr>
              <a:buSzPts val="2400"/>
              <a:buChar char="•"/>
            </a:pPr>
            <a:r>
              <a:rPr lang="en-US" sz="2400" dirty="0">
                <a:solidFill>
                  <a:srgbClr val="000000"/>
                </a:solidFill>
                <a:latin typeface="Arial"/>
                <a:ea typeface="Arial"/>
                <a:cs typeface="Arial"/>
                <a:sym typeface="Arial"/>
              </a:rPr>
              <a:t>All PD Codes</a:t>
            </a:r>
            <a:endParaRPr sz="2400" dirty="0">
              <a:solidFill>
                <a:srgbClr val="000000"/>
              </a:solidFill>
              <a:latin typeface="Arial"/>
              <a:ea typeface="Arial"/>
              <a:cs typeface="Arial"/>
              <a:sym typeface="Arial"/>
            </a:endParaRPr>
          </a:p>
          <a:p>
            <a:pPr marL="457200" lvl="0" indent="-457200" algn="l" rtl="0">
              <a:lnSpc>
                <a:spcPct val="100000"/>
              </a:lnSpc>
              <a:spcBef>
                <a:spcPts val="1000"/>
              </a:spcBef>
              <a:spcAft>
                <a:spcPts val="0"/>
              </a:spcAft>
              <a:buClr>
                <a:schemeClr val="dk1"/>
              </a:buClr>
              <a:buSzPts val="2400"/>
              <a:buChar char="•"/>
            </a:pPr>
            <a:r>
              <a:rPr lang="en-US" sz="2400" b="1" dirty="0">
                <a:solidFill>
                  <a:srgbClr val="000000"/>
                </a:solidFill>
                <a:latin typeface="Arial"/>
                <a:ea typeface="Arial"/>
                <a:cs typeface="Arial"/>
                <a:sym typeface="Arial"/>
              </a:rPr>
              <a:t>BSC21 -</a:t>
            </a:r>
            <a:r>
              <a:rPr lang="en-US" sz="2400" dirty="0">
                <a:solidFill>
                  <a:srgbClr val="000000"/>
                </a:solidFill>
                <a:latin typeface="Arial"/>
                <a:ea typeface="Arial"/>
                <a:cs typeface="Arial"/>
                <a:sym typeface="Arial"/>
              </a:rPr>
              <a:t> Stalking as described in the Code of Virginia  section 18.2-60.3</a:t>
            </a:r>
            <a:endParaRPr sz="2400" dirty="0">
              <a:solidFill>
                <a:srgbClr val="000000"/>
              </a:solidFill>
              <a:latin typeface="Arial"/>
              <a:ea typeface="Arial"/>
              <a:cs typeface="Arial"/>
              <a:sym typeface="Arial"/>
            </a:endParaRPr>
          </a:p>
          <a:p>
            <a:pPr marL="457200" lvl="0" indent="-457200" algn="l" rtl="0">
              <a:lnSpc>
                <a:spcPct val="100000"/>
              </a:lnSpc>
              <a:spcBef>
                <a:spcPts val="1000"/>
              </a:spcBef>
              <a:spcAft>
                <a:spcPts val="0"/>
              </a:spcAft>
              <a:buSzPts val="2400"/>
              <a:buChar char="•"/>
            </a:pPr>
            <a:r>
              <a:rPr lang="en-US" sz="2400" b="1" dirty="0">
                <a:solidFill>
                  <a:srgbClr val="000000"/>
                </a:solidFill>
                <a:latin typeface="Arial"/>
                <a:ea typeface="Arial"/>
                <a:cs typeface="Arial"/>
                <a:sym typeface="Arial"/>
              </a:rPr>
              <a:t>BESO14 –</a:t>
            </a:r>
            <a:r>
              <a:rPr lang="en-US" sz="2400" dirty="0">
                <a:solidFill>
                  <a:srgbClr val="000000"/>
                </a:solidFill>
                <a:latin typeface="Arial"/>
                <a:ea typeface="Arial"/>
                <a:cs typeface="Arial"/>
                <a:sym typeface="Arial"/>
              </a:rPr>
              <a:t> Threatening, intimidation, or instigating violence, injury or harm to another student(s) or other(s) in writing.  </a:t>
            </a:r>
            <a:r>
              <a:rPr lang="en-US" sz="2400" b="1" dirty="0">
                <a:solidFill>
                  <a:srgbClr val="000000"/>
                </a:solidFill>
                <a:latin typeface="Arial"/>
                <a:ea typeface="Arial"/>
                <a:cs typeface="Arial"/>
                <a:sym typeface="Arial"/>
              </a:rPr>
              <a:t>If the written threat is to a staff member</a:t>
            </a:r>
            <a:r>
              <a:rPr lang="en-US" sz="2400" dirty="0">
                <a:solidFill>
                  <a:srgbClr val="000000"/>
                </a:solidFill>
                <a:latin typeface="Arial"/>
                <a:ea typeface="Arial"/>
                <a:cs typeface="Arial"/>
                <a:sym typeface="Arial"/>
              </a:rPr>
              <a:t>, a report to law enforcement is required unless the student making the threat has a disability.  </a:t>
            </a:r>
            <a:endParaRPr sz="2400" dirty="0">
              <a:solidFill>
                <a:srgbClr val="000000"/>
              </a:solidFill>
              <a:latin typeface="Arial"/>
              <a:ea typeface="Arial"/>
              <a:cs typeface="Arial"/>
              <a:sym typeface="Arial"/>
            </a:endParaRPr>
          </a:p>
          <a:p>
            <a:pPr marL="457200" lvl="0" indent="-457200" algn="l" rtl="0">
              <a:lnSpc>
                <a:spcPct val="100000"/>
              </a:lnSpc>
              <a:spcBef>
                <a:spcPts val="1000"/>
              </a:spcBef>
              <a:spcAft>
                <a:spcPts val="0"/>
              </a:spcAft>
              <a:buSzPts val="2400"/>
              <a:buChar char="•"/>
            </a:pPr>
            <a:r>
              <a:rPr lang="en-US" sz="2400" b="1" dirty="0">
                <a:solidFill>
                  <a:srgbClr val="000000"/>
                </a:solidFill>
                <a:latin typeface="Arial"/>
                <a:ea typeface="Arial"/>
                <a:cs typeface="Arial"/>
                <a:sym typeface="Arial"/>
              </a:rPr>
              <a:t>BESO17 -</a:t>
            </a:r>
            <a:r>
              <a:rPr lang="en-US" sz="2400" dirty="0">
                <a:solidFill>
                  <a:srgbClr val="000000"/>
                </a:solidFill>
                <a:latin typeface="Arial"/>
                <a:ea typeface="Arial"/>
                <a:cs typeface="Arial"/>
                <a:sym typeface="Arial"/>
              </a:rPr>
              <a:t> Any threats or false threats to bomb, as described in § 18.2-83, made against school personnel or involving school property or school buses.</a:t>
            </a:r>
            <a:endParaRPr dirty="0">
              <a:solidFill>
                <a:srgbClr val="000000"/>
              </a:solidFill>
            </a:endParaRPr>
          </a:p>
          <a:p>
            <a:pPr marL="457200" lvl="0" indent="-304800" algn="l" rtl="0">
              <a:lnSpc>
                <a:spcPct val="100000"/>
              </a:lnSpc>
              <a:spcBef>
                <a:spcPts val="1000"/>
              </a:spcBef>
              <a:spcAft>
                <a:spcPts val="0"/>
              </a:spcAft>
              <a:buSzPts val="2400"/>
              <a:buNone/>
            </a:pPr>
            <a:endParaRPr sz="2400" dirty="0">
              <a:latin typeface="Arial"/>
              <a:ea typeface="Arial"/>
              <a:cs typeface="Arial"/>
              <a:sym typeface="Arial"/>
            </a:endParaRPr>
          </a:p>
          <a:p>
            <a:pPr marL="457200" lvl="0" indent="-228600" algn="l" rtl="0">
              <a:lnSpc>
                <a:spcPct val="90000"/>
              </a:lnSpc>
              <a:spcBef>
                <a:spcPts val="1000"/>
              </a:spcBef>
              <a:spcAft>
                <a:spcPts val="0"/>
              </a:spcAft>
              <a:buClr>
                <a:schemeClr val="dk1"/>
              </a:buClr>
              <a:buSzPts val="1946"/>
              <a:buNone/>
            </a:pPr>
            <a:endParaRPr dirty="0"/>
          </a:p>
        </p:txBody>
      </p:sp>
      <p:sp>
        <p:nvSpPr>
          <p:cNvPr id="2" name="Text Placeholder 1"/>
          <p:cNvSpPr>
            <a:spLocks noGrp="1"/>
          </p:cNvSpPr>
          <p:nvPr>
            <p:ph type="body" sz="quarter" idx="13"/>
          </p:nvPr>
        </p:nvSpPr>
        <p:spPr/>
        <p:txBody>
          <a:bodyPr>
            <a:noAutofit/>
          </a:bodyPr>
          <a:lstStyle/>
          <a:p>
            <a:r>
              <a:rPr lang="en-US" dirty="0"/>
              <a:t>Reports to Law Enforcement </a:t>
            </a:r>
            <a:br>
              <a:rPr lang="en-US" dirty="0"/>
            </a:br>
            <a:endParaRPr lang="en-US" dirty="0"/>
          </a:p>
        </p:txBody>
      </p:sp>
    </p:spTree>
    <p:extLst>
      <p:ext uri="{BB962C8B-B14F-4D97-AF65-F5344CB8AC3E}">
        <p14:creationId xmlns:p14="http://schemas.microsoft.com/office/powerpoint/2010/main" val="41658062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9" name="Google Shape;319;p39"/>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en-US" sz="2600" dirty="0">
                <a:solidFill>
                  <a:srgbClr val="000000"/>
                </a:solidFill>
                <a:latin typeface="Arial"/>
                <a:ea typeface="Arial"/>
                <a:cs typeface="Arial"/>
                <a:sym typeface="Arial"/>
              </a:rPr>
              <a:t>Behavioral </a:t>
            </a:r>
            <a:r>
              <a:rPr lang="en-US" sz="2600">
                <a:solidFill>
                  <a:srgbClr val="000000"/>
                </a:solidFill>
                <a:latin typeface="Arial"/>
                <a:ea typeface="Arial"/>
                <a:cs typeface="Arial"/>
                <a:sym typeface="Arial"/>
              </a:rPr>
              <a:t>Intervention </a:t>
            </a:r>
            <a:r>
              <a:rPr lang="en-US" sz="2600" smtClean="0">
                <a:solidFill>
                  <a:srgbClr val="000000"/>
                </a:solidFill>
                <a:latin typeface="Arial"/>
                <a:ea typeface="Arial"/>
                <a:cs typeface="Arial"/>
                <a:sym typeface="Arial"/>
              </a:rPr>
              <a:t>and/or </a:t>
            </a:r>
            <a:r>
              <a:rPr lang="en-US" sz="2600" dirty="0">
                <a:solidFill>
                  <a:srgbClr val="000000"/>
                </a:solidFill>
                <a:latin typeface="Arial"/>
                <a:ea typeface="Arial"/>
                <a:cs typeface="Arial"/>
                <a:sym typeface="Arial"/>
              </a:rPr>
              <a:t>Instruction Support codes are required when the Disciplinary Sanction Code is NONE in order to complete the administrative response.  When reporting administrative responses, consider the following:</a:t>
            </a:r>
            <a:endParaRPr sz="2600" dirty="0">
              <a:solidFill>
                <a:srgbClr val="000000"/>
              </a:solidFill>
              <a:latin typeface="Arial"/>
              <a:ea typeface="Arial"/>
              <a:cs typeface="Arial"/>
              <a:sym typeface="Arial"/>
            </a:endParaRPr>
          </a:p>
          <a:p>
            <a:pPr marL="457200" lvl="0" indent="-374650" algn="l" rtl="0">
              <a:lnSpc>
                <a:spcPct val="115000"/>
              </a:lnSpc>
              <a:spcBef>
                <a:spcPts val="1200"/>
              </a:spcBef>
              <a:spcAft>
                <a:spcPts val="0"/>
              </a:spcAft>
              <a:buClr>
                <a:srgbClr val="000000"/>
              </a:buClr>
              <a:buSzPts val="2300"/>
              <a:buFont typeface="Arial"/>
              <a:buChar char="•"/>
            </a:pPr>
            <a:r>
              <a:rPr lang="en-US" sz="2300" dirty="0">
                <a:solidFill>
                  <a:srgbClr val="000000"/>
                </a:solidFill>
                <a:latin typeface="Arial"/>
                <a:ea typeface="Arial"/>
                <a:cs typeface="Arial"/>
                <a:sym typeface="Arial"/>
              </a:rPr>
              <a:t>Were the parents contacted for any of the behaviors?  If so, then Behavioral Intervention Code 1 should be entered to complete the response.</a:t>
            </a:r>
            <a:endParaRPr sz="2300" dirty="0">
              <a:solidFill>
                <a:srgbClr val="000000"/>
              </a:solidFill>
              <a:latin typeface="Arial"/>
              <a:ea typeface="Arial"/>
              <a:cs typeface="Arial"/>
              <a:sym typeface="Arial"/>
            </a:endParaRPr>
          </a:p>
          <a:p>
            <a:pPr marL="457200" lvl="0" indent="-374650" algn="l" rtl="0">
              <a:lnSpc>
                <a:spcPct val="115000"/>
              </a:lnSpc>
              <a:spcBef>
                <a:spcPts val="0"/>
              </a:spcBef>
              <a:spcAft>
                <a:spcPts val="0"/>
              </a:spcAft>
              <a:buClr>
                <a:srgbClr val="000000"/>
              </a:buClr>
              <a:buSzPts val="2300"/>
              <a:buFont typeface="Arial"/>
              <a:buChar char="•"/>
            </a:pPr>
            <a:r>
              <a:rPr lang="en-US" sz="2300" dirty="0">
                <a:solidFill>
                  <a:srgbClr val="000000"/>
                </a:solidFill>
                <a:latin typeface="Arial"/>
                <a:ea typeface="Arial"/>
                <a:cs typeface="Arial"/>
                <a:sym typeface="Arial"/>
              </a:rPr>
              <a:t>Did a conversation take place between the administration and student regarding the behavior/s involved?  If so, then Behavior Intervention Code 12 should be entered to complete the response. </a:t>
            </a:r>
            <a:endParaRPr sz="2300" dirty="0">
              <a:solidFill>
                <a:srgbClr val="000000"/>
              </a:solidFill>
              <a:latin typeface="Arial"/>
              <a:ea typeface="Arial"/>
              <a:cs typeface="Arial"/>
              <a:sym typeface="Arial"/>
            </a:endParaRPr>
          </a:p>
          <a:p>
            <a:pPr marL="0" lvl="0" indent="0" algn="l" rtl="0">
              <a:lnSpc>
                <a:spcPct val="90000"/>
              </a:lnSpc>
              <a:spcBef>
                <a:spcPts val="1200"/>
              </a:spcBef>
              <a:spcAft>
                <a:spcPts val="0"/>
              </a:spcAft>
              <a:buSzPts val="1800"/>
              <a:buNone/>
            </a:pPr>
            <a:endParaRPr sz="2400" dirty="0">
              <a:solidFill>
                <a:srgbClr val="000000"/>
              </a:solidFill>
              <a:latin typeface="Arial"/>
              <a:ea typeface="Arial"/>
              <a:cs typeface="Arial"/>
              <a:sym typeface="Arial"/>
            </a:endParaRPr>
          </a:p>
        </p:txBody>
      </p:sp>
      <p:sp>
        <p:nvSpPr>
          <p:cNvPr id="2" name="Text Placeholder 1"/>
          <p:cNvSpPr>
            <a:spLocks noGrp="1"/>
          </p:cNvSpPr>
          <p:nvPr>
            <p:ph type="body" sz="quarter" idx="13"/>
          </p:nvPr>
        </p:nvSpPr>
        <p:spPr/>
        <p:txBody>
          <a:bodyPr/>
          <a:lstStyle/>
          <a:p>
            <a:r>
              <a:rPr lang="en-US" dirty="0"/>
              <a:t>Disciplinary Sanction Code - None</a:t>
            </a:r>
          </a:p>
        </p:txBody>
      </p:sp>
    </p:spTree>
    <p:extLst>
      <p:ext uri="{BB962C8B-B14F-4D97-AF65-F5344CB8AC3E}">
        <p14:creationId xmlns:p14="http://schemas.microsoft.com/office/powerpoint/2010/main" val="3536072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5" name="Text Placeholder 4"/>
          <p:cNvSpPr>
            <a:spLocks noGrp="1"/>
          </p:cNvSpPr>
          <p:nvPr>
            <p:ph type="body" sz="quarter" idx="13"/>
          </p:nvPr>
        </p:nvSpPr>
        <p:spPr>
          <a:solidFill>
            <a:schemeClr val="tx1"/>
          </a:solidFill>
        </p:spPr>
        <p:txBody>
          <a:bodyPr>
            <a:normAutofit fontScale="92500"/>
          </a:bodyPr>
          <a:lstStyle/>
          <a:p>
            <a:r>
              <a:rPr lang="en-US" dirty="0" smtClean="0">
                <a:solidFill>
                  <a:schemeClr val="bg1"/>
                </a:solidFill>
              </a:rPr>
              <a:t>Behaviors without a Disciplinary Sanction</a:t>
            </a:r>
            <a:endParaRPr lang="en-US" dirty="0">
              <a:solidFill>
                <a:schemeClr val="bg1"/>
              </a:solidFill>
            </a:endParaRPr>
          </a:p>
        </p:txBody>
      </p:sp>
      <p:sp>
        <p:nvSpPr>
          <p:cNvPr id="325" name="Google Shape;325;p40"/>
          <p:cNvSpPr txBox="1">
            <a:spLocks noGrp="1"/>
          </p:cNvSpPr>
          <p:nvPr>
            <p:ph idx="4294967295"/>
          </p:nvPr>
        </p:nvSpPr>
        <p:spPr>
          <a:xfrm>
            <a:off x="502621" y="1458912"/>
            <a:ext cx="10892209" cy="5142081"/>
          </a:xfrm>
          <a:prstGeom prst="rect">
            <a:avLst/>
          </a:prstGeom>
          <a:noFill/>
          <a:ln>
            <a:noFill/>
          </a:ln>
        </p:spPr>
        <p:txBody>
          <a:bodyPr spcFirstLastPara="1" wrap="square" lIns="121900" tIns="60925" rIns="121900" bIns="60925" anchor="t" anchorCtr="0">
            <a:normAutofit/>
          </a:bodyPr>
          <a:lstStyle/>
          <a:p>
            <a:pPr marL="0" lvl="0" indent="0" algn="l" rtl="0">
              <a:lnSpc>
                <a:spcPct val="90000"/>
              </a:lnSpc>
              <a:spcBef>
                <a:spcPts val="0"/>
              </a:spcBef>
              <a:spcAft>
                <a:spcPts val="0"/>
              </a:spcAft>
              <a:buClr>
                <a:schemeClr val="accent1"/>
              </a:buClr>
              <a:buSzPts val="2000"/>
              <a:buNone/>
            </a:pPr>
            <a:r>
              <a:rPr lang="en-US" sz="2400" dirty="0">
                <a:solidFill>
                  <a:srgbClr val="000000"/>
                </a:solidFill>
              </a:rPr>
              <a:t>Michael was whistling loudly and walking around his table when he was supposed to be doing independent work. He then started taking other student’s pencils. He didn’t respond to the teacher when asked to stop. This is not the first time he has exhibited this behavior in Math class. His parents were contacted and he was referred to his grade level’s Check-In Team.</a:t>
            </a:r>
            <a:endParaRPr sz="2400" dirty="0">
              <a:solidFill>
                <a:srgbClr val="000000"/>
              </a:solidFill>
            </a:endParaRPr>
          </a:p>
        </p:txBody>
      </p:sp>
      <p:cxnSp>
        <p:nvCxnSpPr>
          <p:cNvPr id="326" name="Google Shape;326;p40"/>
          <p:cNvCxnSpPr/>
          <p:nvPr/>
        </p:nvCxnSpPr>
        <p:spPr>
          <a:xfrm flipV="1">
            <a:off x="0" y="3208518"/>
            <a:ext cx="12192000" cy="10822"/>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graphicFrame>
        <p:nvGraphicFramePr>
          <p:cNvPr id="327" name="Google Shape;327;p40"/>
          <p:cNvGraphicFramePr/>
          <p:nvPr>
            <p:extLst>
              <p:ext uri="{D42A27DB-BD31-4B8C-83A1-F6EECF244321}">
                <p14:modId xmlns:p14="http://schemas.microsoft.com/office/powerpoint/2010/main" val="2069452570"/>
              </p:ext>
            </p:extLst>
          </p:nvPr>
        </p:nvGraphicFramePr>
        <p:xfrm>
          <a:off x="628071" y="3472846"/>
          <a:ext cx="8839203" cy="613410"/>
        </p:xfrm>
        <a:graphic>
          <a:graphicData uri="http://schemas.openxmlformats.org/drawingml/2006/table">
            <a:tbl>
              <a:tblPr>
                <a:noFill/>
              </a:tblPr>
              <a:tblGrid>
                <a:gridCol w="689486">
                  <a:extLst>
                    <a:ext uri="{9D8B030D-6E8A-4147-A177-3AD203B41FA5}">
                      <a16:colId xmlns:a16="http://schemas.microsoft.com/office/drawing/2014/main" val="20000"/>
                    </a:ext>
                  </a:extLst>
                </a:gridCol>
                <a:gridCol w="827382">
                  <a:extLst>
                    <a:ext uri="{9D8B030D-6E8A-4147-A177-3AD203B41FA5}">
                      <a16:colId xmlns:a16="http://schemas.microsoft.com/office/drawing/2014/main" val="20001"/>
                    </a:ext>
                  </a:extLst>
                </a:gridCol>
                <a:gridCol w="1213494">
                  <a:extLst>
                    <a:ext uri="{9D8B030D-6E8A-4147-A177-3AD203B41FA5}">
                      <a16:colId xmlns:a16="http://schemas.microsoft.com/office/drawing/2014/main" val="20002"/>
                    </a:ext>
                  </a:extLst>
                </a:gridCol>
                <a:gridCol w="841172">
                  <a:extLst>
                    <a:ext uri="{9D8B030D-6E8A-4147-A177-3AD203B41FA5}">
                      <a16:colId xmlns:a16="http://schemas.microsoft.com/office/drawing/2014/main" val="20003"/>
                    </a:ext>
                  </a:extLst>
                </a:gridCol>
                <a:gridCol w="1172125">
                  <a:extLst>
                    <a:ext uri="{9D8B030D-6E8A-4147-A177-3AD203B41FA5}">
                      <a16:colId xmlns:a16="http://schemas.microsoft.com/office/drawing/2014/main" val="20004"/>
                    </a:ext>
                  </a:extLst>
                </a:gridCol>
                <a:gridCol w="786014">
                  <a:extLst>
                    <a:ext uri="{9D8B030D-6E8A-4147-A177-3AD203B41FA5}">
                      <a16:colId xmlns:a16="http://schemas.microsoft.com/office/drawing/2014/main" val="20005"/>
                    </a:ext>
                  </a:extLst>
                </a:gridCol>
                <a:gridCol w="786014">
                  <a:extLst>
                    <a:ext uri="{9D8B030D-6E8A-4147-A177-3AD203B41FA5}">
                      <a16:colId xmlns:a16="http://schemas.microsoft.com/office/drawing/2014/main" val="20006"/>
                    </a:ext>
                  </a:extLst>
                </a:gridCol>
                <a:gridCol w="1323812">
                  <a:extLst>
                    <a:ext uri="{9D8B030D-6E8A-4147-A177-3AD203B41FA5}">
                      <a16:colId xmlns:a16="http://schemas.microsoft.com/office/drawing/2014/main" val="20007"/>
                    </a:ext>
                  </a:extLst>
                </a:gridCol>
                <a:gridCol w="1199704">
                  <a:extLst>
                    <a:ext uri="{9D8B030D-6E8A-4147-A177-3AD203B41FA5}">
                      <a16:colId xmlns:a16="http://schemas.microsoft.com/office/drawing/2014/main" val="20008"/>
                    </a:ext>
                  </a:extLst>
                </a:gridCol>
              </a:tblGrid>
              <a:tr h="393700">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Record Type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Local Event ID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Event Division</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Event School</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Date of Event</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Time of Event</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Location of Event</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Firearms Confiscated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Weapons Confiscated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extLst>
                  <a:ext uri="{0D108BD9-81ED-4DB2-BD59-A6C34878D82A}">
                    <a16:rowId xmlns:a16="http://schemas.microsoft.com/office/drawing/2014/main" val="10000"/>
                  </a:ext>
                </a:extLst>
              </a:tr>
              <a:tr h="196850">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B</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5</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99</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9999</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8/5/2021</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1</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1</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0</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0</a:t>
                      </a:r>
                      <a:endParaRPr sz="1400" b="0" i="0" u="none" strike="noStrike" cap="none" dirty="0">
                        <a:solidFill>
                          <a:srgbClr val="000000"/>
                        </a:solidFill>
                        <a:latin typeface="Calibri"/>
                        <a:ea typeface="Calibri"/>
                        <a:cs typeface="Calibri"/>
                        <a:sym typeface="Calibri"/>
                      </a:endParaRPr>
                    </a:p>
                  </a:txBody>
                  <a:tcPr marL="6350" marR="6350" marT="6350" marB="0" anchor="ctr"/>
                </a:tc>
                <a:extLst>
                  <a:ext uri="{0D108BD9-81ED-4DB2-BD59-A6C34878D82A}">
                    <a16:rowId xmlns:a16="http://schemas.microsoft.com/office/drawing/2014/main" val="10001"/>
                  </a:ext>
                </a:extLst>
              </a:tr>
            </a:tbl>
          </a:graphicData>
        </a:graphic>
      </p:graphicFrame>
      <p:graphicFrame>
        <p:nvGraphicFramePr>
          <p:cNvPr id="328" name="Google Shape;328;p40"/>
          <p:cNvGraphicFramePr/>
          <p:nvPr>
            <p:extLst>
              <p:ext uri="{D42A27DB-BD31-4B8C-83A1-F6EECF244321}">
                <p14:modId xmlns:p14="http://schemas.microsoft.com/office/powerpoint/2010/main" val="1786064494"/>
              </p:ext>
            </p:extLst>
          </p:nvPr>
        </p:nvGraphicFramePr>
        <p:xfrm>
          <a:off x="628071" y="4276119"/>
          <a:ext cx="10261600" cy="810260"/>
        </p:xfrm>
        <a:graphic>
          <a:graphicData uri="http://schemas.openxmlformats.org/drawingml/2006/table">
            <a:tbl>
              <a:tblPr>
                <a:noFill/>
              </a:tblPr>
              <a:tblGrid>
                <a:gridCol w="658635">
                  <a:extLst>
                    <a:ext uri="{9D8B030D-6E8A-4147-A177-3AD203B41FA5}">
                      <a16:colId xmlns:a16="http://schemas.microsoft.com/office/drawing/2014/main" val="20000"/>
                    </a:ext>
                  </a:extLst>
                </a:gridCol>
                <a:gridCol w="790352">
                  <a:extLst>
                    <a:ext uri="{9D8B030D-6E8A-4147-A177-3AD203B41FA5}">
                      <a16:colId xmlns:a16="http://schemas.microsoft.com/office/drawing/2014/main" val="20001"/>
                    </a:ext>
                  </a:extLst>
                </a:gridCol>
                <a:gridCol w="982664">
                  <a:extLst>
                    <a:ext uri="{9D8B030D-6E8A-4147-A177-3AD203B41FA5}">
                      <a16:colId xmlns:a16="http://schemas.microsoft.com/office/drawing/2014/main" val="20002"/>
                    </a:ext>
                  </a:extLst>
                </a:gridCol>
                <a:gridCol w="873881">
                  <a:extLst>
                    <a:ext uri="{9D8B030D-6E8A-4147-A177-3AD203B41FA5}">
                      <a16:colId xmlns:a16="http://schemas.microsoft.com/office/drawing/2014/main" val="20003"/>
                    </a:ext>
                  </a:extLst>
                </a:gridCol>
                <a:gridCol w="1063846">
                  <a:extLst>
                    <a:ext uri="{9D8B030D-6E8A-4147-A177-3AD203B41FA5}">
                      <a16:colId xmlns:a16="http://schemas.microsoft.com/office/drawing/2014/main" val="20004"/>
                    </a:ext>
                  </a:extLst>
                </a:gridCol>
                <a:gridCol w="912885">
                  <a:extLst>
                    <a:ext uri="{9D8B030D-6E8A-4147-A177-3AD203B41FA5}">
                      <a16:colId xmlns:a16="http://schemas.microsoft.com/office/drawing/2014/main" val="20005"/>
                    </a:ext>
                  </a:extLst>
                </a:gridCol>
                <a:gridCol w="750858">
                  <a:extLst>
                    <a:ext uri="{9D8B030D-6E8A-4147-A177-3AD203B41FA5}">
                      <a16:colId xmlns:a16="http://schemas.microsoft.com/office/drawing/2014/main" val="20006"/>
                    </a:ext>
                  </a:extLst>
                </a:gridCol>
                <a:gridCol w="1052882">
                  <a:extLst>
                    <a:ext uri="{9D8B030D-6E8A-4147-A177-3AD203B41FA5}">
                      <a16:colId xmlns:a16="http://schemas.microsoft.com/office/drawing/2014/main" val="20007"/>
                    </a:ext>
                  </a:extLst>
                </a:gridCol>
                <a:gridCol w="1177841">
                  <a:extLst>
                    <a:ext uri="{9D8B030D-6E8A-4147-A177-3AD203B41FA5}">
                      <a16:colId xmlns:a16="http://schemas.microsoft.com/office/drawing/2014/main" val="20008"/>
                    </a:ext>
                  </a:extLst>
                </a:gridCol>
                <a:gridCol w="1036141">
                  <a:extLst>
                    <a:ext uri="{9D8B030D-6E8A-4147-A177-3AD203B41FA5}">
                      <a16:colId xmlns:a16="http://schemas.microsoft.com/office/drawing/2014/main" val="20009"/>
                    </a:ext>
                  </a:extLst>
                </a:gridCol>
                <a:gridCol w="961615">
                  <a:extLst>
                    <a:ext uri="{9D8B030D-6E8A-4147-A177-3AD203B41FA5}">
                      <a16:colId xmlns:a16="http://schemas.microsoft.com/office/drawing/2014/main" val="20010"/>
                    </a:ext>
                  </a:extLst>
                </a:gridCol>
              </a:tblGrid>
              <a:tr h="590550">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Record Type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Local Event ID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State Testing ID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Behavior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Unknown Offender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Enrolled Division</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Enrolled School</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Aggravating Circumstances</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Law Enforcement Flag</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Notified of Charges Filed Flag</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Notified of Conviction Flag</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extLst>
                  <a:ext uri="{0D108BD9-81ED-4DB2-BD59-A6C34878D82A}">
                    <a16:rowId xmlns:a16="http://schemas.microsoft.com/office/drawing/2014/main" val="10000"/>
                  </a:ext>
                </a:extLst>
              </a:tr>
              <a:tr h="196850">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C</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5</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1019994444</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BAP1</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 </a:t>
                      </a:r>
                      <a:endParaRPr sz="1400" b="0" i="0" u="none" strike="noStrike" cap="none" dirty="0">
                        <a:solidFill>
                          <a:srgbClr val="000000"/>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99</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999</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N</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N</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N</a:t>
                      </a:r>
                      <a:endParaRPr sz="1400" b="0" i="0" u="none" strike="noStrike" cap="none" dirty="0">
                        <a:solidFill>
                          <a:srgbClr val="000000"/>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N</a:t>
                      </a:r>
                      <a:endParaRPr sz="1400" b="0" i="0" u="none" strike="noStrike" cap="none" dirty="0">
                        <a:solidFill>
                          <a:srgbClr val="000000"/>
                        </a:solidFill>
                        <a:latin typeface="Calibri"/>
                        <a:ea typeface="Calibri"/>
                        <a:cs typeface="Calibri"/>
                        <a:sym typeface="Calibri"/>
                      </a:endParaRPr>
                    </a:p>
                  </a:txBody>
                  <a:tcPr marL="6350" marR="6350" marT="6350" marB="0" anchor="ctr"/>
                </a:tc>
                <a:extLst>
                  <a:ext uri="{0D108BD9-81ED-4DB2-BD59-A6C34878D82A}">
                    <a16:rowId xmlns:a16="http://schemas.microsoft.com/office/drawing/2014/main" val="10001"/>
                  </a:ext>
                </a:extLst>
              </a:tr>
            </a:tbl>
          </a:graphicData>
        </a:graphic>
      </p:graphicFrame>
      <p:graphicFrame>
        <p:nvGraphicFramePr>
          <p:cNvPr id="329" name="Google Shape;329;p40"/>
          <p:cNvGraphicFramePr/>
          <p:nvPr>
            <p:extLst>
              <p:ext uri="{D42A27DB-BD31-4B8C-83A1-F6EECF244321}">
                <p14:modId xmlns:p14="http://schemas.microsoft.com/office/powerpoint/2010/main" val="1687937604"/>
              </p:ext>
            </p:extLst>
          </p:nvPr>
        </p:nvGraphicFramePr>
        <p:xfrm>
          <a:off x="645101" y="5221501"/>
          <a:ext cx="10665886" cy="1241034"/>
        </p:xfrm>
        <a:graphic>
          <a:graphicData uri="http://schemas.openxmlformats.org/drawingml/2006/table">
            <a:tbl>
              <a:tblPr>
                <a:noFill/>
              </a:tblPr>
              <a:tblGrid>
                <a:gridCol w="691698">
                  <a:extLst>
                    <a:ext uri="{9D8B030D-6E8A-4147-A177-3AD203B41FA5}">
                      <a16:colId xmlns:a16="http://schemas.microsoft.com/office/drawing/2014/main" val="20000"/>
                    </a:ext>
                  </a:extLst>
                </a:gridCol>
                <a:gridCol w="830026">
                  <a:extLst>
                    <a:ext uri="{9D8B030D-6E8A-4147-A177-3AD203B41FA5}">
                      <a16:colId xmlns:a16="http://schemas.microsoft.com/office/drawing/2014/main" val="20001"/>
                    </a:ext>
                  </a:extLst>
                </a:gridCol>
                <a:gridCol w="1130885">
                  <a:extLst>
                    <a:ext uri="{9D8B030D-6E8A-4147-A177-3AD203B41FA5}">
                      <a16:colId xmlns:a16="http://schemas.microsoft.com/office/drawing/2014/main" val="20002"/>
                    </a:ext>
                  </a:extLst>
                </a:gridCol>
                <a:gridCol w="829452">
                  <a:extLst>
                    <a:ext uri="{9D8B030D-6E8A-4147-A177-3AD203B41FA5}">
                      <a16:colId xmlns:a16="http://schemas.microsoft.com/office/drawing/2014/main" val="20003"/>
                    </a:ext>
                  </a:extLst>
                </a:gridCol>
                <a:gridCol w="1164402">
                  <a:extLst>
                    <a:ext uri="{9D8B030D-6E8A-4147-A177-3AD203B41FA5}">
                      <a16:colId xmlns:a16="http://schemas.microsoft.com/office/drawing/2014/main" val="20004"/>
                    </a:ext>
                  </a:extLst>
                </a:gridCol>
                <a:gridCol w="1068714">
                  <a:extLst>
                    <a:ext uri="{9D8B030D-6E8A-4147-A177-3AD203B41FA5}">
                      <a16:colId xmlns:a16="http://schemas.microsoft.com/office/drawing/2014/main" val="20005"/>
                    </a:ext>
                  </a:extLst>
                </a:gridCol>
                <a:gridCol w="1020856">
                  <a:extLst>
                    <a:ext uri="{9D8B030D-6E8A-4147-A177-3AD203B41FA5}">
                      <a16:colId xmlns:a16="http://schemas.microsoft.com/office/drawing/2014/main" val="20006"/>
                    </a:ext>
                  </a:extLst>
                </a:gridCol>
                <a:gridCol w="927927">
                  <a:extLst>
                    <a:ext uri="{9D8B030D-6E8A-4147-A177-3AD203B41FA5}">
                      <a16:colId xmlns:a16="http://schemas.microsoft.com/office/drawing/2014/main" val="20007"/>
                    </a:ext>
                  </a:extLst>
                </a:gridCol>
                <a:gridCol w="1203546">
                  <a:extLst>
                    <a:ext uri="{9D8B030D-6E8A-4147-A177-3AD203B41FA5}">
                      <a16:colId xmlns:a16="http://schemas.microsoft.com/office/drawing/2014/main" val="20008"/>
                    </a:ext>
                  </a:extLst>
                </a:gridCol>
                <a:gridCol w="899190">
                  <a:extLst>
                    <a:ext uri="{9D8B030D-6E8A-4147-A177-3AD203B41FA5}">
                      <a16:colId xmlns:a16="http://schemas.microsoft.com/office/drawing/2014/main" val="20009"/>
                    </a:ext>
                  </a:extLst>
                </a:gridCol>
                <a:gridCol w="899190">
                  <a:extLst>
                    <a:ext uri="{9D8B030D-6E8A-4147-A177-3AD203B41FA5}">
                      <a16:colId xmlns:a16="http://schemas.microsoft.com/office/drawing/2014/main" val="20010"/>
                    </a:ext>
                  </a:extLst>
                </a:gridCol>
              </a:tblGrid>
              <a:tr h="777822">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Record Type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Local Event ID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State Testing ID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Behavior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Behavioral Intervention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Instructional Support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Disciplinary Sanction Code</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Days Sanctioned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Alternate Placement Educational Agency</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u="none" strike="noStrike" cap="none" dirty="0">
                          <a:solidFill>
                            <a:srgbClr val="000000"/>
                          </a:solidFill>
                          <a:latin typeface="Calibri"/>
                          <a:ea typeface="Calibri"/>
                          <a:cs typeface="Calibri"/>
                          <a:sym typeface="Calibri"/>
                        </a:rPr>
                        <a:t>Alternate Placement School</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tc>
                  <a:txBody>
                    <a:bodyPr/>
                    <a:lstStyle/>
                    <a:p>
                      <a:pPr marL="0" marR="0" lvl="0" indent="0" algn="ctr" rtl="0">
                        <a:lnSpc>
                          <a:spcPct val="100000"/>
                        </a:lnSpc>
                        <a:spcBef>
                          <a:spcPts val="0"/>
                        </a:spcBef>
                        <a:spcAft>
                          <a:spcPts val="0"/>
                        </a:spcAft>
                        <a:buNone/>
                      </a:pPr>
                      <a:r>
                        <a:rPr lang="en-US" sz="1200" b="1" i="0" u="none" strike="noStrike" cap="none" dirty="0">
                          <a:solidFill>
                            <a:srgbClr val="000000"/>
                          </a:solidFill>
                          <a:latin typeface="Calibri"/>
                          <a:ea typeface="Calibri"/>
                          <a:cs typeface="Calibri"/>
                          <a:sym typeface="Calibri"/>
                        </a:rPr>
                        <a:t>Hours Sanctioned</a:t>
                      </a:r>
                      <a:endParaRPr sz="1200" b="1" i="0" u="none" strike="noStrike" cap="none" dirty="0">
                        <a:solidFill>
                          <a:srgbClr val="000000"/>
                        </a:solidFill>
                        <a:latin typeface="Calibri"/>
                        <a:ea typeface="Calibri"/>
                        <a:cs typeface="Calibri"/>
                        <a:sym typeface="Calibri"/>
                      </a:endParaRPr>
                    </a:p>
                  </a:txBody>
                  <a:tcPr marL="6350" marR="6350" marT="6350" marB="0" anchor="ctr">
                    <a:solidFill>
                      <a:srgbClr val="DAF9E0"/>
                    </a:solidFill>
                  </a:tcPr>
                </a:tc>
                <a:extLst>
                  <a:ext uri="{0D108BD9-81ED-4DB2-BD59-A6C34878D82A}">
                    <a16:rowId xmlns:a16="http://schemas.microsoft.com/office/drawing/2014/main" val="10000"/>
                  </a:ext>
                </a:extLst>
              </a:tr>
              <a:tr h="231606">
                <a:tc>
                  <a:txBody>
                    <a:bodyPr/>
                    <a:lstStyle/>
                    <a:p>
                      <a:pPr marL="0" marR="0" lvl="0" indent="0" algn="ctr" rtl="0">
                        <a:lnSpc>
                          <a:spcPct val="100000"/>
                        </a:lnSpc>
                        <a:spcBef>
                          <a:spcPts val="0"/>
                        </a:spcBef>
                        <a:spcAft>
                          <a:spcPts val="0"/>
                        </a:spcAft>
                        <a:buNone/>
                      </a:pPr>
                      <a:r>
                        <a:rPr lang="en-US" sz="1400" b="0" i="0" u="none" strike="noStrike" cap="none" dirty="0">
                          <a:solidFill>
                            <a:schemeClr val="tx2"/>
                          </a:solidFill>
                          <a:latin typeface="Calibri"/>
                          <a:ea typeface="Calibri"/>
                          <a:cs typeface="Calibri"/>
                          <a:sym typeface="Calibri"/>
                        </a:rPr>
                        <a:t>D</a:t>
                      </a:r>
                      <a:endParaRPr sz="1400" b="0" i="0" u="none" strike="noStrike" cap="none" dirty="0">
                        <a:solidFill>
                          <a:schemeClr val="tx2"/>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2"/>
                          </a:solidFill>
                          <a:latin typeface="Calibri"/>
                          <a:ea typeface="Calibri"/>
                          <a:cs typeface="Calibri"/>
                          <a:sym typeface="Calibri"/>
                        </a:rPr>
                        <a:t>5</a:t>
                      </a:r>
                      <a:endParaRPr sz="1400" b="0" i="0" u="none" strike="noStrike" cap="none" dirty="0">
                        <a:solidFill>
                          <a:schemeClr val="tx2"/>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u="none" strike="noStrike" cap="none" dirty="0">
                          <a:solidFill>
                            <a:schemeClr val="tx2"/>
                          </a:solidFill>
                          <a:latin typeface="Calibri"/>
                          <a:ea typeface="Calibri"/>
                          <a:cs typeface="Calibri"/>
                          <a:sym typeface="Calibri"/>
                        </a:rPr>
                        <a:t>1019994444</a:t>
                      </a:r>
                      <a:endParaRPr sz="1400" b="0" i="0" u="none" strike="noStrike" cap="none" dirty="0">
                        <a:solidFill>
                          <a:schemeClr val="tx2"/>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2"/>
                          </a:solidFill>
                          <a:latin typeface="Calibri"/>
                          <a:ea typeface="Calibri"/>
                          <a:cs typeface="Calibri"/>
                          <a:sym typeface="Calibri"/>
                        </a:rPr>
                        <a:t>BAP1</a:t>
                      </a:r>
                      <a:endParaRPr sz="1400" b="0" i="0" u="none" strike="noStrike" cap="none" dirty="0">
                        <a:solidFill>
                          <a:schemeClr val="tx2"/>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2"/>
                          </a:solidFill>
                          <a:latin typeface="Calibri"/>
                          <a:ea typeface="Calibri"/>
                          <a:cs typeface="Calibri"/>
                          <a:sym typeface="Calibri"/>
                        </a:rPr>
                        <a:t>1</a:t>
                      </a:r>
                      <a:endParaRPr sz="1400" b="0" i="0" u="none" strike="noStrike" cap="none" dirty="0">
                        <a:solidFill>
                          <a:schemeClr val="tx2"/>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chemeClr val="tx2"/>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b="0" i="0" u="none" strike="noStrike" cap="none" dirty="0">
                          <a:solidFill>
                            <a:schemeClr val="tx2"/>
                          </a:solidFill>
                          <a:latin typeface="Calibri"/>
                          <a:ea typeface="Calibri"/>
                          <a:cs typeface="Calibri"/>
                          <a:sym typeface="Calibri"/>
                        </a:rPr>
                        <a:t>NONE</a:t>
                      </a:r>
                      <a:endParaRPr sz="1400" b="0" i="0" u="none" strike="noStrike" cap="none" dirty="0">
                        <a:solidFill>
                          <a:schemeClr val="tx2"/>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 </a:t>
                      </a:r>
                      <a:endParaRPr sz="1400" b="0" i="0" u="none" strike="noStrike" cap="none" dirty="0">
                        <a:solidFill>
                          <a:srgbClr val="000000"/>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 </a:t>
                      </a:r>
                      <a:endParaRPr sz="1400" b="0" i="0" u="none" strike="noStrike" cap="none" dirty="0">
                        <a:solidFill>
                          <a:srgbClr val="000000"/>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b"/>
                </a:tc>
                <a:extLst>
                  <a:ext uri="{0D108BD9-81ED-4DB2-BD59-A6C34878D82A}">
                    <a16:rowId xmlns:a16="http://schemas.microsoft.com/office/drawing/2014/main" val="10001"/>
                  </a:ext>
                </a:extLst>
              </a:tr>
              <a:tr h="231606">
                <a:tc>
                  <a:txBody>
                    <a:bodyPr/>
                    <a:lstStyle/>
                    <a:p>
                      <a:pPr marL="0" marR="0" lvl="0" indent="0" algn="ctr" rtl="0">
                        <a:lnSpc>
                          <a:spcPct val="100000"/>
                        </a:lnSpc>
                        <a:spcBef>
                          <a:spcPts val="0"/>
                        </a:spcBef>
                        <a:spcAft>
                          <a:spcPts val="0"/>
                        </a:spcAft>
                        <a:buNone/>
                      </a:pPr>
                      <a:r>
                        <a:rPr lang="en-US" sz="1400" b="0" i="0" u="none" strike="noStrike" cap="none" dirty="0">
                          <a:solidFill>
                            <a:schemeClr val="tx2"/>
                          </a:solidFill>
                          <a:latin typeface="Calibri"/>
                          <a:ea typeface="Calibri"/>
                          <a:cs typeface="Calibri"/>
                          <a:sym typeface="Calibri"/>
                        </a:rPr>
                        <a:t>D</a:t>
                      </a:r>
                      <a:endParaRPr sz="1400" b="0" i="0" u="none" strike="noStrike" cap="none" dirty="0">
                        <a:solidFill>
                          <a:schemeClr val="tx2"/>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2"/>
                          </a:solidFill>
                          <a:latin typeface="Calibri"/>
                          <a:ea typeface="Calibri"/>
                          <a:cs typeface="Calibri"/>
                          <a:sym typeface="Calibri"/>
                        </a:rPr>
                        <a:t>5</a:t>
                      </a:r>
                      <a:endParaRPr sz="1400" b="0" i="0" u="none" strike="noStrike" cap="none" dirty="0">
                        <a:solidFill>
                          <a:schemeClr val="tx2"/>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dirty="0">
                          <a:solidFill>
                            <a:schemeClr val="tx2"/>
                          </a:solidFill>
                          <a:latin typeface="Calibri"/>
                          <a:ea typeface="Calibri"/>
                          <a:cs typeface="Calibri"/>
                          <a:sym typeface="Calibri"/>
                        </a:rPr>
                        <a:t>1019994444</a:t>
                      </a:r>
                      <a:endParaRPr sz="1400" b="0" i="0" u="none" strike="noStrike" cap="none" dirty="0">
                        <a:solidFill>
                          <a:schemeClr val="tx2"/>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2"/>
                          </a:solidFill>
                          <a:latin typeface="Calibri"/>
                          <a:ea typeface="Calibri"/>
                          <a:cs typeface="Calibri"/>
                          <a:sym typeface="Calibri"/>
                        </a:rPr>
                        <a:t>BAP1</a:t>
                      </a:r>
                      <a:endParaRPr sz="1400" b="0" i="0" u="none" strike="noStrike" cap="none" dirty="0">
                        <a:solidFill>
                          <a:schemeClr val="tx2"/>
                        </a:solidFill>
                        <a:latin typeface="Calibri"/>
                        <a:ea typeface="Calibri"/>
                        <a:cs typeface="Calibri"/>
                        <a:sym typeface="Calibri"/>
                      </a:endParaRPr>
                    </a:p>
                  </a:txBody>
                  <a:tcPr marL="6350" marR="6350" marT="6350" marB="0" anchor="ctr"/>
                </a:tc>
                <a:tc>
                  <a:txBody>
                    <a:bodyPr/>
                    <a:lstStyle/>
                    <a:p>
                      <a:pPr marL="0" marR="0" lvl="0" indent="0" algn="ctr" rtl="0">
                        <a:lnSpc>
                          <a:spcPct val="100000"/>
                        </a:lnSpc>
                        <a:spcBef>
                          <a:spcPts val="0"/>
                        </a:spcBef>
                        <a:spcAft>
                          <a:spcPts val="0"/>
                        </a:spcAft>
                        <a:buNone/>
                      </a:pPr>
                      <a:r>
                        <a:rPr lang="en-US" sz="1400" b="0" i="0" u="none" strike="noStrike" cap="none" dirty="0">
                          <a:solidFill>
                            <a:schemeClr val="tx2"/>
                          </a:solidFill>
                          <a:latin typeface="Calibri"/>
                          <a:ea typeface="Calibri"/>
                          <a:cs typeface="Calibri"/>
                          <a:sym typeface="Calibri"/>
                        </a:rPr>
                        <a:t>4</a:t>
                      </a:r>
                      <a:endParaRPr sz="1400" b="0" i="0" u="none" strike="noStrike" cap="none" dirty="0">
                        <a:solidFill>
                          <a:schemeClr val="tx2"/>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chemeClr val="tx2"/>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r>
                        <a:rPr lang="en-US" sz="1400" b="0" i="0" u="none" strike="noStrike" cap="none" dirty="0">
                          <a:solidFill>
                            <a:schemeClr val="tx2"/>
                          </a:solidFill>
                          <a:latin typeface="Calibri"/>
                          <a:ea typeface="Calibri"/>
                          <a:cs typeface="Calibri"/>
                          <a:sym typeface="Calibri"/>
                        </a:rPr>
                        <a:t>NONE</a:t>
                      </a:r>
                      <a:endParaRPr sz="1400" b="0" i="0" u="none" strike="noStrike" cap="none" dirty="0">
                        <a:solidFill>
                          <a:schemeClr val="tx2"/>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b"/>
                </a:tc>
                <a:tc>
                  <a:txBody>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6350" marR="6350" marT="6350" marB="0" anchor="b"/>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4650317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53"/>
          <p:cNvSpPr txBox="1">
            <a:spLocks noGrp="1"/>
          </p:cNvSpPr>
          <p:nvPr>
            <p:ph type="ctrTitle"/>
          </p:nvPr>
        </p:nvSpPr>
        <p:spPr>
          <a:xfrm>
            <a:off x="432262" y="465889"/>
            <a:ext cx="7043651" cy="23876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US" sz="4400" dirty="0" smtClean="0"/>
              <a:t>Persistently Dangerous Report</a:t>
            </a:r>
            <a:endParaRPr sz="4400" dirty="0"/>
          </a:p>
        </p:txBody>
      </p:sp>
      <p:sp>
        <p:nvSpPr>
          <p:cNvPr id="3" name="Subtitle 2"/>
          <p:cNvSpPr>
            <a:spLocks noGrp="1"/>
          </p:cNvSpPr>
          <p:nvPr>
            <p:ph type="subTitle" idx="1"/>
          </p:nvPr>
        </p:nvSpPr>
        <p:spPr>
          <a:xfrm>
            <a:off x="838200" y="2853489"/>
            <a:ext cx="5254951" cy="3198175"/>
          </a:xfrm>
        </p:spPr>
        <p:txBody>
          <a:bodyPr>
            <a:normAutofit/>
          </a:bodyPr>
          <a:lstStyle/>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smtClean="0"/>
          </a:p>
          <a:p>
            <a:endParaRPr lang="en-US" dirty="0"/>
          </a:p>
        </p:txBody>
      </p:sp>
    </p:spTree>
    <p:extLst>
      <p:ext uri="{BB962C8B-B14F-4D97-AF65-F5344CB8AC3E}">
        <p14:creationId xmlns:p14="http://schemas.microsoft.com/office/powerpoint/2010/main" val="22210292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59"/>
          <p:cNvSpPr txBox="1">
            <a:spLocks noGrp="1"/>
          </p:cNvSpPr>
          <p:nvPr>
            <p:ph type="title" idx="4294967295"/>
          </p:nvPr>
        </p:nvSpPr>
        <p:spPr>
          <a:xfrm>
            <a:off x="0" y="0"/>
            <a:ext cx="12192000" cy="1504161"/>
          </a:xfrm>
          <a:prstGeom prst="rect">
            <a:avLst/>
          </a:prstGeom>
          <a:solidFill>
            <a:schemeClr val="tx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2"/>
              </a:buClr>
              <a:buSzPts val="1800"/>
              <a:buNone/>
            </a:pPr>
            <a:r>
              <a:rPr lang="en-US" sz="4000" dirty="0">
                <a:solidFill>
                  <a:schemeClr val="bg1"/>
                </a:solidFill>
              </a:rPr>
              <a:t>SBAR Persistently Dangerous and Unsafe School Report </a:t>
            </a:r>
            <a:endParaRPr sz="4000" dirty="0">
              <a:solidFill>
                <a:schemeClr val="bg1"/>
              </a:solidFill>
            </a:endParaRPr>
          </a:p>
        </p:txBody>
      </p:sp>
      <p:sp>
        <p:nvSpPr>
          <p:cNvPr id="462" name="Google Shape;462;p59"/>
          <p:cNvSpPr txBox="1">
            <a:spLocks noGrp="1"/>
          </p:cNvSpPr>
          <p:nvPr>
            <p:ph type="body" idx="4294967295"/>
          </p:nvPr>
        </p:nvSpPr>
        <p:spPr>
          <a:xfrm>
            <a:off x="286325" y="1825625"/>
            <a:ext cx="10515600" cy="4351338"/>
          </a:xfrm>
          <a:prstGeom prst="rect">
            <a:avLst/>
          </a:prstGeom>
          <a:noFill/>
          <a:ln>
            <a:noFill/>
          </a:ln>
        </p:spPr>
        <p:txBody>
          <a:bodyPr spcFirstLastPara="1" wrap="square" lIns="91425" tIns="45700" rIns="91425" bIns="45700" anchor="t" anchorCtr="0">
            <a:normAutofit fontScale="92500" lnSpcReduction="10000"/>
          </a:bodyPr>
          <a:lstStyle/>
          <a:p>
            <a:pPr marL="114300" lvl="0" indent="0" algn="l" rtl="0">
              <a:lnSpc>
                <a:spcPct val="90000"/>
              </a:lnSpc>
              <a:spcBef>
                <a:spcPts val="1000"/>
              </a:spcBef>
              <a:spcAft>
                <a:spcPts val="0"/>
              </a:spcAft>
              <a:buSzPct val="69498"/>
              <a:buNone/>
            </a:pPr>
            <a:r>
              <a:rPr lang="en-US" dirty="0">
                <a:solidFill>
                  <a:srgbClr val="000000"/>
                </a:solidFill>
              </a:rPr>
              <a:t>This report is a continuation of the DCV Persistently Dangerous and Unsafe Schools Verification Report. It includes SBAR data submitted to VDOE, and it shows whether a school identifies as a persistently dangerous school.  The process for determining an unsafe school is based on the school size and the following categories:</a:t>
            </a:r>
            <a:endParaRPr dirty="0">
              <a:solidFill>
                <a:srgbClr val="000000"/>
              </a:solidFill>
            </a:endParaRPr>
          </a:p>
          <a:p>
            <a:pPr marL="457200" lvl="0" indent="-342900" algn="l" rtl="0">
              <a:lnSpc>
                <a:spcPct val="90000"/>
              </a:lnSpc>
              <a:spcBef>
                <a:spcPts val="1000"/>
              </a:spcBef>
              <a:spcAft>
                <a:spcPts val="0"/>
              </a:spcAft>
              <a:buClr>
                <a:schemeClr val="dk1"/>
              </a:buClr>
              <a:buSzPct val="69498"/>
              <a:buChar char="•"/>
            </a:pPr>
            <a:r>
              <a:rPr lang="en-US" b="1" dirty="0">
                <a:solidFill>
                  <a:srgbClr val="000000"/>
                </a:solidFill>
              </a:rPr>
              <a:t>Category I</a:t>
            </a:r>
            <a:r>
              <a:rPr lang="en-US" dirty="0">
                <a:solidFill>
                  <a:srgbClr val="000000"/>
                </a:solidFill>
              </a:rPr>
              <a:t> - Any event is an Automatic Caution (AC). This category includes PD1, PD2, PD3, PD4 and PD5 offense codes.</a:t>
            </a:r>
            <a:endParaRPr dirty="0">
              <a:solidFill>
                <a:srgbClr val="000000"/>
              </a:solidFill>
            </a:endParaRPr>
          </a:p>
          <a:p>
            <a:pPr marL="457200" lvl="0" indent="-342900" algn="l" rtl="0">
              <a:lnSpc>
                <a:spcPct val="90000"/>
              </a:lnSpc>
              <a:spcBef>
                <a:spcPts val="1000"/>
              </a:spcBef>
              <a:spcAft>
                <a:spcPts val="0"/>
              </a:spcAft>
              <a:buClr>
                <a:schemeClr val="dk1"/>
              </a:buClr>
              <a:buSzPct val="69498"/>
              <a:buChar char="•"/>
            </a:pPr>
            <a:r>
              <a:rPr lang="en-US" b="1" dirty="0">
                <a:solidFill>
                  <a:srgbClr val="000000"/>
                </a:solidFill>
              </a:rPr>
              <a:t>Category II</a:t>
            </a:r>
            <a:r>
              <a:rPr lang="en-US" dirty="0">
                <a:solidFill>
                  <a:srgbClr val="000000"/>
                </a:solidFill>
              </a:rPr>
              <a:t> - Each event equals 2 points.  This category includes PD6, PD7, PD8, PD9 and PD10 offense codes.</a:t>
            </a:r>
            <a:endParaRPr dirty="0">
              <a:solidFill>
                <a:srgbClr val="000000"/>
              </a:solidFill>
            </a:endParaRPr>
          </a:p>
          <a:p>
            <a:pPr marL="457200" lvl="0" indent="-342900" algn="l" rtl="0">
              <a:lnSpc>
                <a:spcPct val="90000"/>
              </a:lnSpc>
              <a:spcBef>
                <a:spcPts val="1000"/>
              </a:spcBef>
              <a:spcAft>
                <a:spcPts val="0"/>
              </a:spcAft>
              <a:buClr>
                <a:schemeClr val="dk1"/>
              </a:buClr>
              <a:buSzPct val="69498"/>
              <a:buChar char="•"/>
            </a:pPr>
            <a:r>
              <a:rPr lang="en-US" b="1" dirty="0">
                <a:solidFill>
                  <a:srgbClr val="000000"/>
                </a:solidFill>
              </a:rPr>
              <a:t>Category III</a:t>
            </a:r>
            <a:r>
              <a:rPr lang="en-US" dirty="0">
                <a:solidFill>
                  <a:srgbClr val="000000"/>
                </a:solidFill>
              </a:rPr>
              <a:t> - Each event equals 1 point. This category includes PD11, PD12, PD13, PD14, PD15 and PD16 offense codes</a:t>
            </a:r>
            <a:endParaRPr dirty="0">
              <a:solidFill>
                <a:srgbClr val="000000"/>
              </a:solidFill>
            </a:endParaRPr>
          </a:p>
          <a:p>
            <a:pPr marL="457200" lvl="0" indent="-228600" algn="l" rtl="0">
              <a:lnSpc>
                <a:spcPct val="90000"/>
              </a:lnSpc>
              <a:spcBef>
                <a:spcPts val="1000"/>
              </a:spcBef>
              <a:spcAft>
                <a:spcPts val="0"/>
              </a:spcAft>
              <a:buClr>
                <a:schemeClr val="dk1"/>
              </a:buClr>
              <a:buSzPct val="69498"/>
              <a:buNone/>
            </a:pPr>
            <a:endParaRPr dirty="0"/>
          </a:p>
        </p:txBody>
      </p:sp>
    </p:spTree>
    <p:extLst>
      <p:ext uri="{BB962C8B-B14F-4D97-AF65-F5344CB8AC3E}">
        <p14:creationId xmlns:p14="http://schemas.microsoft.com/office/powerpoint/2010/main" val="3581617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 name="Google Shape;461;p59"/>
          <p:cNvSpPr txBox="1">
            <a:spLocks/>
          </p:cNvSpPr>
          <p:nvPr/>
        </p:nvSpPr>
        <p:spPr>
          <a:xfrm>
            <a:off x="0" y="0"/>
            <a:ext cx="12192000" cy="1504161"/>
          </a:xfrm>
          <a:prstGeom prst="rect">
            <a:avLst/>
          </a:prstGeom>
          <a:solidFill>
            <a:schemeClr val="tx1"/>
          </a:solid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Clr>
                <a:schemeClr val="accent2"/>
              </a:buClr>
              <a:buSzPts val="1800"/>
            </a:pPr>
            <a:r>
              <a:rPr lang="en-US" sz="4000" dirty="0" smtClean="0">
                <a:solidFill>
                  <a:schemeClr val="bg1"/>
                </a:solidFill>
              </a:rPr>
              <a:t>SBAR Persistently Dangerous and Unsafe School Report </a:t>
            </a:r>
            <a:endParaRPr lang="en-US" sz="4000" dirty="0">
              <a:solidFill>
                <a:schemeClr val="bg1"/>
              </a:solidFill>
            </a:endParaRPr>
          </a:p>
        </p:txBody>
      </p:sp>
      <p:pic>
        <p:nvPicPr>
          <p:cNvPr id="3" name="Picture 2"/>
          <p:cNvPicPr>
            <a:picLocks noChangeAspect="1"/>
          </p:cNvPicPr>
          <p:nvPr/>
        </p:nvPicPr>
        <p:blipFill>
          <a:blip r:embed="rId3"/>
          <a:stretch>
            <a:fillRect/>
          </a:stretch>
        </p:blipFill>
        <p:spPr>
          <a:xfrm>
            <a:off x="365759" y="1793098"/>
            <a:ext cx="11373671" cy="4525723"/>
          </a:xfrm>
          <a:prstGeom prst="rect">
            <a:avLst/>
          </a:prstGeom>
        </p:spPr>
      </p:pic>
    </p:spTree>
    <p:extLst>
      <p:ext uri="{BB962C8B-B14F-4D97-AF65-F5344CB8AC3E}">
        <p14:creationId xmlns:p14="http://schemas.microsoft.com/office/powerpoint/2010/main" val="4880684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D5A96-047A-342E-09EE-C077F6271E57}"/>
              </a:ext>
            </a:extLst>
          </p:cNvPr>
          <p:cNvSpPr>
            <a:spLocks noGrp="1"/>
          </p:cNvSpPr>
          <p:nvPr>
            <p:ph type="title"/>
          </p:nvPr>
        </p:nvSpPr>
        <p:spPr>
          <a:xfrm>
            <a:off x="831850" y="1709738"/>
            <a:ext cx="10363019" cy="2852737"/>
          </a:xfrm>
        </p:spPr>
        <p:txBody>
          <a:bodyPr>
            <a:normAutofit/>
          </a:bodyPr>
          <a:lstStyle/>
          <a:p>
            <a:r>
              <a:rPr lang="en-US" dirty="0" smtClean="0"/>
              <a:t>Timeline and Resources </a:t>
            </a:r>
            <a:endParaRPr lang="en-US" dirty="0"/>
          </a:p>
        </p:txBody>
      </p:sp>
      <p:sp>
        <p:nvSpPr>
          <p:cNvPr id="3" name="Text Placeholder 2">
            <a:extLst>
              <a:ext uri="{FF2B5EF4-FFF2-40B4-BE49-F238E27FC236}">
                <a16:creationId xmlns:a16="http://schemas.microsoft.com/office/drawing/2014/main" id="{923C92EA-016D-AF76-BA92-26C706A86EF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58943E4-7A5C-C33C-5A80-970143976D15}"/>
              </a:ext>
            </a:extLst>
          </p:cNvPr>
          <p:cNvSpPr>
            <a:spLocks noGrp="1"/>
          </p:cNvSpPr>
          <p:nvPr>
            <p:ph type="sldNum" sz="quarter" idx="12"/>
          </p:nvPr>
        </p:nvSpPr>
        <p:spPr/>
        <p:txBody>
          <a:bodyPr/>
          <a:lstStyle/>
          <a:p>
            <a:fld id="{B2102BAA-C61A-4A39-BDF1-4340D572B82C}" type="slidenum">
              <a:rPr lang="en-US" smtClean="0"/>
              <a:t>28</a:t>
            </a:fld>
            <a:endParaRPr lang="en-US" dirty="0"/>
          </a:p>
        </p:txBody>
      </p:sp>
    </p:spTree>
    <p:extLst>
      <p:ext uri="{BB962C8B-B14F-4D97-AF65-F5344CB8AC3E}">
        <p14:creationId xmlns:p14="http://schemas.microsoft.com/office/powerpoint/2010/main" val="26125827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9" name="Google Shape;479;p62"/>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29</a:t>
            </a:fld>
            <a:endParaRPr dirty="0"/>
          </a:p>
        </p:txBody>
      </p:sp>
      <p:sp>
        <p:nvSpPr>
          <p:cNvPr id="478" name="Google Shape;478;p62"/>
          <p:cNvSpPr txBox="1">
            <a:spLocks noGrp="1"/>
          </p:cNvSpPr>
          <p:nvPr>
            <p:ph type="title" idx="4294967295"/>
          </p:nvPr>
        </p:nvSpPr>
        <p:spPr>
          <a:xfrm>
            <a:off x="0" y="0"/>
            <a:ext cx="12192000" cy="1374775"/>
          </a:xfrm>
          <a:prstGeom prst="rect">
            <a:avLst/>
          </a:prstGeom>
          <a:solidFill>
            <a:schemeClr val="tx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2"/>
              </a:buClr>
              <a:buSzPts val="1800"/>
              <a:buNone/>
            </a:pPr>
            <a:r>
              <a:rPr lang="en-US" sz="4000" dirty="0" smtClean="0">
                <a:solidFill>
                  <a:schemeClr val="bg1"/>
                </a:solidFill>
              </a:rPr>
              <a:t>SBAR Data Reporting Timeline 2022-2023 </a:t>
            </a:r>
            <a:endParaRPr sz="4000" dirty="0">
              <a:solidFill>
                <a:schemeClr val="bg1"/>
              </a:solidFill>
            </a:endParaRPr>
          </a:p>
        </p:txBody>
      </p:sp>
      <p:sp>
        <p:nvSpPr>
          <p:cNvPr id="480" name="Google Shape;480;p62"/>
          <p:cNvSpPr txBox="1"/>
          <p:nvPr/>
        </p:nvSpPr>
        <p:spPr>
          <a:xfrm>
            <a:off x="856983" y="1623171"/>
            <a:ext cx="10496817" cy="4898063"/>
          </a:xfrm>
          <a:prstGeom prst="rect">
            <a:avLst/>
          </a:prstGeom>
          <a:noFill/>
          <a:ln>
            <a:noFill/>
          </a:ln>
        </p:spPr>
        <p:txBody>
          <a:bodyPr spcFirstLastPara="1" wrap="square" lIns="89625" tIns="44800" rIns="89625" bIns="44800" anchor="t" anchorCtr="0">
            <a:normAutofit/>
          </a:bodyPr>
          <a:lstStyle/>
          <a:p>
            <a:pPr marL="228600" marR="0" lvl="0" indent="-50800" algn="l" rtl="0">
              <a:lnSpc>
                <a:spcPct val="90000"/>
              </a:lnSpc>
              <a:spcBef>
                <a:spcPts val="0"/>
              </a:spcBef>
              <a:spcAft>
                <a:spcPts val="0"/>
              </a:spcAft>
              <a:buClr>
                <a:schemeClr val="accent1"/>
              </a:buClr>
              <a:buSzPts val="2800"/>
              <a:buFont typeface="Arial"/>
              <a:buNone/>
            </a:pPr>
            <a:endParaRPr sz="2400" b="0" i="0" u="none" strike="noStrike" cap="none" dirty="0">
              <a:solidFill>
                <a:srgbClr val="000000"/>
              </a:solidFill>
              <a:latin typeface="Arial"/>
              <a:ea typeface="Arial"/>
              <a:cs typeface="Arial"/>
              <a:sym typeface="Arial"/>
            </a:endParaRPr>
          </a:p>
          <a:p>
            <a:pPr marL="685800" marR="0" lvl="1" indent="-74698" algn="l" rtl="0">
              <a:lnSpc>
                <a:spcPct val="90000"/>
              </a:lnSpc>
              <a:spcBef>
                <a:spcPts val="500"/>
              </a:spcBef>
              <a:spcAft>
                <a:spcPts val="0"/>
              </a:spcAft>
              <a:buClr>
                <a:schemeClr val="dk1"/>
              </a:buClr>
              <a:buSzPts val="2400"/>
              <a:buFont typeface="Arial"/>
              <a:buNone/>
            </a:pPr>
            <a:endParaRPr sz="2353" b="0" i="0" u="none" strike="noStrike" cap="none" dirty="0">
              <a:solidFill>
                <a:schemeClr val="dk1"/>
              </a:solidFill>
              <a:latin typeface="Arial"/>
              <a:ea typeface="Arial"/>
              <a:cs typeface="Arial"/>
              <a:sym typeface="Arial"/>
            </a:endParaRPr>
          </a:p>
          <a:p>
            <a:pPr marL="806748" marR="0" lvl="2" indent="0" algn="l" rtl="0">
              <a:lnSpc>
                <a:spcPct val="90000"/>
              </a:lnSpc>
              <a:spcBef>
                <a:spcPts val="500"/>
              </a:spcBef>
              <a:spcAft>
                <a:spcPts val="0"/>
              </a:spcAft>
              <a:buClr>
                <a:schemeClr val="accent1"/>
              </a:buClr>
              <a:buSzPts val="2000"/>
              <a:buFont typeface="Arial"/>
              <a:buNone/>
            </a:pPr>
            <a:endParaRPr sz="1961" b="1" i="0" u="none" strike="noStrike" cap="none" dirty="0">
              <a:solidFill>
                <a:schemeClr val="accent1"/>
              </a:solidFill>
              <a:latin typeface="Arial"/>
              <a:ea typeface="Arial"/>
              <a:cs typeface="Arial"/>
              <a:sym typeface="Arial"/>
            </a:endParaRPr>
          </a:p>
          <a:p>
            <a:pPr marL="1143000" marR="0" lvl="2" indent="-99597" algn="l" rtl="0">
              <a:lnSpc>
                <a:spcPct val="90000"/>
              </a:lnSpc>
              <a:spcBef>
                <a:spcPts val="500"/>
              </a:spcBef>
              <a:spcAft>
                <a:spcPts val="0"/>
              </a:spcAft>
              <a:buClr>
                <a:schemeClr val="accent1"/>
              </a:buClr>
              <a:buSzPts val="2000"/>
              <a:buFont typeface="Arial"/>
              <a:buNone/>
            </a:pPr>
            <a:endParaRPr sz="1961" b="1" i="0" u="none" strike="noStrike" cap="none" dirty="0">
              <a:solidFill>
                <a:srgbClr val="C22536"/>
              </a:solidFill>
              <a:latin typeface="Arial"/>
              <a:ea typeface="Arial"/>
              <a:cs typeface="Arial"/>
              <a:sym typeface="Arial"/>
            </a:endParaRPr>
          </a:p>
          <a:p>
            <a:pPr marL="1143000" marR="0" lvl="2" indent="-99597" algn="l" rtl="0">
              <a:lnSpc>
                <a:spcPct val="90000"/>
              </a:lnSpc>
              <a:spcBef>
                <a:spcPts val="500"/>
              </a:spcBef>
              <a:spcAft>
                <a:spcPts val="0"/>
              </a:spcAft>
              <a:buClr>
                <a:schemeClr val="accent1"/>
              </a:buClr>
              <a:buSzPts val="2000"/>
              <a:buFont typeface="Arial"/>
              <a:buNone/>
            </a:pPr>
            <a:endParaRPr sz="1961" b="1" i="0" u="none" strike="noStrike" cap="none" dirty="0">
              <a:solidFill>
                <a:schemeClr val="accent1"/>
              </a:solidFill>
              <a:latin typeface="Arial"/>
              <a:ea typeface="Arial"/>
              <a:cs typeface="Arial"/>
              <a:sym typeface="Arial"/>
            </a:endParaRPr>
          </a:p>
          <a:p>
            <a:pPr marL="685800" marR="0" lvl="1" indent="-74698" algn="l" rtl="0">
              <a:lnSpc>
                <a:spcPct val="90000"/>
              </a:lnSpc>
              <a:spcBef>
                <a:spcPts val="500"/>
              </a:spcBef>
              <a:spcAft>
                <a:spcPts val="0"/>
              </a:spcAft>
              <a:buClr>
                <a:schemeClr val="dk1"/>
              </a:buClr>
              <a:buSzPts val="2400"/>
              <a:buFont typeface="Arial"/>
              <a:buNone/>
            </a:pPr>
            <a:endParaRPr sz="2353" b="0" i="0" u="none" strike="noStrike" cap="none" dirty="0">
              <a:solidFill>
                <a:srgbClr val="FF0000"/>
              </a:solidFill>
              <a:latin typeface="Arial"/>
              <a:ea typeface="Arial"/>
              <a:cs typeface="Arial"/>
              <a:sym typeface="Arial"/>
            </a:endParaRPr>
          </a:p>
          <a:p>
            <a:pPr marL="448193" marR="0" lvl="1" indent="0" algn="l" rtl="0">
              <a:lnSpc>
                <a:spcPct val="90000"/>
              </a:lnSpc>
              <a:spcBef>
                <a:spcPts val="500"/>
              </a:spcBef>
              <a:spcAft>
                <a:spcPts val="0"/>
              </a:spcAft>
              <a:buClr>
                <a:schemeClr val="dk1"/>
              </a:buClr>
              <a:buSzPts val="2400"/>
              <a:buFont typeface="Arial"/>
              <a:buNone/>
            </a:pPr>
            <a:endParaRPr sz="2353" b="0" i="0" u="none" strike="noStrike" cap="none" dirty="0">
              <a:solidFill>
                <a:schemeClr val="dk1"/>
              </a:solidFill>
              <a:latin typeface="Arial"/>
              <a:ea typeface="Arial"/>
              <a:cs typeface="Arial"/>
              <a:sym typeface="Arial"/>
            </a:endParaRPr>
          </a:p>
        </p:txBody>
      </p:sp>
      <p:graphicFrame>
        <p:nvGraphicFramePr>
          <p:cNvPr id="2" name="Table 1"/>
          <p:cNvGraphicFramePr>
            <a:graphicFrameLocks noGrp="1"/>
          </p:cNvGraphicFramePr>
          <p:nvPr>
            <p:extLst>
              <p:ext uri="{D42A27DB-BD31-4B8C-83A1-F6EECF244321}">
                <p14:modId xmlns:p14="http://schemas.microsoft.com/office/powerpoint/2010/main" val="1304052682"/>
              </p:ext>
            </p:extLst>
          </p:nvPr>
        </p:nvGraphicFramePr>
        <p:xfrm>
          <a:off x="856984" y="1842498"/>
          <a:ext cx="9501864" cy="4265456"/>
        </p:xfrm>
        <a:graphic>
          <a:graphicData uri="http://schemas.openxmlformats.org/drawingml/2006/table">
            <a:tbl>
              <a:tblPr firstRow="1" bandRow="1">
                <a:tableStyleId>{5C22544A-7EE6-4342-B048-85BDC9FD1C3A}</a:tableStyleId>
              </a:tblPr>
              <a:tblGrid>
                <a:gridCol w="2375466">
                  <a:extLst>
                    <a:ext uri="{9D8B030D-6E8A-4147-A177-3AD203B41FA5}">
                      <a16:colId xmlns:a16="http://schemas.microsoft.com/office/drawing/2014/main" val="3264853689"/>
                    </a:ext>
                  </a:extLst>
                </a:gridCol>
                <a:gridCol w="2375466">
                  <a:extLst>
                    <a:ext uri="{9D8B030D-6E8A-4147-A177-3AD203B41FA5}">
                      <a16:colId xmlns:a16="http://schemas.microsoft.com/office/drawing/2014/main" val="3295001482"/>
                    </a:ext>
                  </a:extLst>
                </a:gridCol>
                <a:gridCol w="2375466">
                  <a:extLst>
                    <a:ext uri="{9D8B030D-6E8A-4147-A177-3AD203B41FA5}">
                      <a16:colId xmlns:a16="http://schemas.microsoft.com/office/drawing/2014/main" val="3871981244"/>
                    </a:ext>
                  </a:extLst>
                </a:gridCol>
                <a:gridCol w="2375466">
                  <a:extLst>
                    <a:ext uri="{9D8B030D-6E8A-4147-A177-3AD203B41FA5}">
                      <a16:colId xmlns:a16="http://schemas.microsoft.com/office/drawing/2014/main" val="999052876"/>
                    </a:ext>
                  </a:extLst>
                </a:gridCol>
              </a:tblGrid>
              <a:tr h="461130">
                <a:tc>
                  <a:txBody>
                    <a:bodyPr/>
                    <a:lstStyle/>
                    <a:p>
                      <a:r>
                        <a:rPr lang="en-US" dirty="0" smtClean="0"/>
                        <a:t>File Submission</a:t>
                      </a:r>
                      <a:endParaRPr lang="en-US" dirty="0"/>
                    </a:p>
                  </a:txBody>
                  <a:tcPr/>
                </a:tc>
                <a:tc>
                  <a:txBody>
                    <a:bodyPr/>
                    <a:lstStyle/>
                    <a:p>
                      <a:r>
                        <a:rPr lang="en-US" dirty="0" smtClean="0"/>
                        <a:t>Opening</a:t>
                      </a:r>
                      <a:r>
                        <a:rPr lang="en-US" baseline="0" dirty="0" smtClean="0"/>
                        <a:t> Date</a:t>
                      </a:r>
                      <a:endParaRPr lang="en-US" dirty="0"/>
                    </a:p>
                  </a:txBody>
                  <a:tcPr/>
                </a:tc>
                <a:tc>
                  <a:txBody>
                    <a:bodyPr/>
                    <a:lstStyle/>
                    <a:p>
                      <a:r>
                        <a:rPr lang="en-US" dirty="0" smtClean="0"/>
                        <a:t>Closing Date</a:t>
                      </a:r>
                      <a:endParaRPr lang="en-US" dirty="0"/>
                    </a:p>
                  </a:txBody>
                  <a:tcPr/>
                </a:tc>
                <a:tc>
                  <a:txBody>
                    <a:bodyPr/>
                    <a:lstStyle/>
                    <a:p>
                      <a:r>
                        <a:rPr lang="en-US" dirty="0" smtClean="0"/>
                        <a:t>Snapshot Date</a:t>
                      </a:r>
                      <a:endParaRPr lang="en-US" dirty="0"/>
                    </a:p>
                  </a:txBody>
                  <a:tcPr/>
                </a:tc>
                <a:extLst>
                  <a:ext uri="{0D108BD9-81ED-4DB2-BD59-A6C34878D82A}">
                    <a16:rowId xmlns:a16="http://schemas.microsoft.com/office/drawing/2014/main" val="4069968676"/>
                  </a:ext>
                </a:extLst>
              </a:tr>
              <a:tr h="1152826">
                <a:tc>
                  <a:txBody>
                    <a:bodyPr/>
                    <a:lstStyle/>
                    <a:p>
                      <a:r>
                        <a:rPr lang="en-US" sz="2000" dirty="0" smtClean="0"/>
                        <a:t>Preliminary</a:t>
                      </a:r>
                      <a:endParaRPr lang="en-US" sz="2000" dirty="0"/>
                    </a:p>
                  </a:txBody>
                  <a:tcPr/>
                </a:tc>
                <a:tc>
                  <a:txBody>
                    <a:bodyPr/>
                    <a:lstStyle/>
                    <a:p>
                      <a:r>
                        <a:rPr lang="en-US" sz="2000" dirty="0" smtClean="0"/>
                        <a:t>February</a:t>
                      </a:r>
                      <a:r>
                        <a:rPr lang="en-US" sz="2000" baseline="0" dirty="0" smtClean="0"/>
                        <a:t> 1, 2023</a:t>
                      </a:r>
                      <a:endParaRPr lang="en-US" sz="2000" dirty="0"/>
                    </a:p>
                  </a:txBody>
                  <a:tcPr/>
                </a:tc>
                <a:tc>
                  <a:txBody>
                    <a:bodyPr/>
                    <a:lstStyle/>
                    <a:p>
                      <a:r>
                        <a:rPr lang="en-US" sz="2000" dirty="0" smtClean="0"/>
                        <a:t>March 3, 2023</a:t>
                      </a:r>
                      <a:endParaRPr lang="en-US" sz="2000" dirty="0"/>
                    </a:p>
                  </a:txBody>
                  <a:tcPr/>
                </a:tc>
                <a:tc>
                  <a:txBody>
                    <a:bodyPr/>
                    <a:lstStyle/>
                    <a:p>
                      <a:r>
                        <a:rPr lang="en-US" sz="2000" dirty="0" smtClean="0"/>
                        <a:t>First</a:t>
                      </a:r>
                      <a:r>
                        <a:rPr lang="en-US" sz="2000" baseline="0" dirty="0" smtClean="0"/>
                        <a:t> day of school through January 31st</a:t>
                      </a:r>
                      <a:endParaRPr lang="en-US" sz="2000" dirty="0"/>
                    </a:p>
                  </a:txBody>
                  <a:tcPr/>
                </a:tc>
                <a:extLst>
                  <a:ext uri="{0D108BD9-81ED-4DB2-BD59-A6C34878D82A}">
                    <a16:rowId xmlns:a16="http://schemas.microsoft.com/office/drawing/2014/main" val="3953980657"/>
                  </a:ext>
                </a:extLst>
              </a:tr>
              <a:tr h="1152826">
                <a:tc>
                  <a:txBody>
                    <a:bodyPr/>
                    <a:lstStyle/>
                    <a:p>
                      <a:r>
                        <a:rPr lang="en-US" sz="2000" dirty="0" smtClean="0"/>
                        <a:t>End of Year</a:t>
                      </a:r>
                      <a:endParaRPr lang="en-US" sz="2000" dirty="0"/>
                    </a:p>
                  </a:txBody>
                  <a:tcPr/>
                </a:tc>
                <a:tc>
                  <a:txBody>
                    <a:bodyPr/>
                    <a:lstStyle/>
                    <a:p>
                      <a:r>
                        <a:rPr lang="en-US" sz="2000" dirty="0" smtClean="0"/>
                        <a:t>July 3, 2023</a:t>
                      </a:r>
                      <a:endParaRPr lang="en-US" sz="2000" dirty="0"/>
                    </a:p>
                  </a:txBody>
                  <a:tcPr/>
                </a:tc>
                <a:tc>
                  <a:txBody>
                    <a:bodyPr/>
                    <a:lstStyle/>
                    <a:p>
                      <a:r>
                        <a:rPr lang="en-US" sz="2000" dirty="0" smtClean="0"/>
                        <a:t>August</a:t>
                      </a:r>
                      <a:r>
                        <a:rPr lang="en-US" sz="2000" baseline="0" dirty="0" smtClean="0"/>
                        <a:t> 1, 2023 (tentatively)</a:t>
                      </a:r>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First</a:t>
                      </a:r>
                      <a:r>
                        <a:rPr lang="en-US" sz="2000" baseline="0" dirty="0" smtClean="0"/>
                        <a:t> day of school through June 30th</a:t>
                      </a:r>
                      <a:endParaRPr lang="en-US" sz="2000" dirty="0" smtClean="0"/>
                    </a:p>
                    <a:p>
                      <a:endParaRPr lang="en-US" sz="2000" dirty="0"/>
                    </a:p>
                  </a:txBody>
                  <a:tcPr/>
                </a:tc>
                <a:extLst>
                  <a:ext uri="{0D108BD9-81ED-4DB2-BD59-A6C34878D82A}">
                    <a16:rowId xmlns:a16="http://schemas.microsoft.com/office/drawing/2014/main" val="3289781710"/>
                  </a:ext>
                </a:extLst>
              </a:tr>
              <a:tr h="1498674">
                <a:tc>
                  <a:txBody>
                    <a:bodyPr/>
                    <a:lstStyle/>
                    <a:p>
                      <a:r>
                        <a:rPr lang="en-US" sz="2000" dirty="0" smtClean="0"/>
                        <a:t>Pre-submission</a:t>
                      </a:r>
                      <a:endParaRPr lang="en-US" sz="2000" dirty="0"/>
                    </a:p>
                  </a:txBody>
                  <a:tcPr/>
                </a:tc>
                <a:tc>
                  <a:txBody>
                    <a:bodyPr/>
                    <a:lstStyle/>
                    <a:p>
                      <a:r>
                        <a:rPr lang="en-US" sz="2000" dirty="0" smtClean="0"/>
                        <a:t>After completion of EOY SBAR</a:t>
                      </a:r>
                      <a:endParaRPr lang="en-US" sz="2000" dirty="0"/>
                    </a:p>
                  </a:txBody>
                  <a:tcPr/>
                </a:tc>
                <a:tc>
                  <a:txBody>
                    <a:bodyPr/>
                    <a:lstStyle/>
                    <a:p>
                      <a:r>
                        <a:rPr lang="en-US" sz="2000" dirty="0" smtClean="0"/>
                        <a:t>When Preliminary and EOY are open</a:t>
                      </a:r>
                      <a:endParaRPr lang="en-US" sz="2000" dirty="0"/>
                    </a:p>
                  </a:txBody>
                  <a:tcPr/>
                </a:tc>
                <a:tc>
                  <a:txBody>
                    <a:bodyPr/>
                    <a:lstStyle/>
                    <a:p>
                      <a:r>
                        <a:rPr lang="en-US" sz="2000" dirty="0" smtClean="0"/>
                        <a:t>Any</a:t>
                      </a:r>
                      <a:r>
                        <a:rPr lang="en-US" sz="2000" baseline="0" dirty="0" smtClean="0"/>
                        <a:t> time- allows for checking file format and data edits</a:t>
                      </a:r>
                      <a:endParaRPr lang="en-US" sz="2000" dirty="0"/>
                    </a:p>
                  </a:txBody>
                  <a:tcPr/>
                </a:tc>
                <a:extLst>
                  <a:ext uri="{0D108BD9-81ED-4DB2-BD59-A6C34878D82A}">
                    <a16:rowId xmlns:a16="http://schemas.microsoft.com/office/drawing/2014/main" val="4201893544"/>
                  </a:ext>
                </a:extLst>
              </a:tr>
            </a:tbl>
          </a:graphicData>
        </a:graphic>
      </p:graphicFrame>
    </p:spTree>
    <p:extLst>
      <p:ext uri="{BB962C8B-B14F-4D97-AF65-F5344CB8AC3E}">
        <p14:creationId xmlns:p14="http://schemas.microsoft.com/office/powerpoint/2010/main" val="37424946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3" name="Google Shape;243;p31"/>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dirty="0"/>
          </a:p>
        </p:txBody>
      </p:sp>
      <p:sp>
        <p:nvSpPr>
          <p:cNvPr id="242" name="Google Shape;242;p31"/>
          <p:cNvSpPr txBox="1">
            <a:spLocks noGrp="1"/>
          </p:cNvSpPr>
          <p:nvPr>
            <p:ph idx="1"/>
          </p:nvPr>
        </p:nvSpPr>
        <p:spPr>
          <a:prstGeom prst="rect">
            <a:avLst/>
          </a:prstGeom>
          <a:noFill/>
          <a:ln>
            <a:noFill/>
          </a:ln>
        </p:spPr>
        <p:txBody>
          <a:bodyPr spcFirstLastPara="1" wrap="square" lIns="91425" tIns="45700" rIns="91425" bIns="45700" anchor="t" anchorCtr="0">
            <a:normAutofit fontScale="92500" lnSpcReduction="10000"/>
          </a:bodyPr>
          <a:lstStyle/>
          <a:p>
            <a:pPr marL="457200" lvl="0" indent="-371351" algn="l" rtl="0">
              <a:lnSpc>
                <a:spcPct val="150000"/>
              </a:lnSpc>
              <a:spcBef>
                <a:spcPts val="0"/>
              </a:spcBef>
              <a:spcAft>
                <a:spcPts val="0"/>
              </a:spcAft>
              <a:buSzPct val="78975"/>
              <a:buChar char="•"/>
            </a:pPr>
            <a:r>
              <a:rPr lang="en-US" sz="4554" dirty="0" smtClean="0">
                <a:solidFill>
                  <a:schemeClr val="dk1"/>
                </a:solidFill>
              </a:rPr>
              <a:t>Data Collection Overview</a:t>
            </a:r>
            <a:endParaRPr sz="4554" dirty="0">
              <a:solidFill>
                <a:schemeClr val="dk1"/>
              </a:solidFill>
            </a:endParaRPr>
          </a:p>
          <a:p>
            <a:pPr marL="457200" lvl="0" indent="-371351" algn="l" rtl="0">
              <a:lnSpc>
                <a:spcPct val="150000"/>
              </a:lnSpc>
              <a:spcBef>
                <a:spcPts val="0"/>
              </a:spcBef>
              <a:spcAft>
                <a:spcPts val="0"/>
              </a:spcAft>
              <a:buSzPct val="78975"/>
              <a:buChar char="•"/>
            </a:pPr>
            <a:r>
              <a:rPr lang="en-US" sz="4554" dirty="0" smtClean="0">
                <a:solidFill>
                  <a:schemeClr val="dk1"/>
                </a:solidFill>
              </a:rPr>
              <a:t>Updates with Scenarios</a:t>
            </a:r>
            <a:endParaRPr sz="3825" dirty="0"/>
          </a:p>
          <a:p>
            <a:pPr marL="457200" lvl="0" indent="-371351" algn="l" rtl="0">
              <a:lnSpc>
                <a:spcPct val="150000"/>
              </a:lnSpc>
              <a:spcBef>
                <a:spcPts val="0"/>
              </a:spcBef>
              <a:spcAft>
                <a:spcPts val="0"/>
              </a:spcAft>
              <a:buSzPct val="78975"/>
              <a:buChar char="•"/>
            </a:pPr>
            <a:r>
              <a:rPr lang="en-US" sz="4554" dirty="0" smtClean="0">
                <a:solidFill>
                  <a:schemeClr val="dk1"/>
                </a:solidFill>
              </a:rPr>
              <a:t>Persistently Dangerous Report</a:t>
            </a:r>
            <a:endParaRPr sz="4554" dirty="0">
              <a:solidFill>
                <a:schemeClr val="dk1"/>
              </a:solidFill>
            </a:endParaRPr>
          </a:p>
          <a:p>
            <a:pPr marL="457200" lvl="0" indent="-371351" algn="l" rtl="0">
              <a:lnSpc>
                <a:spcPct val="150000"/>
              </a:lnSpc>
              <a:spcBef>
                <a:spcPts val="0"/>
              </a:spcBef>
              <a:spcAft>
                <a:spcPts val="0"/>
              </a:spcAft>
              <a:buSzPct val="78975"/>
              <a:buChar char="•"/>
            </a:pPr>
            <a:r>
              <a:rPr lang="en-US" sz="4554" dirty="0">
                <a:solidFill>
                  <a:schemeClr val="dk1"/>
                </a:solidFill>
              </a:rPr>
              <a:t>Timeline and Resources</a:t>
            </a:r>
            <a:endParaRPr sz="4554" dirty="0">
              <a:solidFill>
                <a:schemeClr val="dk1"/>
              </a:solidFill>
            </a:endParaRPr>
          </a:p>
          <a:p>
            <a:pPr marL="457200" lvl="0" indent="-371351" algn="l" rtl="0">
              <a:lnSpc>
                <a:spcPct val="150000"/>
              </a:lnSpc>
              <a:spcBef>
                <a:spcPts val="0"/>
              </a:spcBef>
              <a:spcAft>
                <a:spcPts val="0"/>
              </a:spcAft>
              <a:buSzPct val="78975"/>
              <a:buChar char="•"/>
            </a:pPr>
            <a:r>
              <a:rPr lang="en-US" sz="4554" dirty="0">
                <a:solidFill>
                  <a:schemeClr val="dk1"/>
                </a:solidFill>
              </a:rPr>
              <a:t>Questions</a:t>
            </a:r>
            <a:endParaRPr sz="4554" dirty="0">
              <a:solidFill>
                <a:schemeClr val="dk1"/>
              </a:solidFill>
            </a:endParaRPr>
          </a:p>
          <a:p>
            <a:pPr marL="457200" lvl="0" indent="-228600" algn="l" rtl="0">
              <a:lnSpc>
                <a:spcPct val="90000"/>
              </a:lnSpc>
              <a:spcBef>
                <a:spcPts val="1000"/>
              </a:spcBef>
              <a:spcAft>
                <a:spcPts val="0"/>
              </a:spcAft>
              <a:buClr>
                <a:schemeClr val="dk1"/>
              </a:buClr>
              <a:buSzPct val="91836"/>
              <a:buNone/>
            </a:pPr>
            <a:endParaRPr dirty="0"/>
          </a:p>
        </p:txBody>
      </p:sp>
      <p:sp>
        <p:nvSpPr>
          <p:cNvPr id="2" name="Text Placeholder 1"/>
          <p:cNvSpPr>
            <a:spLocks noGrp="1"/>
          </p:cNvSpPr>
          <p:nvPr>
            <p:ph type="body" sz="quarter" idx="13"/>
          </p:nvPr>
        </p:nvSpPr>
        <p:spPr/>
        <p:txBody>
          <a:bodyPr/>
          <a:lstStyle/>
          <a:p>
            <a:r>
              <a:rPr lang="en-US" dirty="0" smtClean="0"/>
              <a:t>AGENDA</a:t>
            </a:r>
            <a:endParaRPr lang="en-US" dirty="0"/>
          </a:p>
        </p:txBody>
      </p:sp>
      <p:sp>
        <p:nvSpPr>
          <p:cNvPr id="241" name="Google Shape;241;p31"/>
          <p:cNvSpPr txBox="1">
            <a:spLocks noGrp="1"/>
          </p:cNvSpPr>
          <p:nvPr>
            <p:ph type="title" idx="4294967295"/>
          </p:nvPr>
        </p:nvSpPr>
        <p:spPr>
          <a:xfrm>
            <a:off x="0" y="11430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1800"/>
              <a:buNone/>
            </a:pPr>
            <a:r>
              <a:rPr lang="en-US" dirty="0" smtClean="0"/>
              <a:t>A</a:t>
            </a:r>
            <a:endParaRPr dirty="0"/>
          </a:p>
        </p:txBody>
      </p:sp>
    </p:spTree>
    <p:extLst>
      <p:ext uri="{BB962C8B-B14F-4D97-AF65-F5344CB8AC3E}">
        <p14:creationId xmlns:p14="http://schemas.microsoft.com/office/powerpoint/2010/main" val="11922668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8" name="Google Shape;488;p63"/>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30</a:t>
            </a:fld>
            <a:endParaRPr dirty="0"/>
          </a:p>
        </p:txBody>
      </p:sp>
      <p:sp>
        <p:nvSpPr>
          <p:cNvPr id="487" name="Google Shape;487;p63"/>
          <p:cNvSpPr txBox="1">
            <a:spLocks noGrp="1"/>
          </p:cNvSpPr>
          <p:nvPr>
            <p:ph idx="1"/>
          </p:nvPr>
        </p:nvSpPr>
        <p:spPr>
          <a:prstGeom prst="rect">
            <a:avLst/>
          </a:prstGeom>
          <a:noFill/>
          <a:ln>
            <a:noFill/>
          </a:ln>
        </p:spPr>
        <p:txBody>
          <a:bodyPr spcFirstLastPara="1" wrap="square" lIns="91425" tIns="45700" rIns="91425" bIns="45700" anchor="t" anchorCtr="0">
            <a:normAutofit fontScale="92500" lnSpcReduction="10000"/>
          </a:bodyPr>
          <a:lstStyle/>
          <a:p>
            <a:pPr marL="114300" lvl="0" indent="0" algn="l" rtl="0">
              <a:lnSpc>
                <a:spcPct val="90000"/>
              </a:lnSpc>
              <a:spcBef>
                <a:spcPts val="1000"/>
              </a:spcBef>
              <a:spcAft>
                <a:spcPts val="0"/>
              </a:spcAft>
              <a:buClr>
                <a:schemeClr val="dk1"/>
              </a:buClr>
              <a:buSzPct val="69498"/>
              <a:buNone/>
            </a:pPr>
            <a:r>
              <a:rPr lang="en-US" sz="4000" dirty="0" smtClean="0">
                <a:solidFill>
                  <a:srgbClr val="000000"/>
                </a:solidFill>
              </a:rPr>
              <a:t>Contact your local SSWS Account or back-up Account Manager if you need assistance with the following:</a:t>
            </a:r>
            <a:endParaRPr lang="en-US" sz="3200" dirty="0" smtClean="0">
              <a:solidFill>
                <a:srgbClr val="000000"/>
              </a:solidFill>
            </a:endParaRPr>
          </a:p>
          <a:p>
            <a:pPr marL="628650" indent="-514350">
              <a:buClr>
                <a:schemeClr val="dk1"/>
              </a:buClr>
              <a:buSzPct val="69498"/>
              <a:buFont typeface="Arial" panose="020B0604020202020204" pitchFamily="34" charset="0"/>
              <a:buAutoNum type="arabicPeriod"/>
            </a:pPr>
            <a:r>
              <a:rPr lang="en-US" sz="3200" dirty="0" smtClean="0">
                <a:solidFill>
                  <a:srgbClr val="000000"/>
                </a:solidFill>
              </a:rPr>
              <a:t>Assigning the SBAR application contact </a:t>
            </a:r>
            <a:r>
              <a:rPr lang="en-US" sz="3200" dirty="0">
                <a:solidFill>
                  <a:srgbClr val="000000"/>
                </a:solidFill>
              </a:rPr>
              <a:t>in </a:t>
            </a:r>
            <a:r>
              <a:rPr lang="en-US" sz="3200" dirty="0" smtClean="0">
                <a:solidFill>
                  <a:srgbClr val="000000"/>
                </a:solidFill>
              </a:rPr>
              <a:t>ERA</a:t>
            </a:r>
          </a:p>
          <a:p>
            <a:pPr marL="1085850" lvl="1" indent="-514350">
              <a:buClr>
                <a:schemeClr val="dk1"/>
              </a:buClr>
              <a:buSzPct val="69498"/>
              <a:buFont typeface="+mj-lt"/>
              <a:buAutoNum type="alphaLcParenR"/>
            </a:pPr>
            <a:r>
              <a:rPr lang="en-US" sz="2800" dirty="0" smtClean="0">
                <a:solidFill>
                  <a:srgbClr val="000000"/>
                </a:solidFill>
              </a:rPr>
              <a:t>This is critical for VDOE to contact the correct person with important updates regarding SBAR</a:t>
            </a:r>
            <a:endParaRPr lang="en-US" sz="2800" dirty="0">
              <a:solidFill>
                <a:srgbClr val="000000"/>
              </a:solidFill>
            </a:endParaRPr>
          </a:p>
          <a:p>
            <a:pPr marL="628650" lvl="0" indent="-514350" algn="l" rtl="0">
              <a:lnSpc>
                <a:spcPct val="90000"/>
              </a:lnSpc>
              <a:spcBef>
                <a:spcPts val="1000"/>
              </a:spcBef>
              <a:spcAft>
                <a:spcPts val="0"/>
              </a:spcAft>
              <a:buClr>
                <a:schemeClr val="dk1"/>
              </a:buClr>
              <a:buSzPct val="69498"/>
              <a:buAutoNum type="arabicPeriod"/>
            </a:pPr>
            <a:r>
              <a:rPr lang="en-US" sz="3200" dirty="0" smtClean="0">
                <a:solidFill>
                  <a:srgbClr val="000000"/>
                </a:solidFill>
              </a:rPr>
              <a:t>Determining rights and privileges to the SBAR application </a:t>
            </a:r>
          </a:p>
          <a:p>
            <a:pPr marL="1085850" lvl="1" indent="-514350">
              <a:spcBef>
                <a:spcPts val="1000"/>
              </a:spcBef>
              <a:buClr>
                <a:schemeClr val="dk1"/>
              </a:buClr>
              <a:buSzPct val="69498"/>
              <a:buFont typeface="+mj-lt"/>
              <a:buAutoNum type="alphaLcParenR"/>
            </a:pPr>
            <a:r>
              <a:rPr lang="en-US" sz="2800" dirty="0" smtClean="0">
                <a:solidFill>
                  <a:srgbClr val="000000"/>
                </a:solidFill>
              </a:rPr>
              <a:t>This includes setting up the SBAR collection manager, local approvers, and rights to submit the data or access reports</a:t>
            </a:r>
          </a:p>
          <a:p>
            <a:pPr marL="628650" lvl="0" indent="-514350" algn="l" rtl="0">
              <a:lnSpc>
                <a:spcPct val="90000"/>
              </a:lnSpc>
              <a:spcBef>
                <a:spcPts val="1000"/>
              </a:spcBef>
              <a:spcAft>
                <a:spcPts val="0"/>
              </a:spcAft>
              <a:buClr>
                <a:schemeClr val="dk1"/>
              </a:buClr>
              <a:buSzPct val="69498"/>
              <a:buAutoNum type="arabicPeriod"/>
            </a:pPr>
            <a:r>
              <a:rPr lang="en-US" sz="3200" dirty="0" smtClean="0">
                <a:solidFill>
                  <a:srgbClr val="000000"/>
                </a:solidFill>
              </a:rPr>
              <a:t>Establishing Superintendent Data Collection Approval (SDCA) account for Superintendent or Director</a:t>
            </a:r>
            <a:endParaRPr sz="3200" dirty="0" smtClean="0">
              <a:solidFill>
                <a:srgbClr val="000000"/>
              </a:solidFill>
            </a:endParaRPr>
          </a:p>
          <a:p>
            <a:pPr marL="914400" lvl="1" indent="-228600" algn="l" rtl="0">
              <a:lnSpc>
                <a:spcPct val="90000"/>
              </a:lnSpc>
              <a:spcBef>
                <a:spcPts val="500"/>
              </a:spcBef>
              <a:spcAft>
                <a:spcPts val="0"/>
              </a:spcAft>
              <a:buSzPct val="81081"/>
              <a:buNone/>
            </a:pPr>
            <a:endParaRPr dirty="0"/>
          </a:p>
          <a:p>
            <a:pPr marL="914400" lvl="1" indent="-228600" algn="l" rtl="0">
              <a:lnSpc>
                <a:spcPct val="90000"/>
              </a:lnSpc>
              <a:spcBef>
                <a:spcPts val="500"/>
              </a:spcBef>
              <a:spcAft>
                <a:spcPts val="0"/>
              </a:spcAft>
              <a:buSzPct val="81081"/>
              <a:buNone/>
            </a:pPr>
            <a:endParaRPr dirty="0"/>
          </a:p>
          <a:p>
            <a:pPr marL="457200" lvl="0" indent="-228600" algn="l" rtl="0">
              <a:lnSpc>
                <a:spcPct val="90000"/>
              </a:lnSpc>
              <a:spcBef>
                <a:spcPts val="1000"/>
              </a:spcBef>
              <a:spcAft>
                <a:spcPts val="0"/>
              </a:spcAft>
              <a:buClr>
                <a:schemeClr val="dk1"/>
              </a:buClr>
              <a:buSzPct val="69498"/>
              <a:buNone/>
            </a:pPr>
            <a:endParaRPr dirty="0"/>
          </a:p>
          <a:p>
            <a:pPr marL="457200" lvl="0" indent="-228600" algn="l" rtl="0">
              <a:lnSpc>
                <a:spcPct val="90000"/>
              </a:lnSpc>
              <a:spcBef>
                <a:spcPts val="1000"/>
              </a:spcBef>
              <a:spcAft>
                <a:spcPts val="0"/>
              </a:spcAft>
              <a:buClr>
                <a:schemeClr val="dk1"/>
              </a:buClr>
              <a:buSzPct val="69498"/>
              <a:buNone/>
            </a:pPr>
            <a:endParaRPr dirty="0"/>
          </a:p>
        </p:txBody>
      </p:sp>
      <p:sp>
        <p:nvSpPr>
          <p:cNvPr id="2" name="Text Placeholder 1"/>
          <p:cNvSpPr>
            <a:spLocks noGrp="1"/>
          </p:cNvSpPr>
          <p:nvPr>
            <p:ph type="body" sz="quarter" idx="13"/>
          </p:nvPr>
        </p:nvSpPr>
        <p:spPr/>
        <p:txBody>
          <a:bodyPr>
            <a:normAutofit/>
          </a:bodyPr>
          <a:lstStyle/>
          <a:p>
            <a:r>
              <a:rPr lang="en-US" dirty="0" smtClean="0"/>
              <a:t>SBAR Application Support</a:t>
            </a:r>
            <a:endParaRPr lang="en-US" dirty="0"/>
          </a:p>
        </p:txBody>
      </p:sp>
    </p:spTree>
    <p:extLst>
      <p:ext uri="{BB962C8B-B14F-4D97-AF65-F5344CB8AC3E}">
        <p14:creationId xmlns:p14="http://schemas.microsoft.com/office/powerpoint/2010/main" val="7387466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5" name="Google Shape;495;p64"/>
          <p:cNvSpPr txBox="1">
            <a:spLocks noGrp="1"/>
          </p:cNvSpPr>
          <p:nvPr>
            <p:ph idx="1"/>
          </p:nvPr>
        </p:nvSpPr>
        <p:spPr>
          <a:prstGeom prst="rect">
            <a:avLst/>
          </a:prstGeom>
          <a:noFill/>
          <a:ln w="9525" cap="flat" cmpd="sng">
            <a:solidFill>
              <a:schemeClr val="accent2"/>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endParaRPr sz="2353" dirty="0">
              <a:solidFill>
                <a:srgbClr val="0F150D"/>
              </a:solidFill>
            </a:endParaRPr>
          </a:p>
          <a:p>
            <a:pPr marL="0" lvl="0" indent="0" algn="l" rtl="0">
              <a:lnSpc>
                <a:spcPct val="90000"/>
              </a:lnSpc>
              <a:spcBef>
                <a:spcPts val="1000"/>
              </a:spcBef>
              <a:spcAft>
                <a:spcPts val="0"/>
              </a:spcAft>
              <a:buSzPts val="1800"/>
              <a:buNone/>
            </a:pPr>
            <a:r>
              <a:rPr lang="en-US" sz="2353" dirty="0">
                <a:solidFill>
                  <a:srgbClr val="0F150D"/>
                </a:solidFill>
              </a:rPr>
              <a:t>Student Behavior And Administrative Response Collection website:</a:t>
            </a:r>
            <a:endParaRPr sz="2353" dirty="0">
              <a:solidFill>
                <a:srgbClr val="0F150D"/>
              </a:solidFill>
            </a:endParaRPr>
          </a:p>
          <a:p>
            <a:pPr marL="0" lvl="0" indent="0" algn="l" rtl="0">
              <a:lnSpc>
                <a:spcPct val="90000"/>
              </a:lnSpc>
              <a:spcBef>
                <a:spcPts val="1000"/>
              </a:spcBef>
              <a:spcAft>
                <a:spcPts val="0"/>
              </a:spcAft>
              <a:buSzPts val="1800"/>
              <a:buNone/>
            </a:pPr>
            <a:r>
              <a:rPr lang="en-US" sz="2353" u="sng" dirty="0">
                <a:solidFill>
                  <a:schemeClr val="hlink"/>
                </a:solidFill>
                <a:hlinkClick r:id="rId3"/>
              </a:rPr>
              <a:t>https://www.doe.virginia.gov/info_management/data_collection/sbar/index.shtml</a:t>
            </a:r>
            <a:endParaRPr sz="2353" dirty="0"/>
          </a:p>
          <a:p>
            <a:pPr marL="0" lvl="0" indent="0" algn="l" rtl="0">
              <a:lnSpc>
                <a:spcPct val="90000"/>
              </a:lnSpc>
              <a:spcBef>
                <a:spcPts val="1000"/>
              </a:spcBef>
              <a:spcAft>
                <a:spcPts val="0"/>
              </a:spcAft>
              <a:buSzPts val="1800"/>
              <a:buNone/>
            </a:pPr>
            <a:endParaRPr sz="2353" dirty="0"/>
          </a:p>
          <a:p>
            <a:pPr marL="0" lvl="0" indent="0" algn="l" rtl="0">
              <a:lnSpc>
                <a:spcPct val="90000"/>
              </a:lnSpc>
              <a:spcBef>
                <a:spcPts val="1000"/>
              </a:spcBef>
              <a:spcAft>
                <a:spcPts val="0"/>
              </a:spcAft>
              <a:buSzPts val="1800"/>
              <a:buNone/>
            </a:pPr>
            <a:r>
              <a:rPr lang="en-US" sz="2353" dirty="0">
                <a:solidFill>
                  <a:srgbClr val="0F150D"/>
                </a:solidFill>
              </a:rPr>
              <a:t>Patricia Mealy, Data Specialist, Office of Data Services</a:t>
            </a:r>
            <a:endParaRPr dirty="0"/>
          </a:p>
          <a:p>
            <a:pPr marL="0" lvl="0" indent="0" algn="l" rtl="0">
              <a:lnSpc>
                <a:spcPct val="90000"/>
              </a:lnSpc>
              <a:spcBef>
                <a:spcPts val="1000"/>
              </a:spcBef>
              <a:spcAft>
                <a:spcPts val="0"/>
              </a:spcAft>
              <a:buSzPts val="1800"/>
              <a:buNone/>
            </a:pPr>
            <a:r>
              <a:rPr lang="en-US" sz="2353" dirty="0"/>
              <a:t>Email: </a:t>
            </a:r>
            <a:r>
              <a:rPr lang="en-US" sz="2353" u="sng" dirty="0">
                <a:solidFill>
                  <a:schemeClr val="hlink"/>
                </a:solidFill>
                <a:hlinkClick r:id="rId4"/>
              </a:rPr>
              <a:t>patricia.mealy@doe.virginia.gov</a:t>
            </a:r>
            <a:r>
              <a:rPr lang="en-US" sz="2353" dirty="0"/>
              <a:t> or</a:t>
            </a:r>
            <a:endParaRPr dirty="0"/>
          </a:p>
          <a:p>
            <a:pPr marL="0" lvl="0" indent="0" algn="l" rtl="0">
              <a:lnSpc>
                <a:spcPct val="90000"/>
              </a:lnSpc>
              <a:spcBef>
                <a:spcPts val="1000"/>
              </a:spcBef>
              <a:spcAft>
                <a:spcPts val="0"/>
              </a:spcAft>
              <a:buSzPts val="1800"/>
              <a:buNone/>
            </a:pPr>
            <a:r>
              <a:rPr lang="en-US" sz="2353" dirty="0"/>
              <a:t>          </a:t>
            </a:r>
            <a:r>
              <a:rPr lang="en-US" sz="2353" u="sng" dirty="0">
                <a:solidFill>
                  <a:schemeClr val="hlink"/>
                </a:solidFill>
                <a:hlinkClick r:id="rId5"/>
              </a:rPr>
              <a:t>resultshelp@doe.virginia.gov</a:t>
            </a:r>
            <a:r>
              <a:rPr lang="en-US" sz="2353" dirty="0"/>
              <a:t> </a:t>
            </a:r>
            <a:endParaRPr dirty="0"/>
          </a:p>
          <a:p>
            <a:pPr marL="0" lvl="0" indent="0" algn="l" rtl="0">
              <a:lnSpc>
                <a:spcPct val="90000"/>
              </a:lnSpc>
              <a:spcBef>
                <a:spcPts val="1000"/>
              </a:spcBef>
              <a:spcAft>
                <a:spcPts val="0"/>
              </a:spcAft>
              <a:buSzPts val="1800"/>
              <a:buNone/>
            </a:pPr>
            <a:endParaRPr sz="2353" dirty="0"/>
          </a:p>
          <a:p>
            <a:pPr marL="0" lvl="0" indent="0" algn="l" rtl="0">
              <a:lnSpc>
                <a:spcPct val="90000"/>
              </a:lnSpc>
              <a:spcBef>
                <a:spcPts val="1000"/>
              </a:spcBef>
              <a:spcAft>
                <a:spcPts val="0"/>
              </a:spcAft>
              <a:buSzPts val="1800"/>
              <a:buNone/>
            </a:pPr>
            <a:r>
              <a:rPr lang="en-US" sz="2353" dirty="0">
                <a:solidFill>
                  <a:srgbClr val="0F150D"/>
                </a:solidFill>
              </a:rPr>
              <a:t>Rebecca Kahila, School Safety and Discipline Specialist, Office of Student Services</a:t>
            </a:r>
            <a:endParaRPr dirty="0"/>
          </a:p>
          <a:p>
            <a:pPr marL="0" lvl="0" indent="0" algn="l" rtl="0">
              <a:lnSpc>
                <a:spcPct val="90000"/>
              </a:lnSpc>
              <a:spcBef>
                <a:spcPts val="1000"/>
              </a:spcBef>
              <a:spcAft>
                <a:spcPts val="0"/>
              </a:spcAft>
              <a:buSzPts val="1800"/>
              <a:buNone/>
            </a:pPr>
            <a:r>
              <a:rPr lang="en-US" sz="2353" dirty="0"/>
              <a:t>Email: </a:t>
            </a:r>
            <a:r>
              <a:rPr lang="en-US" sz="2350" u="sng" dirty="0">
                <a:solidFill>
                  <a:srgbClr val="0070C0"/>
                </a:solidFill>
              </a:rPr>
              <a:t>rebecca.kahila@doe.virginia.gov</a:t>
            </a:r>
            <a:r>
              <a:rPr lang="en-US" sz="2353" u="sng" dirty="0">
                <a:solidFill>
                  <a:srgbClr val="0070C0"/>
                </a:solidFill>
              </a:rPr>
              <a:t> </a:t>
            </a:r>
            <a:endParaRPr dirty="0">
              <a:solidFill>
                <a:srgbClr val="0070C0"/>
              </a:solidFill>
            </a:endParaRPr>
          </a:p>
        </p:txBody>
      </p:sp>
      <p:sp>
        <p:nvSpPr>
          <p:cNvPr id="2" name="Text Placeholder 1"/>
          <p:cNvSpPr>
            <a:spLocks noGrp="1"/>
          </p:cNvSpPr>
          <p:nvPr>
            <p:ph type="body" sz="quarter" idx="13"/>
          </p:nvPr>
        </p:nvSpPr>
        <p:spPr/>
        <p:txBody>
          <a:bodyPr/>
          <a:lstStyle/>
          <a:p>
            <a:pPr algn="ctr"/>
            <a:r>
              <a:rPr lang="en-US" dirty="0" smtClean="0"/>
              <a:t>VDOE Contacts</a:t>
            </a:r>
            <a:endParaRPr lang="en-US" dirty="0"/>
          </a:p>
        </p:txBody>
      </p:sp>
    </p:spTree>
    <p:extLst>
      <p:ext uri="{BB962C8B-B14F-4D97-AF65-F5344CB8AC3E}">
        <p14:creationId xmlns:p14="http://schemas.microsoft.com/office/powerpoint/2010/main" val="18184128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2102BAA-C61A-4A39-BDF1-4340D572B82C}" type="slidenum">
              <a:rPr lang="en-US" smtClean="0"/>
              <a:t>32</a:t>
            </a:fld>
            <a:endParaRPr lang="en-US" dirty="0"/>
          </a:p>
        </p:txBody>
      </p:sp>
      <p:sp>
        <p:nvSpPr>
          <p:cNvPr id="3" name="Content Placeholder 2"/>
          <p:cNvSpPr>
            <a:spLocks noGrp="1"/>
          </p:cNvSpPr>
          <p:nvPr>
            <p:ph idx="1"/>
          </p:nvPr>
        </p:nvSpPr>
        <p:spPr>
          <a:xfrm>
            <a:off x="838200" y="1323194"/>
            <a:ext cx="10515600" cy="5315727"/>
          </a:xfrm>
        </p:spPr>
        <p:txBody>
          <a:bodyPr/>
          <a:lstStyle/>
          <a:p>
            <a:pPr marL="0" indent="0">
              <a:buNone/>
            </a:pPr>
            <a:r>
              <a:rPr lang="en-US" dirty="0" smtClean="0"/>
              <a:t>SBAR’s webpage </a:t>
            </a:r>
            <a:r>
              <a:rPr lang="en-US" sz="2000" dirty="0">
                <a:hlinkClick r:id="rId3"/>
              </a:rPr>
              <a:t>VDOE :: Data Collection :: Student Behavior and Administrative Response Collection (virginia.gov</a:t>
            </a:r>
            <a:r>
              <a:rPr lang="en-US" sz="2000" dirty="0" smtClean="0">
                <a:hlinkClick r:id="rId3"/>
              </a:rPr>
              <a:t>)</a:t>
            </a:r>
            <a:endParaRPr lang="en-US" sz="2000" dirty="0" smtClean="0"/>
          </a:p>
          <a:p>
            <a:pPr marL="0" indent="0">
              <a:buNone/>
            </a:pPr>
            <a:endParaRPr lang="en-US" dirty="0"/>
          </a:p>
          <a:p>
            <a:pPr marL="0" indent="0">
              <a:buNone/>
            </a:pPr>
            <a:endParaRPr lang="en-US" dirty="0"/>
          </a:p>
        </p:txBody>
      </p:sp>
      <p:sp>
        <p:nvSpPr>
          <p:cNvPr id="4" name="Text Placeholder 3"/>
          <p:cNvSpPr>
            <a:spLocks noGrp="1"/>
          </p:cNvSpPr>
          <p:nvPr>
            <p:ph type="body" sz="quarter" idx="13"/>
          </p:nvPr>
        </p:nvSpPr>
        <p:spPr>
          <a:xfrm>
            <a:off x="0" y="0"/>
            <a:ext cx="12192000" cy="1019503"/>
          </a:xfrm>
        </p:spPr>
        <p:txBody>
          <a:bodyPr>
            <a:normAutofit fontScale="77500" lnSpcReduction="20000"/>
          </a:bodyPr>
          <a:lstStyle/>
          <a:p>
            <a:pPr algn="ctr"/>
            <a:r>
              <a:rPr lang="en-US" sz="4000" dirty="0" smtClean="0"/>
              <a:t>Webpage</a:t>
            </a:r>
            <a:endParaRPr lang="en-US" sz="4000" dirty="0"/>
          </a:p>
        </p:txBody>
      </p:sp>
      <p:pic>
        <p:nvPicPr>
          <p:cNvPr id="7" name="Picture 6"/>
          <p:cNvPicPr>
            <a:picLocks noChangeAspect="1"/>
          </p:cNvPicPr>
          <p:nvPr/>
        </p:nvPicPr>
        <p:blipFill>
          <a:blip r:embed="rId4"/>
          <a:stretch>
            <a:fillRect/>
          </a:stretch>
        </p:blipFill>
        <p:spPr>
          <a:xfrm>
            <a:off x="1864520" y="2134377"/>
            <a:ext cx="6060280" cy="4590272"/>
          </a:xfrm>
          <a:prstGeom prst="rect">
            <a:avLst/>
          </a:prstGeom>
        </p:spPr>
      </p:pic>
    </p:spTree>
    <p:extLst>
      <p:ext uri="{BB962C8B-B14F-4D97-AF65-F5344CB8AC3E}">
        <p14:creationId xmlns:p14="http://schemas.microsoft.com/office/powerpoint/2010/main" val="18723969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2" name="Google Shape;502;p65"/>
          <p:cNvSpPr txBox="1">
            <a:spLocks noGrp="1"/>
          </p:cNvSpPr>
          <p:nvPr>
            <p:ph type="ctrTitle"/>
          </p:nvPr>
        </p:nvSpPr>
        <p:spPr>
          <a:prstGeom prst="rect">
            <a:avLst/>
          </a:prstGeom>
          <a:solidFill>
            <a:schemeClr val="lt1">
              <a:alpha val="61568"/>
            </a:schemeClr>
          </a:solidFill>
          <a:ln w="79375" cap="rnd" cmpd="sng">
            <a:solidFill>
              <a:schemeClr val="tx1">
                <a:lumMod val="60000"/>
                <a:lumOff val="40000"/>
                <a:alpha val="77647"/>
              </a:schemeClr>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2"/>
              </a:buClr>
              <a:buSzPts val="6000"/>
              <a:buFont typeface="Trebuchet MS"/>
              <a:buNone/>
            </a:pPr>
            <a:r>
              <a:rPr lang="en-US" dirty="0" smtClean="0"/>
              <a:t>Thank You </a:t>
            </a:r>
            <a:endParaRPr dirty="0"/>
          </a:p>
        </p:txBody>
      </p:sp>
      <p:sp>
        <p:nvSpPr>
          <p:cNvPr id="501" name="Google Shape;501;p65"/>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33</a:t>
            </a:fld>
            <a:endParaRPr dirty="0"/>
          </a:p>
        </p:txBody>
      </p:sp>
    </p:spTree>
    <p:extLst>
      <p:ext uri="{BB962C8B-B14F-4D97-AF65-F5344CB8AC3E}">
        <p14:creationId xmlns:p14="http://schemas.microsoft.com/office/powerpoint/2010/main" val="36728254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50" name="Google Shape;250;p32"/>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dirty="0"/>
          </a:p>
        </p:txBody>
      </p:sp>
      <p:sp>
        <p:nvSpPr>
          <p:cNvPr id="249" name="Google Shape;249;p32"/>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0"/>
              </a:spcBef>
              <a:spcAft>
                <a:spcPts val="0"/>
              </a:spcAft>
              <a:buClr>
                <a:schemeClr val="accent1"/>
              </a:buClr>
              <a:buSzPts val="2800"/>
              <a:buChar char="•"/>
            </a:pPr>
            <a:r>
              <a:rPr lang="en-US" sz="2400" dirty="0">
                <a:solidFill>
                  <a:srgbClr val="000000"/>
                </a:solidFill>
              </a:rPr>
              <a:t>Required by the </a:t>
            </a:r>
            <a:r>
              <a:rPr lang="en-US" sz="2400" i="1" dirty="0">
                <a:solidFill>
                  <a:srgbClr val="000000"/>
                </a:solidFill>
              </a:rPr>
              <a:t>Code of Virginia</a:t>
            </a:r>
            <a:r>
              <a:rPr lang="en-US" sz="2400" dirty="0">
                <a:solidFill>
                  <a:srgbClr val="000000"/>
                </a:solidFill>
              </a:rPr>
              <a:t> (§22.1-279.3:1) and used to satisfy federal assurances for ESSA, the </a:t>
            </a:r>
            <a:r>
              <a:rPr lang="en-US" sz="2400" i="1" dirty="0">
                <a:solidFill>
                  <a:srgbClr val="000000"/>
                </a:solidFill>
              </a:rPr>
              <a:t>Gun-Free Schools Act of 1994, </a:t>
            </a:r>
            <a:r>
              <a:rPr lang="en-US" sz="2400" dirty="0">
                <a:solidFill>
                  <a:srgbClr val="000000"/>
                </a:solidFill>
              </a:rPr>
              <a:t>and</a:t>
            </a:r>
            <a:r>
              <a:rPr lang="en-US" sz="2400" i="1" dirty="0">
                <a:solidFill>
                  <a:srgbClr val="000000"/>
                </a:solidFill>
              </a:rPr>
              <a:t> </a:t>
            </a:r>
            <a:r>
              <a:rPr lang="en-US" sz="2400" dirty="0">
                <a:solidFill>
                  <a:srgbClr val="000000"/>
                </a:solidFill>
              </a:rPr>
              <a:t>the </a:t>
            </a:r>
            <a:r>
              <a:rPr lang="en-US" sz="2400" i="1" dirty="0">
                <a:solidFill>
                  <a:srgbClr val="000000"/>
                </a:solidFill>
              </a:rPr>
              <a:t>Individuals with Disabilities Education Act</a:t>
            </a:r>
            <a:r>
              <a:rPr lang="en-US" sz="2400" dirty="0">
                <a:solidFill>
                  <a:srgbClr val="000000"/>
                </a:solidFill>
              </a:rPr>
              <a:t> (IDEA)</a:t>
            </a:r>
            <a:endParaRPr sz="2400" dirty="0">
              <a:solidFill>
                <a:srgbClr val="000000"/>
              </a:solidFill>
            </a:endParaRPr>
          </a:p>
          <a:p>
            <a:pPr marL="914400" lvl="1" indent="-248996" algn="l" rtl="0">
              <a:lnSpc>
                <a:spcPct val="90000"/>
              </a:lnSpc>
              <a:spcBef>
                <a:spcPts val="500"/>
              </a:spcBef>
              <a:spcAft>
                <a:spcPts val="0"/>
              </a:spcAft>
              <a:buClr>
                <a:schemeClr val="dk1"/>
              </a:buClr>
              <a:buSzPts val="2200"/>
              <a:buChar char="•"/>
            </a:pPr>
            <a:r>
              <a:rPr lang="en-US" dirty="0">
                <a:solidFill>
                  <a:srgbClr val="000000"/>
                </a:solidFill>
              </a:rPr>
              <a:t>Replaced the Discipline, Crime, and Violence Collection (DCV) in 2021-2022</a:t>
            </a:r>
            <a:endParaRPr dirty="0">
              <a:solidFill>
                <a:srgbClr val="000000"/>
              </a:solidFill>
            </a:endParaRPr>
          </a:p>
          <a:p>
            <a:pPr marL="914400" lvl="1" indent="-248996" algn="l" rtl="0">
              <a:lnSpc>
                <a:spcPct val="90000"/>
              </a:lnSpc>
              <a:spcBef>
                <a:spcPts val="500"/>
              </a:spcBef>
              <a:spcAft>
                <a:spcPts val="0"/>
              </a:spcAft>
              <a:buClr>
                <a:schemeClr val="dk1"/>
              </a:buClr>
              <a:buSzPts val="2200"/>
              <a:buChar char="•"/>
            </a:pPr>
            <a:r>
              <a:rPr lang="en-US" dirty="0">
                <a:solidFill>
                  <a:srgbClr val="000000"/>
                </a:solidFill>
              </a:rPr>
              <a:t>SBAR enables reporting of all administrative responses (behavioral interventions, instructional supports, and disciplinary sanctions) to student behaviors that occurred</a:t>
            </a:r>
            <a:endParaRPr dirty="0">
              <a:solidFill>
                <a:srgbClr val="000000"/>
              </a:solidFill>
            </a:endParaRPr>
          </a:p>
          <a:p>
            <a:pPr marL="1371600" lvl="2" indent="-236546" algn="l" rtl="0">
              <a:lnSpc>
                <a:spcPct val="90000"/>
              </a:lnSpc>
              <a:spcBef>
                <a:spcPts val="500"/>
              </a:spcBef>
              <a:spcAft>
                <a:spcPts val="0"/>
              </a:spcAft>
              <a:buClr>
                <a:schemeClr val="accent1"/>
              </a:buClr>
              <a:buSzPts val="2000"/>
              <a:buChar char="•"/>
            </a:pPr>
            <a:r>
              <a:rPr lang="en-US" sz="2400" b="0" dirty="0">
                <a:solidFill>
                  <a:srgbClr val="000000"/>
                </a:solidFill>
              </a:rPr>
              <a:t>On school property, a school bus, or at a school-sponsored activity </a:t>
            </a:r>
            <a:endParaRPr sz="2400" dirty="0">
              <a:solidFill>
                <a:srgbClr val="000000"/>
              </a:solidFill>
            </a:endParaRPr>
          </a:p>
          <a:p>
            <a:pPr marL="1371600" lvl="2" indent="-236546" algn="l" rtl="0">
              <a:lnSpc>
                <a:spcPct val="90000"/>
              </a:lnSpc>
              <a:spcBef>
                <a:spcPts val="500"/>
              </a:spcBef>
              <a:spcAft>
                <a:spcPts val="0"/>
              </a:spcAft>
              <a:buClr>
                <a:schemeClr val="accent1"/>
              </a:buClr>
              <a:buSzPts val="2000"/>
              <a:buChar char="•"/>
            </a:pPr>
            <a:r>
              <a:rPr lang="en-US" sz="2400" b="0" dirty="0">
                <a:solidFill>
                  <a:srgbClr val="000000"/>
                </a:solidFill>
              </a:rPr>
              <a:t>OR, occurred in the community with in charges filed and an administrative response from the school that resulted in the student being alternatively placed </a:t>
            </a:r>
            <a:endParaRPr sz="2400" dirty="0">
              <a:solidFill>
                <a:srgbClr val="000000"/>
              </a:solidFill>
            </a:endParaRPr>
          </a:p>
          <a:p>
            <a:pPr marL="914400" lvl="1" indent="-248996" algn="l" rtl="0">
              <a:lnSpc>
                <a:spcPct val="90000"/>
              </a:lnSpc>
              <a:spcBef>
                <a:spcPts val="500"/>
              </a:spcBef>
              <a:spcAft>
                <a:spcPts val="0"/>
              </a:spcAft>
              <a:buClr>
                <a:schemeClr val="dk1"/>
              </a:buClr>
              <a:buSzPts val="2200"/>
              <a:buChar char="•"/>
            </a:pPr>
            <a:r>
              <a:rPr lang="en-US" dirty="0">
                <a:solidFill>
                  <a:srgbClr val="000000"/>
                </a:solidFill>
              </a:rPr>
              <a:t>Allows VDOE to identify inequities in disciplinary outcomes, exclusionary practices, and school safety issues</a:t>
            </a:r>
            <a:endParaRPr dirty="0">
              <a:solidFill>
                <a:srgbClr val="000000"/>
              </a:solidFill>
            </a:endParaRPr>
          </a:p>
          <a:p>
            <a:pPr marL="457200" lvl="0" indent="-228600" algn="l" rtl="0">
              <a:lnSpc>
                <a:spcPct val="90000"/>
              </a:lnSpc>
              <a:spcBef>
                <a:spcPts val="1000"/>
              </a:spcBef>
              <a:spcAft>
                <a:spcPts val="0"/>
              </a:spcAft>
              <a:buClr>
                <a:schemeClr val="dk1"/>
              </a:buClr>
              <a:buSzPts val="1800"/>
              <a:buNone/>
            </a:pPr>
            <a:endParaRPr dirty="0"/>
          </a:p>
        </p:txBody>
      </p:sp>
      <p:sp>
        <p:nvSpPr>
          <p:cNvPr id="4" name="Text Placeholder 3"/>
          <p:cNvSpPr>
            <a:spLocks noGrp="1"/>
          </p:cNvSpPr>
          <p:nvPr>
            <p:ph type="body" sz="quarter" idx="13"/>
          </p:nvPr>
        </p:nvSpPr>
        <p:spPr/>
        <p:txBody>
          <a:bodyPr>
            <a:normAutofit/>
          </a:bodyPr>
          <a:lstStyle/>
          <a:p>
            <a:pPr algn="ctr"/>
            <a:r>
              <a:rPr lang="en-US" dirty="0" smtClean="0"/>
              <a:t>SBAR Data Collection Governance</a:t>
            </a:r>
            <a:endParaRPr lang="en-US" dirty="0"/>
          </a:p>
        </p:txBody>
      </p:sp>
    </p:spTree>
    <p:extLst>
      <p:ext uri="{BB962C8B-B14F-4D97-AF65-F5344CB8AC3E}">
        <p14:creationId xmlns:p14="http://schemas.microsoft.com/office/powerpoint/2010/main" val="10255939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50" name="Google Shape;250;p32"/>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dirty="0"/>
          </a:p>
        </p:txBody>
      </p:sp>
      <p:sp>
        <p:nvSpPr>
          <p:cNvPr id="249" name="Google Shape;249;p32"/>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a:spcBef>
                <a:spcPts val="0"/>
              </a:spcBef>
              <a:buClr>
                <a:schemeClr val="accent1"/>
              </a:buClr>
              <a:buSzPts val="2800"/>
            </a:pPr>
            <a:r>
              <a:rPr lang="en-US" dirty="0">
                <a:solidFill>
                  <a:srgbClr val="000000"/>
                </a:solidFill>
              </a:rPr>
              <a:t>SBAR Data collected twice a year	</a:t>
            </a:r>
          </a:p>
          <a:p>
            <a:pPr lvl="1" indent="-241300">
              <a:buClr>
                <a:schemeClr val="accent1"/>
              </a:buClr>
              <a:buSzPts val="2000"/>
            </a:pPr>
            <a:r>
              <a:rPr lang="en-US" dirty="0">
                <a:solidFill>
                  <a:srgbClr val="000000"/>
                </a:solidFill>
              </a:rPr>
              <a:t>Preliminary SBAR (February 1</a:t>
            </a:r>
            <a:r>
              <a:rPr lang="en-US" baseline="30000" dirty="0">
                <a:solidFill>
                  <a:srgbClr val="000000"/>
                </a:solidFill>
              </a:rPr>
              <a:t>st</a:t>
            </a:r>
            <a:r>
              <a:rPr lang="en-US" dirty="0">
                <a:solidFill>
                  <a:srgbClr val="000000"/>
                </a:solidFill>
              </a:rPr>
              <a:t> through mid-March)</a:t>
            </a:r>
          </a:p>
          <a:p>
            <a:pPr lvl="2">
              <a:buClr>
                <a:schemeClr val="dk1"/>
              </a:buClr>
              <a:buSzPts val="1800"/>
            </a:pPr>
            <a:r>
              <a:rPr lang="en-US" dirty="0">
                <a:solidFill>
                  <a:srgbClr val="1A4480"/>
                </a:solidFill>
                <a:latin typeface="Trebuchet MS"/>
                <a:ea typeface="Trebuchet MS"/>
                <a:cs typeface="Trebuchet MS"/>
                <a:sym typeface="Trebuchet MS"/>
              </a:rPr>
              <a:t>Collection </a:t>
            </a:r>
            <a:r>
              <a:rPr lang="en-US" dirty="0" smtClean="0">
                <a:solidFill>
                  <a:srgbClr val="1A4480"/>
                </a:solidFill>
                <a:latin typeface="Trebuchet MS"/>
                <a:ea typeface="Trebuchet MS"/>
                <a:cs typeface="Trebuchet MS"/>
                <a:sym typeface="Trebuchet MS"/>
              </a:rPr>
              <a:t>may retire 2023-2024</a:t>
            </a:r>
            <a:endParaRPr lang="en-US" dirty="0">
              <a:solidFill>
                <a:srgbClr val="1A4480"/>
              </a:solidFill>
              <a:latin typeface="Trebuchet MS"/>
              <a:ea typeface="Trebuchet MS"/>
              <a:cs typeface="Trebuchet MS"/>
              <a:sym typeface="Trebuchet MS"/>
            </a:endParaRPr>
          </a:p>
          <a:p>
            <a:pPr lvl="2">
              <a:buClr>
                <a:schemeClr val="dk1"/>
              </a:buClr>
              <a:buSzPts val="1800"/>
            </a:pPr>
            <a:r>
              <a:rPr lang="en-US" dirty="0">
                <a:solidFill>
                  <a:srgbClr val="1A4480"/>
                </a:solidFill>
                <a:latin typeface="Trebuchet MS"/>
                <a:ea typeface="Trebuchet MS"/>
                <a:cs typeface="Trebuchet MS"/>
                <a:sym typeface="Trebuchet MS"/>
              </a:rPr>
              <a:t>This is not required of regional programs at this time, but submission is encouraged</a:t>
            </a:r>
          </a:p>
          <a:p>
            <a:pPr lvl="1" indent="-241300">
              <a:buClr>
                <a:schemeClr val="accent1"/>
              </a:buClr>
              <a:buSzPts val="2000"/>
            </a:pPr>
            <a:r>
              <a:rPr lang="en-US" dirty="0">
                <a:solidFill>
                  <a:srgbClr val="000000"/>
                </a:solidFill>
              </a:rPr>
              <a:t>End of Year (EOY) SBAR (July </a:t>
            </a:r>
            <a:r>
              <a:rPr lang="en-US" dirty="0" smtClean="0">
                <a:solidFill>
                  <a:srgbClr val="000000"/>
                </a:solidFill>
              </a:rPr>
              <a:t>3rd </a:t>
            </a:r>
            <a:r>
              <a:rPr lang="en-US" dirty="0">
                <a:solidFill>
                  <a:srgbClr val="000000"/>
                </a:solidFill>
              </a:rPr>
              <a:t>through August)</a:t>
            </a:r>
          </a:p>
          <a:p>
            <a:pPr lvl="2" indent="-241300">
              <a:buClr>
                <a:schemeClr val="accent1"/>
              </a:buClr>
              <a:buSzPts val="2000"/>
            </a:pPr>
            <a:r>
              <a:rPr lang="en-US" dirty="0">
                <a:solidFill>
                  <a:schemeClr val="tx1"/>
                </a:solidFill>
                <a:latin typeface="Trebuchet MS" panose="020B0603020202020204" pitchFamily="34" charset="0"/>
              </a:rPr>
              <a:t>Required</a:t>
            </a:r>
          </a:p>
          <a:p>
            <a:pPr marL="457200" lvl="0" indent="-228600" algn="l" rtl="0">
              <a:lnSpc>
                <a:spcPct val="90000"/>
              </a:lnSpc>
              <a:spcBef>
                <a:spcPts val="1000"/>
              </a:spcBef>
              <a:spcAft>
                <a:spcPts val="0"/>
              </a:spcAft>
              <a:buClr>
                <a:schemeClr val="dk1"/>
              </a:buClr>
              <a:buSzPts val="1800"/>
              <a:buNone/>
            </a:pPr>
            <a:endParaRPr dirty="0"/>
          </a:p>
        </p:txBody>
      </p:sp>
      <p:sp>
        <p:nvSpPr>
          <p:cNvPr id="4" name="Text Placeholder 3"/>
          <p:cNvSpPr>
            <a:spLocks noGrp="1"/>
          </p:cNvSpPr>
          <p:nvPr>
            <p:ph type="body" sz="quarter" idx="13"/>
          </p:nvPr>
        </p:nvSpPr>
        <p:spPr/>
        <p:txBody>
          <a:bodyPr>
            <a:normAutofit/>
          </a:bodyPr>
          <a:lstStyle/>
          <a:p>
            <a:pPr algn="ctr"/>
            <a:r>
              <a:rPr lang="en-US" dirty="0" smtClean="0"/>
              <a:t>File Submissions</a:t>
            </a:r>
            <a:endParaRPr lang="en-US" dirty="0"/>
          </a:p>
        </p:txBody>
      </p:sp>
    </p:spTree>
    <p:extLst>
      <p:ext uri="{BB962C8B-B14F-4D97-AF65-F5344CB8AC3E}">
        <p14:creationId xmlns:p14="http://schemas.microsoft.com/office/powerpoint/2010/main" val="23382136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6" name="Google Shape;256;p33"/>
          <p:cNvSpPr txBox="1">
            <a:spLocks noGrp="1"/>
          </p:cNvSpPr>
          <p:nvPr>
            <p:ph idx="1"/>
          </p:nvPr>
        </p:nvSpPr>
        <p:spPr>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1000"/>
              </a:spcBef>
              <a:spcAft>
                <a:spcPts val="0"/>
              </a:spcAft>
              <a:buSzPts val="1800"/>
              <a:buNone/>
            </a:pPr>
            <a:r>
              <a:rPr lang="en-US" dirty="0">
                <a:solidFill>
                  <a:srgbClr val="000000"/>
                </a:solidFill>
              </a:rPr>
              <a:t>SBAR Data File includes:</a:t>
            </a:r>
            <a:endParaRPr dirty="0">
              <a:solidFill>
                <a:srgbClr val="000000"/>
              </a:solidFill>
            </a:endParaRPr>
          </a:p>
          <a:p>
            <a:pPr marL="685800" lvl="0" indent="0" algn="l" rtl="0">
              <a:lnSpc>
                <a:spcPct val="115000"/>
              </a:lnSpc>
              <a:spcBef>
                <a:spcPts val="0"/>
              </a:spcBef>
              <a:spcAft>
                <a:spcPts val="0"/>
              </a:spcAft>
              <a:buSzPts val="1800"/>
              <a:buNone/>
            </a:pPr>
            <a:endParaRPr sz="900" dirty="0">
              <a:solidFill>
                <a:srgbClr val="000000"/>
              </a:solidFill>
              <a:latin typeface="Arial"/>
              <a:ea typeface="Arial"/>
              <a:cs typeface="Arial"/>
              <a:sym typeface="Arial"/>
            </a:endParaRPr>
          </a:p>
          <a:p>
            <a:pPr marL="457200" lvl="0" indent="-368300" algn="l" rtl="0">
              <a:lnSpc>
                <a:spcPct val="115000"/>
              </a:lnSpc>
              <a:spcBef>
                <a:spcPts val="0"/>
              </a:spcBef>
              <a:spcAft>
                <a:spcPts val="0"/>
              </a:spcAft>
              <a:buClr>
                <a:srgbClr val="000000"/>
              </a:buClr>
              <a:buSzPts val="2200"/>
              <a:buFont typeface="Arial"/>
              <a:buChar char="•"/>
            </a:pPr>
            <a:r>
              <a:rPr lang="en-US" sz="2400" b="1" dirty="0">
                <a:solidFill>
                  <a:srgbClr val="000000"/>
                </a:solidFill>
                <a:latin typeface="Trebuchet MS"/>
                <a:ea typeface="Trebuchet MS"/>
                <a:cs typeface="Trebuchet MS"/>
                <a:sym typeface="Trebuchet MS"/>
              </a:rPr>
              <a:t>A</a:t>
            </a:r>
            <a:r>
              <a:rPr lang="en-US" sz="2400" dirty="0">
                <a:solidFill>
                  <a:srgbClr val="000000"/>
                </a:solidFill>
                <a:latin typeface="Trebuchet MS"/>
                <a:ea typeface="Trebuchet MS"/>
                <a:cs typeface="Trebuchet MS"/>
                <a:sym typeface="Trebuchet MS"/>
              </a:rPr>
              <a:t> Record -  Details about the submission type, school year and school division or regional center number</a:t>
            </a:r>
            <a:endParaRPr sz="2400" dirty="0">
              <a:solidFill>
                <a:srgbClr val="000000"/>
              </a:solidFill>
              <a:latin typeface="Trebuchet MS"/>
              <a:ea typeface="Trebuchet MS"/>
              <a:cs typeface="Trebuchet MS"/>
              <a:sym typeface="Trebuchet MS"/>
            </a:endParaRPr>
          </a:p>
          <a:p>
            <a:pPr marL="457200" lvl="0" indent="-368300" algn="l" rtl="0">
              <a:lnSpc>
                <a:spcPct val="115000"/>
              </a:lnSpc>
              <a:spcBef>
                <a:spcPts val="0"/>
              </a:spcBef>
              <a:spcAft>
                <a:spcPts val="0"/>
              </a:spcAft>
              <a:buClr>
                <a:srgbClr val="000000"/>
              </a:buClr>
              <a:buSzPts val="2200"/>
              <a:buFont typeface="Arial"/>
              <a:buChar char="•"/>
            </a:pPr>
            <a:r>
              <a:rPr lang="en-US" sz="2400" b="1" dirty="0">
                <a:solidFill>
                  <a:srgbClr val="000000"/>
                </a:solidFill>
                <a:latin typeface="Trebuchet MS"/>
                <a:ea typeface="Trebuchet MS"/>
                <a:cs typeface="Trebuchet MS"/>
                <a:sym typeface="Trebuchet MS"/>
              </a:rPr>
              <a:t>B</a:t>
            </a:r>
            <a:r>
              <a:rPr lang="en-US" sz="2400" dirty="0">
                <a:solidFill>
                  <a:srgbClr val="000000"/>
                </a:solidFill>
                <a:latin typeface="Trebuchet MS"/>
                <a:ea typeface="Trebuchet MS"/>
                <a:cs typeface="Trebuchet MS"/>
                <a:sym typeface="Trebuchet MS"/>
              </a:rPr>
              <a:t> </a:t>
            </a:r>
            <a:r>
              <a:rPr lang="en-US" sz="2400" dirty="0" smtClean="0">
                <a:solidFill>
                  <a:srgbClr val="000000"/>
                </a:solidFill>
                <a:latin typeface="Trebuchet MS"/>
                <a:ea typeface="Trebuchet MS"/>
                <a:cs typeface="Trebuchet MS"/>
                <a:sym typeface="Trebuchet MS"/>
              </a:rPr>
              <a:t>Records (Events) </a:t>
            </a:r>
            <a:r>
              <a:rPr lang="en-US" sz="2400" dirty="0">
                <a:solidFill>
                  <a:srgbClr val="000000"/>
                </a:solidFill>
                <a:latin typeface="Trebuchet MS"/>
                <a:ea typeface="Trebuchet MS"/>
                <a:cs typeface="Trebuchet MS"/>
                <a:sym typeface="Trebuchet MS"/>
              </a:rPr>
              <a:t>- Details about the event including location and time of occurrence</a:t>
            </a:r>
            <a:endParaRPr sz="2400" dirty="0">
              <a:solidFill>
                <a:srgbClr val="000000"/>
              </a:solidFill>
              <a:latin typeface="Trebuchet MS"/>
              <a:ea typeface="Trebuchet MS"/>
              <a:cs typeface="Trebuchet MS"/>
              <a:sym typeface="Trebuchet MS"/>
            </a:endParaRPr>
          </a:p>
          <a:p>
            <a:pPr marL="457200" lvl="0" indent="-368300" algn="l" rtl="0">
              <a:lnSpc>
                <a:spcPct val="115000"/>
              </a:lnSpc>
              <a:spcBef>
                <a:spcPts val="0"/>
              </a:spcBef>
              <a:spcAft>
                <a:spcPts val="0"/>
              </a:spcAft>
              <a:buClr>
                <a:srgbClr val="000000"/>
              </a:buClr>
              <a:buSzPts val="2200"/>
              <a:buFont typeface="Arial"/>
              <a:buChar char="•"/>
            </a:pPr>
            <a:r>
              <a:rPr lang="en-US" sz="2400" b="1" dirty="0">
                <a:solidFill>
                  <a:srgbClr val="000000"/>
                </a:solidFill>
                <a:latin typeface="Trebuchet MS"/>
                <a:ea typeface="Trebuchet MS"/>
                <a:cs typeface="Trebuchet MS"/>
                <a:sym typeface="Trebuchet MS"/>
              </a:rPr>
              <a:t>C</a:t>
            </a:r>
            <a:r>
              <a:rPr lang="en-US" sz="2400" dirty="0">
                <a:solidFill>
                  <a:srgbClr val="000000"/>
                </a:solidFill>
                <a:latin typeface="Trebuchet MS"/>
                <a:ea typeface="Trebuchet MS"/>
                <a:cs typeface="Trebuchet MS"/>
                <a:sym typeface="Trebuchet MS"/>
              </a:rPr>
              <a:t> </a:t>
            </a:r>
            <a:r>
              <a:rPr lang="en-US" sz="2400" dirty="0" smtClean="0">
                <a:solidFill>
                  <a:srgbClr val="000000"/>
                </a:solidFill>
                <a:latin typeface="Trebuchet MS"/>
                <a:ea typeface="Trebuchet MS"/>
                <a:cs typeface="Trebuchet MS"/>
                <a:sym typeface="Trebuchet MS"/>
              </a:rPr>
              <a:t>Records (Student Behaviors) - </a:t>
            </a:r>
            <a:r>
              <a:rPr lang="en-US" sz="2400" dirty="0">
                <a:solidFill>
                  <a:srgbClr val="000000"/>
                </a:solidFill>
                <a:latin typeface="Trebuchet MS"/>
                <a:ea typeface="Trebuchet MS"/>
                <a:cs typeface="Trebuchet MS"/>
                <a:sym typeface="Trebuchet MS"/>
              </a:rPr>
              <a:t>Individual student behaviors that result in an administrative response</a:t>
            </a:r>
            <a:endParaRPr sz="2400" dirty="0">
              <a:solidFill>
                <a:srgbClr val="000000"/>
              </a:solidFill>
              <a:latin typeface="Trebuchet MS"/>
              <a:ea typeface="Trebuchet MS"/>
              <a:cs typeface="Trebuchet MS"/>
              <a:sym typeface="Trebuchet MS"/>
            </a:endParaRPr>
          </a:p>
          <a:p>
            <a:pPr marL="457200" lvl="0" indent="-368300" algn="l" rtl="0">
              <a:lnSpc>
                <a:spcPct val="115000"/>
              </a:lnSpc>
              <a:spcBef>
                <a:spcPts val="0"/>
              </a:spcBef>
              <a:spcAft>
                <a:spcPts val="0"/>
              </a:spcAft>
              <a:buClr>
                <a:srgbClr val="000000"/>
              </a:buClr>
              <a:buSzPts val="2200"/>
              <a:buFont typeface="Arial"/>
              <a:buChar char="•"/>
            </a:pPr>
            <a:r>
              <a:rPr lang="en-US" sz="2400" b="1" dirty="0">
                <a:solidFill>
                  <a:srgbClr val="000000"/>
                </a:solidFill>
                <a:latin typeface="Trebuchet MS"/>
                <a:ea typeface="Trebuchet MS"/>
                <a:cs typeface="Trebuchet MS"/>
                <a:sym typeface="Trebuchet MS"/>
              </a:rPr>
              <a:t>D</a:t>
            </a:r>
            <a:r>
              <a:rPr lang="en-US" sz="2400" dirty="0">
                <a:solidFill>
                  <a:srgbClr val="000000"/>
                </a:solidFill>
                <a:latin typeface="Trebuchet MS"/>
                <a:ea typeface="Trebuchet MS"/>
                <a:cs typeface="Trebuchet MS"/>
                <a:sym typeface="Trebuchet MS"/>
              </a:rPr>
              <a:t> </a:t>
            </a:r>
            <a:r>
              <a:rPr lang="en-US" sz="2400" dirty="0" smtClean="0">
                <a:solidFill>
                  <a:srgbClr val="000000"/>
                </a:solidFill>
                <a:latin typeface="Trebuchet MS"/>
                <a:ea typeface="Trebuchet MS"/>
                <a:cs typeface="Trebuchet MS"/>
                <a:sym typeface="Trebuchet MS"/>
              </a:rPr>
              <a:t>Records </a:t>
            </a:r>
            <a:r>
              <a:rPr lang="en-US" sz="2400" dirty="0">
                <a:solidFill>
                  <a:srgbClr val="000000"/>
                </a:solidFill>
                <a:latin typeface="Trebuchet MS"/>
                <a:ea typeface="Trebuchet MS"/>
                <a:cs typeface="Trebuchet MS"/>
                <a:sym typeface="Trebuchet MS"/>
              </a:rPr>
              <a:t>- Administrative responses include any behavioral intervention, instructional support, disciplinary sanction, alternative placement, or notification to law enforcement</a:t>
            </a:r>
            <a:endParaRPr sz="2400" dirty="0">
              <a:solidFill>
                <a:srgbClr val="000000"/>
              </a:solidFill>
              <a:latin typeface="Trebuchet MS"/>
              <a:ea typeface="Trebuchet MS"/>
              <a:cs typeface="Trebuchet MS"/>
              <a:sym typeface="Trebuchet MS"/>
            </a:endParaRPr>
          </a:p>
          <a:p>
            <a:pPr marL="457200" lvl="0" indent="-368300" algn="l" rtl="0">
              <a:lnSpc>
                <a:spcPct val="115000"/>
              </a:lnSpc>
              <a:spcBef>
                <a:spcPts val="0"/>
              </a:spcBef>
              <a:spcAft>
                <a:spcPts val="0"/>
              </a:spcAft>
              <a:buClr>
                <a:srgbClr val="000000"/>
              </a:buClr>
              <a:buSzPts val="2200"/>
              <a:buFont typeface="Arial"/>
              <a:buChar char="•"/>
            </a:pPr>
            <a:r>
              <a:rPr lang="en-US" sz="2400" b="1" dirty="0">
                <a:solidFill>
                  <a:srgbClr val="000000"/>
                </a:solidFill>
                <a:latin typeface="Trebuchet MS"/>
                <a:ea typeface="Trebuchet MS"/>
                <a:cs typeface="Trebuchet MS"/>
                <a:sym typeface="Trebuchet MS"/>
              </a:rPr>
              <a:t>E</a:t>
            </a:r>
            <a:r>
              <a:rPr lang="en-US" sz="2400" dirty="0">
                <a:solidFill>
                  <a:srgbClr val="000000"/>
                </a:solidFill>
                <a:latin typeface="Trebuchet MS"/>
                <a:ea typeface="Trebuchet MS"/>
                <a:cs typeface="Trebuchet MS"/>
                <a:sym typeface="Trebuchet MS"/>
              </a:rPr>
              <a:t> </a:t>
            </a:r>
            <a:r>
              <a:rPr lang="en-US" sz="2400" dirty="0" smtClean="0">
                <a:solidFill>
                  <a:srgbClr val="000000"/>
                </a:solidFill>
                <a:latin typeface="Trebuchet MS"/>
                <a:ea typeface="Trebuchet MS"/>
                <a:cs typeface="Trebuchet MS"/>
                <a:sym typeface="Trebuchet MS"/>
              </a:rPr>
              <a:t>Records - </a:t>
            </a:r>
            <a:r>
              <a:rPr lang="en-US" sz="2400" dirty="0">
                <a:solidFill>
                  <a:srgbClr val="000000"/>
                </a:solidFill>
                <a:latin typeface="Trebuchet MS"/>
                <a:ea typeface="Trebuchet MS"/>
                <a:cs typeface="Trebuchet MS"/>
                <a:sym typeface="Trebuchet MS"/>
              </a:rPr>
              <a:t>The type and number of victims involved in the event</a:t>
            </a:r>
            <a:endParaRPr sz="2400" dirty="0"/>
          </a:p>
          <a:p>
            <a:pPr marL="457200" lvl="0" indent="-368300" algn="l" rtl="0">
              <a:lnSpc>
                <a:spcPct val="115000"/>
              </a:lnSpc>
              <a:spcBef>
                <a:spcPts val="0"/>
              </a:spcBef>
              <a:spcAft>
                <a:spcPts val="0"/>
              </a:spcAft>
              <a:buClr>
                <a:srgbClr val="000000"/>
              </a:buClr>
              <a:buSzPts val="2200"/>
              <a:buChar char="•"/>
            </a:pPr>
            <a:r>
              <a:rPr lang="en-US" sz="2400" b="1" dirty="0">
                <a:solidFill>
                  <a:srgbClr val="000000"/>
                </a:solidFill>
                <a:latin typeface="Trebuchet MS"/>
                <a:ea typeface="Trebuchet MS"/>
                <a:cs typeface="Trebuchet MS"/>
                <a:sym typeface="Trebuchet MS"/>
              </a:rPr>
              <a:t>RecordCount</a:t>
            </a:r>
            <a:r>
              <a:rPr lang="en-US" sz="2400" dirty="0">
                <a:solidFill>
                  <a:srgbClr val="000000"/>
                </a:solidFill>
                <a:latin typeface="Trebuchet MS"/>
                <a:ea typeface="Trebuchet MS"/>
                <a:cs typeface="Trebuchet MS"/>
                <a:sym typeface="Trebuchet MS"/>
              </a:rPr>
              <a:t>= # (The number of A, B, C, D and E records in your data file) </a:t>
            </a:r>
            <a:endParaRPr sz="2400" dirty="0">
              <a:solidFill>
                <a:srgbClr val="000000"/>
              </a:solidFill>
              <a:latin typeface="Trebuchet MS"/>
              <a:ea typeface="Trebuchet MS"/>
              <a:cs typeface="Trebuchet MS"/>
              <a:sym typeface="Trebuchet MS"/>
            </a:endParaRPr>
          </a:p>
          <a:p>
            <a:pPr marL="0" lvl="0" indent="0" algn="l" rtl="0">
              <a:lnSpc>
                <a:spcPct val="90000"/>
              </a:lnSpc>
              <a:spcBef>
                <a:spcPts val="1000"/>
              </a:spcBef>
              <a:spcAft>
                <a:spcPts val="0"/>
              </a:spcAft>
              <a:buSzPts val="1800"/>
              <a:buNone/>
            </a:pPr>
            <a:r>
              <a:rPr lang="en-US" dirty="0"/>
              <a:t> </a:t>
            </a:r>
            <a:endParaRPr dirty="0"/>
          </a:p>
        </p:txBody>
      </p:sp>
      <p:sp>
        <p:nvSpPr>
          <p:cNvPr id="2" name="Text Placeholder 1"/>
          <p:cNvSpPr>
            <a:spLocks noGrp="1"/>
          </p:cNvSpPr>
          <p:nvPr>
            <p:ph type="body" sz="quarter" idx="13"/>
          </p:nvPr>
        </p:nvSpPr>
        <p:spPr/>
        <p:txBody>
          <a:bodyPr/>
          <a:lstStyle/>
          <a:p>
            <a:pPr algn="ctr"/>
            <a:r>
              <a:rPr lang="en-US" dirty="0" smtClean="0"/>
              <a:t>Data File Layout </a:t>
            </a:r>
            <a:endParaRPr lang="en-US" dirty="0"/>
          </a:p>
        </p:txBody>
      </p:sp>
    </p:spTree>
    <p:extLst>
      <p:ext uri="{BB962C8B-B14F-4D97-AF65-F5344CB8AC3E}">
        <p14:creationId xmlns:p14="http://schemas.microsoft.com/office/powerpoint/2010/main" val="36801955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5" name="Text Placeholder 4"/>
          <p:cNvSpPr>
            <a:spLocks noGrp="1"/>
          </p:cNvSpPr>
          <p:nvPr>
            <p:ph type="body" sz="quarter" idx="13"/>
          </p:nvPr>
        </p:nvSpPr>
        <p:spPr>
          <a:solidFill>
            <a:schemeClr val="tx1"/>
          </a:solidFill>
        </p:spPr>
        <p:txBody>
          <a:bodyPr/>
          <a:lstStyle/>
          <a:p>
            <a:pPr algn="ctr"/>
            <a:r>
              <a:rPr lang="en-US" dirty="0" smtClean="0">
                <a:solidFill>
                  <a:schemeClr val="bg2"/>
                </a:solidFill>
              </a:rPr>
              <a:t>DATA File Layout</a:t>
            </a:r>
            <a:endParaRPr lang="en-US" dirty="0">
              <a:solidFill>
                <a:schemeClr val="bg2"/>
              </a:solidFill>
            </a:endParaRPr>
          </a:p>
        </p:txBody>
      </p:sp>
      <p:sp>
        <p:nvSpPr>
          <p:cNvPr id="262" name="Google Shape;262;p34"/>
          <p:cNvSpPr txBox="1"/>
          <p:nvPr/>
        </p:nvSpPr>
        <p:spPr>
          <a:xfrm>
            <a:off x="402410" y="1438293"/>
            <a:ext cx="11074400" cy="44011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dirty="0" smtClean="0">
                <a:solidFill>
                  <a:srgbClr val="000000"/>
                </a:solidFill>
                <a:latin typeface="Trebuchet MS"/>
                <a:ea typeface="Trebuchet MS"/>
                <a:cs typeface="Trebuchet MS"/>
                <a:sym typeface="Trebuchet MS"/>
              </a:rPr>
              <a:t>The Header </a:t>
            </a:r>
            <a:r>
              <a:rPr lang="en-US" sz="2000" b="0" i="0" u="none" strike="noStrike" cap="none" dirty="0" smtClean="0">
                <a:solidFill>
                  <a:srgbClr val="000000"/>
                </a:solidFill>
                <a:latin typeface="Trebuchet MS"/>
                <a:ea typeface="Trebuchet MS"/>
                <a:cs typeface="Trebuchet MS"/>
                <a:sym typeface="Trebuchet MS"/>
              </a:rPr>
              <a:t>must include all information exactly as indicated below</a:t>
            </a:r>
            <a:endParaRPr sz="2000" dirty="0" smtClean="0"/>
          </a:p>
          <a:p>
            <a:pPr marL="0" marR="0" lvl="0" indent="0" algn="l" rtl="0">
              <a:lnSpc>
                <a:spcPct val="100000"/>
              </a:lnSpc>
              <a:spcBef>
                <a:spcPts val="0"/>
              </a:spcBef>
              <a:spcAft>
                <a:spcPts val="0"/>
              </a:spcAft>
              <a:buNone/>
            </a:pPr>
            <a:endParaRPr sz="2000" b="0" i="0" u="none" strike="noStrike" cap="none" dirty="0" smtClean="0">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None/>
            </a:pPr>
            <a:r>
              <a:rPr lang="en-US" sz="2000" b="1" i="0" u="none" strike="noStrike" cap="none" dirty="0" smtClean="0">
                <a:solidFill>
                  <a:srgbClr val="000000"/>
                </a:solidFill>
                <a:latin typeface="Trebuchet MS"/>
                <a:ea typeface="Trebuchet MS"/>
                <a:cs typeface="Trebuchet MS"/>
                <a:sym typeface="Trebuchet MS"/>
              </a:rPr>
              <a:t>SenderID=</a:t>
            </a:r>
            <a:r>
              <a:rPr lang="en-US" sz="2000" b="0" i="0" u="none" strike="noStrike" cap="none" dirty="0" smtClean="0">
                <a:solidFill>
                  <a:srgbClr val="000000"/>
                </a:solidFill>
                <a:latin typeface="Trebuchet MS"/>
                <a:ea typeface="Trebuchet MS"/>
                <a:cs typeface="Trebuchet MS"/>
                <a:sym typeface="Trebuchet MS"/>
              </a:rPr>
              <a:t>999         3-digit Division or Regional Center Number (leading zero must be included,</a:t>
            </a:r>
          </a:p>
          <a:p>
            <a:pPr marL="0" marR="0" lvl="0" indent="0" algn="l" rtl="0">
              <a:lnSpc>
                <a:spcPct val="100000"/>
              </a:lnSpc>
              <a:spcBef>
                <a:spcPts val="0"/>
              </a:spcBef>
              <a:spcAft>
                <a:spcPts val="0"/>
              </a:spcAft>
              <a:buNone/>
            </a:pPr>
            <a:r>
              <a:rPr lang="en-US" sz="2000" dirty="0" smtClean="0">
                <a:solidFill>
                  <a:srgbClr val="000000"/>
                </a:solidFill>
                <a:latin typeface="Trebuchet MS"/>
                <a:ea typeface="Trebuchet MS"/>
                <a:cs typeface="Trebuchet MS"/>
                <a:sym typeface="Trebuchet MS"/>
              </a:rPr>
              <a:t>           </a:t>
            </a:r>
            <a:r>
              <a:rPr lang="en-US" sz="2000" b="0" i="0" u="none" strike="noStrike" cap="none" dirty="0" smtClean="0">
                <a:solidFill>
                  <a:srgbClr val="000000"/>
                </a:solidFill>
                <a:latin typeface="Trebuchet MS"/>
                <a:ea typeface="Trebuchet MS"/>
                <a:cs typeface="Trebuchet MS"/>
                <a:sym typeface="Trebuchet MS"/>
              </a:rPr>
              <a:t>                    i.e. 001)</a:t>
            </a:r>
            <a:endParaRPr sz="2000" dirty="0" smtClean="0"/>
          </a:p>
          <a:p>
            <a:pPr marL="0" marR="0" lvl="0" indent="0" algn="l" rtl="0">
              <a:lnSpc>
                <a:spcPct val="100000"/>
              </a:lnSpc>
              <a:spcBef>
                <a:spcPts val="0"/>
              </a:spcBef>
              <a:spcAft>
                <a:spcPts val="0"/>
              </a:spcAft>
              <a:buNone/>
            </a:pPr>
            <a:r>
              <a:rPr lang="en-US" sz="2000" b="1" i="0" u="none" strike="noStrike" cap="none" dirty="0" smtClean="0">
                <a:solidFill>
                  <a:srgbClr val="000000"/>
                </a:solidFill>
                <a:latin typeface="Trebuchet MS"/>
                <a:ea typeface="Trebuchet MS"/>
                <a:cs typeface="Trebuchet MS"/>
                <a:sym typeface="Trebuchet MS"/>
              </a:rPr>
              <a:t>CreateDate=</a:t>
            </a:r>
            <a:r>
              <a:rPr lang="en-US" sz="2000" b="0" i="0" u="none" strike="noStrike" cap="none" dirty="0" smtClean="0">
                <a:solidFill>
                  <a:srgbClr val="000000"/>
                </a:solidFill>
                <a:latin typeface="Trebuchet MS"/>
                <a:ea typeface="Trebuchet MS"/>
                <a:cs typeface="Trebuchet MS"/>
                <a:sym typeface="Trebuchet MS"/>
              </a:rPr>
              <a:t>08/31/2022            Current date in mm/dd/yyyy format</a:t>
            </a:r>
            <a:endParaRPr sz="2000" dirty="0" smtClean="0"/>
          </a:p>
          <a:p>
            <a:pPr marL="0" marR="0" lvl="0" indent="0" algn="l" rtl="0">
              <a:lnSpc>
                <a:spcPct val="100000"/>
              </a:lnSpc>
              <a:spcBef>
                <a:spcPts val="0"/>
              </a:spcBef>
              <a:spcAft>
                <a:spcPts val="0"/>
              </a:spcAft>
              <a:buNone/>
            </a:pPr>
            <a:r>
              <a:rPr lang="en-US" sz="2000" b="1" i="0" u="none" strike="noStrike" cap="none" dirty="0" smtClean="0">
                <a:solidFill>
                  <a:srgbClr val="000000"/>
                </a:solidFill>
                <a:latin typeface="Trebuchet MS"/>
                <a:ea typeface="Trebuchet MS"/>
                <a:cs typeface="Trebuchet MS"/>
                <a:sym typeface="Trebuchet MS"/>
              </a:rPr>
              <a:t>CreateTime=</a:t>
            </a:r>
            <a:r>
              <a:rPr lang="en-US" sz="2000" b="0" i="0" u="none" strike="noStrike" cap="none" dirty="0" smtClean="0">
                <a:solidFill>
                  <a:srgbClr val="000000"/>
                </a:solidFill>
                <a:latin typeface="Trebuchet MS"/>
                <a:ea typeface="Trebuchet MS"/>
                <a:cs typeface="Trebuchet MS"/>
                <a:sym typeface="Trebuchet MS"/>
              </a:rPr>
              <a:t>11:00:01            Current time in hh:mm:ss format</a:t>
            </a:r>
            <a:endParaRPr sz="2000" dirty="0" smtClean="0"/>
          </a:p>
          <a:p>
            <a:pPr marL="0" marR="0" lvl="0" indent="0" algn="l" rtl="0">
              <a:lnSpc>
                <a:spcPct val="100000"/>
              </a:lnSpc>
              <a:spcBef>
                <a:spcPts val="0"/>
              </a:spcBef>
              <a:spcAft>
                <a:spcPts val="0"/>
              </a:spcAft>
              <a:buNone/>
            </a:pPr>
            <a:r>
              <a:rPr lang="en-US" sz="2000" b="1" i="0" u="none" strike="noStrike" cap="none" dirty="0" smtClean="0">
                <a:solidFill>
                  <a:srgbClr val="000000"/>
                </a:solidFill>
                <a:latin typeface="Trebuchet MS"/>
                <a:ea typeface="Trebuchet MS"/>
                <a:cs typeface="Trebuchet MS"/>
                <a:sym typeface="Trebuchet MS"/>
              </a:rPr>
              <a:t>EMAIL=</a:t>
            </a:r>
            <a:r>
              <a:rPr lang="en-US" sz="2000" b="0" i="0" u="none" strike="noStrike" cap="none" dirty="0" smtClean="0">
                <a:solidFill>
                  <a:schemeClr val="dk1"/>
                </a:solidFill>
                <a:latin typeface="Trebuchet MS"/>
                <a:ea typeface="Trebuchet MS"/>
                <a:cs typeface="Trebuchet MS"/>
                <a:sym typeface="Trebuchet MS"/>
              </a:rPr>
              <a:t>peterpan@xyz.com            </a:t>
            </a:r>
            <a:r>
              <a:rPr lang="en-US" sz="2000" b="0" i="0" u="none" strike="noStrike" cap="none" dirty="0" smtClean="0">
                <a:solidFill>
                  <a:srgbClr val="000000"/>
                </a:solidFill>
                <a:latin typeface="Trebuchet MS"/>
                <a:ea typeface="Trebuchet MS"/>
                <a:cs typeface="Trebuchet MS"/>
                <a:sym typeface="Trebuchet MS"/>
              </a:rPr>
              <a:t>Sender’s e-mail address</a:t>
            </a:r>
            <a:endParaRPr sz="2000" dirty="0" smtClean="0"/>
          </a:p>
          <a:p>
            <a:pPr marL="0" marR="0" lvl="0" indent="0" algn="l" rtl="0">
              <a:lnSpc>
                <a:spcPct val="100000"/>
              </a:lnSpc>
              <a:spcBef>
                <a:spcPts val="0"/>
              </a:spcBef>
              <a:spcAft>
                <a:spcPts val="0"/>
              </a:spcAft>
              <a:buNone/>
            </a:pPr>
            <a:r>
              <a:rPr lang="en-US" sz="2000" b="1" i="0" u="none" strike="noStrike" cap="none" dirty="0" smtClean="0">
                <a:solidFill>
                  <a:srgbClr val="000000"/>
                </a:solidFill>
                <a:latin typeface="Trebuchet MS"/>
                <a:ea typeface="Trebuchet MS"/>
                <a:cs typeface="Trebuchet MS"/>
                <a:sym typeface="Trebuchet MS"/>
              </a:rPr>
              <a:t>~~</a:t>
            </a:r>
            <a:endParaRPr sz="2000" dirty="0" smtClean="0"/>
          </a:p>
          <a:p>
            <a:pPr marL="0" marR="0" lvl="0" indent="0" algn="l" rtl="0">
              <a:lnSpc>
                <a:spcPct val="100000"/>
              </a:lnSpc>
              <a:spcBef>
                <a:spcPts val="0"/>
              </a:spcBef>
              <a:spcAft>
                <a:spcPts val="0"/>
              </a:spcAft>
              <a:buNone/>
            </a:pPr>
            <a:r>
              <a:rPr lang="en-US" sz="2000" b="1" i="0" u="none" strike="noStrike" cap="none" dirty="0" smtClean="0">
                <a:solidFill>
                  <a:srgbClr val="000000"/>
                </a:solidFill>
                <a:latin typeface="Trebuchet MS"/>
                <a:ea typeface="Trebuchet MS"/>
                <a:cs typeface="Trebuchet MS"/>
                <a:sym typeface="Trebuchet MS"/>
              </a:rPr>
              <a:t>DATATYPE=</a:t>
            </a:r>
            <a:r>
              <a:rPr lang="en-US" sz="2000" b="0" i="0" u="none" strike="noStrike" cap="none" dirty="0" smtClean="0">
                <a:solidFill>
                  <a:srgbClr val="000000"/>
                </a:solidFill>
                <a:latin typeface="Trebuchet MS"/>
                <a:ea typeface="Trebuchet MS"/>
                <a:cs typeface="Trebuchet MS"/>
                <a:sym typeface="Trebuchet MS"/>
              </a:rPr>
              <a:t>SBAR            Data Collection Type</a:t>
            </a:r>
            <a:endParaRPr sz="2000" b="0" i="0" u="none" strike="noStrike" cap="none" dirty="0" smtClean="0">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None/>
            </a:pPr>
            <a:r>
              <a:rPr lang="en-US" sz="2000" b="1" i="0" u="none" strike="noStrike" cap="none" dirty="0" smtClean="0">
                <a:solidFill>
                  <a:srgbClr val="000000"/>
                </a:solidFill>
                <a:latin typeface="Trebuchet MS"/>
                <a:ea typeface="Trebuchet MS"/>
                <a:cs typeface="Trebuchet MS"/>
                <a:sym typeface="Trebuchet MS"/>
              </a:rPr>
              <a:t>~</a:t>
            </a:r>
            <a:endParaRPr sz="2000" dirty="0" smtClean="0"/>
          </a:p>
          <a:p>
            <a:pPr marL="0" marR="0" lvl="0" indent="0" algn="l" rtl="0">
              <a:lnSpc>
                <a:spcPct val="100000"/>
              </a:lnSpc>
              <a:spcBef>
                <a:spcPts val="0"/>
              </a:spcBef>
              <a:spcAft>
                <a:spcPts val="0"/>
              </a:spcAft>
              <a:buNone/>
            </a:pPr>
            <a:r>
              <a:rPr lang="en-US" sz="2000" b="0" i="0" u="none" strike="noStrike" cap="none" dirty="0" smtClean="0">
                <a:solidFill>
                  <a:srgbClr val="000000"/>
                </a:solidFill>
                <a:latin typeface="Trebuchet MS"/>
                <a:ea typeface="Trebuchet MS"/>
                <a:cs typeface="Trebuchet MS"/>
                <a:sym typeface="Trebuchet MS"/>
              </a:rPr>
              <a:t>A032021999         </a:t>
            </a:r>
            <a:r>
              <a:rPr lang="en-US" sz="2000" b="1" i="0" u="none" strike="noStrike" cap="none" dirty="0" smtClean="0">
                <a:solidFill>
                  <a:srgbClr val="000000"/>
                </a:solidFill>
                <a:latin typeface="Trebuchet MS"/>
                <a:ea typeface="Trebuchet MS"/>
                <a:cs typeface="Trebuchet MS"/>
                <a:sym typeface="Trebuchet MS"/>
              </a:rPr>
              <a:t>A Record</a:t>
            </a:r>
            <a:r>
              <a:rPr lang="en-US" sz="2000" b="0" i="0" u="none" strike="noStrike" cap="none" dirty="0" smtClean="0">
                <a:solidFill>
                  <a:srgbClr val="000000"/>
                </a:solidFill>
                <a:latin typeface="Trebuchet MS"/>
                <a:ea typeface="Trebuchet MS"/>
                <a:cs typeface="Trebuchet MS"/>
                <a:sym typeface="Trebuchet MS"/>
              </a:rPr>
              <a:t> (Record Type A, File Submission Type 03 (EOY), 09 (Pre-submission),</a:t>
            </a:r>
          </a:p>
          <a:p>
            <a:pPr marL="0" marR="0" lvl="0" indent="0" algn="l" rtl="0">
              <a:lnSpc>
                <a:spcPct val="100000"/>
              </a:lnSpc>
              <a:spcBef>
                <a:spcPts val="0"/>
              </a:spcBef>
              <a:spcAft>
                <a:spcPts val="0"/>
              </a:spcAft>
              <a:buNone/>
            </a:pPr>
            <a:r>
              <a:rPr lang="en-US" sz="2000" dirty="0" smtClean="0">
                <a:solidFill>
                  <a:srgbClr val="000000"/>
                </a:solidFill>
                <a:latin typeface="Trebuchet MS"/>
                <a:ea typeface="Trebuchet MS"/>
                <a:cs typeface="Trebuchet MS"/>
                <a:sym typeface="Trebuchet MS"/>
              </a:rPr>
              <a:t>                                           </a:t>
            </a:r>
            <a:r>
              <a:rPr lang="en-US" sz="2000" b="0" i="0" u="none" strike="noStrike" cap="none" dirty="0" smtClean="0">
                <a:solidFill>
                  <a:srgbClr val="000000"/>
                </a:solidFill>
                <a:latin typeface="Trebuchet MS"/>
                <a:ea typeface="Trebuchet MS"/>
                <a:cs typeface="Trebuchet MS"/>
                <a:sym typeface="Trebuchet MS"/>
              </a:rPr>
              <a:t>or 17 (Preliminary), Beginning School Year and the 3 digit school </a:t>
            </a:r>
          </a:p>
          <a:p>
            <a:pPr marL="0" marR="0" lvl="0" indent="0" algn="l" rtl="0">
              <a:lnSpc>
                <a:spcPct val="100000"/>
              </a:lnSpc>
              <a:spcBef>
                <a:spcPts val="0"/>
              </a:spcBef>
              <a:spcAft>
                <a:spcPts val="0"/>
              </a:spcAft>
              <a:buNone/>
            </a:pPr>
            <a:r>
              <a:rPr lang="en-US" sz="2000" dirty="0" smtClean="0">
                <a:solidFill>
                  <a:srgbClr val="000000"/>
                </a:solidFill>
                <a:latin typeface="Trebuchet MS"/>
                <a:ea typeface="Trebuchet MS"/>
                <a:cs typeface="Trebuchet MS"/>
                <a:sym typeface="Trebuchet MS"/>
              </a:rPr>
              <a:t>                                           </a:t>
            </a:r>
            <a:r>
              <a:rPr lang="en-US" sz="2000" b="0" i="0" u="none" strike="noStrike" cap="none" dirty="0" smtClean="0">
                <a:solidFill>
                  <a:srgbClr val="000000"/>
                </a:solidFill>
                <a:latin typeface="Trebuchet MS"/>
                <a:ea typeface="Trebuchet MS"/>
                <a:cs typeface="Trebuchet MS"/>
                <a:sym typeface="Trebuchet MS"/>
              </a:rPr>
              <a:t>division or regional center/program number)</a:t>
            </a:r>
            <a:endParaRPr sz="2000" b="0" i="0" u="none" strike="noStrike" cap="none" dirty="0" smtClean="0">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None/>
            </a:pPr>
            <a:endParaRPr sz="2000" b="0" i="0" u="none" strike="noStrike" cap="none" dirty="0">
              <a:solidFill>
                <a:schemeClr val="dk1"/>
              </a:solidFill>
              <a:latin typeface="Arial"/>
              <a:ea typeface="Arial"/>
              <a:cs typeface="Arial"/>
              <a:sym typeface="Arial"/>
            </a:endParaRPr>
          </a:p>
        </p:txBody>
      </p:sp>
      <p:sp>
        <p:nvSpPr>
          <p:cNvPr id="263" name="Google Shape;263;p34"/>
          <p:cNvSpPr/>
          <p:nvPr/>
        </p:nvSpPr>
        <p:spPr>
          <a:xfrm>
            <a:off x="2275532" y="2186996"/>
            <a:ext cx="306070" cy="92710"/>
          </a:xfrm>
          <a:prstGeom prst="leftArrow">
            <a:avLst>
              <a:gd name="adj1" fmla="val 50000"/>
              <a:gd name="adj2" fmla="val 50000"/>
            </a:avLst>
          </a:prstGeom>
          <a:solidFill>
            <a:schemeClr val="accent4"/>
          </a:solidFill>
          <a:ln w="25400" cap="flat" cmpd="sng">
            <a:solidFill>
              <a:srgbClr val="BA8C0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264" name="Google Shape;264;p34"/>
          <p:cNvSpPr/>
          <p:nvPr/>
        </p:nvSpPr>
        <p:spPr>
          <a:xfrm>
            <a:off x="3663270" y="2820018"/>
            <a:ext cx="306070" cy="92710"/>
          </a:xfrm>
          <a:prstGeom prst="leftArrow">
            <a:avLst>
              <a:gd name="adj1" fmla="val 50000"/>
              <a:gd name="adj2" fmla="val 50000"/>
            </a:avLst>
          </a:prstGeom>
          <a:solidFill>
            <a:schemeClr val="accent4"/>
          </a:solidFill>
          <a:ln w="25400" cap="flat" cmpd="sng">
            <a:solidFill>
              <a:srgbClr val="BA8C0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265" name="Google Shape;265;p34"/>
          <p:cNvSpPr/>
          <p:nvPr/>
        </p:nvSpPr>
        <p:spPr>
          <a:xfrm>
            <a:off x="3226026" y="3092788"/>
            <a:ext cx="306070" cy="92710"/>
          </a:xfrm>
          <a:prstGeom prst="leftArrow">
            <a:avLst>
              <a:gd name="adj1" fmla="val 50000"/>
              <a:gd name="adj2" fmla="val 50000"/>
            </a:avLst>
          </a:prstGeom>
          <a:solidFill>
            <a:schemeClr val="accent4"/>
          </a:solidFill>
          <a:ln w="25400" cap="flat" cmpd="sng">
            <a:solidFill>
              <a:srgbClr val="BA8C0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266" name="Google Shape;266;p34"/>
          <p:cNvSpPr/>
          <p:nvPr/>
        </p:nvSpPr>
        <p:spPr>
          <a:xfrm>
            <a:off x="3805483" y="3423366"/>
            <a:ext cx="306070" cy="92710"/>
          </a:xfrm>
          <a:prstGeom prst="leftArrow">
            <a:avLst>
              <a:gd name="adj1" fmla="val 50000"/>
              <a:gd name="adj2" fmla="val 50000"/>
            </a:avLst>
          </a:prstGeom>
          <a:solidFill>
            <a:schemeClr val="accent4"/>
          </a:solidFill>
          <a:ln w="25400" cap="flat" cmpd="sng">
            <a:solidFill>
              <a:srgbClr val="BA8C0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267" name="Google Shape;267;p34"/>
          <p:cNvSpPr/>
          <p:nvPr/>
        </p:nvSpPr>
        <p:spPr>
          <a:xfrm>
            <a:off x="2631646" y="4023669"/>
            <a:ext cx="306070" cy="92710"/>
          </a:xfrm>
          <a:prstGeom prst="leftArrow">
            <a:avLst>
              <a:gd name="adj1" fmla="val 50000"/>
              <a:gd name="adj2" fmla="val 50000"/>
            </a:avLst>
          </a:prstGeom>
          <a:solidFill>
            <a:schemeClr val="accent4"/>
          </a:solidFill>
          <a:ln w="25400" cap="flat" cmpd="sng">
            <a:solidFill>
              <a:srgbClr val="BA8C0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268" name="Google Shape;268;p34"/>
          <p:cNvSpPr/>
          <p:nvPr/>
        </p:nvSpPr>
        <p:spPr>
          <a:xfrm>
            <a:off x="2028616" y="4628049"/>
            <a:ext cx="306070" cy="92710"/>
          </a:xfrm>
          <a:prstGeom prst="leftArrow">
            <a:avLst>
              <a:gd name="adj1" fmla="val 50000"/>
              <a:gd name="adj2" fmla="val 50000"/>
            </a:avLst>
          </a:prstGeom>
          <a:solidFill>
            <a:schemeClr val="accent4"/>
          </a:solidFill>
          <a:ln w="25400" cap="flat" cmpd="sng">
            <a:solidFill>
              <a:srgbClr val="BA8C0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74003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4" name="Text Placeholder 3"/>
          <p:cNvSpPr>
            <a:spLocks noGrp="1"/>
          </p:cNvSpPr>
          <p:nvPr>
            <p:ph type="body" sz="quarter" idx="13"/>
          </p:nvPr>
        </p:nvSpPr>
        <p:spPr>
          <a:solidFill>
            <a:schemeClr val="tx1"/>
          </a:solidFill>
        </p:spPr>
        <p:txBody>
          <a:bodyPr/>
          <a:lstStyle/>
          <a:p>
            <a:pPr algn="ctr"/>
            <a:r>
              <a:rPr lang="en-US" dirty="0">
                <a:solidFill>
                  <a:schemeClr val="bg2"/>
                </a:solidFill>
              </a:rPr>
              <a:t>Diagram of </a:t>
            </a:r>
            <a:r>
              <a:rPr lang="en-US" dirty="0" smtClean="0">
                <a:solidFill>
                  <a:schemeClr val="bg2"/>
                </a:solidFill>
              </a:rPr>
              <a:t>Connected Records </a:t>
            </a:r>
            <a:r>
              <a:rPr lang="en-US" dirty="0"/>
              <a:t>Records</a:t>
            </a:r>
          </a:p>
          <a:p>
            <a:endParaRPr lang="en-US" dirty="0">
              <a:solidFill>
                <a:schemeClr val="bg2"/>
              </a:solidFill>
            </a:endParaRPr>
          </a:p>
        </p:txBody>
      </p:sp>
      <p:sp>
        <p:nvSpPr>
          <p:cNvPr id="275" name="Google Shape;275;p35"/>
          <p:cNvSpPr/>
          <p:nvPr/>
        </p:nvSpPr>
        <p:spPr>
          <a:xfrm>
            <a:off x="2665100" y="3603676"/>
            <a:ext cx="1240901" cy="761200"/>
          </a:xfrm>
          <a:prstGeom prst="roundRect">
            <a:avLst>
              <a:gd name="adj" fmla="val 16667"/>
            </a:avLst>
          </a:prstGeom>
          <a:solidFill>
            <a:srgbClr val="D8D8D8"/>
          </a:solidFill>
          <a:ln w="9525" cap="flat" cmpd="sng">
            <a:solidFill>
              <a:srgbClr val="D5002D"/>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chemeClr val="dk1"/>
                </a:solidFill>
                <a:latin typeface="Times New Roman"/>
                <a:ea typeface="Times New Roman"/>
                <a:cs typeface="Times New Roman"/>
                <a:sym typeface="Times New Roman"/>
              </a:rPr>
              <a:t>B Record: Event</a:t>
            </a:r>
            <a:endParaRPr sz="1600" b="1" i="0" u="none" strike="noStrike" cap="none" dirty="0">
              <a:solidFill>
                <a:schemeClr val="dk1"/>
              </a:solidFill>
              <a:latin typeface="Times New Roman"/>
              <a:ea typeface="Times New Roman"/>
              <a:cs typeface="Times New Roman"/>
              <a:sym typeface="Times New Roman"/>
            </a:endParaRPr>
          </a:p>
        </p:txBody>
      </p:sp>
      <p:sp>
        <p:nvSpPr>
          <p:cNvPr id="276" name="Google Shape;276;p35"/>
          <p:cNvSpPr/>
          <p:nvPr/>
        </p:nvSpPr>
        <p:spPr>
          <a:xfrm>
            <a:off x="4873880" y="2436802"/>
            <a:ext cx="1401271" cy="905555"/>
          </a:xfrm>
          <a:prstGeom prst="roundRect">
            <a:avLst>
              <a:gd name="adj" fmla="val 16667"/>
            </a:avLst>
          </a:prstGeom>
          <a:solidFill>
            <a:srgbClr val="BFBFBF"/>
          </a:solidFill>
          <a:ln w="9525" cap="flat" cmpd="sng">
            <a:solidFill>
              <a:srgbClr val="D5002D"/>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chemeClr val="dk1"/>
                </a:solidFill>
                <a:latin typeface="Times New Roman"/>
                <a:ea typeface="Times New Roman"/>
                <a:cs typeface="Times New Roman"/>
                <a:sym typeface="Times New Roman"/>
              </a:rPr>
              <a:t>C Record: </a:t>
            </a:r>
            <a:r>
              <a:rPr lang="en-US" sz="1600" b="0" i="0" u="none" strike="noStrike" cap="none" dirty="0">
                <a:solidFill>
                  <a:schemeClr val="dk1"/>
                </a:solidFill>
                <a:latin typeface="Times New Roman"/>
                <a:ea typeface="Times New Roman"/>
                <a:cs typeface="Times New Roman"/>
                <a:sym typeface="Times New Roman"/>
              </a:rPr>
              <a:t>Student 1 Behavior 1</a:t>
            </a:r>
            <a:endParaRPr sz="1600" b="0" i="0" u="none" strike="noStrike" cap="none" dirty="0">
              <a:solidFill>
                <a:srgbClr val="000000"/>
              </a:solidFill>
              <a:latin typeface="Arial"/>
              <a:ea typeface="Arial"/>
              <a:cs typeface="Arial"/>
              <a:sym typeface="Arial"/>
            </a:endParaRPr>
          </a:p>
        </p:txBody>
      </p:sp>
      <p:sp>
        <p:nvSpPr>
          <p:cNvPr id="277" name="Google Shape;277;p35"/>
          <p:cNvSpPr/>
          <p:nvPr/>
        </p:nvSpPr>
        <p:spPr>
          <a:xfrm>
            <a:off x="4883822" y="3603676"/>
            <a:ext cx="1391329" cy="889513"/>
          </a:xfrm>
          <a:prstGeom prst="roundRect">
            <a:avLst>
              <a:gd name="adj" fmla="val 16667"/>
            </a:avLst>
          </a:prstGeom>
          <a:solidFill>
            <a:srgbClr val="BFBFBF"/>
          </a:solidFill>
          <a:ln w="9525" cap="flat" cmpd="sng">
            <a:solidFill>
              <a:srgbClr val="D5002D"/>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chemeClr val="dk1"/>
                </a:solidFill>
                <a:latin typeface="Times New Roman"/>
                <a:ea typeface="Times New Roman"/>
                <a:cs typeface="Times New Roman"/>
                <a:sym typeface="Times New Roman"/>
              </a:rPr>
              <a:t>C Record: </a:t>
            </a:r>
            <a:r>
              <a:rPr lang="en-US" sz="1600" b="0" i="0" u="none" strike="noStrike" cap="none" dirty="0">
                <a:solidFill>
                  <a:schemeClr val="dk1"/>
                </a:solidFill>
                <a:latin typeface="Times New Roman"/>
                <a:ea typeface="Times New Roman"/>
                <a:cs typeface="Times New Roman"/>
                <a:sym typeface="Times New Roman"/>
              </a:rPr>
              <a:t>Student 1 Behavior 2</a:t>
            </a:r>
            <a:endParaRPr sz="1600" b="0" i="0" u="none" strike="noStrike" cap="none" dirty="0">
              <a:solidFill>
                <a:srgbClr val="000000"/>
              </a:solidFill>
              <a:latin typeface="Arial"/>
              <a:ea typeface="Arial"/>
              <a:cs typeface="Arial"/>
              <a:sym typeface="Arial"/>
            </a:endParaRPr>
          </a:p>
        </p:txBody>
      </p:sp>
      <p:sp>
        <p:nvSpPr>
          <p:cNvPr id="278" name="Google Shape;278;p35"/>
          <p:cNvSpPr/>
          <p:nvPr/>
        </p:nvSpPr>
        <p:spPr>
          <a:xfrm>
            <a:off x="4883822" y="4727474"/>
            <a:ext cx="1410543" cy="983324"/>
          </a:xfrm>
          <a:prstGeom prst="roundRect">
            <a:avLst>
              <a:gd name="adj" fmla="val 16667"/>
            </a:avLst>
          </a:prstGeom>
          <a:solidFill>
            <a:srgbClr val="BFBFBF"/>
          </a:solidFill>
          <a:ln w="9525" cap="flat" cmpd="sng">
            <a:solidFill>
              <a:srgbClr val="D5002D"/>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chemeClr val="dk1"/>
                </a:solidFill>
                <a:latin typeface="Times New Roman"/>
                <a:ea typeface="Times New Roman"/>
                <a:cs typeface="Times New Roman"/>
                <a:sym typeface="Times New Roman"/>
              </a:rPr>
              <a:t>C Record: </a:t>
            </a:r>
            <a:r>
              <a:rPr lang="en-US" sz="1600" b="0" i="0" u="none" strike="noStrike" cap="none" dirty="0">
                <a:solidFill>
                  <a:schemeClr val="dk1"/>
                </a:solidFill>
                <a:latin typeface="Times New Roman"/>
                <a:ea typeface="Times New Roman"/>
                <a:cs typeface="Times New Roman"/>
                <a:sym typeface="Times New Roman"/>
              </a:rPr>
              <a:t>Student 2</a:t>
            </a:r>
            <a:endParaRPr sz="16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Times New Roman"/>
                <a:ea typeface="Times New Roman"/>
                <a:cs typeface="Times New Roman"/>
                <a:sym typeface="Times New Roman"/>
              </a:rPr>
              <a:t>Behavior 1</a:t>
            </a:r>
            <a:endParaRPr sz="1600" b="0" i="0" u="none" strike="noStrike" cap="none" dirty="0">
              <a:solidFill>
                <a:srgbClr val="000000"/>
              </a:solidFill>
              <a:latin typeface="Arial"/>
              <a:ea typeface="Arial"/>
              <a:cs typeface="Arial"/>
              <a:sym typeface="Arial"/>
            </a:endParaRPr>
          </a:p>
        </p:txBody>
      </p:sp>
      <p:sp>
        <p:nvSpPr>
          <p:cNvPr id="279" name="Google Shape;279;p35"/>
          <p:cNvSpPr/>
          <p:nvPr/>
        </p:nvSpPr>
        <p:spPr>
          <a:xfrm>
            <a:off x="4067596" y="3901235"/>
            <a:ext cx="711900" cy="268551"/>
          </a:xfrm>
          <a:prstGeom prst="rightArrow">
            <a:avLst>
              <a:gd name="adj1" fmla="val 50000"/>
              <a:gd name="adj2" fmla="val 50000"/>
            </a:avLst>
          </a:prstGeom>
          <a:solidFill>
            <a:schemeClr val="accent1"/>
          </a:solidFill>
          <a:ln w="25400" cap="flat" cmpd="sng">
            <a:solidFill>
              <a:srgbClr val="9B002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1" i="0" u="none" strike="noStrike" cap="none" dirty="0">
              <a:solidFill>
                <a:schemeClr val="lt1"/>
              </a:solidFill>
              <a:latin typeface="Times New Roman"/>
              <a:ea typeface="Times New Roman"/>
              <a:cs typeface="Times New Roman"/>
              <a:sym typeface="Times New Roman"/>
            </a:endParaRPr>
          </a:p>
        </p:txBody>
      </p:sp>
      <p:sp>
        <p:nvSpPr>
          <p:cNvPr id="280" name="Google Shape;280;p35"/>
          <p:cNvSpPr/>
          <p:nvPr/>
        </p:nvSpPr>
        <p:spPr>
          <a:xfrm>
            <a:off x="7624031" y="1801120"/>
            <a:ext cx="1266553" cy="870540"/>
          </a:xfrm>
          <a:prstGeom prst="roundRect">
            <a:avLst>
              <a:gd name="adj" fmla="val 16667"/>
            </a:avLst>
          </a:prstGeom>
          <a:solidFill>
            <a:srgbClr val="A5A5A5"/>
          </a:solidFill>
          <a:ln w="9525" cap="flat" cmpd="sng">
            <a:solidFill>
              <a:srgbClr val="D5002D"/>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1" i="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D Record: </a:t>
            </a:r>
            <a:r>
              <a:rPr lang="en-US" sz="1200" b="0" i="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Student 1 Behavior 1 </a:t>
            </a:r>
            <a:endParaRPr sz="1200" b="0" i="0" u="none" strike="noStrike" cap="none" dirty="0">
              <a:solidFill>
                <a:srgbClr val="000000"/>
              </a:solidFill>
              <a:latin typeface="Times New Roman" panose="02020603050405020304" pitchFamily="18" charset="0"/>
              <a:ea typeface="Arial"/>
              <a:cs typeface="Times New Roman" panose="02020603050405020304" pitchFamily="18" charset="0"/>
              <a:sym typeface="Arial"/>
            </a:endParaRPr>
          </a:p>
          <a:p>
            <a:pPr marL="0" marR="0" lvl="0" indent="0" algn="ctr" rtl="0">
              <a:lnSpc>
                <a:spcPct val="100000"/>
              </a:lnSpc>
              <a:spcBef>
                <a:spcPts val="0"/>
              </a:spcBef>
              <a:spcAft>
                <a:spcPts val="0"/>
              </a:spcAft>
              <a:buNone/>
            </a:pPr>
            <a:r>
              <a:rPr lang="en-US" sz="1200" b="0" i="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Response 1</a:t>
            </a:r>
            <a:endParaRPr sz="1200" b="0" i="0" u="none" strike="noStrike" cap="none" dirty="0">
              <a:solidFill>
                <a:srgbClr val="000000"/>
              </a:solidFill>
              <a:latin typeface="Times New Roman" panose="02020603050405020304" pitchFamily="18" charset="0"/>
              <a:ea typeface="Arial"/>
              <a:cs typeface="Times New Roman" panose="02020603050405020304" pitchFamily="18" charset="0"/>
              <a:sym typeface="Arial"/>
            </a:endParaRPr>
          </a:p>
        </p:txBody>
      </p:sp>
      <p:sp>
        <p:nvSpPr>
          <p:cNvPr id="281" name="Google Shape;281;p35"/>
          <p:cNvSpPr/>
          <p:nvPr/>
        </p:nvSpPr>
        <p:spPr>
          <a:xfrm>
            <a:off x="7624032" y="2834954"/>
            <a:ext cx="1264900" cy="779388"/>
          </a:xfrm>
          <a:prstGeom prst="roundRect">
            <a:avLst>
              <a:gd name="adj" fmla="val 16667"/>
            </a:avLst>
          </a:prstGeom>
          <a:solidFill>
            <a:srgbClr val="A5A5A5"/>
          </a:solidFill>
          <a:ln w="9525" cap="flat" cmpd="sng">
            <a:solidFill>
              <a:srgbClr val="D5002D"/>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dirty="0">
                <a:solidFill>
                  <a:schemeClr val="dk1"/>
                </a:solidFill>
                <a:latin typeface="Times New Roman"/>
                <a:ea typeface="Times New Roman"/>
                <a:cs typeface="Times New Roman"/>
                <a:sym typeface="Times New Roman"/>
              </a:rPr>
              <a:t>D Record: </a:t>
            </a:r>
            <a:r>
              <a:rPr lang="en-US" sz="1200" b="0" i="0" u="none" strike="noStrike" cap="none" dirty="0">
                <a:solidFill>
                  <a:schemeClr val="dk1"/>
                </a:solidFill>
                <a:latin typeface="Times New Roman"/>
                <a:ea typeface="Times New Roman"/>
                <a:cs typeface="Times New Roman"/>
                <a:sym typeface="Times New Roman"/>
              </a:rPr>
              <a:t>Student 1 Behavior 1 Response 2</a:t>
            </a:r>
            <a:endParaRPr sz="1200" b="0" i="0" u="none" strike="noStrike" cap="none" dirty="0">
              <a:solidFill>
                <a:srgbClr val="000000"/>
              </a:solidFill>
              <a:latin typeface="Arial"/>
              <a:ea typeface="Arial"/>
              <a:cs typeface="Arial"/>
              <a:sym typeface="Arial"/>
            </a:endParaRPr>
          </a:p>
        </p:txBody>
      </p:sp>
      <p:sp>
        <p:nvSpPr>
          <p:cNvPr id="282" name="Google Shape;282;p35"/>
          <p:cNvSpPr/>
          <p:nvPr/>
        </p:nvSpPr>
        <p:spPr>
          <a:xfrm>
            <a:off x="7625686" y="3813375"/>
            <a:ext cx="1264899" cy="779388"/>
          </a:xfrm>
          <a:prstGeom prst="roundRect">
            <a:avLst>
              <a:gd name="adj" fmla="val 16667"/>
            </a:avLst>
          </a:prstGeom>
          <a:solidFill>
            <a:srgbClr val="A5A5A5"/>
          </a:solidFill>
          <a:ln w="9525" cap="flat" cmpd="sng">
            <a:solidFill>
              <a:srgbClr val="D5002D"/>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dirty="0">
                <a:solidFill>
                  <a:schemeClr val="dk1"/>
                </a:solidFill>
                <a:latin typeface="Times New Roman"/>
                <a:ea typeface="Times New Roman"/>
                <a:cs typeface="Times New Roman"/>
                <a:sym typeface="Times New Roman"/>
              </a:rPr>
              <a:t>D Record: </a:t>
            </a:r>
            <a:r>
              <a:rPr lang="en-US" sz="1200" b="0" i="0" u="none" strike="noStrike" cap="none" dirty="0">
                <a:solidFill>
                  <a:schemeClr val="dk1"/>
                </a:solidFill>
                <a:latin typeface="Times New Roman"/>
                <a:ea typeface="Times New Roman"/>
                <a:cs typeface="Times New Roman"/>
                <a:sym typeface="Times New Roman"/>
              </a:rPr>
              <a:t>Student 1 Behavior 2 Response 1</a:t>
            </a:r>
            <a:endParaRPr sz="1200" b="0" i="0" u="none" strike="noStrike" cap="none" dirty="0">
              <a:solidFill>
                <a:srgbClr val="000000"/>
              </a:solidFill>
              <a:latin typeface="Arial"/>
              <a:ea typeface="Arial"/>
              <a:cs typeface="Arial"/>
              <a:sym typeface="Arial"/>
            </a:endParaRPr>
          </a:p>
        </p:txBody>
      </p:sp>
      <p:sp>
        <p:nvSpPr>
          <p:cNvPr id="283" name="Google Shape;283;p35"/>
          <p:cNvSpPr/>
          <p:nvPr/>
        </p:nvSpPr>
        <p:spPr>
          <a:xfrm>
            <a:off x="7625686" y="4791796"/>
            <a:ext cx="1294492" cy="807022"/>
          </a:xfrm>
          <a:prstGeom prst="roundRect">
            <a:avLst>
              <a:gd name="adj" fmla="val 16667"/>
            </a:avLst>
          </a:prstGeom>
          <a:solidFill>
            <a:srgbClr val="A5A5A5"/>
          </a:solidFill>
          <a:ln w="9525" cap="flat" cmpd="sng">
            <a:solidFill>
              <a:srgbClr val="D5002D"/>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dirty="0">
                <a:solidFill>
                  <a:schemeClr val="dk1"/>
                </a:solidFill>
                <a:latin typeface="Times New Roman"/>
                <a:ea typeface="Times New Roman"/>
                <a:cs typeface="Times New Roman"/>
                <a:sym typeface="Times New Roman"/>
              </a:rPr>
              <a:t>D Record: </a:t>
            </a:r>
            <a:r>
              <a:rPr lang="en-US" sz="1200" b="0" i="0" u="none" strike="noStrike" cap="none" dirty="0">
                <a:solidFill>
                  <a:schemeClr val="dk1"/>
                </a:solidFill>
                <a:latin typeface="Times New Roman"/>
                <a:ea typeface="Times New Roman"/>
                <a:cs typeface="Times New Roman"/>
                <a:sym typeface="Times New Roman"/>
              </a:rPr>
              <a:t>Student 2 Behavior 1 Response 1</a:t>
            </a:r>
            <a:endParaRPr sz="1200" b="0" i="0" u="none" strike="noStrike" cap="none" dirty="0">
              <a:solidFill>
                <a:srgbClr val="000000"/>
              </a:solidFill>
              <a:latin typeface="Arial"/>
              <a:ea typeface="Arial"/>
              <a:cs typeface="Arial"/>
              <a:sym typeface="Arial"/>
            </a:endParaRPr>
          </a:p>
        </p:txBody>
      </p:sp>
      <p:sp>
        <p:nvSpPr>
          <p:cNvPr id="284" name="Google Shape;284;p35"/>
          <p:cNvSpPr/>
          <p:nvPr/>
        </p:nvSpPr>
        <p:spPr>
          <a:xfrm>
            <a:off x="2594959" y="5278955"/>
            <a:ext cx="1240901" cy="923378"/>
          </a:xfrm>
          <a:prstGeom prst="roundRect">
            <a:avLst>
              <a:gd name="adj" fmla="val 16667"/>
            </a:avLst>
          </a:prstGeom>
          <a:gradFill>
            <a:gsLst>
              <a:gs pos="0">
                <a:srgbClr val="E6FFFF">
                  <a:alpha val="68627"/>
                </a:srgbClr>
              </a:gs>
              <a:gs pos="83000">
                <a:srgbClr val="829BA7"/>
              </a:gs>
              <a:gs pos="100000">
                <a:srgbClr val="A9C5C5"/>
              </a:gs>
            </a:gsLst>
            <a:lin ang="16200000" scaled="0"/>
          </a:gradFill>
          <a:ln w="9525" cap="flat" cmpd="sng">
            <a:solidFill>
              <a:srgbClr val="D5002D"/>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Times New Roman" panose="02020603050405020304" pitchFamily="18" charset="0"/>
                <a:ea typeface="Arial"/>
                <a:cs typeface="Times New Roman" panose="02020603050405020304" pitchFamily="18" charset="0"/>
                <a:sym typeface="Arial"/>
              </a:rPr>
              <a:t>E </a:t>
            </a:r>
            <a:r>
              <a:rPr lang="en-US" sz="1200" b="1" i="0" u="none" strike="noStrike" cap="none" dirty="0">
                <a:solidFill>
                  <a:srgbClr val="000000"/>
                </a:solidFill>
                <a:latin typeface="Times New Roman" panose="02020603050405020304" pitchFamily="18" charset="0"/>
                <a:ea typeface="Arial"/>
                <a:cs typeface="Times New Roman" panose="02020603050405020304" pitchFamily="18" charset="0"/>
                <a:sym typeface="Arial"/>
              </a:rPr>
              <a:t>Record: </a:t>
            </a:r>
            <a:r>
              <a:rPr lang="en-US" sz="1200" b="0" i="0" u="none" strike="noStrike" cap="none" dirty="0">
                <a:solidFill>
                  <a:srgbClr val="000000"/>
                </a:solidFill>
                <a:latin typeface="Times New Roman" panose="02020603050405020304" pitchFamily="18" charset="0"/>
                <a:ea typeface="Arial"/>
                <a:cs typeface="Times New Roman" panose="02020603050405020304" pitchFamily="18" charset="0"/>
                <a:sym typeface="Arial"/>
              </a:rPr>
              <a:t>Victims</a:t>
            </a:r>
            <a:endParaRPr dirty="0">
              <a:latin typeface="Times New Roman" panose="02020603050405020304" pitchFamily="18" charset="0"/>
              <a:cs typeface="Times New Roman" panose="02020603050405020304" pitchFamily="18" charset="0"/>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Times New Roman" panose="02020603050405020304" pitchFamily="18" charset="0"/>
                <a:ea typeface="Arial"/>
                <a:cs typeface="Times New Roman" panose="02020603050405020304" pitchFamily="18" charset="0"/>
                <a:sym typeface="Arial"/>
              </a:rPr>
              <a:t>(dependent on behavior code)</a:t>
            </a:r>
            <a:endParaRPr sz="1200" b="0" i="0" u="none" strike="noStrike" cap="none" dirty="0">
              <a:solidFill>
                <a:srgbClr val="000000"/>
              </a:solidFill>
              <a:latin typeface="Times New Roman" panose="02020603050405020304" pitchFamily="18" charset="0"/>
              <a:ea typeface="Arial"/>
              <a:cs typeface="Times New Roman" panose="02020603050405020304" pitchFamily="18" charset="0"/>
              <a:sym typeface="Arial"/>
            </a:endParaRPr>
          </a:p>
        </p:txBody>
      </p:sp>
      <p:sp>
        <p:nvSpPr>
          <p:cNvPr id="285" name="Google Shape;285;p35"/>
          <p:cNvSpPr/>
          <p:nvPr/>
        </p:nvSpPr>
        <p:spPr>
          <a:xfrm rot="-1847106">
            <a:off x="4026703" y="3381562"/>
            <a:ext cx="711900" cy="268551"/>
          </a:xfrm>
          <a:prstGeom prst="rightArrow">
            <a:avLst>
              <a:gd name="adj1" fmla="val 50000"/>
              <a:gd name="adj2" fmla="val 50000"/>
            </a:avLst>
          </a:prstGeom>
          <a:solidFill>
            <a:schemeClr val="accent1"/>
          </a:solidFill>
          <a:ln w="25400" cap="flat" cmpd="sng">
            <a:solidFill>
              <a:srgbClr val="9B002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1" i="0" u="none" strike="noStrike" cap="none" dirty="0">
              <a:solidFill>
                <a:schemeClr val="lt1"/>
              </a:solidFill>
              <a:latin typeface="Times New Roman"/>
              <a:ea typeface="Times New Roman"/>
              <a:cs typeface="Times New Roman"/>
              <a:sym typeface="Times New Roman"/>
            </a:endParaRPr>
          </a:p>
        </p:txBody>
      </p:sp>
      <p:sp>
        <p:nvSpPr>
          <p:cNvPr id="286" name="Google Shape;286;p35"/>
          <p:cNvSpPr/>
          <p:nvPr/>
        </p:nvSpPr>
        <p:spPr>
          <a:xfrm rot="1802890">
            <a:off x="4010143" y="4417835"/>
            <a:ext cx="711900" cy="268551"/>
          </a:xfrm>
          <a:prstGeom prst="rightArrow">
            <a:avLst>
              <a:gd name="adj1" fmla="val 50000"/>
              <a:gd name="adj2" fmla="val 50000"/>
            </a:avLst>
          </a:prstGeom>
          <a:solidFill>
            <a:schemeClr val="accent1"/>
          </a:solidFill>
          <a:ln w="25400" cap="flat" cmpd="sng">
            <a:solidFill>
              <a:srgbClr val="9B002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1" i="0" u="none" strike="noStrike" cap="none" dirty="0">
              <a:solidFill>
                <a:schemeClr val="lt1"/>
              </a:solidFill>
              <a:latin typeface="Times New Roman"/>
              <a:ea typeface="Times New Roman"/>
              <a:cs typeface="Times New Roman"/>
              <a:sym typeface="Times New Roman"/>
            </a:endParaRPr>
          </a:p>
        </p:txBody>
      </p:sp>
      <p:sp>
        <p:nvSpPr>
          <p:cNvPr id="287" name="Google Shape;287;p35"/>
          <p:cNvSpPr/>
          <p:nvPr/>
        </p:nvSpPr>
        <p:spPr>
          <a:xfrm rot="5400000">
            <a:off x="2879389" y="4725527"/>
            <a:ext cx="711900" cy="268551"/>
          </a:xfrm>
          <a:prstGeom prst="rightArrow">
            <a:avLst>
              <a:gd name="adj1" fmla="val 50000"/>
              <a:gd name="adj2" fmla="val 50000"/>
            </a:avLst>
          </a:prstGeom>
          <a:solidFill>
            <a:schemeClr val="accent1"/>
          </a:solidFill>
          <a:ln w="25400" cap="flat" cmpd="sng">
            <a:solidFill>
              <a:srgbClr val="9B002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1" i="0" u="none" strike="noStrike" cap="none" dirty="0">
              <a:solidFill>
                <a:schemeClr val="lt1"/>
              </a:solidFill>
              <a:latin typeface="Times New Roman"/>
              <a:ea typeface="Times New Roman"/>
              <a:cs typeface="Times New Roman"/>
              <a:sym typeface="Times New Roman"/>
            </a:endParaRPr>
          </a:p>
        </p:txBody>
      </p:sp>
      <p:sp>
        <p:nvSpPr>
          <p:cNvPr id="288" name="Google Shape;288;p35"/>
          <p:cNvSpPr/>
          <p:nvPr/>
        </p:nvSpPr>
        <p:spPr>
          <a:xfrm>
            <a:off x="6467589" y="4998332"/>
            <a:ext cx="711900" cy="280623"/>
          </a:xfrm>
          <a:prstGeom prst="rightArrow">
            <a:avLst>
              <a:gd name="adj1" fmla="val 50000"/>
              <a:gd name="adj2" fmla="val 50000"/>
            </a:avLst>
          </a:prstGeom>
          <a:solidFill>
            <a:schemeClr val="accent1"/>
          </a:solidFill>
          <a:ln w="25400" cap="flat" cmpd="sng">
            <a:solidFill>
              <a:srgbClr val="9B002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1" i="0" u="none" strike="noStrike" cap="none" dirty="0">
              <a:solidFill>
                <a:schemeClr val="lt1"/>
              </a:solidFill>
              <a:latin typeface="Times New Roman"/>
              <a:ea typeface="Times New Roman"/>
              <a:cs typeface="Times New Roman"/>
              <a:sym typeface="Times New Roman"/>
            </a:endParaRPr>
          </a:p>
        </p:txBody>
      </p:sp>
      <p:sp>
        <p:nvSpPr>
          <p:cNvPr id="289" name="Google Shape;289;p35"/>
          <p:cNvSpPr/>
          <p:nvPr/>
        </p:nvSpPr>
        <p:spPr>
          <a:xfrm>
            <a:off x="6516266" y="3867327"/>
            <a:ext cx="711900" cy="268551"/>
          </a:xfrm>
          <a:prstGeom prst="rightArrow">
            <a:avLst>
              <a:gd name="adj1" fmla="val 50000"/>
              <a:gd name="adj2" fmla="val 50000"/>
            </a:avLst>
          </a:prstGeom>
          <a:solidFill>
            <a:schemeClr val="accent1"/>
          </a:solidFill>
          <a:ln w="25400" cap="flat" cmpd="sng">
            <a:solidFill>
              <a:srgbClr val="9B002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1" i="0" u="none" strike="noStrike" cap="none" dirty="0">
              <a:solidFill>
                <a:schemeClr val="lt1"/>
              </a:solidFill>
              <a:latin typeface="Times New Roman"/>
              <a:ea typeface="Times New Roman"/>
              <a:cs typeface="Times New Roman"/>
              <a:sym typeface="Times New Roman"/>
            </a:endParaRPr>
          </a:p>
        </p:txBody>
      </p:sp>
      <p:sp>
        <p:nvSpPr>
          <p:cNvPr id="290" name="Google Shape;290;p35"/>
          <p:cNvSpPr/>
          <p:nvPr/>
        </p:nvSpPr>
        <p:spPr>
          <a:xfrm>
            <a:off x="6516266" y="3045207"/>
            <a:ext cx="711900" cy="268551"/>
          </a:xfrm>
          <a:prstGeom prst="rightArrow">
            <a:avLst>
              <a:gd name="adj1" fmla="val 50000"/>
              <a:gd name="adj2" fmla="val 50000"/>
            </a:avLst>
          </a:prstGeom>
          <a:solidFill>
            <a:schemeClr val="accent1"/>
          </a:solidFill>
          <a:ln w="25400" cap="flat" cmpd="sng">
            <a:solidFill>
              <a:srgbClr val="9B002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1" i="0" u="none" strike="noStrike" cap="none" dirty="0">
              <a:solidFill>
                <a:schemeClr val="lt1"/>
              </a:solidFill>
              <a:latin typeface="Times New Roman"/>
              <a:ea typeface="Times New Roman"/>
              <a:cs typeface="Times New Roman"/>
              <a:sym typeface="Times New Roman"/>
            </a:endParaRPr>
          </a:p>
        </p:txBody>
      </p:sp>
      <p:sp>
        <p:nvSpPr>
          <p:cNvPr id="291" name="Google Shape;291;p35"/>
          <p:cNvSpPr/>
          <p:nvPr/>
        </p:nvSpPr>
        <p:spPr>
          <a:xfrm rot="-552551">
            <a:off x="6484491" y="2439469"/>
            <a:ext cx="711900" cy="268551"/>
          </a:xfrm>
          <a:prstGeom prst="rightArrow">
            <a:avLst>
              <a:gd name="adj1" fmla="val 50000"/>
              <a:gd name="adj2" fmla="val 50000"/>
            </a:avLst>
          </a:prstGeom>
          <a:solidFill>
            <a:schemeClr val="accent1"/>
          </a:solidFill>
          <a:ln w="25400" cap="flat" cmpd="sng">
            <a:solidFill>
              <a:srgbClr val="9B002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1" i="0" u="none" strike="noStrike" cap="none" dirty="0">
              <a:solidFill>
                <a:schemeClr val="lt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734127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41"/>
          <p:cNvSpPr txBox="1">
            <a:spLocks noGrp="1"/>
          </p:cNvSpPr>
          <p:nvPr>
            <p:ph type="title" idx="4294967295"/>
          </p:nvPr>
        </p:nvSpPr>
        <p:spPr>
          <a:xfrm>
            <a:off x="0" y="0"/>
            <a:ext cx="12192000" cy="1128713"/>
          </a:xfrm>
          <a:prstGeom prst="rect">
            <a:avLst/>
          </a:prstGeom>
          <a:solidFill>
            <a:schemeClr val="tx1"/>
          </a:solidFill>
          <a:ln>
            <a:noFill/>
          </a:ln>
        </p:spPr>
        <p:txBody>
          <a:bodyPr spcFirstLastPara="1" wrap="square" lIns="91425" tIns="45700" rIns="91425" bIns="45700" anchor="ctr" anchorCtr="0">
            <a:normAutofit/>
          </a:bodyPr>
          <a:lstStyle/>
          <a:p>
            <a:pPr lvl="0" algn="ctr"/>
            <a:r>
              <a:rPr lang="en-US" dirty="0">
                <a:solidFill>
                  <a:schemeClr val="bg1"/>
                </a:solidFill>
              </a:rPr>
              <a:t>Submitting SBAR File with No Data</a:t>
            </a:r>
            <a:endParaRPr dirty="0">
              <a:solidFill>
                <a:schemeClr val="bg1"/>
              </a:solidFill>
            </a:endParaRPr>
          </a:p>
        </p:txBody>
      </p:sp>
      <p:sp>
        <p:nvSpPr>
          <p:cNvPr id="335" name="Google Shape;335;p41"/>
          <p:cNvSpPr txBox="1"/>
          <p:nvPr/>
        </p:nvSpPr>
        <p:spPr>
          <a:xfrm>
            <a:off x="483326" y="1128713"/>
            <a:ext cx="10489473" cy="532449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dirty="0" smtClean="0">
                <a:solidFill>
                  <a:srgbClr val="000000"/>
                </a:solidFill>
                <a:latin typeface="Arial"/>
                <a:ea typeface="Arial"/>
                <a:cs typeface="Arial"/>
                <a:sym typeface="Arial"/>
              </a:rPr>
              <a:t>Divisions or regional centers with no events or </a:t>
            </a:r>
            <a:r>
              <a:rPr lang="en-US" sz="2000" b="1" dirty="0" smtClean="0">
                <a:solidFill>
                  <a:srgbClr val="000000"/>
                </a:solidFill>
                <a:latin typeface="Arial"/>
                <a:ea typeface="Arial"/>
                <a:cs typeface="Arial"/>
                <a:sym typeface="Arial"/>
              </a:rPr>
              <a:t>responses to report must still submit an SBAR file.</a:t>
            </a:r>
          </a:p>
          <a:p>
            <a:pPr marL="0" marR="0" lvl="0" indent="0" algn="l" rtl="0">
              <a:lnSpc>
                <a:spcPct val="100000"/>
              </a:lnSpc>
              <a:spcBef>
                <a:spcPts val="0"/>
              </a:spcBef>
              <a:spcAft>
                <a:spcPts val="0"/>
              </a:spcAft>
              <a:buNone/>
            </a:pPr>
            <a:endParaRPr lang="en-US"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dirty="0" smtClean="0">
                <a:solidFill>
                  <a:srgbClr val="000000"/>
                </a:solidFill>
                <a:latin typeface="Arial"/>
                <a:ea typeface="Arial"/>
                <a:cs typeface="Arial"/>
                <a:sym typeface="Arial"/>
              </a:rPr>
              <a:t>This includes:</a:t>
            </a:r>
          </a:p>
          <a:p>
            <a:pPr marL="0" marR="0" lvl="0" indent="0" algn="l" rtl="0">
              <a:lnSpc>
                <a:spcPct val="100000"/>
              </a:lnSpc>
              <a:spcBef>
                <a:spcPts val="0"/>
              </a:spcBef>
              <a:spcAft>
                <a:spcPts val="0"/>
              </a:spcAft>
              <a:buNone/>
            </a:pPr>
            <a:endParaRPr lang="en-US" sz="2000" b="0" i="0" u="none" strike="noStrike" cap="none" dirty="0" smtClean="0">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AutoNum type="arabicPeriod"/>
            </a:pPr>
            <a:r>
              <a:rPr lang="en-US" sz="2000" dirty="0" smtClean="0">
                <a:solidFill>
                  <a:srgbClr val="000000"/>
                </a:solidFill>
                <a:latin typeface="Arial"/>
                <a:ea typeface="Arial"/>
                <a:cs typeface="Arial"/>
                <a:sym typeface="Arial"/>
              </a:rPr>
              <a:t>U</a:t>
            </a:r>
            <a:r>
              <a:rPr lang="en-US" sz="2000" b="0" i="0" u="none" strike="noStrike" cap="none" dirty="0" smtClean="0">
                <a:solidFill>
                  <a:srgbClr val="000000"/>
                </a:solidFill>
                <a:latin typeface="Arial"/>
                <a:ea typeface="Arial"/>
                <a:cs typeface="Arial"/>
                <a:sym typeface="Arial"/>
              </a:rPr>
              <a:t>ploading a file tha</a:t>
            </a:r>
            <a:r>
              <a:rPr lang="en-US" sz="2000" dirty="0" smtClean="0">
                <a:solidFill>
                  <a:srgbClr val="000000"/>
                </a:solidFill>
                <a:latin typeface="Arial"/>
                <a:ea typeface="Arial"/>
                <a:cs typeface="Arial"/>
                <a:sym typeface="Arial"/>
              </a:rPr>
              <a:t>t contains</a:t>
            </a:r>
            <a:r>
              <a:rPr lang="en-US" sz="2000" b="0" i="0" u="none" strike="noStrike" cap="none" dirty="0" smtClean="0">
                <a:solidFill>
                  <a:srgbClr val="000000"/>
                </a:solidFill>
                <a:latin typeface="Arial"/>
                <a:ea typeface="Arial"/>
                <a:cs typeface="Arial"/>
                <a:sym typeface="Arial"/>
              </a:rPr>
              <a:t>	</a:t>
            </a:r>
          </a:p>
          <a:p>
            <a:pPr marL="1200150" lvl="2" indent="-285750">
              <a:buFont typeface="Arial" panose="020B0604020202020204" pitchFamily="34" charset="0"/>
              <a:buChar char="•"/>
            </a:pPr>
            <a:r>
              <a:rPr lang="en-US" sz="2000" dirty="0">
                <a:solidFill>
                  <a:srgbClr val="002060"/>
                </a:solidFill>
                <a:latin typeface="Arial"/>
                <a:ea typeface="Arial"/>
                <a:cs typeface="Arial"/>
                <a:sym typeface="Arial"/>
              </a:rPr>
              <a:t>A Header</a:t>
            </a:r>
          </a:p>
          <a:p>
            <a:pPr marL="1200150" lvl="2" indent="-285750">
              <a:buFont typeface="Arial" panose="020B0604020202020204" pitchFamily="34" charset="0"/>
              <a:buChar char="•"/>
            </a:pPr>
            <a:r>
              <a:rPr lang="en-US" sz="2000" dirty="0">
                <a:solidFill>
                  <a:srgbClr val="002060"/>
                </a:solidFill>
                <a:latin typeface="Arial"/>
                <a:ea typeface="Arial"/>
                <a:cs typeface="Arial"/>
                <a:sym typeface="Arial"/>
              </a:rPr>
              <a:t>An A Record</a:t>
            </a:r>
          </a:p>
          <a:p>
            <a:pPr marL="1200150" lvl="2" indent="-285750">
              <a:buFont typeface="Arial" panose="020B0604020202020204" pitchFamily="34" charset="0"/>
              <a:buChar char="•"/>
            </a:pPr>
            <a:r>
              <a:rPr lang="en-US" sz="2000" dirty="0" smtClean="0">
                <a:solidFill>
                  <a:srgbClr val="002060"/>
                </a:solidFill>
                <a:latin typeface="Arial"/>
                <a:ea typeface="Arial"/>
                <a:cs typeface="Arial"/>
                <a:sym typeface="Arial"/>
              </a:rPr>
              <a:t>RecordCount=1</a:t>
            </a:r>
          </a:p>
          <a:p>
            <a:pPr lvl="2"/>
            <a:endParaRPr lang="en-US" sz="2000" dirty="0">
              <a:solidFill>
                <a:srgbClr val="002060"/>
              </a:solidFill>
              <a:latin typeface="Arial"/>
              <a:ea typeface="Arial"/>
              <a:cs typeface="Arial"/>
              <a:sym typeface="Arial"/>
            </a:endParaRPr>
          </a:p>
          <a:p>
            <a:pPr marL="342900" lvl="0" indent="-342900">
              <a:buFont typeface="+mj-lt"/>
              <a:buAutoNum type="arabicPeriod"/>
            </a:pPr>
            <a:r>
              <a:rPr lang="en-US" sz="2000" dirty="0" smtClean="0">
                <a:solidFill>
                  <a:srgbClr val="000000"/>
                </a:solidFill>
                <a:latin typeface="Arial"/>
                <a:ea typeface="Arial"/>
                <a:cs typeface="Arial"/>
                <a:sym typeface="Arial"/>
              </a:rPr>
              <a:t>Submitting </a:t>
            </a:r>
            <a:r>
              <a:rPr lang="en-US" sz="2000" dirty="0">
                <a:solidFill>
                  <a:srgbClr val="000000"/>
                </a:solidFill>
                <a:latin typeface="Arial"/>
                <a:ea typeface="Arial"/>
                <a:cs typeface="Arial"/>
                <a:sym typeface="Arial"/>
              </a:rPr>
              <a:t>for local approval and superintendent’s electronic </a:t>
            </a:r>
            <a:r>
              <a:rPr lang="en-US" sz="2000" dirty="0" smtClean="0">
                <a:solidFill>
                  <a:srgbClr val="000000"/>
                </a:solidFill>
                <a:latin typeface="Arial"/>
                <a:ea typeface="Arial"/>
                <a:cs typeface="Arial"/>
                <a:sym typeface="Arial"/>
              </a:rPr>
              <a:t>signature</a:t>
            </a:r>
          </a:p>
          <a:p>
            <a:pPr marL="342900" lvl="0" indent="-342900">
              <a:buFont typeface="+mj-lt"/>
              <a:buAutoNum type="arabicPeriod"/>
            </a:pPr>
            <a:endParaRPr lang="en-US" sz="2000" b="0" i="0" u="none" strike="noStrike" cap="none" dirty="0">
              <a:solidFill>
                <a:srgbClr val="000000"/>
              </a:solidFill>
              <a:latin typeface="Arial"/>
              <a:ea typeface="Arial"/>
              <a:cs typeface="Arial"/>
              <a:sym typeface="Arial"/>
            </a:endParaRPr>
          </a:p>
          <a:p>
            <a:pPr lvl="0"/>
            <a:r>
              <a:rPr lang="en-US" sz="2000" dirty="0" smtClean="0">
                <a:solidFill>
                  <a:srgbClr val="000000"/>
                </a:solidFill>
                <a:latin typeface="Arial"/>
                <a:ea typeface="Arial"/>
                <a:cs typeface="Arial"/>
                <a:sym typeface="Arial"/>
              </a:rPr>
              <a:t>NOTE: </a:t>
            </a:r>
            <a:r>
              <a:rPr lang="en-US" sz="2000" b="0" i="0" u="none" strike="noStrike" cap="none" dirty="0" smtClean="0">
                <a:solidFill>
                  <a:srgbClr val="000000"/>
                </a:solidFill>
                <a:latin typeface="Arial"/>
                <a:ea typeface="Arial"/>
                <a:cs typeface="Arial"/>
                <a:sym typeface="Arial"/>
              </a:rPr>
              <a:t>The submission will generate warnings for missing B, C and D Records which is expected and will not disrupt the approval process.  The verification report will include a message of, “No data submitted”, which must be approved by the regional center director or division superintendent through SDCA.</a:t>
            </a:r>
            <a:endParaRPr sz="2000" dirty="0" smtClean="0"/>
          </a:p>
          <a:p>
            <a:pPr marL="0" marR="0" lvl="0" indent="0" algn="l" rtl="0">
              <a:lnSpc>
                <a:spcPct val="100000"/>
              </a:lnSpc>
              <a:spcBef>
                <a:spcPts val="0"/>
              </a:spcBef>
              <a:spcAft>
                <a:spcPts val="0"/>
              </a:spcAft>
              <a:buNone/>
            </a:pPr>
            <a:endParaRPr sz="20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338393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VDOE New">
      <a:dk1>
        <a:srgbClr val="003C71"/>
      </a:dk1>
      <a:lt1>
        <a:srgbClr val="FFFFFF"/>
      </a:lt1>
      <a:dk2>
        <a:srgbClr val="003C71"/>
      </a:dk2>
      <a:lt2>
        <a:srgbClr val="FFFFFF"/>
      </a:lt2>
      <a:accent1>
        <a:srgbClr val="003C71"/>
      </a:accent1>
      <a:accent2>
        <a:srgbClr val="FF6A39"/>
      </a:accent2>
      <a:accent3>
        <a:srgbClr val="555555"/>
      </a:accent3>
      <a:accent4>
        <a:srgbClr val="FFC600"/>
      </a:accent4>
      <a:accent5>
        <a:srgbClr val="0160B6"/>
      </a:accent5>
      <a:accent6>
        <a:srgbClr val="279989"/>
      </a:accent6>
      <a:hlink>
        <a:srgbClr val="0563C1"/>
      </a:hlink>
      <a:folHlink>
        <a:srgbClr val="8496B0"/>
      </a:folHlink>
    </a:clrScheme>
    <a:fontScheme name="VDOE-New">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6492</TotalTime>
  <Words>3988</Words>
  <Application>Microsoft Office PowerPoint</Application>
  <PresentationFormat>Widescreen</PresentationFormat>
  <Paragraphs>754</Paragraphs>
  <Slides>33</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Courier New</vt:lpstr>
      <vt:lpstr>Georgia</vt:lpstr>
      <vt:lpstr>Times New Roman</vt:lpstr>
      <vt:lpstr>Trebuchet MS</vt:lpstr>
      <vt:lpstr>Office Theme</vt:lpstr>
      <vt:lpstr>Student Behavior and Administrative Response Data Collection</vt:lpstr>
      <vt:lpstr>WEBINAR PARTICIPATION</vt:lpstr>
      <vt:lpstr>A</vt:lpstr>
      <vt:lpstr>PowerPoint Presentation</vt:lpstr>
      <vt:lpstr>PowerPoint Presentation</vt:lpstr>
      <vt:lpstr>PowerPoint Presentation</vt:lpstr>
      <vt:lpstr>PowerPoint Presentation</vt:lpstr>
      <vt:lpstr>PowerPoint Presentation</vt:lpstr>
      <vt:lpstr>Submitting SBAR File with No Data</vt:lpstr>
      <vt:lpstr>Submitting SBAR File with No Data</vt:lpstr>
      <vt:lpstr>SBAR Collection Updates with Scenarios</vt:lpstr>
      <vt:lpstr>PowerPoint Presentation</vt:lpstr>
      <vt:lpstr>PowerPoint Presentation</vt:lpstr>
      <vt:lpstr>PowerPoint Presentation</vt:lpstr>
      <vt:lpstr>BSO15 and BSO16</vt:lpstr>
      <vt:lpstr>PowerPoint Presentation</vt:lpstr>
      <vt:lpstr>BESO14 Behavior Code  BESO14 BEHAVIOR CODE Cont.</vt:lpstr>
      <vt:lpstr>Updates to Other SBAR Codes</vt:lpstr>
      <vt:lpstr>Using Behavior Code 12</vt:lpstr>
      <vt:lpstr>Multiple Student Behaviors for an Event</vt:lpstr>
      <vt:lpstr>Multiple Student Behaviors for an Event Cont.</vt:lpstr>
      <vt:lpstr>PowerPoint Presentation</vt:lpstr>
      <vt:lpstr>PowerPoint Presentation</vt:lpstr>
      <vt:lpstr>PowerPoint Presentation</vt:lpstr>
      <vt:lpstr>Persistently Dangerous Report</vt:lpstr>
      <vt:lpstr>SBAR Persistently Dangerous and Unsafe School Report </vt:lpstr>
      <vt:lpstr>PowerPoint Presentation</vt:lpstr>
      <vt:lpstr>Timeline and Resources </vt:lpstr>
      <vt:lpstr>SBAR Data Reporting Timeline 2022-2023 </vt:lpstr>
      <vt:lpstr>PowerPoint Presentation</vt:lpstr>
      <vt:lpstr>PowerPoint Presentation</vt:lpstr>
      <vt:lpstr>PowerPoint Presentation</vt:lpstr>
      <vt:lpstr>Thank You </vt:lpstr>
    </vt:vector>
  </TitlesOfParts>
  <Company>Virginia Information Technologies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VITA Program</dc:creator>
  <cp:lastModifiedBy>VITA Program</cp:lastModifiedBy>
  <cp:revision>139</cp:revision>
  <cp:lastPrinted>2022-09-12T19:16:41Z</cp:lastPrinted>
  <dcterms:created xsi:type="dcterms:W3CDTF">2022-07-20T12:39:39Z</dcterms:created>
  <dcterms:modified xsi:type="dcterms:W3CDTF">2022-11-22T12:23:25Z</dcterms:modified>
  <cp:contentStatus/>
</cp:coreProperties>
</file>