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5"/>
  </p:notesMasterIdLst>
  <p:handoutMasterIdLst>
    <p:handoutMasterId r:id="rId26"/>
  </p:handoutMasterIdLst>
  <p:sldIdLst>
    <p:sldId id="258" r:id="rId2"/>
    <p:sldId id="270" r:id="rId3"/>
    <p:sldId id="427" r:id="rId4"/>
    <p:sldId id="300" r:id="rId5"/>
    <p:sldId id="428" r:id="rId6"/>
    <p:sldId id="432" r:id="rId7"/>
    <p:sldId id="429" r:id="rId8"/>
    <p:sldId id="426" r:id="rId9"/>
    <p:sldId id="347" r:id="rId10"/>
    <p:sldId id="430" r:id="rId11"/>
    <p:sldId id="431" r:id="rId12"/>
    <p:sldId id="435" r:id="rId13"/>
    <p:sldId id="348" r:id="rId14"/>
    <p:sldId id="433" r:id="rId15"/>
    <p:sldId id="434" r:id="rId16"/>
    <p:sldId id="436" r:id="rId17"/>
    <p:sldId id="437" r:id="rId18"/>
    <p:sldId id="439" r:id="rId19"/>
    <p:sldId id="440" r:id="rId20"/>
    <p:sldId id="441" r:id="rId21"/>
    <p:sldId id="442" r:id="rId22"/>
    <p:sldId id="443"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4" autoAdjust="0"/>
    <p:restoredTop sz="74422" autoAdjust="0"/>
  </p:normalViewPr>
  <p:slideViewPr>
    <p:cSldViewPr snapToGrid="0" snapToObjects="1">
      <p:cViewPr varScale="1">
        <p:scale>
          <a:sx n="51" d="100"/>
          <a:sy n="51" d="100"/>
        </p:scale>
        <p:origin x="1324" y="28"/>
      </p:cViewPr>
      <p:guideLst/>
    </p:cSldViewPr>
  </p:slideViewPr>
  <p:outlineViewPr>
    <p:cViewPr>
      <p:scale>
        <a:sx n="33" d="100"/>
        <a:sy n="33" d="100"/>
      </p:scale>
      <p:origin x="0" y="-2552"/>
    </p:cViewPr>
  </p:outlineViewPr>
  <p:notesTextViewPr>
    <p:cViewPr>
      <p:scale>
        <a:sx n="1" d="1"/>
        <a:sy n="1" d="1"/>
      </p:scale>
      <p:origin x="0" y="0"/>
    </p:cViewPr>
  </p:notesTextViewPr>
  <p:sorterViewPr>
    <p:cViewPr>
      <p:scale>
        <a:sx n="100" d="100"/>
        <a:sy n="100" d="100"/>
      </p:scale>
      <p:origin x="0" y="-2652"/>
    </p:cViewPr>
  </p:sorterViewPr>
  <p:notesViewPr>
    <p:cSldViewPr snapToGrid="0" snapToObjects="1" showGuide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11/10/2021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322562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195709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308567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90606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777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a:p>
        </p:txBody>
      </p:sp>
    </p:spTree>
    <p:extLst>
      <p:ext uri="{BB962C8B-B14F-4D97-AF65-F5344CB8AC3E}">
        <p14:creationId xmlns:p14="http://schemas.microsoft.com/office/powerpoint/2010/main" val="369540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290356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11/10/2021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doe.virginia.gov/testing/substitute_tests/substitute_tests_verified_credi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sultshelp@doe.Virginia.gov" TargetMode="External"/><Relationship Id="rId2" Type="http://schemas.openxmlformats.org/officeDocument/2006/relationships/hyperlink" Target="mailto:carol.wellsbazzichi@doe.virgini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doe.virginia.gov/info_management/data_collection/index.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a:bodyPr>
          <a:lstStyle/>
          <a:p>
            <a:r>
              <a:rPr lang="en-US" dirty="0" smtClean="0"/>
              <a:t>SOL Substitute Test Data Collection</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dirty="0" smtClean="0"/>
              <a:t>November 5,2021</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Record: Substitute Test Score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
        <p:nvSpPr>
          <p:cNvPr id="7" name="Rectangle 5"/>
          <p:cNvSpPr txBox="1">
            <a:spLocks noChangeArrowheads="1"/>
          </p:cNvSpPr>
          <p:nvPr/>
        </p:nvSpPr>
        <p:spPr>
          <a:xfrm>
            <a:off x="685800" y="1690688"/>
            <a:ext cx="9460282" cy="4557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Tx/>
              <a:buChar char="•"/>
            </a:pPr>
            <a:r>
              <a:rPr lang="en-US" dirty="0" smtClean="0"/>
              <a:t>Substitute Test Score</a:t>
            </a:r>
          </a:p>
          <a:p>
            <a:pPr marL="742950" lvl="2" indent="-342900"/>
            <a:r>
              <a:rPr lang="en-US" sz="2400" b="0" dirty="0" smtClean="0"/>
              <a:t>Alpha-numeric score achieved on the substitute test</a:t>
            </a:r>
          </a:p>
          <a:p>
            <a:pPr marL="742950" lvl="2" indent="-342900"/>
            <a:r>
              <a:rPr lang="en-US" sz="2400" b="0" dirty="0" smtClean="0"/>
              <a:t>Minimum and maximum score ranges are based on the “Substitute Tests Approved for Awarding Verified Credit” document: </a:t>
            </a:r>
            <a:r>
              <a:rPr lang="en-US" sz="2400" b="0" dirty="0" smtClean="0">
                <a:hlinkClick r:id="rId2"/>
              </a:rPr>
              <a:t>http://www.doe.virginia.gov/testing/substitute_tests/substitute_tests_verified_credit.pdf</a:t>
            </a:r>
            <a:endParaRPr lang="en-US" sz="2400" b="0" dirty="0" smtClean="0"/>
          </a:p>
          <a:p>
            <a:pPr marL="285750" lvl="1" indent="-342900"/>
            <a:r>
              <a:rPr lang="en-US" dirty="0" smtClean="0"/>
              <a:t>Edit</a:t>
            </a:r>
          </a:p>
          <a:p>
            <a:pPr marL="742950" lvl="2" indent="-342900"/>
            <a:r>
              <a:rPr lang="en-US" sz="2400" b="0" dirty="0" smtClean="0"/>
              <a:t>Must be a valid number or letter</a:t>
            </a:r>
          </a:p>
          <a:p>
            <a:pPr marL="285750" lvl="1" indent="-342900"/>
            <a:r>
              <a:rPr lang="en-US" dirty="0" smtClean="0"/>
              <a:t>Note: If the score is not a valid value associated with that test, the proficiency level cannot be set.</a:t>
            </a:r>
          </a:p>
          <a:p>
            <a:pPr marL="400050" lvl="2" indent="0">
              <a:buFont typeface="Arial" panose="020B0604020202020204" pitchFamily="34" charset="0"/>
              <a:buNone/>
            </a:pPr>
            <a:endParaRPr lang="en-US" dirty="0"/>
          </a:p>
        </p:txBody>
      </p:sp>
    </p:spTree>
    <p:extLst>
      <p:ext uri="{BB962C8B-B14F-4D97-AF65-F5344CB8AC3E}">
        <p14:creationId xmlns:p14="http://schemas.microsoft.com/office/powerpoint/2010/main" val="33194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 Test Type Code/Subject Code/Substitute Test Score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pic>
        <p:nvPicPr>
          <p:cNvPr id="3" name="Picture 2"/>
          <p:cNvPicPr>
            <a:picLocks noChangeAspect="1"/>
          </p:cNvPicPr>
          <p:nvPr/>
        </p:nvPicPr>
        <p:blipFill>
          <a:blip r:embed="rId2"/>
          <a:stretch>
            <a:fillRect/>
          </a:stretch>
        </p:blipFill>
        <p:spPr>
          <a:xfrm>
            <a:off x="989557" y="1522695"/>
            <a:ext cx="9870510" cy="4699172"/>
          </a:xfrm>
          <a:prstGeom prst="rect">
            <a:avLst/>
          </a:prstGeom>
        </p:spPr>
      </p:pic>
    </p:spTree>
    <p:extLst>
      <p:ext uri="{BB962C8B-B14F-4D97-AF65-F5344CB8AC3E}">
        <p14:creationId xmlns:p14="http://schemas.microsoft.com/office/powerpoint/2010/main" val="510090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Scores Should be Submitted?</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
        <p:nvSpPr>
          <p:cNvPr id="7" name="Rectangle 5"/>
          <p:cNvSpPr txBox="1">
            <a:spLocks noChangeArrowheads="1"/>
          </p:cNvSpPr>
          <p:nvPr/>
        </p:nvSpPr>
        <p:spPr>
          <a:xfrm>
            <a:off x="685800" y="1690688"/>
            <a:ext cx="10199318" cy="4910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Submit scores </a:t>
            </a:r>
            <a:r>
              <a:rPr lang="en-US" dirty="0"/>
              <a:t>for </a:t>
            </a:r>
            <a:r>
              <a:rPr lang="en-US" dirty="0" smtClean="0"/>
              <a:t>all Board approved substitute tests for students </a:t>
            </a:r>
            <a:r>
              <a:rPr lang="en-US" dirty="0"/>
              <a:t>that were expected to take an SOL in that year. </a:t>
            </a:r>
            <a:endParaRPr lang="en-US" dirty="0" smtClean="0"/>
          </a:p>
          <a:p>
            <a:pPr lvl="1"/>
            <a:r>
              <a:rPr lang="en-US" b="1" dirty="0" smtClean="0"/>
              <a:t>Exception</a:t>
            </a:r>
          </a:p>
          <a:p>
            <a:pPr lvl="2"/>
            <a:r>
              <a:rPr lang="en-US" sz="2400" b="0" dirty="0" smtClean="0"/>
              <a:t>Test </a:t>
            </a:r>
            <a:r>
              <a:rPr lang="en-US" sz="2400" b="0" dirty="0"/>
              <a:t>Code = 565 “ESSA Math </a:t>
            </a:r>
            <a:r>
              <a:rPr lang="en-US" sz="2400" b="0" dirty="0" smtClean="0"/>
              <a:t>Substitute” - This </a:t>
            </a:r>
            <a:r>
              <a:rPr lang="en-US" sz="2400" b="0" dirty="0"/>
              <a:t>substitutes as an EOC Math </a:t>
            </a:r>
            <a:r>
              <a:rPr lang="en-US" sz="2400" b="0" dirty="0" smtClean="0"/>
              <a:t>test </a:t>
            </a:r>
            <a:r>
              <a:rPr lang="en-US" sz="2400" b="0" dirty="0"/>
              <a:t>for students that passed Algebra II before entering high school.</a:t>
            </a:r>
          </a:p>
          <a:p>
            <a:pPr lvl="2"/>
            <a:r>
              <a:rPr lang="en-US" sz="2400" b="0" dirty="0"/>
              <a:t>This allows students that have met Math requirements before entering high school to be included in the Federal Accountability participation and pass rates</a:t>
            </a:r>
            <a:r>
              <a:rPr lang="en-US" sz="2400" b="0" dirty="0" smtClean="0"/>
              <a:t>.</a:t>
            </a:r>
            <a:r>
              <a:rPr lang="en-US" sz="2400" b="0" dirty="0"/>
              <a:t> </a:t>
            </a:r>
            <a:endParaRPr lang="en-US" sz="2400" b="0" dirty="0" smtClean="0"/>
          </a:p>
          <a:p>
            <a:pPr lvl="2"/>
            <a:r>
              <a:rPr lang="en-US" sz="2400" b="0" dirty="0" smtClean="0"/>
              <a:t>The </a:t>
            </a:r>
            <a:r>
              <a:rPr lang="en-US" sz="2400" b="0" dirty="0"/>
              <a:t>ESSA Math Substitute scores can be submitted any time before the student graduates, because the student was not expected to take an SOL and that test may not be tied to a specific year.</a:t>
            </a:r>
          </a:p>
          <a:p>
            <a:pPr lvl="1"/>
            <a:endParaRPr lang="en-US" dirty="0"/>
          </a:p>
          <a:p>
            <a:endParaRPr lang="en-US" dirty="0"/>
          </a:p>
          <a:p>
            <a:pPr marL="400050" lvl="2" indent="0">
              <a:buFont typeface="Arial" panose="020B0604020202020204" pitchFamily="34" charset="0"/>
              <a:buNone/>
            </a:pPr>
            <a:endParaRPr lang="en-US" dirty="0"/>
          </a:p>
        </p:txBody>
      </p:sp>
    </p:spTree>
    <p:extLst>
      <p:ext uri="{BB962C8B-B14F-4D97-AF65-F5344CB8AC3E}">
        <p14:creationId xmlns:p14="http://schemas.microsoft.com/office/powerpoint/2010/main" val="77841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the Data File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pic>
        <p:nvPicPr>
          <p:cNvPr id="5" name="Picture 4"/>
          <p:cNvPicPr>
            <a:picLocks noChangeAspect="1"/>
          </p:cNvPicPr>
          <p:nvPr/>
        </p:nvPicPr>
        <p:blipFill>
          <a:blip r:embed="rId3"/>
          <a:stretch>
            <a:fillRect/>
          </a:stretch>
        </p:blipFill>
        <p:spPr>
          <a:xfrm>
            <a:off x="989556" y="1552830"/>
            <a:ext cx="10774333" cy="3958621"/>
          </a:xfrm>
          <a:prstGeom prst="rect">
            <a:avLst/>
          </a:prstGeom>
        </p:spPr>
      </p:pic>
    </p:spTree>
    <p:extLst>
      <p:ext uri="{BB962C8B-B14F-4D97-AF65-F5344CB8AC3E}">
        <p14:creationId xmlns:p14="http://schemas.microsoft.com/office/powerpoint/2010/main" val="2139198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a:p>
        </p:txBody>
      </p:sp>
      <p:pic>
        <p:nvPicPr>
          <p:cNvPr id="6" name="Picture 5"/>
          <p:cNvPicPr/>
          <p:nvPr/>
        </p:nvPicPr>
        <p:blipFill>
          <a:blip r:embed="rId3"/>
          <a:stretch>
            <a:fillRect/>
          </a:stretch>
        </p:blipFill>
        <p:spPr>
          <a:xfrm>
            <a:off x="838200" y="1690688"/>
            <a:ext cx="8193065" cy="3081728"/>
          </a:xfrm>
          <a:prstGeom prst="rect">
            <a:avLst/>
          </a:prstGeom>
        </p:spPr>
      </p:pic>
      <p:sp>
        <p:nvSpPr>
          <p:cNvPr id="9" name="TextBox 8"/>
          <p:cNvSpPr txBox="1"/>
          <p:nvPr/>
        </p:nvSpPr>
        <p:spPr>
          <a:xfrm>
            <a:off x="9031265" y="2981195"/>
            <a:ext cx="2630467" cy="1754326"/>
          </a:xfrm>
          <a:prstGeom prst="rect">
            <a:avLst/>
          </a:prstGeom>
          <a:solidFill>
            <a:schemeClr val="accent5">
              <a:lumMod val="20000"/>
              <a:lumOff val="80000"/>
            </a:schemeClr>
          </a:solidFill>
          <a:ln w="47625">
            <a:solidFill>
              <a:schemeClr val="accent5">
                <a:lumMod val="75000"/>
              </a:schemeClr>
            </a:solidFill>
          </a:ln>
        </p:spPr>
        <p:txBody>
          <a:bodyPr wrap="square" rtlCol="0">
            <a:spAutoFit/>
          </a:bodyPr>
          <a:lstStyle/>
          <a:p>
            <a:r>
              <a:rPr lang="en-US" dirty="0" smtClean="0">
                <a:latin typeface="Arial" panose="020B0604020202020204" pitchFamily="34" charset="0"/>
                <a:cs typeface="Arial" panose="020B0604020202020204" pitchFamily="34" charset="0"/>
              </a:rPr>
              <a:t>Both reports update </a:t>
            </a:r>
            <a:r>
              <a:rPr lang="en-US" u="sng" dirty="0" smtClean="0">
                <a:latin typeface="Arial" panose="020B0604020202020204" pitchFamily="34" charset="0"/>
                <a:cs typeface="Arial" panose="020B0604020202020204" pitchFamily="34" charset="0"/>
              </a:rPr>
              <a:t>overnight</a:t>
            </a:r>
            <a:r>
              <a:rPr lang="en-US" dirty="0" smtClean="0">
                <a:latin typeface="Arial" panose="020B0604020202020204" pitchFamily="34" charset="0"/>
                <a:cs typeface="Arial" panose="020B0604020202020204" pitchFamily="34" charset="0"/>
              </a:rPr>
              <a:t> when VDOE runs the process to set the SOL proficiency levels based on the substitute test scores.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407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
        <p:nvSpPr>
          <p:cNvPr id="9" name="TextBox 8"/>
          <p:cNvSpPr txBox="1"/>
          <p:nvPr/>
        </p:nvSpPr>
        <p:spPr>
          <a:xfrm>
            <a:off x="8893478" y="2244352"/>
            <a:ext cx="3031300" cy="2585323"/>
          </a:xfrm>
          <a:prstGeom prst="rect">
            <a:avLst/>
          </a:prstGeom>
          <a:solidFill>
            <a:schemeClr val="accent5">
              <a:lumMod val="20000"/>
              <a:lumOff val="80000"/>
            </a:schemeClr>
          </a:solidFill>
          <a:ln w="47625">
            <a:solidFill>
              <a:schemeClr val="accent5">
                <a:lumMod val="75000"/>
              </a:schemeClr>
            </a:solidFill>
          </a:ln>
        </p:spPr>
        <p:txBody>
          <a:bodyPr wrap="square" rtlCol="0">
            <a:spAutoFit/>
          </a:bodyPr>
          <a:lstStyle/>
          <a:p>
            <a:r>
              <a:rPr lang="en-US" dirty="0" smtClean="0">
                <a:latin typeface="Arial" panose="020B0604020202020204" pitchFamily="34" charset="0"/>
                <a:cs typeface="Arial" panose="020B0604020202020204" pitchFamily="34" charset="0"/>
              </a:rPr>
              <a:t>Once the Substitute Test Verification Report has been reviewed for accuracy by the collection manager, it should be submitted for verification, which sends an email to the Division Superintendent for final electronic signature.</a:t>
            </a:r>
            <a:endParaRPr lang="en-US" dirty="0">
              <a:latin typeface="Arial" panose="020B0604020202020204" pitchFamily="34" charset="0"/>
              <a:cs typeface="Arial" panose="020B0604020202020204" pitchFamily="34" charset="0"/>
            </a:endParaRPr>
          </a:p>
        </p:txBody>
      </p:sp>
      <p:pic>
        <p:nvPicPr>
          <p:cNvPr id="7" name="Picture 6"/>
          <p:cNvPicPr/>
          <p:nvPr/>
        </p:nvPicPr>
        <p:blipFill>
          <a:blip r:embed="rId3"/>
          <a:stretch>
            <a:fillRect/>
          </a:stretch>
        </p:blipFill>
        <p:spPr>
          <a:xfrm>
            <a:off x="838200" y="1690689"/>
            <a:ext cx="7917493" cy="3419930"/>
          </a:xfrm>
          <a:prstGeom prst="rect">
            <a:avLst/>
          </a:prstGeom>
        </p:spPr>
      </p:pic>
      <p:sp>
        <p:nvSpPr>
          <p:cNvPr id="8" name="TextBox 7"/>
          <p:cNvSpPr txBox="1"/>
          <p:nvPr/>
        </p:nvSpPr>
        <p:spPr>
          <a:xfrm>
            <a:off x="838200" y="5274142"/>
            <a:ext cx="11086578" cy="646331"/>
          </a:xfrm>
          <a:prstGeom prst="rect">
            <a:avLst/>
          </a:prstGeom>
          <a:solidFill>
            <a:schemeClr val="accent5">
              <a:lumMod val="20000"/>
              <a:lumOff val="80000"/>
            </a:schemeClr>
          </a:solidFill>
          <a:ln w="47625">
            <a:solidFill>
              <a:schemeClr val="accent5">
                <a:lumMod val="75000"/>
              </a:schemeClr>
            </a:solidFill>
          </a:ln>
        </p:spPr>
        <p:txBody>
          <a:bodyPr wrap="square" rtlCol="0">
            <a:spAutoFit/>
          </a:bodyPr>
          <a:lstStyle/>
          <a:p>
            <a:r>
              <a:rPr lang="en-US" b="1" dirty="0" smtClean="0">
                <a:latin typeface="Arial" panose="020B0604020202020204" pitchFamily="34" charset="0"/>
                <a:cs typeface="Arial" panose="020B0604020202020204" pitchFamily="34" charset="0"/>
              </a:rPr>
              <a:t>Reminder: </a:t>
            </a:r>
            <a:r>
              <a:rPr lang="en-US" dirty="0" smtClean="0">
                <a:latin typeface="Arial" panose="020B0604020202020204" pitchFamily="34" charset="0"/>
                <a:cs typeface="Arial" panose="020B0604020202020204" pitchFamily="34" charset="0"/>
              </a:rPr>
              <a:t>Always check the report before submitting for verification.  If the nightly process has not run to set the proficiency levels, this report will be blank when it is submitted to the Division Superintendent.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762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2"/>
                </a:solidFill>
              </a:rPr>
              <a:t>1. </a:t>
            </a:r>
            <a:r>
              <a:rPr lang="en-US" dirty="0">
                <a:solidFill>
                  <a:schemeClr val="tx2"/>
                </a:solidFill>
              </a:rPr>
              <a:t>Will the substitute test application file replace a failing SOL score or will it be an additional score?</a:t>
            </a:r>
          </a:p>
          <a:p>
            <a:pPr marL="0" indent="0">
              <a:buNone/>
            </a:pPr>
            <a:r>
              <a:rPr lang="en-US" dirty="0"/>
              <a:t>A passing substitute test score will replace a failing SOL score for state accreditation. In this case, the substitute test acts as a retest in the calculation and the initial failing SOL score will be removed from the calculation.</a:t>
            </a:r>
          </a:p>
          <a:p>
            <a:pPr marL="0" indent="0">
              <a:buNone/>
            </a:pPr>
            <a:r>
              <a:rPr lang="en-US" dirty="0"/>
              <a:t>For federal accountability, the failing SOL score remains in the performance rate if the substitute test is a </a:t>
            </a:r>
            <a:r>
              <a:rPr lang="en-US" dirty="0" smtClean="0"/>
              <a:t>not a ESSA Math Substitute (565).</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27421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tx2"/>
                </a:solidFill>
              </a:rPr>
              <a:t>2. </a:t>
            </a:r>
            <a:r>
              <a:rPr lang="en-US" dirty="0">
                <a:solidFill>
                  <a:schemeClr val="tx2"/>
                </a:solidFill>
              </a:rPr>
              <a:t>If only one record was </a:t>
            </a:r>
            <a:r>
              <a:rPr lang="en-US" dirty="0" smtClean="0">
                <a:solidFill>
                  <a:schemeClr val="tx2"/>
                </a:solidFill>
              </a:rPr>
              <a:t>rejected in the submission, </a:t>
            </a:r>
            <a:r>
              <a:rPr lang="en-US" dirty="0">
                <a:solidFill>
                  <a:schemeClr val="tx2"/>
                </a:solidFill>
              </a:rPr>
              <a:t>do we just repair that record and resubmit OR is the whole file rejected because of the one record?</a:t>
            </a:r>
          </a:p>
          <a:p>
            <a:pPr marL="0" indent="0">
              <a:buNone/>
            </a:pPr>
            <a:r>
              <a:rPr lang="en-US" dirty="0"/>
              <a:t>The whole file will be rejected, but you will just need to repair the one record with the error and resubmit for a successful submission.  </a:t>
            </a:r>
            <a:r>
              <a:rPr lang="en-US" dirty="0" smtClean="0"/>
              <a:t>VDOE </a:t>
            </a:r>
            <a:r>
              <a:rPr lang="en-US" dirty="0"/>
              <a:t>does not store any data from files that have errors and are in a “Failed” status, meaning that you will have to resubmit the whole file to fix an error.</a:t>
            </a:r>
          </a:p>
          <a:p>
            <a:pPr marL="0" indent="0">
              <a:buNone/>
            </a:pPr>
            <a:r>
              <a:rPr lang="en-US" dirty="0" smtClean="0">
                <a:solidFill>
                  <a:schemeClr val="tx2"/>
                </a:solidFill>
              </a:rPr>
              <a:t>3. </a:t>
            </a:r>
            <a:r>
              <a:rPr lang="en-US" dirty="0">
                <a:solidFill>
                  <a:schemeClr val="tx2"/>
                </a:solidFill>
              </a:rPr>
              <a:t>When we send a record to Replace, is it replacing all previous records for the Fall through Summer testing of that school year?</a:t>
            </a:r>
          </a:p>
          <a:p>
            <a:pPr marL="0" indent="0">
              <a:buNone/>
            </a:pPr>
            <a:r>
              <a:rPr lang="en-US" dirty="0"/>
              <a:t>A “replace” file will rewrite all of the data that has been submitted for the current school year.  If you submit files in December that have Fall testing data, and then resubmit a file in June with Spring testing </a:t>
            </a:r>
            <a:r>
              <a:rPr lang="en-US" dirty="0" smtClean="0"/>
              <a:t>data using </a:t>
            </a:r>
            <a:r>
              <a:rPr lang="en-US" dirty="0"/>
              <a:t>the “replace” option, </a:t>
            </a:r>
            <a:r>
              <a:rPr lang="en-US" dirty="0" smtClean="0"/>
              <a:t>all </a:t>
            </a:r>
            <a:r>
              <a:rPr lang="en-US" dirty="0"/>
              <a:t>of the Fall data </a:t>
            </a:r>
            <a:r>
              <a:rPr lang="en-US" dirty="0" smtClean="0"/>
              <a:t>will be overwritten with </a:t>
            </a:r>
            <a:r>
              <a:rPr lang="en-US" dirty="0"/>
              <a:t>Spring data.  </a:t>
            </a:r>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spTree>
    <p:extLst>
      <p:ext uri="{BB962C8B-B14F-4D97-AF65-F5344CB8AC3E}">
        <p14:creationId xmlns:p14="http://schemas.microsoft.com/office/powerpoint/2010/main" val="3852831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838199" y="1690688"/>
            <a:ext cx="10685745" cy="4724400"/>
          </a:xfrm>
        </p:spPr>
        <p:txBody>
          <a:bodyPr>
            <a:normAutofit fontScale="77500" lnSpcReduction="20000"/>
          </a:bodyPr>
          <a:lstStyle/>
          <a:p>
            <a:pPr marL="0" indent="0">
              <a:buNone/>
            </a:pPr>
            <a:r>
              <a:rPr lang="en-US" dirty="0"/>
              <a:t>4</a:t>
            </a:r>
            <a:r>
              <a:rPr lang="en-US" dirty="0" smtClean="0"/>
              <a:t>. </a:t>
            </a:r>
            <a:r>
              <a:rPr lang="en-US" dirty="0"/>
              <a:t>ESSA Calculation: What will happen if a student transfers to our division, we are not aware that the prior division reported an ESSA Math substitute test, and we re-report that test?</a:t>
            </a:r>
          </a:p>
          <a:p>
            <a:pPr marL="0" indent="0">
              <a:buNone/>
            </a:pPr>
            <a:r>
              <a:rPr lang="en-US" dirty="0" smtClean="0">
                <a:solidFill>
                  <a:schemeClr val="tx1"/>
                </a:solidFill>
              </a:rPr>
              <a:t>The </a:t>
            </a:r>
            <a:r>
              <a:rPr lang="en-US" dirty="0">
                <a:solidFill>
                  <a:schemeClr val="tx1"/>
                </a:solidFill>
              </a:rPr>
              <a:t>ESSA calculation will not allow for this student to be “double counted” in the participation or pass rates.  The cohort based calculation looks for the highest or best attempt and only selects one.  You can also use the Longitudinal Data Reports in SSWS to see if the student was reported by another division.  </a:t>
            </a:r>
            <a:endParaRPr lang="en-US" dirty="0" smtClean="0">
              <a:solidFill>
                <a:schemeClr val="tx1"/>
              </a:solidFill>
            </a:endParaRPr>
          </a:p>
          <a:p>
            <a:pPr marL="0" indent="0">
              <a:buNone/>
            </a:pPr>
            <a:r>
              <a:rPr lang="en-US" dirty="0">
                <a:solidFill>
                  <a:srgbClr val="D50032"/>
                </a:solidFill>
              </a:rPr>
              <a:t>5</a:t>
            </a:r>
            <a:r>
              <a:rPr lang="en-US" dirty="0" smtClean="0">
                <a:solidFill>
                  <a:srgbClr val="D50032"/>
                </a:solidFill>
              </a:rPr>
              <a:t>. Accreditation </a:t>
            </a:r>
            <a:r>
              <a:rPr lang="en-US" dirty="0">
                <a:solidFill>
                  <a:srgbClr val="D50032"/>
                </a:solidFill>
              </a:rPr>
              <a:t>Calculation: If a student took the ACT </a:t>
            </a:r>
            <a:r>
              <a:rPr lang="en-US" dirty="0" err="1">
                <a:solidFill>
                  <a:srgbClr val="D50032"/>
                </a:solidFill>
              </a:rPr>
              <a:t>WorkKeys</a:t>
            </a:r>
            <a:r>
              <a:rPr lang="en-US" dirty="0">
                <a:solidFill>
                  <a:srgbClr val="D50032"/>
                </a:solidFill>
              </a:rPr>
              <a:t> Business Writing in another division, how do we know if it was reported to VDOE and how do we prevent re-reporting it?</a:t>
            </a:r>
          </a:p>
          <a:p>
            <a:pPr marL="0" indent="0">
              <a:buNone/>
            </a:pPr>
            <a:r>
              <a:rPr lang="en-US" dirty="0" smtClean="0">
                <a:solidFill>
                  <a:schemeClr val="tx1"/>
                </a:solidFill>
              </a:rPr>
              <a:t>The </a:t>
            </a:r>
            <a:r>
              <a:rPr lang="en-US" dirty="0">
                <a:solidFill>
                  <a:schemeClr val="tx1"/>
                </a:solidFill>
              </a:rPr>
              <a:t>Longitudinal Data Reports in SSWS will indicate if a student has been reported with a substitute test.  Also, the student’s transcript should indicate whether or not they need to be tested.  If the student is not expected to take an EOC Writing SOL in your division, then you should not report a writing substitute test for that student unless it is administered by your division.</a:t>
            </a:r>
          </a:p>
          <a:p>
            <a:pPr marL="0" indent="0">
              <a:buNone/>
            </a:pPr>
            <a:endParaRPr lang="en-US" dirty="0">
              <a:solidFill>
                <a:schemeClr val="tx1"/>
              </a:solidFill>
            </a:endParaRP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903726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838200" y="1515649"/>
            <a:ext cx="9601200" cy="5189951"/>
          </a:xfrm>
        </p:spPr>
        <p:txBody>
          <a:bodyPr>
            <a:normAutofit/>
          </a:bodyPr>
          <a:lstStyle/>
          <a:p>
            <a:pPr marL="0" indent="0">
              <a:buNone/>
            </a:pPr>
            <a:r>
              <a:rPr lang="en-US" sz="2200" b="1" dirty="0" smtClean="0">
                <a:solidFill>
                  <a:schemeClr val="tx1"/>
                </a:solidFill>
              </a:rPr>
              <a:t>Reporting substitute </a:t>
            </a:r>
            <a:r>
              <a:rPr lang="en-US" sz="2200" b="1" dirty="0">
                <a:solidFill>
                  <a:schemeClr val="tx1"/>
                </a:solidFill>
              </a:rPr>
              <a:t>test records for Accreditation</a:t>
            </a:r>
          </a:p>
          <a:p>
            <a:pPr marL="0" indent="0">
              <a:buNone/>
            </a:pPr>
            <a:r>
              <a:rPr lang="en-US" sz="2200" dirty="0"/>
              <a:t>All 10th Grade students in a school took the PSAT in the </a:t>
            </a:r>
            <a:r>
              <a:rPr lang="en-US" sz="2200" dirty="0" smtClean="0"/>
              <a:t>2019-2020 </a:t>
            </a:r>
            <a:r>
              <a:rPr lang="en-US" sz="2200" dirty="0"/>
              <a:t>school year.  Those same students took the Reading EOC SOL (109) in 11</a:t>
            </a:r>
            <a:r>
              <a:rPr lang="en-US" sz="2200" baseline="30000" dirty="0"/>
              <a:t>th</a:t>
            </a:r>
            <a:r>
              <a:rPr lang="en-US" sz="2200" dirty="0"/>
              <a:t> Grade during the Spring </a:t>
            </a:r>
            <a:r>
              <a:rPr lang="en-US" sz="2200" dirty="0" smtClean="0"/>
              <a:t>2021 </a:t>
            </a:r>
            <a:r>
              <a:rPr lang="en-US" sz="2200" dirty="0"/>
              <a:t>testing Administration.  </a:t>
            </a:r>
          </a:p>
          <a:p>
            <a:pPr marL="857250" lvl="1" indent="-457200"/>
            <a:r>
              <a:rPr lang="en-US" sz="2200" dirty="0"/>
              <a:t>Do not report the PSAT scores as substitute tests for the 10</a:t>
            </a:r>
            <a:r>
              <a:rPr lang="en-US" sz="2200" baseline="30000" dirty="0"/>
              <a:t>th</a:t>
            </a:r>
            <a:r>
              <a:rPr lang="en-US" sz="2200" dirty="0"/>
              <a:t> grade students in </a:t>
            </a:r>
            <a:r>
              <a:rPr lang="en-US" sz="2200" dirty="0" smtClean="0"/>
              <a:t>2019-2020.  </a:t>
            </a:r>
            <a:r>
              <a:rPr lang="en-US" sz="2200" dirty="0"/>
              <a:t>The PSAT scores should only be reported to VDOE if the student did not attempt or failed the Reading EOC SOL (109) in 11</a:t>
            </a:r>
            <a:r>
              <a:rPr lang="en-US" sz="2200" baseline="30000" dirty="0"/>
              <a:t>th</a:t>
            </a:r>
            <a:r>
              <a:rPr lang="en-US" sz="2200" dirty="0"/>
              <a:t> Grade.  </a:t>
            </a:r>
            <a:r>
              <a:rPr lang="en-US" sz="2200" b="1" dirty="0"/>
              <a:t>The substitute test should only be reported for an expected or attempted SOL.</a:t>
            </a:r>
          </a:p>
          <a:p>
            <a:pPr marL="857250" lvl="1" indent="-457200"/>
            <a:r>
              <a:rPr lang="en-US" sz="2200" dirty="0"/>
              <a:t>For the students that failed or did not attempt the Reading EOC SOL (109) in 11</a:t>
            </a:r>
            <a:r>
              <a:rPr lang="en-US" sz="2200" baseline="30000" dirty="0"/>
              <a:t>th</a:t>
            </a:r>
            <a:r>
              <a:rPr lang="en-US" sz="2200" dirty="0"/>
              <a:t> Grade, their PSAT score should be submitted on the </a:t>
            </a:r>
            <a:r>
              <a:rPr lang="en-US" sz="2200" dirty="0" smtClean="0"/>
              <a:t>2020-2021 </a:t>
            </a:r>
            <a:r>
              <a:rPr lang="en-US" sz="2200" dirty="0"/>
              <a:t>Substitute Test submission as “C” records with an Administration Code of 2 (Spring).</a:t>
            </a:r>
          </a:p>
        </p:txBody>
      </p:sp>
    </p:spTree>
    <p:extLst>
      <p:ext uri="{BB962C8B-B14F-4D97-AF65-F5344CB8AC3E}">
        <p14:creationId xmlns:p14="http://schemas.microsoft.com/office/powerpoint/2010/main" val="198778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a:t>
            </a:r>
            <a:endParaRPr lang="en-US" dirty="0"/>
          </a:p>
        </p:txBody>
      </p:sp>
      <p:sp>
        <p:nvSpPr>
          <p:cNvPr id="6" name="Content Placeholder 5"/>
          <p:cNvSpPr>
            <a:spLocks noGrp="1"/>
          </p:cNvSpPr>
          <p:nvPr>
            <p:ph idx="1"/>
          </p:nvPr>
        </p:nvSpPr>
        <p:spPr/>
        <p:txBody>
          <a:bodyPr>
            <a:normAutofit fontScale="92500" lnSpcReduction="20000"/>
          </a:bodyPr>
          <a:lstStyle/>
          <a:p>
            <a:pPr marL="171450" lvl="0" indent="-177800">
              <a:lnSpc>
                <a:spcPct val="150000"/>
              </a:lnSpc>
              <a:spcBef>
                <a:spcPts val="0"/>
              </a:spcBef>
              <a:buClr>
                <a:schemeClr val="accent1"/>
              </a:buClr>
              <a:buSzPts val="2800"/>
            </a:pPr>
            <a:r>
              <a:rPr lang="en-US" sz="3600" dirty="0" smtClean="0">
                <a:solidFill>
                  <a:schemeClr val="tx1"/>
                </a:solidFill>
              </a:rPr>
              <a:t>Collection and File Overview</a:t>
            </a:r>
          </a:p>
          <a:p>
            <a:pPr marL="171450" lvl="0" indent="-177800">
              <a:lnSpc>
                <a:spcPct val="150000"/>
              </a:lnSpc>
              <a:spcBef>
                <a:spcPts val="0"/>
              </a:spcBef>
              <a:buClr>
                <a:schemeClr val="accent1"/>
              </a:buClr>
              <a:buSzPts val="2800"/>
            </a:pPr>
            <a:r>
              <a:rPr lang="en-US" sz="3600" dirty="0" smtClean="0">
                <a:solidFill>
                  <a:schemeClr val="tx1"/>
                </a:solidFill>
              </a:rPr>
              <a:t>Submitting a Data File</a:t>
            </a:r>
          </a:p>
          <a:p>
            <a:pPr marL="171450" lvl="0" indent="-177800">
              <a:lnSpc>
                <a:spcPct val="150000"/>
              </a:lnSpc>
              <a:spcBef>
                <a:spcPts val="0"/>
              </a:spcBef>
              <a:buClr>
                <a:schemeClr val="accent1"/>
              </a:buClr>
              <a:buSzPts val="2800"/>
            </a:pPr>
            <a:r>
              <a:rPr lang="en-US" sz="3600" dirty="0" smtClean="0">
                <a:solidFill>
                  <a:schemeClr val="tx1"/>
                </a:solidFill>
              </a:rPr>
              <a:t>Reports and Data Verification</a:t>
            </a:r>
          </a:p>
          <a:p>
            <a:pPr marL="171450" lvl="0" indent="-177800">
              <a:lnSpc>
                <a:spcPct val="150000"/>
              </a:lnSpc>
              <a:spcBef>
                <a:spcPts val="0"/>
              </a:spcBef>
              <a:buClr>
                <a:schemeClr val="accent1"/>
              </a:buClr>
              <a:buSzPts val="2800"/>
            </a:pPr>
            <a:r>
              <a:rPr lang="en-US" sz="3600" dirty="0" smtClean="0">
                <a:solidFill>
                  <a:schemeClr val="tx1"/>
                </a:solidFill>
              </a:rPr>
              <a:t>FAQs and Scenarios</a:t>
            </a:r>
          </a:p>
          <a:p>
            <a:pPr marL="171450" lvl="0" indent="-177800">
              <a:lnSpc>
                <a:spcPct val="150000"/>
              </a:lnSpc>
              <a:spcBef>
                <a:spcPts val="0"/>
              </a:spcBef>
              <a:buClr>
                <a:schemeClr val="accent1"/>
              </a:buClr>
              <a:buSzPts val="2800"/>
            </a:pPr>
            <a:r>
              <a:rPr lang="en-US" sz="3600" dirty="0" smtClean="0">
                <a:solidFill>
                  <a:schemeClr val="tx1"/>
                </a:solidFill>
              </a:rPr>
              <a:t>Timeline</a:t>
            </a:r>
          </a:p>
          <a:p>
            <a:pPr marL="171450" lvl="0" indent="-177800">
              <a:lnSpc>
                <a:spcPct val="150000"/>
              </a:lnSpc>
              <a:spcBef>
                <a:spcPts val="750"/>
              </a:spcBef>
              <a:buClr>
                <a:schemeClr val="accent1"/>
              </a:buClr>
              <a:buSzPts val="2800"/>
            </a:pPr>
            <a:r>
              <a:rPr lang="en-US" sz="3600" dirty="0" smtClean="0">
                <a:solidFill>
                  <a:schemeClr val="tx1"/>
                </a:solidFill>
              </a:rPr>
              <a:t>Questions</a:t>
            </a:r>
            <a:endParaRPr lang="en-US" sz="3600"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dirty="0"/>
          </a:p>
        </p:txBody>
      </p:sp>
    </p:spTree>
    <p:extLst>
      <p:ext uri="{BB962C8B-B14F-4D97-AF65-F5344CB8AC3E}">
        <p14:creationId xmlns:p14="http://schemas.microsoft.com/office/powerpoint/2010/main" val="201653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838200" y="1515649"/>
            <a:ext cx="10515600" cy="4672209"/>
          </a:xfrm>
        </p:spPr>
        <p:txBody>
          <a:bodyPr>
            <a:normAutofit/>
          </a:bodyPr>
          <a:lstStyle/>
          <a:p>
            <a:pPr marL="0" indent="0">
              <a:buNone/>
            </a:pPr>
            <a:r>
              <a:rPr lang="en-US" sz="2200" b="1" dirty="0" smtClean="0">
                <a:solidFill>
                  <a:schemeClr val="tx1"/>
                </a:solidFill>
              </a:rPr>
              <a:t>Reporting </a:t>
            </a:r>
            <a:r>
              <a:rPr lang="en-US" sz="2200" b="1" dirty="0">
                <a:solidFill>
                  <a:schemeClr val="tx1"/>
                </a:solidFill>
              </a:rPr>
              <a:t>565 substitute test records for </a:t>
            </a:r>
            <a:r>
              <a:rPr lang="en-US" sz="2200" b="1" dirty="0" smtClean="0">
                <a:solidFill>
                  <a:schemeClr val="tx1"/>
                </a:solidFill>
              </a:rPr>
              <a:t>ESSA</a:t>
            </a:r>
          </a:p>
          <a:p>
            <a:pPr marL="0" indent="0">
              <a:buNone/>
            </a:pPr>
            <a:r>
              <a:rPr lang="en-US" sz="2200" dirty="0" smtClean="0"/>
              <a:t>Student </a:t>
            </a:r>
            <a:r>
              <a:rPr lang="en-US" sz="2200" dirty="0"/>
              <a:t>A fulfilled all Math requirements (passed the Algebra II SOL in 8</a:t>
            </a:r>
            <a:r>
              <a:rPr lang="en-US" sz="2200" baseline="30000" dirty="0"/>
              <a:t>th</a:t>
            </a:r>
            <a:r>
              <a:rPr lang="en-US" sz="2200" dirty="0"/>
              <a:t> grade) before reaching high school. This student is currently in 12</a:t>
            </a:r>
            <a:r>
              <a:rPr lang="en-US" sz="2200" baseline="30000" dirty="0"/>
              <a:t>th</a:t>
            </a:r>
            <a:r>
              <a:rPr lang="en-US" sz="2200" dirty="0"/>
              <a:t> grade in the </a:t>
            </a:r>
            <a:r>
              <a:rPr lang="en-US" sz="2200" dirty="0" smtClean="0"/>
              <a:t>2022 cohort</a:t>
            </a:r>
            <a:r>
              <a:rPr lang="en-US" sz="2200" dirty="0"/>
              <a:t>.  The school has documentation that the student took and passed the SAT II Math IC as a 10</a:t>
            </a:r>
            <a:r>
              <a:rPr lang="en-US" sz="2200" baseline="30000" dirty="0"/>
              <a:t>th</a:t>
            </a:r>
            <a:r>
              <a:rPr lang="en-US" sz="2200" dirty="0"/>
              <a:t> grader in the </a:t>
            </a:r>
            <a:r>
              <a:rPr lang="en-US" sz="2200" dirty="0" smtClean="0"/>
              <a:t>2019-2020 </a:t>
            </a:r>
            <a:r>
              <a:rPr lang="en-US" sz="2200" dirty="0"/>
              <a:t>school year.</a:t>
            </a:r>
          </a:p>
          <a:p>
            <a:pPr marL="857250" lvl="1" indent="-457200"/>
            <a:r>
              <a:rPr lang="en-US" sz="2200" dirty="0"/>
              <a:t>Report this student with a “C” record on the </a:t>
            </a:r>
            <a:r>
              <a:rPr lang="en-US" sz="2200" dirty="0" smtClean="0"/>
              <a:t>2020-2021 </a:t>
            </a:r>
            <a:r>
              <a:rPr lang="en-US" sz="2200" dirty="0"/>
              <a:t>substitute test file with an Administration Code of 2 (Spring), an SOL Testing Code 565, and a Substitute Test Code = 29. </a:t>
            </a:r>
          </a:p>
          <a:p>
            <a:pPr marL="857250" lvl="1" indent="-457200"/>
            <a:r>
              <a:rPr lang="en-US" sz="2200" dirty="0"/>
              <a:t>Since the ESSA calculation is cohort based, and the student was not expected to take Math SOL in high school in a given year, these tests can be reported at any time prior to the student’s graduation and do not have to be directly tied to a testing year or testing administration.</a:t>
            </a:r>
          </a:p>
          <a:p>
            <a:pPr marL="857250" lvl="1" indent="-457200"/>
            <a:r>
              <a:rPr lang="en-US" sz="2200" dirty="0"/>
              <a:t>Substitute tests for ESSA should be reported in the school year the test is taken.</a:t>
            </a:r>
          </a:p>
        </p:txBody>
      </p:sp>
    </p:spTree>
    <p:extLst>
      <p:ext uri="{BB962C8B-B14F-4D97-AF65-F5344CB8AC3E}">
        <p14:creationId xmlns:p14="http://schemas.microsoft.com/office/powerpoint/2010/main" val="937545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1325563"/>
          </a:xfrm>
        </p:spPr>
        <p:txBody>
          <a:bodyPr>
            <a:normAutofit/>
          </a:bodyPr>
          <a:lstStyle/>
          <a:p>
            <a:r>
              <a:rPr lang="en-US" dirty="0" smtClean="0"/>
              <a:t>Data Reporting Timeline</a:t>
            </a:r>
            <a:endParaRPr lang="en-US" dirty="0"/>
          </a:p>
        </p:txBody>
      </p:sp>
      <p:sp>
        <p:nvSpPr>
          <p:cNvPr id="4" name="Content Placeholder 3"/>
          <p:cNvSpPr>
            <a:spLocks noGrp="1"/>
          </p:cNvSpPr>
          <p:nvPr>
            <p:ph idx="1"/>
          </p:nvPr>
        </p:nvSpPr>
        <p:spPr>
          <a:xfrm>
            <a:off x="838200" y="1252045"/>
            <a:ext cx="11353800" cy="5231882"/>
          </a:xfrm>
        </p:spPr>
        <p:txBody>
          <a:bodyPr>
            <a:normAutofit/>
          </a:bodyPr>
          <a:lstStyle/>
          <a:p>
            <a:r>
              <a:rPr lang="en-US" dirty="0" smtClean="0">
                <a:solidFill>
                  <a:srgbClr val="0F150D"/>
                </a:solidFill>
              </a:rPr>
              <a:t>Division-level data gathering </a:t>
            </a:r>
            <a:r>
              <a:rPr lang="en-US" dirty="0">
                <a:solidFill>
                  <a:srgbClr val="0F150D"/>
                </a:solidFill>
              </a:rPr>
              <a:t>is ongoing </a:t>
            </a:r>
            <a:r>
              <a:rPr lang="en-US" dirty="0" smtClean="0">
                <a:solidFill>
                  <a:srgbClr val="0F150D"/>
                </a:solidFill>
              </a:rPr>
              <a:t>July- August</a:t>
            </a:r>
          </a:p>
          <a:p>
            <a:endParaRPr lang="en-US" dirty="0" smtClean="0">
              <a:solidFill>
                <a:srgbClr val="0F150D"/>
              </a:solidFill>
            </a:endParaRPr>
          </a:p>
          <a:p>
            <a:r>
              <a:rPr lang="en-US" dirty="0" smtClean="0">
                <a:solidFill>
                  <a:srgbClr val="0F150D"/>
                </a:solidFill>
              </a:rPr>
              <a:t>November 29, 2021:  Data collection window opens November 29, 2021</a:t>
            </a:r>
          </a:p>
          <a:p>
            <a:pPr lvl="1"/>
            <a:r>
              <a:rPr lang="en-US" dirty="0" smtClean="0">
                <a:solidFill>
                  <a:srgbClr val="D50032"/>
                </a:solidFill>
              </a:rPr>
              <a:t>Data can be submitted throughout the year</a:t>
            </a:r>
          </a:p>
          <a:p>
            <a:pPr lvl="1"/>
            <a:r>
              <a:rPr lang="en-US" dirty="0" smtClean="0">
                <a:solidFill>
                  <a:srgbClr val="D50032"/>
                </a:solidFill>
              </a:rPr>
              <a:t>Subsequent files replace previous ones, so the file must be cumulative</a:t>
            </a:r>
          </a:p>
          <a:p>
            <a:pPr marL="457200" lvl="1" indent="0">
              <a:buNone/>
            </a:pPr>
            <a:endParaRPr lang="en-US" dirty="0" smtClean="0"/>
          </a:p>
          <a:p>
            <a:r>
              <a:rPr lang="en-US" dirty="0" smtClean="0">
                <a:solidFill>
                  <a:srgbClr val="0F150D"/>
                </a:solidFill>
              </a:rPr>
              <a:t>August 26, 2022:  Superintendent electronic signatures due for verification report</a:t>
            </a:r>
            <a:endParaRPr lang="en-US" dirty="0">
              <a:solidFill>
                <a:srgbClr val="0F150D"/>
              </a:solidFill>
            </a:endParaRPr>
          </a:p>
        </p:txBody>
      </p:sp>
    </p:spTree>
    <p:extLst>
      <p:ext uri="{BB962C8B-B14F-4D97-AF65-F5344CB8AC3E}">
        <p14:creationId xmlns:p14="http://schemas.microsoft.com/office/powerpoint/2010/main" val="185841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72"/>
            <a:ext cx="10515600" cy="1325563"/>
          </a:xfrm>
        </p:spPr>
        <p:txBody>
          <a:bodyPr/>
          <a:lstStyle/>
          <a:p>
            <a:r>
              <a:rPr lang="en-US" dirty="0" smtClean="0"/>
              <a:t>Contact Information</a:t>
            </a:r>
            <a:endParaRPr lang="en-US" dirty="0"/>
          </a:p>
        </p:txBody>
      </p:sp>
      <p:sp>
        <p:nvSpPr>
          <p:cNvPr id="3" name="Content Placeholder 2"/>
          <p:cNvSpPr>
            <a:spLocks noGrp="1"/>
          </p:cNvSpPr>
          <p:nvPr>
            <p:ph idx="1"/>
          </p:nvPr>
        </p:nvSpPr>
        <p:spPr>
          <a:xfrm>
            <a:off x="838200" y="1039661"/>
            <a:ext cx="10683240" cy="5627146"/>
          </a:xfrm>
        </p:spPr>
        <p:txBody>
          <a:bodyPr>
            <a:normAutofit lnSpcReduction="10000"/>
          </a:bodyPr>
          <a:lstStyle/>
          <a:p>
            <a:pPr marL="0" indent="0">
              <a:buNone/>
            </a:pPr>
            <a:r>
              <a:rPr lang="nl-NL" sz="2400" dirty="0" smtClean="0">
                <a:solidFill>
                  <a:schemeClr val="tx1"/>
                </a:solidFill>
              </a:rPr>
              <a:t>Substitute Test web site (will be updated next week)</a:t>
            </a:r>
          </a:p>
          <a:p>
            <a:pPr marL="0" indent="0">
              <a:buNone/>
            </a:pPr>
            <a:r>
              <a:rPr lang="en-US" sz="2400" dirty="0"/>
              <a:t>https://www.doe.virginia.gov/info_management/data_collection/testing/index.shtml</a:t>
            </a:r>
            <a:endParaRPr lang="en-US" sz="2400" dirty="0" smtClean="0"/>
          </a:p>
          <a:p>
            <a:pPr marL="0" indent="0">
              <a:buNone/>
            </a:pPr>
            <a:endParaRPr lang="en-US" sz="2400" dirty="0" smtClean="0"/>
          </a:p>
          <a:p>
            <a:pPr marL="0" indent="0">
              <a:buNone/>
            </a:pPr>
            <a:r>
              <a:rPr lang="en-US" sz="2400" dirty="0" smtClean="0">
                <a:solidFill>
                  <a:schemeClr val="tx1"/>
                </a:solidFill>
              </a:rPr>
              <a:t>Carol Wells Bazzichi, Data Collection Manager, Office of Data Services</a:t>
            </a:r>
          </a:p>
          <a:p>
            <a:pPr marL="0" indent="0">
              <a:buNone/>
            </a:pPr>
            <a:r>
              <a:rPr lang="en-US" sz="2400" dirty="0" smtClean="0"/>
              <a:t>Email: </a:t>
            </a:r>
            <a:r>
              <a:rPr lang="en-US" sz="2400" dirty="0" smtClean="0">
                <a:hlinkClick r:id="rId2"/>
              </a:rPr>
              <a:t>carol.wellsbazzichi@doe.virginia.gov</a:t>
            </a:r>
            <a:r>
              <a:rPr lang="en-US" sz="2400" dirty="0" smtClean="0"/>
              <a:t> or</a:t>
            </a:r>
          </a:p>
          <a:p>
            <a:pPr marL="0" indent="0">
              <a:buNone/>
            </a:pPr>
            <a:r>
              <a:rPr lang="en-US" sz="2400" dirty="0" smtClean="0"/>
              <a:t>          </a:t>
            </a:r>
            <a:r>
              <a:rPr lang="en-US" sz="2400" dirty="0" smtClean="0">
                <a:hlinkClick r:id="rId3"/>
              </a:rPr>
              <a:t>resultshelp@doe.virginia.gov</a:t>
            </a:r>
            <a:r>
              <a:rPr lang="en-US" sz="2400" dirty="0" smtClean="0"/>
              <a:t> </a:t>
            </a:r>
          </a:p>
          <a:p>
            <a:pPr marL="0" indent="0">
              <a:buNone/>
            </a:pPr>
            <a:endParaRPr lang="en-US" sz="2400" dirty="0"/>
          </a:p>
          <a:p>
            <a:pPr marL="0" indent="0">
              <a:buNone/>
            </a:pPr>
            <a:r>
              <a:rPr lang="en-US" sz="2400" dirty="0" smtClean="0">
                <a:solidFill>
                  <a:schemeClr val="tx1"/>
                </a:solidFill>
              </a:rPr>
              <a:t>Office of Accountability</a:t>
            </a:r>
          </a:p>
          <a:p>
            <a:pPr marL="0" indent="0">
              <a:buNone/>
            </a:pPr>
            <a:r>
              <a:rPr lang="nl-NL" sz="2400" dirty="0" smtClean="0"/>
              <a:t>Email:  </a:t>
            </a:r>
            <a:r>
              <a:rPr lang="nl-NL" sz="2400" u="sng" dirty="0" smtClean="0"/>
              <a:t>accountability@doe.virginia.gov</a:t>
            </a:r>
          </a:p>
          <a:p>
            <a:pPr marL="0" indent="0">
              <a:buNone/>
            </a:pPr>
            <a:endParaRPr lang="nl-NL" sz="2400" u="sng" dirty="0"/>
          </a:p>
          <a:p>
            <a:pPr marL="0" indent="0">
              <a:buNone/>
            </a:pPr>
            <a:r>
              <a:rPr lang="nl-NL" sz="2400" dirty="0" smtClean="0">
                <a:solidFill>
                  <a:schemeClr val="tx1"/>
                </a:solidFill>
              </a:rPr>
              <a:t>Office of Student Assessment</a:t>
            </a:r>
          </a:p>
          <a:p>
            <a:pPr marL="0" indent="0">
              <a:buNone/>
            </a:pPr>
            <a:r>
              <a:rPr lang="nl-NL" sz="2400" dirty="0" smtClean="0"/>
              <a:t>Email: </a:t>
            </a:r>
            <a:r>
              <a:rPr lang="nl-NL" sz="2400" u="sng" dirty="0" smtClean="0"/>
              <a:t>student_assessment@doe.virginia.gov</a:t>
            </a:r>
          </a:p>
          <a:p>
            <a:pPr marL="0" indent="0">
              <a:buNone/>
            </a:pPr>
            <a:endParaRPr lang="nl-NL" u="sng" dirty="0"/>
          </a:p>
          <a:p>
            <a:pPr marL="0" indent="0">
              <a:buNone/>
            </a:pPr>
            <a:endParaRPr lang="nl-NL" u="sng" dirty="0"/>
          </a:p>
        </p:txBody>
      </p:sp>
    </p:spTree>
    <p:extLst>
      <p:ext uri="{BB962C8B-B14F-4D97-AF65-F5344CB8AC3E}">
        <p14:creationId xmlns:p14="http://schemas.microsoft.com/office/powerpoint/2010/main" val="1744309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85648"/>
          </a:xfrm>
        </p:spPr>
        <p:txBody>
          <a:bodyPr/>
          <a:lstStyle/>
          <a:p>
            <a:r>
              <a:rPr lang="en-US" dirty="0" smtClean="0"/>
              <a:t>Questions</a:t>
            </a:r>
            <a:endParaRPr lang="en-US" dirty="0"/>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4149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Collection</a:t>
            </a:r>
          </a:p>
        </p:txBody>
      </p:sp>
      <p:sp>
        <p:nvSpPr>
          <p:cNvPr id="3" name="Content Placeholder 2"/>
          <p:cNvSpPr>
            <a:spLocks noGrp="1"/>
          </p:cNvSpPr>
          <p:nvPr>
            <p:ph idx="1"/>
          </p:nvPr>
        </p:nvSpPr>
        <p:spPr>
          <a:xfrm>
            <a:off x="838200" y="1528176"/>
            <a:ext cx="10515600" cy="5197944"/>
          </a:xfrm>
        </p:spPr>
        <p:txBody>
          <a:bodyPr>
            <a:normAutofit lnSpcReduction="10000"/>
          </a:bodyPr>
          <a:lstStyle/>
          <a:p>
            <a:r>
              <a:rPr lang="en-US" dirty="0" smtClean="0"/>
              <a:t>Collect scores for students </a:t>
            </a:r>
            <a:r>
              <a:rPr lang="en-US" dirty="0"/>
              <a:t>where a substitute test has been taken in place of an </a:t>
            </a:r>
            <a:r>
              <a:rPr lang="en-US" dirty="0" smtClean="0"/>
              <a:t>SOL</a:t>
            </a:r>
          </a:p>
          <a:p>
            <a:pPr lvl="1"/>
            <a:r>
              <a:rPr lang="en-US" dirty="0"/>
              <a:t>As permitted by the Standards for Accrediting Public Schools (8VAC20-131-110 ), the Virginia Board of Education has approved various “substitute” tests and set the minimum score that must be achieved for the purpose of awarding verified credit to students.</a:t>
            </a:r>
          </a:p>
          <a:p>
            <a:r>
              <a:rPr lang="en-US" dirty="0" smtClean="0"/>
              <a:t>SOL </a:t>
            </a:r>
            <a:r>
              <a:rPr lang="en-US" dirty="0"/>
              <a:t>substitute test scores are used in the calculations for both state and federal accountability.  </a:t>
            </a:r>
            <a:endParaRPr lang="en-US" dirty="0" smtClean="0"/>
          </a:p>
          <a:p>
            <a:pPr lvl="1"/>
            <a:r>
              <a:rPr lang="en-US" dirty="0" smtClean="0"/>
              <a:t>All </a:t>
            </a:r>
            <a:r>
              <a:rPr lang="en-US" dirty="0"/>
              <a:t>passing scores on </a:t>
            </a:r>
            <a:r>
              <a:rPr lang="en-US" dirty="0" smtClean="0"/>
              <a:t>Board </a:t>
            </a:r>
            <a:r>
              <a:rPr lang="en-US" dirty="0"/>
              <a:t>approved substitute tests are considered passing test scores in the state Accreditation pass rates. Passing scores for limited tests have been approved for use under Virginia’s ESSA plan for federal accountability. </a:t>
            </a:r>
            <a:endParaRPr lang="en-US" dirty="0" smtClean="0"/>
          </a:p>
          <a:p>
            <a:r>
              <a:rPr lang="en-US" dirty="0" smtClean="0"/>
              <a:t>Scores for these tests are not maintained in Pearson Access Next and must be submitted by LEAs to the VDOE</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dirty="0"/>
          </a:p>
        </p:txBody>
      </p:sp>
    </p:spTree>
    <p:extLst>
      <p:ext uri="{BB962C8B-B14F-4D97-AF65-F5344CB8AC3E}">
        <p14:creationId xmlns:p14="http://schemas.microsoft.com/office/powerpoint/2010/main" val="181071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 Substitute Test Application</a:t>
            </a:r>
          </a:p>
        </p:txBody>
      </p:sp>
      <p:sp>
        <p:nvSpPr>
          <p:cNvPr id="3" name="Content Placeholder 2"/>
          <p:cNvSpPr>
            <a:spLocks noGrp="1"/>
          </p:cNvSpPr>
          <p:nvPr>
            <p:ph idx="1"/>
          </p:nvPr>
        </p:nvSpPr>
        <p:spPr/>
        <p:txBody>
          <a:bodyPr>
            <a:normAutofit/>
          </a:bodyPr>
          <a:lstStyle/>
          <a:p>
            <a:r>
              <a:rPr lang="en-US" dirty="0"/>
              <a:t>Tab delimited text file with a specified layout </a:t>
            </a:r>
          </a:p>
          <a:p>
            <a:pPr lvl="1"/>
            <a:r>
              <a:rPr lang="en-US" dirty="0"/>
              <a:t>Multiple record </a:t>
            </a:r>
            <a:r>
              <a:rPr lang="en-US" dirty="0" smtClean="0"/>
              <a:t>types (A and C records)</a:t>
            </a:r>
            <a:endParaRPr lang="en-US" dirty="0"/>
          </a:p>
          <a:p>
            <a:r>
              <a:rPr lang="en-US" dirty="0"/>
              <a:t>Submitted through the </a:t>
            </a:r>
            <a:r>
              <a:rPr lang="en-US" dirty="0" smtClean="0"/>
              <a:t>SOL Substitute Test application </a:t>
            </a:r>
            <a:r>
              <a:rPr lang="en-US" dirty="0"/>
              <a:t>in SSWS </a:t>
            </a:r>
          </a:p>
          <a:p>
            <a:pPr lvl="1"/>
            <a:r>
              <a:rPr lang="en-US" dirty="0"/>
              <a:t>Available </a:t>
            </a:r>
            <a:r>
              <a:rPr lang="en-US" dirty="0" smtClean="0"/>
              <a:t>November through August</a:t>
            </a:r>
            <a:endParaRPr lang="en-US" dirty="0"/>
          </a:p>
          <a:p>
            <a:r>
              <a:rPr lang="en-US" dirty="0"/>
              <a:t>Uploaded file will go through a process of edit checks</a:t>
            </a:r>
          </a:p>
          <a:p>
            <a:pPr lvl="1"/>
            <a:r>
              <a:rPr lang="en-US" dirty="0"/>
              <a:t>List </a:t>
            </a:r>
            <a:r>
              <a:rPr lang="en-US"/>
              <a:t>of </a:t>
            </a:r>
            <a:r>
              <a:rPr lang="en-US" smtClean="0"/>
              <a:t>errors </a:t>
            </a:r>
            <a:r>
              <a:rPr lang="en-US" dirty="0"/>
              <a:t>will be available for unsuccessful files</a:t>
            </a:r>
          </a:p>
          <a:p>
            <a:r>
              <a:rPr lang="en-US" dirty="0"/>
              <a:t>Superintendent must electronically sign the verification report </a:t>
            </a:r>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dirty="0"/>
          </a:p>
        </p:txBody>
      </p:sp>
    </p:spTree>
    <p:extLst>
      <p:ext uri="{BB962C8B-B14F-4D97-AF65-F5344CB8AC3E}">
        <p14:creationId xmlns:p14="http://schemas.microsoft.com/office/powerpoint/2010/main" val="342026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33" dirty="0"/>
              <a:t>Record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0156658"/>
              </p:ext>
            </p:extLst>
          </p:nvPr>
        </p:nvGraphicFramePr>
        <p:xfrm>
          <a:off x="1524003" y="2006600"/>
          <a:ext cx="8432799" cy="2235292"/>
        </p:xfrm>
        <a:graphic>
          <a:graphicData uri="http://schemas.openxmlformats.org/drawingml/2006/table">
            <a:tbl>
              <a:tblPr firstRow="1" bandRow="1">
                <a:tableStyleId>{5C22544A-7EE6-4342-B048-85BDC9FD1C3A}</a:tableStyleId>
              </a:tblPr>
              <a:tblGrid>
                <a:gridCol w="1533236">
                  <a:extLst>
                    <a:ext uri="{9D8B030D-6E8A-4147-A177-3AD203B41FA5}">
                      <a16:colId xmlns:a16="http://schemas.microsoft.com/office/drawing/2014/main" val="2262693131"/>
                    </a:ext>
                  </a:extLst>
                </a:gridCol>
                <a:gridCol w="3994484">
                  <a:extLst>
                    <a:ext uri="{9D8B030D-6E8A-4147-A177-3AD203B41FA5}">
                      <a16:colId xmlns:a16="http://schemas.microsoft.com/office/drawing/2014/main" val="3750937833"/>
                    </a:ext>
                  </a:extLst>
                </a:gridCol>
                <a:gridCol w="2905079">
                  <a:extLst>
                    <a:ext uri="{9D8B030D-6E8A-4147-A177-3AD203B41FA5}">
                      <a16:colId xmlns:a16="http://schemas.microsoft.com/office/drawing/2014/main" val="2482135014"/>
                    </a:ext>
                  </a:extLst>
                </a:gridCol>
              </a:tblGrid>
              <a:tr h="487218">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Record Type</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Record Name</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Number of Data Elements</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30859484"/>
                  </a:ext>
                </a:extLst>
              </a:tr>
              <a:tr h="756458">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Header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173741"/>
                  </a:ext>
                </a:extLst>
              </a:tr>
              <a:tr h="991616">
                <a:tc>
                  <a:txBody>
                    <a:bodyPr/>
                    <a:lstStyle/>
                    <a:p>
                      <a:pPr marL="0" marR="0" algn="ctr">
                        <a:lnSpc>
                          <a:spcPct val="107000"/>
                        </a:lnSpc>
                        <a:spcBef>
                          <a:spcPts val="0"/>
                        </a:spcBef>
                        <a:spcAft>
                          <a:spcPts val="800"/>
                        </a:spcAft>
                        <a:tabLst>
                          <a:tab pos="762000" algn="l"/>
                        </a:tabLst>
                      </a:pPr>
                      <a:r>
                        <a:rPr lang="en-US" sz="1800" dirty="0">
                          <a:effectLst/>
                          <a:latin typeface="Calibri" panose="020F0502020204030204" pitchFamily="34" charset="0"/>
                          <a:cs typeface="Calibri" panose="020F0502020204030204" pitchFamily="34" charset="0"/>
                        </a:rPr>
                        <a:t>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tabLst>
                          <a:tab pos="2560320" algn="r"/>
                        </a:tabLst>
                      </a:pPr>
                      <a:r>
                        <a:rPr lang="en-US" sz="1800" dirty="0" smtClean="0">
                          <a:effectLst/>
                          <a:latin typeface="Calibri" panose="020F0502020204030204" pitchFamily="34" charset="0"/>
                          <a:cs typeface="Calibri" panose="020F0502020204030204" pitchFamily="34" charset="0"/>
                        </a:rPr>
                        <a:t>Student and</a:t>
                      </a:r>
                      <a:r>
                        <a:rPr lang="en-US" sz="1800" baseline="0" dirty="0" smtClean="0">
                          <a:effectLst/>
                          <a:latin typeface="Calibri" panose="020F0502020204030204" pitchFamily="34" charset="0"/>
                          <a:cs typeface="Calibri" panose="020F0502020204030204" pitchFamily="34" charset="0"/>
                        </a:rPr>
                        <a:t> Test Result Data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smtClean="0">
                          <a:effectLst/>
                          <a:latin typeface="Calibri" panose="020F0502020204030204" pitchFamily="34" charset="0"/>
                          <a:cs typeface="Calibri" panose="020F0502020204030204" pitchFamily="34" charset="0"/>
                        </a:rPr>
                        <a:t>29</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723193"/>
                  </a:ext>
                </a:extLst>
              </a:tr>
            </a:tbl>
          </a:graphicData>
        </a:graphic>
      </p:graphicFrame>
    </p:spTree>
    <p:extLst>
      <p:ext uri="{BB962C8B-B14F-4D97-AF65-F5344CB8AC3E}">
        <p14:creationId xmlns:p14="http://schemas.microsoft.com/office/powerpoint/2010/main" val="325320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File Layout</a:t>
            </a:r>
            <a:br>
              <a:rPr lang="en-US" dirty="0" smtClean="0"/>
            </a:br>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6</a:t>
            </a:fld>
            <a:endParaRPr lang="en-US" dirty="0"/>
          </a:p>
        </p:txBody>
      </p:sp>
      <p:sp>
        <p:nvSpPr>
          <p:cNvPr id="9" name="Title 1"/>
          <p:cNvSpPr txBox="1">
            <a:spLocks/>
          </p:cNvSpPr>
          <p:nvPr/>
        </p:nvSpPr>
        <p:spPr>
          <a:xfrm>
            <a:off x="839788" y="202287"/>
            <a:ext cx="10515600" cy="8256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
            </a:r>
            <a:br>
              <a:rPr lang="en-US" dirty="0" smtClean="0"/>
            </a:br>
            <a:endParaRPr lang="en-US" dirty="0"/>
          </a:p>
        </p:txBody>
      </p:sp>
      <p:pic>
        <p:nvPicPr>
          <p:cNvPr id="8" name="Picture 7"/>
          <p:cNvPicPr>
            <a:picLocks noChangeAspect="1"/>
          </p:cNvPicPr>
          <p:nvPr/>
        </p:nvPicPr>
        <p:blipFill>
          <a:blip r:embed="rId3"/>
          <a:stretch>
            <a:fillRect/>
          </a:stretch>
        </p:blipFill>
        <p:spPr>
          <a:xfrm>
            <a:off x="838200" y="1027906"/>
            <a:ext cx="10710797" cy="5123943"/>
          </a:xfrm>
          <a:prstGeom prst="rect">
            <a:avLst/>
          </a:prstGeom>
        </p:spPr>
      </p:pic>
    </p:spTree>
    <p:extLst>
      <p:ext uri="{BB962C8B-B14F-4D97-AF65-F5344CB8AC3E}">
        <p14:creationId xmlns:p14="http://schemas.microsoft.com/office/powerpoint/2010/main" val="330647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Record (Header Record)</a:t>
            </a:r>
            <a:endParaRPr lang="en-US" dirty="0"/>
          </a:p>
        </p:txBody>
      </p:sp>
      <p:sp>
        <p:nvSpPr>
          <p:cNvPr id="3" name="Content Placeholder 2"/>
          <p:cNvSpPr>
            <a:spLocks noGrp="1"/>
          </p:cNvSpPr>
          <p:nvPr>
            <p:ph idx="1"/>
          </p:nvPr>
        </p:nvSpPr>
        <p:spPr>
          <a:xfrm>
            <a:off x="838200" y="1515649"/>
            <a:ext cx="10515600" cy="4661314"/>
          </a:xfrm>
        </p:spPr>
        <p:txBody>
          <a:bodyPr>
            <a:normAutofit fontScale="92500" lnSpcReduction="10000"/>
          </a:bodyPr>
          <a:lstStyle/>
          <a:p>
            <a:r>
              <a:rPr lang="en-US" dirty="0" smtClean="0"/>
              <a:t>Record Type (A)</a:t>
            </a:r>
          </a:p>
          <a:p>
            <a:r>
              <a:rPr lang="en-US" dirty="0" smtClean="0"/>
              <a:t>Beginning School Year</a:t>
            </a:r>
          </a:p>
          <a:p>
            <a:pPr lvl="1"/>
            <a:r>
              <a:rPr lang="en-US" dirty="0" smtClean="0"/>
              <a:t>2021</a:t>
            </a:r>
          </a:p>
          <a:p>
            <a:r>
              <a:rPr lang="en-US" dirty="0" smtClean="0"/>
              <a:t>Division Number</a:t>
            </a:r>
          </a:p>
          <a:p>
            <a:pPr lvl="1"/>
            <a:r>
              <a:rPr lang="en-US" dirty="0" smtClean="0"/>
              <a:t>Three digit division number with leading 0 (001, 002, 010, etc.)</a:t>
            </a:r>
          </a:p>
          <a:p>
            <a:r>
              <a:rPr lang="en-US" dirty="0" smtClean="0"/>
              <a:t>Add/Replace Code</a:t>
            </a:r>
          </a:p>
          <a:p>
            <a:pPr lvl="1"/>
            <a:r>
              <a:rPr lang="en-US" dirty="0" smtClean="0"/>
              <a:t>Always use “R”</a:t>
            </a:r>
          </a:p>
          <a:p>
            <a:pPr lvl="1"/>
            <a:r>
              <a:rPr lang="en-US" dirty="0" smtClean="0"/>
              <a:t>The option to use the “Add” function was retired when the B records were retired</a:t>
            </a:r>
          </a:p>
          <a:p>
            <a:pPr lvl="1"/>
            <a:r>
              <a:rPr lang="en-US" dirty="0" smtClean="0"/>
              <a:t>Since each file replaces the next, </a:t>
            </a:r>
            <a:r>
              <a:rPr lang="en-US" u="sng" dirty="0" smtClean="0"/>
              <a:t>cumulative files must be submitted</a:t>
            </a:r>
          </a:p>
          <a:p>
            <a:pPr marL="457200" lvl="1" indent="0">
              <a:buNone/>
            </a:pPr>
            <a:endParaRPr lang="en-US" dirty="0" smtClean="0"/>
          </a:p>
          <a:p>
            <a:pPr marL="0" indent="0">
              <a:buNone/>
            </a:pPr>
            <a:r>
              <a:rPr lang="en-US" dirty="0" smtClean="0"/>
              <a:t>			EXAMPLE: A</a:t>
            </a:r>
            <a:r>
              <a:rPr lang="en-US" dirty="0" smtClean="0">
                <a:solidFill>
                  <a:schemeClr val="tx1"/>
                </a:solidFill>
              </a:rPr>
              <a:t>2021</a:t>
            </a:r>
            <a:r>
              <a:rPr lang="en-US" dirty="0" smtClean="0"/>
              <a:t>099</a:t>
            </a:r>
            <a:r>
              <a:rPr lang="en-US" dirty="0" smtClean="0">
                <a:solidFill>
                  <a:schemeClr val="tx1"/>
                </a:solidFill>
              </a:rPr>
              <a:t>R</a:t>
            </a:r>
            <a:endParaRPr lang="en-US" dirty="0">
              <a:solidFill>
                <a:schemeClr val="tx1"/>
              </a:solidFill>
            </a:endParaRPr>
          </a:p>
        </p:txBody>
      </p:sp>
    </p:spTree>
    <p:extLst>
      <p:ext uri="{BB962C8B-B14F-4D97-AF65-F5344CB8AC3E}">
        <p14:creationId xmlns:p14="http://schemas.microsoft.com/office/powerpoint/2010/main" val="59352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 Record (Student and Test Data)</a:t>
            </a:r>
            <a:br>
              <a:rPr lang="en-US" dirty="0" smtClean="0"/>
            </a:br>
            <a:endParaRPr lang="en-US" dirty="0"/>
          </a:p>
        </p:txBody>
      </p:sp>
      <p:sp>
        <p:nvSpPr>
          <p:cNvPr id="4" name="Content Placeholder 3"/>
          <p:cNvSpPr>
            <a:spLocks noGrp="1"/>
          </p:cNvSpPr>
          <p:nvPr>
            <p:ph sz="half" idx="2"/>
          </p:nvPr>
        </p:nvSpPr>
        <p:spPr>
          <a:xfrm>
            <a:off x="607137" y="1490596"/>
            <a:ext cx="3163197" cy="4697261"/>
          </a:xfrm>
        </p:spPr>
        <p:txBody>
          <a:bodyPr>
            <a:normAutofit fontScale="77500" lnSpcReduction="20000"/>
          </a:bodyPr>
          <a:lstStyle/>
          <a:p>
            <a:r>
              <a:rPr lang="en-US" dirty="0"/>
              <a:t>Record </a:t>
            </a:r>
            <a:r>
              <a:rPr lang="en-US" dirty="0" smtClean="0"/>
              <a:t>Type (C)</a:t>
            </a:r>
            <a:endParaRPr lang="en-US" dirty="0"/>
          </a:p>
          <a:p>
            <a:r>
              <a:rPr lang="en-US" dirty="0">
                <a:solidFill>
                  <a:schemeClr val="tx1"/>
                </a:solidFill>
              </a:rPr>
              <a:t>Substitute Test Type </a:t>
            </a:r>
            <a:r>
              <a:rPr lang="en-US" dirty="0" smtClean="0">
                <a:solidFill>
                  <a:schemeClr val="tx1"/>
                </a:solidFill>
              </a:rPr>
              <a:t>Code*</a:t>
            </a:r>
            <a:endParaRPr lang="en-US" dirty="0">
              <a:solidFill>
                <a:schemeClr val="tx1"/>
              </a:solidFill>
            </a:endParaRPr>
          </a:p>
          <a:p>
            <a:r>
              <a:rPr lang="en-US" dirty="0">
                <a:solidFill>
                  <a:schemeClr val="tx1"/>
                </a:solidFill>
              </a:rPr>
              <a:t>Substitute Test </a:t>
            </a:r>
            <a:r>
              <a:rPr lang="en-US" dirty="0" smtClean="0">
                <a:solidFill>
                  <a:schemeClr val="tx1"/>
                </a:solidFill>
              </a:rPr>
              <a:t>Score*</a:t>
            </a:r>
            <a:endParaRPr lang="en-US" dirty="0">
              <a:solidFill>
                <a:schemeClr val="tx1"/>
              </a:solidFill>
            </a:endParaRPr>
          </a:p>
          <a:p>
            <a:r>
              <a:rPr lang="en-US" dirty="0"/>
              <a:t>Administration</a:t>
            </a:r>
          </a:p>
          <a:p>
            <a:r>
              <a:rPr lang="en-US" dirty="0"/>
              <a:t>Student Last Name</a:t>
            </a:r>
          </a:p>
          <a:p>
            <a:r>
              <a:rPr lang="en-US" dirty="0"/>
              <a:t>Student First Name</a:t>
            </a:r>
          </a:p>
          <a:p>
            <a:r>
              <a:rPr lang="en-US" dirty="0"/>
              <a:t>Student Middle Name</a:t>
            </a:r>
          </a:p>
          <a:p>
            <a:r>
              <a:rPr lang="en-US" dirty="0"/>
              <a:t>School/Center Code</a:t>
            </a:r>
          </a:p>
          <a:p>
            <a:r>
              <a:rPr lang="en-US" dirty="0"/>
              <a:t>Subject Code</a:t>
            </a:r>
          </a:p>
          <a:p>
            <a:r>
              <a:rPr lang="en-US" dirty="0"/>
              <a:t>Group Name</a:t>
            </a:r>
          </a:p>
          <a:p>
            <a:r>
              <a:rPr lang="en-US" dirty="0" smtClean="0"/>
              <a:t>Group Code</a:t>
            </a:r>
          </a:p>
          <a:p>
            <a:r>
              <a:rPr lang="en-US" dirty="0" smtClean="0"/>
              <a:t>Date </a:t>
            </a:r>
            <a:r>
              <a:rPr lang="en-US" dirty="0"/>
              <a:t>of Birth</a:t>
            </a:r>
          </a:p>
          <a:p>
            <a:endParaRPr lang="en-US" dirty="0"/>
          </a:p>
          <a:p>
            <a:endParaRPr lang="en-US" dirty="0"/>
          </a:p>
        </p:txBody>
      </p:sp>
      <p:sp>
        <p:nvSpPr>
          <p:cNvPr id="6" name="Content Placeholder 5"/>
          <p:cNvSpPr>
            <a:spLocks noGrp="1"/>
          </p:cNvSpPr>
          <p:nvPr>
            <p:ph sz="quarter" idx="4"/>
          </p:nvPr>
        </p:nvSpPr>
        <p:spPr>
          <a:xfrm>
            <a:off x="4208744" y="1490598"/>
            <a:ext cx="3620023" cy="4697260"/>
          </a:xfrm>
        </p:spPr>
        <p:txBody>
          <a:bodyPr>
            <a:noAutofit/>
          </a:bodyPr>
          <a:lstStyle/>
          <a:p>
            <a:r>
              <a:rPr lang="en-US" sz="2200" dirty="0" smtClean="0"/>
              <a:t>Grade</a:t>
            </a:r>
            <a:endParaRPr lang="en-US" sz="2200" dirty="0"/>
          </a:p>
          <a:p>
            <a:r>
              <a:rPr lang="en-US" sz="2200" dirty="0"/>
              <a:t>Gender</a:t>
            </a:r>
          </a:p>
          <a:p>
            <a:r>
              <a:rPr lang="en-US" sz="2200" dirty="0"/>
              <a:t>State Testing Identifier (STI)</a:t>
            </a:r>
          </a:p>
          <a:p>
            <a:r>
              <a:rPr lang="en-US" sz="2200" dirty="0" smtClean="0"/>
              <a:t>Ethnicity</a:t>
            </a:r>
          </a:p>
          <a:p>
            <a:r>
              <a:rPr lang="en-US" sz="2200" dirty="0" smtClean="0"/>
              <a:t>Race</a:t>
            </a:r>
            <a:endParaRPr lang="en-US" sz="2200" dirty="0"/>
          </a:p>
          <a:p>
            <a:r>
              <a:rPr lang="en-US" sz="2200" dirty="0"/>
              <a:t>Military Connected Student Code</a:t>
            </a:r>
          </a:p>
          <a:p>
            <a:r>
              <a:rPr lang="en-US" sz="2200" dirty="0"/>
              <a:t>Student Number</a:t>
            </a:r>
          </a:p>
          <a:p>
            <a:r>
              <a:rPr lang="en-US" sz="2200" dirty="0"/>
              <a:t>Initial Primary Nighttime Residence </a:t>
            </a:r>
            <a:r>
              <a:rPr lang="en-US" sz="2200" dirty="0" smtClean="0"/>
              <a:t>Code</a:t>
            </a:r>
          </a:p>
          <a:p>
            <a:r>
              <a:rPr lang="en-US" sz="2200" dirty="0" smtClean="0"/>
              <a:t>Foster Care</a:t>
            </a:r>
          </a:p>
        </p:txBody>
      </p:sp>
      <p:sp>
        <p:nvSpPr>
          <p:cNvPr id="7" name="Slide Number Placeholder 6"/>
          <p:cNvSpPr>
            <a:spLocks noGrp="1"/>
          </p:cNvSpPr>
          <p:nvPr>
            <p:ph type="sldNum" sz="quarter" idx="12"/>
          </p:nvPr>
        </p:nvSpPr>
        <p:spPr/>
        <p:txBody>
          <a:bodyPr/>
          <a:lstStyle/>
          <a:p>
            <a:fld id="{25E842EE-07A5-BF42-B259-F0753968FB43}" type="slidenum">
              <a:rPr lang="en-US" smtClean="0"/>
              <a:t>8</a:t>
            </a:fld>
            <a:endParaRPr lang="en-US" dirty="0"/>
          </a:p>
        </p:txBody>
      </p:sp>
      <p:sp>
        <p:nvSpPr>
          <p:cNvPr id="9" name="Title 1"/>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
            </a:r>
            <a:br>
              <a:rPr lang="en-US" dirty="0" smtClean="0"/>
            </a:br>
            <a:endParaRPr lang="en-US" dirty="0"/>
          </a:p>
        </p:txBody>
      </p:sp>
      <p:sp>
        <p:nvSpPr>
          <p:cNvPr id="10" name="Content Placeholder 5"/>
          <p:cNvSpPr txBox="1">
            <a:spLocks/>
          </p:cNvSpPr>
          <p:nvPr/>
        </p:nvSpPr>
        <p:spPr>
          <a:xfrm>
            <a:off x="8404964" y="1490596"/>
            <a:ext cx="3183075" cy="46972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Economically Disadvantaged Flag</a:t>
            </a:r>
          </a:p>
          <a:p>
            <a:r>
              <a:rPr lang="en-US" dirty="0" smtClean="0"/>
              <a:t>Receiving </a:t>
            </a:r>
            <a:r>
              <a:rPr lang="en-US" dirty="0"/>
              <a:t>EL Services Code</a:t>
            </a:r>
          </a:p>
          <a:p>
            <a:r>
              <a:rPr lang="en-US" dirty="0" smtClean="0"/>
              <a:t>Disability Status</a:t>
            </a:r>
          </a:p>
          <a:p>
            <a:r>
              <a:rPr lang="en-US" dirty="0" smtClean="0"/>
              <a:t>Formerly EL</a:t>
            </a:r>
          </a:p>
          <a:p>
            <a:r>
              <a:rPr lang="en-US" dirty="0" smtClean="0"/>
              <a:t>SOA Adjustment-EL</a:t>
            </a:r>
          </a:p>
          <a:p>
            <a:r>
              <a:rPr lang="en-US" dirty="0" smtClean="0"/>
              <a:t>Transfer</a:t>
            </a:r>
          </a:p>
          <a:p>
            <a:r>
              <a:rPr lang="en-US" dirty="0" smtClean="0"/>
              <a:t>Recently Arrived EL</a:t>
            </a:r>
          </a:p>
          <a:p>
            <a:r>
              <a:rPr lang="en-US" dirty="0" smtClean="0"/>
              <a:t>Filler</a:t>
            </a:r>
          </a:p>
          <a:p>
            <a:r>
              <a:rPr lang="en-US" dirty="0" smtClean="0"/>
              <a:t>Retest</a:t>
            </a:r>
          </a:p>
          <a:p>
            <a:r>
              <a:rPr lang="en-US" dirty="0" smtClean="0"/>
              <a:t>Filler (</a:t>
            </a:r>
            <a:r>
              <a:rPr lang="en-US" dirty="0" smtClean="0"/>
              <a:t>x5)</a:t>
            </a:r>
            <a:endParaRPr lang="en-US" dirty="0"/>
          </a:p>
        </p:txBody>
      </p:sp>
    </p:spTree>
    <p:extLst>
      <p:ext uri="{BB962C8B-B14F-4D97-AF65-F5344CB8AC3E}">
        <p14:creationId xmlns:p14="http://schemas.microsoft.com/office/powerpoint/2010/main" val="1369971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Record: Substitute Test Type Code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
        <p:nvSpPr>
          <p:cNvPr id="7" name="Rectangle 5"/>
          <p:cNvSpPr txBox="1">
            <a:spLocks noChangeArrowheads="1"/>
          </p:cNvSpPr>
          <p:nvPr/>
        </p:nvSpPr>
        <p:spPr>
          <a:xfrm>
            <a:off x="685800" y="1690688"/>
            <a:ext cx="9460282" cy="4557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Tx/>
              <a:buChar char="•"/>
            </a:pPr>
            <a:r>
              <a:rPr lang="en-US" dirty="0" smtClean="0"/>
              <a:t>Substitute Test Type Code</a:t>
            </a:r>
          </a:p>
          <a:p>
            <a:pPr marL="742950" lvl="2" indent="-342900"/>
            <a:r>
              <a:rPr lang="en-US" b="0" dirty="0" smtClean="0"/>
              <a:t>Code indicating the substitute test being taken instead of the SOL</a:t>
            </a:r>
          </a:p>
          <a:p>
            <a:pPr marL="742950" lvl="2" indent="-342900"/>
            <a:r>
              <a:rPr lang="en-US" b="0" dirty="0" smtClean="0"/>
              <a:t>The list of codes posted in the application in SSWS, and will also on the VDOE website: </a:t>
            </a:r>
            <a:r>
              <a:rPr lang="en-US" b="0" dirty="0" smtClean="0">
                <a:hlinkClick r:id="rId2"/>
              </a:rPr>
              <a:t>http://www.doe.virginia.gov/info_management/data_collection/index.shtml</a:t>
            </a:r>
            <a:r>
              <a:rPr lang="en-US" b="0" dirty="0" smtClean="0"/>
              <a:t>).</a:t>
            </a:r>
          </a:p>
          <a:p>
            <a:pPr marL="285750" lvl="1" indent="-342900"/>
            <a:r>
              <a:rPr lang="en-US" b="0" dirty="0" smtClean="0"/>
              <a:t>Edits</a:t>
            </a:r>
          </a:p>
          <a:p>
            <a:pPr marL="742950" lvl="2" indent="-342900"/>
            <a:r>
              <a:rPr lang="en-US" b="0" dirty="0">
                <a:solidFill>
                  <a:srgbClr val="D50032"/>
                </a:solidFill>
              </a:rPr>
              <a:t>Invalid Substitute Test Type Code-Must be a valid Substitute Test Code from the list</a:t>
            </a:r>
            <a:r>
              <a:rPr lang="en-US" b="0" dirty="0" smtClean="0">
                <a:solidFill>
                  <a:srgbClr val="D50032"/>
                </a:solidFill>
              </a:rPr>
              <a:t>.</a:t>
            </a:r>
          </a:p>
          <a:p>
            <a:pPr marL="742950" lvl="2" indent="-342900"/>
            <a:r>
              <a:rPr lang="en-US" b="0" dirty="0">
                <a:solidFill>
                  <a:srgbClr val="D50032"/>
                </a:solidFill>
              </a:rPr>
              <a:t>Invalid Substitute Test Type Code/Subject Code Combination- The Substitute Test Code must be a valid combination with the SOL Subject Code.  For Example, the ACT </a:t>
            </a:r>
            <a:r>
              <a:rPr lang="en-US" b="0" dirty="0" err="1">
                <a:solidFill>
                  <a:srgbClr val="D50032"/>
                </a:solidFill>
              </a:rPr>
              <a:t>WorkKeys</a:t>
            </a:r>
            <a:r>
              <a:rPr lang="en-US" b="0" dirty="0">
                <a:solidFill>
                  <a:srgbClr val="D50032"/>
                </a:solidFill>
              </a:rPr>
              <a:t> Writing </a:t>
            </a:r>
            <a:r>
              <a:rPr lang="en-US" b="0" i="1" dirty="0">
                <a:solidFill>
                  <a:srgbClr val="D50032"/>
                </a:solidFill>
              </a:rPr>
              <a:t>cannot</a:t>
            </a:r>
            <a:r>
              <a:rPr lang="en-US" b="0" dirty="0">
                <a:solidFill>
                  <a:srgbClr val="D50032"/>
                </a:solidFill>
              </a:rPr>
              <a:t> be used in combination with End-of-Course Reading.</a:t>
            </a:r>
          </a:p>
          <a:p>
            <a:pPr marL="1200150" lvl="3" indent="-342900"/>
            <a:endParaRPr lang="en-US" b="0" dirty="0" smtClean="0"/>
          </a:p>
          <a:p>
            <a:pPr marL="400050" lvl="2" indent="0">
              <a:buFont typeface="Arial" panose="020B0604020202020204" pitchFamily="34" charset="0"/>
              <a:buNone/>
            </a:pPr>
            <a:endParaRPr lang="en-US" dirty="0"/>
          </a:p>
        </p:txBody>
      </p:sp>
    </p:spTree>
    <p:extLst>
      <p:ext uri="{BB962C8B-B14F-4D97-AF65-F5344CB8AC3E}">
        <p14:creationId xmlns:p14="http://schemas.microsoft.com/office/powerpoint/2010/main" val="400364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 Powerpoint Template 1 - April 2021 (1) (1)</Template>
  <TotalTime>7555</TotalTime>
  <Words>1735</Words>
  <Application>Microsoft Office PowerPoint</Application>
  <PresentationFormat>Widescreen</PresentationFormat>
  <Paragraphs>178</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Trebuchet MS</vt:lpstr>
      <vt:lpstr>VDOE</vt:lpstr>
      <vt:lpstr>SOL Substitute Test Data Collection</vt:lpstr>
      <vt:lpstr>Agenda </vt:lpstr>
      <vt:lpstr>Purpose of the Collection</vt:lpstr>
      <vt:lpstr>SOL Substitute Test Application</vt:lpstr>
      <vt:lpstr>Record Types</vt:lpstr>
      <vt:lpstr>File Layout </vt:lpstr>
      <vt:lpstr>A Record (Header Record)</vt:lpstr>
      <vt:lpstr>C Record (Student and Test Data) </vt:lpstr>
      <vt:lpstr>C Record: Substitute Test Type Code</vt:lpstr>
      <vt:lpstr>C Record: Substitute Test Score</vt:lpstr>
      <vt:lpstr>Substitute Test Type Code/Subject Code/Substitute Test Score</vt:lpstr>
      <vt:lpstr>What Scores Should be Submitted?</vt:lpstr>
      <vt:lpstr>Submitting the Data File</vt:lpstr>
      <vt:lpstr>Reports</vt:lpstr>
      <vt:lpstr>Verification</vt:lpstr>
      <vt:lpstr>FAQs</vt:lpstr>
      <vt:lpstr>FAQs</vt:lpstr>
      <vt:lpstr>FAQs</vt:lpstr>
      <vt:lpstr>Scenarios</vt:lpstr>
      <vt:lpstr>Scenarios</vt:lpstr>
      <vt:lpstr>Data Reporting Timeline</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Carol Wells Bazzichi</cp:lastModifiedBy>
  <cp:revision>211</cp:revision>
  <dcterms:created xsi:type="dcterms:W3CDTF">2020-06-29T15:52:04Z</dcterms:created>
  <dcterms:modified xsi:type="dcterms:W3CDTF">2021-11-10T14:23:03Z</dcterms:modified>
</cp:coreProperties>
</file>