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0.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1.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2.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3.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4.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5.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6.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7.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8.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9.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20.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21.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22.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3.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24.xml" ContentType="application/vnd.openxmlformats-officedocument.theme+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theme/theme25.xml" ContentType="application/vnd.openxmlformats-officedocument.theme+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5.xml" ContentType="application/vnd.openxmlformats-officedocument.presentationml.tags+xml"/>
  <Override PartName="/ppt/notesSlides/notesSlide35.xml" ContentType="application/vnd.openxmlformats-officedocument.presentationml.notesSlide+xml"/>
  <Override PartName="/ppt/tags/tag6.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7" r:id="rId2"/>
    <p:sldMasterId id="2147483699" r:id="rId3"/>
    <p:sldMasterId id="2147483711" r:id="rId4"/>
    <p:sldMasterId id="2147483723" r:id="rId5"/>
    <p:sldMasterId id="2147483735" r:id="rId6"/>
    <p:sldMasterId id="2147483747" r:id="rId7"/>
    <p:sldMasterId id="2147483759" r:id="rId8"/>
    <p:sldMasterId id="2147483771" r:id="rId9"/>
    <p:sldMasterId id="2147483783" r:id="rId10"/>
    <p:sldMasterId id="2147483795" r:id="rId11"/>
    <p:sldMasterId id="2147483807" r:id="rId12"/>
    <p:sldMasterId id="2147483819" r:id="rId13"/>
    <p:sldMasterId id="2147483831" r:id="rId14"/>
    <p:sldMasterId id="2147483843" r:id="rId15"/>
    <p:sldMasterId id="2147483855" r:id="rId16"/>
    <p:sldMasterId id="2147483867" r:id="rId17"/>
    <p:sldMasterId id="2147483879" r:id="rId18"/>
    <p:sldMasterId id="2147483891" r:id="rId19"/>
    <p:sldMasterId id="2147483903" r:id="rId20"/>
    <p:sldMasterId id="2147483915" r:id="rId21"/>
    <p:sldMasterId id="2147483927" r:id="rId22"/>
    <p:sldMasterId id="2147483939" r:id="rId23"/>
    <p:sldMasterId id="2147483951" r:id="rId24"/>
    <p:sldMasterId id="2147483963" r:id="rId25"/>
    <p:sldMasterId id="2147483975" r:id="rId26"/>
  </p:sldMasterIdLst>
  <p:notesMasterIdLst>
    <p:notesMasterId r:id="rId69"/>
  </p:notesMasterIdLst>
  <p:handoutMasterIdLst>
    <p:handoutMasterId r:id="rId70"/>
  </p:handoutMasterIdLst>
  <p:sldIdLst>
    <p:sldId id="351" r:id="rId27"/>
    <p:sldId id="329" r:id="rId28"/>
    <p:sldId id="330" r:id="rId29"/>
    <p:sldId id="331" r:id="rId30"/>
    <p:sldId id="350" r:id="rId31"/>
    <p:sldId id="332" r:id="rId32"/>
    <p:sldId id="326" r:id="rId33"/>
    <p:sldId id="279" r:id="rId34"/>
    <p:sldId id="333" r:id="rId35"/>
    <p:sldId id="334" r:id="rId36"/>
    <p:sldId id="315" r:id="rId37"/>
    <p:sldId id="316" r:id="rId38"/>
    <p:sldId id="335" r:id="rId39"/>
    <p:sldId id="287" r:id="rId40"/>
    <p:sldId id="288" r:id="rId41"/>
    <p:sldId id="289" r:id="rId42"/>
    <p:sldId id="336" r:id="rId43"/>
    <p:sldId id="290" r:id="rId44"/>
    <p:sldId id="291" r:id="rId45"/>
    <p:sldId id="292" r:id="rId46"/>
    <p:sldId id="337" r:id="rId47"/>
    <p:sldId id="299" r:id="rId48"/>
    <p:sldId id="349" r:id="rId49"/>
    <p:sldId id="300" r:id="rId50"/>
    <p:sldId id="348" r:id="rId51"/>
    <p:sldId id="347" r:id="rId52"/>
    <p:sldId id="306" r:id="rId53"/>
    <p:sldId id="338" r:id="rId54"/>
    <p:sldId id="305" r:id="rId55"/>
    <p:sldId id="304" r:id="rId56"/>
    <p:sldId id="307" r:id="rId57"/>
    <p:sldId id="339" r:id="rId58"/>
    <p:sldId id="308" r:id="rId59"/>
    <p:sldId id="309" r:id="rId60"/>
    <p:sldId id="314" r:id="rId61"/>
    <p:sldId id="313" r:id="rId62"/>
    <p:sldId id="312" r:id="rId63"/>
    <p:sldId id="311" r:id="rId64"/>
    <p:sldId id="310" r:id="rId65"/>
    <p:sldId id="346" r:id="rId66"/>
    <p:sldId id="345" r:id="rId67"/>
    <p:sldId id="285" r:id="rId6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9BFF"/>
    <a:srgbClr val="000000"/>
    <a:srgbClr val="FFFF00"/>
    <a:srgbClr val="FF9900"/>
    <a:srgbClr val="003399"/>
    <a:srgbClr val="0000CC"/>
    <a:srgbClr val="3333F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3" autoAdjust="0"/>
    <p:restoredTop sz="79930" autoAdjust="0"/>
  </p:normalViewPr>
  <p:slideViewPr>
    <p:cSldViewPr snapToGrid="0">
      <p:cViewPr>
        <p:scale>
          <a:sx n="90" d="100"/>
          <a:sy n="90" d="100"/>
        </p:scale>
        <p:origin x="-516" y="49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3.xml"/><Relationship Id="rId21" Type="http://schemas.openxmlformats.org/officeDocument/2006/relationships/slideMaster" Target="slideMasters/slideMaster21.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slide" Target="slides/slide21.xml"/><Relationship Id="rId50" Type="http://schemas.openxmlformats.org/officeDocument/2006/relationships/slide" Target="slides/slide24.xml"/><Relationship Id="rId55" Type="http://schemas.openxmlformats.org/officeDocument/2006/relationships/slide" Target="slides/slide29.xml"/><Relationship Id="rId63" Type="http://schemas.openxmlformats.org/officeDocument/2006/relationships/slide" Target="slides/slide37.xml"/><Relationship Id="rId68" Type="http://schemas.openxmlformats.org/officeDocument/2006/relationships/slide" Target="slides/slide42.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3.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slide" Target="slides/slide27.xml"/><Relationship Id="rId58" Type="http://schemas.openxmlformats.org/officeDocument/2006/relationships/slide" Target="slides/slide32.xml"/><Relationship Id="rId66" Type="http://schemas.openxmlformats.org/officeDocument/2006/relationships/slide" Target="slides/slide40.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61" Type="http://schemas.openxmlformats.org/officeDocument/2006/relationships/slide" Target="slides/slide3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slide" Target="slides/slide38.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5.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slide" Target="slides/slide41.xml"/><Relationship Id="rId20" Type="http://schemas.openxmlformats.org/officeDocument/2006/relationships/slideMaster" Target="slideMasters/slideMaster20.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BDE9B8-B317-482B-B667-351B1F88A1D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6F04575E-A9A0-471C-883C-FB6E889E186F}">
      <dgm:prSet phldrT="[Text]"/>
      <dgm:spPr>
        <a:solidFill>
          <a:srgbClr val="92D050"/>
        </a:solidFill>
      </dgm:spPr>
      <dgm:t>
        <a:bodyPr/>
        <a:lstStyle/>
        <a:p>
          <a:r>
            <a:rPr lang="en-US" b="1" dirty="0" smtClean="0">
              <a:solidFill>
                <a:schemeClr val="tx1"/>
              </a:solidFill>
              <a:latin typeface="Calibri" panose="020F0502020204030204" pitchFamily="34" charset="0"/>
            </a:rPr>
            <a:t>Mathematical Understanding</a:t>
          </a:r>
          <a:endParaRPr lang="en-US" b="1" dirty="0">
            <a:solidFill>
              <a:schemeClr val="tx1"/>
            </a:solidFill>
            <a:latin typeface="Calibri" panose="020F0502020204030204" pitchFamily="34" charset="0"/>
          </a:endParaRPr>
        </a:p>
      </dgm:t>
    </dgm:pt>
    <dgm:pt modelId="{AB24C404-C7C6-48A4-BCE9-5F40EDAD7ABC}" type="parTrans" cxnId="{BB184B1B-D4AE-4FE5-BD64-ADFFB335E945}">
      <dgm:prSet/>
      <dgm:spPr/>
      <dgm:t>
        <a:bodyPr/>
        <a:lstStyle/>
        <a:p>
          <a:endParaRPr lang="en-US"/>
        </a:p>
      </dgm:t>
    </dgm:pt>
    <dgm:pt modelId="{0595CD3D-B95A-422F-8962-8537F24C1D85}" type="sibTrans" cxnId="{BB184B1B-D4AE-4FE5-BD64-ADFFB335E945}">
      <dgm:prSet/>
      <dgm:spPr/>
      <dgm:t>
        <a:bodyPr/>
        <a:lstStyle/>
        <a:p>
          <a:endParaRPr lang="en-US"/>
        </a:p>
      </dgm:t>
    </dgm:pt>
    <dgm:pt modelId="{B2574EAE-DBFD-4C33-BF57-73E0F4D6BCE1}">
      <dgm:prSet phldrT="[Text]"/>
      <dgm:spPr>
        <a:solidFill>
          <a:srgbClr val="FCA2E9"/>
        </a:solidFill>
      </dgm:spPr>
      <dgm:t>
        <a:bodyPr/>
        <a:lstStyle/>
        <a:p>
          <a:r>
            <a:rPr lang="en-US" b="1" dirty="0" smtClean="0">
              <a:solidFill>
                <a:schemeClr val="tx1"/>
              </a:solidFill>
              <a:latin typeface="Calibri" panose="020F0502020204030204" pitchFamily="34" charset="0"/>
            </a:rPr>
            <a:t>Problem Solving</a:t>
          </a:r>
          <a:endParaRPr lang="en-US" b="1" dirty="0">
            <a:solidFill>
              <a:schemeClr val="tx1"/>
            </a:solidFill>
            <a:latin typeface="Calibri" panose="020F0502020204030204" pitchFamily="34" charset="0"/>
          </a:endParaRPr>
        </a:p>
      </dgm:t>
    </dgm:pt>
    <dgm:pt modelId="{813AC12C-07B6-4510-9BD7-9D9CF3D78F46}" type="parTrans" cxnId="{E111F3F7-2A92-41FF-85B6-73CC8E293C67}">
      <dgm:prSet/>
      <dgm:spPr>
        <a:solidFill>
          <a:schemeClr val="tx2"/>
        </a:solidFill>
      </dgm:spPr>
      <dgm:t>
        <a:bodyPr/>
        <a:lstStyle/>
        <a:p>
          <a:endParaRPr lang="en-US" dirty="0"/>
        </a:p>
      </dgm:t>
    </dgm:pt>
    <dgm:pt modelId="{4F14DB01-E23A-47C0-BE72-3DE0DF926B74}" type="sibTrans" cxnId="{E111F3F7-2A92-41FF-85B6-73CC8E293C67}">
      <dgm:prSet/>
      <dgm:spPr/>
      <dgm:t>
        <a:bodyPr/>
        <a:lstStyle/>
        <a:p>
          <a:endParaRPr lang="en-US"/>
        </a:p>
      </dgm:t>
    </dgm:pt>
    <dgm:pt modelId="{02B615A3-B6FC-4048-AAF3-ED3CAF758B61}">
      <dgm:prSet phldrT="[Text]"/>
      <dgm:spPr>
        <a:solidFill>
          <a:schemeClr val="accent6">
            <a:lumMod val="40000"/>
            <a:lumOff val="60000"/>
          </a:schemeClr>
        </a:solidFill>
      </dgm:spPr>
      <dgm:t>
        <a:bodyPr/>
        <a:lstStyle/>
        <a:p>
          <a:r>
            <a:rPr lang="en-US" b="1" dirty="0" smtClean="0">
              <a:solidFill>
                <a:schemeClr val="tx1"/>
              </a:solidFill>
              <a:latin typeface="Calibri" panose="020F0502020204030204" pitchFamily="34" charset="0"/>
            </a:rPr>
            <a:t>Connections</a:t>
          </a:r>
          <a:endParaRPr lang="en-US" b="1" dirty="0">
            <a:solidFill>
              <a:schemeClr val="tx1"/>
            </a:solidFill>
            <a:latin typeface="Calibri" panose="020F0502020204030204" pitchFamily="34" charset="0"/>
          </a:endParaRPr>
        </a:p>
      </dgm:t>
    </dgm:pt>
    <dgm:pt modelId="{010F949A-DE42-4233-8E13-94876DB0F121}" type="parTrans" cxnId="{F2D2C8EB-3489-44EF-82AD-D924347A494E}">
      <dgm:prSet/>
      <dgm:spPr>
        <a:solidFill>
          <a:schemeClr val="tx2"/>
        </a:solidFill>
      </dgm:spPr>
      <dgm:t>
        <a:bodyPr/>
        <a:lstStyle/>
        <a:p>
          <a:endParaRPr lang="en-US" dirty="0"/>
        </a:p>
      </dgm:t>
    </dgm:pt>
    <dgm:pt modelId="{F67816EC-5BE3-4721-AA83-BD5B5D02F36C}" type="sibTrans" cxnId="{F2D2C8EB-3489-44EF-82AD-D924347A494E}">
      <dgm:prSet/>
      <dgm:spPr/>
      <dgm:t>
        <a:bodyPr/>
        <a:lstStyle/>
        <a:p>
          <a:endParaRPr lang="en-US"/>
        </a:p>
      </dgm:t>
    </dgm:pt>
    <dgm:pt modelId="{991F1DF5-97F1-4382-A25E-0F2FBFA374C1}">
      <dgm:prSet phldrT="[Text]"/>
      <dgm:spPr>
        <a:solidFill>
          <a:srgbClr val="FFC000"/>
        </a:solidFill>
      </dgm:spPr>
      <dgm:t>
        <a:bodyPr/>
        <a:lstStyle/>
        <a:p>
          <a:r>
            <a:rPr lang="en-US" b="1" dirty="0" smtClean="0">
              <a:solidFill>
                <a:schemeClr val="tx1"/>
              </a:solidFill>
              <a:latin typeface="Calibri" panose="020F0502020204030204" pitchFamily="34" charset="0"/>
            </a:rPr>
            <a:t>Communication</a:t>
          </a:r>
          <a:endParaRPr lang="en-US" b="1" dirty="0">
            <a:solidFill>
              <a:schemeClr val="tx1"/>
            </a:solidFill>
            <a:latin typeface="Calibri" panose="020F0502020204030204" pitchFamily="34" charset="0"/>
          </a:endParaRPr>
        </a:p>
      </dgm:t>
    </dgm:pt>
    <dgm:pt modelId="{344715AD-2FA0-4C29-A6D6-3A07F3CC168C}" type="parTrans" cxnId="{4C387D09-BE8E-400B-BF10-BAA03279DCFF}">
      <dgm:prSet/>
      <dgm:spPr>
        <a:solidFill>
          <a:schemeClr val="tx2"/>
        </a:solidFill>
      </dgm:spPr>
      <dgm:t>
        <a:bodyPr/>
        <a:lstStyle/>
        <a:p>
          <a:endParaRPr lang="en-US" dirty="0"/>
        </a:p>
      </dgm:t>
    </dgm:pt>
    <dgm:pt modelId="{5EE89F39-D224-49A0-8641-5C0C2A24185C}" type="sibTrans" cxnId="{4C387D09-BE8E-400B-BF10-BAA03279DCFF}">
      <dgm:prSet/>
      <dgm:spPr/>
      <dgm:t>
        <a:bodyPr/>
        <a:lstStyle/>
        <a:p>
          <a:endParaRPr lang="en-US"/>
        </a:p>
      </dgm:t>
    </dgm:pt>
    <dgm:pt modelId="{CEFA38EF-FA52-4C6D-AC7E-6E74EF2E7270}">
      <dgm:prSet/>
      <dgm:spPr>
        <a:solidFill>
          <a:srgbClr val="00B0F0"/>
        </a:solidFill>
      </dgm:spPr>
      <dgm:t>
        <a:bodyPr/>
        <a:lstStyle/>
        <a:p>
          <a:r>
            <a:rPr lang="en-US" b="1" dirty="0" smtClean="0">
              <a:solidFill>
                <a:schemeClr val="tx1"/>
              </a:solidFill>
              <a:latin typeface="Calibri" panose="020F0502020204030204" pitchFamily="34" charset="0"/>
            </a:rPr>
            <a:t>Representations</a:t>
          </a:r>
          <a:endParaRPr lang="en-US" b="1" dirty="0">
            <a:solidFill>
              <a:schemeClr val="tx1"/>
            </a:solidFill>
            <a:latin typeface="Calibri" panose="020F0502020204030204" pitchFamily="34" charset="0"/>
          </a:endParaRPr>
        </a:p>
      </dgm:t>
    </dgm:pt>
    <dgm:pt modelId="{D964B8ED-C314-4624-8C1C-7564D4BE8552}" type="parTrans" cxnId="{73C621E9-A254-48DD-BB71-01E123546763}">
      <dgm:prSet/>
      <dgm:spPr>
        <a:solidFill>
          <a:schemeClr val="accent4"/>
        </a:solidFill>
      </dgm:spPr>
      <dgm:t>
        <a:bodyPr/>
        <a:lstStyle/>
        <a:p>
          <a:endParaRPr lang="en-US" dirty="0"/>
        </a:p>
      </dgm:t>
    </dgm:pt>
    <dgm:pt modelId="{6C20B942-26B9-4990-80F6-11F9676CABE4}" type="sibTrans" cxnId="{73C621E9-A254-48DD-BB71-01E123546763}">
      <dgm:prSet/>
      <dgm:spPr/>
      <dgm:t>
        <a:bodyPr/>
        <a:lstStyle/>
        <a:p>
          <a:endParaRPr lang="en-US"/>
        </a:p>
      </dgm:t>
    </dgm:pt>
    <dgm:pt modelId="{F20067FA-969B-4BE6-8A86-EA739D2A556F}">
      <dgm:prSet/>
      <dgm:spPr>
        <a:solidFill>
          <a:schemeClr val="accent1">
            <a:lumMod val="90000"/>
          </a:schemeClr>
        </a:solidFill>
      </dgm:spPr>
      <dgm:t>
        <a:bodyPr/>
        <a:lstStyle/>
        <a:p>
          <a:r>
            <a:rPr lang="en-US" b="1" dirty="0" smtClean="0">
              <a:solidFill>
                <a:schemeClr val="tx1"/>
              </a:solidFill>
              <a:latin typeface="Calibri" panose="020F0502020204030204" pitchFamily="34" charset="0"/>
            </a:rPr>
            <a:t>Reasoning</a:t>
          </a:r>
          <a:endParaRPr lang="en-US" b="1" dirty="0">
            <a:solidFill>
              <a:schemeClr val="tx1"/>
            </a:solidFill>
            <a:latin typeface="Calibri" panose="020F0502020204030204" pitchFamily="34" charset="0"/>
          </a:endParaRPr>
        </a:p>
      </dgm:t>
    </dgm:pt>
    <dgm:pt modelId="{7A128194-4FBF-45DA-BEDF-42B3D28D2A00}" type="parTrans" cxnId="{4D2D6174-25DD-4D41-850B-E18A02CF5EE9}">
      <dgm:prSet/>
      <dgm:spPr>
        <a:solidFill>
          <a:schemeClr val="accent4"/>
        </a:solidFill>
      </dgm:spPr>
      <dgm:t>
        <a:bodyPr/>
        <a:lstStyle/>
        <a:p>
          <a:endParaRPr lang="en-US" dirty="0"/>
        </a:p>
      </dgm:t>
    </dgm:pt>
    <dgm:pt modelId="{5A0AFCBC-C398-4F07-9B62-84A9016205DC}" type="sibTrans" cxnId="{4D2D6174-25DD-4D41-850B-E18A02CF5EE9}">
      <dgm:prSet/>
      <dgm:spPr/>
      <dgm:t>
        <a:bodyPr/>
        <a:lstStyle/>
        <a:p>
          <a:endParaRPr lang="en-US"/>
        </a:p>
      </dgm:t>
    </dgm:pt>
    <dgm:pt modelId="{64050A12-537F-4D45-B824-B1203E4C1386}" type="pres">
      <dgm:prSet presAssocID="{EFBDE9B8-B317-482B-B667-351B1F88A1DD}" presName="cycle" presStyleCnt="0">
        <dgm:presLayoutVars>
          <dgm:chMax val="1"/>
          <dgm:dir/>
          <dgm:animLvl val="ctr"/>
          <dgm:resizeHandles val="exact"/>
        </dgm:presLayoutVars>
      </dgm:prSet>
      <dgm:spPr/>
      <dgm:t>
        <a:bodyPr/>
        <a:lstStyle/>
        <a:p>
          <a:endParaRPr lang="en-US"/>
        </a:p>
      </dgm:t>
    </dgm:pt>
    <dgm:pt modelId="{F6411FBA-8159-4939-9DEF-305EB6764B25}" type="pres">
      <dgm:prSet presAssocID="{6F04575E-A9A0-471C-883C-FB6E889E186F}" presName="centerShape" presStyleLbl="node0" presStyleIdx="0" presStyleCnt="1"/>
      <dgm:spPr/>
      <dgm:t>
        <a:bodyPr/>
        <a:lstStyle/>
        <a:p>
          <a:endParaRPr lang="en-US"/>
        </a:p>
      </dgm:t>
    </dgm:pt>
    <dgm:pt modelId="{5AC22849-EEAC-4113-BFE3-BA1934FD267B}" type="pres">
      <dgm:prSet presAssocID="{813AC12C-07B6-4510-9BD7-9D9CF3D78F46}" presName="parTrans" presStyleLbl="bgSibTrans2D1" presStyleIdx="0" presStyleCnt="5"/>
      <dgm:spPr/>
      <dgm:t>
        <a:bodyPr/>
        <a:lstStyle/>
        <a:p>
          <a:endParaRPr lang="en-US"/>
        </a:p>
      </dgm:t>
    </dgm:pt>
    <dgm:pt modelId="{AFCCC62F-56E2-4F3B-9077-729593801380}" type="pres">
      <dgm:prSet presAssocID="{B2574EAE-DBFD-4C33-BF57-73E0F4D6BCE1}" presName="node" presStyleLbl="node1" presStyleIdx="0" presStyleCnt="5">
        <dgm:presLayoutVars>
          <dgm:bulletEnabled val="1"/>
        </dgm:presLayoutVars>
      </dgm:prSet>
      <dgm:spPr/>
      <dgm:t>
        <a:bodyPr/>
        <a:lstStyle/>
        <a:p>
          <a:endParaRPr lang="en-US"/>
        </a:p>
      </dgm:t>
    </dgm:pt>
    <dgm:pt modelId="{96F5FE34-0723-4CD9-9A3C-CC1C56BC9F8A}" type="pres">
      <dgm:prSet presAssocID="{010F949A-DE42-4233-8E13-94876DB0F121}" presName="parTrans" presStyleLbl="bgSibTrans2D1" presStyleIdx="1" presStyleCnt="5"/>
      <dgm:spPr/>
      <dgm:t>
        <a:bodyPr/>
        <a:lstStyle/>
        <a:p>
          <a:endParaRPr lang="en-US"/>
        </a:p>
      </dgm:t>
    </dgm:pt>
    <dgm:pt modelId="{B5F08414-A619-4381-B90B-FBB7E94B795D}" type="pres">
      <dgm:prSet presAssocID="{02B615A3-B6FC-4048-AAF3-ED3CAF758B61}" presName="node" presStyleLbl="node1" presStyleIdx="1" presStyleCnt="5">
        <dgm:presLayoutVars>
          <dgm:bulletEnabled val="1"/>
        </dgm:presLayoutVars>
      </dgm:prSet>
      <dgm:spPr/>
      <dgm:t>
        <a:bodyPr/>
        <a:lstStyle/>
        <a:p>
          <a:endParaRPr lang="en-US"/>
        </a:p>
      </dgm:t>
    </dgm:pt>
    <dgm:pt modelId="{674B4F6A-4C96-4E81-AB22-020FC5D2225A}" type="pres">
      <dgm:prSet presAssocID="{344715AD-2FA0-4C29-A6D6-3A07F3CC168C}" presName="parTrans" presStyleLbl="bgSibTrans2D1" presStyleIdx="2" presStyleCnt="5"/>
      <dgm:spPr/>
      <dgm:t>
        <a:bodyPr/>
        <a:lstStyle/>
        <a:p>
          <a:endParaRPr lang="en-US"/>
        </a:p>
      </dgm:t>
    </dgm:pt>
    <dgm:pt modelId="{3D157311-767A-4355-81C2-02A26AA1D10C}" type="pres">
      <dgm:prSet presAssocID="{991F1DF5-97F1-4382-A25E-0F2FBFA374C1}" presName="node" presStyleLbl="node1" presStyleIdx="2" presStyleCnt="5">
        <dgm:presLayoutVars>
          <dgm:bulletEnabled val="1"/>
        </dgm:presLayoutVars>
      </dgm:prSet>
      <dgm:spPr/>
      <dgm:t>
        <a:bodyPr/>
        <a:lstStyle/>
        <a:p>
          <a:endParaRPr lang="en-US"/>
        </a:p>
      </dgm:t>
    </dgm:pt>
    <dgm:pt modelId="{7A05156E-8E49-4A6D-9005-8305C00F49E1}" type="pres">
      <dgm:prSet presAssocID="{D964B8ED-C314-4624-8C1C-7564D4BE8552}" presName="parTrans" presStyleLbl="bgSibTrans2D1" presStyleIdx="3" presStyleCnt="5"/>
      <dgm:spPr/>
      <dgm:t>
        <a:bodyPr/>
        <a:lstStyle/>
        <a:p>
          <a:endParaRPr lang="en-US"/>
        </a:p>
      </dgm:t>
    </dgm:pt>
    <dgm:pt modelId="{A245B6CD-5C93-4120-A18D-F485447C3F45}" type="pres">
      <dgm:prSet presAssocID="{CEFA38EF-FA52-4C6D-AC7E-6E74EF2E7270}" presName="node" presStyleLbl="node1" presStyleIdx="3" presStyleCnt="5">
        <dgm:presLayoutVars>
          <dgm:bulletEnabled val="1"/>
        </dgm:presLayoutVars>
      </dgm:prSet>
      <dgm:spPr/>
      <dgm:t>
        <a:bodyPr/>
        <a:lstStyle/>
        <a:p>
          <a:endParaRPr lang="en-US"/>
        </a:p>
      </dgm:t>
    </dgm:pt>
    <dgm:pt modelId="{A81DFC79-0F78-4D71-BF26-1C518BA26871}" type="pres">
      <dgm:prSet presAssocID="{7A128194-4FBF-45DA-BEDF-42B3D28D2A00}" presName="parTrans" presStyleLbl="bgSibTrans2D1" presStyleIdx="4" presStyleCnt="5"/>
      <dgm:spPr/>
      <dgm:t>
        <a:bodyPr/>
        <a:lstStyle/>
        <a:p>
          <a:endParaRPr lang="en-US"/>
        </a:p>
      </dgm:t>
    </dgm:pt>
    <dgm:pt modelId="{955A2B7A-C9AD-4E7A-B468-380068A138FE}" type="pres">
      <dgm:prSet presAssocID="{F20067FA-969B-4BE6-8A86-EA739D2A556F}" presName="node" presStyleLbl="node1" presStyleIdx="4" presStyleCnt="5">
        <dgm:presLayoutVars>
          <dgm:bulletEnabled val="1"/>
        </dgm:presLayoutVars>
      </dgm:prSet>
      <dgm:spPr/>
      <dgm:t>
        <a:bodyPr/>
        <a:lstStyle/>
        <a:p>
          <a:endParaRPr lang="en-US"/>
        </a:p>
      </dgm:t>
    </dgm:pt>
  </dgm:ptLst>
  <dgm:cxnLst>
    <dgm:cxn modelId="{4D2D6174-25DD-4D41-850B-E18A02CF5EE9}" srcId="{6F04575E-A9A0-471C-883C-FB6E889E186F}" destId="{F20067FA-969B-4BE6-8A86-EA739D2A556F}" srcOrd="4" destOrd="0" parTransId="{7A128194-4FBF-45DA-BEDF-42B3D28D2A00}" sibTransId="{5A0AFCBC-C398-4F07-9B62-84A9016205DC}"/>
    <dgm:cxn modelId="{E111F3F7-2A92-41FF-85B6-73CC8E293C67}" srcId="{6F04575E-A9A0-471C-883C-FB6E889E186F}" destId="{B2574EAE-DBFD-4C33-BF57-73E0F4D6BCE1}" srcOrd="0" destOrd="0" parTransId="{813AC12C-07B6-4510-9BD7-9D9CF3D78F46}" sibTransId="{4F14DB01-E23A-47C0-BE72-3DE0DF926B74}"/>
    <dgm:cxn modelId="{02CCA4E0-5CB9-420C-B0A2-B82BF8F39F0C}" type="presOf" srcId="{344715AD-2FA0-4C29-A6D6-3A07F3CC168C}" destId="{674B4F6A-4C96-4E81-AB22-020FC5D2225A}" srcOrd="0" destOrd="0" presId="urn:microsoft.com/office/officeart/2005/8/layout/radial4"/>
    <dgm:cxn modelId="{C90D7D8A-FAF3-4B27-853D-BA5AD59F0208}" type="presOf" srcId="{CEFA38EF-FA52-4C6D-AC7E-6E74EF2E7270}" destId="{A245B6CD-5C93-4120-A18D-F485447C3F45}" srcOrd="0" destOrd="0" presId="urn:microsoft.com/office/officeart/2005/8/layout/radial4"/>
    <dgm:cxn modelId="{8D8AD2EC-2543-49EC-903E-0822CF922DB6}" type="presOf" srcId="{D964B8ED-C314-4624-8C1C-7564D4BE8552}" destId="{7A05156E-8E49-4A6D-9005-8305C00F49E1}" srcOrd="0" destOrd="0" presId="urn:microsoft.com/office/officeart/2005/8/layout/radial4"/>
    <dgm:cxn modelId="{5E1EC232-AF35-428A-806F-1100BFD83344}" type="presOf" srcId="{EFBDE9B8-B317-482B-B667-351B1F88A1DD}" destId="{64050A12-537F-4D45-B824-B1203E4C1386}" srcOrd="0" destOrd="0" presId="urn:microsoft.com/office/officeart/2005/8/layout/radial4"/>
    <dgm:cxn modelId="{4C387D09-BE8E-400B-BF10-BAA03279DCFF}" srcId="{6F04575E-A9A0-471C-883C-FB6E889E186F}" destId="{991F1DF5-97F1-4382-A25E-0F2FBFA374C1}" srcOrd="2" destOrd="0" parTransId="{344715AD-2FA0-4C29-A6D6-3A07F3CC168C}" sibTransId="{5EE89F39-D224-49A0-8641-5C0C2A24185C}"/>
    <dgm:cxn modelId="{9A732609-01B7-4C74-B08A-17EF08A05FE5}" type="presOf" srcId="{991F1DF5-97F1-4382-A25E-0F2FBFA374C1}" destId="{3D157311-767A-4355-81C2-02A26AA1D10C}" srcOrd="0" destOrd="0" presId="urn:microsoft.com/office/officeart/2005/8/layout/radial4"/>
    <dgm:cxn modelId="{EC505E8F-AA6D-4B65-87B9-1956AC3DCF8F}" type="presOf" srcId="{6F04575E-A9A0-471C-883C-FB6E889E186F}" destId="{F6411FBA-8159-4939-9DEF-305EB6764B25}" srcOrd="0" destOrd="0" presId="urn:microsoft.com/office/officeart/2005/8/layout/radial4"/>
    <dgm:cxn modelId="{2A403E35-9117-47FA-A282-6A069CD10ABB}" type="presOf" srcId="{02B615A3-B6FC-4048-AAF3-ED3CAF758B61}" destId="{B5F08414-A619-4381-B90B-FBB7E94B795D}" srcOrd="0" destOrd="0" presId="urn:microsoft.com/office/officeart/2005/8/layout/radial4"/>
    <dgm:cxn modelId="{BB184B1B-D4AE-4FE5-BD64-ADFFB335E945}" srcId="{EFBDE9B8-B317-482B-B667-351B1F88A1DD}" destId="{6F04575E-A9A0-471C-883C-FB6E889E186F}" srcOrd="0" destOrd="0" parTransId="{AB24C404-C7C6-48A4-BCE9-5F40EDAD7ABC}" sibTransId="{0595CD3D-B95A-422F-8962-8537F24C1D85}"/>
    <dgm:cxn modelId="{764BF785-922D-4625-A79E-531B75FB1F09}" type="presOf" srcId="{813AC12C-07B6-4510-9BD7-9D9CF3D78F46}" destId="{5AC22849-EEAC-4113-BFE3-BA1934FD267B}" srcOrd="0" destOrd="0" presId="urn:microsoft.com/office/officeart/2005/8/layout/radial4"/>
    <dgm:cxn modelId="{F2D2C8EB-3489-44EF-82AD-D924347A494E}" srcId="{6F04575E-A9A0-471C-883C-FB6E889E186F}" destId="{02B615A3-B6FC-4048-AAF3-ED3CAF758B61}" srcOrd="1" destOrd="0" parTransId="{010F949A-DE42-4233-8E13-94876DB0F121}" sibTransId="{F67816EC-5BE3-4721-AA83-BD5B5D02F36C}"/>
    <dgm:cxn modelId="{17F71D0F-2536-4FC2-A5EC-97BC71C56611}" type="presOf" srcId="{B2574EAE-DBFD-4C33-BF57-73E0F4D6BCE1}" destId="{AFCCC62F-56E2-4F3B-9077-729593801380}" srcOrd="0" destOrd="0" presId="urn:microsoft.com/office/officeart/2005/8/layout/radial4"/>
    <dgm:cxn modelId="{65A4135C-7040-4E93-994D-888C2BFA071F}" type="presOf" srcId="{010F949A-DE42-4233-8E13-94876DB0F121}" destId="{96F5FE34-0723-4CD9-9A3C-CC1C56BC9F8A}" srcOrd="0" destOrd="0" presId="urn:microsoft.com/office/officeart/2005/8/layout/radial4"/>
    <dgm:cxn modelId="{47581AAE-AC38-49EA-BB89-0B1ABB3131E1}" type="presOf" srcId="{7A128194-4FBF-45DA-BEDF-42B3D28D2A00}" destId="{A81DFC79-0F78-4D71-BF26-1C518BA26871}" srcOrd="0" destOrd="0" presId="urn:microsoft.com/office/officeart/2005/8/layout/radial4"/>
    <dgm:cxn modelId="{73C621E9-A254-48DD-BB71-01E123546763}" srcId="{6F04575E-A9A0-471C-883C-FB6E889E186F}" destId="{CEFA38EF-FA52-4C6D-AC7E-6E74EF2E7270}" srcOrd="3" destOrd="0" parTransId="{D964B8ED-C314-4624-8C1C-7564D4BE8552}" sibTransId="{6C20B942-26B9-4990-80F6-11F9676CABE4}"/>
    <dgm:cxn modelId="{80609245-EC27-4692-BEB2-DE178A6B34F9}" type="presOf" srcId="{F20067FA-969B-4BE6-8A86-EA739D2A556F}" destId="{955A2B7A-C9AD-4E7A-B468-380068A138FE}" srcOrd="0" destOrd="0" presId="urn:microsoft.com/office/officeart/2005/8/layout/radial4"/>
    <dgm:cxn modelId="{7E0601BE-1DD7-4AA7-891A-BC8ED939B1A1}" type="presParOf" srcId="{64050A12-537F-4D45-B824-B1203E4C1386}" destId="{F6411FBA-8159-4939-9DEF-305EB6764B25}" srcOrd="0" destOrd="0" presId="urn:microsoft.com/office/officeart/2005/8/layout/radial4"/>
    <dgm:cxn modelId="{25628A49-CD9A-4684-B27D-48199E28A4A7}" type="presParOf" srcId="{64050A12-537F-4D45-B824-B1203E4C1386}" destId="{5AC22849-EEAC-4113-BFE3-BA1934FD267B}" srcOrd="1" destOrd="0" presId="urn:microsoft.com/office/officeart/2005/8/layout/radial4"/>
    <dgm:cxn modelId="{9F623610-AE88-46D2-B3E5-4FBBE7D83329}" type="presParOf" srcId="{64050A12-537F-4D45-B824-B1203E4C1386}" destId="{AFCCC62F-56E2-4F3B-9077-729593801380}" srcOrd="2" destOrd="0" presId="urn:microsoft.com/office/officeart/2005/8/layout/radial4"/>
    <dgm:cxn modelId="{A34EED75-57BE-41CF-89EC-AFC19F820318}" type="presParOf" srcId="{64050A12-537F-4D45-B824-B1203E4C1386}" destId="{96F5FE34-0723-4CD9-9A3C-CC1C56BC9F8A}" srcOrd="3" destOrd="0" presId="urn:microsoft.com/office/officeart/2005/8/layout/radial4"/>
    <dgm:cxn modelId="{DF4C5A4B-3CD1-4316-A05D-AC90C870648C}" type="presParOf" srcId="{64050A12-537F-4D45-B824-B1203E4C1386}" destId="{B5F08414-A619-4381-B90B-FBB7E94B795D}" srcOrd="4" destOrd="0" presId="urn:microsoft.com/office/officeart/2005/8/layout/radial4"/>
    <dgm:cxn modelId="{0985CD00-5A6B-409B-82F4-FABB74794A2F}" type="presParOf" srcId="{64050A12-537F-4D45-B824-B1203E4C1386}" destId="{674B4F6A-4C96-4E81-AB22-020FC5D2225A}" srcOrd="5" destOrd="0" presId="urn:microsoft.com/office/officeart/2005/8/layout/radial4"/>
    <dgm:cxn modelId="{F0AD9A5D-CA63-4EF8-BED4-06F3AE280CCF}" type="presParOf" srcId="{64050A12-537F-4D45-B824-B1203E4C1386}" destId="{3D157311-767A-4355-81C2-02A26AA1D10C}" srcOrd="6" destOrd="0" presId="urn:microsoft.com/office/officeart/2005/8/layout/radial4"/>
    <dgm:cxn modelId="{CFB6E6C8-9EAA-461F-864D-5CEC0CC0C9AA}" type="presParOf" srcId="{64050A12-537F-4D45-B824-B1203E4C1386}" destId="{7A05156E-8E49-4A6D-9005-8305C00F49E1}" srcOrd="7" destOrd="0" presId="urn:microsoft.com/office/officeart/2005/8/layout/radial4"/>
    <dgm:cxn modelId="{CD753100-A420-4CBE-A2CF-0BA27FD62766}" type="presParOf" srcId="{64050A12-537F-4D45-B824-B1203E4C1386}" destId="{A245B6CD-5C93-4120-A18D-F485447C3F45}" srcOrd="8" destOrd="0" presId="urn:microsoft.com/office/officeart/2005/8/layout/radial4"/>
    <dgm:cxn modelId="{EA472927-B4F1-46B5-AB09-2B97C8F92A88}" type="presParOf" srcId="{64050A12-537F-4D45-B824-B1203E4C1386}" destId="{A81DFC79-0F78-4D71-BF26-1C518BA26871}" srcOrd="9" destOrd="0" presId="urn:microsoft.com/office/officeart/2005/8/layout/radial4"/>
    <dgm:cxn modelId="{D12E1A75-9E1D-4CF1-88F9-F246BC7B9E18}" type="presParOf" srcId="{64050A12-537F-4D45-B824-B1203E4C1386}" destId="{955A2B7A-C9AD-4E7A-B468-380068A138FE}" srcOrd="10"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11FBA-8159-4939-9DEF-305EB6764B25}">
      <dsp:nvSpPr>
        <dsp:cNvPr id="0" name=""/>
        <dsp:cNvSpPr/>
      </dsp:nvSpPr>
      <dsp:spPr>
        <a:xfrm>
          <a:off x="2618898" y="2189032"/>
          <a:ext cx="1620202" cy="1620202"/>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Calibri" panose="020F0502020204030204" pitchFamily="34" charset="0"/>
            </a:rPr>
            <a:t>Mathematical Understanding</a:t>
          </a:r>
          <a:endParaRPr lang="en-US" sz="1400" b="1" kern="1200" dirty="0">
            <a:solidFill>
              <a:schemeClr val="tx1"/>
            </a:solidFill>
            <a:latin typeface="Calibri" panose="020F0502020204030204" pitchFamily="34" charset="0"/>
          </a:endParaRPr>
        </a:p>
      </dsp:txBody>
      <dsp:txXfrm>
        <a:off x="2856171" y="2426305"/>
        <a:ext cx="1145656" cy="1145656"/>
      </dsp:txXfrm>
    </dsp:sp>
    <dsp:sp modelId="{5AC22849-EEAC-4113-BFE3-BA1934FD267B}">
      <dsp:nvSpPr>
        <dsp:cNvPr id="0" name=""/>
        <dsp:cNvSpPr/>
      </dsp:nvSpPr>
      <dsp:spPr>
        <a:xfrm rot="10800000">
          <a:off x="1046308" y="2768254"/>
          <a:ext cx="1486097" cy="461757"/>
        </a:xfrm>
        <a:prstGeom prst="lef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AFCCC62F-56E2-4F3B-9077-729593801380}">
      <dsp:nvSpPr>
        <dsp:cNvPr id="0" name=""/>
        <dsp:cNvSpPr/>
      </dsp:nvSpPr>
      <dsp:spPr>
        <a:xfrm>
          <a:off x="276712" y="2383456"/>
          <a:ext cx="1539192" cy="1231353"/>
        </a:xfrm>
        <a:prstGeom prst="roundRect">
          <a:avLst>
            <a:gd name="adj" fmla="val 10000"/>
          </a:avLst>
        </a:prstGeom>
        <a:solidFill>
          <a:srgbClr val="FCA2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alibri" panose="020F0502020204030204" pitchFamily="34" charset="0"/>
            </a:rPr>
            <a:t>Problem Solving</a:t>
          </a:r>
          <a:endParaRPr lang="en-US" sz="1600" b="1" kern="1200" dirty="0">
            <a:solidFill>
              <a:schemeClr val="tx1"/>
            </a:solidFill>
            <a:latin typeface="Calibri" panose="020F0502020204030204" pitchFamily="34" charset="0"/>
          </a:endParaRPr>
        </a:p>
      </dsp:txBody>
      <dsp:txXfrm>
        <a:off x="312777" y="2419521"/>
        <a:ext cx="1467062" cy="1159223"/>
      </dsp:txXfrm>
    </dsp:sp>
    <dsp:sp modelId="{96F5FE34-0723-4CD9-9A3C-CC1C56BC9F8A}">
      <dsp:nvSpPr>
        <dsp:cNvPr id="0" name=""/>
        <dsp:cNvSpPr/>
      </dsp:nvSpPr>
      <dsp:spPr>
        <a:xfrm rot="13500000">
          <a:off x="1526548" y="1608852"/>
          <a:ext cx="1486097" cy="461757"/>
        </a:xfrm>
        <a:prstGeom prst="lef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B5F08414-A619-4381-B90B-FBB7E94B795D}">
      <dsp:nvSpPr>
        <dsp:cNvPr id="0" name=""/>
        <dsp:cNvSpPr/>
      </dsp:nvSpPr>
      <dsp:spPr>
        <a:xfrm>
          <a:off x="974586" y="698639"/>
          <a:ext cx="1539192" cy="1231353"/>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alibri" panose="020F0502020204030204" pitchFamily="34" charset="0"/>
            </a:rPr>
            <a:t>Connections</a:t>
          </a:r>
          <a:endParaRPr lang="en-US" sz="1600" b="1" kern="1200" dirty="0">
            <a:solidFill>
              <a:schemeClr val="tx1"/>
            </a:solidFill>
            <a:latin typeface="Calibri" panose="020F0502020204030204" pitchFamily="34" charset="0"/>
          </a:endParaRPr>
        </a:p>
      </dsp:txBody>
      <dsp:txXfrm>
        <a:off x="1010651" y="734704"/>
        <a:ext cx="1467062" cy="1159223"/>
      </dsp:txXfrm>
    </dsp:sp>
    <dsp:sp modelId="{674B4F6A-4C96-4E81-AB22-020FC5D2225A}">
      <dsp:nvSpPr>
        <dsp:cNvPr id="0" name=""/>
        <dsp:cNvSpPr/>
      </dsp:nvSpPr>
      <dsp:spPr>
        <a:xfrm rot="16200000">
          <a:off x="2685951" y="1128612"/>
          <a:ext cx="1486097" cy="461757"/>
        </a:xfrm>
        <a:prstGeom prst="lef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3D157311-767A-4355-81C2-02A26AA1D10C}">
      <dsp:nvSpPr>
        <dsp:cNvPr id="0" name=""/>
        <dsp:cNvSpPr/>
      </dsp:nvSpPr>
      <dsp:spPr>
        <a:xfrm>
          <a:off x="2659403" y="765"/>
          <a:ext cx="1539192" cy="1231353"/>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alibri" panose="020F0502020204030204" pitchFamily="34" charset="0"/>
            </a:rPr>
            <a:t>Communication</a:t>
          </a:r>
          <a:endParaRPr lang="en-US" sz="1600" b="1" kern="1200" dirty="0">
            <a:solidFill>
              <a:schemeClr val="tx1"/>
            </a:solidFill>
            <a:latin typeface="Calibri" panose="020F0502020204030204" pitchFamily="34" charset="0"/>
          </a:endParaRPr>
        </a:p>
      </dsp:txBody>
      <dsp:txXfrm>
        <a:off x="2695468" y="36830"/>
        <a:ext cx="1467062" cy="1159223"/>
      </dsp:txXfrm>
    </dsp:sp>
    <dsp:sp modelId="{7A05156E-8E49-4A6D-9005-8305C00F49E1}">
      <dsp:nvSpPr>
        <dsp:cNvPr id="0" name=""/>
        <dsp:cNvSpPr/>
      </dsp:nvSpPr>
      <dsp:spPr>
        <a:xfrm rot="18900000">
          <a:off x="3845353" y="1608852"/>
          <a:ext cx="1486097" cy="461757"/>
        </a:xfrm>
        <a:prstGeom prst="lef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 modelId="{A245B6CD-5C93-4120-A18D-F485447C3F45}">
      <dsp:nvSpPr>
        <dsp:cNvPr id="0" name=""/>
        <dsp:cNvSpPr/>
      </dsp:nvSpPr>
      <dsp:spPr>
        <a:xfrm>
          <a:off x="4344221" y="698639"/>
          <a:ext cx="1539192" cy="1231353"/>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alibri" panose="020F0502020204030204" pitchFamily="34" charset="0"/>
            </a:rPr>
            <a:t>Representations</a:t>
          </a:r>
          <a:endParaRPr lang="en-US" sz="1600" b="1" kern="1200" dirty="0">
            <a:solidFill>
              <a:schemeClr val="tx1"/>
            </a:solidFill>
            <a:latin typeface="Calibri" panose="020F0502020204030204" pitchFamily="34" charset="0"/>
          </a:endParaRPr>
        </a:p>
      </dsp:txBody>
      <dsp:txXfrm>
        <a:off x="4380286" y="734704"/>
        <a:ext cx="1467062" cy="1159223"/>
      </dsp:txXfrm>
    </dsp:sp>
    <dsp:sp modelId="{A81DFC79-0F78-4D71-BF26-1C518BA26871}">
      <dsp:nvSpPr>
        <dsp:cNvPr id="0" name=""/>
        <dsp:cNvSpPr/>
      </dsp:nvSpPr>
      <dsp:spPr>
        <a:xfrm>
          <a:off x="4325593" y="2768254"/>
          <a:ext cx="1486097" cy="461757"/>
        </a:xfrm>
        <a:prstGeom prst="lef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 modelId="{955A2B7A-C9AD-4E7A-B468-380068A138FE}">
      <dsp:nvSpPr>
        <dsp:cNvPr id="0" name=""/>
        <dsp:cNvSpPr/>
      </dsp:nvSpPr>
      <dsp:spPr>
        <a:xfrm>
          <a:off x="5042095" y="2383456"/>
          <a:ext cx="1539192" cy="1231353"/>
        </a:xfrm>
        <a:prstGeom prst="roundRect">
          <a:avLst>
            <a:gd name="adj" fmla="val 10000"/>
          </a:avLst>
        </a:prstGeom>
        <a:solidFill>
          <a:schemeClr val="accent1">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alibri" panose="020F0502020204030204" pitchFamily="34" charset="0"/>
            </a:rPr>
            <a:t>Reasoning</a:t>
          </a:r>
          <a:endParaRPr lang="en-US" sz="1600" b="1" kern="1200" dirty="0">
            <a:solidFill>
              <a:schemeClr val="tx1"/>
            </a:solidFill>
            <a:latin typeface="Calibri" panose="020F0502020204030204" pitchFamily="34" charset="0"/>
          </a:endParaRPr>
        </a:p>
      </dsp:txBody>
      <dsp:txXfrm>
        <a:off x="5078160" y="2419521"/>
        <a:ext cx="1467062" cy="115922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4275" name="Rectangle 3"/>
          <p:cNvSpPr>
            <a:spLocks noGrp="1" noChangeArrowheads="1"/>
          </p:cNvSpPr>
          <p:nvPr>
            <p:ph type="dt" sz="quarter" idx="1"/>
          </p:nvPr>
        </p:nvSpPr>
        <p:spPr bwMode="auto">
          <a:xfrm>
            <a:off x="388501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F6224807-568A-43D2-8BD5-7BAD6130BE89}" type="datetimeFigureOut">
              <a:rPr lang="en-US"/>
              <a:pPr>
                <a:defRPr/>
              </a:pPr>
              <a:t>4/26/2017</a:t>
            </a:fld>
            <a:endParaRPr lang="en-US"/>
          </a:p>
        </p:txBody>
      </p:sp>
      <p:sp>
        <p:nvSpPr>
          <p:cNvPr id="54276" name="Rectangle 4"/>
          <p:cNvSpPr>
            <a:spLocks noGrp="1" noChangeArrowheads="1"/>
          </p:cNvSpPr>
          <p:nvPr>
            <p:ph type="ftr" sz="quarter" idx="2"/>
          </p:nvPr>
        </p:nvSpPr>
        <p:spPr bwMode="auto">
          <a:xfrm>
            <a:off x="0" y="8829429"/>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4277" name="Rectangle 5"/>
          <p:cNvSpPr>
            <a:spLocks noGrp="1" noChangeArrowheads="1"/>
          </p:cNvSpPr>
          <p:nvPr>
            <p:ph type="sldNum" sz="quarter" idx="3"/>
          </p:nvPr>
        </p:nvSpPr>
        <p:spPr bwMode="auto">
          <a:xfrm>
            <a:off x="3885010" y="8829429"/>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CA362C0-225B-4578-8D27-A270B8961538}" type="slidenum">
              <a:rPr lang="en-US"/>
              <a:pPr>
                <a:defRPr/>
              </a:pPr>
              <a:t>‹#›</a:t>
            </a:fld>
            <a:endParaRPr lang="en-US"/>
          </a:p>
        </p:txBody>
      </p:sp>
    </p:spTree>
    <p:extLst>
      <p:ext uri="{BB962C8B-B14F-4D97-AF65-F5344CB8AC3E}">
        <p14:creationId xmlns:p14="http://schemas.microsoft.com/office/powerpoint/2010/main" val="538534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3795" name="Rectangle 3"/>
          <p:cNvSpPr>
            <a:spLocks noGrp="1" noChangeArrowheads="1"/>
          </p:cNvSpPr>
          <p:nvPr>
            <p:ph type="dt" idx="1"/>
          </p:nvPr>
        </p:nvSpPr>
        <p:spPr bwMode="auto">
          <a:xfrm>
            <a:off x="388501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0EA36396-E433-4270-8C54-8024881D7FC5}" type="datetimeFigureOut">
              <a:rPr lang="en-US"/>
              <a:pPr>
                <a:defRPr/>
              </a:pPr>
              <a:t>4/26/2017</a:t>
            </a:fld>
            <a:endParaRPr lang="en-US"/>
          </a:p>
        </p:txBody>
      </p:sp>
      <p:sp>
        <p:nvSpPr>
          <p:cNvPr id="2560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685800" y="4415790"/>
            <a:ext cx="54864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829429"/>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33799" name="Rectangle 7"/>
          <p:cNvSpPr>
            <a:spLocks noGrp="1" noChangeArrowheads="1"/>
          </p:cNvSpPr>
          <p:nvPr>
            <p:ph type="sldNum" sz="quarter" idx="5"/>
          </p:nvPr>
        </p:nvSpPr>
        <p:spPr bwMode="auto">
          <a:xfrm>
            <a:off x="3885010" y="8829429"/>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20255728-6BFC-42F0-9474-03A5E5931BAE}" type="slidenum">
              <a:rPr lang="en-US"/>
              <a:pPr>
                <a:defRPr/>
              </a:pPr>
              <a:t>‹#›</a:t>
            </a:fld>
            <a:endParaRPr lang="en-US"/>
          </a:p>
        </p:txBody>
      </p:sp>
    </p:spTree>
    <p:extLst>
      <p:ext uri="{BB962C8B-B14F-4D97-AF65-F5344CB8AC3E}">
        <p14:creationId xmlns:p14="http://schemas.microsoft.com/office/powerpoint/2010/main" val="29105515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a:t>
            </a:r>
            <a:r>
              <a:rPr lang="en-US" baseline="0" dirty="0" smtClean="0"/>
              <a:t> the Grade 8 Overview of Revisions to the Mathematics Standards of Learning from 2009 to 2016.  </a:t>
            </a:r>
          </a:p>
          <a:p>
            <a:r>
              <a:rPr lang="en-US" baseline="0" dirty="0" smtClean="0"/>
              <a:t>It would be helpful to have a copy of the </a:t>
            </a:r>
            <a:r>
              <a:rPr lang="en-US" sz="1200" b="0" kern="1200" dirty="0" smtClean="0">
                <a:solidFill>
                  <a:schemeClr val="tx1"/>
                </a:solidFill>
                <a:effectLst/>
                <a:latin typeface="Calibri" pitchFamily="34" charset="0"/>
                <a:ea typeface="+mn-ea"/>
                <a:cs typeface="+mn-cs"/>
              </a:rPr>
              <a:t>Grade 8 – Crosswalk (Summary of Revisions) and a copy</a:t>
            </a:r>
            <a:r>
              <a:rPr lang="en-US" sz="1200" b="0" kern="1200" baseline="0" dirty="0" smtClean="0">
                <a:solidFill>
                  <a:schemeClr val="tx1"/>
                </a:solidFill>
                <a:effectLst/>
                <a:latin typeface="Calibri" pitchFamily="34" charset="0"/>
                <a:ea typeface="+mn-ea"/>
                <a:cs typeface="+mn-cs"/>
              </a:rPr>
              <a:t> of the 2016 Grade 8 Curriculum Frameworks to reference during this presentation</a:t>
            </a:r>
            <a:r>
              <a:rPr lang="en-US" sz="1200" b="0" kern="1200" baseline="0" smtClean="0">
                <a:solidFill>
                  <a:schemeClr val="tx1"/>
                </a:solidFill>
                <a:effectLst/>
                <a:latin typeface="Calibri" pitchFamily="34" charset="0"/>
                <a:ea typeface="+mn-ea"/>
                <a:cs typeface="+mn-cs"/>
              </a:rPr>
              <a:t>. </a:t>
            </a:r>
          </a:p>
          <a:p>
            <a:r>
              <a:rPr lang="en-US" sz="1200" b="0" kern="1200" baseline="0" smtClean="0">
                <a:solidFill>
                  <a:schemeClr val="tx1"/>
                </a:solidFill>
                <a:effectLst/>
                <a:latin typeface="Calibri" pitchFamily="34" charset="0"/>
                <a:ea typeface="+mn-ea"/>
                <a:cs typeface="+mn-cs"/>
              </a:rPr>
              <a:t>These </a:t>
            </a:r>
            <a:r>
              <a:rPr lang="en-US" sz="1200" b="0" kern="1200" baseline="0" dirty="0" smtClean="0">
                <a:solidFill>
                  <a:schemeClr val="tx1"/>
                </a:solidFill>
                <a:effectLst/>
                <a:latin typeface="Calibri" pitchFamily="34" charset="0"/>
                <a:ea typeface="+mn-ea"/>
                <a:cs typeface="+mn-cs"/>
              </a:rPr>
              <a:t>documents are </a:t>
            </a:r>
            <a:r>
              <a:rPr lang="en-US" sz="1200" b="0" kern="1200" dirty="0" smtClean="0">
                <a:solidFill>
                  <a:schemeClr val="tx1"/>
                </a:solidFill>
                <a:effectLst/>
                <a:latin typeface="Calibri" pitchFamily="34" charset="0"/>
                <a:ea typeface="+mn-ea"/>
                <a:cs typeface="+mn-cs"/>
              </a:rPr>
              <a:t>available</a:t>
            </a:r>
            <a:r>
              <a:rPr lang="en-US" sz="1200" b="0" kern="1200" baseline="0" dirty="0" smtClean="0">
                <a:solidFill>
                  <a:schemeClr val="tx1"/>
                </a:solidFill>
                <a:effectLst/>
                <a:latin typeface="Calibri" pitchFamily="34" charset="0"/>
                <a:ea typeface="+mn-ea"/>
                <a:cs typeface="+mn-cs"/>
              </a:rPr>
              <a:t> electronically on the VDOE Mathematics 2016 webpage under Standards of Learning and Testing.</a:t>
            </a:r>
            <a:r>
              <a:rPr lang="en-US" sz="1200" b="0" kern="1200" dirty="0" smtClean="0">
                <a:solidFill>
                  <a:schemeClr val="tx1"/>
                </a:solidFill>
                <a:effectLst/>
                <a:latin typeface="Calibri" pitchFamily="34" charset="0"/>
                <a:ea typeface="+mn-ea"/>
                <a:cs typeface="+mn-cs"/>
              </a:rPr>
              <a:t> </a:t>
            </a:r>
            <a:endParaRPr lang="en-US" b="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205819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90000"/>
              </a:lnSpc>
              <a:buClr>
                <a:schemeClr val="tx1"/>
              </a:buClr>
            </a:pPr>
            <a:r>
              <a:rPr lang="en-US" baseline="0" dirty="0" smtClean="0"/>
              <a:t>Four additional sections have been included in the introduction to the 2016 curriculum framework – </a:t>
            </a:r>
          </a:p>
          <a:p>
            <a:pPr marL="628650" lvl="1" indent="-171450">
              <a:lnSpc>
                <a:spcPct val="90000"/>
              </a:lnSpc>
              <a:buClr>
                <a:schemeClr val="tx1"/>
              </a:buClr>
              <a:buFont typeface="Arial" panose="020B0604020202020204" pitchFamily="34" charset="0"/>
              <a:buChar char="•"/>
            </a:pPr>
            <a:r>
              <a:rPr lang="en-US" baseline="0" dirty="0" smtClean="0"/>
              <a:t>In</a:t>
            </a:r>
            <a:r>
              <a:rPr lang="en-US" altLang="en-US" dirty="0" smtClean="0"/>
              <a:t>structional Technology, </a:t>
            </a:r>
          </a:p>
          <a:p>
            <a:pPr marL="628650" lvl="1" indent="-171450">
              <a:lnSpc>
                <a:spcPct val="90000"/>
              </a:lnSpc>
              <a:buClr>
                <a:schemeClr val="tx1"/>
              </a:buClr>
              <a:buFont typeface="Arial" panose="020B0604020202020204" pitchFamily="34" charset="0"/>
              <a:buChar char="•"/>
            </a:pPr>
            <a:r>
              <a:rPr lang="en-US" altLang="en-US" dirty="0" smtClean="0"/>
              <a:t>Computational Fluency, </a:t>
            </a:r>
          </a:p>
          <a:p>
            <a:pPr marL="628650" lvl="1" indent="-171450">
              <a:lnSpc>
                <a:spcPct val="90000"/>
              </a:lnSpc>
              <a:buClr>
                <a:schemeClr val="tx1"/>
              </a:buClr>
              <a:buFont typeface="Arial" panose="020B0604020202020204" pitchFamily="34" charset="0"/>
              <a:buChar char="•"/>
            </a:pPr>
            <a:r>
              <a:rPr lang="en-US" altLang="en-US" dirty="0" smtClean="0"/>
              <a:t>Algebra Readiness, and </a:t>
            </a:r>
          </a:p>
          <a:p>
            <a:pPr marL="628650" lvl="1" indent="-171450">
              <a:lnSpc>
                <a:spcPct val="90000"/>
              </a:lnSpc>
              <a:buClr>
                <a:schemeClr val="tx1"/>
              </a:buClr>
              <a:buFont typeface="Arial" panose="020B0604020202020204" pitchFamily="34" charset="0"/>
              <a:buChar char="•"/>
            </a:pPr>
            <a:r>
              <a:rPr lang="en-US" altLang="en-US" dirty="0" smtClean="0"/>
              <a:t>Equity. </a:t>
            </a:r>
          </a:p>
          <a:p>
            <a:pPr lvl="0">
              <a:lnSpc>
                <a:spcPct val="90000"/>
              </a:lnSpc>
              <a:buClr>
                <a:schemeClr val="tx1"/>
              </a:buClr>
            </a:pPr>
            <a:r>
              <a:rPr lang="en-US" altLang="en-US" dirty="0" smtClean="0"/>
              <a:t>The content</a:t>
            </a:r>
            <a:r>
              <a:rPr lang="en-US" altLang="en-US" baseline="0" dirty="0" smtClean="0"/>
              <a:t> of e</a:t>
            </a:r>
            <a:r>
              <a:rPr lang="en-US" altLang="en-US" dirty="0" smtClean="0"/>
              <a:t>ach section addresses the impact on students’ learning and instruction. Educators are encouraged</a:t>
            </a:r>
            <a:r>
              <a:rPr lang="en-US" altLang="en-US" baseline="0" dirty="0" smtClean="0"/>
              <a:t> to review these sections included in the introduction.</a:t>
            </a:r>
            <a:endParaRPr lang="en-US" altLang="en-US" dirty="0" smtClean="0"/>
          </a:p>
          <a:p>
            <a:pPr algn="l"/>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4128454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snapshot of the Grade 8 Crosswalk (Summary of Revisions) page one.  There are four quadrants</a:t>
            </a:r>
            <a:r>
              <a:rPr lang="en-US" baseline="0" dirty="0" smtClean="0"/>
              <a:t> – </a:t>
            </a:r>
            <a:r>
              <a:rPr lang="en-US" dirty="0" smtClean="0"/>
              <a:t>additions,</a:t>
            </a:r>
            <a:r>
              <a:rPr lang="en-US" baseline="0" dirty="0" smtClean="0"/>
              <a:t> deletions, parameter changes or clarifications, and moves within the standards.  </a:t>
            </a:r>
          </a:p>
          <a:p>
            <a:endParaRPr lang="en-US" baseline="0" dirty="0" smtClean="0"/>
          </a:p>
          <a:p>
            <a:r>
              <a:rPr lang="en-US" baseline="0" dirty="0" smtClean="0"/>
              <a:t>The upper left quadrant represents the additions, the standards referenced are the 2016 numbers and include additions to the EKS as well as the standard.  Moves from other grade levels are indicated within brackets.  </a:t>
            </a:r>
          </a:p>
          <a:p>
            <a:endParaRPr lang="en-US" baseline="0" dirty="0" smtClean="0"/>
          </a:p>
          <a:p>
            <a:r>
              <a:rPr lang="en-US" baseline="0" dirty="0" smtClean="0"/>
              <a:t>The upper right quadrant identifies deletions from the 2009 standards and indicates where that content was moved.  </a:t>
            </a:r>
          </a:p>
          <a:p>
            <a:endParaRPr lang="en-US" baseline="0" dirty="0" smtClean="0"/>
          </a:p>
          <a:p>
            <a:r>
              <a:rPr lang="en-US" baseline="0" dirty="0" smtClean="0"/>
              <a:t>The bottom left quadrant indicates parameter changes or clarifications. Note the underlines examples on the screen.</a:t>
            </a:r>
          </a:p>
          <a:p>
            <a:endParaRPr lang="en-US" baseline="0" dirty="0" smtClean="0"/>
          </a:p>
          <a:p>
            <a:r>
              <a:rPr lang="en-US" baseline="0" dirty="0" smtClean="0"/>
              <a:t>The bottom right quadrant indicates moves within a grade level which are indicated with the first number being the 2009 SOL number and the number in the brackets representing the 2016 number.</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11</a:t>
            </a:fld>
            <a:endParaRPr lang="en-US"/>
          </a:p>
        </p:txBody>
      </p:sp>
    </p:spTree>
    <p:extLst>
      <p:ext uri="{BB962C8B-B14F-4D97-AF65-F5344CB8AC3E}">
        <p14:creationId xmlns:p14="http://schemas.microsoft.com/office/powerpoint/2010/main" val="2792373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On page 2 and the remaining pages of the crosswalk, a</a:t>
            </a:r>
            <a:r>
              <a:rPr lang="en-US" baseline="0" dirty="0" smtClean="0"/>
              <a:t> side by side comparison of the 2009 and 2016 standards can be found.  There was an attempt to keep the standards in numerical order for both columns.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When deleted content was moved or already found in another grade, it is indicated in brackets.  See example in 2009 </a:t>
            </a:r>
            <a:r>
              <a:rPr lang="en-US" u="none" baseline="0" dirty="0" smtClean="0"/>
              <a:t>for 8.1, 8.4 and 8.5</a:t>
            </a:r>
            <a:r>
              <a:rPr lang="en-US"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Empty boxes on the right indicate content that was either deleted or moved.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Empty boxes on the left typically indicate that the 2016 standard is new to that grade level or moved from another strand within the grade level, such as 8.3.</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12</a:t>
            </a:fld>
            <a:endParaRPr lang="en-US"/>
          </a:p>
        </p:txBody>
      </p:sp>
    </p:spTree>
    <p:extLst>
      <p:ext uri="{BB962C8B-B14F-4D97-AF65-F5344CB8AC3E}">
        <p14:creationId xmlns:p14="http://schemas.microsoft.com/office/powerpoint/2010/main" val="1524279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begin by taking a look at the Number and Number Sense strand.</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tx1"/>
                </a:solidFill>
              </a:rPr>
              <a:t>8.1a</a:t>
            </a:r>
            <a:r>
              <a:rPr lang="en-US" baseline="0" dirty="0" smtClean="0">
                <a:solidFill>
                  <a:schemeClr val="tx1"/>
                </a:solidFill>
              </a:rPr>
              <a:t> </a:t>
            </a:r>
            <a:r>
              <a:rPr lang="en-US" altLang="en-US" sz="1200" b="0" dirty="0" smtClean="0">
                <a:solidFill>
                  <a:schemeClr val="tx1"/>
                </a:solidFill>
                <a:latin typeface="Calibri" panose="020F0502020204030204" pitchFamily="34" charset="0"/>
              </a:rPr>
              <a:t>simplifying numerical expressions is combined with 8.14a evaluating an algebraic expression for given replacement values of the variables.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smtClean="0">
                <a:solidFill>
                  <a:schemeClr val="tx1"/>
                </a:solidFill>
                <a:latin typeface="Calibri" panose="020F0502020204030204" pitchFamily="34" charset="0"/>
              </a:rPr>
              <a:t>The </a:t>
            </a:r>
            <a:r>
              <a:rPr lang="en-US" altLang="en-US" sz="1200" b="0" baseline="0" dirty="0" smtClean="0">
                <a:solidFill>
                  <a:schemeClr val="tx1"/>
                </a:solidFill>
                <a:latin typeface="Calibri" panose="020F0502020204030204" pitchFamily="34" charset="0"/>
              </a:rPr>
              <a:t>2016 SOL 8.1 EKS bullet states that students will compare and order real numbers. Real numbers may be expressed </a:t>
            </a:r>
            <a:r>
              <a:rPr lang="en-US" altLang="en-US" sz="1200" b="0" baseline="0" dirty="0" smtClean="0">
                <a:solidFill>
                  <a:schemeClr val="tx1"/>
                </a:solidFill>
                <a:latin typeface="+mj-lt"/>
              </a:rPr>
              <a:t>as </a:t>
            </a:r>
            <a:r>
              <a:rPr lang="en-US" altLang="en-US" sz="1200" b="0" dirty="0" smtClean="0">
                <a:solidFill>
                  <a:schemeClr val="tx1"/>
                </a:solidFill>
                <a:latin typeface="+mj-lt"/>
              </a:rPr>
              <a:t>integers, fractions, mixed numbers, decimals, </a:t>
            </a:r>
            <a:r>
              <a:rPr lang="en-US" altLang="en-US" sz="1200" b="0" dirty="0" err="1" smtClean="0">
                <a:solidFill>
                  <a:schemeClr val="tx1"/>
                </a:solidFill>
                <a:latin typeface="+mj-lt"/>
              </a:rPr>
              <a:t>percents</a:t>
            </a:r>
            <a:r>
              <a:rPr lang="en-US" altLang="en-US" sz="1200" b="0" dirty="0" smtClean="0">
                <a:solidFill>
                  <a:schemeClr val="tx1"/>
                </a:solidFill>
                <a:latin typeface="+mj-lt"/>
              </a:rPr>
              <a:t>, numbers written in scientific notation, radicals (includes both positive and negative square roots) and </a:t>
            </a:r>
            <a:r>
              <a:rPr lang="en-US" altLang="en-US" sz="1200" b="0" dirty="0" smtClean="0">
                <a:solidFill>
                  <a:schemeClr val="tx1"/>
                </a:solidFill>
                <a:latin typeface="+mj-lt"/>
                <a:cs typeface="Times New Roman"/>
              </a:rPr>
              <a:t>pi.</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0" dirty="0" smtClean="0">
              <a:solidFill>
                <a:schemeClr val="tx1"/>
              </a:solidFill>
              <a:latin typeface="+mj-lt"/>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smtClean="0">
                <a:solidFill>
                  <a:schemeClr val="tx1"/>
                </a:solidFill>
                <a:latin typeface="+mj-lt"/>
                <a:cs typeface="Times New Roman"/>
              </a:rPr>
              <a:t>The</a:t>
            </a:r>
            <a:r>
              <a:rPr lang="en-US" altLang="en-US" sz="1200" b="0" baseline="0" dirty="0" smtClean="0">
                <a:solidFill>
                  <a:schemeClr val="tx1"/>
                </a:solidFill>
                <a:latin typeface="+mj-lt"/>
                <a:cs typeface="Times New Roman"/>
              </a:rPr>
              <a:t> second EKS bullet under 8.1 states that students will use rational approximations (to the nearest hundredth) of irrational numbers to compare and order, locating values on a number line.</a:t>
            </a:r>
            <a:endParaRPr lang="en-US" altLang="en-US" sz="1200" b="0" dirty="0" smtClean="0">
              <a:solidFill>
                <a:schemeClr val="tx1"/>
              </a:solidFill>
              <a:latin typeface="+mj-lt"/>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0" dirty="0" smtClean="0">
              <a:solidFill>
                <a:schemeClr val="bg1"/>
              </a:solidFill>
              <a:latin typeface="+mj-lt"/>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0" dirty="0" smtClean="0">
              <a:solidFill>
                <a:schemeClr val="bg1"/>
              </a:solidFill>
              <a:latin typeface="+mj-l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0" dirty="0" smtClean="0">
              <a:solidFill>
                <a:schemeClr val="bg1"/>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14</a:t>
            </a:fld>
            <a:endParaRPr lang="en-US"/>
          </a:p>
        </p:txBody>
      </p:sp>
    </p:spTree>
    <p:extLst>
      <p:ext uri="{BB962C8B-B14F-4D97-AF65-F5344CB8AC3E}">
        <p14:creationId xmlns:p14="http://schemas.microsoft.com/office/powerpoint/2010/main" val="1328773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a:t>
            </a:r>
            <a:r>
              <a:rPr lang="en-US" baseline="0" dirty="0" smtClean="0"/>
              <a:t> 8.2 has no major revisions.</a:t>
            </a:r>
            <a:endParaRPr lang="en-US" dirty="0" smtClean="0"/>
          </a:p>
          <a:p>
            <a:r>
              <a:rPr lang="en-US" dirty="0" smtClean="0"/>
              <a:t>The US</a:t>
            </a:r>
            <a:r>
              <a:rPr lang="en-US" baseline="0" dirty="0" smtClean="0"/>
              <a:t> clarifies the definition of </a:t>
            </a:r>
            <a:r>
              <a:rPr lang="en-US" baseline="0" dirty="0" smtClean="0"/>
              <a:t>real </a:t>
            </a:r>
            <a:r>
              <a:rPr lang="en-US" baseline="0" dirty="0" smtClean="0"/>
              <a:t>numbers and their subsets.</a:t>
            </a:r>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15</a:t>
            </a:fld>
            <a:endParaRPr lang="en-US"/>
          </a:p>
        </p:txBody>
      </p:sp>
    </p:spTree>
    <p:extLst>
      <p:ext uri="{BB962C8B-B14F-4D97-AF65-F5344CB8AC3E}">
        <p14:creationId xmlns:p14="http://schemas.microsoft.com/office/powerpoint/2010/main" val="1709247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 8.3 was 8.5b</a:t>
            </a:r>
            <a:r>
              <a:rPr lang="en-US" baseline="0" dirty="0" smtClean="0"/>
              <a:t> and was </a:t>
            </a:r>
            <a:r>
              <a:rPr lang="en-US" dirty="0" smtClean="0"/>
              <a:t>expanded to determine the two consecutive integers between which a positive or negative square root lies.</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16</a:t>
            </a:fld>
            <a:endParaRPr lang="en-US"/>
          </a:p>
        </p:txBody>
      </p:sp>
    </p:spTree>
    <p:extLst>
      <p:ext uri="{BB962C8B-B14F-4D97-AF65-F5344CB8AC3E}">
        <p14:creationId xmlns:p14="http://schemas.microsoft.com/office/powerpoint/2010/main" val="776876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we’ll take a look at the Computation</a:t>
            </a:r>
            <a:r>
              <a:rPr lang="en-US" baseline="0" dirty="0" smtClean="0"/>
              <a:t> and Estimation strand.</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2009 SOL 8.3 is now 2016 SOL 8.4.</a:t>
            </a:r>
          </a:p>
          <a:p>
            <a:endParaRPr lang="en-US" dirty="0" smtClean="0"/>
          </a:p>
          <a:p>
            <a:r>
              <a:rPr lang="en-US" dirty="0" smtClean="0"/>
              <a:t>Students are expected to solve practical problems involving</a:t>
            </a:r>
            <a:r>
              <a:rPr lang="en-US" baseline="0" dirty="0" smtClean="0"/>
              <a:t> consumer applications by using proportional reasoning and computation procedures for rational numbers.</a:t>
            </a:r>
          </a:p>
          <a:p>
            <a:endParaRPr lang="en-US" baseline="0" dirty="0" smtClean="0"/>
          </a:p>
          <a:p>
            <a:r>
              <a:rPr lang="en-US" baseline="0" dirty="0" smtClean="0"/>
              <a:t>Examples of consumer applications given in the standard are:</a:t>
            </a:r>
          </a:p>
          <a:p>
            <a:pPr marL="628650" lvl="1" indent="-171450">
              <a:buFont typeface="Arial" panose="020B0604020202020204" pitchFamily="34" charset="0"/>
              <a:buChar char="•"/>
            </a:pPr>
            <a:r>
              <a:rPr lang="en-US" baseline="0" dirty="0" smtClean="0"/>
              <a:t>reconcile an account balance given a statement with 5 or fewer transactions, </a:t>
            </a:r>
          </a:p>
          <a:p>
            <a:pPr marL="628650" lvl="1" indent="-171450">
              <a:buFont typeface="Arial" panose="020B0604020202020204" pitchFamily="34" charset="0"/>
              <a:buChar char="•"/>
            </a:pPr>
            <a:r>
              <a:rPr lang="en-US" baseline="0" dirty="0" smtClean="0"/>
              <a:t>compute sales tax or tip and the total, and</a:t>
            </a:r>
          </a:p>
          <a:p>
            <a:pPr marL="628650" lvl="1" indent="-171450">
              <a:buFont typeface="Arial" panose="020B0604020202020204" pitchFamily="34" charset="0"/>
              <a:buChar char="•"/>
            </a:pPr>
            <a:r>
              <a:rPr lang="en-US" baseline="0" dirty="0" smtClean="0"/>
              <a:t>compute simple interest and new balance.</a:t>
            </a:r>
          </a:p>
          <a:p>
            <a:endParaRPr lang="en-US" baseline="0" dirty="0" smtClean="0"/>
          </a:p>
          <a:p>
            <a:r>
              <a:rPr lang="en-US" baseline="0" dirty="0" smtClean="0"/>
              <a:t>Students are also expected to compute the percent of increase or decrease in a practical situation.</a:t>
            </a:r>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18</a:t>
            </a:fld>
            <a:endParaRPr lang="en-US"/>
          </a:p>
        </p:txBody>
      </p:sp>
    </p:spTree>
    <p:extLst>
      <p:ext uri="{BB962C8B-B14F-4D97-AF65-F5344CB8AC3E}">
        <p14:creationId xmlns:p14="http://schemas.microsoft.com/office/powerpoint/2010/main" val="2158045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 8.4 which was in the</a:t>
            </a:r>
            <a:r>
              <a:rPr lang="en-US" baseline="0" dirty="0" smtClean="0"/>
              <a:t> strand Computation and Estimation has been moved to 8.14a in Patterns, Functions and Algebra. </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19</a:t>
            </a:fld>
            <a:endParaRPr lang="en-US"/>
          </a:p>
        </p:txBody>
      </p:sp>
    </p:spTree>
    <p:extLst>
      <p:ext uri="{BB962C8B-B14F-4D97-AF65-F5344CB8AC3E}">
        <p14:creationId xmlns:p14="http://schemas.microsoft.com/office/powerpoint/2010/main" val="2401806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878">
              <a:defRPr/>
            </a:pPr>
            <a:r>
              <a:rPr lang="en-US" dirty="0" smtClean="0"/>
              <a:t>Our purpose is to</a:t>
            </a:r>
            <a:r>
              <a:rPr lang="en-US" baseline="0" dirty="0" smtClean="0"/>
              <a:t> provide an overview of the revisions and to highlight information included in the Essential </a:t>
            </a:r>
            <a:r>
              <a:rPr lang="en-US" dirty="0" smtClean="0"/>
              <a:t>K</a:t>
            </a:r>
            <a:r>
              <a:rPr lang="en-US" baseline="0" dirty="0" smtClean="0"/>
              <a:t>nowledge and </a:t>
            </a:r>
            <a:r>
              <a:rPr lang="en-US" dirty="0" smtClean="0"/>
              <a:t>S</a:t>
            </a:r>
            <a:r>
              <a:rPr lang="en-US" baseline="0" dirty="0" smtClean="0"/>
              <a:t>kills and Understanding the Standards sections of the curriculum framework. </a:t>
            </a:r>
          </a:p>
          <a:p>
            <a:pPr defTabSz="922878">
              <a:defRPr/>
            </a:pPr>
            <a:endParaRPr lang="en-US" baseline="0" dirty="0" smtClean="0"/>
          </a:p>
          <a:p>
            <a:pPr defTabSz="922878">
              <a:defRPr/>
            </a:pPr>
            <a:r>
              <a:rPr lang="en-US" baseline="0" dirty="0" smtClean="0"/>
              <a:t>This presentation is a brief overview of revisions and not a comprehensive list of all revisions. Teachers should reference the curriculum framework if they have questions regarding the 2016 standards.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8.5a</a:t>
            </a:r>
            <a:r>
              <a:rPr lang="en-US" baseline="0" dirty="0" smtClean="0"/>
              <a:t> - </a:t>
            </a:r>
            <a:r>
              <a:rPr lang="en-US" dirty="0" smtClean="0"/>
              <a:t>“determining whether a given number is a perfect</a:t>
            </a:r>
            <a:r>
              <a:rPr lang="en-US" baseline="0" dirty="0" smtClean="0"/>
              <a:t> square” was moved to SOL 7.1.</a:t>
            </a:r>
          </a:p>
          <a:p>
            <a:endParaRPr lang="en-US" baseline="0" dirty="0" smtClean="0"/>
          </a:p>
          <a:p>
            <a:r>
              <a:rPr lang="en-US" dirty="0" smtClean="0"/>
              <a:t>8.5b is included in 8.3a. See the slide on</a:t>
            </a:r>
            <a:r>
              <a:rPr lang="en-US" baseline="0" dirty="0" smtClean="0"/>
              <a:t> SOL 8.3. </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20</a:t>
            </a:fld>
            <a:endParaRPr lang="en-US"/>
          </a:p>
        </p:txBody>
      </p:sp>
    </p:spTree>
    <p:extLst>
      <p:ext uri="{BB962C8B-B14F-4D97-AF65-F5344CB8AC3E}">
        <p14:creationId xmlns:p14="http://schemas.microsoft.com/office/powerpoint/2010/main" val="3039769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now</a:t>
            </a:r>
            <a:r>
              <a:rPr lang="en-US" baseline="0" dirty="0" smtClean="0"/>
              <a:t> take a look at</a:t>
            </a:r>
            <a:r>
              <a:rPr lang="en-US" dirty="0" smtClean="0"/>
              <a:t> the</a:t>
            </a:r>
            <a:r>
              <a:rPr lang="en-US" baseline="0" dirty="0" smtClean="0"/>
              <a:t> Measurement and Geometry strand. In the 2016 standards, the strands for Measurement and Geometry were combined into one strand.</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2016 SOL 8.5, just like in 2009 8.6, students are expected to identify and describe</a:t>
            </a:r>
            <a:r>
              <a:rPr lang="en-US" baseline="0" dirty="0" smtClean="0"/>
              <a:t> relationships between pairs of angles as well as use those relationships to solve practical problems involving the measure of unknown angles.</a:t>
            </a:r>
          </a:p>
          <a:p>
            <a:endParaRPr lang="en-US" baseline="0" dirty="0" smtClean="0"/>
          </a:p>
          <a:p>
            <a:r>
              <a:rPr lang="en-US" baseline="0" dirty="0" smtClean="0"/>
              <a:t>8.6b “measure angles of less than 360 degrees” was removed from grade 8.</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22</a:t>
            </a:fld>
            <a:endParaRPr lang="en-US"/>
          </a:p>
        </p:txBody>
      </p:sp>
    </p:spTree>
    <p:extLst>
      <p:ext uri="{BB962C8B-B14F-4D97-AF65-F5344CB8AC3E}">
        <p14:creationId xmlns:p14="http://schemas.microsoft.com/office/powerpoint/2010/main" val="3073732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 8.7 is now SOL 8.6.</a:t>
            </a:r>
          </a:p>
          <a:p>
            <a:endParaRPr lang="en-US" dirty="0" smtClean="0"/>
          </a:p>
          <a:p>
            <a:r>
              <a:rPr lang="en-US" dirty="0" smtClean="0"/>
              <a:t>Students</a:t>
            </a:r>
            <a:r>
              <a:rPr lang="en-US" baseline="0" dirty="0" smtClean="0"/>
              <a:t> are expected to solve problems including practical problems involving volume and surface area of cones and square-based pyramids. Rectangular prisms and cylinders are included in SOL 7.4. Triangular-based pyramids are included in Geometry.</a:t>
            </a:r>
          </a:p>
          <a:p>
            <a:endParaRPr lang="en-US" baseline="0" dirty="0" smtClean="0"/>
          </a:p>
          <a:p>
            <a:r>
              <a:rPr lang="en-US" baseline="0" dirty="0" smtClean="0"/>
              <a:t>The EKS bullet “describing the </a:t>
            </a:r>
            <a:r>
              <a:rPr lang="en-US" baseline="0" dirty="0" smtClean="0"/>
              <a:t>2-dimensional </a:t>
            </a:r>
            <a:r>
              <a:rPr lang="en-US" baseline="0" dirty="0" smtClean="0"/>
              <a:t>figures that result from slicing a </a:t>
            </a:r>
            <a:r>
              <a:rPr lang="en-US" baseline="0" dirty="0" smtClean="0"/>
              <a:t>3-dimensional </a:t>
            </a:r>
            <a:r>
              <a:rPr lang="en-US" baseline="0" dirty="0" smtClean="0"/>
              <a:t>figure parallel to the base” has been removed.</a:t>
            </a:r>
          </a:p>
          <a:p>
            <a:endParaRPr lang="en-US" baseline="0" dirty="0" smtClean="0"/>
          </a:p>
          <a:p>
            <a:r>
              <a:rPr lang="en-US" baseline="0" dirty="0" smtClean="0"/>
              <a:t>2 EKS bullets were added where students are describing how the volume or surface area is affected when 1 attribute is changed.</a:t>
            </a:r>
          </a:p>
          <a:p>
            <a:pPr marL="628650" lvl="1" indent="-171450">
              <a:buFont typeface="Arial" panose="020B0604020202020204" pitchFamily="34" charset="0"/>
              <a:buChar char="•"/>
            </a:pPr>
            <a:r>
              <a:rPr lang="en-US" baseline="0" dirty="0" smtClean="0"/>
              <a:t>For volume, the attribute may be multiplied by 1/4 , 1/3, 1/2, 2, 3 or 4.</a:t>
            </a:r>
          </a:p>
          <a:p>
            <a:pPr marL="628650" lvl="1" indent="-171450">
              <a:buFont typeface="Arial" panose="020B0604020202020204" pitchFamily="34" charset="0"/>
              <a:buChar char="•"/>
            </a:pPr>
            <a:r>
              <a:rPr lang="en-US" baseline="0" dirty="0" smtClean="0"/>
              <a:t>For surface area, the attribute may be multiplied by ½ or 2.</a:t>
            </a:r>
          </a:p>
          <a:p>
            <a:pPr marL="628650" lvl="1" indent="-171450">
              <a:buFont typeface="Arial" panose="020B0604020202020204" pitchFamily="34" charset="0"/>
              <a:buChar char="•"/>
            </a:pPr>
            <a:endParaRPr lang="en-US" baseline="0" dirty="0" smtClean="0"/>
          </a:p>
          <a:p>
            <a:r>
              <a:rPr lang="en-US" baseline="0" dirty="0" smtClean="0"/>
              <a:t>We recommend that teachers reference the US column to provide clarity, explanations, examples, and connections.</a:t>
            </a:r>
            <a:endParaRPr lang="en-US"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1653480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 8.8 is SOL 8.7 in the 2016 standards. Many</a:t>
            </a:r>
            <a:r>
              <a:rPr lang="en-US" baseline="0" dirty="0" smtClean="0"/>
              <a:t> of the revisions in this standard occur in the EKS bullets. </a:t>
            </a:r>
            <a:endParaRPr lang="en-US" dirty="0" smtClean="0"/>
          </a:p>
          <a:p>
            <a:endParaRPr lang="en-US" dirty="0" smtClean="0"/>
          </a:p>
          <a:p>
            <a:r>
              <a:rPr lang="en-US" dirty="0" smtClean="0"/>
              <a:t>The transformation</a:t>
            </a:r>
            <a:r>
              <a:rPr lang="en-US" baseline="0" dirty="0" smtClean="0"/>
              <a:t> of rotation was moved to Geometry. Dilating a polygon from a fixed point not the origin was also moved to Geometry. However, dilating a right triangle or rectangle from the origin using a scale factor of 1/4,1/2, 2, 3, or 4 is part of the 8.7 standard.</a:t>
            </a:r>
          </a:p>
          <a:p>
            <a:endParaRPr lang="en-US" baseline="0" dirty="0" smtClean="0"/>
          </a:p>
          <a:p>
            <a:r>
              <a:rPr lang="en-US" baseline="0" dirty="0" smtClean="0"/>
              <a:t>Students are expected to sketch a polygon that has been </a:t>
            </a:r>
            <a:r>
              <a:rPr lang="en-US" baseline="0" dirty="0" smtClean="0"/>
              <a:t>translated </a:t>
            </a:r>
            <a:r>
              <a:rPr lang="en-US" baseline="0" dirty="0" smtClean="0"/>
              <a:t>horizontally or vertically or both and also identify coordinates.</a:t>
            </a:r>
          </a:p>
          <a:p>
            <a:endParaRPr lang="en-US" baseline="0" dirty="0" smtClean="0"/>
          </a:p>
          <a:p>
            <a:r>
              <a:rPr lang="en-US" baseline="0" dirty="0" smtClean="0"/>
              <a:t>Students are also expected to sketch and identify the coordinates of a polygon that has been translated and reflected over the </a:t>
            </a:r>
            <a:r>
              <a:rPr lang="en-US" baseline="0" dirty="0" smtClean="0"/>
              <a:t>x- </a:t>
            </a:r>
            <a:r>
              <a:rPr lang="en-US" baseline="0" dirty="0" smtClean="0"/>
              <a:t>or </a:t>
            </a:r>
            <a:r>
              <a:rPr lang="en-US" baseline="0" dirty="0" smtClean="0"/>
              <a:t>y-axis </a:t>
            </a:r>
            <a:r>
              <a:rPr lang="en-US" baseline="0" dirty="0" smtClean="0"/>
              <a:t>or reflected over the </a:t>
            </a:r>
            <a:r>
              <a:rPr lang="en-US" baseline="0" dirty="0" smtClean="0"/>
              <a:t>x- </a:t>
            </a:r>
            <a:r>
              <a:rPr lang="en-US" baseline="0" dirty="0" smtClean="0"/>
              <a:t>or </a:t>
            </a:r>
            <a:r>
              <a:rPr lang="en-US" baseline="0" dirty="0" smtClean="0"/>
              <a:t>y-axis </a:t>
            </a:r>
            <a:r>
              <a:rPr lang="en-US" baseline="0" dirty="0" smtClean="0"/>
              <a:t>and then translated.</a:t>
            </a:r>
          </a:p>
          <a:p>
            <a:endParaRPr lang="en-US" baseline="0" dirty="0" smtClean="0"/>
          </a:p>
          <a:p>
            <a:r>
              <a:rPr lang="en-US" baseline="0" dirty="0" smtClean="0"/>
              <a:t>Teachers are encouraged to read the US column for clarity in definitions, explanations, and examples.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24</a:t>
            </a:fld>
            <a:endParaRPr lang="en-US"/>
          </a:p>
        </p:txBody>
      </p:sp>
    </p:spTree>
    <p:extLst>
      <p:ext uri="{BB962C8B-B14F-4D97-AF65-F5344CB8AC3E}">
        <p14:creationId xmlns:p14="http://schemas.microsoft.com/office/powerpoint/2010/main" val="1395402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SOL 8.9 is now SOL 8.8.  SOL</a:t>
            </a:r>
            <a:r>
              <a:rPr lang="en-US" baseline="0" dirty="0" smtClean="0"/>
              <a:t> 8.8 “construct a </a:t>
            </a:r>
            <a:r>
              <a:rPr lang="en-US" baseline="0" dirty="0" smtClean="0"/>
              <a:t>3-dimensional </a:t>
            </a:r>
            <a:r>
              <a:rPr lang="en-US" baseline="0" dirty="0" smtClean="0"/>
              <a:t>model given the top or bottom, side, and front views” has no major revisions. </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53290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2009 SOL 8.10 “verify and apply the Pythagorean</a:t>
            </a:r>
            <a:r>
              <a:rPr lang="en-US" baseline="0" dirty="0" smtClean="0"/>
              <a:t> Theorem” </a:t>
            </a:r>
            <a:r>
              <a:rPr lang="en-US" dirty="0" smtClean="0"/>
              <a:t>is now 8.9</a:t>
            </a:r>
            <a:r>
              <a:rPr lang="en-US" baseline="0" dirty="0" smtClean="0"/>
              <a:t> in the 2016 standards. There were no major revisions to this standard.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14780971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8.11 is now 8.10 “solve area and perimeter problems involving composite plane figures, including practical problems.”</a:t>
            </a:r>
          </a:p>
          <a:p>
            <a:endParaRPr lang="en-US" dirty="0" smtClean="0"/>
          </a:p>
          <a:p>
            <a:r>
              <a:rPr lang="en-US" dirty="0" smtClean="0"/>
              <a:t>There are no major revisions to this standard.</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27</a:t>
            </a:fld>
            <a:endParaRPr lang="en-US"/>
          </a:p>
        </p:txBody>
      </p:sp>
    </p:spTree>
    <p:extLst>
      <p:ext uri="{BB962C8B-B14F-4D97-AF65-F5344CB8AC3E}">
        <p14:creationId xmlns:p14="http://schemas.microsoft.com/office/powerpoint/2010/main" val="3544376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a:t>
            </a:r>
            <a:r>
              <a:rPr lang="en-US" baseline="0" dirty="0" smtClean="0"/>
              <a:t> now review the </a:t>
            </a:r>
            <a:r>
              <a:rPr lang="en-US" baseline="0" dirty="0" smtClean="0"/>
              <a:t>Probability </a:t>
            </a:r>
            <a:r>
              <a:rPr lang="en-US" baseline="0" dirty="0" smtClean="0"/>
              <a:t>and </a:t>
            </a:r>
            <a:r>
              <a:rPr lang="en-US" baseline="0" dirty="0" smtClean="0"/>
              <a:t>Statistics </a:t>
            </a:r>
            <a:r>
              <a:rPr lang="en-US" baseline="0" dirty="0" smtClean="0"/>
              <a:t>strand.</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2009 SOL 8.12 is now</a:t>
            </a:r>
            <a:r>
              <a:rPr lang="en-US" baseline="0" dirty="0" smtClean="0"/>
              <a:t> the 2016  8.11b.</a:t>
            </a:r>
          </a:p>
          <a:p>
            <a:endParaRPr lang="en-US" baseline="0" dirty="0" smtClean="0"/>
          </a:p>
          <a:p>
            <a:r>
              <a:rPr lang="en-US" baseline="0" dirty="0" smtClean="0"/>
              <a:t>8.11a was moved from grade 6, SOL 6.16 “compare and contrast the probability of independent and dependent events”. Students are expected to determine if events are independent or dependent.</a:t>
            </a:r>
          </a:p>
          <a:p>
            <a:endParaRPr lang="en-US" baseline="0" dirty="0" smtClean="0"/>
          </a:p>
          <a:p>
            <a:r>
              <a:rPr lang="en-US" baseline="0" dirty="0" smtClean="0"/>
              <a:t>Teachers are encouraged to reference the US column which contains clarifications, definition, explanations, and examples. </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29</a:t>
            </a:fld>
            <a:endParaRPr lang="en-US"/>
          </a:p>
        </p:txBody>
      </p:sp>
    </p:spTree>
    <p:extLst>
      <p:ext uri="{BB962C8B-B14F-4D97-AF65-F5344CB8AC3E}">
        <p14:creationId xmlns:p14="http://schemas.microsoft.com/office/powerpoint/2010/main" val="2653304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878">
              <a:defRPr/>
            </a:pPr>
            <a:r>
              <a:rPr lang="en-US" dirty="0" smtClean="0"/>
              <a:t>The</a:t>
            </a:r>
            <a:r>
              <a:rPr lang="en-US" baseline="0" dirty="0" smtClean="0"/>
              <a:t> implementation timeline will be shared followed by a brief overview of </a:t>
            </a:r>
            <a:r>
              <a:rPr lang="en-US" dirty="0" smtClean="0"/>
              <a:t> the Crosswalk and curriculum frameworks, and lastly </a:t>
            </a:r>
            <a:r>
              <a:rPr lang="en-US" baseline="0" dirty="0" smtClean="0"/>
              <a:t>a side by side comparison of the 2009 standards to the new 2016 (two thousand sixteen) standards.  </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991006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SOL 8.12</a:t>
            </a:r>
            <a:r>
              <a:rPr lang="en-US" sz="1200" kern="1200" baseline="0" dirty="0" smtClean="0">
                <a:solidFill>
                  <a:schemeClr val="tx1"/>
                </a:solidFill>
                <a:effectLst/>
                <a:latin typeface="Calibri" pitchFamily="34" charset="0"/>
                <a:ea typeface="+mn-ea"/>
                <a:cs typeface="+mn-cs"/>
              </a:rPr>
              <a:t> “the student will r</a:t>
            </a:r>
            <a:r>
              <a:rPr lang="en-US" sz="1200" kern="1200" dirty="0" smtClean="0">
                <a:solidFill>
                  <a:schemeClr val="tx1"/>
                </a:solidFill>
                <a:effectLst/>
                <a:latin typeface="Calibri" pitchFamily="34" charset="0"/>
                <a:ea typeface="+mn-ea"/>
                <a:cs typeface="+mn-cs"/>
              </a:rPr>
              <a:t>epresent data in boxplots, make observations and inferences about data represented in boxplots, and compare and analyze </a:t>
            </a:r>
            <a:r>
              <a:rPr lang="en-US" sz="1200" kern="1200" dirty="0" smtClean="0">
                <a:solidFill>
                  <a:schemeClr val="tx1"/>
                </a:solidFill>
                <a:effectLst/>
                <a:latin typeface="Calibri" pitchFamily="34" charset="0"/>
                <a:ea typeface="+mn-ea"/>
                <a:cs typeface="+mn-cs"/>
              </a:rPr>
              <a:t>two </a:t>
            </a:r>
            <a:r>
              <a:rPr lang="en-US" sz="1200" kern="1200" dirty="0" smtClean="0">
                <a:solidFill>
                  <a:schemeClr val="tx1"/>
                </a:solidFill>
                <a:effectLst/>
                <a:latin typeface="Calibri" pitchFamily="34" charset="0"/>
                <a:ea typeface="+mn-ea"/>
                <a:cs typeface="+mn-cs"/>
              </a:rPr>
              <a:t>data sets using boxplots”  was moved from Algebra</a:t>
            </a:r>
            <a:r>
              <a:rPr lang="en-US" sz="1200" kern="1200" baseline="0" dirty="0" smtClean="0">
                <a:solidFill>
                  <a:schemeClr val="tx1"/>
                </a:solidFill>
                <a:effectLst/>
                <a:latin typeface="Calibri" pitchFamily="34" charset="0"/>
                <a:ea typeface="+mn-ea"/>
                <a:cs typeface="+mn-cs"/>
              </a:rPr>
              <a:t> A</a:t>
            </a:r>
            <a:r>
              <a:rPr lang="en-US" sz="1200" kern="1200" dirty="0" smtClean="0">
                <a:solidFill>
                  <a:schemeClr val="tx1"/>
                </a:solidFill>
                <a:effectLst/>
                <a:latin typeface="Calibri" pitchFamily="34" charset="0"/>
                <a:ea typeface="+mn-ea"/>
                <a:cs typeface="+mn-cs"/>
              </a:rPr>
              <a:t>.10. </a:t>
            </a:r>
          </a:p>
          <a:p>
            <a:r>
              <a:rPr lang="en-US" sz="1200" kern="1200" dirty="0" smtClean="0">
                <a:solidFill>
                  <a:schemeClr val="tx1"/>
                </a:solidFill>
                <a:effectLst/>
                <a:latin typeface="Calibri" pitchFamily="34" charset="0"/>
                <a:ea typeface="+mn-ea"/>
                <a:cs typeface="+mn-cs"/>
              </a:rPr>
              <a:t>This is new content in grade 8.</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A boxplot</a:t>
            </a:r>
            <a:r>
              <a:rPr lang="en-US" sz="1200" kern="1200" baseline="0" dirty="0" smtClean="0">
                <a:solidFill>
                  <a:schemeClr val="tx1"/>
                </a:solidFill>
                <a:effectLst/>
                <a:latin typeface="Calibri" pitchFamily="34" charset="0"/>
                <a:ea typeface="+mn-ea"/>
                <a:cs typeface="+mn-cs"/>
              </a:rPr>
              <a:t> or box-and-whisker plot is a convenient and informative way to represent single variable data.</a:t>
            </a:r>
          </a:p>
          <a:p>
            <a:endParaRPr lang="en-US" sz="1200" kern="1200" baseline="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Students will</a:t>
            </a:r>
            <a:r>
              <a:rPr lang="en-US" sz="1200" kern="1200" baseline="0" dirty="0" smtClean="0">
                <a:solidFill>
                  <a:schemeClr val="tx1"/>
                </a:solidFill>
                <a:effectLst/>
                <a:latin typeface="Calibri" pitchFamily="34" charset="0"/>
                <a:ea typeface="+mn-ea"/>
                <a:cs typeface="+mn-cs"/>
              </a:rPr>
              <a:t>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baseline="0" dirty="0" smtClean="0">
                <a:solidFill>
                  <a:schemeClr val="tx1"/>
                </a:solidFill>
                <a:effectLst/>
                <a:latin typeface="Calibri" pitchFamily="34" charset="0"/>
                <a:ea typeface="+mn-ea"/>
                <a:cs typeface="+mn-cs"/>
              </a:rPr>
              <a:t>collect and display up to 20 data items in a boxplot,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baseline="0" dirty="0" smtClean="0">
                <a:solidFill>
                  <a:schemeClr val="tx1"/>
                </a:solidFill>
                <a:effectLst/>
                <a:latin typeface="Calibri" pitchFamily="34" charset="0"/>
                <a:ea typeface="+mn-ea"/>
                <a:cs typeface="+mn-cs"/>
              </a:rPr>
              <a:t>use the five-number summary to describe the data, and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baseline="0" dirty="0" smtClean="0">
                <a:solidFill>
                  <a:schemeClr val="tx1"/>
                </a:solidFill>
                <a:effectLst/>
                <a:latin typeface="Calibri" pitchFamily="34" charset="0"/>
                <a:ea typeface="+mn-ea"/>
                <a:cs typeface="+mn-cs"/>
              </a:rPr>
              <a:t>compare and analyze </a:t>
            </a:r>
            <a:r>
              <a:rPr lang="en-US" sz="1200" kern="1200" baseline="0" dirty="0" smtClean="0">
                <a:solidFill>
                  <a:schemeClr val="tx1"/>
                </a:solidFill>
                <a:effectLst/>
                <a:latin typeface="Calibri" pitchFamily="34" charset="0"/>
                <a:ea typeface="+mn-ea"/>
                <a:cs typeface="+mn-cs"/>
              </a:rPr>
              <a:t>two </a:t>
            </a:r>
            <a:r>
              <a:rPr lang="en-US" sz="1200" kern="1200" baseline="0" dirty="0" smtClean="0">
                <a:solidFill>
                  <a:schemeClr val="tx1"/>
                </a:solidFill>
                <a:effectLst/>
                <a:latin typeface="Calibri" pitchFamily="34" charset="0"/>
                <a:ea typeface="+mn-ea"/>
                <a:cs typeface="+mn-cs"/>
              </a:rPr>
              <a:t>data sets using boxplots.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Calibri" pitchFamily="34" charset="0"/>
                <a:ea typeface="+mn-ea"/>
                <a:cs typeface="+mn-cs"/>
              </a:rPr>
              <a:t>Teachers are encouraged to read the US column for information pertaining to this new standard.</a:t>
            </a:r>
            <a:endParaRPr lang="en-US" sz="1200" kern="1200" dirty="0" smtClean="0">
              <a:solidFill>
                <a:schemeClr val="tx1"/>
              </a:solidFill>
              <a:effectLst/>
              <a:latin typeface="Calibri" pitchFamily="34" charset="0"/>
              <a:ea typeface="+mn-ea"/>
              <a:cs typeface="+mn-cs"/>
            </a:endParaRPr>
          </a:p>
          <a:p>
            <a:endParaRPr lang="en-US" sz="1200" kern="1200" baseline="0" dirty="0" smtClean="0">
              <a:solidFill>
                <a:schemeClr val="tx1"/>
              </a:solidFill>
              <a:effectLst/>
              <a:latin typeface="Calibri"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30</a:t>
            </a:fld>
            <a:endParaRPr lang="en-US"/>
          </a:p>
        </p:txBody>
      </p:sp>
    </p:spTree>
    <p:extLst>
      <p:ext uri="{BB962C8B-B14F-4D97-AF65-F5344CB8AC3E}">
        <p14:creationId xmlns:p14="http://schemas.microsoft.com/office/powerpoint/2010/main" val="2322991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 8.13 is</a:t>
            </a:r>
            <a:r>
              <a:rPr lang="en-US" baseline="0" dirty="0" smtClean="0"/>
              <a:t> the standard about scatterplots. </a:t>
            </a:r>
            <a:endParaRPr lang="en-US" dirty="0" smtClean="0"/>
          </a:p>
          <a:p>
            <a:endParaRPr lang="en-US" dirty="0" smtClean="0"/>
          </a:p>
          <a:p>
            <a:r>
              <a:rPr lang="en-US" dirty="0" smtClean="0"/>
              <a:t>8.13a</a:t>
            </a:r>
            <a:r>
              <a:rPr lang="en-US" baseline="0" dirty="0" smtClean="0"/>
              <a:t> is now 8.13b; make observations about data represented in scatterplots.</a:t>
            </a:r>
          </a:p>
          <a:p>
            <a:endParaRPr lang="en-US" baseline="0" dirty="0" smtClean="0"/>
          </a:p>
          <a:p>
            <a:r>
              <a:rPr lang="en-US" baseline="0" dirty="0" smtClean="0"/>
              <a:t>8.13b is now 8.13a; represent data in scatterplots.</a:t>
            </a:r>
          </a:p>
          <a:p>
            <a:endParaRPr lang="en-US" baseline="0" dirty="0" smtClean="0"/>
          </a:p>
          <a:p>
            <a:r>
              <a:rPr lang="en-US" baseline="0" dirty="0" smtClean="0"/>
              <a:t>8.13c was added to address the EKS bullet about the line of best fit. Students will use a drawing to estimate the line of best fit for data represented in a scatterplot.</a:t>
            </a:r>
          </a:p>
          <a:p>
            <a:endParaRPr lang="en-US" baseline="0" dirty="0" smtClean="0"/>
          </a:p>
          <a:p>
            <a:r>
              <a:rPr lang="en-US" baseline="0" dirty="0" smtClean="0"/>
              <a:t>There were few revisions to this standard. However, teachers are encouraged to read the US column for information about this standard.</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31</a:t>
            </a:fld>
            <a:endParaRPr lang="en-US"/>
          </a:p>
        </p:txBody>
      </p:sp>
    </p:spTree>
    <p:extLst>
      <p:ext uri="{BB962C8B-B14F-4D97-AF65-F5344CB8AC3E}">
        <p14:creationId xmlns:p14="http://schemas.microsoft.com/office/powerpoint/2010/main" val="13295377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t>
            </a:r>
            <a:r>
              <a:rPr lang="en-US" dirty="0" smtClean="0"/>
              <a:t>are now moving </a:t>
            </a:r>
            <a:r>
              <a:rPr lang="en-US" baseline="0" dirty="0" smtClean="0"/>
              <a:t>on </a:t>
            </a:r>
            <a:r>
              <a:rPr lang="en-US" baseline="0" dirty="0" smtClean="0"/>
              <a:t>to the Patterns, Functions and Algebra strand.</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8.1a and 8.4</a:t>
            </a:r>
            <a:r>
              <a:rPr lang="en-US" baseline="0" dirty="0" smtClean="0"/>
              <a:t> were combined and moved to SOL </a:t>
            </a:r>
            <a:r>
              <a:rPr lang="en-US" dirty="0" smtClean="0"/>
              <a:t>8.14a.</a:t>
            </a:r>
          </a:p>
          <a:p>
            <a:endParaRPr lang="en-US" dirty="0" smtClean="0"/>
          </a:p>
          <a:p>
            <a:r>
              <a:rPr lang="en-US" dirty="0" smtClean="0"/>
              <a:t>Students</a:t>
            </a:r>
            <a:r>
              <a:rPr lang="en-US" baseline="0" dirty="0" smtClean="0"/>
              <a:t> are expected to use the order of operations and apply properties of real numbers to evaluate algebraic expressions for up to 3 replacement values of the variables. Exponents are limited to whole numbers and bases are limited to integers. </a:t>
            </a:r>
          </a:p>
          <a:p>
            <a:endParaRPr lang="en-US" baseline="0" dirty="0" smtClean="0"/>
          </a:p>
          <a:p>
            <a:r>
              <a:rPr lang="en-US" baseline="0" dirty="0" smtClean="0"/>
              <a:t>Students are also expected to be able to simplify algebraic expressions where combining like terms is possible. Expressions will include only linear and numeric terms where the coefficients and numeric terms may be rational.</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Students are also expected to apply the properties of real numbers when simplifying expressions.  This is a shift from the 2009 standards in that the focus is not to identify a specific property being used, but correctly apply the properties to simplify expressions. It is appropriate for teachers and students to use the names of the properties when being applied, but this should not be a focus of assessment.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Teachers are encouraged to read the US column for definition, examples, explanations and connections.</a:t>
            </a:r>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33</a:t>
            </a:fld>
            <a:endParaRPr lang="en-US"/>
          </a:p>
        </p:txBody>
      </p:sp>
    </p:spTree>
    <p:extLst>
      <p:ext uri="{BB962C8B-B14F-4D97-AF65-F5344CB8AC3E}">
        <p14:creationId xmlns:p14="http://schemas.microsoft.com/office/powerpoint/2010/main" val="40357248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SOL 8.15a students are expected to determine whether a given relation</a:t>
            </a:r>
            <a:r>
              <a:rPr lang="en-US" baseline="0" dirty="0" smtClean="0"/>
              <a:t> represented by a set of no more than 10 ordered pairs, a table or a graph is a function.</a:t>
            </a:r>
          </a:p>
          <a:p>
            <a:endParaRPr lang="en-US" baseline="0" dirty="0" smtClean="0"/>
          </a:p>
          <a:p>
            <a:r>
              <a:rPr lang="en-US" baseline="0" dirty="0" smtClean="0"/>
              <a:t>Students will also determine the domain and range of a function represented by a set of ordered pairs, a table or a graph.</a:t>
            </a:r>
          </a:p>
          <a:p>
            <a:endParaRPr lang="en-US" baseline="0" dirty="0" smtClean="0"/>
          </a:p>
          <a:p>
            <a:r>
              <a:rPr lang="en-US" baseline="0" dirty="0" smtClean="0"/>
              <a:t>Teachers are encouraged to review the Understanding the Standard section in the curriculum frameworks for definitions, examples, and explanations regarding the standard and EKS.</a:t>
            </a:r>
          </a:p>
          <a:p>
            <a:endParaRPr lang="en-US" dirty="0" smtClean="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34</a:t>
            </a:fld>
            <a:endParaRPr lang="en-US"/>
          </a:p>
        </p:txBody>
      </p:sp>
    </p:spTree>
    <p:extLst>
      <p:ext uri="{BB962C8B-B14F-4D97-AF65-F5344CB8AC3E}">
        <p14:creationId xmlns:p14="http://schemas.microsoft.com/office/powerpoint/2010/main" val="21827581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The</a:t>
            </a:r>
            <a:r>
              <a:rPr lang="en-US" sz="1100" baseline="0" dirty="0" smtClean="0"/>
              <a:t> next 2 slides will address SOL 8.16.</a:t>
            </a:r>
          </a:p>
          <a:p>
            <a:r>
              <a:rPr lang="en-US" sz="1100" baseline="0" dirty="0" smtClean="0"/>
              <a:t>8.16 is vertically aligned with 6.12 and 7.10.</a:t>
            </a:r>
            <a:endParaRPr lang="en-US" sz="1100" dirty="0" smtClean="0"/>
          </a:p>
          <a:p>
            <a:r>
              <a:rPr lang="en-US" sz="1100" baseline="0" dirty="0" smtClean="0"/>
              <a:t> </a:t>
            </a:r>
          </a:p>
          <a:p>
            <a:r>
              <a:rPr lang="en-US" sz="1000" baseline="0" dirty="0" smtClean="0"/>
              <a:t>In grade 6, students investigated unit rate in proportional relationships. </a:t>
            </a:r>
          </a:p>
          <a:p>
            <a:endParaRPr lang="en-US" sz="1000" baseline="0" dirty="0" smtClean="0"/>
          </a:p>
          <a:p>
            <a:r>
              <a:rPr lang="en-US" sz="1000" baseline="0" dirty="0" smtClean="0"/>
              <a:t>In grade 7, students defined slope as a unit rate or rate of change and investigated proportional and additive relationships. </a:t>
            </a:r>
          </a:p>
          <a:p>
            <a:endParaRPr lang="en-US" sz="1000" baseline="0" dirty="0" smtClean="0"/>
          </a:p>
          <a:p>
            <a:r>
              <a:rPr lang="en-US" sz="1000" baseline="0" dirty="0" smtClean="0"/>
              <a:t>In 8.16 students continue to look at slope and describe slope as positive, negative or zero. </a:t>
            </a:r>
          </a:p>
          <a:p>
            <a:endParaRPr lang="en-US" sz="1000" baseline="0" dirty="0" smtClean="0"/>
          </a:p>
          <a:p>
            <a:r>
              <a:rPr lang="en-US" sz="1000" baseline="0" dirty="0" smtClean="0"/>
              <a:t>They are now looking at a table, an equation in the form y = mx + b, or a graph and identifying the slope and y-intercept. (See the example on the screen from the US column.) </a:t>
            </a:r>
          </a:p>
          <a:p>
            <a:endParaRPr lang="en-US" sz="1000" baseline="0" dirty="0" smtClean="0"/>
          </a:p>
          <a:p>
            <a:r>
              <a:rPr lang="en-US" sz="1000" baseline="0" dirty="0" smtClean="0"/>
              <a:t>Notice in the table of values as x increases by 1, y decreases by 3 or -3, the slope ,m, is represented by the change in y over the change in x, -3/1 or -3. The y-intercept is the ordered pair where the x value is 0 and the y value is 2. From this information students should be able to write an equation of the linear function. </a:t>
            </a:r>
          </a:p>
          <a:p>
            <a:endParaRPr lang="en-US" sz="1000" baseline="0" dirty="0" smtClean="0"/>
          </a:p>
          <a:p>
            <a:r>
              <a:rPr lang="en-US" sz="1000" baseline="0" dirty="0" smtClean="0"/>
              <a:t>In this next example, a graph, students use slope triangles drawn from one given ordered pair to the next to determine the change in y and the change in x. Note the red triangles. The slope is -3 (the change in y) over 1 (the change in x) or -3. The y-intercept is the ordered pair where the line crosses the </a:t>
            </a:r>
            <a:r>
              <a:rPr lang="en-US" sz="1000" baseline="0" dirty="0" smtClean="0"/>
              <a:t>y-axis </a:t>
            </a:r>
            <a:r>
              <a:rPr lang="en-US" sz="1000" baseline="0" dirty="0" smtClean="0"/>
              <a:t>or (0,2). In this example the y-intercept is 2. </a:t>
            </a:r>
            <a:endParaRPr lang="en-US" sz="100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35</a:t>
            </a:fld>
            <a:endParaRPr lang="en-US"/>
          </a:p>
        </p:txBody>
      </p:sp>
    </p:spTree>
    <p:extLst>
      <p:ext uri="{BB962C8B-B14F-4D97-AF65-F5344CB8AC3E}">
        <p14:creationId xmlns:p14="http://schemas.microsoft.com/office/powerpoint/2010/main" val="6650700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In 8.16c, students will identify</a:t>
            </a:r>
            <a:r>
              <a:rPr lang="en-US" sz="1100" baseline="0" dirty="0" smtClean="0"/>
              <a:t> the independent and dependent variable in a given practical situation.</a:t>
            </a:r>
          </a:p>
          <a:p>
            <a:endParaRPr lang="en-US" sz="1100" baseline="0" dirty="0" smtClean="0"/>
          </a:p>
          <a:p>
            <a:r>
              <a:rPr lang="en-US" sz="1100" baseline="0" dirty="0" smtClean="0"/>
              <a:t>In bullet d, students are expected to graph a linear function from the equation in the form y = mx + b. See the example on the screen. In one method of graphing, students can create a table of values and then plot the points on a graph. </a:t>
            </a:r>
            <a:endParaRPr lang="en-US" sz="1100" dirty="0" smtClean="0"/>
          </a:p>
          <a:p>
            <a:endParaRPr lang="en-US" sz="11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dirty="0" smtClean="0"/>
              <a:t>2009</a:t>
            </a:r>
            <a:r>
              <a:rPr lang="en-US" sz="1100" baseline="0" dirty="0" smtClean="0"/>
              <a:t> SOL </a:t>
            </a:r>
            <a:r>
              <a:rPr lang="en-US" sz="1100" dirty="0" smtClean="0"/>
              <a:t>8.14 is now 8.16e. </a:t>
            </a:r>
            <a:r>
              <a:rPr lang="en-US" sz="1100" kern="1200" dirty="0" smtClean="0">
                <a:solidFill>
                  <a:schemeClr val="tx1"/>
                </a:solidFill>
                <a:effectLst/>
                <a:latin typeface="Calibri" pitchFamily="34" charset="0"/>
                <a:ea typeface="+mn-ea"/>
                <a:cs typeface="+mn-cs"/>
              </a:rPr>
              <a:t>Functions can be recognized, described, and examined in a variety of ways, including verbal descriptions, tables, equations and graphs.</a:t>
            </a:r>
          </a:p>
          <a:p>
            <a:r>
              <a:rPr lang="en-US" sz="1100" dirty="0" smtClean="0"/>
              <a:t>Students</a:t>
            </a:r>
            <a:r>
              <a:rPr lang="en-US" sz="1100" baseline="0" dirty="0" smtClean="0"/>
              <a:t> will benefit from a discussion of how the various representations contribute to their understanding of the function. </a:t>
            </a:r>
            <a:r>
              <a:rPr lang="en-US" sz="1100" kern="1200" dirty="0" smtClean="0">
                <a:solidFill>
                  <a:schemeClr val="tx1"/>
                </a:solidFill>
                <a:latin typeface="Calibri" pitchFamily="34" charset="0"/>
                <a:ea typeface="+mn-ea"/>
                <a:cs typeface="+mn-cs"/>
              </a:rPr>
              <a:t>An important part of the mathematical discussion should involve a comparison of the results from the different representations. </a:t>
            </a:r>
            <a:r>
              <a:rPr lang="en-US" sz="1100" dirty="0" smtClean="0">
                <a:effectLst/>
              </a:rPr>
              <a:t>Why would one representation of a linear function be more appropriate than another? </a:t>
            </a:r>
            <a:r>
              <a:rPr lang="en-US" sz="1100" i="0" dirty="0" smtClean="0">
                <a:effectLst/>
              </a:rPr>
              <a:t>(A graph is visual and slope can be determined quickly; a table will show a pattern; an equation will show an intercept; a verbal description provides a context.) </a:t>
            </a:r>
          </a:p>
          <a:p>
            <a:endParaRPr lang="en-US" sz="1100" i="0" baseline="0" dirty="0" smtClean="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aseline="0" dirty="0" smtClean="0"/>
              <a:t>Teachers are encouraged to review the US column in the curriculum frameworks for definitions, examples, and explanations regarding the standard and EKS.</a:t>
            </a:r>
          </a:p>
          <a:p>
            <a:endParaRPr lang="en-US" i="0" baseline="0" dirty="0" smtClean="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36</a:t>
            </a:fld>
            <a:endParaRPr lang="en-US"/>
          </a:p>
        </p:txBody>
      </p:sp>
    </p:spTree>
    <p:extLst>
      <p:ext uri="{BB962C8B-B14F-4D97-AF65-F5344CB8AC3E}">
        <p14:creationId xmlns:p14="http://schemas.microsoft.com/office/powerpoint/2010/main" val="40857321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8.15a is now 8.17.  </a:t>
            </a:r>
            <a:r>
              <a:rPr lang="en-US" baseline="0" dirty="0" smtClean="0"/>
              <a:t>Students are expected to solve multistep equations up to </a:t>
            </a:r>
            <a:r>
              <a:rPr lang="en-US" baseline="0" dirty="0" smtClean="0"/>
              <a:t>four </a:t>
            </a:r>
            <a:r>
              <a:rPr lang="en-US" baseline="0" dirty="0" smtClean="0"/>
              <a:t>steps with the variable on </a:t>
            </a:r>
            <a:r>
              <a:rPr lang="en-US" baseline="0" dirty="0" smtClean="0"/>
              <a:t>one </a:t>
            </a:r>
            <a:r>
              <a:rPr lang="en-US" baseline="0" dirty="0" smtClean="0"/>
              <a:t>or both sides of the equation including practical problems.  The coefficients and numeric terms are rational. Students may need to combine like terms.</a:t>
            </a:r>
          </a:p>
          <a:p>
            <a:endParaRPr lang="en-US" baseline="0" dirty="0" smtClean="0"/>
          </a:p>
          <a:p>
            <a:r>
              <a:rPr lang="en-US" baseline="0" dirty="0" smtClean="0"/>
              <a:t>This standard parallels SOL 8.18 where students solve multistep inequalities with the variable on </a:t>
            </a:r>
            <a:r>
              <a:rPr lang="en-US" baseline="0" dirty="0" smtClean="0"/>
              <a:t>one </a:t>
            </a:r>
            <a:r>
              <a:rPr lang="en-US" baseline="0" dirty="0" smtClean="0"/>
              <a:t>or both sides of the inequality including practical problems.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Students are expected to apply the properties of real numbers and properties</a:t>
            </a:r>
            <a:r>
              <a:rPr lang="en-US" baseline="0" dirty="0" smtClean="0"/>
              <a:t> of equality </a:t>
            </a:r>
            <a:r>
              <a:rPr lang="en-US" dirty="0" smtClean="0"/>
              <a:t>when solving equations.  This is a shift from the 2009 standards in that the focus is not to identify a specific property being used, but correctly apply the properties to solve equations. It is appropriate for teachers and students to use the names of the properties when being applied, but this should not be a focus of assessment.</a:t>
            </a:r>
            <a:r>
              <a:rPr lang="en-US"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Students are also expected to write verbal expressions and sentences as algebraic expressions and equations and vice versa.</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37</a:t>
            </a:fld>
            <a:endParaRPr lang="en-US"/>
          </a:p>
        </p:txBody>
      </p:sp>
    </p:spTree>
    <p:extLst>
      <p:ext uri="{BB962C8B-B14F-4D97-AF65-F5344CB8AC3E}">
        <p14:creationId xmlns:p14="http://schemas.microsoft.com/office/powerpoint/2010/main" val="41271668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2009 SOL8.15b standard, students solved</a:t>
            </a:r>
            <a:r>
              <a:rPr lang="en-US" baseline="0" dirty="0" smtClean="0"/>
              <a:t> 2-step inequalities and graphed the results on a number line. This was moved to grade 7. </a:t>
            </a:r>
          </a:p>
          <a:p>
            <a:endParaRPr lang="en-US" baseline="0" dirty="0" smtClean="0"/>
          </a:p>
          <a:p>
            <a:r>
              <a:rPr lang="en-US" baseline="0" dirty="0" smtClean="0"/>
              <a:t>In the 2016 standard 8.18, students are expected to solve multistep inequalities up to </a:t>
            </a:r>
            <a:r>
              <a:rPr lang="en-US" baseline="0" dirty="0" smtClean="0"/>
              <a:t>four </a:t>
            </a:r>
            <a:r>
              <a:rPr lang="en-US" baseline="0" dirty="0" smtClean="0"/>
              <a:t>steps with the variable on </a:t>
            </a:r>
            <a:r>
              <a:rPr lang="en-US" baseline="0" dirty="0" smtClean="0"/>
              <a:t>one </a:t>
            </a:r>
            <a:r>
              <a:rPr lang="en-US" baseline="0" dirty="0" smtClean="0"/>
              <a:t>or both sides of the inequality including practical problems.  The coefficients and numeric terms are rational. Students may need to combine like terms. Students should be able to graph the solution on a number line and identify values that are in the solution.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Students are expected to apply the properties of real numbers and properties</a:t>
            </a:r>
            <a:r>
              <a:rPr lang="en-US" baseline="0" dirty="0" smtClean="0"/>
              <a:t> of inequalities </a:t>
            </a:r>
            <a:r>
              <a:rPr lang="en-US" dirty="0" smtClean="0"/>
              <a:t>when solving inequalities.  This is a shift from the 2009 standards in that the focus is not to identify a specific property being used, but correctly apply the properties to solve inequalities. It is appropriate for teachers and students to use the names of the properties when being applied, but this should not be a focus of assessment.</a:t>
            </a:r>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38</a:t>
            </a:fld>
            <a:endParaRPr lang="en-US"/>
          </a:p>
        </p:txBody>
      </p:sp>
    </p:spTree>
    <p:extLst>
      <p:ext uri="{BB962C8B-B14F-4D97-AF65-F5344CB8AC3E}">
        <p14:creationId xmlns:p14="http://schemas.microsoft.com/office/powerpoint/2010/main" val="34839980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8.16 “graph</a:t>
            </a:r>
            <a:r>
              <a:rPr lang="en-US" baseline="0" dirty="0" smtClean="0"/>
              <a:t> a linear equation in two variables” is now “graph a linear function given the equation in y=mx + b </a:t>
            </a:r>
            <a:r>
              <a:rPr lang="en-US" baseline="0" dirty="0" smtClean="0"/>
              <a:t>form.” </a:t>
            </a:r>
            <a:r>
              <a:rPr lang="en-US" baseline="0" dirty="0" smtClean="0"/>
              <a:t>Teachers should refer to 2016 SOL 8.16 for revisions regarding this standard.</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39</a:t>
            </a:fld>
            <a:endParaRPr lang="en-US"/>
          </a:p>
        </p:txBody>
      </p:sp>
    </p:spTree>
    <p:extLst>
      <p:ext uri="{BB962C8B-B14F-4D97-AF65-F5344CB8AC3E}">
        <p14:creationId xmlns:p14="http://schemas.microsoft.com/office/powerpoint/2010/main" val="1126325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2016-2017 </a:t>
            </a:r>
            <a:r>
              <a:rPr lang="en-US" baseline="0" dirty="0" smtClean="0"/>
              <a:t>school year – school divisions should begin incorporating the new standards into local curricula.</a:t>
            </a:r>
          </a:p>
          <a:p>
            <a:r>
              <a:rPr lang="en-US" baseline="0" dirty="0" smtClean="0"/>
              <a:t>During the 2017-2018 school year – both the 2009 and 2016 standards should be taught. The Spring 2018 assessments will measure the 2009 standards and include field test items measuring the 2016 standards.</a:t>
            </a:r>
          </a:p>
          <a:p>
            <a:r>
              <a:rPr lang="en-US" baseline="0" dirty="0" smtClean="0"/>
              <a:t>Full implementation of the 2016 standards will occur in the 2018-2019 school year.</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13373390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 8.17 was incorporated</a:t>
            </a:r>
            <a:r>
              <a:rPr lang="en-US" baseline="0" dirty="0" smtClean="0"/>
              <a:t> into 2016 SOL 8.15 and 8.16. </a:t>
            </a:r>
            <a:endParaRPr lang="en-US" dirty="0" smtClean="0"/>
          </a:p>
          <a:p>
            <a:endParaRPr lang="en-US" dirty="0" smtClean="0"/>
          </a:p>
          <a:p>
            <a:r>
              <a:rPr lang="en-US" dirty="0" smtClean="0"/>
              <a:t>In the 2016 SOL 8.15b, students are expected to determine the domain and range of a function represented as a set of ordered</a:t>
            </a:r>
            <a:r>
              <a:rPr lang="en-US" baseline="0" dirty="0" smtClean="0"/>
              <a:t> pairs, a table, or a graph of discrete points.</a:t>
            </a:r>
          </a:p>
          <a:p>
            <a:endParaRPr lang="en-US" baseline="0" dirty="0" smtClean="0"/>
          </a:p>
          <a:p>
            <a:r>
              <a:rPr lang="en-US" baseline="0" dirty="0" smtClean="0"/>
              <a:t>In SOL 8.16c, students are expected to determine the independent and dependent variable, given a practical situation modeled by a linear function.</a:t>
            </a:r>
          </a:p>
          <a:p>
            <a:endParaRPr lang="en-US" baseline="0" dirty="0" smtClean="0"/>
          </a:p>
          <a:p>
            <a:r>
              <a:rPr lang="en-US" baseline="0" dirty="0" smtClean="0"/>
              <a:t>See the US columns in these SOL for definitions, explanations, and examples.</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28710591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2016 Mathematics standards include a shift in the development of the concept of linear functions beginning in grade 6. The new standards will recognize the relationship between proportional relationships and linear functions. </a:t>
            </a:r>
          </a:p>
          <a:p>
            <a:pPr marL="628650" lvl="1" indent="-171450">
              <a:spcBef>
                <a:spcPts val="600"/>
              </a:spcBef>
              <a:spcAft>
                <a:spcPts val="600"/>
              </a:spcAft>
              <a:buFont typeface="Arial" panose="020B0604020202020204" pitchFamily="34" charset="0"/>
              <a:buChar char="•"/>
            </a:pPr>
            <a:r>
              <a:rPr lang="en-US" baseline="0" dirty="0" smtClean="0"/>
              <a:t>In grade 6 students will represent a proportional relationship using tables and identify the unit rate (leading to the concept of slope) in a proportional relationship.  </a:t>
            </a:r>
          </a:p>
          <a:p>
            <a:pPr marL="628650" lvl="1" indent="-171450">
              <a:spcBef>
                <a:spcPts val="600"/>
              </a:spcBef>
              <a:spcAft>
                <a:spcPts val="600"/>
              </a:spcAft>
              <a:buFont typeface="Arial" panose="020B0604020202020204" pitchFamily="34" charset="0"/>
              <a:buChar char="•"/>
            </a:pPr>
            <a:r>
              <a:rPr lang="en-US" baseline="0" dirty="0" smtClean="0"/>
              <a:t>In grade 7 students learn to write the equation of a proportional relationship in </a:t>
            </a:r>
            <a:r>
              <a:rPr lang="en-US" i="1" baseline="0" dirty="0" smtClean="0"/>
              <a:t>y </a:t>
            </a:r>
            <a:r>
              <a:rPr lang="en-US" i="0" baseline="0" dirty="0" smtClean="0"/>
              <a:t>= </a:t>
            </a:r>
            <a:r>
              <a:rPr lang="en-US" i="1" baseline="0" dirty="0" smtClean="0"/>
              <a:t>mx</a:t>
            </a:r>
            <a:r>
              <a:rPr lang="en-US" i="0" baseline="0" dirty="0" smtClean="0"/>
              <a:t>  form and contrast that relationship with a simple additive relationship of the form </a:t>
            </a:r>
            <a:r>
              <a:rPr lang="en-US" i="1" baseline="0" dirty="0" smtClean="0"/>
              <a:t>y</a:t>
            </a:r>
            <a:r>
              <a:rPr lang="en-US" i="0" baseline="0" dirty="0" smtClean="0"/>
              <a:t> = </a:t>
            </a:r>
            <a:r>
              <a:rPr lang="en-US" i="1" baseline="0" dirty="0" smtClean="0"/>
              <a:t>x </a:t>
            </a:r>
            <a:r>
              <a:rPr lang="en-US" i="0" baseline="0" dirty="0" smtClean="0"/>
              <a:t>+ </a:t>
            </a:r>
            <a:r>
              <a:rPr lang="en-US" i="1" baseline="0" dirty="0" smtClean="0"/>
              <a:t>b</a:t>
            </a:r>
            <a:r>
              <a:rPr lang="en-US" i="0" baseline="0" dirty="0" smtClean="0"/>
              <a:t> and graph each of these types of functions, first as the slope changes in the proportional relationship, and then separately as the </a:t>
            </a:r>
            <a:r>
              <a:rPr lang="en-US" i="1" baseline="0" dirty="0" smtClean="0"/>
              <a:t>y</a:t>
            </a:r>
            <a:r>
              <a:rPr lang="en-US" i="0" baseline="0" dirty="0" smtClean="0"/>
              <a:t>-intercept changes in an additive relationship.  </a:t>
            </a:r>
          </a:p>
          <a:p>
            <a:pPr marL="628650" lvl="1" indent="-171450">
              <a:spcBef>
                <a:spcPts val="600"/>
              </a:spcBef>
              <a:spcAft>
                <a:spcPts val="600"/>
              </a:spcAft>
              <a:buFont typeface="Arial" panose="020B0604020202020204" pitchFamily="34" charset="0"/>
              <a:buChar char="•"/>
            </a:pPr>
            <a:r>
              <a:rPr lang="en-US" i="0" baseline="0" dirty="0" smtClean="0"/>
              <a:t>In grade 8, students then put these two transformational approaches together to explore linear functions in </a:t>
            </a:r>
            <a:r>
              <a:rPr lang="en-US" i="1" baseline="0" dirty="0" smtClean="0"/>
              <a:t>y</a:t>
            </a:r>
            <a:r>
              <a:rPr lang="en-US" i="0" baseline="0" dirty="0" smtClean="0"/>
              <a:t> = </a:t>
            </a:r>
            <a:r>
              <a:rPr lang="en-US" i="1" baseline="0" dirty="0" smtClean="0"/>
              <a:t>mx </a:t>
            </a:r>
            <a:r>
              <a:rPr lang="en-US" i="0" baseline="0" dirty="0" smtClean="0"/>
              <a:t>+ </a:t>
            </a:r>
            <a:r>
              <a:rPr lang="en-US" i="1" baseline="0" dirty="0" smtClean="0"/>
              <a:t>b</a:t>
            </a:r>
            <a:r>
              <a:rPr lang="en-US" i="0" baseline="0" dirty="0" smtClean="0"/>
              <a:t> form.  Students will be expected to build the concepts through graphing and tables and will not be expected to use the slope formula.  </a:t>
            </a:r>
          </a:p>
          <a:p>
            <a:pPr marL="628650" lvl="1" indent="-171450">
              <a:spcBef>
                <a:spcPts val="600"/>
              </a:spcBef>
              <a:spcAft>
                <a:spcPts val="600"/>
              </a:spcAft>
              <a:buFont typeface="Arial" panose="020B0604020202020204" pitchFamily="34" charset="0"/>
              <a:buChar char="•"/>
            </a:pPr>
            <a:r>
              <a:rPr lang="en-US" i="0" baseline="0" dirty="0" smtClean="0"/>
              <a:t>In Algebra I, students will then take a deeper dive into slope (including exposure to the slope formula), other forms of linear functions such as point-slope and standard form, and undefined slope.  Knowing this progression and the intended development of these concepts in middle school will be helpful for teachers in Algebra I.  </a:t>
            </a:r>
          </a:p>
          <a:p>
            <a:endParaRPr lang="en-US" i="0" baseline="0" dirty="0" smtClean="0"/>
          </a:p>
          <a:p>
            <a:r>
              <a:rPr lang="en-US" i="0" baseline="0" dirty="0" smtClean="0"/>
              <a:t>The chart on this slide provides a summary of this progression, along with the progression of solving equations and inequalities.  The progression for equations and inequalities has very few revisions, thus Algebra I teachers can expect students to have prior knowledge similar to what they are currently exposed to in middle school.</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41</a:t>
            </a:fld>
            <a:endParaRPr lang="en-US" dirty="0">
              <a:solidFill>
                <a:prstClr val="black"/>
              </a:solidFill>
            </a:endParaRPr>
          </a:p>
        </p:txBody>
      </p:sp>
    </p:spTree>
    <p:extLst>
      <p:ext uri="{BB962C8B-B14F-4D97-AF65-F5344CB8AC3E}">
        <p14:creationId xmlns:p14="http://schemas.microsoft.com/office/powerpoint/2010/main" val="5083271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concludes the</a:t>
            </a:r>
            <a:r>
              <a:rPr lang="en-US" baseline="0" dirty="0" smtClean="0"/>
              <a:t> presentation on the 2016 Grade 8 Mathematics Standards of Learning revisions.  You are encouraged to refer to the curriculum frameworks where additional information can be found.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Should you</a:t>
            </a:r>
            <a:r>
              <a:rPr lang="en-US" baseline="0" dirty="0" smtClean="0"/>
              <a:t> have any questions, feel free to contact a member of the Mathematics Team at the email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42</a:t>
            </a:fld>
            <a:endParaRPr lang="en-US"/>
          </a:p>
        </p:txBody>
      </p:sp>
    </p:spTree>
    <p:extLst>
      <p:ext uri="{BB962C8B-B14F-4D97-AF65-F5344CB8AC3E}">
        <p14:creationId xmlns:p14="http://schemas.microsoft.com/office/powerpoint/2010/main" val="2371357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revisions</a:t>
            </a:r>
            <a:r>
              <a:rPr lang="en-US" baseline="0" dirty="0" smtClean="0"/>
              <a:t> focus on improving vertical progression of the content, ensuring developmental appropriateness, increasing support for teachers (including definitions, explanations, examples, and instructional connections), clarifying expectations both for teaching and for student learning, improving precision and consistency in mathematical vocabulary and format, and better ensuring computational fluency at the elementary level.</a:t>
            </a:r>
          </a:p>
          <a:p>
            <a:endParaRPr lang="en-US" baseline="0" dirty="0" smtClean="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2600373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878">
              <a:defRPr/>
            </a:pPr>
            <a:r>
              <a:rPr lang="en-US" dirty="0" smtClean="0"/>
              <a:t>The curriculum framework will have a somewhat different look for K-8. The</a:t>
            </a:r>
            <a:r>
              <a:rPr lang="en-US" baseline="0" dirty="0" smtClean="0"/>
              <a:t> reduction in the number of columns from 3 to 2 was made in order to provide consistency in format to other disciplines and consistency within the mathematics K-12.</a:t>
            </a:r>
            <a:r>
              <a:rPr lang="en-US" dirty="0" smtClean="0"/>
              <a:t> </a:t>
            </a:r>
          </a:p>
          <a:p>
            <a:pPr defTabSz="922878">
              <a:defRPr/>
            </a:pPr>
            <a:endParaRPr lang="en-US" dirty="0" smtClean="0"/>
          </a:p>
          <a:p>
            <a:pPr defTabSz="922878">
              <a:defRPr/>
            </a:pPr>
            <a:r>
              <a:rPr lang="en-US" dirty="0" smtClean="0"/>
              <a:t>The Understanding the Standard or US column has information that supports mathematical content knowledge and provides background information for teachers. </a:t>
            </a:r>
          </a:p>
          <a:p>
            <a:pPr defTabSz="922878">
              <a:defRPr/>
            </a:pPr>
            <a:r>
              <a:rPr lang="en-US" dirty="0" smtClean="0"/>
              <a:t>The Essential Knowledge and Skills  or EKS column provides the expectations for learning and assessment.</a:t>
            </a:r>
          </a:p>
          <a:p>
            <a:pPr defTabSz="922878">
              <a:defRPr/>
            </a:pPr>
            <a:endParaRPr lang="en-US" dirty="0" smtClean="0"/>
          </a:p>
          <a:p>
            <a:pPr defTabSz="905669">
              <a:defRPr/>
            </a:pPr>
            <a:r>
              <a:rPr lang="en-US" dirty="0" smtClean="0"/>
              <a:t>Corresponding</a:t>
            </a:r>
            <a:r>
              <a:rPr lang="en-US" baseline="0" dirty="0" smtClean="0"/>
              <a:t> EKS</a:t>
            </a:r>
            <a:r>
              <a:rPr lang="en-US" dirty="0" smtClean="0"/>
              <a:t> bullets and SOL bullets are indicated with the same letter.  An example is provided on the next slide.</a:t>
            </a:r>
          </a:p>
          <a:p>
            <a:pPr>
              <a:defRPr/>
            </a:pPr>
            <a:endParaRPr lang="en-US" dirty="0" smtClean="0"/>
          </a:p>
          <a:p>
            <a:pPr>
              <a:defRPr/>
            </a:pPr>
            <a:r>
              <a:rPr lang="en-US" dirty="0" smtClean="0"/>
              <a:t>SOL with an asterisk indicate objectives that are measured without a calculator on state assessments.</a:t>
            </a:r>
          </a:p>
        </p:txBody>
      </p:sp>
      <p:sp>
        <p:nvSpPr>
          <p:cNvPr id="4" name="Slide Number Placeholder 3"/>
          <p:cNvSpPr>
            <a:spLocks noGrp="1"/>
          </p:cNvSpPr>
          <p:nvPr>
            <p:ph type="sldNum" sz="quarter" idx="10"/>
          </p:nvPr>
        </p:nvSpPr>
        <p:spPr/>
        <p:txBody>
          <a:bodyPr/>
          <a:lstStyle/>
          <a:p>
            <a:fld id="{863B8844-4FEC-4260-80E4-4D53031E32A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744552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This is a page from the math 8 curriculum framework.  Notice the 2 column format mentioned on the previous slide – Understanding the Standard and Essential Knowledge and Skills. Teachers are encouraged to read both the Essential</a:t>
            </a:r>
            <a:r>
              <a:rPr lang="en-US" sz="1200" baseline="0" dirty="0" smtClean="0"/>
              <a:t> Knowledge and Skills and the Understanding the Standard columns.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It is very important that teachers spend time exploring the 2016 curriculum frameworks. They contain</a:t>
            </a:r>
            <a:r>
              <a:rPr lang="en-US" sz="1200" baseline="0" dirty="0" smtClean="0"/>
              <a:t> e</a:t>
            </a:r>
            <a:r>
              <a:rPr lang="en-US" sz="1200" dirty="0" smtClean="0"/>
              <a:t>xamples</a:t>
            </a:r>
            <a:r>
              <a:rPr lang="en-US" sz="1200" baseline="0" dirty="0" smtClean="0"/>
              <a:t> of edits made to the Understanding the Standard section including clarity in definitions and explanations.  In some standards, examples have also been included.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In addition, where appropriate, corresponding EKS and SOL bullets are indicated with the same letter.</a:t>
            </a:r>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7</a:t>
            </a:fld>
            <a:endParaRPr lang="en-US"/>
          </a:p>
        </p:txBody>
      </p:sp>
    </p:spTree>
    <p:extLst>
      <p:ext uri="{BB962C8B-B14F-4D97-AF65-F5344CB8AC3E}">
        <p14:creationId xmlns:p14="http://schemas.microsoft.com/office/powerpoint/2010/main" val="4009645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There was an overall reduction in the number of standards in K-12.</a:t>
            </a:r>
            <a:r>
              <a:rPr lang="en-US" sz="1200" baseline="0" dirty="0" smtClean="0"/>
              <a:t> </a:t>
            </a:r>
            <a:r>
              <a:rPr lang="en-US" sz="1200" b="0" baseline="0" dirty="0" smtClean="0"/>
              <a:t>This was a result of </a:t>
            </a:r>
            <a:r>
              <a:rPr lang="en-US" sz="1200" b="0" baseline="0" dirty="0" smtClean="0"/>
              <a:t>- </a:t>
            </a:r>
            <a:r>
              <a:rPr lang="en-US" sz="1200" b="0" baseline="0" dirty="0" smtClean="0"/>
              <a:t>c</a:t>
            </a:r>
            <a:r>
              <a:rPr lang="en-US" sz="1200" dirty="0" smtClean="0"/>
              <a:t>onsolidation of related concepts and skills; a reduction of repetition, an</a:t>
            </a:r>
            <a:r>
              <a:rPr lang="en-US" sz="1200" baseline="0" dirty="0" smtClean="0"/>
              <a:t> i</a:t>
            </a:r>
            <a:r>
              <a:rPr lang="en-US" sz="1200" dirty="0" smtClean="0"/>
              <a:t>mprovement of the developmental progression, and/or</a:t>
            </a:r>
            <a:r>
              <a:rPr lang="en-US" sz="1200" baseline="0" dirty="0" smtClean="0"/>
              <a:t> d</a:t>
            </a:r>
            <a:r>
              <a:rPr lang="en-US" sz="1200" dirty="0" smtClean="0"/>
              <a:t>eletion of content.</a:t>
            </a:r>
            <a:r>
              <a:rPr lang="en-US" sz="1200"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However, in grade 8 there was an increase in the number of standards from 17 to 18. </a:t>
            </a: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Note that the strands of measurement</a:t>
            </a:r>
            <a:r>
              <a:rPr lang="en-US" sz="1200" baseline="0" dirty="0" smtClean="0"/>
              <a:t> and geometry have been combined and now represent one strand titled “measurement and geometry.”</a:t>
            </a: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3200" dirty="0" smtClean="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8</a:t>
            </a:fld>
            <a:endParaRPr lang="en-US"/>
          </a:p>
        </p:txBody>
      </p:sp>
    </p:spTree>
    <p:extLst>
      <p:ext uri="{BB962C8B-B14F-4D97-AF65-F5344CB8AC3E}">
        <p14:creationId xmlns:p14="http://schemas.microsoft.com/office/powerpoint/2010/main" val="2959068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xfrm>
            <a:off x="685800" y="4378788"/>
            <a:ext cx="5486400" cy="4183380"/>
          </a:xfrm>
          <a:noFill/>
        </p:spPr>
        <p:txBody>
          <a:bodyPr wrap="square" numCol="1" anchor="t" anchorCtr="0" compatLnSpc="1">
            <a:prstTxWarp prst="textNoShape">
              <a:avLst/>
            </a:prstTxWarp>
          </a:bodyPr>
          <a:lstStyle/>
          <a:p>
            <a:r>
              <a:rPr lang="en-US" dirty="0"/>
              <a:t>The mathematical process goals continue to play an instrumental role in the teaching and learning of mathematics with understanding. </a:t>
            </a:r>
          </a:p>
          <a:p>
            <a:endParaRPr lang="en-US" altLang="en-US" dirty="0"/>
          </a:p>
          <a:p>
            <a:r>
              <a:rPr lang="en-US" altLang="en-US" dirty="0" smtClean="0"/>
              <a:t>We </a:t>
            </a:r>
            <a:r>
              <a:rPr lang="en-US" altLang="en-US" dirty="0"/>
              <a:t>encourage educators to review these sections </a:t>
            </a:r>
            <a:r>
              <a:rPr lang="en-US" altLang="en-US" dirty="0" smtClean="0"/>
              <a:t>included in the introduction of the 2016 curriculum frameworks.</a:t>
            </a:r>
          </a:p>
          <a:p>
            <a:endParaRPr lang="en-US" altLang="en-US" dirty="0"/>
          </a:p>
          <a:p>
            <a:endParaRPr lang="en-US" altLang="en-US" dirty="0" smtClean="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829D0B-D6B0-4932-85DF-AFEE7151328E}" type="slidenum">
              <a:rPr lang="en-US" altLang="en-US" smtClean="0">
                <a:solidFill>
                  <a:prstClr val="black"/>
                </a:solidFill>
              </a:rPr>
              <a:pPr/>
              <a:t>9</a:t>
            </a:fld>
            <a:endParaRPr lang="en-US" altLang="en-US" dirty="0"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B90FDF79-77D6-4A44-AB71-60549147DE30}" type="datetime1">
              <a:rPr lang="en-US" altLang="en-US" smtClean="0"/>
              <a:t>4/26/2017</a:t>
            </a:fld>
            <a:endParaRPr lang="en-US" alt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7626AA6B-6076-4CBC-8050-19176C78AF61}" type="datetime1">
              <a:rPr lang="en-US" altLang="en-US" smtClean="0"/>
              <a:t>4/26/2017</a:t>
            </a:fld>
            <a:endParaRPr lang="en-US" altLang="en-US"/>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42E67C18-1E7E-4836-9399-C944E4840FBD}"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55A94102-98B0-4F2B-96DC-84321ECF8A41}"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FBBA038B-CA4B-42D4-A05B-267EC5A9FA5F}" type="datetime1">
              <a:rPr lang="en-US" altLang="en-US" smtClean="0">
                <a:solidFill>
                  <a:srgbClr val="000000"/>
                </a:solidFill>
              </a:r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A7107907-D484-46D4-BE04-A28DD7D6B830}"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169865EF-6AC1-487F-93D7-5926660233E6}"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7E2D3921-7CE3-4F28-A2E5-34FE3304B54A}" type="datetime1">
              <a:rPr lang="en-US" altLang="en-US" smtClean="0">
                <a:solidFill>
                  <a:srgbClr val="000000"/>
                </a:solidFill>
              </a:r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FD9C1691-F9BC-421C-8264-ED1282876E29}"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BB690C41-88AC-4958-B15B-73D4583CE00E}"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5A46A109-C53F-4C5A-8F5F-B8B1FD1E527E}"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23703F3F-2E9D-4D6C-9861-B5AEA965258D}"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87F294CA-039D-4258-9C59-0A446808D760}" type="datetime1">
              <a:rPr lang="en-US" altLang="en-US" smtClean="0"/>
              <a:t>4/26/2017</a:t>
            </a:fld>
            <a:endParaRPr lang="en-US" altLang="en-US"/>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67DCEA37-559B-4DE2-8DD5-9D4D172A4E0D}"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ADF16349-F2AF-4ABF-8745-F3B688C96048}"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1C793B83-5B88-41BA-96E9-3506D93EA182}"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D8ADED25-D309-451D-8111-1FE715A6FDA2}" type="datetime1">
              <a:rPr lang="en-US" altLang="en-US" smtClean="0">
                <a:solidFill>
                  <a:srgbClr val="000000"/>
                </a:solidFill>
              </a:r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64ECEC39-54F2-4D43-AB13-1035E7E528DC}"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B93BDE65-42DB-4F9D-A8B3-2A747A78133D}"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2CEEE445-B4D0-49BA-B0BD-FB607E48D194}" type="datetime1">
              <a:rPr lang="en-US" altLang="en-US" smtClean="0">
                <a:solidFill>
                  <a:srgbClr val="000000"/>
                </a:solidFill>
              </a:r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457EFD49-0239-44D8-AD4A-E7BD544D784F}"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14C247A4-26E1-43A4-8E0E-D65C2FB4038D}"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174C0ADA-BD40-4C26-B522-8B2FAC4903C6}"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3600"/>
            <a:ext cx="7924800" cy="1470025"/>
          </a:xfrm>
        </p:spPr>
        <p:txBody>
          <a:bodyPr>
            <a:normAutofit/>
          </a:bodyPr>
          <a:lstStyle>
            <a:lvl1pPr>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b="1">
                <a:solidFill>
                  <a:schemeClr val="bg1"/>
                </a:solidFill>
                <a:latin typeface="Calibri" pitchFamily="34" charset="0"/>
              </a:defRPr>
            </a:lvl1p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94860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1CE39DEE-8B4F-4529-A2FA-44ECBEBA730D}"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95780396-A815-4DDA-BBCC-A7F534CBE3EE}"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91CC8C41-EBB1-4634-9774-A39509923142}"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A0FA7707-D878-470A-8555-76124039A758}"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EB20EE53-6B9A-4849-B2C9-9AF36D74504E}" type="datetime1">
              <a:rPr lang="en-US" altLang="en-US" smtClean="0">
                <a:solidFill>
                  <a:srgbClr val="000000"/>
                </a:solidFill>
              </a:r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3D3F7637-914A-4CFE-9275-213BBD23FF7E}"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984C36A7-D370-459C-8C49-4A886E83CB7D}"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69D74CB4-273F-4570-B9AF-C72EA653B9D9}" type="datetime1">
              <a:rPr lang="en-US" altLang="en-US" smtClean="0">
                <a:solidFill>
                  <a:srgbClr val="000000"/>
                </a:solidFill>
              </a:r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9F42C9A6-A87E-4F41-9C13-2CC34B1872FC}"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BFA9A4B0-423C-482C-ADD1-C6D96087B9B0}"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8305800" y="6340475"/>
            <a:ext cx="381000" cy="365125"/>
          </a:xfrm>
        </p:spPr>
        <p:txBody>
          <a:bodyPr/>
          <a:lstStyle>
            <a:lvl1pPr>
              <a:defRPr b="1">
                <a:solidFill>
                  <a:schemeClr val="bg1"/>
                </a:solidFill>
                <a:latin typeface="Calibri" pitchFamily="34" charset="0"/>
              </a:defRPr>
            </a:lvl1p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640679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2108B6B5-72E8-432F-8079-D26575CE2C96}"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3BC2D9B9-D183-45DE-8FAD-AD7B680766FE}"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8C841E1E-4D3C-46FC-9261-87EA06A9CDBB}"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7DE8C6FD-1733-4C62-8BD6-7CC797183D82}"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FCAC9B6F-377C-4370-997D-38521F314D99}"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172CF935-D8AB-4289-86AB-D57D02078749}" type="datetime1">
              <a:rPr lang="en-US" altLang="en-US" smtClean="0">
                <a:solidFill>
                  <a:srgbClr val="000000"/>
                </a:solidFill>
              </a:r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0485B584-83C8-447A-8110-527C471E26FA}"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82876EA6-DF55-4B34-82D3-93BB13203C29}"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44AC8635-6D4D-4D1B-A5B0-7F5325210CD8}" type="datetime1">
              <a:rPr lang="en-US" altLang="en-US" smtClean="0">
                <a:solidFill>
                  <a:srgbClr val="000000"/>
                </a:solidFill>
              </a:r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AD9F113C-6E34-4E20-93FE-71DFE9142A47}"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378190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8B73F042-E7D6-46C4-9DFF-5DE04C5F93AE}"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C7A10169-5D5B-4F34-970A-8802B39E2D92}"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7910017C-C233-4895-B47F-8DF05108B26F}"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7A47B199-B06D-4F79-A84D-011A388C01D6}"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1BC6AFA1-D636-474B-8CAD-5F6A4356FC7B}"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FFFC66D5-838C-4C97-AA2B-D9081EFCA8D4}"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322B4D38-B225-4644-A634-748379E5D6DF}" type="datetime1">
              <a:rPr lang="en-US" altLang="en-US" smtClean="0">
                <a:solidFill>
                  <a:srgbClr val="000000"/>
                </a:solidFill>
              </a:r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BBEE48A8-CDE0-4946-87EC-78163B4C6271}"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08D2B595-6A14-41F0-A7FD-14B152157E33}"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B6EBBEF0-4587-47D9-B374-4EE4FC8F926F}" type="datetime1">
              <a:rPr lang="en-US" altLang="en-US" smtClean="0">
                <a:solidFill>
                  <a:srgbClr val="000000"/>
                </a:solidFill>
              </a:r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0" y="0"/>
            <a:ext cx="8382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ardrop 8"/>
          <p:cNvSpPr/>
          <p:nvPr userDrawn="1"/>
        </p:nvSpPr>
        <p:spPr>
          <a:xfrm>
            <a:off x="990600" y="1371600"/>
            <a:ext cx="7391400" cy="4343400"/>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990600" y="3657600"/>
            <a:ext cx="7391400" cy="3200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11" name="Rectangle 10"/>
          <p:cNvSpPr/>
          <p:nvPr userDrawn="1"/>
        </p:nvSpPr>
        <p:spPr>
          <a:xfrm>
            <a:off x="1524000" y="4419600"/>
            <a:ext cx="62484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latin typeface="Calibri" pitchFamily="34" charset="0"/>
              </a:rPr>
              <a:t/>
            </a:r>
            <a:br>
              <a:rPr lang="en-US" dirty="0" smtClean="0">
                <a:solidFill>
                  <a:prstClr val="black"/>
                </a:solidFill>
                <a:latin typeface="Calibri" pitchFamily="34" charset="0"/>
              </a:rPr>
            </a:br>
            <a:endParaRPr lang="en-US" dirty="0">
              <a:solidFill>
                <a:prstClr val="black"/>
              </a:solidFill>
              <a:latin typeface="Calibri" pitchFamily="34" charset="0"/>
            </a:endParaRPr>
          </a:p>
        </p:txBody>
      </p:sp>
      <p:sp>
        <p:nvSpPr>
          <p:cNvPr id="6" name="Slide Number Placeholder 5"/>
          <p:cNvSpPr>
            <a:spLocks noGrp="1"/>
          </p:cNvSpPr>
          <p:nvPr>
            <p:ph type="sldNum" sz="quarter" idx="12"/>
          </p:nvPr>
        </p:nvSpPr>
        <p:spPr>
          <a:xfrm>
            <a:off x="8305800" y="6356351"/>
            <a:ext cx="381000" cy="349250"/>
          </a:xfrm>
        </p:spPr>
        <p:txBody>
          <a:bodyPr/>
          <a:lstStyle>
            <a:lvl1pPr>
              <a:defRPr b="1">
                <a:latin typeface="Calibri" pitchFamily="34" charset="0"/>
              </a:defRPr>
            </a:lvl1pPr>
          </a:lstStyle>
          <a:p>
            <a:fld id="{0E35F3BA-FE8B-4E36-87EF-206F94BD42EB}" type="slidenum">
              <a:rPr lang="en-US" smtClean="0">
                <a:solidFill>
                  <a:prstClr val="white"/>
                </a:solidFill>
              </a:rPr>
              <a:pPr/>
              <a:t>‹#›</a:t>
            </a:fld>
            <a:endParaRPr lang="en-US" dirty="0">
              <a:solidFill>
                <a:prstClr val="white"/>
              </a:solidFill>
            </a:endParaRPr>
          </a:p>
        </p:txBody>
      </p:sp>
      <p:pic>
        <p:nvPicPr>
          <p:cNvPr id="13" name="Picture 12" descr="VDOE-h-color sm.png"/>
          <p:cNvPicPr>
            <a:picLocks noChangeAspect="1"/>
          </p:cNvPicPr>
          <p:nvPr userDrawn="1"/>
        </p:nvPicPr>
        <p:blipFill>
          <a:blip r:embed="rId2" cstate="print"/>
          <a:stretch>
            <a:fillRect/>
          </a:stretch>
        </p:blipFill>
        <p:spPr>
          <a:xfrm>
            <a:off x="6019800" y="6324600"/>
            <a:ext cx="2252477" cy="377953"/>
          </a:xfrm>
          <a:prstGeom prst="rect">
            <a:avLst/>
          </a:prstGeom>
        </p:spPr>
      </p:pic>
      <p:sp>
        <p:nvSpPr>
          <p:cNvPr id="14" name="Title 1"/>
          <p:cNvSpPr>
            <a:spLocks noGrp="1"/>
          </p:cNvSpPr>
          <p:nvPr>
            <p:ph type="ctrTitle"/>
          </p:nvPr>
        </p:nvSpPr>
        <p:spPr>
          <a:xfrm>
            <a:off x="1981200" y="2073275"/>
            <a:ext cx="6400800" cy="1470025"/>
          </a:xfrm>
        </p:spPr>
        <p:txBody>
          <a:bodyPr>
            <a:normAutofit/>
          </a:bodyPr>
          <a:lstStyle>
            <a:lvl1pPr>
              <a:defRPr sz="4400"/>
            </a:lvl1pPr>
          </a:lstStyle>
          <a:p>
            <a:r>
              <a:rPr lang="en-US" smtClean="0"/>
              <a:t>Click to edit Master title style</a:t>
            </a:r>
            <a:endParaRPr lang="en-US" dirty="0"/>
          </a:p>
        </p:txBody>
      </p:sp>
      <p:sp>
        <p:nvSpPr>
          <p:cNvPr id="15" name="Subtitle 2"/>
          <p:cNvSpPr>
            <a:spLocks noGrp="1"/>
          </p:cNvSpPr>
          <p:nvPr>
            <p:ph type="subTitle" idx="1"/>
          </p:nvPr>
        </p:nvSpPr>
        <p:spPr>
          <a:xfrm>
            <a:off x="2297722" y="3825875"/>
            <a:ext cx="516987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152400"/>
            <a:ext cx="2121788" cy="6858000"/>
          </a:xfrm>
          <a:prstGeom prst="rect">
            <a:avLst/>
          </a:prstGeom>
        </p:spPr>
      </p:pic>
    </p:spTree>
    <p:extLst>
      <p:ext uri="{BB962C8B-B14F-4D97-AF65-F5344CB8AC3E}">
        <p14:creationId xmlns:p14="http://schemas.microsoft.com/office/powerpoint/2010/main" val="25076054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A5753E0F-DBF3-4147-8331-6435D76BF1F6}"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87AEE084-A5F5-435C-BEFF-05B4C8E625C9}"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47B87732-028B-4F98-B443-2556FAB9754E}"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3F785A94-11C6-4090-94CF-BE4DB76D578E}"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A0C54CB9-6080-424E-9C01-5DC3A67E49EF}"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544500FD-498D-4155-AE09-2631D0617ACF}"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1D2DD4BD-09D7-44EF-9282-99C009A9309E}"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35BB950E-8378-40AC-87C2-429DA26D0870}" type="datetime1">
              <a:rPr lang="en-US" altLang="en-US" smtClean="0">
                <a:solidFill>
                  <a:srgbClr val="000000"/>
                </a:solidFill>
              </a:r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11A35673-31F5-4D3B-9113-6DCC8548C568}"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16B204B6-33F3-42DB-9222-0D79B88DAD35}"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0" y="0"/>
            <a:ext cx="8382000" cy="62484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ardrop 8"/>
          <p:cNvSpPr/>
          <p:nvPr userDrawn="1"/>
        </p:nvSpPr>
        <p:spPr>
          <a:xfrm>
            <a:off x="990600" y="1371600"/>
            <a:ext cx="7391400" cy="4953000"/>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1524000" y="3124201"/>
            <a:ext cx="6248400" cy="1295400"/>
          </a:xfrm>
        </p:spPr>
        <p:txBody>
          <a:bodyPr anchor="t">
            <a:normAutofit/>
          </a:bodyPr>
          <a:lstStyle>
            <a:lvl1pPr algn="ctr" eaLnBrk="1" fontAlgn="auto" hangingPunct="1">
              <a:spcAft>
                <a:spcPts val="0"/>
              </a:spcAft>
              <a:defRPr lang="en-US" sz="3600" baseline="0">
                <a:solidFill>
                  <a:schemeClr val="tx1">
                    <a:lumMod val="50000"/>
                    <a:lumOff val="50000"/>
                  </a:schemeClr>
                </a:solidFill>
              </a:defRPr>
            </a:lvl1pPr>
          </a:lstStyle>
          <a:p>
            <a:pPr eaLnBrk="1" fontAlgn="auto" hangingPunct="1">
              <a:spcAft>
                <a:spcPts val="0"/>
              </a:spcAft>
              <a:defRPr/>
            </a:pPr>
            <a:r>
              <a:rPr lang="en-US" dirty="0" smtClean="0">
                <a:ea typeface="ＭＳ Ｐゴシック" pitchFamily="34" charset="-128"/>
              </a:rPr>
              <a:t>Sub Section Slide</a:t>
            </a:r>
            <a:endParaRPr lang="en-US" dirty="0"/>
          </a:p>
        </p:txBody>
      </p:sp>
      <p:sp>
        <p:nvSpPr>
          <p:cNvPr id="6" name="Slide Number Placeholder 5"/>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272758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46BC6B51-29F8-4266-A6F7-EBF89CC13AA2}" type="datetime1">
              <a:rPr lang="en-US" altLang="en-US" smtClean="0">
                <a:solidFill>
                  <a:srgbClr val="000000"/>
                </a:solidFill>
              </a:r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D57B7985-2B09-44BA-A2B2-69CFA2BEEB73}"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7669DE17-6924-4E1F-8642-D6309581182D}"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6CCCCE5F-2D20-484D-9187-F64E2557F790}"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DD03049A-2F7F-41E5-B326-BA789E069C73}"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D490F598-B049-4E9B-8E09-3AAAE00C0903}"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C38C29D5-4C90-4022-90FD-EB2B1DC7E6E3}"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A3CCAEEE-943A-4FBD-A011-AAA05A38F8FD}"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D28736C9-E5D4-4961-89C6-7D65FFC5819A}" type="datetime1">
              <a:rPr lang="en-US" altLang="en-US" smtClean="0">
                <a:solidFill>
                  <a:srgbClr val="000000"/>
                </a:solidFill>
              </a:r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E68F7D6E-F39F-4545-B32A-8023187BBCC0}"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34260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C1BB8649-8BD8-475C-AB1F-600F33D0BF95}"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1A56356D-FA48-4DF7-AC25-62CF7B7B2711}" type="datetime1">
              <a:rPr lang="en-US" altLang="en-US" smtClean="0">
                <a:solidFill>
                  <a:srgbClr val="000000"/>
                </a:solidFill>
              </a:r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41F654CA-6A98-4C59-9CE3-16E07C58B158}"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90533ECC-18D8-4CEA-8080-DDB54C6339F5}"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1B0988F1-B09D-4842-BE86-9668321E78FB}"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00FC5191-F4E6-4894-89FC-425B3C1C9C5D}"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6A398D71-934B-4615-AB42-FC385696372B}"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9B0D3335-0625-4FF2-BFC8-01AF8AE7F470}"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84E63031-EB4B-4B51-A79A-E62596DFFC8E}"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40F7CDB9-BB55-4519-9773-1621FAA4DC02}" type="datetime1">
              <a:rPr lang="en-US" altLang="en-US" smtClean="0">
                <a:solidFill>
                  <a:srgbClr val="000000"/>
                </a:solidFill>
              </a:r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908084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CA239305-CC8F-4741-83C9-6F4C2D022217}"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03A85505-961A-469A-BC1B-B1FEC4EAD619}"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3FAE0BCA-1229-4401-A2DD-C7CD31527F8C}" type="datetime1">
              <a:rPr lang="en-US" altLang="en-US" smtClean="0">
                <a:solidFill>
                  <a:srgbClr val="000000"/>
                </a:solidFill>
              </a:r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5910765C-6A05-4054-A9C0-60564A895384}"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D7D22D6C-EE1A-42B7-B609-66C3965DCF49}"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228926B2-8BF1-4239-A936-2C545C168B37}"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92F06655-B429-4CF5-AACE-AF6B9FE6D38D}"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fld id="{11199119-D0F4-40C5-9E7C-8B33995475C6}" type="datetime1">
              <a:rPr lang="en-US" smtClean="0">
                <a:solidFill>
                  <a:srgbClr val="000000"/>
                </a:solidFill>
              </a:rPr>
              <a:t>4/26/2017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404736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pPr>
              <a:defRPr/>
            </a:pPr>
            <a:fld id="{642A6A5D-7D78-4508-9F6D-CC68C6768400}" type="datetime1">
              <a:rPr lang="en-US" smtClean="0">
                <a:solidFill>
                  <a:srgbClr val="000000"/>
                </a:solidFill>
              </a:rPr>
              <a:t>4/26/2017</a:t>
            </a:fld>
            <a:endParaRPr 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9"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50987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7D9DE5D9-38CD-4F04-BB7C-AB9B215FEA96}" type="datetime1">
              <a:rPr lang="en-US" smtClean="0">
                <a:solidFill>
                  <a:srgbClr val="000000"/>
                </a:solidFill>
              </a:rPr>
              <a:t>4/26/2017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907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Blank 2</a:t>
            </a:r>
            <a:endParaRPr lang="en-US" dirty="0"/>
          </a:p>
        </p:txBody>
      </p:sp>
      <p:sp>
        <p:nvSpPr>
          <p:cNvPr id="3" name="Date Placeholder 2"/>
          <p:cNvSpPr>
            <a:spLocks noGrp="1"/>
          </p:cNvSpPr>
          <p:nvPr>
            <p:ph type="dt" sz="half" idx="10"/>
          </p:nvPr>
        </p:nvSpPr>
        <p:spPr>
          <a:xfrm>
            <a:off x="5105400" y="6553201"/>
            <a:ext cx="838200" cy="152400"/>
          </a:xfrm>
          <a:prstGeom prst="rect">
            <a:avLst/>
          </a:prstGeom>
        </p:spPr>
        <p:txBody>
          <a:bodyPr/>
          <a:lstStyle/>
          <a:p>
            <a:fld id="{38A50B97-31E8-412B-B9BF-C21C63150116}" type="datetime1">
              <a:rPr lang="en-US" smtClean="0">
                <a:solidFill>
                  <a:prstClr val="black"/>
                </a:solidFill>
              </a:rPr>
              <a:t>4/26/2017</a:t>
            </a:fld>
            <a:endParaRPr lang="en-US" dirty="0">
              <a:solidFill>
                <a:prstClr val="black"/>
              </a:solidFill>
            </a:endParaRPr>
          </a:p>
        </p:txBody>
      </p:sp>
      <p:sp>
        <p:nvSpPr>
          <p:cNvPr id="6" name="Rectangle 5"/>
          <p:cNvSpPr/>
          <p:nvPr userDrawn="1"/>
        </p:nvSpPr>
        <p:spPr>
          <a:xfrm>
            <a:off x="4953000" y="6248400"/>
            <a:ext cx="3352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825496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pPr>
              <a:defRPr/>
            </a:pPr>
            <a:fld id="{1F062886-DAB0-4970-B2BD-E544837601C6}" type="datetime1">
              <a:rPr lang="en-US" smtClean="0">
                <a:solidFill>
                  <a:srgbClr val="000000"/>
                </a:solidFill>
              </a:rPr>
              <a:t>4/26/2017</a:t>
            </a:fld>
            <a:endParaRPr 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8" name="Rectangle 7"/>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255847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fld id="{DAF076BC-C0CE-485B-8087-5B252066D985}" type="datetime1">
              <a:rPr lang="en-US" smtClean="0">
                <a:solidFill>
                  <a:srgbClr val="000000"/>
                </a:solidFill>
              </a:rPr>
              <a:t>4/26/2017</a:t>
            </a:fld>
            <a:endParaRPr 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9"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010931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fld id="{5278F6B3-D9AC-4E7D-9F17-05EB2FDC2A2C}" type="datetime1">
              <a:rPr lang="en-US" smtClean="0">
                <a:solidFill>
                  <a:srgbClr val="000000"/>
                </a:solidFill>
              </a:rPr>
              <a:t>4/26/2017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3898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FF7E9F8C-3483-4C7C-BE96-63D043DB4367}" type="datetime1">
              <a:rPr lang="en-US" smtClean="0">
                <a:solidFill>
                  <a:srgbClr val="000000"/>
                </a:solidFill>
              </a:rPr>
              <a:t>4/26/2017</a:t>
            </a:fld>
            <a:endParaRPr 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4"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47017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080BE952-FB00-4E02-B33C-68081DAD121B}" type="datetime1">
              <a:rPr lang="en-US" smtClean="0">
                <a:solidFill>
                  <a:srgbClr val="000000"/>
                </a:solidFill>
              </a:rPr>
              <a:t>4/26/2017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2839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81E49A4E-EC17-427F-854C-0BC9D40CE88D}" type="datetime1">
              <a:rPr lang="en-US" smtClean="0">
                <a:solidFill>
                  <a:srgbClr val="000000"/>
                </a:solidFill>
              </a:rPr>
              <a:t>4/26/2017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70901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622E8015-D5A6-4A1A-BA28-E947CA14651C}" type="datetime1">
              <a:rPr lang="en-US" smtClean="0">
                <a:solidFill>
                  <a:srgbClr val="000000"/>
                </a:solidFill>
              </a:rPr>
              <a:t>4/26/2017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650077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594B4B90-91EC-4CFF-A4A4-8BDAFBB99B07}" type="datetime1">
              <a:rPr lang="en-US" smtClean="0">
                <a:solidFill>
                  <a:srgbClr val="000000"/>
                </a:solidFill>
              </a:rPr>
              <a:t>4/26/2017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634308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4D613FC9-909D-4B40-BD70-C3F06FFFC4F2}" type="datetime1">
              <a:rPr lang="en-US" altLang="en-US" smtClean="0">
                <a:solidFill>
                  <a:srgbClr val="000000"/>
                </a:solidFill>
              </a:rPr>
              <a:p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37908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F6B64383-33E8-476E-89FB-A30B9C5E3046}" type="datetime1">
              <a:rPr lang="en-US" altLang="en-US" smtClean="0">
                <a:solidFill>
                  <a:srgbClr val="000000"/>
                </a:solidFill>
              </a:rPr>
              <a:p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5994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FDA317F5-4A27-454A-ADDE-C8821E29A98A}" type="datetime1">
              <a:rPr lang="en-US" altLang="en-US" smtClean="0"/>
              <a:t>4/26/2017</a:t>
            </a:fld>
            <a:endParaRPr lang="en-US" altLang="en-US"/>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Autofit/>
          </a:bodyPr>
          <a:lstStyle>
            <a:lvl1pPr algn="l">
              <a:defRPr sz="28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161927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B9DDBF8B-43BF-4B3B-A119-70738FED2E70}"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7434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6A82AB06-5EEB-4D21-8320-767CC2028F2B}" type="datetime1">
              <a:rPr lang="en-US" altLang="en-US" smtClean="0">
                <a:solidFill>
                  <a:srgbClr val="000000"/>
                </a:solidFill>
              </a:rPr>
              <a:p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6465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C5EADC1E-E3AA-4275-AF39-72C3C416B446}" type="datetime1">
              <a:rPr lang="en-US" altLang="en-US" smtClean="0">
                <a:solidFill>
                  <a:srgbClr val="000000"/>
                </a:solidFill>
              </a:rPr>
              <a:p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30494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20E800AA-8C98-41C8-A260-59C0AC608B3C}"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19411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0F602B0A-6828-4238-8D1F-2E5FC11BD02B}" type="datetime1">
              <a:rPr lang="en-US" altLang="en-US" smtClean="0">
                <a:solidFill>
                  <a:srgbClr val="000000"/>
                </a:solidFill>
              </a:rPr>
              <a:p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667296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FA7EBE66-3640-4839-883D-31B58154B5C0}"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17071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1C430F7C-F475-49B5-9858-2E2DB016291E}"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741999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12AFCDE3-3622-4329-9FDA-91B50DCB44B3}"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66960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497E714A-DB66-4BE1-A8A1-8E024876141E}"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038839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4D613FC9-909D-4B40-BD70-C3F06FFFC4F2}" type="datetime1">
              <a:rPr lang="en-US" altLang="en-US" smtClean="0">
                <a:solidFill>
                  <a:srgbClr val="000000"/>
                </a:solidFill>
              </a:rPr>
              <a:p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8638056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995725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F6B64383-33E8-476E-89FB-A30B9C5E3046}" type="datetime1">
              <a:rPr lang="en-US" altLang="en-US" smtClean="0">
                <a:solidFill>
                  <a:srgbClr val="000000"/>
                </a:solidFill>
              </a:rPr>
              <a:p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42943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B9DDBF8B-43BF-4B3B-A119-70738FED2E70}"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05715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6A82AB06-5EEB-4D21-8320-767CC2028F2B}" type="datetime1">
              <a:rPr lang="en-US" altLang="en-US" smtClean="0">
                <a:solidFill>
                  <a:srgbClr val="000000"/>
                </a:solidFill>
              </a:rPr>
              <a:p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03405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C5EADC1E-E3AA-4275-AF39-72C3C416B446}" type="datetime1">
              <a:rPr lang="en-US" altLang="en-US" smtClean="0">
                <a:solidFill>
                  <a:srgbClr val="000000"/>
                </a:solidFill>
              </a:rPr>
              <a:p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8566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20E800AA-8C98-41C8-A260-59C0AC608B3C}"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01204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0F602B0A-6828-4238-8D1F-2E5FC11BD02B}" type="datetime1">
              <a:rPr lang="en-US" altLang="en-US" smtClean="0">
                <a:solidFill>
                  <a:srgbClr val="000000"/>
                </a:solidFill>
              </a:rPr>
              <a:p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2968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FA7EBE66-3640-4839-883D-31B58154B5C0}"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5602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1C430F7C-F475-49B5-9858-2E2DB016291E}"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08288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12AFCDE3-3622-4329-9FDA-91B50DCB44B3}"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6103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497E714A-DB66-4BE1-A8A1-8E024876141E}"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9519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fld id="{05134FEB-7FB0-47EC-B933-1C0D0EA17FAA}" type="datetime1">
              <a:rPr lang="en-US" smtClean="0">
                <a:solidFill>
                  <a:srgbClr val="000000"/>
                </a:solidFill>
              </a:rPr>
              <a:t>4/26/2017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39931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4D613FC9-909D-4B40-BD70-C3F06FFFC4F2}" type="datetime1">
              <a:rPr lang="en-US" altLang="en-US" smtClean="0">
                <a:solidFill>
                  <a:srgbClr val="000000"/>
                </a:solidFill>
              </a:rPr>
              <a:p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963672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F6B64383-33E8-476E-89FB-A30B9C5E3046}" type="datetime1">
              <a:rPr lang="en-US" altLang="en-US" smtClean="0">
                <a:solidFill>
                  <a:srgbClr val="000000"/>
                </a:solidFill>
              </a:rPr>
              <a:p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7562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B9DDBF8B-43BF-4B3B-A119-70738FED2E70}"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8210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6A82AB06-5EEB-4D21-8320-767CC2028F2B}" type="datetime1">
              <a:rPr lang="en-US" altLang="en-US" smtClean="0">
                <a:solidFill>
                  <a:srgbClr val="000000"/>
                </a:solidFill>
              </a:rPr>
              <a:p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1634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C5EADC1E-E3AA-4275-AF39-72C3C416B446}" type="datetime1">
              <a:rPr lang="en-US" altLang="en-US" smtClean="0">
                <a:solidFill>
                  <a:srgbClr val="000000"/>
                </a:solidFill>
              </a:rPr>
              <a:p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80154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20E800AA-8C98-41C8-A260-59C0AC608B3C}"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3593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0F602B0A-6828-4238-8D1F-2E5FC11BD02B}" type="datetime1">
              <a:rPr lang="en-US" altLang="en-US" smtClean="0">
                <a:solidFill>
                  <a:srgbClr val="000000"/>
                </a:solidFill>
              </a:rPr>
              <a:p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3674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FA7EBE66-3640-4839-883D-31B58154B5C0}"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4615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1C430F7C-F475-49B5-9858-2E2DB016291E}"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1960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12AFCDE3-3622-4329-9FDA-91B50DCB44B3}"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66883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pPr>
              <a:defRPr/>
            </a:pPr>
            <a:fld id="{E9BB2128-9938-4CC8-A8E6-6F0DFC64F9AD}" type="datetime1">
              <a:rPr lang="en-US" smtClean="0">
                <a:solidFill>
                  <a:srgbClr val="000000"/>
                </a:solidFill>
              </a:rPr>
              <a:t>4/26/2017</a:t>
            </a:fld>
            <a:endParaRPr 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9"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05448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497E714A-DB66-4BE1-A8A1-8E024876141E}"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57367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4D613FC9-909D-4B40-BD70-C3F06FFFC4F2}" type="datetime1">
              <a:rPr lang="en-US" altLang="en-US" smtClean="0">
                <a:solidFill>
                  <a:srgbClr val="000000"/>
                </a:solidFill>
              </a:rPr>
              <a:p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108505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F6B64383-33E8-476E-89FB-A30B9C5E3046}" type="datetime1">
              <a:rPr lang="en-US" altLang="en-US" smtClean="0">
                <a:solidFill>
                  <a:srgbClr val="000000"/>
                </a:solidFill>
              </a:rPr>
              <a:p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81778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B9DDBF8B-43BF-4B3B-A119-70738FED2E70}"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0537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6A82AB06-5EEB-4D21-8320-767CC2028F2B}" type="datetime1">
              <a:rPr lang="en-US" altLang="en-US" smtClean="0">
                <a:solidFill>
                  <a:srgbClr val="000000"/>
                </a:solidFill>
              </a:rPr>
              <a:p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4631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C5EADC1E-E3AA-4275-AF39-72C3C416B446}" type="datetime1">
              <a:rPr lang="en-US" altLang="en-US" smtClean="0">
                <a:solidFill>
                  <a:srgbClr val="000000"/>
                </a:solidFill>
              </a:rPr>
              <a:p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069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20E800AA-8C98-41C8-A260-59C0AC608B3C}"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9620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0F602B0A-6828-4238-8D1F-2E5FC11BD02B}" type="datetime1">
              <a:rPr lang="en-US" altLang="en-US" smtClean="0">
                <a:solidFill>
                  <a:srgbClr val="000000"/>
                </a:solidFill>
              </a:rPr>
              <a:p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48718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FA7EBE66-3640-4839-883D-31B58154B5C0}"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65695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1C430F7C-F475-49B5-9858-2E2DB016291E}"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79545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1A04BE35-904B-4AD1-95B9-00E4D77F1F19}" type="datetime1">
              <a:rPr lang="en-US" smtClean="0">
                <a:solidFill>
                  <a:srgbClr val="000000"/>
                </a:solidFill>
              </a:rPr>
              <a:t>4/26/2017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14160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12AFCDE3-3622-4329-9FDA-91B50DCB44B3}"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97311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497E714A-DB66-4BE1-A8A1-8E024876141E}"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23382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4D613FC9-909D-4B40-BD70-C3F06FFFC4F2}" type="datetime1">
              <a:rPr lang="en-US" altLang="en-US" smtClean="0">
                <a:solidFill>
                  <a:srgbClr val="000000"/>
                </a:solidFill>
              </a:rPr>
              <a:p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1749547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F6B64383-33E8-476E-89FB-A30B9C5E3046}" type="datetime1">
              <a:rPr lang="en-US" altLang="en-US" smtClean="0">
                <a:solidFill>
                  <a:srgbClr val="000000"/>
                </a:solidFill>
              </a:rPr>
              <a:p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73954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B9DDBF8B-43BF-4B3B-A119-70738FED2E70}"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8403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6A82AB06-5EEB-4D21-8320-767CC2028F2B}" type="datetime1">
              <a:rPr lang="en-US" altLang="en-US" smtClean="0">
                <a:solidFill>
                  <a:srgbClr val="000000"/>
                </a:solidFill>
              </a:rPr>
              <a:p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3165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C5EADC1E-E3AA-4275-AF39-72C3C416B446}" type="datetime1">
              <a:rPr lang="en-US" altLang="en-US" smtClean="0">
                <a:solidFill>
                  <a:srgbClr val="000000"/>
                </a:solidFill>
              </a:rPr>
              <a:p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10218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20E800AA-8C98-41C8-A260-59C0AC608B3C}"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3718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0F602B0A-6828-4238-8D1F-2E5FC11BD02B}" type="datetime1">
              <a:rPr lang="en-US" altLang="en-US" smtClean="0">
                <a:solidFill>
                  <a:srgbClr val="000000"/>
                </a:solidFill>
              </a:rPr>
              <a:p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14290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FA7EBE66-3640-4839-883D-31B58154B5C0}"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25615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pPr>
              <a:defRPr/>
            </a:pPr>
            <a:fld id="{51CF10F4-1107-4329-95B4-169C9F0D2B87}" type="datetime1">
              <a:rPr lang="en-US" smtClean="0">
                <a:solidFill>
                  <a:srgbClr val="000000"/>
                </a:solidFill>
              </a:rPr>
              <a:t>4/26/2017</a:t>
            </a:fld>
            <a:endParaRPr 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8" name="Rectangle 7"/>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54508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1C430F7C-F475-49B5-9858-2E2DB016291E}"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38583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12AFCDE3-3622-4329-9FDA-91B50DCB44B3}"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3062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497E714A-DB66-4BE1-A8A1-8E024876141E}"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76547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4D613FC9-909D-4B40-BD70-C3F06FFFC4F2}" type="datetime1">
              <a:rPr lang="en-US" altLang="en-US" smtClean="0">
                <a:solidFill>
                  <a:srgbClr val="000000"/>
                </a:solidFill>
              </a:rPr>
              <a:p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7821102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F6B64383-33E8-476E-89FB-A30B9C5E3046}" type="datetime1">
              <a:rPr lang="en-US" altLang="en-US" smtClean="0">
                <a:solidFill>
                  <a:srgbClr val="000000"/>
                </a:solidFill>
              </a:rPr>
              <a:p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9369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B9DDBF8B-43BF-4B3B-A119-70738FED2E70}"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55369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6A82AB06-5EEB-4D21-8320-767CC2028F2B}" type="datetime1">
              <a:rPr lang="en-US" altLang="en-US" smtClean="0">
                <a:solidFill>
                  <a:srgbClr val="000000"/>
                </a:solidFill>
              </a:rPr>
              <a:p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32012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C5EADC1E-E3AA-4275-AF39-72C3C416B446}" type="datetime1">
              <a:rPr lang="en-US" altLang="en-US" smtClean="0">
                <a:solidFill>
                  <a:srgbClr val="000000"/>
                </a:solidFill>
              </a:rPr>
              <a:p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5675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20E800AA-8C98-41C8-A260-59C0AC608B3C}"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42196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0F602B0A-6828-4238-8D1F-2E5FC11BD02B}" type="datetime1">
              <a:rPr lang="en-US" altLang="en-US" smtClean="0">
                <a:solidFill>
                  <a:srgbClr val="000000"/>
                </a:solidFill>
              </a:rPr>
              <a:p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8869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fld id="{D423DFD0-374F-4875-A605-93E9ED799469}" type="datetime1">
              <a:rPr lang="en-US" smtClean="0">
                <a:solidFill>
                  <a:srgbClr val="000000"/>
                </a:solidFill>
              </a:rPr>
              <a:t>4/26/2017</a:t>
            </a:fld>
            <a:endParaRPr 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9"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8885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FA7EBE66-3640-4839-883D-31B58154B5C0}"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1706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1C430F7C-F475-49B5-9858-2E2DB016291E}"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095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12AFCDE3-3622-4329-9FDA-91B50DCB44B3}"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3678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497E714A-DB66-4BE1-A8A1-8E024876141E}"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1541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B90FDF79-77D6-4A44-AB71-60549147DE30}" type="datetime1">
              <a:rPr lang="en-US" altLang="en-US" smtClean="0">
                <a:solidFill>
                  <a:srgbClr val="000000"/>
                </a:solidFill>
              </a:rPr>
              <a:p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917995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FDA317F5-4A27-454A-ADDE-C8821E29A98A}" type="datetime1">
              <a:rPr lang="en-US" altLang="en-US" smtClean="0">
                <a:solidFill>
                  <a:srgbClr val="000000"/>
                </a:solidFill>
              </a:rPr>
              <a:p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3054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2C733148-F8C0-46E8-BE95-5A6EAAB40DEB}"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6825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303D6027-DC73-4E65-9674-DC99F5625576}" type="datetime1">
              <a:rPr lang="en-US" altLang="en-US" smtClean="0">
                <a:solidFill>
                  <a:srgbClr val="000000"/>
                </a:solidFill>
              </a:rPr>
              <a:p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78767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7ACF616B-A45D-479C-AD69-DB589DE48DFA}" type="datetime1">
              <a:rPr lang="en-US" altLang="en-US" smtClean="0">
                <a:solidFill>
                  <a:srgbClr val="000000"/>
                </a:solidFill>
              </a:rPr>
              <a:p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69915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E90204C6-F1DF-4072-A96F-7DF39D4DC7E4}"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33511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fld id="{D8FE3217-516B-411B-85D4-4EE4AED13575}" type="datetime1">
              <a:rPr lang="en-US" smtClean="0">
                <a:solidFill>
                  <a:srgbClr val="000000"/>
                </a:solidFill>
              </a:rPr>
              <a:t>4/26/2017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536089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A4D46A6C-5B2C-4481-B712-78436B8BC9AB}" type="datetime1">
              <a:rPr lang="en-US" altLang="en-US" smtClean="0">
                <a:solidFill>
                  <a:srgbClr val="000000"/>
                </a:solidFill>
              </a:rPr>
              <a:p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6516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15B77460-F8A1-4287-A658-DBEE9DE03E2C}"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0469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67729710-5D5D-4C03-8131-1C43AD3BEAE8}"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68518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7626AA6B-6076-4CBC-8050-19176C78AF61}"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943361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87F294CA-039D-4258-9C59-0A446808D760}"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1128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B90FDF79-77D6-4A44-AB71-60549147DE30}" type="datetime1">
              <a:rPr lang="en-US" altLang="en-US" smtClean="0">
                <a:solidFill>
                  <a:srgbClr val="000000"/>
                </a:solidFill>
              </a:rPr>
              <a:p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1666550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FDA317F5-4A27-454A-ADDE-C8821E29A98A}" type="datetime1">
              <a:rPr lang="en-US" altLang="en-US" smtClean="0">
                <a:solidFill>
                  <a:srgbClr val="000000"/>
                </a:solidFill>
              </a:rPr>
              <a:p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0082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2C733148-F8C0-46E8-BE95-5A6EAAB40DEB}"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9102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303D6027-DC73-4E65-9674-DC99F5625576}" type="datetime1">
              <a:rPr lang="en-US" altLang="en-US" smtClean="0">
                <a:solidFill>
                  <a:srgbClr val="000000"/>
                </a:solidFill>
              </a:rPr>
              <a:p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33051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7ACF616B-A45D-479C-AD69-DB589DE48DFA}" type="datetime1">
              <a:rPr lang="en-US" altLang="en-US" smtClean="0">
                <a:solidFill>
                  <a:srgbClr val="000000"/>
                </a:solidFill>
              </a:rPr>
              <a:p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1275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100A9C80-FF4A-42EF-BED9-A8E439B8616D}" type="datetime1">
              <a:rPr lang="en-US" smtClean="0">
                <a:solidFill>
                  <a:srgbClr val="000000"/>
                </a:solidFill>
              </a:rPr>
              <a:t>4/26/2017</a:t>
            </a:fld>
            <a:endParaRPr 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4"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4671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E90204C6-F1DF-4072-A96F-7DF39D4DC7E4}"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83333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A4D46A6C-5B2C-4481-B712-78436B8BC9AB}" type="datetime1">
              <a:rPr lang="en-US" altLang="en-US" smtClean="0">
                <a:solidFill>
                  <a:srgbClr val="000000"/>
                </a:solidFill>
              </a:rPr>
              <a:p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1936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15B77460-F8A1-4287-A658-DBEE9DE03E2C}"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1550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67729710-5D5D-4C03-8131-1C43AD3BEAE8}"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38803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7626AA6B-6076-4CBC-8050-19176C78AF61}" type="datetime1">
              <a:rPr lang="en-US" altLang="en-US" smtClean="0">
                <a:solidFill>
                  <a:srgbClr val="000000"/>
                </a:solidFill>
              </a:rPr>
              <a:p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73178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87F294CA-039D-4258-9C59-0A446808D760}" type="datetime1">
              <a:rPr lang="en-US" altLang="en-US" smtClean="0">
                <a:solidFill>
                  <a:srgbClr val="000000"/>
                </a:solidFill>
              </a:rPr>
              <a:p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3475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ECAB966F-CF9F-462B-A2BF-7BEDF15B86D4}" type="datetime1">
              <a:rPr lang="en-US" smtClean="0">
                <a:solidFill>
                  <a:srgbClr val="000000"/>
                </a:solidFill>
              </a:rPr>
              <a:t>4/26/2017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7038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2C733148-F8C0-46E8-BE95-5A6EAAB40DEB}" type="datetime1">
              <a:rPr lang="en-US" altLang="en-US" smtClean="0"/>
              <a:t>4/26/2017</a:t>
            </a:fld>
            <a:endParaRPr lang="en-US" altLang="en-US"/>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D5FC2655-86C1-4B37-8B7D-70F6273CCC5D}" type="datetime1">
              <a:rPr lang="en-US" smtClean="0">
                <a:solidFill>
                  <a:srgbClr val="000000"/>
                </a:solidFill>
              </a:rPr>
              <a:t>4/26/2017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75094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63C8C3AC-43CE-47FA-95D0-B59D983B824C}" type="datetime1">
              <a:rPr lang="en-US" smtClean="0">
                <a:solidFill>
                  <a:srgbClr val="000000"/>
                </a:solidFill>
              </a:rPr>
              <a:t>4/26/2017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49206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D3B71795-FF6A-4282-B7D5-7B98F050C3A9}" type="datetime1">
              <a:rPr lang="en-US" smtClean="0">
                <a:solidFill>
                  <a:srgbClr val="000000"/>
                </a:solidFill>
              </a:rPr>
              <a:t>4/26/2017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448410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3770D535-0CA9-4DB3-9D60-A64B313CA7BA}"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00459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4EA6497E-E2EB-4898-8ABB-EEA1AB5ED84E}"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4187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37C9193B-EAD4-47CE-A1F9-8CAE41C0BA90}"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4279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291F1B1B-43CA-4438-8C1A-BE58A28F2A5B}" type="datetime1">
              <a:rPr lang="en-US" altLang="en-US" smtClean="0">
                <a:solidFill>
                  <a:srgbClr val="000000"/>
                </a:solidFill>
              </a:r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8761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A9F4C09D-C00A-49A8-A473-35CAC4CFD038}"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9515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CC2EE6FF-9504-430A-869F-20B4053B7A48}"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9570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95457FFC-0328-497C-8FB0-275EA19C71B9}" type="datetime1">
              <a:rPr lang="en-US" altLang="en-US" smtClean="0">
                <a:solidFill>
                  <a:srgbClr val="000000"/>
                </a:solidFill>
              </a:r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4540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303D6027-DC73-4E65-9674-DC99F5625576}" type="datetime1">
              <a:rPr lang="en-US" altLang="en-US" smtClean="0"/>
              <a:t>4/26/2017</a:t>
            </a:fld>
            <a:endParaRPr lang="en-US" altLang="en-US"/>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02976425-11E1-4E38-BDAB-297F82997BBC}"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14540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3F1DBCFF-585E-46F3-8A80-47D4616660C2}"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2400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DB062D55-28E0-4B15-AA92-7BBC11FBEDA9}"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41690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5BA3AA66-7171-4F27-8C2A-3AD446445197}"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6712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6ABDD0FA-775C-4844-8F71-4551AF8DC4A7}"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158886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16B3AA6E-FF78-464E-A988-CD29CA6E4797}"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2948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0D7FD283-AEC2-445A-9086-5957B7A16718}"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3365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85F271D9-1F84-4DDE-8EF5-B0BFA3B4F4A8}" type="datetime1">
              <a:rPr lang="en-US" altLang="en-US" smtClean="0">
                <a:solidFill>
                  <a:srgbClr val="000000"/>
                </a:solidFill>
              </a:r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0756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24E220A9-49DF-461E-A18F-E8810A2B9219}"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1249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62F5AE63-3C5A-449D-9F26-2108CEB76B7D}"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4074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7ACF616B-A45D-479C-AD69-DB589DE48DFA}" type="datetime1">
              <a:rPr lang="en-US" altLang="en-US" smtClean="0"/>
              <a:t>4/26/2017</a:t>
            </a:fld>
            <a:endParaRPr lang="en-US" altLang="en-US"/>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BD20CC21-F327-4DAE-B0B5-8EDB0D29C5DE}" type="datetime1">
              <a:rPr lang="en-US" altLang="en-US" smtClean="0">
                <a:solidFill>
                  <a:srgbClr val="000000"/>
                </a:solidFill>
              </a:r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4156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BAF44020-C250-4D55-A1B4-9B1A588A84ED}"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43386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59DA51BB-BC0A-43FC-BD84-1025C22DE9C8}"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3469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1D1D964F-EED1-4D31-BF17-C5A0E87FEA35}"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4283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6C33321A-C426-4502-94AC-71C3480D3CB8}"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7029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E8419910-8E6E-432D-A798-50B03A23C0AF}"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158886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CCAA8ED6-02B0-427F-A5DC-6DBAA1E77285}"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2948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8673A1CC-196E-43FA-9ADE-5A78F382F15E}"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3365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72A89D04-9546-41A9-8C6D-620A2CCFC82B}" type="datetime1">
              <a:rPr lang="en-US" altLang="en-US" smtClean="0">
                <a:solidFill>
                  <a:srgbClr val="000000"/>
                </a:solidFill>
              </a:r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0756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05642955-5FEB-4C24-8018-59162A9474E0}"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1249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E90204C6-F1DF-4072-A96F-7DF39D4DC7E4}" type="datetime1">
              <a:rPr lang="en-US" altLang="en-US" smtClean="0"/>
              <a:t>4/26/2017</a:t>
            </a:fld>
            <a:endParaRPr lang="en-US" altLang="en-US"/>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35767806-7FCD-494F-9E97-E063CF19A607}"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4074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5543245B-D27B-4D61-9F0E-9DC8A079ADE7}" type="datetime1">
              <a:rPr lang="en-US" altLang="en-US" smtClean="0">
                <a:solidFill>
                  <a:srgbClr val="000000"/>
                </a:solidFill>
              </a:r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4156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5A4A24E1-2C7A-42DD-AC42-56028DAB8311}"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43386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6E7C99F2-EDA0-41E0-B0DA-66E2E3718054}"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3469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F7C06794-75C8-48F6-B561-4B09F656F2DA}"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4283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4AC0E1B0-3B58-48A9-9214-F167EECA06D5}"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7029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90F89B0E-0940-401C-BF96-6ABB77517F50}"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20170129-E1F9-4018-A16F-91099348272D}"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A2DDCC4A-3D23-4FA3-9BDE-2F75A165CD85}"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3CA01D4A-903C-45F6-B261-9E6C4CCFE8DE}" type="datetime1">
              <a:rPr lang="en-US" altLang="en-US" smtClean="0">
                <a:solidFill>
                  <a:srgbClr val="000000"/>
                </a:solidFill>
              </a:r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A4D46A6C-5B2C-4481-B712-78436B8BC9AB}" type="datetime1">
              <a:rPr lang="en-US" altLang="en-US" smtClean="0"/>
              <a:t>4/26/2017</a:t>
            </a:fld>
            <a:endParaRPr lang="en-US" altLang="en-US"/>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45A00B30-4218-4482-B122-EFFF5D607CE9}"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BD3BBD51-14E9-44B1-8C13-AC17CB72FC17}"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8F41641B-FA5D-4DDF-9488-A9A3C7960435}" type="datetime1">
              <a:rPr lang="en-US" altLang="en-US" smtClean="0">
                <a:solidFill>
                  <a:srgbClr val="000000"/>
                </a:solidFill>
              </a:r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FEFF5169-32C5-4A92-9D48-B0753010766F}"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85C71C86-AB91-4FC0-AA17-81D6AD693179}"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A0721D5A-1154-4E63-8CC0-E01B4C50A9A2}"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34F9D54B-D1C7-4CC8-BCA2-EECF4DF1D851}"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D341F688-9404-4DFF-BD03-3FF33AB3D378}"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F426AC12-A7BC-4C84-9B0B-E68EF2EAC52B}"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D63138C6-3098-4433-B31C-71F4D61FB0CC}"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15B77460-F8A1-4287-A658-DBEE9DE03E2C}" type="datetime1">
              <a:rPr lang="en-US" altLang="en-US" smtClean="0"/>
              <a:t>4/26/2017</a:t>
            </a:fld>
            <a:endParaRPr lang="en-US" altLang="en-US"/>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EA485AB8-06AF-4005-A53B-5FE9157AD97E}" type="datetime1">
              <a:rPr lang="en-US" altLang="en-US" smtClean="0">
                <a:solidFill>
                  <a:srgbClr val="000000"/>
                </a:solidFill>
              </a:r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BC0A4637-F84D-440D-B3EE-D35A624D3434}"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66D738BC-160E-4D06-9E84-C8AE316EE6AC}"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B1CF6D8C-7BB7-4132-BB27-C7A9C54DEA55}" type="datetime1">
              <a:rPr lang="en-US" altLang="en-US" smtClean="0">
                <a:solidFill>
                  <a:srgbClr val="000000"/>
                </a:solidFill>
              </a:r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5288A5D8-F1B4-4C65-9421-FDCF9F2EAA58}"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4B17AE98-27E3-4AF5-B43C-16444AA9ABB9}"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573ED11A-D38F-42AC-AB66-A19B329377E3}"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02441A96-6FD5-42BD-AD1F-90419C67E81C}"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7C015625-BEE0-4040-A719-307F3E99BA68}"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8779DF06-FC2E-4BE7-B540-57886F287D87}"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67729710-5D5D-4C03-8131-1C43AD3BEAE8}" type="datetime1">
              <a:rPr lang="en-US" altLang="en-US" smtClean="0"/>
              <a:t>4/26/2017</a:t>
            </a:fld>
            <a:endParaRPr lang="en-US" altLang="en-US"/>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398A5F39-A6E4-4505-8383-58C2DE84CBBF}"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4CF8A4E3-2C11-489C-BB1E-6E38E7B86673}" type="datetime1">
              <a:rPr lang="en-US" altLang="en-US" smtClean="0">
                <a:solidFill>
                  <a:srgbClr val="000000"/>
                </a:solidFill>
              </a:rPr>
              <a:t>4/26/2017</a:t>
            </a:fld>
            <a:endParaRPr lang="en-US" altLang="en-US">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88F63F69-CA69-4EE7-A37C-22A09230D7AB}" type="datetime1">
              <a:rPr lang="en-US" altLang="en-US" smtClean="0">
                <a:solidFill>
                  <a:srgbClr val="000000"/>
                </a:solidFill>
              </a:rPr>
              <a:t>4/26/2017</a:t>
            </a:fld>
            <a:endParaRPr lang="en-US" altLang="en-US">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4DA0AED8-4CD6-4116-9458-0D75D74910D9}"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A1953573-07CE-42CF-8596-1EDC7DFF42DF}" type="datetime1">
              <a:rPr lang="en-US" altLang="en-US" smtClean="0">
                <a:solidFill>
                  <a:srgbClr val="000000"/>
                </a:solidFill>
              </a:rPr>
              <a:t>4/26/2017</a:t>
            </a:fld>
            <a:endParaRPr lang="en-US" altLang="en-US">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DA7B9FE4-2599-4BE6-8110-E24AB6EC31BA}"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AB0D6D38-9BCC-440E-8C85-9C50199B4AF0}"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32C8466E-69CE-4892-B962-493B6DC74E5E}" type="datetime1">
              <a:rPr lang="en-US" altLang="en-US" smtClean="0">
                <a:solidFill>
                  <a:srgbClr val="000000"/>
                </a:solidFill>
              </a:rPr>
              <a:t>4/26/2017</a:t>
            </a:fld>
            <a:endParaRPr lang="en-US" alt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D0104946-CE0C-412F-BC52-003E8F76531E}" type="datetime1">
              <a:rPr lang="en-US" altLang="en-US" smtClean="0">
                <a:solidFill>
                  <a:srgbClr val="000000"/>
                </a:solidFill>
              </a:rPr>
              <a:t>4/26/2017</a:t>
            </a:fld>
            <a:endParaRPr lang="en-US" altLang="en-US">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87E84AD0-6017-4D58-96F5-80E2E6A2A7E5}"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image" Target="../media/image1.png"/><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image" Target="../media/image1.png"/><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image" Target="../media/image1.png"/><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image" Target="../media/image1.png"/><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image" Target="../media/image1.png"/><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4.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image" Target="../media/image1.png"/><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5.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image" Target="../media/image1.png"/><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16.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image" Target="../media/image1.png"/><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theme" Target="../theme/theme17.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image" Target="../media/image1.png"/><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theme" Target="../theme/theme18.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image" Target="../media/image1.png"/><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theme" Target="../theme/theme19.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image" Target="../media/image1.png"/><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theme" Target="../theme/theme20.xml"/><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7.xml"/><Relationship Id="rId13" Type="http://schemas.openxmlformats.org/officeDocument/2006/relationships/image" Target="../media/image1.png"/><Relationship Id="rId3" Type="http://schemas.openxmlformats.org/officeDocument/2006/relationships/slideLayout" Target="../slideLayouts/slideLayout222.xml"/><Relationship Id="rId7" Type="http://schemas.openxmlformats.org/officeDocument/2006/relationships/slideLayout" Target="../slideLayouts/slideLayout226.xml"/><Relationship Id="rId12" Type="http://schemas.openxmlformats.org/officeDocument/2006/relationships/theme" Target="../theme/theme21.xml"/><Relationship Id="rId2" Type="http://schemas.openxmlformats.org/officeDocument/2006/relationships/slideLayout" Target="../slideLayouts/slideLayout221.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0" Type="http://schemas.openxmlformats.org/officeDocument/2006/relationships/slideLayout" Target="../slideLayouts/slideLayout229.xml"/><Relationship Id="rId4" Type="http://schemas.openxmlformats.org/officeDocument/2006/relationships/slideLayout" Target="../slideLayouts/slideLayout223.xml"/><Relationship Id="rId9" Type="http://schemas.openxmlformats.org/officeDocument/2006/relationships/slideLayout" Target="../slideLayouts/slideLayout228.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8.xml"/><Relationship Id="rId13" Type="http://schemas.openxmlformats.org/officeDocument/2006/relationships/image" Target="../media/image1.png"/><Relationship Id="rId3" Type="http://schemas.openxmlformats.org/officeDocument/2006/relationships/slideLayout" Target="../slideLayouts/slideLayout233.xml"/><Relationship Id="rId7" Type="http://schemas.openxmlformats.org/officeDocument/2006/relationships/slideLayout" Target="../slideLayouts/slideLayout237.xml"/><Relationship Id="rId12" Type="http://schemas.openxmlformats.org/officeDocument/2006/relationships/theme" Target="../theme/theme22.xml"/><Relationship Id="rId2" Type="http://schemas.openxmlformats.org/officeDocument/2006/relationships/slideLayout" Target="../slideLayouts/slideLayout232.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11" Type="http://schemas.openxmlformats.org/officeDocument/2006/relationships/slideLayout" Target="../slideLayouts/slideLayout241.xml"/><Relationship Id="rId5" Type="http://schemas.openxmlformats.org/officeDocument/2006/relationships/slideLayout" Target="../slideLayouts/slideLayout235.xml"/><Relationship Id="rId10" Type="http://schemas.openxmlformats.org/officeDocument/2006/relationships/slideLayout" Target="../slideLayouts/slideLayout240.xml"/><Relationship Id="rId4" Type="http://schemas.openxmlformats.org/officeDocument/2006/relationships/slideLayout" Target="../slideLayouts/slideLayout234.xml"/><Relationship Id="rId9" Type="http://schemas.openxmlformats.org/officeDocument/2006/relationships/slideLayout" Target="../slideLayouts/slideLayout239.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9.xml"/><Relationship Id="rId13" Type="http://schemas.openxmlformats.org/officeDocument/2006/relationships/image" Target="../media/image1.png"/><Relationship Id="rId3" Type="http://schemas.openxmlformats.org/officeDocument/2006/relationships/slideLayout" Target="../slideLayouts/slideLayout244.xml"/><Relationship Id="rId7" Type="http://schemas.openxmlformats.org/officeDocument/2006/relationships/slideLayout" Target="../slideLayouts/slideLayout248.xml"/><Relationship Id="rId12" Type="http://schemas.openxmlformats.org/officeDocument/2006/relationships/theme" Target="../theme/theme23.xml"/><Relationship Id="rId2" Type="http://schemas.openxmlformats.org/officeDocument/2006/relationships/slideLayout" Target="../slideLayouts/slideLayout243.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5" Type="http://schemas.openxmlformats.org/officeDocument/2006/relationships/slideLayout" Target="../slideLayouts/slideLayout246.xml"/><Relationship Id="rId10" Type="http://schemas.openxmlformats.org/officeDocument/2006/relationships/slideLayout" Target="../slideLayouts/slideLayout251.xml"/><Relationship Id="rId4" Type="http://schemas.openxmlformats.org/officeDocument/2006/relationships/slideLayout" Target="../slideLayouts/slideLayout245.xml"/><Relationship Id="rId9" Type="http://schemas.openxmlformats.org/officeDocument/2006/relationships/slideLayout" Target="../slideLayouts/slideLayout250.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image" Target="../media/image1.png"/><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theme" Target="../theme/theme24.xml"/><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1.xml"/><Relationship Id="rId13" Type="http://schemas.openxmlformats.org/officeDocument/2006/relationships/image" Target="../media/image1.png"/><Relationship Id="rId3" Type="http://schemas.openxmlformats.org/officeDocument/2006/relationships/slideLayout" Target="../slideLayouts/slideLayout266.xml"/><Relationship Id="rId7" Type="http://schemas.openxmlformats.org/officeDocument/2006/relationships/slideLayout" Target="../slideLayouts/slideLayout270.xml"/><Relationship Id="rId12" Type="http://schemas.openxmlformats.org/officeDocument/2006/relationships/theme" Target="../theme/theme25.xml"/><Relationship Id="rId2" Type="http://schemas.openxmlformats.org/officeDocument/2006/relationships/slideLayout" Target="../slideLayouts/slideLayout265.xml"/><Relationship Id="rId1" Type="http://schemas.openxmlformats.org/officeDocument/2006/relationships/slideLayout" Target="../slideLayouts/slideLayout264.xml"/><Relationship Id="rId6" Type="http://schemas.openxmlformats.org/officeDocument/2006/relationships/slideLayout" Target="../slideLayouts/slideLayout269.xml"/><Relationship Id="rId11" Type="http://schemas.openxmlformats.org/officeDocument/2006/relationships/slideLayout" Target="../slideLayouts/slideLayout274.xml"/><Relationship Id="rId5" Type="http://schemas.openxmlformats.org/officeDocument/2006/relationships/slideLayout" Target="../slideLayouts/slideLayout268.xml"/><Relationship Id="rId10" Type="http://schemas.openxmlformats.org/officeDocument/2006/relationships/slideLayout" Target="../slideLayouts/slideLayout273.xml"/><Relationship Id="rId4" Type="http://schemas.openxmlformats.org/officeDocument/2006/relationships/slideLayout" Target="../slideLayouts/slideLayout267.xml"/><Relationship Id="rId9" Type="http://schemas.openxmlformats.org/officeDocument/2006/relationships/slideLayout" Target="../slideLayouts/slideLayout272.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2.xml"/><Relationship Id="rId13" Type="http://schemas.openxmlformats.org/officeDocument/2006/relationships/image" Target="../media/image1.png"/><Relationship Id="rId3" Type="http://schemas.openxmlformats.org/officeDocument/2006/relationships/slideLayout" Target="../slideLayouts/slideLayout277.xml"/><Relationship Id="rId7" Type="http://schemas.openxmlformats.org/officeDocument/2006/relationships/slideLayout" Target="../slideLayouts/slideLayout281.xml"/><Relationship Id="rId12" Type="http://schemas.openxmlformats.org/officeDocument/2006/relationships/theme" Target="../theme/theme26.xml"/><Relationship Id="rId2" Type="http://schemas.openxmlformats.org/officeDocument/2006/relationships/slideLayout" Target="../slideLayouts/slideLayout276.xml"/><Relationship Id="rId1" Type="http://schemas.openxmlformats.org/officeDocument/2006/relationships/slideLayout" Target="../slideLayouts/slideLayout275.xml"/><Relationship Id="rId6" Type="http://schemas.openxmlformats.org/officeDocument/2006/relationships/slideLayout" Target="../slideLayouts/slideLayout280.xml"/><Relationship Id="rId11" Type="http://schemas.openxmlformats.org/officeDocument/2006/relationships/slideLayout" Target="../slideLayouts/slideLayout285.xml"/><Relationship Id="rId5" Type="http://schemas.openxmlformats.org/officeDocument/2006/relationships/slideLayout" Target="../slideLayouts/slideLayout279.xml"/><Relationship Id="rId10" Type="http://schemas.openxmlformats.org/officeDocument/2006/relationships/slideLayout" Target="../slideLayouts/slideLayout284.xml"/><Relationship Id="rId4" Type="http://schemas.openxmlformats.org/officeDocument/2006/relationships/slideLayout" Target="../slideLayouts/slideLayout278.xml"/><Relationship Id="rId9" Type="http://schemas.openxmlformats.org/officeDocument/2006/relationships/slideLayout" Target="../slideLayouts/slideLayout28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1.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1.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1.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image" Target="../media/image1.png"/><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image" Target="../media/image1.png"/><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9F8D9D0-7D4A-4750-8EDC-C59B0ADE9748}" type="datetime1">
              <a:rPr lang="en-US" altLang="en-US" smtClean="0"/>
              <a:t>4/26/2017</a:t>
            </a:fld>
            <a:endParaRPr lang="en-US" altLang="en-US"/>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pPr/>
              <a:t>‹#›</a:t>
            </a:fld>
            <a:endParaRPr lang="en-US" altLang="en-US"/>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23C19457-4D64-479A-BE62-92139403E6B2}" type="datetime1">
              <a:rPr lang="en-US" altLang="en-US" smtClean="0">
                <a:solidFill>
                  <a:srgbClr val="000000"/>
                </a:solidFill>
              </a:r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FC9BDA7-5663-4DB2-A62F-6B52204BA263}" type="datetime1">
              <a:rPr lang="en-US" altLang="en-US" smtClean="0">
                <a:solidFill>
                  <a:srgbClr val="000000"/>
                </a:solidFill>
              </a:r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0B2794F0-DA6E-4463-BA1D-2AB6BCC42147}" type="datetime1">
              <a:rPr lang="en-US" altLang="en-US" smtClean="0">
                <a:solidFill>
                  <a:srgbClr val="000000"/>
                </a:solidFill>
              </a:r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D050D849-7B82-4891-95D1-495C43264661}" type="datetime1">
              <a:rPr lang="en-US" altLang="en-US" smtClean="0">
                <a:solidFill>
                  <a:srgbClr val="000000"/>
                </a:solidFill>
              </a:r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5CB1EAE-BD24-4A9F-8DBE-033B359DA983}" type="datetime1">
              <a:rPr lang="en-US" altLang="en-US" smtClean="0">
                <a:solidFill>
                  <a:srgbClr val="000000"/>
                </a:solidFill>
              </a:r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E97C6806-9989-4BAA-9999-F770CF0C4A22}" type="datetime1">
              <a:rPr lang="en-US" altLang="en-US" smtClean="0">
                <a:solidFill>
                  <a:srgbClr val="000000"/>
                </a:solidFill>
              </a:r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1D23C306-6F8A-4634-B0C6-D2F4B7A3FDB5}" type="datetime1">
              <a:rPr lang="en-US" altLang="en-US" smtClean="0">
                <a:solidFill>
                  <a:srgbClr val="000000"/>
                </a:solidFill>
              </a:r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D7D5E63B-F065-4D11-9543-066F74AE4001}" type="datetime1">
              <a:rPr lang="en-US" altLang="en-US" smtClean="0">
                <a:solidFill>
                  <a:srgbClr val="000000"/>
                </a:solidFill>
              </a:r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auto">
              <a:spcBef>
                <a:spcPts val="0"/>
              </a:spcBef>
              <a:spcAft>
                <a:spcPts val="0"/>
              </a:spcAft>
              <a:defRPr/>
            </a:pPr>
            <a:fld id="{3B47BED7-F3ED-4D2E-9873-65878F6F30F7}" type="datetime1">
              <a:rPr lang="en-US" smtClean="0">
                <a:solidFill>
                  <a:srgbClr val="000000"/>
                </a:solidFill>
                <a:latin typeface="Arial"/>
              </a:rPr>
              <a:t>4/26/2017</a:t>
            </a:fld>
            <a:endParaRPr lang="en-US" dirty="0">
              <a:solidFill>
                <a:srgbClr val="000000"/>
              </a:solidFill>
              <a:latin typeface="Aria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auto">
              <a:spcBef>
                <a:spcPts val="0"/>
              </a:spcBef>
              <a:spcAft>
                <a:spcPts val="0"/>
              </a:spcAft>
            </a:pPr>
            <a:fld id="{94D383E5-CD44-4E8E-A14B-87411563B6FF}" type="slidenum">
              <a:rPr lang="en-US" smtClean="0">
                <a:solidFill>
                  <a:srgbClr val="000000"/>
                </a:solidFill>
                <a:latin typeface="Arial"/>
              </a:rPr>
              <a:pPr fontAlgn="auto">
                <a:spcBef>
                  <a:spcPts val="0"/>
                </a:spcBef>
                <a:spcAft>
                  <a:spcPts val="0"/>
                </a:spcAft>
              </a:pPr>
              <a:t>‹#›</a:t>
            </a:fld>
            <a:endParaRPr lang="en-US" dirty="0">
              <a:solidFill>
                <a:srgbClr val="000000"/>
              </a:solidFill>
              <a:latin typeface="Aria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3799391163"/>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CD5D2A4E-6D0E-45B7-B9EA-6195D39CBEED}" type="datetime1">
              <a:rPr lang="en-US" altLang="en-US" smtClean="0">
                <a:solidFill>
                  <a:srgbClr val="000000"/>
                </a:solidFill>
              </a:rPr>
              <a:p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1997862628"/>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rot="16200000" flipH="1">
            <a:off x="5410200" y="2971800"/>
            <a:ext cx="6858000" cy="9144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2" name="Title Placeholder 1"/>
          <p:cNvSpPr>
            <a:spLocks noGrp="1"/>
          </p:cNvSpPr>
          <p:nvPr>
            <p:ph type="title"/>
          </p:nvPr>
        </p:nvSpPr>
        <p:spPr>
          <a:xfrm>
            <a:off x="457200" y="274638"/>
            <a:ext cx="7543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543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382000" y="6356351"/>
            <a:ext cx="381000" cy="349250"/>
          </a:xfrm>
          <a:prstGeom prst="rect">
            <a:avLst/>
          </a:prstGeom>
        </p:spPr>
        <p:txBody>
          <a:bodyPr vert="horz" lIns="91440" tIns="45720" rIns="91440" bIns="45720" rtlCol="0" anchor="ctr"/>
          <a:lstStyle>
            <a:lvl1pPr algn="r">
              <a:defRPr sz="1200">
                <a:solidFill>
                  <a:schemeClr val="bg1"/>
                </a:solidFill>
              </a:defRPr>
            </a:lvl1pPr>
          </a:lstStyle>
          <a:p>
            <a:fld id="{0E35F3BA-FE8B-4E36-87EF-206F94BD42EB}" type="slidenum">
              <a:rPr lang="en-US" smtClean="0">
                <a:solidFill>
                  <a:prstClr val="white"/>
                </a:solidFill>
              </a:rPr>
              <a:pPr/>
              <a:t>‹#›</a:t>
            </a:fld>
            <a:endParaRPr lang="en-US" dirty="0">
              <a:solidFill>
                <a:prstClr val="white"/>
              </a:solidFill>
            </a:endParaRPr>
          </a:p>
        </p:txBody>
      </p:sp>
      <p:pic>
        <p:nvPicPr>
          <p:cNvPr id="7" name="Picture 6" descr="VDOE-h-color sm.png"/>
          <p:cNvPicPr>
            <a:picLocks noChangeAspect="1"/>
          </p:cNvPicPr>
          <p:nvPr/>
        </p:nvPicPr>
        <p:blipFill>
          <a:blip r:embed="rId12" cstate="print"/>
          <a:stretch>
            <a:fillRect/>
          </a:stretch>
        </p:blipFill>
        <p:spPr>
          <a:xfrm>
            <a:off x="6019800" y="6324600"/>
            <a:ext cx="2252477" cy="377953"/>
          </a:xfrm>
          <a:prstGeom prst="rect">
            <a:avLst/>
          </a:prstGeom>
        </p:spPr>
      </p:pic>
    </p:spTree>
    <p:extLst>
      <p:ext uri="{BB962C8B-B14F-4D97-AF65-F5344CB8AC3E}">
        <p14:creationId xmlns:p14="http://schemas.microsoft.com/office/powerpoint/2010/main" val="38563847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hdr="0" ftr="0" dt="0"/>
  <p:txStyles>
    <p:titleStyle>
      <a:lvl1pPr algn="ctr" defTabSz="914400" rtl="0" eaLnBrk="1" latinLnBrk="0" hangingPunct="1">
        <a:spcBef>
          <a:spcPct val="0"/>
        </a:spcBef>
        <a:buNone/>
        <a:defRPr lang="en-US" sz="4000" b="1" kern="1200" dirty="0">
          <a:solidFill>
            <a:srgbClr val="0070C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itchFamily="34" charset="0"/>
        <a:buChar char="•"/>
        <a:defRPr sz="3600" b="1" kern="1200">
          <a:solidFill>
            <a:schemeClr val="tx1"/>
          </a:solidFill>
          <a:latin typeface="+mj-lt"/>
          <a:ea typeface="+mn-ea"/>
          <a:cs typeface="Lucida Bright" pitchFamily="18" charset="0"/>
        </a:defRPr>
      </a:lvl1pPr>
      <a:lvl2pPr marL="742950" indent="-285750" algn="l" defTabSz="914400" rtl="0" eaLnBrk="1" latinLnBrk="0" hangingPunct="1">
        <a:spcBef>
          <a:spcPct val="20000"/>
        </a:spcBef>
        <a:buFont typeface="Arial" pitchFamily="34" charset="0"/>
        <a:buChar char="•"/>
        <a:defRPr sz="3200" kern="1200">
          <a:solidFill>
            <a:schemeClr val="tx1">
              <a:lumMod val="50000"/>
              <a:lumOff val="50000"/>
            </a:schemeClr>
          </a:solidFill>
          <a:latin typeface="+mj-lt"/>
          <a:ea typeface="+mn-ea"/>
          <a:cs typeface="Lucida Bright" pitchFamily="18" charset="0"/>
        </a:defRPr>
      </a:lvl2pPr>
      <a:lvl3pPr marL="1143000" indent="-228600" algn="l" defTabSz="914400" rtl="0" eaLnBrk="1" latinLnBrk="0" hangingPunct="1">
        <a:spcBef>
          <a:spcPct val="20000"/>
        </a:spcBef>
        <a:buFont typeface="Arial" pitchFamily="34" charset="0"/>
        <a:buChar char="•"/>
        <a:defRPr sz="2800" kern="1200">
          <a:solidFill>
            <a:schemeClr val="tx1">
              <a:lumMod val="50000"/>
              <a:lumOff val="50000"/>
            </a:schemeClr>
          </a:solidFill>
          <a:latin typeface="+mj-lt"/>
          <a:ea typeface="+mn-ea"/>
          <a:cs typeface="Lucida Bright"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Lucida Bright"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j-lt"/>
          <a:ea typeface="+mn-ea"/>
          <a:cs typeface="Lucida Bright"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CD5D2A4E-6D0E-45B7-B9EA-6195D39CBEED}" type="datetime1">
              <a:rPr lang="en-US" altLang="en-US" smtClean="0">
                <a:solidFill>
                  <a:srgbClr val="000000"/>
                </a:solidFill>
              </a:rPr>
              <a:p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1325520015"/>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CD5D2A4E-6D0E-45B7-B9EA-6195D39CBEED}" type="datetime1">
              <a:rPr lang="en-US" altLang="en-US" smtClean="0">
                <a:solidFill>
                  <a:srgbClr val="000000"/>
                </a:solidFill>
              </a:rPr>
              <a:p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20527571"/>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CD5D2A4E-6D0E-45B7-B9EA-6195D39CBEED}" type="datetime1">
              <a:rPr lang="en-US" altLang="en-US" smtClean="0">
                <a:solidFill>
                  <a:srgbClr val="000000"/>
                </a:solidFill>
              </a:rPr>
              <a:p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45793484"/>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CD5D2A4E-6D0E-45B7-B9EA-6195D39CBEED}" type="datetime1">
              <a:rPr lang="en-US" altLang="en-US" smtClean="0">
                <a:solidFill>
                  <a:srgbClr val="000000"/>
                </a:solidFill>
              </a:rPr>
              <a:p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3399010164"/>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CD5D2A4E-6D0E-45B7-B9EA-6195D39CBEED}" type="datetime1">
              <a:rPr lang="en-US" altLang="en-US" smtClean="0">
                <a:solidFill>
                  <a:srgbClr val="000000"/>
                </a:solidFill>
              </a:rPr>
              <a:p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420638567"/>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9F8D9D0-7D4A-4750-8EDC-C59B0ADE9748}" type="datetime1">
              <a:rPr lang="en-US" altLang="en-US" smtClean="0">
                <a:solidFill>
                  <a:srgbClr val="000000"/>
                </a:solidFill>
              </a:rPr>
              <a:p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4247896286"/>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9F8D9D0-7D4A-4750-8EDC-C59B0ADE9748}" type="datetime1">
              <a:rPr lang="en-US" altLang="en-US" smtClean="0">
                <a:solidFill>
                  <a:srgbClr val="000000"/>
                </a:solidFill>
              </a:rPr>
              <a:p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3374149093"/>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auto">
              <a:spcBef>
                <a:spcPts val="0"/>
              </a:spcBef>
              <a:spcAft>
                <a:spcPts val="0"/>
              </a:spcAft>
              <a:defRPr/>
            </a:pPr>
            <a:fld id="{2AA311BF-2717-4E80-AFD8-55BE60880C05}" type="datetime1">
              <a:rPr lang="en-US" smtClean="0">
                <a:solidFill>
                  <a:srgbClr val="000000"/>
                </a:solidFill>
                <a:latin typeface="Arial"/>
              </a:rPr>
              <a:t>4/26/2017</a:t>
            </a:fld>
            <a:endParaRPr lang="en-US" dirty="0">
              <a:solidFill>
                <a:srgbClr val="000000"/>
              </a:solidFill>
              <a:latin typeface="Aria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auto">
              <a:spcBef>
                <a:spcPts val="0"/>
              </a:spcBef>
              <a:spcAft>
                <a:spcPts val="0"/>
              </a:spcAft>
            </a:pPr>
            <a:fld id="{94D383E5-CD44-4E8E-A14B-87411563B6FF}" type="slidenum">
              <a:rPr lang="en-US" smtClean="0">
                <a:solidFill>
                  <a:srgbClr val="000000"/>
                </a:solidFill>
                <a:latin typeface="Arial"/>
              </a:rPr>
              <a:pPr fontAlgn="auto">
                <a:spcBef>
                  <a:spcPts val="0"/>
                </a:spcBef>
                <a:spcAft>
                  <a:spcPts val="0"/>
                </a:spcAft>
              </a:pPr>
              <a:t>‹#›</a:t>
            </a:fld>
            <a:endParaRPr lang="en-US" dirty="0">
              <a:solidFill>
                <a:srgbClr val="000000"/>
              </a:solidFill>
              <a:latin typeface="Aria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327982398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FE808E96-4B51-4716-B9EE-13C42FC0DBA4}" type="datetime1">
              <a:rPr lang="en-US" altLang="en-US" smtClean="0">
                <a:solidFill>
                  <a:srgbClr val="000000"/>
                </a:solidFill>
              </a:r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172159609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F80EF851-9F1C-4DE7-87AA-9153766D66CF}" type="datetime1">
              <a:rPr lang="en-US" altLang="en-US" smtClean="0">
                <a:solidFill>
                  <a:srgbClr val="000000"/>
                </a:solidFill>
              </a:r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425959599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1EB66EEA-87A6-47DB-BF68-D2922B0BE068}" type="datetime1">
              <a:rPr lang="en-US" altLang="en-US" smtClean="0">
                <a:solidFill>
                  <a:srgbClr val="000000"/>
                </a:solidFill>
              </a:r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425959599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EDAD61C8-8C46-4D57-9DF2-A3BE3663CE22}" type="datetime1">
              <a:rPr lang="en-US" altLang="en-US" smtClean="0">
                <a:solidFill>
                  <a:srgbClr val="000000"/>
                </a:solidFill>
              </a:r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B9A90645-C202-41D7-B1BF-C685593A51AD}" type="datetime1">
              <a:rPr lang="en-US" altLang="en-US" smtClean="0">
                <a:solidFill>
                  <a:srgbClr val="000000"/>
                </a:solidFill>
              </a:r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6788085A-6E0A-4006-A929-51AA30D28EFB}" type="datetime1">
              <a:rPr lang="en-US" altLang="en-US" smtClean="0">
                <a:solidFill>
                  <a:srgbClr val="000000"/>
                </a:solidFill>
              </a:rPr>
              <a:t>4/26/2017</a:t>
            </a:fld>
            <a:endParaRPr lang="en-US" altLang="en-US">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75.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5.png"/><Relationship Id="rId5" Type="http://schemas.openxmlformats.org/officeDocument/2006/relationships/hyperlink" Target="mailto:http://www.doe.virginia.gov/testing/sol/standards_docs/mathematics/2016/index.shtml"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21.xml"/><Relationship Id="rId2" Type="http://schemas.openxmlformats.org/officeDocument/2006/relationships/audio" Target="../media/media10.wma"/><Relationship Id="rId1" Type="http://schemas.microsoft.com/office/2007/relationships/media" Target="../media/media10.wma"/><Relationship Id="rId5" Type="http://schemas.openxmlformats.org/officeDocument/2006/relationships/image" Target="../media/image5.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audio" Target="../media/media11.wma"/><Relationship Id="rId7" Type="http://schemas.openxmlformats.org/officeDocument/2006/relationships/image" Target="../media/image5.png"/><Relationship Id="rId2" Type="http://schemas.microsoft.com/office/2007/relationships/media" Target="../media/media11.wma"/><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notesSlide" Target="../notesSlides/notesSlide11.xml"/><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media12.wma"/><Relationship Id="rId7" Type="http://schemas.openxmlformats.org/officeDocument/2006/relationships/image" Target="../media/image5.png"/><Relationship Id="rId2" Type="http://schemas.microsoft.com/office/2007/relationships/media" Target="../media/media12.wma"/><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notesSlide" Target="../notesSlides/notesSlide12.xml"/><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33.xml"/><Relationship Id="rId2" Type="http://schemas.openxmlformats.org/officeDocument/2006/relationships/audio" Target="../media/media13.wma"/><Relationship Id="rId1" Type="http://schemas.microsoft.com/office/2007/relationships/media" Target="../media/media13.wma"/><Relationship Id="rId5" Type="http://schemas.openxmlformats.org/officeDocument/2006/relationships/image" Target="../media/image5.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4.wma"/><Relationship Id="rId1" Type="http://schemas.microsoft.com/office/2007/relationships/media" Target="../media/media14.wma"/><Relationship Id="rId5" Type="http://schemas.openxmlformats.org/officeDocument/2006/relationships/image" Target="../media/image5.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5.wma"/><Relationship Id="rId1" Type="http://schemas.microsoft.com/office/2007/relationships/media" Target="../media/media15.wma"/><Relationship Id="rId5" Type="http://schemas.openxmlformats.org/officeDocument/2006/relationships/image" Target="../media/image5.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6.wma"/><Relationship Id="rId1" Type="http://schemas.microsoft.com/office/2007/relationships/media" Target="../media/media16.wma"/><Relationship Id="rId5" Type="http://schemas.openxmlformats.org/officeDocument/2006/relationships/image" Target="../media/image5.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44.xml"/><Relationship Id="rId2" Type="http://schemas.openxmlformats.org/officeDocument/2006/relationships/audio" Target="../media/media17.wma"/><Relationship Id="rId1" Type="http://schemas.microsoft.com/office/2007/relationships/media" Target="../media/media17.wma"/><Relationship Id="rId5" Type="http://schemas.openxmlformats.org/officeDocument/2006/relationships/image" Target="../media/image5.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8.wma"/><Relationship Id="rId1" Type="http://schemas.microsoft.com/office/2007/relationships/media" Target="../media/media18.wma"/><Relationship Id="rId5" Type="http://schemas.openxmlformats.org/officeDocument/2006/relationships/image" Target="../media/image5.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9.wma"/><Relationship Id="rId1" Type="http://schemas.microsoft.com/office/2007/relationships/media" Target="../media/media19.wma"/><Relationship Id="rId5" Type="http://schemas.openxmlformats.org/officeDocument/2006/relationships/image" Target="../media/image5.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99.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audio" Target="../media/media20.wma"/><Relationship Id="rId1" Type="http://schemas.microsoft.com/office/2007/relationships/media" Target="../media/media20.wma"/><Relationship Id="rId5" Type="http://schemas.openxmlformats.org/officeDocument/2006/relationships/image" Target="../media/image5.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audio" Target="../media/media21.wma"/><Relationship Id="rId1" Type="http://schemas.microsoft.com/office/2007/relationships/media" Target="../media/media21.wma"/><Relationship Id="rId5" Type="http://schemas.openxmlformats.org/officeDocument/2006/relationships/image" Target="../media/image5.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audio" Target="../media/media22.wma"/><Relationship Id="rId1" Type="http://schemas.microsoft.com/office/2007/relationships/media" Target="../media/media22.wma"/><Relationship Id="rId5" Type="http://schemas.openxmlformats.org/officeDocument/2006/relationships/image" Target="../media/image5.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audio" Target="../media/media23.wma"/><Relationship Id="rId1" Type="http://schemas.microsoft.com/office/2007/relationships/media" Target="../media/media23.wma"/><Relationship Id="rId5" Type="http://schemas.openxmlformats.org/officeDocument/2006/relationships/image" Target="../media/image5.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83.xml"/><Relationship Id="rId2" Type="http://schemas.openxmlformats.org/officeDocument/2006/relationships/audio" Target="../media/media24.wma"/><Relationship Id="rId1" Type="http://schemas.microsoft.com/office/2007/relationships/media" Target="../media/media24.wma"/><Relationship Id="rId5" Type="http://schemas.openxmlformats.org/officeDocument/2006/relationships/image" Target="../media/image5.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audio" Target="../media/media25.wma"/><Relationship Id="rId1" Type="http://schemas.microsoft.com/office/2007/relationships/media" Target="../media/media25.wma"/><Relationship Id="rId5" Type="http://schemas.openxmlformats.org/officeDocument/2006/relationships/image" Target="../media/image5.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audio" Target="../media/media26.wma"/><Relationship Id="rId1" Type="http://schemas.microsoft.com/office/2007/relationships/media" Target="../media/media26.wma"/><Relationship Id="rId5" Type="http://schemas.openxmlformats.org/officeDocument/2006/relationships/image" Target="../media/image5.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49.xml"/><Relationship Id="rId2" Type="http://schemas.openxmlformats.org/officeDocument/2006/relationships/audio" Target="../media/media27.wma"/><Relationship Id="rId1" Type="http://schemas.microsoft.com/office/2007/relationships/media" Target="../media/media27.wma"/><Relationship Id="rId5" Type="http://schemas.openxmlformats.org/officeDocument/2006/relationships/image" Target="../media/image5.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audio" Target="../media/media28.wma"/><Relationship Id="rId1" Type="http://schemas.microsoft.com/office/2007/relationships/media" Target="../media/media28.wma"/><Relationship Id="rId5" Type="http://schemas.openxmlformats.org/officeDocument/2006/relationships/image" Target="../media/image5.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38.xml"/><Relationship Id="rId2" Type="http://schemas.openxmlformats.org/officeDocument/2006/relationships/audio" Target="../media/media29.wma"/><Relationship Id="rId1" Type="http://schemas.microsoft.com/office/2007/relationships/media" Target="../media/media29.wma"/><Relationship Id="rId5" Type="http://schemas.openxmlformats.org/officeDocument/2006/relationships/image" Target="../media/image5.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10.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27.xml"/><Relationship Id="rId2" Type="http://schemas.openxmlformats.org/officeDocument/2006/relationships/audio" Target="../media/media30.wma"/><Relationship Id="rId1" Type="http://schemas.microsoft.com/office/2007/relationships/media" Target="../media/media30.wma"/><Relationship Id="rId5" Type="http://schemas.openxmlformats.org/officeDocument/2006/relationships/image" Target="../media/image5.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60.xml"/><Relationship Id="rId2" Type="http://schemas.openxmlformats.org/officeDocument/2006/relationships/audio" Target="../media/media31.wma"/><Relationship Id="rId1" Type="http://schemas.microsoft.com/office/2007/relationships/media" Target="../media/media31.wma"/><Relationship Id="rId5" Type="http://schemas.openxmlformats.org/officeDocument/2006/relationships/image" Target="../media/image5.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55.xml"/><Relationship Id="rId2" Type="http://schemas.openxmlformats.org/officeDocument/2006/relationships/audio" Target="../media/media32.wma"/><Relationship Id="rId1" Type="http://schemas.microsoft.com/office/2007/relationships/media" Target="../media/media32.wma"/><Relationship Id="rId5" Type="http://schemas.openxmlformats.org/officeDocument/2006/relationships/image" Target="../media/image5.pn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71.xml"/><Relationship Id="rId2" Type="http://schemas.openxmlformats.org/officeDocument/2006/relationships/audio" Target="../media/media33.wma"/><Relationship Id="rId1" Type="http://schemas.microsoft.com/office/2007/relationships/media" Target="../media/media33.wma"/><Relationship Id="rId5" Type="http://schemas.openxmlformats.org/officeDocument/2006/relationships/image" Target="../media/image5.pn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82.xml"/><Relationship Id="rId2" Type="http://schemas.openxmlformats.org/officeDocument/2006/relationships/audio" Target="../media/media34.wma"/><Relationship Id="rId1" Type="http://schemas.microsoft.com/office/2007/relationships/media" Target="../media/media34.wma"/><Relationship Id="rId5" Type="http://schemas.openxmlformats.org/officeDocument/2006/relationships/image" Target="../media/image5.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media35.wma"/><Relationship Id="rId7" Type="http://schemas.openxmlformats.org/officeDocument/2006/relationships/image" Target="../media/image11.png"/><Relationship Id="rId2" Type="http://schemas.microsoft.com/office/2007/relationships/media" Target="../media/media35.wma"/><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notesSlide" Target="../notesSlides/notesSlide35.xml"/><Relationship Id="rId4"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audio" Target="../media/media36.wma"/><Relationship Id="rId7" Type="http://schemas.openxmlformats.org/officeDocument/2006/relationships/image" Target="../media/image5.png"/><Relationship Id="rId2" Type="http://schemas.microsoft.com/office/2007/relationships/media" Target="../media/media36.wma"/><Relationship Id="rId1" Type="http://schemas.openxmlformats.org/officeDocument/2006/relationships/tags" Target="../tags/tag6.xml"/><Relationship Id="rId6" Type="http://schemas.openxmlformats.org/officeDocument/2006/relationships/image" Target="../media/image12.png"/><Relationship Id="rId5" Type="http://schemas.openxmlformats.org/officeDocument/2006/relationships/notesSlide" Target="../notesSlides/notesSlide36.xml"/><Relationship Id="rId4"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7.wma"/><Relationship Id="rId1" Type="http://schemas.microsoft.com/office/2007/relationships/media" Target="../media/media37.wma"/><Relationship Id="rId5" Type="http://schemas.openxmlformats.org/officeDocument/2006/relationships/image" Target="../media/image5.pn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8.wma"/><Relationship Id="rId1" Type="http://schemas.microsoft.com/office/2007/relationships/media" Target="../media/media38.wma"/><Relationship Id="rId5" Type="http://schemas.openxmlformats.org/officeDocument/2006/relationships/image" Target="../media/image5.png"/><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9.wma"/><Relationship Id="rId1" Type="http://schemas.microsoft.com/office/2007/relationships/media" Target="../media/media39.wma"/><Relationship Id="rId5" Type="http://schemas.openxmlformats.org/officeDocument/2006/relationships/image" Target="../media/image5.pn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93.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70.xml"/><Relationship Id="rId2" Type="http://schemas.openxmlformats.org/officeDocument/2006/relationships/audio" Target="../media/media40.wma"/><Relationship Id="rId1" Type="http://schemas.microsoft.com/office/2007/relationships/media" Target="../media/media40.wma"/><Relationship Id="rId5" Type="http://schemas.openxmlformats.org/officeDocument/2006/relationships/image" Target="../media/image5.png"/><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audio" Target="../media/media41.wma"/><Relationship Id="rId1" Type="http://schemas.microsoft.com/office/2007/relationships/media" Target="../media/media41.wma"/><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audio" Target="../media/media42.wma"/><Relationship Id="rId1" Type="http://schemas.microsoft.com/office/2007/relationships/media" Target="../media/media42.wma"/><Relationship Id="rId6" Type="http://schemas.openxmlformats.org/officeDocument/2006/relationships/image" Target="../media/image5.png"/><Relationship Id="rId5" Type="http://schemas.openxmlformats.org/officeDocument/2006/relationships/hyperlink" Target="mailto:Mathematics@doe.virginia.gov" TargetMode="External"/><Relationship Id="rId4"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8.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audio" Target="../media/media6.wma"/><Relationship Id="rId2" Type="http://schemas.microsoft.com/office/2007/relationships/media" Target="../media/media6.wma"/><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notesSlide" Target="../notesSlides/notesSlide6.xml"/><Relationship Id="rId4" Type="http://schemas.openxmlformats.org/officeDocument/2006/relationships/slideLayout" Target="../slideLayouts/slideLayout188.xml"/></Relationships>
</file>

<file path=ppt/slides/_rels/slide7.xml.rels><?xml version="1.0" encoding="UTF-8" standalone="yes"?>
<Relationships xmlns="http://schemas.openxmlformats.org/package/2006/relationships"><Relationship Id="rId3" Type="http://schemas.openxmlformats.org/officeDocument/2006/relationships/audio" Target="../media/media7.wma"/><Relationship Id="rId7" Type="http://schemas.openxmlformats.org/officeDocument/2006/relationships/image" Target="../media/image7.png"/><Relationship Id="rId2" Type="http://schemas.microsoft.com/office/2007/relationships/media" Target="../media/media7.wma"/><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notesSlide" Target="../notesSlides/notesSlide7.xml"/><Relationship Id="rId4" Type="http://schemas.openxmlformats.org/officeDocument/2006/relationships/slideLayout" Target="../slideLayouts/slideLayout19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7.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26.xml"/><Relationship Id="rId7" Type="http://schemas.openxmlformats.org/officeDocument/2006/relationships/diagramQuickStyle" Target="../diagrams/quickStyle1.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5.png"/><Relationship Id="rId4" Type="http://schemas.openxmlformats.org/officeDocument/2006/relationships/notesSlide" Target="../notesSlides/notesSlide9.xml"/><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subTitle" idx="1"/>
          </p:nvPr>
        </p:nvSpPr>
        <p:spPr>
          <a:xfrm>
            <a:off x="1371600" y="3657600"/>
            <a:ext cx="6400800" cy="1219200"/>
          </a:xfrm>
        </p:spPr>
        <p:txBody>
          <a:bodyPr/>
          <a:lstStyle/>
          <a:p>
            <a:r>
              <a:rPr lang="en-US" altLang="en-US" dirty="0">
                <a:latin typeface="Arial" charset="0"/>
              </a:rPr>
              <a:t> </a:t>
            </a:r>
            <a:r>
              <a:rPr lang="en-US" altLang="en-US" sz="2800" b="1" dirty="0"/>
              <a:t>Grade </a:t>
            </a:r>
            <a:r>
              <a:rPr lang="en-US" altLang="en-US" sz="2800" b="1" dirty="0" smtClean="0"/>
              <a:t>8 Mathematics</a:t>
            </a:r>
            <a:endParaRPr lang="en-US" altLang="en-US" sz="2800" b="1" dirty="0"/>
          </a:p>
          <a:p>
            <a:r>
              <a:rPr lang="en-US" altLang="en-US" sz="2800" b="1" dirty="0"/>
              <a:t>Overview of Revisions - 2009 to 2016</a:t>
            </a:r>
          </a:p>
        </p:txBody>
      </p:sp>
      <p:sp>
        <p:nvSpPr>
          <p:cNvPr id="5" name="Rectangle 2"/>
          <p:cNvSpPr txBox="1">
            <a:spLocks noChangeArrowheads="1"/>
          </p:cNvSpPr>
          <p:nvPr/>
        </p:nvSpPr>
        <p:spPr bwMode="auto">
          <a:xfrm>
            <a:off x="685800" y="1828800"/>
            <a:ext cx="7772400" cy="1470025"/>
          </a:xfrm>
          <a:prstGeom prst="rect">
            <a:avLst/>
          </a:prstGeom>
          <a:solidFill>
            <a:schemeClr val="accent6"/>
          </a:solid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ctr"/>
            <a:r>
              <a:rPr lang="en-US" altLang="en-US" sz="4400" b="1" kern="0" smtClean="0">
                <a:solidFill>
                  <a:srgbClr val="FFFFFF"/>
                </a:solidFill>
              </a:rPr>
              <a:t>2016 </a:t>
            </a:r>
            <a:r>
              <a:rPr lang="en-US" altLang="en-US" sz="4400" b="1" i="1" kern="0" smtClean="0">
                <a:solidFill>
                  <a:srgbClr val="FFFFFF"/>
                </a:solidFill>
              </a:rPr>
              <a:t>Mathematics </a:t>
            </a:r>
            <a:br>
              <a:rPr lang="en-US" altLang="en-US" sz="4400" b="1" i="1" kern="0" smtClean="0">
                <a:solidFill>
                  <a:srgbClr val="FFFFFF"/>
                </a:solidFill>
              </a:rPr>
            </a:br>
            <a:r>
              <a:rPr lang="en-US" altLang="en-US" sz="4400" b="1" i="1" kern="0" smtClean="0">
                <a:solidFill>
                  <a:srgbClr val="FFFFFF"/>
                </a:solidFill>
              </a:rPr>
              <a:t>Standards of Learning</a:t>
            </a:r>
            <a:endParaRPr lang="en-US" altLang="en-US" sz="4400" b="1" kern="0" dirty="0">
              <a:solidFill>
                <a:srgbClr val="FFFFFF"/>
              </a:solidFill>
            </a:endParaRPr>
          </a:p>
        </p:txBody>
      </p:sp>
      <p:sp>
        <p:nvSpPr>
          <p:cNvPr id="2" name="Slide Number Placeholder 1"/>
          <p:cNvSpPr>
            <a:spLocks noGrp="1"/>
          </p:cNvSpPr>
          <p:nvPr>
            <p:ph type="sldNum" sz="quarter" idx="12"/>
          </p:nvPr>
        </p:nvSpPr>
        <p:spPr/>
        <p:txBody>
          <a:bodyPr/>
          <a:lstStyle/>
          <a:p>
            <a:fld id="{DD9E9451-5B74-44CE-918D-3BCA6AFB4AEF}" type="slidenum">
              <a:rPr lang="en-US" altLang="en-US" smtClean="0">
                <a:solidFill>
                  <a:srgbClr val="000000"/>
                </a:solidFill>
              </a:rPr>
              <a:pPr/>
              <a:t>1</a:t>
            </a:fld>
            <a:endParaRPr lang="en-US" altLang="en-US" dirty="0">
              <a:solidFill>
                <a:srgbClr val="000000"/>
              </a:solidFill>
            </a:endParaRPr>
          </a:p>
        </p:txBody>
      </p:sp>
      <p:sp>
        <p:nvSpPr>
          <p:cNvPr id="6" name="Rectangle 5"/>
          <p:cNvSpPr/>
          <p:nvPr/>
        </p:nvSpPr>
        <p:spPr>
          <a:xfrm>
            <a:off x="668740" y="5685262"/>
            <a:ext cx="7751928" cy="369332"/>
          </a:xfrm>
          <a:prstGeom prst="rect">
            <a:avLst/>
          </a:prstGeom>
        </p:spPr>
        <p:txBody>
          <a:bodyPr wrap="square">
            <a:spAutoFit/>
          </a:bodyPr>
          <a:lstStyle/>
          <a:p>
            <a:pPr algn="ctr"/>
            <a:r>
              <a:rPr lang="en-US" dirty="0" smtClean="0">
                <a:solidFill>
                  <a:srgbClr val="000000"/>
                </a:solidFill>
                <a:latin typeface="Calibri" panose="020F0502020204030204" pitchFamily="34" charset="0"/>
              </a:rPr>
              <a:t>Referenced </a:t>
            </a:r>
            <a:r>
              <a:rPr lang="en-US" dirty="0">
                <a:solidFill>
                  <a:srgbClr val="000000"/>
                </a:solidFill>
                <a:latin typeface="Calibri" panose="020F0502020204030204" pitchFamily="34" charset="0"/>
              </a:rPr>
              <a:t>documents available </a:t>
            </a:r>
            <a:r>
              <a:rPr lang="en-US" dirty="0" smtClean="0">
                <a:solidFill>
                  <a:srgbClr val="000000"/>
                </a:solidFill>
                <a:latin typeface="Calibri" panose="020F0502020204030204" pitchFamily="34" charset="0"/>
              </a:rPr>
              <a:t>at </a:t>
            </a:r>
            <a:r>
              <a:rPr lang="en-US" dirty="0">
                <a:solidFill>
                  <a:srgbClr val="000000"/>
                </a:solidFill>
                <a:latin typeface="Calibri" panose="020F0502020204030204" pitchFamily="34" charset="0"/>
                <a:hlinkClick r:id="rId5"/>
              </a:rPr>
              <a:t>VDOE Mathematics 2016</a:t>
            </a:r>
            <a:r>
              <a:rPr lang="en-US" dirty="0">
                <a:solidFill>
                  <a:srgbClr val="000000"/>
                </a:solidFill>
                <a:latin typeface="Calibri" panose="020F0502020204030204" pitchFamily="34" charset="0"/>
              </a:rPr>
              <a:t> </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564102008"/>
      </p:ext>
    </p:extLst>
  </p:cSld>
  <p:clrMapOvr>
    <a:masterClrMapping/>
  </p:clrMapOvr>
  <mc:AlternateContent xmlns:mc="http://schemas.openxmlformats.org/markup-compatibility/2006" xmlns:p14="http://schemas.microsoft.com/office/powerpoint/2010/main">
    <mc:Choice Requires="p14">
      <p:transition p14:dur="10" advTm="35760"/>
    </mc:Choice>
    <mc:Fallback xmlns="">
      <p:transition advTm="357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76200" y="609600"/>
            <a:ext cx="9067800" cy="1143000"/>
          </a:xfrm>
        </p:spPr>
        <p:txBody>
          <a:bodyPr/>
          <a:lstStyle/>
          <a:p>
            <a:pPr marL="0" indent="0">
              <a:lnSpc>
                <a:spcPct val="90000"/>
              </a:lnSpc>
            </a:pPr>
            <a:r>
              <a:rPr lang="en-US" altLang="en-US" b="1" dirty="0"/>
              <a:t>Standards of Learning Curriculum Frameworks</a:t>
            </a:r>
          </a:p>
        </p:txBody>
      </p:sp>
      <p:sp>
        <p:nvSpPr>
          <p:cNvPr id="83971" name="Rectangle 3"/>
          <p:cNvSpPr>
            <a:spLocks noGrp="1" noChangeArrowheads="1"/>
          </p:cNvSpPr>
          <p:nvPr>
            <p:ph idx="1"/>
          </p:nvPr>
        </p:nvSpPr>
        <p:spPr>
          <a:xfrm>
            <a:off x="685800" y="1828800"/>
            <a:ext cx="7964488" cy="3352800"/>
          </a:xfrm>
        </p:spPr>
        <p:txBody>
          <a:bodyPr/>
          <a:lstStyle/>
          <a:p>
            <a:pPr marL="0" indent="0">
              <a:lnSpc>
                <a:spcPct val="90000"/>
              </a:lnSpc>
              <a:buClr>
                <a:schemeClr val="tx1"/>
              </a:buClr>
              <a:buNone/>
            </a:pPr>
            <a:r>
              <a:rPr lang="en-US" altLang="en-US" dirty="0" smtClean="0"/>
              <a:t>Introduction includes:</a:t>
            </a:r>
          </a:p>
          <a:p>
            <a:pPr lvl="1">
              <a:lnSpc>
                <a:spcPct val="90000"/>
              </a:lnSpc>
              <a:buClr>
                <a:schemeClr val="tx1"/>
              </a:buClr>
              <a:buFont typeface="Arial" panose="020B0604020202020204" pitchFamily="34" charset="0"/>
              <a:buChar char="•"/>
            </a:pPr>
            <a:r>
              <a:rPr lang="en-US" altLang="en-US" sz="3200" dirty="0" smtClean="0"/>
              <a:t>Mathematical Process Goals for Students</a:t>
            </a:r>
          </a:p>
          <a:p>
            <a:pPr lvl="1">
              <a:lnSpc>
                <a:spcPct val="90000"/>
              </a:lnSpc>
              <a:buClr>
                <a:schemeClr val="tx1"/>
              </a:buClr>
              <a:buFont typeface="Arial" panose="020B0604020202020204" pitchFamily="34" charset="0"/>
              <a:buChar char="•"/>
            </a:pPr>
            <a:r>
              <a:rPr lang="en-US" altLang="en-US" sz="3200" b="1" dirty="0" smtClean="0"/>
              <a:t>Instructional Technology</a:t>
            </a:r>
          </a:p>
          <a:p>
            <a:pPr lvl="1">
              <a:lnSpc>
                <a:spcPct val="90000"/>
              </a:lnSpc>
              <a:buClr>
                <a:schemeClr val="tx1"/>
              </a:buClr>
              <a:buFont typeface="Arial" panose="020B0604020202020204" pitchFamily="34" charset="0"/>
              <a:buChar char="•"/>
            </a:pPr>
            <a:r>
              <a:rPr lang="en-US" altLang="en-US" sz="3200" b="1" dirty="0" smtClean="0"/>
              <a:t>Computational Fluency</a:t>
            </a:r>
          </a:p>
          <a:p>
            <a:pPr lvl="1">
              <a:lnSpc>
                <a:spcPct val="90000"/>
              </a:lnSpc>
              <a:buClr>
                <a:schemeClr val="tx1"/>
              </a:buClr>
              <a:buFont typeface="Arial" panose="020B0604020202020204" pitchFamily="34" charset="0"/>
              <a:buChar char="•"/>
            </a:pPr>
            <a:r>
              <a:rPr lang="en-US" altLang="en-US" sz="3200" b="1" dirty="0" smtClean="0"/>
              <a:t>Algebra Readiness</a:t>
            </a:r>
          </a:p>
          <a:p>
            <a:pPr lvl="1">
              <a:lnSpc>
                <a:spcPct val="90000"/>
              </a:lnSpc>
              <a:buClr>
                <a:schemeClr val="tx1"/>
              </a:buClr>
              <a:buFont typeface="Arial" panose="020B0604020202020204" pitchFamily="34" charset="0"/>
              <a:buChar char="•"/>
            </a:pPr>
            <a:r>
              <a:rPr lang="en-US" altLang="en-US" sz="3200" b="1" dirty="0" smtClean="0"/>
              <a:t>Equity</a:t>
            </a:r>
          </a:p>
          <a:p>
            <a:pPr marL="457200" lvl="1" indent="0">
              <a:lnSpc>
                <a:spcPct val="90000"/>
              </a:lnSpc>
              <a:buClr>
                <a:schemeClr val="tx1"/>
              </a:buClr>
              <a:buNone/>
            </a:pPr>
            <a:endParaRPr lang="en-US" altLang="en-US" dirty="0" smtClean="0"/>
          </a:p>
        </p:txBody>
      </p:sp>
      <p:sp>
        <p:nvSpPr>
          <p:cNvPr id="2" name="Slide Number Placeholder 1"/>
          <p:cNvSpPr>
            <a:spLocks noGrp="1"/>
          </p:cNvSpPr>
          <p:nvPr>
            <p:ph type="sldNum" sz="quarter" idx="12"/>
          </p:nvPr>
        </p:nvSpPr>
        <p:spPr/>
        <p:txBody>
          <a:bodyPr/>
          <a:lstStyle/>
          <a:p>
            <a:fld id="{C4F0E998-9182-4C89-B3A3-3657E8366C65}" type="slidenum">
              <a:rPr lang="en-US" altLang="en-US" smtClean="0">
                <a:solidFill>
                  <a:srgbClr val="000000"/>
                </a:solidFill>
              </a:rPr>
              <a:pPr/>
              <a:t>10</a:t>
            </a:fld>
            <a:endParaRPr lang="en-US" altLang="en-US">
              <a:solidFill>
                <a:srgbClr val="000000"/>
              </a:solidFill>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
        <p:nvSpPr>
          <p:cNvPr id="7" name="AutoShape 6"/>
          <p:cNvSpPr>
            <a:spLocks noChangeArrowheads="1"/>
          </p:cNvSpPr>
          <p:nvPr/>
        </p:nvSpPr>
        <p:spPr bwMode="auto">
          <a:xfrm rot="1209468">
            <a:off x="5680718" y="3445515"/>
            <a:ext cx="1634563" cy="1104577"/>
          </a:xfrm>
          <a:prstGeom prst="irregularSeal1">
            <a:avLst/>
          </a:prstGeom>
          <a:solidFill>
            <a:srgbClr val="92D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dirty="0" smtClean="0">
                <a:latin typeface="Calibri" panose="020F0502020204030204" pitchFamily="34" charset="0"/>
              </a:rPr>
              <a:t>New</a:t>
            </a:r>
            <a:endParaRPr lang="en-US" dirty="0">
              <a:latin typeface="Calibri" panose="020F0502020204030204" pitchFamily="34" charset="0"/>
            </a:endParaRPr>
          </a:p>
        </p:txBody>
      </p:sp>
    </p:spTree>
    <p:extLst>
      <p:ext uri="{BB962C8B-B14F-4D97-AF65-F5344CB8AC3E}">
        <p14:creationId xmlns:p14="http://schemas.microsoft.com/office/powerpoint/2010/main" val="2259200050"/>
      </p:ext>
    </p:extLst>
  </p:cSld>
  <p:clrMapOvr>
    <a:masterClrMapping/>
  </p:clrMapOvr>
  <mc:AlternateContent xmlns:mc="http://schemas.openxmlformats.org/markup-compatibility/2006" xmlns:p14="http://schemas.microsoft.com/office/powerpoint/2010/main">
    <mc:Choice Requires="p14">
      <p:transition p14:dur="10" advTm="22515"/>
    </mc:Choice>
    <mc:Fallback xmlns="">
      <p:transition advTm="225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51" y="661431"/>
            <a:ext cx="8882742" cy="5929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1983179" y="918229"/>
            <a:ext cx="1472199" cy="198054"/>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6115785" y="906354"/>
            <a:ext cx="2108518" cy="198054"/>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7702138" y="1683607"/>
            <a:ext cx="1219200" cy="237226"/>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60218" y="1254826"/>
            <a:ext cx="6096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41415" y="2005940"/>
            <a:ext cx="1083623" cy="238495"/>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flipV="1">
            <a:off x="477124" y="5438899"/>
            <a:ext cx="1411053" cy="48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728852" y="3429841"/>
            <a:ext cx="1516084" cy="2587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Line Callout 1 5"/>
          <p:cNvSpPr/>
          <p:nvPr/>
        </p:nvSpPr>
        <p:spPr>
          <a:xfrm>
            <a:off x="6939708" y="4402626"/>
            <a:ext cx="762000" cy="228600"/>
          </a:xfrm>
          <a:prstGeom prst="borderCallout1">
            <a:avLst/>
          </a:prstGeom>
          <a:solidFill>
            <a:schemeClr val="bg1"/>
          </a:solidFill>
          <a:ln>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latin typeface="Calibri" panose="020F0502020204030204" pitchFamily="34" charset="0"/>
              </a:rPr>
              <a:t>2016</a:t>
            </a:r>
            <a:endParaRPr lang="en-US" dirty="0">
              <a:solidFill>
                <a:srgbClr val="FF0000"/>
              </a:solidFill>
              <a:latin typeface="Calibri" panose="020F0502020204030204" pitchFamily="34" charset="0"/>
            </a:endParaRPr>
          </a:p>
        </p:txBody>
      </p:sp>
      <p:sp>
        <p:nvSpPr>
          <p:cNvPr id="20" name="Line Callout 1 19"/>
          <p:cNvSpPr/>
          <p:nvPr/>
        </p:nvSpPr>
        <p:spPr>
          <a:xfrm flipH="1">
            <a:off x="4545561" y="4394000"/>
            <a:ext cx="914400" cy="228600"/>
          </a:xfrm>
          <a:prstGeom prst="borderCallout1">
            <a:avLst/>
          </a:prstGeom>
          <a:solidFill>
            <a:schemeClr val="bg1"/>
          </a:solidFill>
          <a:ln>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latin typeface="Calibri" panose="020F0502020204030204" pitchFamily="34" charset="0"/>
              </a:rPr>
              <a:t>2009</a:t>
            </a:r>
            <a:endParaRPr lang="en-US" dirty="0">
              <a:solidFill>
                <a:srgbClr val="FF0000"/>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A80BF363-A4AE-4674-8624-FB517241064C}" type="slidenum">
              <a:rPr lang="en-US" altLang="en-US" smtClean="0"/>
              <a:pPr/>
              <a:t>11</a:t>
            </a:fld>
            <a:endParaRPr lang="en-US" altLang="en-US"/>
          </a:p>
        </p:txBody>
      </p:sp>
      <p:cxnSp>
        <p:nvCxnSpPr>
          <p:cNvPr id="14" name="Straight Connector 13"/>
          <p:cNvCxnSpPr/>
          <p:nvPr/>
        </p:nvCxnSpPr>
        <p:spPr>
          <a:xfrm>
            <a:off x="4090899" y="1752302"/>
            <a:ext cx="8382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01881" y="914402"/>
            <a:ext cx="5237018" cy="19831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427023" y="924299"/>
            <a:ext cx="3491343" cy="19614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97929" y="2897587"/>
            <a:ext cx="5229094" cy="33844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450774" y="2885713"/>
            <a:ext cx="3467593" cy="33844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399307" y="2826336"/>
            <a:ext cx="2958935" cy="308758"/>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5708064" y="2824358"/>
            <a:ext cx="2958935" cy="308758"/>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Audio 2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755140332"/>
      </p:ext>
    </p:extLst>
  </p:cSld>
  <p:clrMapOvr>
    <a:masterClrMapping/>
  </p:clrMapOvr>
  <mc:AlternateContent xmlns:mc="http://schemas.openxmlformats.org/markup-compatibility/2006" xmlns:p14="http://schemas.microsoft.com/office/powerpoint/2010/main">
    <mc:Choice Requires="p14">
      <p:transition p14:dur="10" advTm="60018"/>
    </mc:Choice>
    <mc:Fallback xmlns="">
      <p:transition advTm="600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par>
                                <p:cTn id="43" presetID="1"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45" presetID="1"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5" fill="hold" display="0">
                  <p:stCondLst>
                    <p:cond delay="indefinite"/>
                  </p:stCondLst>
                  <p:endCondLst>
                    <p:cond evt="onStopAudio" delay="0">
                      <p:tgtEl>
                        <p:sldTgt/>
                      </p:tgtEl>
                    </p:cond>
                  </p:endCondLst>
                </p:cTn>
                <p:tgtEl>
                  <p:spTgt spid="26"/>
                </p:tgtEl>
              </p:cMediaNode>
            </p:audio>
          </p:childTnLst>
        </p:cTn>
      </p:par>
    </p:tnLst>
    <p:bldLst>
      <p:bldP spid="7" grpId="0" animBg="1"/>
      <p:bldP spid="8" grpId="0" animBg="1"/>
      <p:bldP spid="9" grpId="0" animBg="1"/>
      <p:bldP spid="10" grpId="0" animBg="1"/>
      <p:bldP spid="11" grpId="0" animBg="1"/>
      <p:bldP spid="6" grpId="0" animBg="1"/>
      <p:bldP spid="20" grpId="0" animBg="1"/>
      <p:bldP spid="3" grpId="0" animBg="1"/>
      <p:bldP spid="17" grpId="0" animBg="1"/>
      <p:bldP spid="19" grpId="0" animBg="1"/>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91" y="605642"/>
            <a:ext cx="9014831" cy="6002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6284025" y="685800"/>
            <a:ext cx="864578" cy="1905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1931725" y="685800"/>
            <a:ext cx="864578" cy="1905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2573977" y="4448299"/>
            <a:ext cx="1095498" cy="25433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346859" y="1474520"/>
            <a:ext cx="1277587" cy="3048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612574" y="4334495"/>
            <a:ext cx="4293919" cy="10806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8441" y="2568039"/>
            <a:ext cx="4340432" cy="80455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A80BF363-A4AE-4674-8624-FB517241064C}" type="slidenum">
              <a:rPr lang="en-US" altLang="en-US" smtClean="0"/>
              <a:pPr/>
              <a:t>12</a:t>
            </a:fld>
            <a:endParaRPr lang="en-US" altLang="en-US"/>
          </a:p>
        </p:txBody>
      </p:sp>
      <p:sp>
        <p:nvSpPr>
          <p:cNvPr id="10" name="Oval 9"/>
          <p:cNvSpPr/>
          <p:nvPr/>
        </p:nvSpPr>
        <p:spPr>
          <a:xfrm>
            <a:off x="585850" y="5206338"/>
            <a:ext cx="1112321" cy="220685"/>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931705678"/>
      </p:ext>
    </p:extLst>
  </p:cSld>
  <p:clrMapOvr>
    <a:masterClrMapping/>
  </p:clrMapOvr>
  <mc:AlternateContent xmlns:mc="http://schemas.openxmlformats.org/markup-compatibility/2006" xmlns:p14="http://schemas.microsoft.com/office/powerpoint/2010/main">
    <mc:Choice Requires="p14">
      <p:transition p14:dur="10" advTm="52564"/>
    </mc:Choice>
    <mc:Fallback xmlns="">
      <p:transition advTm="525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8"/>
                </p:tgtEl>
              </p:cMediaNode>
            </p:audio>
          </p:childTnLst>
        </p:cTn>
      </p:par>
    </p:tnLst>
    <p:bldLst>
      <p:bldP spid="3" grpId="0" animBg="1"/>
      <p:bldP spid="4" grpId="0" animBg="1"/>
      <p:bldP spid="5" grpId="0" animBg="1"/>
      <p:bldP spid="6" grpId="0" animBg="1"/>
      <p:bldP spid="2"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066800"/>
          </a:xfrm>
        </p:spPr>
        <p:txBody>
          <a:bodyPr/>
          <a:lstStyle/>
          <a:p>
            <a:pPr algn="ctr"/>
            <a:r>
              <a:rPr lang="en-US" dirty="0"/>
              <a:t>Number and Number </a:t>
            </a:r>
            <a:r>
              <a:rPr lang="en-US" dirty="0" smtClean="0"/>
              <a:t>Sense</a:t>
            </a:r>
            <a:endParaRPr lang="en-US" dirty="0"/>
          </a:p>
        </p:txBody>
      </p:sp>
      <p:sp>
        <p:nvSpPr>
          <p:cNvPr id="3" name="Slide Number Placeholder 2"/>
          <p:cNvSpPr>
            <a:spLocks noGrp="1"/>
          </p:cNvSpPr>
          <p:nvPr>
            <p:ph type="sldNum" sz="quarter" idx="12"/>
          </p:nvPr>
        </p:nvSpPr>
        <p:spPr/>
        <p:txBody>
          <a:bodyPr/>
          <a:lstStyle/>
          <a:p>
            <a:fld id="{D47E1349-D74C-4A2D-9313-8E32EAF75841}" type="slidenum">
              <a:rPr lang="en-US" altLang="en-US" smtClean="0">
                <a:solidFill>
                  <a:srgbClr val="000000"/>
                </a:solidFill>
              </a:rPr>
              <a:pPr/>
              <a:t>13</a:t>
            </a:fld>
            <a:endParaRPr lang="en-US" altLang="en-US">
              <a:solidFill>
                <a:srgbClr val="000000"/>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98087724"/>
      </p:ext>
    </p:extLst>
  </p:cSld>
  <p:clrMapOvr>
    <a:masterClrMapping/>
  </p:clrMapOvr>
  <mc:AlternateContent xmlns:mc="http://schemas.openxmlformats.org/markup-compatibility/2006" xmlns:p14="http://schemas.microsoft.com/office/powerpoint/2010/main">
    <mc:Choice Requires="p14">
      <p:transition p14:dur="10" advTm="4650"/>
    </mc:Choice>
    <mc:Fallback xmlns="">
      <p:transition advTm="46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2846836"/>
              </p:ext>
            </p:extLst>
          </p:nvPr>
        </p:nvGraphicFramePr>
        <p:xfrm>
          <a:off x="533398" y="990601"/>
          <a:ext cx="8247994" cy="2488869"/>
        </p:xfrm>
        <a:graphic>
          <a:graphicData uri="http://schemas.openxmlformats.org/drawingml/2006/table">
            <a:tbl>
              <a:tblPr firstRow="1" firstCol="1" bandRow="1">
                <a:tableStyleId>{5C22544A-7EE6-4342-B048-85BDC9FD1C3A}</a:tableStyleId>
              </a:tblPr>
              <a:tblGrid>
                <a:gridCol w="4123997"/>
                <a:gridCol w="4123997"/>
              </a:tblGrid>
              <a:tr h="313556">
                <a:tc>
                  <a:txBody>
                    <a:bodyPr/>
                    <a:lstStyle/>
                    <a:p>
                      <a:pPr marL="0" marR="0" algn="ctr">
                        <a:lnSpc>
                          <a:spcPct val="115000"/>
                        </a:lnSpc>
                        <a:spcBef>
                          <a:spcPts val="0"/>
                        </a:spcBef>
                        <a:spcAft>
                          <a:spcPts val="0"/>
                        </a:spcAft>
                      </a:pPr>
                      <a:r>
                        <a:rPr lang="en-US" sz="2000" b="1" dirty="0">
                          <a:solidFill>
                            <a:schemeClr val="tx1"/>
                          </a:solidFill>
                          <a:effectLst/>
                          <a:latin typeface="Calibri" panose="020F0502020204030204" pitchFamily="34" charset="0"/>
                          <a:ea typeface="Times"/>
                          <a:cs typeface="Times New Roman"/>
                        </a:rPr>
                        <a:t>2009 SOL</a:t>
                      </a:r>
                      <a:endParaRPr lang="en-US" sz="2800" dirty="0">
                        <a:solidFill>
                          <a:schemeClr val="tx1"/>
                        </a:solidFill>
                        <a:effectLst/>
                        <a:latin typeface="Calibri" panose="020F0502020204030204" pitchFamily="34" charset="0"/>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panose="020F0502020204030204" pitchFamily="34" charset="0"/>
                          <a:ea typeface="Times"/>
                          <a:cs typeface="Times New Roman"/>
                        </a:rPr>
                        <a:t>2016 SOL</a:t>
                      </a:r>
                      <a:endParaRPr lang="en-US" sz="2800" dirty="0">
                        <a:solidFill>
                          <a:schemeClr val="tx1"/>
                        </a:solidFill>
                        <a:effectLst/>
                        <a:latin typeface="Calibri" panose="020F0502020204030204" pitchFamily="34" charset="0"/>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138349">
                <a:tc>
                  <a:txBody>
                    <a:bodyPr/>
                    <a:lstStyle/>
                    <a:p>
                      <a:pPr marL="347345" marR="0" indent="-347345">
                        <a:spcBef>
                          <a:spcPts val="0"/>
                        </a:spcBef>
                        <a:spcAft>
                          <a:spcPts val="600"/>
                        </a:spcAft>
                      </a:pPr>
                      <a:r>
                        <a:rPr lang="en-US" sz="1400" dirty="0" smtClean="0">
                          <a:solidFill>
                            <a:schemeClr val="tx1"/>
                          </a:solidFill>
                          <a:effectLst/>
                          <a:latin typeface="Calibri" panose="020F0502020204030204" pitchFamily="34" charset="0"/>
                        </a:rPr>
                        <a:t>8.1	The student will</a:t>
                      </a:r>
                    </a:p>
                    <a:p>
                      <a:pPr marL="690563" marR="0" indent="-346075">
                        <a:spcBef>
                          <a:spcPts val="0"/>
                        </a:spcBef>
                        <a:spcAft>
                          <a:spcPts val="600"/>
                        </a:spcAft>
                      </a:pPr>
                      <a:r>
                        <a:rPr lang="en-US" sz="1400" dirty="0" smtClean="0">
                          <a:solidFill>
                            <a:schemeClr val="tx1"/>
                          </a:solidFill>
                          <a:effectLst/>
                          <a:latin typeface="Calibri" panose="020F0502020204030204" pitchFamily="34" charset="0"/>
                        </a:rPr>
                        <a:t>a)	simplify numerical expressions involving positive exponents, using rational numbers, order of operations, and properties of operations with real numbers; and </a:t>
                      </a:r>
                      <a:r>
                        <a:rPr lang="en-US" sz="1400" dirty="0" smtClean="0">
                          <a:solidFill>
                            <a:srgbClr val="FF0000"/>
                          </a:solidFill>
                          <a:effectLst/>
                          <a:latin typeface="Calibri" panose="020F0502020204030204" pitchFamily="34" charset="0"/>
                        </a:rPr>
                        <a:t>[Combined with 8.14a]</a:t>
                      </a:r>
                    </a:p>
                    <a:p>
                      <a:pPr marL="690563" marR="0" indent="-346075">
                        <a:spcBef>
                          <a:spcPts val="0"/>
                        </a:spcBef>
                        <a:spcAft>
                          <a:spcPts val="600"/>
                        </a:spcAft>
                      </a:pPr>
                      <a:r>
                        <a:rPr lang="en-US" sz="1400" dirty="0" smtClean="0">
                          <a:solidFill>
                            <a:schemeClr val="tx1"/>
                          </a:solidFill>
                          <a:effectLst/>
                          <a:latin typeface="Calibri" panose="020F0502020204030204" pitchFamily="34" charset="0"/>
                        </a:rPr>
                        <a:t>b)	compare and order decimals, fractions, </a:t>
                      </a:r>
                      <a:r>
                        <a:rPr lang="en-US" sz="1400" dirty="0" err="1" smtClean="0">
                          <a:solidFill>
                            <a:schemeClr val="tx1"/>
                          </a:solidFill>
                          <a:effectLst/>
                          <a:latin typeface="Calibri" panose="020F0502020204030204" pitchFamily="34" charset="0"/>
                        </a:rPr>
                        <a:t>percents</a:t>
                      </a:r>
                      <a:r>
                        <a:rPr lang="en-US" sz="1400" dirty="0" smtClean="0">
                          <a:solidFill>
                            <a:schemeClr val="tx1"/>
                          </a:solidFill>
                          <a:effectLst/>
                          <a:latin typeface="Calibri" panose="020F0502020204030204" pitchFamily="34" charset="0"/>
                        </a:rPr>
                        <a:t>, and numbers written in scientific notation. </a:t>
                      </a:r>
                      <a:r>
                        <a:rPr lang="en-US" sz="1400" dirty="0" smtClean="0">
                          <a:solidFill>
                            <a:srgbClr val="FF0000"/>
                          </a:solidFill>
                          <a:effectLst/>
                          <a:latin typeface="Calibri" panose="020F0502020204030204" pitchFamily="34" charset="0"/>
                        </a:rPr>
                        <a:t>[Moved to EKS]</a:t>
                      </a:r>
                      <a:endParaRPr lang="en-US" sz="1400" dirty="0">
                        <a:solidFill>
                          <a:srgbClr val="FF0000"/>
                        </a:solidFill>
                        <a:effectLst/>
                        <a:latin typeface="Calibri" panose="020F0502020204030204" pitchFamily="34" charset="0"/>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31470" marR="0" indent="-331470">
                        <a:spcBef>
                          <a:spcPts val="600"/>
                        </a:spcBef>
                        <a:spcAft>
                          <a:spcPts val="600"/>
                        </a:spcAft>
                      </a:pPr>
                      <a:r>
                        <a:rPr lang="en-US" sz="1400" b="1" dirty="0" smtClean="0">
                          <a:solidFill>
                            <a:schemeClr val="tx1"/>
                          </a:solidFill>
                          <a:effectLst/>
                          <a:latin typeface="Calibri" panose="020F0502020204030204" pitchFamily="34" charset="0"/>
                        </a:rPr>
                        <a:t>8.1	The student will compare and order real numbers. </a:t>
                      </a:r>
                      <a:endParaRPr lang="en-US" sz="1400" u="none" strike="noStrike" kern="1200" dirty="0" smtClean="0">
                        <a:solidFill>
                          <a:schemeClr val="dk1"/>
                        </a:solidFill>
                        <a:effectLst/>
                        <a:latin typeface="Calibri" panose="020F0502020204030204" pitchFamily="34" charset="0"/>
                        <a:ea typeface="+mn-ea"/>
                        <a:cs typeface="+mn-cs"/>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3400" y="3768400"/>
            <a:ext cx="8229600" cy="2292935"/>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a:solidFill>
                  <a:srgbClr val="FFFFFF"/>
                </a:solidFill>
                <a:latin typeface="Calibri" panose="020F0502020204030204" pitchFamily="34" charset="0"/>
              </a:rPr>
              <a:t>Revisions</a:t>
            </a:r>
            <a:r>
              <a:rPr lang="en-US" altLang="en-US" sz="1600" b="1" dirty="0">
                <a:solidFill>
                  <a:srgbClr val="FFFFFF"/>
                </a:solidFill>
                <a:latin typeface="Calibri" panose="020F0502020204030204" pitchFamily="34" charset="0"/>
              </a:rPr>
              <a:t>:</a:t>
            </a:r>
          </a:p>
          <a:p>
            <a:pPr marL="342900" indent="-34290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Simplifying numerical expressions is combined with 8.14a evaluating an algebraic expression for given replacement values of the variables</a:t>
            </a:r>
          </a:p>
          <a:p>
            <a:pPr marL="342900" indent="-342900">
              <a:spcBef>
                <a:spcPts val="600"/>
              </a:spcBef>
              <a:buFont typeface="Arial" panose="020B0604020202020204" pitchFamily="34" charset="0"/>
              <a:buChar char="•"/>
            </a:pPr>
            <a:r>
              <a:rPr lang="en-US" altLang="en-US" sz="1600" b="1" dirty="0">
                <a:solidFill>
                  <a:schemeClr val="bg1"/>
                </a:solidFill>
                <a:latin typeface="Calibri" panose="020F0502020204030204" pitchFamily="34" charset="0"/>
              </a:rPr>
              <a:t>Compare and order no more than 5 real numbers expressed as integers, fractions, mixed numbers, decimals, </a:t>
            </a:r>
            <a:r>
              <a:rPr lang="en-US" altLang="en-US" sz="1600" b="1" dirty="0" err="1">
                <a:solidFill>
                  <a:schemeClr val="bg1"/>
                </a:solidFill>
                <a:latin typeface="Calibri" panose="020F0502020204030204" pitchFamily="34" charset="0"/>
              </a:rPr>
              <a:t>percents</a:t>
            </a:r>
            <a:r>
              <a:rPr lang="en-US" altLang="en-US" sz="1600" b="1" dirty="0">
                <a:solidFill>
                  <a:schemeClr val="bg1"/>
                </a:solidFill>
                <a:latin typeface="Calibri" panose="020F0502020204030204" pitchFamily="34" charset="0"/>
              </a:rPr>
              <a:t>, numbers written in scientific notation, radicals (includes both positive and negative square roots) and </a:t>
            </a:r>
            <a:r>
              <a:rPr lang="el-GR" altLang="en-US" sz="1600" b="1" dirty="0">
                <a:solidFill>
                  <a:schemeClr val="bg1"/>
                </a:solidFill>
                <a:latin typeface="Times New Roman"/>
                <a:cs typeface="Times New Roman"/>
              </a:rPr>
              <a:t>π</a:t>
            </a:r>
            <a:endParaRPr lang="en-US" altLang="en-US" sz="1600" b="1" dirty="0">
              <a:solidFill>
                <a:schemeClr val="bg1"/>
              </a:solidFill>
              <a:latin typeface="Calibri" panose="020F0502020204030204" pitchFamily="34" charset="0"/>
            </a:endParaRPr>
          </a:p>
          <a:p>
            <a:pPr marL="342900" indent="-34290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Use rational approximations (to nearest hundredth) of irrational numbers to compare and order </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14</a:t>
            </a:fld>
            <a:endParaRPr lang="en-US" altLang="en-US"/>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645522585"/>
      </p:ext>
    </p:extLst>
  </p:cSld>
  <p:clrMapOvr>
    <a:masterClrMapping/>
  </p:clrMapOvr>
  <mc:AlternateContent xmlns:mc="http://schemas.openxmlformats.org/markup-compatibility/2006" xmlns:p14="http://schemas.microsoft.com/office/powerpoint/2010/main">
    <mc:Choice Requires="p14">
      <p:transition p14:dur="10" advTm="55170"/>
    </mc:Choice>
    <mc:Fallback xmlns="">
      <p:transition advTm="551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52512973"/>
              </p:ext>
            </p:extLst>
          </p:nvPr>
        </p:nvGraphicFramePr>
        <p:xfrm>
          <a:off x="533400" y="990600"/>
          <a:ext cx="8229600" cy="1213096"/>
        </p:xfrm>
        <a:graphic>
          <a:graphicData uri="http://schemas.openxmlformats.org/drawingml/2006/table">
            <a:tbl>
              <a:tblPr firstRow="1" firstCol="1" bandRow="1">
                <a:tableStyleId>{5C22544A-7EE6-4342-B048-85BDC9FD1C3A}</a:tableStyleId>
              </a:tblPr>
              <a:tblGrid>
                <a:gridCol w="4114800"/>
                <a:gridCol w="4114800"/>
              </a:tblGrid>
              <a:tr h="248756">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862576">
                <a:tc>
                  <a:txBody>
                    <a:bodyPr/>
                    <a:lstStyle/>
                    <a:p>
                      <a:pPr marL="347345" marR="0" indent="-347345">
                        <a:spcBef>
                          <a:spcPts val="600"/>
                        </a:spcBef>
                        <a:spcAft>
                          <a:spcPts val="0"/>
                        </a:spcAft>
                      </a:pPr>
                      <a:r>
                        <a:rPr lang="en-US" sz="1400" dirty="0" smtClean="0">
                          <a:solidFill>
                            <a:schemeClr val="tx1"/>
                          </a:solidFill>
                          <a:effectLst/>
                          <a:latin typeface="Calibri" panose="020F0502020204030204" pitchFamily="34" charset="0"/>
                          <a:ea typeface="Times"/>
                        </a:rPr>
                        <a:t>8.2	The student will describe orally and in writing the relationships between the subsets of the real number system.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31470" marR="0" indent="-331470">
                        <a:spcBef>
                          <a:spcPts val="600"/>
                        </a:spcBef>
                        <a:spcAft>
                          <a:spcPts val="0"/>
                        </a:spcAft>
                      </a:pPr>
                      <a:r>
                        <a:rPr lang="en-US" sz="1400" b="1" dirty="0" smtClean="0">
                          <a:solidFill>
                            <a:schemeClr val="tx1"/>
                          </a:solidFill>
                          <a:effectLst/>
                          <a:latin typeface="Calibri" panose="020F0502020204030204" pitchFamily="34" charset="0"/>
                        </a:rPr>
                        <a:t>8.2	The student will describe the relationships between the subsets of the real number system. </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30352" y="2524495"/>
            <a:ext cx="8229600" cy="661720"/>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a:solidFill>
                  <a:srgbClr val="FFFFFF"/>
                </a:solidFill>
                <a:latin typeface="Calibri" panose="020F0502020204030204" pitchFamily="34" charset="0"/>
              </a:rPr>
              <a:t>Revisions</a:t>
            </a:r>
            <a:r>
              <a:rPr lang="en-US" altLang="en-US" sz="1600" b="1" dirty="0">
                <a:solidFill>
                  <a:srgbClr val="FFFFFF"/>
                </a:solidFill>
                <a:latin typeface="Calibri" panose="020F0502020204030204" pitchFamily="34" charset="0"/>
              </a:rPr>
              <a:t>:</a:t>
            </a:r>
          </a:p>
          <a:p>
            <a:pPr marL="342900" indent="-34290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No revisions</a:t>
            </a:r>
            <a:endParaRPr lang="en-US" altLang="en-US" sz="1600" b="1" dirty="0">
              <a:solidFill>
                <a:schemeClr val="bg1"/>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A80BF363-A4AE-4674-8624-FB517241064C}" type="slidenum">
              <a:rPr lang="en-US" altLang="en-US" smtClean="0"/>
              <a:pPr/>
              <a:t>15</a:t>
            </a:fld>
            <a:endParaRPr lang="en-US" altLang="en-US"/>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98024303"/>
      </p:ext>
    </p:extLst>
  </p:cSld>
  <p:clrMapOvr>
    <a:masterClrMapping/>
  </p:clrMapOvr>
  <mc:AlternateContent xmlns:mc="http://schemas.openxmlformats.org/markup-compatibility/2006" xmlns:p14="http://schemas.microsoft.com/office/powerpoint/2010/main">
    <mc:Choice Requires="p14">
      <p:transition p14:dur="10" advTm="13257"/>
    </mc:Choice>
    <mc:Fallback xmlns="">
      <p:transition advTm="132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5217778"/>
              </p:ext>
            </p:extLst>
          </p:nvPr>
        </p:nvGraphicFramePr>
        <p:xfrm>
          <a:off x="530352" y="990600"/>
          <a:ext cx="8229600" cy="2096984"/>
        </p:xfrm>
        <a:graphic>
          <a:graphicData uri="http://schemas.openxmlformats.org/drawingml/2006/table">
            <a:tbl>
              <a:tblPr firstRow="1" firstCol="1" bandRow="1">
                <a:tableStyleId>{5C22544A-7EE6-4342-B048-85BDC9FD1C3A}</a:tableStyleId>
              </a:tblPr>
              <a:tblGrid>
                <a:gridCol w="4114800"/>
                <a:gridCol w="4114800"/>
              </a:tblGrid>
              <a:tr h="368173">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728811">
                <a:tc>
                  <a:txBody>
                    <a:bodyPr/>
                    <a:lstStyle/>
                    <a:p>
                      <a:pPr marL="347345" marR="0" indent="-347345">
                        <a:spcBef>
                          <a:spcPts val="600"/>
                        </a:spcBef>
                        <a:spcAft>
                          <a:spcPts val="0"/>
                        </a:spcAft>
                      </a:pPr>
                      <a:endParaRPr lang="en-US" sz="1400" dirty="0">
                        <a:solidFill>
                          <a:schemeClr val="tx1"/>
                        </a:solidFill>
                        <a:effectLst/>
                        <a:latin typeface="Calibri" panose="020F0502020204030204" pitchFamily="34" charset="0"/>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31470" marR="0" indent="-331470">
                        <a:spcBef>
                          <a:spcPts val="600"/>
                        </a:spcBef>
                        <a:spcAft>
                          <a:spcPts val="0"/>
                        </a:spcAft>
                      </a:pPr>
                      <a:r>
                        <a:rPr lang="en-US" sz="1400" b="1" dirty="0" smtClean="0">
                          <a:solidFill>
                            <a:schemeClr val="tx1"/>
                          </a:solidFill>
                          <a:effectLst/>
                          <a:latin typeface="Calibri" panose="020F0502020204030204" pitchFamily="34" charset="0"/>
                        </a:rPr>
                        <a:t>8.3	The student will </a:t>
                      </a:r>
                    </a:p>
                    <a:p>
                      <a:pPr marL="331470" marR="0" indent="-331470">
                        <a:spcBef>
                          <a:spcPts val="600"/>
                        </a:spcBef>
                        <a:spcAft>
                          <a:spcPts val="0"/>
                        </a:spcAft>
                      </a:pPr>
                      <a:r>
                        <a:rPr lang="en-US" sz="1400" b="1" dirty="0" smtClean="0">
                          <a:solidFill>
                            <a:schemeClr val="tx1"/>
                          </a:solidFill>
                          <a:effectLst/>
                          <a:latin typeface="Calibri" panose="020F0502020204030204" pitchFamily="34" charset="0"/>
                        </a:rPr>
                        <a:t>a)	estimate and determine the two consecutive integers between which a square root lies; and </a:t>
                      </a:r>
                      <a:r>
                        <a:rPr lang="en-US" sz="1400" b="1" dirty="0" smtClean="0">
                          <a:solidFill>
                            <a:srgbClr val="FF0000"/>
                          </a:solidFill>
                          <a:effectLst/>
                          <a:latin typeface="Calibri" panose="020F0502020204030204" pitchFamily="34" charset="0"/>
                        </a:rPr>
                        <a:t>[Moved from 8.5b]</a:t>
                      </a:r>
                    </a:p>
                    <a:p>
                      <a:pPr marL="331470" marR="0" indent="-331470">
                        <a:spcBef>
                          <a:spcPts val="600"/>
                        </a:spcBef>
                        <a:spcAft>
                          <a:spcPts val="0"/>
                        </a:spcAft>
                      </a:pPr>
                      <a:r>
                        <a:rPr lang="en-US" sz="1400" b="1" dirty="0" smtClean="0">
                          <a:solidFill>
                            <a:schemeClr val="tx1"/>
                          </a:solidFill>
                          <a:effectLst/>
                          <a:latin typeface="Calibri" panose="020F0502020204030204" pitchFamily="34" charset="0"/>
                        </a:rPr>
                        <a:t>b)	determine both the positive and negative square roots of a given perfect square. </a:t>
                      </a:r>
                      <a:r>
                        <a:rPr lang="en-US" sz="1400" b="1" dirty="0" smtClean="0">
                          <a:solidFill>
                            <a:srgbClr val="FF0000"/>
                          </a:solidFill>
                          <a:effectLst/>
                          <a:latin typeface="Calibri" panose="020F0502020204030204" pitchFamily="34" charset="0"/>
                        </a:rPr>
                        <a:t>[Moved from 8.5 EKS]</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Text Box 4"/>
          <p:cNvSpPr txBox="1">
            <a:spLocks noChangeArrowheads="1"/>
          </p:cNvSpPr>
          <p:nvPr/>
        </p:nvSpPr>
        <p:spPr bwMode="auto">
          <a:xfrm>
            <a:off x="530352" y="3419008"/>
            <a:ext cx="8229600" cy="954107"/>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a:solidFill>
                  <a:srgbClr val="FFFFFF"/>
                </a:solidFill>
                <a:latin typeface="Calibri" panose="020F0502020204030204" pitchFamily="34" charset="0"/>
              </a:rPr>
              <a:t>Revisions</a:t>
            </a:r>
            <a:r>
              <a:rPr lang="en-US" altLang="en-US" sz="1600" b="1" dirty="0">
                <a:solidFill>
                  <a:srgbClr val="FFFFFF"/>
                </a:solidFill>
                <a:latin typeface="Calibri" panose="020F0502020204030204" pitchFamily="34" charset="0"/>
              </a:rPr>
              <a:t>:</a:t>
            </a:r>
          </a:p>
          <a:p>
            <a:pPr marL="342900" indent="-342900">
              <a:spcBef>
                <a:spcPct val="50000"/>
              </a:spcBef>
              <a:buFont typeface="Arial" panose="020B0604020202020204" pitchFamily="34" charset="0"/>
              <a:buChar char="•"/>
            </a:pPr>
            <a:r>
              <a:rPr lang="en-US" altLang="en-US" sz="1600" b="1" dirty="0" smtClean="0">
                <a:solidFill>
                  <a:srgbClr val="FFFFFF"/>
                </a:solidFill>
                <a:latin typeface="Calibri" panose="020F0502020204030204" pitchFamily="34" charset="0"/>
              </a:rPr>
              <a:t>8.3a - Estimate </a:t>
            </a:r>
            <a:r>
              <a:rPr lang="en-US" altLang="en-US" sz="1600" b="1" dirty="0">
                <a:solidFill>
                  <a:srgbClr val="FFFFFF"/>
                </a:solidFill>
                <a:latin typeface="Calibri" panose="020F0502020204030204" pitchFamily="34" charset="0"/>
              </a:rPr>
              <a:t>and determine the two consecutive integers between which a </a:t>
            </a:r>
            <a:r>
              <a:rPr lang="en-US" altLang="en-US" sz="1600" b="1" dirty="0" smtClean="0">
                <a:solidFill>
                  <a:srgbClr val="FFFFFF"/>
                </a:solidFill>
                <a:latin typeface="Calibri" panose="020F0502020204030204" pitchFamily="34" charset="0"/>
              </a:rPr>
              <a:t>positive or negative square </a:t>
            </a:r>
            <a:r>
              <a:rPr lang="en-US" altLang="en-US" sz="1600" b="1" dirty="0">
                <a:solidFill>
                  <a:srgbClr val="FFFFFF"/>
                </a:solidFill>
                <a:latin typeface="Calibri" panose="020F0502020204030204" pitchFamily="34" charset="0"/>
              </a:rPr>
              <a:t>root lies (expanded beyond whole numbers) </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16</a:t>
            </a:fld>
            <a:endParaRPr lang="en-US" altLang="en-US"/>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096294157"/>
      </p:ext>
    </p:extLst>
  </p:cSld>
  <p:clrMapOvr>
    <a:masterClrMapping/>
  </p:clrMapOvr>
  <mc:AlternateContent xmlns:mc="http://schemas.openxmlformats.org/markup-compatibility/2006" xmlns:p14="http://schemas.microsoft.com/office/powerpoint/2010/main">
    <mc:Choice Requires="p14">
      <p:transition p14:dur="10" advTm="16609"/>
    </mc:Choice>
    <mc:Fallback xmlns="">
      <p:transition advTm="166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066800"/>
          </a:xfrm>
        </p:spPr>
        <p:txBody>
          <a:bodyPr/>
          <a:lstStyle/>
          <a:p>
            <a:pPr algn="ctr"/>
            <a:r>
              <a:rPr lang="en-US" dirty="0" smtClean="0"/>
              <a:t>Computation and Estimation</a:t>
            </a:r>
            <a:endParaRPr lang="en-US" dirty="0"/>
          </a:p>
        </p:txBody>
      </p:sp>
      <p:sp>
        <p:nvSpPr>
          <p:cNvPr id="3" name="Slide Number Placeholder 2"/>
          <p:cNvSpPr>
            <a:spLocks noGrp="1"/>
          </p:cNvSpPr>
          <p:nvPr>
            <p:ph type="sldNum" sz="quarter" idx="12"/>
          </p:nvPr>
        </p:nvSpPr>
        <p:spPr/>
        <p:txBody>
          <a:bodyPr/>
          <a:lstStyle/>
          <a:p>
            <a:fld id="{D47E1349-D74C-4A2D-9313-8E32EAF75841}" type="slidenum">
              <a:rPr lang="en-US" altLang="en-US" smtClean="0">
                <a:solidFill>
                  <a:srgbClr val="000000"/>
                </a:solidFill>
              </a:rPr>
              <a:pPr/>
              <a:t>17</a:t>
            </a:fld>
            <a:endParaRPr lang="en-US" altLang="en-US">
              <a:solidFill>
                <a:srgbClr val="000000"/>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611750780"/>
      </p:ext>
    </p:extLst>
  </p:cSld>
  <p:clrMapOvr>
    <a:masterClrMapping/>
  </p:clrMapOvr>
  <mc:AlternateContent xmlns:mc="http://schemas.openxmlformats.org/markup-compatibility/2006" xmlns:p14="http://schemas.microsoft.com/office/powerpoint/2010/main">
    <mc:Choice Requires="p14">
      <p:transition p14:dur="10" advTm="5458"/>
    </mc:Choice>
    <mc:Fallback xmlns="">
      <p:transition advTm="54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50834485"/>
              </p:ext>
            </p:extLst>
          </p:nvPr>
        </p:nvGraphicFramePr>
        <p:xfrm>
          <a:off x="533400" y="990599"/>
          <a:ext cx="8229600" cy="1942605"/>
        </p:xfrm>
        <a:graphic>
          <a:graphicData uri="http://schemas.openxmlformats.org/drawingml/2006/table">
            <a:tbl>
              <a:tblPr firstRow="1" firstCol="1" bandRow="1">
                <a:tableStyleId>{5C22544A-7EE6-4342-B048-85BDC9FD1C3A}</a:tableStyleId>
              </a:tblPr>
              <a:tblGrid>
                <a:gridCol w="4114800"/>
                <a:gridCol w="4114800"/>
              </a:tblGrid>
              <a:tr h="381880">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560725">
                <a:tc>
                  <a:txBody>
                    <a:bodyPr/>
                    <a:lstStyle/>
                    <a:p>
                      <a:pPr marL="347345" marR="0" indent="-347345">
                        <a:spcBef>
                          <a:spcPts val="0"/>
                        </a:spcBef>
                        <a:spcAft>
                          <a:spcPts val="600"/>
                        </a:spcAft>
                      </a:pPr>
                      <a:r>
                        <a:rPr lang="en-US" sz="1400" dirty="0" smtClean="0">
                          <a:solidFill>
                            <a:schemeClr val="tx1"/>
                          </a:solidFill>
                          <a:effectLst/>
                          <a:latin typeface="Calibri" panose="020F0502020204030204" pitchFamily="34" charset="0"/>
                        </a:rPr>
                        <a:t>8.3	The student will</a:t>
                      </a:r>
                    </a:p>
                    <a:p>
                      <a:pPr marL="690563" marR="0" indent="-346075">
                        <a:spcBef>
                          <a:spcPts val="0"/>
                        </a:spcBef>
                        <a:spcAft>
                          <a:spcPts val="600"/>
                        </a:spcAft>
                      </a:pPr>
                      <a:r>
                        <a:rPr lang="en-US" sz="1400" dirty="0" smtClean="0">
                          <a:solidFill>
                            <a:schemeClr val="tx1"/>
                          </a:solidFill>
                          <a:effectLst/>
                          <a:latin typeface="Calibri" panose="020F0502020204030204" pitchFamily="34" charset="0"/>
                        </a:rPr>
                        <a:t>a)	solve practical problems involving rational numbers, </a:t>
                      </a:r>
                      <a:r>
                        <a:rPr lang="en-US" sz="1400" dirty="0" err="1" smtClean="0">
                          <a:solidFill>
                            <a:schemeClr val="tx1"/>
                          </a:solidFill>
                          <a:effectLst/>
                          <a:latin typeface="Calibri" panose="020F0502020204030204" pitchFamily="34" charset="0"/>
                        </a:rPr>
                        <a:t>percents</a:t>
                      </a:r>
                      <a:r>
                        <a:rPr lang="en-US" sz="1400" dirty="0" smtClean="0">
                          <a:solidFill>
                            <a:schemeClr val="tx1"/>
                          </a:solidFill>
                          <a:effectLst/>
                          <a:latin typeface="Calibri" panose="020F0502020204030204" pitchFamily="34" charset="0"/>
                        </a:rPr>
                        <a:t>, ratios, and proportions; and</a:t>
                      </a:r>
                    </a:p>
                    <a:p>
                      <a:pPr marL="690563" marR="0" indent="-346075">
                        <a:spcBef>
                          <a:spcPts val="0"/>
                        </a:spcBef>
                        <a:spcAft>
                          <a:spcPts val="600"/>
                        </a:spcAft>
                      </a:pPr>
                      <a:r>
                        <a:rPr lang="en-US" sz="1400" dirty="0" smtClean="0">
                          <a:solidFill>
                            <a:schemeClr val="tx1"/>
                          </a:solidFill>
                          <a:effectLst/>
                          <a:latin typeface="Calibri" panose="020F0502020204030204" pitchFamily="34" charset="0"/>
                        </a:rPr>
                        <a:t>b)	determine the percent increase or decrease for a given situation.</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4488" lvl="0" indent="-344488">
                        <a:buFont typeface="Arial" panose="020B0604020202020204" pitchFamily="34" charset="0"/>
                        <a:buNone/>
                      </a:pPr>
                      <a:r>
                        <a:rPr lang="en-US" sz="1400" b="1" u="none" strike="noStrike" kern="1200" dirty="0" smtClean="0">
                          <a:solidFill>
                            <a:schemeClr val="dk1"/>
                          </a:solidFill>
                          <a:effectLst/>
                          <a:latin typeface="Calibri" panose="020F0502020204030204" pitchFamily="34" charset="0"/>
                          <a:ea typeface="+mn-ea"/>
                          <a:cs typeface="+mn-cs"/>
                        </a:rPr>
                        <a:t>8.4	The student will solve practical problems involving consumer applications.</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Box 4"/>
          <p:cNvSpPr txBox="1">
            <a:spLocks noChangeArrowheads="1"/>
          </p:cNvSpPr>
          <p:nvPr/>
        </p:nvSpPr>
        <p:spPr bwMode="auto">
          <a:xfrm>
            <a:off x="530352" y="3262202"/>
            <a:ext cx="8229600" cy="2185214"/>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a:solidFill>
                  <a:srgbClr val="FFFFFF"/>
                </a:solidFill>
                <a:latin typeface="Calibri" panose="020F0502020204030204" pitchFamily="34" charset="0"/>
              </a:rPr>
              <a:t>Revisions</a:t>
            </a:r>
            <a:r>
              <a:rPr lang="en-US" altLang="en-US" sz="1600" b="1" dirty="0">
                <a:solidFill>
                  <a:srgbClr val="FFFFFF"/>
                </a:solidFill>
                <a:latin typeface="Calibri" panose="020F0502020204030204" pitchFamily="34" charset="0"/>
              </a:rPr>
              <a:t>:</a:t>
            </a:r>
          </a:p>
          <a:p>
            <a:pPr marL="342900" indent="-342900">
              <a:spcBef>
                <a:spcPct val="50000"/>
              </a:spcBef>
              <a:buFont typeface="Arial" panose="020B0604020202020204" pitchFamily="34" charset="0"/>
              <a:buChar char="•"/>
            </a:pPr>
            <a:r>
              <a:rPr lang="en-US" altLang="en-US" sz="1600" b="1" dirty="0" smtClean="0">
                <a:solidFill>
                  <a:srgbClr val="FFFFFF"/>
                </a:solidFill>
                <a:latin typeface="Calibri" panose="020F0502020204030204" pitchFamily="34" charset="0"/>
              </a:rPr>
              <a:t>Solve practical problems involving consumer applications by using proportional reasoning</a:t>
            </a:r>
          </a:p>
          <a:p>
            <a:pPr marL="342900" indent="-342900">
              <a:spcBef>
                <a:spcPct val="50000"/>
              </a:spcBef>
              <a:buFont typeface="Arial" panose="020B0604020202020204" pitchFamily="34" charset="0"/>
              <a:buChar char="•"/>
            </a:pPr>
            <a:r>
              <a:rPr lang="en-US" altLang="en-US" sz="1600" b="1" dirty="0" smtClean="0">
                <a:solidFill>
                  <a:srgbClr val="FFFFFF"/>
                </a:solidFill>
                <a:latin typeface="Calibri" panose="020F0502020204030204" pitchFamily="34" charset="0"/>
              </a:rPr>
              <a:t>Reconcile an account balance given a statement with 5 or fewer transactions </a:t>
            </a:r>
          </a:p>
          <a:p>
            <a:pPr marL="342900" indent="-342900">
              <a:spcBef>
                <a:spcPct val="50000"/>
              </a:spcBef>
              <a:buFont typeface="Arial" panose="020B0604020202020204" pitchFamily="34" charset="0"/>
              <a:buChar char="•"/>
            </a:pPr>
            <a:r>
              <a:rPr lang="en-US" altLang="en-US" sz="1600" b="1" dirty="0" smtClean="0">
                <a:solidFill>
                  <a:srgbClr val="FFFFFF"/>
                </a:solidFill>
                <a:latin typeface="Calibri" panose="020F0502020204030204" pitchFamily="34" charset="0"/>
              </a:rPr>
              <a:t>Compute sales tax or tip and the total</a:t>
            </a:r>
          </a:p>
          <a:p>
            <a:pPr marL="342900" indent="-342900">
              <a:spcBef>
                <a:spcPct val="50000"/>
              </a:spcBef>
              <a:buFont typeface="Arial" panose="020B0604020202020204" pitchFamily="34" charset="0"/>
              <a:buChar char="•"/>
            </a:pPr>
            <a:r>
              <a:rPr lang="en-US" altLang="en-US" sz="1600" b="1" dirty="0" smtClean="0">
                <a:solidFill>
                  <a:srgbClr val="FFFFFF"/>
                </a:solidFill>
                <a:latin typeface="Calibri" panose="020F0502020204030204" pitchFamily="34" charset="0"/>
              </a:rPr>
              <a:t>Compute simple </a:t>
            </a:r>
            <a:r>
              <a:rPr lang="en-US" altLang="en-US" sz="1600" b="1" dirty="0">
                <a:solidFill>
                  <a:srgbClr val="FFFFFF"/>
                </a:solidFill>
                <a:latin typeface="Calibri" panose="020F0502020204030204" pitchFamily="34" charset="0"/>
              </a:rPr>
              <a:t>interest </a:t>
            </a:r>
            <a:r>
              <a:rPr lang="en-US" altLang="en-US" sz="1600" b="1" dirty="0" smtClean="0">
                <a:solidFill>
                  <a:srgbClr val="FFFFFF"/>
                </a:solidFill>
                <a:latin typeface="Calibri" panose="020F0502020204030204" pitchFamily="34" charset="0"/>
              </a:rPr>
              <a:t>and new balance given </a:t>
            </a:r>
            <a:r>
              <a:rPr lang="en-US" altLang="en-US" sz="1600" b="1" dirty="0">
                <a:solidFill>
                  <a:srgbClr val="FFFFFF"/>
                </a:solidFill>
                <a:latin typeface="Calibri" panose="020F0502020204030204" pitchFamily="34" charset="0"/>
              </a:rPr>
              <a:t>the principal, interest rate, and </a:t>
            </a:r>
            <a:r>
              <a:rPr lang="en-US" altLang="en-US" sz="1600" b="1" dirty="0" smtClean="0">
                <a:solidFill>
                  <a:srgbClr val="FFFFFF"/>
                </a:solidFill>
                <a:latin typeface="Calibri" panose="020F0502020204030204" pitchFamily="34" charset="0"/>
              </a:rPr>
              <a:t>time</a:t>
            </a:r>
          </a:p>
          <a:p>
            <a:pPr marL="342900" indent="-342900">
              <a:spcBef>
                <a:spcPct val="50000"/>
              </a:spcBef>
              <a:buFont typeface="Arial" panose="020B0604020202020204" pitchFamily="34" charset="0"/>
              <a:buChar char="•"/>
            </a:pPr>
            <a:r>
              <a:rPr lang="en-US" altLang="en-US" sz="1600" b="1" dirty="0" smtClean="0">
                <a:solidFill>
                  <a:srgbClr val="FFFFFF"/>
                </a:solidFill>
                <a:latin typeface="Calibri" panose="020F0502020204030204" pitchFamily="34" charset="0"/>
              </a:rPr>
              <a:t>Compute the percent of increase or decrease in a practical situation</a:t>
            </a:r>
            <a:endParaRPr lang="en-US" altLang="en-US" sz="1600" b="1" dirty="0">
              <a:solidFill>
                <a:srgbClr val="FFFFFF"/>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A80BF363-A4AE-4674-8624-FB517241064C}" type="slidenum">
              <a:rPr lang="en-US" altLang="en-US" smtClean="0"/>
              <a:pPr/>
              <a:t>18</a:t>
            </a:fld>
            <a:endParaRPr lang="en-US" altLang="en-US"/>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182879288"/>
      </p:ext>
    </p:extLst>
  </p:cSld>
  <p:clrMapOvr>
    <a:masterClrMapping/>
  </p:clrMapOvr>
  <mc:AlternateContent xmlns:mc="http://schemas.openxmlformats.org/markup-compatibility/2006" xmlns:p14="http://schemas.microsoft.com/office/powerpoint/2010/main">
    <mc:Choice Requires="p14">
      <p:transition p14:dur="10" advTm="46671"/>
    </mc:Choice>
    <mc:Fallback xmlns="">
      <p:transition advTm="466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14613055"/>
              </p:ext>
            </p:extLst>
          </p:nvPr>
        </p:nvGraphicFramePr>
        <p:xfrm>
          <a:off x="533400" y="987552"/>
          <a:ext cx="8229600" cy="1287865"/>
        </p:xfrm>
        <a:graphic>
          <a:graphicData uri="http://schemas.openxmlformats.org/drawingml/2006/table">
            <a:tbl>
              <a:tblPr firstRow="1" firstCol="1" bandRow="1">
                <a:tableStyleId>{5C22544A-7EE6-4342-B048-85BDC9FD1C3A}</a:tableStyleId>
              </a:tblPr>
              <a:tblGrid>
                <a:gridCol w="4114800"/>
                <a:gridCol w="4114800"/>
              </a:tblGrid>
              <a:tr h="281855">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937345">
                <a:tc>
                  <a:txBody>
                    <a:bodyPr/>
                    <a:lstStyle/>
                    <a:p>
                      <a:pPr marL="347345" marR="0" indent="-347345">
                        <a:spcBef>
                          <a:spcPts val="600"/>
                        </a:spcBef>
                        <a:spcAft>
                          <a:spcPts val="600"/>
                        </a:spcAft>
                      </a:pPr>
                      <a:r>
                        <a:rPr lang="en-US" sz="1400" dirty="0" smtClean="0">
                          <a:solidFill>
                            <a:schemeClr val="tx1"/>
                          </a:solidFill>
                          <a:effectLst/>
                          <a:latin typeface="Calibri" panose="020F0502020204030204" pitchFamily="34" charset="0"/>
                        </a:rPr>
                        <a:t>8.4	The student will apply the order of operations to evaluate algebraic expressions for given replacement values of the variables. </a:t>
                      </a:r>
                      <a:r>
                        <a:rPr lang="en-US" sz="1400" dirty="0" smtClean="0">
                          <a:solidFill>
                            <a:srgbClr val="FF0000"/>
                          </a:solidFill>
                          <a:effectLst/>
                          <a:latin typeface="Calibri" panose="020F0502020204030204" pitchFamily="34" charset="0"/>
                        </a:rPr>
                        <a:t>[Moved to 8.14a]</a:t>
                      </a:r>
                      <a:endParaRPr lang="en-US" sz="1400" dirty="0">
                        <a:solidFill>
                          <a:srgbClr val="FF0000"/>
                        </a:solidFill>
                        <a:effectLst/>
                        <a:latin typeface="Calibri" panose="020F0502020204030204" pitchFamily="34" charset="0"/>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7345" marR="0" lvl="0" indent="-347345" algn="l" defTabSz="914400" rtl="0" eaLnBrk="1" latinLnBrk="0" hangingPunct="1">
                        <a:spcBef>
                          <a:spcPts val="600"/>
                        </a:spcBef>
                        <a:spcAft>
                          <a:spcPts val="600"/>
                        </a:spcAft>
                        <a:buFont typeface="Arial" panose="020B0604020202020204" pitchFamily="34" charset="0"/>
                        <a:buNone/>
                      </a:pPr>
                      <a:endParaRPr lang="en-US" sz="1400" b="1" kern="1200" dirty="0" smtClean="0">
                        <a:solidFill>
                          <a:schemeClr val="tx1"/>
                        </a:solidFill>
                        <a:effectLst/>
                        <a:latin typeface="Calibri" panose="020F0502020204030204" pitchFamily="34" charset="0"/>
                        <a:ea typeface="+mn-ea"/>
                        <a:cs typeface="+mn-cs"/>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3400" y="2599502"/>
            <a:ext cx="8229600" cy="707886"/>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rgbClr val="FFFFFF"/>
                </a:solidFill>
                <a:latin typeface="Calibri" panose="020F0502020204030204" pitchFamily="34" charset="0"/>
              </a:rPr>
              <a:t>Revisions</a:t>
            </a:r>
            <a:r>
              <a:rPr lang="en-US" altLang="en-US" sz="1600" b="1" dirty="0" smtClean="0">
                <a:solidFill>
                  <a:srgbClr val="FFFFFF"/>
                </a:solidFill>
                <a:latin typeface="Calibri" panose="020F0502020204030204" pitchFamily="34" charset="0"/>
              </a:rPr>
              <a:t>:</a:t>
            </a:r>
          </a:p>
          <a:p>
            <a:pPr marL="342900" indent="-342900">
              <a:spcBef>
                <a:spcPct val="50000"/>
              </a:spcBef>
              <a:buFont typeface="Arial" panose="020B0604020202020204" pitchFamily="34" charset="0"/>
              <a:buChar char="•"/>
            </a:pPr>
            <a:r>
              <a:rPr lang="en-US" altLang="en-US" sz="1600" b="1" dirty="0" smtClean="0">
                <a:solidFill>
                  <a:srgbClr val="FFFFFF"/>
                </a:solidFill>
                <a:latin typeface="Calibri" panose="020F0502020204030204" pitchFamily="34" charset="0"/>
              </a:rPr>
              <a:t>Moved to 8.14a in Patterns, Functions, and Algebra strand</a:t>
            </a:r>
            <a:endParaRPr lang="en-US" altLang="en-US" sz="1600" b="1" dirty="0">
              <a:solidFill>
                <a:srgbClr val="FFFFFF"/>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19</a:t>
            </a:fld>
            <a:endParaRPr lang="en-US" altLang="en-US"/>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394023361"/>
      </p:ext>
    </p:extLst>
  </p:cSld>
  <p:clrMapOvr>
    <a:masterClrMapping/>
  </p:clrMapOvr>
  <mc:AlternateContent xmlns:mc="http://schemas.openxmlformats.org/markup-compatibility/2006" xmlns:p14="http://schemas.microsoft.com/office/powerpoint/2010/main">
    <mc:Choice Requires="p14">
      <p:transition p14:dur="10" advTm="13267"/>
    </mc:Choice>
    <mc:Fallback xmlns="">
      <p:transition advTm="132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76200" y="609600"/>
            <a:ext cx="8153400" cy="1143000"/>
          </a:xfrm>
        </p:spPr>
        <p:txBody>
          <a:bodyPr/>
          <a:lstStyle/>
          <a:p>
            <a:r>
              <a:rPr lang="en-US" altLang="en-US" sz="3200" b="1" dirty="0" smtClean="0"/>
              <a:t>Purpose</a:t>
            </a:r>
            <a:endParaRPr lang="en-US" altLang="en-US" b="1" dirty="0"/>
          </a:p>
        </p:txBody>
      </p:sp>
      <p:sp>
        <p:nvSpPr>
          <p:cNvPr id="79875" name="Rectangle 3"/>
          <p:cNvSpPr>
            <a:spLocks noGrp="1" noChangeArrowheads="1"/>
          </p:cNvSpPr>
          <p:nvPr>
            <p:ph idx="1"/>
          </p:nvPr>
        </p:nvSpPr>
        <p:spPr/>
        <p:txBody>
          <a:bodyPr/>
          <a:lstStyle/>
          <a:p>
            <a:r>
              <a:rPr lang="en-US" altLang="en-US" sz="2800" dirty="0" smtClean="0"/>
              <a:t>Overview </a:t>
            </a:r>
            <a:r>
              <a:rPr lang="en-US" altLang="en-US" sz="2800" dirty="0"/>
              <a:t>of the </a:t>
            </a:r>
            <a:r>
              <a:rPr lang="en-US" altLang="en-US" sz="2800" dirty="0" smtClean="0"/>
              <a:t>2016 </a:t>
            </a:r>
            <a:r>
              <a:rPr lang="en-US" altLang="en-US" sz="2800" i="1" dirty="0"/>
              <a:t>Mathematics Standards of </a:t>
            </a:r>
            <a:r>
              <a:rPr lang="en-US" altLang="en-US" sz="2800" i="1" dirty="0" smtClean="0"/>
              <a:t>Learning</a:t>
            </a:r>
            <a:r>
              <a:rPr lang="en-US" altLang="en-US" sz="2800" dirty="0"/>
              <a:t> </a:t>
            </a:r>
            <a:r>
              <a:rPr lang="en-US" altLang="en-US" sz="2800" dirty="0" smtClean="0"/>
              <a:t>and the </a:t>
            </a:r>
            <a:r>
              <a:rPr lang="en-US" altLang="en-US" sz="2800" i="1" dirty="0" smtClean="0"/>
              <a:t>Curriculum Framework</a:t>
            </a:r>
            <a:endParaRPr lang="en-US" altLang="en-US" sz="2800" dirty="0"/>
          </a:p>
          <a:p>
            <a:r>
              <a:rPr lang="en-US" altLang="en-US" sz="2800" dirty="0"/>
              <a:t>Highlight information included in the Essential Knowledge and Skills and the Understanding the Standard sections of the </a:t>
            </a:r>
            <a:r>
              <a:rPr lang="en-US" altLang="en-US" sz="2800" i="1" dirty="0"/>
              <a:t>Curriculum Framework</a:t>
            </a:r>
          </a:p>
        </p:txBody>
      </p:sp>
      <p:sp>
        <p:nvSpPr>
          <p:cNvPr id="2" name="Slide Number Placeholder 1"/>
          <p:cNvSpPr>
            <a:spLocks noGrp="1"/>
          </p:cNvSpPr>
          <p:nvPr>
            <p:ph type="sldNum" sz="quarter" idx="12"/>
          </p:nvPr>
        </p:nvSpPr>
        <p:spPr/>
        <p:txBody>
          <a:bodyPr/>
          <a:lstStyle/>
          <a:p>
            <a:fld id="{C4F0E998-9182-4C89-B3A3-3657E8366C65}" type="slidenum">
              <a:rPr lang="en-US" altLang="en-US" smtClean="0">
                <a:solidFill>
                  <a:srgbClr val="000000"/>
                </a:solidFill>
              </a:rPr>
              <a:pPr/>
              <a:t>2</a:t>
            </a:fld>
            <a:endParaRPr lang="en-US" altLang="en-US">
              <a:solidFill>
                <a:srgbClr val="000000"/>
              </a:solidFill>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5492426"/>
      </p:ext>
    </p:extLst>
  </p:cSld>
  <p:clrMapOvr>
    <a:masterClrMapping/>
  </p:clrMapOvr>
  <mc:AlternateContent xmlns:mc="http://schemas.openxmlformats.org/markup-compatibility/2006" xmlns:p14="http://schemas.microsoft.com/office/powerpoint/2010/main">
    <mc:Choice Requires="p14">
      <p:transition p14:dur="10" advTm="25770"/>
    </mc:Choice>
    <mc:Fallback xmlns="">
      <p:transition advTm="257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1283375"/>
              </p:ext>
            </p:extLst>
          </p:nvPr>
        </p:nvGraphicFramePr>
        <p:xfrm>
          <a:off x="530350" y="987552"/>
          <a:ext cx="8198014" cy="1939910"/>
        </p:xfrm>
        <a:graphic>
          <a:graphicData uri="http://schemas.openxmlformats.org/drawingml/2006/table">
            <a:tbl>
              <a:tblPr firstRow="1" firstCol="1" bandRow="1">
                <a:tableStyleId>{5C22544A-7EE6-4342-B048-85BDC9FD1C3A}</a:tableStyleId>
              </a:tblPr>
              <a:tblGrid>
                <a:gridCol w="4099007"/>
                <a:gridCol w="4099007"/>
              </a:tblGrid>
              <a:tr h="310662">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589390">
                <a:tc>
                  <a:txBody>
                    <a:bodyPr/>
                    <a:lstStyle/>
                    <a:p>
                      <a:pPr marL="347345" marR="0" indent="-347345">
                        <a:spcBef>
                          <a:spcPts val="600"/>
                        </a:spcBef>
                        <a:spcAft>
                          <a:spcPts val="0"/>
                        </a:spcAft>
                      </a:pPr>
                      <a:r>
                        <a:rPr lang="en-US" sz="1400" dirty="0" smtClean="0">
                          <a:solidFill>
                            <a:schemeClr val="tx1"/>
                          </a:solidFill>
                          <a:effectLst/>
                          <a:latin typeface="Calibri" panose="020F0502020204030204" pitchFamily="34" charset="0"/>
                        </a:rPr>
                        <a:t>8.5	The student will</a:t>
                      </a:r>
                    </a:p>
                    <a:p>
                      <a:pPr marL="690563" marR="0" indent="-346075">
                        <a:spcBef>
                          <a:spcPts val="600"/>
                        </a:spcBef>
                        <a:spcAft>
                          <a:spcPts val="0"/>
                        </a:spcAft>
                      </a:pPr>
                      <a:r>
                        <a:rPr lang="en-US" sz="1400" dirty="0" smtClean="0">
                          <a:solidFill>
                            <a:schemeClr val="tx1"/>
                          </a:solidFill>
                          <a:effectLst/>
                          <a:latin typeface="Calibri" panose="020F0502020204030204" pitchFamily="34" charset="0"/>
                        </a:rPr>
                        <a:t>a)	determine whether a given number is a perfect square; and </a:t>
                      </a:r>
                      <a:r>
                        <a:rPr lang="en-US" sz="1400" dirty="0" smtClean="0">
                          <a:solidFill>
                            <a:srgbClr val="FF0000"/>
                          </a:solidFill>
                          <a:effectLst/>
                          <a:latin typeface="Calibri" panose="020F0502020204030204" pitchFamily="34" charset="0"/>
                        </a:rPr>
                        <a:t>[Included in 7.1]</a:t>
                      </a:r>
                    </a:p>
                    <a:p>
                      <a:pPr marL="690563" marR="0" indent="-346075">
                        <a:spcBef>
                          <a:spcPts val="600"/>
                        </a:spcBef>
                        <a:spcAft>
                          <a:spcPts val="0"/>
                        </a:spcAft>
                      </a:pPr>
                      <a:r>
                        <a:rPr lang="en-US" sz="1400" dirty="0" smtClean="0">
                          <a:solidFill>
                            <a:schemeClr val="tx1"/>
                          </a:solidFill>
                          <a:effectLst/>
                          <a:latin typeface="Calibri" panose="020F0502020204030204" pitchFamily="34" charset="0"/>
                        </a:rPr>
                        <a:t>b)	find the two consecutive whole numbers between which a square root lies. </a:t>
                      </a:r>
                      <a:r>
                        <a:rPr lang="en-US" sz="1400" dirty="0" smtClean="0">
                          <a:solidFill>
                            <a:srgbClr val="FF0000"/>
                          </a:solidFill>
                          <a:effectLst/>
                          <a:latin typeface="Calibri" panose="020F0502020204030204" pitchFamily="34" charset="0"/>
                        </a:rPr>
                        <a:t>[Included in 8.3a]</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7345" marR="0" lvl="0" indent="-347345" algn="l" defTabSz="914400" rtl="0" eaLnBrk="1" latinLnBrk="0" hangingPunct="1">
                        <a:spcBef>
                          <a:spcPts val="600"/>
                        </a:spcBef>
                        <a:spcAft>
                          <a:spcPts val="0"/>
                        </a:spcAft>
                        <a:buFont typeface="Arial" panose="020B0604020202020204" pitchFamily="34" charset="0"/>
                        <a:buNone/>
                      </a:pPr>
                      <a:endParaRPr lang="en-US" sz="1400" b="1" kern="1200" dirty="0" smtClean="0">
                        <a:solidFill>
                          <a:srgbClr val="FF0000"/>
                        </a:solidFill>
                        <a:effectLst/>
                        <a:latin typeface="Calibri" panose="020F0502020204030204" pitchFamily="34" charset="0"/>
                        <a:ea typeface="+mn-ea"/>
                        <a:cs typeface="+mn-cs"/>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0352" y="3268270"/>
            <a:ext cx="8138160" cy="907941"/>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a:solidFill>
                  <a:srgbClr val="FFFFFF"/>
                </a:solidFill>
                <a:latin typeface="Calibri" panose="020F0502020204030204" pitchFamily="34" charset="0"/>
              </a:rPr>
              <a:t>Revisions</a:t>
            </a:r>
            <a:r>
              <a:rPr lang="en-US" altLang="en-US" sz="1600" b="1" dirty="0">
                <a:solidFill>
                  <a:srgbClr val="FFFFFF"/>
                </a:solidFill>
                <a:latin typeface="Calibri" panose="020F0502020204030204" pitchFamily="34" charset="0"/>
              </a:rPr>
              <a:t>:</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Removed from Grade 8 and included in 7.1d EKS - Determine </a:t>
            </a:r>
            <a:r>
              <a:rPr lang="en-US" altLang="en-US" sz="1600" b="1" dirty="0">
                <a:solidFill>
                  <a:srgbClr val="FFFFFF"/>
                </a:solidFill>
                <a:latin typeface="Calibri" panose="020F0502020204030204" pitchFamily="34" charset="0"/>
              </a:rPr>
              <a:t>whether a given number is a perfect square </a:t>
            </a:r>
            <a:endParaRPr lang="en-US" altLang="en-US" sz="1600" b="1" dirty="0">
              <a:solidFill>
                <a:srgbClr val="FF0000"/>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solidFill>
                  <a:srgbClr val="000000"/>
                </a:solidFill>
              </a:rPr>
              <a:pPr/>
              <a:t>20</a:t>
            </a:fld>
            <a:endParaRPr lang="en-US" altLang="en-US">
              <a:solidFill>
                <a:srgbClr val="000000"/>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534588659"/>
      </p:ext>
    </p:extLst>
  </p:cSld>
  <p:clrMapOvr>
    <a:masterClrMapping/>
  </p:clrMapOvr>
  <mc:AlternateContent xmlns:mc="http://schemas.openxmlformats.org/markup-compatibility/2006" xmlns:p14="http://schemas.microsoft.com/office/powerpoint/2010/main">
    <mc:Choice Requires="p14">
      <p:transition p14:dur="10" advTm="19138"/>
    </mc:Choice>
    <mc:Fallback xmlns="">
      <p:transition advTm="191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066800"/>
          </a:xfrm>
        </p:spPr>
        <p:txBody>
          <a:bodyPr/>
          <a:lstStyle/>
          <a:p>
            <a:pPr algn="ctr"/>
            <a:r>
              <a:rPr lang="en-US" dirty="0" smtClean="0"/>
              <a:t>Measurement and Geometry</a:t>
            </a:r>
            <a:endParaRPr lang="en-US" dirty="0"/>
          </a:p>
        </p:txBody>
      </p:sp>
      <p:sp>
        <p:nvSpPr>
          <p:cNvPr id="3" name="Slide Number Placeholder 2"/>
          <p:cNvSpPr>
            <a:spLocks noGrp="1"/>
          </p:cNvSpPr>
          <p:nvPr>
            <p:ph type="sldNum" sz="quarter" idx="12"/>
          </p:nvPr>
        </p:nvSpPr>
        <p:spPr/>
        <p:txBody>
          <a:bodyPr/>
          <a:lstStyle/>
          <a:p>
            <a:fld id="{D47E1349-D74C-4A2D-9313-8E32EAF75841}" type="slidenum">
              <a:rPr lang="en-US" altLang="en-US" smtClean="0">
                <a:solidFill>
                  <a:srgbClr val="000000"/>
                </a:solidFill>
              </a:rPr>
              <a:pPr/>
              <a:t>21</a:t>
            </a:fld>
            <a:endParaRPr lang="en-US" altLang="en-US">
              <a:solidFill>
                <a:srgbClr val="000000"/>
              </a:solidFill>
            </a:endParaRPr>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754976170"/>
      </p:ext>
    </p:extLst>
  </p:cSld>
  <p:clrMapOvr>
    <a:masterClrMapping/>
  </p:clrMapOvr>
  <mc:AlternateContent xmlns:mc="http://schemas.openxmlformats.org/markup-compatibility/2006" xmlns:p14="http://schemas.microsoft.com/office/powerpoint/2010/main">
    <mc:Choice Requires="p14">
      <p:transition p14:dur="10" advTm="12473"/>
    </mc:Choice>
    <mc:Fallback xmlns="">
      <p:transition advTm="124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18812563"/>
              </p:ext>
            </p:extLst>
          </p:nvPr>
        </p:nvGraphicFramePr>
        <p:xfrm>
          <a:off x="533400" y="987552"/>
          <a:ext cx="8229600" cy="1968028"/>
        </p:xfrm>
        <a:graphic>
          <a:graphicData uri="http://schemas.openxmlformats.org/drawingml/2006/table">
            <a:tbl>
              <a:tblPr firstRow="1" firstCol="1" bandRow="1">
                <a:tableStyleId>{5C22544A-7EE6-4342-B048-85BDC9FD1C3A}</a:tableStyleId>
              </a:tblPr>
              <a:tblGrid>
                <a:gridCol w="4114800"/>
                <a:gridCol w="4114800"/>
              </a:tblGrid>
              <a:tr h="304395">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617508">
                <a:tc>
                  <a:txBody>
                    <a:bodyPr/>
                    <a:lstStyle/>
                    <a:p>
                      <a:pPr marL="347345" marR="0" indent="-347345">
                        <a:spcBef>
                          <a:spcPts val="0"/>
                        </a:spcBef>
                        <a:spcAft>
                          <a:spcPts val="600"/>
                        </a:spcAft>
                      </a:pPr>
                      <a:r>
                        <a:rPr lang="en-US" sz="1400" dirty="0" smtClean="0">
                          <a:solidFill>
                            <a:schemeClr val="tx1"/>
                          </a:solidFill>
                          <a:effectLst/>
                          <a:latin typeface="Calibri" panose="020F0502020204030204" pitchFamily="34" charset="0"/>
                        </a:rPr>
                        <a:t>8.6	The student will</a:t>
                      </a:r>
                    </a:p>
                    <a:p>
                      <a:pPr marL="571500" marR="0" indent="-346075">
                        <a:spcBef>
                          <a:spcPts val="0"/>
                        </a:spcBef>
                        <a:spcAft>
                          <a:spcPts val="600"/>
                        </a:spcAft>
                      </a:pPr>
                      <a:r>
                        <a:rPr lang="en-US" sz="1400" dirty="0" smtClean="0">
                          <a:solidFill>
                            <a:schemeClr val="tx1"/>
                          </a:solidFill>
                          <a:effectLst/>
                          <a:latin typeface="Calibri" panose="020F0502020204030204" pitchFamily="34" charset="0"/>
                        </a:rPr>
                        <a:t>a)	verify by measuring and describe the relationships among vertical angles, adjacent angles, supplementary angles, and complementary angles; and</a:t>
                      </a:r>
                    </a:p>
                    <a:p>
                      <a:pPr marL="571500" marR="0" indent="-346075">
                        <a:spcBef>
                          <a:spcPts val="0"/>
                        </a:spcBef>
                        <a:spcAft>
                          <a:spcPts val="600"/>
                        </a:spcAft>
                      </a:pPr>
                      <a:r>
                        <a:rPr lang="en-US" sz="1400" dirty="0" smtClean="0">
                          <a:solidFill>
                            <a:schemeClr val="tx1"/>
                          </a:solidFill>
                          <a:effectLst/>
                          <a:latin typeface="Calibri" panose="020F0502020204030204" pitchFamily="34" charset="0"/>
                        </a:rPr>
                        <a:t>b)	measure angles of less than 360°.</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7345" marR="0" lvl="0" indent="-347345" algn="l" defTabSz="914400" rtl="0" eaLnBrk="1" latinLnBrk="0" hangingPunct="1">
                        <a:spcBef>
                          <a:spcPts val="0"/>
                        </a:spcBef>
                        <a:spcAft>
                          <a:spcPts val="60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8.5	The student will use the relationships among pairs of angles that are vertical angles, adjacent angles, supplementary angles, and complementary angles to determine the measure of unknown angles.</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0352" y="3244796"/>
            <a:ext cx="8229600" cy="1323439"/>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rgbClr val="FFFFFF"/>
                </a:solidFill>
                <a:latin typeface="Calibri" panose="020F0502020204030204" pitchFamily="34" charset="0"/>
              </a:rPr>
              <a:t>Revisions</a:t>
            </a:r>
            <a:r>
              <a:rPr lang="en-US" altLang="en-US" sz="1600" b="1" dirty="0" smtClean="0">
                <a:solidFill>
                  <a:srgbClr val="FFFFFF"/>
                </a:solidFill>
                <a:latin typeface="Calibri" panose="020F0502020204030204" pitchFamily="34" charset="0"/>
              </a:rPr>
              <a:t>:</a:t>
            </a:r>
          </a:p>
          <a:p>
            <a:pPr marL="342900" indent="-342900">
              <a:spcBef>
                <a:spcPct val="50000"/>
              </a:spcBef>
              <a:buFont typeface="Arial" panose="020B0604020202020204" pitchFamily="34" charset="0"/>
              <a:buChar char="•"/>
            </a:pPr>
            <a:r>
              <a:rPr lang="en-US" altLang="en-US" sz="1600" b="1" dirty="0">
                <a:solidFill>
                  <a:srgbClr val="FFFFFF"/>
                </a:solidFill>
                <a:latin typeface="Calibri" panose="020F0502020204030204" pitchFamily="34" charset="0"/>
              </a:rPr>
              <a:t>Use the relationship between pairs of angles that are vertical, adjacent, supplementary, and complementary to determine the measure of an unknown </a:t>
            </a:r>
            <a:r>
              <a:rPr lang="en-US" altLang="en-US" sz="1600" b="1" dirty="0" smtClean="0">
                <a:solidFill>
                  <a:srgbClr val="FFFFFF"/>
                </a:solidFill>
                <a:latin typeface="Calibri" panose="020F0502020204030204" pitchFamily="34" charset="0"/>
              </a:rPr>
              <a:t>angle</a:t>
            </a:r>
          </a:p>
          <a:p>
            <a:pPr marL="342900" indent="-342900">
              <a:spcBef>
                <a:spcPct val="50000"/>
              </a:spcBef>
              <a:buFont typeface="Arial" panose="020B0604020202020204" pitchFamily="34" charset="0"/>
              <a:buChar char="•"/>
            </a:pPr>
            <a:r>
              <a:rPr lang="en-US" altLang="en-US" sz="1600" b="1" dirty="0">
                <a:solidFill>
                  <a:srgbClr val="FFFFFF"/>
                </a:solidFill>
                <a:latin typeface="Calibri" panose="020F0502020204030204" pitchFamily="34" charset="0"/>
              </a:rPr>
              <a:t>Measure angles of less than 360</a:t>
            </a:r>
            <a:r>
              <a:rPr lang="en-US" altLang="en-US" sz="1600" b="1" dirty="0" smtClean="0">
                <a:solidFill>
                  <a:srgbClr val="FFFFFF"/>
                </a:solidFill>
                <a:latin typeface="Calibri" panose="020F0502020204030204" pitchFamily="34" charset="0"/>
              </a:rPr>
              <a:t>° was removed </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solidFill>
                  <a:srgbClr val="000000"/>
                </a:solidFill>
              </a:rPr>
              <a:pPr/>
              <a:t>22</a:t>
            </a:fld>
            <a:endParaRPr lang="en-US" altLang="en-US">
              <a:solidFill>
                <a:srgbClr val="000000"/>
              </a:solidFill>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09045435"/>
      </p:ext>
    </p:extLst>
  </p:cSld>
  <p:clrMapOvr>
    <a:masterClrMapping/>
  </p:clrMapOvr>
  <mc:AlternateContent xmlns:mc="http://schemas.openxmlformats.org/markup-compatibility/2006" xmlns:p14="http://schemas.microsoft.com/office/powerpoint/2010/main">
    <mc:Choice Requires="p14">
      <p:transition p14:dur="10" advTm="32700"/>
    </mc:Choice>
    <mc:Fallback xmlns="">
      <p:transition advTm="327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40720328"/>
              </p:ext>
            </p:extLst>
          </p:nvPr>
        </p:nvGraphicFramePr>
        <p:xfrm>
          <a:off x="530352" y="987552"/>
          <a:ext cx="8229600" cy="2209800"/>
        </p:xfrm>
        <a:graphic>
          <a:graphicData uri="http://schemas.openxmlformats.org/drawingml/2006/table">
            <a:tbl>
              <a:tblPr firstRow="1" firstCol="1" bandRow="1">
                <a:tableStyleId>{5C22544A-7EE6-4342-B048-85BDC9FD1C3A}</a:tableStyleId>
              </a:tblPr>
              <a:tblGrid>
                <a:gridCol w="4114800"/>
                <a:gridCol w="4114800"/>
              </a:tblGrid>
              <a:tr h="373716">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836084">
                <a:tc>
                  <a:txBody>
                    <a:bodyPr/>
                    <a:lstStyle/>
                    <a:p>
                      <a:pPr marL="347345" marR="0" indent="-347345">
                        <a:spcBef>
                          <a:spcPts val="0"/>
                        </a:spcBef>
                        <a:spcAft>
                          <a:spcPts val="600"/>
                        </a:spcAft>
                      </a:pPr>
                      <a:r>
                        <a:rPr lang="en-US" sz="1400" dirty="0" smtClean="0">
                          <a:solidFill>
                            <a:schemeClr val="tx1"/>
                          </a:solidFill>
                          <a:effectLst/>
                          <a:latin typeface="Calibri" panose="020F0502020204030204" pitchFamily="34" charset="0"/>
                        </a:rPr>
                        <a:t>8.7	The student will</a:t>
                      </a:r>
                    </a:p>
                    <a:p>
                      <a:pPr marL="690563" marR="0" indent="-346075">
                        <a:spcBef>
                          <a:spcPts val="0"/>
                        </a:spcBef>
                        <a:spcAft>
                          <a:spcPts val="600"/>
                        </a:spcAft>
                      </a:pPr>
                      <a:r>
                        <a:rPr lang="en-US" sz="1400" dirty="0" smtClean="0">
                          <a:solidFill>
                            <a:schemeClr val="tx1"/>
                          </a:solidFill>
                          <a:effectLst/>
                          <a:latin typeface="Calibri" panose="020F0502020204030204" pitchFamily="34" charset="0"/>
                        </a:rPr>
                        <a:t>a)	investigate and solve practical problems involving volume and surface area of prisms, cylinders, cones, and pyramids; and</a:t>
                      </a:r>
                    </a:p>
                    <a:p>
                      <a:pPr marL="690563" marR="0" indent="-346075">
                        <a:spcBef>
                          <a:spcPts val="0"/>
                        </a:spcBef>
                        <a:spcAft>
                          <a:spcPts val="600"/>
                        </a:spcAft>
                      </a:pPr>
                      <a:r>
                        <a:rPr lang="en-US" sz="1400" dirty="0" smtClean="0">
                          <a:solidFill>
                            <a:schemeClr val="tx1"/>
                          </a:solidFill>
                          <a:effectLst/>
                          <a:latin typeface="Calibri" panose="020F0502020204030204" pitchFamily="34" charset="0"/>
                        </a:rPr>
                        <a:t>b)	describe how changing one measured attribute of a figure affects the volume and surface area.</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7345" marR="0" lvl="0" indent="-347345"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8.6	The student will</a:t>
                      </a:r>
                    </a:p>
                    <a:p>
                      <a:pPr marL="690563" marR="0" lvl="0" indent="-346075"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a)	solve problems, including practical problems, involving volume and surface area of cones and square-based pyramids; and</a:t>
                      </a:r>
                    </a:p>
                    <a:p>
                      <a:pPr marL="690563" marR="0" lvl="0" indent="-346075"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b)	describe how changing one measured attribute of a rectangular prism affects the volume and surface area.</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0352" y="3460309"/>
            <a:ext cx="8229600" cy="3185487"/>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rgbClr val="FFFFFF"/>
                </a:solidFill>
                <a:latin typeface="Calibri" panose="020F0502020204030204" pitchFamily="34" charset="0"/>
              </a:rPr>
              <a:t>Revisions</a:t>
            </a:r>
            <a:r>
              <a:rPr lang="en-US" altLang="en-US" sz="1600" b="1" dirty="0" smtClean="0">
                <a:solidFill>
                  <a:srgbClr val="FFFFFF"/>
                </a:solidFill>
                <a:latin typeface="Calibri" panose="020F0502020204030204" pitchFamily="34" charset="0"/>
              </a:rPr>
              <a:t>:</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Removed from Grade </a:t>
            </a:r>
            <a:r>
              <a:rPr lang="en-US" altLang="en-US" sz="1600" b="1" dirty="0">
                <a:solidFill>
                  <a:srgbClr val="FFFFFF"/>
                </a:solidFill>
                <a:latin typeface="Calibri" panose="020F0502020204030204" pitchFamily="34" charset="0"/>
              </a:rPr>
              <a:t>8 and included in </a:t>
            </a:r>
            <a:r>
              <a:rPr lang="en-US" altLang="en-US" sz="1600" b="1" dirty="0" smtClean="0">
                <a:solidFill>
                  <a:srgbClr val="FFFFFF"/>
                </a:solidFill>
                <a:latin typeface="Calibri" panose="020F0502020204030204" pitchFamily="34" charset="0"/>
              </a:rPr>
              <a:t>7.4a – Volume </a:t>
            </a:r>
            <a:r>
              <a:rPr lang="en-US" altLang="en-US" sz="1600" b="1" dirty="0">
                <a:solidFill>
                  <a:srgbClr val="FFFFFF"/>
                </a:solidFill>
                <a:latin typeface="Calibri" panose="020F0502020204030204" pitchFamily="34" charset="0"/>
              </a:rPr>
              <a:t>and surface area of rectangular </a:t>
            </a:r>
            <a:r>
              <a:rPr lang="en-US" altLang="en-US" sz="1600" b="1" dirty="0" smtClean="0">
                <a:solidFill>
                  <a:srgbClr val="FFFFFF"/>
                </a:solidFill>
                <a:latin typeface="Calibri" panose="020F0502020204030204" pitchFamily="34" charset="0"/>
              </a:rPr>
              <a:t>prisms and </a:t>
            </a:r>
            <a:r>
              <a:rPr lang="en-US" altLang="en-US" sz="1600" b="1" dirty="0">
                <a:solidFill>
                  <a:srgbClr val="FFFFFF"/>
                </a:solidFill>
                <a:latin typeface="Calibri" panose="020F0502020204030204" pitchFamily="34" charset="0"/>
              </a:rPr>
              <a:t>cylinders </a:t>
            </a:r>
            <a:r>
              <a:rPr lang="en-US" altLang="en-US" sz="1600" b="1" dirty="0" smtClean="0">
                <a:solidFill>
                  <a:srgbClr val="FFFFFF"/>
                </a:solidFill>
                <a:latin typeface="Calibri" panose="020F0502020204030204" pitchFamily="34" charset="0"/>
              </a:rPr>
              <a:t> </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Removed from Grade 8 and included in G.13 – Volume and surface of triangular-based pyramids</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Removed from Grade 8 – Describe </a:t>
            </a:r>
            <a:r>
              <a:rPr lang="en-US" altLang="en-US" sz="1600" b="1" dirty="0">
                <a:solidFill>
                  <a:srgbClr val="FFFFFF"/>
                </a:solidFill>
                <a:latin typeface="Calibri" panose="020F0502020204030204" pitchFamily="34" charset="0"/>
              </a:rPr>
              <a:t>the two dimensional figures that result from slicing a three-dimensional figure parallel to the </a:t>
            </a:r>
            <a:r>
              <a:rPr lang="en-US" altLang="en-US" sz="1600" b="1" dirty="0" smtClean="0">
                <a:solidFill>
                  <a:srgbClr val="FFFFFF"/>
                </a:solidFill>
                <a:latin typeface="Calibri" panose="020F0502020204030204" pitchFamily="34" charset="0"/>
              </a:rPr>
              <a:t>base</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8.6b EKS – Describe </a:t>
            </a:r>
            <a:r>
              <a:rPr lang="en-US" altLang="en-US" sz="1600" b="1" dirty="0">
                <a:solidFill>
                  <a:srgbClr val="FFFFFF"/>
                </a:solidFill>
                <a:latin typeface="Calibri" panose="020F0502020204030204" pitchFamily="34" charset="0"/>
              </a:rPr>
              <a:t>volume of a rectangular prism when one attribute is multiplied by a factor of 1/4 , 1/3</a:t>
            </a:r>
            <a:r>
              <a:rPr lang="en-US" altLang="en-US" sz="1600" b="1" dirty="0" smtClean="0">
                <a:solidFill>
                  <a:srgbClr val="FFFFFF"/>
                </a:solidFill>
                <a:latin typeface="Calibri" panose="020F0502020204030204" pitchFamily="34" charset="0"/>
              </a:rPr>
              <a:t>, </a:t>
            </a:r>
            <a:r>
              <a:rPr lang="en-US" altLang="en-US" sz="1600" b="1" dirty="0">
                <a:solidFill>
                  <a:srgbClr val="FFFFFF"/>
                </a:solidFill>
                <a:latin typeface="Calibri" panose="020F0502020204030204" pitchFamily="34" charset="0"/>
              </a:rPr>
              <a:t>1/2, 2, </a:t>
            </a:r>
            <a:r>
              <a:rPr lang="en-US" altLang="en-US" sz="1600" b="1" dirty="0" smtClean="0">
                <a:solidFill>
                  <a:srgbClr val="FFFFFF"/>
                </a:solidFill>
                <a:latin typeface="Calibri" panose="020F0502020204030204" pitchFamily="34" charset="0"/>
              </a:rPr>
              <a:t>3, </a:t>
            </a:r>
            <a:r>
              <a:rPr lang="en-US" altLang="en-US" sz="1600" b="1" dirty="0">
                <a:solidFill>
                  <a:srgbClr val="FFFFFF"/>
                </a:solidFill>
                <a:latin typeface="Calibri" panose="020F0502020204030204" pitchFamily="34" charset="0"/>
              </a:rPr>
              <a:t>or </a:t>
            </a:r>
            <a:r>
              <a:rPr lang="en-US" altLang="en-US" sz="1600" b="1" dirty="0" smtClean="0">
                <a:solidFill>
                  <a:srgbClr val="FFFFFF"/>
                </a:solidFill>
                <a:latin typeface="Calibri" panose="020F0502020204030204" pitchFamily="34" charset="0"/>
              </a:rPr>
              <a:t>4</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8.6b EKS – Describe surface </a:t>
            </a:r>
            <a:r>
              <a:rPr lang="en-US" altLang="en-US" sz="1600" b="1" dirty="0">
                <a:solidFill>
                  <a:srgbClr val="FFFFFF"/>
                </a:solidFill>
                <a:latin typeface="Calibri" panose="020F0502020204030204" pitchFamily="34" charset="0"/>
              </a:rPr>
              <a:t>area </a:t>
            </a:r>
            <a:r>
              <a:rPr lang="en-US" altLang="en-US" sz="1600" b="1" dirty="0" smtClean="0">
                <a:solidFill>
                  <a:srgbClr val="FFFFFF"/>
                </a:solidFill>
                <a:latin typeface="Calibri" panose="020F0502020204030204" pitchFamily="34" charset="0"/>
              </a:rPr>
              <a:t>of a rectangular prism when </a:t>
            </a:r>
            <a:r>
              <a:rPr lang="en-US" altLang="en-US" sz="1600" b="1" dirty="0">
                <a:solidFill>
                  <a:srgbClr val="FFFFFF"/>
                </a:solidFill>
                <a:latin typeface="Calibri" panose="020F0502020204030204" pitchFamily="34" charset="0"/>
              </a:rPr>
              <a:t>one attribute is multiplied by factor of  1/2 or 2</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solidFill>
                  <a:srgbClr val="000000"/>
                </a:solidFill>
              </a:rPr>
              <a:pPr/>
              <a:t>23</a:t>
            </a:fld>
            <a:endParaRPr lang="en-US" altLang="en-US">
              <a:solidFill>
                <a:srgbClr val="000000"/>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16801472"/>
      </p:ext>
    </p:extLst>
  </p:cSld>
  <p:clrMapOvr>
    <a:masterClrMapping/>
  </p:clrMapOvr>
  <mc:AlternateContent xmlns:mc="http://schemas.openxmlformats.org/markup-compatibility/2006" xmlns:p14="http://schemas.microsoft.com/office/powerpoint/2010/main">
    <mc:Choice Requires="p14">
      <p:transition p14:dur="10" advTm="70646"/>
    </mc:Choice>
    <mc:Fallback xmlns="">
      <p:transition advTm="706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05455929"/>
              </p:ext>
            </p:extLst>
          </p:nvPr>
        </p:nvGraphicFramePr>
        <p:xfrm>
          <a:off x="533400" y="987552"/>
          <a:ext cx="8229600" cy="1921017"/>
        </p:xfrm>
        <a:graphic>
          <a:graphicData uri="http://schemas.openxmlformats.org/drawingml/2006/table">
            <a:tbl>
              <a:tblPr firstRow="1" firstCol="1" bandRow="1">
                <a:tableStyleId>{5C22544A-7EE6-4342-B048-85BDC9FD1C3A}</a:tableStyleId>
              </a:tblPr>
              <a:tblGrid>
                <a:gridCol w="4114800"/>
                <a:gridCol w="4114800"/>
              </a:tblGrid>
              <a:tr h="319659">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570497">
                <a:tc>
                  <a:txBody>
                    <a:bodyPr/>
                    <a:lstStyle/>
                    <a:p>
                      <a:pPr marL="347345" marR="0" indent="-347345">
                        <a:spcBef>
                          <a:spcPts val="0"/>
                        </a:spcBef>
                        <a:spcAft>
                          <a:spcPts val="600"/>
                        </a:spcAft>
                      </a:pPr>
                      <a:r>
                        <a:rPr lang="en-US" sz="1400" dirty="0" smtClean="0">
                          <a:solidFill>
                            <a:schemeClr val="tx1"/>
                          </a:solidFill>
                          <a:effectLst/>
                          <a:latin typeface="Calibri" panose="020F0502020204030204" pitchFamily="34" charset="0"/>
                        </a:rPr>
                        <a:t>8.8	The student will</a:t>
                      </a:r>
                    </a:p>
                    <a:p>
                      <a:pPr marL="690563" marR="0" indent="-346075">
                        <a:spcBef>
                          <a:spcPts val="0"/>
                        </a:spcBef>
                        <a:spcAft>
                          <a:spcPts val="600"/>
                        </a:spcAft>
                      </a:pPr>
                      <a:r>
                        <a:rPr lang="en-US" sz="1400" dirty="0" smtClean="0">
                          <a:solidFill>
                            <a:schemeClr val="tx1"/>
                          </a:solidFill>
                          <a:effectLst/>
                          <a:latin typeface="Calibri" panose="020F0502020204030204" pitchFamily="34" charset="0"/>
                        </a:rPr>
                        <a:t>a)	apply transformations to plane figures; and</a:t>
                      </a:r>
                    </a:p>
                    <a:p>
                      <a:pPr marL="690563" marR="0" indent="-346075">
                        <a:spcBef>
                          <a:spcPts val="0"/>
                        </a:spcBef>
                        <a:spcAft>
                          <a:spcPts val="600"/>
                        </a:spcAft>
                      </a:pPr>
                      <a:r>
                        <a:rPr lang="en-US" sz="1400" dirty="0" smtClean="0">
                          <a:solidFill>
                            <a:schemeClr val="tx1"/>
                          </a:solidFill>
                          <a:effectLst/>
                          <a:latin typeface="Calibri" panose="020F0502020204030204" pitchFamily="34" charset="0"/>
                        </a:rPr>
                        <a:t>b)	identify applications of transformations.</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7345" marR="0" lvl="0" indent="-347345" algn="l" defTabSz="914400" rtl="0" eaLnBrk="1" latinLnBrk="0" hangingPunct="1">
                        <a:spcBef>
                          <a:spcPts val="0"/>
                        </a:spcBef>
                        <a:spcAft>
                          <a:spcPts val="60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8.7	The student will </a:t>
                      </a:r>
                    </a:p>
                    <a:p>
                      <a:pPr marL="690563" marR="0" lvl="0" indent="-346075" algn="l" defTabSz="914400" rtl="0" eaLnBrk="1" latinLnBrk="0" hangingPunct="1">
                        <a:spcBef>
                          <a:spcPts val="0"/>
                        </a:spcBef>
                        <a:spcAft>
                          <a:spcPts val="60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a)	given a polygon, apply transformations, to include translations, reflections, and dilations, in the coordinate plane; and</a:t>
                      </a:r>
                    </a:p>
                    <a:p>
                      <a:pPr marL="690563" marR="0" lvl="0" indent="-346075" algn="l" defTabSz="914400" rtl="0" eaLnBrk="1" latinLnBrk="0" hangingPunct="1">
                        <a:spcBef>
                          <a:spcPts val="0"/>
                        </a:spcBef>
                        <a:spcAft>
                          <a:spcPts val="60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b)	identify practical applications of transformations.</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0352" y="3300261"/>
            <a:ext cx="8229600" cy="3539430"/>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rgbClr val="FFFFFF"/>
                </a:solidFill>
                <a:latin typeface="Calibri" panose="020F0502020204030204" pitchFamily="34" charset="0"/>
              </a:rPr>
              <a:t>Revisions</a:t>
            </a:r>
            <a:r>
              <a:rPr lang="en-US" altLang="en-US" sz="1600" b="1" dirty="0" smtClean="0">
                <a:solidFill>
                  <a:srgbClr val="FFFFFF"/>
                </a:solidFill>
                <a:latin typeface="Calibri" panose="020F0502020204030204" pitchFamily="34" charset="0"/>
              </a:rPr>
              <a:t>:</a:t>
            </a:r>
          </a:p>
          <a:p>
            <a:pPr marL="342900" indent="-342900">
              <a:spcBef>
                <a:spcPct val="50000"/>
              </a:spcBef>
              <a:buFont typeface="Arial" panose="020B0604020202020204" pitchFamily="34" charset="0"/>
              <a:buChar char="•"/>
            </a:pPr>
            <a:r>
              <a:rPr lang="en-US" altLang="en-US" sz="1600" b="1" dirty="0" smtClean="0">
                <a:solidFill>
                  <a:srgbClr val="FFFFFF"/>
                </a:solidFill>
                <a:latin typeface="Calibri" panose="020F0502020204030204" pitchFamily="34" charset="0"/>
              </a:rPr>
              <a:t>Removed from Grade 8 and included in Geometry </a:t>
            </a:r>
            <a:r>
              <a:rPr lang="en-US" altLang="en-US" sz="1600" b="1" dirty="0">
                <a:solidFill>
                  <a:srgbClr val="FFFFFF"/>
                </a:solidFill>
                <a:latin typeface="Calibri" panose="020F0502020204030204" pitchFamily="34" charset="0"/>
              </a:rPr>
              <a:t>– Rotate a figure 90°, </a:t>
            </a:r>
            <a:r>
              <a:rPr lang="en-US" altLang="en-US" sz="1600" b="1" dirty="0" smtClean="0">
                <a:solidFill>
                  <a:srgbClr val="FFFFFF"/>
                </a:solidFill>
                <a:latin typeface="Calibri" panose="020F0502020204030204" pitchFamily="34" charset="0"/>
              </a:rPr>
              <a:t>180</a:t>
            </a:r>
            <a:r>
              <a:rPr lang="en-US" altLang="en-US" sz="1600" b="1" dirty="0">
                <a:solidFill>
                  <a:srgbClr val="FFFFFF"/>
                </a:solidFill>
                <a:latin typeface="Calibri" panose="020F0502020204030204" pitchFamily="34" charset="0"/>
              </a:rPr>
              <a:t>°, 270°, and 360</a:t>
            </a:r>
            <a:r>
              <a:rPr lang="en-US" altLang="en-US" sz="1600" b="1" dirty="0" smtClean="0">
                <a:solidFill>
                  <a:srgbClr val="FFFFFF"/>
                </a:solidFill>
                <a:latin typeface="Calibri" panose="020F0502020204030204" pitchFamily="34" charset="0"/>
              </a:rPr>
              <a:t>° </a:t>
            </a:r>
            <a:r>
              <a:rPr lang="en-US" altLang="en-US" sz="1600" b="1" dirty="0" smtClean="0">
                <a:solidFill>
                  <a:srgbClr val="FF0000"/>
                </a:solidFill>
                <a:latin typeface="Calibri" panose="020F0502020204030204" pitchFamily="34" charset="0"/>
              </a:rPr>
              <a:t>[</a:t>
            </a:r>
            <a:r>
              <a:rPr lang="en-US" altLang="en-US" sz="1600" b="1" dirty="0">
                <a:solidFill>
                  <a:srgbClr val="FF0000"/>
                </a:solidFill>
                <a:latin typeface="Calibri" panose="020F0502020204030204" pitchFamily="34" charset="0"/>
              </a:rPr>
              <a:t>Included in G.3]</a:t>
            </a:r>
          </a:p>
          <a:p>
            <a:pPr marL="342900" indent="-342900">
              <a:spcBef>
                <a:spcPct val="50000"/>
              </a:spcBef>
              <a:buFont typeface="Arial" panose="020B0604020202020204" pitchFamily="34" charset="0"/>
              <a:buChar char="•"/>
            </a:pPr>
            <a:r>
              <a:rPr lang="en-US" altLang="en-US" sz="1600" b="1" dirty="0" smtClean="0">
                <a:solidFill>
                  <a:srgbClr val="FFFFFF"/>
                </a:solidFill>
                <a:latin typeface="Calibri" panose="020F0502020204030204" pitchFamily="34" charset="0"/>
              </a:rPr>
              <a:t>Removed from Grade 8 and included in Geometry – Dilating a polygon from a fixed point not the origin </a:t>
            </a:r>
            <a:r>
              <a:rPr lang="en-US" altLang="en-US" sz="1600" b="1" dirty="0">
                <a:solidFill>
                  <a:srgbClr val="FF0000"/>
                </a:solidFill>
                <a:latin typeface="Calibri" panose="020F0502020204030204" pitchFamily="34" charset="0"/>
              </a:rPr>
              <a:t>[Included in G.3</a:t>
            </a:r>
            <a:r>
              <a:rPr lang="en-US" altLang="en-US" sz="1600" b="1" dirty="0" smtClean="0">
                <a:solidFill>
                  <a:srgbClr val="FF0000"/>
                </a:solidFill>
                <a:latin typeface="Calibri" panose="020F0502020204030204" pitchFamily="34" charset="0"/>
              </a:rPr>
              <a:t>]</a:t>
            </a:r>
            <a:endParaRPr lang="en-US" altLang="en-US" sz="1600" b="1" dirty="0" smtClean="0">
              <a:solidFill>
                <a:srgbClr val="FFFFFF"/>
              </a:solidFill>
              <a:latin typeface="Calibri" panose="020F0502020204030204" pitchFamily="34" charset="0"/>
            </a:endParaRPr>
          </a:p>
          <a:p>
            <a:pPr marL="342900" indent="-342900">
              <a:spcBef>
                <a:spcPct val="50000"/>
              </a:spcBef>
              <a:buFont typeface="Arial" panose="020B0604020202020204" pitchFamily="34" charset="0"/>
              <a:buChar char="•"/>
            </a:pPr>
            <a:r>
              <a:rPr lang="en-US" altLang="en-US" sz="1600" b="1" dirty="0" smtClean="0">
                <a:solidFill>
                  <a:srgbClr val="FFFFFF"/>
                </a:solidFill>
                <a:latin typeface="Calibri" panose="020F0502020204030204" pitchFamily="34" charset="0"/>
              </a:rPr>
              <a:t>8.7a EKS </a:t>
            </a:r>
            <a:r>
              <a:rPr lang="en-US" altLang="en-US" sz="1600" b="1" dirty="0">
                <a:solidFill>
                  <a:srgbClr val="FFFFFF"/>
                </a:solidFill>
                <a:latin typeface="Calibri" panose="020F0502020204030204" pitchFamily="34" charset="0"/>
              </a:rPr>
              <a:t>– Translate a polygon both horizontally and vertically </a:t>
            </a:r>
          </a:p>
          <a:p>
            <a:pPr marL="342900" indent="-342900">
              <a:spcBef>
                <a:spcPct val="50000"/>
              </a:spcBef>
              <a:buFont typeface="Arial" panose="020B0604020202020204" pitchFamily="34" charset="0"/>
              <a:buChar char="•"/>
            </a:pPr>
            <a:r>
              <a:rPr lang="en-US" altLang="en-US" sz="1600" b="1" dirty="0" smtClean="0">
                <a:solidFill>
                  <a:srgbClr val="FFFFFF"/>
                </a:solidFill>
                <a:latin typeface="Calibri" panose="020F0502020204030204" pitchFamily="34" charset="0"/>
              </a:rPr>
              <a:t>8.7a EKS – </a:t>
            </a:r>
            <a:r>
              <a:rPr lang="en-US" altLang="en-US" sz="1600" b="1" dirty="0">
                <a:solidFill>
                  <a:srgbClr val="FFFFFF"/>
                </a:solidFill>
                <a:latin typeface="Calibri" panose="020F0502020204030204" pitchFamily="34" charset="0"/>
              </a:rPr>
              <a:t>Restrict dilations to right triangles or rectangles to a scale factor of 1/4</a:t>
            </a:r>
            <a:r>
              <a:rPr lang="en-US" altLang="en-US" sz="1600" b="1" dirty="0" smtClean="0">
                <a:solidFill>
                  <a:srgbClr val="FFFFFF"/>
                </a:solidFill>
                <a:latin typeface="Calibri" panose="020F0502020204030204" pitchFamily="34" charset="0"/>
              </a:rPr>
              <a:t>, 1/2</a:t>
            </a:r>
            <a:r>
              <a:rPr lang="en-US" altLang="en-US" sz="1600" b="1" dirty="0">
                <a:solidFill>
                  <a:srgbClr val="FFFFFF"/>
                </a:solidFill>
                <a:latin typeface="Calibri" panose="020F0502020204030204" pitchFamily="34" charset="0"/>
              </a:rPr>
              <a:t>, 2, 3, or 4 using the origin as center of </a:t>
            </a:r>
            <a:r>
              <a:rPr lang="en-US" altLang="en-US" sz="1600" b="1" dirty="0" smtClean="0">
                <a:solidFill>
                  <a:srgbClr val="FFFFFF"/>
                </a:solidFill>
                <a:latin typeface="Calibri" panose="020F0502020204030204" pitchFamily="34" charset="0"/>
              </a:rPr>
              <a:t>dilation</a:t>
            </a:r>
          </a:p>
          <a:p>
            <a:pPr marL="342900" indent="-342900">
              <a:spcBef>
                <a:spcPct val="50000"/>
              </a:spcBef>
              <a:buFont typeface="Arial" panose="020B0604020202020204" pitchFamily="34" charset="0"/>
              <a:buChar char="•"/>
            </a:pPr>
            <a:r>
              <a:rPr lang="en-US" altLang="en-US" sz="1600" b="1" dirty="0" smtClean="0">
                <a:solidFill>
                  <a:srgbClr val="FFFFFF"/>
                </a:solidFill>
                <a:latin typeface="Calibri" panose="020F0502020204030204" pitchFamily="34" charset="0"/>
              </a:rPr>
              <a:t>8.7a EKS </a:t>
            </a:r>
            <a:r>
              <a:rPr lang="en-US" altLang="en-US" sz="1600" b="1" dirty="0">
                <a:solidFill>
                  <a:srgbClr val="FFFFFF"/>
                </a:solidFill>
                <a:latin typeface="Calibri" panose="020F0502020204030204" pitchFamily="34" charset="0"/>
              </a:rPr>
              <a:t>– Both translate and then reflect a polygon over the x- or y-axis or reflect a polygon over the x- or y-axis and then translate</a:t>
            </a:r>
          </a:p>
          <a:p>
            <a:pPr marL="342900" indent="-342900">
              <a:spcBef>
                <a:spcPct val="50000"/>
              </a:spcBef>
              <a:buFont typeface="Arial" panose="020B0604020202020204" pitchFamily="34" charset="0"/>
              <a:buChar char="•"/>
            </a:pPr>
            <a:endParaRPr lang="en-US" altLang="en-US" sz="1600" b="1" dirty="0" smtClean="0">
              <a:solidFill>
                <a:srgbClr val="FFFFFF"/>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solidFill>
                  <a:srgbClr val="000000"/>
                </a:solidFill>
              </a:rPr>
              <a:pPr/>
              <a:t>24</a:t>
            </a:fld>
            <a:endParaRPr lang="en-US" altLang="en-US">
              <a:solidFill>
                <a:srgbClr val="000000"/>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09045435"/>
      </p:ext>
    </p:extLst>
  </p:cSld>
  <p:clrMapOvr>
    <a:masterClrMapping/>
  </p:clrMapOvr>
  <mc:AlternateContent xmlns:mc="http://schemas.openxmlformats.org/markup-compatibility/2006" xmlns:p14="http://schemas.microsoft.com/office/powerpoint/2010/main">
    <mc:Choice Requires="p14">
      <p:transition p14:dur="10" advTm="66560"/>
    </mc:Choice>
    <mc:Fallback xmlns="">
      <p:transition advTm="665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41474641"/>
              </p:ext>
            </p:extLst>
          </p:nvPr>
        </p:nvGraphicFramePr>
        <p:xfrm>
          <a:off x="533400" y="987552"/>
          <a:ext cx="8229600" cy="1315046"/>
        </p:xfrm>
        <a:graphic>
          <a:graphicData uri="http://schemas.openxmlformats.org/drawingml/2006/table">
            <a:tbl>
              <a:tblPr firstRow="1" firstCol="1" bandRow="1">
                <a:tableStyleId>{5C22544A-7EE6-4342-B048-85BDC9FD1C3A}</a:tableStyleId>
              </a:tblPr>
              <a:tblGrid>
                <a:gridCol w="4114800"/>
                <a:gridCol w="4114800"/>
              </a:tblGrid>
              <a:tr h="308113">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964526">
                <a:tc>
                  <a:txBody>
                    <a:bodyPr/>
                    <a:lstStyle/>
                    <a:p>
                      <a:pPr marL="347345" marR="0" indent="-347345">
                        <a:spcBef>
                          <a:spcPts val="600"/>
                        </a:spcBef>
                        <a:spcAft>
                          <a:spcPts val="600"/>
                        </a:spcAft>
                      </a:pPr>
                      <a:r>
                        <a:rPr lang="en-US" sz="1400" dirty="0" smtClean="0">
                          <a:solidFill>
                            <a:schemeClr val="tx1"/>
                          </a:solidFill>
                          <a:effectLst/>
                          <a:latin typeface="Calibri" panose="020F0502020204030204" pitchFamily="34" charset="0"/>
                        </a:rPr>
                        <a:t>8.9	The student will construct a three-dimensional model, given the top or bottom, side, and front views.</a:t>
                      </a:r>
                      <a:endParaRPr lang="en-US" sz="1400" dirty="0">
                        <a:solidFill>
                          <a:srgbClr val="FF0000"/>
                        </a:solidFill>
                        <a:effectLst/>
                        <a:latin typeface="Calibri" panose="020F0502020204030204" pitchFamily="34" charset="0"/>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7345" marR="0" lvl="0" indent="-347345" algn="l" defTabSz="914400" rtl="0" eaLnBrk="1" latinLnBrk="0" hangingPunct="1">
                        <a:spcBef>
                          <a:spcPts val="600"/>
                        </a:spcBef>
                        <a:spcAft>
                          <a:spcPts val="60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8.8	The student will construct a three-dimensional model, given the top or bottom, side, and front views.</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0352" y="2677817"/>
            <a:ext cx="8138160" cy="707886"/>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rgbClr val="FFFFFF"/>
                </a:solidFill>
                <a:latin typeface="Calibri" panose="020F0502020204030204" pitchFamily="34" charset="0"/>
              </a:rPr>
              <a:t>Revisions</a:t>
            </a:r>
            <a:r>
              <a:rPr lang="en-US" altLang="en-US" sz="1600" b="1" dirty="0" smtClean="0">
                <a:solidFill>
                  <a:srgbClr val="FFFFFF"/>
                </a:solidFill>
                <a:latin typeface="Calibri" panose="020F0502020204030204" pitchFamily="34" charset="0"/>
              </a:rPr>
              <a:t>:</a:t>
            </a:r>
          </a:p>
          <a:p>
            <a:pPr marL="342900" indent="-342900">
              <a:spcBef>
                <a:spcPct val="50000"/>
              </a:spcBef>
              <a:buFont typeface="Arial" panose="020B0604020202020204" pitchFamily="34" charset="0"/>
              <a:buChar char="•"/>
            </a:pPr>
            <a:r>
              <a:rPr lang="en-US" altLang="en-US" sz="1600" b="1" dirty="0" smtClean="0">
                <a:solidFill>
                  <a:srgbClr val="FFFFFF"/>
                </a:solidFill>
                <a:latin typeface="Calibri" panose="020F0502020204030204" pitchFamily="34" charset="0"/>
              </a:rPr>
              <a:t>No revisions</a:t>
            </a:r>
            <a:endParaRPr lang="en-US" altLang="en-US" sz="1600" b="1" dirty="0">
              <a:solidFill>
                <a:srgbClr val="FFFFFF"/>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solidFill>
                  <a:srgbClr val="000000"/>
                </a:solidFill>
              </a:rPr>
              <a:pPr/>
              <a:t>25</a:t>
            </a:fld>
            <a:endParaRPr lang="en-US" altLang="en-US">
              <a:solidFill>
                <a:srgbClr val="000000"/>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560567220"/>
      </p:ext>
    </p:extLst>
  </p:cSld>
  <p:clrMapOvr>
    <a:masterClrMapping/>
  </p:clrMapOvr>
  <mc:AlternateContent xmlns:mc="http://schemas.openxmlformats.org/markup-compatibility/2006" xmlns:p14="http://schemas.microsoft.com/office/powerpoint/2010/main">
    <mc:Choice Requires="p14">
      <p:transition p14:dur="10" advTm="17557"/>
    </mc:Choice>
    <mc:Fallback xmlns="">
      <p:transition advTm="175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74647079"/>
              </p:ext>
            </p:extLst>
          </p:nvPr>
        </p:nvGraphicFramePr>
        <p:xfrm>
          <a:off x="533400" y="987552"/>
          <a:ext cx="8229600" cy="1279046"/>
        </p:xfrm>
        <a:graphic>
          <a:graphicData uri="http://schemas.openxmlformats.org/drawingml/2006/table">
            <a:tbl>
              <a:tblPr firstRow="1" firstCol="1" bandRow="1">
                <a:tableStyleId>{5C22544A-7EE6-4342-B048-85BDC9FD1C3A}</a:tableStyleId>
              </a:tblPr>
              <a:tblGrid>
                <a:gridCol w="4114800"/>
                <a:gridCol w="4114800"/>
              </a:tblGrid>
              <a:tr h="296612">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928526">
                <a:tc>
                  <a:txBody>
                    <a:bodyPr/>
                    <a:lstStyle/>
                    <a:p>
                      <a:pPr marL="457200" marR="0" indent="-457200">
                        <a:spcBef>
                          <a:spcPts val="0"/>
                        </a:spcBef>
                        <a:spcAft>
                          <a:spcPts val="0"/>
                        </a:spcAft>
                      </a:pPr>
                      <a:r>
                        <a:rPr lang="en-US" sz="1400" dirty="0" smtClean="0">
                          <a:solidFill>
                            <a:schemeClr val="tx1"/>
                          </a:solidFill>
                          <a:effectLst/>
                          <a:latin typeface="Calibri" panose="020F0502020204030204" pitchFamily="34" charset="0"/>
                        </a:rPr>
                        <a:t>8.10	The student will	</a:t>
                      </a:r>
                    </a:p>
                    <a:p>
                      <a:pPr marL="688975" marR="0" indent="-231775">
                        <a:spcBef>
                          <a:spcPts val="0"/>
                        </a:spcBef>
                        <a:spcAft>
                          <a:spcPts val="0"/>
                        </a:spcAft>
                      </a:pPr>
                      <a:r>
                        <a:rPr lang="en-US" sz="1400" dirty="0" smtClean="0">
                          <a:solidFill>
                            <a:schemeClr val="tx1"/>
                          </a:solidFill>
                          <a:effectLst/>
                          <a:latin typeface="Calibri" panose="020F0502020204030204" pitchFamily="34" charset="0"/>
                        </a:rPr>
                        <a:t>a)	verify the Pythagorean Theorem; and</a:t>
                      </a:r>
                    </a:p>
                    <a:p>
                      <a:pPr marL="688975" marR="0" indent="-231775">
                        <a:spcBef>
                          <a:spcPts val="0"/>
                        </a:spcBef>
                        <a:spcAft>
                          <a:spcPts val="0"/>
                        </a:spcAft>
                      </a:pPr>
                      <a:r>
                        <a:rPr lang="en-US" sz="1400" dirty="0" smtClean="0">
                          <a:solidFill>
                            <a:schemeClr val="tx1"/>
                          </a:solidFill>
                          <a:effectLst/>
                          <a:latin typeface="Calibri" panose="020F0502020204030204" pitchFamily="34" charset="0"/>
                        </a:rPr>
                        <a:t>b)	apply the Pythagorean Theorem.</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4488" marR="0" lvl="0" indent="-344488" algn="l" defTabSz="914400" rtl="0" eaLnBrk="1" latinLnBrk="0" hangingPunct="1">
                        <a:spcBef>
                          <a:spcPts val="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8.9	The student will</a:t>
                      </a:r>
                    </a:p>
                    <a:p>
                      <a:pPr marL="688975" marR="0" lvl="0" indent="-346075" algn="l" defTabSz="914400" rtl="0" eaLnBrk="1" latinLnBrk="0" hangingPunct="1">
                        <a:spcBef>
                          <a:spcPts val="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a)	verify the Pythagorean Theorem; and</a:t>
                      </a:r>
                    </a:p>
                    <a:p>
                      <a:pPr marL="688975" marR="0" lvl="0" indent="-346075" algn="l" defTabSz="914400" rtl="0" eaLnBrk="1" latinLnBrk="0" hangingPunct="1">
                        <a:spcBef>
                          <a:spcPts val="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b)	apply the Pythagorean Theorem.</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09649" y="2610523"/>
            <a:ext cx="8229600" cy="707886"/>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rgbClr val="FFFFFF"/>
                </a:solidFill>
                <a:latin typeface="Calibri" panose="020F0502020204030204" pitchFamily="34" charset="0"/>
              </a:rPr>
              <a:t>Revisions</a:t>
            </a:r>
            <a:r>
              <a:rPr lang="en-US" altLang="en-US" sz="1600" b="1" dirty="0" smtClean="0">
                <a:solidFill>
                  <a:srgbClr val="FFFFFF"/>
                </a:solidFill>
                <a:latin typeface="Calibri" panose="020F0502020204030204" pitchFamily="34" charset="0"/>
              </a:rPr>
              <a:t>:</a:t>
            </a:r>
          </a:p>
          <a:p>
            <a:pPr marL="342900" indent="-342900">
              <a:spcBef>
                <a:spcPct val="50000"/>
              </a:spcBef>
              <a:buFont typeface="Arial" panose="020B0604020202020204" pitchFamily="34" charset="0"/>
              <a:buChar char="•"/>
            </a:pPr>
            <a:r>
              <a:rPr lang="en-US" altLang="en-US" sz="1600" b="1" dirty="0" smtClean="0">
                <a:solidFill>
                  <a:srgbClr val="FFFFFF"/>
                </a:solidFill>
                <a:latin typeface="Calibri" panose="020F0502020204030204" pitchFamily="34" charset="0"/>
              </a:rPr>
              <a:t>No revisions</a:t>
            </a:r>
            <a:endParaRPr lang="en-US" altLang="en-US" sz="1600" b="1" dirty="0">
              <a:solidFill>
                <a:srgbClr val="FFFFFF"/>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solidFill>
                  <a:srgbClr val="000000"/>
                </a:solidFill>
              </a:rPr>
              <a:pPr/>
              <a:t>26</a:t>
            </a:fld>
            <a:endParaRPr lang="en-US" altLang="en-US">
              <a:solidFill>
                <a:srgbClr val="000000"/>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781138497"/>
      </p:ext>
    </p:extLst>
  </p:cSld>
  <p:clrMapOvr>
    <a:masterClrMapping/>
  </p:clrMapOvr>
  <mc:AlternateContent xmlns:mc="http://schemas.openxmlformats.org/markup-compatibility/2006" xmlns:p14="http://schemas.microsoft.com/office/powerpoint/2010/main">
    <mc:Choice Requires="p14">
      <p:transition p14:dur="10" advTm="18211"/>
    </mc:Choice>
    <mc:Fallback xmlns="">
      <p:transition advTm="182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24241236"/>
              </p:ext>
            </p:extLst>
          </p:nvPr>
        </p:nvGraphicFramePr>
        <p:xfrm>
          <a:off x="533400" y="987552"/>
          <a:ext cx="8229600" cy="1344390"/>
        </p:xfrm>
        <a:graphic>
          <a:graphicData uri="http://schemas.openxmlformats.org/drawingml/2006/table">
            <a:tbl>
              <a:tblPr firstRow="1" firstCol="1" bandRow="1">
                <a:tableStyleId>{5C22544A-7EE6-4342-B048-85BDC9FD1C3A}</a:tableStyleId>
              </a:tblPr>
              <a:tblGrid>
                <a:gridCol w="4114800"/>
                <a:gridCol w="4114800"/>
              </a:tblGrid>
              <a:tr h="278769">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993870">
                <a:tc>
                  <a:txBody>
                    <a:bodyPr/>
                    <a:lstStyle/>
                    <a:p>
                      <a:pPr marL="457200" marR="0" indent="-457200">
                        <a:spcBef>
                          <a:spcPts val="600"/>
                        </a:spcBef>
                        <a:spcAft>
                          <a:spcPts val="0"/>
                        </a:spcAft>
                      </a:pPr>
                      <a:r>
                        <a:rPr lang="en-US" sz="1400" dirty="0" smtClean="0">
                          <a:solidFill>
                            <a:schemeClr val="tx1"/>
                          </a:solidFill>
                          <a:effectLst/>
                          <a:latin typeface="Calibri" panose="020F0502020204030204" pitchFamily="34" charset="0"/>
                        </a:rPr>
                        <a:t>8.11	The student will solve practical area and perimeter problems involving composite plane figures.</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63550" marR="0" lvl="0" indent="-463550" algn="l" defTabSz="914400" rtl="0" eaLnBrk="1" latinLnBrk="0" hangingPunct="1">
                        <a:spcBef>
                          <a:spcPts val="600"/>
                        </a:spcBef>
                        <a:spcAft>
                          <a:spcPts val="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8.10	The student will solve area and perimeter problems, including practical problems, involving composite plane figures.</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3400" y="2667651"/>
            <a:ext cx="8229600" cy="661720"/>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rgbClr val="FFFFFF"/>
                </a:solidFill>
                <a:latin typeface="Calibri" panose="020F0502020204030204" pitchFamily="34" charset="0"/>
              </a:rPr>
              <a:t>Revisions</a:t>
            </a:r>
            <a:r>
              <a:rPr lang="en-US" altLang="en-US" sz="1600" b="1" dirty="0" smtClean="0">
                <a:solidFill>
                  <a:srgbClr val="FFFFFF"/>
                </a:solidFill>
                <a:latin typeface="Calibri" panose="020F0502020204030204" pitchFamily="34" charset="0"/>
              </a:rPr>
              <a:t>:</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No revisions</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solidFill>
                  <a:srgbClr val="000000"/>
                </a:solidFill>
              </a:rPr>
              <a:pPr/>
              <a:t>27</a:t>
            </a:fld>
            <a:endParaRPr lang="en-US" altLang="en-US">
              <a:solidFill>
                <a:srgbClr val="000000"/>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09045435"/>
      </p:ext>
    </p:extLst>
  </p:cSld>
  <p:clrMapOvr>
    <a:masterClrMapping/>
  </p:clrMapOvr>
  <mc:AlternateContent xmlns:mc="http://schemas.openxmlformats.org/markup-compatibility/2006" xmlns:p14="http://schemas.microsoft.com/office/powerpoint/2010/main">
    <mc:Choice Requires="p14">
      <p:transition p14:dur="10" advTm="15726"/>
    </mc:Choice>
    <mc:Fallback xmlns="">
      <p:transition advTm="157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066800"/>
          </a:xfrm>
        </p:spPr>
        <p:txBody>
          <a:bodyPr/>
          <a:lstStyle/>
          <a:p>
            <a:pPr algn="ctr"/>
            <a:r>
              <a:rPr lang="en-US" dirty="0" smtClean="0"/>
              <a:t>Probability and Statistics</a:t>
            </a:r>
            <a:endParaRPr lang="en-US" dirty="0"/>
          </a:p>
        </p:txBody>
      </p:sp>
      <p:sp>
        <p:nvSpPr>
          <p:cNvPr id="3" name="Slide Number Placeholder 2"/>
          <p:cNvSpPr>
            <a:spLocks noGrp="1"/>
          </p:cNvSpPr>
          <p:nvPr>
            <p:ph type="sldNum" sz="quarter" idx="12"/>
          </p:nvPr>
        </p:nvSpPr>
        <p:spPr/>
        <p:txBody>
          <a:bodyPr/>
          <a:lstStyle/>
          <a:p>
            <a:fld id="{D47E1349-D74C-4A2D-9313-8E32EAF75841}" type="slidenum">
              <a:rPr lang="en-US" altLang="en-US" smtClean="0">
                <a:solidFill>
                  <a:srgbClr val="000000"/>
                </a:solidFill>
              </a:rPr>
              <a:pPr/>
              <a:t>28</a:t>
            </a:fld>
            <a:endParaRPr lang="en-US" altLang="en-US">
              <a:solidFill>
                <a:srgbClr val="000000"/>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422012503"/>
      </p:ext>
    </p:extLst>
  </p:cSld>
  <p:clrMapOvr>
    <a:masterClrMapping/>
  </p:clrMapOvr>
  <mc:AlternateContent xmlns:mc="http://schemas.openxmlformats.org/markup-compatibility/2006" xmlns:p14="http://schemas.microsoft.com/office/powerpoint/2010/main">
    <mc:Choice Requires="p14">
      <p:transition p14:dur="10" advTm="5629"/>
    </mc:Choice>
    <mc:Fallback xmlns="">
      <p:transition advTm="56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98259973"/>
              </p:ext>
            </p:extLst>
          </p:nvPr>
        </p:nvGraphicFramePr>
        <p:xfrm>
          <a:off x="533400" y="987552"/>
          <a:ext cx="8229600" cy="1866405"/>
        </p:xfrm>
        <a:graphic>
          <a:graphicData uri="http://schemas.openxmlformats.org/drawingml/2006/table">
            <a:tbl>
              <a:tblPr firstRow="1" firstCol="1" bandRow="1">
                <a:tableStyleId>{5C22544A-7EE6-4342-B048-85BDC9FD1C3A}</a:tableStyleId>
              </a:tblPr>
              <a:tblGrid>
                <a:gridCol w="4114800"/>
                <a:gridCol w="4114800"/>
              </a:tblGrid>
              <a:tr h="366900">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499505">
                <a:tc>
                  <a:txBody>
                    <a:bodyPr/>
                    <a:lstStyle/>
                    <a:p>
                      <a:pPr marL="463550" marR="0" indent="-463550">
                        <a:spcBef>
                          <a:spcPts val="600"/>
                        </a:spcBef>
                        <a:spcAft>
                          <a:spcPts val="600"/>
                        </a:spcAft>
                      </a:pPr>
                      <a:r>
                        <a:rPr lang="en-US" sz="1400" dirty="0" smtClean="0">
                          <a:solidFill>
                            <a:schemeClr val="tx1"/>
                          </a:solidFill>
                          <a:effectLst/>
                          <a:latin typeface="Calibri" panose="020F0502020204030204" pitchFamily="34" charset="0"/>
                        </a:rPr>
                        <a:t>8.12	The student will determine the probability of independent and dependent events with and without replacement.</a:t>
                      </a:r>
                      <a:endParaRPr lang="en-US" sz="1400" dirty="0">
                        <a:solidFill>
                          <a:srgbClr val="FF0000"/>
                        </a:solidFill>
                        <a:effectLst/>
                        <a:latin typeface="Calibri" panose="020F0502020204030204" pitchFamily="34" charset="0"/>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63550" marR="0" lvl="0" indent="-463550" algn="l" defTabSz="914400" rtl="0" eaLnBrk="1" latinLnBrk="0" hangingPunct="1">
                        <a:spcBef>
                          <a:spcPts val="0"/>
                        </a:spcBef>
                        <a:spcAft>
                          <a:spcPts val="60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8.11	The student will</a:t>
                      </a:r>
                    </a:p>
                    <a:p>
                      <a:pPr marL="690563" marR="0" lvl="0" indent="-227013" algn="l" defTabSz="914400" rtl="0" eaLnBrk="1" latinLnBrk="0" hangingPunct="1">
                        <a:spcBef>
                          <a:spcPts val="0"/>
                        </a:spcBef>
                        <a:spcAft>
                          <a:spcPts val="60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a)	compare and contrast the probability of independent and dependent events; and </a:t>
                      </a:r>
                      <a:r>
                        <a:rPr lang="en-US" sz="1400" b="1" kern="1200" dirty="0" smtClean="0">
                          <a:solidFill>
                            <a:srgbClr val="FF0000"/>
                          </a:solidFill>
                          <a:effectLst/>
                          <a:latin typeface="Calibri" panose="020F0502020204030204" pitchFamily="34" charset="0"/>
                          <a:ea typeface="+mn-ea"/>
                          <a:cs typeface="+mn-cs"/>
                        </a:rPr>
                        <a:t>[Moved from 6.16]</a:t>
                      </a:r>
                    </a:p>
                    <a:p>
                      <a:pPr marL="690563" marR="0" lvl="0" indent="-227013" algn="l" defTabSz="914400" rtl="0" eaLnBrk="1" latinLnBrk="0" hangingPunct="1">
                        <a:spcBef>
                          <a:spcPts val="0"/>
                        </a:spcBef>
                        <a:spcAft>
                          <a:spcPts val="60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b)	determine probabilities for independent and dependent events. </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21525" y="3147399"/>
            <a:ext cx="8229600" cy="984885"/>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rgbClr val="FFFFFF"/>
                </a:solidFill>
                <a:latin typeface="Calibri" panose="020F0502020204030204" pitchFamily="34" charset="0"/>
              </a:rPr>
              <a:t>Revisions</a:t>
            </a:r>
            <a:r>
              <a:rPr lang="en-US" altLang="en-US" sz="1600" b="1" dirty="0" smtClean="0">
                <a:solidFill>
                  <a:srgbClr val="FFFFFF"/>
                </a:solidFill>
                <a:latin typeface="Calibri" panose="020F0502020204030204" pitchFamily="34" charset="0"/>
              </a:rPr>
              <a:t>:</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8.11a – Compare </a:t>
            </a:r>
            <a:r>
              <a:rPr lang="en-US" altLang="en-US" sz="1600" b="1" dirty="0">
                <a:solidFill>
                  <a:srgbClr val="FFFFFF"/>
                </a:solidFill>
                <a:latin typeface="Calibri" panose="020F0502020204030204" pitchFamily="34" charset="0"/>
              </a:rPr>
              <a:t>and contrast probability of two independent/dependent </a:t>
            </a:r>
            <a:r>
              <a:rPr lang="en-US" altLang="en-US" sz="1600" b="1" dirty="0" smtClean="0">
                <a:solidFill>
                  <a:srgbClr val="FFFFFF"/>
                </a:solidFill>
                <a:latin typeface="Calibri" panose="020F0502020204030204" pitchFamily="34" charset="0"/>
              </a:rPr>
              <a:t>events</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8.11b EKS – Determine whether 2 events are independent or dependent</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solidFill>
                  <a:srgbClr val="000000"/>
                </a:solidFill>
              </a:rPr>
              <a:pPr/>
              <a:t>29</a:t>
            </a:fld>
            <a:endParaRPr lang="en-US" altLang="en-US">
              <a:solidFill>
                <a:srgbClr val="000000"/>
              </a:solidFill>
            </a:endParaRP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09045435"/>
      </p:ext>
    </p:extLst>
  </p:cSld>
  <p:clrMapOvr>
    <a:masterClrMapping/>
  </p:clrMapOvr>
  <mc:AlternateContent xmlns:mc="http://schemas.openxmlformats.org/markup-compatibility/2006" xmlns:p14="http://schemas.microsoft.com/office/powerpoint/2010/main">
    <mc:Choice Requires="p14">
      <p:transition p14:dur="10" advTm="32549"/>
    </mc:Choice>
    <mc:Fallback xmlns="">
      <p:transition advTm="325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077200" cy="762000"/>
          </a:xfrm>
        </p:spPr>
        <p:txBody>
          <a:bodyPr/>
          <a:lstStyle/>
          <a:p>
            <a:r>
              <a:rPr lang="en-US" sz="3200" b="1" dirty="0" smtClean="0"/>
              <a:t>Agenda</a:t>
            </a:r>
            <a:endParaRPr lang="en-US" b="1" dirty="0"/>
          </a:p>
        </p:txBody>
      </p:sp>
      <p:sp>
        <p:nvSpPr>
          <p:cNvPr id="3" name="Content Placeholder 2"/>
          <p:cNvSpPr>
            <a:spLocks noGrp="1"/>
          </p:cNvSpPr>
          <p:nvPr>
            <p:ph idx="1"/>
          </p:nvPr>
        </p:nvSpPr>
        <p:spPr>
          <a:xfrm>
            <a:off x="457200" y="1447800"/>
            <a:ext cx="8229600" cy="4800599"/>
          </a:xfrm>
        </p:spPr>
        <p:txBody>
          <a:bodyPr/>
          <a:lstStyle/>
          <a:p>
            <a:r>
              <a:rPr lang="en-US" sz="2800" dirty="0" smtClean="0"/>
              <a:t>Implementation Timeline</a:t>
            </a:r>
          </a:p>
          <a:p>
            <a:r>
              <a:rPr lang="en-US" sz="2800" dirty="0"/>
              <a:t>Resources Currently Available</a:t>
            </a:r>
          </a:p>
          <a:p>
            <a:pPr lvl="1"/>
            <a:r>
              <a:rPr lang="en-US" sz="2400" dirty="0"/>
              <a:t>Crosswalk (Summary of Revisions) </a:t>
            </a:r>
          </a:p>
          <a:p>
            <a:pPr lvl="1"/>
            <a:r>
              <a:rPr lang="en-US" sz="2400" dirty="0"/>
              <a:t>Standards and Curriculum Frameworks</a:t>
            </a:r>
          </a:p>
          <a:p>
            <a:r>
              <a:rPr lang="en-US" sz="2800" dirty="0" smtClean="0"/>
              <a:t>Comparison </a:t>
            </a:r>
            <a:r>
              <a:rPr lang="en-US" sz="2800" dirty="0"/>
              <a:t>of 2009 to 2016 Standards</a:t>
            </a:r>
          </a:p>
          <a:p>
            <a:pPr lvl="1"/>
            <a:r>
              <a:rPr lang="en-US" sz="2400" dirty="0"/>
              <a:t>Number and Number Sense</a:t>
            </a:r>
          </a:p>
          <a:p>
            <a:pPr lvl="1"/>
            <a:r>
              <a:rPr lang="en-US" sz="2400" dirty="0"/>
              <a:t>Computation and Estimation</a:t>
            </a:r>
          </a:p>
          <a:p>
            <a:pPr lvl="1"/>
            <a:r>
              <a:rPr lang="en-US" sz="2400" dirty="0"/>
              <a:t>Measurement and Geometry</a:t>
            </a:r>
          </a:p>
          <a:p>
            <a:pPr lvl="1"/>
            <a:r>
              <a:rPr lang="en-US" sz="2400" dirty="0"/>
              <a:t>Probability and Statistics</a:t>
            </a:r>
          </a:p>
          <a:p>
            <a:pPr lvl="1"/>
            <a:r>
              <a:rPr lang="en-US" sz="2400" dirty="0"/>
              <a:t>Patterns, Functions, and </a:t>
            </a:r>
            <a:r>
              <a:rPr lang="en-US" sz="2400" dirty="0" smtClean="0"/>
              <a:t>Algebra</a:t>
            </a:r>
            <a:endParaRPr lang="en-US" sz="2400" dirty="0"/>
          </a:p>
        </p:txBody>
      </p:sp>
      <p:sp>
        <p:nvSpPr>
          <p:cNvPr id="4" name="Slide Number Placeholder 3"/>
          <p:cNvSpPr>
            <a:spLocks noGrp="1"/>
          </p:cNvSpPr>
          <p:nvPr>
            <p:ph type="sldNum" sz="quarter" idx="12"/>
          </p:nvPr>
        </p:nvSpPr>
        <p:spPr/>
        <p:txBody>
          <a:bodyPr/>
          <a:lstStyle/>
          <a:p>
            <a:fld id="{C4F0E998-9182-4C89-B3A3-3657E8366C65}" type="slidenum">
              <a:rPr lang="en-US" altLang="en-US" smtClean="0">
                <a:solidFill>
                  <a:srgbClr val="000000"/>
                </a:solidFill>
              </a:rPr>
              <a:pPr/>
              <a:t>3</a:t>
            </a:fld>
            <a:endParaRPr lang="en-US" altLang="en-US">
              <a:solidFill>
                <a:srgbClr val="000000"/>
              </a:solidFill>
            </a:endParaRPr>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027125518"/>
      </p:ext>
    </p:extLst>
  </p:cSld>
  <p:clrMapOvr>
    <a:masterClrMapping/>
  </p:clrMapOvr>
  <mc:AlternateContent xmlns:mc="http://schemas.openxmlformats.org/markup-compatibility/2006" xmlns:p14="http://schemas.microsoft.com/office/powerpoint/2010/main">
    <mc:Choice Requires="p14">
      <p:transition p14:dur="10" advTm="16563"/>
    </mc:Choice>
    <mc:Fallback xmlns="">
      <p:transition advTm="165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8053235"/>
              </p:ext>
            </p:extLst>
          </p:nvPr>
        </p:nvGraphicFramePr>
        <p:xfrm>
          <a:off x="533400" y="987552"/>
          <a:ext cx="8229600" cy="2225040"/>
        </p:xfrm>
        <a:graphic>
          <a:graphicData uri="http://schemas.openxmlformats.org/drawingml/2006/table">
            <a:tbl>
              <a:tblPr firstRow="1" firstCol="1" bandRow="1">
                <a:tableStyleId>{5C22544A-7EE6-4342-B048-85BDC9FD1C3A}</a:tableStyleId>
              </a:tblPr>
              <a:tblGrid>
                <a:gridCol w="4114800"/>
                <a:gridCol w="4114800"/>
              </a:tblGrid>
              <a:tr h="292760">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097280">
                <a:tc>
                  <a:txBody>
                    <a:bodyPr/>
                    <a:lstStyle/>
                    <a:p>
                      <a:pPr marL="457200" marR="0" indent="-457200">
                        <a:spcBef>
                          <a:spcPts val="600"/>
                        </a:spcBef>
                        <a:spcAft>
                          <a:spcPts val="600"/>
                        </a:spcAft>
                      </a:pPr>
                      <a:endParaRPr lang="en-US" sz="1400" dirty="0">
                        <a:solidFill>
                          <a:srgbClr val="FF0000"/>
                        </a:solidFill>
                        <a:effectLst/>
                        <a:latin typeface="Calibri" panose="020F0502020204030204" pitchFamily="34" charset="0"/>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63550" marR="0" lvl="0" indent="-463550" algn="l" defTabSz="914400" rtl="0" eaLnBrk="1" latinLnBrk="0" hangingPunct="1">
                        <a:spcBef>
                          <a:spcPts val="0"/>
                        </a:spcBef>
                        <a:spcAft>
                          <a:spcPts val="60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8.12	The student will </a:t>
                      </a:r>
                    </a:p>
                    <a:p>
                      <a:pPr marL="795338" marR="0" lvl="0" indent="-331788" algn="l" defTabSz="914400" rtl="0" eaLnBrk="1" latinLnBrk="0" hangingPunct="1">
                        <a:spcBef>
                          <a:spcPts val="0"/>
                        </a:spcBef>
                        <a:spcAft>
                          <a:spcPts val="60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a)	represent numerical data in boxplots;</a:t>
                      </a:r>
                    </a:p>
                    <a:p>
                      <a:pPr marL="795338" marR="0" lvl="0" indent="-331788" algn="l" defTabSz="914400" rtl="0" eaLnBrk="1" latinLnBrk="0" hangingPunct="1">
                        <a:spcBef>
                          <a:spcPts val="0"/>
                        </a:spcBef>
                        <a:spcAft>
                          <a:spcPts val="60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b)	make observations and inferences about data represented in boxplots; and </a:t>
                      </a:r>
                    </a:p>
                    <a:p>
                      <a:pPr marL="795338" marR="0" lvl="0" indent="-331788" algn="l" defTabSz="914400" rtl="0" eaLnBrk="1" latinLnBrk="0" hangingPunct="1">
                        <a:spcBef>
                          <a:spcPts val="0"/>
                        </a:spcBef>
                        <a:spcAft>
                          <a:spcPts val="60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c)	compare and analyze two data sets using boxplots.</a:t>
                      </a:r>
                    </a:p>
                    <a:p>
                      <a:pPr marL="690563" marR="0" lvl="0" indent="-346075" algn="l" defTabSz="914400" rtl="0" eaLnBrk="1" latinLnBrk="0" hangingPunct="1">
                        <a:spcBef>
                          <a:spcPts val="600"/>
                        </a:spcBef>
                        <a:spcAft>
                          <a:spcPts val="600"/>
                        </a:spcAft>
                        <a:buFont typeface="Arial" panose="020B0604020202020204" pitchFamily="34" charset="0"/>
                        <a:buNone/>
                      </a:pPr>
                      <a:r>
                        <a:rPr lang="en-US" sz="1400" b="1" kern="1200" dirty="0" smtClean="0">
                          <a:solidFill>
                            <a:srgbClr val="FF0000"/>
                          </a:solidFill>
                          <a:effectLst/>
                          <a:latin typeface="Calibri" panose="020F0502020204030204" pitchFamily="34" charset="0"/>
                          <a:ea typeface="+mn-ea"/>
                          <a:cs typeface="+mn-cs"/>
                        </a:rPr>
                        <a:t>[Moved from A.10]</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0352" y="3580307"/>
            <a:ext cx="8229600" cy="1815882"/>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rgbClr val="FFFFFF"/>
                </a:solidFill>
                <a:latin typeface="Calibri" panose="020F0502020204030204" pitchFamily="34" charset="0"/>
              </a:rPr>
              <a:t>Revisions</a:t>
            </a:r>
            <a:r>
              <a:rPr lang="en-US" altLang="en-US" sz="1600" b="1" dirty="0" smtClean="0">
                <a:solidFill>
                  <a:srgbClr val="FFFFFF"/>
                </a:solidFill>
                <a:latin typeface="Calibri" panose="020F0502020204030204" pitchFamily="34" charset="0"/>
              </a:rPr>
              <a:t>:</a:t>
            </a:r>
          </a:p>
          <a:p>
            <a:pPr marL="342900" indent="-342900">
              <a:spcBef>
                <a:spcPct val="50000"/>
              </a:spcBef>
              <a:buFont typeface="Arial" panose="020B0604020202020204" pitchFamily="34" charset="0"/>
              <a:buChar char="•"/>
            </a:pPr>
            <a:r>
              <a:rPr lang="en-US" altLang="en-US" sz="1600" b="1" dirty="0">
                <a:solidFill>
                  <a:srgbClr val="FFFFFF"/>
                </a:solidFill>
                <a:latin typeface="Calibri" panose="020F0502020204030204" pitchFamily="34" charset="0"/>
              </a:rPr>
              <a:t>N</a:t>
            </a:r>
            <a:r>
              <a:rPr lang="en-US" altLang="en-US" sz="1600" b="1" dirty="0" smtClean="0">
                <a:solidFill>
                  <a:srgbClr val="FFFFFF"/>
                </a:solidFill>
                <a:latin typeface="Calibri" panose="020F0502020204030204" pitchFamily="34" charset="0"/>
              </a:rPr>
              <a:t>ew content for Grade 8</a:t>
            </a:r>
          </a:p>
          <a:p>
            <a:pPr marL="342900" indent="-342900">
              <a:spcBef>
                <a:spcPct val="50000"/>
              </a:spcBef>
              <a:buFont typeface="Arial" panose="020B0604020202020204" pitchFamily="34" charset="0"/>
              <a:buChar char="•"/>
            </a:pPr>
            <a:r>
              <a:rPr lang="en-US" altLang="en-US" sz="1600" b="1" dirty="0" smtClean="0">
                <a:solidFill>
                  <a:srgbClr val="FFFFFF"/>
                </a:solidFill>
                <a:latin typeface="Calibri" panose="020F0502020204030204" pitchFamily="34" charset="0"/>
              </a:rPr>
              <a:t>Collect and display up to 20 data items in a boxplot</a:t>
            </a:r>
          </a:p>
          <a:p>
            <a:pPr marL="342900" indent="-342900">
              <a:spcBef>
                <a:spcPct val="50000"/>
              </a:spcBef>
              <a:buFont typeface="Arial" panose="020B0604020202020204" pitchFamily="34" charset="0"/>
              <a:buChar char="•"/>
            </a:pPr>
            <a:r>
              <a:rPr lang="en-US" altLang="en-US" sz="1600" b="1" dirty="0" smtClean="0">
                <a:solidFill>
                  <a:srgbClr val="FFFFFF"/>
                </a:solidFill>
                <a:latin typeface="Calibri" panose="020F0502020204030204" pitchFamily="34" charset="0"/>
              </a:rPr>
              <a:t>Use the five-number summary to describe the data</a:t>
            </a:r>
          </a:p>
          <a:p>
            <a:pPr marL="342900" indent="-342900">
              <a:spcBef>
                <a:spcPct val="50000"/>
              </a:spcBef>
              <a:buFont typeface="Arial" panose="020B0604020202020204" pitchFamily="34" charset="0"/>
              <a:buChar char="•"/>
            </a:pPr>
            <a:r>
              <a:rPr lang="en-US" altLang="en-US" sz="1600" b="1" dirty="0" smtClean="0">
                <a:solidFill>
                  <a:srgbClr val="FFFFFF"/>
                </a:solidFill>
                <a:latin typeface="Calibri" panose="020F0502020204030204" pitchFamily="34" charset="0"/>
              </a:rPr>
              <a:t>Compare and analyze </a:t>
            </a:r>
            <a:r>
              <a:rPr lang="en-US" altLang="en-US" sz="1600" b="1" dirty="0" smtClean="0">
                <a:solidFill>
                  <a:srgbClr val="FFFFFF"/>
                </a:solidFill>
                <a:latin typeface="Calibri" panose="020F0502020204030204" pitchFamily="34" charset="0"/>
              </a:rPr>
              <a:t> two </a:t>
            </a:r>
            <a:r>
              <a:rPr lang="en-US" altLang="en-US" sz="1600" b="1" dirty="0" smtClean="0">
                <a:solidFill>
                  <a:srgbClr val="FFFFFF"/>
                </a:solidFill>
                <a:latin typeface="Calibri" panose="020F0502020204030204" pitchFamily="34" charset="0"/>
              </a:rPr>
              <a:t>data sets using boxplots</a:t>
            </a:r>
            <a:endParaRPr lang="en-US" altLang="en-US" sz="1600" b="1" dirty="0">
              <a:solidFill>
                <a:srgbClr val="FFFFFF"/>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solidFill>
                  <a:srgbClr val="000000"/>
                </a:solidFill>
              </a:rPr>
              <a:pPr/>
              <a:t>30</a:t>
            </a:fld>
            <a:endParaRPr lang="en-US" altLang="en-US">
              <a:solidFill>
                <a:srgbClr val="000000"/>
              </a:solidFill>
            </a:endParaRPr>
          </a:p>
        </p:txBody>
      </p:sp>
      <p:sp>
        <p:nvSpPr>
          <p:cNvPr id="6" name="AutoShape 6"/>
          <p:cNvSpPr>
            <a:spLocks noChangeArrowheads="1"/>
          </p:cNvSpPr>
          <p:nvPr/>
        </p:nvSpPr>
        <p:spPr bwMode="auto">
          <a:xfrm rot="1209468">
            <a:off x="3079407" y="1679777"/>
            <a:ext cx="1634563" cy="1104577"/>
          </a:xfrm>
          <a:prstGeom prst="irregularSeal1">
            <a:avLst/>
          </a:prstGeom>
          <a:solidFill>
            <a:srgbClr val="92D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dirty="0" smtClean="0">
                <a:latin typeface="Calibri" panose="020F0502020204030204" pitchFamily="34" charset="0"/>
              </a:rPr>
              <a:t>New</a:t>
            </a:r>
            <a:endParaRPr lang="en-US" dirty="0">
              <a:latin typeface="Calibri" panose="020F0502020204030204" pitchFamily="34" charset="0"/>
            </a:endParaRPr>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09045435"/>
      </p:ext>
    </p:extLst>
  </p:cSld>
  <p:clrMapOvr>
    <a:masterClrMapping/>
  </p:clrMapOvr>
  <mc:AlternateContent xmlns:mc="http://schemas.openxmlformats.org/markup-compatibility/2006" xmlns:p14="http://schemas.microsoft.com/office/powerpoint/2010/main">
    <mc:Choice Requires="p14">
      <p:transition p14:dur="10" advTm="46941"/>
    </mc:Choice>
    <mc:Fallback xmlns="">
      <p:transition advTm="469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99625629"/>
              </p:ext>
            </p:extLst>
          </p:nvPr>
        </p:nvGraphicFramePr>
        <p:xfrm>
          <a:off x="533400" y="987552"/>
          <a:ext cx="8216462" cy="2022154"/>
        </p:xfrm>
        <a:graphic>
          <a:graphicData uri="http://schemas.openxmlformats.org/drawingml/2006/table">
            <a:tbl>
              <a:tblPr firstRow="1" firstCol="1" bandRow="1">
                <a:tableStyleId>{5C22544A-7EE6-4342-B048-85BDC9FD1C3A}</a:tableStyleId>
              </a:tblPr>
              <a:tblGrid>
                <a:gridCol w="4108231"/>
                <a:gridCol w="4108231"/>
              </a:tblGrid>
              <a:tr h="340244">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671634">
                <a:tc>
                  <a:txBody>
                    <a:bodyPr/>
                    <a:lstStyle/>
                    <a:p>
                      <a:pPr marL="344488" marR="0" indent="-344488">
                        <a:spcBef>
                          <a:spcPts val="600"/>
                        </a:spcBef>
                        <a:spcAft>
                          <a:spcPts val="0"/>
                        </a:spcAft>
                      </a:pPr>
                      <a:r>
                        <a:rPr lang="en-US" sz="1400" dirty="0" smtClean="0">
                          <a:solidFill>
                            <a:schemeClr val="tx1"/>
                          </a:solidFill>
                          <a:effectLst/>
                          <a:latin typeface="Calibri" panose="020F0502020204030204" pitchFamily="34" charset="0"/>
                        </a:rPr>
                        <a:t>8.13	The student will</a:t>
                      </a:r>
                    </a:p>
                    <a:p>
                      <a:pPr marL="693738" marR="0" indent="-349250">
                        <a:spcBef>
                          <a:spcPts val="0"/>
                        </a:spcBef>
                        <a:spcAft>
                          <a:spcPts val="600"/>
                        </a:spcAft>
                      </a:pPr>
                      <a:r>
                        <a:rPr lang="en-US" sz="1400" dirty="0" smtClean="0">
                          <a:solidFill>
                            <a:schemeClr val="tx1"/>
                          </a:solidFill>
                          <a:effectLst/>
                          <a:latin typeface="Calibri" panose="020F0502020204030204" pitchFamily="34" charset="0"/>
                        </a:rPr>
                        <a:t>a)	make comparisons, predictions, and inferences, using information displayed in graphs; and</a:t>
                      </a:r>
                    </a:p>
                    <a:p>
                      <a:pPr marL="693738" marR="0" indent="-349250">
                        <a:spcBef>
                          <a:spcPts val="0"/>
                        </a:spcBef>
                        <a:spcAft>
                          <a:spcPts val="600"/>
                        </a:spcAft>
                      </a:pPr>
                      <a:r>
                        <a:rPr lang="en-US" sz="1400" dirty="0" smtClean="0">
                          <a:solidFill>
                            <a:schemeClr val="tx1"/>
                          </a:solidFill>
                          <a:effectLst/>
                          <a:latin typeface="Calibri" panose="020F0502020204030204" pitchFamily="34" charset="0"/>
                        </a:rPr>
                        <a:t>b)	construct and analyze scatterplots.</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4488" marR="0" lvl="0" indent="-344488" algn="l" defTabSz="914400" rtl="0" eaLnBrk="1" latinLnBrk="0" hangingPunct="1">
                        <a:spcBef>
                          <a:spcPts val="0"/>
                        </a:spcBef>
                        <a:spcAft>
                          <a:spcPts val="60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8.13	The student will</a:t>
                      </a:r>
                    </a:p>
                    <a:p>
                      <a:pPr marL="693738" marR="0" lvl="0" indent="-349250" algn="l" defTabSz="914400" rtl="0" eaLnBrk="1" latinLnBrk="0" hangingPunct="1">
                        <a:spcBef>
                          <a:spcPts val="0"/>
                        </a:spcBef>
                        <a:spcAft>
                          <a:spcPts val="60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a)	represent data in scatterplots; </a:t>
                      </a:r>
                    </a:p>
                    <a:p>
                      <a:pPr marL="693738" marR="0" lvl="0" indent="-349250" algn="l" defTabSz="914400" rtl="0" eaLnBrk="1" latinLnBrk="0" hangingPunct="1">
                        <a:spcBef>
                          <a:spcPts val="0"/>
                        </a:spcBef>
                        <a:spcAft>
                          <a:spcPts val="60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b)	make observations about data represented in scatterplots; and</a:t>
                      </a:r>
                    </a:p>
                    <a:p>
                      <a:pPr marL="693738" marR="0" lvl="0" indent="-349250" algn="l" defTabSz="914400" rtl="0" eaLnBrk="1" latinLnBrk="0" hangingPunct="1">
                        <a:spcBef>
                          <a:spcPts val="0"/>
                        </a:spcBef>
                        <a:spcAft>
                          <a:spcPts val="60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c)	use a drawing to estimate the line of best fit for data represented in a scatterplot.</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3400" y="3277606"/>
            <a:ext cx="8229600" cy="984885"/>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rgbClr val="FFFFFF"/>
                </a:solidFill>
                <a:latin typeface="Calibri" panose="020F0502020204030204" pitchFamily="34" charset="0"/>
              </a:rPr>
              <a:t>Revisions</a:t>
            </a:r>
            <a:r>
              <a:rPr lang="en-US" altLang="en-US" sz="1600" b="1" dirty="0" smtClean="0">
                <a:solidFill>
                  <a:srgbClr val="FFFFFF"/>
                </a:solidFill>
                <a:latin typeface="Calibri" panose="020F0502020204030204" pitchFamily="34" charset="0"/>
              </a:rPr>
              <a:t>:</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8.13b - Make </a:t>
            </a:r>
            <a:r>
              <a:rPr lang="en-US" altLang="en-US" sz="1600" b="1" dirty="0">
                <a:solidFill>
                  <a:srgbClr val="FFFFFF"/>
                </a:solidFill>
                <a:latin typeface="Calibri" panose="020F0502020204030204" pitchFamily="34" charset="0"/>
              </a:rPr>
              <a:t>observations about data displayed limited to scatterplots </a:t>
            </a:r>
            <a:r>
              <a:rPr lang="en-US" altLang="en-US" sz="1600" b="1" dirty="0" smtClean="0">
                <a:solidFill>
                  <a:srgbClr val="FFFFFF"/>
                </a:solidFill>
                <a:latin typeface="Calibri" panose="020F0502020204030204" pitchFamily="34" charset="0"/>
              </a:rPr>
              <a:t>only</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8.13c EKS – Estimate the line of best fit with a drawing </a:t>
            </a:r>
            <a:endParaRPr lang="en-US" altLang="en-US" sz="1600" b="1" dirty="0">
              <a:solidFill>
                <a:srgbClr val="FFFFFF"/>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solidFill>
                  <a:srgbClr val="000000"/>
                </a:solidFill>
              </a:rPr>
              <a:pPr/>
              <a:t>31</a:t>
            </a:fld>
            <a:endParaRPr lang="en-US" altLang="en-US">
              <a:solidFill>
                <a:srgbClr val="000000"/>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09045435"/>
      </p:ext>
    </p:extLst>
  </p:cSld>
  <p:clrMapOvr>
    <a:masterClrMapping/>
  </p:clrMapOvr>
  <mc:AlternateContent xmlns:mc="http://schemas.openxmlformats.org/markup-compatibility/2006" xmlns:p14="http://schemas.microsoft.com/office/powerpoint/2010/main">
    <mc:Choice Requires="p14">
      <p:transition p14:dur="10" advTm="40799"/>
    </mc:Choice>
    <mc:Fallback xmlns="">
      <p:transition advTm="407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295400"/>
          </a:xfrm>
        </p:spPr>
        <p:txBody>
          <a:bodyPr/>
          <a:lstStyle/>
          <a:p>
            <a:pPr algn="ctr"/>
            <a:r>
              <a:rPr lang="en-US" dirty="0" smtClean="0"/>
              <a:t>Patterns, Functions, </a:t>
            </a:r>
            <a:r>
              <a:rPr lang="en-US" dirty="0"/>
              <a:t>and Algebra</a:t>
            </a:r>
          </a:p>
        </p:txBody>
      </p:sp>
      <p:sp>
        <p:nvSpPr>
          <p:cNvPr id="3" name="Slide Number Placeholder 2"/>
          <p:cNvSpPr>
            <a:spLocks noGrp="1"/>
          </p:cNvSpPr>
          <p:nvPr>
            <p:ph type="sldNum" sz="quarter" idx="12"/>
          </p:nvPr>
        </p:nvSpPr>
        <p:spPr/>
        <p:txBody>
          <a:bodyPr/>
          <a:lstStyle/>
          <a:p>
            <a:fld id="{D47E1349-D74C-4A2D-9313-8E32EAF75841}" type="slidenum">
              <a:rPr lang="en-US" altLang="en-US" smtClean="0">
                <a:solidFill>
                  <a:srgbClr val="000000"/>
                </a:solidFill>
              </a:rPr>
              <a:pPr/>
              <a:t>32</a:t>
            </a:fld>
            <a:endParaRPr lang="en-US" altLang="en-US">
              <a:solidFill>
                <a:srgbClr val="000000"/>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031688638"/>
      </p:ext>
    </p:extLst>
  </p:cSld>
  <p:clrMapOvr>
    <a:masterClrMapping/>
  </p:clrMapOvr>
  <mc:AlternateContent xmlns:mc="http://schemas.openxmlformats.org/markup-compatibility/2006" xmlns:p14="http://schemas.microsoft.com/office/powerpoint/2010/main">
    <mc:Choice Requires="p14">
      <p:transition p14:dur="10" advTm="5730"/>
    </mc:Choice>
    <mc:Fallback xmlns="">
      <p:transition advTm="57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64861967"/>
              </p:ext>
            </p:extLst>
          </p:nvPr>
        </p:nvGraphicFramePr>
        <p:xfrm>
          <a:off x="533398" y="990599"/>
          <a:ext cx="8200700" cy="2462117"/>
        </p:xfrm>
        <a:graphic>
          <a:graphicData uri="http://schemas.openxmlformats.org/drawingml/2006/table">
            <a:tbl>
              <a:tblPr firstRow="1" firstCol="1" bandRow="1">
                <a:tableStyleId>{5C22544A-7EE6-4342-B048-85BDC9FD1C3A}</a:tableStyleId>
              </a:tblPr>
              <a:tblGrid>
                <a:gridCol w="4100350"/>
                <a:gridCol w="4100350"/>
              </a:tblGrid>
              <a:tr h="358997">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904242">
                <a:tc>
                  <a:txBody>
                    <a:bodyPr/>
                    <a:lstStyle/>
                    <a:p>
                      <a:pPr marL="457200" marR="0" indent="-457200">
                        <a:spcBef>
                          <a:spcPts val="600"/>
                        </a:spcBef>
                        <a:spcAft>
                          <a:spcPts val="0"/>
                        </a:spcAft>
                      </a:pPr>
                      <a:endParaRPr lang="en-US" sz="1400" dirty="0" smtClean="0">
                        <a:solidFill>
                          <a:schemeClr val="tx1"/>
                        </a:solidFill>
                        <a:effectLst/>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marR="0" lvl="0" indent="-457200" algn="l" defTabSz="914400" rtl="0" eaLnBrk="1" latinLnBrk="0" hangingPunct="1">
                        <a:spcBef>
                          <a:spcPts val="600"/>
                        </a:spcBef>
                        <a:spcAft>
                          <a:spcPts val="0"/>
                        </a:spcAft>
                        <a:buFont typeface="Arial" panose="020B0604020202020204" pitchFamily="34" charset="0"/>
                        <a:buNone/>
                      </a:pPr>
                      <a:r>
                        <a:rPr lang="en-US" sz="1600" b="1" kern="1200" dirty="0" smtClean="0">
                          <a:solidFill>
                            <a:schemeClr val="tx1"/>
                          </a:solidFill>
                          <a:effectLst/>
                          <a:latin typeface="Calibri" panose="020F0502020204030204" pitchFamily="34" charset="0"/>
                          <a:ea typeface="+mn-ea"/>
                          <a:cs typeface="+mn-cs"/>
                        </a:rPr>
                        <a:t>8.14	The student will</a:t>
                      </a:r>
                    </a:p>
                    <a:p>
                      <a:pPr marL="457200" marR="0" lvl="0" indent="-457200" algn="l" defTabSz="914400" rtl="0" eaLnBrk="1" latinLnBrk="0" hangingPunct="1">
                        <a:spcBef>
                          <a:spcPts val="600"/>
                        </a:spcBef>
                        <a:spcAft>
                          <a:spcPts val="0"/>
                        </a:spcAft>
                        <a:buFont typeface="Arial" panose="020B0604020202020204" pitchFamily="34" charset="0"/>
                        <a:buNone/>
                      </a:pPr>
                      <a:r>
                        <a:rPr lang="en-US" sz="1600" b="1" kern="1200" dirty="0" smtClean="0">
                          <a:solidFill>
                            <a:schemeClr val="tx1"/>
                          </a:solidFill>
                          <a:effectLst/>
                          <a:latin typeface="Calibri" panose="020F0502020204030204" pitchFamily="34" charset="0"/>
                          <a:ea typeface="+mn-ea"/>
                          <a:cs typeface="+mn-cs"/>
                        </a:rPr>
                        <a:t>a)	evaluate an algebraic expression for given replacement values of the variables; and </a:t>
                      </a:r>
                      <a:r>
                        <a:rPr lang="en-US" sz="1600" b="1" kern="1200" dirty="0" smtClean="0">
                          <a:solidFill>
                            <a:srgbClr val="FF0000"/>
                          </a:solidFill>
                          <a:effectLst/>
                          <a:latin typeface="Calibri" panose="020F0502020204030204" pitchFamily="34" charset="0"/>
                          <a:ea typeface="+mn-ea"/>
                          <a:cs typeface="+mn-cs"/>
                        </a:rPr>
                        <a:t>[Moved from 8.4 Computation and Estimation and 8.1a Number and Number Sense]</a:t>
                      </a:r>
                    </a:p>
                    <a:p>
                      <a:pPr marL="457200" marR="0" lvl="0" indent="-457200" algn="l" defTabSz="914400" rtl="0" eaLnBrk="1" latinLnBrk="0" hangingPunct="1">
                        <a:spcBef>
                          <a:spcPts val="600"/>
                        </a:spcBef>
                        <a:spcAft>
                          <a:spcPts val="0"/>
                        </a:spcAft>
                        <a:buFont typeface="Arial" panose="020B0604020202020204" pitchFamily="34" charset="0"/>
                        <a:buNone/>
                      </a:pPr>
                      <a:r>
                        <a:rPr lang="en-US" sz="1600" b="1" kern="1200" dirty="0" smtClean="0">
                          <a:solidFill>
                            <a:schemeClr val="tx1"/>
                          </a:solidFill>
                          <a:effectLst/>
                          <a:latin typeface="Calibri" panose="020F0502020204030204" pitchFamily="34" charset="0"/>
                          <a:ea typeface="+mn-ea"/>
                          <a:cs typeface="+mn-cs"/>
                        </a:rPr>
                        <a:t>b)	simplify algebraic expressions in one variable.</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0352" y="3493139"/>
            <a:ext cx="8203745" cy="3170099"/>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rgbClr val="FFFFFF"/>
                </a:solidFill>
                <a:latin typeface="Calibri" panose="020F0502020204030204" pitchFamily="34" charset="0"/>
              </a:rPr>
              <a:t>Revisions</a:t>
            </a:r>
            <a:r>
              <a:rPr lang="en-US" altLang="en-US" sz="1600" b="1" dirty="0" smtClean="0">
                <a:solidFill>
                  <a:srgbClr val="FFFFFF"/>
                </a:solidFill>
                <a:latin typeface="Calibri" panose="020F0502020204030204" pitchFamily="34" charset="0"/>
              </a:rPr>
              <a:t>:</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8.14a - Use </a:t>
            </a:r>
            <a:r>
              <a:rPr lang="en-US" altLang="en-US" sz="1600" b="1" dirty="0">
                <a:solidFill>
                  <a:srgbClr val="FFFFFF"/>
                </a:solidFill>
                <a:latin typeface="Calibri" panose="020F0502020204030204" pitchFamily="34" charset="0"/>
              </a:rPr>
              <a:t>the order of operations and apply properties of real numbers to simplify and evaluate algebraic </a:t>
            </a:r>
            <a:r>
              <a:rPr lang="en-US" altLang="en-US" sz="1600" b="1" dirty="0" smtClean="0">
                <a:solidFill>
                  <a:srgbClr val="FFFFFF"/>
                </a:solidFill>
                <a:latin typeface="Calibri" panose="020F0502020204030204" pitchFamily="34" charset="0"/>
              </a:rPr>
              <a:t>expressions</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8.14a - Evaluate </a:t>
            </a:r>
            <a:r>
              <a:rPr lang="en-US" altLang="en-US" sz="1600" b="1" dirty="0">
                <a:solidFill>
                  <a:srgbClr val="FFFFFF"/>
                </a:solidFill>
                <a:latin typeface="Calibri" panose="020F0502020204030204" pitchFamily="34" charset="0"/>
              </a:rPr>
              <a:t>algebraic expressions </a:t>
            </a:r>
            <a:r>
              <a:rPr lang="en-US" altLang="en-US" sz="1600" b="1" dirty="0" smtClean="0">
                <a:solidFill>
                  <a:srgbClr val="FFFFFF"/>
                </a:solidFill>
                <a:latin typeface="Calibri" panose="020F0502020204030204" pitchFamily="34" charset="0"/>
              </a:rPr>
              <a:t>for given replacement values of the variables</a:t>
            </a:r>
          </a:p>
          <a:p>
            <a:pPr marL="800100" lvl="1"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Limited </a:t>
            </a:r>
            <a:r>
              <a:rPr lang="en-US" altLang="en-US" sz="1600" b="1" dirty="0">
                <a:solidFill>
                  <a:srgbClr val="FFFFFF"/>
                </a:solidFill>
                <a:latin typeface="Calibri" panose="020F0502020204030204" pitchFamily="34" charset="0"/>
              </a:rPr>
              <a:t>to whole number exponents and integer </a:t>
            </a:r>
            <a:r>
              <a:rPr lang="en-US" altLang="en-US" sz="1600" b="1" dirty="0" smtClean="0">
                <a:solidFill>
                  <a:srgbClr val="FFFFFF"/>
                </a:solidFill>
                <a:latin typeface="Calibri" panose="020F0502020204030204" pitchFamily="34" charset="0"/>
              </a:rPr>
              <a:t>bases </a:t>
            </a:r>
          </a:p>
          <a:p>
            <a:pPr marL="800100" lvl="1" indent="-342900">
              <a:spcBef>
                <a:spcPts val="600"/>
              </a:spcBef>
              <a:buFont typeface="Arial" panose="020B0604020202020204" pitchFamily="34" charset="0"/>
              <a:buChar char="•"/>
            </a:pPr>
            <a:r>
              <a:rPr lang="en-US" altLang="en-US" sz="1600" b="1" dirty="0">
                <a:solidFill>
                  <a:srgbClr val="FFFFFF"/>
                </a:solidFill>
                <a:latin typeface="Calibri" panose="020F0502020204030204" pitchFamily="34" charset="0"/>
              </a:rPr>
              <a:t>L</a:t>
            </a:r>
            <a:r>
              <a:rPr lang="en-US" altLang="en-US" sz="1600" b="1" dirty="0" smtClean="0">
                <a:solidFill>
                  <a:srgbClr val="FFFFFF"/>
                </a:solidFill>
                <a:latin typeface="Calibri" panose="020F0502020204030204" pitchFamily="34" charset="0"/>
              </a:rPr>
              <a:t>imit </a:t>
            </a:r>
            <a:r>
              <a:rPr lang="en-US" altLang="en-US" sz="1600" b="1" dirty="0">
                <a:solidFill>
                  <a:srgbClr val="FFFFFF"/>
                </a:solidFill>
                <a:latin typeface="Calibri" panose="020F0502020204030204" pitchFamily="34" charset="0"/>
              </a:rPr>
              <a:t>number of replacements to </a:t>
            </a:r>
            <a:r>
              <a:rPr lang="en-US" altLang="en-US" sz="1600" b="1" dirty="0" smtClean="0">
                <a:solidFill>
                  <a:srgbClr val="FFFFFF"/>
                </a:solidFill>
                <a:latin typeface="Calibri" panose="020F0502020204030204" pitchFamily="34" charset="0"/>
              </a:rPr>
              <a:t>three</a:t>
            </a:r>
            <a:endParaRPr lang="en-US" altLang="en-US" sz="1600" b="1" dirty="0" smtClean="0">
              <a:solidFill>
                <a:srgbClr val="FFFFFF"/>
              </a:solidFill>
              <a:latin typeface="Calibri" panose="020F0502020204030204" pitchFamily="34" charset="0"/>
            </a:endParaRP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8.14b - Simplify </a:t>
            </a:r>
            <a:r>
              <a:rPr lang="en-US" altLang="en-US" sz="1600" b="1" dirty="0">
                <a:solidFill>
                  <a:srgbClr val="FFFFFF"/>
                </a:solidFill>
                <a:latin typeface="Calibri" panose="020F0502020204030204" pitchFamily="34" charset="0"/>
              </a:rPr>
              <a:t>algebraic expressions in one variable</a:t>
            </a:r>
          </a:p>
          <a:p>
            <a:pPr marL="800100" lvl="1" indent="-342900">
              <a:spcBef>
                <a:spcPts val="600"/>
              </a:spcBef>
              <a:buFont typeface="Arial" panose="020B0604020202020204" pitchFamily="34" charset="0"/>
              <a:buChar char="•"/>
            </a:pPr>
            <a:r>
              <a:rPr lang="en-US" altLang="en-US" sz="1600" b="1" dirty="0">
                <a:solidFill>
                  <a:srgbClr val="FFFFFF"/>
                </a:solidFill>
                <a:latin typeface="Calibri" panose="020F0502020204030204" pitchFamily="34" charset="0"/>
              </a:rPr>
              <a:t>May require combining like terms</a:t>
            </a:r>
          </a:p>
          <a:p>
            <a:pPr marL="800100" lvl="1"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Expressions </a:t>
            </a:r>
            <a:r>
              <a:rPr lang="en-US" altLang="en-US" sz="1600" b="1" dirty="0">
                <a:solidFill>
                  <a:srgbClr val="FFFFFF"/>
                </a:solidFill>
                <a:latin typeface="Calibri" panose="020F0502020204030204" pitchFamily="34" charset="0"/>
              </a:rPr>
              <a:t>will include only linear and numeric terms</a:t>
            </a:r>
          </a:p>
          <a:p>
            <a:pPr marL="800100" lvl="1" indent="-342900">
              <a:spcBef>
                <a:spcPts val="600"/>
              </a:spcBef>
              <a:buFont typeface="Arial" panose="020B0604020202020204" pitchFamily="34" charset="0"/>
              <a:buChar char="•"/>
            </a:pPr>
            <a:r>
              <a:rPr lang="en-US" altLang="en-US" sz="1600" b="1" dirty="0">
                <a:solidFill>
                  <a:srgbClr val="FFFFFF"/>
                </a:solidFill>
                <a:latin typeface="Calibri" panose="020F0502020204030204" pitchFamily="34" charset="0"/>
              </a:rPr>
              <a:t>Coefficients and numeric terms </a:t>
            </a:r>
            <a:r>
              <a:rPr lang="en-US" altLang="en-US" sz="1600" b="1" dirty="0" smtClean="0">
                <a:solidFill>
                  <a:srgbClr val="FFFFFF"/>
                </a:solidFill>
                <a:latin typeface="Calibri" panose="020F0502020204030204" pitchFamily="34" charset="0"/>
              </a:rPr>
              <a:t>may be </a:t>
            </a:r>
            <a:r>
              <a:rPr lang="en-US" altLang="en-US" sz="1600" b="1" dirty="0" smtClean="0">
                <a:solidFill>
                  <a:srgbClr val="FFFFFF"/>
                </a:solidFill>
                <a:latin typeface="Calibri" panose="020F0502020204030204" pitchFamily="34" charset="0"/>
              </a:rPr>
              <a:t>rational</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solidFill>
                  <a:srgbClr val="000000"/>
                </a:solidFill>
              </a:rPr>
              <a:pPr/>
              <a:t>33</a:t>
            </a:fld>
            <a:endParaRPr lang="en-US" altLang="en-US">
              <a:solidFill>
                <a:srgbClr val="000000"/>
              </a:solidFill>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09045435"/>
      </p:ext>
    </p:extLst>
  </p:cSld>
  <p:clrMapOvr>
    <a:masterClrMapping/>
  </p:clrMapOvr>
  <mc:AlternateContent xmlns:mc="http://schemas.openxmlformats.org/markup-compatibility/2006" xmlns:p14="http://schemas.microsoft.com/office/powerpoint/2010/main">
    <mc:Choice Requires="p14">
      <p:transition p14:dur="10" advTm="72422"/>
    </mc:Choice>
    <mc:Fallback xmlns="">
      <p:transition advTm="724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64880479"/>
              </p:ext>
            </p:extLst>
          </p:nvPr>
        </p:nvGraphicFramePr>
        <p:xfrm>
          <a:off x="533400" y="987552"/>
          <a:ext cx="8229600" cy="1783278"/>
        </p:xfrm>
        <a:graphic>
          <a:graphicData uri="http://schemas.openxmlformats.org/drawingml/2006/table">
            <a:tbl>
              <a:tblPr firstRow="1" firstCol="1" bandRow="1">
                <a:tableStyleId>{5C22544A-7EE6-4342-B048-85BDC9FD1C3A}</a:tableStyleId>
              </a:tblPr>
              <a:tblGrid>
                <a:gridCol w="4114800"/>
                <a:gridCol w="4114800"/>
              </a:tblGrid>
              <a:tr h="362968">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420310">
                <a:tc>
                  <a:txBody>
                    <a:bodyPr/>
                    <a:lstStyle/>
                    <a:p>
                      <a:pPr marL="457200" marR="0" indent="-457200">
                        <a:spcBef>
                          <a:spcPts val="600"/>
                        </a:spcBef>
                        <a:spcAft>
                          <a:spcPts val="0"/>
                        </a:spcAft>
                      </a:pPr>
                      <a:endParaRPr lang="en-US" sz="1400" dirty="0" smtClean="0">
                        <a:solidFill>
                          <a:srgbClr val="FF0000"/>
                        </a:solidFill>
                        <a:effectLst/>
                        <a:latin typeface="Calibri" panose="020F0502020204030204" pitchFamily="34" charset="0"/>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7345" marR="0" lvl="0" indent="-347345" algn="l" defTabSz="914400" rtl="0" eaLnBrk="1" latinLnBrk="0" hangingPunct="1">
                        <a:spcBef>
                          <a:spcPts val="0"/>
                        </a:spcBef>
                        <a:spcAft>
                          <a:spcPts val="60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8.15   The  student will</a:t>
                      </a:r>
                    </a:p>
                    <a:p>
                      <a:pPr marL="795338" marR="0" lvl="0" indent="-344488" algn="l" defTabSz="914400" rtl="0" eaLnBrk="1" latinLnBrk="0" hangingPunct="1">
                        <a:spcBef>
                          <a:spcPts val="0"/>
                        </a:spcBef>
                        <a:spcAft>
                          <a:spcPts val="60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a)	determine whether a given relation is a function; and</a:t>
                      </a:r>
                    </a:p>
                    <a:p>
                      <a:pPr marL="795338" marR="0" lvl="0" indent="-344488" algn="l" defTabSz="914400" rtl="0" eaLnBrk="1" latinLnBrk="0" hangingPunct="1">
                        <a:spcBef>
                          <a:spcPts val="0"/>
                        </a:spcBef>
                        <a:spcAft>
                          <a:spcPts val="60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b)	determine the domain and range of a function. </a:t>
                      </a:r>
                      <a:r>
                        <a:rPr lang="en-US" sz="1400" b="1" kern="1200" dirty="0" smtClean="0">
                          <a:solidFill>
                            <a:srgbClr val="FF0000"/>
                          </a:solidFill>
                          <a:effectLst/>
                          <a:latin typeface="Calibri" panose="020F0502020204030204" pitchFamily="34" charset="0"/>
                          <a:ea typeface="+mn-ea"/>
                          <a:cs typeface="+mn-cs"/>
                        </a:rPr>
                        <a:t>[Moved from 8.17]</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3400" y="3180545"/>
            <a:ext cx="8229600" cy="1692771"/>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rgbClr val="FFFFFF"/>
                </a:solidFill>
                <a:latin typeface="Calibri" panose="020F0502020204030204" pitchFamily="34" charset="0"/>
              </a:rPr>
              <a:t>Revisions</a:t>
            </a:r>
            <a:r>
              <a:rPr lang="en-US" altLang="en-US" sz="1600" b="1" dirty="0" smtClean="0">
                <a:solidFill>
                  <a:srgbClr val="FFFFFF"/>
                </a:solidFill>
                <a:latin typeface="Calibri" panose="020F0502020204030204" pitchFamily="34" charset="0"/>
              </a:rPr>
              <a:t>:</a:t>
            </a:r>
          </a:p>
          <a:p>
            <a:pPr marL="342900" indent="-342900">
              <a:spcBef>
                <a:spcPct val="50000"/>
              </a:spcBef>
              <a:buFont typeface="Arial" panose="020B0604020202020204" pitchFamily="34" charset="0"/>
              <a:buChar char="•"/>
            </a:pPr>
            <a:r>
              <a:rPr lang="en-US" altLang="en-US" sz="1600" b="1" dirty="0" smtClean="0">
                <a:solidFill>
                  <a:srgbClr val="FFFFFF"/>
                </a:solidFill>
                <a:latin typeface="Calibri" panose="020F0502020204030204" pitchFamily="34" charset="0"/>
              </a:rPr>
              <a:t>8.15a - Determine </a:t>
            </a:r>
            <a:r>
              <a:rPr lang="en-US" altLang="en-US" sz="1600" b="1" dirty="0">
                <a:solidFill>
                  <a:srgbClr val="FFFFFF"/>
                </a:solidFill>
                <a:latin typeface="Calibri" panose="020F0502020204030204" pitchFamily="34" charset="0"/>
              </a:rPr>
              <a:t>whether a given relation is a function using discrete points (ordered pairs, tables, and graphs</a:t>
            </a:r>
            <a:r>
              <a:rPr lang="en-US" altLang="en-US" sz="1600" b="1" dirty="0" smtClean="0">
                <a:solidFill>
                  <a:srgbClr val="FFFFFF"/>
                </a:solidFill>
                <a:latin typeface="Calibri" panose="020F0502020204030204" pitchFamily="34" charset="0"/>
              </a:rPr>
              <a:t>)</a:t>
            </a:r>
          </a:p>
          <a:p>
            <a:pPr marL="800100" lvl="1" indent="-342900">
              <a:spcBef>
                <a:spcPct val="50000"/>
              </a:spcBef>
              <a:buFont typeface="Arial" panose="020B0604020202020204" pitchFamily="34" charset="0"/>
              <a:buChar char="•"/>
            </a:pPr>
            <a:r>
              <a:rPr lang="en-US" altLang="en-US" sz="1600" b="1" dirty="0">
                <a:solidFill>
                  <a:srgbClr val="FFFFFF"/>
                </a:solidFill>
                <a:latin typeface="Calibri" panose="020F0502020204030204" pitchFamily="34" charset="0"/>
              </a:rPr>
              <a:t>S</a:t>
            </a:r>
            <a:r>
              <a:rPr lang="en-US" altLang="en-US" sz="1600" b="1" dirty="0" smtClean="0">
                <a:solidFill>
                  <a:srgbClr val="FFFFFF"/>
                </a:solidFill>
                <a:latin typeface="Calibri" panose="020F0502020204030204" pitchFamily="34" charset="0"/>
              </a:rPr>
              <a:t>ets </a:t>
            </a:r>
            <a:r>
              <a:rPr lang="en-US" altLang="en-US" sz="1600" b="1" dirty="0">
                <a:solidFill>
                  <a:srgbClr val="FFFFFF"/>
                </a:solidFill>
                <a:latin typeface="Calibri" panose="020F0502020204030204" pitchFamily="34" charset="0"/>
              </a:rPr>
              <a:t>of data are limited to no more than 10 ordered </a:t>
            </a:r>
            <a:r>
              <a:rPr lang="en-US" altLang="en-US" sz="1600" b="1" dirty="0" smtClean="0">
                <a:solidFill>
                  <a:srgbClr val="FFFFFF"/>
                </a:solidFill>
                <a:latin typeface="Calibri" panose="020F0502020204030204" pitchFamily="34" charset="0"/>
              </a:rPr>
              <a:t>pairs</a:t>
            </a:r>
          </a:p>
          <a:p>
            <a:pPr marL="342900" indent="-342900">
              <a:spcBef>
                <a:spcPct val="50000"/>
              </a:spcBef>
              <a:buFont typeface="Arial" panose="020B0604020202020204" pitchFamily="34" charset="0"/>
              <a:buChar char="•"/>
            </a:pPr>
            <a:r>
              <a:rPr lang="en-US" altLang="en-US" sz="1600" b="1" dirty="0" smtClean="0">
                <a:solidFill>
                  <a:srgbClr val="FFFFFF"/>
                </a:solidFill>
                <a:latin typeface="Calibri" panose="020F0502020204030204" pitchFamily="34" charset="0"/>
              </a:rPr>
              <a:t>8.15b - Identify the domain and range moved from 8.17</a:t>
            </a:r>
            <a:endParaRPr lang="en-US" altLang="en-US" sz="1600" b="1" dirty="0">
              <a:solidFill>
                <a:srgbClr val="FFFFFF"/>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solidFill>
                  <a:srgbClr val="000000"/>
                </a:solidFill>
              </a:rPr>
              <a:pPr/>
              <a:t>34</a:t>
            </a:fld>
            <a:endParaRPr lang="en-US" altLang="en-US">
              <a:solidFill>
                <a:srgbClr val="000000"/>
              </a:solidFill>
            </a:endParaRP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09045435"/>
      </p:ext>
    </p:extLst>
  </p:cSld>
  <p:clrMapOvr>
    <a:masterClrMapping/>
  </p:clrMapOvr>
  <mc:AlternateContent xmlns:mc="http://schemas.openxmlformats.org/markup-compatibility/2006" xmlns:p14="http://schemas.microsoft.com/office/powerpoint/2010/main">
    <mc:Choice Requires="p14">
      <p:transition p14:dur="10" advTm="33910"/>
    </mc:Choice>
    <mc:Fallback xmlns="">
      <p:transition advTm="339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52120107"/>
              </p:ext>
            </p:extLst>
          </p:nvPr>
        </p:nvGraphicFramePr>
        <p:xfrm>
          <a:off x="533400" y="987552"/>
          <a:ext cx="8229600" cy="2175164"/>
        </p:xfrm>
        <a:graphic>
          <a:graphicData uri="http://schemas.openxmlformats.org/drawingml/2006/table">
            <a:tbl>
              <a:tblPr firstRow="1" firstCol="1" bandRow="1">
                <a:tableStyleId>{5C22544A-7EE6-4342-B048-85BDC9FD1C3A}</a:tableStyleId>
              </a:tblPr>
              <a:tblGrid>
                <a:gridCol w="4114800"/>
                <a:gridCol w="4114800"/>
              </a:tblGrid>
              <a:tr h="381899">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793265">
                <a:tc>
                  <a:txBody>
                    <a:bodyPr/>
                    <a:lstStyle/>
                    <a:p>
                      <a:pPr marL="457200" marR="0" indent="-457200">
                        <a:spcBef>
                          <a:spcPts val="600"/>
                        </a:spcBef>
                        <a:spcAft>
                          <a:spcPts val="600"/>
                        </a:spcAft>
                      </a:pPr>
                      <a:r>
                        <a:rPr lang="en-US" sz="1400" dirty="0" smtClean="0">
                          <a:solidFill>
                            <a:schemeClr val="tx1"/>
                          </a:solidFill>
                          <a:effectLst/>
                          <a:latin typeface="Calibri" panose="020F0502020204030204" pitchFamily="34" charset="0"/>
                        </a:rPr>
                        <a:t>8.14	The student will make connections between any two representations (tables, graphs, words, and rules) of a given relationship. </a:t>
                      </a:r>
                      <a:r>
                        <a:rPr lang="en-US" sz="1400" dirty="0" smtClean="0">
                          <a:solidFill>
                            <a:srgbClr val="FF0000"/>
                          </a:solidFill>
                          <a:effectLst/>
                          <a:latin typeface="Calibri" panose="020F0502020204030204" pitchFamily="34" charset="0"/>
                        </a:rPr>
                        <a:t>[Included in 8.15a EKS and 8.16e]</a:t>
                      </a:r>
                      <a:endParaRPr lang="en-US" sz="1400" b="0" dirty="0">
                        <a:solidFill>
                          <a:srgbClr val="FF0000"/>
                        </a:solidFill>
                        <a:effectLst/>
                        <a:latin typeface="Calibri" panose="020F0502020204030204" pitchFamily="34" charset="0"/>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7345" marR="0" lvl="0" indent="-347345" algn="l" defTabSz="914400" rtl="0" eaLnBrk="1" latinLnBrk="0" hangingPunct="1">
                        <a:spcBef>
                          <a:spcPts val="0"/>
                        </a:spcBef>
                        <a:spcAft>
                          <a:spcPts val="60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8.16   The student will</a:t>
                      </a:r>
                    </a:p>
                    <a:p>
                      <a:pPr marL="690563" marR="0" lvl="0" indent="-346075" algn="l" defTabSz="914400" rtl="0" eaLnBrk="1" latinLnBrk="0" hangingPunct="1">
                        <a:spcBef>
                          <a:spcPts val="0"/>
                        </a:spcBef>
                        <a:spcAft>
                          <a:spcPts val="60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a)	recognize and describe the graph of a linear function with a slope that is positive, negative, or zero; </a:t>
                      </a:r>
                    </a:p>
                    <a:p>
                      <a:pPr marL="690563" marR="0" lvl="0" indent="-346075" algn="l" defTabSz="914400" rtl="0" eaLnBrk="1" latinLnBrk="0" hangingPunct="1">
                        <a:spcBef>
                          <a:spcPts val="0"/>
                        </a:spcBef>
                        <a:spcAft>
                          <a:spcPts val="60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b)	identify the slope and y-intercept of a linear function given a table of values, a graph, or an equation in y = mx + b form;</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0352" y="3536900"/>
            <a:ext cx="8229600" cy="2062103"/>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rgbClr val="FFFFFF"/>
                </a:solidFill>
                <a:latin typeface="Calibri" panose="020F0502020204030204" pitchFamily="34" charset="0"/>
              </a:rPr>
              <a:t>Revisions</a:t>
            </a:r>
            <a:r>
              <a:rPr lang="en-US" altLang="en-US" sz="1600" b="1" dirty="0" smtClean="0">
                <a:solidFill>
                  <a:srgbClr val="FFFFFF"/>
                </a:solidFill>
                <a:latin typeface="Calibri" panose="020F0502020204030204" pitchFamily="34" charset="0"/>
              </a:rPr>
              <a:t>:</a:t>
            </a:r>
          </a:p>
          <a:p>
            <a:pPr marL="342900" indent="-342900">
              <a:spcBef>
                <a:spcPct val="50000"/>
              </a:spcBef>
              <a:buFont typeface="Arial" panose="020B0604020202020204" pitchFamily="34" charset="0"/>
              <a:buChar char="•"/>
            </a:pPr>
            <a:r>
              <a:rPr lang="en-US" altLang="en-US" sz="1600" b="1" dirty="0" smtClean="0">
                <a:solidFill>
                  <a:srgbClr val="FFFFFF"/>
                </a:solidFill>
                <a:latin typeface="Calibri" panose="020F0502020204030204" pitchFamily="34" charset="0"/>
              </a:rPr>
              <a:t>8.16a - Recognize and describe a line with a slope that is positive/negative/zero </a:t>
            </a:r>
          </a:p>
          <a:p>
            <a:pPr marL="342900" indent="-342900">
              <a:spcBef>
                <a:spcPct val="50000"/>
              </a:spcBef>
              <a:buFont typeface="Arial" panose="020B0604020202020204" pitchFamily="34" charset="0"/>
              <a:buChar char="•"/>
            </a:pPr>
            <a:r>
              <a:rPr lang="en-US" altLang="en-US" sz="1600" b="1" dirty="0" smtClean="0">
                <a:solidFill>
                  <a:srgbClr val="FFFFFF"/>
                </a:solidFill>
                <a:latin typeface="Calibri" panose="020F0502020204030204" pitchFamily="34" charset="0"/>
              </a:rPr>
              <a:t>8.16b - Identify </a:t>
            </a:r>
            <a:r>
              <a:rPr lang="en-US" altLang="en-US" sz="1600" b="1" dirty="0">
                <a:solidFill>
                  <a:srgbClr val="FFFFFF"/>
                </a:solidFill>
                <a:latin typeface="Calibri" panose="020F0502020204030204" pitchFamily="34" charset="0"/>
              </a:rPr>
              <a:t>slope and y-intercept of a linear </a:t>
            </a:r>
            <a:r>
              <a:rPr lang="en-US" altLang="en-US" sz="1600" b="1" dirty="0" smtClean="0">
                <a:solidFill>
                  <a:srgbClr val="FFFFFF"/>
                </a:solidFill>
                <a:latin typeface="Calibri" panose="020F0502020204030204" pitchFamily="34" charset="0"/>
              </a:rPr>
              <a:t>function given a table, graph, or an equation in the form y = mx + b</a:t>
            </a:r>
          </a:p>
          <a:p>
            <a:pPr marL="800100" lvl="1" indent="-342900">
              <a:spcBef>
                <a:spcPct val="50000"/>
              </a:spcBef>
              <a:buFont typeface="Arial" panose="020B0604020202020204" pitchFamily="34" charset="0"/>
              <a:buChar char="•"/>
            </a:pPr>
            <a:r>
              <a:rPr lang="en-US" altLang="en-US" sz="1600" b="1" dirty="0">
                <a:solidFill>
                  <a:srgbClr val="FFFFFF"/>
                </a:solidFill>
                <a:latin typeface="Calibri" panose="020F0502020204030204" pitchFamily="34" charset="0"/>
              </a:rPr>
              <a:t>y</a:t>
            </a:r>
            <a:r>
              <a:rPr lang="en-US" altLang="en-US" sz="1600" b="1" dirty="0" smtClean="0">
                <a:solidFill>
                  <a:srgbClr val="FFFFFF"/>
                </a:solidFill>
                <a:latin typeface="Calibri" panose="020F0502020204030204" pitchFamily="34" charset="0"/>
              </a:rPr>
              <a:t>-intercept limited to integer values</a:t>
            </a:r>
          </a:p>
          <a:p>
            <a:pPr marL="800100" lvl="1" indent="-342900">
              <a:spcBef>
                <a:spcPct val="50000"/>
              </a:spcBef>
              <a:buFont typeface="Arial" panose="020B0604020202020204" pitchFamily="34" charset="0"/>
              <a:buChar char="•"/>
            </a:pPr>
            <a:r>
              <a:rPr lang="en-US" altLang="en-US" sz="1600" b="1" dirty="0" smtClean="0">
                <a:solidFill>
                  <a:srgbClr val="FFFFFF"/>
                </a:solidFill>
                <a:latin typeface="Calibri" panose="020F0502020204030204" pitchFamily="34" charset="0"/>
              </a:rPr>
              <a:t>Coordinates in the graph will be limited to integers</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35</a:t>
            </a:fld>
            <a:endParaRPr lang="en-US" altLang="en-US"/>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7593" y="641677"/>
            <a:ext cx="6339705" cy="3516396"/>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6771" y="735760"/>
            <a:ext cx="5741976" cy="3410571"/>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15" name="Audio 1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909045435"/>
      </p:ext>
    </p:extLst>
  </p:cSld>
  <p:clrMapOvr>
    <a:masterClrMapping/>
  </p:clrMapOvr>
  <mc:AlternateContent xmlns:mc="http://schemas.openxmlformats.org/markup-compatibility/2006" xmlns:p14="http://schemas.microsoft.com/office/powerpoint/2010/main">
    <mc:Choice Requires="p14">
      <p:transition p14:dur="10" advTm="102371"/>
    </mc:Choice>
    <mc:Fallback xmlns="">
      <p:transition advTm="1023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15"/>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98636336"/>
              </p:ext>
            </p:extLst>
          </p:nvPr>
        </p:nvGraphicFramePr>
        <p:xfrm>
          <a:off x="533400" y="987552"/>
          <a:ext cx="8159338" cy="2712720"/>
        </p:xfrm>
        <a:graphic>
          <a:graphicData uri="http://schemas.openxmlformats.org/drawingml/2006/table">
            <a:tbl>
              <a:tblPr firstRow="1" firstCol="1" bandRow="1">
                <a:tableStyleId>{5C22544A-7EE6-4342-B048-85BDC9FD1C3A}</a:tableStyleId>
              </a:tblPr>
              <a:tblGrid>
                <a:gridCol w="4079669"/>
                <a:gridCol w="4079669"/>
              </a:tblGrid>
              <a:tr h="292760">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097280">
                <a:tc>
                  <a:txBody>
                    <a:bodyPr/>
                    <a:lstStyle/>
                    <a:p>
                      <a:pPr marL="347345" marR="0" indent="-347345">
                        <a:spcBef>
                          <a:spcPts val="600"/>
                        </a:spcBef>
                        <a:spcAft>
                          <a:spcPts val="600"/>
                        </a:spcAft>
                      </a:pPr>
                      <a:r>
                        <a:rPr lang="en-US" sz="1400" dirty="0" smtClean="0">
                          <a:solidFill>
                            <a:schemeClr val="tx1"/>
                          </a:solidFill>
                          <a:effectLst/>
                          <a:latin typeface="Calibri" panose="020F0502020204030204" pitchFamily="34" charset="0"/>
                        </a:rPr>
                        <a:t>8.14	The student will make connections between any two representations (tables, graphs, words, and rules) of a given relationship. </a:t>
                      </a:r>
                      <a:r>
                        <a:rPr lang="en-US" sz="1400" dirty="0" smtClean="0">
                          <a:solidFill>
                            <a:srgbClr val="FF0000"/>
                          </a:solidFill>
                          <a:effectLst/>
                          <a:latin typeface="Calibri" panose="020F0502020204030204" pitchFamily="34" charset="0"/>
                        </a:rPr>
                        <a:t>[Included in 8.15a EKS and 8.16e]</a:t>
                      </a:r>
                    </a:p>
                    <a:p>
                      <a:pPr marL="347345" marR="0" indent="-347345">
                        <a:spcBef>
                          <a:spcPts val="600"/>
                        </a:spcBef>
                        <a:spcAft>
                          <a:spcPts val="600"/>
                        </a:spcAft>
                      </a:pPr>
                      <a:endParaRPr lang="en-US" sz="1400" dirty="0">
                        <a:solidFill>
                          <a:srgbClr val="FF0000"/>
                        </a:solidFill>
                        <a:effectLst/>
                        <a:latin typeface="Calibri" panose="020F0502020204030204" pitchFamily="34" charset="0"/>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4488" marR="0" lvl="0" indent="-344488"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b="1" kern="1200" dirty="0" smtClean="0">
                          <a:solidFill>
                            <a:schemeClr val="tx1"/>
                          </a:solidFill>
                          <a:effectLst/>
                          <a:latin typeface="Calibri" panose="020F0502020204030204" pitchFamily="34" charset="0"/>
                          <a:ea typeface="+mn-ea"/>
                          <a:cs typeface="+mn-cs"/>
                        </a:rPr>
                        <a:t>8.16   The student will</a:t>
                      </a:r>
                    </a:p>
                    <a:p>
                      <a:pPr marL="688975" marR="0" lvl="0" indent="-344488" algn="l" defTabSz="914400" rtl="0" eaLnBrk="1" latinLnBrk="0" hangingPunct="1">
                        <a:spcBef>
                          <a:spcPts val="0"/>
                        </a:spcBef>
                        <a:spcAft>
                          <a:spcPts val="60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c)	determine the independent and dependent variable, given a practical situation modeled by a linear function;</a:t>
                      </a:r>
                    </a:p>
                    <a:p>
                      <a:pPr marL="688975" marR="0" lvl="0" indent="-344488" algn="l" defTabSz="914400" rtl="0" eaLnBrk="1" latinLnBrk="0" hangingPunct="1">
                        <a:spcBef>
                          <a:spcPts val="0"/>
                        </a:spcBef>
                        <a:spcAft>
                          <a:spcPts val="60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d)	graph a linear function given the equation in y = mx + b form; and</a:t>
                      </a:r>
                    </a:p>
                    <a:p>
                      <a:pPr marL="688975" marR="0" lvl="0" indent="-344488" algn="l" defTabSz="914400" rtl="0" eaLnBrk="1" latinLnBrk="0" hangingPunct="1">
                        <a:spcBef>
                          <a:spcPts val="0"/>
                        </a:spcBef>
                        <a:spcAft>
                          <a:spcPts val="60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e)	make connections between and among representations of a linear function using verbal descriptions, tables, equations, and graphs.</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0352" y="3721433"/>
            <a:ext cx="8138160" cy="1954381"/>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rgbClr val="FFFFFF"/>
                </a:solidFill>
                <a:latin typeface="Calibri" panose="020F0502020204030204" pitchFamily="34" charset="0"/>
              </a:rPr>
              <a:t>Revisions</a:t>
            </a:r>
            <a:r>
              <a:rPr lang="en-US" altLang="en-US" sz="1600" b="1" dirty="0" smtClean="0">
                <a:solidFill>
                  <a:srgbClr val="FFFFFF"/>
                </a:solidFill>
                <a:latin typeface="Calibri" panose="020F0502020204030204" pitchFamily="34" charset="0"/>
              </a:rPr>
              <a:t>:</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8.16c - Identify the dependent and independent variable in a practical situation</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8.16d - Graph </a:t>
            </a:r>
            <a:r>
              <a:rPr lang="en-US" altLang="en-US" sz="1600" b="1" dirty="0">
                <a:solidFill>
                  <a:srgbClr val="FFFFFF"/>
                </a:solidFill>
                <a:latin typeface="Calibri" panose="020F0502020204030204" pitchFamily="34" charset="0"/>
              </a:rPr>
              <a:t>a linear function </a:t>
            </a:r>
            <a:endParaRPr lang="en-US" altLang="en-US" sz="1600" b="1" dirty="0" smtClean="0">
              <a:solidFill>
                <a:srgbClr val="FFFFFF"/>
              </a:solidFill>
              <a:latin typeface="Calibri" panose="020F0502020204030204" pitchFamily="34" charset="0"/>
            </a:endParaRPr>
          </a:p>
          <a:p>
            <a:pPr marL="800100" lvl="2" indent="-342900">
              <a:spcBef>
                <a:spcPts val="600"/>
              </a:spcBef>
              <a:buFont typeface="Arial" panose="020B0604020202020204" pitchFamily="34" charset="0"/>
              <a:buChar char="•"/>
            </a:pPr>
            <a:r>
              <a:rPr lang="en-US" altLang="en-US" sz="1600" b="1" dirty="0">
                <a:solidFill>
                  <a:srgbClr val="FFFFFF"/>
                </a:solidFill>
                <a:latin typeface="Calibri" panose="020F0502020204030204" pitchFamily="34" charset="0"/>
              </a:rPr>
              <a:t>y-intercept limited to </a:t>
            </a:r>
            <a:r>
              <a:rPr lang="en-US" altLang="en-US" sz="1600" b="1" dirty="0" smtClean="0">
                <a:solidFill>
                  <a:srgbClr val="FFFFFF"/>
                </a:solidFill>
                <a:latin typeface="Calibri" panose="020F0502020204030204" pitchFamily="34" charset="0"/>
              </a:rPr>
              <a:t>integers</a:t>
            </a:r>
            <a:endParaRPr lang="en-US" altLang="en-US" sz="1600" b="1" dirty="0">
              <a:solidFill>
                <a:srgbClr val="FFFFFF"/>
              </a:solidFill>
              <a:latin typeface="Calibri" panose="020F0502020204030204" pitchFamily="34" charset="0"/>
            </a:endParaRPr>
          </a:p>
          <a:p>
            <a:pPr marL="342900" indent="-342900">
              <a:spcBef>
                <a:spcPts val="600"/>
              </a:spcBef>
              <a:buFont typeface="Arial" panose="020B0604020202020204" pitchFamily="34" charset="0"/>
              <a:buChar char="•"/>
            </a:pPr>
            <a:r>
              <a:rPr lang="en-US" altLang="en-US" sz="1600" b="1" smtClean="0">
                <a:solidFill>
                  <a:srgbClr val="FFFFFF"/>
                </a:solidFill>
                <a:latin typeface="Calibri" panose="020F0502020204030204" pitchFamily="34" charset="0"/>
              </a:rPr>
              <a:t>8.16e EKS - Write </a:t>
            </a:r>
            <a:r>
              <a:rPr lang="en-US" altLang="en-US" sz="1600" b="1" dirty="0" smtClean="0">
                <a:solidFill>
                  <a:srgbClr val="FFFFFF"/>
                </a:solidFill>
                <a:latin typeface="Calibri" panose="020F0502020204030204" pitchFamily="34" charset="0"/>
              </a:rPr>
              <a:t>equation of a linear function in the form y = mx + b</a:t>
            </a:r>
          </a:p>
          <a:p>
            <a:pPr marL="800100" lvl="1"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Given the slope and y-intercept </a:t>
            </a:r>
            <a:endParaRPr lang="en-US" altLang="en-US" sz="1600" b="1" dirty="0">
              <a:solidFill>
                <a:srgbClr val="FFFFFF"/>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36</a:t>
            </a:fld>
            <a:endParaRPr lang="en-US" altLang="en-US"/>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2009" y="1201873"/>
            <a:ext cx="6756655" cy="2359291"/>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909045435"/>
      </p:ext>
    </p:extLst>
  </p:cSld>
  <p:clrMapOvr>
    <a:masterClrMapping/>
  </p:clrMapOvr>
  <mc:AlternateContent xmlns:mc="http://schemas.openxmlformats.org/markup-compatibility/2006" xmlns:p14="http://schemas.microsoft.com/office/powerpoint/2010/main">
    <mc:Choice Requires="p14">
      <p:transition p14:dur="10" advTm="81808"/>
    </mc:Choice>
    <mc:Fallback xmlns="">
      <p:transition advTm="818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subTnLst>
                                    <p:set>
                                      <p:cBhvr override="childStyle">
                                        <p:cTn dur="1" fill="hold" display="0" masterRel="nextClick" afterEffect="1"/>
                                        <p:tgtEl>
                                          <p:spTgt spid="205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9"/>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52825761"/>
              </p:ext>
            </p:extLst>
          </p:nvPr>
        </p:nvGraphicFramePr>
        <p:xfrm>
          <a:off x="533396" y="990599"/>
          <a:ext cx="8216466" cy="2821379"/>
        </p:xfrm>
        <a:graphic>
          <a:graphicData uri="http://schemas.openxmlformats.org/drawingml/2006/table">
            <a:tbl>
              <a:tblPr firstRow="1" firstCol="1" bandRow="1">
                <a:tableStyleId>{5C22544A-7EE6-4342-B048-85BDC9FD1C3A}</a:tableStyleId>
              </a:tblPr>
              <a:tblGrid>
                <a:gridCol w="4108233"/>
                <a:gridCol w="4108233"/>
              </a:tblGrid>
              <a:tr h="364560">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456819">
                <a:tc>
                  <a:txBody>
                    <a:bodyPr/>
                    <a:lstStyle/>
                    <a:p>
                      <a:pPr marL="457200" marR="0" indent="-457200">
                        <a:spcBef>
                          <a:spcPts val="0"/>
                        </a:spcBef>
                        <a:spcAft>
                          <a:spcPts val="600"/>
                        </a:spcAft>
                      </a:pPr>
                      <a:r>
                        <a:rPr lang="en-US" sz="1400" dirty="0" smtClean="0">
                          <a:solidFill>
                            <a:schemeClr val="tx1"/>
                          </a:solidFill>
                          <a:effectLst/>
                          <a:latin typeface="Calibri" panose="020F0502020204030204" pitchFamily="34" charset="0"/>
                        </a:rPr>
                        <a:t>8.15	The student will</a:t>
                      </a:r>
                    </a:p>
                    <a:p>
                      <a:pPr marL="693738" marR="0" indent="-349250">
                        <a:spcBef>
                          <a:spcPts val="0"/>
                        </a:spcBef>
                        <a:spcAft>
                          <a:spcPts val="600"/>
                        </a:spcAft>
                      </a:pPr>
                      <a:r>
                        <a:rPr lang="en-US" sz="1400" dirty="0" smtClean="0">
                          <a:solidFill>
                            <a:schemeClr val="tx1"/>
                          </a:solidFill>
                          <a:effectLst/>
                          <a:latin typeface="Calibri" panose="020F0502020204030204" pitchFamily="34" charset="0"/>
                        </a:rPr>
                        <a:t>a)	solve multistep linear equations in one variable with the variable on one and two sides of the equation;</a:t>
                      </a:r>
                    </a:p>
                    <a:p>
                      <a:pPr marL="693738" marR="0" indent="-349250">
                        <a:spcBef>
                          <a:spcPts val="0"/>
                        </a:spcBef>
                        <a:spcAft>
                          <a:spcPts val="600"/>
                        </a:spcAft>
                      </a:pPr>
                      <a:r>
                        <a:rPr lang="en-US" sz="1400" dirty="0" smtClean="0">
                          <a:solidFill>
                            <a:schemeClr val="tx1"/>
                          </a:solidFill>
                          <a:effectLst/>
                          <a:latin typeface="Calibri" panose="020F0502020204030204" pitchFamily="34" charset="0"/>
                        </a:rPr>
                        <a:t>b)	solve two-step linear inequalities and graph the results on a number line; and </a:t>
                      </a:r>
                      <a:r>
                        <a:rPr lang="en-US" sz="1400" dirty="0" smtClean="0">
                          <a:solidFill>
                            <a:srgbClr val="FF0000"/>
                          </a:solidFill>
                          <a:effectLst/>
                          <a:latin typeface="Calibri" panose="020F0502020204030204" pitchFamily="34" charset="0"/>
                        </a:rPr>
                        <a:t>[Moved to 7.13]</a:t>
                      </a:r>
                    </a:p>
                    <a:p>
                      <a:pPr marL="693738" marR="0" indent="-349250">
                        <a:spcBef>
                          <a:spcPts val="0"/>
                        </a:spcBef>
                        <a:spcAft>
                          <a:spcPts val="600"/>
                        </a:spcAft>
                      </a:pPr>
                      <a:r>
                        <a:rPr lang="en-US" sz="1400" dirty="0" smtClean="0">
                          <a:solidFill>
                            <a:schemeClr val="tx1"/>
                          </a:solidFill>
                          <a:effectLst/>
                          <a:latin typeface="Calibri" panose="020F0502020204030204" pitchFamily="34" charset="0"/>
                        </a:rPr>
                        <a:t>c)	identify properties of operations used to solve an equation. </a:t>
                      </a:r>
                      <a:r>
                        <a:rPr lang="en-US" sz="1400" dirty="0" smtClean="0">
                          <a:solidFill>
                            <a:srgbClr val="FF0000"/>
                          </a:solidFill>
                          <a:effectLst/>
                          <a:latin typeface="Calibri" panose="020F0502020204030204" pitchFamily="34" charset="0"/>
                        </a:rPr>
                        <a:t>[Incorporated into EKS and US of 8.14, 8.17 and 8.18]</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marR="0" lvl="0" indent="-457200" algn="l" defTabSz="914400" rtl="0" eaLnBrk="1" latinLnBrk="0" hangingPunct="1">
                        <a:spcBef>
                          <a:spcPts val="600"/>
                        </a:spcBef>
                        <a:spcAft>
                          <a:spcPts val="60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8.17	The student will solve multistep linear equations in one variable on one or both sides of the equation, including practical problems that require the solution of a multistep linear equation in one variable.</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3399" y="4024168"/>
            <a:ext cx="8138160" cy="2523768"/>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rgbClr val="FFFFFF"/>
                </a:solidFill>
                <a:latin typeface="Calibri" panose="020F0502020204030204" pitchFamily="34" charset="0"/>
              </a:rPr>
              <a:t>Revisions</a:t>
            </a:r>
            <a:r>
              <a:rPr lang="en-US" altLang="en-US" sz="1600" b="1" dirty="0" smtClean="0">
                <a:solidFill>
                  <a:srgbClr val="FFFFFF"/>
                </a:solidFill>
                <a:latin typeface="Calibri" panose="020F0502020204030204" pitchFamily="34" charset="0"/>
              </a:rPr>
              <a:t>:</a:t>
            </a:r>
          </a:p>
          <a:p>
            <a:pPr marL="342900" indent="-342900">
              <a:spcBef>
                <a:spcPts val="600"/>
              </a:spcBef>
              <a:buFont typeface="Arial" panose="020B0604020202020204" pitchFamily="34" charset="0"/>
              <a:buChar char="•"/>
            </a:pPr>
            <a:r>
              <a:rPr lang="en-US" altLang="en-US" sz="1600" b="1" dirty="0">
                <a:solidFill>
                  <a:srgbClr val="FFFFFF"/>
                </a:solidFill>
                <a:latin typeface="Calibri" panose="020F0502020204030204" pitchFamily="34" charset="0"/>
              </a:rPr>
              <a:t>Solve </a:t>
            </a:r>
            <a:r>
              <a:rPr lang="en-US" altLang="en-US" sz="1600" b="1" dirty="0" smtClean="0">
                <a:solidFill>
                  <a:srgbClr val="FFFFFF"/>
                </a:solidFill>
                <a:latin typeface="Calibri" panose="020F0502020204030204" pitchFamily="34" charset="0"/>
              </a:rPr>
              <a:t>multistep equations with </a:t>
            </a:r>
            <a:r>
              <a:rPr lang="en-US" altLang="en-US" sz="1600" b="1" dirty="0">
                <a:solidFill>
                  <a:srgbClr val="FFFFFF"/>
                </a:solidFill>
                <a:latin typeface="Calibri" panose="020F0502020204030204" pitchFamily="34" charset="0"/>
              </a:rPr>
              <a:t>variable on one or both sides </a:t>
            </a:r>
            <a:r>
              <a:rPr lang="en-US" altLang="en-US" sz="1600" b="1" dirty="0" smtClean="0">
                <a:solidFill>
                  <a:srgbClr val="FFFFFF"/>
                </a:solidFill>
                <a:latin typeface="Calibri" panose="020F0502020204030204" pitchFamily="34" charset="0"/>
              </a:rPr>
              <a:t>including practical problems</a:t>
            </a:r>
            <a:endParaRPr lang="en-US" altLang="en-US" sz="1600" b="1" dirty="0">
              <a:solidFill>
                <a:srgbClr val="FFFFFF"/>
              </a:solidFill>
              <a:latin typeface="Calibri" panose="020F0502020204030204" pitchFamily="34" charset="0"/>
            </a:endParaRPr>
          </a:p>
          <a:p>
            <a:pPr marL="800100" lvl="1" indent="-342900">
              <a:spcBef>
                <a:spcPts val="600"/>
              </a:spcBef>
              <a:buFont typeface="Arial" panose="020B0604020202020204" pitchFamily="34" charset="0"/>
              <a:buChar char="•"/>
            </a:pPr>
            <a:r>
              <a:rPr lang="en-US" altLang="en-US" sz="1600" b="1" dirty="0">
                <a:solidFill>
                  <a:srgbClr val="FFFFFF"/>
                </a:solidFill>
                <a:latin typeface="Calibri" panose="020F0502020204030204" pitchFamily="34" charset="0"/>
              </a:rPr>
              <a:t>U</a:t>
            </a:r>
            <a:r>
              <a:rPr lang="en-US" altLang="en-US" sz="1600" b="1" dirty="0" smtClean="0">
                <a:solidFill>
                  <a:srgbClr val="FFFFFF"/>
                </a:solidFill>
                <a:latin typeface="Calibri" panose="020F0502020204030204" pitchFamily="34" charset="0"/>
              </a:rPr>
              <a:t>p </a:t>
            </a:r>
            <a:r>
              <a:rPr lang="en-US" altLang="en-US" sz="1600" b="1" dirty="0">
                <a:solidFill>
                  <a:srgbClr val="FFFFFF"/>
                </a:solidFill>
                <a:latin typeface="Calibri" panose="020F0502020204030204" pitchFamily="34" charset="0"/>
              </a:rPr>
              <a:t>to 4 </a:t>
            </a:r>
            <a:r>
              <a:rPr lang="en-US" altLang="en-US" sz="1600" b="1" dirty="0" smtClean="0">
                <a:solidFill>
                  <a:srgbClr val="FFFFFF"/>
                </a:solidFill>
                <a:latin typeface="Calibri" panose="020F0502020204030204" pitchFamily="34" charset="0"/>
              </a:rPr>
              <a:t>steps</a:t>
            </a:r>
            <a:endParaRPr lang="en-US" altLang="en-US" sz="1600" b="1" dirty="0">
              <a:solidFill>
                <a:srgbClr val="FFFFFF"/>
              </a:solidFill>
              <a:latin typeface="Calibri" panose="020F0502020204030204" pitchFamily="34" charset="0"/>
            </a:endParaRPr>
          </a:p>
          <a:p>
            <a:pPr marL="800100" lvl="1" indent="-342900">
              <a:spcBef>
                <a:spcPts val="600"/>
              </a:spcBef>
              <a:buFont typeface="Arial" panose="020B0604020202020204" pitchFamily="34" charset="0"/>
              <a:buChar char="•"/>
            </a:pPr>
            <a:r>
              <a:rPr lang="en-US" altLang="en-US" sz="1600" b="1" dirty="0">
                <a:solidFill>
                  <a:srgbClr val="FFFFFF"/>
                </a:solidFill>
                <a:latin typeface="Calibri" panose="020F0502020204030204" pitchFamily="34" charset="0"/>
              </a:rPr>
              <a:t>Coefficients and numeric terms are rational</a:t>
            </a:r>
          </a:p>
          <a:p>
            <a:pPr marL="800100" lvl="1" indent="-342900">
              <a:spcBef>
                <a:spcPts val="600"/>
              </a:spcBef>
              <a:buFont typeface="Arial" panose="020B0604020202020204" pitchFamily="34" charset="0"/>
              <a:buChar char="•"/>
            </a:pPr>
            <a:r>
              <a:rPr lang="en-US" altLang="en-US" sz="1600" b="1" dirty="0">
                <a:solidFill>
                  <a:srgbClr val="FFFFFF"/>
                </a:solidFill>
                <a:latin typeface="Calibri" panose="020F0502020204030204" pitchFamily="34" charset="0"/>
              </a:rPr>
              <a:t>May require combining like terms</a:t>
            </a:r>
          </a:p>
          <a:p>
            <a:pPr marL="800100" lvl="1"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Apply </a:t>
            </a:r>
            <a:r>
              <a:rPr lang="en-US" altLang="en-US" sz="1600" b="1" dirty="0">
                <a:solidFill>
                  <a:srgbClr val="FFFFFF"/>
                </a:solidFill>
                <a:latin typeface="Calibri" panose="020F0502020204030204" pitchFamily="34" charset="0"/>
              </a:rPr>
              <a:t>properties of real numbers and properties of </a:t>
            </a:r>
            <a:r>
              <a:rPr lang="en-US" altLang="en-US" sz="1600" b="1" dirty="0" smtClean="0">
                <a:solidFill>
                  <a:srgbClr val="FFFFFF"/>
                </a:solidFill>
                <a:latin typeface="Calibri" panose="020F0502020204030204" pitchFamily="34" charset="0"/>
              </a:rPr>
              <a:t>equality to solve</a:t>
            </a:r>
            <a:endParaRPr lang="en-US" altLang="en-US" sz="1600" b="1" dirty="0">
              <a:solidFill>
                <a:srgbClr val="FFFFFF"/>
              </a:solidFill>
              <a:latin typeface="Calibri" panose="020F0502020204030204" pitchFamily="34" charset="0"/>
            </a:endParaRP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Write </a:t>
            </a:r>
            <a:r>
              <a:rPr lang="en-US" altLang="en-US" sz="1600" b="1" dirty="0">
                <a:solidFill>
                  <a:srgbClr val="FFFFFF"/>
                </a:solidFill>
                <a:latin typeface="Calibri" panose="020F0502020204030204" pitchFamily="34" charset="0"/>
              </a:rPr>
              <a:t>verbal expressions and sentences as algebraic expressions and </a:t>
            </a:r>
            <a:r>
              <a:rPr lang="en-US" altLang="en-US" sz="1600" b="1" dirty="0" smtClean="0">
                <a:solidFill>
                  <a:srgbClr val="FFFFFF"/>
                </a:solidFill>
                <a:latin typeface="Calibri" panose="020F0502020204030204" pitchFamily="34" charset="0"/>
              </a:rPr>
              <a:t>equations and </a:t>
            </a:r>
            <a:r>
              <a:rPr lang="en-US" altLang="en-US" sz="1600" b="1" dirty="0">
                <a:solidFill>
                  <a:srgbClr val="FFFFFF"/>
                </a:solidFill>
                <a:latin typeface="Calibri" panose="020F0502020204030204" pitchFamily="34" charset="0"/>
              </a:rPr>
              <a:t>vice </a:t>
            </a:r>
            <a:r>
              <a:rPr lang="en-US" altLang="en-US" sz="1600" b="1" dirty="0" smtClean="0">
                <a:solidFill>
                  <a:srgbClr val="FFFFFF"/>
                </a:solidFill>
                <a:latin typeface="Calibri" panose="020F0502020204030204" pitchFamily="34" charset="0"/>
              </a:rPr>
              <a:t>versa</a:t>
            </a:r>
            <a:endParaRPr lang="en-US" altLang="en-US" sz="1600" b="1" dirty="0">
              <a:solidFill>
                <a:srgbClr val="FFFFFF"/>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37</a:t>
            </a:fld>
            <a:endParaRPr lang="en-US" altLang="en-US"/>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09045435"/>
      </p:ext>
    </p:extLst>
  </p:cSld>
  <p:clrMapOvr>
    <a:masterClrMapping/>
  </p:clrMapOvr>
  <mc:AlternateContent xmlns:mc="http://schemas.openxmlformats.org/markup-compatibility/2006" xmlns:p14="http://schemas.microsoft.com/office/powerpoint/2010/main">
    <mc:Choice Requires="p14">
      <p:transition p14:dur="10" advTm="64264"/>
    </mc:Choice>
    <mc:Fallback xmlns="">
      <p:transition advTm="642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78615044"/>
              </p:ext>
            </p:extLst>
          </p:nvPr>
        </p:nvGraphicFramePr>
        <p:xfrm>
          <a:off x="533400" y="987552"/>
          <a:ext cx="8230590" cy="1577716"/>
        </p:xfrm>
        <a:graphic>
          <a:graphicData uri="http://schemas.openxmlformats.org/drawingml/2006/table">
            <a:tbl>
              <a:tblPr firstRow="1" firstCol="1" bandRow="1">
                <a:tableStyleId>{5C22544A-7EE6-4342-B048-85BDC9FD1C3A}</a:tableStyleId>
              </a:tblPr>
              <a:tblGrid>
                <a:gridCol w="4115295"/>
                <a:gridCol w="4115295"/>
              </a:tblGrid>
              <a:tr h="285918">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227196">
                <a:tc>
                  <a:txBody>
                    <a:bodyPr/>
                    <a:lstStyle/>
                    <a:p>
                      <a:pPr marL="457200" marR="0" indent="-457200">
                        <a:spcBef>
                          <a:spcPts val="600"/>
                        </a:spcBef>
                        <a:spcAft>
                          <a:spcPts val="600"/>
                        </a:spcAft>
                        <a:tabLst>
                          <a:tab pos="285750" algn="l"/>
                        </a:tabLst>
                      </a:pPr>
                      <a:endParaRPr lang="en-US" sz="1400" dirty="0" smtClean="0">
                        <a:solidFill>
                          <a:srgbClr val="FF0000"/>
                        </a:solidFill>
                        <a:effectLst/>
                        <a:latin typeface="Calibri" panose="020F0502020204030204" pitchFamily="34" charset="0"/>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63550" marR="0" lvl="0" indent="-463550" algn="l" defTabSz="914400" rtl="0" eaLnBrk="1" latinLnBrk="0" hangingPunct="1">
                        <a:spcBef>
                          <a:spcPts val="600"/>
                        </a:spcBef>
                        <a:spcAft>
                          <a:spcPts val="600"/>
                        </a:spcAft>
                        <a:buFont typeface="Arial" panose="020B0604020202020204" pitchFamily="34" charset="0"/>
                        <a:buNone/>
                      </a:pPr>
                      <a:r>
                        <a:rPr lang="en-US" sz="1400" b="1" kern="1200" dirty="0" smtClean="0">
                          <a:solidFill>
                            <a:schemeClr val="tx1"/>
                          </a:solidFill>
                          <a:effectLst/>
                          <a:latin typeface="Calibri" panose="020F0502020204030204" pitchFamily="34" charset="0"/>
                          <a:ea typeface="+mn-ea"/>
                          <a:cs typeface="+mn-cs"/>
                        </a:rPr>
                        <a:t>8.18	The student will solve multistep linear inequalities in one variable with the variable on one or both sides of the inequality symbol, including practical problems, and graph the solution on a number line.</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0352" y="2794524"/>
            <a:ext cx="8229600" cy="3616375"/>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dirty="0" smtClean="0">
                <a:solidFill>
                  <a:srgbClr val="FFFFFF"/>
                </a:solidFill>
                <a:latin typeface="Calibri" panose="020F0502020204030204" pitchFamily="34" charset="0"/>
              </a:rPr>
              <a:t>Revisions:</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Solve and graph multistep inequalities with variable on one or both sides of the inequality</a:t>
            </a:r>
          </a:p>
          <a:p>
            <a:pPr marL="800100" lvl="1"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Up to 4 steps</a:t>
            </a:r>
          </a:p>
          <a:p>
            <a:pPr marL="800100" lvl="1"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Includes practical problems</a:t>
            </a:r>
          </a:p>
          <a:p>
            <a:pPr marL="800100" lvl="1"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Coefficients </a:t>
            </a:r>
            <a:r>
              <a:rPr lang="en-US" altLang="en-US" sz="1600" b="1" dirty="0">
                <a:solidFill>
                  <a:srgbClr val="FFFFFF"/>
                </a:solidFill>
                <a:latin typeface="Calibri" panose="020F0502020204030204" pitchFamily="34" charset="0"/>
              </a:rPr>
              <a:t>and numeric terms are rational</a:t>
            </a:r>
          </a:p>
          <a:p>
            <a:pPr marL="800100" lvl="1"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Graph solutions on a number line</a:t>
            </a:r>
          </a:p>
          <a:p>
            <a:pPr marL="800100" lvl="1"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Apply properties of real numbers and properties of inequality to solve</a:t>
            </a:r>
          </a:p>
          <a:p>
            <a:pPr marL="800100" lvl="1"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May require combining like terms</a:t>
            </a:r>
          </a:p>
          <a:p>
            <a:pPr marL="800100" lvl="1" indent="-342900">
              <a:spcBef>
                <a:spcPts val="600"/>
              </a:spcBef>
              <a:buFont typeface="Arial" panose="020B0604020202020204" pitchFamily="34" charset="0"/>
              <a:buChar char="•"/>
            </a:pPr>
            <a:r>
              <a:rPr lang="en-US" altLang="en-US" sz="1600" b="1" dirty="0">
                <a:solidFill>
                  <a:srgbClr val="FFFFFF"/>
                </a:solidFill>
                <a:latin typeface="Calibri" panose="020F0502020204030204" pitchFamily="34" charset="0"/>
              </a:rPr>
              <a:t>Identify a value that is part of the solution set</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Write verbal expressions and sentences as algebraic expressions and inequalities and vice versa</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38</a:t>
            </a:fld>
            <a:endParaRPr lang="en-US" altLang="en-US"/>
          </a:p>
        </p:txBody>
      </p:sp>
      <p:sp>
        <p:nvSpPr>
          <p:cNvPr id="6" name="AutoShape 6"/>
          <p:cNvSpPr>
            <a:spLocks noChangeArrowheads="1"/>
          </p:cNvSpPr>
          <p:nvPr/>
        </p:nvSpPr>
        <p:spPr bwMode="auto">
          <a:xfrm rot="1209468">
            <a:off x="2936903" y="1276014"/>
            <a:ext cx="1634563" cy="1104577"/>
          </a:xfrm>
          <a:prstGeom prst="irregularSeal1">
            <a:avLst/>
          </a:prstGeom>
          <a:solidFill>
            <a:srgbClr val="92D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dirty="0" smtClean="0">
                <a:latin typeface="Calibri" panose="020F0502020204030204" pitchFamily="34" charset="0"/>
              </a:rPr>
              <a:t>New</a:t>
            </a:r>
            <a:endParaRPr lang="en-US" dirty="0">
              <a:latin typeface="Calibri" panose="020F0502020204030204" pitchFamily="34"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09045435"/>
      </p:ext>
    </p:extLst>
  </p:cSld>
  <p:clrMapOvr>
    <a:masterClrMapping/>
  </p:clrMapOvr>
  <mc:AlternateContent xmlns:mc="http://schemas.openxmlformats.org/markup-compatibility/2006" xmlns:p14="http://schemas.microsoft.com/office/powerpoint/2010/main">
    <mc:Choice Requires="p14">
      <p:transition p14:dur="10" advTm="63073"/>
    </mc:Choice>
    <mc:Fallback xmlns="">
      <p:transition advTm="630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95396669"/>
              </p:ext>
            </p:extLst>
          </p:nvPr>
        </p:nvGraphicFramePr>
        <p:xfrm>
          <a:off x="533400" y="987552"/>
          <a:ext cx="8153400" cy="1198207"/>
        </p:xfrm>
        <a:graphic>
          <a:graphicData uri="http://schemas.openxmlformats.org/drawingml/2006/table">
            <a:tbl>
              <a:tblPr firstRow="1" firstCol="1" bandRow="1">
                <a:tableStyleId>{5C22544A-7EE6-4342-B048-85BDC9FD1C3A}</a:tableStyleId>
              </a:tblPr>
              <a:tblGrid>
                <a:gridCol w="4076700"/>
                <a:gridCol w="4076700"/>
              </a:tblGrid>
              <a:tr h="327970">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847687">
                <a:tc>
                  <a:txBody>
                    <a:bodyPr/>
                    <a:lstStyle/>
                    <a:p>
                      <a:pPr marL="457200" marR="0" indent="-457200">
                        <a:spcBef>
                          <a:spcPts val="600"/>
                        </a:spcBef>
                        <a:spcAft>
                          <a:spcPts val="600"/>
                        </a:spcAft>
                      </a:pPr>
                      <a:r>
                        <a:rPr lang="en-US" sz="1400" dirty="0" smtClean="0">
                          <a:solidFill>
                            <a:schemeClr val="tx1"/>
                          </a:solidFill>
                          <a:effectLst/>
                          <a:latin typeface="Calibri" panose="020F0502020204030204" pitchFamily="34" charset="0"/>
                        </a:rPr>
                        <a:t>8.16	The student will graph a linear equation in two variables. </a:t>
                      </a:r>
                      <a:r>
                        <a:rPr lang="en-US" sz="1400" dirty="0" smtClean="0">
                          <a:solidFill>
                            <a:srgbClr val="FF0000"/>
                          </a:solidFill>
                          <a:effectLst/>
                          <a:latin typeface="Calibri" panose="020F0502020204030204" pitchFamily="34" charset="0"/>
                        </a:rPr>
                        <a:t>[Incorporated into 8.16d]</a:t>
                      </a:r>
                      <a:endParaRPr lang="en-US" sz="1400" b="1" kern="1200" dirty="0">
                        <a:solidFill>
                          <a:srgbClr val="FF0000"/>
                        </a:solidFill>
                        <a:effectLst/>
                        <a:latin typeface="Calibri" panose="020F0502020204030204" pitchFamily="34" charset="0"/>
                        <a:ea typeface="+mn-ea"/>
                        <a:cs typeface="+mn-cs"/>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marR="0" lvl="0" indent="-457200" algn="l" defTabSz="914400" rtl="0" eaLnBrk="1" latinLnBrk="0" hangingPunct="1">
                        <a:spcBef>
                          <a:spcPts val="600"/>
                        </a:spcBef>
                        <a:spcAft>
                          <a:spcPts val="600"/>
                        </a:spcAft>
                        <a:buFont typeface="Arial" panose="020B0604020202020204" pitchFamily="34" charset="0"/>
                        <a:buNone/>
                      </a:pPr>
                      <a:endParaRPr lang="en-US" sz="1400" b="1" kern="1200" dirty="0" smtClean="0">
                        <a:solidFill>
                          <a:schemeClr val="tx1"/>
                        </a:solidFill>
                        <a:effectLst/>
                        <a:latin typeface="Calibri" panose="020F0502020204030204" pitchFamily="34" charset="0"/>
                        <a:ea typeface="+mn-ea"/>
                        <a:cs typeface="+mn-cs"/>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0352" y="2542106"/>
            <a:ext cx="8138160" cy="707886"/>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dirty="0" smtClean="0">
                <a:solidFill>
                  <a:srgbClr val="FFFFFF"/>
                </a:solidFill>
                <a:latin typeface="Calibri" panose="020F0502020204030204" pitchFamily="34" charset="0"/>
              </a:rPr>
              <a:t>Revisions:</a:t>
            </a:r>
          </a:p>
          <a:p>
            <a:pPr marL="342900" indent="-342900">
              <a:spcBef>
                <a:spcPct val="50000"/>
              </a:spcBef>
              <a:buFont typeface="Arial" panose="020B0604020202020204" pitchFamily="34" charset="0"/>
              <a:buChar char="•"/>
            </a:pPr>
            <a:r>
              <a:rPr lang="en-US" altLang="en-US" sz="1600" b="1" dirty="0" smtClean="0">
                <a:solidFill>
                  <a:srgbClr val="FFFFFF"/>
                </a:solidFill>
                <a:latin typeface="Calibri" panose="020F0502020204030204" pitchFamily="34" charset="0"/>
              </a:rPr>
              <a:t>This SOL was incorporated into the 2016 SOL 8.16d</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39</a:t>
            </a:fld>
            <a:endParaRPr lang="en-US" altLang="en-US"/>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09045435"/>
      </p:ext>
    </p:extLst>
  </p:cSld>
  <p:clrMapOvr>
    <a:masterClrMapping/>
  </p:clrMapOvr>
  <mc:AlternateContent xmlns:mc="http://schemas.openxmlformats.org/markup-compatibility/2006" xmlns:p14="http://schemas.microsoft.com/office/powerpoint/2010/main">
    <mc:Choice Requires="p14">
      <p:transition p14:dur="10" advTm="19484"/>
    </mc:Choice>
    <mc:Fallback xmlns="">
      <p:transition advTm="194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4</a:t>
            </a:fld>
            <a:endParaRPr lang="en-US" dirty="0">
              <a:solidFill>
                <a:srgbClr val="000000"/>
              </a:solidFill>
            </a:endParaRPr>
          </a:p>
        </p:txBody>
      </p:sp>
      <p:sp>
        <p:nvSpPr>
          <p:cNvPr id="2" name="Title 1"/>
          <p:cNvSpPr>
            <a:spLocks noGrp="1"/>
          </p:cNvSpPr>
          <p:nvPr>
            <p:ph type="title" idx="4294967295"/>
          </p:nvPr>
        </p:nvSpPr>
        <p:spPr>
          <a:xfrm>
            <a:off x="381000" y="287869"/>
            <a:ext cx="8382000" cy="1143000"/>
          </a:xfrm>
        </p:spPr>
        <p:txBody>
          <a:bodyPr>
            <a:normAutofit/>
          </a:bodyPr>
          <a:lstStyle/>
          <a:p>
            <a:pPr algn="ctr"/>
            <a:r>
              <a:rPr lang="en-US" sz="3200" b="1" dirty="0" smtClean="0"/>
              <a:t>Implementation Timeline</a:t>
            </a:r>
            <a:endParaRPr lang="en-US" sz="32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897474415"/>
              </p:ext>
            </p:extLst>
          </p:nvPr>
        </p:nvGraphicFramePr>
        <p:xfrm>
          <a:off x="914400" y="1143000"/>
          <a:ext cx="7543800" cy="5416101"/>
        </p:xfrm>
        <a:graphic>
          <a:graphicData uri="http://schemas.openxmlformats.org/drawingml/2006/table">
            <a:tbl>
              <a:tblPr/>
              <a:tblGrid>
                <a:gridCol w="7543800"/>
              </a:tblGrid>
              <a:tr h="1693423">
                <a:tc>
                  <a:txBody>
                    <a:bodyPr/>
                    <a:lstStyle/>
                    <a:p>
                      <a:r>
                        <a:rPr lang="en-US" sz="2000" b="1" dirty="0">
                          <a:latin typeface="Calibri" panose="020F0502020204030204" pitchFamily="34" charset="0"/>
                        </a:rPr>
                        <a:t>2016-2017 School Year – </a:t>
                      </a:r>
                      <a:r>
                        <a:rPr lang="en-US" sz="2000" b="1" dirty="0" smtClean="0">
                          <a:latin typeface="Calibri" panose="020F0502020204030204" pitchFamily="34" charset="0"/>
                        </a:rPr>
                        <a:t>Curriculum Development</a:t>
                      </a:r>
                      <a:endParaRPr lang="en-US" sz="2000" b="1" dirty="0">
                        <a:latin typeface="Calibri" panose="020F0502020204030204" pitchFamily="34" charset="0"/>
                      </a:endParaRPr>
                    </a:p>
                    <a:p>
                      <a:r>
                        <a:rPr lang="en-US" sz="2000" dirty="0">
                          <a:latin typeface="Calibri" panose="020F0502020204030204" pitchFamily="34" charset="0"/>
                        </a:rPr>
                        <a:t>VDOE staff provides a </a:t>
                      </a:r>
                      <a:r>
                        <a:rPr lang="en-US" sz="2000" dirty="0" smtClean="0">
                          <a:latin typeface="Calibri" panose="020F0502020204030204" pitchFamily="34" charset="0"/>
                        </a:rPr>
                        <a:t>summary of the revisions to assist school </a:t>
                      </a:r>
                      <a:r>
                        <a:rPr lang="en-US" sz="2000" dirty="0">
                          <a:latin typeface="Calibri" panose="020F0502020204030204" pitchFamily="34" charset="0"/>
                        </a:rPr>
                        <a:t>divisions </a:t>
                      </a:r>
                      <a:r>
                        <a:rPr lang="en-US" sz="2000" dirty="0" smtClean="0">
                          <a:latin typeface="Calibri" panose="020F0502020204030204" pitchFamily="34" charset="0"/>
                        </a:rPr>
                        <a:t>in incorporating </a:t>
                      </a:r>
                      <a:r>
                        <a:rPr lang="en-US" sz="2000" dirty="0">
                          <a:latin typeface="Calibri" panose="020F0502020204030204" pitchFamily="34" charset="0"/>
                        </a:rPr>
                        <a:t>the new standards into local written curricula for inclusion in the taught curricula during the 2017-2018 school year.</a:t>
                      </a:r>
                    </a:p>
                  </a:txBody>
                  <a:tcPr marL="76126" marR="76126" marT="41907" marB="41907" anchor="ctr">
                    <a:lnL>
                      <a:noFill/>
                    </a:lnL>
                    <a:lnR>
                      <a:noFill/>
                    </a:lnR>
                    <a:lnT>
                      <a:noFill/>
                    </a:lnT>
                    <a:lnB>
                      <a:noFill/>
                    </a:lnB>
                    <a:solidFill>
                      <a:schemeClr val="accent2">
                        <a:lumMod val="20000"/>
                        <a:lumOff val="80000"/>
                      </a:schemeClr>
                    </a:solidFill>
                  </a:tcPr>
                </a:tc>
              </a:tr>
              <a:tr h="2217415">
                <a:tc>
                  <a:txBody>
                    <a:bodyPr/>
                    <a:lstStyle/>
                    <a:p>
                      <a:r>
                        <a:rPr lang="en-US" sz="2000" b="1" dirty="0">
                          <a:latin typeface="Calibri" panose="020F0502020204030204" pitchFamily="34" charset="0"/>
                        </a:rPr>
                        <a:t>2017-2018 School Year – </a:t>
                      </a:r>
                      <a:r>
                        <a:rPr lang="en-US" sz="2000" b="1" dirty="0" smtClean="0">
                          <a:latin typeface="Calibri" panose="020F0502020204030204" pitchFamily="34" charset="0"/>
                        </a:rPr>
                        <a:t>Crossover </a:t>
                      </a:r>
                      <a:r>
                        <a:rPr lang="en-US" sz="2000" b="1" dirty="0">
                          <a:latin typeface="Calibri" panose="020F0502020204030204" pitchFamily="34" charset="0"/>
                        </a:rPr>
                        <a:t>Year</a:t>
                      </a:r>
                    </a:p>
                    <a:p>
                      <a:r>
                        <a:rPr lang="en-US" sz="2000" dirty="0">
                          <a:latin typeface="Calibri" panose="020F0502020204030204" pitchFamily="34" charset="0"/>
                        </a:rPr>
                        <a:t>2009 Mathematics Standards of Learning and 2016 Mathematics Standards of Learning are included in the written and taught curricula. </a:t>
                      </a:r>
                      <a:r>
                        <a:rPr lang="en-US" sz="2000" dirty="0" smtClean="0">
                          <a:latin typeface="Calibri" panose="020F0502020204030204" pitchFamily="34" charset="0"/>
                        </a:rPr>
                        <a:t>Spring </a:t>
                      </a:r>
                      <a:r>
                        <a:rPr lang="en-US" sz="2000" dirty="0">
                          <a:latin typeface="Calibri" panose="020F0502020204030204" pitchFamily="34" charset="0"/>
                        </a:rPr>
                        <a:t>2018 Standards of Learning assessments measure the 2009 Mathematics Standards of Learning and include field test items measuring the 2016 Mathematics Standards of Learning.</a:t>
                      </a:r>
                    </a:p>
                  </a:txBody>
                  <a:tcPr marL="76126" marR="76126" marT="41907" marB="41907" anchor="ctr">
                    <a:lnL>
                      <a:noFill/>
                    </a:lnL>
                    <a:lnR>
                      <a:noFill/>
                    </a:lnR>
                    <a:lnT>
                      <a:noFill/>
                    </a:lnT>
                    <a:lnB>
                      <a:noFill/>
                    </a:lnB>
                    <a:solidFill>
                      <a:srgbClr val="FFFF99"/>
                    </a:solidFill>
                  </a:tcPr>
                </a:tc>
              </a:tr>
              <a:tr h="1505263">
                <a:tc>
                  <a:txBody>
                    <a:bodyPr/>
                    <a:lstStyle/>
                    <a:p>
                      <a:r>
                        <a:rPr lang="en-US" sz="2000" b="1" dirty="0">
                          <a:latin typeface="Calibri" panose="020F0502020204030204" pitchFamily="34" charset="0"/>
                        </a:rPr>
                        <a:t>2018-2019 School Year – Full-Implementation Year </a:t>
                      </a:r>
                    </a:p>
                    <a:p>
                      <a:r>
                        <a:rPr lang="en-US" sz="2000" dirty="0">
                          <a:latin typeface="Calibri" panose="020F0502020204030204" pitchFamily="34" charset="0"/>
                        </a:rPr>
                        <a:t>Written and taught curricula reflect the 2016 Mathematics Standards of Learning. </a:t>
                      </a:r>
                      <a:r>
                        <a:rPr lang="en-US" sz="2000" dirty="0" smtClean="0">
                          <a:latin typeface="Calibri" panose="020F0502020204030204" pitchFamily="34" charset="0"/>
                        </a:rPr>
                        <a:t> Standards </a:t>
                      </a:r>
                      <a:r>
                        <a:rPr lang="en-US" sz="2000" dirty="0">
                          <a:latin typeface="Calibri" panose="020F0502020204030204" pitchFamily="34" charset="0"/>
                        </a:rPr>
                        <a:t>of Learning assessments measure the 2016 Mathematics Standards of Learning.</a:t>
                      </a:r>
                    </a:p>
                  </a:txBody>
                  <a:tcPr marL="76126" marR="76126" marT="41907" marB="41907" anchor="ctr">
                    <a:lnL>
                      <a:noFill/>
                    </a:lnL>
                    <a:lnR>
                      <a:noFill/>
                    </a:lnR>
                    <a:lnT>
                      <a:noFill/>
                    </a:lnT>
                    <a:lnB>
                      <a:noFill/>
                    </a:lnB>
                    <a:solidFill>
                      <a:srgbClr val="CAE8AA"/>
                    </a:solidFill>
                  </a:tcPr>
                </a:tc>
              </a:tr>
            </a:tbl>
          </a:graphicData>
        </a:graphic>
      </p:graphicFrame>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62475151"/>
      </p:ext>
    </p:extLst>
  </p:cSld>
  <p:clrMapOvr>
    <a:masterClrMapping/>
  </p:clrMapOvr>
  <mc:AlternateContent xmlns:mc="http://schemas.openxmlformats.org/markup-compatibility/2006" xmlns:p14="http://schemas.microsoft.com/office/powerpoint/2010/main">
    <mc:Choice Requires="p14">
      <p:transition p14:dur="10" advTm="38811"/>
    </mc:Choice>
    <mc:Fallback xmlns="">
      <p:transition advTm="388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84127015"/>
              </p:ext>
            </p:extLst>
          </p:nvPr>
        </p:nvGraphicFramePr>
        <p:xfrm>
          <a:off x="533400" y="987552"/>
          <a:ext cx="8153400" cy="1332712"/>
        </p:xfrm>
        <a:graphic>
          <a:graphicData uri="http://schemas.openxmlformats.org/drawingml/2006/table">
            <a:tbl>
              <a:tblPr firstRow="1" firstCol="1" bandRow="1">
                <a:tableStyleId>{5C22544A-7EE6-4342-B048-85BDC9FD1C3A}</a:tableStyleId>
              </a:tblPr>
              <a:tblGrid>
                <a:gridCol w="4076700"/>
                <a:gridCol w="4076700"/>
              </a:tblGrid>
              <a:tr h="217216">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982192">
                <a:tc>
                  <a:txBody>
                    <a:bodyPr/>
                    <a:lstStyle/>
                    <a:p>
                      <a:pPr marL="457200" marR="0" indent="-457200">
                        <a:spcBef>
                          <a:spcPts val="600"/>
                        </a:spcBef>
                        <a:spcAft>
                          <a:spcPts val="600"/>
                        </a:spcAft>
                      </a:pPr>
                      <a:r>
                        <a:rPr lang="en-US" sz="1400" dirty="0" smtClean="0">
                          <a:solidFill>
                            <a:schemeClr val="tx1"/>
                          </a:solidFill>
                          <a:effectLst/>
                          <a:latin typeface="Calibri" panose="020F0502020204030204" pitchFamily="34" charset="0"/>
                        </a:rPr>
                        <a:t>8.17	The student will identify the domain, range, </a:t>
                      </a:r>
                      <a:r>
                        <a:rPr lang="en-US" sz="1400" dirty="0" smtClean="0">
                          <a:solidFill>
                            <a:srgbClr val="FF0000"/>
                          </a:solidFill>
                          <a:effectLst/>
                          <a:latin typeface="Calibri" panose="020F0502020204030204" pitchFamily="34" charset="0"/>
                        </a:rPr>
                        <a:t>[Moved to 8.15b]</a:t>
                      </a:r>
                      <a:r>
                        <a:rPr lang="en-US" sz="1400" dirty="0" smtClean="0">
                          <a:solidFill>
                            <a:schemeClr val="tx1"/>
                          </a:solidFill>
                          <a:effectLst/>
                          <a:latin typeface="Calibri" panose="020F0502020204030204" pitchFamily="34" charset="0"/>
                        </a:rPr>
                        <a:t> independent variable, or dependent variable </a:t>
                      </a:r>
                      <a:r>
                        <a:rPr lang="en-US" sz="1400" dirty="0" smtClean="0">
                          <a:solidFill>
                            <a:srgbClr val="FF0000"/>
                          </a:solidFill>
                          <a:effectLst/>
                          <a:latin typeface="Calibri" panose="020F0502020204030204" pitchFamily="34" charset="0"/>
                        </a:rPr>
                        <a:t>[Moved to 8.16c]</a:t>
                      </a:r>
                      <a:r>
                        <a:rPr lang="en-US" sz="1400" dirty="0" smtClean="0">
                          <a:solidFill>
                            <a:schemeClr val="tx1"/>
                          </a:solidFill>
                          <a:effectLst/>
                          <a:latin typeface="Calibri" panose="020F0502020204030204" pitchFamily="34" charset="0"/>
                        </a:rPr>
                        <a:t> in a given situation.</a:t>
                      </a:r>
                      <a:endParaRPr lang="en-US" sz="1400" b="1" kern="1200" dirty="0">
                        <a:solidFill>
                          <a:srgbClr val="FF0000"/>
                        </a:solidFill>
                        <a:effectLst/>
                        <a:latin typeface="Calibri" panose="020F0502020204030204" pitchFamily="34" charset="0"/>
                        <a:ea typeface="+mn-ea"/>
                        <a:cs typeface="+mn-cs"/>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marR="0" lvl="0" indent="-457200" algn="l" defTabSz="914400" rtl="0" eaLnBrk="1" latinLnBrk="0" hangingPunct="1">
                        <a:spcBef>
                          <a:spcPts val="600"/>
                        </a:spcBef>
                        <a:spcAft>
                          <a:spcPts val="600"/>
                        </a:spcAft>
                        <a:buFont typeface="Arial" panose="020B0604020202020204" pitchFamily="34" charset="0"/>
                        <a:buNone/>
                      </a:pPr>
                      <a:endParaRPr lang="en-US" sz="1400" b="1" kern="1200" dirty="0" smtClean="0">
                        <a:solidFill>
                          <a:schemeClr val="tx1"/>
                        </a:solidFill>
                        <a:effectLst/>
                        <a:latin typeface="Calibri" panose="020F0502020204030204" pitchFamily="34" charset="0"/>
                        <a:ea typeface="+mn-ea"/>
                        <a:cs typeface="+mn-cs"/>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0351" y="2652670"/>
            <a:ext cx="8138160" cy="984885"/>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dirty="0" smtClean="0">
                <a:solidFill>
                  <a:srgbClr val="FFFFFF"/>
                </a:solidFill>
                <a:latin typeface="Calibri" panose="020F0502020204030204" pitchFamily="34" charset="0"/>
              </a:rPr>
              <a:t>Revisions:</a:t>
            </a:r>
          </a:p>
          <a:p>
            <a:pPr marL="342900" indent="-342900">
              <a:spcBef>
                <a:spcPts val="600"/>
              </a:spcBef>
              <a:buFont typeface="Arial" panose="020B0604020202020204" pitchFamily="34" charset="0"/>
              <a:buChar char="•"/>
            </a:pPr>
            <a:r>
              <a:rPr lang="en-US" altLang="en-US" sz="1600" b="1" dirty="0" smtClean="0">
                <a:solidFill>
                  <a:srgbClr val="FFFFFF"/>
                </a:solidFill>
                <a:latin typeface="Calibri" panose="020F0502020204030204" pitchFamily="34" charset="0"/>
              </a:rPr>
              <a:t>Determine the domain and range moved to 8.15b</a:t>
            </a:r>
          </a:p>
          <a:p>
            <a:pPr marL="342900" indent="-342900">
              <a:spcBef>
                <a:spcPts val="600"/>
              </a:spcBef>
              <a:spcAft>
                <a:spcPts val="600"/>
              </a:spcAft>
              <a:buFont typeface="Arial" panose="020B0604020202020204" pitchFamily="34" charset="0"/>
              <a:buChar char="•"/>
            </a:pPr>
            <a:r>
              <a:rPr lang="en-US" altLang="en-US" sz="1600" b="1" dirty="0" smtClean="0">
                <a:solidFill>
                  <a:srgbClr val="FFFFFF"/>
                </a:solidFill>
                <a:latin typeface="Calibri" panose="020F0502020204030204" pitchFamily="34" charset="0"/>
              </a:rPr>
              <a:t>Determine the independent and dependent variable moved to 8.16c </a:t>
            </a:r>
            <a:endParaRPr lang="en-US" altLang="en-US" sz="1600" b="1" dirty="0">
              <a:solidFill>
                <a:srgbClr val="FFFFFF"/>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solidFill>
                  <a:srgbClr val="000000"/>
                </a:solidFill>
              </a:rPr>
              <a:pPr/>
              <a:t>40</a:t>
            </a:fld>
            <a:endParaRPr lang="en-US" altLang="en-US">
              <a:solidFill>
                <a:srgbClr val="000000"/>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141023931"/>
      </p:ext>
    </p:extLst>
  </p:cSld>
  <p:clrMapOvr>
    <a:masterClrMapping/>
  </p:clrMapOvr>
  <mc:AlternateContent xmlns:mc="http://schemas.openxmlformats.org/markup-compatibility/2006" xmlns:p14="http://schemas.microsoft.com/office/powerpoint/2010/main">
    <mc:Choice Requires="p14">
      <p:transition p14:dur="10" advTm="43621"/>
    </mc:Choice>
    <mc:Fallback xmlns="">
      <p:transition advTm="43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80BF363-A4AE-4674-8624-FB517241064C}" type="slidenum">
              <a:rPr lang="en-US" altLang="en-US" smtClean="0">
                <a:solidFill>
                  <a:srgbClr val="000000"/>
                </a:solidFill>
              </a:rPr>
              <a:pPr/>
              <a:t>41</a:t>
            </a:fld>
            <a:endParaRPr lang="en-US" altLang="en-US" dirty="0">
              <a:solidFill>
                <a:srgbClr val="000000"/>
              </a:solidFill>
            </a:endParaRPr>
          </a:p>
        </p:txBody>
      </p:sp>
      <p:sp>
        <p:nvSpPr>
          <p:cNvPr id="4" name="Title 1"/>
          <p:cNvSpPr txBox="1">
            <a:spLocks/>
          </p:cNvSpPr>
          <p:nvPr/>
        </p:nvSpPr>
        <p:spPr>
          <a:xfrm>
            <a:off x="228600" y="838200"/>
            <a:ext cx="8610600" cy="1066800"/>
          </a:xfrm>
          <a:prstGeom prst="rect">
            <a:avLst/>
          </a:prstGeom>
        </p:spPr>
        <p:txBody>
          <a:bodyPr/>
          <a:lst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kern="0" dirty="0" smtClean="0">
                <a:solidFill>
                  <a:srgbClr val="000000"/>
                </a:solidFill>
              </a:rPr>
              <a:t>Middle School </a:t>
            </a:r>
            <a:r>
              <a:rPr lang="en-US" kern="0" smtClean="0">
                <a:solidFill>
                  <a:srgbClr val="000000"/>
                </a:solidFill>
              </a:rPr>
              <a:t>Revisions Leading </a:t>
            </a:r>
            <a:r>
              <a:rPr lang="en-US" kern="0" dirty="0" smtClean="0">
                <a:solidFill>
                  <a:srgbClr val="000000"/>
                </a:solidFill>
              </a:rPr>
              <a:t>to Algebra I</a:t>
            </a:r>
            <a:endParaRPr lang="en-US" kern="0" dirty="0">
              <a:solidFill>
                <a:srgbClr val="000000"/>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366" y="1761139"/>
            <a:ext cx="8641897"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622518685"/>
      </p:ext>
    </p:extLst>
  </p:cSld>
  <p:clrMapOvr>
    <a:masterClrMapping/>
  </p:clrMapOvr>
  <mc:AlternateContent xmlns:mc="http://schemas.openxmlformats.org/markup-compatibility/2006" xmlns:p14="http://schemas.microsoft.com/office/powerpoint/2010/main">
    <mc:Choice Requires="p14">
      <p:transition p14:dur="10" advTm="122197"/>
    </mc:Choice>
    <mc:Fallback xmlns="">
      <p:transition advTm="1221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3657600"/>
            <a:ext cx="5562600" cy="461665"/>
          </a:xfrm>
          <a:prstGeom prst="rect">
            <a:avLst/>
          </a:prstGeom>
          <a:noFill/>
        </p:spPr>
        <p:txBody>
          <a:bodyPr wrap="square" rtlCol="0">
            <a:spAutoFit/>
          </a:bodyPr>
          <a:lstStyle/>
          <a:p>
            <a:pPr algn="ctr" fontAlgn="auto">
              <a:spcBef>
                <a:spcPts val="0"/>
              </a:spcBef>
              <a:spcAft>
                <a:spcPts val="0"/>
              </a:spcAft>
            </a:pPr>
            <a:r>
              <a:rPr lang="en-US" sz="2400" dirty="0" smtClean="0">
                <a:hlinkClick r:id="rId5"/>
              </a:rPr>
              <a:t>Mathematics@doe.virginia.gov</a:t>
            </a:r>
            <a:r>
              <a:rPr lang="en-US" sz="2400" dirty="0" smtClean="0"/>
              <a:t> </a:t>
            </a:r>
            <a:endParaRPr lang="en-US" sz="2400" dirty="0">
              <a:solidFill>
                <a:srgbClr val="000000"/>
              </a:solidFill>
              <a:latin typeface="Arial"/>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solidFill>
                  <a:srgbClr val="000000"/>
                </a:solidFill>
              </a:rPr>
              <a:pPr/>
              <a:t>42</a:t>
            </a:fld>
            <a:endParaRPr lang="en-US" dirty="0">
              <a:solidFill>
                <a:srgbClr val="000000"/>
              </a:solidFill>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TextBox 5"/>
          <p:cNvSpPr txBox="1"/>
          <p:nvPr/>
        </p:nvSpPr>
        <p:spPr>
          <a:xfrm>
            <a:off x="2063969" y="1676400"/>
            <a:ext cx="5244662" cy="1077218"/>
          </a:xfrm>
          <a:prstGeom prst="rect">
            <a:avLst/>
          </a:prstGeom>
          <a:noFill/>
        </p:spPr>
        <p:txBody>
          <a:bodyPr wrap="square" rtlCol="0">
            <a:spAutoFit/>
          </a:bodyPr>
          <a:lstStyle/>
          <a:p>
            <a:pPr algn="ctr" fontAlgn="auto">
              <a:spcBef>
                <a:spcPts val="0"/>
              </a:spcBef>
              <a:spcAft>
                <a:spcPts val="0"/>
              </a:spcAft>
            </a:pPr>
            <a:r>
              <a:rPr lang="en-US" sz="3200" dirty="0">
                <a:solidFill>
                  <a:srgbClr val="000000"/>
                </a:solidFill>
                <a:latin typeface="Arial"/>
              </a:rPr>
              <a:t>Questions? </a:t>
            </a:r>
          </a:p>
          <a:p>
            <a:pPr algn="ctr" fontAlgn="auto">
              <a:spcBef>
                <a:spcPts val="0"/>
              </a:spcBef>
              <a:spcAft>
                <a:spcPts val="0"/>
              </a:spcAft>
            </a:pPr>
            <a:r>
              <a:rPr lang="en-US" sz="3200" dirty="0">
                <a:solidFill>
                  <a:srgbClr val="000000"/>
                </a:solidFill>
                <a:latin typeface="Arial"/>
              </a:rPr>
              <a:t>Please contact </a:t>
            </a:r>
            <a:r>
              <a:rPr lang="en-US" sz="3200" dirty="0" smtClean="0">
                <a:solidFill>
                  <a:srgbClr val="000000"/>
                </a:solidFill>
                <a:latin typeface="Arial"/>
              </a:rPr>
              <a:t>us!</a:t>
            </a:r>
            <a:endParaRPr lang="en-US" sz="3200" dirty="0">
              <a:solidFill>
                <a:srgbClr val="000000"/>
              </a:solidFill>
              <a:latin typeface="Arial"/>
            </a:endParaRPr>
          </a:p>
        </p:txBody>
      </p:sp>
    </p:spTree>
    <p:extLst>
      <p:ext uri="{BB962C8B-B14F-4D97-AF65-F5344CB8AC3E}">
        <p14:creationId xmlns:p14="http://schemas.microsoft.com/office/powerpoint/2010/main" val="2269257618"/>
      </p:ext>
    </p:extLst>
  </p:cSld>
  <p:clrMapOvr>
    <a:masterClrMapping/>
  </p:clrMapOvr>
  <mc:AlternateContent xmlns:mc="http://schemas.openxmlformats.org/markup-compatibility/2006" xmlns:p14="http://schemas.microsoft.com/office/powerpoint/2010/main">
    <mc:Choice Requires="p14">
      <p:transition p14:dur="10" advTm="23689"/>
    </mc:Choice>
    <mc:Fallback xmlns="">
      <p:transition advTm="236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143000"/>
          </a:xfrm>
        </p:spPr>
        <p:txBody>
          <a:bodyPr>
            <a:normAutofit/>
          </a:bodyPr>
          <a:lstStyle/>
          <a:p>
            <a:r>
              <a:rPr lang="en-US" sz="3200" b="1" dirty="0" smtClean="0"/>
              <a:t>2016 SOL Revisions – </a:t>
            </a:r>
            <a:endParaRPr lang="en-US" sz="3200" b="1" dirty="0"/>
          </a:p>
        </p:txBody>
      </p:sp>
      <p:sp>
        <p:nvSpPr>
          <p:cNvPr id="3" name="Content Placeholder 2"/>
          <p:cNvSpPr>
            <a:spLocks noGrp="1"/>
          </p:cNvSpPr>
          <p:nvPr>
            <p:ph idx="1"/>
          </p:nvPr>
        </p:nvSpPr>
        <p:spPr>
          <a:xfrm>
            <a:off x="381000" y="1600201"/>
            <a:ext cx="8077200" cy="4836225"/>
          </a:xfrm>
        </p:spPr>
        <p:txBody>
          <a:bodyPr>
            <a:normAutofit fontScale="92500" lnSpcReduction="20000"/>
          </a:bodyPr>
          <a:lstStyle/>
          <a:p>
            <a:r>
              <a:rPr lang="en-US" sz="3000" dirty="0" smtClean="0"/>
              <a:t>Improve </a:t>
            </a:r>
            <a:r>
              <a:rPr lang="en-US" sz="3000" dirty="0"/>
              <a:t>the vertical progression of mathematics </a:t>
            </a:r>
            <a:r>
              <a:rPr lang="en-US" sz="3000" dirty="0" smtClean="0"/>
              <a:t>content</a:t>
            </a:r>
            <a:endParaRPr lang="en-US" sz="3000" dirty="0"/>
          </a:p>
          <a:p>
            <a:r>
              <a:rPr lang="en-US" sz="3000" dirty="0"/>
              <a:t>E</a:t>
            </a:r>
            <a:r>
              <a:rPr lang="en-US" sz="3000" dirty="0" smtClean="0"/>
              <a:t>nsure </a:t>
            </a:r>
            <a:r>
              <a:rPr lang="en-US" sz="3000" dirty="0"/>
              <a:t>developmental appropriateness of student </a:t>
            </a:r>
            <a:r>
              <a:rPr lang="en-US" sz="3000" dirty="0" smtClean="0"/>
              <a:t>expectations</a:t>
            </a:r>
            <a:endParaRPr lang="en-US" sz="3000" dirty="0"/>
          </a:p>
          <a:p>
            <a:r>
              <a:rPr lang="en-US" sz="3000" dirty="0" smtClean="0"/>
              <a:t>Increase </a:t>
            </a:r>
            <a:r>
              <a:rPr lang="en-US" sz="3000" dirty="0"/>
              <a:t>support for teachers in mathematics </a:t>
            </a:r>
            <a:r>
              <a:rPr lang="en-US" sz="3000" dirty="0" smtClean="0"/>
              <a:t>content (including definitions, explanations, examples, and instructional connections)</a:t>
            </a:r>
            <a:endParaRPr lang="en-US" sz="3000" dirty="0"/>
          </a:p>
          <a:p>
            <a:r>
              <a:rPr lang="en-US" sz="3000" dirty="0" smtClean="0"/>
              <a:t>Clarify </a:t>
            </a:r>
            <a:r>
              <a:rPr lang="en-US" sz="3000" dirty="0"/>
              <a:t>expectations for teaching and </a:t>
            </a:r>
            <a:r>
              <a:rPr lang="en-US" sz="3000" dirty="0" smtClean="0"/>
              <a:t>learning </a:t>
            </a:r>
            <a:endParaRPr lang="en-US" sz="3000" dirty="0"/>
          </a:p>
          <a:p>
            <a:r>
              <a:rPr lang="en-US" sz="3000" dirty="0" smtClean="0"/>
              <a:t>Improve </a:t>
            </a:r>
            <a:r>
              <a:rPr lang="en-US" sz="3000" dirty="0"/>
              <a:t>precision and consistency in mathematical language and </a:t>
            </a:r>
            <a:r>
              <a:rPr lang="en-US" sz="3000" dirty="0" smtClean="0"/>
              <a:t>format</a:t>
            </a:r>
            <a:endParaRPr lang="en-US" sz="3000" dirty="0"/>
          </a:p>
          <a:p>
            <a:r>
              <a:rPr lang="en-US" sz="3000" dirty="0" smtClean="0"/>
              <a:t>Ensure </a:t>
            </a:r>
            <a:r>
              <a:rPr lang="en-US" sz="3000" dirty="0"/>
              <a:t>proficiency of elementary students in computational </a:t>
            </a:r>
            <a:r>
              <a:rPr lang="en-US" sz="3000" dirty="0" smtClean="0"/>
              <a:t>skills</a:t>
            </a:r>
            <a:endParaRPr lang="en-US" dirty="0"/>
          </a:p>
        </p:txBody>
      </p:sp>
      <p:sp>
        <p:nvSpPr>
          <p:cNvPr id="4"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5</a:t>
            </a:fld>
            <a:endParaRPr lang="en-US" dirty="0">
              <a:solidFill>
                <a:srgbClr val="000000"/>
              </a:solidFill>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263868042"/>
      </p:ext>
    </p:extLst>
  </p:cSld>
  <p:clrMapOvr>
    <a:masterClrMapping/>
  </p:clrMapOvr>
  <mc:AlternateContent xmlns:mc="http://schemas.openxmlformats.org/markup-compatibility/2006" xmlns:p14="http://schemas.microsoft.com/office/powerpoint/2010/main">
    <mc:Choice Requires="p14">
      <p:transition p14:dur="10" advTm="33628"/>
    </mc:Choice>
    <mc:Fallback xmlns="">
      <p:transition advTm="336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1143000"/>
          </a:xfrm>
        </p:spPr>
        <p:txBody>
          <a:bodyPr>
            <a:normAutofit/>
          </a:bodyPr>
          <a:lstStyle/>
          <a:p>
            <a:r>
              <a:rPr lang="en-US" b="1" dirty="0" smtClean="0"/>
              <a:t>Changes to the Curriculum Framework</a:t>
            </a:r>
            <a:endParaRPr lang="en-US" b="1" dirty="0"/>
          </a:p>
        </p:txBody>
      </p:sp>
      <p:sp>
        <p:nvSpPr>
          <p:cNvPr id="3" name="Content Placeholder 2"/>
          <p:cNvSpPr>
            <a:spLocks noGrp="1"/>
          </p:cNvSpPr>
          <p:nvPr>
            <p:ph idx="1"/>
          </p:nvPr>
        </p:nvSpPr>
        <p:spPr/>
        <p:txBody>
          <a:bodyPr>
            <a:noAutofit/>
          </a:bodyPr>
          <a:lstStyle/>
          <a:p>
            <a:r>
              <a:rPr lang="en-US" sz="2800" dirty="0" smtClean="0"/>
              <a:t>Reduction of columns from 3 to 2 </a:t>
            </a:r>
          </a:p>
          <a:p>
            <a:pPr lvl="1">
              <a:lnSpc>
                <a:spcPct val="90000"/>
              </a:lnSpc>
              <a:buClr>
                <a:schemeClr val="tx1"/>
              </a:buClr>
            </a:pPr>
            <a:r>
              <a:rPr lang="en-US" altLang="en-US" sz="2400" dirty="0"/>
              <a:t>Understanding the Standard (US) – i</a:t>
            </a:r>
            <a:r>
              <a:rPr lang="en-US" sz="2400" dirty="0"/>
              <a:t>nformation that supports </a:t>
            </a:r>
            <a:r>
              <a:rPr lang="en-US" sz="2400" dirty="0" smtClean="0"/>
              <a:t>mathematical </a:t>
            </a:r>
            <a:r>
              <a:rPr lang="en-US" sz="2400" dirty="0"/>
              <a:t>content knowledge</a:t>
            </a:r>
          </a:p>
          <a:p>
            <a:pPr lvl="1">
              <a:lnSpc>
                <a:spcPct val="90000"/>
              </a:lnSpc>
              <a:buClr>
                <a:schemeClr val="tx1"/>
              </a:buClr>
            </a:pPr>
            <a:r>
              <a:rPr lang="en-US" altLang="en-US" sz="2400" dirty="0"/>
              <a:t>Essential Knowledge and Skills (EKS) – </a:t>
            </a:r>
            <a:r>
              <a:rPr lang="en-US" sz="2400" dirty="0"/>
              <a:t>information that provides expectations for student learning</a:t>
            </a:r>
            <a:endParaRPr lang="en-US" dirty="0"/>
          </a:p>
          <a:p>
            <a:r>
              <a:rPr lang="en-US" sz="2800" dirty="0" smtClean="0"/>
              <a:t>Indicators of SOL sub-bullet added to each bullet within the Essential Knowledge and Skills</a:t>
            </a:r>
          </a:p>
          <a:p>
            <a:r>
              <a:rPr lang="en-US" sz="2800" dirty="0"/>
              <a:t>Objectives measured without a calculator on state assessments are indicated with an asterisk *</a:t>
            </a:r>
          </a:p>
          <a:p>
            <a:pPr marL="0" indent="0">
              <a:buNone/>
            </a:pPr>
            <a:endParaRPr lang="en-US" sz="2800" dirty="0" smtClean="0"/>
          </a:p>
        </p:txBody>
      </p:sp>
      <p:sp>
        <p:nvSpPr>
          <p:cNvPr id="4"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6</a:t>
            </a:fld>
            <a:endParaRPr lang="en-US" dirty="0">
              <a:solidFill>
                <a:srgbClr val="000000"/>
              </a:solidFill>
            </a:endParaRP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395320840"/>
      </p:ext>
    </p:extLst>
  </p:cSld>
  <p:clrMapOvr>
    <a:masterClrMapping/>
  </p:clrMapOvr>
  <mc:AlternateContent xmlns:mc="http://schemas.openxmlformats.org/markup-compatibility/2006" xmlns:p14="http://schemas.microsoft.com/office/powerpoint/2010/main">
    <mc:Choice Requires="p14">
      <p:transition p14:dur="10" advTm="47236"/>
    </mc:Choice>
    <mc:Fallback xmlns="">
      <p:transition advTm="472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487" y="635322"/>
            <a:ext cx="8465129" cy="6058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6684818" y="2802577"/>
            <a:ext cx="381000" cy="3048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p:nvPr/>
        </p:nvCxnSpPr>
        <p:spPr>
          <a:xfrm>
            <a:off x="685800" y="2427515"/>
            <a:ext cx="1511135" cy="692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360717" y="3930732"/>
            <a:ext cx="1626920" cy="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785751" y="5952507"/>
            <a:ext cx="685800" cy="3048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A80BF363-A4AE-4674-8624-FB517241064C}" type="slidenum">
              <a:rPr lang="en-US" altLang="en-US" smtClean="0"/>
              <a:pPr/>
              <a:t>7</a:t>
            </a:fld>
            <a:endParaRPr lang="en-US" altLang="en-US"/>
          </a:p>
        </p:txBody>
      </p:sp>
      <p:sp>
        <p:nvSpPr>
          <p:cNvPr id="10" name="Oval 9"/>
          <p:cNvSpPr/>
          <p:nvPr/>
        </p:nvSpPr>
        <p:spPr>
          <a:xfrm>
            <a:off x="6009904" y="3161806"/>
            <a:ext cx="381000" cy="3048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8418614" y="3967348"/>
            <a:ext cx="381000" cy="3048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03761" y="1888177"/>
            <a:ext cx="4981976" cy="473825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383619" y="1876301"/>
            <a:ext cx="3344745" cy="475012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564084" y="3775364"/>
            <a:ext cx="381000" cy="3048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970807" y="1198418"/>
            <a:ext cx="381000" cy="3048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577847680"/>
      </p:ext>
    </p:extLst>
  </p:cSld>
  <p:clrMapOvr>
    <a:masterClrMapping/>
  </p:clrMapOvr>
  <mc:AlternateContent xmlns:mc="http://schemas.openxmlformats.org/markup-compatibility/2006" xmlns:p14="http://schemas.microsoft.com/office/powerpoint/2010/main">
    <mc:Choice Requires="p14">
      <p:transition p14:dur="10" advTm="45248"/>
    </mc:Choice>
    <mc:Fallback xmlns="">
      <p:transition advTm="452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7" fill="hold" display="0">
                  <p:stCondLst>
                    <p:cond delay="indefinite"/>
                  </p:stCondLst>
                  <p:endCondLst>
                    <p:cond evt="onStopAudio" delay="0">
                      <p:tgtEl>
                        <p:sldTgt/>
                      </p:tgtEl>
                    </p:cond>
                  </p:endCondLst>
                </p:cTn>
                <p:tgtEl>
                  <p:spTgt spid="9"/>
                </p:tgtEl>
              </p:cMediaNode>
            </p:audio>
          </p:childTnLst>
        </p:cTn>
      </p:par>
    </p:tnLst>
    <p:bldLst>
      <p:bldP spid="4" grpId="0" animBg="1"/>
      <p:bldP spid="8" grpId="0" animBg="1"/>
      <p:bldP spid="10" grpId="0" animBg="1"/>
      <p:bldP spid="11"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52400" y="609600"/>
            <a:ext cx="8077200" cy="838200"/>
          </a:xfrm>
        </p:spPr>
        <p:txBody>
          <a:bodyPr/>
          <a:lstStyle/>
          <a:p>
            <a:r>
              <a:rPr lang="en-US" altLang="en-US" sz="3200" b="1" dirty="0" smtClean="0"/>
              <a:t>Overview – Math 8</a:t>
            </a:r>
            <a:endParaRPr lang="en-US" altLang="en-US" sz="3200" b="1" dirty="0"/>
          </a:p>
        </p:txBody>
      </p:sp>
      <p:graphicFrame>
        <p:nvGraphicFramePr>
          <p:cNvPr id="80968" name="Group 72"/>
          <p:cNvGraphicFramePr>
            <a:graphicFrameLocks noGrp="1"/>
          </p:cNvGraphicFramePr>
          <p:nvPr>
            <p:ph idx="1"/>
            <p:extLst>
              <p:ext uri="{D42A27DB-BD31-4B8C-83A1-F6EECF244321}">
                <p14:modId xmlns:p14="http://schemas.microsoft.com/office/powerpoint/2010/main" val="2379394917"/>
              </p:ext>
            </p:extLst>
          </p:nvPr>
        </p:nvGraphicFramePr>
        <p:xfrm>
          <a:off x="304800" y="1524000"/>
          <a:ext cx="8382000" cy="4937760"/>
        </p:xfrm>
        <a:graphic>
          <a:graphicData uri="http://schemas.openxmlformats.org/drawingml/2006/table">
            <a:tbl>
              <a:tblPr/>
              <a:tblGrid>
                <a:gridCol w="2057400"/>
                <a:gridCol w="2209800"/>
                <a:gridCol w="2057400"/>
                <a:gridCol w="2057400"/>
              </a:tblGrid>
              <a:tr h="457200">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1" i="0" u="none" strike="noStrike" cap="none" normalizeH="0" baseline="0" dirty="0" smtClean="0">
                          <a:ln>
                            <a:noFill/>
                          </a:ln>
                          <a:solidFill>
                            <a:schemeClr val="bg1"/>
                          </a:solidFill>
                          <a:effectLst/>
                          <a:latin typeface="Calibri" panose="020F0502020204030204" pitchFamily="34" charset="0"/>
                        </a:rPr>
                        <a:t>2009</a:t>
                      </a:r>
                    </a:p>
                  </a:txBody>
                  <a:tcPr horzOverflow="overflow">
                    <a:lnL w="28575" cap="flat" cmpd="sng" algn="ctr">
                      <a:solidFill>
                        <a:schemeClr val="tx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altLang="en-US" sz="2000" b="0" i="0" u="none" strike="noStrike" cap="none" normalizeH="0" baseline="0" dirty="0" smtClean="0">
                        <a:ln>
                          <a:noFill/>
                        </a:ln>
                        <a:solidFill>
                          <a:schemeClr val="bg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1" i="0" u="none" strike="noStrike" cap="none" normalizeH="0" baseline="0" dirty="0" smtClean="0">
                          <a:ln>
                            <a:noFill/>
                          </a:ln>
                          <a:solidFill>
                            <a:schemeClr val="bg1"/>
                          </a:solidFill>
                          <a:effectLst/>
                          <a:latin typeface="Calibri" panose="020F0502020204030204" pitchFamily="34" charset="0"/>
                        </a:rPr>
                        <a:t>2016</a:t>
                      </a:r>
                    </a:p>
                  </a:txBody>
                  <a:tcPr horzOverflow="overflow">
                    <a:lnL w="5715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endParaRPr kumimoji="0" lang="en-US" altLang="en-US" sz="2400" b="0" i="0" u="none" strike="noStrike" cap="none" normalizeH="0" baseline="0" dirty="0" smtClean="0">
                        <a:ln>
                          <a:noFill/>
                        </a:ln>
                        <a:solidFill>
                          <a:schemeClr val="bg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457200">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bg1"/>
                          </a:solidFill>
                          <a:effectLst/>
                          <a:latin typeface="Calibri" panose="020F0502020204030204" pitchFamily="34" charset="0"/>
                        </a:rPr>
                        <a:t>Strand</a:t>
                      </a:r>
                      <a:endParaRPr kumimoji="0" lang="en-US" altLang="en-US" sz="2400" b="0" i="0" u="none" strike="noStrike" cap="none" normalizeH="0" baseline="0" dirty="0" smtClean="0">
                        <a:ln>
                          <a:noFill/>
                        </a:ln>
                        <a:solidFill>
                          <a:schemeClr val="bg1"/>
                        </a:solidFill>
                        <a:effectLst/>
                        <a:latin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bg1"/>
                          </a:solidFill>
                          <a:effectLst/>
                          <a:latin typeface="Calibri" panose="020F0502020204030204" pitchFamily="34" charset="0"/>
                        </a:rPr>
                        <a:t># of Standards</a:t>
                      </a:r>
                    </a:p>
                  </a:txBody>
                  <a:tcPr horzOverflow="overflow">
                    <a:lnL w="127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bg1"/>
                          </a:solidFill>
                          <a:effectLst/>
                          <a:latin typeface="Calibri" panose="020F0502020204030204" pitchFamily="34" charset="0"/>
                        </a:rPr>
                        <a:t># of Standards</a:t>
                      </a:r>
                    </a:p>
                  </a:txBody>
                  <a:tcPr horzOverflow="overflow">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altLang="en-US" sz="2000" b="0" i="0" u="none" strike="noStrike" cap="none" normalizeH="0" baseline="0" dirty="0" smtClean="0">
                          <a:ln>
                            <a:noFill/>
                          </a:ln>
                          <a:solidFill>
                            <a:schemeClr val="bg1"/>
                          </a:solidFill>
                          <a:effectLst/>
                          <a:latin typeface="Calibri" panose="020F0502020204030204" pitchFamily="34" charset="0"/>
                        </a:rPr>
                        <a:t>Strand</a:t>
                      </a:r>
                      <a:endParaRPr kumimoji="0" lang="en-US" altLang="en-US" sz="2400" b="0" i="0" u="none" strike="noStrike" cap="none" normalizeH="0" baseline="0" dirty="0" smtClean="0">
                        <a:ln>
                          <a:noFill/>
                        </a:ln>
                        <a:solidFill>
                          <a:schemeClr val="bg1"/>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411163">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Number and Number Sense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2</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3</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Number and Number Sense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Computation and Estimation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3</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1</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Computation and Estimation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680">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Measurement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2</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6</a:t>
                      </a:r>
                    </a:p>
                  </a:txBody>
                  <a:tcPr anchor="ct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altLang="en-US" sz="1800" b="0" i="0" u="none" strike="noStrike" cap="none" normalizeH="0" baseline="0" dirty="0" smtClean="0">
                          <a:ln>
                            <a:noFill/>
                          </a:ln>
                          <a:solidFill>
                            <a:schemeClr val="tx1"/>
                          </a:solidFill>
                          <a:effectLst/>
                          <a:latin typeface="Calibri" panose="020F0502020204030204" pitchFamily="34" charset="0"/>
                        </a:rPr>
                        <a:t>Measurement and Geometry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680">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Geometry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4</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altLang="en-US" sz="2800" b="0" i="0" u="none" strike="noStrike" cap="none" normalizeH="0" baseline="0" dirty="0" smtClean="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473075">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Probability and Statistics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2</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3</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altLang="en-US" sz="1800" b="0" i="0" u="none" strike="noStrike" cap="none" normalizeH="0" baseline="0" dirty="0" smtClean="0">
                          <a:ln>
                            <a:noFill/>
                          </a:ln>
                          <a:solidFill>
                            <a:schemeClr val="tx1"/>
                          </a:solidFill>
                          <a:effectLst/>
                          <a:latin typeface="Calibri" panose="020F0502020204030204" pitchFamily="34" charset="0"/>
                        </a:rPr>
                        <a:t>Probability and Statistics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338">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Patterns, Functions, and Algebra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4</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5</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altLang="en-US" sz="1800" b="0" i="0" u="none" strike="noStrike" cap="none" normalizeH="0" baseline="0" dirty="0" smtClean="0">
                          <a:ln>
                            <a:noFill/>
                          </a:ln>
                          <a:solidFill>
                            <a:schemeClr val="tx1"/>
                          </a:solidFill>
                          <a:effectLst/>
                          <a:latin typeface="Calibri" panose="020F0502020204030204" pitchFamily="34" charset="0"/>
                        </a:rPr>
                        <a:t>Patterns, Functions, and Algebra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680">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smtClean="0">
                          <a:ln>
                            <a:noFill/>
                          </a:ln>
                          <a:solidFill>
                            <a:schemeClr val="tx1"/>
                          </a:solidFill>
                          <a:effectLst/>
                          <a:latin typeface="Calibri" panose="020F0502020204030204" pitchFamily="34"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17</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18</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fld id="{C4F0E998-9182-4C89-B3A3-3657E8366C65}" type="slidenum">
              <a:rPr lang="en-US" altLang="en-US" smtClean="0"/>
              <a:pPr/>
              <a:t>8</a:t>
            </a:fld>
            <a:endParaRPr lang="en-US" altLang="en-US"/>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2320"/>
    </mc:Choice>
    <mc:Fallback xmlns="">
      <p:transition advTm="323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0" y="457200"/>
            <a:ext cx="9144000" cy="914400"/>
          </a:xfrm>
        </p:spPr>
        <p:txBody>
          <a:bodyPr/>
          <a:lstStyle/>
          <a:p>
            <a:pPr algn="ctr"/>
            <a:r>
              <a:rPr lang="en-US" altLang="en-US" b="1" dirty="0" smtClean="0"/>
              <a:t>Mathematics Process Goals for Students</a:t>
            </a:r>
          </a:p>
        </p:txBody>
      </p:sp>
      <p:graphicFrame>
        <p:nvGraphicFramePr>
          <p:cNvPr id="4" name="Diagram 3"/>
          <p:cNvGraphicFramePr/>
          <p:nvPr>
            <p:extLst>
              <p:ext uri="{D42A27DB-BD31-4B8C-83A1-F6EECF244321}">
                <p14:modId xmlns:p14="http://schemas.microsoft.com/office/powerpoint/2010/main" val="2339304756"/>
              </p:ext>
            </p:extLst>
          </p:nvPr>
        </p:nvGraphicFramePr>
        <p:xfrm>
          <a:off x="1066800" y="2895600"/>
          <a:ext cx="6858000" cy="3810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Slide Number Placeholder 3"/>
          <p:cNvSpPr>
            <a:spLocks noGrp="1"/>
          </p:cNvSpPr>
          <p:nvPr>
            <p:ph type="sldNum" sz="quarter" idx="12"/>
          </p:nvPr>
        </p:nvSpPr>
        <p:spPr>
          <a:xfrm>
            <a:off x="6858000" y="6477000"/>
            <a:ext cx="2133600" cy="476250"/>
          </a:xfrm>
        </p:spPr>
        <p:txBody>
          <a:bodyPr/>
          <a:lstStyle/>
          <a:p>
            <a:pPr>
              <a:defRPr/>
            </a:pPr>
            <a:fld id="{5107D01C-5211-43F9-BFCF-BD7DE978F9F5}" type="slidenum">
              <a:rPr lang="en-US" smtClean="0">
                <a:solidFill>
                  <a:srgbClr val="000000"/>
                </a:solidFill>
                <a:latin typeface="Arial" pitchFamily="34" charset="0"/>
              </a:rPr>
              <a:pPr>
                <a:defRPr/>
              </a:pPr>
              <a:t>9</a:t>
            </a:fld>
            <a:endParaRPr lang="en-US" dirty="0" smtClean="0">
              <a:solidFill>
                <a:srgbClr val="000000"/>
              </a:solidFill>
              <a:latin typeface="Arial" pitchFamily="34" charset="0"/>
            </a:endParaRPr>
          </a:p>
        </p:txBody>
      </p:sp>
      <p:sp>
        <p:nvSpPr>
          <p:cNvPr id="6" name="Title 4"/>
          <p:cNvSpPr txBox="1">
            <a:spLocks/>
          </p:cNvSpPr>
          <p:nvPr/>
        </p:nvSpPr>
        <p:spPr>
          <a:xfrm>
            <a:off x="252484" y="1371601"/>
            <a:ext cx="8245434" cy="1371600"/>
          </a:xfrm>
          <a:prstGeom prst="rect">
            <a:avLst/>
          </a:prstGeom>
        </p:spPr>
        <p:txBody>
          <a:bodyPr/>
          <a:lst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ctr"/>
            <a:r>
              <a:rPr lang="en-US" altLang="en-US" sz="2800" kern="0" dirty="0" smtClean="0">
                <a:solidFill>
                  <a:srgbClr val="000000"/>
                </a:solidFill>
              </a:rPr>
              <a:t>“The content of the mathematics standards is intended to support the five process goals for students”</a:t>
            </a:r>
            <a:br>
              <a:rPr lang="en-US" altLang="en-US" sz="2800" kern="0" dirty="0" smtClean="0">
                <a:solidFill>
                  <a:srgbClr val="000000"/>
                </a:solidFill>
              </a:rPr>
            </a:br>
            <a:r>
              <a:rPr lang="en-US" altLang="en-US" sz="2000" kern="0" dirty="0" smtClean="0">
                <a:solidFill>
                  <a:srgbClr val="000000"/>
                </a:solidFill>
              </a:rPr>
              <a:t>- 2009 and 2016 </a:t>
            </a:r>
            <a:r>
              <a:rPr lang="en-US" altLang="en-US" sz="2000" i="1" kern="0" dirty="0" smtClean="0">
                <a:solidFill>
                  <a:srgbClr val="000000"/>
                </a:solidFill>
              </a:rPr>
              <a:t>Mathematics Standards of Learning</a:t>
            </a:r>
          </a:p>
          <a:p>
            <a:pPr algn="ctr"/>
            <a:endParaRPr lang="en-US" altLang="en-US" sz="2400" i="1" kern="0" dirty="0" smtClean="0">
              <a:solidFill>
                <a:srgbClr val="000000"/>
              </a:solidFill>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706287132"/>
      </p:ext>
    </p:extLst>
  </p:cSld>
  <p:clrMapOvr>
    <a:masterClrMapping/>
  </p:clrMapOvr>
  <mc:AlternateContent xmlns:mc="http://schemas.openxmlformats.org/markup-compatibility/2006" xmlns:p14="http://schemas.microsoft.com/office/powerpoint/2010/main">
    <mc:Choice Requires="p14">
      <p:transition p14:dur="10" advTm="16346"/>
    </mc:Choice>
    <mc:Fallback xmlns="">
      <p:transition advTm="163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7.3"/>
</p:tagLst>
</file>

<file path=ppt/tags/tag2.xml><?xml version="1.0" encoding="utf-8"?>
<p:tagLst xmlns:a="http://schemas.openxmlformats.org/drawingml/2006/main" xmlns:r="http://schemas.openxmlformats.org/officeDocument/2006/relationships" xmlns:p="http://schemas.openxmlformats.org/presentationml/2006/main">
  <p:tag name="TIMING" val="|8|1.8|15.5|9.2|4.5"/>
</p:tagLst>
</file>

<file path=ppt/tags/tag3.xml><?xml version="1.0" encoding="utf-8"?>
<p:tagLst xmlns:a="http://schemas.openxmlformats.org/drawingml/2006/main" xmlns:r="http://schemas.openxmlformats.org/officeDocument/2006/relationships" xmlns:p="http://schemas.openxmlformats.org/presentationml/2006/main">
  <p:tag name="TIMING" val="|7.4|0.9|1|2.6|3.7|14.3|7.8|13.7|3"/>
</p:tagLst>
</file>

<file path=ppt/tags/tag4.xml><?xml version="1.0" encoding="utf-8"?>
<p:tagLst xmlns:a="http://schemas.openxmlformats.org/drawingml/2006/main" xmlns:r="http://schemas.openxmlformats.org/officeDocument/2006/relationships" xmlns:p="http://schemas.openxmlformats.org/presentationml/2006/main">
  <p:tag name="TIMING" val="|7.7|2.3|9|15.2|5.6"/>
</p:tagLst>
</file>

<file path=ppt/tags/tag5.xml><?xml version="1.0" encoding="utf-8"?>
<p:tagLst xmlns:a="http://schemas.openxmlformats.org/drawingml/2006/main" xmlns:r="http://schemas.openxmlformats.org/officeDocument/2006/relationships" xmlns:p="http://schemas.openxmlformats.org/presentationml/2006/main">
  <p:tag name="TIMING" val="|42.9|30.6"/>
</p:tagLst>
</file>

<file path=ppt/tags/tag6.xml><?xml version="1.0" encoding="utf-8"?>
<p:tagLst xmlns:a="http://schemas.openxmlformats.org/drawingml/2006/main" xmlns:r="http://schemas.openxmlformats.org/officeDocument/2006/relationships" xmlns:p="http://schemas.openxmlformats.org/presentationml/2006/main">
  <p:tag name="TIMING" val="|16|14.8"/>
</p:tagLst>
</file>

<file path=ppt/theme/theme1.xml><?xml version="1.0" encoding="utf-8"?>
<a:theme xmlns:a="http://schemas.openxmlformats.org/drawingml/2006/main" name="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mathematics">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7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8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9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0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1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2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3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4173</TotalTime>
  <Words>5052</Words>
  <Application>Microsoft Office PowerPoint</Application>
  <PresentationFormat>On-screen Show (4:3)</PresentationFormat>
  <Paragraphs>610</Paragraphs>
  <Slides>42</Slides>
  <Notes>42</Notes>
  <HiddenSlides>0</HiddenSlides>
  <MMClips>42</MMClips>
  <ScaleCrop>false</ScaleCrop>
  <HeadingPairs>
    <vt:vector size="4" baseType="variant">
      <vt:variant>
        <vt:lpstr>Theme</vt:lpstr>
      </vt:variant>
      <vt:variant>
        <vt:i4>26</vt:i4>
      </vt:variant>
      <vt:variant>
        <vt:lpstr>Slide Titles</vt:lpstr>
      </vt:variant>
      <vt:variant>
        <vt:i4>42</vt:i4>
      </vt:variant>
    </vt:vector>
  </HeadingPairs>
  <TitlesOfParts>
    <vt:vector size="68" baseType="lpstr">
      <vt:lpstr>VDOE</vt:lpstr>
      <vt:lpstr>1_Office Theme</vt:lpstr>
      <vt:lpstr>1_VDOE</vt:lpstr>
      <vt:lpstr>2_VDOE</vt:lpstr>
      <vt:lpstr>3_VDOE</vt:lpstr>
      <vt:lpstr>4_VDOE</vt:lpstr>
      <vt:lpstr>5_VDOE</vt:lpstr>
      <vt:lpstr>6_VDOE</vt:lpstr>
      <vt:lpstr>7_VDOE</vt:lpstr>
      <vt:lpstr>8_VDOE</vt:lpstr>
      <vt:lpstr>9_VDOE</vt:lpstr>
      <vt:lpstr>10_VDOE</vt:lpstr>
      <vt:lpstr>11_VDOE</vt:lpstr>
      <vt:lpstr>12_VDOE</vt:lpstr>
      <vt:lpstr>13_VDOE</vt:lpstr>
      <vt:lpstr>14_VDOE</vt:lpstr>
      <vt:lpstr>15_VDOE</vt:lpstr>
      <vt:lpstr>mathematics</vt:lpstr>
      <vt:lpstr>16_VDOE</vt:lpstr>
      <vt:lpstr>17_VDOE</vt:lpstr>
      <vt:lpstr>18_VDOE</vt:lpstr>
      <vt:lpstr>19_VDOE</vt:lpstr>
      <vt:lpstr>20_VDOE</vt:lpstr>
      <vt:lpstr>21_VDOE</vt:lpstr>
      <vt:lpstr>22_VDOE</vt:lpstr>
      <vt:lpstr>23_VDOE</vt:lpstr>
      <vt:lpstr>PowerPoint Presentation</vt:lpstr>
      <vt:lpstr>Purpose</vt:lpstr>
      <vt:lpstr>Agenda</vt:lpstr>
      <vt:lpstr>Implementation Timeline</vt:lpstr>
      <vt:lpstr>2016 SOL Revisions – </vt:lpstr>
      <vt:lpstr>Changes to the Curriculum Framework</vt:lpstr>
      <vt:lpstr>PowerPoint Presentation</vt:lpstr>
      <vt:lpstr>Overview – Math 8</vt:lpstr>
      <vt:lpstr>Mathematics Process Goals for Students</vt:lpstr>
      <vt:lpstr>Standards of Learning Curriculum Frameworks</vt:lpstr>
      <vt:lpstr>PowerPoint Presentation</vt:lpstr>
      <vt:lpstr>PowerPoint Presentation</vt:lpstr>
      <vt:lpstr>Number and Number Sense</vt:lpstr>
      <vt:lpstr>PowerPoint Presentation</vt:lpstr>
      <vt:lpstr>PowerPoint Presentation</vt:lpstr>
      <vt:lpstr>PowerPoint Presentation</vt:lpstr>
      <vt:lpstr>Computation and Estimation</vt:lpstr>
      <vt:lpstr>PowerPoint Presentation</vt:lpstr>
      <vt:lpstr>PowerPoint Presentation</vt:lpstr>
      <vt:lpstr>PowerPoint Presentation</vt:lpstr>
      <vt:lpstr>Measurement and Geometry</vt:lpstr>
      <vt:lpstr>PowerPoint Presentation</vt:lpstr>
      <vt:lpstr>PowerPoint Presentation</vt:lpstr>
      <vt:lpstr>PowerPoint Presentation</vt:lpstr>
      <vt:lpstr>PowerPoint Presentation</vt:lpstr>
      <vt:lpstr>PowerPoint Presentation</vt:lpstr>
      <vt:lpstr>PowerPoint Presentation</vt:lpstr>
      <vt:lpstr>Probability and Statistics</vt:lpstr>
      <vt:lpstr>PowerPoint Presentation</vt:lpstr>
      <vt:lpstr>PowerPoint Presentation</vt:lpstr>
      <vt:lpstr>PowerPoint Presentation</vt:lpstr>
      <vt:lpstr>Patterns, Functions, and Algebra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6.1</dc:title>
  <dc:creator>admin</dc:creator>
  <cp:lastModifiedBy>Mazzacane, Tina (DOE)</cp:lastModifiedBy>
  <cp:revision>359</cp:revision>
  <cp:lastPrinted>2017-02-14T22:45:39Z</cp:lastPrinted>
  <dcterms:created xsi:type="dcterms:W3CDTF">2009-07-21T11:20:02Z</dcterms:created>
  <dcterms:modified xsi:type="dcterms:W3CDTF">2017-04-26T16:19:00Z</dcterms:modified>
</cp:coreProperties>
</file>