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4.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 id="2147483723" r:id="rId5"/>
    <p:sldMasterId id="2147483735" r:id="rId6"/>
    <p:sldMasterId id="2147483747" r:id="rId7"/>
    <p:sldMasterId id="2147483759" r:id="rId8"/>
    <p:sldMasterId id="2147483771" r:id="rId9"/>
    <p:sldMasterId id="2147483783" r:id="rId10"/>
    <p:sldMasterId id="2147483795" r:id="rId11"/>
    <p:sldMasterId id="2147483807" r:id="rId12"/>
    <p:sldMasterId id="2147483819" r:id="rId13"/>
    <p:sldMasterId id="2147483831" r:id="rId14"/>
    <p:sldMasterId id="2147483843" r:id="rId15"/>
    <p:sldMasterId id="2147483855" r:id="rId16"/>
    <p:sldMasterId id="2147483867" r:id="rId17"/>
    <p:sldMasterId id="2147483879" r:id="rId18"/>
    <p:sldMasterId id="2147483891" r:id="rId19"/>
    <p:sldMasterId id="2147483903" r:id="rId20"/>
    <p:sldMasterId id="2147483915" r:id="rId21"/>
    <p:sldMasterId id="2147483927" r:id="rId22"/>
    <p:sldMasterId id="2147483939" r:id="rId23"/>
    <p:sldMasterId id="2147483951" r:id="rId24"/>
    <p:sldMasterId id="2147483963" r:id="rId25"/>
    <p:sldMasterId id="2147483975" r:id="rId26"/>
  </p:sldMasterIdLst>
  <p:notesMasterIdLst>
    <p:notesMasterId r:id="rId64"/>
  </p:notesMasterIdLst>
  <p:handoutMasterIdLst>
    <p:handoutMasterId r:id="rId65"/>
  </p:handoutMasterIdLst>
  <p:sldIdLst>
    <p:sldId id="343" r:id="rId27"/>
    <p:sldId id="329" r:id="rId28"/>
    <p:sldId id="330" r:id="rId29"/>
    <p:sldId id="331" r:id="rId30"/>
    <p:sldId id="344" r:id="rId31"/>
    <p:sldId id="333" r:id="rId32"/>
    <p:sldId id="326" r:id="rId33"/>
    <p:sldId id="279" r:id="rId34"/>
    <p:sldId id="334" r:id="rId35"/>
    <p:sldId id="335" r:id="rId36"/>
    <p:sldId id="315" r:id="rId37"/>
    <p:sldId id="316" r:id="rId38"/>
    <p:sldId id="336" r:id="rId39"/>
    <p:sldId id="287" r:id="rId40"/>
    <p:sldId id="288" r:id="rId41"/>
    <p:sldId id="337" r:id="rId42"/>
    <p:sldId id="289" r:id="rId43"/>
    <p:sldId id="290" r:id="rId44"/>
    <p:sldId id="291" r:id="rId45"/>
    <p:sldId id="338" r:id="rId46"/>
    <p:sldId id="345" r:id="rId47"/>
    <p:sldId id="299" r:id="rId48"/>
    <p:sldId id="346" r:id="rId49"/>
    <p:sldId id="300" r:id="rId50"/>
    <p:sldId id="339" r:id="rId51"/>
    <p:sldId id="302" r:id="rId52"/>
    <p:sldId id="303" r:id="rId53"/>
    <p:sldId id="306" r:id="rId54"/>
    <p:sldId id="340" r:id="rId55"/>
    <p:sldId id="305" r:id="rId56"/>
    <p:sldId id="304" r:id="rId57"/>
    <p:sldId id="307" r:id="rId58"/>
    <p:sldId id="347" r:id="rId59"/>
    <p:sldId id="348" r:id="rId60"/>
    <p:sldId id="314" r:id="rId61"/>
    <p:sldId id="349" r:id="rId62"/>
    <p:sldId id="285"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76263" autoAdjust="0"/>
  </p:normalViewPr>
  <p:slideViewPr>
    <p:cSldViewPr snapToGrid="0">
      <p:cViewPr>
        <p:scale>
          <a:sx n="80" d="100"/>
          <a:sy n="80" d="100"/>
        </p:scale>
        <p:origin x="-78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5E9DCCC1-6810-4B6B-98D6-C613F4B67437}" type="presOf" srcId="{6F04575E-A9A0-471C-883C-FB6E889E186F}" destId="{F6411FBA-8159-4939-9DEF-305EB6764B25}" srcOrd="0" destOrd="0" presId="urn:microsoft.com/office/officeart/2005/8/layout/radial4"/>
    <dgm:cxn modelId="{398A3D20-5DE1-4737-81D2-9F994AF17B13}" type="presOf" srcId="{B2574EAE-DBFD-4C33-BF57-73E0F4D6BCE1}" destId="{AFCCC62F-56E2-4F3B-9077-729593801380}"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2A23AA79-5749-4895-AEC6-B5A428940866}" type="presOf" srcId="{344715AD-2FA0-4C29-A6D6-3A07F3CC168C}" destId="{674B4F6A-4C96-4E81-AB22-020FC5D2225A}" srcOrd="0" destOrd="0" presId="urn:microsoft.com/office/officeart/2005/8/layout/radial4"/>
    <dgm:cxn modelId="{D78F4C44-7410-4C1E-B162-FE90CE3EE53C}" type="presOf" srcId="{EFBDE9B8-B317-482B-B667-351B1F88A1DD}" destId="{64050A12-537F-4D45-B824-B1203E4C1386}" srcOrd="0" destOrd="0" presId="urn:microsoft.com/office/officeart/2005/8/layout/radial4"/>
    <dgm:cxn modelId="{0360684F-105B-43DD-A4CB-5D8D7A929CCC}" type="presOf" srcId="{991F1DF5-97F1-4382-A25E-0F2FBFA374C1}" destId="{3D157311-767A-4355-81C2-02A26AA1D10C}" srcOrd="0" destOrd="0" presId="urn:microsoft.com/office/officeart/2005/8/layout/radial4"/>
    <dgm:cxn modelId="{8523EDFD-D870-4D81-ADE9-511E1CD7016A}" type="presOf" srcId="{D964B8ED-C314-4624-8C1C-7564D4BE8552}" destId="{7A05156E-8E49-4A6D-9005-8305C00F49E1}"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4DA1CA0C-EC41-4E9E-9F99-E19DAC4C18FE}" type="presOf" srcId="{02B615A3-B6FC-4048-AAF3-ED3CAF758B61}" destId="{B5F08414-A619-4381-B90B-FBB7E94B795D}" srcOrd="0" destOrd="0" presId="urn:microsoft.com/office/officeart/2005/8/layout/radial4"/>
    <dgm:cxn modelId="{B0CCEB35-B53B-4C7D-A89F-78B3DD883FF8}" type="presOf" srcId="{F20067FA-969B-4BE6-8A86-EA739D2A556F}" destId="{955A2B7A-C9AD-4E7A-B468-380068A138FE}" srcOrd="0" destOrd="0" presId="urn:microsoft.com/office/officeart/2005/8/layout/radial4"/>
    <dgm:cxn modelId="{AB1FF5D2-A447-4030-90F4-8E72E4149DA9}" type="presOf" srcId="{CEFA38EF-FA52-4C6D-AC7E-6E74EF2E7270}" destId="{A245B6CD-5C93-4120-A18D-F485447C3F45}"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F2D2C8EB-3489-44EF-82AD-D924347A494E}" srcId="{6F04575E-A9A0-471C-883C-FB6E889E186F}" destId="{02B615A3-B6FC-4048-AAF3-ED3CAF758B61}" srcOrd="1" destOrd="0" parTransId="{010F949A-DE42-4233-8E13-94876DB0F121}" sibTransId="{F67816EC-5BE3-4721-AA83-BD5B5D02F36C}"/>
    <dgm:cxn modelId="{CA1DC5A5-6474-452F-8F62-FA22B9543709}" type="presOf" srcId="{813AC12C-07B6-4510-9BD7-9D9CF3D78F46}" destId="{5AC22849-EEAC-4113-BFE3-BA1934FD267B}" srcOrd="0" destOrd="0" presId="urn:microsoft.com/office/officeart/2005/8/layout/radial4"/>
    <dgm:cxn modelId="{16E5C1C5-33B5-47E0-8A28-D4504B4E1F20}" type="presOf" srcId="{7A128194-4FBF-45DA-BEDF-42B3D28D2A00}" destId="{A81DFC79-0F78-4D71-BF26-1C518BA26871}"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DE96925B-C887-4542-89B2-D1A3E8F23F4F}" type="presOf" srcId="{010F949A-DE42-4233-8E13-94876DB0F121}" destId="{96F5FE34-0723-4CD9-9A3C-CC1C56BC9F8A}" srcOrd="0" destOrd="0" presId="urn:microsoft.com/office/officeart/2005/8/layout/radial4"/>
    <dgm:cxn modelId="{3987F639-0209-43C7-99DC-C548005A563F}" type="presParOf" srcId="{64050A12-537F-4D45-B824-B1203E4C1386}" destId="{F6411FBA-8159-4939-9DEF-305EB6764B25}" srcOrd="0" destOrd="0" presId="urn:microsoft.com/office/officeart/2005/8/layout/radial4"/>
    <dgm:cxn modelId="{B3CBB293-0DE5-4A8D-910E-DADB90DA2ABC}" type="presParOf" srcId="{64050A12-537F-4D45-B824-B1203E4C1386}" destId="{5AC22849-EEAC-4113-BFE3-BA1934FD267B}" srcOrd="1" destOrd="0" presId="urn:microsoft.com/office/officeart/2005/8/layout/radial4"/>
    <dgm:cxn modelId="{56FC8706-0BE6-4C8D-9297-9C7BC118366B}" type="presParOf" srcId="{64050A12-537F-4D45-B824-B1203E4C1386}" destId="{AFCCC62F-56E2-4F3B-9077-729593801380}" srcOrd="2" destOrd="0" presId="urn:microsoft.com/office/officeart/2005/8/layout/radial4"/>
    <dgm:cxn modelId="{A27ACD5A-2457-49D4-9BA6-AAC5332CA6AA}" type="presParOf" srcId="{64050A12-537F-4D45-B824-B1203E4C1386}" destId="{96F5FE34-0723-4CD9-9A3C-CC1C56BC9F8A}" srcOrd="3" destOrd="0" presId="urn:microsoft.com/office/officeart/2005/8/layout/radial4"/>
    <dgm:cxn modelId="{5F3E0B24-3138-4E60-B80F-602DADE819A2}" type="presParOf" srcId="{64050A12-537F-4D45-B824-B1203E4C1386}" destId="{B5F08414-A619-4381-B90B-FBB7E94B795D}" srcOrd="4" destOrd="0" presId="urn:microsoft.com/office/officeart/2005/8/layout/radial4"/>
    <dgm:cxn modelId="{6F2C88E7-7A1C-4724-8EE5-BE7BA9465DAA}" type="presParOf" srcId="{64050A12-537F-4D45-B824-B1203E4C1386}" destId="{674B4F6A-4C96-4E81-AB22-020FC5D2225A}" srcOrd="5" destOrd="0" presId="urn:microsoft.com/office/officeart/2005/8/layout/radial4"/>
    <dgm:cxn modelId="{EDDEB0F8-3C75-4CAC-91D3-1737D9AD0AEA}" type="presParOf" srcId="{64050A12-537F-4D45-B824-B1203E4C1386}" destId="{3D157311-767A-4355-81C2-02A26AA1D10C}" srcOrd="6" destOrd="0" presId="urn:microsoft.com/office/officeart/2005/8/layout/radial4"/>
    <dgm:cxn modelId="{84D7D6BF-4487-458C-AB2A-C5C7C727E002}" type="presParOf" srcId="{64050A12-537F-4D45-B824-B1203E4C1386}" destId="{7A05156E-8E49-4A6D-9005-8305C00F49E1}" srcOrd="7" destOrd="0" presId="urn:microsoft.com/office/officeart/2005/8/layout/radial4"/>
    <dgm:cxn modelId="{C4ED4424-C8DE-403A-8A18-DE61FE25A31D}" type="presParOf" srcId="{64050A12-537F-4D45-B824-B1203E4C1386}" destId="{A245B6CD-5C93-4120-A18D-F485447C3F45}" srcOrd="8" destOrd="0" presId="urn:microsoft.com/office/officeart/2005/8/layout/radial4"/>
    <dgm:cxn modelId="{4968F3CE-82B7-47CE-8C82-99DFBDD00C4E}" type="presParOf" srcId="{64050A12-537F-4D45-B824-B1203E4C1386}" destId="{A81DFC79-0F78-4D71-BF26-1C518BA26871}" srcOrd="9" destOrd="0" presId="urn:microsoft.com/office/officeart/2005/8/layout/radial4"/>
    <dgm:cxn modelId="{A92AF7B2-BD22-498C-926E-F49EAD66E1CA}"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a:p>
        </p:txBody>
      </p:sp>
      <p:sp>
        <p:nvSpPr>
          <p:cNvPr id="54276"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7"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7 Overview of Revisions to the Mathematics Standards of Learning from 2009 to 2016.  </a:t>
            </a:r>
          </a:p>
          <a:p>
            <a:endParaRPr lang="en-US" baseline="0" dirty="0" smtClean="0"/>
          </a:p>
          <a:p>
            <a:r>
              <a:rPr lang="en-US" baseline="0" dirty="0" smtClean="0"/>
              <a:t>It would be helpful to have a copy of the </a:t>
            </a:r>
            <a:r>
              <a:rPr lang="en-US" sz="1200" b="0" kern="1200" dirty="0" smtClean="0">
                <a:solidFill>
                  <a:schemeClr val="tx1"/>
                </a:solidFill>
                <a:effectLst/>
                <a:latin typeface="Calibri" pitchFamily="34" charset="0"/>
                <a:ea typeface="+mn-ea"/>
                <a:cs typeface="+mn-cs"/>
              </a:rPr>
              <a:t>Grade 7 – Crosswalk (Summary of Revisions) and a copy</a:t>
            </a:r>
            <a:r>
              <a:rPr lang="en-US" sz="1200" b="0" kern="1200" baseline="0" dirty="0" smtClean="0">
                <a:solidFill>
                  <a:schemeClr val="tx1"/>
                </a:solidFill>
                <a:effectLst/>
                <a:latin typeface="Calibri" pitchFamily="34" charset="0"/>
                <a:ea typeface="+mn-ea"/>
                <a:cs typeface="+mn-cs"/>
              </a:rPr>
              <a:t> of the 2016 Grade 7 Curriculum Frameworks to reference during this presentation</a:t>
            </a:r>
            <a:r>
              <a:rPr lang="en-US" sz="1200" b="0" kern="1200" baseline="0" smtClean="0">
                <a:solidFill>
                  <a:schemeClr val="tx1"/>
                </a:solidFill>
                <a:effectLst/>
                <a:latin typeface="Calibri" pitchFamily="34" charset="0"/>
                <a:ea typeface="+mn-ea"/>
                <a:cs typeface="+mn-cs"/>
              </a:rPr>
              <a:t>. </a:t>
            </a:r>
          </a:p>
          <a:p>
            <a:r>
              <a:rPr lang="en-US" sz="1200" b="0" kern="1200" baseline="0" smtClean="0">
                <a:solidFill>
                  <a:schemeClr val="tx1"/>
                </a:solidFill>
                <a:effectLst/>
                <a:latin typeface="Calibri" pitchFamily="34" charset="0"/>
                <a:ea typeface="+mn-ea"/>
                <a:cs typeface="+mn-cs"/>
              </a:rPr>
              <a:t>These </a:t>
            </a:r>
            <a:r>
              <a:rPr lang="en-US" sz="1200" b="0" kern="1200" baseline="0" dirty="0" smtClean="0">
                <a:solidFill>
                  <a:schemeClr val="tx1"/>
                </a:solidFill>
                <a:effectLst/>
                <a:latin typeface="Calibri" pitchFamily="34" charset="0"/>
                <a:ea typeface="+mn-ea"/>
                <a:cs typeface="+mn-cs"/>
              </a:rPr>
              <a:t>documents are </a:t>
            </a:r>
            <a:r>
              <a:rPr lang="en-US" sz="1200" b="0" kern="1200" dirty="0" smtClean="0">
                <a:solidFill>
                  <a:schemeClr val="tx1"/>
                </a:solidFill>
                <a:effectLst/>
                <a:latin typeface="Calibri" pitchFamily="34" charset="0"/>
                <a:ea typeface="+mn-ea"/>
                <a:cs typeface="+mn-cs"/>
              </a:rPr>
              <a:t>available</a:t>
            </a:r>
            <a:r>
              <a:rPr lang="en-US" sz="1200" b="0" kern="1200" baseline="0" dirty="0" smtClean="0">
                <a:solidFill>
                  <a:schemeClr val="tx1"/>
                </a:solidFill>
                <a:effectLst/>
                <a:latin typeface="Calibri" pitchFamily="34" charset="0"/>
                <a:ea typeface="+mn-ea"/>
                <a:cs typeface="+mn-cs"/>
              </a:rPr>
              <a:t> electronically on the VDOE Mathematics 2016 webpage under Standards of Learning and Testing.</a:t>
            </a:r>
            <a:r>
              <a:rPr lang="en-US" sz="1200" b="0" kern="1200" dirty="0" smtClean="0">
                <a:solidFill>
                  <a:schemeClr val="tx1"/>
                </a:solidFill>
                <a:effectLst/>
                <a:latin typeface="Calibri" pitchFamily="34" charset="0"/>
                <a:ea typeface="+mn-ea"/>
                <a:cs typeface="+mn-cs"/>
              </a:rPr>
              <a:t> </a:t>
            </a: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baseline="0" dirty="0" smtClean="0"/>
              <a:t>Four additional sections have been included in the introduction to the 2016 curriculum framework – </a:t>
            </a:r>
          </a:p>
          <a:p>
            <a:pPr lvl="1">
              <a:lnSpc>
                <a:spcPct val="90000"/>
              </a:lnSpc>
              <a:buClr>
                <a:schemeClr val="tx1"/>
              </a:buClr>
            </a:pPr>
            <a:r>
              <a:rPr lang="en-US" baseline="0" dirty="0" smtClean="0"/>
              <a:t>In</a:t>
            </a:r>
            <a:r>
              <a:rPr lang="en-US" altLang="en-US" dirty="0" smtClean="0"/>
              <a:t>structional Technology, </a:t>
            </a:r>
          </a:p>
          <a:p>
            <a:pPr lvl="1">
              <a:lnSpc>
                <a:spcPct val="90000"/>
              </a:lnSpc>
              <a:buClr>
                <a:schemeClr val="tx1"/>
              </a:buClr>
            </a:pPr>
            <a:r>
              <a:rPr lang="en-US" altLang="en-US" dirty="0" smtClean="0"/>
              <a:t>Computational Fluency, </a:t>
            </a:r>
          </a:p>
          <a:p>
            <a:pPr lvl="1">
              <a:lnSpc>
                <a:spcPct val="90000"/>
              </a:lnSpc>
              <a:buClr>
                <a:schemeClr val="tx1"/>
              </a:buClr>
            </a:pPr>
            <a:r>
              <a:rPr lang="en-US" altLang="en-US" dirty="0" smtClean="0"/>
              <a:t>Algebra Readiness, and </a:t>
            </a:r>
          </a:p>
          <a:p>
            <a:pPr lvl="1">
              <a:lnSpc>
                <a:spcPct val="90000"/>
              </a:lnSpc>
              <a:buClr>
                <a:schemeClr val="tx1"/>
              </a:buClr>
            </a:pPr>
            <a:r>
              <a:rPr lang="en-US" altLang="en-US" dirty="0" smtClean="0"/>
              <a:t>Equity. </a:t>
            </a:r>
          </a:p>
          <a:p>
            <a:pPr lvl="0">
              <a:lnSpc>
                <a:spcPct val="90000"/>
              </a:lnSpc>
              <a:buClr>
                <a:schemeClr val="tx1"/>
              </a:buClr>
            </a:pPr>
            <a:r>
              <a:rPr lang="en-US" altLang="en-US" dirty="0" smtClean="0"/>
              <a:t>The content</a:t>
            </a:r>
            <a:r>
              <a:rPr lang="en-US" altLang="en-US" baseline="0" dirty="0" smtClean="0"/>
              <a:t> of e</a:t>
            </a:r>
            <a:r>
              <a:rPr lang="en-US" altLang="en-US" dirty="0" smtClean="0"/>
              <a:t>ach section addresses the impact on students’ learning and instruction. Educators are encouraged</a:t>
            </a:r>
            <a:r>
              <a:rPr lang="en-US" altLang="en-US" baseline="0" dirty="0" smtClean="0"/>
              <a:t> to review these sections included in the introduction.</a:t>
            </a:r>
            <a:endParaRPr lang="en-US" altLang="en-US" dirty="0" smtClean="0"/>
          </a:p>
          <a:p>
            <a:pPr algn="l"/>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Grade 7 Crosswalk (Summary of Revisions) page one.  There are four quadrants</a:t>
            </a:r>
            <a:r>
              <a:rPr lang="en-US" baseline="0" dirty="0" smtClean="0"/>
              <a:t> – </a:t>
            </a:r>
            <a:r>
              <a:rPr lang="en-US" dirty="0" smtClean="0"/>
              <a:t>additions,</a:t>
            </a:r>
            <a:r>
              <a:rPr lang="en-US" baseline="0" dirty="0" smtClean="0"/>
              <a:t> deletions, parameter changes or clarifications, and moves within the standards.  </a:t>
            </a:r>
          </a:p>
          <a:p>
            <a:endParaRPr lang="en-US" baseline="0" dirty="0" smtClean="0"/>
          </a:p>
          <a:p>
            <a:r>
              <a:rPr lang="en-US" baseline="0" dirty="0" smtClean="0"/>
              <a:t>The upper left quadrant represents the additions, the standards referenced are the 2016 numbers and include additions to the EKS as well as to the standard.  Moves from other grade levels are indicated within brackets.  </a:t>
            </a:r>
          </a:p>
          <a:p>
            <a:endParaRPr lang="en-US" baseline="0" dirty="0" smtClean="0"/>
          </a:p>
          <a:p>
            <a:r>
              <a:rPr lang="en-US" baseline="0" dirty="0" smtClean="0"/>
              <a:t>The upper right quadrant identifies deletions from the 2009 standards and brackets indicate where the content was moved.  </a:t>
            </a:r>
          </a:p>
          <a:p>
            <a:endParaRPr lang="en-US" baseline="0" dirty="0" smtClean="0"/>
          </a:p>
          <a:p>
            <a:r>
              <a:rPr lang="en-US" baseline="0" dirty="0" smtClean="0"/>
              <a:t>The bottom left quadrant indicates parameter changes or clarifications. See underlined examples on the screen.</a:t>
            </a:r>
          </a:p>
          <a:p>
            <a:endParaRPr lang="en-US" baseline="0" dirty="0" smtClean="0"/>
          </a:p>
          <a:p>
            <a:r>
              <a:rPr lang="en-US" baseline="0" dirty="0" smtClean="0"/>
              <a:t>The bottom right quadrant indicates moves within a grade level which are indicated with the first number being the 2009 SOL and the number in the brackets representing the 2016.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a:p>
        </p:txBody>
      </p:sp>
    </p:spTree>
    <p:extLst>
      <p:ext uri="{BB962C8B-B14F-4D97-AF65-F5344CB8AC3E}">
        <p14:creationId xmlns:p14="http://schemas.microsoft.com/office/powerpoint/2010/main" val="279237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page 2 and the remaining pages of the crosswalk, a</a:t>
            </a:r>
            <a:r>
              <a:rPr lang="en-US" baseline="0" dirty="0" smtClean="0"/>
              <a:t> side by side comparison of the 2009 and 2016 standards can be found.  There was an attempt to keep the standards in numerical order for both columns.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deleted content was moved or already found in another grade, it is indicated in brackets.  See examples in 2009 </a:t>
            </a:r>
            <a:r>
              <a:rPr lang="en-US" u="none" baseline="0" dirty="0" smtClean="0"/>
              <a:t>for 7.2, 7.3, and 7.6</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Empty boxes on the right indicate content that was either deleted or moved.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Empty boxes on the left typically indicate that the 2016 standard is new to that grade level, such as 7.2.</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a:p>
        </p:txBody>
      </p:sp>
    </p:spTree>
    <p:extLst>
      <p:ext uri="{BB962C8B-B14F-4D97-AF65-F5344CB8AC3E}">
        <p14:creationId xmlns:p14="http://schemas.microsoft.com/office/powerpoint/2010/main" val="15242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by taking a look at the Number and Number Sense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7.1a</a:t>
            </a:r>
            <a:r>
              <a:rPr lang="en-US" baseline="0" dirty="0" smtClean="0"/>
              <a:t> did not change from 2009 to 2016.</a:t>
            </a:r>
            <a:endParaRPr lang="en-US" dirty="0" smtClean="0"/>
          </a:p>
          <a:p>
            <a:r>
              <a:rPr lang="en-US" dirty="0" smtClean="0"/>
              <a:t>In SOL 7.1b</a:t>
            </a:r>
            <a:r>
              <a:rPr lang="en-US" baseline="0" dirty="0" smtClean="0"/>
              <a:t> students are expected to convert between scientific notation and decimals and vice versa. Students compare no more than 4 numbers in scientific notation.</a:t>
            </a:r>
          </a:p>
          <a:p>
            <a:endParaRPr lang="en-US" baseline="0" dirty="0" smtClean="0"/>
          </a:p>
          <a:p>
            <a:r>
              <a:rPr lang="en-US" baseline="0" dirty="0" smtClean="0"/>
              <a:t>In SOL 7.1c students are comparing and ordering no more than 4 rational numbers. Rational numbers may be expressed as integers, fractions (proper and improper), mixed numbers, decimals, and </a:t>
            </a:r>
            <a:r>
              <a:rPr lang="en-US" baseline="0" dirty="0" err="1" smtClean="0"/>
              <a:t>percents</a:t>
            </a:r>
            <a:r>
              <a:rPr lang="en-US" baseline="0" dirty="0" smtClean="0"/>
              <a:t>. Fractions and mixed numbers may be positive or negative. Decimals may be positive or negative and are limited to the thousandths place. </a:t>
            </a:r>
          </a:p>
          <a:p>
            <a:endParaRPr lang="en-US" baseline="0" dirty="0" smtClean="0"/>
          </a:p>
          <a:p>
            <a:r>
              <a:rPr lang="en-US" baseline="0" dirty="0" smtClean="0"/>
              <a:t>7.1d and e remained the same.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a:p>
        </p:txBody>
      </p:sp>
    </p:spTree>
    <p:extLst>
      <p:ext uri="{BB962C8B-B14F-4D97-AF65-F5344CB8AC3E}">
        <p14:creationId xmlns:p14="http://schemas.microsoft.com/office/powerpoint/2010/main" val="399819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of 7.2 arithmetic and geometric sequences</a:t>
            </a:r>
            <a:r>
              <a:rPr lang="en-US" baseline="0" dirty="0" smtClean="0"/>
              <a:t> was removed from grade 7 and is included in the high school courses Algebra, Function, and Data Analysis and Algebra II.</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a:p>
        </p:txBody>
      </p:sp>
    </p:spTree>
    <p:extLst>
      <p:ext uri="{BB962C8B-B14F-4D97-AF65-F5344CB8AC3E}">
        <p14:creationId xmlns:p14="http://schemas.microsoft.com/office/powerpoint/2010/main" val="270180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the Computation</a:t>
            </a:r>
            <a:r>
              <a:rPr lang="en-US" baseline="0" dirty="0" smtClean="0"/>
              <a:t> and Estimation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2016 SOL 7.2 has replaced the old 7.3 operations with integers which was moved to grade</a:t>
            </a:r>
            <a:r>
              <a:rPr lang="en-US" baseline="0" dirty="0" smtClean="0"/>
              <a:t> 6. In this standard, rational numbers may be expressed as integers, fractions (proper and improper), mixed numbers, decimals and </a:t>
            </a:r>
            <a:r>
              <a:rPr lang="en-US" baseline="0" dirty="0" err="1" smtClean="0"/>
              <a:t>percents</a:t>
            </a:r>
            <a:r>
              <a:rPr lang="en-US" baseline="0" dirty="0" smtClean="0"/>
              <a:t>. Fractions and decimals may be positive or negative. Decimals are limited to the thousandths place.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17</a:t>
            </a:fld>
            <a:endParaRPr lang="en-US"/>
          </a:p>
        </p:txBody>
      </p:sp>
    </p:spTree>
    <p:extLst>
      <p:ext uri="{BB962C8B-B14F-4D97-AF65-F5344CB8AC3E}">
        <p14:creationId xmlns:p14="http://schemas.microsoft.com/office/powerpoint/2010/main" val="51744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2009 SOL 7.3 was moved to SOL</a:t>
            </a:r>
            <a:r>
              <a:rPr lang="en-US" baseline="0" dirty="0" smtClean="0"/>
              <a:t> 6.6 in the 2016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a:p>
        </p:txBody>
      </p:sp>
    </p:spTree>
    <p:extLst>
      <p:ext uri="{BB962C8B-B14F-4D97-AF65-F5344CB8AC3E}">
        <p14:creationId xmlns:p14="http://schemas.microsoft.com/office/powerpoint/2010/main" val="979116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2009 SOL 7.4 is now the 2016 SOL 7.3.  In the EKS, students are expected to create and use a ratio table to determine missing values in a proportional relationship. </a:t>
            </a:r>
          </a:p>
          <a:p>
            <a:r>
              <a:rPr lang="en-US" dirty="0" smtClean="0"/>
              <a:t>Students apply proportional</a:t>
            </a:r>
            <a:r>
              <a:rPr lang="en-US" baseline="0" dirty="0" smtClean="0"/>
              <a:t> reasoning to convert units of measure within and between U. S. Customary System and the metric system when given the conversion factor. This EKS bullet was moved from 6.9. See the note in red on the slide. </a:t>
            </a:r>
          </a:p>
          <a:p>
            <a:endParaRPr lang="en-US" baseline="0" dirty="0" smtClean="0"/>
          </a:p>
          <a:p>
            <a:r>
              <a:rPr lang="en-US" baseline="0" dirty="0" smtClean="0"/>
              <a:t>Students should be able to find 10% of a quantity and then use this benchmark to compute 5%, 15% or 20% in practical situations such as tips, tax, and discounts. </a:t>
            </a:r>
          </a:p>
          <a:p>
            <a:endParaRPr lang="en-US" baseline="0" dirty="0" smtClean="0"/>
          </a:p>
          <a:p>
            <a:r>
              <a:rPr lang="en-US" baseline="0" dirty="0" smtClean="0"/>
              <a:t>For more information regarding this standard, teachers should reference the curriculum framework including the US column. The US column indicates definitions, explanations and examples.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a:p>
        </p:txBody>
      </p:sp>
    </p:spTree>
    <p:extLst>
      <p:ext uri="{BB962C8B-B14F-4D97-AF65-F5344CB8AC3E}">
        <p14:creationId xmlns:p14="http://schemas.microsoft.com/office/powerpoint/2010/main" val="119054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Our purpose is to</a:t>
            </a:r>
            <a:r>
              <a:rPr lang="en-US" baseline="0" dirty="0" smtClean="0"/>
              <a:t> provide an overview of the revisions and to highlight information included in the Essential </a:t>
            </a:r>
            <a:r>
              <a:rPr lang="en-US" dirty="0" smtClean="0"/>
              <a:t>K</a:t>
            </a:r>
            <a:r>
              <a:rPr lang="en-US" baseline="0" dirty="0" smtClean="0"/>
              <a:t>nowledge and </a:t>
            </a:r>
            <a:r>
              <a:rPr lang="en-US" dirty="0" smtClean="0"/>
              <a:t>S</a:t>
            </a:r>
            <a:r>
              <a:rPr lang="en-US" baseline="0" dirty="0" smtClean="0"/>
              <a:t>kills and Understanding the Standards sections of the curriculum framework. </a:t>
            </a:r>
          </a:p>
          <a:p>
            <a:pPr defTabSz="922878">
              <a:defRPr/>
            </a:pPr>
            <a:endParaRPr lang="en-US" baseline="0" dirty="0" smtClean="0"/>
          </a:p>
          <a:p>
            <a:pPr defTabSz="922878">
              <a:defRPr/>
            </a:pPr>
            <a:r>
              <a:rPr lang="en-US" baseline="0" dirty="0" smtClean="0"/>
              <a:t>This presentation is a brief overview of revisions and not a comprehensive list of all revisions. Teachers should reference the curriculum framework if they have questions regarding the 2016 standards.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the</a:t>
            </a:r>
            <a:r>
              <a:rPr lang="en-US" baseline="0" dirty="0" smtClean="0"/>
              <a:t> Measurement and Geometry strand. In the 2016 standards, the strands for Measurement and Geometry were combined into one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no longer find the volume and surface area of a rectangular prism in Grade 6. It is now included in 7.4a.</a:t>
            </a:r>
          </a:p>
          <a:p>
            <a:r>
              <a:rPr lang="en-US" baseline="0" dirty="0" smtClean="0"/>
              <a:t>In 7.4a students will describe and determine the volume and surface area of rectangular prisms and cylinders.</a:t>
            </a:r>
          </a:p>
          <a:p>
            <a:r>
              <a:rPr lang="en-US" baseline="0" dirty="0" smtClean="0"/>
              <a:t>7.4b remains the same as 7.5b</a:t>
            </a:r>
          </a:p>
          <a:p>
            <a:r>
              <a:rPr lang="en-US" baseline="0" dirty="0" smtClean="0"/>
              <a:t>7.5c describing how changing one measured attribute of a rectangular prism affects its volume and surface area is now included in SOL 8.6.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9101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latin typeface="Calibri" panose="020F0502020204030204" pitchFamily="34" charset="0"/>
              </a:rPr>
              <a:t>In 7.6 determining whether two figures are similar has been moved to</a:t>
            </a:r>
            <a:r>
              <a:rPr lang="en-US" altLang="en-US" sz="1200" b="0" baseline="0" dirty="0" smtClean="0">
                <a:solidFill>
                  <a:schemeClr val="tx1"/>
                </a:solidFill>
                <a:latin typeface="Calibri" panose="020F0502020204030204" pitchFamily="34" charset="0"/>
              </a:rPr>
              <a:t> Geometry.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chemeClr val="tx1"/>
                </a:solidFill>
                <a:latin typeface="Calibri" panose="020F0502020204030204" pitchFamily="34" charset="0"/>
              </a:rPr>
              <a:t>In 7.5, given two similar quadrilaterals or triangles, students are expected to: write similarity statements using symbols and solve a proportion to determine a missing side length of similar quadrilaterals or triangles.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chemeClr val="tx1"/>
                </a:solidFill>
                <a:latin typeface="Calibri" panose="020F0502020204030204" pitchFamily="34" charset="0"/>
              </a:rPr>
              <a:t> Also given angle measures in a quadrilateral or triangle, determine unknown angle measures in a similar quadrilateral or triangle.</a:t>
            </a:r>
            <a:endParaRPr lang="en-US" altLang="en-US" sz="1200" b="0" dirty="0" smtClean="0">
              <a:solidFill>
                <a:schemeClr val="tx1"/>
              </a:solidFill>
              <a:latin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a:p>
        </p:txBody>
      </p:sp>
    </p:spTree>
    <p:extLst>
      <p:ext uri="{BB962C8B-B14F-4D97-AF65-F5344CB8AC3E}">
        <p14:creationId xmlns:p14="http://schemas.microsoft.com/office/powerpoint/2010/main" val="324671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Properties of quadrilaterals</a:t>
            </a:r>
            <a:r>
              <a:rPr lang="en-US" baseline="0" dirty="0" smtClean="0"/>
              <a:t> were removed from grade 6 and are now included in 7.6.</a:t>
            </a:r>
            <a:r>
              <a:rPr lang="en-US" dirty="0" smtClean="0"/>
              <a:t> </a:t>
            </a:r>
          </a:p>
          <a:p>
            <a:r>
              <a:rPr lang="en-US" dirty="0" smtClean="0"/>
              <a:t>In this standard, students are expected to compare, contrast,</a:t>
            </a:r>
            <a:r>
              <a:rPr lang="en-US" baseline="0" dirty="0" smtClean="0"/>
              <a:t> and classify quadrilaterals based on their properties.</a:t>
            </a:r>
          </a:p>
          <a:p>
            <a:r>
              <a:rPr lang="en-US" baseline="0" dirty="0" smtClean="0"/>
              <a:t>Students should also be able to determine unknown sides lengths and angles using the properties of quadrilaterals and given certain information.</a:t>
            </a:r>
          </a:p>
          <a:p>
            <a:endParaRPr lang="en-US" baseline="0" dirty="0" smtClean="0"/>
          </a:p>
          <a:p>
            <a:r>
              <a:rPr lang="en-US" baseline="0" dirty="0" smtClean="0"/>
              <a:t>Teachers should reference the US column for definitions, properties, explanations, and connections.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77439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2016 SOL 7.7, dilation and rotation</a:t>
            </a:r>
            <a:r>
              <a:rPr lang="en-US" baseline="0" dirty="0" smtClean="0"/>
              <a:t> of a polygon has been removed and is included in Grade 8 and Geometry. See note in red on the screen.</a:t>
            </a:r>
          </a:p>
          <a:p>
            <a:endParaRPr lang="en-US" baseline="0" dirty="0" smtClean="0"/>
          </a:p>
          <a:p>
            <a:r>
              <a:rPr lang="en-US" baseline="0" dirty="0" smtClean="0"/>
              <a:t>The translations and reflections are limited to right triangles and rectangles in the coordinate plane. Transformations can include combinations of both translation and reflection over the x- or y-axis and vice versa.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a:p>
        </p:txBody>
      </p:sp>
    </p:spTree>
    <p:extLst>
      <p:ext uri="{BB962C8B-B14F-4D97-AF65-F5344CB8AC3E}">
        <p14:creationId xmlns:p14="http://schemas.microsoft.com/office/powerpoint/2010/main" val="164477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now review the Probability and Statistics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a:t>
            </a:r>
            <a:r>
              <a:rPr lang="en-US" baseline="0" dirty="0" smtClean="0"/>
              <a:t> SOL 7.9 is now 2016 SOL 7.8</a:t>
            </a:r>
          </a:p>
          <a:p>
            <a:endParaRPr lang="en-US" baseline="0" dirty="0" smtClean="0"/>
          </a:p>
          <a:p>
            <a:r>
              <a:rPr lang="en-US" baseline="0" dirty="0" smtClean="0"/>
              <a:t>There was only one revision to this standard. 7.8a “determine the theoretical and experimental probabilities of an event” was added to address the first two EKS bullets under the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a:p>
        </p:txBody>
      </p:sp>
    </p:spTree>
    <p:extLst>
      <p:ext uri="{BB962C8B-B14F-4D97-AF65-F5344CB8AC3E}">
        <p14:creationId xmlns:p14="http://schemas.microsoft.com/office/powerpoint/2010/main" val="2695470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Fundamental Counting Principle</a:t>
            </a:r>
            <a:r>
              <a:rPr lang="en-US" baseline="0" dirty="0" smtClean="0"/>
              <a:t> was moved to grade 5 in SOL 5.15 where students were constructing a sample space and determining the probability of an outcome.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a:p>
        </p:txBody>
      </p:sp>
    </p:spTree>
    <p:extLst>
      <p:ext uri="{BB962C8B-B14F-4D97-AF65-F5344CB8AC3E}">
        <p14:creationId xmlns:p14="http://schemas.microsoft.com/office/powerpoint/2010/main" val="651837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2016 SOL 7.9a, the number of data values to construct a histogram is no longer limited. However, teachers should be reasonable about the selection of data values so that the focus is on the analysis of the data. Teachers are encouraged to read the US column for information about histograms. </a:t>
            </a:r>
          </a:p>
          <a:p>
            <a:endParaRPr lang="en-US" baseline="0" dirty="0" smtClean="0"/>
          </a:p>
          <a:p>
            <a:r>
              <a:rPr lang="en-US" baseline="0" dirty="0" smtClean="0"/>
              <a:t>Students should be able to compare histograms with the same data represented in 3 other graphs – stem and leaf plots, line plots, and circle graphs. Comparing different types of representations of the same data provides students opportunity to learn how different graphs show different things about the same data.</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a:p>
        </p:txBody>
      </p:sp>
    </p:spTree>
    <p:extLst>
      <p:ext uri="{BB962C8B-B14F-4D97-AF65-F5344CB8AC3E}">
        <p14:creationId xmlns:p14="http://schemas.microsoft.com/office/powerpoint/2010/main" val="2414747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are now moving on to </a:t>
            </a:r>
            <a:r>
              <a:rPr lang="en-US" baseline="0" dirty="0" smtClean="0"/>
              <a:t>Patterns</a:t>
            </a:r>
            <a:r>
              <a:rPr lang="en-US" baseline="0" dirty="0" smtClean="0"/>
              <a:t>, Functions and Algebra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a:t>
            </a:r>
            <a:r>
              <a:rPr lang="en-US" baseline="0" dirty="0" smtClean="0"/>
              <a:t> implementation timeline will be shared followed by a brief overview of </a:t>
            </a:r>
            <a:r>
              <a:rPr lang="en-US" dirty="0" smtClean="0"/>
              <a:t> the Crosswalk and curriculum frameworks, and lastly </a:t>
            </a:r>
            <a:r>
              <a:rPr lang="en-US" baseline="0" dirty="0" smtClean="0"/>
              <a:t>a side by side comparison of the 2009 standards to the new 2016 (two thousand sixteen)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910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7.12</a:t>
            </a:r>
            <a:r>
              <a:rPr lang="en-US" baseline="0" dirty="0" smtClean="0"/>
              <a:t> is now 7.10 in the 2016 standards. 7.10 is vertically aligned with 6.12 and 8.16. Students are continuing to look at proportional relationships . Students now have a name for the coefficient of x, the slope. Teachers and students should look at slope as the rate of change or unit rate. Slope is limited to positive values. Students are expected to graph a line given the slope and an ordered pair or given the equation, y = mx.  Students should be able to generate a table of values (ratio table) from the given information and then graph the line or use slope triangles (rate of change) to plot points to graph a line. </a:t>
            </a:r>
          </a:p>
          <a:p>
            <a:endParaRPr lang="en-US" baseline="0" dirty="0" smtClean="0"/>
          </a:p>
          <a:p>
            <a:r>
              <a:rPr lang="en-US" baseline="0" dirty="0" smtClean="0"/>
              <a:t>Teachers should review the US column for clarity, examples, explanations, and connections. Examples on the screen were taken from the curriculum frameworks.</a:t>
            </a:r>
          </a:p>
          <a:p>
            <a:endParaRPr lang="en-US" baseline="0" dirty="0" smtClean="0"/>
          </a:p>
          <a:p>
            <a:r>
              <a:rPr lang="en-US" dirty="0" smtClean="0"/>
              <a:t>SOL 7.10 c, d, and</a:t>
            </a:r>
            <a:r>
              <a:rPr lang="en-US" baseline="0" dirty="0" smtClean="0"/>
              <a:t> e </a:t>
            </a:r>
            <a:r>
              <a:rPr lang="en-US" dirty="0" smtClean="0"/>
              <a:t>are continued on the next slide.</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a:p>
        </p:txBody>
      </p:sp>
    </p:spTree>
    <p:extLst>
      <p:ext uri="{BB962C8B-B14F-4D97-AF65-F5344CB8AC3E}">
        <p14:creationId xmlns:p14="http://schemas.microsoft.com/office/powerpoint/2010/main" val="168325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SOL 7.10c students are beginning to look at relationships that are not proportional. Students are expected to recognize and determine if a relationship between 2 quantities is an additive relationship. Students will determine the y-intercept and write an equation in the form y = x + b. See example on the screen from the curriculum </a:t>
            </a:r>
            <a:r>
              <a:rPr lang="en-US" baseline="0" dirty="0" smtClean="0"/>
              <a:t>framework.</a:t>
            </a:r>
            <a:endParaRPr lang="en-US" baseline="0" dirty="0" smtClean="0"/>
          </a:p>
          <a:p>
            <a:endParaRPr lang="en-US" baseline="0" dirty="0" smtClean="0"/>
          </a:p>
          <a:p>
            <a:r>
              <a:rPr lang="en-US" baseline="0" dirty="0" smtClean="0"/>
              <a:t>Students are asked to graph additive relationships given the y-intercept and another ordered pair or given the equation in the form y = x + b where the y-intercept is limited to integers and the slope is 1.</a:t>
            </a:r>
          </a:p>
          <a:p>
            <a:endParaRPr lang="en-US" baseline="0" dirty="0" smtClean="0"/>
          </a:p>
          <a:p>
            <a:r>
              <a:rPr lang="en-US" dirty="0" smtClean="0"/>
              <a:t>In 7.10e students will make connections between and among</a:t>
            </a:r>
            <a:r>
              <a:rPr lang="en-US" baseline="0" dirty="0" smtClean="0"/>
              <a:t> the representations of both proportional and additive relationships.</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Teachers are encouraged to review the US column in the curriculum frameworks for definitions, examples, and explanations regarding this standard and the EKS bullets.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a:p>
        </p:txBody>
      </p:sp>
    </p:spTree>
    <p:extLst>
      <p:ext uri="{BB962C8B-B14F-4D97-AF65-F5344CB8AC3E}">
        <p14:creationId xmlns:p14="http://schemas.microsoft.com/office/powerpoint/2010/main" val="91747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7.13a has been moved to the EKS in 7.12.  See the note in red on the screen.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a:t>
            </a:r>
            <a:r>
              <a:rPr lang="en-US" baseline="0" dirty="0" smtClean="0"/>
              <a:t> 7.13b is now 7.11. </a:t>
            </a:r>
          </a:p>
          <a:p>
            <a:endParaRPr lang="en-US" baseline="0" dirty="0" smtClean="0"/>
          </a:p>
          <a:p>
            <a:r>
              <a:rPr lang="en-US" baseline="0" dirty="0" smtClean="0"/>
              <a:t>In 7.11, students are expected to use the order of operations and properties of real numbers to simplify the resulting numerical expressions for given replacement values of the variables.</a:t>
            </a:r>
          </a:p>
          <a:p>
            <a:r>
              <a:rPr lang="en-US" baseline="0" dirty="0" smtClean="0"/>
              <a:t>Exponents are limited to 1,2,3, or 4 and bases are limited to positive integers.</a:t>
            </a:r>
          </a:p>
          <a:p>
            <a:r>
              <a:rPr lang="en-US" baseline="0" dirty="0" smtClean="0"/>
              <a:t>Expressions may include brackets, and absolute value and square roots (which are limited to perfect squares).</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a:p>
        </p:txBody>
      </p:sp>
    </p:spTree>
    <p:extLst>
      <p:ext uri="{BB962C8B-B14F-4D97-AF65-F5344CB8AC3E}">
        <p14:creationId xmlns:p14="http://schemas.microsoft.com/office/powerpoint/2010/main" val="1465109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7.14 is now</a:t>
            </a:r>
            <a:r>
              <a:rPr lang="en-US" baseline="0" dirty="0" smtClean="0"/>
              <a:t> 7.12 in the 2016 standards.</a:t>
            </a:r>
          </a:p>
          <a:p>
            <a:r>
              <a:rPr lang="en-US" dirty="0" smtClean="0"/>
              <a:t>Students are expected</a:t>
            </a:r>
            <a:r>
              <a:rPr lang="en-US" baseline="0" dirty="0" smtClean="0"/>
              <a:t> to represent and solve two-step equations in one variable and to solve practical problems that require the solution to a two-step equation.</a:t>
            </a:r>
          </a:p>
          <a:p>
            <a:r>
              <a:rPr lang="en-US" baseline="0" dirty="0" smtClean="0"/>
              <a:t>Coefficients and numeric terms will be rational numbers.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are expected to apply the properties of real numbers when solving equations.  This is a shift from the 2009 standards in that the focus is not to identify a specific property being used, but correctly apply the properties to solve equations. It is appropriate for teachers and students to use the names of the properties when being applied, but this should not be a focus of the assessment.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are expected to write verbal expressions and sentences as algebraic expressions and equations and vice versa. This was removed from 7.13a to the EKS in 7.12.  See note in red on the screen.</a:t>
            </a:r>
            <a:endParaRPr lang="en-US" i="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069541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In grade 6 SOL 6.14,  students solve one-step inequalities involving addition and subtraction when the numeric terms are limited to integers. </a:t>
            </a: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So in grade 7 SOL 7.13 students are expected to solve 1- and 2-step inequalities including practical problems when coefficients and numeric terms are rational.  </a:t>
            </a:r>
          </a:p>
          <a:p>
            <a:pPr marL="0" marR="0" indent="0" algn="l" defTabSz="914400" rtl="0" eaLnBrk="0" fontAlgn="base" latinLnBrk="0" hangingPunct="0">
              <a:lnSpc>
                <a:spcPct val="100000"/>
              </a:lnSpc>
              <a:spcBef>
                <a:spcPts val="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Students are expected to identify a value that is part of the solution set of the inequality.</a:t>
            </a:r>
          </a:p>
          <a:p>
            <a:pPr marL="0" marR="0" indent="0" algn="l" defTabSz="914400" rtl="0" eaLnBrk="0" fontAlgn="base" latinLnBrk="0" hangingPunct="0">
              <a:lnSpc>
                <a:spcPct val="100000"/>
              </a:lnSpc>
              <a:spcBef>
                <a:spcPts val="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sz="1200" b="0" dirty="0" smtClean="0">
                <a:solidFill>
                  <a:schemeClr val="tx1"/>
                </a:solidFill>
                <a:latin typeface="Calibri" panose="020F0502020204030204" pitchFamily="34" charset="0"/>
              </a:rPr>
              <a:t>Writing verbal expressions and sentences as algebraic expressions and inequalities</a:t>
            </a:r>
            <a:r>
              <a:rPr lang="en-US" altLang="en-US" sz="1200" b="0" baseline="0" dirty="0" smtClean="0">
                <a:solidFill>
                  <a:schemeClr val="tx1"/>
                </a:solidFill>
                <a:latin typeface="Calibri" panose="020F0502020204030204" pitchFamily="34" charset="0"/>
              </a:rPr>
              <a:t> </a:t>
            </a:r>
            <a:r>
              <a:rPr lang="en-US" altLang="en-US" sz="1200" b="0" dirty="0" smtClean="0">
                <a:solidFill>
                  <a:schemeClr val="tx1"/>
                </a:solidFill>
                <a:latin typeface="Calibri" panose="020F0502020204030204" pitchFamily="34" charset="0"/>
              </a:rPr>
              <a:t>and vice versa</a:t>
            </a:r>
            <a:r>
              <a:rPr lang="en-US" altLang="en-US" sz="1200" b="0" baseline="0" dirty="0" smtClean="0">
                <a:solidFill>
                  <a:schemeClr val="tx1"/>
                </a:solidFill>
                <a:latin typeface="Calibri" panose="020F0502020204030204" pitchFamily="34" charset="0"/>
              </a:rPr>
              <a:t> was added to 7.13 SOL as an EKS bullet.</a:t>
            </a:r>
            <a:endParaRPr lang="en-US" altLang="en-US" sz="1200" b="0" dirty="0" smtClean="0">
              <a:solidFill>
                <a:schemeClr val="tx1"/>
              </a:solidFill>
              <a:latin typeface="Calibri" panose="020F050202020403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Note: Students are expected to apply the properties of real numbers and properties of inequality when solving inequalities.  This is a shift from the 2009 standards in that the focus is not to identify a specific property being used, but correctly apply the properties to simplify expressions and solve equations and inequalities. It is appropriate for teachers and students to use the names of the properties when being applied, but this should not be a focus of assessment.</a:t>
            </a:r>
            <a:endParaRPr lang="en-US" i="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46142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chemeClr val="tx1"/>
                </a:solidFill>
                <a:latin typeface="Calibri" panose="020F0502020204030204" pitchFamily="34" charset="0"/>
              </a:rPr>
              <a:t>7.16 was included in the new 7.11, 7.12 </a:t>
            </a:r>
            <a:r>
              <a:rPr lang="en-US" altLang="en-US" sz="1200" b="0" baseline="0" smtClean="0">
                <a:solidFill>
                  <a:schemeClr val="tx1"/>
                </a:solidFill>
                <a:latin typeface="Calibri" panose="020F0502020204030204" pitchFamily="34" charset="0"/>
              </a:rPr>
              <a:t>and 7.13 SOL.</a:t>
            </a:r>
            <a:endParaRPr lang="en-US" altLang="en-US" sz="1200" b="0" baseline="0" dirty="0" smtClean="0">
              <a:solidFill>
                <a:schemeClr val="tx1"/>
              </a:solidFill>
              <a:latin typeface="Calibri" panose="020F0502020204030204" pitchFamily="34" charset="0"/>
            </a:endParaRPr>
          </a:p>
          <a:p>
            <a:endParaRPr lang="en-US" dirty="0" smtClean="0"/>
          </a:p>
          <a:p>
            <a:r>
              <a:rPr lang="en-US" dirty="0" smtClean="0"/>
              <a:t>As stated previously in this</a:t>
            </a:r>
            <a:r>
              <a:rPr lang="en-US" baseline="0" dirty="0" smtClean="0"/>
              <a:t> presentation -  </a:t>
            </a:r>
            <a:r>
              <a:rPr lang="en-US" dirty="0" smtClean="0"/>
              <a:t>Students are expected to apply the properties of real numbers when simplifying expressions and solving equations and inequalities.  This is a shift from the 2009 standards in that the focus is not to identify a specific property being used, but correctly apply the properties to simplify expressions and solve equations and inequalities. It is appropriate for teachers and students to use the names of the properties when being applied, but this should not be a focus of assessment.</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a:p>
        </p:txBody>
      </p:sp>
    </p:spTree>
    <p:extLst>
      <p:ext uri="{BB962C8B-B14F-4D97-AF65-F5344CB8AC3E}">
        <p14:creationId xmlns:p14="http://schemas.microsoft.com/office/powerpoint/2010/main" val="4205181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2016 Mathematics standards include a shift in the development of the concept of linear functions beginning in grade 6. The new standards will recognize the relationship between proportional relationships and linear functions. </a:t>
            </a:r>
          </a:p>
          <a:p>
            <a:pPr marL="628650" lvl="1" indent="-171450">
              <a:spcBef>
                <a:spcPts val="600"/>
              </a:spcBef>
              <a:spcAft>
                <a:spcPts val="600"/>
              </a:spcAft>
              <a:buFont typeface="Arial" panose="020B0604020202020204" pitchFamily="34" charset="0"/>
              <a:buChar char="•"/>
            </a:pPr>
            <a:r>
              <a:rPr lang="en-US" baseline="0" dirty="0" smtClean="0"/>
              <a:t>In grade 6 students will represent a proportional relationship using tables and identify the unit rate (leading to the concept of slope) in a proportional relationship.  </a:t>
            </a:r>
          </a:p>
          <a:p>
            <a:pPr marL="628650" lvl="1" indent="-171450">
              <a:spcBef>
                <a:spcPts val="600"/>
              </a:spcBef>
              <a:spcAft>
                <a:spcPts val="600"/>
              </a:spcAft>
              <a:buFont typeface="Arial" panose="020B0604020202020204" pitchFamily="34" charset="0"/>
              <a:buChar char="•"/>
            </a:pPr>
            <a:r>
              <a:rPr lang="en-US" baseline="0" dirty="0" smtClean="0"/>
              <a:t>In grade 7 students learn to write the equation of a proportional relationship in </a:t>
            </a:r>
            <a:r>
              <a:rPr lang="en-US" i="1" baseline="0" dirty="0" smtClean="0"/>
              <a:t>y </a:t>
            </a:r>
            <a:r>
              <a:rPr lang="en-US" i="0" baseline="0" dirty="0" smtClean="0"/>
              <a:t>= </a:t>
            </a:r>
            <a:r>
              <a:rPr lang="en-US" i="1" baseline="0" dirty="0" smtClean="0"/>
              <a:t>mx</a:t>
            </a:r>
            <a:r>
              <a:rPr lang="en-US" i="0" baseline="0" dirty="0" smtClean="0"/>
              <a:t>  form and contrast that relationship with a simple additive relationship of the form </a:t>
            </a:r>
            <a:r>
              <a:rPr lang="en-US" i="1" baseline="0" dirty="0" smtClean="0"/>
              <a:t>y</a:t>
            </a:r>
            <a:r>
              <a:rPr lang="en-US" i="0" baseline="0" dirty="0" smtClean="0"/>
              <a:t> = </a:t>
            </a:r>
            <a:r>
              <a:rPr lang="en-US" i="1" baseline="0" dirty="0" smtClean="0"/>
              <a:t>x </a:t>
            </a:r>
            <a:r>
              <a:rPr lang="en-US" i="0" baseline="0" dirty="0" smtClean="0"/>
              <a:t>+ </a:t>
            </a:r>
            <a:r>
              <a:rPr lang="en-US" i="1" baseline="0" dirty="0" smtClean="0"/>
              <a:t>b</a:t>
            </a:r>
            <a:r>
              <a:rPr lang="en-US" i="0" baseline="0" dirty="0" smtClean="0"/>
              <a:t> and graph each of these types of functions, first as the slope changes in the proportional relationship, and then separately as the </a:t>
            </a:r>
            <a:r>
              <a:rPr lang="en-US" i="1" baseline="0" dirty="0" smtClean="0"/>
              <a:t>y</a:t>
            </a:r>
            <a:r>
              <a:rPr lang="en-US" i="0" baseline="0" dirty="0" smtClean="0"/>
              <a:t>-intercept changes in an additive relationship.  </a:t>
            </a:r>
          </a:p>
          <a:p>
            <a:pPr marL="628650" lvl="1" indent="-171450">
              <a:spcBef>
                <a:spcPts val="600"/>
              </a:spcBef>
              <a:spcAft>
                <a:spcPts val="600"/>
              </a:spcAft>
              <a:buFont typeface="Arial" panose="020B0604020202020204" pitchFamily="34" charset="0"/>
              <a:buChar char="•"/>
            </a:pPr>
            <a:r>
              <a:rPr lang="en-US" i="0" baseline="0" dirty="0" smtClean="0"/>
              <a:t>In grade 8, students then put these two transformational approaches together to explore linear functions in </a:t>
            </a:r>
            <a:r>
              <a:rPr lang="en-US" i="1" baseline="0" dirty="0" smtClean="0"/>
              <a:t>y</a:t>
            </a:r>
            <a:r>
              <a:rPr lang="en-US" i="0" baseline="0" dirty="0" smtClean="0"/>
              <a:t> = </a:t>
            </a:r>
            <a:r>
              <a:rPr lang="en-US" i="1" baseline="0" dirty="0" smtClean="0"/>
              <a:t>mx </a:t>
            </a:r>
            <a:r>
              <a:rPr lang="en-US" i="0" baseline="0" dirty="0" smtClean="0"/>
              <a:t>+ </a:t>
            </a:r>
            <a:r>
              <a:rPr lang="en-US" i="1" baseline="0" dirty="0" smtClean="0"/>
              <a:t>b</a:t>
            </a:r>
            <a:r>
              <a:rPr lang="en-US" i="0" baseline="0" dirty="0" smtClean="0"/>
              <a:t> form.  Students will be expected to build the concepts through graphing and tables and will not be expected to use the slope formula.  </a:t>
            </a:r>
          </a:p>
          <a:p>
            <a:pPr marL="628650" lvl="1" indent="-171450">
              <a:spcBef>
                <a:spcPts val="600"/>
              </a:spcBef>
              <a:spcAft>
                <a:spcPts val="600"/>
              </a:spcAft>
              <a:buFont typeface="Arial" panose="020B0604020202020204" pitchFamily="34" charset="0"/>
              <a:buChar char="•"/>
            </a:pPr>
            <a:r>
              <a:rPr lang="en-US" i="0" baseline="0" dirty="0" smtClean="0"/>
              <a:t>In Algebra I, students will then take a deeper dive into slope (including exposure to the slope formula), other forms of linear functions such as point-slope and standard form, and undefined slope.  Knowing this progression and the intended development of these concepts in middle school will be helpful for teachers in Algebra I.  </a:t>
            </a:r>
          </a:p>
          <a:p>
            <a:endParaRPr lang="en-US" i="0" baseline="0" dirty="0" smtClean="0"/>
          </a:p>
          <a:p>
            <a:r>
              <a:rPr lang="en-US" i="0" baseline="0" dirty="0" smtClean="0"/>
              <a:t>The chart on this slide provides a summary of this progression, along with the progression of solving equations and inequalities.  The progression for equations and inequalities has very few revisions, thus Algebra I teachers can expect students to have prior knowledge similar to what they are currently exposed to in middle school.</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50832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concludes the</a:t>
            </a:r>
            <a:r>
              <a:rPr lang="en-US" baseline="0" dirty="0" smtClean="0"/>
              <a:t> presentation on the 2016 Grade 7 Mathematics Standards of Learning revisions.  You are encouraged to refer to the curriculum frameworks where additional information can be found.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Should you</a:t>
            </a:r>
            <a:r>
              <a:rPr lang="en-US" baseline="0" dirty="0" smtClean="0"/>
              <a:t> have any questions, feel free to contact a member of the Mathematics Team at the email address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37</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2016-2017 </a:t>
            </a:r>
            <a:r>
              <a:rPr lang="en-US" baseline="0" dirty="0" smtClean="0"/>
              <a:t>school year – school divisions should begin incorporating the new standards into local curricula.</a:t>
            </a:r>
          </a:p>
          <a:p>
            <a:r>
              <a:rPr lang="en-US" baseline="0" dirty="0" smtClean="0"/>
              <a:t>During the 2017-2018 school year – both the 2009 and 2016 standards should be taught. The Spring 2018 assessments will measure the 2009 standards and include field test items measuring the 2016 standards.</a:t>
            </a:r>
          </a:p>
          <a:p>
            <a:r>
              <a:rPr lang="en-US" baseline="0" dirty="0" smtClean="0"/>
              <a:t>Full implementation of the 2016 standards will occur in the 2018-2019 school year.</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33733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 curriculum framework will have a somewhat different look for K-8. The</a:t>
            </a:r>
            <a:r>
              <a:rPr lang="en-US" baseline="0" dirty="0" smtClean="0"/>
              <a:t> reduction in the number of columns from 3 to 2 was made in order to provide consistency in format to other disciplines and consistency within the mathematics K-12.</a:t>
            </a:r>
            <a:r>
              <a:rPr lang="en-US" dirty="0" smtClean="0"/>
              <a:t> </a:t>
            </a:r>
          </a:p>
          <a:p>
            <a:pPr defTabSz="922878">
              <a:defRPr/>
            </a:pPr>
            <a:r>
              <a:rPr lang="en-US" dirty="0" smtClean="0"/>
              <a:t>The Understanding the Standard or US column has information that supports mathematical content knowledge and provides background information for teachers. </a:t>
            </a:r>
          </a:p>
          <a:p>
            <a:pPr defTabSz="922878">
              <a:defRPr/>
            </a:pPr>
            <a:r>
              <a:rPr lang="en-US" dirty="0" smtClean="0"/>
              <a:t>The Essential Knowledge and Skills  or EKS column provides the expectations for learning and assessment.</a:t>
            </a:r>
          </a:p>
          <a:p>
            <a:pPr defTabSz="922878">
              <a:defRPr/>
            </a:pPr>
            <a:endParaRPr lang="en-US" dirty="0" smtClean="0"/>
          </a:p>
          <a:p>
            <a:pPr defTabSz="905669">
              <a:defRPr/>
            </a:pPr>
            <a:r>
              <a:rPr lang="en-US" dirty="0" smtClean="0"/>
              <a:t>Corresponding</a:t>
            </a:r>
            <a:r>
              <a:rPr lang="en-US" baseline="0" dirty="0" smtClean="0"/>
              <a:t> EKS</a:t>
            </a:r>
            <a:r>
              <a:rPr lang="en-US" dirty="0" smtClean="0"/>
              <a:t> bullets and SOL bullets are indicated with the same letter.  An example is provided on the next slide.</a:t>
            </a:r>
          </a:p>
          <a:p>
            <a:pPr>
              <a:defRPr/>
            </a:pPr>
            <a:endParaRPr lang="en-US" dirty="0" smtClean="0"/>
          </a:p>
          <a:p>
            <a:pPr>
              <a:defRPr/>
            </a:pPr>
            <a:r>
              <a:rPr lang="en-US" dirty="0" smtClean="0"/>
              <a:t>SOL with an asterisk indicate objectives that are measured without a calculator on state assessments.</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is a page from the math 7 curriculum framework. </a:t>
            </a:r>
            <a:r>
              <a:rPr lang="en-US" dirty="0" smtClean="0"/>
              <a:t>  Notice</a:t>
            </a:r>
            <a:r>
              <a:rPr lang="en-US" baseline="0" dirty="0" smtClean="0"/>
              <a:t> the two column format mentioned on the previous slide – Understanding the Standard and Essential Knowledge and Skills. </a:t>
            </a:r>
            <a:r>
              <a:rPr lang="en-US" dirty="0" smtClean="0"/>
              <a:t>Teachers are encouraged to read both the Essential</a:t>
            </a:r>
            <a:r>
              <a:rPr lang="en-US" baseline="0" dirty="0" smtClean="0"/>
              <a:t> </a:t>
            </a:r>
            <a:r>
              <a:rPr lang="en-US" dirty="0" smtClean="0"/>
              <a:t>Knowledge and Skills and the Understanding the Standard columns.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 is very important that teachers spend time exploring the 2016 curriculum frameworks. They contain</a:t>
            </a:r>
            <a:r>
              <a:rPr lang="en-US" sz="1200" baseline="0" dirty="0" smtClean="0"/>
              <a:t> e</a:t>
            </a:r>
            <a:r>
              <a:rPr lang="en-US" sz="1200" dirty="0" smtClean="0"/>
              <a:t>xamples</a:t>
            </a:r>
            <a:r>
              <a:rPr lang="en-US" sz="1200" baseline="0" dirty="0" smtClean="0"/>
              <a:t> of edits made to the Understanding the Standard including clarity in definitions and explanations.  And in some standards, examples have also been included.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defTabSz="922878">
              <a:defRPr/>
            </a:pPr>
            <a:r>
              <a:rPr lang="en-US" dirty="0" smtClean="0"/>
              <a:t>In addition, where appropriate, corresponding</a:t>
            </a:r>
            <a:r>
              <a:rPr lang="en-US" baseline="0" dirty="0" smtClean="0"/>
              <a:t> EKS</a:t>
            </a:r>
            <a:r>
              <a:rPr lang="en-US" dirty="0" smtClean="0"/>
              <a:t> bullets and SOL bullets are indicated with the same letter.  </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a:p>
        </p:txBody>
      </p:sp>
    </p:spTree>
    <p:extLst>
      <p:ext uri="{BB962C8B-B14F-4D97-AF65-F5344CB8AC3E}">
        <p14:creationId xmlns:p14="http://schemas.microsoft.com/office/powerpoint/2010/main" val="400964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was an overall reduction in the number of standards in K-12.</a:t>
            </a:r>
            <a:r>
              <a:rPr lang="en-US" sz="1200" baseline="0" dirty="0" smtClean="0"/>
              <a:t> This</a:t>
            </a:r>
            <a:r>
              <a:rPr lang="en-US" sz="1200" b="0" baseline="0" dirty="0" smtClean="0"/>
              <a:t> is a result of -- c</a:t>
            </a:r>
            <a:r>
              <a:rPr lang="en-US" sz="1200" dirty="0" smtClean="0"/>
              <a:t>onsolidation of related concepts and skills; a reduction of repetition, an</a:t>
            </a:r>
            <a:r>
              <a:rPr lang="en-US" sz="1200" baseline="0" dirty="0" smtClean="0"/>
              <a:t> i</a:t>
            </a:r>
            <a:r>
              <a:rPr lang="en-US" sz="1200" dirty="0" smtClean="0"/>
              <a:t>mprovement of the developmental progression, and/or</a:t>
            </a:r>
            <a:r>
              <a:rPr lang="en-US" sz="1200" baseline="0" dirty="0" smtClean="0"/>
              <a:t> d</a:t>
            </a:r>
            <a:r>
              <a:rPr lang="en-US" sz="1200" dirty="0" smtClean="0"/>
              <a:t>eletion of content.  </a:t>
            </a:r>
            <a:r>
              <a:rPr lang="en-US" sz="1200" b="0" baseline="0" dirty="0" smtClean="0"/>
              <a:t>In grade 7 there was an overall reduction in the number of standards from 16 to 13.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that the strands of Measurement</a:t>
            </a:r>
            <a:r>
              <a:rPr lang="en-US" sz="1200" baseline="0" dirty="0" smtClean="0"/>
              <a:t> and Geometry have been combined and now represent one strand titled “Measurement and Geometry.”</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685800" y="4307005"/>
            <a:ext cx="5486400" cy="4114800"/>
          </a:xfrm>
          <a:noFill/>
        </p:spPr>
        <p:txBody>
          <a:bodyPr wrap="square" numCol="1" anchor="t" anchorCtr="0" compatLnSpc="1">
            <a:prstTxWarp prst="textNoShape">
              <a:avLst/>
            </a:prstTxWarp>
          </a:bodyPr>
          <a:lstStyle/>
          <a:p>
            <a:r>
              <a:rPr lang="en-US" dirty="0"/>
              <a:t>The mathematical process goals continue to play an instrumental role in the teaching and learning of mathematics with understanding. </a:t>
            </a:r>
          </a:p>
          <a:p>
            <a:endParaRPr lang="en-US" altLang="en-US" dirty="0"/>
          </a:p>
          <a:p>
            <a:r>
              <a:rPr lang="en-US" altLang="en-US" dirty="0" smtClean="0"/>
              <a:t>We </a:t>
            </a:r>
            <a:r>
              <a:rPr lang="en-US" altLang="en-US" dirty="0"/>
              <a:t>encourage educators to review these sections </a:t>
            </a:r>
            <a:r>
              <a:rPr lang="en-US" altLang="en-US" dirty="0" smtClean="0"/>
              <a:t>included in the introduction of the 2016 curriculum frameworks.</a:t>
            </a:r>
          </a:p>
          <a:p>
            <a:r>
              <a:rPr lang="en-US" altLang="en-US" dirty="0" smtClean="0"/>
              <a:t>.</a:t>
            </a:r>
            <a:endParaRPr lang="en-US" altLang="en-US" dirty="0"/>
          </a:p>
          <a:p>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solidFill>
                  <a:prstClr val="black"/>
                </a:solidFill>
              </a:rPr>
              <a:pPr/>
              <a:t>9</a:t>
            </a:fld>
            <a:endParaRPr lang="en-US" alt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2E67C18-1E7E-4836-9399-C944E4840FB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5A94102-98B0-4F2B-96DC-84321ECF8A4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FBBA038B-CA4B-42D4-A05B-267EC5A9FA5F}"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7107907-D484-46D4-BE04-A28DD7D6B83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169865EF-6AC1-487F-93D7-5926660233E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E2D3921-7CE3-4F28-A2E5-34FE3304B54A}"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D9C1691-F9BC-421C-8264-ED1282876E2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B690C41-88AC-4958-B15B-73D4583CE00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A46A109-C53F-4C5A-8F5F-B8B1FD1E527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3703F3F-2E9D-4D6C-9861-B5AEA965258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7DCEA37-559B-4DE2-8DD5-9D4D172A4E0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ADF16349-F2AF-4ABF-8745-F3B688C9604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C793B83-5B88-41BA-96E9-3506D93EA182}"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8ADED25-D309-451D-8111-1FE715A6FDA2}"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64ECEC39-54F2-4D43-AB13-1035E7E528DC}"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93BDE65-42DB-4F9D-A8B3-2A747A78133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CEEE445-B4D0-49BA-B0BD-FB607E48D194}"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57EFD49-0239-44D8-AD4A-E7BD544D784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4C247A4-26E1-43A4-8E0E-D65C2FB4038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74C0ADA-BD40-4C26-B522-8B2FAC4903C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CE39DEE-8B4F-4529-A2FA-44ECBEBA730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5780396-A815-4DDA-BBCC-A7F534CBE3E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1CC8C41-EBB1-4634-9774-A3950992314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0FA7707-D878-470A-8555-76124039A75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B20EE53-6B9A-4849-B2C9-9AF36D74504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D3F7637-914A-4CFE-9275-213BBD23FF7E}"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84C36A7-D370-459C-8C49-4A886E83CB7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9D74CB4-273F-4570-B9AF-C72EA653B9D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F42C9A6-A87E-4F41-9C13-2CC34B1872F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FA9A4B0-423C-482C-ADD1-C6D96087B9B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108B6B5-72E8-432F-8079-D26575CE2C9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BC2D9B9-D183-45DE-8FAD-AD7B680766F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C841E1E-4D3C-46FC-9261-87EA06A9CDB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7DE8C6FD-1733-4C62-8BD6-7CC797183D8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CAC9B6F-377C-4370-997D-38521F314D9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172CF935-D8AB-4289-86AB-D57D02078749}"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485B584-83C8-447A-8110-527C471E26FA}"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82876EA6-DF55-4B34-82D3-93BB13203C2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44AC8635-6D4D-4D1B-A5B0-7F5325210CD8}"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D9F113C-6E34-4E20-93FE-71DFE9142A4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B73F042-E7D6-46C4-9DFF-5DE04C5F93A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C7A10169-5D5B-4F34-970A-8802B39E2D9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910017C-C233-4895-B47F-8DF05108B26F}"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A47B199-B06D-4F79-A84D-011A388C01D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BC6AFA1-D636-474B-8CAD-5F6A4356FC7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FFC66D5-838C-4C97-AA2B-D9081EFCA8D4}"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22B4D38-B225-4644-A634-748379E5D6DF}"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BEE48A8-CDE0-4946-87EC-78163B4C6271}"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8D2B595-6A14-41F0-A7FD-14B152157E3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6EBBEF0-4587-47D9-B374-4EE4FC8F926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5753E0F-DBF3-4147-8331-6435D76BF1F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7AEE084-A5F5-435C-BEFF-05B4C8E625C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47B87732-028B-4F98-B443-2556FAB9754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F785A94-11C6-4090-94CF-BE4DB76D578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A0C54CB9-6080-424E-9C01-5DC3A67E49E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44500FD-498D-4155-AE09-2631D0617ACF}"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D2DD4BD-09D7-44EF-9282-99C009A9309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5BB950E-8378-40AC-87C2-429DA26D0870}"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1A35673-31F5-4D3B-9113-6DCC8548C56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16B204B6-33F3-42DB-9222-0D79B88DAD3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46BC6B51-29F8-4266-A6F7-EBF89CC13AA2}"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57B7985-2B09-44BA-A2B2-69CFA2BEEB7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669DE17-6924-4E1F-8642-D6309581182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CCCCE5F-2D20-484D-9187-F64E2557F79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D03049A-2F7F-41E5-B326-BA789E069C7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490F598-B049-4E9B-8E09-3AAAE00C090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38C29D5-4C90-4022-90FD-EB2B1DC7E6E3}"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3CCAEEE-943A-4FBD-A011-AAA05A38F8F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28736C9-E5D4-4961-89C6-7D65FFC5819A}"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68F7D6E-F39F-4545-B32A-8023187BBCC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1BB8649-8BD8-475C-AB1F-600F33D0BF9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A56356D-FA48-4DF7-AC25-62CF7B7B2711}"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1F654CA-6A98-4C59-9CE3-16E07C58B15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0533ECC-18D8-4CEA-8080-DDB54C6339F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B0988F1-B09D-4842-BE86-9668321E78FB}"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0FC5191-F4E6-4894-89FC-425B3C1C9C5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A398D71-934B-4615-AB42-FC385696372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B0D3335-0625-4FF2-BFC8-01AF8AE7F47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4E63031-EB4B-4B51-A79A-E62596DFFC8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0F7CDB9-BB55-4519-9773-1621FAA4DC02}"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A239305-CC8F-4741-83C9-6F4C2D02221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3A85505-961A-469A-BC1B-B1FEC4EAD61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3FAE0BCA-1229-4401-A2DD-C7CD31527F8C}"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910765C-6A05-4054-A9C0-60564A89538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7D22D6C-EE1A-42B7-B609-66C3965DCF4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28926B2-8BF1-4239-A936-2C545C168B3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92F06655-B429-4CF5-AACE-AF6B9FE6D38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11199119-D0F4-40C5-9E7C-8B33995475C6}"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047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642A6A5D-7D78-4508-9F6D-CC68C6768400}"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09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D9DE5D9-38CD-4F04-BB7C-AB9B215FEA96}"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38A50B97-31E8-412B-B9BF-C21C63150116}"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1F062886-DAB0-4970-B2BD-E544837601C6}"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558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AF076BC-C0CE-485B-8087-5B252066D985}"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09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5278F6B3-D9AC-4E7D-9F17-05EB2FDC2A2C}"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7E9F8C-3483-4C7C-BE96-63D043DB4367}"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01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80BE952-FB00-4E02-B33C-68081DAD121B}"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3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1E49A4E-EC17-427F-854C-0BC9D40CE88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0901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22E8015-D5A6-4A1A-BA28-E947CA14651C}"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0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594B4B90-91EC-4CFF-A4A4-8BDAFBB99B07}"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35644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830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2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886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594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92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2069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6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1394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1968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597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0798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70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626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790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4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294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5120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489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43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204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97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05134FEB-7FB0-47EC-B933-1C0D0EA17FAA}"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794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43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552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7258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563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30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1142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892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7919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79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E9BB2128-9938-4CC8-A8E6-6F0DFC64F9AD}"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71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94530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612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109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143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50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539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3228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347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342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A04BE35-904B-4AD1-95B9-00E4D77F1F19}"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3848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19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0918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1742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77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7588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6550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003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73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469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51CF10F4-1107-4329-95B4-169C9F0D2B87}"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10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898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3263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0504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110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31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3745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5780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0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728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423DFD0-374F-4875-A605-93E9ED799469}"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4517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4458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5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0858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7353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650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09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139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587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D8FE3217-516B-411B-85D4-4EE4AED13575}"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935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19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905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1015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144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51972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625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469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6903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488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00A9C80-FF4A-42EF-BED9-A8E439B8616D}"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696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8431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6618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679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0842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838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ECAB966F-CF9F-462B-A2BF-7BEDF15B86D4}"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5FC2655-86C1-4B37-8B7D-70F6273CCC5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3C8C3AC-43CE-47FA-95D0-B59D983B824C}"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3B71795-FF6A-4282-B7D5-7B98F050C3A9}"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770D535-0CA9-4DB3-9D60-A64B313CA7B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EA6497E-E2EB-4898-8ABB-EEA1AB5ED84E}"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7C9193B-EAD4-47CE-A1F9-8CAE41C0BA90}"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291F1B1B-43CA-4438-8C1A-BE58A28F2A5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9F4C09D-C00A-49A8-A473-35CAC4CFD03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C2EE6FF-9504-430A-869F-20B4053B7A4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5457FFC-0328-497C-8FB0-275EA19C71B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t>4/26/2017</a:t>
            </a:fld>
            <a:endParaRPr lang="en-US" altLang="en-US"/>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2976425-11E1-4E38-BDAB-297F82997BB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F1DBCFF-585E-46F3-8A80-47D4616660C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DB062D55-28E0-4B15-AA92-7BBC11FBEDA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5BA3AA66-7171-4F27-8C2A-3AD44644519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ABDD0FA-775C-4844-8F71-4551AF8DC4A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6B3AA6E-FF78-464E-A988-CD29CA6E479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0D7FD283-AEC2-445A-9086-5957B7A1671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85F271D9-1F84-4DDE-8EF5-B0BFA3B4F4A8}"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24E220A9-49DF-461E-A18F-E8810A2B9219}"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2F5AE63-3C5A-449D-9F26-2108CEB76B7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D20CC21-F327-4DAE-B0B5-8EDB0D29C5DE}"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AF44020-C250-4D55-A1B4-9B1A588A84E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9DA51BB-BC0A-43FC-BD84-1025C22DE9C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D1D964F-EED1-4D31-BF17-C5A0E87FEA3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C33321A-C426-4502-94AC-71C3480D3CB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8419910-8E6E-432D-A798-50B03A23C0A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CAA8ED6-02B0-427F-A5DC-6DBAA1E77285}"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673A1CC-196E-43FA-9ADE-5A78F382F15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72A89D04-9546-41A9-8C6D-620A2CCFC82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5642955-5FEB-4C24-8018-59162A9474E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5767806-7FCD-494F-9E97-E063CF19A60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543245B-D27B-4D61-9F0E-9DC8A079ADE7}"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A4A24E1-2C7A-42DD-AC42-56028DAB8311}"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E7C99F2-EDA0-41E0-B0DA-66E2E371805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F7C06794-75C8-48F6-B561-4B09F656F2D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AC0E1B0-3B58-48A9-9214-F167EECA06D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0F89B0E-0940-401C-BF96-6ABB77517F5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0170129-E1F9-4018-A16F-91099348272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2DDCC4A-3D23-4FA3-9BDE-2F75A165CD8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CA01D4A-903C-45F6-B261-9E6C4CCFE8D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t>4/26/2017</a:t>
            </a:fld>
            <a:endParaRPr lang="en-US" alt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5A00B30-4218-4482-B122-EFFF5D607CE9}"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D3BBD51-14E9-44B1-8C13-AC17CB72FC1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F41641B-FA5D-4DDF-9488-A9A3C7960435}"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EFF5169-32C5-4A92-9D48-B0753010766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5C71C86-AB91-4FC0-AA17-81D6AD69317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A0721D5A-1154-4E63-8CC0-E01B4C50A9A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4F9D54B-D1C7-4CC8-BCA2-EECF4DF1D85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341F688-9404-4DFF-BD03-3FF33AB3D37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426AC12-A7BC-4C84-9B0B-E68EF2EAC52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D63138C6-3098-4433-B31C-71F4D61FB0C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A485AB8-06AF-4005-A53B-5FE9157AD97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C0A4637-F84D-440D-B3EE-D35A624D3434}"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6D738BC-160E-4D06-9E84-C8AE316EE6A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1CF6D8C-7BB7-4132-BB27-C7A9C54DEA55}"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288A5D8-F1B4-4C65-9421-FDCF9F2EAA5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B17AE98-27E3-4AF5-B43C-16444AA9ABB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73ED11A-D38F-42AC-AB66-A19B329377E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2441A96-6FD5-42BD-AD1F-90419C67E81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C015625-BEE0-4040-A719-307F3E99BA6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8779DF06-FC2E-4BE7-B540-57886F287D8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98A5F39-A6E4-4505-8383-58C2DE84CBBF}"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CF8A4E3-2C11-489C-BB1E-6E38E7B8667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88F63F69-CA69-4EE7-A37C-22A09230D7A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DA0AED8-4CD6-4116-9458-0D75D74910D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1953573-07CE-42CF-8596-1EDC7DFF42D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A7B9FE4-2599-4BE6-8110-E24AB6EC31B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B0D6D38-9BCC-440E-8C85-9C50199B4AF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32C8466E-69CE-4892-B962-493B6DC74E5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0104946-CE0C-412F-BC52-003E8F76531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7E84AD0-6017-4D58-96F5-80E2E6A2A7E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pn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pn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1.pn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1.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image" Target="../media/image1.pn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8D9D0-7D4A-4750-8EDC-C59B0ADE9748}" type="datetime1">
              <a:rPr lang="en-US" altLang="en-US" smtClean="0"/>
              <a:t>4/26/2017</a:t>
            </a:fld>
            <a:endParaRPr lang="en-US" altLang="en-US"/>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3C19457-4D64-479A-BE62-92139403E6B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C9BDA7-5663-4DB2-A62F-6B52204BA26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B2794F0-DA6E-4463-BA1D-2AB6BCC42147}"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50D849-7B82-4891-95D1-495C43264661}"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5CB1EAE-BD24-4A9F-8DBE-033B359DA98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97C6806-9989-4BAA-9999-F770CF0C4A2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23C306-6F8A-4634-B0C6-D2F4B7A3FDB5}"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7D5E63B-F065-4D11-9543-066F74AE4001}"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3B47BED7-F3ED-4D2E-9873-65878F6F30F7}"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7993911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09277086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47901982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82600318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87724539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30808713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329937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06869545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8D9D0-7D4A-4750-8EDC-C59B0ADE9748}"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01282805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2AA311BF-2717-4E80-AFD8-55BE60880C05}"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E808E96-4B51-4716-B9EE-13C42FC0DBA4}"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80EF851-9F1C-4DE7-87AA-9153766D66CF}"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EB66EEA-87A6-47DB-BF68-D2922B0BE068}"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DAD61C8-8C46-4D57-9DF2-A3BE3663CE2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9A90645-C202-41D7-B1BF-C685593A51AD}"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788085A-6E0A-4006-A929-51AA30D28EFB}"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5.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4.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55.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66.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0.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30.wma"/><Relationship Id="rId7" Type="http://schemas.openxmlformats.org/officeDocument/2006/relationships/image" Target="../media/image11.png"/><Relationship Id="rId2" Type="http://schemas.microsoft.com/office/2007/relationships/media" Target="../media/media30.wm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30.xml"/><Relationship Id="rId4" Type="http://schemas.openxmlformats.org/officeDocument/2006/relationships/slideLayout" Target="../slideLayouts/slideLayout138.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31.wma"/><Relationship Id="rId7" Type="http://schemas.openxmlformats.org/officeDocument/2006/relationships/image" Target="../media/image14.png"/><Relationship Id="rId2" Type="http://schemas.microsoft.com/office/2007/relationships/media" Target="../media/media31.wma"/><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notesSlide" Target="../notesSlides/notesSlide31.xml"/><Relationship Id="rId4"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5.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36.wma"/><Relationship Id="rId1" Type="http://schemas.microsoft.com/office/2007/relationships/media" Target="../media/media36.wma"/><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8.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88.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7.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26.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a:t>Grade 7</a:t>
            </a:r>
            <a:r>
              <a:rPr lang="en-US" altLang="en-US" sz="2800" b="1" dirty="0" smtClean="0"/>
              <a:t> Mathematics</a:t>
            </a:r>
            <a:endParaRPr lang="en-US" altLang="en-US" sz="2800" b="1" dirty="0"/>
          </a:p>
          <a:p>
            <a:r>
              <a:rPr lang="en-US" altLang="en-US" sz="2800" b="1" dirty="0"/>
              <a:t>Overview 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smtClean="0">
                <a:solidFill>
                  <a:srgbClr val="FFFFFF"/>
                </a:solidFill>
              </a:rPr>
              <a:t>2016 </a:t>
            </a:r>
            <a:r>
              <a:rPr lang="en-US" altLang="en-US" sz="4400" b="1" i="1" kern="0" smtClean="0">
                <a:solidFill>
                  <a:srgbClr val="FFFFFF"/>
                </a:solidFill>
              </a:rPr>
              <a:t>Mathematics </a:t>
            </a:r>
            <a:br>
              <a:rPr lang="en-US" altLang="en-US" sz="4400" b="1" i="1" kern="0" smtClean="0">
                <a:solidFill>
                  <a:srgbClr val="FFFFFF"/>
                </a:solidFill>
              </a:rPr>
            </a:br>
            <a:r>
              <a:rPr lang="en-US" altLang="en-US" sz="4400" b="1" i="1" kern="0" smtClean="0">
                <a:solidFill>
                  <a:srgbClr val="FFFFFF"/>
                </a:solidFill>
              </a:rPr>
              <a:t>Standards of Learning</a:t>
            </a:r>
            <a:endParaRPr lang="en-US" altLang="en-US" sz="4400" b="1" kern="0" dirty="0">
              <a:solidFill>
                <a:srgbClr val="FFFFFF"/>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solidFill>
                  <a:srgbClr val="000000"/>
                </a:solidFill>
              </a:rPr>
              <a:pPr/>
              <a:t>1</a:t>
            </a:fld>
            <a:endParaRPr lang="en-US" altLang="en-US" dirty="0">
              <a:solidFill>
                <a:srgbClr val="000000"/>
              </a:solidFill>
            </a:endParaRPr>
          </a:p>
        </p:txBody>
      </p:sp>
      <p:sp>
        <p:nvSpPr>
          <p:cNvPr id="6" name="Rectangle 5"/>
          <p:cNvSpPr/>
          <p:nvPr/>
        </p:nvSpPr>
        <p:spPr>
          <a:xfrm>
            <a:off x="668740" y="5685262"/>
            <a:ext cx="7751928" cy="369332"/>
          </a:xfrm>
          <a:prstGeom prst="rect">
            <a:avLst/>
          </a:prstGeom>
        </p:spPr>
        <p:txBody>
          <a:bodyPr wrap="square">
            <a:spAutoFit/>
          </a:bodyPr>
          <a:lstStyle/>
          <a:p>
            <a:pPr algn="ctr"/>
            <a:r>
              <a:rPr lang="en-US" dirty="0" smtClean="0">
                <a:solidFill>
                  <a:srgbClr val="000000"/>
                </a:solidFill>
                <a:latin typeface="Calibri" panose="020F0502020204030204" pitchFamily="34" charset="0"/>
              </a:rPr>
              <a:t>Referenced </a:t>
            </a:r>
            <a:r>
              <a:rPr lang="en-US" dirty="0">
                <a:solidFill>
                  <a:srgbClr val="000000"/>
                </a:solidFill>
                <a:latin typeface="Calibri" panose="020F0502020204030204" pitchFamily="34" charset="0"/>
              </a:rPr>
              <a:t>documents available </a:t>
            </a:r>
            <a:r>
              <a:rPr lang="en-US" dirty="0" smtClean="0">
                <a:solidFill>
                  <a:srgbClr val="000000"/>
                </a:solidFill>
                <a:latin typeface="Calibri" panose="020F0502020204030204" pitchFamily="34" charset="0"/>
              </a:rPr>
              <a:t>at </a:t>
            </a:r>
            <a:r>
              <a:rPr lang="en-US" dirty="0">
                <a:solidFill>
                  <a:srgbClr val="000000"/>
                </a:solidFill>
                <a:latin typeface="Calibri" panose="020F0502020204030204" pitchFamily="34" charset="0"/>
                <a:hlinkClick r:id="rId5"/>
              </a:rPr>
              <a:t>VDOE Mathematics 2016</a:t>
            </a:r>
            <a:r>
              <a:rPr lang="en-US" dirty="0">
                <a:solidFill>
                  <a:srgbClr val="000000"/>
                </a:solidFill>
                <a:latin typeface="Calibri" panose="020F0502020204030204" pitchFamily="34" charset="0"/>
              </a:rPr>
              <a:t> </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63143191"/>
      </p:ext>
    </p:extLst>
  </p:cSld>
  <p:clrMapOvr>
    <a:masterClrMapping/>
  </p:clrMapOvr>
  <mc:AlternateContent xmlns:mc="http://schemas.openxmlformats.org/markup-compatibility/2006" xmlns:p14="http://schemas.microsoft.com/office/powerpoint/2010/main">
    <mc:Choice Requires="p14">
      <p:transition p14:dur="10" advTm="34541"/>
    </mc:Choice>
    <mc:Fallback xmlns="">
      <p:transition advTm="34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Curriculum Frameworks</a:t>
            </a:r>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solidFill>
                  <a:srgbClr val="000000"/>
                </a:solidFill>
              </a:rPr>
              <a:pPr/>
              <a:t>10</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7" name="AutoShape 6"/>
          <p:cNvSpPr>
            <a:spLocks noChangeArrowheads="1"/>
          </p:cNvSpPr>
          <p:nvPr/>
        </p:nvSpPr>
        <p:spPr bwMode="auto">
          <a:xfrm rot="1209468">
            <a:off x="5893858" y="3253809"/>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1328058343"/>
      </p:ext>
    </p:extLst>
  </p:cSld>
  <p:clrMapOvr>
    <a:masterClrMapping/>
  </p:clrMapOvr>
  <mc:AlternateContent xmlns:mc="http://schemas.openxmlformats.org/markup-compatibility/2006" xmlns:p14="http://schemas.microsoft.com/office/powerpoint/2010/main">
    <mc:Choice Requires="p14">
      <p:transition p14:dur="10" advTm="22515"/>
    </mc:Choice>
    <mc:Fallback xmlns="">
      <p:transition advTm="22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25" y="684514"/>
            <a:ext cx="8692738" cy="60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83179" y="1025104"/>
            <a:ext cx="1472199"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842660" y="1025104"/>
            <a:ext cx="2108518"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930225" y="1659849"/>
            <a:ext cx="1219200" cy="2372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19600" y="12192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65175" y="21247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2377177" y="3923658"/>
            <a:ext cx="841036" cy="70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03213" y="5793031"/>
            <a:ext cx="2746075" cy="258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6844706" y="4960766"/>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4438683" y="4975892"/>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a:p>
        </p:txBody>
      </p:sp>
      <p:cxnSp>
        <p:nvCxnSpPr>
          <p:cNvPr id="14" name="Straight Connector 13"/>
          <p:cNvCxnSpPr/>
          <p:nvPr/>
        </p:nvCxnSpPr>
        <p:spPr>
          <a:xfrm>
            <a:off x="3307128" y="3022961"/>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337638" y="2018805"/>
            <a:ext cx="1376866" cy="431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9386" y="973777"/>
            <a:ext cx="5082635" cy="2303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43896" y="971799"/>
            <a:ext cx="3479470" cy="2234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5631" y="3194462"/>
            <a:ext cx="5130140" cy="3241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55771" y="3194463"/>
            <a:ext cx="3467596" cy="3230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9932" y="3111336"/>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387439" y="3121233"/>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55140332"/>
      </p:ext>
    </p:extLst>
  </p:cSld>
  <p:clrMapOvr>
    <a:masterClrMapping/>
  </p:clrMapOvr>
  <mc:AlternateContent xmlns:mc="http://schemas.openxmlformats.org/markup-compatibility/2006" xmlns:p14="http://schemas.microsoft.com/office/powerpoint/2010/main">
    <mc:Choice Requires="p14">
      <p:transition p14:dur="10" advTm="63616"/>
    </mc:Choice>
    <mc:Fallback xmlns="">
      <p:transition advTm="63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5" fill="hold" display="0">
                  <p:stCondLst>
                    <p:cond delay="indefinite"/>
                  </p:stCondLst>
                  <p:endCondLst>
                    <p:cond evt="onStopAudio" delay="0">
                      <p:tgtEl>
                        <p:sldTgt/>
                      </p:tgtEl>
                    </p:cond>
                  </p:endCondLst>
                </p:cTn>
                <p:tgtEl>
                  <p:spTgt spid="5"/>
                </p:tgtEl>
              </p:cMediaNode>
            </p:audio>
          </p:childTnLst>
        </p:cTn>
      </p:par>
    </p:tnLst>
    <p:bldLst>
      <p:bldP spid="7" grpId="0" animBg="1"/>
      <p:bldP spid="8" grpId="0" animBg="1"/>
      <p:bldP spid="9" grpId="0" animBg="1"/>
      <p:bldP spid="10" grpId="0" animBg="1"/>
      <p:bldP spid="11" grpId="0" animBg="1"/>
      <p:bldP spid="6" grpId="0" animBg="1"/>
      <p:bldP spid="20" grpId="0" animBg="1"/>
      <p:bldP spid="3" grpId="0" animBg="1"/>
      <p:bldP spid="17" grpId="0" animBg="1"/>
      <p:bldP spid="19"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50" y="688771"/>
            <a:ext cx="8866240" cy="590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48400" y="745175"/>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55471" y="733302"/>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885175" y="2667000"/>
            <a:ext cx="176055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914402" y="4027715"/>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12574" y="3633849"/>
            <a:ext cx="4222668" cy="6531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756" y="3241964"/>
            <a:ext cx="4275117" cy="3206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a:p>
        </p:txBody>
      </p:sp>
      <p:sp>
        <p:nvSpPr>
          <p:cNvPr id="10" name="Oval 9"/>
          <p:cNvSpPr/>
          <p:nvPr/>
        </p:nvSpPr>
        <p:spPr>
          <a:xfrm>
            <a:off x="1571501" y="6108866"/>
            <a:ext cx="862941" cy="244433"/>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31705678"/>
      </p:ext>
    </p:extLst>
  </p:cSld>
  <p:clrMapOvr>
    <a:masterClrMapping/>
  </p:clrMapOvr>
  <mc:AlternateContent xmlns:mc="http://schemas.openxmlformats.org/markup-compatibility/2006" xmlns:p14="http://schemas.microsoft.com/office/powerpoint/2010/main">
    <mc:Choice Requires="p14">
      <p:transition p14:dur="10" advTm="47172"/>
    </mc:Choice>
    <mc:Fallback xmlns="">
      <p:transition advTm="47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5" grpId="0" animBg="1"/>
      <p:bldP spid="6" grpId="0" animBg="1"/>
      <p:bldP spid="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13</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91319164"/>
      </p:ext>
    </p:extLst>
  </p:cSld>
  <p:clrMapOvr>
    <a:masterClrMapping/>
  </p:clrMapOvr>
  <mc:AlternateContent xmlns:mc="http://schemas.openxmlformats.org/markup-compatibility/2006" xmlns:p14="http://schemas.microsoft.com/office/powerpoint/2010/main">
    <mc:Choice Requires="p14">
      <p:transition p14:dur="10" advTm="4650"/>
    </mc:Choice>
    <mc:Fallback xmlns="">
      <p:transition advTm="4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2491580"/>
              </p:ext>
            </p:extLst>
          </p:nvPr>
        </p:nvGraphicFramePr>
        <p:xfrm>
          <a:off x="533400" y="990601"/>
          <a:ext cx="8153400" cy="2697480"/>
        </p:xfrm>
        <a:graphic>
          <a:graphicData uri="http://schemas.openxmlformats.org/drawingml/2006/table">
            <a:tbl>
              <a:tblPr firstRow="1" firstCol="1" bandRow="1">
                <a:tableStyleId>{5C22544A-7EE6-4342-B048-85BDC9FD1C3A}</a:tableStyleId>
              </a:tblPr>
              <a:tblGrid>
                <a:gridCol w="4076700"/>
                <a:gridCol w="4076700"/>
              </a:tblGrid>
              <a:tr h="31355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1843">
                <a:tc>
                  <a:txBody>
                    <a:bodyPr/>
                    <a:lstStyle/>
                    <a:p>
                      <a:pPr marL="347345" marR="0" indent="-347345">
                        <a:spcBef>
                          <a:spcPts val="600"/>
                        </a:spcBef>
                        <a:spcAft>
                          <a:spcPts val="0"/>
                        </a:spcAft>
                      </a:pPr>
                      <a:r>
                        <a:rPr lang="en-US" sz="1400" dirty="0" smtClean="0">
                          <a:solidFill>
                            <a:srgbClr val="000000"/>
                          </a:solidFill>
                          <a:effectLst/>
                          <a:latin typeface="Calibri"/>
                          <a:ea typeface="Times"/>
                        </a:rPr>
                        <a:t>7.1	The student will</a:t>
                      </a:r>
                      <a:endParaRPr lang="en-US" sz="1800" dirty="0" smtClean="0">
                        <a:effectLst/>
                        <a:latin typeface="Times New Roman"/>
                        <a:ea typeface="Times"/>
                      </a:endParaRPr>
                    </a:p>
                    <a:p>
                      <a:pPr marL="690245" marR="0" indent="-342900">
                        <a:spcBef>
                          <a:spcPts val="0"/>
                        </a:spcBef>
                        <a:spcAft>
                          <a:spcPts val="0"/>
                        </a:spcAft>
                        <a:buFont typeface="+mj-lt"/>
                        <a:buAutoNum type="alphaLcParenR"/>
                      </a:pPr>
                      <a:r>
                        <a:rPr lang="en-US" sz="1400" dirty="0" smtClean="0">
                          <a:solidFill>
                            <a:srgbClr val="000000"/>
                          </a:solidFill>
                          <a:effectLst/>
                          <a:latin typeface="Calibri"/>
                          <a:ea typeface="Times"/>
                        </a:rPr>
                        <a:t>investigate and describe the concept of negative exponents for powers of ten;</a:t>
                      </a:r>
                      <a:endParaRPr lang="en-US" sz="1800" dirty="0" smtClean="0">
                        <a:effectLst/>
                        <a:latin typeface="Times New Roman"/>
                        <a:ea typeface="Times"/>
                      </a:endParaRPr>
                    </a:p>
                    <a:p>
                      <a:pPr marL="690245" marR="0" indent="-342900">
                        <a:spcBef>
                          <a:spcPts val="0"/>
                        </a:spcBef>
                        <a:spcAft>
                          <a:spcPts val="0"/>
                        </a:spcAft>
                        <a:buFont typeface="+mj-lt"/>
                        <a:buAutoNum type="alphaLcParenR"/>
                      </a:pPr>
                      <a:r>
                        <a:rPr lang="en-US" sz="1400" dirty="0" smtClean="0">
                          <a:solidFill>
                            <a:srgbClr val="000000"/>
                          </a:solidFill>
                          <a:effectLst/>
                          <a:latin typeface="Calibri"/>
                          <a:ea typeface="Times"/>
                        </a:rPr>
                        <a:t>determine scientific notation for numbers greater than zero;*</a:t>
                      </a:r>
                      <a:endParaRPr lang="en-US" sz="1800" dirty="0" smtClean="0">
                        <a:effectLst/>
                        <a:latin typeface="Times New Roman"/>
                        <a:ea typeface="Times"/>
                      </a:endParaRPr>
                    </a:p>
                    <a:p>
                      <a:pPr marL="690245" marR="0" indent="-342900">
                        <a:spcBef>
                          <a:spcPts val="0"/>
                        </a:spcBef>
                        <a:spcAft>
                          <a:spcPts val="0"/>
                        </a:spcAft>
                        <a:buFont typeface="+mj-lt"/>
                        <a:buAutoNum type="alphaLcParenR"/>
                      </a:pPr>
                      <a:r>
                        <a:rPr lang="en-US" sz="1400" dirty="0" smtClean="0">
                          <a:solidFill>
                            <a:srgbClr val="000000"/>
                          </a:solidFill>
                          <a:effectLst/>
                          <a:latin typeface="Calibri"/>
                          <a:ea typeface="Times"/>
                        </a:rPr>
                        <a:t>compare and order fractions, decimals, </a:t>
                      </a:r>
                      <a:r>
                        <a:rPr lang="en-US" sz="1400" dirty="0" err="1" smtClean="0">
                          <a:solidFill>
                            <a:srgbClr val="000000"/>
                          </a:solidFill>
                          <a:effectLst/>
                          <a:latin typeface="Calibri"/>
                          <a:ea typeface="Times"/>
                        </a:rPr>
                        <a:t>percents</a:t>
                      </a:r>
                      <a:r>
                        <a:rPr lang="en-US" sz="1400" dirty="0" smtClean="0">
                          <a:solidFill>
                            <a:srgbClr val="000000"/>
                          </a:solidFill>
                          <a:effectLst/>
                          <a:latin typeface="Calibri"/>
                          <a:ea typeface="Times"/>
                        </a:rPr>
                        <a:t>, and numbers written in scientific notation;*</a:t>
                      </a:r>
                      <a:endParaRPr lang="en-US" sz="1800" dirty="0" smtClean="0">
                        <a:effectLst/>
                        <a:latin typeface="Times New Roman"/>
                        <a:ea typeface="Times"/>
                      </a:endParaRPr>
                    </a:p>
                    <a:p>
                      <a:pPr marL="690245" marR="0" indent="-342900">
                        <a:spcBef>
                          <a:spcPts val="0"/>
                        </a:spcBef>
                        <a:spcAft>
                          <a:spcPts val="0"/>
                        </a:spcAft>
                        <a:buFont typeface="+mj-lt"/>
                        <a:buAutoNum type="alphaLcParenR"/>
                      </a:pPr>
                      <a:r>
                        <a:rPr lang="en-US" sz="1400" dirty="0" smtClean="0">
                          <a:solidFill>
                            <a:srgbClr val="000000"/>
                          </a:solidFill>
                          <a:effectLst/>
                          <a:latin typeface="Calibri"/>
                          <a:ea typeface="Times"/>
                        </a:rPr>
                        <a:t>determine square roots;* and</a:t>
                      </a:r>
                      <a:endParaRPr lang="en-US" sz="1800" dirty="0" smtClean="0">
                        <a:solidFill>
                          <a:schemeClr val="lt1"/>
                        </a:solidFill>
                        <a:effectLst/>
                        <a:latin typeface="Times New Roman"/>
                        <a:ea typeface="Times"/>
                      </a:endParaRPr>
                    </a:p>
                    <a:p>
                      <a:pPr marL="690245" marR="0" indent="-342900">
                        <a:spcBef>
                          <a:spcPts val="0"/>
                        </a:spcBef>
                        <a:spcAft>
                          <a:spcPts val="0"/>
                        </a:spcAft>
                        <a:buFont typeface="+mj-lt"/>
                        <a:buAutoNum type="alphaLcParenR"/>
                      </a:pPr>
                      <a:r>
                        <a:rPr lang="en-US" sz="1400" b="1" kern="1200" dirty="0" smtClean="0">
                          <a:solidFill>
                            <a:srgbClr val="000000"/>
                          </a:solidFill>
                          <a:effectLst/>
                          <a:latin typeface="Calibri"/>
                          <a:ea typeface="Times"/>
                          <a:cs typeface="+mn-cs"/>
                        </a:rPr>
                        <a:t>identify and describe absolute value for</a:t>
                      </a:r>
                      <a:r>
                        <a:rPr lang="en-US" sz="1400" b="1" kern="1200" baseline="0" dirty="0" smtClean="0">
                          <a:solidFill>
                            <a:srgbClr val="000000"/>
                          </a:solidFill>
                          <a:effectLst/>
                          <a:latin typeface="Calibri"/>
                          <a:ea typeface="Times"/>
                          <a:cs typeface="+mn-cs"/>
                        </a:rPr>
                        <a:t> </a:t>
                      </a:r>
                      <a:r>
                        <a:rPr lang="en-US" sz="1400" b="1" kern="1200" dirty="0" smtClean="0">
                          <a:solidFill>
                            <a:srgbClr val="000000"/>
                          </a:solidFill>
                          <a:effectLst/>
                          <a:latin typeface="Calibri"/>
                          <a:ea typeface="Times"/>
                          <a:cs typeface="+mn-cs"/>
                        </a:rPr>
                        <a:t>rational numbers.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28930" marR="0" indent="-328930">
                        <a:spcBef>
                          <a:spcPts val="600"/>
                        </a:spcBef>
                        <a:spcAft>
                          <a:spcPts val="0"/>
                        </a:spcAft>
                      </a:pPr>
                      <a:r>
                        <a:rPr lang="en-US" sz="1400" b="1" dirty="0" smtClean="0">
                          <a:solidFill>
                            <a:srgbClr val="000000"/>
                          </a:solidFill>
                          <a:effectLst/>
                          <a:latin typeface="Calibri" panose="020F0502020204030204" pitchFamily="34" charset="0"/>
                          <a:ea typeface="Times"/>
                        </a:rPr>
                        <a:t>7.1	The student will </a:t>
                      </a:r>
                      <a:endParaRPr lang="en-US" sz="1400" b="1" dirty="0" smtClean="0">
                        <a:effectLst/>
                        <a:latin typeface="Calibri" panose="020F0502020204030204" pitchFamily="34" charset="0"/>
                        <a:ea typeface="Times"/>
                      </a:endParaRPr>
                    </a:p>
                    <a:p>
                      <a:pPr marL="687388" marR="0" lvl="0" indent="-342900">
                        <a:spcBef>
                          <a:spcPts val="0"/>
                        </a:spcBef>
                        <a:spcAft>
                          <a:spcPts val="0"/>
                        </a:spcAft>
                        <a:buFont typeface="+mj-lt"/>
                        <a:buAutoNum type="alphaLcParenR"/>
                        <a:tabLst>
                          <a:tab pos="0" algn="l"/>
                        </a:tabLst>
                      </a:pPr>
                      <a:r>
                        <a:rPr lang="en-US" sz="1400" b="1" dirty="0" smtClean="0">
                          <a:solidFill>
                            <a:srgbClr val="000000"/>
                          </a:solidFill>
                          <a:effectLst/>
                          <a:latin typeface="Calibri" panose="020F0502020204030204" pitchFamily="34" charset="0"/>
                          <a:ea typeface="Times"/>
                        </a:rPr>
                        <a:t>investigate and describe the concept of negative exponents for powers of ten;</a:t>
                      </a:r>
                      <a:endParaRPr lang="en-US" sz="1400" b="1" dirty="0" smtClean="0">
                        <a:effectLst/>
                        <a:latin typeface="Calibri" panose="020F0502020204030204" pitchFamily="34" charset="0"/>
                        <a:ea typeface="Times"/>
                      </a:endParaRPr>
                    </a:p>
                    <a:p>
                      <a:pPr marL="687388" marR="0" lvl="0" indent="-342900">
                        <a:spcBef>
                          <a:spcPts val="0"/>
                        </a:spcBef>
                        <a:spcAft>
                          <a:spcPts val="0"/>
                        </a:spcAft>
                        <a:buFont typeface="+mj-lt"/>
                        <a:buAutoNum type="alphaLcParenR"/>
                        <a:tabLst>
                          <a:tab pos="0" algn="l"/>
                        </a:tabLst>
                      </a:pPr>
                      <a:r>
                        <a:rPr lang="en-US" sz="1400" b="1" dirty="0" smtClean="0">
                          <a:solidFill>
                            <a:srgbClr val="000000"/>
                          </a:solidFill>
                          <a:effectLst/>
                          <a:latin typeface="Calibri" panose="020F0502020204030204" pitchFamily="34" charset="0"/>
                          <a:ea typeface="Times"/>
                        </a:rPr>
                        <a:t>compare and order numbers greater than zero written in scientific notation;*</a:t>
                      </a:r>
                      <a:endParaRPr lang="en-US" sz="1400" b="1" dirty="0" smtClean="0">
                        <a:effectLst/>
                        <a:latin typeface="Calibri" panose="020F0502020204030204" pitchFamily="34" charset="0"/>
                        <a:ea typeface="Times"/>
                      </a:endParaRPr>
                    </a:p>
                    <a:p>
                      <a:pPr marL="687388" marR="0" lvl="0" indent="-342900">
                        <a:spcBef>
                          <a:spcPts val="0"/>
                        </a:spcBef>
                        <a:spcAft>
                          <a:spcPts val="0"/>
                        </a:spcAft>
                        <a:buFont typeface="+mj-lt"/>
                        <a:buAutoNum type="alphaLcParenR"/>
                        <a:tabLst>
                          <a:tab pos="0" algn="l"/>
                        </a:tabLst>
                      </a:pPr>
                      <a:r>
                        <a:rPr lang="en-US" sz="1400" b="1" dirty="0" smtClean="0">
                          <a:solidFill>
                            <a:srgbClr val="000000"/>
                          </a:solidFill>
                          <a:effectLst/>
                          <a:latin typeface="Calibri" panose="020F0502020204030204" pitchFamily="34" charset="0"/>
                          <a:ea typeface="Times"/>
                        </a:rPr>
                        <a:t>compare and order rational numbers;* </a:t>
                      </a:r>
                      <a:endParaRPr lang="en-US" sz="1400" b="1" dirty="0" smtClean="0">
                        <a:effectLst/>
                        <a:latin typeface="Calibri" panose="020F0502020204030204" pitchFamily="34" charset="0"/>
                        <a:ea typeface="Times"/>
                      </a:endParaRPr>
                    </a:p>
                    <a:p>
                      <a:pPr marL="687388" marR="0" lvl="0" indent="-342900">
                        <a:spcBef>
                          <a:spcPts val="0"/>
                        </a:spcBef>
                        <a:spcAft>
                          <a:spcPts val="0"/>
                        </a:spcAft>
                        <a:buFont typeface="+mj-lt"/>
                        <a:buAutoNum type="alphaLcParenR"/>
                        <a:tabLst>
                          <a:tab pos="0" algn="l"/>
                        </a:tabLst>
                      </a:pPr>
                      <a:r>
                        <a:rPr lang="en-US" sz="1400" b="1" dirty="0" smtClean="0">
                          <a:solidFill>
                            <a:srgbClr val="000000"/>
                          </a:solidFill>
                          <a:effectLst/>
                          <a:latin typeface="Calibri" panose="020F0502020204030204" pitchFamily="34" charset="0"/>
                          <a:ea typeface="Times"/>
                        </a:rPr>
                        <a:t>determine square roots of perfect squares;*and</a:t>
                      </a:r>
                      <a:endParaRPr lang="en-US" sz="1400" b="1" dirty="0" smtClean="0">
                        <a:effectLst/>
                        <a:latin typeface="Calibri" panose="020F0502020204030204" pitchFamily="34" charset="0"/>
                        <a:ea typeface="Times"/>
                      </a:endParaRPr>
                    </a:p>
                    <a:p>
                      <a:pPr marL="687388" indent="-342900">
                        <a:buFont typeface="+mj-lt"/>
                        <a:buAutoNum type="alphaLcParenR"/>
                      </a:pPr>
                      <a:r>
                        <a:rPr lang="en-US" sz="1400" b="1" dirty="0" smtClean="0">
                          <a:solidFill>
                            <a:srgbClr val="000000"/>
                          </a:solidFill>
                          <a:effectLst/>
                          <a:latin typeface="Calibri" panose="020F0502020204030204" pitchFamily="34" charset="0"/>
                          <a:ea typeface="Times"/>
                          <a:cs typeface="Times New Roman"/>
                        </a:rPr>
                        <a:t>identify and describe absolute value of rational numbers.</a:t>
                      </a:r>
                      <a:endParaRPr lang="en-US" sz="1400" b="1"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982190"/>
            <a:ext cx="8150510" cy="180049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a:solidFill>
                  <a:schemeClr val="bg1"/>
                </a:solidFill>
                <a:latin typeface="Calibri" panose="020F0502020204030204" pitchFamily="34" charset="0"/>
              </a:rPr>
              <a:t>Compare and order no more than four numbers written in scientific notation; convert between a number written in scientific notation and </a:t>
            </a:r>
            <a:r>
              <a:rPr lang="en-US" altLang="en-US" sz="1600" b="1" dirty="0" smtClean="0">
                <a:solidFill>
                  <a:schemeClr val="bg1"/>
                </a:solidFill>
                <a:latin typeface="Calibri" panose="020F0502020204030204" pitchFamily="34" charset="0"/>
              </a:rPr>
              <a:t>decimals</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Compare </a:t>
            </a:r>
            <a:r>
              <a:rPr lang="en-US" altLang="en-US" sz="1600" b="1" dirty="0">
                <a:solidFill>
                  <a:schemeClr val="bg1"/>
                </a:solidFill>
                <a:latin typeface="Calibri" panose="020F0502020204030204" pitchFamily="34" charset="0"/>
              </a:rPr>
              <a:t>and order rational numbers (positive/negative) expressed as integers, fractions (proper/improper), mixed numbers, decimals, and </a:t>
            </a:r>
            <a:r>
              <a:rPr lang="en-US" altLang="en-US" sz="1600" b="1" dirty="0" err="1" smtClean="0">
                <a:solidFill>
                  <a:schemeClr val="bg1"/>
                </a:solidFill>
                <a:latin typeface="Calibri" panose="020F0502020204030204" pitchFamily="34" charset="0"/>
              </a:rPr>
              <a:t>percents</a:t>
            </a:r>
            <a:endParaRPr lang="en-US" altLang="en-US" sz="1600" b="1" dirty="0" smtClean="0">
              <a:solidFill>
                <a:schemeClr val="bg1"/>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Determine the absolute value of a rational number</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a:p>
        </p:txBody>
      </p:sp>
      <p:sp>
        <p:nvSpPr>
          <p:cNvPr id="7" name="TextBox 6"/>
          <p:cNvSpPr txBox="1"/>
          <p:nvPr/>
        </p:nvSpPr>
        <p:spPr>
          <a:xfrm>
            <a:off x="557150" y="6198919"/>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45522585"/>
      </p:ext>
    </p:extLst>
  </p:cSld>
  <p:clrMapOvr>
    <a:masterClrMapping/>
  </p:clrMapOvr>
  <mc:AlternateContent xmlns:mc="http://schemas.openxmlformats.org/markup-compatibility/2006" xmlns:p14="http://schemas.microsoft.com/office/powerpoint/2010/main">
    <mc:Choice Requires="p14">
      <p:transition p14:dur="10" advTm="50147"/>
    </mc:Choice>
    <mc:Fallback xmlns="">
      <p:transition advTm="50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3721269"/>
              </p:ext>
            </p:extLst>
          </p:nvPr>
        </p:nvGraphicFramePr>
        <p:xfrm>
          <a:off x="533400" y="990600"/>
          <a:ext cx="8229600" cy="1599031"/>
        </p:xfrm>
        <a:graphic>
          <a:graphicData uri="http://schemas.openxmlformats.org/drawingml/2006/table">
            <a:tbl>
              <a:tblPr firstRow="1" firstCol="1" bandRow="1">
                <a:tableStyleId>{5C22544A-7EE6-4342-B048-85BDC9FD1C3A}</a:tableStyleId>
              </a:tblPr>
              <a:tblGrid>
                <a:gridCol w="4114800"/>
                <a:gridCol w="4114800"/>
              </a:tblGrid>
              <a:tr h="17158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48511">
                <a:tc>
                  <a:txBody>
                    <a:bodyPr/>
                    <a:lstStyle/>
                    <a:p>
                      <a:pPr marL="347345" marR="0" indent="-347345">
                        <a:spcBef>
                          <a:spcPts val="600"/>
                        </a:spcBef>
                        <a:spcAft>
                          <a:spcPts val="0"/>
                        </a:spcAft>
                      </a:pPr>
                      <a:r>
                        <a:rPr lang="en-US" sz="1400" dirty="0" smtClean="0">
                          <a:solidFill>
                            <a:srgbClr val="000000"/>
                          </a:solidFill>
                          <a:effectLst/>
                          <a:latin typeface="Calibri"/>
                          <a:ea typeface="Times"/>
                          <a:cs typeface="Times New Roman"/>
                        </a:rPr>
                        <a:t>7.2	The student will describe and represent arithmetic and geometric sequences, using variable expressions</a:t>
                      </a:r>
                      <a:r>
                        <a:rPr lang="en-US" sz="1400" dirty="0" smtClean="0">
                          <a:solidFill>
                            <a:srgbClr val="FF0000"/>
                          </a:solidFill>
                          <a:effectLst/>
                          <a:latin typeface="Calibri"/>
                          <a:ea typeface="Times"/>
                          <a:cs typeface="Times New Roman"/>
                        </a:rPr>
                        <a:t>. [Included in AFDA.1 EKS and AII.5]</a:t>
                      </a:r>
                      <a:endParaRPr lang="en-US" sz="1400" dirty="0" smtClean="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0"/>
                        </a:spcAft>
                      </a:pPr>
                      <a:endParaRPr lang="en-US" sz="1400" b="1" dirty="0" smtClean="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2952008"/>
            <a:ext cx="8229600" cy="66172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Removed from Grade 7 and included in AFDA.1 EKS and AII.5</a:t>
            </a:r>
            <a:endParaRPr lang="en-US" altLang="en-US" sz="1600" b="1"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15</a:t>
            </a:fld>
            <a:endParaRPr lang="en-US" alt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17246"/>
    </mc:Choice>
    <mc:Fallback xmlns="">
      <p:transition advTm="17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16</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63648548"/>
      </p:ext>
    </p:extLst>
  </p:cSld>
  <p:clrMapOvr>
    <a:masterClrMapping/>
  </p:clrMapOvr>
  <mc:AlternateContent xmlns:mc="http://schemas.openxmlformats.org/markup-compatibility/2006" xmlns:p14="http://schemas.microsoft.com/office/powerpoint/2010/main">
    <mc:Choice Requires="p14">
      <p:transition p14:dur="10" advTm="5292"/>
    </mc:Choice>
    <mc:Fallback xmlns="">
      <p:transition advTm="5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9438576"/>
              </p:ext>
            </p:extLst>
          </p:nvPr>
        </p:nvGraphicFramePr>
        <p:xfrm>
          <a:off x="530352" y="990600"/>
          <a:ext cx="8229600" cy="1215385"/>
        </p:xfrm>
        <a:graphic>
          <a:graphicData uri="http://schemas.openxmlformats.org/drawingml/2006/table">
            <a:tbl>
              <a:tblPr firstRow="1" firstCol="1" bandRow="1">
                <a:tableStyleId>{5C22544A-7EE6-4342-B048-85BDC9FD1C3A}</a:tableStyleId>
              </a:tblPr>
              <a:tblGrid>
                <a:gridCol w="4114800"/>
                <a:gridCol w="4114800"/>
              </a:tblGrid>
              <a:tr h="23459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64865">
                <a:tc>
                  <a:txBody>
                    <a:bodyPr/>
                    <a:lstStyle/>
                    <a:p>
                      <a:pPr marL="347345" marR="0" indent="-347345">
                        <a:spcBef>
                          <a:spcPts val="600"/>
                        </a:spcBef>
                        <a:spcAft>
                          <a:spcPts val="0"/>
                        </a:spcAft>
                      </a:pPr>
                      <a:endParaRPr lang="en-US" sz="1400" dirty="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lvl="0" indent="-344488">
                        <a:spcAft>
                          <a:spcPts val="0"/>
                        </a:spcAft>
                        <a:buFont typeface="Arial" panose="020B0604020202020204" pitchFamily="34" charset="0"/>
                        <a:buNone/>
                      </a:pPr>
                      <a:r>
                        <a:rPr lang="en-US" sz="1400" b="1" u="none" strike="noStrike" kern="1200" dirty="0" smtClean="0">
                          <a:solidFill>
                            <a:schemeClr val="dk1"/>
                          </a:solidFill>
                          <a:effectLst/>
                          <a:latin typeface="Calibri" panose="020F0502020204030204" pitchFamily="34" charset="0"/>
                          <a:ea typeface="+mn-ea"/>
                          <a:cs typeface="+mn-cs"/>
                        </a:rPr>
                        <a:t>7.2</a:t>
                      </a:r>
                      <a:r>
                        <a:rPr lang="en-US" sz="1400" b="1" u="none" strike="noStrike" kern="1200" baseline="0" dirty="0" smtClean="0">
                          <a:solidFill>
                            <a:schemeClr val="dk1"/>
                          </a:solidFill>
                          <a:effectLst/>
                          <a:latin typeface="Calibri" panose="020F0502020204030204" pitchFamily="34" charset="0"/>
                          <a:ea typeface="+mn-ea"/>
                          <a:cs typeface="+mn-cs"/>
                        </a:rPr>
                        <a:t>   </a:t>
                      </a:r>
                      <a:r>
                        <a:rPr lang="en-US" sz="1400" b="1" u="none" strike="noStrike" kern="1200" dirty="0" smtClean="0">
                          <a:solidFill>
                            <a:schemeClr val="dk1"/>
                          </a:solidFill>
                          <a:effectLst/>
                          <a:latin typeface="Calibri" panose="020F0502020204030204" pitchFamily="34" charset="0"/>
                          <a:ea typeface="+mn-ea"/>
                          <a:cs typeface="+mn-cs"/>
                        </a:rPr>
                        <a:t>The student will solve practical problems involving operations with rational numbers.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530352" y="2504634"/>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 Solve practical problems involving operations with rational </a:t>
            </a:r>
            <a:r>
              <a:rPr lang="en-US" altLang="en-US" sz="1600" b="1" dirty="0" smtClean="0">
                <a:solidFill>
                  <a:srgbClr val="FFFFFF"/>
                </a:solidFill>
                <a:latin typeface="Calibri" panose="020F0502020204030204" pitchFamily="34" charset="0"/>
              </a:rPr>
              <a:t>numbers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17</a:t>
            </a:fld>
            <a:endParaRPr lang="en-US" alt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8" name="AutoShape 6"/>
          <p:cNvSpPr>
            <a:spLocks noChangeArrowheads="1"/>
          </p:cNvSpPr>
          <p:nvPr/>
        </p:nvSpPr>
        <p:spPr bwMode="auto">
          <a:xfrm rot="1209468">
            <a:off x="2965327" y="1330007"/>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3096294157"/>
      </p:ext>
    </p:extLst>
  </p:cSld>
  <p:clrMapOvr>
    <a:masterClrMapping/>
  </p:clrMapOvr>
  <mc:AlternateContent xmlns:mc="http://schemas.openxmlformats.org/markup-compatibility/2006" xmlns:p14="http://schemas.microsoft.com/office/powerpoint/2010/main">
    <mc:Choice Requires="p14">
      <p:transition p14:dur="10" advTm="28126"/>
    </mc:Choice>
    <mc:Fallback xmlns="">
      <p:transition advTm="28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4495586"/>
              </p:ext>
            </p:extLst>
          </p:nvPr>
        </p:nvGraphicFramePr>
        <p:xfrm>
          <a:off x="533400" y="990600"/>
          <a:ext cx="8229600" cy="2013858"/>
        </p:xfrm>
        <a:graphic>
          <a:graphicData uri="http://schemas.openxmlformats.org/drawingml/2006/table">
            <a:tbl>
              <a:tblPr firstRow="1" firstCol="1" bandRow="1">
                <a:tableStyleId>{5C22544A-7EE6-4342-B048-85BDC9FD1C3A}</a:tableStyleId>
              </a:tblPr>
              <a:tblGrid>
                <a:gridCol w="4114800"/>
                <a:gridCol w="4114800"/>
              </a:tblGrid>
              <a:tr h="39019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23662">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rPr>
                        <a:t>7.3	The student will</a:t>
                      </a:r>
                    </a:p>
                    <a:p>
                      <a:pPr marL="569913" marR="0" indent="-225425">
                        <a:spcBef>
                          <a:spcPts val="600"/>
                        </a:spcBef>
                        <a:spcAft>
                          <a:spcPts val="0"/>
                        </a:spcAft>
                      </a:pPr>
                      <a:r>
                        <a:rPr lang="en-US" sz="1400" dirty="0" smtClean="0">
                          <a:solidFill>
                            <a:schemeClr val="tx1"/>
                          </a:solidFill>
                          <a:effectLst/>
                          <a:latin typeface="Calibri" panose="020F0502020204030204" pitchFamily="34" charset="0"/>
                        </a:rPr>
                        <a:t>a)	model addition, subtraction, multiplication, and division of integers; and </a:t>
                      </a:r>
                      <a:r>
                        <a:rPr lang="en-US" sz="1400" dirty="0" smtClean="0">
                          <a:solidFill>
                            <a:srgbClr val="FF0000"/>
                          </a:solidFill>
                          <a:effectLst/>
                          <a:latin typeface="Calibri" panose="020F0502020204030204" pitchFamily="34" charset="0"/>
                        </a:rPr>
                        <a:t>[Moved to 6.6a EKS]</a:t>
                      </a:r>
                    </a:p>
                    <a:p>
                      <a:pPr marL="569913" marR="0" indent="-225425">
                        <a:spcBef>
                          <a:spcPts val="600"/>
                        </a:spcBef>
                        <a:spcAft>
                          <a:spcPts val="0"/>
                        </a:spcAft>
                      </a:pPr>
                      <a:r>
                        <a:rPr lang="en-US" sz="1400" dirty="0" smtClean="0">
                          <a:solidFill>
                            <a:schemeClr val="tx1"/>
                          </a:solidFill>
                          <a:effectLst/>
                          <a:latin typeface="Calibri" panose="020F0502020204030204" pitchFamily="34" charset="0"/>
                        </a:rPr>
                        <a:t>b)	add, subtract, multiply, and divide integers.* </a:t>
                      </a:r>
                      <a:r>
                        <a:rPr lang="en-US" sz="1400" dirty="0" smtClean="0">
                          <a:solidFill>
                            <a:srgbClr val="FF0000"/>
                          </a:solidFill>
                          <a:effectLst/>
                          <a:latin typeface="Calibri" panose="020F0502020204030204" pitchFamily="34" charset="0"/>
                        </a:rPr>
                        <a:t>[Moved to 6.6a]</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endParaRPr lang="en-US" sz="1400"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Box 4"/>
          <p:cNvSpPr txBox="1">
            <a:spLocks noChangeArrowheads="1"/>
          </p:cNvSpPr>
          <p:nvPr/>
        </p:nvSpPr>
        <p:spPr bwMode="auto">
          <a:xfrm>
            <a:off x="530352" y="3329972"/>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7 and included in SOL 6.6  </a:t>
            </a:r>
            <a:endParaRPr lang="en-US" altLang="en-US" sz="1600" b="1"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18</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2879288"/>
      </p:ext>
    </p:extLst>
  </p:cSld>
  <p:clrMapOvr>
    <a:masterClrMapping/>
  </p:clrMapOvr>
  <mc:AlternateContent xmlns:mc="http://schemas.openxmlformats.org/markup-compatibility/2006" xmlns:p14="http://schemas.microsoft.com/office/powerpoint/2010/main">
    <mc:Choice Requires="p14">
      <p:transition p14:dur="10" advTm="11693"/>
    </mc:Choice>
    <mc:Fallback xmlns="">
      <p:transition advTm="11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1104372"/>
              </p:ext>
            </p:extLst>
          </p:nvPr>
        </p:nvGraphicFramePr>
        <p:xfrm>
          <a:off x="533400" y="987552"/>
          <a:ext cx="8229600" cy="1173065"/>
        </p:xfrm>
        <a:graphic>
          <a:graphicData uri="http://schemas.openxmlformats.org/drawingml/2006/table">
            <a:tbl>
              <a:tblPr firstRow="1" firstCol="1" bandRow="1">
                <a:tableStyleId>{5C22544A-7EE6-4342-B048-85BDC9FD1C3A}</a:tableStyleId>
              </a:tblPr>
              <a:tblGrid>
                <a:gridCol w="4114800"/>
                <a:gridCol w="4114800"/>
              </a:tblGrid>
              <a:tr h="30759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22545">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7.4	The student will solve single-step and multistep practical problems, using proportional reasoning.</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7.3	The student will solve single-step and multistep practical problems, using proportional reasoning.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567970"/>
            <a:ext cx="8229600" cy="1323439"/>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Create and use a ratio table to determine missing values in a proportional </a:t>
            </a:r>
            <a:r>
              <a:rPr lang="en-US" altLang="en-US" sz="1600" b="1" dirty="0" smtClean="0">
                <a:solidFill>
                  <a:srgbClr val="FFFFFF"/>
                </a:solidFill>
                <a:latin typeface="Calibri" panose="020F0502020204030204" pitchFamily="34" charset="0"/>
              </a:rPr>
              <a:t>relationship</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A</a:t>
            </a:r>
            <a:r>
              <a:rPr lang="en-US" altLang="en-US" sz="1600" b="1" dirty="0" smtClean="0">
                <a:solidFill>
                  <a:srgbClr val="FFFFFF"/>
                </a:solidFill>
                <a:latin typeface="Calibri" panose="020F0502020204030204" pitchFamily="34" charset="0"/>
              </a:rPr>
              <a:t>pply </a:t>
            </a:r>
            <a:r>
              <a:rPr lang="en-US" altLang="en-US" sz="1600" b="1" dirty="0">
                <a:solidFill>
                  <a:srgbClr val="FFFFFF"/>
                </a:solidFill>
                <a:latin typeface="Calibri" panose="020F0502020204030204" pitchFamily="34" charset="0"/>
              </a:rPr>
              <a:t>proportional reasoning to convert units of measurement given the conversion factor </a:t>
            </a:r>
            <a:r>
              <a:rPr lang="en-US" altLang="en-US" sz="1600" b="1" dirty="0">
                <a:solidFill>
                  <a:srgbClr val="FF0000"/>
                </a:solidFill>
                <a:latin typeface="Calibri" panose="020F0502020204030204" pitchFamily="34" charset="0"/>
              </a:rPr>
              <a:t>[Moved from 6.9]</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4023361"/>
      </p:ext>
    </p:extLst>
  </p:cSld>
  <p:clrMapOvr>
    <a:masterClrMapping/>
  </p:clrMapOvr>
  <mc:AlternateContent xmlns:mc="http://schemas.openxmlformats.org/markup-compatibility/2006" xmlns:p14="http://schemas.microsoft.com/office/powerpoint/2010/main">
    <mc:Choice Requires="p14">
      <p:transition p14:dur="10" advTm="63266"/>
    </mc:Choice>
    <mc:Fallback xmlns="">
      <p:transition advTm="63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sz="3200" b="1" dirty="0" smtClean="0"/>
              <a:t>Purpose</a:t>
            </a:r>
            <a:endParaRPr lang="en-US" altLang="en-US" b="1" dirty="0"/>
          </a:p>
        </p:txBody>
      </p:sp>
      <p:sp>
        <p:nvSpPr>
          <p:cNvPr id="79875" name="Rectangle 3"/>
          <p:cNvSpPr>
            <a:spLocks noGrp="1" noChangeArrowheads="1"/>
          </p:cNvSpPr>
          <p:nvPr>
            <p:ph idx="1"/>
          </p:nvPr>
        </p:nvSpPr>
        <p:spPr/>
        <p:txBody>
          <a:bodyPr/>
          <a:lstStyle/>
          <a:p>
            <a:r>
              <a:rPr lang="en-US" altLang="en-US" sz="2800" dirty="0" smtClean="0"/>
              <a:t>Overview </a:t>
            </a:r>
            <a:r>
              <a:rPr lang="en-US" altLang="en-US" sz="2800" dirty="0"/>
              <a:t>of the </a:t>
            </a:r>
            <a:r>
              <a:rPr lang="en-US" altLang="en-US" sz="2800" dirty="0" smtClean="0"/>
              <a:t>2016 </a:t>
            </a:r>
            <a:r>
              <a:rPr lang="en-US" altLang="en-US" sz="2800" i="1" dirty="0"/>
              <a:t>Mathematics Standards of </a:t>
            </a:r>
            <a:r>
              <a:rPr lang="en-US" altLang="en-US" sz="2800" i="1" dirty="0" smtClean="0"/>
              <a:t>Learning</a:t>
            </a:r>
            <a:r>
              <a:rPr lang="en-US" altLang="en-US" sz="2800" dirty="0"/>
              <a:t> </a:t>
            </a:r>
            <a:r>
              <a:rPr lang="en-US" altLang="en-US" sz="2800" dirty="0" smtClean="0"/>
              <a:t>and the </a:t>
            </a:r>
            <a:r>
              <a:rPr lang="en-US" altLang="en-US" sz="2800" i="1" dirty="0" smtClean="0"/>
              <a:t>Curriculum Framework</a:t>
            </a:r>
            <a:endParaRPr lang="en-US" altLang="en-US" sz="2800" dirty="0"/>
          </a:p>
          <a:p>
            <a:r>
              <a:rPr lang="en-US" altLang="en-US" sz="2800" dirty="0"/>
              <a:t>Highlight information included in the Essential Knowledge and Skills and the Understanding the Standard sections of the </a:t>
            </a:r>
            <a:r>
              <a:rPr lang="en-US" altLang="en-US" sz="2800" i="1" dirty="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solidFill>
                  <a:srgbClr val="000000"/>
                </a:solidFill>
              </a:rPr>
              <a:pPr/>
              <a:t>2</a:t>
            </a:fld>
            <a:endParaRPr lang="en-US" altLang="en-US">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85500267"/>
      </p:ext>
    </p:extLst>
  </p:cSld>
  <p:clrMapOvr>
    <a:masterClrMapping/>
  </p:clrMapOvr>
  <mc:AlternateContent xmlns:mc="http://schemas.openxmlformats.org/markup-compatibility/2006" xmlns:p14="http://schemas.microsoft.com/office/powerpoint/2010/main">
    <mc:Choice Requires="p14">
      <p:transition p14:dur="10" advTm="25770"/>
    </mc:Choice>
    <mc:Fallback xmlns="">
      <p:transition advTm="2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20</a:t>
            </a:fld>
            <a:endParaRPr lang="en-US" altLang="en-US">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81917544"/>
      </p:ext>
    </p:extLst>
  </p:cSld>
  <p:clrMapOvr>
    <a:masterClrMapping/>
  </p:clrMapOvr>
  <mc:AlternateContent xmlns:mc="http://schemas.openxmlformats.org/markup-compatibility/2006" xmlns:p14="http://schemas.microsoft.com/office/powerpoint/2010/main">
    <mc:Choice Requires="p14">
      <p:transition p14:dur="10" advTm="11835"/>
    </mc:Choice>
    <mc:Fallback xmlns="">
      <p:transition advTm="11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4324568"/>
              </p:ext>
            </p:extLst>
          </p:nvPr>
        </p:nvGraphicFramePr>
        <p:xfrm>
          <a:off x="530352" y="987552"/>
          <a:ext cx="8209808" cy="2660073"/>
        </p:xfrm>
        <a:graphic>
          <a:graphicData uri="http://schemas.openxmlformats.org/drawingml/2006/table">
            <a:tbl>
              <a:tblPr firstRow="1" firstCol="1" bandRow="1">
                <a:tableStyleId>{5C22544A-7EE6-4342-B048-85BDC9FD1C3A}</a:tableStyleId>
              </a:tblPr>
              <a:tblGrid>
                <a:gridCol w="4104904"/>
                <a:gridCol w="4104904"/>
              </a:tblGrid>
              <a:tr h="37305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7014">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rPr>
                        <a:t>7.5	The student will</a:t>
                      </a:r>
                    </a:p>
                    <a:p>
                      <a:pPr marL="690563" marR="0" indent="-346075">
                        <a:spcBef>
                          <a:spcPts val="600"/>
                        </a:spcBef>
                        <a:spcAft>
                          <a:spcPts val="0"/>
                        </a:spcAft>
                      </a:pPr>
                      <a:r>
                        <a:rPr lang="en-US" sz="1400" dirty="0" smtClean="0">
                          <a:solidFill>
                            <a:schemeClr val="tx1"/>
                          </a:solidFill>
                          <a:effectLst/>
                          <a:latin typeface="Calibri" panose="020F0502020204030204" pitchFamily="34" charset="0"/>
                        </a:rPr>
                        <a:t>a)	describe volume and surface area of cylinders;</a:t>
                      </a:r>
                    </a:p>
                    <a:p>
                      <a:pPr marL="690563" marR="0" indent="-346075">
                        <a:spcBef>
                          <a:spcPts val="600"/>
                        </a:spcBef>
                        <a:spcAft>
                          <a:spcPts val="0"/>
                        </a:spcAft>
                      </a:pPr>
                      <a:r>
                        <a:rPr lang="en-US" sz="1400" dirty="0" smtClean="0">
                          <a:solidFill>
                            <a:schemeClr val="tx1"/>
                          </a:solidFill>
                          <a:effectLst/>
                          <a:latin typeface="Calibri" panose="020F0502020204030204" pitchFamily="34" charset="0"/>
                        </a:rPr>
                        <a:t>b)	solve practical problems involving the volume and surface area of rectangular prisms and cylinders; and</a:t>
                      </a:r>
                    </a:p>
                    <a:p>
                      <a:pPr marL="690563" marR="0" indent="-346075">
                        <a:spcBef>
                          <a:spcPts val="600"/>
                        </a:spcBef>
                        <a:spcAft>
                          <a:spcPts val="0"/>
                        </a:spcAft>
                      </a:pPr>
                      <a:r>
                        <a:rPr lang="en-US" sz="1400" dirty="0" smtClean="0">
                          <a:solidFill>
                            <a:schemeClr val="tx1"/>
                          </a:solidFill>
                          <a:effectLst/>
                          <a:latin typeface="Calibri" panose="020F0502020204030204" pitchFamily="34" charset="0"/>
                        </a:rPr>
                        <a:t>c)	describe how changing one measured attribute of a rectangular prism affects its volume and surface area. </a:t>
                      </a:r>
                      <a:r>
                        <a:rPr lang="en-US" sz="1400" dirty="0" smtClean="0">
                          <a:solidFill>
                            <a:srgbClr val="FF0000"/>
                          </a:solidFill>
                          <a:effectLst/>
                          <a:latin typeface="Calibri" panose="020F0502020204030204" pitchFamily="34" charset="0"/>
                        </a:rPr>
                        <a:t>[Included in 8.6b]</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7.4	The student will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describe and determine the volume and surface area of rectangular prisms and cylinders; and</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solve problems, including practical problems, involving the volume and surface area of rectangular prisms and cylinders.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870837"/>
            <a:ext cx="8205849" cy="123110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 7.4a – Determine the volume and surface area of a rectangular prism </a:t>
            </a:r>
            <a:r>
              <a:rPr lang="en-US" altLang="en-US" sz="1600" b="1" dirty="0">
                <a:solidFill>
                  <a:srgbClr val="FF0000"/>
                </a:solidFill>
                <a:latin typeface="Calibri" panose="020F0502020204030204" pitchFamily="34" charset="0"/>
              </a:rPr>
              <a:t>[Removed from Grade </a:t>
            </a:r>
            <a:r>
              <a:rPr lang="en-US" altLang="en-US" sz="1600" b="1" dirty="0" smtClean="0">
                <a:solidFill>
                  <a:srgbClr val="FF0000"/>
                </a:solidFill>
                <a:latin typeface="Calibri" panose="020F0502020204030204" pitchFamily="34" charset="0"/>
              </a:rPr>
              <a:t>6] </a:t>
            </a:r>
            <a:r>
              <a:rPr lang="en-US" altLang="en-US" sz="1600" b="1" dirty="0" smtClean="0">
                <a:solidFill>
                  <a:srgbClr val="FFFFFF"/>
                </a:solidFill>
                <a:latin typeface="Calibri" panose="020F0502020204030204" pitchFamily="34" charset="0"/>
              </a:rPr>
              <a:t>and cylinder </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7.5c – Removed from Grade 7 and included in SOL 8.6</a:t>
            </a:r>
            <a:endParaRPr lang="en-US" altLang="en-US" sz="1600" b="1" dirty="0">
              <a:solidFill>
                <a:srgbClr val="FF000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21</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38904907"/>
      </p:ext>
    </p:extLst>
  </p:cSld>
  <p:clrMapOvr>
    <a:masterClrMapping/>
  </p:clrMapOvr>
  <mc:AlternateContent xmlns:mc="http://schemas.openxmlformats.org/markup-compatibility/2006" xmlns:p14="http://schemas.microsoft.com/office/powerpoint/2010/main">
    <mc:Choice Requires="p14">
      <p:transition p14:dur="10" advTm="41093"/>
    </mc:Choice>
    <mc:Fallback xmlns="">
      <p:transition advTm="41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8573253"/>
              </p:ext>
            </p:extLst>
          </p:nvPr>
        </p:nvGraphicFramePr>
        <p:xfrm>
          <a:off x="533400" y="987552"/>
          <a:ext cx="8135588" cy="1605148"/>
        </p:xfrm>
        <a:graphic>
          <a:graphicData uri="http://schemas.openxmlformats.org/drawingml/2006/table">
            <a:tbl>
              <a:tblPr firstRow="1" firstCol="1" bandRow="1">
                <a:tableStyleId>{5C22544A-7EE6-4342-B048-85BDC9FD1C3A}</a:tableStyleId>
              </a:tblPr>
              <a:tblGrid>
                <a:gridCol w="4067794"/>
                <a:gridCol w="4067794"/>
              </a:tblGrid>
              <a:tr h="3969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08176">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7.6	The student will determine whether plane figures—quadrilaterals and triangles—are similar </a:t>
                      </a:r>
                      <a:r>
                        <a:rPr lang="en-US" sz="1400" dirty="0" smtClean="0">
                          <a:solidFill>
                            <a:srgbClr val="FF0000"/>
                          </a:solidFill>
                          <a:effectLst/>
                          <a:latin typeface="Calibri" panose="020F0502020204030204" pitchFamily="34" charset="0"/>
                        </a:rPr>
                        <a:t>[Included in G.7]</a:t>
                      </a:r>
                      <a:r>
                        <a:rPr lang="en-US" sz="1400" dirty="0" smtClean="0">
                          <a:solidFill>
                            <a:schemeClr val="tx1"/>
                          </a:solidFill>
                          <a:effectLst/>
                          <a:latin typeface="Calibri" panose="020F0502020204030204" pitchFamily="34" charset="0"/>
                        </a:rPr>
                        <a:t> and write proportions to express the relationships between corresponding sides of similar figures.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7.5	The student will solve problems, including practical problems, involving the relationship between corresponding sides and corresponding angles of similar quadrilaterals and triangles.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963875"/>
            <a:ext cx="8153400" cy="1323439"/>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Determine unknown side lengths or angle measures, given two similar quadrilaterals or </a:t>
            </a:r>
            <a:r>
              <a:rPr lang="en-US" altLang="en-US" sz="1600" b="1" dirty="0" smtClean="0">
                <a:solidFill>
                  <a:srgbClr val="FFFFFF"/>
                </a:solidFill>
                <a:latin typeface="Calibri" panose="020F0502020204030204" pitchFamily="34" charset="0"/>
              </a:rPr>
              <a:t>triangles</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S</a:t>
            </a:r>
            <a:r>
              <a:rPr lang="en-US" altLang="en-US" sz="1600" b="1" dirty="0" smtClean="0">
                <a:solidFill>
                  <a:srgbClr val="FFFFFF"/>
                </a:solidFill>
                <a:latin typeface="Calibri" panose="020F0502020204030204" pitchFamily="34" charset="0"/>
              </a:rPr>
              <a:t>olve </a:t>
            </a:r>
            <a:r>
              <a:rPr lang="en-US" altLang="en-US" sz="1600" b="1" dirty="0">
                <a:solidFill>
                  <a:srgbClr val="FFFFFF"/>
                </a:solidFill>
                <a:latin typeface="Calibri" panose="020F0502020204030204" pitchFamily="34" charset="0"/>
              </a:rPr>
              <a:t>a proportion to find a missing side length of similar quadrilaterals and triangles </a:t>
            </a:r>
            <a:endParaRPr lang="en-US" altLang="en-US" sz="1600" b="1" dirty="0" smtClean="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22</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3297"/>
    </mc:Choice>
    <mc:Fallback xmlns="">
      <p:transition advTm="33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0840086"/>
              </p:ext>
            </p:extLst>
          </p:nvPr>
        </p:nvGraphicFramePr>
        <p:xfrm>
          <a:off x="530352" y="987552"/>
          <a:ext cx="8229600" cy="1881550"/>
        </p:xfrm>
        <a:graphic>
          <a:graphicData uri="http://schemas.openxmlformats.org/drawingml/2006/table">
            <a:tbl>
              <a:tblPr firstRow="1" firstCol="1" bandRow="1">
                <a:tableStyleId>{5C22544A-7EE6-4342-B048-85BDC9FD1C3A}</a:tableStyleId>
              </a:tblPr>
              <a:tblGrid>
                <a:gridCol w="4114800"/>
                <a:gridCol w="4114800"/>
              </a:tblGrid>
              <a:tr h="31162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31030">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7.7	The student will compare and contrast the following quadrilaterals based on properties: parallelogram, rectangle, square, rhombus, and trapezoid.</a:t>
                      </a:r>
                      <a:endParaRPr lang="en-US" sz="1400" dirty="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7.6     The student will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compare and contrast quadrilaterals based on their properties; and</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determine unknown side lengths or angle measures of quadrilaterals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262523"/>
            <a:ext cx="8229600" cy="123110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Properties of quadrilaterals were removed from grade 6</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Determine </a:t>
            </a:r>
            <a:r>
              <a:rPr lang="en-US" altLang="en-US" sz="1600" b="1" dirty="0">
                <a:solidFill>
                  <a:srgbClr val="FFFFFF"/>
                </a:solidFill>
                <a:latin typeface="Calibri" panose="020F0502020204030204" pitchFamily="34" charset="0"/>
              </a:rPr>
              <a:t>unknown side lengths or angle </a:t>
            </a:r>
            <a:r>
              <a:rPr lang="en-US" altLang="en-US" sz="1600" b="1" dirty="0" smtClean="0">
                <a:solidFill>
                  <a:srgbClr val="FFFFFF"/>
                </a:solidFill>
                <a:latin typeface="Calibri" panose="020F0502020204030204" pitchFamily="34" charset="0"/>
              </a:rPr>
              <a:t>measures </a:t>
            </a:r>
            <a:r>
              <a:rPr lang="en-US" altLang="en-US" sz="1600" b="1" dirty="0">
                <a:solidFill>
                  <a:srgbClr val="FFFFFF"/>
                </a:solidFill>
                <a:latin typeface="Calibri" panose="020F0502020204030204" pitchFamily="34" charset="0"/>
              </a:rPr>
              <a:t>of quadrilaterals, using properties of quadrilaterals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23</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05896837"/>
      </p:ext>
    </p:extLst>
  </p:cSld>
  <p:clrMapOvr>
    <a:masterClrMapping/>
  </p:clrMapOvr>
  <mc:AlternateContent xmlns:mc="http://schemas.openxmlformats.org/markup-compatibility/2006" xmlns:p14="http://schemas.microsoft.com/office/powerpoint/2010/main">
    <mc:Choice Requires="p14">
      <p:transition p14:dur="10" advTm="34236"/>
    </mc:Choice>
    <mc:Fallback xmlns="">
      <p:transition advTm="34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6032164"/>
              </p:ext>
            </p:extLst>
          </p:nvPr>
        </p:nvGraphicFramePr>
        <p:xfrm>
          <a:off x="533400" y="987552"/>
          <a:ext cx="8135588" cy="1593273"/>
        </p:xfrm>
        <a:graphic>
          <a:graphicData uri="http://schemas.openxmlformats.org/drawingml/2006/table">
            <a:tbl>
              <a:tblPr firstRow="1" firstCol="1" bandRow="1">
                <a:tableStyleId>{5C22544A-7EE6-4342-B048-85BDC9FD1C3A}</a:tableStyleId>
              </a:tblPr>
              <a:tblGrid>
                <a:gridCol w="4067794"/>
                <a:gridCol w="4067794"/>
              </a:tblGrid>
              <a:tr h="38574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07533">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7.8	The student, given a polygon in the coordinate plane, will represent transformations (reflections, dilations </a:t>
                      </a:r>
                      <a:r>
                        <a:rPr lang="en-US" sz="1400" dirty="0" smtClean="0">
                          <a:solidFill>
                            <a:srgbClr val="FF0000"/>
                          </a:solidFill>
                          <a:effectLst/>
                          <a:latin typeface="Calibri" panose="020F0502020204030204" pitchFamily="34" charset="0"/>
                        </a:rPr>
                        <a:t>[Included in 8.7a and G.3]</a:t>
                      </a:r>
                      <a:r>
                        <a:rPr lang="en-US" sz="1400" dirty="0" smtClean="0">
                          <a:solidFill>
                            <a:schemeClr val="tx1"/>
                          </a:solidFill>
                          <a:effectLst/>
                          <a:latin typeface="Calibri" panose="020F0502020204030204" pitchFamily="34" charset="0"/>
                        </a:rPr>
                        <a:t>, rotations </a:t>
                      </a:r>
                      <a:r>
                        <a:rPr lang="en-US" sz="1400" dirty="0" smtClean="0">
                          <a:solidFill>
                            <a:srgbClr val="FF0000"/>
                          </a:solidFill>
                          <a:effectLst/>
                          <a:latin typeface="Calibri" panose="020F0502020204030204" pitchFamily="34" charset="0"/>
                        </a:rPr>
                        <a:t>[Included in G.3]</a:t>
                      </a:r>
                      <a:r>
                        <a:rPr lang="en-US" sz="1400" dirty="0" smtClean="0">
                          <a:solidFill>
                            <a:schemeClr val="tx1"/>
                          </a:solidFill>
                          <a:effectLst/>
                          <a:latin typeface="Calibri" panose="020F0502020204030204" pitchFamily="34" charset="0"/>
                        </a:rPr>
                        <a:t>, and translations) by graphing in the coordinate plane.</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7.7	The student will apply translations and reflections of right triangles or rectangles in the coordinate plane.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003395"/>
            <a:ext cx="8171213" cy="156966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7 - Transform </a:t>
            </a:r>
            <a:r>
              <a:rPr lang="en-US" altLang="en-US" sz="1600" b="1" dirty="0">
                <a:solidFill>
                  <a:srgbClr val="FFFFFF"/>
                </a:solidFill>
                <a:latin typeface="Calibri" panose="020F0502020204030204" pitchFamily="34" charset="0"/>
              </a:rPr>
              <a:t>a figure using dilation </a:t>
            </a:r>
            <a:r>
              <a:rPr lang="en-US" altLang="en-US" sz="1600" b="1" dirty="0">
                <a:solidFill>
                  <a:srgbClr val="FF0000"/>
                </a:solidFill>
                <a:latin typeface="Calibri" panose="020F0502020204030204" pitchFamily="34" charset="0"/>
              </a:rPr>
              <a:t>[Included in 8.7] </a:t>
            </a:r>
            <a:r>
              <a:rPr lang="en-US" altLang="en-US" sz="1600" b="1" dirty="0">
                <a:solidFill>
                  <a:srgbClr val="FFFFFF"/>
                </a:solidFill>
                <a:latin typeface="Calibri" panose="020F0502020204030204" pitchFamily="34" charset="0"/>
              </a:rPr>
              <a:t>and rotation </a:t>
            </a:r>
            <a:r>
              <a:rPr lang="en-US" altLang="en-US" sz="1600" b="1" dirty="0">
                <a:solidFill>
                  <a:srgbClr val="FF0000"/>
                </a:solidFill>
                <a:latin typeface="Calibri" panose="020F0502020204030204" pitchFamily="34" charset="0"/>
              </a:rPr>
              <a:t>[Included in G.3] </a:t>
            </a:r>
            <a:endParaRPr lang="en-US" altLang="en-US" sz="1600" b="1" dirty="0" smtClean="0">
              <a:solidFill>
                <a:srgbClr val="FF0000"/>
              </a:solidFill>
              <a:latin typeface="Calibri" panose="020F0502020204030204" pitchFamily="34" charset="0"/>
            </a:endParaRP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Transformations </a:t>
            </a:r>
            <a:r>
              <a:rPr lang="en-US" altLang="en-US" sz="1600" b="1" dirty="0">
                <a:solidFill>
                  <a:srgbClr val="FFFFFF"/>
                </a:solidFill>
                <a:latin typeface="Calibri" panose="020F0502020204030204" pitchFamily="34" charset="0"/>
              </a:rPr>
              <a:t>of a right triangle or rectangle can include both translation and then reflection over the x- or y-axis, or reflection over the x- or y-axis and then translation</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24</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3540"/>
    </mc:Choice>
    <mc:Fallback xmlns="">
      <p:transition advTm="33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25</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83084576"/>
      </p:ext>
    </p:extLst>
  </p:cSld>
  <p:clrMapOvr>
    <a:masterClrMapping/>
  </p:clrMapOvr>
  <mc:AlternateContent xmlns:mc="http://schemas.openxmlformats.org/markup-compatibility/2006" xmlns:p14="http://schemas.microsoft.com/office/powerpoint/2010/main">
    <mc:Choice Requires="p14">
      <p:transition p14:dur="10" advTm="5629"/>
    </mc:Choice>
    <mc:Fallback xmlns="">
      <p:transition advTm="5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1176295"/>
              </p:ext>
            </p:extLst>
          </p:nvPr>
        </p:nvGraphicFramePr>
        <p:xfrm>
          <a:off x="533400" y="987552"/>
          <a:ext cx="8229600" cy="1997035"/>
        </p:xfrm>
        <a:graphic>
          <a:graphicData uri="http://schemas.openxmlformats.org/drawingml/2006/table">
            <a:tbl>
              <a:tblPr firstRow="1" firstCol="1" bandRow="1">
                <a:tableStyleId>{5C22544A-7EE6-4342-B048-85BDC9FD1C3A}</a:tableStyleId>
              </a:tblPr>
              <a:tblGrid>
                <a:gridCol w="4114800"/>
                <a:gridCol w="4114800"/>
              </a:tblGrid>
              <a:tr h="36166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35367">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7.9	The student will investigate and describe the difference between the experimental probability and theoretical probability of an event.</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7.8    The student will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determine the theoretical and experimental probabilities of an event;  and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investigate and describe the difference between the experimental probability and theoretical probability of an event</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390320"/>
            <a:ext cx="8211312"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7.8a -Determine the theoretical and experimental probabilities of an event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26</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23753"/>
    </mc:Choice>
    <mc:Fallback xmlns="">
      <p:transition advTm="23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7211794"/>
              </p:ext>
            </p:extLst>
          </p:nvPr>
        </p:nvGraphicFramePr>
        <p:xfrm>
          <a:off x="533400" y="987552"/>
          <a:ext cx="8229600" cy="1315046"/>
        </p:xfrm>
        <a:graphic>
          <a:graphicData uri="http://schemas.openxmlformats.org/drawingml/2006/table">
            <a:tbl>
              <a:tblPr firstRow="1" firstCol="1" bandRow="1">
                <a:tableStyleId>{5C22544A-7EE6-4342-B048-85BDC9FD1C3A}</a:tableStyleId>
              </a:tblPr>
              <a:tblGrid>
                <a:gridCol w="4114800"/>
                <a:gridCol w="4114800"/>
              </a:tblGrid>
              <a:tr h="30811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4526">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7.10	The student will determine the probability of compound events, using the Fundamental (Basic) Counting Principle.</a:t>
                      </a:r>
                      <a:r>
                        <a:rPr lang="en-US" sz="1400" dirty="0" smtClean="0">
                          <a:solidFill>
                            <a:srgbClr val="FF0000"/>
                          </a:solidFill>
                          <a:effectLst/>
                          <a:latin typeface="Calibri" panose="020F0502020204030204" pitchFamily="34" charset="0"/>
                        </a:rPr>
                        <a:t> [Moved to 5.15]</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399" y="2705525"/>
            <a:ext cx="8211312"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7 and included in SOL 5.15</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27</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5728"/>
    </mc:Choice>
    <mc:Fallback xmlns="">
      <p:transition advTm="15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3855644"/>
              </p:ext>
            </p:extLst>
          </p:nvPr>
        </p:nvGraphicFramePr>
        <p:xfrm>
          <a:off x="533400" y="987552"/>
          <a:ext cx="8229600" cy="2460171"/>
        </p:xfrm>
        <a:graphic>
          <a:graphicData uri="http://schemas.openxmlformats.org/drawingml/2006/table">
            <a:tbl>
              <a:tblPr firstRow="1" firstCol="1" bandRow="1">
                <a:tableStyleId>{5C22544A-7EE6-4342-B048-85BDC9FD1C3A}</a:tableStyleId>
              </a:tblPr>
              <a:tblGrid>
                <a:gridCol w="4114800"/>
                <a:gridCol w="4114800"/>
              </a:tblGrid>
              <a:tr h="3772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82945">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7.11	The student, given data for a practical situation, will</a:t>
                      </a:r>
                    </a:p>
                    <a:p>
                      <a:pPr marL="795338" marR="0" indent="-333375">
                        <a:spcBef>
                          <a:spcPts val="600"/>
                        </a:spcBef>
                        <a:spcAft>
                          <a:spcPts val="0"/>
                        </a:spcAft>
                      </a:pPr>
                      <a:r>
                        <a:rPr lang="en-US" sz="1400" dirty="0" smtClean="0">
                          <a:solidFill>
                            <a:schemeClr val="tx1"/>
                          </a:solidFill>
                          <a:effectLst/>
                          <a:latin typeface="Calibri" panose="020F0502020204030204" pitchFamily="34" charset="0"/>
                        </a:rPr>
                        <a:t>a)	construct and analyze histograms; and</a:t>
                      </a:r>
                    </a:p>
                    <a:p>
                      <a:pPr marL="795338" marR="0" indent="-333375">
                        <a:spcBef>
                          <a:spcPts val="600"/>
                        </a:spcBef>
                        <a:spcAft>
                          <a:spcPts val="0"/>
                        </a:spcAft>
                      </a:pPr>
                      <a:r>
                        <a:rPr lang="en-US" sz="1400" dirty="0" smtClean="0">
                          <a:solidFill>
                            <a:schemeClr val="tx1"/>
                          </a:solidFill>
                          <a:effectLst/>
                          <a:latin typeface="Calibri" panose="020F0502020204030204" pitchFamily="34" charset="0"/>
                        </a:rPr>
                        <a:t>b)	compare and contrast histograms with other types of graphs presenting information from the same data set.</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7.9	The student, given data in a practical situation, will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data in a histogram; </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make observations and inferences about data represented in a histogram; and</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compare histograms with the same data represented in stem-and-leaf plots, line plots, and circle graphs.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760159"/>
            <a:ext cx="8229600" cy="180049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Number of data values to construct a histogram is no longer </a:t>
            </a:r>
            <a:r>
              <a:rPr lang="en-US" altLang="en-US" sz="1600" b="1" dirty="0" smtClean="0">
                <a:solidFill>
                  <a:srgbClr val="FFFFFF"/>
                </a:solidFill>
                <a:latin typeface="Calibri" panose="020F0502020204030204" pitchFamily="34" charset="0"/>
              </a:rPr>
              <a:t>limited</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Observations/inferences </a:t>
            </a:r>
            <a:r>
              <a:rPr lang="en-US" altLang="en-US" sz="1600" b="1" dirty="0">
                <a:solidFill>
                  <a:srgbClr val="FFFFFF"/>
                </a:solidFill>
                <a:latin typeface="Calibri" panose="020F0502020204030204" pitchFamily="34" charset="0"/>
              </a:rPr>
              <a:t>about data represented in a histogram now </a:t>
            </a:r>
            <a:r>
              <a:rPr lang="en-US" altLang="en-US" sz="1600" b="1" dirty="0" smtClean="0">
                <a:solidFill>
                  <a:srgbClr val="FFFFFF"/>
                </a:solidFill>
                <a:latin typeface="Calibri" panose="020F0502020204030204" pitchFamily="34" charset="0"/>
              </a:rPr>
              <a:t>part of the standard itself</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Compare histograms with the same data represented in other graphs now specified as line plots, circle graphs, and stem-and-leaf plots</a:t>
            </a:r>
            <a:endParaRPr lang="en-US" altLang="en-US" sz="1600" b="1" dirty="0" smtClean="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28</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5457"/>
    </mc:Choice>
    <mc:Fallback xmlns="">
      <p:transition advTm="45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295400"/>
          </a:xfrm>
        </p:spPr>
        <p:txBody>
          <a:bodyPr/>
          <a:lstStyle/>
          <a:p>
            <a:pPr algn="ctr"/>
            <a:r>
              <a:rPr lang="en-US" dirty="0" smtClean="0"/>
              <a:t>Patterns, Functions, </a:t>
            </a:r>
            <a:r>
              <a:rPr lang="en-US" dirty="0"/>
              <a:t>and Algebra</a:t>
            </a:r>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29</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97969736"/>
      </p:ext>
    </p:extLst>
  </p:cSld>
  <p:clrMapOvr>
    <a:masterClrMapping/>
  </p:clrMapOvr>
  <mc:AlternateContent xmlns:mc="http://schemas.openxmlformats.org/markup-compatibility/2006" xmlns:p14="http://schemas.microsoft.com/office/powerpoint/2010/main">
    <mc:Choice Requires="p14">
      <p:transition p14:dur="10" advTm="5730"/>
    </mc:Choice>
    <mc:Fallback xmlns="">
      <p:transition advTm="5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762000"/>
          </a:xfrm>
        </p:spPr>
        <p:txBody>
          <a:bodyPr/>
          <a:lstStyle/>
          <a:p>
            <a:r>
              <a:rPr lang="en-US" sz="3200" b="1" dirty="0" smtClean="0"/>
              <a:t>Agenda</a:t>
            </a:r>
            <a:endParaRPr lang="en-US" b="1" dirty="0"/>
          </a:p>
        </p:txBody>
      </p:sp>
      <p:sp>
        <p:nvSpPr>
          <p:cNvPr id="3" name="Content Placeholder 2"/>
          <p:cNvSpPr>
            <a:spLocks noGrp="1"/>
          </p:cNvSpPr>
          <p:nvPr>
            <p:ph idx="1"/>
          </p:nvPr>
        </p:nvSpPr>
        <p:spPr>
          <a:xfrm>
            <a:off x="457200" y="1447800"/>
            <a:ext cx="8229600" cy="48005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Curriculum Frameworks</a:t>
            </a:r>
          </a:p>
          <a:p>
            <a:r>
              <a:rPr lang="en-US" sz="2800" dirty="0" smtClean="0"/>
              <a:t>Comparison </a:t>
            </a:r>
            <a:r>
              <a:rPr lang="en-US" sz="2800" dirty="0"/>
              <a:t>of 2009 to 2016 Standards</a:t>
            </a:r>
          </a:p>
          <a:p>
            <a:pPr lvl="1"/>
            <a:r>
              <a:rPr lang="en-US" sz="2400" dirty="0"/>
              <a:t>Number and Number Sense</a:t>
            </a:r>
          </a:p>
          <a:p>
            <a:pPr lvl="1"/>
            <a:r>
              <a:rPr lang="en-US" sz="2400" dirty="0"/>
              <a:t>Computation and Estimation</a:t>
            </a:r>
          </a:p>
          <a:p>
            <a:pPr lvl="1"/>
            <a:r>
              <a:rPr lang="en-US" sz="2400" dirty="0"/>
              <a:t>Measurement and Geometry</a:t>
            </a:r>
          </a:p>
          <a:p>
            <a:pPr lvl="1"/>
            <a:r>
              <a:rPr lang="en-US" sz="2400" dirty="0"/>
              <a:t>Probability and Statistics</a:t>
            </a:r>
          </a:p>
          <a:p>
            <a:pPr lvl="1"/>
            <a:r>
              <a:rPr lang="en-US" sz="2400" dirty="0"/>
              <a:t>Patterns, Functions, and </a:t>
            </a:r>
            <a:r>
              <a:rPr lang="en-US" sz="2400" dirty="0" smtClean="0"/>
              <a:t>Algebra</a:t>
            </a:r>
            <a:endParaRPr lang="en-US" sz="2400" dirty="0"/>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solidFill>
                  <a:srgbClr val="000000"/>
                </a:solidFill>
              </a:rPr>
              <a:pPr/>
              <a:t>3</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43387600"/>
      </p:ext>
    </p:extLst>
  </p:cSld>
  <p:clrMapOvr>
    <a:masterClrMapping/>
  </p:clrMapOvr>
  <mc:AlternateContent xmlns:mc="http://schemas.openxmlformats.org/markup-compatibility/2006" xmlns:p14="http://schemas.microsoft.com/office/powerpoint/2010/main">
    <mc:Choice Requires="p14">
      <p:transition p14:dur="10" advTm="16563"/>
    </mc:Choice>
    <mc:Fallback xmlns="">
      <p:transition advTm="16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0669545"/>
              </p:ext>
            </p:extLst>
          </p:nvPr>
        </p:nvGraphicFramePr>
        <p:xfrm>
          <a:off x="533400" y="987552"/>
          <a:ext cx="8229600" cy="3039895"/>
        </p:xfrm>
        <a:graphic>
          <a:graphicData uri="http://schemas.openxmlformats.org/drawingml/2006/table">
            <a:tbl>
              <a:tblPr firstRow="1" firstCol="1" bandRow="1">
                <a:tableStyleId>{5C22544A-7EE6-4342-B048-85BDC9FD1C3A}</a:tableStyleId>
              </a:tblPr>
              <a:tblGrid>
                <a:gridCol w="4114800"/>
                <a:gridCol w="4114800"/>
              </a:tblGrid>
              <a:tr h="2695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9375">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7.12	The student will represent relationships with tables, graphs, rules, and words. </a:t>
                      </a:r>
                      <a:r>
                        <a:rPr lang="en-US" sz="1400" dirty="0" smtClean="0">
                          <a:solidFill>
                            <a:srgbClr val="FF0000"/>
                          </a:solidFill>
                          <a:effectLst/>
                          <a:latin typeface="Calibri" panose="020F0502020204030204" pitchFamily="34" charset="0"/>
                        </a:rPr>
                        <a:t>[Included in 7.10e]</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7.10	The student will </a:t>
                      </a:r>
                    </a:p>
                    <a:p>
                      <a:pPr marL="694944"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determine the slope, m, as a rate of change in a</a:t>
                      </a:r>
                      <a:r>
                        <a:rPr lang="en-US" sz="1400" b="1" kern="1200" baseline="0" dirty="0" smtClean="0">
                          <a:solidFill>
                            <a:schemeClr val="tx1"/>
                          </a:solidFill>
                          <a:effectLst/>
                          <a:latin typeface="Calibri" panose="020F0502020204030204" pitchFamily="34" charset="0"/>
                          <a:ea typeface="+mn-ea"/>
                          <a:cs typeface="+mn-cs"/>
                        </a:rPr>
                        <a:t> </a:t>
                      </a:r>
                      <a:r>
                        <a:rPr lang="en-US" sz="1400" b="1" kern="1200" dirty="0" smtClean="0">
                          <a:solidFill>
                            <a:schemeClr val="tx1"/>
                          </a:solidFill>
                          <a:effectLst/>
                          <a:latin typeface="Calibri" panose="020F0502020204030204" pitchFamily="34" charset="0"/>
                          <a:ea typeface="+mn-ea"/>
                          <a:cs typeface="+mn-cs"/>
                        </a:rPr>
                        <a:t>proportional relationship between two quantities and write an equation in the form y = mx to represent the relationship;</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graph a line representing a proportional relationship between two quantities given the slope and an ordered pair, or given the equation in</a:t>
                      </a:r>
                      <a:r>
                        <a:rPr lang="en-US" sz="1400" b="1" i="1" kern="1200" dirty="0" smtClean="0">
                          <a:solidFill>
                            <a:schemeClr val="tx1"/>
                          </a:solidFill>
                          <a:effectLst/>
                          <a:latin typeface="Calibri" panose="020F0502020204030204" pitchFamily="34" charset="0"/>
                          <a:ea typeface="+mn-ea"/>
                          <a:cs typeface="+mn-cs"/>
                        </a:rPr>
                        <a:t> y </a:t>
                      </a:r>
                      <a:r>
                        <a:rPr lang="en-US" sz="1400" b="1" kern="1200" dirty="0" smtClean="0">
                          <a:solidFill>
                            <a:schemeClr val="tx1"/>
                          </a:solidFill>
                          <a:effectLst/>
                          <a:latin typeface="Calibri" panose="020F0502020204030204" pitchFamily="34" charset="0"/>
                          <a:ea typeface="+mn-ea"/>
                          <a:cs typeface="+mn-cs"/>
                        </a:rPr>
                        <a:t>= m</a:t>
                      </a:r>
                      <a:r>
                        <a:rPr lang="en-US" sz="1400" b="1" i="1" kern="1200" dirty="0" smtClean="0">
                          <a:solidFill>
                            <a:schemeClr val="tx1"/>
                          </a:solidFill>
                          <a:effectLst/>
                          <a:latin typeface="Calibri" panose="020F0502020204030204" pitchFamily="34" charset="0"/>
                          <a:ea typeface="+mn-ea"/>
                          <a:cs typeface="+mn-cs"/>
                        </a:rPr>
                        <a:t>x</a:t>
                      </a:r>
                      <a:r>
                        <a:rPr lang="en-US" sz="1400" b="1" kern="1200" dirty="0" smtClean="0">
                          <a:solidFill>
                            <a:schemeClr val="tx1"/>
                          </a:solidFill>
                          <a:effectLst/>
                          <a:latin typeface="Calibri" panose="020F0502020204030204" pitchFamily="34" charset="0"/>
                          <a:ea typeface="+mn-ea"/>
                          <a:cs typeface="+mn-cs"/>
                        </a:rPr>
                        <a:t> form, where m represents the slope as rate of change;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30</a:t>
            </a:fld>
            <a:endParaRPr lang="en-US" altLang="en-US">
              <a:solidFill>
                <a:srgbClr val="000000"/>
              </a:solidFill>
            </a:endParaRPr>
          </a:p>
        </p:txBody>
      </p:sp>
      <p:sp>
        <p:nvSpPr>
          <p:cNvPr id="6" name="Text Box 4"/>
          <p:cNvSpPr txBox="1">
            <a:spLocks noChangeArrowheads="1"/>
          </p:cNvSpPr>
          <p:nvPr/>
        </p:nvSpPr>
        <p:spPr bwMode="auto">
          <a:xfrm>
            <a:off x="530352" y="4436872"/>
            <a:ext cx="8229600" cy="193899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7.10a - Determine </a:t>
            </a:r>
            <a:r>
              <a:rPr lang="en-US" altLang="en-US" sz="1600" b="1" dirty="0">
                <a:solidFill>
                  <a:srgbClr val="FFFFFF"/>
                </a:solidFill>
                <a:latin typeface="Calibri" panose="020F0502020204030204" pitchFamily="34" charset="0"/>
              </a:rPr>
              <a:t>slope as rate of change and write an equations in y = mx form to represent a proportional </a:t>
            </a:r>
            <a:r>
              <a:rPr lang="en-US" altLang="en-US" sz="1600" b="1" dirty="0" smtClean="0">
                <a:solidFill>
                  <a:srgbClr val="FFFFFF"/>
                </a:solidFill>
                <a:latin typeface="Calibri" panose="020F0502020204030204" pitchFamily="34" charset="0"/>
              </a:rPr>
              <a:t>relationship</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7.10b - Graph lines </a:t>
            </a:r>
            <a:r>
              <a:rPr lang="en-US" altLang="en-US" sz="1600" b="1" dirty="0">
                <a:solidFill>
                  <a:srgbClr val="FFFFFF"/>
                </a:solidFill>
                <a:latin typeface="Calibri" panose="020F0502020204030204" pitchFamily="34" charset="0"/>
              </a:rPr>
              <a:t>representing proportional </a:t>
            </a:r>
            <a:r>
              <a:rPr lang="en-US" altLang="en-US" sz="1600" b="1" dirty="0" smtClean="0">
                <a:solidFill>
                  <a:srgbClr val="FFFFFF"/>
                </a:solidFill>
                <a:latin typeface="Calibri" panose="020F0502020204030204" pitchFamily="34" charset="0"/>
              </a:rPr>
              <a:t>relationships</a:t>
            </a:r>
            <a:r>
              <a:rPr lang="en-US" altLang="en-US" sz="1600" b="1" dirty="0">
                <a:solidFill>
                  <a:srgbClr val="FFFFFF"/>
                </a:solidFill>
                <a:latin typeface="Calibri" panose="020F0502020204030204" pitchFamily="34" charset="0"/>
              </a:rPr>
              <a:t> </a:t>
            </a:r>
            <a:r>
              <a:rPr lang="en-US" altLang="en-US" sz="1600" b="1" dirty="0" smtClean="0">
                <a:solidFill>
                  <a:srgbClr val="FFFFFF"/>
                </a:solidFill>
                <a:latin typeface="Calibri" panose="020F0502020204030204" pitchFamily="34" charset="0"/>
              </a:rPr>
              <a:t>given the slope and an ordered pair or the equation </a:t>
            </a:r>
            <a:r>
              <a:rPr lang="en-US" altLang="en-US" sz="1600" b="1" i="1" dirty="0" smtClean="0">
                <a:solidFill>
                  <a:srgbClr val="FFFFFF"/>
                </a:solidFill>
                <a:latin typeface="Calibri" panose="020F0502020204030204" pitchFamily="34" charset="0"/>
              </a:rPr>
              <a:t>y</a:t>
            </a:r>
            <a:r>
              <a:rPr lang="en-US" altLang="en-US" sz="1600" b="1" dirty="0" smtClean="0">
                <a:solidFill>
                  <a:srgbClr val="FFFFFF"/>
                </a:solidFill>
                <a:latin typeface="Calibri" panose="020F0502020204030204" pitchFamily="34" charset="0"/>
              </a:rPr>
              <a:t> = m</a:t>
            </a:r>
            <a:r>
              <a:rPr lang="en-US" altLang="en-US" sz="1600" b="1" i="1" dirty="0" smtClean="0">
                <a:solidFill>
                  <a:srgbClr val="FFFFFF"/>
                </a:solidFill>
                <a:latin typeface="Calibri" panose="020F0502020204030204" pitchFamily="34" charset="0"/>
              </a:rPr>
              <a:t>x</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Examples added in the </a:t>
            </a:r>
            <a:r>
              <a:rPr lang="en-US" altLang="en-US" sz="1600" b="1" dirty="0" smtClean="0">
                <a:solidFill>
                  <a:srgbClr val="FFFFFF"/>
                </a:solidFill>
                <a:latin typeface="Calibri" panose="020F0502020204030204" pitchFamily="34" charset="0"/>
              </a:rPr>
              <a:t>US</a:t>
            </a:r>
            <a:endParaRPr lang="en-US" altLang="en-US" sz="1600" b="1" dirty="0">
              <a:solidFill>
                <a:srgbClr val="FFFFFF"/>
              </a:solidFill>
              <a:latin typeface="Calibri" panose="020F0502020204030204" pitchFamily="34" charset="0"/>
            </a:endParaRPr>
          </a:p>
        </p:txBody>
      </p:sp>
      <p:sp>
        <p:nvSpPr>
          <p:cNvPr id="7" name="AutoShape 6"/>
          <p:cNvSpPr>
            <a:spLocks noChangeArrowheads="1"/>
          </p:cNvSpPr>
          <p:nvPr/>
        </p:nvSpPr>
        <p:spPr bwMode="auto">
          <a:xfrm rot="1209468">
            <a:off x="3470882" y="2755978"/>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88" y="1698168"/>
            <a:ext cx="6757418" cy="246765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734" y="872597"/>
            <a:ext cx="6757865" cy="73058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6600" y="1708013"/>
            <a:ext cx="2114550" cy="294322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70525"/>
    </mc:Choice>
    <mc:Fallback xmlns="">
      <p:transition advTm="70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5748229"/>
              </p:ext>
            </p:extLst>
          </p:nvPr>
        </p:nvGraphicFramePr>
        <p:xfrm>
          <a:off x="533400" y="987552"/>
          <a:ext cx="8229600" cy="3457811"/>
        </p:xfrm>
        <a:graphic>
          <a:graphicData uri="http://schemas.openxmlformats.org/drawingml/2006/table">
            <a:tbl>
              <a:tblPr firstRow="1" firstCol="1" bandRow="1">
                <a:tableStyleId>{5C22544A-7EE6-4342-B048-85BDC9FD1C3A}</a:tableStyleId>
              </a:tblPr>
              <a:tblGrid>
                <a:gridCol w="4114800"/>
                <a:gridCol w="4114800"/>
              </a:tblGrid>
              <a:tr h="37933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43000">
                <a:tc>
                  <a:txBody>
                    <a:bodyPr/>
                    <a:lstStyle/>
                    <a:p>
                      <a:pPr marL="457200" marR="0" indent="-457200">
                        <a:spcBef>
                          <a:spcPts val="600"/>
                        </a:spcBef>
                        <a:spcAft>
                          <a:spcPts val="600"/>
                        </a:spcAft>
                      </a:pP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400" b="1" kern="1200" dirty="0" smtClean="0">
                          <a:solidFill>
                            <a:schemeClr val="tx1"/>
                          </a:solidFill>
                          <a:effectLst/>
                          <a:latin typeface="Calibri" panose="020F0502020204030204" pitchFamily="34" charset="0"/>
                          <a:ea typeface="+mn-ea"/>
                          <a:cs typeface="+mn-cs"/>
                        </a:rPr>
                        <a:t>c)   determine the y-intercept, b, in an additive relationship between two quantities and write an equation in the form y = x + b to represent the relationship;</a:t>
                      </a:r>
                    </a:p>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d)  graph a line representing an additive relationship between two quantities given the y-intercept and an ordered pair, or given the equation in the form y = x + b, where b represents the y-intercept; and</a:t>
                      </a:r>
                    </a:p>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e)   </a:t>
                      </a:r>
                      <a:r>
                        <a:rPr lang="en-US" sz="1400" b="1" kern="1200" dirty="0" smtClean="0">
                          <a:solidFill>
                            <a:schemeClr val="tx1"/>
                          </a:solidFill>
                          <a:effectLst/>
                          <a:latin typeface="Calibri" panose="020F0502020204030204" pitchFamily="34" charset="0"/>
                          <a:ea typeface="+mn-ea"/>
                          <a:cs typeface="+mn-cs"/>
                        </a:rPr>
                        <a:t> make </a:t>
                      </a:r>
                      <a:r>
                        <a:rPr lang="en-US" sz="1400" b="1" kern="1200" dirty="0" smtClean="0">
                          <a:solidFill>
                            <a:schemeClr val="tx1"/>
                          </a:solidFill>
                          <a:effectLst/>
                          <a:latin typeface="Calibri" panose="020F0502020204030204" pitchFamily="34" charset="0"/>
                          <a:ea typeface="+mn-ea"/>
                          <a:cs typeface="+mn-cs"/>
                        </a:rPr>
                        <a:t>connections between and among representations of  a proportional or additive relationship between two quantities using verbal descriptions, tables, equations, and graphs.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18475" y="4583628"/>
            <a:ext cx="8281139" cy="2185214"/>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7.10c - Determine </a:t>
            </a:r>
            <a:r>
              <a:rPr lang="en-US" altLang="en-US" sz="1600" b="1" dirty="0">
                <a:solidFill>
                  <a:srgbClr val="FFFFFF"/>
                </a:solidFill>
                <a:latin typeface="Calibri" panose="020F0502020204030204" pitchFamily="34" charset="0"/>
              </a:rPr>
              <a:t>the y-intercept and write equations of lines in y = x + b form to represent the </a:t>
            </a:r>
            <a:r>
              <a:rPr lang="en-US" altLang="en-US" sz="1600" b="1" dirty="0" smtClean="0">
                <a:solidFill>
                  <a:srgbClr val="FFFFFF"/>
                </a:solidFill>
                <a:latin typeface="Calibri" panose="020F0502020204030204" pitchFamily="34" charset="0"/>
              </a:rPr>
              <a:t>relationship</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7.10d - Graph </a:t>
            </a:r>
            <a:r>
              <a:rPr lang="en-US" altLang="en-US" sz="1600" b="1" dirty="0">
                <a:solidFill>
                  <a:srgbClr val="FFFFFF"/>
                </a:solidFill>
                <a:latin typeface="Calibri" panose="020F0502020204030204" pitchFamily="34" charset="0"/>
              </a:rPr>
              <a:t>lines representing additive </a:t>
            </a:r>
            <a:r>
              <a:rPr lang="en-US" altLang="en-US" sz="1600" b="1" dirty="0" smtClean="0">
                <a:solidFill>
                  <a:srgbClr val="FFFFFF"/>
                </a:solidFill>
                <a:latin typeface="Calibri" panose="020F0502020204030204" pitchFamily="34" charset="0"/>
              </a:rPr>
              <a:t>relationships; y-intercept limited to integers and slope is 1</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7.10e - Make </a:t>
            </a:r>
            <a:r>
              <a:rPr lang="en-US" altLang="en-US" sz="1600" b="1" dirty="0">
                <a:solidFill>
                  <a:srgbClr val="FFFFFF"/>
                </a:solidFill>
                <a:latin typeface="Calibri" panose="020F0502020204030204" pitchFamily="34" charset="0"/>
              </a:rPr>
              <a:t>connections among representations (verbal descriptions, tables, equations, and graphs</a:t>
            </a:r>
            <a:r>
              <a:rPr lang="en-US" altLang="en-US" sz="1600" b="1" dirty="0" smtClean="0">
                <a:solidFill>
                  <a:srgbClr val="FFFFFF"/>
                </a:solidFill>
                <a:latin typeface="Calibri" panose="020F0502020204030204" pitchFamily="34" charset="0"/>
              </a:rPr>
              <a:t>)</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31</a:t>
            </a:fld>
            <a:endParaRPr lang="en-US" altLang="en-US">
              <a:solidFill>
                <a:srgbClr val="000000"/>
              </a:solidFill>
            </a:endParaRPr>
          </a:p>
        </p:txBody>
      </p:sp>
      <p:sp>
        <p:nvSpPr>
          <p:cNvPr id="6" name="AutoShape 6"/>
          <p:cNvSpPr>
            <a:spLocks noChangeArrowheads="1"/>
          </p:cNvSpPr>
          <p:nvPr/>
        </p:nvSpPr>
        <p:spPr bwMode="auto">
          <a:xfrm rot="1209468">
            <a:off x="3060978" y="1955877"/>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033" y="1388362"/>
            <a:ext cx="4314825" cy="218122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296" y="1493199"/>
            <a:ext cx="6334125" cy="19240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5914"/>
    </mc:Choice>
    <mc:Fallback xmlns="">
      <p:transition advTm="65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935768"/>
              </p:ext>
            </p:extLst>
          </p:nvPr>
        </p:nvGraphicFramePr>
        <p:xfrm>
          <a:off x="533400" y="987552"/>
          <a:ext cx="8153400" cy="2133600"/>
        </p:xfrm>
        <a:graphic>
          <a:graphicData uri="http://schemas.openxmlformats.org/drawingml/2006/table">
            <a:tbl>
              <a:tblPr firstRow="1" firstCol="1" bandRow="1">
                <a:tableStyleId>{5C22544A-7EE6-4342-B048-85BDC9FD1C3A}</a:tableStyleId>
              </a:tblPr>
              <a:tblGrid>
                <a:gridCol w="4076700"/>
                <a:gridCol w="4076700"/>
              </a:tblGrid>
              <a:tr h="3608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72771">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7.13	The student will</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a)	write verbal expressions as algebraic expressions and sentences as equations and vice versa; and </a:t>
                      </a:r>
                      <a:r>
                        <a:rPr lang="en-US" sz="1400" dirty="0" smtClean="0">
                          <a:solidFill>
                            <a:srgbClr val="FF0000"/>
                          </a:solidFill>
                          <a:effectLst/>
                          <a:latin typeface="Calibri" panose="020F0502020204030204" pitchFamily="34" charset="0"/>
                        </a:rPr>
                        <a:t>[Included in 7.12 EKS]</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b)	evaluate algebraic expressions for given replacement values of the variables.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7.11	The student will evaluate algebraic expressions for given replacement values of the variables.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448358"/>
            <a:ext cx="8153400" cy="123110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Represent </a:t>
            </a:r>
            <a:r>
              <a:rPr lang="en-US" altLang="en-US" sz="1600" b="1" dirty="0">
                <a:solidFill>
                  <a:srgbClr val="FFFFFF"/>
                </a:solidFill>
                <a:latin typeface="Calibri" panose="020F0502020204030204" pitchFamily="34" charset="0"/>
              </a:rPr>
              <a:t>algebraic expressions using concrete materials and pictorial representations; </a:t>
            </a:r>
            <a:endParaRPr lang="en-US" altLang="en-US" sz="1600" b="1" dirty="0" smtClean="0">
              <a:solidFill>
                <a:srgbClr val="FFFFFF"/>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Evaluating </a:t>
            </a:r>
            <a:r>
              <a:rPr lang="en-US" altLang="en-US" sz="1600" b="1" dirty="0">
                <a:solidFill>
                  <a:srgbClr val="FFFFFF"/>
                </a:solidFill>
                <a:latin typeface="Calibri" panose="020F0502020204030204" pitchFamily="34" charset="0"/>
              </a:rPr>
              <a:t>expressions – limit exponents to 1, 2, 3, or 4; no braces, but can include brackets and absolute value; square roots limited to perfect squares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32</a:t>
            </a:fld>
            <a:endParaRPr lang="en-US" altLang="en-US">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3219"/>
    </mc:Choice>
    <mc:Fallback xmlns="">
      <p:transition advTm="43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1775711"/>
              </p:ext>
            </p:extLst>
          </p:nvPr>
        </p:nvGraphicFramePr>
        <p:xfrm>
          <a:off x="533400" y="990599"/>
          <a:ext cx="8153400" cy="2178269"/>
        </p:xfrm>
        <a:graphic>
          <a:graphicData uri="http://schemas.openxmlformats.org/drawingml/2006/table">
            <a:tbl>
              <a:tblPr firstRow="1" firstCol="1" bandRow="1">
                <a:tableStyleId>{5C22544A-7EE6-4342-B048-85BDC9FD1C3A}</a:tableStyleId>
              </a:tblPr>
              <a:tblGrid>
                <a:gridCol w="4076700"/>
                <a:gridCol w="4076700"/>
              </a:tblGrid>
              <a:tr h="36838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09885">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7.14	The student will</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a)	solve one- and two-step linear equations in one variable; and</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b)	solve practical problems requiring the solution of one- and two-step  linear equations.</a:t>
                      </a:r>
                    </a:p>
                    <a:p>
                      <a:pPr marL="803275" marR="0" indent="-346075">
                        <a:spcBef>
                          <a:spcPts val="600"/>
                        </a:spcBef>
                        <a:spcAft>
                          <a:spcPts val="0"/>
                        </a:spcAft>
                      </a:pPr>
                      <a:r>
                        <a:rPr lang="en-US" sz="1400" dirty="0" smtClean="0">
                          <a:solidFill>
                            <a:srgbClr val="FF0000"/>
                          </a:solidFill>
                          <a:effectLst/>
                          <a:latin typeface="Calibri" panose="020F0502020204030204" pitchFamily="34" charset="0"/>
                        </a:rPr>
                        <a:t>[One-step equations included in 6.13]</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7.12	The student will solve two-step linear equations in one variable, including practical problems that require the solution of a two-step linear equation in one variable.</a:t>
                      </a:r>
                      <a:endParaRPr lang="en-US" sz="1400" b="1" kern="1200" dirty="0" smtClean="0">
                        <a:solidFill>
                          <a:srgbClr val="FF0000"/>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441748"/>
            <a:ext cx="8153400" cy="187743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One-step equations are included in 6.13</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Coefficients and numeric terms will be rational</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Apply properties of real numbers and properties of </a:t>
            </a:r>
            <a:r>
              <a:rPr lang="en-US" altLang="en-US" sz="1600" b="1" dirty="0" smtClean="0">
                <a:solidFill>
                  <a:srgbClr val="FFFFFF"/>
                </a:solidFill>
                <a:latin typeface="Calibri" panose="020F0502020204030204" pitchFamily="34" charset="0"/>
              </a:rPr>
              <a:t>equality</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EKS – Write verbal expressions and sentences as algebraic expressions and </a:t>
            </a:r>
            <a:r>
              <a:rPr lang="en-US" altLang="en-US" sz="1600" b="1" dirty="0" smtClean="0">
                <a:solidFill>
                  <a:srgbClr val="FFFFFF"/>
                </a:solidFill>
                <a:latin typeface="Calibri" panose="020F0502020204030204" pitchFamily="34" charset="0"/>
              </a:rPr>
              <a:t>equations </a:t>
            </a:r>
            <a:r>
              <a:rPr lang="en-US" altLang="en-US" sz="1600" b="1" dirty="0">
                <a:solidFill>
                  <a:srgbClr val="FFFFFF"/>
                </a:solidFill>
                <a:latin typeface="Calibri" panose="020F0502020204030204" pitchFamily="34" charset="0"/>
              </a:rPr>
              <a:t>and vice </a:t>
            </a:r>
            <a:r>
              <a:rPr lang="en-US" altLang="en-US" sz="1600" b="1" dirty="0" smtClean="0">
                <a:solidFill>
                  <a:srgbClr val="FFFFFF"/>
                </a:solidFill>
                <a:latin typeface="Calibri" panose="020F0502020204030204" pitchFamily="34" charset="0"/>
              </a:rPr>
              <a:t>versa </a:t>
            </a:r>
            <a:r>
              <a:rPr lang="en-US" altLang="en-US" sz="1600" b="1" dirty="0" smtClean="0">
                <a:solidFill>
                  <a:srgbClr val="FF0000"/>
                </a:solidFill>
                <a:latin typeface="Calibri" panose="020F0502020204030204" pitchFamily="34" charset="0"/>
              </a:rPr>
              <a:t>[Moved from 7.13a]</a:t>
            </a:r>
            <a:endParaRPr lang="en-US" altLang="en-US" sz="1600" b="1" dirty="0">
              <a:solidFill>
                <a:srgbClr val="FF000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33</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52737941"/>
      </p:ext>
    </p:extLst>
  </p:cSld>
  <p:clrMapOvr>
    <a:masterClrMapping/>
  </p:clrMapOvr>
  <mc:AlternateContent xmlns:mc="http://schemas.openxmlformats.org/markup-compatibility/2006" xmlns:p14="http://schemas.microsoft.com/office/powerpoint/2010/main">
    <mc:Choice Requires="p14">
      <p:transition p14:dur="10" advTm="69986"/>
    </mc:Choice>
    <mc:Fallback xmlns="">
      <p:transition advTm="69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8311741"/>
              </p:ext>
            </p:extLst>
          </p:nvPr>
        </p:nvGraphicFramePr>
        <p:xfrm>
          <a:off x="533400" y="987552"/>
          <a:ext cx="8229600" cy="1803149"/>
        </p:xfrm>
        <a:graphic>
          <a:graphicData uri="http://schemas.openxmlformats.org/drawingml/2006/table">
            <a:tbl>
              <a:tblPr firstRow="1" firstCol="1" bandRow="1">
                <a:tableStyleId>{5C22544A-7EE6-4342-B048-85BDC9FD1C3A}</a:tableStyleId>
              </a:tblPr>
              <a:tblGrid>
                <a:gridCol w="4114800"/>
                <a:gridCol w="4114800"/>
              </a:tblGrid>
              <a:tr h="36701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36137">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7.15	The student will</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a)	solve one-step inequalities in one variable; and</a:t>
                      </a:r>
                    </a:p>
                    <a:p>
                      <a:pPr marL="803275" marR="0" indent="-346075">
                        <a:spcBef>
                          <a:spcPts val="600"/>
                        </a:spcBef>
                        <a:spcAft>
                          <a:spcPts val="0"/>
                        </a:spcAft>
                      </a:pPr>
                      <a:r>
                        <a:rPr lang="en-US" sz="1400" dirty="0" smtClean="0">
                          <a:solidFill>
                            <a:schemeClr val="tx1"/>
                          </a:solidFill>
                          <a:effectLst/>
                          <a:latin typeface="Calibri" panose="020F0502020204030204" pitchFamily="34" charset="0"/>
                        </a:rPr>
                        <a:t>b)	graph solutions to inequalities on the number line.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tabLst>
                          <a:tab pos="457200" algn="l"/>
                        </a:tabLst>
                      </a:pPr>
                      <a:r>
                        <a:rPr lang="en-US" sz="1400" b="1" kern="1200" dirty="0" smtClean="0">
                          <a:solidFill>
                            <a:schemeClr val="tx1"/>
                          </a:solidFill>
                          <a:effectLst/>
                          <a:latin typeface="Calibri" panose="020F0502020204030204" pitchFamily="34" charset="0"/>
                          <a:ea typeface="+mn-ea"/>
                          <a:cs typeface="+mn-cs"/>
                        </a:rPr>
                        <a:t>7.13	The student will solve one- and two-step linear inequalities in one variable, including practical problems, involving addition, subtraction, multiplication, and division, and graph the solution on a number line.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168670"/>
            <a:ext cx="8229600" cy="304698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Solve two-step inequalities and practical problems </a:t>
            </a:r>
            <a:r>
              <a:rPr lang="en-US" altLang="en-US" sz="1600" b="1" dirty="0">
                <a:solidFill>
                  <a:srgbClr val="FF0000"/>
                </a:solidFill>
                <a:latin typeface="Calibri" panose="020F0502020204030204" pitchFamily="34" charset="0"/>
              </a:rPr>
              <a:t>[Moved from 8.15b</a:t>
            </a:r>
            <a:r>
              <a:rPr lang="en-US" altLang="en-US" sz="1600" b="1" dirty="0" smtClean="0">
                <a:solidFill>
                  <a:srgbClr val="FF0000"/>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Solve one-step </a:t>
            </a:r>
            <a:r>
              <a:rPr lang="en-US" altLang="en-US" sz="1600" b="1" dirty="0" smtClean="0">
                <a:solidFill>
                  <a:srgbClr val="FFFFFF"/>
                </a:solidFill>
                <a:latin typeface="Calibri" panose="020F0502020204030204" pitchFamily="34" charset="0"/>
              </a:rPr>
              <a:t>and two-step </a:t>
            </a:r>
            <a:r>
              <a:rPr lang="en-US" altLang="en-US" sz="1600" b="1" dirty="0">
                <a:solidFill>
                  <a:srgbClr val="FFFFFF"/>
                </a:solidFill>
                <a:latin typeface="Calibri" panose="020F0502020204030204" pitchFamily="34" charset="0"/>
              </a:rPr>
              <a:t>inequalities </a:t>
            </a:r>
            <a:r>
              <a:rPr lang="en-US" altLang="en-US" sz="1600" b="1" dirty="0" smtClean="0">
                <a:solidFill>
                  <a:srgbClr val="FFFFFF"/>
                </a:solidFill>
                <a:latin typeface="Calibri" panose="020F0502020204030204" pitchFamily="34" charset="0"/>
              </a:rPr>
              <a:t>involving addition</a:t>
            </a:r>
            <a:r>
              <a:rPr lang="en-US" altLang="en-US" sz="1600" b="1" dirty="0">
                <a:solidFill>
                  <a:srgbClr val="FFFFFF"/>
                </a:solidFill>
                <a:latin typeface="Calibri" panose="020F0502020204030204" pitchFamily="34" charset="0"/>
              </a:rPr>
              <a:t>, subtraction, multiplication and </a:t>
            </a:r>
            <a:r>
              <a:rPr lang="en-US" altLang="en-US" sz="1600" b="1" dirty="0" smtClean="0">
                <a:solidFill>
                  <a:srgbClr val="FFFFFF"/>
                </a:solidFill>
                <a:latin typeface="Calibri" panose="020F0502020204030204" pitchFamily="34" charset="0"/>
              </a:rPr>
              <a:t>division including practical problems</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Coefficients and numeric terms will be rational</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EKS – Write verbal expressions and sentences as algebraic expressions and </a:t>
            </a:r>
            <a:r>
              <a:rPr lang="en-US" altLang="en-US" sz="1600" b="1" dirty="0" smtClean="0">
                <a:solidFill>
                  <a:srgbClr val="FFFFFF"/>
                </a:solidFill>
                <a:latin typeface="Calibri" panose="020F0502020204030204" pitchFamily="34" charset="0"/>
              </a:rPr>
              <a:t>inequalities and </a:t>
            </a:r>
            <a:r>
              <a:rPr lang="en-US" altLang="en-US" sz="1600" b="1" dirty="0">
                <a:solidFill>
                  <a:srgbClr val="FFFFFF"/>
                </a:solidFill>
                <a:latin typeface="Calibri" panose="020F0502020204030204" pitchFamily="34" charset="0"/>
              </a:rPr>
              <a:t>vice </a:t>
            </a:r>
            <a:r>
              <a:rPr lang="en-US" altLang="en-US" sz="1600" b="1" dirty="0" smtClean="0">
                <a:solidFill>
                  <a:srgbClr val="FFFFFF"/>
                </a:solidFill>
                <a:latin typeface="Calibri" panose="020F0502020204030204" pitchFamily="34" charset="0"/>
              </a:rPr>
              <a:t>versa</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EKS – Identify a numerical value that is part of the solution set of a given inequality</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Apply properties of real numbers and properties of </a:t>
            </a:r>
            <a:r>
              <a:rPr lang="en-US" altLang="en-US" sz="1600" b="1" dirty="0" smtClean="0">
                <a:solidFill>
                  <a:srgbClr val="FFFFFF"/>
                </a:solidFill>
                <a:latin typeface="Calibri" panose="020F0502020204030204" pitchFamily="34" charset="0"/>
              </a:rPr>
              <a:t>equality/inequality</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34</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2329248"/>
      </p:ext>
    </p:extLst>
  </p:cSld>
  <p:clrMapOvr>
    <a:masterClrMapping/>
  </p:clrMapOvr>
  <mc:AlternateContent xmlns:mc="http://schemas.openxmlformats.org/markup-compatibility/2006" xmlns:p14="http://schemas.microsoft.com/office/powerpoint/2010/main">
    <mc:Choice Requires="p14">
      <p:transition p14:dur="10" advTm="76508"/>
    </mc:Choice>
    <mc:Fallback xmlns="">
      <p:transition advTm="76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6553772"/>
              </p:ext>
            </p:extLst>
          </p:nvPr>
        </p:nvGraphicFramePr>
        <p:xfrm>
          <a:off x="533400" y="987551"/>
          <a:ext cx="8229600" cy="3738827"/>
        </p:xfrm>
        <a:graphic>
          <a:graphicData uri="http://schemas.openxmlformats.org/drawingml/2006/table">
            <a:tbl>
              <a:tblPr firstRow="1" firstCol="1" bandRow="1">
                <a:tableStyleId>{5C22544A-7EE6-4342-B048-85BDC9FD1C3A}</a:tableStyleId>
              </a:tblPr>
              <a:tblGrid>
                <a:gridCol w="4114800"/>
                <a:gridCol w="4114800"/>
              </a:tblGrid>
              <a:tr h="36284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375987">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7.16	The student will apply the following properties of operations with real numbers:</a:t>
                      </a:r>
                    </a:p>
                    <a:p>
                      <a:pPr marL="803275" marR="0" indent="-346075">
                        <a:spcBef>
                          <a:spcPts val="600"/>
                        </a:spcBef>
                        <a:spcAft>
                          <a:spcPts val="600"/>
                        </a:spcAft>
                      </a:pPr>
                      <a:r>
                        <a:rPr lang="en-US" sz="1400" dirty="0" smtClean="0">
                          <a:solidFill>
                            <a:schemeClr val="tx1"/>
                          </a:solidFill>
                          <a:effectLst/>
                          <a:latin typeface="Calibri" panose="020F0502020204030204" pitchFamily="34" charset="0"/>
                        </a:rPr>
                        <a:t>a)	the commutative and associative properties for addition and multiplication;</a:t>
                      </a:r>
                    </a:p>
                    <a:p>
                      <a:pPr marL="803275" marR="0" indent="-346075">
                        <a:spcBef>
                          <a:spcPts val="600"/>
                        </a:spcBef>
                        <a:spcAft>
                          <a:spcPts val="600"/>
                        </a:spcAft>
                      </a:pPr>
                      <a:r>
                        <a:rPr lang="en-US" sz="1400" dirty="0" smtClean="0">
                          <a:solidFill>
                            <a:schemeClr val="tx1"/>
                          </a:solidFill>
                          <a:effectLst/>
                          <a:latin typeface="Calibri" panose="020F0502020204030204" pitchFamily="34" charset="0"/>
                        </a:rPr>
                        <a:t>b)	the distributive property;</a:t>
                      </a:r>
                    </a:p>
                    <a:p>
                      <a:pPr marL="803275" marR="0" indent="-346075">
                        <a:spcBef>
                          <a:spcPts val="600"/>
                        </a:spcBef>
                        <a:spcAft>
                          <a:spcPts val="600"/>
                        </a:spcAft>
                      </a:pPr>
                      <a:r>
                        <a:rPr lang="en-US" sz="1400" dirty="0" smtClean="0">
                          <a:solidFill>
                            <a:schemeClr val="tx1"/>
                          </a:solidFill>
                          <a:effectLst/>
                          <a:latin typeface="Calibri" panose="020F0502020204030204" pitchFamily="34" charset="0"/>
                        </a:rPr>
                        <a:t>c)	the additive and multiplicative identity properties;</a:t>
                      </a:r>
                    </a:p>
                    <a:p>
                      <a:pPr marL="803275" marR="0" indent="-346075">
                        <a:spcBef>
                          <a:spcPts val="600"/>
                        </a:spcBef>
                        <a:spcAft>
                          <a:spcPts val="600"/>
                        </a:spcAft>
                      </a:pPr>
                      <a:r>
                        <a:rPr lang="en-US" sz="1400" dirty="0" smtClean="0">
                          <a:solidFill>
                            <a:schemeClr val="tx1"/>
                          </a:solidFill>
                          <a:effectLst/>
                          <a:latin typeface="Calibri" panose="020F0502020204030204" pitchFamily="34" charset="0"/>
                        </a:rPr>
                        <a:t>d)	the additive and multiplicative inverse properties; and</a:t>
                      </a:r>
                    </a:p>
                    <a:p>
                      <a:pPr marL="803275" marR="0" indent="-346075">
                        <a:spcBef>
                          <a:spcPts val="600"/>
                        </a:spcBef>
                        <a:spcAft>
                          <a:spcPts val="600"/>
                        </a:spcAft>
                      </a:pPr>
                      <a:r>
                        <a:rPr lang="en-US" sz="1400" dirty="0" smtClean="0">
                          <a:solidFill>
                            <a:schemeClr val="tx1"/>
                          </a:solidFill>
                          <a:effectLst/>
                          <a:latin typeface="Calibri" panose="020F0502020204030204" pitchFamily="34" charset="0"/>
                        </a:rPr>
                        <a:t>e)	the multiplicative property of zero.</a:t>
                      </a:r>
                    </a:p>
                    <a:p>
                      <a:pPr marL="457200" marR="0" indent="-457200">
                        <a:spcBef>
                          <a:spcPts val="600"/>
                        </a:spcBef>
                        <a:spcAft>
                          <a:spcPts val="600"/>
                        </a:spcAft>
                      </a:pPr>
                      <a:r>
                        <a:rPr lang="en-US" sz="1400" dirty="0" smtClean="0">
                          <a:solidFill>
                            <a:srgbClr val="FF0000"/>
                          </a:solidFill>
                          <a:effectLst/>
                          <a:latin typeface="Calibri" panose="020F0502020204030204" pitchFamily="34" charset="0"/>
                        </a:rPr>
                        <a:t>[Included in EKS and US for 7.11, 7.12, and 7.13]</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5000079"/>
            <a:ext cx="8229600" cy="1323439"/>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Moved to </a:t>
            </a:r>
            <a:r>
              <a:rPr lang="en-US" altLang="en-US" sz="1600" b="1" dirty="0" smtClean="0">
                <a:solidFill>
                  <a:srgbClr val="FFFFFF"/>
                </a:solidFill>
                <a:latin typeface="Calibri" panose="020F0502020204030204" pitchFamily="34" charset="0"/>
              </a:rPr>
              <a:t>7.11, 7.12 </a:t>
            </a:r>
            <a:r>
              <a:rPr lang="en-US" altLang="en-US" sz="1600" b="1" dirty="0">
                <a:solidFill>
                  <a:srgbClr val="FFFFFF"/>
                </a:solidFill>
                <a:latin typeface="Calibri" panose="020F0502020204030204" pitchFamily="34" charset="0"/>
              </a:rPr>
              <a:t>and </a:t>
            </a:r>
            <a:r>
              <a:rPr lang="en-US" altLang="en-US" sz="1600" b="1" dirty="0" smtClean="0">
                <a:solidFill>
                  <a:srgbClr val="FFFFFF"/>
                </a:solidFill>
                <a:latin typeface="Calibri" panose="020F0502020204030204" pitchFamily="34" charset="0"/>
              </a:rPr>
              <a:t>7.13 </a:t>
            </a:r>
            <a:r>
              <a:rPr lang="en-US" altLang="en-US" sz="1600" b="1" dirty="0">
                <a:solidFill>
                  <a:srgbClr val="FFFFFF"/>
                </a:solidFill>
                <a:latin typeface="Calibri" panose="020F0502020204030204" pitchFamily="34" charset="0"/>
              </a:rPr>
              <a:t>Understanding the </a:t>
            </a:r>
            <a:r>
              <a:rPr lang="en-US" altLang="en-US" sz="1600" b="1" dirty="0" smtClean="0">
                <a:solidFill>
                  <a:srgbClr val="FFFFFF"/>
                </a:solidFill>
                <a:latin typeface="Calibri" panose="020F0502020204030204" pitchFamily="34" charset="0"/>
              </a:rPr>
              <a:t>Standard</a:t>
            </a:r>
          </a:p>
          <a:p>
            <a:pPr marL="342900" indent="-342900">
              <a:spcBef>
                <a:spcPct val="50000"/>
              </a:spcBef>
              <a:buFont typeface="Arial" panose="020B0604020202020204" pitchFamily="34" charset="0"/>
              <a:buChar char="•"/>
            </a:pPr>
            <a:r>
              <a:rPr lang="en-US" sz="1600" b="1" dirty="0">
                <a:solidFill>
                  <a:schemeClr val="bg1"/>
                </a:solidFill>
                <a:latin typeface="Calibri" pitchFamily="34" charset="0"/>
              </a:rPr>
              <a:t>The focus is not to identify a specific property being used, but correctly apply the properties</a:t>
            </a:r>
            <a:r>
              <a:rPr lang="en-US" sz="1600" b="1" dirty="0" smtClean="0">
                <a:solidFill>
                  <a:schemeClr val="bg1"/>
                </a:solidFill>
                <a:latin typeface="Calibri" pitchFamily="34" charset="0"/>
              </a:rPr>
              <a:t>.</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35</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5937"/>
    </mc:Choice>
    <mc:Fallback xmlns="">
      <p:transition advTm="45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BF363-A4AE-4674-8624-FB517241064C}" type="slidenum">
              <a:rPr lang="en-US" altLang="en-US" smtClean="0">
                <a:solidFill>
                  <a:srgbClr val="000000"/>
                </a:solidFill>
              </a:rPr>
              <a:pPr/>
              <a:t>36</a:t>
            </a:fld>
            <a:endParaRPr lang="en-US" altLang="en-US" dirty="0">
              <a:solidFill>
                <a:srgbClr val="000000"/>
              </a:solidFill>
            </a:endParaRPr>
          </a:p>
        </p:txBody>
      </p:sp>
      <p:sp>
        <p:nvSpPr>
          <p:cNvPr id="4" name="Title 1"/>
          <p:cNvSpPr txBox="1">
            <a:spLocks/>
          </p:cNvSpPr>
          <p:nvPr/>
        </p:nvSpPr>
        <p:spPr>
          <a:xfrm>
            <a:off x="228600" y="838200"/>
            <a:ext cx="8610600" cy="10668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smtClean="0">
                <a:solidFill>
                  <a:srgbClr val="000000"/>
                </a:solidFill>
              </a:rPr>
              <a:t>Middle School </a:t>
            </a:r>
            <a:r>
              <a:rPr lang="en-US" kern="0" smtClean="0">
                <a:solidFill>
                  <a:srgbClr val="000000"/>
                </a:solidFill>
              </a:rPr>
              <a:t>Revisions Leading </a:t>
            </a:r>
            <a:r>
              <a:rPr lang="en-US" kern="0" dirty="0" smtClean="0">
                <a:solidFill>
                  <a:srgbClr val="000000"/>
                </a:solidFill>
              </a:rPr>
              <a:t>to Algebra I</a:t>
            </a:r>
            <a:endParaRPr lang="en-US" kern="0" dirty="0">
              <a:solidFill>
                <a:srgbClr val="0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66" y="1761139"/>
            <a:ext cx="864189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9433254"/>
      </p:ext>
    </p:extLst>
  </p:cSld>
  <p:clrMapOvr>
    <a:masterClrMapping/>
  </p:clrMapOvr>
  <mc:AlternateContent xmlns:mc="http://schemas.openxmlformats.org/markup-compatibility/2006" xmlns:p14="http://schemas.microsoft.com/office/powerpoint/2010/main">
    <mc:Choice Requires="p14">
      <p:transition p14:dur="10" advTm="122197"/>
    </mc:Choice>
    <mc:Fallback xmlns="">
      <p:transition advTm="122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37</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TextBox 5"/>
          <p:cNvSpPr txBox="1"/>
          <p:nvPr/>
        </p:nvSpPr>
        <p:spPr>
          <a:xfrm>
            <a:off x="2063969" y="1676400"/>
            <a:ext cx="5244662" cy="1077218"/>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a:t>
            </a:r>
            <a:r>
              <a:rPr lang="en-US" sz="3200" dirty="0" smtClean="0">
                <a:solidFill>
                  <a:srgbClr val="000000"/>
                </a:solidFill>
                <a:latin typeface="Calibri" panose="020F0502020204030204" pitchFamily="34" charset="0"/>
              </a:rPr>
              <a:t>us!</a:t>
            </a:r>
            <a:endParaRPr lang="en-US" sz="3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69257618"/>
      </p:ext>
    </p:extLst>
  </p:cSld>
  <p:clrMapOvr>
    <a:masterClrMapping/>
  </p:clrMapOvr>
  <mc:AlternateContent xmlns:mc="http://schemas.openxmlformats.org/markup-compatibility/2006" xmlns:p14="http://schemas.microsoft.com/office/powerpoint/2010/main">
    <mc:Choice Requires="p14">
      <p:transition p14:dur="10" advTm="23885"/>
    </mc:Choice>
    <mc:Fallback xmlns="">
      <p:transition advTm="23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32273660"/>
              </p:ext>
            </p:extLst>
          </p:nvPr>
        </p:nvGraphicFramePr>
        <p:xfrm>
          <a:off x="914400" y="1143000"/>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69710895"/>
      </p:ext>
    </p:extLst>
  </p:cSld>
  <p:clrMapOvr>
    <a:masterClrMapping/>
  </p:clrMapOvr>
  <mc:AlternateContent xmlns:mc="http://schemas.openxmlformats.org/markup-compatibility/2006" xmlns:p14="http://schemas.microsoft.com/office/powerpoint/2010/main">
    <mc:Choice Requires="p14">
      <p:transition p14:dur="10" advTm="38811"/>
    </mc:Choice>
    <mc:Fallback xmlns="">
      <p:transition advTm="38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56104223"/>
      </p:ext>
    </p:extLst>
  </p:cSld>
  <p:clrMapOvr>
    <a:masterClrMapping/>
  </p:clrMapOvr>
  <mc:AlternateContent xmlns:mc="http://schemas.openxmlformats.org/markup-compatibility/2006" xmlns:p14="http://schemas.microsoft.com/office/powerpoint/2010/main">
    <mc:Choice Requires="p14">
      <p:transition p14:dur="10" advTm="33330"/>
    </mc:Choice>
    <mc:Fallback xmlns="">
      <p:transition advTm="33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a:t>
            </a:r>
            <a:r>
              <a:rPr lang="en-US" sz="2400" dirty="0" smtClean="0"/>
              <a:t>mathematical </a:t>
            </a:r>
            <a:r>
              <a:rPr lang="en-US" sz="2400" dirty="0"/>
              <a:t>content knowledge</a:t>
            </a:r>
          </a:p>
          <a:p>
            <a:pPr lvl="1">
              <a:lnSpc>
                <a:spcPct val="90000"/>
              </a:lnSpc>
              <a:buClr>
                <a:schemeClr val="tx1"/>
              </a:buClr>
            </a:pPr>
            <a:r>
              <a:rPr lang="en-US" altLang="en-US" sz="2400" dirty="0"/>
              <a:t>Essential Knowledge and Skills (EKS) – </a:t>
            </a:r>
            <a:r>
              <a:rPr lang="en-US" sz="2400" dirty="0"/>
              <a:t>information that provides expectations for student learning</a:t>
            </a:r>
            <a:endParaRPr lang="en-US" dirty="0"/>
          </a:p>
          <a:p>
            <a:r>
              <a:rPr lang="en-US" sz="2800" dirty="0" smtClean="0"/>
              <a:t>Indicators of SOL sub-bullet added to each bullet within the Essential Knowledge and Skills</a:t>
            </a:r>
          </a:p>
          <a:p>
            <a:r>
              <a:rPr lang="en-US" sz="2800"/>
              <a:t>Objectives measured without a calculator on state assessments are indicated with an asterisk *</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14017504"/>
      </p:ext>
    </p:extLst>
  </p:cSld>
  <p:clrMapOvr>
    <a:masterClrMapping/>
  </p:clrMapOvr>
  <mc:AlternateContent xmlns:mc="http://schemas.openxmlformats.org/markup-compatibility/2006" xmlns:p14="http://schemas.microsoft.com/office/powerpoint/2010/main">
    <mc:Choice Requires="p14">
      <p:transition p14:dur="10" advTm="47236"/>
    </mc:Choice>
    <mc:Fallback xmlns="">
      <p:transition advTm="47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00" y="685800"/>
            <a:ext cx="840105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121733" y="4441371"/>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1065811" y="6108866"/>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5696" y="3895108"/>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60120" y="4367424"/>
            <a:ext cx="6858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903515" y="4393870"/>
            <a:ext cx="352598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a:p>
        </p:txBody>
      </p:sp>
      <p:sp>
        <p:nvSpPr>
          <p:cNvPr id="10" name="Oval 9"/>
          <p:cNvSpPr/>
          <p:nvPr/>
        </p:nvSpPr>
        <p:spPr>
          <a:xfrm>
            <a:off x="8337467" y="4931229"/>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52308" y="6342412"/>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32319" y="5534892"/>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61507" y="3083442"/>
            <a:ext cx="4944140" cy="35619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51720" y="3083442"/>
            <a:ext cx="3377609" cy="35760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03020" y="1183821"/>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3427" y="4763470"/>
            <a:ext cx="213385" cy="184666"/>
          </a:xfrm>
          <a:prstGeom prst="rect">
            <a:avLst/>
          </a:prstGeom>
          <a:solidFill>
            <a:schemeClr val="bg1"/>
          </a:solidFill>
        </p:spPr>
        <p:txBody>
          <a:bodyPr wrap="square" rtlCol="0">
            <a:spAutoFit/>
          </a:bodyPr>
          <a:lstStyle/>
          <a:p>
            <a:endParaRPr lang="en-US" dirty="0"/>
          </a:p>
        </p:txBody>
      </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77847680"/>
      </p:ext>
    </p:extLst>
  </p:cSld>
  <p:clrMapOvr>
    <a:masterClrMapping/>
  </p:clrMapOvr>
  <mc:AlternateContent xmlns:mc="http://schemas.openxmlformats.org/markup-compatibility/2006" xmlns:p14="http://schemas.microsoft.com/office/powerpoint/2010/main">
    <mc:Choice Requires="p14">
      <p:transition p14:dur="10" advTm="45747"/>
    </mc:Choice>
    <mc:Fallback xmlns="">
      <p:transition advTm="45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17"/>
                </p:tgtEl>
              </p:cMediaNode>
            </p:audio>
          </p:childTnLst>
        </p:cTn>
      </p:par>
    </p:tnLst>
    <p:bldLst>
      <p:bldP spid="4" grpId="0" animBg="1"/>
      <p:bldP spid="8" grpId="0" animBg="1"/>
      <p:bldP spid="10" grpId="0" animBg="1"/>
      <p:bldP spid="11" grpId="0" animBg="1"/>
      <p:bldP spid="14"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smtClean="0"/>
              <a:t>Overview – Math 7</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2575177356"/>
              </p:ext>
            </p:extLst>
          </p:nvPr>
        </p:nvGraphicFramePr>
        <p:xfrm>
          <a:off x="304800" y="1524000"/>
          <a:ext cx="8382000" cy="493776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16</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3770"/>
    </mc:Choice>
    <mc:Fallback xmlns="">
      <p:transition advTm="33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4253413639"/>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solidFill>
                  <a:srgbClr val="000000"/>
                </a:solidFill>
                <a:latin typeface="Arial" pitchFamily="34" charset="0"/>
              </a:rPr>
              <a:pPr>
                <a:defRPr/>
              </a:pPr>
              <a:t>9</a:t>
            </a:fld>
            <a:endParaRPr lang="en-US" dirty="0" smtClean="0">
              <a:solidFill>
                <a:srgbClr val="000000"/>
              </a:solidFill>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solidFill>
                  <a:srgbClr val="000000"/>
                </a:solidFill>
              </a:rPr>
              <a:t>“The content of the mathematics standards is intended to support the five process goals for students”</a:t>
            </a:r>
            <a:br>
              <a:rPr lang="en-US" altLang="en-US" sz="2800" kern="0" dirty="0" smtClean="0">
                <a:solidFill>
                  <a:srgbClr val="000000"/>
                </a:solidFill>
              </a:rPr>
            </a:br>
            <a:r>
              <a:rPr lang="en-US" altLang="en-US" sz="2000" kern="0" dirty="0" smtClean="0">
                <a:solidFill>
                  <a:srgbClr val="000000"/>
                </a:solidFill>
              </a:rPr>
              <a:t>- 2009 and 2016 </a:t>
            </a:r>
            <a:r>
              <a:rPr lang="en-US" altLang="en-US" sz="2000" i="1" kern="0" dirty="0" smtClean="0">
                <a:solidFill>
                  <a:srgbClr val="000000"/>
                </a:solidFill>
              </a:rPr>
              <a:t>Mathematics Standards of Learning</a:t>
            </a:r>
          </a:p>
          <a:p>
            <a:pPr algn="ctr"/>
            <a:endParaRPr lang="en-US" altLang="en-US" sz="2400" i="1" kern="0" dirty="0" smtClean="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22081263"/>
      </p:ext>
    </p:extLst>
  </p:cSld>
  <p:clrMapOvr>
    <a:masterClrMapping/>
  </p:clrMapOvr>
  <mc:AlternateContent xmlns:mc="http://schemas.openxmlformats.org/markup-compatibility/2006" xmlns:p14="http://schemas.microsoft.com/office/powerpoint/2010/main">
    <mc:Choice Requires="p14">
      <p:transition p14:dur="10" advTm="16346"/>
    </mc:Choice>
    <mc:Fallback xmlns="">
      <p:transition advTm="1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
</p:tagLst>
</file>

<file path=ppt/tags/tag2.xml><?xml version="1.0" encoding="utf-8"?>
<p:tagLst xmlns:a="http://schemas.openxmlformats.org/drawingml/2006/main" xmlns:r="http://schemas.openxmlformats.org/officeDocument/2006/relationships" xmlns:p="http://schemas.openxmlformats.org/presentationml/2006/main">
  <p:tag name="TIMING" val="|8.7|1.9|18.4|4.4|5.5"/>
</p:tagLst>
</file>

<file path=ppt/tags/tag3.xml><?xml version="1.0" encoding="utf-8"?>
<p:tagLst xmlns:a="http://schemas.openxmlformats.org/drawingml/2006/main" xmlns:r="http://schemas.openxmlformats.org/officeDocument/2006/relationships" xmlns:p="http://schemas.openxmlformats.org/presentationml/2006/main">
  <p:tag name="TIMING" val="|8.2|1.2|1.1|2.8|2.3|11.6|5|5.1|4|4.5|3.8|4.9"/>
</p:tagLst>
</file>

<file path=ppt/tags/tag4.xml><?xml version="1.0" encoding="utf-8"?>
<p:tagLst xmlns:a="http://schemas.openxmlformats.org/drawingml/2006/main" xmlns:r="http://schemas.openxmlformats.org/officeDocument/2006/relationships" xmlns:p="http://schemas.openxmlformats.org/presentationml/2006/main">
  <p:tag name="TIMING" val="|7.5|1.7|12.8|8.9|5.5"/>
</p:tagLst>
</file>

<file path=ppt/tags/tag5.xml><?xml version="1.0" encoding="utf-8"?>
<p:tagLst xmlns:a="http://schemas.openxmlformats.org/drawingml/2006/main" xmlns:r="http://schemas.openxmlformats.org/officeDocument/2006/relationships" xmlns:p="http://schemas.openxmlformats.org/presentationml/2006/main">
  <p:tag name="TIMING" val="|24.6|21.9"/>
</p:tagLst>
</file>

<file path=ppt/tags/tag6.xml><?xml version="1.0" encoding="utf-8"?>
<p:tagLst xmlns:a="http://schemas.openxmlformats.org/drawingml/2006/main" xmlns:r="http://schemas.openxmlformats.org/officeDocument/2006/relationships" xmlns:p="http://schemas.openxmlformats.org/presentationml/2006/main">
  <p:tag name="TIMING" val="|15.5|21.1"/>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3650</TotalTime>
  <Words>4262</Words>
  <Application>Microsoft Office PowerPoint</Application>
  <PresentationFormat>On-screen Show (4:3)</PresentationFormat>
  <Paragraphs>488</Paragraphs>
  <Slides>37</Slides>
  <Notes>37</Notes>
  <HiddenSlides>0</HiddenSlides>
  <MMClips>37</MMClips>
  <ScaleCrop>false</ScaleCrop>
  <HeadingPairs>
    <vt:vector size="4" baseType="variant">
      <vt:variant>
        <vt:lpstr>Theme</vt:lpstr>
      </vt:variant>
      <vt:variant>
        <vt:i4>26</vt:i4>
      </vt:variant>
      <vt:variant>
        <vt:lpstr>Slide Titles</vt:lpstr>
      </vt:variant>
      <vt:variant>
        <vt:i4>37</vt:i4>
      </vt:variant>
    </vt:vector>
  </HeadingPairs>
  <TitlesOfParts>
    <vt:vector size="63" baseType="lpstr">
      <vt:lpstr>VDOE</vt:lpstr>
      <vt:lpstr>1_Office Theme</vt:lpstr>
      <vt:lpstr>1_VDOE</vt:lpstr>
      <vt:lpstr>2_VDOE</vt:lpstr>
      <vt:lpstr>3_VDOE</vt:lpstr>
      <vt:lpstr>4_VDOE</vt:lpstr>
      <vt:lpstr>5_VDOE</vt:lpstr>
      <vt:lpstr>6_VDOE</vt:lpstr>
      <vt:lpstr>7_VDOE</vt:lpstr>
      <vt:lpstr>8_VDOE</vt:lpstr>
      <vt:lpstr>9_VDOE</vt:lpstr>
      <vt:lpstr>10_VDOE</vt:lpstr>
      <vt:lpstr>11_VDOE</vt:lpstr>
      <vt:lpstr>12_VDOE</vt:lpstr>
      <vt:lpstr>13_VDOE</vt:lpstr>
      <vt:lpstr>14_VDOE</vt:lpstr>
      <vt:lpstr>15_VDOE</vt:lpstr>
      <vt:lpstr>mathematics</vt:lpstr>
      <vt:lpstr>16_VDOE</vt:lpstr>
      <vt:lpstr>17_VDOE</vt:lpstr>
      <vt:lpstr>18_VDOE</vt:lpstr>
      <vt:lpstr>19_VDOE</vt:lpstr>
      <vt:lpstr>20_VDOE</vt:lpstr>
      <vt:lpstr>21_VDOE</vt:lpstr>
      <vt:lpstr>22_VDOE</vt:lpstr>
      <vt:lpstr>23_VDOE</vt:lpstr>
      <vt:lpstr>PowerPoint Presentation</vt:lpstr>
      <vt:lpstr>Purpose</vt:lpstr>
      <vt:lpstr>Agenda</vt:lpstr>
      <vt:lpstr>Implementation Timeline</vt:lpstr>
      <vt:lpstr>2016 SOL Revisions – </vt:lpstr>
      <vt:lpstr>Changes to the Curriculum Framework</vt:lpstr>
      <vt:lpstr>PowerPoint Presentation</vt:lpstr>
      <vt:lpstr>Overview – Math 7</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7 Crosswalk PPT</dc:title>
  <dc:creator>admin</dc:creator>
  <cp:lastModifiedBy>Mazzacane, Tina (DOE)</cp:lastModifiedBy>
  <cp:revision>340</cp:revision>
  <cp:lastPrinted>2017-04-05T15:56:39Z</cp:lastPrinted>
  <dcterms:created xsi:type="dcterms:W3CDTF">2009-07-21T11:20:02Z</dcterms:created>
  <dcterms:modified xsi:type="dcterms:W3CDTF">2017-04-26T15:54:19Z</dcterms:modified>
</cp:coreProperties>
</file>