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99" r:id="rId3"/>
    <p:sldMasterId id="2147483711" r:id="rId4"/>
    <p:sldMasterId id="2147483723" r:id="rId5"/>
    <p:sldMasterId id="2147483735" r:id="rId6"/>
    <p:sldMasterId id="2147483747" r:id="rId7"/>
    <p:sldMasterId id="2147483759" r:id="rId8"/>
    <p:sldMasterId id="2147483771" r:id="rId9"/>
    <p:sldMasterId id="2147483783" r:id="rId10"/>
    <p:sldMasterId id="2147483795" r:id="rId11"/>
    <p:sldMasterId id="2147483807" r:id="rId12"/>
    <p:sldMasterId id="2147483819" r:id="rId13"/>
    <p:sldMasterId id="2147483831" r:id="rId14"/>
    <p:sldMasterId id="2147483843" r:id="rId15"/>
    <p:sldMasterId id="2147483855" r:id="rId16"/>
    <p:sldMasterId id="2147483867" r:id="rId17"/>
    <p:sldMasterId id="2147483879" r:id="rId18"/>
    <p:sldMasterId id="2147483891" r:id="rId19"/>
  </p:sldMasterIdLst>
  <p:notesMasterIdLst>
    <p:notesMasterId r:id="rId60"/>
  </p:notesMasterIdLst>
  <p:handoutMasterIdLst>
    <p:handoutMasterId r:id="rId61"/>
  </p:handoutMasterIdLst>
  <p:sldIdLst>
    <p:sldId id="330" r:id="rId20"/>
    <p:sldId id="278" r:id="rId21"/>
    <p:sldId id="286" r:id="rId22"/>
    <p:sldId id="317" r:id="rId23"/>
    <p:sldId id="331" r:id="rId24"/>
    <p:sldId id="325" r:id="rId25"/>
    <p:sldId id="326" r:id="rId26"/>
    <p:sldId id="279" r:id="rId27"/>
    <p:sldId id="327" r:id="rId28"/>
    <p:sldId id="328" r:id="rId29"/>
    <p:sldId id="315" r:id="rId30"/>
    <p:sldId id="316" r:id="rId31"/>
    <p:sldId id="294" r:id="rId32"/>
    <p:sldId id="287" r:id="rId33"/>
    <p:sldId id="288" r:id="rId34"/>
    <p:sldId id="289" r:id="rId35"/>
    <p:sldId id="290" r:id="rId36"/>
    <p:sldId id="291" r:id="rId37"/>
    <p:sldId id="295" r:id="rId38"/>
    <p:sldId id="292" r:id="rId39"/>
    <p:sldId id="299" r:id="rId40"/>
    <p:sldId id="301" r:id="rId41"/>
    <p:sldId id="296" r:id="rId42"/>
    <p:sldId id="302" r:id="rId43"/>
    <p:sldId id="303" r:id="rId44"/>
    <p:sldId id="306" r:id="rId45"/>
    <p:sldId id="332" r:id="rId46"/>
    <p:sldId id="304" r:id="rId47"/>
    <p:sldId id="297" r:id="rId48"/>
    <p:sldId id="307" r:id="rId49"/>
    <p:sldId id="308" r:id="rId50"/>
    <p:sldId id="309" r:id="rId51"/>
    <p:sldId id="298" r:id="rId52"/>
    <p:sldId id="314" r:id="rId53"/>
    <p:sldId id="313" r:id="rId54"/>
    <p:sldId id="312" r:id="rId55"/>
    <p:sldId id="311" r:id="rId56"/>
    <p:sldId id="310" r:id="rId57"/>
    <p:sldId id="333" r:id="rId58"/>
    <p:sldId id="285"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1029" autoAdjust="0"/>
  </p:normalViewPr>
  <p:slideViewPr>
    <p:cSldViewPr snapToGrid="0">
      <p:cViewPr>
        <p:scale>
          <a:sx n="60" d="100"/>
          <a:sy n="60" d="100"/>
        </p:scale>
        <p:origin x="-1356"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50"/>
    </p:cViewPr>
  </p:sorterViewPr>
  <p:notesViewPr>
    <p:cSldViewPr snapToGrid="0">
      <p:cViewPr>
        <p:scale>
          <a:sx n="70" d="100"/>
          <a:sy n="70" d="100"/>
        </p:scale>
        <p:origin x="-194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7F5EA268-4DB3-47EF-841D-049A76FFBD4B}" type="presOf" srcId="{7A128194-4FBF-45DA-BEDF-42B3D28D2A00}" destId="{A81DFC79-0F78-4D71-BF26-1C518BA26871}" srcOrd="0" destOrd="0" presId="urn:microsoft.com/office/officeart/2005/8/layout/radial4"/>
    <dgm:cxn modelId="{D7BDFEE2-11D6-4ADB-9CB8-56066A6EA1EF}" type="presOf" srcId="{813AC12C-07B6-4510-9BD7-9D9CF3D78F46}" destId="{5AC22849-EEAC-4113-BFE3-BA1934FD267B}" srcOrd="0" destOrd="0" presId="urn:microsoft.com/office/officeart/2005/8/layout/radial4"/>
    <dgm:cxn modelId="{2001E211-A5F1-44EE-8106-7C91BC5E0B17}" type="presOf" srcId="{F20067FA-969B-4BE6-8A86-EA739D2A556F}" destId="{955A2B7A-C9AD-4E7A-B468-380068A138FE}" srcOrd="0" destOrd="0" presId="urn:microsoft.com/office/officeart/2005/8/layout/radial4"/>
    <dgm:cxn modelId="{4D2D6174-25DD-4D41-850B-E18A02CF5EE9}" srcId="{6F04575E-A9A0-471C-883C-FB6E889E186F}" destId="{F20067FA-969B-4BE6-8A86-EA739D2A556F}" srcOrd="4" destOrd="0" parTransId="{7A128194-4FBF-45DA-BEDF-42B3D28D2A00}" sibTransId="{5A0AFCBC-C398-4F07-9B62-84A9016205DC}"/>
    <dgm:cxn modelId="{E111F3F7-2A92-41FF-85B6-73CC8E293C67}" srcId="{6F04575E-A9A0-471C-883C-FB6E889E186F}" destId="{B2574EAE-DBFD-4C33-BF57-73E0F4D6BCE1}" srcOrd="0" destOrd="0" parTransId="{813AC12C-07B6-4510-9BD7-9D9CF3D78F46}" sibTransId="{4F14DB01-E23A-47C0-BE72-3DE0DF926B74}"/>
    <dgm:cxn modelId="{4C387D09-BE8E-400B-BF10-BAA03279DCFF}" srcId="{6F04575E-A9A0-471C-883C-FB6E889E186F}" destId="{991F1DF5-97F1-4382-A25E-0F2FBFA374C1}" srcOrd="2" destOrd="0" parTransId="{344715AD-2FA0-4C29-A6D6-3A07F3CC168C}" sibTransId="{5EE89F39-D224-49A0-8641-5C0C2A24185C}"/>
    <dgm:cxn modelId="{AB8037D5-C912-4735-91BB-C7A7BB31743B}" type="presOf" srcId="{010F949A-DE42-4233-8E13-94876DB0F121}" destId="{96F5FE34-0723-4CD9-9A3C-CC1C56BC9F8A}"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E6234088-5B90-4A52-8868-175E4492E3DE}" type="presOf" srcId="{D964B8ED-C314-4624-8C1C-7564D4BE8552}" destId="{7A05156E-8E49-4A6D-9005-8305C00F49E1}" srcOrd="0" destOrd="0" presId="urn:microsoft.com/office/officeart/2005/8/layout/radial4"/>
    <dgm:cxn modelId="{57F610F5-F7C3-46B1-ADEC-796899A6CDB4}" type="presOf" srcId="{6F04575E-A9A0-471C-883C-FB6E889E186F}" destId="{F6411FBA-8159-4939-9DEF-305EB6764B25}"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D60FFD27-16B4-4B3A-AD8B-C12C9556ED07}" type="presOf" srcId="{CEFA38EF-FA52-4C6D-AC7E-6E74EF2E7270}" destId="{A245B6CD-5C93-4120-A18D-F485447C3F45}" srcOrd="0" destOrd="0" presId="urn:microsoft.com/office/officeart/2005/8/layout/radial4"/>
    <dgm:cxn modelId="{E0F1F4E7-BE82-4F8C-89E1-7E7FB936960A}" type="presOf" srcId="{B2574EAE-DBFD-4C33-BF57-73E0F4D6BCE1}" destId="{AFCCC62F-56E2-4F3B-9077-729593801380}" srcOrd="0" destOrd="0" presId="urn:microsoft.com/office/officeart/2005/8/layout/radial4"/>
    <dgm:cxn modelId="{EAC7B73B-DF91-4B35-9923-86479EA19370}" type="presOf" srcId="{EFBDE9B8-B317-482B-B667-351B1F88A1DD}" destId="{64050A12-537F-4D45-B824-B1203E4C1386}" srcOrd="0" destOrd="0" presId="urn:microsoft.com/office/officeart/2005/8/layout/radial4"/>
    <dgm:cxn modelId="{5DF8C35D-8AA0-42C1-8B7B-CFD848F8BA45}" type="presOf" srcId="{344715AD-2FA0-4C29-A6D6-3A07F3CC168C}" destId="{674B4F6A-4C96-4E81-AB22-020FC5D2225A}"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25010EBB-A5CE-488F-A50A-14DA6CFF7ACF}" type="presOf" srcId="{991F1DF5-97F1-4382-A25E-0F2FBFA374C1}" destId="{3D157311-767A-4355-81C2-02A26AA1D10C}" srcOrd="0" destOrd="0" presId="urn:microsoft.com/office/officeart/2005/8/layout/radial4"/>
    <dgm:cxn modelId="{139228CC-9FD7-4FA2-89D8-77B35B587FC9}" type="presOf" srcId="{02B615A3-B6FC-4048-AAF3-ED3CAF758B61}" destId="{B5F08414-A619-4381-B90B-FBB7E94B795D}" srcOrd="0" destOrd="0" presId="urn:microsoft.com/office/officeart/2005/8/layout/radial4"/>
    <dgm:cxn modelId="{C9165F71-6AFF-4696-A3D9-4F9378AAF3C5}" type="presParOf" srcId="{64050A12-537F-4D45-B824-B1203E4C1386}" destId="{F6411FBA-8159-4939-9DEF-305EB6764B25}" srcOrd="0" destOrd="0" presId="urn:microsoft.com/office/officeart/2005/8/layout/radial4"/>
    <dgm:cxn modelId="{3B9C6C83-4997-4136-A906-03CB5AE7F676}" type="presParOf" srcId="{64050A12-537F-4D45-B824-B1203E4C1386}" destId="{5AC22849-EEAC-4113-BFE3-BA1934FD267B}" srcOrd="1" destOrd="0" presId="urn:microsoft.com/office/officeart/2005/8/layout/radial4"/>
    <dgm:cxn modelId="{69F11E62-546A-47D1-8593-AEEFF53E48B6}" type="presParOf" srcId="{64050A12-537F-4D45-B824-B1203E4C1386}" destId="{AFCCC62F-56E2-4F3B-9077-729593801380}" srcOrd="2" destOrd="0" presId="urn:microsoft.com/office/officeart/2005/8/layout/radial4"/>
    <dgm:cxn modelId="{8EDC1889-2C7A-4B55-B5B9-34C8FE6A7466}" type="presParOf" srcId="{64050A12-537F-4D45-B824-B1203E4C1386}" destId="{96F5FE34-0723-4CD9-9A3C-CC1C56BC9F8A}" srcOrd="3" destOrd="0" presId="urn:microsoft.com/office/officeart/2005/8/layout/radial4"/>
    <dgm:cxn modelId="{6BCD2E7F-5CA0-4DFD-897A-FDA1C2D4E4BC}" type="presParOf" srcId="{64050A12-537F-4D45-B824-B1203E4C1386}" destId="{B5F08414-A619-4381-B90B-FBB7E94B795D}" srcOrd="4" destOrd="0" presId="urn:microsoft.com/office/officeart/2005/8/layout/radial4"/>
    <dgm:cxn modelId="{56DE8374-1A96-486D-9B0E-5C3BD294C65B}" type="presParOf" srcId="{64050A12-537F-4D45-B824-B1203E4C1386}" destId="{674B4F6A-4C96-4E81-AB22-020FC5D2225A}" srcOrd="5" destOrd="0" presId="urn:microsoft.com/office/officeart/2005/8/layout/radial4"/>
    <dgm:cxn modelId="{8C8BBB5B-D654-46D5-A0C3-29E970417584}" type="presParOf" srcId="{64050A12-537F-4D45-B824-B1203E4C1386}" destId="{3D157311-767A-4355-81C2-02A26AA1D10C}" srcOrd="6" destOrd="0" presId="urn:microsoft.com/office/officeart/2005/8/layout/radial4"/>
    <dgm:cxn modelId="{3F490E8E-6065-4F42-A72F-4A54A13E34B6}" type="presParOf" srcId="{64050A12-537F-4D45-B824-B1203E4C1386}" destId="{7A05156E-8E49-4A6D-9005-8305C00F49E1}" srcOrd="7" destOrd="0" presId="urn:microsoft.com/office/officeart/2005/8/layout/radial4"/>
    <dgm:cxn modelId="{071C2DA3-73AB-4BDE-A3E6-E7C83C2D8FE6}" type="presParOf" srcId="{64050A12-537F-4D45-B824-B1203E4C1386}" destId="{A245B6CD-5C93-4120-A18D-F485447C3F45}" srcOrd="8" destOrd="0" presId="urn:microsoft.com/office/officeart/2005/8/layout/radial4"/>
    <dgm:cxn modelId="{30CF15B2-0144-43C6-B6DB-2661BF3AE1B2}" type="presParOf" srcId="{64050A12-537F-4D45-B824-B1203E4C1386}" destId="{A81DFC79-0F78-4D71-BF26-1C518BA26871}" srcOrd="9" destOrd="0" presId="urn:microsoft.com/office/officeart/2005/8/layout/radial4"/>
    <dgm:cxn modelId="{DDBEEAB1-39F6-407E-91C2-C60124A1AEE2}"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Mathematical Understanding</a:t>
          </a:r>
          <a:endParaRPr lang="en-US" sz="1400" b="1" kern="1200" dirty="0">
            <a:solidFill>
              <a:schemeClr val="tx1"/>
            </a:solidFill>
            <a:latin typeface="Calibri" panose="020F0502020204030204" pitchFamily="34" charset="0"/>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Problem Solving</a:t>
          </a:r>
          <a:endParaRPr lang="en-US" sz="1600" b="1" kern="1200" dirty="0">
            <a:solidFill>
              <a:schemeClr val="tx1"/>
            </a:solidFill>
            <a:latin typeface="Calibri" panose="020F0502020204030204" pitchFamily="34" charset="0"/>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Connections</a:t>
          </a:r>
          <a:endParaRPr lang="en-US" sz="1600" b="1" kern="1200" dirty="0">
            <a:solidFill>
              <a:schemeClr val="tx1"/>
            </a:solidFill>
            <a:latin typeface="Calibri" panose="020F0502020204030204" pitchFamily="34" charset="0"/>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Communication</a:t>
          </a:r>
          <a:endParaRPr lang="en-US" sz="1600" b="1" kern="1200" dirty="0">
            <a:solidFill>
              <a:schemeClr val="tx1"/>
            </a:solidFill>
            <a:latin typeface="Calibri" panose="020F0502020204030204" pitchFamily="34" charset="0"/>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Representations</a:t>
          </a:r>
          <a:endParaRPr lang="en-US" sz="1600" b="1" kern="1200" dirty="0">
            <a:solidFill>
              <a:schemeClr val="tx1"/>
            </a:solidFill>
            <a:latin typeface="Calibri" panose="020F0502020204030204" pitchFamily="34" charset="0"/>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Reasoning</a:t>
          </a:r>
          <a:endParaRPr lang="en-US" sz="1600" b="1" kern="1200" dirty="0">
            <a:solidFill>
              <a:schemeClr val="tx1"/>
            </a:solidFill>
            <a:latin typeface="Calibri" panose="020F0502020204030204" pitchFamily="34" charset="0"/>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sz="quarter" idx="1"/>
          </p:nvPr>
        </p:nvSpPr>
        <p:spPr bwMode="auto">
          <a:xfrm>
            <a:off x="3885010" y="0"/>
            <a:ext cx="2971800" cy="45720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a:p>
        </p:txBody>
      </p:sp>
      <p:sp>
        <p:nvSpPr>
          <p:cNvPr id="54276" name="Rectangle 4"/>
          <p:cNvSpPr>
            <a:spLocks noGrp="1" noChangeArrowheads="1"/>
          </p:cNvSpPr>
          <p:nvPr>
            <p:ph type="ftr" sz="quarter" idx="2"/>
          </p:nvPr>
        </p:nvSpPr>
        <p:spPr bwMode="auto">
          <a:xfrm>
            <a:off x="0" y="8684684"/>
            <a:ext cx="2971800" cy="457200"/>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defRPr sz="1200"/>
            </a:lvl1pPr>
          </a:lstStyle>
          <a:p>
            <a:pPr>
              <a:defRPr/>
            </a:pPr>
            <a:endParaRPr lang="en-US"/>
          </a:p>
        </p:txBody>
      </p:sp>
      <p:sp>
        <p:nvSpPr>
          <p:cNvPr id="54277" name="Rectangle 5"/>
          <p:cNvSpPr>
            <a:spLocks noGrp="1" noChangeArrowheads="1"/>
          </p:cNvSpPr>
          <p:nvPr>
            <p:ph type="sldNum" sz="quarter" idx="3"/>
          </p:nvPr>
        </p:nvSpPr>
        <p:spPr bwMode="auto">
          <a:xfrm>
            <a:off x="3885010" y="8684684"/>
            <a:ext cx="2971800" cy="457200"/>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3795"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a:p>
        </p:txBody>
      </p:sp>
      <p:sp>
        <p:nvSpPr>
          <p:cNvPr id="25604" name="Rectangle 4"/>
          <p:cNvSpPr>
            <a:spLocks noGrp="1" noRot="1" noChangeAspect="1" noChangeArrowheads="1" noTextEdit="1"/>
          </p:cNvSpPr>
          <p:nvPr>
            <p:ph type="sldImg" idx="2"/>
          </p:nvPr>
        </p:nvSpPr>
        <p:spPr bwMode="auto">
          <a:xfrm>
            <a:off x="1144588" y="684213"/>
            <a:ext cx="4570412"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2288" tIns="46144" rIns="92288" bIns="461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2288" tIns="46144" rIns="92288" bIns="46144"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the Grade 6 Overview of Revisions to the Mathematics Standards of Learning from 2009 to 2016.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would be helpful to have a copy of the </a:t>
            </a:r>
            <a:r>
              <a:rPr lang="en-US" dirty="0"/>
              <a:t>Grade 6 – Crosswalk (Summary of Revisions) and a copy of the 2016 Grade 6 Curriculum Frameworks to reference during this presentation</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Calibri" pitchFamily="34" charset="0"/>
                <a:ea typeface="+mn-ea"/>
                <a:cs typeface="+mn-cs"/>
              </a:rPr>
              <a:t>These documents are </a:t>
            </a:r>
            <a:r>
              <a:rPr lang="en-US" sz="1200" b="0" kern="1200" dirty="0" smtClean="0">
                <a:solidFill>
                  <a:schemeClr val="tx1"/>
                </a:solidFill>
                <a:effectLst/>
                <a:latin typeface="Calibri" pitchFamily="34" charset="0"/>
                <a:ea typeface="+mn-ea"/>
                <a:cs typeface="+mn-cs"/>
              </a:rPr>
              <a:t>available</a:t>
            </a:r>
            <a:r>
              <a:rPr lang="en-US" sz="1200" b="0" kern="1200" baseline="0" dirty="0" smtClean="0">
                <a:solidFill>
                  <a:schemeClr val="tx1"/>
                </a:solidFill>
                <a:effectLst/>
                <a:latin typeface="Calibri" pitchFamily="34" charset="0"/>
                <a:ea typeface="+mn-ea"/>
                <a:cs typeface="+mn-cs"/>
              </a:rPr>
              <a:t> electronically on the VDOE Mathematics 2016 webpage under Standards of Learning and Testing.</a:t>
            </a:r>
            <a:r>
              <a:rPr lang="en-US" sz="1200" b="0" kern="1200" dirty="0" smtClean="0">
                <a:solidFill>
                  <a:schemeClr val="tx1"/>
                </a:solidFill>
                <a:effectLst/>
                <a:latin typeface="Calibri" pitchFamily="34" charset="0"/>
                <a:ea typeface="+mn-ea"/>
                <a:cs typeface="+mn-cs"/>
              </a:rPr>
              <a:t> </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05819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baseline="0" dirty="0" smtClean="0"/>
              <a:t>Four additional sections have been included in the introduction to the 2016 curriculum framework – </a:t>
            </a:r>
          </a:p>
          <a:p>
            <a:pPr lvl="1">
              <a:lnSpc>
                <a:spcPct val="90000"/>
              </a:lnSpc>
              <a:buClr>
                <a:schemeClr val="tx1"/>
              </a:buClr>
            </a:pPr>
            <a:r>
              <a:rPr lang="en-US" baseline="0" dirty="0" smtClean="0"/>
              <a:t>In</a:t>
            </a:r>
            <a:r>
              <a:rPr lang="en-US" altLang="en-US" dirty="0" smtClean="0"/>
              <a:t>structional Technology, </a:t>
            </a:r>
          </a:p>
          <a:p>
            <a:pPr lvl="1">
              <a:lnSpc>
                <a:spcPct val="90000"/>
              </a:lnSpc>
              <a:buClr>
                <a:schemeClr val="tx1"/>
              </a:buClr>
            </a:pPr>
            <a:r>
              <a:rPr lang="en-US" altLang="en-US" dirty="0" smtClean="0"/>
              <a:t>Computational Fluency, </a:t>
            </a:r>
          </a:p>
          <a:p>
            <a:pPr lvl="1">
              <a:lnSpc>
                <a:spcPct val="90000"/>
              </a:lnSpc>
              <a:buClr>
                <a:schemeClr val="tx1"/>
              </a:buClr>
            </a:pPr>
            <a:r>
              <a:rPr lang="en-US" altLang="en-US" dirty="0" smtClean="0"/>
              <a:t>Algebra Readiness, and </a:t>
            </a:r>
          </a:p>
          <a:p>
            <a:pPr lvl="1">
              <a:lnSpc>
                <a:spcPct val="90000"/>
              </a:lnSpc>
              <a:buClr>
                <a:schemeClr val="tx1"/>
              </a:buClr>
            </a:pPr>
            <a:r>
              <a:rPr lang="en-US" altLang="en-US" dirty="0" smtClean="0"/>
              <a:t>Equity. </a:t>
            </a:r>
          </a:p>
          <a:p>
            <a:pPr lvl="0">
              <a:lnSpc>
                <a:spcPct val="90000"/>
              </a:lnSpc>
              <a:buClr>
                <a:schemeClr val="tx1"/>
              </a:buClr>
            </a:pPr>
            <a:r>
              <a:rPr lang="en-US" altLang="en-US" dirty="0" smtClean="0"/>
              <a:t>The content</a:t>
            </a:r>
            <a:r>
              <a:rPr lang="en-US" altLang="en-US" baseline="0" dirty="0" smtClean="0"/>
              <a:t> of e</a:t>
            </a:r>
            <a:r>
              <a:rPr lang="en-US" altLang="en-US" dirty="0" smtClean="0"/>
              <a:t>ach section addresses the impact on students’ learning and instruction. Educators are encouraged</a:t>
            </a:r>
            <a:r>
              <a:rPr lang="en-US" altLang="en-US" baseline="0" dirty="0" smtClean="0"/>
              <a:t> to review these sections included in the introduction.</a:t>
            </a:r>
            <a:endParaRPr lang="en-US" altLang="en-US" dirty="0" smtClean="0"/>
          </a:p>
          <a:p>
            <a:pPr algn="l"/>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10</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snapshot of the Grade 6 Crosswalk (Summary of Revisions) page one.  There are four quadrants</a:t>
            </a:r>
            <a:r>
              <a:rPr lang="en-US" baseline="0" dirty="0" smtClean="0"/>
              <a:t> – </a:t>
            </a:r>
            <a:r>
              <a:rPr lang="en-US" dirty="0" smtClean="0"/>
              <a:t>additions,</a:t>
            </a:r>
            <a:r>
              <a:rPr lang="en-US" baseline="0" dirty="0" smtClean="0"/>
              <a:t> deletions, parameter changes or clarifications, and moves within the grade or course.  </a:t>
            </a:r>
          </a:p>
          <a:p>
            <a:endParaRPr lang="en-US" baseline="0" dirty="0" smtClean="0"/>
          </a:p>
          <a:p>
            <a:r>
              <a:rPr lang="en-US" baseline="0" dirty="0" smtClean="0"/>
              <a:t>The upper left quadrant represents the additions, the standards referenced are the 2016 numbers and include additions to the EKS as well as </a:t>
            </a:r>
            <a:r>
              <a:rPr lang="en-US" baseline="0" dirty="0" smtClean="0"/>
              <a:t>to the </a:t>
            </a:r>
            <a:r>
              <a:rPr lang="en-US" baseline="0" dirty="0" smtClean="0"/>
              <a:t>standard.  Moves from other grade levels are indicated within brackets.  </a:t>
            </a:r>
          </a:p>
          <a:p>
            <a:endParaRPr lang="en-US" baseline="0" dirty="0" smtClean="0"/>
          </a:p>
          <a:p>
            <a:r>
              <a:rPr lang="en-US" baseline="0" dirty="0" smtClean="0"/>
              <a:t>The upper right quadrant identifies deletions from the 2009 standards and brackets indicate where that content was moved.  </a:t>
            </a:r>
          </a:p>
          <a:p>
            <a:endParaRPr lang="en-US" baseline="0" dirty="0" smtClean="0"/>
          </a:p>
          <a:p>
            <a:r>
              <a:rPr lang="en-US" baseline="0" dirty="0" smtClean="0"/>
              <a:t>The bottom left quadrant indicates parameter changes or clarifications. Note </a:t>
            </a:r>
            <a:r>
              <a:rPr lang="en-US" baseline="0" dirty="0" smtClean="0"/>
              <a:t>the underlined </a:t>
            </a:r>
            <a:r>
              <a:rPr lang="en-US" baseline="0" dirty="0" smtClean="0"/>
              <a:t>examples on the screen.  </a:t>
            </a:r>
          </a:p>
          <a:p>
            <a:endParaRPr lang="en-US" baseline="0" dirty="0" smtClean="0"/>
          </a:p>
          <a:p>
            <a:r>
              <a:rPr lang="en-US" baseline="0" dirty="0" smtClean="0"/>
              <a:t>The bottom right quadrant indicates moves within a grade level which are indicated with the first number being the 2009 SOL and the number in the brackets representing the 2016 standards.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a:p>
        </p:txBody>
      </p:sp>
    </p:spTree>
    <p:extLst>
      <p:ext uri="{BB962C8B-B14F-4D97-AF65-F5344CB8AC3E}">
        <p14:creationId xmlns:p14="http://schemas.microsoft.com/office/powerpoint/2010/main" val="279237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On page 2 and the remaining pages of the crosswalk, a</a:t>
            </a:r>
            <a:r>
              <a:rPr lang="en-US" baseline="0" dirty="0" smtClean="0"/>
              <a:t> side by side comparison of the 2009 and 2016 standards can be found.  There was an attempt to keep the standards in numerical order for both columns. </a:t>
            </a:r>
          </a:p>
          <a:p>
            <a:pPr defTabSz="922878">
              <a:defRPr/>
            </a:pPr>
            <a:endParaRPr lang="en-US" baseline="0" dirty="0" smtClean="0"/>
          </a:p>
          <a:p>
            <a:pPr defTabSz="922878">
              <a:defRPr/>
            </a:pPr>
            <a:r>
              <a:rPr lang="en-US" baseline="0" dirty="0" smtClean="0"/>
              <a:t>When deleted content was moved or already found in another grade, it is indicated in brackets.  See examples in 2009 </a:t>
            </a:r>
            <a:r>
              <a:rPr lang="en-US" u="none" baseline="0" dirty="0" smtClean="0"/>
              <a:t>for 6.16a, 6.17 and 6.19</a:t>
            </a:r>
            <a:r>
              <a:rPr lang="en-US" baseline="0" dirty="0" smtClean="0"/>
              <a:t>.  </a:t>
            </a:r>
          </a:p>
          <a:p>
            <a:pPr defTabSz="922878">
              <a:defRPr/>
            </a:pPr>
            <a:endParaRPr lang="en-US" baseline="0" dirty="0" smtClean="0"/>
          </a:p>
          <a:p>
            <a:pPr defTabSz="922878">
              <a:defRPr/>
            </a:pPr>
            <a:r>
              <a:rPr lang="en-US" baseline="0" dirty="0" smtClean="0"/>
              <a:t>Empty boxes on the right indicate content that was either deleted or moved. </a:t>
            </a:r>
          </a:p>
          <a:p>
            <a:pPr defTabSz="922878">
              <a:defRPr/>
            </a:pPr>
            <a:endParaRPr lang="en-US" baseline="0" dirty="0" smtClean="0"/>
          </a:p>
          <a:p>
            <a:pPr defTabSz="922878">
              <a:defRPr/>
            </a:pPr>
            <a:r>
              <a:rPr lang="en-US" baseline="0" dirty="0" smtClean="0"/>
              <a:t>Empty boxes on the left typically indicate that the 2016 standard is new to that grade level, such as 6.12.</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a:p>
        </p:txBody>
      </p:sp>
    </p:spTree>
    <p:extLst>
      <p:ext uri="{BB962C8B-B14F-4D97-AF65-F5344CB8AC3E}">
        <p14:creationId xmlns:p14="http://schemas.microsoft.com/office/powerpoint/2010/main" val="152427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begin by taking a look at the Number and Number Sense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t>
            </a:r>
            <a:r>
              <a:rPr lang="en-US" baseline="0" dirty="0" smtClean="0"/>
              <a:t> 6.1 remains the same except “describe and compare data using ratios” was changed to “represent relationships between quantities using ratios”. Revisions were concentrated in the US column.</a:t>
            </a:r>
          </a:p>
          <a:p>
            <a:endParaRPr lang="en-US" dirty="0" smtClean="0"/>
          </a:p>
          <a:p>
            <a:r>
              <a:rPr lang="en-US" dirty="0" smtClean="0"/>
              <a:t>Added to the US – a fraction can express more than part-to-whole</a:t>
            </a:r>
            <a:r>
              <a:rPr lang="en-US" baseline="0" dirty="0" smtClean="0"/>
              <a:t> relationship. It may express a measurement, an operator </a:t>
            </a:r>
            <a:r>
              <a:rPr lang="en-US" baseline="0" dirty="0" smtClean="0"/>
              <a:t>(such as multiplication</a:t>
            </a:r>
            <a:r>
              <a:rPr lang="en-US" baseline="0" dirty="0" smtClean="0"/>
              <a:t>), a quotient, or a ratio. </a:t>
            </a:r>
          </a:p>
          <a:p>
            <a:r>
              <a:rPr lang="en-US" baseline="0" dirty="0" smtClean="0"/>
              <a:t>Fractions may be used when determining equivalent ratios. </a:t>
            </a:r>
            <a:r>
              <a:rPr lang="en-US" dirty="0" smtClean="0"/>
              <a:t>For example, the ratio of girls to boys in a class is 3</a:t>
            </a:r>
            <a:r>
              <a:rPr lang="en-US" baseline="0" dirty="0" smtClean="0"/>
              <a:t> to 4, this can be interpreted as the number of girls is equal to ¾ of the number of boys. In a class with 16 boys, the number of girls is ¾ of 16 or 12 girls.</a:t>
            </a:r>
          </a:p>
          <a:p>
            <a:endParaRPr lang="en-US" baseline="0" dirty="0" smtClean="0"/>
          </a:p>
          <a:p>
            <a:r>
              <a:rPr lang="en-US" baseline="0" dirty="0" smtClean="0"/>
              <a:t>Examples using ratios to represent different comparisons is now in a table in the US column. </a:t>
            </a:r>
          </a:p>
          <a:p>
            <a:endParaRPr lang="en-US" baseline="0" dirty="0" smtClean="0"/>
          </a:p>
          <a:p>
            <a:r>
              <a:rPr lang="en-US" baseline="0" dirty="0" smtClean="0"/>
              <a:t>Again we recommend that you reference the US column to provide clarity, explanations, examples, and connections.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a:p>
        </p:txBody>
      </p:sp>
    </p:spTree>
    <p:extLst>
      <p:ext uri="{BB962C8B-B14F-4D97-AF65-F5344CB8AC3E}">
        <p14:creationId xmlns:p14="http://schemas.microsoft.com/office/powerpoint/2010/main" val="394335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SOL 6.2, </a:t>
            </a:r>
            <a:r>
              <a:rPr lang="en-US" baseline="0" dirty="0" smtClean="0"/>
              <a:t>a </a:t>
            </a:r>
            <a:r>
              <a:rPr lang="en-US" baseline="0" dirty="0" smtClean="0"/>
              <a:t>has moved to the Essential Knowledge and Skills column. Bullets b and c were combined to become the new 6.2a. Bullet d became the new 6.2b.</a:t>
            </a:r>
          </a:p>
          <a:p>
            <a:endParaRPr lang="en-US" baseline="0" dirty="0" smtClean="0"/>
          </a:p>
          <a:p>
            <a:r>
              <a:rPr lang="en-US" baseline="0" dirty="0" smtClean="0"/>
              <a:t>In the new 6.2a, fractions include both proper and improper fractions. Fraction denominators may be 12 or less or factors of 100.</a:t>
            </a:r>
          </a:p>
          <a:p>
            <a:r>
              <a:rPr lang="en-US" baseline="0" dirty="0" smtClean="0"/>
              <a:t>In the new 6.2b, “positive rational numbers” include fractions (proper and improper), mixed numbers, decimals and </a:t>
            </a:r>
            <a:r>
              <a:rPr lang="en-US" baseline="0" dirty="0" err="1" smtClean="0"/>
              <a:t>percents</a:t>
            </a:r>
            <a:r>
              <a:rPr lang="en-US" baseline="0" dirty="0" smtClean="0"/>
              <a:t>. </a:t>
            </a:r>
          </a:p>
          <a:p>
            <a:r>
              <a:rPr lang="en-US" baseline="0" dirty="0" smtClean="0"/>
              <a:t>Ordering positive rational numbers has been increased from 3 to no more than 4. </a:t>
            </a:r>
          </a:p>
          <a:p>
            <a:r>
              <a:rPr lang="en-US" baseline="0" dirty="0" smtClean="0"/>
              <a:t>Fractions, decimals and </a:t>
            </a:r>
            <a:r>
              <a:rPr lang="en-US" baseline="0" dirty="0" err="1" smtClean="0"/>
              <a:t>percents</a:t>
            </a:r>
            <a:r>
              <a:rPr lang="en-US" baseline="0" dirty="0" smtClean="0"/>
              <a:t> may be represented using an area model, a set model, or a measurement model. Examples are shown in the US.</a:t>
            </a:r>
          </a:p>
          <a:p>
            <a:endParaRPr lang="en-US" baseline="0" dirty="0" smtClean="0"/>
          </a:p>
          <a:p>
            <a:r>
              <a:rPr lang="en-US" baseline="0" dirty="0" smtClean="0"/>
              <a:t>An asterisk after a standard or </a:t>
            </a:r>
            <a:r>
              <a:rPr lang="en-US" baseline="0" dirty="0" smtClean="0"/>
              <a:t>a standard </a:t>
            </a:r>
            <a:r>
              <a:rPr lang="en-US" baseline="0" dirty="0" smtClean="0"/>
              <a:t>bullet denotes “on the state assessment, items measuring this objective are assessed without the use of a calculator”.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a:p>
        </p:txBody>
      </p:sp>
    </p:spTree>
    <p:extLst>
      <p:ext uri="{BB962C8B-B14F-4D97-AF65-F5344CB8AC3E}">
        <p14:creationId xmlns:p14="http://schemas.microsoft.com/office/powerpoint/2010/main" val="3995669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t>
            </a:r>
            <a:r>
              <a:rPr lang="en-US" baseline="0" dirty="0" smtClean="0"/>
              <a:t> 6.3 has no major revisions.</a:t>
            </a:r>
            <a:endParaRPr lang="en-US" dirty="0" smtClean="0"/>
          </a:p>
          <a:p>
            <a:r>
              <a:rPr lang="en-US" dirty="0" smtClean="0"/>
              <a:t>The US</a:t>
            </a:r>
            <a:r>
              <a:rPr lang="en-US" baseline="0" dirty="0" smtClean="0"/>
              <a:t> clarifies the definition of integer. Integers should be explored by modeling on a number line and using manipulatives and used in practical situations.</a:t>
            </a:r>
          </a:p>
          <a:p>
            <a:r>
              <a:rPr lang="en-US" baseline="0" dirty="0" smtClean="0"/>
              <a:t>Teachers should note that students in grade 6 are not expected to know the names of the subsets of the real number system.</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a:p>
        </p:txBody>
      </p:sp>
    </p:spTree>
    <p:extLst>
      <p:ext uri="{BB962C8B-B14F-4D97-AF65-F5344CB8AC3E}">
        <p14:creationId xmlns:p14="http://schemas.microsoft.com/office/powerpoint/2010/main" val="1658258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6.4 was moved to an EKS bullet in SOL 6.5 in the 2016 standards.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17</a:t>
            </a:fld>
            <a:endParaRPr lang="en-US"/>
          </a:p>
        </p:txBody>
      </p:sp>
    </p:spTree>
    <p:extLst>
      <p:ext uri="{BB962C8B-B14F-4D97-AF65-F5344CB8AC3E}">
        <p14:creationId xmlns:p14="http://schemas.microsoft.com/office/powerpoint/2010/main" val="2977769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t>
            </a:r>
            <a:r>
              <a:rPr lang="en-US" baseline="0" dirty="0" smtClean="0"/>
              <a:t> 6.5 has become SOL 6.4 in the 2016 standards. </a:t>
            </a:r>
            <a:r>
              <a:rPr lang="en-US" dirty="0" smtClean="0"/>
              <a:t>In the new SOL 6.4, exponents include whole numbers specifically including the number 0. </a:t>
            </a:r>
          </a:p>
          <a:p>
            <a:r>
              <a:rPr lang="en-US" dirty="0" smtClean="0"/>
              <a:t>T</a:t>
            </a:r>
            <a:r>
              <a:rPr lang="en-US" baseline="0" dirty="0" smtClean="0"/>
              <a:t>he US states, a</a:t>
            </a:r>
            <a:r>
              <a:rPr lang="en-US" dirty="0" smtClean="0"/>
              <a:t>ny</a:t>
            </a:r>
            <a:r>
              <a:rPr lang="en-US" baseline="0" dirty="0" smtClean="0"/>
              <a:t> real number other than zero raised to the zero power is 1; </a:t>
            </a:r>
            <a:r>
              <a:rPr lang="en-US" baseline="0" dirty="0" smtClean="0"/>
              <a:t>except 0 </a:t>
            </a:r>
            <a:r>
              <a:rPr lang="en-US" baseline="0" dirty="0" smtClean="0"/>
              <a:t>to the 0 power is undefined.</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a:p>
        </p:txBody>
      </p:sp>
    </p:spTree>
    <p:extLst>
      <p:ext uri="{BB962C8B-B14F-4D97-AF65-F5344CB8AC3E}">
        <p14:creationId xmlns:p14="http://schemas.microsoft.com/office/powerpoint/2010/main" val="112931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take a look at </a:t>
            </a:r>
            <a:r>
              <a:rPr lang="en-US" dirty="0" smtClean="0"/>
              <a:t>Computation</a:t>
            </a:r>
            <a:r>
              <a:rPr lang="en-US" baseline="0" dirty="0" smtClean="0"/>
              <a:t> </a:t>
            </a:r>
            <a:r>
              <a:rPr lang="en-US" baseline="0" dirty="0" smtClean="0"/>
              <a:t>and </a:t>
            </a:r>
            <a:r>
              <a:rPr lang="en-US" baseline="0" dirty="0" smtClean="0"/>
              <a:t>Estimation.</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Our purpose is to</a:t>
            </a:r>
            <a:r>
              <a:rPr lang="en-US" baseline="0" dirty="0" smtClean="0"/>
              <a:t> provide an overview of the revisions and to highlight information included in the Essential </a:t>
            </a:r>
            <a:r>
              <a:rPr lang="en-US" dirty="0" smtClean="0"/>
              <a:t>K</a:t>
            </a:r>
            <a:r>
              <a:rPr lang="en-US" baseline="0" dirty="0" smtClean="0"/>
              <a:t>nowledge and </a:t>
            </a:r>
            <a:r>
              <a:rPr lang="en-US" dirty="0" smtClean="0"/>
              <a:t>S</a:t>
            </a:r>
            <a:r>
              <a:rPr lang="en-US" baseline="0" dirty="0" smtClean="0"/>
              <a:t>kills and Understanding the Standards sections of the curriculum framework. </a:t>
            </a:r>
          </a:p>
          <a:p>
            <a:pPr defTabSz="922878">
              <a:defRPr/>
            </a:pPr>
            <a:endParaRPr lang="en-US" baseline="0" dirty="0" smtClean="0"/>
          </a:p>
          <a:p>
            <a:pPr defTabSz="922878">
              <a:defRPr/>
            </a:pPr>
            <a:r>
              <a:rPr lang="en-US" baseline="0" dirty="0" smtClean="0"/>
              <a:t>This presentation is a brief overview of revisions and not a comprehensive list of all revisions. Teachers should reference the curriculum framework if they have questions regarding the 2016 standards.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6.6 and 6.7 </a:t>
            </a:r>
            <a:r>
              <a:rPr lang="en-US" baseline="0" dirty="0" smtClean="0"/>
              <a:t>have become </a:t>
            </a:r>
            <a:r>
              <a:rPr lang="en-US" dirty="0" smtClean="0"/>
              <a:t>the new 6.5 in </a:t>
            </a:r>
            <a:r>
              <a:rPr lang="en-US" baseline="0" dirty="0" smtClean="0"/>
              <a:t>the 2016 standards.</a:t>
            </a:r>
          </a:p>
          <a:p>
            <a:endParaRPr lang="en-US" baseline="0" dirty="0" smtClean="0"/>
          </a:p>
          <a:p>
            <a:r>
              <a:rPr lang="en-US" baseline="0" dirty="0" smtClean="0"/>
              <a:t>The new 6.5a EKS bullet includes the old 6.4 standard where students demonstrate/model multiplication and division of fractions (including proper and improper fractions and mixed numbers) using multiple </a:t>
            </a:r>
            <a:r>
              <a:rPr lang="en-US" baseline="0" dirty="0" smtClean="0"/>
              <a:t>representations.</a:t>
            </a:r>
            <a:endParaRPr lang="en-US" baseline="0" dirty="0" smtClean="0"/>
          </a:p>
          <a:p>
            <a:r>
              <a:rPr lang="en-US" dirty="0" smtClean="0"/>
              <a:t>6.5b expressly includes</a:t>
            </a:r>
            <a:r>
              <a:rPr lang="en-US" baseline="0" dirty="0" smtClean="0"/>
              <a:t> fractions and mixed </a:t>
            </a:r>
            <a:r>
              <a:rPr lang="en-US" baseline="0" dirty="0" smtClean="0"/>
              <a:t>numbers.</a:t>
            </a:r>
            <a:endParaRPr lang="en-US" baseline="0" dirty="0" smtClean="0"/>
          </a:p>
          <a:p>
            <a:r>
              <a:rPr lang="en-US" dirty="0" smtClean="0"/>
              <a:t>6.5c was the old 6.7  Students will solve multistep practical problems with decimals. </a:t>
            </a:r>
            <a:r>
              <a:rPr lang="en-US" dirty="0" smtClean="0"/>
              <a:t>However, </a:t>
            </a:r>
            <a:r>
              <a:rPr lang="en-US" baseline="0" dirty="0" smtClean="0"/>
              <a:t>divisors are limited to 3 digits with decimal divisors limited to hundredths.</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20</a:t>
            </a:fld>
            <a:endParaRPr lang="en-US"/>
          </a:p>
        </p:txBody>
      </p:sp>
    </p:spTree>
    <p:extLst>
      <p:ext uri="{BB962C8B-B14F-4D97-AF65-F5344CB8AC3E}">
        <p14:creationId xmlns:p14="http://schemas.microsoft.com/office/powerpoint/2010/main" val="3926185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was moved to 6.5c. See </a:t>
            </a:r>
            <a:r>
              <a:rPr lang="en-US" dirty="0" smtClean="0"/>
              <a:t>the previous </a:t>
            </a:r>
            <a:r>
              <a:rPr lang="en-US" dirty="0" smtClean="0"/>
              <a:t>slide.</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21</a:t>
            </a:fld>
            <a:endParaRPr lang="en-US"/>
          </a:p>
        </p:txBody>
      </p:sp>
    </p:spTree>
    <p:extLst>
      <p:ext uri="{BB962C8B-B14F-4D97-AF65-F5344CB8AC3E}">
        <p14:creationId xmlns:p14="http://schemas.microsoft.com/office/powerpoint/2010/main" val="39589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6.6a</a:t>
            </a:r>
            <a:r>
              <a:rPr lang="en-US" baseline="0" dirty="0" smtClean="0"/>
              <a:t> and b</a:t>
            </a:r>
            <a:r>
              <a:rPr lang="en-US" dirty="0" smtClean="0"/>
              <a:t> are new to</a:t>
            </a:r>
            <a:r>
              <a:rPr lang="en-US" baseline="0" dirty="0" smtClean="0"/>
              <a:t> grade 6 in the 2016 standards. </a:t>
            </a:r>
          </a:p>
          <a:p>
            <a:r>
              <a:rPr lang="en-US" baseline="0" dirty="0" smtClean="0"/>
              <a:t>6.6a was moved from 7.3,  this bullet addresses operations with 2 integers. The emphasis is on formulating rules for operations of integers through concrete experiences.</a:t>
            </a:r>
          </a:p>
          <a:p>
            <a:endParaRPr lang="en-US" baseline="0" dirty="0" smtClean="0"/>
          </a:p>
          <a:p>
            <a:r>
              <a:rPr lang="en-US" baseline="0" dirty="0" smtClean="0"/>
              <a:t>6.6b “solving practical problems involving operations with integers” was an EKS bullet under 7.3</a:t>
            </a:r>
          </a:p>
          <a:p>
            <a:endParaRPr lang="en-US" baseline="0" dirty="0" smtClean="0"/>
          </a:p>
          <a:p>
            <a:r>
              <a:rPr lang="en-US" baseline="0" dirty="0" smtClean="0"/>
              <a:t>6.6c was moved and modified from the old 6.8. The emphasis here is to use the order of operations and apply properties of real numbers to simplify expressions involving more than 2 integers. Teachers may reference the US section for a list of the properties.  Exponents are limited to 1,2, or 3 and bases are limited to whole numbers.  Expressions may have no more than 3 operations.</a:t>
            </a:r>
          </a:p>
          <a:p>
            <a:endParaRPr lang="en-US" baseline="0" dirty="0" smtClean="0"/>
          </a:p>
          <a:p>
            <a:r>
              <a:rPr lang="en-US" dirty="0"/>
              <a:t>Note: In the EKS related to 6.6c, students are expected to apply the properties of real numbers.  This is a shift from the 2009 </a:t>
            </a:r>
            <a:r>
              <a:rPr lang="en-US" dirty="0" smtClean="0"/>
              <a:t>standards. The </a:t>
            </a:r>
            <a:r>
              <a:rPr lang="en-US" dirty="0"/>
              <a:t>focus is not to identify a specific property being used, but correctly apply the properties to simplify expressions. It is appropriate for teachers and students to use the names of the properties when being applied, but this should not be a focus of assessment.</a:t>
            </a:r>
            <a:endParaRPr lang="en-US" i="0"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a:p>
        </p:txBody>
      </p:sp>
    </p:spTree>
    <p:extLst>
      <p:ext uri="{BB962C8B-B14F-4D97-AF65-F5344CB8AC3E}">
        <p14:creationId xmlns:p14="http://schemas.microsoft.com/office/powerpoint/2010/main" val="1401232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a:t>
            </a:r>
            <a:r>
              <a:rPr lang="en-US" baseline="0" dirty="0" smtClean="0"/>
              <a:t> take a look at</a:t>
            </a:r>
            <a:r>
              <a:rPr lang="en-US" dirty="0" smtClean="0"/>
              <a:t> the</a:t>
            </a:r>
            <a:r>
              <a:rPr lang="en-US" baseline="0" dirty="0" smtClean="0"/>
              <a:t> Measurement and Geometry strand. In the 2016 standards, the strands for Measurement and Geometry were combined into one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6.9</a:t>
            </a:r>
            <a:r>
              <a:rPr lang="en-US" baseline="0" dirty="0" smtClean="0"/>
              <a:t> was removed from Grade 6 and is now an EKS bullet in SOL 7.3.</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24</a:t>
            </a:fld>
            <a:endParaRPr lang="en-US"/>
          </a:p>
        </p:txBody>
      </p:sp>
    </p:spTree>
    <p:extLst>
      <p:ext uri="{BB962C8B-B14F-4D97-AF65-F5344CB8AC3E}">
        <p14:creationId xmlns:p14="http://schemas.microsoft.com/office/powerpoint/2010/main" val="995959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6.10 a, b, and</a:t>
            </a:r>
            <a:r>
              <a:rPr lang="en-US" baseline="0" dirty="0" smtClean="0"/>
              <a:t> c correspond to 6.7 a, b, and c in the 2016 standards.</a:t>
            </a:r>
          </a:p>
          <a:p>
            <a:r>
              <a:rPr lang="en-US" baseline="0" dirty="0" smtClean="0"/>
              <a:t>6.10d has been removed and is included in 7.4a.</a:t>
            </a:r>
          </a:p>
          <a:p>
            <a:endParaRPr lang="en-US" baseline="0" dirty="0" smtClean="0"/>
          </a:p>
          <a:p>
            <a:r>
              <a:rPr lang="en-US" baseline="0" dirty="0" smtClean="0"/>
              <a:t>When determining the area or circumference of a circle, teachers and students should be aware that pi may be approximated using 3.14, 22/7 or by using the pi button on the calculator.</a:t>
            </a:r>
          </a:p>
          <a:p>
            <a:r>
              <a:rPr lang="en-US" baseline="0" dirty="0" smtClean="0"/>
              <a:t>Review the US column for definitions and other teacher information.</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a:p>
        </p:txBody>
      </p:sp>
    </p:spTree>
    <p:extLst>
      <p:ext uri="{BB962C8B-B14F-4D97-AF65-F5344CB8AC3E}">
        <p14:creationId xmlns:p14="http://schemas.microsoft.com/office/powerpoint/2010/main" val="4288871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2016</a:t>
            </a:r>
            <a:r>
              <a:rPr lang="en-US" baseline="0" dirty="0" smtClean="0"/>
              <a:t> SOL </a:t>
            </a:r>
            <a:r>
              <a:rPr lang="en-US" dirty="0" smtClean="0"/>
              <a:t>6.8a was</a:t>
            </a:r>
            <a:r>
              <a:rPr lang="en-US" baseline="0" dirty="0" smtClean="0"/>
              <a:t> moved from an EKS bullet under 6.11.</a:t>
            </a:r>
            <a:endParaRPr lang="en-US" dirty="0" smtClean="0"/>
          </a:p>
          <a:p>
            <a:r>
              <a:rPr lang="en-US" dirty="0" smtClean="0"/>
              <a:t>6.11a and b is now combined in 6.8b. Identify the coordinates</a:t>
            </a:r>
            <a:r>
              <a:rPr lang="en-US" baseline="0" dirty="0" smtClean="0"/>
              <a:t> </a:t>
            </a:r>
            <a:r>
              <a:rPr lang="en-US" dirty="0" smtClean="0"/>
              <a:t>and graph ordered pairs. Coordinate</a:t>
            </a:r>
            <a:r>
              <a:rPr lang="en-US" baseline="0" dirty="0" smtClean="0"/>
              <a:t> values are limited to integers.</a:t>
            </a:r>
          </a:p>
          <a:p>
            <a:endParaRPr lang="en-US" baseline="0" dirty="0" smtClean="0"/>
          </a:p>
          <a:p>
            <a:r>
              <a:rPr lang="en-US" baseline="0" dirty="0" smtClean="0"/>
              <a:t>6.8b encompasses an EKS bullet </a:t>
            </a:r>
            <a:r>
              <a:rPr lang="en-US" baseline="0" dirty="0" smtClean="0"/>
              <a:t>moved from </a:t>
            </a:r>
            <a:r>
              <a:rPr lang="en-US" baseline="0" dirty="0" smtClean="0"/>
              <a:t>6.12. Note red bracket in the second bullet under revisions on the screen.</a:t>
            </a:r>
          </a:p>
          <a:p>
            <a:endParaRPr lang="en-US" baseline="0" dirty="0" smtClean="0"/>
          </a:p>
          <a:p>
            <a:r>
              <a:rPr lang="en-US" baseline="0" dirty="0" smtClean="0"/>
              <a:t>Teachers are encouraged to review the Understanding the Standard section in the curriculum frameworks for definitions, examples, and explanations regarding the standard and EKS.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a:p>
        </p:txBody>
      </p:sp>
    </p:spTree>
    <p:extLst>
      <p:ext uri="{BB962C8B-B14F-4D97-AF65-F5344CB8AC3E}">
        <p14:creationId xmlns:p14="http://schemas.microsoft.com/office/powerpoint/2010/main" val="1163658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2016 SOL 6.9 includes 6.12. Additionally, students are expected to identify regular polygons and draw lines of symmetry.</a:t>
            </a:r>
          </a:p>
          <a:p>
            <a:endParaRPr lang="en-US" baseline="0" dirty="0" smtClean="0"/>
          </a:p>
          <a:p>
            <a:r>
              <a:rPr lang="en-US" baseline="0" dirty="0" smtClean="0"/>
              <a:t>Students should be familiar with geometric markings in figures to indicate congruence and parallelism.</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147825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6.13 describing</a:t>
            </a:r>
            <a:r>
              <a:rPr lang="en-US" baseline="0" dirty="0" smtClean="0"/>
              <a:t> and identifying properties of quadrilaterals was removed from grade 6 and is now included in SOL 7.6</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a:p>
        </p:txBody>
      </p:sp>
    </p:spTree>
    <p:extLst>
      <p:ext uri="{BB962C8B-B14F-4D97-AF65-F5344CB8AC3E}">
        <p14:creationId xmlns:p14="http://schemas.microsoft.com/office/powerpoint/2010/main" val="3034418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now review the Probability and Statistics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The</a:t>
            </a:r>
            <a:r>
              <a:rPr lang="en-US" baseline="0" dirty="0" smtClean="0"/>
              <a:t> implementation timeline will be shared followed by a brief overview of </a:t>
            </a:r>
            <a:r>
              <a:rPr lang="en-US" dirty="0" smtClean="0"/>
              <a:t>the </a:t>
            </a:r>
            <a:r>
              <a:rPr lang="en-US" dirty="0" smtClean="0"/>
              <a:t>Crosswalk and curriculum frameworks, and lastly </a:t>
            </a:r>
            <a:r>
              <a:rPr lang="en-US" baseline="0" dirty="0" smtClean="0"/>
              <a:t>a side by side comparison of the 2009 standards to the new 2016 (two thousand sixteen) standards.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a:p>
        </p:txBody>
      </p:sp>
    </p:spTree>
    <p:extLst>
      <p:ext uri="{BB962C8B-B14F-4D97-AF65-F5344CB8AC3E}">
        <p14:creationId xmlns:p14="http://schemas.microsoft.com/office/powerpoint/2010/main" val="39910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6.14</a:t>
            </a:r>
            <a:r>
              <a:rPr lang="en-US" baseline="0" dirty="0" smtClean="0"/>
              <a:t> is now 6.10 in the 2016 standards. </a:t>
            </a:r>
          </a:p>
          <a:p>
            <a:r>
              <a:rPr lang="en-US" baseline="0" dirty="0" smtClean="0"/>
              <a:t>In 6.10a, data values should be limited to allow for comparisons that have denominators of 12 or less or factors of 100.  For example, in a class of 20, 7 students choose apples as a favorite fruit, so the comparison is 7 out of 20, 7/20 or 35%. Teachers should be reasonable about the selection of data values. The number of data values can effect how a circle graph is constructed. Students are not expected to construct circle graphs using central angles.</a:t>
            </a:r>
          </a:p>
          <a:p>
            <a:endParaRPr lang="en-US" baseline="0" dirty="0" smtClean="0"/>
          </a:p>
          <a:p>
            <a:r>
              <a:rPr lang="en-US" baseline="0" dirty="0" smtClean="0"/>
              <a:t>In 6.10c, students are now comparing data represented in circle graphs to the same data represented in 3 other graphs; bar graphs, pictographs, and line plots.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Teachers are encouraged to review the US column in the curriculum frameworks for definitions, examples, and explanations regarding the standard and </a:t>
            </a:r>
            <a:r>
              <a:rPr lang="en-US" baseline="0" dirty="0" smtClean="0"/>
              <a:t>the EKS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30</a:t>
            </a:fld>
            <a:endParaRPr lang="en-US"/>
          </a:p>
        </p:txBody>
      </p:sp>
    </p:spTree>
    <p:extLst>
      <p:ext uri="{BB962C8B-B14F-4D97-AF65-F5344CB8AC3E}">
        <p14:creationId xmlns:p14="http://schemas.microsoft.com/office/powerpoint/2010/main" val="57700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6.15a  “describe mean as balance point” is now 6.11a</a:t>
            </a:r>
            <a:r>
              <a:rPr lang="en-US" baseline="0" dirty="0" smtClean="0"/>
              <a:t> “represent the mean of a data set graphically as the balance point”</a:t>
            </a:r>
            <a:endParaRPr lang="en-US" dirty="0" smtClean="0"/>
          </a:p>
          <a:p>
            <a:r>
              <a:rPr lang="en-US" dirty="0" smtClean="0"/>
              <a:t>6.15b was removed from grade 6.</a:t>
            </a:r>
          </a:p>
          <a:p>
            <a:endParaRPr lang="en-US" dirty="0" smtClean="0"/>
          </a:p>
          <a:p>
            <a:r>
              <a:rPr lang="en-US" dirty="0" smtClean="0"/>
              <a:t>The new 6.11b was</a:t>
            </a:r>
            <a:r>
              <a:rPr lang="en-US" baseline="0" dirty="0" smtClean="0"/>
              <a:t> moved from 5.16 EKS – “Determine the effect on measures of center when a single value of a data set is added, removed, or changed.”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a:p>
        </p:txBody>
      </p:sp>
    </p:spTree>
    <p:extLst>
      <p:ext uri="{BB962C8B-B14F-4D97-AF65-F5344CB8AC3E}">
        <p14:creationId xmlns:p14="http://schemas.microsoft.com/office/powerpoint/2010/main" val="2061488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SOL 6.16 is now included in SOL 8.11 in the 2016 standards. It has been removed from the grade 6 standards.</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32</a:t>
            </a:fld>
            <a:endParaRPr lang="en-US"/>
          </a:p>
        </p:txBody>
      </p:sp>
    </p:spTree>
    <p:extLst>
      <p:ext uri="{BB962C8B-B14F-4D97-AF65-F5344CB8AC3E}">
        <p14:creationId xmlns:p14="http://schemas.microsoft.com/office/powerpoint/2010/main" val="2907912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a:t>
            </a:r>
            <a:r>
              <a:rPr lang="en-US" baseline="0" dirty="0" smtClean="0"/>
              <a:t> move on to the Patterns, Functions and Algebra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6.17 was removed </a:t>
            </a:r>
            <a:r>
              <a:rPr lang="en-US" baseline="0" dirty="0" smtClean="0"/>
              <a:t>from the grade 6 standards. Geometric and arithmetic sequences are included in the high school courses Algebra, Functions and Data Analysis and Algebra II.</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34</a:t>
            </a:fld>
            <a:endParaRPr lang="en-US"/>
          </a:p>
        </p:txBody>
      </p:sp>
    </p:spTree>
    <p:extLst>
      <p:ext uri="{BB962C8B-B14F-4D97-AF65-F5344CB8AC3E}">
        <p14:creationId xmlns:p14="http://schemas.microsoft.com/office/powerpoint/2010/main" val="4085036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6.12 was added to better prepare</a:t>
            </a:r>
            <a:r>
              <a:rPr lang="en-US" baseline="0" dirty="0" smtClean="0"/>
              <a:t> students for success in Algebra I. </a:t>
            </a:r>
            <a:r>
              <a:rPr lang="en-US" sz="1200" kern="1200" dirty="0" smtClean="0">
                <a:solidFill>
                  <a:schemeClr val="tx1"/>
                </a:solidFill>
                <a:effectLst/>
                <a:latin typeface="Calibri" pitchFamily="34" charset="0"/>
                <a:ea typeface="+mn-ea"/>
                <a:cs typeface="+mn-cs"/>
              </a:rPr>
              <a:t>Students should be able</a:t>
            </a:r>
            <a:r>
              <a:rPr lang="en-US" sz="1200" kern="1200" baseline="0" dirty="0" smtClean="0">
                <a:solidFill>
                  <a:schemeClr val="tx1"/>
                </a:solidFill>
                <a:effectLst/>
                <a:latin typeface="Calibri" pitchFamily="34" charset="0"/>
                <a:ea typeface="+mn-ea"/>
                <a:cs typeface="+mn-cs"/>
              </a:rPr>
              <a:t> to </a:t>
            </a:r>
            <a:r>
              <a:rPr lang="en-US" sz="1200" kern="1200" dirty="0" smtClean="0">
                <a:solidFill>
                  <a:schemeClr val="tx1"/>
                </a:solidFill>
                <a:effectLst/>
                <a:latin typeface="Calibri" pitchFamily="34" charset="0"/>
                <a:ea typeface="+mn-ea"/>
                <a:cs typeface="+mn-cs"/>
              </a:rPr>
              <a:t>make connections between the numeric concepts of ratio and proportion and the algebraic relationships that exist within a set of equivalent ratios. </a:t>
            </a:r>
          </a:p>
          <a:p>
            <a:r>
              <a:rPr lang="en-US" sz="1200" kern="1200" dirty="0" smtClean="0">
                <a:solidFill>
                  <a:schemeClr val="tx1"/>
                </a:solidFill>
                <a:effectLst/>
                <a:latin typeface="Calibri" pitchFamily="34" charset="0"/>
                <a:ea typeface="+mn-ea"/>
                <a:cs typeface="+mn-cs"/>
              </a:rPr>
              <a:t>In 6.12a, students will represent proportional relationships between 2 quantities using a table</a:t>
            </a:r>
            <a:r>
              <a:rPr lang="en-US" sz="1200" kern="1200" baseline="0" dirty="0" smtClean="0">
                <a:solidFill>
                  <a:schemeClr val="tx1"/>
                </a:solidFill>
                <a:effectLst/>
                <a:latin typeface="Calibri" pitchFamily="34" charset="0"/>
                <a:ea typeface="+mn-ea"/>
                <a:cs typeface="+mn-cs"/>
              </a:rPr>
              <a:t> of equivalent ratios.</a:t>
            </a:r>
          </a:p>
          <a:p>
            <a:r>
              <a:rPr lang="en-US" sz="1200" kern="1200" baseline="0" dirty="0" smtClean="0">
                <a:solidFill>
                  <a:schemeClr val="tx1"/>
                </a:solidFill>
                <a:effectLst/>
                <a:latin typeface="Calibri" pitchFamily="34" charset="0"/>
                <a:ea typeface="+mn-ea"/>
                <a:cs typeface="+mn-cs"/>
              </a:rPr>
              <a:t>In 6.12b students will determine the unit rate of a proportional relationship from a table of values or a verbal description. Unit rates are limited to positive values. See the example on the screen.</a:t>
            </a:r>
          </a:p>
          <a:p>
            <a:r>
              <a:rPr lang="en-US" sz="1200" kern="1200" baseline="0" dirty="0" smtClean="0">
                <a:solidFill>
                  <a:schemeClr val="tx1"/>
                </a:solidFill>
                <a:effectLst/>
                <a:latin typeface="Calibri" pitchFamily="34" charset="0"/>
                <a:ea typeface="+mn-ea"/>
                <a:cs typeface="+mn-cs"/>
              </a:rPr>
              <a:t>6.12c students will determine if a proportional relationship exists between 2 quantities.</a:t>
            </a:r>
          </a:p>
          <a:p>
            <a:r>
              <a:rPr lang="en-US" sz="1200" kern="1200" baseline="0" dirty="0" smtClean="0">
                <a:solidFill>
                  <a:schemeClr val="tx1"/>
                </a:solidFill>
                <a:effectLst/>
                <a:latin typeface="Calibri" pitchFamily="34" charset="0"/>
                <a:ea typeface="+mn-ea"/>
                <a:cs typeface="+mn-cs"/>
              </a:rPr>
              <a:t>And in 6.12d students will make connections between and among representations (such as a verbal description, a ratio table, or a graph) of a proportional relationship between 2 quantities. </a:t>
            </a:r>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Teachers are encouraged to review the US column in the curriculum frameworks for definitions, examples, and explanations regarding this standard and the EKS bullets.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35</a:t>
            </a:fld>
            <a:endParaRPr lang="en-US"/>
          </a:p>
        </p:txBody>
      </p:sp>
    </p:spTree>
    <p:extLst>
      <p:ext uri="{BB962C8B-B14F-4D97-AF65-F5344CB8AC3E}">
        <p14:creationId xmlns:p14="http://schemas.microsoft.com/office/powerpoint/2010/main" val="4197421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69">
              <a:defRPr/>
            </a:pPr>
            <a:r>
              <a:rPr lang="en-US" dirty="0" smtClean="0"/>
              <a:t>SOL 6.18 is now 6.13 in the 2016 standards.</a:t>
            </a:r>
          </a:p>
          <a:p>
            <a:pPr defTabSz="905669">
              <a:defRPr/>
            </a:pPr>
            <a:r>
              <a:rPr lang="en-US" dirty="0" smtClean="0"/>
              <a:t>Students are expected to represent</a:t>
            </a:r>
            <a:r>
              <a:rPr lang="en-US" baseline="0" dirty="0" smtClean="0"/>
              <a:t> and solve one-step equations and to solve practical problems that require the solution to a 1 step equation. Coefficients are limited to integers and unit fractions. Numeric terms are limited to integers. </a:t>
            </a:r>
          </a:p>
          <a:p>
            <a:pPr marL="0" marR="0" indent="0" algn="l" defTabSz="905669"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05669" rtl="0" eaLnBrk="0" fontAlgn="base" latinLnBrk="0" hangingPunct="0">
              <a:lnSpc>
                <a:spcPct val="100000"/>
              </a:lnSpc>
              <a:spcBef>
                <a:spcPct val="30000"/>
              </a:spcBef>
              <a:spcAft>
                <a:spcPct val="0"/>
              </a:spcAft>
              <a:buClrTx/>
              <a:buSzTx/>
              <a:buFontTx/>
              <a:buNone/>
              <a:tabLst/>
              <a:defRPr/>
            </a:pPr>
            <a:r>
              <a:rPr lang="en-US" dirty="0" smtClean="0"/>
              <a:t>Students are expected to apply the properties of real numbers when solving equations.  This is a shift from the 2009 standards in that the focus is not to identify a specific property being used, but correctly apply the properties to solve equations. It is appropriate for teachers and students to use the names of the properties when being applied, but this should not be a focus of assessment.</a:t>
            </a:r>
            <a:endParaRPr lang="en-US" i="0" dirty="0" smtClean="0">
              <a:solidFill>
                <a:schemeClr val="tx1"/>
              </a:solidFill>
            </a:endParaRPr>
          </a:p>
          <a:p>
            <a:pPr defTabSz="905669">
              <a:defRPr/>
            </a:pPr>
            <a:endParaRPr lang="en-US" baseline="0" dirty="0" smtClean="0"/>
          </a:p>
          <a:p>
            <a:pPr defTabSz="905669">
              <a:defRPr/>
            </a:pPr>
            <a:r>
              <a:rPr lang="en-US" baseline="0" dirty="0" smtClean="0"/>
              <a:t>New to grade 6 – students are expected to write verbal expressions and sentences as algebraic expressions and sentences and vice versa which is a new EKS bullet for 6.13.</a:t>
            </a:r>
            <a:endParaRPr lang="en-US" dirty="0" smtClean="0"/>
          </a:p>
          <a:p>
            <a:pPr defTabSz="905669">
              <a:defRPr/>
            </a:pPr>
            <a:endParaRPr lang="en-US" dirty="0" smtClean="0"/>
          </a:p>
          <a:p>
            <a:pPr defTabSz="905669">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36</a:t>
            </a:fld>
            <a:endParaRPr lang="en-US"/>
          </a:p>
        </p:txBody>
      </p:sp>
    </p:spTree>
    <p:extLst>
      <p:ext uri="{BB962C8B-B14F-4D97-AF65-F5344CB8AC3E}">
        <p14:creationId xmlns:p14="http://schemas.microsoft.com/office/powerpoint/2010/main" val="4127166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6.19 </a:t>
            </a:r>
            <a:r>
              <a:rPr lang="en-US" dirty="0"/>
              <a:t>was included in the new 6.6, 6.13 and 6.14.  </a:t>
            </a:r>
            <a:endParaRPr lang="en-US" dirty="0" smtClean="0"/>
          </a:p>
          <a:p>
            <a:endParaRPr lang="en-US" dirty="0" smtClean="0"/>
          </a:p>
          <a:p>
            <a:r>
              <a:rPr lang="en-US" dirty="0" smtClean="0"/>
              <a:t>As stated previously in this</a:t>
            </a:r>
            <a:r>
              <a:rPr lang="en-US" baseline="0" dirty="0" smtClean="0"/>
              <a:t> presentation -  </a:t>
            </a:r>
            <a:r>
              <a:rPr lang="en-US" dirty="0" smtClean="0"/>
              <a:t>Students </a:t>
            </a:r>
            <a:r>
              <a:rPr lang="en-US" dirty="0"/>
              <a:t>are expected to apply the properties of real numbers when </a:t>
            </a:r>
            <a:r>
              <a:rPr lang="en-US" dirty="0" smtClean="0"/>
              <a:t>simplifying expressions and solving equations and inequalities.</a:t>
            </a:r>
            <a:r>
              <a:rPr lang="en-US" dirty="0"/>
              <a:t>  This is a shift from the 2009 standards in that the focus is not to identify a specific property being used, but correctly apply the properties to simplify expressions and solve equations</a:t>
            </a:r>
            <a:r>
              <a:rPr lang="en-US" dirty="0" smtClean="0"/>
              <a:t>. </a:t>
            </a:r>
            <a:endParaRPr lang="en-US" i="0" dirty="0">
              <a:solidFill>
                <a:schemeClr val="tx1"/>
              </a:solidFill>
            </a:endParaRP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37</a:t>
            </a:fld>
            <a:endParaRPr lang="en-US"/>
          </a:p>
        </p:txBody>
      </p:sp>
    </p:spTree>
    <p:extLst>
      <p:ext uri="{BB962C8B-B14F-4D97-AF65-F5344CB8AC3E}">
        <p14:creationId xmlns:p14="http://schemas.microsoft.com/office/powerpoint/2010/main" val="3483998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69">
              <a:defRPr/>
            </a:pPr>
            <a:r>
              <a:rPr lang="en-US" dirty="0" smtClean="0"/>
              <a:t>6.20 is now 6.14</a:t>
            </a:r>
          </a:p>
          <a:p>
            <a:pPr defTabSz="905669">
              <a:defRPr/>
            </a:pPr>
            <a:endParaRPr lang="en-US" dirty="0" smtClean="0"/>
          </a:p>
          <a:p>
            <a:pPr defTabSz="905669">
              <a:defRPr/>
            </a:pPr>
            <a:r>
              <a:rPr lang="en-US" dirty="0" smtClean="0"/>
              <a:t>In</a:t>
            </a:r>
            <a:r>
              <a:rPr lang="en-US" baseline="0" dirty="0" smtClean="0"/>
              <a:t> SOL 6.14b students are expected to solve one-step linear inequalities in one variable, involving addition and subtraction where the numeric terms are limited to integers. </a:t>
            </a:r>
          </a:p>
          <a:p>
            <a:pPr defTabSz="905669">
              <a:defRPr/>
            </a:pPr>
            <a:r>
              <a:rPr lang="en-US" baseline="0" dirty="0" smtClean="0"/>
              <a:t>In grade 7, students will solve one- and two-step inequalities including practical problems where coefficients and numeric terms are rational.</a:t>
            </a:r>
          </a:p>
          <a:p>
            <a:pPr defTabSz="905669">
              <a:defRPr/>
            </a:pPr>
            <a:endParaRPr lang="en-US" baseline="0" dirty="0" smtClean="0"/>
          </a:p>
          <a:p>
            <a:pPr defTabSz="905669">
              <a:defRPr/>
            </a:pPr>
            <a:r>
              <a:rPr lang="en-US" baseline="0" dirty="0" smtClean="0"/>
              <a:t>Students are expected to identify a value that is part of the solution set of the inequality.</a:t>
            </a:r>
            <a:endParaRPr lang="en-US" dirty="0" smtClean="0"/>
          </a:p>
          <a:p>
            <a:pPr defTabSz="905669">
              <a:defRPr/>
            </a:pPr>
            <a:endParaRPr lang="en-US" dirty="0" smtClean="0"/>
          </a:p>
          <a:p>
            <a:pPr defTabSz="905669">
              <a:defRPr/>
            </a:pPr>
            <a:r>
              <a:rPr lang="en-US" dirty="0" smtClean="0"/>
              <a:t>Note: Students </a:t>
            </a:r>
            <a:r>
              <a:rPr lang="en-US" dirty="0"/>
              <a:t>are expected to apply the properties of real numbers and properties of inequality when </a:t>
            </a:r>
            <a:r>
              <a:rPr lang="en-US" dirty="0" smtClean="0"/>
              <a:t>solving </a:t>
            </a:r>
            <a:r>
              <a:rPr lang="en-US" dirty="0"/>
              <a:t>inequalities.  This is a shift from the 2009 standards in that the focus is not to identify a specific property being used, but correctly apply the properties to simplify expressions and solve </a:t>
            </a:r>
            <a:r>
              <a:rPr lang="en-US" dirty="0" smtClean="0"/>
              <a:t>equations and inequalities. </a:t>
            </a:r>
            <a:endParaRPr lang="en-US" i="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38</a:t>
            </a:fld>
            <a:endParaRPr lang="en-US"/>
          </a:p>
        </p:txBody>
      </p:sp>
    </p:spTree>
    <p:extLst>
      <p:ext uri="{BB962C8B-B14F-4D97-AF65-F5344CB8AC3E}">
        <p14:creationId xmlns:p14="http://schemas.microsoft.com/office/powerpoint/2010/main" val="1394482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2016 Mathematics standards include a shift in the development of the concept of linear functions beginning in grade 6. The new standards will recognize the relationship between proportional relationships and linear functions. </a:t>
            </a:r>
          </a:p>
          <a:p>
            <a:pPr marL="628650" lvl="1" indent="-171450">
              <a:spcBef>
                <a:spcPts val="600"/>
              </a:spcBef>
              <a:spcAft>
                <a:spcPts val="600"/>
              </a:spcAft>
              <a:buFont typeface="Arial" panose="020B0604020202020204" pitchFamily="34" charset="0"/>
              <a:buChar char="•"/>
            </a:pPr>
            <a:r>
              <a:rPr lang="en-US" baseline="0" dirty="0" smtClean="0"/>
              <a:t>In grade 6 students will represent a proportional relationship using tables and identify the unit rate (leading to the concept of slope) in a proportional relationship.  </a:t>
            </a:r>
          </a:p>
          <a:p>
            <a:pPr marL="628650" lvl="1" indent="-171450">
              <a:spcBef>
                <a:spcPts val="600"/>
              </a:spcBef>
              <a:spcAft>
                <a:spcPts val="600"/>
              </a:spcAft>
              <a:buFont typeface="Arial" panose="020B0604020202020204" pitchFamily="34" charset="0"/>
              <a:buChar char="•"/>
            </a:pPr>
            <a:r>
              <a:rPr lang="en-US" baseline="0" dirty="0" smtClean="0"/>
              <a:t>In grade 7 students learn to write the equation of a proportional relationship in </a:t>
            </a:r>
            <a:r>
              <a:rPr lang="en-US" i="1" baseline="0" dirty="0" smtClean="0"/>
              <a:t>y </a:t>
            </a:r>
            <a:r>
              <a:rPr lang="en-US" i="0" baseline="0" dirty="0" smtClean="0"/>
              <a:t>= </a:t>
            </a:r>
            <a:r>
              <a:rPr lang="en-US" i="1" baseline="0" dirty="0" smtClean="0"/>
              <a:t>mx</a:t>
            </a:r>
            <a:r>
              <a:rPr lang="en-US" i="0" baseline="0" dirty="0" smtClean="0"/>
              <a:t>  form and contrast that relationship with a simple additive relationship of the form </a:t>
            </a:r>
            <a:r>
              <a:rPr lang="en-US" i="1" baseline="0" dirty="0" smtClean="0"/>
              <a:t>y</a:t>
            </a:r>
            <a:r>
              <a:rPr lang="en-US" i="0" baseline="0" dirty="0" smtClean="0"/>
              <a:t> = </a:t>
            </a:r>
            <a:r>
              <a:rPr lang="en-US" i="1" baseline="0" dirty="0" smtClean="0"/>
              <a:t>x </a:t>
            </a:r>
            <a:r>
              <a:rPr lang="en-US" i="0" baseline="0" dirty="0" smtClean="0"/>
              <a:t>+ </a:t>
            </a:r>
            <a:r>
              <a:rPr lang="en-US" i="1" baseline="0" dirty="0" smtClean="0"/>
              <a:t>b</a:t>
            </a:r>
            <a:r>
              <a:rPr lang="en-US" i="0" baseline="0" dirty="0" smtClean="0"/>
              <a:t> and graph each of these types of functions, first as the slope changes in the proportional relationship, and then separately as the </a:t>
            </a:r>
            <a:r>
              <a:rPr lang="en-US" i="1" baseline="0" dirty="0" smtClean="0"/>
              <a:t>y</a:t>
            </a:r>
            <a:r>
              <a:rPr lang="en-US" i="0" baseline="0" dirty="0" smtClean="0"/>
              <a:t>-intercept changes in an additive relationship.  </a:t>
            </a:r>
          </a:p>
          <a:p>
            <a:pPr marL="628650" lvl="1" indent="-171450">
              <a:spcBef>
                <a:spcPts val="600"/>
              </a:spcBef>
              <a:spcAft>
                <a:spcPts val="600"/>
              </a:spcAft>
              <a:buFont typeface="Arial" panose="020B0604020202020204" pitchFamily="34" charset="0"/>
              <a:buChar char="•"/>
            </a:pPr>
            <a:r>
              <a:rPr lang="en-US" i="0" baseline="0" dirty="0" smtClean="0"/>
              <a:t>In grade 8, students then put these two transformational approaches together to explore linear functions in </a:t>
            </a:r>
            <a:r>
              <a:rPr lang="en-US" i="1" baseline="0" dirty="0" smtClean="0"/>
              <a:t>y</a:t>
            </a:r>
            <a:r>
              <a:rPr lang="en-US" i="0" baseline="0" dirty="0" smtClean="0"/>
              <a:t> = </a:t>
            </a:r>
            <a:r>
              <a:rPr lang="en-US" i="1" baseline="0" dirty="0" smtClean="0"/>
              <a:t>mx </a:t>
            </a:r>
            <a:r>
              <a:rPr lang="en-US" i="0" baseline="0" dirty="0" smtClean="0"/>
              <a:t>+ </a:t>
            </a:r>
            <a:r>
              <a:rPr lang="en-US" i="1" baseline="0" dirty="0" smtClean="0"/>
              <a:t>b</a:t>
            </a:r>
            <a:r>
              <a:rPr lang="en-US" i="0" baseline="0" dirty="0" smtClean="0"/>
              <a:t> form.  Students will be expected to build the concepts through graphing and tables and will not be expected to use the slope formula.  </a:t>
            </a:r>
          </a:p>
          <a:p>
            <a:pPr marL="628650" lvl="1" indent="-171450">
              <a:spcBef>
                <a:spcPts val="600"/>
              </a:spcBef>
              <a:spcAft>
                <a:spcPts val="600"/>
              </a:spcAft>
              <a:buFont typeface="Arial" panose="020B0604020202020204" pitchFamily="34" charset="0"/>
              <a:buChar char="•"/>
            </a:pPr>
            <a:r>
              <a:rPr lang="en-US" i="0" baseline="0" dirty="0" smtClean="0"/>
              <a:t>In Algebra I, students will then take a deeper dive into slope (including exposure to the slope formula), other forms of linear functions such as point-slope and standard form, and undefined slope.  Knowing this progression and the intended development of these concepts in middle school will be helpful for teachers in Algebra I.  </a:t>
            </a:r>
          </a:p>
          <a:p>
            <a:endParaRPr lang="en-US" i="0" baseline="0" dirty="0" smtClean="0"/>
          </a:p>
          <a:p>
            <a:r>
              <a:rPr lang="en-US" i="0" baseline="0" dirty="0" smtClean="0"/>
              <a:t>The chart on this slide provides a summary of this progression, along with the progression of solving equations and inequalities.  The progression for equations and inequalities has very few revisions, thus Algebra I teachers can expect students to have prior knowledge similar to what they are currently exposed to in middle school.</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5083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2016-2017 </a:t>
            </a:r>
            <a:r>
              <a:rPr lang="en-US" baseline="0" dirty="0" smtClean="0"/>
              <a:t>school year – school divisions should begin incorporating the new standards into local curricula.</a:t>
            </a:r>
          </a:p>
          <a:p>
            <a:r>
              <a:rPr lang="en-US" baseline="0" dirty="0" smtClean="0"/>
              <a:t>During the 2017-2018 school year – both the 2009 and </a:t>
            </a:r>
            <a:r>
              <a:rPr lang="en-US" baseline="0" dirty="0" smtClean="0"/>
              <a:t>the 2016 </a:t>
            </a:r>
            <a:r>
              <a:rPr lang="en-US" baseline="0" dirty="0" smtClean="0"/>
              <a:t>standards should be taught. The Spring 2018 assessments will measure the 2009 standards and include field test items measuring the 2016 standards.</a:t>
            </a:r>
          </a:p>
          <a:p>
            <a:r>
              <a:rPr lang="en-US" baseline="0" dirty="0" smtClean="0"/>
              <a:t>Full implementation of the 2016 standards will occur in the 2018-2019 school year.</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a:p>
        </p:txBody>
      </p:sp>
    </p:spTree>
    <p:extLst>
      <p:ext uri="{BB962C8B-B14F-4D97-AF65-F5344CB8AC3E}">
        <p14:creationId xmlns:p14="http://schemas.microsoft.com/office/powerpoint/2010/main" val="1337339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This concludes the</a:t>
            </a:r>
            <a:r>
              <a:rPr lang="en-US" baseline="0" dirty="0" smtClean="0"/>
              <a:t> presentation on the 2016 Grade 6 Mathematics Standards </a:t>
            </a:r>
            <a:r>
              <a:rPr lang="en-US" baseline="0" smtClean="0"/>
              <a:t>of </a:t>
            </a:r>
            <a:r>
              <a:rPr lang="en-US" baseline="0" smtClean="0"/>
              <a:t>Learning. </a:t>
            </a:r>
            <a:r>
              <a:rPr lang="en-US" baseline="0" dirty="0" smtClean="0"/>
              <a:t>You are encouraged </a:t>
            </a:r>
            <a:r>
              <a:rPr lang="en-US" dirty="0"/>
              <a:t>to refer to the curriculum framework where additional information can be found</a:t>
            </a:r>
            <a:r>
              <a:rPr lang="en-US" dirty="0" smtClean="0"/>
              <a:t>.</a:t>
            </a:r>
          </a:p>
          <a:p>
            <a:pPr defTabSz="922878">
              <a:defRPr/>
            </a:pPr>
            <a:endParaRPr lang="en-US" dirty="0"/>
          </a:p>
          <a:p>
            <a:pPr defTabSz="922878">
              <a:defRPr/>
            </a:pPr>
            <a:r>
              <a:rPr lang="en-US" dirty="0" smtClean="0"/>
              <a:t>Should you</a:t>
            </a:r>
            <a:r>
              <a:rPr lang="en-US" baseline="0" dirty="0" smtClean="0"/>
              <a:t> have any questions, feel free to contact the Mathematics Team at the email address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40</a:t>
            </a:fld>
            <a:endParaRPr lang="en-US"/>
          </a:p>
        </p:txBody>
      </p:sp>
    </p:spTree>
    <p:extLst>
      <p:ext uri="{BB962C8B-B14F-4D97-AF65-F5344CB8AC3E}">
        <p14:creationId xmlns:p14="http://schemas.microsoft.com/office/powerpoint/2010/main" val="237135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teaching and for student learning, improving precision and consistency in mathematical vocabulary and format, and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The curriculum framework will have a somewhat different look for K-8. The</a:t>
            </a:r>
            <a:r>
              <a:rPr lang="en-US" baseline="0" dirty="0" smtClean="0"/>
              <a:t> reduction in the number of columns from 3 to 2 was made in order to provide consistency in format to other disciplines and consistency within the mathematics K-12.</a:t>
            </a:r>
            <a:r>
              <a:rPr lang="en-US" dirty="0" smtClean="0"/>
              <a:t> </a:t>
            </a:r>
          </a:p>
          <a:p>
            <a:pPr defTabSz="922878">
              <a:defRPr/>
            </a:pPr>
            <a:r>
              <a:rPr lang="en-US" dirty="0" smtClean="0"/>
              <a:t>The Understanding the Standard or US column has information that supports mathematical content knowledge and provides background information for teachers. </a:t>
            </a:r>
          </a:p>
          <a:p>
            <a:pPr defTabSz="922878">
              <a:defRPr/>
            </a:pPr>
            <a:r>
              <a:rPr lang="en-US" dirty="0" smtClean="0"/>
              <a:t>The Essential Knowledge and Skills </a:t>
            </a:r>
            <a:r>
              <a:rPr lang="en-US" dirty="0" smtClean="0"/>
              <a:t>or </a:t>
            </a:r>
            <a:r>
              <a:rPr lang="en-US" dirty="0" smtClean="0"/>
              <a:t>EKS column provides the expectations for learning and assessment.</a:t>
            </a:r>
          </a:p>
          <a:p>
            <a:pPr defTabSz="922878">
              <a:defRPr/>
            </a:pPr>
            <a:endParaRPr lang="en-US" dirty="0" smtClean="0"/>
          </a:p>
          <a:p>
            <a:pPr defTabSz="905669">
              <a:defRPr/>
            </a:pPr>
            <a:r>
              <a:rPr lang="en-US" dirty="0" smtClean="0"/>
              <a:t>Corresponding</a:t>
            </a:r>
            <a:r>
              <a:rPr lang="en-US" baseline="0" dirty="0" smtClean="0"/>
              <a:t> EKS</a:t>
            </a:r>
            <a:r>
              <a:rPr lang="en-US" dirty="0" smtClean="0"/>
              <a:t> bullets and SOL bullets are indicated with the same letter.  An example is provided on the next slide.</a:t>
            </a:r>
          </a:p>
          <a:p>
            <a:pPr>
              <a:defRPr/>
            </a:pPr>
            <a:endParaRPr lang="en-US" dirty="0" smtClean="0"/>
          </a:p>
          <a:p>
            <a:pPr>
              <a:defRPr/>
            </a:pPr>
            <a:r>
              <a:rPr lang="en-US" dirty="0" smtClean="0"/>
              <a:t>SOL with an asterisk indicate objectives that are measured without a calculator on state assessments.</a:t>
            </a:r>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a:t>This is a page from the </a:t>
            </a:r>
            <a:r>
              <a:rPr lang="en-US" dirty="0" smtClean="0"/>
              <a:t>grade </a:t>
            </a:r>
            <a:r>
              <a:rPr lang="en-US" dirty="0"/>
              <a:t>6 curriculum framework. </a:t>
            </a:r>
            <a:r>
              <a:rPr lang="en-US" dirty="0" smtClean="0"/>
              <a:t> Notice</a:t>
            </a:r>
            <a:r>
              <a:rPr lang="en-US" baseline="0" dirty="0" smtClean="0"/>
              <a:t> the two column format mentioned on the previous slide – Understanding the Standard and Essential Knowledge and Skills.</a:t>
            </a:r>
          </a:p>
          <a:p>
            <a:pPr marL="0" marR="0" indent="0" algn="l" defTabSz="922878" rtl="0" eaLnBrk="0" fontAlgn="base" latinLnBrk="0" hangingPunct="0">
              <a:lnSpc>
                <a:spcPct val="100000"/>
              </a:lnSpc>
              <a:spcBef>
                <a:spcPct val="30000"/>
              </a:spcBef>
              <a:spcAft>
                <a:spcPct val="0"/>
              </a:spcAft>
              <a:buClrTx/>
              <a:buSzTx/>
              <a:buFontTx/>
              <a:buNone/>
              <a:tabLst/>
              <a:defRPr/>
            </a:pPr>
            <a:r>
              <a:rPr lang="en-US" dirty="0" smtClean="0"/>
              <a:t>Teachers are encouraged to read both the Essential</a:t>
            </a:r>
            <a:r>
              <a:rPr lang="en-US" baseline="0" dirty="0" smtClean="0"/>
              <a:t> </a:t>
            </a:r>
            <a:r>
              <a:rPr lang="en-US" dirty="0" smtClean="0"/>
              <a:t>Knowledge and Skills and the Understanding the Standard columns. </a:t>
            </a:r>
          </a:p>
          <a:p>
            <a:pPr marL="0" marR="0" indent="0" algn="l" defTabSz="922878"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22878" rtl="0" eaLnBrk="0" fontAlgn="base" latinLnBrk="0" hangingPunct="0">
              <a:lnSpc>
                <a:spcPct val="100000"/>
              </a:lnSpc>
              <a:spcBef>
                <a:spcPct val="30000"/>
              </a:spcBef>
              <a:spcAft>
                <a:spcPct val="0"/>
              </a:spcAft>
              <a:buClrTx/>
              <a:buSzTx/>
              <a:buFontTx/>
              <a:buNone/>
              <a:tabLst/>
              <a:defRPr/>
            </a:pPr>
            <a:r>
              <a:rPr lang="en-US" dirty="0" smtClean="0"/>
              <a:t>It </a:t>
            </a:r>
            <a:r>
              <a:rPr lang="en-US" dirty="0"/>
              <a:t>is very important that teachers spend time exploring the 2016 curriculum frameworks. </a:t>
            </a:r>
            <a:r>
              <a:rPr lang="en-US" dirty="0" smtClean="0"/>
              <a:t>They </a:t>
            </a:r>
            <a:r>
              <a:rPr lang="en-US" dirty="0"/>
              <a:t>contain examples of edits made to the Understanding the Standard section including clarity in definitions and explanations.  In some standards, examples have been </a:t>
            </a:r>
            <a:r>
              <a:rPr lang="en-US" dirty="0" smtClean="0"/>
              <a:t>added.  </a:t>
            </a:r>
            <a:endParaRPr lang="en-US" dirty="0"/>
          </a:p>
          <a:p>
            <a:pPr defTabSz="922878">
              <a:defRPr/>
            </a:pPr>
            <a:endParaRPr lang="en-US" dirty="0" smtClean="0"/>
          </a:p>
          <a:p>
            <a:pPr defTabSz="922878">
              <a:defRPr/>
            </a:pPr>
            <a:r>
              <a:rPr lang="en-US" dirty="0" smtClean="0"/>
              <a:t>In </a:t>
            </a:r>
            <a:r>
              <a:rPr lang="en-US" dirty="0"/>
              <a:t>addition, where appropriate, </a:t>
            </a:r>
            <a:r>
              <a:rPr lang="en-US" dirty="0" smtClean="0"/>
              <a:t>corresponding</a:t>
            </a:r>
            <a:r>
              <a:rPr lang="en-US" baseline="0" dirty="0" smtClean="0"/>
              <a:t> EKS</a:t>
            </a:r>
            <a:r>
              <a:rPr lang="en-US" dirty="0" smtClean="0"/>
              <a:t> bullets and SOL bullets are indicated with the same letter.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a:p>
        </p:txBody>
      </p:sp>
    </p:spTree>
    <p:extLst>
      <p:ext uri="{BB962C8B-B14F-4D97-AF65-F5344CB8AC3E}">
        <p14:creationId xmlns:p14="http://schemas.microsoft.com/office/powerpoint/2010/main" val="400964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There was an overall reduction in the number of standards in K-12.</a:t>
            </a:r>
            <a:r>
              <a:rPr lang="en-US" baseline="0" dirty="0" smtClean="0"/>
              <a:t> This</a:t>
            </a:r>
            <a:r>
              <a:rPr lang="en-US" b="0" baseline="0" dirty="0" smtClean="0"/>
              <a:t> is a result of -- c</a:t>
            </a:r>
            <a:r>
              <a:rPr lang="en-US" dirty="0" smtClean="0"/>
              <a:t>onsolidation of related concepts and skills; a reduction of repetition, an</a:t>
            </a:r>
            <a:r>
              <a:rPr lang="en-US" baseline="0" dirty="0" smtClean="0"/>
              <a:t> i</a:t>
            </a:r>
            <a:r>
              <a:rPr lang="en-US" dirty="0" smtClean="0"/>
              <a:t>mprovement of the developmental progression, and/or</a:t>
            </a:r>
            <a:r>
              <a:rPr lang="en-US" baseline="0" dirty="0" smtClean="0"/>
              <a:t> d</a:t>
            </a:r>
            <a:r>
              <a:rPr lang="en-US" dirty="0" smtClean="0"/>
              <a:t>eletion of content.</a:t>
            </a:r>
          </a:p>
          <a:p>
            <a:pPr defTabSz="922878">
              <a:defRPr/>
            </a:pPr>
            <a:r>
              <a:rPr lang="en-US" b="0" baseline="0" dirty="0" smtClean="0"/>
              <a:t>In Grade 6 the number of standards was reduced from 20 to 14. </a:t>
            </a:r>
            <a:endParaRPr lang="en-US" dirty="0" smtClean="0"/>
          </a:p>
          <a:p>
            <a:pPr defTabSz="922878">
              <a:defRPr/>
            </a:pPr>
            <a:r>
              <a:rPr lang="en-US" dirty="0" smtClean="0"/>
              <a:t>The revisions occurring in </a:t>
            </a:r>
            <a:r>
              <a:rPr lang="en-US" dirty="0" smtClean="0"/>
              <a:t>grade </a:t>
            </a:r>
            <a:r>
              <a:rPr lang="en-US" dirty="0" smtClean="0"/>
              <a:t>6 will be addressed later in this presentation.  Note that the strands of measurement</a:t>
            </a:r>
            <a:r>
              <a:rPr lang="en-US" baseline="0" dirty="0" smtClean="0"/>
              <a:t> and geometry have been combined and now represent one strand titled “measurement and geometry.”</a:t>
            </a:r>
            <a:endParaRPr lang="en-US" dirty="0" smtClean="0"/>
          </a:p>
          <a:p>
            <a:pPr defTabSz="922878">
              <a:defRPr/>
            </a:pPr>
            <a:endParaRPr lang="en-US" sz="33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xfrm>
            <a:off x="685800" y="4307005"/>
            <a:ext cx="5486400" cy="4114800"/>
          </a:xfrm>
          <a:noFill/>
        </p:spPr>
        <p:txBody>
          <a:bodyPr wrap="square" numCol="1" anchor="t" anchorCtr="0" compatLnSpc="1">
            <a:prstTxWarp prst="textNoShape">
              <a:avLst/>
            </a:prstTxWarp>
          </a:bodyPr>
          <a:lstStyle/>
          <a:p>
            <a:r>
              <a:rPr lang="en-US" dirty="0"/>
              <a:t>The mathematical process goals continue to play an instrumental role in the teaching and learning of mathematics with understanding. </a:t>
            </a:r>
          </a:p>
          <a:p>
            <a:endParaRPr lang="en-US" altLang="en-US" dirty="0"/>
          </a:p>
          <a:p>
            <a:r>
              <a:rPr lang="en-US" altLang="en-US" dirty="0" smtClean="0"/>
              <a:t>We </a:t>
            </a:r>
            <a:r>
              <a:rPr lang="en-US" altLang="en-US" dirty="0"/>
              <a:t>encourage educators to review these sections </a:t>
            </a:r>
            <a:r>
              <a:rPr lang="en-US" altLang="en-US" dirty="0" smtClean="0"/>
              <a:t>included in the introduction of the 2016 curriculum frameworks.</a:t>
            </a:r>
          </a:p>
          <a:p>
            <a:endParaRPr lang="en-US" altLang="en-US" dirty="0"/>
          </a:p>
          <a:p>
            <a:endParaRPr lang="en-US" altLang="en-US" dirty="0"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ECD6EB10-AE87-46FE-8F6D-6782F28F4ED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FEDFEB89-10AA-4594-B1B9-47076F840E7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4F8EB3CF-5FFA-410E-B478-539B8B0EC2BD}"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FF29908D-4CD2-471E-847F-9E6ABDF21B8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4AFA25F-C3C1-4EE7-9A85-B5A81EB0C5C2}"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F41B9459-F359-4CC2-A6AC-07D0EC4F0009}"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966BF99-2E91-4852-8735-6A71F3A5630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25B29A5-3608-4F5D-83AD-6EC71712C74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E179468E-735E-4EF8-ADF8-4B87325FA9A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29187A21-A031-4040-95A0-EA64E728C7FC}"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51FB38E-BAED-4B3D-8D74-2C73491BC396}"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81C02742-B872-4EDE-A0D7-59FF60667104}"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4200E6C-A817-4215-A397-D1ACC8C7CF43}"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8053DDF5-FCD7-4A8F-A5D9-7183E07E1C23}"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478E6399-9E7A-4250-9FF2-DBA04FAA3DC2}"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0D09E5D4-C14E-4FC9-BF14-63E85BD18ED4}"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1C0D11DC-AB35-476D-98F6-73EA19D198AF}"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27E2A66-E789-4F23-A0FD-58EF5BFB0F8C}"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A8581C3-40B7-4845-AFFC-A96D280CF575}"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46B48123-4108-4632-8901-D2A99E22ACCF}"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21DA211-217F-4649-A670-468A1CC74A56}"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0EFC27BE-F31D-43BB-B5F5-917ED5BE7922}"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6C6BDFEE-1BB5-49A1-8A5C-7814C812ABE6}"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80D4EA01-3188-42CC-8D26-0206443868E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96C3EC9B-C9A6-4665-AFCC-A5500D8B0953}"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80A8816-C0CB-4929-9AED-4779DBB5FC8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356974C2-D769-4C55-9123-0DBCBE7FB4E6}"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8D1A9147-3E89-43BC-B262-18B0616E5E7D}"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C6E95CA-DC2C-417E-87CF-6A278815A2B5}"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CE7C318-2FAF-4F42-B31F-FC7EDC784A0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11B74B5-E7D5-48BB-A1F4-83CEC7FC60A4}"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943AB0B3-7250-4B38-9E3A-A1A66C6767C6}"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B1213447-732C-4997-89B8-97488821913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9EAACA9-5730-44A5-BC41-5B1AC61A3A9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E4B11BD-022F-4AF6-90F3-C8023F45171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F7C1110C-70A6-4419-82F4-530D4314EBBB}"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C0A4A61-D63C-48FA-8721-DE36C39988E4}"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A1422D1F-A4D1-436D-8C49-25AF4D381E3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95CC382-CB0D-430C-BDDF-514264F70A0E}"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96B910B-AFD9-4B32-8428-D4C6A2677BE6}"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4AF422C-AD0B-4819-BBD0-980E9C2B4F87}"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03D33574-9C3A-4718-9761-57D4E4A0132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170E5C1B-3572-440B-AA06-4E1FC0393D9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2B60CA1-BC0D-42A6-A4E4-9980ADCFB25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E632EB51-87FA-4547-B267-9BA24E1AB4F4}"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828D30F-425A-44C1-8C96-75500492E23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528241A-8A3F-4D22-8B06-9BC364D0BC33}"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43CCC935-0921-432B-98F7-7742141048ED}"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D508E22E-4E16-45F4-8799-B183102EA0C7}"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E952EBEF-65C5-46C8-9A67-51B5EBEF319F}"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86D792F-DBFC-4647-9155-F025C1C025D5}"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E754C46-3A2F-4E5A-AA03-9734FC2A6D0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E7EA6D86-9B3A-410D-B0A2-CA3E99EF0F5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2602FB5-BA30-474B-B6CB-D9182A647AC3}"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135564ED-5A0B-4337-86D2-52DE4304380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D296D3B-98B0-4244-A08D-4EFA7F571EA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2A1E398-72C6-42F4-BA6A-DE523E8EF820}"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900D4937-8650-497A-9FCA-4FCCAEA0FD63}"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1AFC2E38-DE07-4C41-9413-3553ADCBCFD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3E52B716-22D5-4722-9C73-8F20B49128B6}"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4904136-6FD4-4905-AA9C-49F698A7EC3E}"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6A87503-0F65-4AFE-ACDA-3CA5A89244B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72DFAD3-10CB-4F1F-8367-C22D26282FE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4C425CFA-87D7-4751-9B8D-D62618AD600A}"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9C153B1-BCBB-420A-A3A0-1EACE2E4B074}"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C9DBD8D2-D7A7-4E23-806C-51ADAA14258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5C155C08-7ABC-4139-8840-6268BAC2B0E3}"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F771EF3B-B76D-4ADC-A09E-DF1D96A235C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81C9EC92-8975-455B-A860-EAE151059DF9}"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99F2FBFE-3134-4B89-9F88-B0A381E88BC5}"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509798E8-0E96-4663-BC0C-025F778FC1B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CC8EA16-D12A-4B56-9367-DD966A941D5B}"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E368AB73-B225-4E57-8978-F8BD28DE3B07}"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A3F6D77-64EF-4DA6-90B9-58B552558CFB}"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B3F38FB6-F30F-497E-A880-E31B777FBA21}"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C6A02F8-7930-4B47-85B3-8C7A9773F4B6}"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28E224FC-24C9-4808-8344-35985167A9E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D5BD00F0-75E9-4452-8099-97096AB8387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EC709666-7BFA-477C-9827-24F72D24567F}"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B070AB3-D2CA-4831-8DE5-54E2C3C5DD5D}"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B353489-4D17-4D4C-A9F1-FF4486A3ED6D}"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3973191-0A95-401F-A8FD-E119B6C28D8A}"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E7BE330E-2B10-4B23-80B3-C07C19C08680}"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32A371A-A604-44DA-801A-2DB8002BADA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BCA013A-5D75-46F2-AFCD-45E291DB329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8D075108-6114-41A1-8C8D-2FD9641D96CC}"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D65CFCD-E31B-49C4-8FBA-2E21836CABF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074FCDF7-B9C9-4542-A48C-9775CA05978A}"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0473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BF6FCCFC-6E15-41F6-82AD-F39516BBDE17}"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098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1A3A8F57-6E60-4768-B2ED-9611D94EC567}"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07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63FB2F4-0809-493B-9C2C-F74E594ADE01}" type="datetime1">
              <a:rPr lang="en-US" smtClean="0">
                <a:solidFill>
                  <a:prstClr val="black"/>
                </a:solidFill>
              </a:r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6CF95C59-D819-4BCA-8ADA-FB56CC5A94E5}"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558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05DEC60D-2B07-454C-840A-A1A01861CDCF}"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1093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22CCBD72-5222-4AB4-A181-551484638334}"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389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61940D3D-8989-45C3-91A4-52B69F9349B2}"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701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487D79B3-6B7A-46ED-9147-35F7FF8945A8}"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83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C7977C2-CEEC-425B-837C-FF40ED124780}"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0901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13EEDE92-5E0D-4212-8C33-F3A3C6ADAFD8}"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5007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8373CE33-E9FE-42AB-97C7-5CAAB54E4A20}"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3430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034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0888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t>4/26/2017</a:t>
            </a:fld>
            <a:endParaRPr lang="en-US" alt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438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3306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954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7695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399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227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5471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9002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1088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EB79F475-3F3A-4863-AE86-FBF0A86C4DDD}"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99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AC35F1A4-3924-443F-96CA-4FC8F928880E}"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544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6F9691A6-6BDB-463B-9F8F-10137669AE69}"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4160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01D919A0-313C-4E0B-853C-0B7ECE2E61B7}"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450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A543492E-D2CA-4B27-830D-2B89B7AE7EE5}"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88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7A943324-4EB1-419A-ABC5-3426CD1E2ABA}"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3608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57D60CF-74A4-4DEE-AA9C-80EE2E61FB1B}"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67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3E868B9D-C8DC-40FD-AE77-6BEBBDA23620}"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03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B49A0DB-1C6B-4848-BB30-9D79C3C9F9AE}"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509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6DF4595D-BC45-4DB5-A1D2-2E94C6AA6F20}"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920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7AD543F5-8DBC-4061-AD56-026E14576327}"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84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C665C620-1D72-42AF-A5A4-6522739DD67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AB83DA7B-BF6B-449B-B309-FCE24BFC8DCF}"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762B15FB-E49B-4DEA-A310-D1A5F0C362F1}"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8B3805B-56C5-4724-B7A0-F5B215FE326A}"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12E7AAF5-4A52-4704-BFA5-F11548EE8B5C}"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76780CC-574E-4E9B-8318-EDB7BD0D155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6DA30D5-2A70-48D0-B144-6C8FC444D9F9}"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t>4/26/2017</a:t>
            </a:fld>
            <a:endParaRPr lang="en-US" altLang="en-US"/>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7042BC5E-485F-4FBB-96E5-6629248E045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86F02FE-3DD4-43EC-8868-DB66DCAE2F8A}"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850C664C-A181-4DFF-BD2D-4833EDA6C751}"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A340B13D-4BEB-420A-B544-8718102CC00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CE9D208F-3B46-49E9-B304-EAE8E27F424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005ECF1-6886-4AB2-B99F-C7FF3A2E4025}"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BE5764D-DBB0-4464-8EDF-D2A99804E7D1}"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B12C1BE3-6532-4956-9087-8AB3E71DADCF}"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8C3A6542-E05D-438F-8CA9-D5F0ACA18AB1}"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9E1834B9-8E27-4489-AC7C-9B6AEAA7A442}"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t>4/26/2017</a:t>
            </a:fld>
            <a:endParaRPr lang="en-US" alt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D5E7E35-3EF7-418C-BFDE-C16AB1196E02}"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E77205F4-0D59-4050-A6D5-015D2D7C48E4}"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7C6FEBD4-2E2E-45D6-8539-733EEA6FE233}"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2F88B283-12F0-435D-B657-83AB75B3C29C}"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9FC70447-9222-4F81-BD04-BCA506918982}"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B0BA1B8-70C4-4D85-BAD1-B7B33C533662}"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312E126A-3C74-4CAD-B9C1-85EE241C30C6}"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0738EEB5-B1FA-4BBB-B553-D6AE29171A47}"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0DDD7D5-F741-4871-BAF1-5552BAA4DF3B}"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3F02E75F-77CC-404B-9860-7437855AEE0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DB83C0BE-16BB-436C-9749-C59DF5E267D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D707025-7884-4804-8FE5-CEF43D6E0F03}"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C4E5F990-EA35-444C-B0DD-4E6B83166AEF}"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D3A6E22-750F-4477-AADE-149140CEDE6A}"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8BFFFBF8-617D-4717-8A15-9D99EDDA77D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28F8348C-0DEA-4CA5-A831-57AA9B5CAC94}"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2E5FB169-F80F-4511-97A2-AA2EAC902D4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ACCFC3B-D3E6-43F9-9B39-C558845F1FC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E5FA855E-FD7D-4005-87C2-FF57DB1B8B86}"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78553FC-509C-4496-9640-B0C985650F46}"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t>4/26/2017</a:t>
            </a:fld>
            <a:endParaRPr lang="en-US" altLang="en-US"/>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5DAB446A-E579-4E0E-A0F0-B29AB92B4E7C}"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65F0C3E-8E79-4BE7-9713-D5064C62AE9A}"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2978622-05DC-4D2C-B817-5AE1608368F1}"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CDC4B71-E37E-45A6-BFFC-BFAED0F531B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CFE6AB3-4966-42EE-8D22-8EC3B1030C3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CB1657AA-F518-4A83-A95C-EF0629F7FFA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35CB93D-72B3-4AB3-BB66-DB4E0A69DE6C}"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F34BDD43-4B15-4713-B5F6-D2785A877FA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FE584AD-16AA-43C5-B869-7F28DAFA4976}"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817588AA-0057-4E46-9CBA-D9F7E9BF0351}"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4BB347E7-EEE3-4A4D-9527-4EA5EC2452D9}"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F9D2CC85-DDB2-40A6-8C04-A8774AF9C27D}"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90BB83C2-CA1A-4363-BFDB-9C2EDB69A36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41D03575-4F57-49AD-9F0F-9A18D2030AFF}"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7B29CA2-AA2C-4271-99F0-5EEE067F9736}"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71060FF3-EC1B-4EDB-B986-A16FC6302D7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83C9BD1E-E1A6-4DB2-B269-7B6878A0FD77}"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CEC7512-02F8-494B-A64F-A149B639908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3448EC89-473E-4F59-AC49-B0AD6F41BFC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EBD684A0-6CBD-4E9A-9FB3-63FED747FDE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4C754014-67B1-41DD-B51F-4E218199065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E93DFBEC-4C26-447F-8E33-0E984674FAEE}"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3717FA0D-1C31-44EB-92CF-C25160BC1E22}"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41439A3C-9443-4BB6-AF8A-9199BEE6DF41}"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E0E84A3-F303-4E6A-9713-5A2652A6A9C7}"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C9E4B5FD-754D-4701-8578-D79BBF74ADC3}"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1FF5EA7-EF43-4217-B488-F657AD160B04}"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CE9F10F6-A563-46F4-BAA9-EF93246333A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93E045F-3C79-4DED-B3D9-400AEC94DE7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8A9E8A91-6696-4BF0-A2C8-BB85E878A4E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pn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pn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t>4/26/2017</a:t>
            </a:fld>
            <a:endParaRPr lang="en-US" altLang="en-US"/>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D99CED1-7BE2-4CE4-8C57-199BEB61A54E}"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B6E1C7E-A687-4215-BCD4-F8E35ABBBA1B}"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B39123-EB77-445E-BC21-DC4EB1330AD3}"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FA0A405-47C6-459E-AB91-CC6F2A72714B}"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7DFF241-4824-4F87-82A3-BF6366122329}"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08D6146-1F86-40E9-B90C-7D367AA54A61}"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2949FD7-7A29-45F1-BE30-6BEAFC47ACEB}"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8460376-69F7-4700-BAF0-0CB00CDE2226}"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5E81AE10-86C7-4EB9-B024-75BA4D123225}"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79939116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07027772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0EFE60F5-2300-4D09-9B89-32C77A79E456}"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79823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742BDCB-BF4C-4654-86EB-C7CA373D4642}"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50CF22E-DBC8-437A-A527-6FD77129030A}"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A24EA61-50D4-4656-8EEC-780CCE11C308}"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2FC96C5-B8A1-4D52-A670-702EED31E1F3}"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535402E-8B04-453D-95DC-F27F93ACB8D2}"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C7459C4-5856-435A-9A8A-B9E05E4DFDE9}"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8.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5.png"/><Relationship Id="rId2" Type="http://schemas.microsoft.com/office/2007/relationships/media" Target="../media/media11.wm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5.png"/><Relationship Id="rId5" Type="http://schemas.openxmlformats.org/officeDocument/2006/relationships/image" Target="../media/image5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0.xml"/><Relationship Id="rId2" Type="http://schemas.openxmlformats.org/officeDocument/2006/relationships/audio" Target="../media/media30.wma"/><Relationship Id="rId1" Type="http://schemas.microsoft.com/office/2007/relationships/media" Target="../media/media30.wma"/><Relationship Id="rId5" Type="http://schemas.openxmlformats.org/officeDocument/2006/relationships/image" Target="../media/image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audio" Target="../media/media31.wma"/><Relationship Id="rId1" Type="http://schemas.microsoft.com/office/2007/relationships/media" Target="../media/media31.wma"/><Relationship Id="rId5" Type="http://schemas.openxmlformats.org/officeDocument/2006/relationships/image" Target="../media/image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2.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35.wma"/><Relationship Id="rId7" Type="http://schemas.openxmlformats.org/officeDocument/2006/relationships/image" Target="../media/image10.png"/><Relationship Id="rId2" Type="http://schemas.microsoft.com/office/2007/relationships/media" Target="../media/media35.wma"/><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notesSlide" Target="../notesSlides/notesSlide35.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6.wma"/><Relationship Id="rId1" Type="http://schemas.microsoft.com/office/2007/relationships/media" Target="../media/media36.wma"/><Relationship Id="rId5" Type="http://schemas.openxmlformats.org/officeDocument/2006/relationships/image" Target="../media/image5.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7.wma"/><Relationship Id="rId1" Type="http://schemas.microsoft.com/office/2007/relationships/media" Target="../media/media37.wma"/><Relationship Id="rId5" Type="http://schemas.openxmlformats.org/officeDocument/2006/relationships/image" Target="../media/image5.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8.wma"/><Relationship Id="rId1" Type="http://schemas.microsoft.com/office/2007/relationships/media" Target="../media/media38.wma"/><Relationship Id="rId5" Type="http://schemas.openxmlformats.org/officeDocument/2006/relationships/image" Target="../media/image5.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39.wma"/><Relationship Id="rId1" Type="http://schemas.microsoft.com/office/2007/relationships/media" Target="../media/media39.wma"/><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3.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40.wma"/><Relationship Id="rId1" Type="http://schemas.microsoft.com/office/2007/relationships/media" Target="../media/media40.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8.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188.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5.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a:t>Grade </a:t>
            </a:r>
            <a:r>
              <a:rPr lang="en-US" altLang="en-US" sz="2800" b="1" dirty="0" smtClean="0"/>
              <a:t>6 Mathematics</a:t>
            </a:r>
            <a:endParaRPr lang="en-US" altLang="en-US" sz="2800" b="1" dirty="0"/>
          </a:p>
          <a:p>
            <a:r>
              <a:rPr lang="en-US" altLang="en-US" sz="2800" b="1" dirty="0"/>
              <a:t>Overview of Revisions - 2009 to 2016</a:t>
            </a:r>
          </a:p>
        </p:txBody>
      </p:sp>
      <p:sp>
        <p:nvSpPr>
          <p:cNvPr id="5" name="Rectangle 2"/>
          <p:cNvSpPr txBox="1">
            <a:spLocks noChangeArrowheads="1"/>
          </p:cNvSpPr>
          <p:nvPr/>
        </p:nvSpPr>
        <p:spPr bwMode="auto">
          <a:xfrm>
            <a:off x="685800" y="1828800"/>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kern="0" dirty="0" smtClean="0">
                <a:solidFill>
                  <a:srgbClr val="FFFFFF"/>
                </a:solidFill>
              </a:rPr>
              <a:t>2016 </a:t>
            </a:r>
            <a:r>
              <a:rPr lang="en-US" altLang="en-US" sz="4400" b="1" i="1" kern="0" dirty="0" smtClean="0">
                <a:solidFill>
                  <a:srgbClr val="FFFFFF"/>
                </a:solidFill>
              </a:rPr>
              <a:t>Mathematics </a:t>
            </a:r>
            <a:br>
              <a:rPr lang="en-US" altLang="en-US" sz="4400" b="1" i="1" kern="0" dirty="0" smtClean="0">
                <a:solidFill>
                  <a:srgbClr val="FFFFFF"/>
                </a:solidFill>
              </a:rPr>
            </a:br>
            <a:r>
              <a:rPr lang="en-US" altLang="en-US" sz="4400" b="1" i="1" kern="0" dirty="0" smtClean="0">
                <a:solidFill>
                  <a:srgbClr val="FFFFFF"/>
                </a:solidFill>
              </a:rPr>
              <a:t>Standards of Learning</a:t>
            </a:r>
            <a:endParaRPr lang="en-US" altLang="en-US" sz="4400" b="1" kern="0" dirty="0">
              <a:solidFill>
                <a:srgbClr val="FFFFFF"/>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solidFill>
                  <a:srgbClr val="000000"/>
                </a:solidFill>
              </a:rPr>
              <a:pPr/>
              <a:t>1</a:t>
            </a:fld>
            <a:endParaRPr lang="en-US" altLang="en-US" dirty="0">
              <a:solidFill>
                <a:srgbClr val="000000"/>
              </a:solidFill>
            </a:endParaRPr>
          </a:p>
        </p:txBody>
      </p:sp>
      <p:sp>
        <p:nvSpPr>
          <p:cNvPr id="3" name="Rectangle 2"/>
          <p:cNvSpPr/>
          <p:nvPr/>
        </p:nvSpPr>
        <p:spPr>
          <a:xfrm>
            <a:off x="668740" y="5685262"/>
            <a:ext cx="7751928" cy="369332"/>
          </a:xfrm>
          <a:prstGeom prst="rect">
            <a:avLst/>
          </a:prstGeom>
        </p:spPr>
        <p:txBody>
          <a:bodyPr wrap="square">
            <a:spAutoFit/>
          </a:bodyPr>
          <a:lstStyle/>
          <a:p>
            <a:pPr algn="ctr"/>
            <a:r>
              <a:rPr lang="en-US" dirty="0" smtClean="0">
                <a:solidFill>
                  <a:srgbClr val="000000"/>
                </a:solidFill>
                <a:latin typeface="Calibri" panose="020F0502020204030204" pitchFamily="34" charset="0"/>
              </a:rPr>
              <a:t>Referenced </a:t>
            </a:r>
            <a:r>
              <a:rPr lang="en-US" dirty="0">
                <a:solidFill>
                  <a:srgbClr val="000000"/>
                </a:solidFill>
                <a:latin typeface="Calibri" panose="020F0502020204030204" pitchFamily="34" charset="0"/>
              </a:rPr>
              <a:t>documents available </a:t>
            </a:r>
            <a:r>
              <a:rPr lang="en-US" dirty="0" smtClean="0">
                <a:solidFill>
                  <a:srgbClr val="000000"/>
                </a:solidFill>
                <a:latin typeface="Calibri" panose="020F0502020204030204" pitchFamily="34" charset="0"/>
              </a:rPr>
              <a:t>at </a:t>
            </a:r>
            <a:r>
              <a:rPr lang="en-US" dirty="0">
                <a:solidFill>
                  <a:srgbClr val="000000"/>
                </a:solidFill>
                <a:latin typeface="Calibri" panose="020F0502020204030204" pitchFamily="34" charset="0"/>
                <a:hlinkClick r:id="rId5"/>
              </a:rPr>
              <a:t>VDOE Mathematics 2016</a:t>
            </a:r>
            <a:r>
              <a:rPr lang="en-US" dirty="0">
                <a:solidFill>
                  <a:srgbClr val="000000"/>
                </a:solidFill>
                <a:latin typeface="Calibri" panose="020F0502020204030204" pitchFamily="34" charset="0"/>
              </a:rPr>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51313163"/>
      </p:ext>
    </p:extLst>
  </p:cSld>
  <p:clrMapOvr>
    <a:masterClrMapping/>
  </p:clrMapOvr>
  <mc:AlternateContent xmlns:mc="http://schemas.openxmlformats.org/markup-compatibility/2006" xmlns:p14="http://schemas.microsoft.com/office/powerpoint/2010/main">
    <mc:Choice Requires="p14">
      <p:transition p14:dur="10" advTm="36193"/>
    </mc:Choice>
    <mc:Fallback xmlns="">
      <p:transition advTm="36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Curriculum Frameworks</a:t>
            </a:r>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10</a:t>
            </a:fld>
            <a:endParaRPr lang="en-US" alt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7" name="AutoShape 6"/>
          <p:cNvSpPr>
            <a:spLocks noChangeArrowheads="1"/>
          </p:cNvSpPr>
          <p:nvPr/>
        </p:nvSpPr>
        <p:spPr bwMode="auto">
          <a:xfrm rot="1209468">
            <a:off x="5805590" y="3661293"/>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Tree>
    <p:extLst>
      <p:ext uri="{BB962C8B-B14F-4D97-AF65-F5344CB8AC3E}">
        <p14:creationId xmlns:p14="http://schemas.microsoft.com/office/powerpoint/2010/main" val="1003881034"/>
      </p:ext>
    </p:extLst>
  </p:cSld>
  <p:clrMapOvr>
    <a:masterClrMapping/>
  </p:clrMapOvr>
  <mc:AlternateContent xmlns:mc="http://schemas.openxmlformats.org/markup-compatibility/2006" xmlns:p14="http://schemas.microsoft.com/office/powerpoint/2010/main">
    <mc:Choice Requires="p14">
      <p:transition p14:dur="10" advTm="22515"/>
    </mc:Choice>
    <mc:Fallback xmlns="">
      <p:transition advTm="22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303" y="703054"/>
            <a:ext cx="8439150"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983179" y="1025104"/>
            <a:ext cx="1472199" cy="1980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842660" y="1025104"/>
            <a:ext cx="2108518" cy="1980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09600" y="12192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85800" y="23622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3089696" y="3554083"/>
            <a:ext cx="1792857" cy="143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0725" y="4546122"/>
            <a:ext cx="2746075" cy="2587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6631482" y="5079520"/>
            <a:ext cx="7620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2016</a:t>
            </a:r>
            <a:endParaRPr lang="en-US" dirty="0">
              <a:solidFill>
                <a:srgbClr val="FF0000"/>
              </a:solidFill>
              <a:latin typeface="Calibri" panose="020F0502020204030204" pitchFamily="34" charset="0"/>
            </a:endParaRPr>
          </a:p>
        </p:txBody>
      </p:sp>
      <p:sp>
        <p:nvSpPr>
          <p:cNvPr id="20" name="Line Callout 1 19"/>
          <p:cNvSpPr/>
          <p:nvPr/>
        </p:nvSpPr>
        <p:spPr>
          <a:xfrm flipH="1">
            <a:off x="4106174" y="5070894"/>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a:p>
        </p:txBody>
      </p:sp>
      <p:cxnSp>
        <p:nvCxnSpPr>
          <p:cNvPr id="14" name="Straight Connector 13"/>
          <p:cNvCxnSpPr/>
          <p:nvPr/>
        </p:nvCxnSpPr>
        <p:spPr>
          <a:xfrm>
            <a:off x="3936520" y="1396042"/>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59456" y="1833114"/>
            <a:ext cx="1000665" cy="43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4967" y="973778"/>
            <a:ext cx="4503761" cy="2260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95081" y="971799"/>
            <a:ext cx="3828285" cy="2234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1319" y="3194463"/>
            <a:ext cx="4544705" cy="32199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36024" y="3194463"/>
            <a:ext cx="3787343" cy="31944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39932" y="3111336"/>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387439" y="3121233"/>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7337087" y="2285422"/>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55140332"/>
      </p:ext>
    </p:extLst>
  </p:cSld>
  <p:clrMapOvr>
    <a:masterClrMapping/>
  </p:clrMapOvr>
  <mc:AlternateContent xmlns:mc="http://schemas.openxmlformats.org/markup-compatibility/2006" xmlns:p14="http://schemas.microsoft.com/office/powerpoint/2010/main">
    <mc:Choice Requires="p14">
      <p:transition p14:dur="10" advTm="62765"/>
    </mc:Choice>
    <mc:Fallback xmlns="">
      <p:transition advTm="62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7" fill="hold" display="0">
                  <p:stCondLst>
                    <p:cond delay="indefinite"/>
                  </p:stCondLst>
                  <p:endCondLst>
                    <p:cond evt="onStopAudio" delay="0">
                      <p:tgtEl>
                        <p:sldTgt/>
                      </p:tgtEl>
                    </p:cond>
                  </p:endCondLst>
                </p:cTn>
                <p:tgtEl>
                  <p:spTgt spid="5"/>
                </p:tgtEl>
              </p:cMediaNode>
            </p:audio>
          </p:childTnLst>
        </p:cTn>
      </p:par>
    </p:tnLst>
    <p:bldLst>
      <p:bldP spid="7" grpId="0" animBg="1"/>
      <p:bldP spid="8" grpId="0" animBg="1"/>
      <p:bldP spid="10" grpId="0" animBg="1"/>
      <p:bldP spid="11" grpId="0" animBg="1"/>
      <p:bldP spid="6" grpId="0" animBg="1"/>
      <p:bldP spid="20" grpId="0" animBg="1"/>
      <p:bldP spid="3" grpId="0" animBg="1"/>
      <p:bldP spid="17" grpId="0" animBg="1"/>
      <p:bldP spid="19"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03491"/>
            <a:ext cx="8467725"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248400" y="6858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133600" y="6858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85800" y="2667000"/>
            <a:ext cx="16002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733800" y="1676400"/>
            <a:ext cx="9144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743736" y="5029200"/>
            <a:ext cx="3962400" cy="838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2985448"/>
            <a:ext cx="4251278" cy="147737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a:p>
        </p:txBody>
      </p:sp>
      <p:sp>
        <p:nvSpPr>
          <p:cNvPr id="10" name="Oval 9"/>
          <p:cNvSpPr/>
          <p:nvPr/>
        </p:nvSpPr>
        <p:spPr>
          <a:xfrm>
            <a:off x="609600" y="5562600"/>
            <a:ext cx="2514600"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31705678"/>
      </p:ext>
    </p:extLst>
  </p:cSld>
  <p:clrMapOvr>
    <a:masterClrMapping/>
  </p:clrMapOvr>
  <mc:AlternateContent xmlns:mc="http://schemas.openxmlformats.org/markup-compatibility/2006" xmlns:p14="http://schemas.microsoft.com/office/powerpoint/2010/main">
    <mc:Choice Requires="p14">
      <p:transition p14:dur="10" advTm="47107"/>
    </mc:Choice>
    <mc:Fallback xmlns="">
      <p:transition advTm="47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8"/>
                </p:tgtEl>
              </p:cMediaNode>
            </p:audio>
          </p:childTnLst>
        </p:cTn>
      </p:par>
    </p:tnLst>
    <p:bldLst>
      <p:bldP spid="3" grpId="0" animBg="1"/>
      <p:bldP spid="4" grpId="0" animBg="1"/>
      <p:bldP spid="5" grpId="0" animBg="1"/>
      <p:bldP spid="6" grpId="0" animBg="1"/>
      <p:bldP spid="2"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13</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63074010"/>
      </p:ext>
    </p:extLst>
  </p:cSld>
  <p:clrMapOvr>
    <a:masterClrMapping/>
  </p:clrMapOvr>
  <mc:AlternateContent xmlns:mc="http://schemas.openxmlformats.org/markup-compatibility/2006" xmlns:p14="http://schemas.microsoft.com/office/powerpoint/2010/main">
    <mc:Choice Requires="p14">
      <p:transition p14:dur="10" advTm="4650"/>
    </mc:Choice>
    <mc:Fallback xmlns="">
      <p:transition advTm="4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828699337"/>
                  </p:ext>
                </p:extLst>
              </p:nvPr>
            </p:nvGraphicFramePr>
            <p:xfrm>
              <a:off x="533400" y="990601"/>
              <a:ext cx="8153400" cy="1352296"/>
            </p:xfrm>
            <a:graphic>
              <a:graphicData uri="http://schemas.openxmlformats.org/drawingml/2006/table">
                <a:tbl>
                  <a:tblPr firstRow="1" firstCol="1" bandRow="1">
                    <a:tableStyleId>{5C22544A-7EE6-4342-B048-85BDC9FD1C3A}</a:tableStyleId>
                  </a:tblPr>
                  <a:tblGrid>
                    <a:gridCol w="4076700"/>
                    <a:gridCol w="4076700"/>
                  </a:tblGrid>
                  <a:tr h="313556">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2009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2016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81843">
                    <a:tc>
                      <a:txBody>
                        <a:bodyPr/>
                        <a:lstStyle/>
                        <a:p>
                          <a:pPr marL="347345" marR="0" indent="-347345">
                            <a:spcBef>
                              <a:spcPts val="600"/>
                            </a:spcBef>
                            <a:spcAft>
                              <a:spcPts val="600"/>
                            </a:spcAft>
                          </a:pPr>
                          <a:r>
                            <a:rPr lang="en-US" sz="1400" dirty="0">
                              <a:solidFill>
                                <a:schemeClr val="tx1"/>
                              </a:solidFill>
                              <a:effectLst/>
                              <a:latin typeface="Calibri" panose="020F0502020204030204" pitchFamily="34" charset="0"/>
                            </a:rPr>
                            <a:t>6.1	The student will describe and compare data, using ratios, and will use appropriate notations, such </a:t>
                          </a:r>
                          <a:r>
                            <a:rPr lang="en-US" sz="1400" dirty="0" smtClean="0">
                              <a:solidFill>
                                <a:schemeClr val="tx1"/>
                              </a:solidFill>
                              <a:effectLst/>
                              <a:latin typeface="Calibri" panose="020F0502020204030204" pitchFamily="34" charset="0"/>
                            </a:rPr>
                            <a:t>as </a:t>
                          </a:r>
                          <a14:m>
                            <m:oMath xmlns:m="http://schemas.openxmlformats.org/officeDocument/2006/math">
                              <m:f>
                                <m:fPr>
                                  <m:ctrlPr>
                                    <a:rPr lang="en-US" sz="1400" b="1" i="1" kern="1200" smtClean="0">
                                      <a:solidFill>
                                        <a:schemeClr val="tx1"/>
                                      </a:solidFill>
                                      <a:effectLst/>
                                      <a:latin typeface="Cambria Math"/>
                                      <a:ea typeface="+mn-ea"/>
                                      <a:cs typeface="+mn-cs"/>
                                    </a:rPr>
                                  </m:ctrlPr>
                                </m:fPr>
                                <m:num>
                                  <m:r>
                                    <a:rPr lang="en-US" sz="1400" b="1" i="1" kern="1200">
                                      <a:solidFill>
                                        <a:schemeClr val="tx1"/>
                                      </a:solidFill>
                                      <a:effectLst/>
                                      <a:latin typeface="Cambria Math"/>
                                      <a:ea typeface="+mn-ea"/>
                                      <a:cs typeface="+mn-cs"/>
                                    </a:rPr>
                                    <m:t>𝑎</m:t>
                                  </m:r>
                                </m:num>
                                <m:den>
                                  <m:r>
                                    <a:rPr lang="en-US" sz="1400" b="1" i="1" kern="1200">
                                      <a:solidFill>
                                        <a:schemeClr val="tx1"/>
                                      </a:solidFill>
                                      <a:effectLst/>
                                      <a:latin typeface="Cambria Math"/>
                                      <a:ea typeface="+mn-ea"/>
                                      <a:cs typeface="+mn-cs"/>
                                    </a:rPr>
                                    <m:t>𝑏</m:t>
                                  </m:r>
                                </m:den>
                              </m:f>
                            </m:oMath>
                          </a14:m>
                          <a:r>
                            <a:rPr lang="en-US" sz="1400" dirty="0" smtClean="0">
                              <a:solidFill>
                                <a:schemeClr val="tx1"/>
                              </a:solidFill>
                              <a:effectLst/>
                              <a:latin typeface="Calibri" panose="020F0502020204030204" pitchFamily="34" charset="0"/>
                            </a:rPr>
                            <a:t> </a:t>
                          </a:r>
                          <a:r>
                            <a:rPr lang="en-US" sz="1400" dirty="0">
                              <a:solidFill>
                                <a:schemeClr val="tx1"/>
                              </a:solidFill>
                              <a:effectLst/>
                              <a:latin typeface="Calibri" panose="020F0502020204030204" pitchFamily="34" charset="0"/>
                            </a:rPr>
                            <a:t>, a to b, and a:b</a:t>
                          </a:r>
                          <a:r>
                            <a:rPr lang="en-US" sz="1400" dirty="0" smtClean="0">
                              <a:solidFill>
                                <a:schemeClr val="tx1"/>
                              </a:solidFill>
                              <a:effectLst/>
                              <a:latin typeface="Calibri" panose="020F0502020204030204" pitchFamily="34" charset="0"/>
                            </a:rPr>
                            <a:t>.</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spcBef>
                              <a:spcPts val="600"/>
                            </a:spcBef>
                            <a:spcAft>
                              <a:spcPts val="600"/>
                            </a:spcAft>
                          </a:pPr>
                          <a:r>
                            <a:rPr lang="en-US" sz="1400" b="1" dirty="0">
                              <a:solidFill>
                                <a:schemeClr val="tx1"/>
                              </a:solidFill>
                              <a:effectLst/>
                              <a:latin typeface="Calibri" panose="020F0502020204030204" pitchFamily="34" charset="0"/>
                            </a:rPr>
                            <a:t>6.1	The student will represent relationships between quantities using ratios, and will use appropriate notations, such as </a:t>
                          </a:r>
                          <a14:m>
                            <m:oMath xmlns:m="http://schemas.openxmlformats.org/officeDocument/2006/math">
                              <m:f>
                                <m:fPr>
                                  <m:ctrlPr>
                                    <a:rPr lang="en-US" sz="1400" i="1" kern="1200" smtClean="0">
                                      <a:solidFill>
                                        <a:schemeClr val="dk1"/>
                                      </a:solidFill>
                                      <a:effectLst/>
                                      <a:latin typeface="Cambria Math"/>
                                      <a:ea typeface="+mn-ea"/>
                                      <a:cs typeface="+mn-cs"/>
                                    </a:rPr>
                                  </m:ctrlPr>
                                </m:fPr>
                                <m:num>
                                  <m:r>
                                    <a:rPr lang="en-US" sz="1400" i="1" kern="1200">
                                      <a:solidFill>
                                        <a:schemeClr val="dk1"/>
                                      </a:solidFill>
                                      <a:effectLst/>
                                      <a:latin typeface="Cambria Math"/>
                                      <a:ea typeface="+mn-ea"/>
                                      <a:cs typeface="+mn-cs"/>
                                    </a:rPr>
                                    <m:t>𝑎</m:t>
                                  </m:r>
                                </m:num>
                                <m:den>
                                  <m:r>
                                    <a:rPr lang="en-US" sz="1400" i="1" kern="1200">
                                      <a:solidFill>
                                        <a:schemeClr val="dk1"/>
                                      </a:solidFill>
                                      <a:effectLst/>
                                      <a:latin typeface="Cambria Math"/>
                                      <a:ea typeface="+mn-ea"/>
                                      <a:cs typeface="+mn-cs"/>
                                    </a:rPr>
                                    <m:t>𝑏</m:t>
                                  </m:r>
                                </m:den>
                              </m:f>
                            </m:oMath>
                          </a14:m>
                          <a:r>
                            <a:rPr lang="en-US" sz="1400" b="1" dirty="0">
                              <a:solidFill>
                                <a:schemeClr val="tx1"/>
                              </a:solidFill>
                              <a:effectLst/>
                              <a:latin typeface="Calibri" panose="020F0502020204030204" pitchFamily="34" charset="0"/>
                            </a:rPr>
                            <a:t>, a to b, and a:b</a:t>
                          </a:r>
                          <a:r>
                            <a:rPr lang="en-US" sz="1400" b="1" dirty="0" smtClean="0">
                              <a:solidFill>
                                <a:schemeClr val="tx1"/>
                              </a:solidFill>
                              <a:effectLst/>
                              <a:latin typeface="Calibri" panose="020F0502020204030204" pitchFamily="34" charset="0"/>
                            </a:rPr>
                            <a:t>.</a:t>
                          </a:r>
                        </a:p>
                        <a:p>
                          <a:pPr marL="0" lvl="0" indent="0">
                            <a:buFont typeface="Arial" panose="020B0604020202020204" pitchFamily="34" charset="0"/>
                            <a:buNone/>
                          </a:pPr>
                          <a:endParaRPr lang="en-US" sz="1400" u="none" strike="noStrike" kern="1200" dirty="0" smtClean="0">
                            <a:solidFill>
                              <a:schemeClr val="dk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828699337"/>
                  </p:ext>
                </p:extLst>
              </p:nvPr>
            </p:nvGraphicFramePr>
            <p:xfrm>
              <a:off x="533400" y="990601"/>
              <a:ext cx="8153400" cy="1331722"/>
            </p:xfrm>
            <a:graphic>
              <a:graphicData uri="http://schemas.openxmlformats.org/drawingml/2006/table">
                <a:tbl>
                  <a:tblPr firstRow="1" firstCol="1" bandRow="1">
                    <a:tableStyleId>{5C22544A-7EE6-4342-B048-85BDC9FD1C3A}</a:tableStyleId>
                  </a:tblPr>
                  <a:tblGrid>
                    <a:gridCol w="4076700"/>
                    <a:gridCol w="4076700"/>
                  </a:tblGrid>
                  <a:tr h="329946">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2009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2016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01776">
                    <a:tc>
                      <a:txBody>
                        <a:bodyPr/>
                        <a:lstStyle/>
                        <a:p>
                          <a:endParaRPr lang="en-US"/>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149" t="-38415" r="-99851"/>
                          </a:stretch>
                        </a:blipFill>
                      </a:tcPr>
                    </a:tc>
                    <a:tc>
                      <a:txBody>
                        <a:bodyPr/>
                        <a:lstStyle/>
                        <a:p>
                          <a:endParaRPr lang="en-US"/>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100299" t="-38415"/>
                          </a:stretch>
                        </a:blipFill>
                      </a:tcPr>
                    </a:tc>
                  </a:tr>
                </a:tbl>
              </a:graphicData>
            </a:graphic>
          </p:graphicFrame>
        </mc:Fallback>
      </mc:AlternateContent>
      <p:sp>
        <p:nvSpPr>
          <p:cNvPr id="5" name="Text Box 4"/>
          <p:cNvSpPr txBox="1">
            <a:spLocks noChangeArrowheads="1"/>
          </p:cNvSpPr>
          <p:nvPr/>
        </p:nvSpPr>
        <p:spPr bwMode="auto">
          <a:xfrm>
            <a:off x="533400" y="2438400"/>
            <a:ext cx="8153400" cy="236988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Clarifications were added to </a:t>
            </a:r>
            <a:r>
              <a:rPr lang="en-US" altLang="en-US" sz="1600" b="1" dirty="0">
                <a:solidFill>
                  <a:schemeClr val="bg1"/>
                </a:solidFill>
                <a:latin typeface="Calibri" panose="020F0502020204030204" pitchFamily="34" charset="0"/>
              </a:rPr>
              <a:t>Understanding the Standard (US)</a:t>
            </a:r>
          </a:p>
          <a:p>
            <a:pPr marL="800100" lvl="1"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A fraction can express more than part-to-whole relationship (from elementary grades). It may express a measurement, an operator (multiplication), a quotient, or a ratio. Examples added.</a:t>
            </a:r>
          </a:p>
          <a:p>
            <a:pPr marL="800100" lvl="1"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Fractions may be used when determining equivalent ratios</a:t>
            </a:r>
          </a:p>
          <a:p>
            <a:pPr marL="800100" lvl="1"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Examples </a:t>
            </a:r>
            <a:r>
              <a:rPr lang="en-US" altLang="en-US" sz="1600" b="1" dirty="0">
                <a:solidFill>
                  <a:schemeClr val="bg1"/>
                </a:solidFill>
                <a:latin typeface="Calibri" panose="020F0502020204030204" pitchFamily="34" charset="0"/>
              </a:rPr>
              <a:t>using ratios </a:t>
            </a:r>
            <a:r>
              <a:rPr lang="en-US" altLang="en-US" sz="1600" b="1" dirty="0" smtClean="0">
                <a:solidFill>
                  <a:schemeClr val="bg1"/>
                </a:solidFill>
                <a:latin typeface="Calibri" panose="020F0502020204030204" pitchFamily="34" charset="0"/>
              </a:rPr>
              <a:t>to represent different comparisons added to the US using a table</a:t>
            </a:r>
            <a:endParaRPr lang="en-US" alt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14</a:t>
            </a:fld>
            <a:endParaRPr lang="en-US" alt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45522585"/>
      </p:ext>
    </p:extLst>
  </p:cSld>
  <p:clrMapOvr>
    <a:masterClrMapping/>
  </p:clrMapOvr>
  <mc:AlternateContent xmlns:mc="http://schemas.openxmlformats.org/markup-compatibility/2006" xmlns:p14="http://schemas.microsoft.com/office/powerpoint/2010/main">
    <mc:Choice Requires="p14">
      <p:transition p14:dur="10" advTm="58881"/>
    </mc:Choice>
    <mc:Fallback xmlns="">
      <p:transition advTm="58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5377724"/>
              </p:ext>
            </p:extLst>
          </p:nvPr>
        </p:nvGraphicFramePr>
        <p:xfrm>
          <a:off x="533400" y="990600"/>
          <a:ext cx="8229600" cy="2901092"/>
        </p:xfrm>
        <a:graphic>
          <a:graphicData uri="http://schemas.openxmlformats.org/drawingml/2006/table">
            <a:tbl>
              <a:tblPr firstRow="1" firstCol="1" bandRow="1">
                <a:tableStyleId>{5C22544A-7EE6-4342-B048-85BDC9FD1C3A}</a:tableStyleId>
              </a:tblPr>
              <a:tblGrid>
                <a:gridCol w="4114800"/>
                <a:gridCol w="4114800"/>
              </a:tblGrid>
              <a:tr h="34502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50572">
                <a:tc>
                  <a:txBody>
                    <a:bodyPr/>
                    <a:lstStyle/>
                    <a:p>
                      <a:pPr marL="347345" marR="0" indent="-347345">
                        <a:spcBef>
                          <a:spcPts val="600"/>
                        </a:spcBef>
                        <a:spcAft>
                          <a:spcPts val="0"/>
                        </a:spcAft>
                      </a:pPr>
                      <a:r>
                        <a:rPr lang="en-US" sz="1400" dirty="0" smtClean="0">
                          <a:solidFill>
                            <a:schemeClr val="tx1"/>
                          </a:solidFill>
                          <a:effectLst/>
                          <a:latin typeface="Calibri" panose="020F0502020204030204" pitchFamily="34" charset="0"/>
                          <a:ea typeface="Times"/>
                        </a:rPr>
                        <a:t>6.2	The student will</a:t>
                      </a:r>
                    </a:p>
                    <a:p>
                      <a:pPr marL="457200" marR="0" indent="-228600">
                        <a:spcBef>
                          <a:spcPts val="600"/>
                        </a:spcBef>
                        <a:spcAft>
                          <a:spcPts val="0"/>
                        </a:spcAft>
                      </a:pPr>
                      <a:r>
                        <a:rPr lang="en-US" sz="1400" dirty="0" smtClean="0">
                          <a:solidFill>
                            <a:schemeClr val="tx1"/>
                          </a:solidFill>
                          <a:effectLst/>
                          <a:latin typeface="Calibri" panose="020F0502020204030204" pitchFamily="34" charset="0"/>
                          <a:ea typeface="Times"/>
                        </a:rPr>
                        <a:t>a)	investigate and describe fractions, decimals, and </a:t>
                      </a:r>
                      <a:r>
                        <a:rPr lang="en-US" sz="1400" dirty="0" err="1" smtClean="0">
                          <a:solidFill>
                            <a:schemeClr val="tx1"/>
                          </a:solidFill>
                          <a:effectLst/>
                          <a:latin typeface="Calibri" panose="020F0502020204030204" pitchFamily="34" charset="0"/>
                          <a:ea typeface="Times"/>
                        </a:rPr>
                        <a:t>percents</a:t>
                      </a:r>
                      <a:r>
                        <a:rPr lang="en-US" sz="1400" dirty="0" smtClean="0">
                          <a:solidFill>
                            <a:schemeClr val="tx1"/>
                          </a:solidFill>
                          <a:effectLst/>
                          <a:latin typeface="Calibri" panose="020F0502020204030204" pitchFamily="34" charset="0"/>
                          <a:ea typeface="Times"/>
                        </a:rPr>
                        <a:t> as ratios; </a:t>
                      </a:r>
                      <a:r>
                        <a:rPr lang="en-US" sz="1400" dirty="0" smtClean="0">
                          <a:solidFill>
                            <a:srgbClr val="FF0000"/>
                          </a:solidFill>
                          <a:effectLst/>
                          <a:latin typeface="Calibri" panose="020F0502020204030204" pitchFamily="34" charset="0"/>
                          <a:ea typeface="Times"/>
                        </a:rPr>
                        <a:t>[Moved to 6.2 EKS]</a:t>
                      </a:r>
                    </a:p>
                    <a:p>
                      <a:pPr marL="457200" marR="0" indent="-228600">
                        <a:spcBef>
                          <a:spcPts val="600"/>
                        </a:spcBef>
                        <a:spcAft>
                          <a:spcPts val="0"/>
                        </a:spcAft>
                      </a:pPr>
                      <a:r>
                        <a:rPr lang="en-US" sz="1400" dirty="0" smtClean="0">
                          <a:solidFill>
                            <a:schemeClr val="tx1"/>
                          </a:solidFill>
                          <a:effectLst/>
                          <a:latin typeface="Calibri" panose="020F0502020204030204" pitchFamily="34" charset="0"/>
                          <a:ea typeface="Times"/>
                        </a:rPr>
                        <a:t>b)	identify a given fraction, decimal, or percent from a representation; </a:t>
                      </a:r>
                      <a:r>
                        <a:rPr lang="en-US" sz="1400" dirty="0" smtClean="0">
                          <a:solidFill>
                            <a:srgbClr val="FF0000"/>
                          </a:solidFill>
                          <a:effectLst/>
                          <a:latin typeface="Calibri" panose="020F0502020204030204" pitchFamily="34" charset="0"/>
                          <a:ea typeface="Times"/>
                        </a:rPr>
                        <a:t>[Included in 6.2a] </a:t>
                      </a:r>
                    </a:p>
                    <a:p>
                      <a:pPr marL="457200" marR="0" indent="-228600" algn="l" defTabSz="914400" rtl="0" eaLnBrk="1" fontAlgn="auto" latinLnBrk="0" hangingPunct="1">
                        <a:lnSpc>
                          <a:spcPct val="100000"/>
                        </a:lnSpc>
                        <a:spcBef>
                          <a:spcPts val="600"/>
                        </a:spcBef>
                        <a:spcAft>
                          <a:spcPts val="0"/>
                        </a:spcAft>
                        <a:buClrTx/>
                        <a:buSzTx/>
                        <a:buFontTx/>
                        <a:buNone/>
                        <a:tabLst/>
                        <a:defRPr/>
                      </a:pPr>
                      <a:r>
                        <a:rPr lang="en-US" sz="1400" dirty="0" smtClean="0">
                          <a:solidFill>
                            <a:schemeClr val="tx1"/>
                          </a:solidFill>
                          <a:effectLst/>
                          <a:latin typeface="Calibri" panose="020F0502020204030204" pitchFamily="34" charset="0"/>
                          <a:ea typeface="Times"/>
                        </a:rPr>
                        <a:t>c)	demonstrate equivalent relationships among fractions, decimals, and </a:t>
                      </a:r>
                      <a:r>
                        <a:rPr lang="en-US" sz="1400" dirty="0" err="1" smtClean="0">
                          <a:solidFill>
                            <a:schemeClr val="tx1"/>
                          </a:solidFill>
                          <a:effectLst/>
                          <a:latin typeface="Calibri" panose="020F0502020204030204" pitchFamily="34" charset="0"/>
                          <a:ea typeface="Times"/>
                        </a:rPr>
                        <a:t>percents</a:t>
                      </a:r>
                      <a:r>
                        <a:rPr lang="en-US" sz="1400" dirty="0" smtClean="0">
                          <a:solidFill>
                            <a:schemeClr val="tx1"/>
                          </a:solidFill>
                          <a:effectLst/>
                          <a:latin typeface="Calibri" panose="020F0502020204030204" pitchFamily="34" charset="0"/>
                          <a:ea typeface="Times"/>
                        </a:rPr>
                        <a:t>;* and </a:t>
                      </a:r>
                      <a:r>
                        <a:rPr lang="en-US" sz="1400" dirty="0" smtClean="0">
                          <a:solidFill>
                            <a:srgbClr val="FF0000"/>
                          </a:solidFill>
                          <a:effectLst/>
                          <a:latin typeface="Calibri" panose="020F0502020204030204" pitchFamily="34" charset="0"/>
                          <a:ea typeface="Times"/>
                        </a:rPr>
                        <a:t>[Included in 6.2a] </a:t>
                      </a:r>
                    </a:p>
                    <a:p>
                      <a:pPr marL="457200" marR="0" indent="-228600" algn="l" defTabSz="914400" rtl="0" eaLnBrk="1" fontAlgn="auto" latinLnBrk="0" hangingPunct="1">
                        <a:lnSpc>
                          <a:spcPct val="100000"/>
                        </a:lnSpc>
                        <a:spcBef>
                          <a:spcPts val="600"/>
                        </a:spcBef>
                        <a:spcAft>
                          <a:spcPts val="0"/>
                        </a:spcAft>
                        <a:buClrTx/>
                        <a:buSzTx/>
                        <a:buFontTx/>
                        <a:buAutoNum type="alphaLcParenR" startAt="4"/>
                        <a:tabLst/>
                        <a:defRPr/>
                      </a:pPr>
                      <a:r>
                        <a:rPr lang="en-US" sz="1400" dirty="0" smtClean="0">
                          <a:solidFill>
                            <a:schemeClr val="tx1"/>
                          </a:solidFill>
                          <a:effectLst/>
                          <a:latin typeface="Calibri" panose="020F0502020204030204" pitchFamily="34" charset="0"/>
                          <a:ea typeface="Times"/>
                        </a:rPr>
                        <a:t>compare and order fractions, decimals, and percents.* </a:t>
                      </a:r>
                      <a:r>
                        <a:rPr lang="en-US" sz="1400" dirty="0" smtClean="0">
                          <a:solidFill>
                            <a:srgbClr val="FF0000"/>
                          </a:solidFill>
                          <a:effectLst/>
                          <a:latin typeface="Calibri" panose="020F0502020204030204" pitchFamily="34" charset="0"/>
                          <a:ea typeface="Times"/>
                        </a:rPr>
                        <a:t>[Included in 6.2b] </a:t>
                      </a:r>
                      <a:endParaRPr lang="en-US" sz="1400" dirty="0" smtClean="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spcBef>
                          <a:spcPts val="600"/>
                        </a:spcBef>
                        <a:spcAft>
                          <a:spcPts val="0"/>
                        </a:spcAft>
                      </a:pPr>
                      <a:r>
                        <a:rPr lang="en-US" sz="1400" b="1" dirty="0" smtClean="0">
                          <a:solidFill>
                            <a:schemeClr val="tx1"/>
                          </a:solidFill>
                          <a:effectLst/>
                          <a:latin typeface="Calibri" panose="020F0502020204030204" pitchFamily="34" charset="0"/>
                        </a:rPr>
                        <a:t>6.2	The student will </a:t>
                      </a:r>
                    </a:p>
                    <a:p>
                      <a:pPr marL="457200" marR="0" indent="-228600">
                        <a:spcBef>
                          <a:spcPts val="600"/>
                        </a:spcBef>
                        <a:spcAft>
                          <a:spcPts val="0"/>
                        </a:spcAft>
                      </a:pPr>
                      <a:r>
                        <a:rPr lang="en-US" sz="1400" b="1" dirty="0" smtClean="0">
                          <a:solidFill>
                            <a:schemeClr val="tx1"/>
                          </a:solidFill>
                          <a:effectLst/>
                          <a:latin typeface="Calibri" panose="020F0502020204030204" pitchFamily="34" charset="0"/>
                        </a:rPr>
                        <a:t>a)	represent and determine equivalencies among fractions, mixed numbers, decimals, and </a:t>
                      </a:r>
                      <a:r>
                        <a:rPr lang="en-US" sz="1400" b="1" dirty="0" err="1" smtClean="0">
                          <a:solidFill>
                            <a:schemeClr val="tx1"/>
                          </a:solidFill>
                          <a:effectLst/>
                          <a:latin typeface="Calibri" panose="020F0502020204030204" pitchFamily="34" charset="0"/>
                        </a:rPr>
                        <a:t>percents</a:t>
                      </a:r>
                      <a:r>
                        <a:rPr lang="en-US" sz="1400" b="1" dirty="0" smtClean="0">
                          <a:solidFill>
                            <a:schemeClr val="tx1"/>
                          </a:solidFill>
                          <a:effectLst/>
                          <a:latin typeface="Calibri" panose="020F0502020204030204" pitchFamily="34" charset="0"/>
                        </a:rPr>
                        <a:t>; and *</a:t>
                      </a:r>
                    </a:p>
                    <a:p>
                      <a:pPr marL="457200" marR="0" indent="-228600">
                        <a:spcBef>
                          <a:spcPts val="600"/>
                        </a:spcBef>
                        <a:spcAft>
                          <a:spcPts val="600"/>
                        </a:spcAft>
                        <a:buAutoNum type="alphaLcParenR" startAt="2"/>
                      </a:pPr>
                      <a:r>
                        <a:rPr lang="en-US" sz="1400" b="1" dirty="0" smtClean="0">
                          <a:solidFill>
                            <a:schemeClr val="tx1"/>
                          </a:solidFill>
                          <a:effectLst/>
                          <a:latin typeface="Calibri" panose="020F0502020204030204" pitchFamily="34" charset="0"/>
                        </a:rPr>
                        <a:t>compare and order positive rational numbers.*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187041"/>
            <a:ext cx="8229600" cy="155427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6.2a - Equivalencies limited to fractions with denominators of 12 or less or factors of 100</a:t>
            </a: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6.2b - Positive rational numbers include fractions, mixed numbers, decimals and percents with fractions limited to denominators </a:t>
            </a:r>
            <a:r>
              <a:rPr lang="en-US" altLang="en-US" sz="1600" b="1" dirty="0">
                <a:solidFill>
                  <a:schemeClr val="bg1"/>
                </a:solidFill>
                <a:latin typeface="Calibri" panose="020F0502020204030204" pitchFamily="34" charset="0"/>
              </a:rPr>
              <a:t>of 12 or less or factors of 100 </a:t>
            </a:r>
            <a:endParaRPr lang="en-US" altLang="en-US" sz="1600" b="1" dirty="0" smtClean="0">
              <a:solidFill>
                <a:schemeClr val="bg1"/>
              </a:solidFill>
              <a:latin typeface="Calibri" panose="020F0502020204030204" pitchFamily="34" charset="0"/>
            </a:endParaRP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6.2b - Order up to 4 positive rational numbers </a:t>
            </a:r>
            <a:endParaRPr lang="en-US" altLang="en-US" sz="1600" b="1" dirty="0">
              <a:solidFill>
                <a:schemeClr val="bg1"/>
              </a:solidFill>
              <a:latin typeface="Calibri" panose="020F0502020204030204" pitchFamily="34" charset="0"/>
            </a:endParaRPr>
          </a:p>
        </p:txBody>
      </p:sp>
      <p:sp>
        <p:nvSpPr>
          <p:cNvPr id="3" name="TextBox 2"/>
          <p:cNvSpPr txBox="1"/>
          <p:nvPr/>
        </p:nvSpPr>
        <p:spPr>
          <a:xfrm>
            <a:off x="533400" y="6341425"/>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sp>
        <p:nvSpPr>
          <p:cNvPr id="4" name="Slide Number Placeholder 3"/>
          <p:cNvSpPr>
            <a:spLocks noGrp="1"/>
          </p:cNvSpPr>
          <p:nvPr>
            <p:ph type="sldNum" sz="quarter" idx="12"/>
          </p:nvPr>
        </p:nvSpPr>
        <p:spPr/>
        <p:txBody>
          <a:bodyPr/>
          <a:lstStyle/>
          <a:p>
            <a:fld id="{A80BF363-A4AE-4674-8624-FB517241064C}" type="slidenum">
              <a:rPr lang="en-US" altLang="en-US" smtClean="0"/>
              <a:pPr/>
              <a:t>15</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61874"/>
    </mc:Choice>
    <mc:Fallback xmlns="">
      <p:transition advTm="61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2625493"/>
              </p:ext>
            </p:extLst>
          </p:nvPr>
        </p:nvGraphicFramePr>
        <p:xfrm>
          <a:off x="457200" y="990600"/>
          <a:ext cx="8229600" cy="1645920"/>
        </p:xfrm>
        <a:graphic>
          <a:graphicData uri="http://schemas.openxmlformats.org/drawingml/2006/table">
            <a:tbl>
              <a:tblPr firstRow="1" firstCol="1" bandRow="1">
                <a:tableStyleId>{5C22544A-7EE6-4342-B048-85BDC9FD1C3A}</a:tableStyleId>
              </a:tblPr>
              <a:tblGrid>
                <a:gridCol w="4114800"/>
                <a:gridCol w="4114800"/>
              </a:tblGrid>
              <a:tr h="30794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92253">
                <a:tc>
                  <a:txBody>
                    <a:bodyPr/>
                    <a:lstStyle/>
                    <a:p>
                      <a:pPr marL="347345" marR="0" indent="-347345">
                        <a:spcBef>
                          <a:spcPts val="600"/>
                        </a:spcBef>
                        <a:spcAft>
                          <a:spcPts val="0"/>
                        </a:spcAft>
                      </a:pPr>
                      <a:r>
                        <a:rPr lang="en-US" sz="1400" dirty="0" smtClean="0">
                          <a:solidFill>
                            <a:schemeClr val="tx1"/>
                          </a:solidFill>
                          <a:effectLst/>
                          <a:latin typeface="Calibri" panose="020F0502020204030204" pitchFamily="34" charset="0"/>
                        </a:rPr>
                        <a:t>6.3	The student will</a:t>
                      </a:r>
                    </a:p>
                    <a:p>
                      <a:pPr marL="460375" marR="0" indent="-231775">
                        <a:spcBef>
                          <a:spcPts val="600"/>
                        </a:spcBef>
                        <a:spcAft>
                          <a:spcPts val="0"/>
                        </a:spcAft>
                      </a:pPr>
                      <a:r>
                        <a:rPr lang="en-US" sz="1400" dirty="0" smtClean="0">
                          <a:solidFill>
                            <a:schemeClr val="tx1"/>
                          </a:solidFill>
                          <a:effectLst/>
                          <a:latin typeface="Calibri" panose="020F0502020204030204" pitchFamily="34" charset="0"/>
                        </a:rPr>
                        <a:t>a)	identify and represent integers;</a:t>
                      </a:r>
                    </a:p>
                    <a:p>
                      <a:pPr marL="460375" marR="0" indent="-231775">
                        <a:spcBef>
                          <a:spcPts val="600"/>
                        </a:spcBef>
                        <a:spcAft>
                          <a:spcPts val="0"/>
                        </a:spcAft>
                      </a:pPr>
                      <a:r>
                        <a:rPr lang="en-US" sz="1400" dirty="0" smtClean="0">
                          <a:solidFill>
                            <a:schemeClr val="tx1"/>
                          </a:solidFill>
                          <a:effectLst/>
                          <a:latin typeface="Calibri" panose="020F0502020204030204" pitchFamily="34" charset="0"/>
                        </a:rPr>
                        <a:t>b)   order and compare integers; and</a:t>
                      </a:r>
                    </a:p>
                    <a:p>
                      <a:pPr marL="460375" marR="0" indent="-231775">
                        <a:spcBef>
                          <a:spcPts val="600"/>
                        </a:spcBef>
                        <a:spcAft>
                          <a:spcPts val="0"/>
                        </a:spcAft>
                      </a:pPr>
                      <a:r>
                        <a:rPr lang="en-US" sz="1400" dirty="0" smtClean="0">
                          <a:solidFill>
                            <a:schemeClr val="tx1"/>
                          </a:solidFill>
                          <a:effectLst/>
                          <a:latin typeface="Calibri" panose="020F0502020204030204" pitchFamily="34" charset="0"/>
                        </a:rPr>
                        <a:t>c)	identify and describe absolute value of integers.</a:t>
                      </a:r>
                      <a:endParaRPr lang="en-US" sz="1400" dirty="0">
                        <a:solidFill>
                          <a:schemeClr val="tx1"/>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spcBef>
                          <a:spcPts val="600"/>
                        </a:spcBef>
                        <a:spcAft>
                          <a:spcPts val="0"/>
                        </a:spcAft>
                      </a:pPr>
                      <a:r>
                        <a:rPr lang="en-US" sz="1400" b="1" dirty="0" smtClean="0">
                          <a:solidFill>
                            <a:schemeClr val="tx1"/>
                          </a:solidFill>
                          <a:effectLst/>
                          <a:latin typeface="Calibri" panose="020F0502020204030204" pitchFamily="34" charset="0"/>
                        </a:rPr>
                        <a:t>6.3	The student will</a:t>
                      </a:r>
                    </a:p>
                    <a:p>
                      <a:pPr marL="454025" marR="0" indent="-225425">
                        <a:spcBef>
                          <a:spcPts val="600"/>
                        </a:spcBef>
                        <a:spcAft>
                          <a:spcPts val="0"/>
                        </a:spcAft>
                      </a:pPr>
                      <a:r>
                        <a:rPr lang="en-US" sz="1400" b="1" dirty="0" smtClean="0">
                          <a:solidFill>
                            <a:schemeClr val="tx1"/>
                          </a:solidFill>
                          <a:effectLst/>
                          <a:latin typeface="Calibri" panose="020F0502020204030204" pitchFamily="34" charset="0"/>
                        </a:rPr>
                        <a:t>a)	identify and represent integers;</a:t>
                      </a:r>
                    </a:p>
                    <a:p>
                      <a:pPr marL="454025" marR="0" indent="-225425">
                        <a:spcBef>
                          <a:spcPts val="600"/>
                        </a:spcBef>
                        <a:spcAft>
                          <a:spcPts val="0"/>
                        </a:spcAft>
                      </a:pPr>
                      <a:r>
                        <a:rPr lang="en-US" sz="1400" b="1" dirty="0" smtClean="0">
                          <a:solidFill>
                            <a:schemeClr val="tx1"/>
                          </a:solidFill>
                          <a:effectLst/>
                          <a:latin typeface="Calibri" panose="020F0502020204030204" pitchFamily="34" charset="0"/>
                        </a:rPr>
                        <a:t>b)	compare and order integers; and </a:t>
                      </a:r>
                    </a:p>
                    <a:p>
                      <a:pPr marL="454025" marR="0" indent="-225425">
                        <a:spcBef>
                          <a:spcPts val="600"/>
                        </a:spcBef>
                        <a:spcAft>
                          <a:spcPts val="0"/>
                        </a:spcAft>
                      </a:pPr>
                      <a:r>
                        <a:rPr lang="en-US" sz="1400" b="1" dirty="0" smtClean="0">
                          <a:solidFill>
                            <a:schemeClr val="tx1"/>
                          </a:solidFill>
                          <a:effectLst/>
                          <a:latin typeface="Calibri" panose="020F0502020204030204" pitchFamily="34" charset="0"/>
                        </a:rPr>
                        <a:t>c)	identify and describe absolute value of integers.</a:t>
                      </a:r>
                    </a:p>
                    <a:p>
                      <a:pPr marL="0" lvl="0" indent="0">
                        <a:spcAft>
                          <a:spcPts val="0"/>
                        </a:spcAft>
                        <a:buFont typeface="Arial" panose="020B0604020202020204" pitchFamily="34" charset="0"/>
                        <a:buNone/>
                      </a:pPr>
                      <a:endParaRPr lang="en-US" sz="1400" u="none" strike="noStrike" kern="1200" dirty="0" smtClean="0">
                        <a:solidFill>
                          <a:schemeClr val="dk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Box 4"/>
          <p:cNvSpPr txBox="1">
            <a:spLocks noChangeArrowheads="1"/>
          </p:cNvSpPr>
          <p:nvPr/>
        </p:nvSpPr>
        <p:spPr bwMode="auto">
          <a:xfrm>
            <a:off x="457200" y="2872770"/>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No revisions </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16</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96294157"/>
      </p:ext>
    </p:extLst>
  </p:cSld>
  <p:clrMapOvr>
    <a:masterClrMapping/>
  </p:clrMapOvr>
  <mc:AlternateContent xmlns:mc="http://schemas.openxmlformats.org/markup-compatibility/2006" xmlns:p14="http://schemas.microsoft.com/office/powerpoint/2010/main">
    <mc:Choice Requires="p14">
      <p:transition p14:dur="10" advTm="23876"/>
    </mc:Choice>
    <mc:Fallback xmlns="">
      <p:transition advTm="23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7481946"/>
              </p:ext>
            </p:extLst>
          </p:nvPr>
        </p:nvGraphicFramePr>
        <p:xfrm>
          <a:off x="533400" y="990600"/>
          <a:ext cx="8229600" cy="1202391"/>
        </p:xfrm>
        <a:graphic>
          <a:graphicData uri="http://schemas.openxmlformats.org/drawingml/2006/table">
            <a:tbl>
              <a:tblPr firstRow="1" firstCol="1" bandRow="1">
                <a:tableStyleId>{5C22544A-7EE6-4342-B048-85BDC9FD1C3A}</a:tableStyleId>
              </a:tblPr>
              <a:tblGrid>
                <a:gridCol w="4114800"/>
                <a:gridCol w="4114800"/>
              </a:tblGrid>
              <a:tr h="29112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51871">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6.4	The student will demonstrate multiple representations of multiplication and division of fractions. </a:t>
                      </a:r>
                      <a:r>
                        <a:rPr lang="en-US" sz="1400" dirty="0" smtClean="0">
                          <a:solidFill>
                            <a:srgbClr val="FF0000"/>
                          </a:solidFill>
                          <a:effectLst/>
                          <a:latin typeface="Calibri" panose="020F0502020204030204" pitchFamily="34" charset="0"/>
                        </a:rPr>
                        <a:t>[Moved to 6.5 EKS]</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buFont typeface="Arial" panose="020B0604020202020204" pitchFamily="34" charset="0"/>
                        <a:buNone/>
                      </a:pPr>
                      <a:endParaRPr lang="en-US" sz="1400" u="none" strike="noStrike" kern="1200" dirty="0" smtClean="0">
                        <a:solidFill>
                          <a:schemeClr val="dk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Box 4"/>
          <p:cNvSpPr txBox="1">
            <a:spLocks noChangeArrowheads="1"/>
          </p:cNvSpPr>
          <p:nvPr/>
        </p:nvSpPr>
        <p:spPr bwMode="auto">
          <a:xfrm>
            <a:off x="533400" y="2415570"/>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See 6.5 EKS, Computation and Estimation strand</a:t>
            </a:r>
            <a:endParaRPr lang="en-US" altLang="en-US" sz="1600" b="1" dirty="0">
              <a:solidFill>
                <a:srgbClr val="FFFFFF"/>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80BF363-A4AE-4674-8624-FB517241064C}" type="slidenum">
              <a:rPr lang="en-US" altLang="en-US" smtClean="0"/>
              <a:pPr/>
              <a:t>17</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2879288"/>
      </p:ext>
    </p:extLst>
  </p:cSld>
  <p:clrMapOvr>
    <a:masterClrMapping/>
  </p:clrMapOvr>
  <mc:AlternateContent xmlns:mc="http://schemas.openxmlformats.org/markup-compatibility/2006" xmlns:p14="http://schemas.microsoft.com/office/powerpoint/2010/main">
    <mc:Choice Requires="p14">
      <p:transition p14:dur="10" advTm="11784"/>
    </mc:Choice>
    <mc:Fallback xmlns="">
      <p:transition advTm="11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72345340"/>
              </p:ext>
            </p:extLst>
          </p:nvPr>
        </p:nvGraphicFramePr>
        <p:xfrm>
          <a:off x="533400" y="1066800"/>
          <a:ext cx="8229600" cy="1287865"/>
        </p:xfrm>
        <a:graphic>
          <a:graphicData uri="http://schemas.openxmlformats.org/drawingml/2006/table">
            <a:tbl>
              <a:tblPr firstRow="1" firstCol="1" bandRow="1">
                <a:tableStyleId>{5C22544A-7EE6-4342-B048-85BDC9FD1C3A}</a:tableStyleId>
              </a:tblPr>
              <a:tblGrid>
                <a:gridCol w="4114800"/>
                <a:gridCol w="4114800"/>
              </a:tblGrid>
              <a:tr h="28185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37345">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6.5	The student will investigate and describe concepts of positive exponents and perfect squares.</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6.4  The student will recognize and represent patterns with whole number exponents and perfect squares.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567970"/>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Exponents may be whole numbers</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18</a:t>
            </a:fld>
            <a:endParaRPr lang="en-US" alt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94023361"/>
      </p:ext>
    </p:extLst>
  </p:cSld>
  <p:clrMapOvr>
    <a:masterClrMapping/>
  </p:clrMapOvr>
  <mc:AlternateContent xmlns:mc="http://schemas.openxmlformats.org/markup-compatibility/2006" xmlns:p14="http://schemas.microsoft.com/office/powerpoint/2010/main">
    <mc:Choice Requires="p14">
      <p:transition p14:dur="10" advTm="25469"/>
    </mc:Choice>
    <mc:Fallback xmlns="">
      <p:transition advTm="25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19</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67370233"/>
      </p:ext>
    </p:extLst>
  </p:cSld>
  <p:clrMapOvr>
    <a:masterClrMapping/>
  </p:clrMapOvr>
  <mc:AlternateContent xmlns:mc="http://schemas.openxmlformats.org/markup-compatibility/2006" xmlns:p14="http://schemas.microsoft.com/office/powerpoint/2010/main">
    <mc:Choice Requires="p14">
      <p:transition p14:dur="10" advTm="5458"/>
    </mc:Choice>
    <mc:Fallback xmlns="">
      <p:transition advTm="5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sz="3200" b="1" dirty="0" smtClean="0"/>
              <a:t>Purpose</a:t>
            </a:r>
            <a:endParaRPr lang="en-US" altLang="en-US" b="1" dirty="0"/>
          </a:p>
        </p:txBody>
      </p:sp>
      <p:sp>
        <p:nvSpPr>
          <p:cNvPr id="79875" name="Rectangle 3"/>
          <p:cNvSpPr>
            <a:spLocks noGrp="1" noChangeArrowheads="1"/>
          </p:cNvSpPr>
          <p:nvPr>
            <p:ph idx="1"/>
          </p:nvPr>
        </p:nvSpPr>
        <p:spPr/>
        <p:txBody>
          <a:bodyPr/>
          <a:lstStyle/>
          <a:p>
            <a:r>
              <a:rPr lang="en-US" altLang="en-US" sz="2800" dirty="0" smtClean="0"/>
              <a:t>Overview </a:t>
            </a:r>
            <a:r>
              <a:rPr lang="en-US" altLang="en-US" sz="2800" dirty="0"/>
              <a:t>of the </a:t>
            </a:r>
            <a:r>
              <a:rPr lang="en-US" altLang="en-US" sz="2800" dirty="0" smtClean="0"/>
              <a:t>2016 </a:t>
            </a:r>
            <a:r>
              <a:rPr lang="en-US" altLang="en-US" sz="2800" i="1" dirty="0"/>
              <a:t>Mathematics Standards of </a:t>
            </a:r>
            <a:r>
              <a:rPr lang="en-US" altLang="en-US" sz="2800" i="1" dirty="0" smtClean="0"/>
              <a:t>Learning</a:t>
            </a:r>
            <a:r>
              <a:rPr lang="en-US" altLang="en-US" sz="2800" dirty="0"/>
              <a:t> </a:t>
            </a:r>
            <a:r>
              <a:rPr lang="en-US" altLang="en-US" sz="2800" dirty="0" smtClean="0"/>
              <a:t>and the </a:t>
            </a:r>
            <a:r>
              <a:rPr lang="en-US" altLang="en-US" sz="2800" i="1" dirty="0" smtClean="0"/>
              <a:t>Curriculum Framework</a:t>
            </a:r>
            <a:endParaRPr lang="en-US" altLang="en-US" sz="2800" dirty="0"/>
          </a:p>
          <a:p>
            <a:r>
              <a:rPr lang="en-US" altLang="en-US" sz="2800" dirty="0"/>
              <a:t>Highlight information included in the Essential Knowledge and Skills and the Understanding the Standard sections of the </a:t>
            </a:r>
            <a:r>
              <a:rPr lang="en-US" altLang="en-US" sz="2800" i="1" dirty="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5770"/>
    </mc:Choice>
    <mc:Fallback xmlns="">
      <p:transition advTm="25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55824"/>
              </p:ext>
            </p:extLst>
          </p:nvPr>
        </p:nvGraphicFramePr>
        <p:xfrm>
          <a:off x="304800" y="914400"/>
          <a:ext cx="8534400" cy="2630654"/>
        </p:xfrm>
        <a:graphic>
          <a:graphicData uri="http://schemas.openxmlformats.org/drawingml/2006/table">
            <a:tbl>
              <a:tblPr firstRow="1" firstCol="1" bandRow="1">
                <a:tableStyleId>{5C22544A-7EE6-4342-B048-85BDC9FD1C3A}</a:tableStyleId>
              </a:tblPr>
              <a:tblGrid>
                <a:gridCol w="4267200"/>
                <a:gridCol w="4267200"/>
              </a:tblGrid>
              <a:tr h="31066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80134">
                <a:tc>
                  <a:txBody>
                    <a:bodyPr/>
                    <a:lstStyle/>
                    <a:p>
                      <a:pPr marL="347345" marR="0" indent="-347345">
                        <a:spcBef>
                          <a:spcPts val="600"/>
                        </a:spcBef>
                        <a:spcAft>
                          <a:spcPts val="0"/>
                        </a:spcAft>
                      </a:pPr>
                      <a:r>
                        <a:rPr lang="en-US" sz="1400" dirty="0" smtClean="0">
                          <a:solidFill>
                            <a:schemeClr val="tx1"/>
                          </a:solidFill>
                          <a:effectLst/>
                          <a:latin typeface="Calibri" panose="020F0502020204030204" pitchFamily="34" charset="0"/>
                        </a:rPr>
                        <a:t>6.6	The student will</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a)	multiply and divide fractions and mixed numbers;* and </a:t>
                      </a:r>
                      <a:r>
                        <a:rPr lang="en-US" sz="1400" dirty="0" smtClean="0">
                          <a:solidFill>
                            <a:srgbClr val="FF0000"/>
                          </a:solidFill>
                          <a:effectLst/>
                          <a:latin typeface="Calibri" panose="020F0502020204030204" pitchFamily="34" charset="0"/>
                        </a:rPr>
                        <a:t>[Moved to 6.5a]</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b)	estimate solutions and then solve single-step and multistep practical problems involving addition, subtraction, multiplication, and division of fractions. </a:t>
                      </a:r>
                      <a:r>
                        <a:rPr lang="en-US" sz="1400" dirty="0" smtClean="0">
                          <a:solidFill>
                            <a:srgbClr val="FF0000"/>
                          </a:solidFill>
                          <a:effectLst/>
                          <a:latin typeface="Calibri" panose="020F0502020204030204" pitchFamily="34" charset="0"/>
                        </a:rPr>
                        <a:t>[Moved to 6.5b]</a:t>
                      </a:r>
                      <a:endParaRPr lang="en-US" sz="1400" dirty="0" smtClean="0">
                        <a:solidFill>
                          <a:schemeClr val="tx1"/>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6.5	The student will</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multiply and divide fractions and mixed numbers;*</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solve single-step and multistep practical problems involving addition, subtraction, multiplication, and division of fractions and mixed numbers; and</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solve multistep practical problems involving addition, subtraction, multiplication, and division of decimals. </a:t>
                      </a:r>
                      <a:r>
                        <a:rPr lang="en-US" sz="1400" b="1" kern="1200" dirty="0" smtClean="0">
                          <a:solidFill>
                            <a:srgbClr val="FF0000"/>
                          </a:solidFill>
                          <a:effectLst/>
                          <a:latin typeface="Calibri" panose="020F0502020204030204" pitchFamily="34" charset="0"/>
                          <a:ea typeface="+mn-ea"/>
                          <a:cs typeface="+mn-cs"/>
                        </a:rPr>
                        <a:t>[Moved from 6.7]</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304800" y="3799582"/>
            <a:ext cx="8534400" cy="130805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6.5a &amp; b - Fractions are defined as proper or improper and mixed numbers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6.5c - Divisors limited to 3–digit number and decimal divisors limited to hundredths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6.5c - Solve multistep practical problems with decimals included</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20</a:t>
            </a:fld>
            <a:endParaRPr lang="en-US" altLang="en-US">
              <a:solidFill>
                <a:srgbClr val="000000"/>
              </a:solidFill>
            </a:endParaRPr>
          </a:p>
        </p:txBody>
      </p:sp>
      <p:sp>
        <p:nvSpPr>
          <p:cNvPr id="6" name="TextBox 5"/>
          <p:cNvSpPr txBox="1"/>
          <p:nvPr/>
        </p:nvSpPr>
        <p:spPr>
          <a:xfrm>
            <a:off x="533400" y="6400800"/>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34588659"/>
      </p:ext>
    </p:extLst>
  </p:cSld>
  <p:clrMapOvr>
    <a:masterClrMapping/>
  </p:clrMapOvr>
  <mc:AlternateContent xmlns:mc="http://schemas.openxmlformats.org/markup-compatibility/2006" xmlns:p14="http://schemas.microsoft.com/office/powerpoint/2010/main">
    <mc:Choice Requires="p14">
      <p:transition p14:dur="10" advTm="45746"/>
    </mc:Choice>
    <mc:Fallback xmlns="">
      <p:transition advTm="45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3253657"/>
              </p:ext>
            </p:extLst>
          </p:nvPr>
        </p:nvGraphicFramePr>
        <p:xfrm>
          <a:off x="533400" y="1066800"/>
          <a:ext cx="8229600" cy="1390048"/>
        </p:xfrm>
        <a:graphic>
          <a:graphicData uri="http://schemas.openxmlformats.org/drawingml/2006/table">
            <a:tbl>
              <a:tblPr firstRow="1" firstCol="1" bandRow="1">
                <a:tableStyleId>{5C22544A-7EE6-4342-B048-85BDC9FD1C3A}</a:tableStyleId>
              </a:tblPr>
              <a:tblGrid>
                <a:gridCol w="4114800"/>
                <a:gridCol w="4114800"/>
              </a:tblGrid>
              <a:tr h="33207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39528">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6.7	The student will solve single-step and multistep practical problems involving addition, subtraction, multiplication, and division of decimals. </a:t>
                      </a:r>
                      <a:r>
                        <a:rPr lang="en-US" sz="1400" dirty="0" smtClean="0">
                          <a:solidFill>
                            <a:srgbClr val="FF0000"/>
                          </a:solidFill>
                          <a:effectLst/>
                          <a:latin typeface="Calibri" panose="020F0502020204030204" pitchFamily="34" charset="0"/>
                        </a:rPr>
                        <a:t>[Moved to 6.5c]</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667000"/>
            <a:ext cx="81534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See 6.5c in the 2016 standards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21</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11065"/>
    </mc:Choice>
    <mc:Fallback xmlns="">
      <p:transition advTm="11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6858811"/>
              </p:ext>
            </p:extLst>
          </p:nvPr>
        </p:nvGraphicFramePr>
        <p:xfrm>
          <a:off x="433450" y="888670"/>
          <a:ext cx="8229600" cy="2209800"/>
        </p:xfrm>
        <a:graphic>
          <a:graphicData uri="http://schemas.openxmlformats.org/drawingml/2006/table">
            <a:tbl>
              <a:tblPr firstRow="1" firstCol="1" bandRow="1">
                <a:tableStyleId>{5C22544A-7EE6-4342-B048-85BDC9FD1C3A}</a:tableStyleId>
              </a:tblPr>
              <a:tblGrid>
                <a:gridCol w="4114800"/>
                <a:gridCol w="4114800"/>
              </a:tblGrid>
              <a:tr h="37371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36084">
                <a:tc>
                  <a:txBody>
                    <a:bodyPr/>
                    <a:lstStyle/>
                    <a:p>
                      <a:pPr marL="347345" marR="0" indent="-347345" algn="l" defTabSz="914400" rtl="0" eaLnBrk="1" fontAlgn="auto" latinLnBrk="0" hangingPunct="1">
                        <a:lnSpc>
                          <a:spcPct val="100000"/>
                        </a:lnSpc>
                        <a:spcBef>
                          <a:spcPts val="600"/>
                        </a:spcBef>
                        <a:spcAft>
                          <a:spcPts val="600"/>
                        </a:spcAft>
                        <a:buClrTx/>
                        <a:buSzTx/>
                        <a:buFontTx/>
                        <a:buNone/>
                        <a:tabLst/>
                        <a:defRPr/>
                      </a:pPr>
                      <a:r>
                        <a:rPr lang="en-US" sz="1400" dirty="0" smtClean="0">
                          <a:solidFill>
                            <a:schemeClr val="tx1"/>
                          </a:solidFill>
                          <a:effectLst/>
                          <a:latin typeface="Calibri" panose="020F0502020204030204" pitchFamily="34" charset="0"/>
                        </a:rPr>
                        <a:t>6.8	The student will evaluate whole number numerical expressions, using the order of operations.* </a:t>
                      </a:r>
                      <a:r>
                        <a:rPr lang="en-US" sz="1400" dirty="0" smtClean="0">
                          <a:solidFill>
                            <a:srgbClr val="FF0000"/>
                          </a:solidFill>
                          <a:effectLst/>
                          <a:latin typeface="Calibri" panose="020F0502020204030204" pitchFamily="34" charset="0"/>
                        </a:rPr>
                        <a:t>[Combined with 6.6c]</a:t>
                      </a:r>
                    </a:p>
                    <a:p>
                      <a:pPr marL="347345" marR="0" indent="-347345">
                        <a:spcBef>
                          <a:spcPts val="600"/>
                        </a:spcBef>
                        <a:spcAft>
                          <a:spcPts val="600"/>
                        </a:spcAft>
                      </a:pP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6.6	The student will </a:t>
                      </a:r>
                    </a:p>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add, subtract, multiply, and divide integers;* </a:t>
                      </a:r>
                      <a:r>
                        <a:rPr lang="en-US" sz="1400" b="1" kern="1200" dirty="0" smtClean="0">
                          <a:solidFill>
                            <a:srgbClr val="FF0000"/>
                          </a:solidFill>
                          <a:effectLst/>
                          <a:latin typeface="Calibri" panose="020F0502020204030204" pitchFamily="34" charset="0"/>
                          <a:ea typeface="+mn-ea"/>
                          <a:cs typeface="+mn-cs"/>
                        </a:rPr>
                        <a:t>[Moved from 7.3]</a:t>
                      </a:r>
                    </a:p>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solve practical problems involving operations with integers; and </a:t>
                      </a:r>
                      <a:r>
                        <a:rPr lang="en-US" sz="1400" b="1" kern="1200" dirty="0" smtClean="0">
                          <a:solidFill>
                            <a:srgbClr val="FF0000"/>
                          </a:solidFill>
                          <a:effectLst/>
                          <a:latin typeface="Calibri" panose="020F0502020204030204" pitchFamily="34" charset="0"/>
                          <a:ea typeface="+mn-ea"/>
                          <a:cs typeface="+mn-cs"/>
                        </a:rPr>
                        <a:t>[Moved from 7.3 EKS]</a:t>
                      </a:r>
                    </a:p>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simplify numerical expressions involving integers.*</a:t>
                      </a:r>
                      <a:r>
                        <a:rPr lang="en-US" sz="1400" b="1" kern="1200" dirty="0" smtClean="0">
                          <a:solidFill>
                            <a:srgbClr val="FF0000"/>
                          </a:solidFill>
                          <a:effectLst/>
                          <a:latin typeface="Calibri" panose="020F0502020204030204" pitchFamily="34" charset="0"/>
                          <a:ea typeface="+mn-ea"/>
                          <a:cs typeface="+mn-cs"/>
                        </a:rPr>
                        <a:t>[Moved and modified from 6.8]</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421574" y="3428777"/>
            <a:ext cx="8229600" cy="2446824"/>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6.6a - Moved from 7.3 and 6.8</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Emphasis on formulating rules for operations of integers through concrete experiences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6.6b - Operations with two integers and solve practical problems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6.6c - Use order of operations and apply properties of real numbers to simplify expressions involving more than 2 integers including absolute value, exponents limited to 1, 2, and 3 and bases limited to whole numbers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6.6c - Expressions may have no more than 3 operations</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22</a:t>
            </a:fld>
            <a:endParaRPr lang="en-US" altLang="en-US">
              <a:solidFill>
                <a:srgbClr val="000000"/>
              </a:solidFill>
            </a:endParaRPr>
          </a:p>
        </p:txBody>
      </p:sp>
      <p:sp>
        <p:nvSpPr>
          <p:cNvPr id="6" name="TextBox 5"/>
          <p:cNvSpPr txBox="1"/>
          <p:nvPr/>
        </p:nvSpPr>
        <p:spPr>
          <a:xfrm>
            <a:off x="592776" y="6353298"/>
            <a:ext cx="7696200" cy="369332"/>
          </a:xfrm>
          <a:prstGeom prst="rect">
            <a:avLst/>
          </a:prstGeom>
          <a:noFill/>
        </p:spPr>
        <p:txBody>
          <a:bodyPr wrap="square" rtlCol="0">
            <a:spAutoFit/>
          </a:bodyPr>
          <a:lstStyle/>
          <a:p>
            <a:r>
              <a:rPr lang="en-US" sz="1400" dirty="0">
                <a:latin typeface="Calibri" panose="020F0502020204030204" pitchFamily="34" charset="0"/>
              </a:rPr>
              <a:t>*On the state assessment, items measuring this objective are assessed without the use of a calculator</a:t>
            </a:r>
            <a:r>
              <a:rPr lang="en-US" dirty="0">
                <a:latin typeface="Calibri" panose="020F0502020204030204" pitchFamily="34" charset="0"/>
              </a:rPr>
              <a:t>.</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8" name="AutoShape 6"/>
          <p:cNvSpPr>
            <a:spLocks noChangeArrowheads="1"/>
          </p:cNvSpPr>
          <p:nvPr/>
        </p:nvSpPr>
        <p:spPr bwMode="auto">
          <a:xfrm rot="1209468">
            <a:off x="2966854" y="2119095"/>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87183"/>
    </mc:Choice>
    <mc:Fallback xmlns="">
      <p:transition advTm="87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Measurement and Geometry</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23</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65406159"/>
      </p:ext>
    </p:extLst>
  </p:cSld>
  <p:clrMapOvr>
    <a:masterClrMapping/>
  </p:clrMapOvr>
  <mc:AlternateContent xmlns:mc="http://schemas.openxmlformats.org/markup-compatibility/2006" xmlns:p14="http://schemas.microsoft.com/office/powerpoint/2010/main">
    <mc:Choice Requires="p14">
      <p:transition p14:dur="10" advTm="11561"/>
    </mc:Choice>
    <mc:Fallback xmlns="">
      <p:transition advTm="11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028544"/>
              </p:ext>
            </p:extLst>
          </p:nvPr>
        </p:nvGraphicFramePr>
        <p:xfrm>
          <a:off x="533400" y="1066800"/>
          <a:ext cx="8229600" cy="1447800"/>
        </p:xfrm>
        <a:graphic>
          <a:graphicData uri="http://schemas.openxmlformats.org/drawingml/2006/table">
            <a:tbl>
              <a:tblPr firstRow="1" firstCol="1" bandRow="1">
                <a:tableStyleId>{5C22544A-7EE6-4342-B048-85BDC9FD1C3A}</a:tableStyleId>
              </a:tblPr>
              <a:tblGrid>
                <a:gridCol w="4114800"/>
                <a:gridCol w="41148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6.9	The student will make ballpark comparisons between measurements in the U.S. Customary System of measurement and measurements in the metric system. </a:t>
                      </a:r>
                      <a:r>
                        <a:rPr lang="en-US" sz="1400" dirty="0" smtClean="0">
                          <a:solidFill>
                            <a:srgbClr val="FF0000"/>
                          </a:solidFill>
                          <a:effectLst/>
                          <a:latin typeface="Calibri" panose="020F0502020204030204" pitchFamily="34" charset="0"/>
                        </a:rPr>
                        <a:t>[Included in 7.3 EKS]</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796570"/>
            <a:ext cx="81534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6 and included in 7.3 EKS</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24</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9912"/>
    </mc:Choice>
    <mc:Fallback xmlns="">
      <p:transition advTm="9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72616052"/>
              </p:ext>
            </p:extLst>
          </p:nvPr>
        </p:nvGraphicFramePr>
        <p:xfrm>
          <a:off x="533400" y="1066800"/>
          <a:ext cx="8229600" cy="3002280"/>
        </p:xfrm>
        <a:graphic>
          <a:graphicData uri="http://schemas.openxmlformats.org/drawingml/2006/table">
            <a:tbl>
              <a:tblPr firstRow="1" firstCol="1" bandRow="1">
                <a:tableStyleId>{5C22544A-7EE6-4342-B048-85BDC9FD1C3A}</a:tableStyleId>
              </a:tblPr>
              <a:tblGrid>
                <a:gridCol w="4114800"/>
                <a:gridCol w="41148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6.10	The student will</a:t>
                      </a:r>
                    </a:p>
                    <a:p>
                      <a:pPr marL="571500" marR="0" indent="-228600">
                        <a:spcBef>
                          <a:spcPts val="600"/>
                        </a:spcBef>
                        <a:spcAft>
                          <a:spcPts val="0"/>
                        </a:spcAft>
                      </a:pPr>
                      <a:r>
                        <a:rPr lang="en-US" sz="1400" dirty="0" smtClean="0">
                          <a:solidFill>
                            <a:schemeClr val="tx1"/>
                          </a:solidFill>
                          <a:effectLst/>
                          <a:latin typeface="Calibri" panose="020F0502020204030204" pitchFamily="34" charset="0"/>
                        </a:rPr>
                        <a:t>a)	define π (pi) as the ratio of the circumference of a circle to its diameter;</a:t>
                      </a:r>
                    </a:p>
                    <a:p>
                      <a:pPr marL="571500" marR="0" indent="-228600">
                        <a:spcBef>
                          <a:spcPts val="600"/>
                        </a:spcBef>
                        <a:spcAft>
                          <a:spcPts val="0"/>
                        </a:spcAft>
                      </a:pPr>
                      <a:r>
                        <a:rPr lang="en-US" sz="1400" dirty="0" smtClean="0">
                          <a:solidFill>
                            <a:schemeClr val="tx1"/>
                          </a:solidFill>
                          <a:effectLst/>
                          <a:latin typeface="Calibri" panose="020F0502020204030204" pitchFamily="34" charset="0"/>
                        </a:rPr>
                        <a:t>b)	solve practical problems involving circumference and area of a circle, given the diameter or radius;</a:t>
                      </a:r>
                    </a:p>
                    <a:p>
                      <a:pPr marL="571500" marR="0" indent="-228600">
                        <a:spcBef>
                          <a:spcPts val="600"/>
                        </a:spcBef>
                        <a:spcAft>
                          <a:spcPts val="0"/>
                        </a:spcAft>
                      </a:pPr>
                      <a:r>
                        <a:rPr lang="en-US" sz="1400" dirty="0" smtClean="0">
                          <a:solidFill>
                            <a:schemeClr val="tx1"/>
                          </a:solidFill>
                          <a:effectLst/>
                          <a:latin typeface="Calibri" panose="020F0502020204030204" pitchFamily="34" charset="0"/>
                        </a:rPr>
                        <a:t>c)	solve practical problems involving area and perimeter; and</a:t>
                      </a:r>
                    </a:p>
                    <a:p>
                      <a:pPr marL="571500" marR="0" indent="-228600">
                        <a:spcBef>
                          <a:spcPts val="600"/>
                        </a:spcBef>
                        <a:spcAft>
                          <a:spcPts val="0"/>
                        </a:spcAft>
                      </a:pPr>
                      <a:r>
                        <a:rPr lang="en-US" sz="1400" dirty="0" smtClean="0">
                          <a:solidFill>
                            <a:schemeClr val="tx1"/>
                          </a:solidFill>
                          <a:effectLst/>
                          <a:latin typeface="Calibri" panose="020F0502020204030204" pitchFamily="34" charset="0"/>
                        </a:rPr>
                        <a:t>d)	describe and determine the volume and surface area of a rectangular prism. </a:t>
                      </a:r>
                      <a:r>
                        <a:rPr lang="en-US" sz="1400" dirty="0" smtClean="0">
                          <a:solidFill>
                            <a:srgbClr val="FF0000"/>
                          </a:solidFill>
                          <a:effectLst/>
                          <a:latin typeface="Calibri" panose="020F0502020204030204" pitchFamily="34" charset="0"/>
                        </a:rPr>
                        <a:t>[Included in 7.4a]</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6.7	The student will</a:t>
                      </a:r>
                    </a:p>
                    <a:p>
                      <a:pPr marL="5715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derive π (pi);</a:t>
                      </a:r>
                    </a:p>
                    <a:p>
                      <a:pPr marL="5715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solve problems, including practical problems, involving circumference and area of a circle; and</a:t>
                      </a:r>
                    </a:p>
                    <a:p>
                      <a:pPr marL="5715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solve problems, including practical problems, involving area and perimeter of triangles and rectangles.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4320570"/>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See 7.4 - Volume and surface area of a rectangular prism </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25</a:t>
            </a:fld>
            <a:endParaRPr lang="en-US" altLang="en-US">
              <a:solidFill>
                <a:srgbClr val="000000"/>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4957"/>
    </mc:Choice>
    <mc:Fallback xmlns="">
      <p:transition advTm="34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6765064"/>
              </p:ext>
            </p:extLst>
          </p:nvPr>
        </p:nvGraphicFramePr>
        <p:xfrm>
          <a:off x="533400" y="1066800"/>
          <a:ext cx="8229600" cy="1600200"/>
        </p:xfrm>
        <a:graphic>
          <a:graphicData uri="http://schemas.openxmlformats.org/drawingml/2006/table">
            <a:tbl>
              <a:tblPr firstRow="1" firstCol="1" bandRow="1">
                <a:tableStyleId>{5C22544A-7EE6-4342-B048-85BDC9FD1C3A}</a:tableStyleId>
              </a:tblPr>
              <a:tblGrid>
                <a:gridCol w="4114800"/>
                <a:gridCol w="41148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49680">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6.11	The student will</a:t>
                      </a:r>
                    </a:p>
                    <a:p>
                      <a:pPr marL="571500" marR="0" indent="-228600">
                        <a:spcBef>
                          <a:spcPts val="600"/>
                        </a:spcBef>
                        <a:spcAft>
                          <a:spcPts val="0"/>
                        </a:spcAft>
                      </a:pPr>
                      <a:r>
                        <a:rPr lang="en-US" sz="1400" dirty="0" smtClean="0">
                          <a:solidFill>
                            <a:schemeClr val="tx1"/>
                          </a:solidFill>
                          <a:effectLst/>
                          <a:latin typeface="Calibri" panose="020F0502020204030204" pitchFamily="34" charset="0"/>
                        </a:rPr>
                        <a:t>a)	identify the coordinates of a point in a coordinate plane; and </a:t>
                      </a:r>
                      <a:r>
                        <a:rPr lang="en-US" sz="1400" b="1" dirty="0" smtClean="0">
                          <a:solidFill>
                            <a:srgbClr val="FF0000"/>
                          </a:solidFill>
                          <a:effectLst/>
                          <a:latin typeface="Calibri" panose="020F0502020204030204" pitchFamily="34" charset="0"/>
                        </a:rPr>
                        <a:t>[Included in 6.8b]</a:t>
                      </a:r>
                    </a:p>
                    <a:p>
                      <a:pPr marL="571500" marR="0" indent="-228600">
                        <a:spcBef>
                          <a:spcPts val="600"/>
                        </a:spcBef>
                        <a:spcAft>
                          <a:spcPts val="0"/>
                        </a:spcAft>
                      </a:pPr>
                      <a:r>
                        <a:rPr lang="en-US" sz="1400" dirty="0" smtClean="0">
                          <a:solidFill>
                            <a:schemeClr val="tx1"/>
                          </a:solidFill>
                          <a:effectLst/>
                          <a:latin typeface="Calibri" panose="020F0502020204030204" pitchFamily="34" charset="0"/>
                        </a:rPr>
                        <a:t>b)	graph ordered pairs in a coordinate plane.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6.8	The student will</a:t>
                      </a:r>
                    </a:p>
                    <a:p>
                      <a:pPr marL="574675" marR="0" lvl="0" indent="-2317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identify the components of the coordinate plane; and </a:t>
                      </a:r>
                      <a:r>
                        <a:rPr lang="en-US" sz="1400" b="1" kern="1200" dirty="0" smtClean="0">
                          <a:solidFill>
                            <a:srgbClr val="FF0000"/>
                          </a:solidFill>
                          <a:effectLst/>
                          <a:latin typeface="Calibri" panose="020F0502020204030204" pitchFamily="34" charset="0"/>
                          <a:ea typeface="+mn-ea"/>
                          <a:cs typeface="+mn-cs"/>
                        </a:rPr>
                        <a:t>[Moved from 6.11 EKS bullet]</a:t>
                      </a:r>
                    </a:p>
                    <a:p>
                      <a:pPr marL="574675" marR="0" lvl="0" indent="-2317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identify the coordinates of a point and graph ordered pairs in a coordinate plane.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940784"/>
            <a:ext cx="8229600" cy="123110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6.8a - Coordinate values limited to integers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6.8b EKS - Draw polygons in the coordinate plane given coordinates and determine the length of a side joining points with the same first or second coordinate </a:t>
            </a:r>
            <a:r>
              <a:rPr lang="en-US" altLang="en-US" sz="1600" b="1" dirty="0" smtClean="0">
                <a:solidFill>
                  <a:srgbClr val="FF0000"/>
                </a:solidFill>
                <a:latin typeface="Calibri" panose="020F0502020204030204" pitchFamily="34" charset="0"/>
              </a:rPr>
              <a:t>[Moved from 6.12]</a:t>
            </a:r>
            <a:endParaRPr lang="en-US" altLang="en-US" sz="1600" b="1" dirty="0">
              <a:solidFill>
                <a:srgbClr val="FF000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26</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44334"/>
    </mc:Choice>
    <mc:Fallback xmlns="">
      <p:transition advTm="44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9501873"/>
              </p:ext>
            </p:extLst>
          </p:nvPr>
        </p:nvGraphicFramePr>
        <p:xfrm>
          <a:off x="533400" y="1066800"/>
          <a:ext cx="8229600" cy="1041541"/>
        </p:xfrm>
        <a:graphic>
          <a:graphicData uri="http://schemas.openxmlformats.org/drawingml/2006/table">
            <a:tbl>
              <a:tblPr firstRow="1" firstCol="1" bandRow="1">
                <a:tableStyleId>{5C22544A-7EE6-4342-B048-85BDC9FD1C3A}</a:tableStyleId>
              </a:tblPr>
              <a:tblGrid>
                <a:gridCol w="4114800"/>
                <a:gridCol w="4114800"/>
              </a:tblGrid>
              <a:tr h="29957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91021">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6.12</a:t>
                      </a:r>
                      <a:r>
                        <a:rPr lang="en-US" sz="1400" baseline="0" dirty="0" smtClean="0">
                          <a:solidFill>
                            <a:schemeClr val="tx1"/>
                          </a:solidFill>
                          <a:effectLst/>
                          <a:latin typeface="Calibri" panose="020F0502020204030204" pitchFamily="34" charset="0"/>
                        </a:rPr>
                        <a:t>  </a:t>
                      </a:r>
                      <a:r>
                        <a:rPr lang="en-US" sz="1400" dirty="0" smtClean="0">
                          <a:solidFill>
                            <a:schemeClr val="tx1"/>
                          </a:solidFill>
                          <a:effectLst/>
                          <a:latin typeface="Calibri" panose="020F0502020204030204" pitchFamily="34" charset="0"/>
                        </a:rPr>
                        <a:t>The student will determine congruence of segments, angles, and polygons.</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6.9	The student will determine congruence of segments, angles, and polygons.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351782"/>
            <a:ext cx="8229600" cy="1015663"/>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Identify regular polygons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Draw lines of symmetry to divide regular polygons into two congruent parts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27</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10305671"/>
      </p:ext>
    </p:extLst>
  </p:cSld>
  <p:clrMapOvr>
    <a:masterClrMapping/>
  </p:clrMapOvr>
  <mc:AlternateContent xmlns:mc="http://schemas.openxmlformats.org/markup-compatibility/2006" xmlns:p14="http://schemas.microsoft.com/office/powerpoint/2010/main">
    <mc:Choice Requires="p14">
      <p:transition p14:dur="10" advTm="24913"/>
    </mc:Choice>
    <mc:Fallback xmlns="">
      <p:transition advTm="24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4754695"/>
              </p:ext>
            </p:extLst>
          </p:nvPr>
        </p:nvGraphicFramePr>
        <p:xfrm>
          <a:off x="533400" y="1066800"/>
          <a:ext cx="8229600" cy="1447800"/>
        </p:xfrm>
        <a:graphic>
          <a:graphicData uri="http://schemas.openxmlformats.org/drawingml/2006/table">
            <a:tbl>
              <a:tblPr firstRow="1" firstCol="1" bandRow="1">
                <a:tableStyleId>{5C22544A-7EE6-4342-B048-85BDC9FD1C3A}</a:tableStyleId>
              </a:tblPr>
              <a:tblGrid>
                <a:gridCol w="4114800"/>
                <a:gridCol w="41148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6.13	The student will describe and identify properties of quadrilaterals. </a:t>
                      </a:r>
                      <a:r>
                        <a:rPr lang="en-US" sz="1400" dirty="0" smtClean="0">
                          <a:solidFill>
                            <a:srgbClr val="FF0000"/>
                          </a:solidFill>
                          <a:effectLst/>
                          <a:latin typeface="Calibri" panose="020F0502020204030204" pitchFamily="34" charset="0"/>
                        </a:rPr>
                        <a:t>[Included in 7.6]</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796570"/>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6 and included in 7.6</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28</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14030"/>
    </mc:Choice>
    <mc:Fallback xmlns="">
      <p:transition advTm="14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29</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65406159"/>
      </p:ext>
    </p:extLst>
  </p:cSld>
  <p:clrMapOvr>
    <a:masterClrMapping/>
  </p:clrMapOvr>
  <mc:AlternateContent xmlns:mc="http://schemas.openxmlformats.org/markup-compatibility/2006" xmlns:p14="http://schemas.microsoft.com/office/powerpoint/2010/main">
    <mc:Choice Requires="p14">
      <p:transition p14:dur="10" advTm="5629"/>
    </mc:Choice>
    <mc:Fallback xmlns="">
      <p:transition advTm="5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077200" cy="762000"/>
          </a:xfrm>
        </p:spPr>
        <p:txBody>
          <a:bodyPr/>
          <a:lstStyle/>
          <a:p>
            <a:r>
              <a:rPr lang="en-US" sz="3200" b="1" dirty="0" smtClean="0"/>
              <a:t>Agenda</a:t>
            </a:r>
            <a:endParaRPr lang="en-US" b="1" dirty="0"/>
          </a:p>
        </p:txBody>
      </p:sp>
      <p:sp>
        <p:nvSpPr>
          <p:cNvPr id="3" name="Content Placeholder 2"/>
          <p:cNvSpPr>
            <a:spLocks noGrp="1"/>
          </p:cNvSpPr>
          <p:nvPr>
            <p:ph idx="1"/>
          </p:nvPr>
        </p:nvSpPr>
        <p:spPr>
          <a:xfrm>
            <a:off x="457200" y="1447800"/>
            <a:ext cx="8229600" cy="48005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Curriculum Frameworks</a:t>
            </a:r>
          </a:p>
          <a:p>
            <a:r>
              <a:rPr lang="en-US" sz="2800" dirty="0" smtClean="0"/>
              <a:t>Comparison </a:t>
            </a:r>
            <a:r>
              <a:rPr lang="en-US" sz="2800" dirty="0"/>
              <a:t>of 2009 to 2016 Standards</a:t>
            </a:r>
          </a:p>
          <a:p>
            <a:pPr lvl="1"/>
            <a:r>
              <a:rPr lang="en-US" sz="2400" dirty="0"/>
              <a:t>Number and Number Sense</a:t>
            </a:r>
          </a:p>
          <a:p>
            <a:pPr lvl="1"/>
            <a:r>
              <a:rPr lang="en-US" sz="2400" dirty="0"/>
              <a:t>Computation and Estimation</a:t>
            </a:r>
          </a:p>
          <a:p>
            <a:pPr lvl="1"/>
            <a:r>
              <a:rPr lang="en-US" sz="2400" dirty="0"/>
              <a:t>Measurement and Geometry</a:t>
            </a:r>
          </a:p>
          <a:p>
            <a:pPr lvl="1"/>
            <a:r>
              <a:rPr lang="en-US" sz="2400" dirty="0"/>
              <a:t>Probability and Statistics</a:t>
            </a:r>
          </a:p>
          <a:p>
            <a:pPr lvl="1"/>
            <a:r>
              <a:rPr lang="en-US" sz="2400" dirty="0"/>
              <a:t>Patterns, Functions, and </a:t>
            </a:r>
            <a:r>
              <a:rPr lang="en-US" sz="2400" dirty="0" smtClean="0"/>
              <a:t>Algebra</a:t>
            </a:r>
            <a:endParaRPr lang="en-US" sz="2400" dirty="0"/>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pPr/>
              <a:t>3</a:t>
            </a:fld>
            <a:endParaRPr lang="en-US" altLang="en-U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18767232"/>
      </p:ext>
    </p:extLst>
  </p:cSld>
  <p:clrMapOvr>
    <a:masterClrMapping/>
  </p:clrMapOvr>
  <mc:AlternateContent xmlns:mc="http://schemas.openxmlformats.org/markup-compatibility/2006" xmlns:p14="http://schemas.microsoft.com/office/powerpoint/2010/main">
    <mc:Choice Requires="p14">
      <p:transition p14:dur="10" advTm="16563"/>
    </mc:Choice>
    <mc:Fallback xmlns="">
      <p:transition advTm="16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1219566"/>
              </p:ext>
            </p:extLst>
          </p:nvPr>
        </p:nvGraphicFramePr>
        <p:xfrm>
          <a:off x="533400" y="838200"/>
          <a:ext cx="8153400" cy="2133600"/>
        </p:xfrm>
        <a:graphic>
          <a:graphicData uri="http://schemas.openxmlformats.org/drawingml/2006/table">
            <a:tbl>
              <a:tblPr firstRow="1" firstCol="1" bandRow="1">
                <a:tableStyleId>{5C22544A-7EE6-4342-B048-85BDC9FD1C3A}</a:tableStyleId>
              </a:tblPr>
              <a:tblGrid>
                <a:gridCol w="4076700"/>
                <a:gridCol w="4076700"/>
              </a:tblGrid>
              <a:tr h="36082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72771">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6.14	The student, given a problem situation, will</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a)	construct circle graphs;</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b)	draw conclusions and make predictions, using circle graphs; and</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c)	compare and contrast graphs that present information from the same data set.</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6.10	The student, given a practical situation, will </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represent data in a circle graph; </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make observations and inferences about data represented in a circle graph; and</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compare circle graphs with the same data represented in bar graphs, pictographs, and line plots.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293983"/>
            <a:ext cx="8153400" cy="1261884"/>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6.10a - Data values limited to allow for comparisons that have denominators of 12 or less or those that are factors of 100</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6.10c - Compare circle graphs with bar graphs, pictographs, and line plots </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30</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64851"/>
    </mc:Choice>
    <mc:Fallback xmlns="">
      <p:transition advTm="648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4401736"/>
              </p:ext>
            </p:extLst>
          </p:nvPr>
        </p:nvGraphicFramePr>
        <p:xfrm>
          <a:off x="533400" y="990600"/>
          <a:ext cx="8153400" cy="2057400"/>
        </p:xfrm>
        <a:graphic>
          <a:graphicData uri="http://schemas.openxmlformats.org/drawingml/2006/table">
            <a:tbl>
              <a:tblPr firstRow="1" firstCol="1" bandRow="1">
                <a:tableStyleId>{5C22544A-7EE6-4342-B048-85BDC9FD1C3A}</a:tableStyleId>
              </a:tblPr>
              <a:tblGrid>
                <a:gridCol w="4076700"/>
                <a:gridCol w="40767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06880">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6.15	The student will</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a)	describe mean as balance point; and</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b)	decide which measure of center is appropriate for a given purpose.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6.11	The student will </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represent the mean of a data set graphically as the balance point; and</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determine the effect on measures of center when a single value of a data set is added, removed, or changed. </a:t>
                      </a:r>
                      <a:r>
                        <a:rPr lang="en-US" sz="1400" b="1" kern="1200" dirty="0" smtClean="0">
                          <a:solidFill>
                            <a:srgbClr val="FF0000"/>
                          </a:solidFill>
                          <a:effectLst/>
                          <a:latin typeface="Calibri" panose="020F0502020204030204" pitchFamily="34" charset="0"/>
                          <a:ea typeface="+mn-ea"/>
                          <a:cs typeface="+mn-cs"/>
                        </a:rPr>
                        <a:t>[Moved from 5.16 EKS]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21524" y="3457514"/>
            <a:ext cx="8153400" cy="130805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6.15b - removed</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6.11a - Represent </a:t>
            </a:r>
            <a:r>
              <a:rPr lang="en-US" altLang="en-US" sz="1600" b="1" dirty="0">
                <a:solidFill>
                  <a:srgbClr val="FFFFFF"/>
                </a:solidFill>
                <a:latin typeface="Calibri" panose="020F0502020204030204" pitchFamily="34" charset="0"/>
              </a:rPr>
              <a:t>mean as a balance point graphically on a line plot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6.11b  - New</a:t>
            </a:r>
          </a:p>
        </p:txBody>
      </p:sp>
      <p:sp>
        <p:nvSpPr>
          <p:cNvPr id="4" name="AutoShape 6"/>
          <p:cNvSpPr>
            <a:spLocks noChangeArrowheads="1"/>
          </p:cNvSpPr>
          <p:nvPr/>
        </p:nvSpPr>
        <p:spPr bwMode="auto">
          <a:xfrm rot="1209468">
            <a:off x="7033889" y="3906953"/>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31</a:t>
            </a:fld>
            <a:endParaRPr lang="en-US" altLang="en-US">
              <a:solidFill>
                <a:srgbClr val="000000"/>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2891"/>
    </mc:Choice>
    <mc:Fallback xmlns="">
      <p:transition advTm="328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9106935"/>
              </p:ext>
            </p:extLst>
          </p:nvPr>
        </p:nvGraphicFramePr>
        <p:xfrm>
          <a:off x="533400" y="1066800"/>
          <a:ext cx="8229600" cy="1905000"/>
        </p:xfrm>
        <a:graphic>
          <a:graphicData uri="http://schemas.openxmlformats.org/drawingml/2006/table">
            <a:tbl>
              <a:tblPr firstRow="1" firstCol="1" bandRow="1">
                <a:tableStyleId>{5C22544A-7EE6-4342-B048-85BDC9FD1C3A}</a:tableStyleId>
              </a:tblPr>
              <a:tblGrid>
                <a:gridCol w="4114800"/>
                <a:gridCol w="4114800"/>
              </a:tblGrid>
              <a:tr h="38774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17257">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6.16	The student will</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a)	compare and contrast dependent and independent events; </a:t>
                      </a:r>
                      <a:r>
                        <a:rPr lang="en-US" sz="1400" dirty="0" smtClean="0">
                          <a:solidFill>
                            <a:srgbClr val="FF0000"/>
                          </a:solidFill>
                          <a:effectLst/>
                          <a:latin typeface="Calibri" panose="020F0502020204030204" pitchFamily="34" charset="0"/>
                        </a:rPr>
                        <a:t>[Moved to 8.11a] </a:t>
                      </a:r>
                      <a:r>
                        <a:rPr lang="en-US" sz="1400" dirty="0" smtClean="0">
                          <a:solidFill>
                            <a:schemeClr val="tx1"/>
                          </a:solidFill>
                          <a:effectLst/>
                          <a:latin typeface="Calibri" panose="020F0502020204030204" pitchFamily="34" charset="0"/>
                        </a:rPr>
                        <a:t>and </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b)	determine probabilities for dependent and independent events. </a:t>
                      </a:r>
                      <a:r>
                        <a:rPr lang="en-US" sz="1400" dirty="0" smtClean="0">
                          <a:solidFill>
                            <a:srgbClr val="FF0000"/>
                          </a:solidFill>
                          <a:effectLst/>
                          <a:latin typeface="Calibri" panose="020F0502020204030204" pitchFamily="34" charset="0"/>
                        </a:rPr>
                        <a:t>[Included in 8.11b]</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406170"/>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6 and included in 8.11b</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32</a:t>
            </a:fld>
            <a:endParaRPr lang="en-US" altLang="en-US">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16341"/>
    </mc:Choice>
    <mc:Fallback xmlns="">
      <p:transition advTm="16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295400"/>
          </a:xfrm>
        </p:spPr>
        <p:txBody>
          <a:bodyPr/>
          <a:lstStyle/>
          <a:p>
            <a:pPr algn="ctr"/>
            <a:r>
              <a:rPr lang="en-US" dirty="0" smtClean="0"/>
              <a:t>Patterns, Functions, </a:t>
            </a:r>
            <a:r>
              <a:rPr lang="en-US" dirty="0"/>
              <a:t>and Algebra</a:t>
            </a:r>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33</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65406159"/>
      </p:ext>
    </p:extLst>
  </p:cSld>
  <p:clrMapOvr>
    <a:masterClrMapping/>
  </p:clrMapOvr>
  <mc:AlternateContent xmlns:mc="http://schemas.openxmlformats.org/markup-compatibility/2006" xmlns:p14="http://schemas.microsoft.com/office/powerpoint/2010/main">
    <mc:Choice Requires="p14">
      <p:transition p14:dur="10" advTm="5730"/>
    </mc:Choice>
    <mc:Fallback xmlns="">
      <p:transition advTm="5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2806023"/>
              </p:ext>
            </p:extLst>
          </p:nvPr>
        </p:nvGraphicFramePr>
        <p:xfrm>
          <a:off x="533400" y="1066800"/>
          <a:ext cx="8229600" cy="1274545"/>
        </p:xfrm>
        <a:graphic>
          <a:graphicData uri="http://schemas.openxmlformats.org/drawingml/2006/table">
            <a:tbl>
              <a:tblPr firstRow="1" firstCol="1" bandRow="1">
                <a:tableStyleId>{5C22544A-7EE6-4342-B048-85BDC9FD1C3A}</a:tableStyleId>
              </a:tblPr>
              <a:tblGrid>
                <a:gridCol w="4114800"/>
                <a:gridCol w="4114800"/>
              </a:tblGrid>
              <a:tr h="29517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24025">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6.17	The student will identify and extend geometric and arithmetic sequences. </a:t>
                      </a:r>
                      <a:r>
                        <a:rPr lang="en-US" sz="1400" b="1" dirty="0" smtClean="0">
                          <a:solidFill>
                            <a:srgbClr val="FF0000"/>
                          </a:solidFill>
                          <a:effectLst/>
                          <a:latin typeface="Calibri" panose="020F0502020204030204" pitchFamily="34" charset="0"/>
                        </a:rPr>
                        <a:t>[Included in AFDA.1 and AII.5]</a:t>
                      </a:r>
                      <a:endParaRPr lang="en-US" sz="1400" b="1"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664879"/>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6 and included in AFDA.1 and AII.5</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34</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15950"/>
    </mc:Choice>
    <mc:Fallback xmlns="">
      <p:transition advTm="15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7086845"/>
              </p:ext>
            </p:extLst>
          </p:nvPr>
        </p:nvGraphicFramePr>
        <p:xfrm>
          <a:off x="533400" y="838200"/>
          <a:ext cx="8077200" cy="3505200"/>
        </p:xfrm>
        <a:graphic>
          <a:graphicData uri="http://schemas.openxmlformats.org/drawingml/2006/table">
            <a:tbl>
              <a:tblPr firstRow="1" firstCol="1" bandRow="1">
                <a:tableStyleId>{5C22544A-7EE6-4342-B048-85BDC9FD1C3A}</a:tableStyleId>
              </a:tblPr>
              <a:tblGrid>
                <a:gridCol w="4038600"/>
                <a:gridCol w="40386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347345" marR="0" indent="-347345">
                        <a:spcBef>
                          <a:spcPts val="600"/>
                        </a:spcBef>
                        <a:spcAft>
                          <a:spcPts val="600"/>
                        </a:spcAft>
                      </a:pP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6.12	The student will </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represent a proportional relationship between two quantities, including those arising from practical situations;</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determine the unit rate of a proportional relationship and use it to find a missing value in a ratio table;</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determine whether a proportional relationship exists between two quantities; and</a:t>
                      </a:r>
                    </a:p>
                    <a:p>
                      <a:pPr marL="457200" marR="0" lvl="0" indent="-22860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d)	make connections between and among representations of a proportional relationship between two quantities using verbal descriptions, ratio tables, and graphs.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4644241"/>
            <a:ext cx="8077200" cy="186204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Represent proportional relationships between 2 quantities; determine the unit rate; complete ratio tables; determine if a proportional relationship exits; make connections among different representations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6.12b - Unit rates are limited to positive values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Examples added in the US</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35</a:t>
            </a:fld>
            <a:endParaRPr lang="en-US" altLang="en-US"/>
          </a:p>
        </p:txBody>
      </p:sp>
      <p:sp>
        <p:nvSpPr>
          <p:cNvPr id="6" name="AutoShape 6"/>
          <p:cNvSpPr>
            <a:spLocks noChangeArrowheads="1"/>
          </p:cNvSpPr>
          <p:nvPr/>
        </p:nvSpPr>
        <p:spPr bwMode="auto">
          <a:xfrm rot="1209468">
            <a:off x="2797175" y="1880668"/>
            <a:ext cx="1634563" cy="1104577"/>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78" y="2723446"/>
            <a:ext cx="6273884" cy="1720961"/>
          </a:xfrm>
          <a:prstGeom prst="rect">
            <a:avLst/>
          </a:prstGeom>
          <a:noFill/>
          <a:ln w="317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16"/>
          <p:cNvGrpSpPr/>
          <p:nvPr/>
        </p:nvGrpSpPr>
        <p:grpSpPr>
          <a:xfrm>
            <a:off x="316739" y="1662333"/>
            <a:ext cx="5412751" cy="1803914"/>
            <a:chOff x="1179435" y="758533"/>
            <a:chExt cx="4786359" cy="1505274"/>
          </a:xfrm>
        </p:grpSpPr>
        <p:pic>
          <p:nvPicPr>
            <p:cNvPr id="18" name="Picture 17"/>
            <p:cNvPicPr/>
            <p:nvPr/>
          </p:nvPicPr>
          <p:blipFill>
            <a:blip r:embed="rId7"/>
            <a:stretch>
              <a:fillRect/>
            </a:stretch>
          </p:blipFill>
          <p:spPr>
            <a:xfrm>
              <a:off x="1179435" y="758533"/>
              <a:ext cx="4786359" cy="1505274"/>
            </a:xfrm>
            <a:prstGeom prst="rect">
              <a:avLst/>
            </a:prstGeom>
            <a:solidFill>
              <a:schemeClr val="bg1"/>
            </a:solidFill>
            <a:ln w="25400">
              <a:solidFill>
                <a:srgbClr val="FF0000"/>
              </a:solidFill>
            </a:ln>
          </p:spPr>
        </p:pic>
        <p:cxnSp>
          <p:nvCxnSpPr>
            <p:cNvPr id="19" name="Straight Connector 18"/>
            <p:cNvCxnSpPr/>
            <p:nvPr/>
          </p:nvCxnSpPr>
          <p:spPr>
            <a:xfrm>
              <a:off x="1766656" y="949911"/>
              <a:ext cx="8877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21549" y="1287262"/>
              <a:ext cx="655468" cy="14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67487" y="2228294"/>
              <a:ext cx="488272"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p:nvPr/>
        </p:nvPicPr>
        <p:blipFill>
          <a:blip r:embed="rId8">
            <a:extLst>
              <a:ext uri="{28A0092B-C50C-407E-A947-70E740481C1C}">
                <a14:useLocalDpi xmlns:a14="http://schemas.microsoft.com/office/drawing/2010/main" val="0"/>
              </a:ext>
            </a:extLst>
          </a:blip>
          <a:stretch>
            <a:fillRect/>
          </a:stretch>
        </p:blipFill>
        <p:spPr>
          <a:xfrm>
            <a:off x="6142464" y="1252321"/>
            <a:ext cx="1657350" cy="2952750"/>
          </a:xfrm>
          <a:prstGeom prst="rect">
            <a:avLst/>
          </a:prstGeom>
          <a:solidFill>
            <a:schemeClr val="bg1"/>
          </a:solidFill>
          <a:ln w="25400">
            <a:solidFill>
              <a:srgbClr val="FF0000"/>
            </a:solidFill>
          </a:ln>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69385"/>
    </mc:Choice>
    <mc:Fallback xmlns="">
      <p:transition advTm="69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9"/>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7019872"/>
              </p:ext>
            </p:extLst>
          </p:nvPr>
        </p:nvGraphicFramePr>
        <p:xfrm>
          <a:off x="533400" y="990600"/>
          <a:ext cx="8077200" cy="1447800"/>
        </p:xfrm>
        <a:graphic>
          <a:graphicData uri="http://schemas.openxmlformats.org/drawingml/2006/table">
            <a:tbl>
              <a:tblPr firstRow="1" firstCol="1" bandRow="1">
                <a:tableStyleId>{5C22544A-7EE6-4342-B048-85BDC9FD1C3A}</a:tableStyleId>
              </a:tblPr>
              <a:tblGrid>
                <a:gridCol w="4038600"/>
                <a:gridCol w="40386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6.18	The student will solve one-step linear equations in one variable involving whole number coefficients and positive rational solutions.</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6.13	The student will solve one-step linear equations in one variable, including practical problems that require the solution of a one-step linear equation in one variable.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880479"/>
            <a:ext cx="8077200" cy="2277547"/>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Solve practical problems with one-step linear equations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Coefficients are limited to integers and unit fractions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Numeric terms are limited to integers</a:t>
            </a:r>
          </a:p>
          <a:p>
            <a:pPr marL="342900"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Apply properties of real numbers and properties of equality</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EKS – Write verbal expressions and sentences as algebraic expressions and sentences and vice versa</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36</a:t>
            </a:fld>
            <a:endParaRPr lang="en-US" altLang="en-U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7" name="AutoShape 6"/>
          <p:cNvSpPr>
            <a:spLocks noChangeArrowheads="1"/>
          </p:cNvSpPr>
          <p:nvPr/>
        </p:nvSpPr>
        <p:spPr bwMode="auto">
          <a:xfrm rot="1209468">
            <a:off x="6911974" y="5048411"/>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62128"/>
    </mc:Choice>
    <mc:Fallback xmlns="">
      <p:transition advTm="62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6544401"/>
              </p:ext>
            </p:extLst>
          </p:nvPr>
        </p:nvGraphicFramePr>
        <p:xfrm>
          <a:off x="533400" y="838200"/>
          <a:ext cx="8153400" cy="2133600"/>
        </p:xfrm>
        <a:graphic>
          <a:graphicData uri="http://schemas.openxmlformats.org/drawingml/2006/table">
            <a:tbl>
              <a:tblPr firstRow="1" firstCol="1" bandRow="1">
                <a:tableStyleId>{5C22544A-7EE6-4342-B048-85BDC9FD1C3A}</a:tableStyleId>
              </a:tblPr>
              <a:tblGrid>
                <a:gridCol w="4076700"/>
                <a:gridCol w="4076700"/>
              </a:tblGrid>
              <a:tr h="37176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61836">
                <a:tc>
                  <a:txBody>
                    <a:bodyPr/>
                    <a:lstStyle/>
                    <a:p>
                      <a:pPr marL="457200" marR="0" indent="-457200">
                        <a:spcBef>
                          <a:spcPts val="600"/>
                        </a:spcBef>
                        <a:spcAft>
                          <a:spcPts val="600"/>
                        </a:spcAft>
                        <a:tabLst>
                          <a:tab pos="285750" algn="l"/>
                        </a:tabLst>
                      </a:pPr>
                      <a:r>
                        <a:rPr lang="en-US" sz="1400" dirty="0" smtClean="0">
                          <a:solidFill>
                            <a:schemeClr val="tx1"/>
                          </a:solidFill>
                          <a:effectLst/>
                          <a:latin typeface="Calibri" panose="020F0502020204030204" pitchFamily="34" charset="0"/>
                        </a:rPr>
                        <a:t>6.19	The student will investigate and recognize</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a)	the identity properties for addition and multiplication;</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b)	the multiplicative property of zero; and</a:t>
                      </a:r>
                    </a:p>
                    <a:p>
                      <a:pPr marL="457200" marR="0" indent="-228600">
                        <a:spcBef>
                          <a:spcPts val="600"/>
                        </a:spcBef>
                        <a:spcAft>
                          <a:spcPts val="0"/>
                        </a:spcAft>
                      </a:pPr>
                      <a:r>
                        <a:rPr lang="en-US" sz="1400" dirty="0" smtClean="0">
                          <a:solidFill>
                            <a:schemeClr val="tx1"/>
                          </a:solidFill>
                          <a:effectLst/>
                          <a:latin typeface="Calibri" panose="020F0502020204030204" pitchFamily="34" charset="0"/>
                        </a:rPr>
                        <a:t>c)	the inverse property for multiplication.</a:t>
                      </a:r>
                    </a:p>
                    <a:p>
                      <a:pPr marL="457200" marR="0" indent="-228600">
                        <a:spcBef>
                          <a:spcPts val="600"/>
                        </a:spcBef>
                        <a:spcAft>
                          <a:spcPts val="0"/>
                        </a:spcAft>
                      </a:pPr>
                      <a:r>
                        <a:rPr lang="en-US" sz="1400" dirty="0" smtClean="0">
                          <a:solidFill>
                            <a:srgbClr val="FF0000"/>
                          </a:solidFill>
                          <a:effectLst/>
                          <a:latin typeface="Calibri" panose="020F0502020204030204" pitchFamily="34" charset="0"/>
                        </a:rPr>
                        <a:t>[Included in EKS and US for 6.6, 6.13, and 6.14]</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253770"/>
            <a:ext cx="8153400" cy="123110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Moved to 6.6, 6.13 and 6.14 Understanding the Standard</a:t>
            </a:r>
          </a:p>
          <a:p>
            <a:pPr marL="342900" indent="-342900">
              <a:spcBef>
                <a:spcPts val="600"/>
              </a:spcBef>
              <a:buFont typeface="Arial" panose="020B0604020202020204" pitchFamily="34" charset="0"/>
              <a:buChar char="•"/>
            </a:pPr>
            <a:r>
              <a:rPr lang="en-US" sz="1600" b="1" dirty="0" smtClean="0">
                <a:solidFill>
                  <a:schemeClr val="bg1"/>
                </a:solidFill>
                <a:latin typeface="Calibri" pitchFamily="34" charset="0"/>
              </a:rPr>
              <a:t>The </a:t>
            </a:r>
            <a:r>
              <a:rPr lang="en-US" sz="1600" b="1" dirty="0">
                <a:solidFill>
                  <a:schemeClr val="bg1"/>
                </a:solidFill>
                <a:latin typeface="Calibri" pitchFamily="34" charset="0"/>
              </a:rPr>
              <a:t>focus is not to identify a specific property being used, but correctly apply the </a:t>
            </a:r>
            <a:r>
              <a:rPr lang="en-US" sz="1600" b="1" dirty="0" smtClean="0">
                <a:solidFill>
                  <a:schemeClr val="bg1"/>
                </a:solidFill>
                <a:latin typeface="Calibri" pitchFamily="34" charset="0"/>
              </a:rPr>
              <a:t>properties.</a:t>
            </a:r>
            <a:endParaRPr lang="en-US" alt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37</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4801"/>
    </mc:Choice>
    <mc:Fallback xmlns="">
      <p:transition advTm="34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8358304"/>
              </p:ext>
            </p:extLst>
          </p:nvPr>
        </p:nvGraphicFramePr>
        <p:xfrm>
          <a:off x="533400" y="914400"/>
          <a:ext cx="8153400" cy="2057400"/>
        </p:xfrm>
        <a:graphic>
          <a:graphicData uri="http://schemas.openxmlformats.org/drawingml/2006/table">
            <a:tbl>
              <a:tblPr firstRow="1" firstCol="1" bandRow="1">
                <a:tableStyleId>{5C22544A-7EE6-4342-B048-85BDC9FD1C3A}</a:tableStyleId>
              </a:tblPr>
              <a:tblGrid>
                <a:gridCol w="4076700"/>
                <a:gridCol w="4076700"/>
              </a:tblGrid>
              <a:tr h="37260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84800">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6.20</a:t>
                      </a:r>
                      <a:r>
                        <a:rPr lang="en-US" sz="1400" b="1" kern="1200" dirty="0" smtClean="0">
                          <a:solidFill>
                            <a:schemeClr val="tx1"/>
                          </a:solidFill>
                          <a:effectLst/>
                          <a:latin typeface="Calibri" panose="020F0502020204030204" pitchFamily="34" charset="0"/>
                          <a:ea typeface="+mn-ea"/>
                          <a:cs typeface="+mn-cs"/>
                        </a:rPr>
                        <a:t>	The student will graph inequalities on a number line.</a:t>
                      </a:r>
                      <a:endParaRPr lang="en-US" sz="1400" b="1" kern="1200" dirty="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6.14	The student will </a:t>
                      </a:r>
                    </a:p>
                    <a:p>
                      <a:pPr marL="571500" marR="0" lvl="0" indent="-228600"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represent a practical situation with a linear inequality in one variable; and </a:t>
                      </a:r>
                    </a:p>
                    <a:p>
                      <a:pPr marL="571500" marR="0" lvl="0" indent="-228600"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solve one-step linear inequalities in one variable, involving addition or subtraction, and graph the solution on a number line.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209264"/>
            <a:ext cx="8229600" cy="1938992"/>
          </a:xfrm>
          <a:prstGeom prst="rect">
            <a:avLst/>
          </a:prstGeom>
          <a:solidFill>
            <a:schemeClr val="accent2">
              <a:lumMod val="75000"/>
            </a:schemeClr>
          </a:solidFill>
          <a:ln>
            <a:noFill/>
          </a:ln>
          <a:effectLst/>
          <a:extLst/>
        </p:spPr>
        <p:txBody>
          <a:bodyPr wrap="square">
            <a:spAutoFit/>
          </a:bodyPr>
          <a:lstStyle/>
          <a:p>
            <a:pPr>
              <a:spcBef>
                <a:spcPts val="600"/>
              </a:spcBef>
              <a:spcAft>
                <a:spcPts val="600"/>
              </a:spcAft>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spcAft>
                <a:spcPts val="600"/>
              </a:spcAft>
              <a:buFont typeface="Arial" panose="020B0604020202020204" pitchFamily="34" charset="0"/>
              <a:buChar char="•"/>
            </a:pPr>
            <a:r>
              <a:rPr lang="en-US" altLang="en-US" sz="1600" b="1" dirty="0" smtClean="0">
                <a:solidFill>
                  <a:srgbClr val="FFFFFF"/>
                </a:solidFill>
                <a:latin typeface="Calibri" panose="020F0502020204030204" pitchFamily="34" charset="0"/>
              </a:rPr>
              <a:t>6.14b - Apply properties of real numbers and properties of equality/inequality</a:t>
            </a:r>
          </a:p>
          <a:p>
            <a:pPr marL="342900" indent="-342900">
              <a:spcBef>
                <a:spcPts val="600"/>
              </a:spcBef>
              <a:spcAft>
                <a:spcPts val="600"/>
              </a:spcAft>
              <a:buFont typeface="Arial" panose="020B0604020202020204" pitchFamily="34" charset="0"/>
              <a:buChar char="•"/>
            </a:pPr>
            <a:r>
              <a:rPr lang="en-US" altLang="en-US" sz="1600" b="1" dirty="0" smtClean="0">
                <a:solidFill>
                  <a:srgbClr val="FFFFFF"/>
                </a:solidFill>
                <a:latin typeface="Calibri" panose="020F0502020204030204" pitchFamily="34" charset="0"/>
              </a:rPr>
              <a:t>6.14b - Solve one-step linear inequalities in one variable involving addition and subtraction</a:t>
            </a:r>
          </a:p>
          <a:p>
            <a:pPr marL="342900" indent="-342900">
              <a:spcBef>
                <a:spcPts val="600"/>
              </a:spcBef>
              <a:spcAft>
                <a:spcPts val="600"/>
              </a:spcAft>
              <a:buFont typeface="Arial" panose="020B0604020202020204" pitchFamily="34" charset="0"/>
              <a:buChar char="•"/>
            </a:pPr>
            <a:r>
              <a:rPr lang="en-US" altLang="en-US" sz="1600" b="1" dirty="0" smtClean="0">
                <a:solidFill>
                  <a:srgbClr val="FFFFFF"/>
                </a:solidFill>
                <a:latin typeface="Calibri" panose="020F0502020204030204" pitchFamily="34" charset="0"/>
              </a:rPr>
              <a:t>6.14b - Numeric terms are limited to integers</a:t>
            </a:r>
          </a:p>
          <a:p>
            <a:pPr marL="342900" indent="-342900">
              <a:spcBef>
                <a:spcPts val="600"/>
              </a:spcBef>
              <a:spcAft>
                <a:spcPts val="600"/>
              </a:spcAft>
              <a:buFont typeface="Arial" panose="020B0604020202020204" pitchFamily="34" charset="0"/>
              <a:buChar char="•"/>
            </a:pPr>
            <a:r>
              <a:rPr lang="en-US" altLang="en-US" sz="1600" b="1" dirty="0" smtClean="0">
                <a:solidFill>
                  <a:srgbClr val="FFFFFF"/>
                </a:solidFill>
                <a:latin typeface="Calibri" panose="020F0502020204030204" pitchFamily="34" charset="0"/>
              </a:rPr>
              <a:t>6.14a, b - Identify a numerical value that is a part of the solution set of a given inequality</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38</a:t>
            </a:fld>
            <a:endParaRPr lang="en-US" alt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56521"/>
    </mc:Choice>
    <mc:Fallback xmlns="">
      <p:transition advTm="56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BF363-A4AE-4674-8624-FB517241064C}" type="slidenum">
              <a:rPr lang="en-US" altLang="en-US" smtClean="0">
                <a:solidFill>
                  <a:srgbClr val="000000"/>
                </a:solidFill>
              </a:rPr>
              <a:pPr/>
              <a:t>39</a:t>
            </a:fld>
            <a:endParaRPr lang="en-US" altLang="en-US" dirty="0">
              <a:solidFill>
                <a:srgbClr val="000000"/>
              </a:solidFill>
            </a:endParaRPr>
          </a:p>
        </p:txBody>
      </p:sp>
      <p:sp>
        <p:nvSpPr>
          <p:cNvPr id="4" name="Title 1"/>
          <p:cNvSpPr txBox="1">
            <a:spLocks/>
          </p:cNvSpPr>
          <p:nvPr/>
        </p:nvSpPr>
        <p:spPr>
          <a:xfrm>
            <a:off x="228600" y="838200"/>
            <a:ext cx="8610600" cy="10668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kern="0" dirty="0" smtClean="0">
                <a:solidFill>
                  <a:srgbClr val="000000"/>
                </a:solidFill>
              </a:rPr>
              <a:t>Middle School </a:t>
            </a:r>
            <a:r>
              <a:rPr lang="en-US" kern="0" smtClean="0">
                <a:solidFill>
                  <a:srgbClr val="000000"/>
                </a:solidFill>
              </a:rPr>
              <a:t>Revisions Leading </a:t>
            </a:r>
            <a:r>
              <a:rPr lang="en-US" kern="0" dirty="0" smtClean="0">
                <a:solidFill>
                  <a:srgbClr val="000000"/>
                </a:solidFill>
              </a:rPr>
              <a:t>to Algebra I</a:t>
            </a:r>
            <a:endParaRPr lang="en-US" kern="0" dirty="0">
              <a:solidFill>
                <a:srgbClr val="0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66" y="1761139"/>
            <a:ext cx="8641897"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30308729"/>
      </p:ext>
    </p:extLst>
  </p:cSld>
  <p:clrMapOvr>
    <a:masterClrMapping/>
  </p:clrMapOvr>
  <mc:AlternateContent xmlns:mc="http://schemas.openxmlformats.org/markup-compatibility/2006" xmlns:p14="http://schemas.microsoft.com/office/powerpoint/2010/main">
    <mc:Choice Requires="p14">
      <p:transition p14:dur="10" advTm="122197"/>
    </mc:Choice>
    <mc:Fallback xmlns="">
      <p:transition advTm="122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105441229"/>
              </p:ext>
            </p:extLst>
          </p:nvPr>
        </p:nvGraphicFramePr>
        <p:xfrm>
          <a:off x="914400" y="1143000"/>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94173779"/>
      </p:ext>
    </p:extLst>
  </p:cSld>
  <p:clrMapOvr>
    <a:masterClrMapping/>
  </p:clrMapOvr>
  <mc:AlternateContent xmlns:mc="http://schemas.openxmlformats.org/markup-compatibility/2006" xmlns:p14="http://schemas.microsoft.com/office/powerpoint/2010/main">
    <mc:Choice Requires="p14">
      <p:transition p14:dur="10" advTm="38811"/>
    </mc:Choice>
    <mc:Fallback xmlns="">
      <p:transition advTm="38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3101" y="3657600"/>
            <a:ext cx="5562600" cy="461665"/>
          </a:xfrm>
          <a:prstGeom prst="rect">
            <a:avLst/>
          </a:prstGeom>
          <a:noFill/>
        </p:spPr>
        <p:txBody>
          <a:bodyPr wrap="square" rtlCol="0">
            <a:spAutoFit/>
          </a:bodyPr>
          <a:lstStyle/>
          <a:p>
            <a:pPr algn="ctr" fontAlgn="auto">
              <a:spcBef>
                <a:spcPts val="0"/>
              </a:spcBef>
              <a:spcAft>
                <a:spcPts val="0"/>
              </a:spcAft>
            </a:pPr>
            <a:r>
              <a:rPr lang="en-US" sz="2400" dirty="0" smtClean="0">
                <a:hlinkClick r:id="rId5"/>
              </a:rPr>
              <a:t>Mathematics@doe.virginia.gov</a:t>
            </a:r>
            <a:r>
              <a:rPr lang="en-US" sz="2400" dirty="0" smtClean="0"/>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40</a:t>
            </a:fld>
            <a:endParaRPr lang="en-US"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TextBox 5"/>
          <p:cNvSpPr txBox="1"/>
          <p:nvPr/>
        </p:nvSpPr>
        <p:spPr>
          <a:xfrm>
            <a:off x="2016671" y="1723696"/>
            <a:ext cx="5244662" cy="1077218"/>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a:t>
            </a:r>
            <a:r>
              <a:rPr lang="en-US" sz="3200" dirty="0" smtClean="0">
                <a:solidFill>
                  <a:srgbClr val="000000"/>
                </a:solidFill>
                <a:latin typeface="Calibri" panose="020F0502020204030204" pitchFamily="34" charset="0"/>
              </a:rPr>
              <a:t>us!</a:t>
            </a:r>
            <a:endParaRPr lang="en-US" sz="3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69257618"/>
      </p:ext>
    </p:extLst>
  </p:cSld>
  <p:clrMapOvr>
    <a:masterClrMapping/>
  </p:clrMapOvr>
  <mc:AlternateContent xmlns:mc="http://schemas.openxmlformats.org/markup-compatibility/2006" xmlns:p14="http://schemas.microsoft.com/office/powerpoint/2010/main">
    <mc:Choice Requires="p14">
      <p:transition p14:dur="10" advTm="21884"/>
    </mc:Choice>
    <mc:Fallback xmlns="">
      <p:transition advTm="21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smtClean="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language 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78961404"/>
      </p:ext>
    </p:extLst>
  </p:cSld>
  <p:clrMapOvr>
    <a:masterClrMapping/>
  </p:clrMapOvr>
  <mc:AlternateContent xmlns:mc="http://schemas.openxmlformats.org/markup-compatibility/2006" xmlns:p14="http://schemas.microsoft.com/office/powerpoint/2010/main">
    <mc:Choice Requires="p14">
      <p:transition p14:dur="10" advTm="33385"/>
    </mc:Choice>
    <mc:Fallback xmlns="">
      <p:transition advTm="33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a:t>
            </a:r>
            <a:r>
              <a:rPr lang="en-US" sz="2400" dirty="0" smtClean="0"/>
              <a:t>mathematical </a:t>
            </a:r>
            <a:r>
              <a:rPr lang="en-US" sz="2400" dirty="0"/>
              <a:t>content knowledge</a:t>
            </a:r>
          </a:p>
          <a:p>
            <a:pPr lvl="1">
              <a:lnSpc>
                <a:spcPct val="90000"/>
              </a:lnSpc>
              <a:buClr>
                <a:schemeClr val="tx1"/>
              </a:buClr>
            </a:pPr>
            <a:r>
              <a:rPr lang="en-US" altLang="en-US" sz="2400" dirty="0"/>
              <a:t>Essential Knowledge and Skills (EKS) – </a:t>
            </a:r>
            <a:r>
              <a:rPr lang="en-US" sz="2400" dirty="0"/>
              <a:t>information that provides expectations for student learning</a:t>
            </a:r>
            <a:endParaRPr lang="en-US" dirty="0"/>
          </a:p>
          <a:p>
            <a:r>
              <a:rPr lang="en-US" sz="2800" dirty="0" smtClean="0"/>
              <a:t>Indicators of SOL sub-bullet added to each bullet within the Essential Knowledge and Skills</a:t>
            </a:r>
          </a:p>
          <a:p>
            <a:r>
              <a:rPr lang="en-US" sz="2800" dirty="0"/>
              <a:t>O</a:t>
            </a:r>
            <a:r>
              <a:rPr lang="en-US" sz="2800" dirty="0" smtClean="0"/>
              <a:t>bjectives measured without a calculator on state assessments are indicated with an asterisk *</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19365582"/>
      </p:ext>
    </p:extLst>
  </p:cSld>
  <p:clrMapOvr>
    <a:masterClrMapping/>
  </p:clrMapOvr>
  <mc:AlternateContent xmlns:mc="http://schemas.openxmlformats.org/markup-compatibility/2006" xmlns:p14="http://schemas.microsoft.com/office/powerpoint/2010/main">
    <mc:Choice Requires="p14">
      <p:transition p14:dur="10" advTm="47236"/>
    </mc:Choice>
    <mc:Fallback xmlns="">
      <p:transition advTm="47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71"/>
          <a:stretch/>
        </p:blipFill>
        <p:spPr bwMode="auto">
          <a:xfrm>
            <a:off x="403760" y="685800"/>
            <a:ext cx="8378289" cy="6019800"/>
          </a:xfrm>
          <a:prstGeom prst="rect">
            <a:avLst/>
          </a:prstGeom>
          <a:solidFill>
            <a:schemeClr val="bg1"/>
          </a:solidFill>
          <a:ln>
            <a:noFill/>
          </a:ln>
          <a:extLst/>
        </p:spPr>
      </p:pic>
      <p:sp>
        <p:nvSpPr>
          <p:cNvPr id="4" name="Oval 3"/>
          <p:cNvSpPr/>
          <p:nvPr/>
        </p:nvSpPr>
        <p:spPr>
          <a:xfrm>
            <a:off x="6019800" y="3657600"/>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685800" y="2795650"/>
            <a:ext cx="1066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3633850"/>
            <a:ext cx="1066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62000" y="4800600"/>
            <a:ext cx="6858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209800" y="4548250"/>
            <a:ext cx="2971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a:p>
        </p:txBody>
      </p:sp>
      <p:sp>
        <p:nvSpPr>
          <p:cNvPr id="10" name="Oval 9"/>
          <p:cNvSpPr/>
          <p:nvPr/>
        </p:nvSpPr>
        <p:spPr>
          <a:xfrm>
            <a:off x="7696200" y="4800600"/>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779820" y="5914901"/>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61507" y="2211572"/>
            <a:ext cx="5071730" cy="443377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83619" y="2225749"/>
            <a:ext cx="3377609" cy="443377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59069" y="1161393"/>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Audio 2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6" name="Rectangle 5"/>
          <p:cNvSpPr/>
          <p:nvPr/>
        </p:nvSpPr>
        <p:spPr>
          <a:xfrm>
            <a:off x="248717" y="965606"/>
            <a:ext cx="285293" cy="16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7847680"/>
      </p:ext>
    </p:extLst>
  </p:cSld>
  <p:clrMapOvr>
    <a:masterClrMapping/>
  </p:clrMapOvr>
  <mc:AlternateContent xmlns:mc="http://schemas.openxmlformats.org/markup-compatibility/2006" xmlns:p14="http://schemas.microsoft.com/office/powerpoint/2010/main">
    <mc:Choice Requires="p14">
      <p:transition p14:dur="10" advTm="44131"/>
    </mc:Choice>
    <mc:Fallback xmlns="">
      <p:transition advTm="44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21"/>
                </p:tgtEl>
              </p:cMediaNode>
            </p:audio>
          </p:childTnLst>
        </p:cTn>
      </p:par>
    </p:tnLst>
    <p:bldLst>
      <p:bldP spid="4" grpId="0" animBg="1"/>
      <p:bldP spid="8" grpId="0" animBg="1"/>
      <p:bldP spid="10" grpId="0" animBg="1"/>
      <p:bldP spid="11" grpId="0" animBg="1"/>
      <p:bldP spid="3"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smtClean="0"/>
              <a:t>Overview – Math 6</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3327591838"/>
              </p:ext>
            </p:extLst>
          </p:nvPr>
        </p:nvGraphicFramePr>
        <p:xfrm>
          <a:off x="304800" y="1524000"/>
          <a:ext cx="8382000" cy="493776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5</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4</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20</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14</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8</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4526"/>
    </mc:Choice>
    <mc:Fallback xmlns="">
      <p:transition advTm="34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2206992790"/>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9</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70027790"/>
      </p:ext>
    </p:extLst>
  </p:cSld>
  <p:clrMapOvr>
    <a:masterClrMapping/>
  </p:clrMapOvr>
  <mc:AlternateContent xmlns:mc="http://schemas.openxmlformats.org/markup-compatibility/2006" xmlns:p14="http://schemas.microsoft.com/office/powerpoint/2010/main">
    <mc:Choice Requires="p14">
      <p:transition p14:dur="10" advTm="16346"/>
    </mc:Choice>
    <mc:Fallback xmlns="">
      <p:transition advTm="16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
</p:tagLst>
</file>

<file path=ppt/tags/tag2.xml><?xml version="1.0" encoding="utf-8"?>
<p:tagLst xmlns:a="http://schemas.openxmlformats.org/drawingml/2006/main" xmlns:r="http://schemas.openxmlformats.org/officeDocument/2006/relationships" xmlns:p="http://schemas.openxmlformats.org/presentationml/2006/main">
  <p:tag name="TIMING" val="|7.4|1.5|14.7|8|3.5|5.6"/>
</p:tagLst>
</file>

<file path=ppt/tags/tag3.xml><?xml version="1.0" encoding="utf-8"?>
<p:tagLst xmlns:a="http://schemas.openxmlformats.org/drawingml/2006/main" xmlns:r="http://schemas.openxmlformats.org/officeDocument/2006/relationships" xmlns:p="http://schemas.openxmlformats.org/presentationml/2006/main">
  <p:tag name="TIMING" val="|7.9|0.9|1.2|2.6|2.6|7.8|4.9|4.1|5.1|3.9|4.2|3.8|6.2"/>
</p:tagLst>
</file>

<file path=ppt/tags/tag4.xml><?xml version="1.0" encoding="utf-8"?>
<p:tagLst xmlns:a="http://schemas.openxmlformats.org/drawingml/2006/main" xmlns:r="http://schemas.openxmlformats.org/officeDocument/2006/relationships" xmlns:p="http://schemas.openxmlformats.org/presentationml/2006/main">
  <p:tag name="TIMING" val="|7.4|1.9|12.9|10.9|4.7"/>
</p:tagLst>
</file>

<file path=ppt/tags/tag5.xml><?xml version="1.0" encoding="utf-8"?>
<p:tagLst xmlns:a="http://schemas.openxmlformats.org/drawingml/2006/main" xmlns:r="http://schemas.openxmlformats.org/officeDocument/2006/relationships" xmlns:p="http://schemas.openxmlformats.org/presentationml/2006/main">
  <p:tag name="TIMING" val="|36.6|15.2|4.3"/>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4504</TotalTime>
  <Words>4361</Words>
  <Application>Microsoft Office PowerPoint</Application>
  <PresentationFormat>On-screen Show (4:3)</PresentationFormat>
  <Paragraphs>538</Paragraphs>
  <Slides>40</Slides>
  <Notes>40</Notes>
  <HiddenSlides>0</HiddenSlides>
  <MMClips>40</MMClips>
  <ScaleCrop>false</ScaleCrop>
  <HeadingPairs>
    <vt:vector size="4" baseType="variant">
      <vt:variant>
        <vt:lpstr>Theme</vt:lpstr>
      </vt:variant>
      <vt:variant>
        <vt:i4>19</vt:i4>
      </vt:variant>
      <vt:variant>
        <vt:lpstr>Slide Titles</vt:lpstr>
      </vt:variant>
      <vt:variant>
        <vt:i4>40</vt:i4>
      </vt:variant>
    </vt:vector>
  </HeadingPairs>
  <TitlesOfParts>
    <vt:vector size="59" baseType="lpstr">
      <vt:lpstr>VDOE</vt:lpstr>
      <vt:lpstr>1_Office Theme</vt:lpstr>
      <vt:lpstr>1_VDOE</vt:lpstr>
      <vt:lpstr>2_VDOE</vt:lpstr>
      <vt:lpstr>3_VDOE</vt:lpstr>
      <vt:lpstr>4_VDOE</vt:lpstr>
      <vt:lpstr>5_VDOE</vt:lpstr>
      <vt:lpstr>6_VDOE</vt:lpstr>
      <vt:lpstr>7_VDOE</vt:lpstr>
      <vt:lpstr>8_VDOE</vt:lpstr>
      <vt:lpstr>9_VDOE</vt:lpstr>
      <vt:lpstr>10_VDOE</vt:lpstr>
      <vt:lpstr>11_VDOE</vt:lpstr>
      <vt:lpstr>12_VDOE</vt:lpstr>
      <vt:lpstr>13_VDOE</vt:lpstr>
      <vt:lpstr>14_VDOE</vt:lpstr>
      <vt:lpstr>15_VDOE</vt:lpstr>
      <vt:lpstr>mathematics</vt:lpstr>
      <vt:lpstr>16_VDOE</vt:lpstr>
      <vt:lpstr>PowerPoint Presentation</vt:lpstr>
      <vt:lpstr>Purpose</vt:lpstr>
      <vt:lpstr>Agenda</vt:lpstr>
      <vt:lpstr>Implementation Timeline</vt:lpstr>
      <vt:lpstr>2016 SOL Revisions – </vt:lpstr>
      <vt:lpstr>Changes to the Curriculum Framework</vt:lpstr>
      <vt:lpstr>PowerPoint Presentation</vt:lpstr>
      <vt:lpstr>Overview – Math 6</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PowerPoint Presentation</vt:lpstr>
      <vt:lpstr>PowerPoint Presentation</vt:lpstr>
      <vt:lpstr>PowerPoint Presentation</vt:lpstr>
      <vt:lpstr>Computation and Estimation</vt:lpstr>
      <vt:lpstr>PowerPoint Presentation</vt:lpstr>
      <vt:lpstr>PowerPoint Presentation</vt:lpstr>
      <vt:lpstr>PowerPoint Presentation</vt:lpstr>
      <vt:lpstr>Measurement and Geometry</vt:lpstr>
      <vt:lpstr>PowerPoint Presentation</vt:lpstr>
      <vt:lpstr>PowerPoint Presentation</vt:lpstr>
      <vt:lpstr>PowerPoint Presentation</vt:lpstr>
      <vt:lpstr>PowerPoint Presentation</vt:lpstr>
      <vt:lpstr>PowerPoint Presentation</vt:lpstr>
      <vt:lpstr>Probability and Statistics</vt:lpstr>
      <vt:lpstr>PowerPoint Presentation</vt:lpstr>
      <vt:lpstr>PowerPoint Presentation</vt:lpstr>
      <vt:lpstr>PowerPoint Presentation</vt:lpstr>
      <vt:lpstr>Patterns, Functions, and Algebra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Mazzacane, Tina (DOE)</cp:lastModifiedBy>
  <cp:revision>370</cp:revision>
  <cp:lastPrinted>2017-04-05T14:56:48Z</cp:lastPrinted>
  <dcterms:created xsi:type="dcterms:W3CDTF">2009-07-21T11:20:02Z</dcterms:created>
  <dcterms:modified xsi:type="dcterms:W3CDTF">2017-04-26T15:05:00Z</dcterms:modified>
</cp:coreProperties>
</file>