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711" r:id="rId3"/>
    <p:sldMasterId id="2147483723" r:id="rId4"/>
    <p:sldMasterId id="2147483735" r:id="rId5"/>
    <p:sldMasterId id="2147483747" r:id="rId6"/>
    <p:sldMasterId id="2147483759" r:id="rId7"/>
    <p:sldMasterId id="2147483771" r:id="rId8"/>
    <p:sldMasterId id="2147483783" r:id="rId9"/>
    <p:sldMasterId id="2147483795" r:id="rId10"/>
    <p:sldMasterId id="2147483807" r:id="rId11"/>
    <p:sldMasterId id="2147483819" r:id="rId12"/>
    <p:sldMasterId id="2147483831" r:id="rId13"/>
    <p:sldMasterId id="2147483843" r:id="rId14"/>
    <p:sldMasterId id="2147483855" r:id="rId15"/>
    <p:sldMasterId id="2147483867" r:id="rId16"/>
    <p:sldMasterId id="2147483879" r:id="rId17"/>
  </p:sldMasterIdLst>
  <p:notesMasterIdLst>
    <p:notesMasterId r:id="rId49"/>
  </p:notesMasterIdLst>
  <p:handoutMasterIdLst>
    <p:handoutMasterId r:id="rId50"/>
  </p:handoutMasterIdLst>
  <p:sldIdLst>
    <p:sldId id="277" r:id="rId18"/>
    <p:sldId id="325" r:id="rId19"/>
    <p:sldId id="286" r:id="rId20"/>
    <p:sldId id="317" r:id="rId21"/>
    <p:sldId id="341" r:id="rId22"/>
    <p:sldId id="327" r:id="rId23"/>
    <p:sldId id="328" r:id="rId24"/>
    <p:sldId id="279" r:id="rId25"/>
    <p:sldId id="329" r:id="rId26"/>
    <p:sldId id="330" r:id="rId27"/>
    <p:sldId id="334" r:id="rId28"/>
    <p:sldId id="335" r:id="rId29"/>
    <p:sldId id="294" r:id="rId30"/>
    <p:sldId id="287" r:id="rId31"/>
    <p:sldId id="288" r:id="rId32"/>
    <p:sldId id="289" r:id="rId33"/>
    <p:sldId id="336" r:id="rId34"/>
    <p:sldId id="295" r:id="rId35"/>
    <p:sldId id="290" r:id="rId36"/>
    <p:sldId id="291" r:id="rId37"/>
    <p:sldId id="292" r:id="rId38"/>
    <p:sldId id="337" r:id="rId39"/>
    <p:sldId id="296" r:id="rId40"/>
    <p:sldId id="299" r:id="rId41"/>
    <p:sldId id="338" r:id="rId42"/>
    <p:sldId id="339" r:id="rId43"/>
    <p:sldId id="340" r:id="rId44"/>
    <p:sldId id="297" r:id="rId45"/>
    <p:sldId id="300" r:id="rId46"/>
    <p:sldId id="301" r:id="rId47"/>
    <p:sldId id="333" r:id="rId48"/>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9BFF"/>
    <a:srgbClr val="000000"/>
    <a:srgbClr val="FFFF00"/>
    <a:srgbClr val="FF9900"/>
    <a:srgbClr val="003399"/>
    <a:srgbClr val="0000CC"/>
    <a:srgbClr val="3333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95" autoAdjust="0"/>
  </p:normalViewPr>
  <p:slideViewPr>
    <p:cSldViewPr>
      <p:cViewPr>
        <p:scale>
          <a:sx n="80" d="100"/>
          <a:sy n="80" d="100"/>
        </p:scale>
        <p:origin x="-780" y="10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8.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DE9B8-B317-482B-B667-351B1F88A1D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6F04575E-A9A0-471C-883C-FB6E889E186F}">
      <dgm:prSet phldrT="[Text]"/>
      <dgm:spPr>
        <a:solidFill>
          <a:srgbClr val="92D050"/>
        </a:solidFill>
      </dgm:spPr>
      <dgm:t>
        <a:bodyPr/>
        <a:lstStyle/>
        <a:p>
          <a:r>
            <a:rPr lang="en-US" b="1" dirty="0" smtClean="0">
              <a:solidFill>
                <a:schemeClr val="tx1"/>
              </a:solidFill>
              <a:latin typeface="Calibri" panose="020F0502020204030204" pitchFamily="34" charset="0"/>
            </a:rPr>
            <a:t>Mathematical Understanding</a:t>
          </a:r>
          <a:endParaRPr lang="en-US" b="1" dirty="0">
            <a:solidFill>
              <a:schemeClr val="tx1"/>
            </a:solidFill>
            <a:latin typeface="Calibri" panose="020F0502020204030204" pitchFamily="34" charset="0"/>
          </a:endParaRPr>
        </a:p>
      </dgm:t>
    </dgm:pt>
    <dgm:pt modelId="{AB24C404-C7C6-48A4-BCE9-5F40EDAD7ABC}" type="parTrans" cxnId="{BB184B1B-D4AE-4FE5-BD64-ADFFB335E945}">
      <dgm:prSet/>
      <dgm:spPr/>
      <dgm:t>
        <a:bodyPr/>
        <a:lstStyle/>
        <a:p>
          <a:endParaRPr lang="en-US"/>
        </a:p>
      </dgm:t>
    </dgm:pt>
    <dgm:pt modelId="{0595CD3D-B95A-422F-8962-8537F24C1D85}" type="sibTrans" cxnId="{BB184B1B-D4AE-4FE5-BD64-ADFFB335E945}">
      <dgm:prSet/>
      <dgm:spPr/>
      <dgm:t>
        <a:bodyPr/>
        <a:lstStyle/>
        <a:p>
          <a:endParaRPr lang="en-US"/>
        </a:p>
      </dgm:t>
    </dgm:pt>
    <dgm:pt modelId="{B2574EAE-DBFD-4C33-BF57-73E0F4D6BCE1}">
      <dgm:prSet phldrT="[Text]"/>
      <dgm:spPr>
        <a:solidFill>
          <a:srgbClr val="FCA2E9"/>
        </a:solidFill>
      </dgm:spPr>
      <dgm:t>
        <a:bodyPr/>
        <a:lstStyle/>
        <a:p>
          <a:r>
            <a:rPr lang="en-US" b="1" dirty="0" smtClean="0">
              <a:solidFill>
                <a:schemeClr val="tx1"/>
              </a:solidFill>
              <a:latin typeface="Calibri" panose="020F0502020204030204" pitchFamily="34" charset="0"/>
            </a:rPr>
            <a:t>Problem Solving</a:t>
          </a:r>
          <a:endParaRPr lang="en-US" b="1" dirty="0">
            <a:solidFill>
              <a:schemeClr val="tx1"/>
            </a:solidFill>
            <a:latin typeface="Calibri" panose="020F0502020204030204" pitchFamily="34" charset="0"/>
          </a:endParaRPr>
        </a:p>
      </dgm:t>
    </dgm:pt>
    <dgm:pt modelId="{813AC12C-07B6-4510-9BD7-9D9CF3D78F46}" type="parTrans" cxnId="{E111F3F7-2A92-41FF-85B6-73CC8E293C67}">
      <dgm:prSet/>
      <dgm:spPr>
        <a:solidFill>
          <a:schemeClr val="tx2"/>
        </a:solidFill>
      </dgm:spPr>
      <dgm:t>
        <a:bodyPr/>
        <a:lstStyle/>
        <a:p>
          <a:endParaRPr lang="en-US" dirty="0"/>
        </a:p>
      </dgm:t>
    </dgm:pt>
    <dgm:pt modelId="{4F14DB01-E23A-47C0-BE72-3DE0DF926B74}" type="sibTrans" cxnId="{E111F3F7-2A92-41FF-85B6-73CC8E293C67}">
      <dgm:prSet/>
      <dgm:spPr/>
      <dgm:t>
        <a:bodyPr/>
        <a:lstStyle/>
        <a:p>
          <a:endParaRPr lang="en-US"/>
        </a:p>
      </dgm:t>
    </dgm:pt>
    <dgm:pt modelId="{02B615A3-B6FC-4048-AAF3-ED3CAF758B61}">
      <dgm:prSet phldrT="[Text]"/>
      <dgm:spPr>
        <a:solidFill>
          <a:schemeClr val="accent6">
            <a:lumMod val="40000"/>
            <a:lumOff val="60000"/>
          </a:schemeClr>
        </a:solidFill>
      </dgm:spPr>
      <dgm:t>
        <a:bodyPr/>
        <a:lstStyle/>
        <a:p>
          <a:r>
            <a:rPr lang="en-US" b="1" dirty="0" smtClean="0">
              <a:solidFill>
                <a:schemeClr val="tx1"/>
              </a:solidFill>
              <a:latin typeface="Calibri" panose="020F0502020204030204" pitchFamily="34" charset="0"/>
            </a:rPr>
            <a:t>Connections</a:t>
          </a:r>
          <a:endParaRPr lang="en-US" b="1" dirty="0">
            <a:solidFill>
              <a:schemeClr val="tx1"/>
            </a:solidFill>
            <a:latin typeface="Calibri" panose="020F0502020204030204" pitchFamily="34" charset="0"/>
          </a:endParaRPr>
        </a:p>
      </dgm:t>
    </dgm:pt>
    <dgm:pt modelId="{010F949A-DE42-4233-8E13-94876DB0F121}" type="parTrans" cxnId="{F2D2C8EB-3489-44EF-82AD-D924347A494E}">
      <dgm:prSet/>
      <dgm:spPr>
        <a:solidFill>
          <a:schemeClr val="tx2"/>
        </a:solidFill>
      </dgm:spPr>
      <dgm:t>
        <a:bodyPr/>
        <a:lstStyle/>
        <a:p>
          <a:endParaRPr lang="en-US" dirty="0"/>
        </a:p>
      </dgm:t>
    </dgm:pt>
    <dgm:pt modelId="{F67816EC-5BE3-4721-AA83-BD5B5D02F36C}" type="sibTrans" cxnId="{F2D2C8EB-3489-44EF-82AD-D924347A494E}">
      <dgm:prSet/>
      <dgm:spPr/>
      <dgm:t>
        <a:bodyPr/>
        <a:lstStyle/>
        <a:p>
          <a:endParaRPr lang="en-US"/>
        </a:p>
      </dgm:t>
    </dgm:pt>
    <dgm:pt modelId="{991F1DF5-97F1-4382-A25E-0F2FBFA374C1}">
      <dgm:prSet phldrT="[Text]"/>
      <dgm:spPr>
        <a:solidFill>
          <a:srgbClr val="FFC000"/>
        </a:solidFill>
      </dgm:spPr>
      <dgm:t>
        <a:bodyPr/>
        <a:lstStyle/>
        <a:p>
          <a:r>
            <a:rPr lang="en-US" b="1" dirty="0" smtClean="0">
              <a:solidFill>
                <a:schemeClr val="tx1"/>
              </a:solidFill>
              <a:latin typeface="Calibri" panose="020F0502020204030204" pitchFamily="34" charset="0"/>
            </a:rPr>
            <a:t>Communication</a:t>
          </a:r>
          <a:endParaRPr lang="en-US" b="1" dirty="0">
            <a:solidFill>
              <a:schemeClr val="tx1"/>
            </a:solidFill>
            <a:latin typeface="Calibri" panose="020F0502020204030204" pitchFamily="34" charset="0"/>
          </a:endParaRPr>
        </a:p>
      </dgm:t>
    </dgm:pt>
    <dgm:pt modelId="{344715AD-2FA0-4C29-A6D6-3A07F3CC168C}" type="parTrans" cxnId="{4C387D09-BE8E-400B-BF10-BAA03279DCFF}">
      <dgm:prSet/>
      <dgm:spPr>
        <a:solidFill>
          <a:schemeClr val="tx2"/>
        </a:solidFill>
      </dgm:spPr>
      <dgm:t>
        <a:bodyPr/>
        <a:lstStyle/>
        <a:p>
          <a:endParaRPr lang="en-US" dirty="0"/>
        </a:p>
      </dgm:t>
    </dgm:pt>
    <dgm:pt modelId="{5EE89F39-D224-49A0-8641-5C0C2A24185C}" type="sibTrans" cxnId="{4C387D09-BE8E-400B-BF10-BAA03279DCFF}">
      <dgm:prSet/>
      <dgm:spPr/>
      <dgm:t>
        <a:bodyPr/>
        <a:lstStyle/>
        <a:p>
          <a:endParaRPr lang="en-US"/>
        </a:p>
      </dgm:t>
    </dgm:pt>
    <dgm:pt modelId="{CEFA38EF-FA52-4C6D-AC7E-6E74EF2E7270}">
      <dgm:prSet/>
      <dgm:spPr>
        <a:solidFill>
          <a:srgbClr val="00B0F0"/>
        </a:solidFill>
      </dgm:spPr>
      <dgm:t>
        <a:bodyPr/>
        <a:lstStyle/>
        <a:p>
          <a:r>
            <a:rPr lang="en-US" b="1" dirty="0" smtClean="0">
              <a:solidFill>
                <a:schemeClr val="tx1"/>
              </a:solidFill>
              <a:latin typeface="Calibri" panose="020F0502020204030204" pitchFamily="34" charset="0"/>
            </a:rPr>
            <a:t>Representations</a:t>
          </a:r>
          <a:endParaRPr lang="en-US" b="1" dirty="0">
            <a:solidFill>
              <a:schemeClr val="tx1"/>
            </a:solidFill>
            <a:latin typeface="Calibri" panose="020F0502020204030204" pitchFamily="34" charset="0"/>
          </a:endParaRPr>
        </a:p>
      </dgm:t>
    </dgm:pt>
    <dgm:pt modelId="{D964B8ED-C314-4624-8C1C-7564D4BE8552}" type="parTrans" cxnId="{73C621E9-A254-48DD-BB71-01E123546763}">
      <dgm:prSet/>
      <dgm:spPr>
        <a:solidFill>
          <a:schemeClr val="accent4"/>
        </a:solidFill>
      </dgm:spPr>
      <dgm:t>
        <a:bodyPr/>
        <a:lstStyle/>
        <a:p>
          <a:endParaRPr lang="en-US" dirty="0"/>
        </a:p>
      </dgm:t>
    </dgm:pt>
    <dgm:pt modelId="{6C20B942-26B9-4990-80F6-11F9676CABE4}" type="sibTrans" cxnId="{73C621E9-A254-48DD-BB71-01E123546763}">
      <dgm:prSet/>
      <dgm:spPr/>
      <dgm:t>
        <a:bodyPr/>
        <a:lstStyle/>
        <a:p>
          <a:endParaRPr lang="en-US"/>
        </a:p>
      </dgm:t>
    </dgm:pt>
    <dgm:pt modelId="{F20067FA-969B-4BE6-8A86-EA739D2A556F}">
      <dgm:prSet/>
      <dgm:spPr>
        <a:solidFill>
          <a:schemeClr val="accent1">
            <a:lumMod val="90000"/>
          </a:schemeClr>
        </a:solidFill>
      </dgm:spPr>
      <dgm:t>
        <a:bodyPr/>
        <a:lstStyle/>
        <a:p>
          <a:r>
            <a:rPr lang="en-US" b="1" dirty="0" smtClean="0">
              <a:solidFill>
                <a:schemeClr val="tx1"/>
              </a:solidFill>
              <a:latin typeface="Calibri" panose="020F0502020204030204" pitchFamily="34" charset="0"/>
            </a:rPr>
            <a:t>Reasoning</a:t>
          </a:r>
          <a:endParaRPr lang="en-US" b="1" dirty="0">
            <a:solidFill>
              <a:schemeClr val="tx1"/>
            </a:solidFill>
            <a:latin typeface="Calibri" panose="020F0502020204030204" pitchFamily="34" charset="0"/>
          </a:endParaRPr>
        </a:p>
      </dgm:t>
    </dgm:pt>
    <dgm:pt modelId="{7A128194-4FBF-45DA-BEDF-42B3D28D2A00}" type="parTrans" cxnId="{4D2D6174-25DD-4D41-850B-E18A02CF5EE9}">
      <dgm:prSet/>
      <dgm:spPr>
        <a:solidFill>
          <a:schemeClr val="accent4"/>
        </a:solidFill>
      </dgm:spPr>
      <dgm:t>
        <a:bodyPr/>
        <a:lstStyle/>
        <a:p>
          <a:endParaRPr lang="en-US" dirty="0"/>
        </a:p>
      </dgm:t>
    </dgm:pt>
    <dgm:pt modelId="{5A0AFCBC-C398-4F07-9B62-84A9016205DC}" type="sibTrans" cxnId="{4D2D6174-25DD-4D41-850B-E18A02CF5EE9}">
      <dgm:prSet/>
      <dgm:spPr/>
      <dgm:t>
        <a:bodyPr/>
        <a:lstStyle/>
        <a:p>
          <a:endParaRPr lang="en-US"/>
        </a:p>
      </dgm:t>
    </dgm:pt>
    <dgm:pt modelId="{64050A12-537F-4D45-B824-B1203E4C1386}" type="pres">
      <dgm:prSet presAssocID="{EFBDE9B8-B317-482B-B667-351B1F88A1DD}" presName="cycle" presStyleCnt="0">
        <dgm:presLayoutVars>
          <dgm:chMax val="1"/>
          <dgm:dir/>
          <dgm:animLvl val="ctr"/>
          <dgm:resizeHandles val="exact"/>
        </dgm:presLayoutVars>
      </dgm:prSet>
      <dgm:spPr/>
      <dgm:t>
        <a:bodyPr/>
        <a:lstStyle/>
        <a:p>
          <a:endParaRPr lang="en-US"/>
        </a:p>
      </dgm:t>
    </dgm:pt>
    <dgm:pt modelId="{F6411FBA-8159-4939-9DEF-305EB6764B25}" type="pres">
      <dgm:prSet presAssocID="{6F04575E-A9A0-471C-883C-FB6E889E186F}" presName="centerShape" presStyleLbl="node0" presStyleIdx="0" presStyleCnt="1"/>
      <dgm:spPr/>
      <dgm:t>
        <a:bodyPr/>
        <a:lstStyle/>
        <a:p>
          <a:endParaRPr lang="en-US"/>
        </a:p>
      </dgm:t>
    </dgm:pt>
    <dgm:pt modelId="{5AC22849-EEAC-4113-BFE3-BA1934FD267B}" type="pres">
      <dgm:prSet presAssocID="{813AC12C-07B6-4510-9BD7-9D9CF3D78F46}" presName="parTrans" presStyleLbl="bgSibTrans2D1" presStyleIdx="0" presStyleCnt="5"/>
      <dgm:spPr/>
      <dgm:t>
        <a:bodyPr/>
        <a:lstStyle/>
        <a:p>
          <a:endParaRPr lang="en-US"/>
        </a:p>
      </dgm:t>
    </dgm:pt>
    <dgm:pt modelId="{AFCCC62F-56E2-4F3B-9077-729593801380}" type="pres">
      <dgm:prSet presAssocID="{B2574EAE-DBFD-4C33-BF57-73E0F4D6BCE1}" presName="node" presStyleLbl="node1" presStyleIdx="0" presStyleCnt="5">
        <dgm:presLayoutVars>
          <dgm:bulletEnabled val="1"/>
        </dgm:presLayoutVars>
      </dgm:prSet>
      <dgm:spPr/>
      <dgm:t>
        <a:bodyPr/>
        <a:lstStyle/>
        <a:p>
          <a:endParaRPr lang="en-US"/>
        </a:p>
      </dgm:t>
    </dgm:pt>
    <dgm:pt modelId="{96F5FE34-0723-4CD9-9A3C-CC1C56BC9F8A}" type="pres">
      <dgm:prSet presAssocID="{010F949A-DE42-4233-8E13-94876DB0F121}" presName="parTrans" presStyleLbl="bgSibTrans2D1" presStyleIdx="1" presStyleCnt="5"/>
      <dgm:spPr/>
      <dgm:t>
        <a:bodyPr/>
        <a:lstStyle/>
        <a:p>
          <a:endParaRPr lang="en-US"/>
        </a:p>
      </dgm:t>
    </dgm:pt>
    <dgm:pt modelId="{B5F08414-A619-4381-B90B-FBB7E94B795D}" type="pres">
      <dgm:prSet presAssocID="{02B615A3-B6FC-4048-AAF3-ED3CAF758B61}" presName="node" presStyleLbl="node1" presStyleIdx="1" presStyleCnt="5">
        <dgm:presLayoutVars>
          <dgm:bulletEnabled val="1"/>
        </dgm:presLayoutVars>
      </dgm:prSet>
      <dgm:spPr/>
      <dgm:t>
        <a:bodyPr/>
        <a:lstStyle/>
        <a:p>
          <a:endParaRPr lang="en-US"/>
        </a:p>
      </dgm:t>
    </dgm:pt>
    <dgm:pt modelId="{674B4F6A-4C96-4E81-AB22-020FC5D2225A}" type="pres">
      <dgm:prSet presAssocID="{344715AD-2FA0-4C29-A6D6-3A07F3CC168C}" presName="parTrans" presStyleLbl="bgSibTrans2D1" presStyleIdx="2" presStyleCnt="5"/>
      <dgm:spPr/>
      <dgm:t>
        <a:bodyPr/>
        <a:lstStyle/>
        <a:p>
          <a:endParaRPr lang="en-US"/>
        </a:p>
      </dgm:t>
    </dgm:pt>
    <dgm:pt modelId="{3D157311-767A-4355-81C2-02A26AA1D10C}" type="pres">
      <dgm:prSet presAssocID="{991F1DF5-97F1-4382-A25E-0F2FBFA374C1}" presName="node" presStyleLbl="node1" presStyleIdx="2" presStyleCnt="5">
        <dgm:presLayoutVars>
          <dgm:bulletEnabled val="1"/>
        </dgm:presLayoutVars>
      </dgm:prSet>
      <dgm:spPr/>
      <dgm:t>
        <a:bodyPr/>
        <a:lstStyle/>
        <a:p>
          <a:endParaRPr lang="en-US"/>
        </a:p>
      </dgm:t>
    </dgm:pt>
    <dgm:pt modelId="{7A05156E-8E49-4A6D-9005-8305C00F49E1}" type="pres">
      <dgm:prSet presAssocID="{D964B8ED-C314-4624-8C1C-7564D4BE8552}" presName="parTrans" presStyleLbl="bgSibTrans2D1" presStyleIdx="3" presStyleCnt="5"/>
      <dgm:spPr/>
      <dgm:t>
        <a:bodyPr/>
        <a:lstStyle/>
        <a:p>
          <a:endParaRPr lang="en-US"/>
        </a:p>
      </dgm:t>
    </dgm:pt>
    <dgm:pt modelId="{A245B6CD-5C93-4120-A18D-F485447C3F45}" type="pres">
      <dgm:prSet presAssocID="{CEFA38EF-FA52-4C6D-AC7E-6E74EF2E7270}" presName="node" presStyleLbl="node1" presStyleIdx="3" presStyleCnt="5">
        <dgm:presLayoutVars>
          <dgm:bulletEnabled val="1"/>
        </dgm:presLayoutVars>
      </dgm:prSet>
      <dgm:spPr/>
      <dgm:t>
        <a:bodyPr/>
        <a:lstStyle/>
        <a:p>
          <a:endParaRPr lang="en-US"/>
        </a:p>
      </dgm:t>
    </dgm:pt>
    <dgm:pt modelId="{A81DFC79-0F78-4D71-BF26-1C518BA26871}" type="pres">
      <dgm:prSet presAssocID="{7A128194-4FBF-45DA-BEDF-42B3D28D2A00}" presName="parTrans" presStyleLbl="bgSibTrans2D1" presStyleIdx="4" presStyleCnt="5"/>
      <dgm:spPr/>
      <dgm:t>
        <a:bodyPr/>
        <a:lstStyle/>
        <a:p>
          <a:endParaRPr lang="en-US"/>
        </a:p>
      </dgm:t>
    </dgm:pt>
    <dgm:pt modelId="{955A2B7A-C9AD-4E7A-B468-380068A138FE}" type="pres">
      <dgm:prSet presAssocID="{F20067FA-969B-4BE6-8A86-EA739D2A556F}" presName="node" presStyleLbl="node1" presStyleIdx="4" presStyleCnt="5">
        <dgm:presLayoutVars>
          <dgm:bulletEnabled val="1"/>
        </dgm:presLayoutVars>
      </dgm:prSet>
      <dgm:spPr/>
      <dgm:t>
        <a:bodyPr/>
        <a:lstStyle/>
        <a:p>
          <a:endParaRPr lang="en-US"/>
        </a:p>
      </dgm:t>
    </dgm:pt>
  </dgm:ptLst>
  <dgm:cxnLst>
    <dgm:cxn modelId="{DB018B81-D0BE-4CEC-8697-06F1EDFBDCB9}" type="presOf" srcId="{02B615A3-B6FC-4048-AAF3-ED3CAF758B61}" destId="{B5F08414-A619-4381-B90B-FBB7E94B795D}" srcOrd="0" destOrd="0" presId="urn:microsoft.com/office/officeart/2005/8/layout/radial4"/>
    <dgm:cxn modelId="{E1D98E7E-200E-4D87-94E8-5106E8BEB6D6}" type="presOf" srcId="{EFBDE9B8-B317-482B-B667-351B1F88A1DD}" destId="{64050A12-537F-4D45-B824-B1203E4C1386}" srcOrd="0" destOrd="0" presId="urn:microsoft.com/office/officeart/2005/8/layout/radial4"/>
    <dgm:cxn modelId="{2EF1C606-D440-4565-B32A-50F3109DF595}" type="presOf" srcId="{344715AD-2FA0-4C29-A6D6-3A07F3CC168C}" destId="{674B4F6A-4C96-4E81-AB22-020FC5D2225A}" srcOrd="0" destOrd="0" presId="urn:microsoft.com/office/officeart/2005/8/layout/radial4"/>
    <dgm:cxn modelId="{4C387D09-BE8E-400B-BF10-BAA03279DCFF}" srcId="{6F04575E-A9A0-471C-883C-FB6E889E186F}" destId="{991F1DF5-97F1-4382-A25E-0F2FBFA374C1}" srcOrd="2" destOrd="0" parTransId="{344715AD-2FA0-4C29-A6D6-3A07F3CC168C}" sibTransId="{5EE89F39-D224-49A0-8641-5C0C2A24185C}"/>
    <dgm:cxn modelId="{ECA8A3AB-4E78-478E-AE00-56662586ED63}" type="presOf" srcId="{991F1DF5-97F1-4382-A25E-0F2FBFA374C1}" destId="{3D157311-767A-4355-81C2-02A26AA1D10C}" srcOrd="0" destOrd="0" presId="urn:microsoft.com/office/officeart/2005/8/layout/radial4"/>
    <dgm:cxn modelId="{9B905E08-3745-4B23-B9FB-1F718EB04476}" type="presOf" srcId="{B2574EAE-DBFD-4C33-BF57-73E0F4D6BCE1}" destId="{AFCCC62F-56E2-4F3B-9077-729593801380}" srcOrd="0" destOrd="0" presId="urn:microsoft.com/office/officeart/2005/8/layout/radial4"/>
    <dgm:cxn modelId="{BB184B1B-D4AE-4FE5-BD64-ADFFB335E945}" srcId="{EFBDE9B8-B317-482B-B667-351B1F88A1DD}" destId="{6F04575E-A9A0-471C-883C-FB6E889E186F}" srcOrd="0" destOrd="0" parTransId="{AB24C404-C7C6-48A4-BCE9-5F40EDAD7ABC}" sibTransId="{0595CD3D-B95A-422F-8962-8537F24C1D85}"/>
    <dgm:cxn modelId="{09826CCA-119C-4B95-A4EE-FD861663126F}" type="presOf" srcId="{7A128194-4FBF-45DA-BEDF-42B3D28D2A00}" destId="{A81DFC79-0F78-4D71-BF26-1C518BA26871}" srcOrd="0" destOrd="0" presId="urn:microsoft.com/office/officeart/2005/8/layout/radial4"/>
    <dgm:cxn modelId="{4D2D6174-25DD-4D41-850B-E18A02CF5EE9}" srcId="{6F04575E-A9A0-471C-883C-FB6E889E186F}" destId="{F20067FA-969B-4BE6-8A86-EA739D2A556F}" srcOrd="4" destOrd="0" parTransId="{7A128194-4FBF-45DA-BEDF-42B3D28D2A00}" sibTransId="{5A0AFCBC-C398-4F07-9B62-84A9016205DC}"/>
    <dgm:cxn modelId="{FAEFB944-A8A2-4D38-A53B-578FAF28B808}" type="presOf" srcId="{D964B8ED-C314-4624-8C1C-7564D4BE8552}" destId="{7A05156E-8E49-4A6D-9005-8305C00F49E1}" srcOrd="0" destOrd="0" presId="urn:microsoft.com/office/officeart/2005/8/layout/radial4"/>
    <dgm:cxn modelId="{F22AD221-CDB7-408F-B993-0336F49BC97D}" type="presOf" srcId="{010F949A-DE42-4233-8E13-94876DB0F121}" destId="{96F5FE34-0723-4CD9-9A3C-CC1C56BC9F8A}" srcOrd="0" destOrd="0" presId="urn:microsoft.com/office/officeart/2005/8/layout/radial4"/>
    <dgm:cxn modelId="{FBDF4F1D-4610-48FA-89BF-02BC094215BD}" type="presOf" srcId="{F20067FA-969B-4BE6-8A86-EA739D2A556F}" destId="{955A2B7A-C9AD-4E7A-B468-380068A138FE}" srcOrd="0" destOrd="0" presId="urn:microsoft.com/office/officeart/2005/8/layout/radial4"/>
    <dgm:cxn modelId="{E111F3F7-2A92-41FF-85B6-73CC8E293C67}" srcId="{6F04575E-A9A0-471C-883C-FB6E889E186F}" destId="{B2574EAE-DBFD-4C33-BF57-73E0F4D6BCE1}" srcOrd="0" destOrd="0" parTransId="{813AC12C-07B6-4510-9BD7-9D9CF3D78F46}" sibTransId="{4F14DB01-E23A-47C0-BE72-3DE0DF926B74}"/>
    <dgm:cxn modelId="{7B1EC98F-13C9-498D-8952-4CFF7684C40B}" type="presOf" srcId="{CEFA38EF-FA52-4C6D-AC7E-6E74EF2E7270}" destId="{A245B6CD-5C93-4120-A18D-F485447C3F45}" srcOrd="0" destOrd="0" presId="urn:microsoft.com/office/officeart/2005/8/layout/radial4"/>
    <dgm:cxn modelId="{73C621E9-A254-48DD-BB71-01E123546763}" srcId="{6F04575E-A9A0-471C-883C-FB6E889E186F}" destId="{CEFA38EF-FA52-4C6D-AC7E-6E74EF2E7270}" srcOrd="3" destOrd="0" parTransId="{D964B8ED-C314-4624-8C1C-7564D4BE8552}" sibTransId="{6C20B942-26B9-4990-80F6-11F9676CABE4}"/>
    <dgm:cxn modelId="{F2D2C8EB-3489-44EF-82AD-D924347A494E}" srcId="{6F04575E-A9A0-471C-883C-FB6E889E186F}" destId="{02B615A3-B6FC-4048-AAF3-ED3CAF758B61}" srcOrd="1" destOrd="0" parTransId="{010F949A-DE42-4233-8E13-94876DB0F121}" sibTransId="{F67816EC-5BE3-4721-AA83-BD5B5D02F36C}"/>
    <dgm:cxn modelId="{D6E0D28B-1B49-42A7-8627-D41BF11D9111}" type="presOf" srcId="{6F04575E-A9A0-471C-883C-FB6E889E186F}" destId="{F6411FBA-8159-4939-9DEF-305EB6764B25}" srcOrd="0" destOrd="0" presId="urn:microsoft.com/office/officeart/2005/8/layout/radial4"/>
    <dgm:cxn modelId="{CC94E83A-9D78-4A6D-9F7C-BD1BD363BCE8}" type="presOf" srcId="{813AC12C-07B6-4510-9BD7-9D9CF3D78F46}" destId="{5AC22849-EEAC-4113-BFE3-BA1934FD267B}" srcOrd="0" destOrd="0" presId="urn:microsoft.com/office/officeart/2005/8/layout/radial4"/>
    <dgm:cxn modelId="{86CD5558-1D7E-4FB7-8ABD-0E33252247C4}" type="presParOf" srcId="{64050A12-537F-4D45-B824-B1203E4C1386}" destId="{F6411FBA-8159-4939-9DEF-305EB6764B25}" srcOrd="0" destOrd="0" presId="urn:microsoft.com/office/officeart/2005/8/layout/radial4"/>
    <dgm:cxn modelId="{21D63452-BF94-4782-A260-26C39491CEC8}" type="presParOf" srcId="{64050A12-537F-4D45-B824-B1203E4C1386}" destId="{5AC22849-EEAC-4113-BFE3-BA1934FD267B}" srcOrd="1" destOrd="0" presId="urn:microsoft.com/office/officeart/2005/8/layout/radial4"/>
    <dgm:cxn modelId="{19148DED-6E0C-4427-AE31-18201858D1EF}" type="presParOf" srcId="{64050A12-537F-4D45-B824-B1203E4C1386}" destId="{AFCCC62F-56E2-4F3B-9077-729593801380}" srcOrd="2" destOrd="0" presId="urn:microsoft.com/office/officeart/2005/8/layout/radial4"/>
    <dgm:cxn modelId="{1E095086-DF21-47F3-8FC1-AB2E3FB924ED}" type="presParOf" srcId="{64050A12-537F-4D45-B824-B1203E4C1386}" destId="{96F5FE34-0723-4CD9-9A3C-CC1C56BC9F8A}" srcOrd="3" destOrd="0" presId="urn:microsoft.com/office/officeart/2005/8/layout/radial4"/>
    <dgm:cxn modelId="{BFDCD891-331D-4703-A77C-E3FA244CB669}" type="presParOf" srcId="{64050A12-537F-4D45-B824-B1203E4C1386}" destId="{B5F08414-A619-4381-B90B-FBB7E94B795D}" srcOrd="4" destOrd="0" presId="urn:microsoft.com/office/officeart/2005/8/layout/radial4"/>
    <dgm:cxn modelId="{03C89C2F-111E-4769-8015-38ECC799FC57}" type="presParOf" srcId="{64050A12-537F-4D45-B824-B1203E4C1386}" destId="{674B4F6A-4C96-4E81-AB22-020FC5D2225A}" srcOrd="5" destOrd="0" presId="urn:microsoft.com/office/officeart/2005/8/layout/radial4"/>
    <dgm:cxn modelId="{196D7BE7-7501-47A4-A5F7-6854D9DBBBC2}" type="presParOf" srcId="{64050A12-537F-4D45-B824-B1203E4C1386}" destId="{3D157311-767A-4355-81C2-02A26AA1D10C}" srcOrd="6" destOrd="0" presId="urn:microsoft.com/office/officeart/2005/8/layout/radial4"/>
    <dgm:cxn modelId="{7A5EC7FE-8192-4CE2-9A10-D26F687EBF0A}" type="presParOf" srcId="{64050A12-537F-4D45-B824-B1203E4C1386}" destId="{7A05156E-8E49-4A6D-9005-8305C00F49E1}" srcOrd="7" destOrd="0" presId="urn:microsoft.com/office/officeart/2005/8/layout/radial4"/>
    <dgm:cxn modelId="{44ABB0EE-C2D7-44A1-A5BC-0368B9DEEB78}" type="presParOf" srcId="{64050A12-537F-4D45-B824-B1203E4C1386}" destId="{A245B6CD-5C93-4120-A18D-F485447C3F45}" srcOrd="8" destOrd="0" presId="urn:microsoft.com/office/officeart/2005/8/layout/radial4"/>
    <dgm:cxn modelId="{76E01818-BDB4-4EDE-BDBF-D663CEDEFD49}" type="presParOf" srcId="{64050A12-537F-4D45-B824-B1203E4C1386}" destId="{A81DFC79-0F78-4D71-BF26-1C518BA26871}" srcOrd="9" destOrd="0" presId="urn:microsoft.com/office/officeart/2005/8/layout/radial4"/>
    <dgm:cxn modelId="{2A735E77-50B9-421C-909C-4581F2634A76}" type="presParOf" srcId="{64050A12-537F-4D45-B824-B1203E4C1386}" destId="{955A2B7A-C9AD-4E7A-B468-380068A138FE}" srcOrd="10"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pPr>
              <a:defRPr/>
            </a:pPr>
            <a:endParaRPr lang="en-US" dirty="0"/>
          </a:p>
        </p:txBody>
      </p:sp>
      <p:sp>
        <p:nvSpPr>
          <p:cNvPr id="54275" name="Rectangle 3"/>
          <p:cNvSpPr>
            <a:spLocks noGrp="1" noChangeArrowheads="1"/>
          </p:cNvSpPr>
          <p:nvPr>
            <p:ph type="dt" sz="quarter" idx="1"/>
          </p:nvPr>
        </p:nvSpPr>
        <p:spPr bwMode="auto">
          <a:xfrm>
            <a:off x="389850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pPr>
              <a:defRPr/>
            </a:pPr>
            <a:fld id="{F6224807-568A-43D2-8BD5-7BAD6130BE89}" type="datetimeFigureOut">
              <a:rPr lang="en-US"/>
              <a:pPr>
                <a:defRPr/>
              </a:pPr>
              <a:t>4/27/2017</a:t>
            </a:fld>
            <a:endParaRPr lang="en-US" dirty="0"/>
          </a:p>
        </p:txBody>
      </p:sp>
      <p:sp>
        <p:nvSpPr>
          <p:cNvPr id="54276" name="Rectangle 4"/>
          <p:cNvSpPr>
            <a:spLocks noGrp="1" noChangeArrowheads="1"/>
          </p:cNvSpPr>
          <p:nvPr>
            <p:ph type="ftr" sz="quarter" idx="2"/>
          </p:nvPr>
        </p:nvSpPr>
        <p:spPr bwMode="auto">
          <a:xfrm>
            <a:off x="0" y="8829429"/>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pPr>
              <a:defRPr/>
            </a:pPr>
            <a:endParaRPr lang="en-US" dirty="0"/>
          </a:p>
        </p:txBody>
      </p:sp>
      <p:sp>
        <p:nvSpPr>
          <p:cNvPr id="54277" name="Rectangle 5"/>
          <p:cNvSpPr>
            <a:spLocks noGrp="1" noChangeArrowheads="1"/>
          </p:cNvSpPr>
          <p:nvPr>
            <p:ph type="sldNum" sz="quarter" idx="3"/>
          </p:nvPr>
        </p:nvSpPr>
        <p:spPr bwMode="auto">
          <a:xfrm>
            <a:off x="3898500" y="8829429"/>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pPr>
              <a:defRPr/>
            </a:pPr>
            <a:fld id="{5CA362C0-225B-4578-8D27-A270B8961538}" type="slidenum">
              <a:rPr lang="en-US"/>
              <a:pPr>
                <a:defRPr/>
              </a:pPr>
              <a:t>‹#›</a:t>
            </a:fld>
            <a:endParaRPr lang="en-US" dirty="0"/>
          </a:p>
        </p:txBody>
      </p:sp>
    </p:spTree>
    <p:extLst>
      <p:ext uri="{BB962C8B-B14F-4D97-AF65-F5344CB8AC3E}">
        <p14:creationId xmlns:p14="http://schemas.microsoft.com/office/powerpoint/2010/main" val="538534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atin typeface="Calibri" pitchFamily="34" charset="0"/>
              </a:defRPr>
            </a:lvl1pPr>
          </a:lstStyle>
          <a:p>
            <a:pPr>
              <a:defRPr/>
            </a:pPr>
            <a:endParaRPr lang="en-US" dirty="0"/>
          </a:p>
        </p:txBody>
      </p:sp>
      <p:sp>
        <p:nvSpPr>
          <p:cNvPr id="33795" name="Rectangle 3"/>
          <p:cNvSpPr>
            <a:spLocks noGrp="1" noChangeArrowheads="1"/>
          </p:cNvSpPr>
          <p:nvPr>
            <p:ph type="dt" idx="1"/>
          </p:nvPr>
        </p:nvSpPr>
        <p:spPr bwMode="auto">
          <a:xfrm>
            <a:off x="389850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atin typeface="Calibri" pitchFamily="34" charset="0"/>
              </a:defRPr>
            </a:lvl1pPr>
          </a:lstStyle>
          <a:p>
            <a:pPr>
              <a:defRPr/>
            </a:pPr>
            <a:fld id="{0EA36396-E433-4270-8C54-8024881D7FC5}" type="datetimeFigureOut">
              <a:rPr lang="en-US"/>
              <a:pPr>
                <a:defRPr/>
              </a:pPr>
              <a:t>4/27/2017</a:t>
            </a:fld>
            <a:endParaRPr lang="en-US" dirty="0"/>
          </a:p>
        </p:txBody>
      </p:sp>
      <p:sp>
        <p:nvSpPr>
          <p:cNvPr id="25604"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8" name="Rectangle 6"/>
          <p:cNvSpPr>
            <a:spLocks noGrp="1" noChangeArrowheads="1"/>
          </p:cNvSpPr>
          <p:nvPr>
            <p:ph type="ftr" sz="quarter" idx="4"/>
          </p:nvPr>
        </p:nvSpPr>
        <p:spPr bwMode="auto">
          <a:xfrm>
            <a:off x="0" y="8829429"/>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atin typeface="Calibri" pitchFamily="34" charset="0"/>
              </a:defRPr>
            </a:lvl1pPr>
          </a:lstStyle>
          <a:p>
            <a:pPr>
              <a:defRPr/>
            </a:pPr>
            <a:endParaRPr lang="en-US" dirty="0"/>
          </a:p>
        </p:txBody>
      </p:sp>
      <p:sp>
        <p:nvSpPr>
          <p:cNvPr id="33799" name="Rectangle 7"/>
          <p:cNvSpPr>
            <a:spLocks noGrp="1" noChangeArrowheads="1"/>
          </p:cNvSpPr>
          <p:nvPr>
            <p:ph type="sldNum" sz="quarter" idx="5"/>
          </p:nvPr>
        </p:nvSpPr>
        <p:spPr bwMode="auto">
          <a:xfrm>
            <a:off x="3898500" y="8829429"/>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atin typeface="Calibri" pitchFamily="34" charset="0"/>
              </a:defRPr>
            </a:lvl1pPr>
          </a:lstStyle>
          <a:p>
            <a:pPr>
              <a:defRPr/>
            </a:pPr>
            <a:fld id="{20255728-6BFC-42F0-9474-03A5E5931BAE}" type="slidenum">
              <a:rPr lang="en-US"/>
              <a:pPr>
                <a:defRPr/>
              </a:pPr>
              <a:t>‹#›</a:t>
            </a:fld>
            <a:endParaRPr lang="en-US" dirty="0"/>
          </a:p>
        </p:txBody>
      </p:sp>
    </p:spTree>
    <p:extLst>
      <p:ext uri="{BB962C8B-B14F-4D97-AF65-F5344CB8AC3E}">
        <p14:creationId xmlns:p14="http://schemas.microsoft.com/office/powerpoint/2010/main" val="2910551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Geometry overview of revisions to the Mathematics Standards of Learning from 2009 to 2016. </a:t>
            </a:r>
            <a:r>
              <a:rPr lang="en-US" baseline="0" dirty="0" smtClean="0"/>
              <a:t>It would be helpful to have a copy of the </a:t>
            </a:r>
            <a:r>
              <a:rPr lang="en-US" dirty="0"/>
              <a:t>Geometry – Crosswalk (Summary of Revisions), and a copy of the 2016 Geometry Curriculum Framework to reference during this presentation. These documents are available electronically on the VDOE Mathematics 2016 webpage under Standards of Learning and Testing. </a:t>
            </a:r>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a:t>
            </a:fld>
            <a:endParaRPr lang="en-US" dirty="0"/>
          </a:p>
        </p:txBody>
      </p:sp>
    </p:spTree>
    <p:extLst>
      <p:ext uri="{BB962C8B-B14F-4D97-AF65-F5344CB8AC3E}">
        <p14:creationId xmlns:p14="http://schemas.microsoft.com/office/powerpoint/2010/main" val="45334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Four additional sections have been included in the introduction to the 2016 </a:t>
            </a:r>
            <a:r>
              <a:rPr lang="en-US" dirty="0" smtClean="0"/>
              <a:t>Curriculum Framework </a:t>
            </a:r>
            <a:r>
              <a:rPr lang="en-US" dirty="0"/>
              <a:t>-- In</a:t>
            </a:r>
            <a:r>
              <a:rPr lang="en-US" altLang="en-US" dirty="0"/>
              <a:t>structional Technology, Computational Fluency, Algebra Readiness, and Equity. The content of each section addresses the impact on students’ learning and instruction. Educators are </a:t>
            </a:r>
            <a:r>
              <a:rPr lang="en-US" altLang="en-US" dirty="0" smtClean="0"/>
              <a:t>encouraged </a:t>
            </a:r>
            <a:r>
              <a:rPr lang="en-US" altLang="en-US" dirty="0"/>
              <a:t>to review these sections included in the introduction.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10</a:t>
            </a:fld>
            <a:endParaRPr lang="en-US" dirty="0"/>
          </a:p>
        </p:txBody>
      </p:sp>
    </p:spTree>
    <p:extLst>
      <p:ext uri="{BB962C8B-B14F-4D97-AF65-F5344CB8AC3E}">
        <p14:creationId xmlns:p14="http://schemas.microsoft.com/office/powerpoint/2010/main" val="412845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snapshot of the Geometry Crosswalk and Summary of Revisions page one.  There are four quadrants</a:t>
            </a:r>
            <a:r>
              <a:rPr lang="en-US" baseline="0" dirty="0" smtClean="0"/>
              <a:t> – (CLICK) </a:t>
            </a:r>
            <a:r>
              <a:rPr lang="en-US" dirty="0" smtClean="0"/>
              <a:t>additions,</a:t>
            </a:r>
            <a:r>
              <a:rPr lang="en-US" baseline="0" dirty="0" smtClean="0"/>
              <a:t> (CLICK) deletions, (CLICK) parameter changes or clarifications, and (CLICK) moves within the Geometry course itself.  </a:t>
            </a:r>
          </a:p>
          <a:p>
            <a:endParaRPr lang="en-US" baseline="0" dirty="0" smtClean="0"/>
          </a:p>
          <a:p>
            <a:r>
              <a:rPr lang="en-US" baseline="0" dirty="0" smtClean="0"/>
              <a:t>The upper left quadrant (CLICK) includes additions to the 2016 standards. The standards referenced (CLICK) are the 2016 numbers and may include additions (CLICK) to the Essential Knowledge and Skills (EKS) as well as the standards themselves.  </a:t>
            </a:r>
          </a:p>
          <a:p>
            <a:endParaRPr lang="en-US" baseline="0" dirty="0" smtClean="0"/>
          </a:p>
          <a:p>
            <a:r>
              <a:rPr lang="en-US" baseline="0" dirty="0" smtClean="0"/>
              <a:t>The upper right quadrant (CLICK) includes deletions from the 2009 standards (CLICK) and may indicate where that content was moved using the 2016 standard number (CLICK).  </a:t>
            </a:r>
          </a:p>
          <a:p>
            <a:r>
              <a:rPr lang="en-US" baseline="0" dirty="0" smtClean="0"/>
              <a:t>The bottom left quadrant (CLICK) indicates parameter changes (for example G.8b Essential Knowledge and Skills (EKS) (CLICK) </a:t>
            </a:r>
            <a:r>
              <a:rPr lang="en-US" u="none" baseline="0" dirty="0" smtClean="0"/>
              <a:t>– solving problems for missing lengths in right triangles may include situations where rationalizing the denominator may be necessary.</a:t>
            </a:r>
          </a:p>
          <a:p>
            <a:endParaRPr lang="en-US" baseline="0" dirty="0" smtClean="0"/>
          </a:p>
          <a:p>
            <a:r>
              <a:rPr lang="en-US" baseline="0" dirty="0" smtClean="0"/>
              <a:t>In the bottom right quadrant (CLICK), moves within a grade level are indicated with the first number (CLICK) being the 2009 standard number and the second number in the brackets representing the 2016 standard number.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11</a:t>
            </a:fld>
            <a:endParaRPr lang="en-US" dirty="0"/>
          </a:p>
        </p:txBody>
      </p:sp>
    </p:spTree>
    <p:extLst>
      <p:ext uri="{BB962C8B-B14F-4D97-AF65-F5344CB8AC3E}">
        <p14:creationId xmlns:p14="http://schemas.microsoft.com/office/powerpoint/2010/main" val="279237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On page 2 and the remaining pages of the Crosswalk, a</a:t>
            </a:r>
            <a:r>
              <a:rPr lang="en-US" baseline="0" dirty="0" smtClean="0"/>
              <a:t> side by side comparison of the 2009 standards (CLICK) and 2016 standards (CLICK) can be found.  For comparison purposes, the standards are in numerical order for both columns. The standards are divided into strands, with the title of each indicated. (CLICK) When deleted content was moved or already found in another grade or course, it is indicated in brackets.  For example, content from the 2009 SOL G.1c is now included in Discrete Mathematics (CLICK).</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12</a:t>
            </a:fld>
            <a:endParaRPr lang="en-US" dirty="0"/>
          </a:p>
        </p:txBody>
      </p:sp>
    </p:spTree>
    <p:extLst>
      <p:ext uri="{BB962C8B-B14F-4D97-AF65-F5344CB8AC3E}">
        <p14:creationId xmlns:p14="http://schemas.microsoft.com/office/powerpoint/2010/main" val="152427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begin reviewing the revisions to the Geometry standards by looking at the Reasoning, Lines, and Transformations strand, which includes SOL G.1, G.2, G.3, and G.4.</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87146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 G.1 is</a:t>
            </a:r>
            <a:r>
              <a:rPr lang="en-US" baseline="0" dirty="0" smtClean="0"/>
              <a:t> now divided into three parts versus four.  (CLICK) The 2009 standard G.1c - using Venn diagrams to represent set relationships is no longer included in the 2016 Geometry standards and is now included in the Discrete Mathematics standards.  The portion of the 2009 standard stem related to judging the validity of a logical argument has been moved to G.1c. in the 2016 standards.  Using deductive reasoning is now included in the stem of the 2016 G.1 standard versus part d of the 2009 standard.  An addition to the Essential Knowledge and Skills (EKS) of G.1c is to determine that an argument is false using a counterexample. </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14</a:t>
            </a:fld>
            <a:endParaRPr lang="en-US" dirty="0"/>
          </a:p>
        </p:txBody>
      </p:sp>
    </p:spTree>
    <p:extLst>
      <p:ext uri="{BB962C8B-B14F-4D97-AF65-F5344CB8AC3E}">
        <p14:creationId xmlns:p14="http://schemas.microsoft.com/office/powerpoint/2010/main" val="29228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now only parts a) and b) to SOL 2016 G.2.  In 2016 G.2a, proving two or more lines parallel combines parts a and b from the 2009 standard. In the Essential Knowledge and Skills (EKS) section for G.2b, same-side exterior angles have been added to the required relationships between pairs of angles.  Of note, in this standard and across the 2016 K-12 Mathematics Standards of Learning, real-world problems has been replaced by practical problems.</a:t>
            </a:r>
            <a:endParaRPr lang="en-US" u="none"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15</a:t>
            </a:fld>
            <a:endParaRPr lang="en-US" dirty="0"/>
          </a:p>
        </p:txBody>
      </p:sp>
    </p:spTree>
    <p:extLst>
      <p:ext uri="{BB962C8B-B14F-4D97-AF65-F5344CB8AC3E}">
        <p14:creationId xmlns:p14="http://schemas.microsoft.com/office/powerpoint/2010/main" val="3936888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SOL</a:t>
            </a:r>
            <a:r>
              <a:rPr lang="en-US" baseline="0" dirty="0" smtClean="0"/>
              <a:t> G.3, there are still four parts to the standard. A revision in SOL G.3 moves the use of pictorial representations, including computer software from the 2009 stem of the G.3 standard to the Understanding the Standard section of the 2016 G.3 standard.  The EKS of G.3a includes using the midpoint formula to determine the endpoint of a segment in addition to determining just the midpoint itself.  More clarification is provided in the Essential Knowledge and Skills of SOL G.3d regarding transformations.  It is important to note that the 2016 standards for Grade 8 mathematics will no longer include rotations, thus students in subsequent years may not encounter this transformation prior to entering Geometry. </a:t>
            </a:r>
            <a:endParaRPr lang="en-US" u="none"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16</a:t>
            </a:fld>
            <a:endParaRPr lang="en-US" dirty="0"/>
          </a:p>
        </p:txBody>
      </p:sp>
    </p:spTree>
    <p:extLst>
      <p:ext uri="{BB962C8B-B14F-4D97-AF65-F5344CB8AC3E}">
        <p14:creationId xmlns:p14="http://schemas.microsoft.com/office/powerpoint/2010/main" val="415894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Geometric constructions are addressed</a:t>
            </a:r>
            <a:r>
              <a:rPr lang="en-US" baseline="0" dirty="0" smtClean="0"/>
              <a:t> i</a:t>
            </a:r>
            <a:r>
              <a:rPr lang="en-US" dirty="0" smtClean="0"/>
              <a:t>n SOL</a:t>
            </a:r>
            <a:r>
              <a:rPr lang="en-US" baseline="0" dirty="0" smtClean="0"/>
              <a:t> G.4. The EKS of the 2009 version of G.4  had included constructing the inscribed and circumscribed circles of a triangle and constructing a tangent line from a point outside a given circle to the circle, which have been deleted in the 2016 G.4 standard.  The 2009 G.4 Essential Knowledge and Skill of constructing an equilateral triangle, a square, and a regular hexagon inscribed in a circle are now in G.4h of the 2016 standard.</a:t>
            </a:r>
            <a:endParaRPr lang="en-US" u="none"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17</a:t>
            </a:fld>
            <a:endParaRPr lang="en-US" dirty="0"/>
          </a:p>
        </p:txBody>
      </p:sp>
    </p:spTree>
    <p:extLst>
      <p:ext uri="{BB962C8B-B14F-4D97-AF65-F5344CB8AC3E}">
        <p14:creationId xmlns:p14="http://schemas.microsoft.com/office/powerpoint/2010/main" val="4158948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strand of the Geometry standards that we will examine is Triangles, which includes SOL G.5, G.6, G.7, and G.8.</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87146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a:t>
            </a:r>
            <a:r>
              <a:rPr lang="en-US" baseline="0" dirty="0" smtClean="0"/>
              <a:t> notable change between the 2009 SOL G.5 and the 2016 version is the wording of “solve problems, including practical problems,” included in the stem of the standard, versus the note regarding considering the concepts in the context of real-world situations that was included in the 2009 standard. </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19</a:t>
            </a:fld>
            <a:endParaRPr lang="en-US" dirty="0"/>
          </a:p>
        </p:txBody>
      </p:sp>
    </p:spTree>
    <p:extLst>
      <p:ext uri="{BB962C8B-B14F-4D97-AF65-F5344CB8AC3E}">
        <p14:creationId xmlns:p14="http://schemas.microsoft.com/office/powerpoint/2010/main" val="97775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purpose of this presentation is to provide an overview of the revisions and to highlight information included in the Essential Knowledge and Skills and Understanding the Standard sections of the curriculum framework. This presentation is a brief overview of revisions and not a comprehensive list of all revisions. Teachers are encouraged to thoroughly review the 2016 </a:t>
            </a:r>
            <a:r>
              <a:rPr lang="en-US" sz="1400" dirty="0" smtClean="0"/>
              <a:t>Curriculum </a:t>
            </a:r>
            <a:r>
              <a:rPr lang="en-US" sz="1400" dirty="0"/>
              <a:t>F</a:t>
            </a:r>
            <a:r>
              <a:rPr lang="en-US" sz="1400" dirty="0" smtClean="0"/>
              <a:t>ramework </a:t>
            </a:r>
            <a:r>
              <a:rPr lang="en-US" sz="1400" dirty="0"/>
              <a:t>to obtain a comprehensive understanding of the revisions.</a:t>
            </a:r>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a:t>
            </a:fld>
            <a:endParaRPr lang="en-US" dirty="0"/>
          </a:p>
        </p:txBody>
      </p:sp>
    </p:spTree>
    <p:extLst>
      <p:ext uri="{BB962C8B-B14F-4D97-AF65-F5344CB8AC3E}">
        <p14:creationId xmlns:p14="http://schemas.microsoft.com/office/powerpoint/2010/main" val="871463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The</a:t>
            </a:r>
            <a:r>
              <a:rPr lang="en-US" baseline="0" dirty="0" smtClean="0">
                <a:solidFill>
                  <a:schemeClr val="tx1"/>
                </a:solidFill>
              </a:rPr>
              <a:t> wording from 2009 G.6 regarding using algebraic and coordinate methods as well as deductive proofs is now included in the Understanding the Standard section of the 2016 G.6 standard. In 2016 SOLs G.6, G.7 and G.9 </a:t>
            </a:r>
            <a:r>
              <a:rPr lang="en-US" altLang="en-US" b="0" dirty="0" smtClean="0">
                <a:solidFill>
                  <a:schemeClr val="tx1"/>
                </a:solidFill>
                <a:latin typeface="Calibri" panose="020F0502020204030204" pitchFamily="34" charset="0"/>
              </a:rPr>
              <a:t>proofs are referred to as “direct proofs” and the following statement was added to the Understanding the Standard section: “Deductive or inductive reasoning is used in mathematical proofs. In this course, deductive reasoning and logic are used in direct proofs. Direct proofs are presented in different formats (typically two-column or paragraph) and employ definitions, postulates, theorems, and algebraic justifications including coordinate methods”  The</a:t>
            </a:r>
            <a:r>
              <a:rPr lang="en-US" altLang="en-US" b="0" baseline="0" dirty="0" smtClean="0">
                <a:solidFill>
                  <a:schemeClr val="tx1"/>
                </a:solidFill>
                <a:latin typeface="Calibri" panose="020F0502020204030204" pitchFamily="34" charset="0"/>
              </a:rPr>
              <a:t> Understanding the Standard section of 2016 SOL G.6 now include statements for teachers that connect geometric constructions to congruent triangles.  For example, </a:t>
            </a:r>
            <a:endParaRPr lang="en-US" dirty="0"/>
          </a:p>
          <a:p>
            <a:r>
              <a:rPr lang="en-US" dirty="0"/>
              <a:t>“Triangle congruency can be explored using geometric constructions such as an angle congruent to a given angle or a line segment congruent to a given line segment.”  Deeper understanding of both constructions and congruency can be achieved when students explore the connection between the concepts in SOL G.4 and </a:t>
            </a:r>
            <a:r>
              <a:rPr lang="en-US" dirty="0" smtClean="0"/>
              <a:t>other SOL. </a:t>
            </a:r>
            <a:endParaRPr lang="en-US" dirty="0"/>
          </a:p>
          <a:p>
            <a:r>
              <a:rPr lang="en-US" dirty="0"/>
              <a:t>	</a:t>
            </a:r>
          </a:p>
          <a:p>
            <a:pPr defTabSz="924458">
              <a:defRPr/>
            </a:pPr>
            <a:endParaRPr lang="en-US" altLang="en-US" b="0" dirty="0" smtClean="0">
              <a:solidFill>
                <a:srgbClr val="FFFFFF"/>
              </a:solidFill>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20</a:t>
            </a:fld>
            <a:endParaRPr lang="en-US" dirty="0"/>
          </a:p>
        </p:txBody>
      </p:sp>
    </p:spTree>
    <p:extLst>
      <p:ext uri="{BB962C8B-B14F-4D97-AF65-F5344CB8AC3E}">
        <p14:creationId xmlns:p14="http://schemas.microsoft.com/office/powerpoint/2010/main" val="2688383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solidFill>
                  <a:schemeClr val="tx1"/>
                </a:solidFill>
              </a:rPr>
              <a:t>As in the previous SOL,</a:t>
            </a:r>
            <a:r>
              <a:rPr lang="en-US" baseline="0" dirty="0" smtClean="0">
                <a:solidFill>
                  <a:schemeClr val="tx1"/>
                </a:solidFill>
              </a:rPr>
              <a:t> the wording from 2009 G.7 regarding using algebraic and coordinate methods as well as deductive proofs is now included in the Understanding the Standard section of the 2016 G.7 standard. In 2016 SOLs G.6, G.7 and G.9 </a:t>
            </a:r>
            <a:r>
              <a:rPr lang="en-US" altLang="en-US" b="0" dirty="0" smtClean="0">
                <a:solidFill>
                  <a:schemeClr val="tx1"/>
                </a:solidFill>
                <a:latin typeface="Calibri" panose="020F0502020204030204" pitchFamily="34" charset="0"/>
              </a:rPr>
              <a:t>proofs are referred to as “direct proofs” and the following statement was added to the Understanding the Standard section: “Deductive or inductive reasoning is used in mathematical proofs. In this course, deductive reasoning and logic are used in direct proofs. Direct proofs are presented in different formats (typically two-column or paragraph) and employ definitions, postulates, theorems, and algebraic justifications including coordinate methods.”</a:t>
            </a:r>
          </a:p>
          <a:p>
            <a:endParaRPr lang="en-US" dirty="0" smtClean="0"/>
          </a:p>
          <a:p>
            <a:endParaRPr lang="en-US" u="none"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21</a:t>
            </a:fld>
            <a:endParaRPr lang="en-US" dirty="0"/>
          </a:p>
        </p:txBody>
      </p:sp>
    </p:spTree>
    <p:extLst>
      <p:ext uri="{BB962C8B-B14F-4D97-AF65-F5344CB8AC3E}">
        <p14:creationId xmlns:p14="http://schemas.microsoft.com/office/powerpoint/2010/main" val="417610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The 2016 G.8 standard has been subdivided into three parts a, b, and</a:t>
            </a:r>
            <a:r>
              <a:rPr lang="en-US" baseline="0" dirty="0" smtClean="0"/>
              <a:t> </a:t>
            </a:r>
            <a:r>
              <a:rPr lang="en-US" dirty="0" smtClean="0"/>
              <a:t>c.  Again,</a:t>
            </a:r>
            <a:r>
              <a:rPr lang="en-US" baseline="0" dirty="0" smtClean="0"/>
              <a:t> “real-world problems” as addressed in the stem of the 2009 SOL G.8 are referenced as “practical problems” in the stem of the 2016 G.8 standard. In the 2016 standard of the Essential Knowledge and Skills column, solving problems for missing lengths in right triangles may include situations where rationalizing denominators may be necessary.  The progression of radical expressions from the middle school to high school standards have been revised and it may benefit Geometry teachers to be aware of the revisions addressing radicals, especially in Algebra I and Algebra II.  The 2016 G.8c Essential Knowledge and Skills now clarifies that solving problems involving right triangles may include determining the missing side lengths or missing angle measurements.</a:t>
            </a:r>
            <a:endParaRPr lang="en-US" altLang="en-US" b="0" dirty="0" smtClean="0">
              <a:solidFill>
                <a:srgbClr val="FFFFFF"/>
              </a:solidFill>
              <a:latin typeface="Calibri" panose="020F0502020204030204" pitchFamily="34" charset="0"/>
            </a:endParaRPr>
          </a:p>
          <a:p>
            <a:endParaRPr lang="en-US" dirty="0" smtClean="0"/>
          </a:p>
          <a:p>
            <a:endParaRPr lang="en-US" u="none"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22</a:t>
            </a:fld>
            <a:endParaRPr lang="en-US" dirty="0"/>
          </a:p>
        </p:txBody>
      </p:sp>
    </p:spTree>
    <p:extLst>
      <p:ext uri="{BB962C8B-B14F-4D97-AF65-F5344CB8AC3E}">
        <p14:creationId xmlns:p14="http://schemas.microsoft.com/office/powerpoint/2010/main" val="4176103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Polygons and Circles strand of the Geometry Standards of Learning includes only SOL G.9 through G.12.  We will now examine the revisions included in this strand.</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871463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solidFill>
                  <a:schemeClr val="tx1"/>
                </a:solidFill>
              </a:rPr>
              <a:t>SOL G.9 has a few revisions that alter wording, such as the use of the word “properties” in the standard versus “characteristics” from the 2009 standard.  We again see the use of the wording “practical problems” in the </a:t>
            </a:r>
            <a:r>
              <a:rPr lang="en-US" dirty="0" smtClean="0">
                <a:solidFill>
                  <a:schemeClr val="tx1"/>
                </a:solidFill>
              </a:rPr>
              <a:t>2016 </a:t>
            </a:r>
            <a:r>
              <a:rPr lang="en-US" dirty="0">
                <a:solidFill>
                  <a:schemeClr val="tx1"/>
                </a:solidFill>
              </a:rPr>
              <a:t>standard versus “real-world problems.” </a:t>
            </a:r>
            <a:r>
              <a:rPr lang="en-US" altLang="en-US" dirty="0">
                <a:solidFill>
                  <a:schemeClr val="tx1"/>
                </a:solidFill>
              </a:rPr>
              <a:t>In 2016 SOLs G.6, G.7, and G.9 proofs are referred to as “direct proofs” and the following statement was added to the Understanding the Standard section: “Deductive or inductive reasoning is used in mathematical proofs. In this course, deductive reasoning and logic are used in direct proofs. Direct proofs are presented in different formats (typically two-column or paragraph) and employ definitions, postulates, theorems, and algebraic justifications including coordinate methods”  The Essential Knowledge and Skill from the 2009 standard to prove properties of angles for a quadrilateral inscribed in a circle has been moved to the Understanding the Standard section of </a:t>
            </a:r>
            <a:r>
              <a:rPr lang="en-US" altLang="en-US" dirty="0" smtClean="0">
                <a:solidFill>
                  <a:schemeClr val="tx1"/>
                </a:solidFill>
              </a:rPr>
              <a:t>2016 </a:t>
            </a:r>
            <a:r>
              <a:rPr lang="en-US" altLang="en-US" dirty="0">
                <a:solidFill>
                  <a:schemeClr val="tx1"/>
                </a:solidFill>
              </a:rPr>
              <a:t>G.11.  The Understanding the Standard portion of the 2016 G.9 standard includes definitions and properties of quadrilaterals.</a:t>
            </a:r>
          </a:p>
          <a:p>
            <a:pPr defTabSz="924458">
              <a:defRPr/>
            </a:pP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24</a:t>
            </a:fld>
            <a:endParaRPr lang="en-US" dirty="0"/>
          </a:p>
        </p:txBody>
      </p:sp>
    </p:spTree>
    <p:extLst>
      <p:ext uri="{BB962C8B-B14F-4D97-AF65-F5344CB8AC3E}">
        <p14:creationId xmlns:p14="http://schemas.microsoft.com/office/powerpoint/2010/main" val="1473732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a:t>The 2016 </a:t>
            </a:r>
            <a:r>
              <a:rPr lang="en-US" altLang="en-US" dirty="0" smtClean="0"/>
              <a:t>SOL G.10 </a:t>
            </a:r>
            <a:r>
              <a:rPr lang="en-US" altLang="en-US" dirty="0"/>
              <a:t>now has three parts a </a:t>
            </a:r>
            <a:r>
              <a:rPr lang="en-US" altLang="en-US" dirty="0" smtClean="0"/>
              <a:t>– c </a:t>
            </a:r>
            <a:r>
              <a:rPr lang="en-US" altLang="en-US" dirty="0"/>
              <a:t>.  The Essential Knowledge and </a:t>
            </a:r>
            <a:r>
              <a:rPr lang="en-US" altLang="en-US" dirty="0" smtClean="0"/>
              <a:t>Skills (EKS) </a:t>
            </a:r>
            <a:r>
              <a:rPr lang="en-US" altLang="en-US" dirty="0"/>
              <a:t>of G.10b has the addition of determining angle measures of a </a:t>
            </a:r>
            <a:r>
              <a:rPr lang="en-US" altLang="en-US" dirty="0" smtClean="0"/>
              <a:t>regular </a:t>
            </a:r>
            <a:r>
              <a:rPr lang="en-US" altLang="en-US" dirty="0"/>
              <a:t>polygon in a tessellation. </a:t>
            </a:r>
            <a:r>
              <a:rPr lang="en-US" altLang="en-US" dirty="0" smtClean="0"/>
              <a:t>The </a:t>
            </a:r>
            <a:r>
              <a:rPr lang="en-US" altLang="en-US" dirty="0"/>
              <a:t>2016 G.10 standard </a:t>
            </a:r>
            <a:r>
              <a:rPr lang="en-US" altLang="en-US" dirty="0" smtClean="0"/>
              <a:t>clarifies </a:t>
            </a:r>
            <a:r>
              <a:rPr lang="en-US" altLang="en-US" dirty="0"/>
              <a:t>that solving problems </a:t>
            </a:r>
            <a:r>
              <a:rPr lang="en-US" altLang="en-US" dirty="0" smtClean="0"/>
              <a:t>will involve </a:t>
            </a:r>
            <a:r>
              <a:rPr lang="en-US" altLang="en-US" dirty="0"/>
              <a:t>the angles of convex polygons.</a:t>
            </a:r>
            <a:endParaRPr lang="en-US" altLang="en-US" dirty="0">
              <a:solidFill>
                <a:srgbClr val="FFFFFF"/>
              </a:solidFill>
            </a:endParaRPr>
          </a:p>
          <a:p>
            <a:pPr defTabSz="924458">
              <a:defRPr/>
            </a:pP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25</a:t>
            </a:fld>
            <a:endParaRPr lang="en-US" dirty="0"/>
          </a:p>
        </p:txBody>
      </p:sp>
    </p:spTree>
    <p:extLst>
      <p:ext uri="{BB962C8B-B14F-4D97-AF65-F5344CB8AC3E}">
        <p14:creationId xmlns:p14="http://schemas.microsoft.com/office/powerpoint/2010/main" val="147373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a:t>The 2016 </a:t>
            </a:r>
            <a:r>
              <a:rPr lang="en-US" altLang="en-US" dirty="0" smtClean="0"/>
              <a:t>standard </a:t>
            </a:r>
            <a:r>
              <a:rPr lang="en-US" altLang="en-US" dirty="0"/>
              <a:t>G.11 now has four parts instead of three. 2009 G.11a and G.11b are now included in the standard stem of 2016 </a:t>
            </a:r>
            <a:r>
              <a:rPr lang="en-US" altLang="en-US" dirty="0" smtClean="0"/>
              <a:t>G.11 standard.  </a:t>
            </a:r>
            <a:r>
              <a:rPr lang="en-US" altLang="en-US" dirty="0"/>
              <a:t>In addition, area of a sector, which was included in 2009 </a:t>
            </a:r>
            <a:r>
              <a:rPr lang="en-US" altLang="en-US" dirty="0" smtClean="0"/>
              <a:t>G.11 part c </a:t>
            </a:r>
            <a:r>
              <a:rPr lang="en-US" altLang="en-US" dirty="0"/>
              <a:t>is now part d of the 2016 </a:t>
            </a:r>
            <a:r>
              <a:rPr lang="en-US" altLang="en-US" dirty="0" smtClean="0"/>
              <a:t>standard</a:t>
            </a:r>
            <a:r>
              <a:rPr lang="en-US" altLang="en-US" dirty="0"/>
              <a:t>. Parts a and b of the 2016 G.11 standard now provide more specific details than previously included in the 2009 G.11 standard.</a:t>
            </a:r>
            <a:endParaRPr lang="en-US" altLang="en-US" dirty="0">
              <a:solidFill>
                <a:srgbClr val="FFFFFF"/>
              </a:solidFill>
            </a:endParaRPr>
          </a:p>
          <a:p>
            <a:pPr defTabSz="924458">
              <a:defRPr/>
            </a:pP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26</a:t>
            </a:fld>
            <a:endParaRPr lang="en-US" dirty="0"/>
          </a:p>
        </p:txBody>
      </p:sp>
    </p:spTree>
    <p:extLst>
      <p:ext uri="{BB962C8B-B14F-4D97-AF65-F5344CB8AC3E}">
        <p14:creationId xmlns:p14="http://schemas.microsoft.com/office/powerpoint/2010/main" val="1473732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a:t>The 2016 SOL G.12 Essential Knowledge and Skills now provides more clarification regarding the expectations for solving problems involving equations of circles compared to that of the 2009 standard. </a:t>
            </a:r>
            <a:endParaRPr lang="en-US" altLang="en-US" dirty="0">
              <a:solidFill>
                <a:srgbClr val="FFFFFF"/>
              </a:solidFill>
            </a:endParaRPr>
          </a:p>
          <a:p>
            <a:pPr defTabSz="924458">
              <a:defRPr/>
            </a:pP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27</a:t>
            </a:fld>
            <a:endParaRPr lang="en-US" dirty="0"/>
          </a:p>
        </p:txBody>
      </p:sp>
    </p:spTree>
    <p:extLst>
      <p:ext uri="{BB962C8B-B14F-4D97-AF65-F5344CB8AC3E}">
        <p14:creationId xmlns:p14="http://schemas.microsoft.com/office/powerpoint/2010/main" val="147373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Three-Dimensional</a:t>
            </a:r>
            <a:r>
              <a:rPr lang="en-US" baseline="0" dirty="0" smtClean="0"/>
              <a:t> Figures s</a:t>
            </a:r>
            <a:r>
              <a:rPr lang="en-US" dirty="0" smtClean="0"/>
              <a:t>trand in the 2016 Geometry</a:t>
            </a:r>
            <a:r>
              <a:rPr lang="en-US" baseline="0" dirty="0" smtClean="0"/>
              <a:t> Standards of Learning includes two standards, G.13 and G.14.  </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871463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Essential Knowledge</a:t>
            </a:r>
            <a:r>
              <a:rPr lang="en-US" baseline="0" dirty="0" smtClean="0"/>
              <a:t> and Skills of the 2016 SOL G.13 now includes determining the surface area and volume of hemispheres and solving problems that involve the lateral area of cylinders, prisms, and regular pyramids.  The Understanding the Standard portion of the 2016 G.13 standard now clarifies the types of cylinders, cones, prisms, and pyramids used in solving practical problems involving volume and surface area.</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29</a:t>
            </a:fld>
            <a:endParaRPr lang="en-US" dirty="0"/>
          </a:p>
        </p:txBody>
      </p:sp>
    </p:spTree>
    <p:extLst>
      <p:ext uri="{BB962C8B-B14F-4D97-AF65-F5344CB8AC3E}">
        <p14:creationId xmlns:p14="http://schemas.microsoft.com/office/powerpoint/2010/main" val="124139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30">
              <a:defRPr/>
            </a:pPr>
            <a:r>
              <a:rPr lang="en-US" dirty="0" smtClean="0"/>
              <a:t>The</a:t>
            </a:r>
            <a:r>
              <a:rPr lang="en-US" baseline="0" dirty="0" smtClean="0"/>
              <a:t> implementation timeline will be shared followed by a brief overview of </a:t>
            </a:r>
            <a:r>
              <a:rPr lang="en-US" dirty="0" smtClean="0"/>
              <a:t>the Crosswalk document and Curriculum Frameworks, and lastly </a:t>
            </a:r>
            <a:r>
              <a:rPr lang="en-US" baseline="0" dirty="0" smtClean="0"/>
              <a:t>a side by side comparison of the 2009 standards to the new 2016 (two thousand sixteen) standards.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3</a:t>
            </a:fld>
            <a:endParaRPr lang="en-US" dirty="0"/>
          </a:p>
        </p:txBody>
      </p:sp>
    </p:spTree>
    <p:extLst>
      <p:ext uri="{BB962C8B-B14F-4D97-AF65-F5344CB8AC3E}">
        <p14:creationId xmlns:p14="http://schemas.microsoft.com/office/powerpoint/2010/main" val="3778042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most significant revision to G.14 in the 2016 is the reference to geometric figures, which is a change from geometric objects </a:t>
            </a:r>
            <a:r>
              <a:rPr lang="en-US" baseline="0" smtClean="0"/>
              <a:t>which was used </a:t>
            </a:r>
            <a:r>
              <a:rPr lang="en-US" baseline="0" dirty="0" smtClean="0"/>
              <a:t>in the 2009 standard.</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30</a:t>
            </a:fld>
            <a:endParaRPr lang="en-US" dirty="0"/>
          </a:p>
        </p:txBody>
      </p:sp>
    </p:spTree>
    <p:extLst>
      <p:ext uri="{BB962C8B-B14F-4D97-AF65-F5344CB8AC3E}">
        <p14:creationId xmlns:p14="http://schemas.microsoft.com/office/powerpoint/2010/main" val="401092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This concludes the</a:t>
            </a:r>
            <a:r>
              <a:rPr lang="en-US" baseline="0" dirty="0" smtClean="0"/>
              <a:t> presentation on the 2016 Standards of Learning for Geometry.  As mentioned at the beginning of this presentation, teachers are encouraged </a:t>
            </a:r>
            <a:r>
              <a:rPr lang="en-US" dirty="0"/>
              <a:t>to refer to the curriculum framework where additional information can be found. </a:t>
            </a:r>
          </a:p>
          <a:p>
            <a:pPr defTabSz="924458">
              <a:defRPr/>
            </a:pPr>
            <a:endParaRPr lang="en-US" dirty="0"/>
          </a:p>
          <a:p>
            <a:r>
              <a:rPr lang="en-US" dirty="0" smtClean="0"/>
              <a:t>Should you</a:t>
            </a:r>
            <a:r>
              <a:rPr lang="en-US" baseline="0" dirty="0" smtClean="0"/>
              <a:t> have any questions, feel free to contact a member of the Mathematics Team at Mathematics@doe.virginia.gov.</a:t>
            </a:r>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31</a:t>
            </a:fld>
            <a:endParaRPr lang="en-US" dirty="0"/>
          </a:p>
        </p:txBody>
      </p:sp>
    </p:spTree>
    <p:extLst>
      <p:ext uri="{BB962C8B-B14F-4D97-AF65-F5344CB8AC3E}">
        <p14:creationId xmlns:p14="http://schemas.microsoft.com/office/powerpoint/2010/main" val="237135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2016-2017 </a:t>
            </a:r>
            <a:r>
              <a:rPr lang="en-US" baseline="0" dirty="0" smtClean="0"/>
              <a:t>school year, school divisions should begin incorporating the new standards into local curricula.</a:t>
            </a:r>
          </a:p>
          <a:p>
            <a:r>
              <a:rPr lang="en-US" baseline="0" dirty="0" smtClean="0"/>
              <a:t>During the 2017-2018 school year, both the 2009 and 2016 standards should be included during instruction. The Spring 2018 assessments will measure the 2009 standards and include field test items measuring the 2016 standards.</a:t>
            </a:r>
          </a:p>
          <a:p>
            <a:r>
              <a:rPr lang="en-US" baseline="0" dirty="0" smtClean="0"/>
              <a:t>Full implementation of the new standards will occur during the 2018-2019 School Year.  Written and taught curriculum will reflect the 2016 Mathematics Standards of Learning, and the SOL assessments will measure the 2016 Mathematics Standards during this full implementation year.</a:t>
            </a:r>
          </a:p>
          <a:p>
            <a:endParaRPr lang="en-US"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4</a:t>
            </a:fld>
            <a:endParaRPr lang="en-US" dirty="0"/>
          </a:p>
        </p:txBody>
      </p:sp>
    </p:spTree>
    <p:extLst>
      <p:ext uri="{BB962C8B-B14F-4D97-AF65-F5344CB8AC3E}">
        <p14:creationId xmlns:p14="http://schemas.microsoft.com/office/powerpoint/2010/main" val="84191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revisions focus on several things – improving vertical progression of the content, ensuring developmental appropriateness, increasing support for teachers, clarifying expectations for both teaching and for student learning, </a:t>
            </a:r>
            <a:r>
              <a:rPr lang="en-US" sz="1400" dirty="0" smtClean="0"/>
              <a:t>improving </a:t>
            </a:r>
            <a:r>
              <a:rPr lang="en-US" sz="1400" dirty="0"/>
              <a:t>precision and consistency in mathematical vocabulary and format, and </a:t>
            </a:r>
            <a:r>
              <a:rPr lang="en-US" sz="1400" dirty="0" smtClean="0"/>
              <a:t>to better ensure </a:t>
            </a:r>
            <a:r>
              <a:rPr lang="en-US" sz="1400" dirty="0"/>
              <a:t>computational fluency at the elementary level. </a:t>
            </a:r>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5</a:t>
            </a:fld>
            <a:endParaRPr lang="en-US" dirty="0"/>
          </a:p>
        </p:txBody>
      </p:sp>
    </p:spTree>
    <p:extLst>
      <p:ext uri="{BB962C8B-B14F-4D97-AF65-F5344CB8AC3E}">
        <p14:creationId xmlns:p14="http://schemas.microsoft.com/office/powerpoint/2010/main" val="95684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sz="1400" dirty="0"/>
              <a:t>Additional support was added to the Understanding the Standard (or US) column in the 2016 Mathematics </a:t>
            </a:r>
            <a:r>
              <a:rPr lang="en-US" sz="1400" dirty="0" smtClean="0"/>
              <a:t>Curriculum Frameworks </a:t>
            </a:r>
            <a:r>
              <a:rPr lang="en-US" sz="1400" dirty="0"/>
              <a:t>to provide background information for teachers to include definitions, explanations, examples, and statements that help to make instructional connections between content.  These changes result in better precision, greater clarity and consistency in language across the K-12 </a:t>
            </a:r>
            <a:r>
              <a:rPr lang="en-US" sz="1400" dirty="0" smtClean="0"/>
              <a:t>Curriculum Frameworks</a:t>
            </a:r>
            <a:r>
              <a:rPr lang="en-US" sz="1400" dirty="0"/>
              <a:t>. In the Essential Knowledge and Skills (or EKS) section of the frameworks, expectations for learning and assessment are provided. </a:t>
            </a:r>
          </a:p>
          <a:p>
            <a:pPr defTabSz="924458">
              <a:defRPr/>
            </a:pPr>
            <a:r>
              <a:rPr lang="en-US" sz="1400" dirty="0"/>
              <a:t>Corresponding EKS bullets and SOL bullets are indicated with the same letter.  An example is provided on the next slide.</a:t>
            </a:r>
          </a:p>
          <a:p>
            <a:pPr defTabSz="924458">
              <a:defRPr/>
            </a:pPr>
            <a:r>
              <a:rPr lang="en-US" sz="1400" dirty="0"/>
              <a:t>Teachers are encouraged to read both the Understanding the Standard (US) and Essential Knowledge and Skills (EKS) </a:t>
            </a:r>
            <a:r>
              <a:rPr lang="en-US" sz="1400" dirty="0" smtClean="0"/>
              <a:t>columns of the Curriculum Framework.</a:t>
            </a:r>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6</a:t>
            </a:fld>
            <a:endParaRPr lang="en-US" dirty="0"/>
          </a:p>
        </p:txBody>
      </p:sp>
    </p:spTree>
    <p:extLst>
      <p:ext uri="{BB962C8B-B14F-4D97-AF65-F5344CB8AC3E}">
        <p14:creationId xmlns:p14="http://schemas.microsoft.com/office/powerpoint/2010/main" val="155573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30">
              <a:defRPr/>
            </a:pPr>
            <a:r>
              <a:rPr lang="en-US" sz="1400" dirty="0"/>
              <a:t>This is a page from the Geometry curriculum framework.  It is very important that teachers spend time exploring the new curriculum framework. This slide contains examples of edits (CLICK) made to the Understanding the Standard section that provide clarity in definitions and explanations.  In some standards, examples have also been included. </a:t>
            </a:r>
          </a:p>
          <a:p>
            <a:pPr defTabSz="933030">
              <a:defRPr/>
            </a:pPr>
            <a:r>
              <a:rPr lang="en-US" sz="1400" dirty="0"/>
              <a:t>In addition, where appropriate, (CLICK) corresponding EKS bullets and SOL bullets are indicated with the same letter.  </a:t>
            </a:r>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7</a:t>
            </a:fld>
            <a:endParaRPr lang="en-US" dirty="0"/>
          </a:p>
        </p:txBody>
      </p:sp>
    </p:spTree>
    <p:extLst>
      <p:ext uri="{BB962C8B-B14F-4D97-AF65-F5344CB8AC3E}">
        <p14:creationId xmlns:p14="http://schemas.microsoft.com/office/powerpoint/2010/main" val="406361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an overall reduction in the number of mathematics standards spanning K-12.  This is a result of consolidation of related concepts and skills, a reduction of repetition, an improvement of the developmental progression, and/or deletion of content.</a:t>
            </a:r>
          </a:p>
          <a:p>
            <a:r>
              <a:rPr lang="en-US" dirty="0"/>
              <a:t>In Geometry, there was no change in the number of standards in the 2016 compared to the 2009 standards.</a:t>
            </a:r>
          </a:p>
        </p:txBody>
      </p:sp>
      <p:sp>
        <p:nvSpPr>
          <p:cNvPr id="4" name="Slide Number Placeholder 3"/>
          <p:cNvSpPr>
            <a:spLocks noGrp="1"/>
          </p:cNvSpPr>
          <p:nvPr>
            <p:ph type="sldNum" sz="quarter" idx="10"/>
          </p:nvPr>
        </p:nvSpPr>
        <p:spPr/>
        <p:txBody>
          <a:bodyPr/>
          <a:lstStyle/>
          <a:p>
            <a:pPr>
              <a:defRPr/>
            </a:pPr>
            <a:fld id="{20255728-6BFC-42F0-9474-03A5E5931BAE}" type="slidenum">
              <a:rPr lang="en-US" smtClean="0"/>
              <a:pPr>
                <a:defRPr/>
              </a:pPr>
              <a:t>8</a:t>
            </a:fld>
            <a:endParaRPr lang="en-US" dirty="0"/>
          </a:p>
        </p:txBody>
      </p:sp>
    </p:spTree>
    <p:extLst>
      <p:ext uri="{BB962C8B-B14F-4D97-AF65-F5344CB8AC3E}">
        <p14:creationId xmlns:p14="http://schemas.microsoft.com/office/powerpoint/2010/main" val="295906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dirty="0"/>
              <a:t>The mathematical process goals continue to play an instrumental role in the teaching and learning of mathematics with understanding. </a:t>
            </a:r>
          </a:p>
          <a:p>
            <a:r>
              <a:rPr lang="en-US" altLang="en-US" sz="1400" dirty="0"/>
              <a:t>We encourage educators to review these sections included in the introduction of the 2016 curriculum frameworks.</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829D0B-D6B0-4932-85DF-AFEE7151328E}" type="slidenum">
              <a:rPr lang="en-US" altLang="en-US" smtClean="0"/>
              <a:pPr/>
              <a:t>9</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FEE52C53-21BF-42DA-B563-48ADC9DE1DA2}" type="datetime1">
              <a:rPr lang="en-US" altLang="en-US" smtClean="0"/>
              <a:t>4/27/2017</a:t>
            </a:fld>
            <a:endParaRPr lang="en-US" altLang="en-US" dirty="0"/>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F673A675-0493-438C-A256-5BBB930401B0}" type="datetime1">
              <a:rPr lang="en-US" altLang="en-US" smtClean="0"/>
              <a:t>4/27/2017</a:t>
            </a:fld>
            <a:endParaRPr lang="en-US" altLang="en-US" dirty="0"/>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406367AA-C748-42DA-8653-5438BB60FF89}"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7380154B-F229-4987-86E2-7B3DB2CD0AEC}"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8A0089DC-4749-41BE-BFAA-E94C09EB56DB}"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34D189BA-043E-4148-AAD4-E739A02625FC}"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5AB68DEA-1580-4E9C-B78B-1B3D6CB3F8E3}"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94F92E1B-FA89-4290-BECB-33B604D2246C}"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147E65DE-C7C1-412B-812B-D37D9E8FADA8}"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EB7C361D-A8B8-443E-B98D-DC1CF25CECD8}"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B6739ED4-1C36-4247-A791-520588A4E0DC}"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3759D77E-9F06-4E96-9AC6-09D73D728881}"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E7B9A767-82EC-417F-92D2-F11414F67BC5}" type="datetime1">
              <a:rPr lang="en-US" altLang="en-US" smtClean="0"/>
              <a:t>4/27/2017</a:t>
            </a:fld>
            <a:endParaRPr lang="en-US" altLang="en-US" dirty="0"/>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2EB81EEE-F3A3-43A4-836E-F3C43A68BC28}"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27391CD9-DECD-4793-95F6-1B3C02C6809D}"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084A4DFD-A661-4F55-817B-99EB634F8518}"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37C8ABBD-12FA-4451-B04C-FDCEAF18110D}"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285E5B8A-255E-45B1-B60F-E2926440B518}"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F0EE840B-C18F-4D33-8D92-E2A4E2A204D8}"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1E44C2A6-6771-41F2-BA19-EA83ACAFFD77}"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CA76C6A5-2177-4DF0-B5C0-6E340AB439DD}"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9EA7F40F-DAB0-4002-941F-34B67054921F}"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C168D2B0-7181-4ED5-8DB9-A1648AB39686}"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9486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0361F5FD-46F0-4341-949D-E818A6D2FF13}"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02A85D63-9706-4C4E-AE7D-7DE50172DF19}"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9AD7822F-7384-4BC3-98D9-493373F75B23}"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75C404C1-2DF7-4DFB-B41F-3F9322E07F22}"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131C85DE-DD17-4AA2-904B-000C8F3EB4C6}"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1EC4B3B8-FF64-4C34-B0F4-B0E18811E566}"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8549FF7E-54B2-479B-8AB9-CD0133FA72DA}"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02D2ECC6-A4C3-4AB0-A29B-965150762204}"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8E6B1CB8-FF27-412C-8258-946F75AD0AF4}"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43A9BF5C-EE66-4B78-9979-6A44A3D15592}"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40679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33EC9387-00C0-4454-8F5F-AF5621F07E93}"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2154EF6F-DB55-4367-90C9-E59382662EC2}"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BC8E3074-3EE4-4539-817B-C3BE509E95DE}"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4DEB3382-9FA8-4B51-AD7B-16C8BA424942}"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F6778A44-955F-4237-B984-F504BEF64F8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A4EC7D4C-8A7E-45C1-9A8B-5BDA8F114135}"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40DDE8D8-93DA-4825-95B2-8933B967E758}"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CEE436EE-B16B-40F0-811C-98907D11D41E}"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D0B9B2B8-044C-47BA-ABCD-8DB51140EA57}"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0D5447AD-BEE8-4E9E-BD1D-C8DC37412840}"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78190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10E50B7A-9854-4AEA-95D2-6D6D6A3741F3}"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DB891002-3945-4115-B4A0-352A69494D0A}"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31533F05-520E-4580-8696-22FAFF5C9E81}"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FC3E071E-5369-4E7B-B058-C8DDA98578AE}"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EAC70F53-11FF-437F-ACF3-B4C784941491}"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4F40ABBF-2DC0-4F1D-A490-08E508DEDC13}"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7257E459-9780-44EF-B211-FCA189EC9249}"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6F365618-AD37-4385-9540-7C4DBCF3771E}"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3A3B53AE-4D5D-4A10-A447-102DEE19DF68}"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6D66B0CC-3BE3-4638-B8C5-280214E57233}"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Calibri" pitchFamily="34" charset="0"/>
              </a:rPr>
              <a:t/>
            </a:r>
            <a:br>
              <a:rPr lang="en-US" dirty="0" smtClean="0">
                <a:solidFill>
                  <a:prstClr val="black"/>
                </a:solidFill>
                <a:latin typeface="Calibri" pitchFamily="34" charset="0"/>
              </a:rPr>
            </a:br>
            <a:endParaRPr lang="en-US"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2507605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DA760745-DE25-45AC-936D-BDACA67464F9}"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4244CCE5-BF6B-4F03-811D-3DFDEA19DD1D}"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44E5AFAA-B9EB-42F3-B149-FCCEC6B89DAD}"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F8E265F0-76BD-4AFA-9C77-25A15A3B2266}"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04A23335-5B68-4DBF-A266-397BC621E035}"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63CC418A-77E5-47AB-BF53-2FB6E21B1D6F}"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0CECCA11-952A-4528-AC83-8538E605D78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D62DD4C0-C6B8-4CA5-8121-09388BF05A9C}"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06EE7002-E22F-4B64-A953-E9C857CB96C7}"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893D53FE-232C-4CF0-8B6F-B7995F9056FC}"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7275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83D73AEA-2793-4C2F-B3E8-631CD7412B35}"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BF245A38-5C39-4A53-B1E3-976691DBF151}"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55CCC650-B259-4B59-8314-37B7F0839D24}"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50C9590D-FD07-4392-A7D1-563538057503}"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2DEA16A2-567A-4154-B7A2-C028A636D7E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65376495-0FC9-40C9-AD1C-7057E3452164}"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B03580F2-989F-4DFD-807C-C70369EF55A1}"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CD37105F-99ED-451A-9D7B-DAADD3960626}"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0B27C636-B902-4664-8D80-3CDE299B7AF3}"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02094284-326C-4F24-B849-AC77CF98A7E4}"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934260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A7C69C0F-F126-44BE-93BE-23AFCAC73D31}"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00477584-CBFF-49CE-83E3-C30B92BFA3A6}"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1288E8A2-F1A4-49E5-BA7B-67D485B17E7C}"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56EA047D-E432-4898-AB7B-6D0FCCB77E4E}"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8493292A-C407-4260-A39D-F7D1441C44E8}"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B13B1229-CD36-4563-BF46-DD03775555CE}"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9E2EC130-59AF-4FDF-B9E0-6A9DC63EEDC3}" type="datetime1">
              <a:rPr lang="en-US" smtClean="0">
                <a:solidFill>
                  <a:srgbClr val="000000"/>
                </a:solidFill>
              </a:rPr>
              <a:t>4/27/2017</a:t>
            </a:fld>
            <a:endParaRPr 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6"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0473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pPr>
              <a:defRPr/>
            </a:pPr>
            <a:fld id="{D62927B3-4B24-4290-AEEA-BBEAAFFAE60A}" type="datetime1">
              <a:rPr lang="en-US" smtClean="0">
                <a:solidFill>
                  <a:srgbClr val="000000"/>
                </a:solidFill>
              </a:rPr>
              <a:t>4/27/2017</a:t>
            </a:fld>
            <a:endParaRPr 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9"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0987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78200B27-03FE-4E37-8BD0-28954AE7C257}" type="datetime1">
              <a:rPr lang="en-US" smtClean="0">
                <a:solidFill>
                  <a:srgbClr val="000000"/>
                </a:solidFill>
              </a:rPr>
              <a:t>4/27/2017</a:t>
            </a:fld>
            <a:endParaRPr 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6"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7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fld id="{EEE74666-3D8A-40A4-894F-07B0D5929E76}" type="datetime1">
              <a:rPr lang="en-US" smtClean="0">
                <a:solidFill>
                  <a:srgbClr val="000000"/>
                </a:solidFill>
              </a:rPr>
              <a:t>4/27/2017</a:t>
            </a:fld>
            <a:endParaRPr 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8" name="Rectangle 7"/>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5584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908084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9AFC2734-6DBC-4477-8CED-073004C26906}" type="datetime1">
              <a:rPr lang="en-US" smtClean="0">
                <a:solidFill>
                  <a:srgbClr val="000000"/>
                </a:solidFill>
              </a:rPr>
              <a:t>4/27/2017</a:t>
            </a:fld>
            <a:endParaRPr 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9"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109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fld id="{574C9275-5143-4783-B9B7-946664E7FBDF}" type="datetime1">
              <a:rPr lang="en-US" smtClean="0">
                <a:solidFill>
                  <a:srgbClr val="000000"/>
                </a:solidFill>
              </a:rPr>
              <a:t>4/27/2017</a:t>
            </a:fld>
            <a:endParaRPr 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6"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898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35462A0-E42C-4074-B77E-578C058C3554}" type="datetime1">
              <a:rPr lang="en-US" smtClean="0">
                <a:solidFill>
                  <a:srgbClr val="000000"/>
                </a:solidFill>
              </a:rPr>
              <a:t>4/27/2017</a:t>
            </a:fld>
            <a:endParaRPr 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4"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7017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9BBDCAFB-C4D7-4B87-8617-7051E9EF26B2}" type="datetime1">
              <a:rPr lang="en-US" smtClean="0">
                <a:solidFill>
                  <a:srgbClr val="000000"/>
                </a:solidFill>
              </a:rPr>
              <a:t>4/27/2017</a:t>
            </a:fld>
            <a:endParaRPr 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7"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839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987344AD-BC19-49D3-B488-EABA1A776D47}" type="datetime1">
              <a:rPr lang="en-US" smtClean="0">
                <a:solidFill>
                  <a:srgbClr val="000000"/>
                </a:solidFill>
              </a:rPr>
              <a:t>4/27/2017</a:t>
            </a:fld>
            <a:endParaRPr 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7"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0901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721953E6-1D3C-44C2-9D8A-23F2AB0B37D1}" type="datetime1">
              <a:rPr lang="en-US" smtClean="0">
                <a:solidFill>
                  <a:srgbClr val="000000"/>
                </a:solidFill>
              </a:rPr>
              <a:t>4/27/2017</a:t>
            </a:fld>
            <a:endParaRPr 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7"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5007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2D94FC8A-4E54-4E70-81D8-6CF03331C745}" type="datetime1">
              <a:rPr lang="en-US" smtClean="0">
                <a:solidFill>
                  <a:srgbClr val="000000"/>
                </a:solidFill>
              </a:rPr>
              <a:t>4/27/2017</a:t>
            </a:fld>
            <a:endParaRPr 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pPr fontAlgn="auto">
              <a:spcBef>
                <a:spcPts val="0"/>
              </a:spcBef>
              <a:spcAft>
                <a:spcPts val="0"/>
              </a:spcAft>
              <a:defRPr/>
            </a:pPr>
            <a:endParaRPr lang="en-US" dirty="0">
              <a:solidFill>
                <a:srgbClr val="000000"/>
              </a:solidFill>
              <a:latin typeface="Arial"/>
            </a:endParaRPr>
          </a:p>
        </p:txBody>
      </p:sp>
      <p:sp>
        <p:nvSpPr>
          <p:cNvPr id="6" name="Rectangle 6"/>
          <p:cNvSpPr>
            <a:spLocks noGrp="1" noChangeArrowheads="1"/>
          </p:cNvSpPr>
          <p:nvPr>
            <p:ph type="sldNum" sz="quarter" idx="12"/>
          </p:nvPr>
        </p:nvSpPr>
        <p:spPr/>
        <p:txBody>
          <a:bodyPr/>
          <a:lstStyle>
            <a:lvl1pPr>
              <a:defRPr/>
            </a:lvl1pPr>
          </a:lstStyle>
          <a:p>
            <a:fld id="{94D383E5-CD44-4E8E-A14B-87411563B6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430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C3205D94-46B4-44DE-9DF0-ACFF2C3F71EF}" type="datetime1">
              <a:rPr lang="en-US" smtClean="0">
                <a:solidFill>
                  <a:prstClr val="black"/>
                </a:solidFill>
              </a:rPr>
              <a:t>4/27/2017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82549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D8C0D5EC-FC09-429E-97D1-E8DDD5D5D871}" type="datetime1">
              <a:rPr lang="en-US" altLang="en-US" smtClean="0"/>
              <a:t>4/27/2017</a:t>
            </a:fld>
            <a:endParaRPr lang="en-US" altLang="en-US" dirty="0"/>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61927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95725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6A1930F7-CE2E-49BF-ADE9-C2DDF4EC06D0}"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00459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F10A231E-111B-4DD3-8DE2-33C836FD1D18}"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94187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BE0B7CBC-6047-4797-8703-04A29BADCC96}"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04279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A7108951-E6EF-4530-BB7E-7D61F88EA157}"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88761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22EAFF78-F137-4ACD-A592-71D1B77E5426}"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39515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F7541A8A-19D3-493D-8542-8A4848E7C9D9}"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89570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694554AF-ED9F-4116-94A5-70DED04D71D4}"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14540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FEE3329F-DB64-436F-ABE1-F0C45B62F098}"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145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EA8292E2-A4D3-4C50-910A-2FE2A335CA18}" type="datetime1">
              <a:rPr lang="en-US" altLang="en-US" smtClean="0"/>
              <a:t>4/27/2017</a:t>
            </a:fld>
            <a:endParaRPr lang="en-US" altLang="en-US" dirty="0"/>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4EC79C28-71B2-46AC-97C1-3174F694F73D}"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22400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CE52A753-3421-4902-8BA2-EBF199A91F5D}"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54169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899CF371-2611-4FD3-AC0C-14880F7E3403}"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46712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90DD128C-CAA1-449E-9BE2-7937897C0163}"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58886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909DD3EC-7E87-4F09-ACCB-3B9D0DE6FD22}"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9294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3DF77EB4-4D41-43AA-B6D2-B89BA638270E}"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13365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ED940053-F77B-4425-9D98-9318A57E0BBC}"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30756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5A14D3FD-2D2C-4EF3-A9B1-08007C05D3B8}"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01249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807331C9-EDF1-44E3-B8FE-98F69EEE905F}"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54074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24BB7055-B697-4C74-909D-C95F42EB9752}"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44156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7C55DC8F-4B27-4D28-B39A-93A0DF0608E9}" type="datetime1">
              <a:rPr lang="en-US" altLang="en-US" smtClean="0"/>
              <a:t>4/27/2017</a:t>
            </a:fld>
            <a:endParaRPr lang="en-US" altLang="en-US" dirty="0"/>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DE917921-8A3F-4613-9B5C-9581C5D5900A}"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54338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4BA0CA56-22E3-413F-A135-A2C332F3AE60}"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7346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7544E1C4-AFD4-46C7-AC69-943460F9A797}"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4283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FDD16F96-C141-425F-95A7-2D3AD5689326}"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87029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5752B53E-0E75-4EF0-8D4A-F810B5404526}"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58886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6C3586F7-9FDB-49DA-81D5-B3A0CA4D1B15}"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9294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6B4117EE-4D70-4319-B71A-2165D2801519}"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13365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09E08F82-6E43-4084-9F6D-B593E5A1FE90}"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30756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191112F8-504A-4ADE-B9BA-EE458D6FFB85}"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01249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2CE09A91-5522-4B3B-8F75-82674B66D8BF}"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54074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DC22CF2A-69BB-4C8C-B650-4838DFAD7B7D}" type="datetime1">
              <a:rPr lang="en-US" altLang="en-US" smtClean="0"/>
              <a:t>4/27/2017</a:t>
            </a:fld>
            <a:endParaRPr lang="en-US" altLang="en-US" dirty="0"/>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B2E0D79B-CD49-4283-8DB9-1F4BD62DB4CD}"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44156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E4065F73-CFA3-4B00-88D1-B65B4A6F85A1}"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54338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0E43223D-78CA-4235-9F55-D2DC57CBEF13}"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7346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52691D6C-77E0-41BA-B464-63D94D649B1E}"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4283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A10D25D0-B589-4CEB-A6CB-66A68F2D9638}"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87029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CB17BE69-0491-414A-86D9-B8955F0746B5}"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DD35CCAA-6E78-476A-9FA8-5A32B8CBFD5B}"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E9536034-0274-46F2-BC58-BCC38149383A}"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8B6E08A5-46BF-4786-94F4-D4C7B567C3BA}"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627A5B80-F449-4E9D-BCB8-438ADE6EAC73}"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0C74E4FB-E5D9-40F5-A7F3-2BD413613506}" type="datetime1">
              <a:rPr lang="en-US" altLang="en-US" smtClean="0"/>
              <a:t>4/27/2017</a:t>
            </a:fld>
            <a:endParaRPr lang="en-US" altLang="en-US" dirty="0"/>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C3E57241-ADA6-433E-86BD-A32E4ECE3606}"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1279115A-C8F8-4CBD-9780-3F5B95AC8D18}"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2529BF2B-CC47-4268-8862-7FA823B2179E}"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5D6A3229-A8E6-4616-93E0-1AF5B3A72A29}"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2396231D-3BB3-40EA-BA8C-C83B8B5BBA07}"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D56CFAC4-B57D-40A4-8912-92380F8FBBC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56712EA9-3834-41F5-A2DB-DB2C42118E41}"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DF54904D-9B4D-4AD1-8A60-A88B7E56982B}"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2955AB33-C848-4120-9AD8-D1FE054BB072}"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BE3206ED-6DB9-482A-915C-FCD7989D4478}"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1D95DE16-2331-403B-8D3E-49B9B73C4B04}" type="datetime1">
              <a:rPr lang="en-US" altLang="en-US" smtClean="0"/>
              <a:t>4/27/2017</a:t>
            </a:fld>
            <a:endParaRPr lang="en-US" altLang="en-US" dirty="0"/>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AD8A85FC-1660-475F-8EAD-D976449D1DB0}"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881828C7-DD77-45AC-80AE-BFF4D1245DEC}"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6D9C0CDD-19B7-4E78-ADE4-00EE7EF882E0}"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6E43EDD0-742F-4377-9F82-42D81F054EB7}"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2A480F9E-5247-481F-94BF-E4BE48EF6DE5}"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561C8186-A593-4175-8464-7C1053E421F2}"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D90D28A5-724F-4E10-9396-5C2E6E36F20D}"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48AE7B54-9738-4BD8-92D5-E7289281E13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BA8EE1CA-E823-45E1-B75D-1C562F19D553}"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97185FC0-7D73-4A92-AF57-1D65BEC76B67}"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35BAA5BB-EECE-48E0-A8B3-2CBD9CC7B748}" type="datetime1">
              <a:rPr lang="en-US" altLang="en-US" smtClean="0"/>
              <a:t>4/27/2017</a:t>
            </a:fld>
            <a:endParaRPr lang="en-US" altLang="en-US" dirty="0"/>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B2FF7312-A4C9-4D44-83F7-500947F037F9}"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20EAC496-2DCA-4CCE-987D-014F5B62B724}"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68AEA6A4-918E-4B00-A740-2CE435AE60E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C339E46E-A753-42E0-BB5D-4987CF4EB791}"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7B7B945E-7911-4DC2-B394-D631002B608B}"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0E22F327-C4B9-4FBD-8F14-2599C3727912}"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AC76C14E-DC03-4328-AD8C-D439466B81AA}"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A642C7EB-18FF-408E-9C01-3454C5109E8A}"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4EDFB78E-9A12-47C1-9C47-E591D01291B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pic>
        <p:nvPicPr>
          <p:cNvPr id="5" name="Picture 7" descr="The Virginia Department of Education Banner">
            <a:hlinkClick r:id="rId2" tooltip="Link to VDOE Home Page"/>
          </p:cNvPr>
          <p:cNvPicPr>
            <a:picLocks noChangeAspect="1" noChangeArrowheads="1"/>
          </p:cNvPicPr>
          <p:nvPr/>
        </p:nvPicPr>
        <p:blipFill>
          <a:blip r:embed="rId3" cstate="print"/>
          <a:srcRect/>
          <a:stretch>
            <a:fillRect/>
          </a:stretch>
        </p:blipFill>
        <p:spPr bwMode="auto">
          <a:xfrm>
            <a:off x="63500" y="-234951"/>
            <a:ext cx="476250" cy="476251"/>
          </a:xfrm>
          <a:prstGeom prst="rect">
            <a:avLst/>
          </a:prstGeom>
          <a:noFill/>
          <a:ln w="9525">
            <a:noFill/>
            <a:miter lim="800000"/>
            <a:headEnd/>
            <a:tailEnd/>
          </a:ln>
        </p:spPr>
      </p:pic>
      <p:sp>
        <p:nvSpPr>
          <p:cNvPr id="2" name="Title 1"/>
          <p:cNvSpPr>
            <a:spLocks noGrp="1"/>
          </p:cNvSpPr>
          <p:nvPr>
            <p:ph type="title"/>
          </p:nvPr>
        </p:nvSpPr>
        <p:spPr>
          <a:xfrm>
            <a:off x="0" y="60960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p:txBody>
          <a:bodyPr/>
          <a:lstStyle>
            <a:lvl1pPr>
              <a:defRPr/>
            </a:lvl1pPr>
          </a:lstStyle>
          <a:p>
            <a:fld id="{129970EB-5AC7-4AAD-95AD-D8BD42EB555C}"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C4F0E998-9182-4C89-B3A3-3657E8366C6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5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65F0C770-1239-4B3F-A2A4-5EEBA3E15DBF}" type="datetime1">
              <a:rPr lang="en-US" altLang="en-US" smtClean="0"/>
              <a:t>4/27/2017</a:t>
            </a:fld>
            <a:endParaRPr lang="en-US" altLang="en-US" dirty="0"/>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pPr/>
              <a:t>‹#›</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15541E9C-A8E7-44F1-947D-01FC08A2E78A}"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47E1349-D74C-4A2D-9313-8E32EAF758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4394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fld id="{79606DA2-288E-490F-9EEB-BD58A2041103}" type="datetime1">
              <a:rPr lang="en-US" altLang="en-US" smtClean="0">
                <a:solidFill>
                  <a:srgbClr val="000000"/>
                </a:solidFill>
              </a:rPr>
              <a:t>4/27/2017</a:t>
            </a:fld>
            <a:endParaRPr lang="en-US" altLang="en-US" dirty="0">
              <a:solidFill>
                <a:srgbClr val="000000"/>
              </a:solidFill>
            </a:endParaRPr>
          </a:p>
        </p:txBody>
      </p:sp>
      <p:sp>
        <p:nvSpPr>
          <p:cNvPr id="7" name="Footer Placeholder 6"/>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68D7EBE-DC3F-4D89-A5B2-2FEC3DD64B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2745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6126021D-E726-4EBB-8949-AB507C0EA7AA}" type="datetime1">
              <a:rPr lang="en-US" altLang="en-US" smtClean="0">
                <a:solidFill>
                  <a:srgbClr val="000000"/>
                </a:solidFill>
              </a:rPr>
              <a:t>4/27/2017</a:t>
            </a:fld>
            <a:endParaRPr lang="en-US" altLang="en-US" dirty="0">
              <a:solidFill>
                <a:srgbClr val="000000"/>
              </a:solidFill>
            </a:endParaRPr>
          </a:p>
        </p:txBody>
      </p:sp>
      <p:sp>
        <p:nvSpPr>
          <p:cNvPr id="8"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51FB621-F0C5-4570-B702-7F8221A6ADB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736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7756"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fld id="{06D687B6-8165-4F1C-971B-828A663879AB}"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78BB8-01E0-4F25-A069-F251471348C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361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FA7824B0-19CC-454A-81FA-C75332BAB2AD}" type="datetime1">
              <a:rPr lang="en-US" altLang="en-US" smtClean="0">
                <a:solidFill>
                  <a:srgbClr val="000000"/>
                </a:solidFill>
              </a:rPr>
              <a:t>4/27/2017</a:t>
            </a:fld>
            <a:endParaRPr lang="en-US" alt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80BF363-A4AE-4674-8624-FB517241064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6933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2F087489-9524-4FFC-969E-9D623A6DE505}"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EF66111-EA49-4B13-B1CF-B7BB756C5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141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fld id="{2F8875DB-1A59-4C20-80E2-744C9FB4536B}"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EEDF6CB-8BBE-4952-A069-3735B7D02FF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0" y="1504951"/>
            <a:ext cx="8991600" cy="0"/>
          </a:xfrm>
          <a:prstGeom prst="line">
            <a:avLst/>
          </a:prstGeom>
          <a:ln w="44450" cap="rnd">
            <a:gradFill flip="none" rotWithShape="1">
              <a:gsLst>
                <a:gs pos="0">
                  <a:srgbClr val="000099"/>
                </a:gs>
                <a:gs pos="56000">
                  <a:srgbClr val="000099">
                    <a:alpha val="25000"/>
                  </a:srgbClr>
                </a:gs>
                <a:gs pos="100000">
                  <a:schemeClr val="bg1"/>
                </a:gs>
              </a:gsLst>
              <a:lin ang="4800000" scaled="0"/>
              <a:tileRect/>
            </a:gra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fld id="{A00A7B9F-EDD0-4338-901F-822323BC1F68}" type="datetime1">
              <a:rPr lang="en-US" altLang="en-US" smtClean="0">
                <a:solidFill>
                  <a:srgbClr val="000000"/>
                </a:solidFill>
              </a:rPr>
              <a:t>4/27/2017</a:t>
            </a:fld>
            <a:endParaRPr lang="en-US" altLang="en-US"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BFA06BE-50B5-4390-B4ED-B439F1D24E8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02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3AC439FF-F0FC-4706-B98B-FF61E6F253AD}"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2110460-0849-4DA4-A3BC-8A99FDF2361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2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fld id="{ED83E382-B3AB-46F5-819D-702E1BA3DCE2}" type="datetime1">
              <a:rPr lang="en-US" altLang="en-US" smtClean="0">
                <a:solidFill>
                  <a:srgbClr val="000000"/>
                </a:solidFill>
              </a:rPr>
              <a:t>4/27/2017</a:t>
            </a:fld>
            <a:endParaRPr lang="en-US" altLang="en-US" dirty="0">
              <a:solidFill>
                <a:srgbClr val="000000"/>
              </a:solidFill>
            </a:endParaRPr>
          </a:p>
        </p:txBody>
      </p:sp>
      <p:sp>
        <p:nvSpPr>
          <p:cNvPr id="5" name="Rectangle 5"/>
          <p:cNvSpPr>
            <a:spLocks noGrp="1" noChangeArrowheads="1"/>
          </p:cNvSpPr>
          <p:nvPr>
            <p:ph type="ftr" sz="quarter" idx="11"/>
          </p:nvPr>
        </p:nvSpPr>
        <p:spPr>
          <a:xfrm>
            <a:off x="3124200" y="6245225"/>
            <a:ext cx="2895600" cy="476251"/>
          </a:xfrm>
          <a:prstGeom prst="rect">
            <a:avLst/>
          </a:prstGeo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D9E9451-5B74-44CE-918D-3BCA6AFB4A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08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1.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1.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1.pn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EFE034A8-4C2A-49BF-A6EC-CC79C9105297}" type="datetime1">
              <a:rPr lang="en-US" altLang="en-US" smtClean="0"/>
              <a:t>4/27/2017</a:t>
            </a:fld>
            <a:endParaRPr lang="en-US" altLang="en-US" dirty="0"/>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pPr/>
              <a:t>‹#›</a:t>
            </a:fld>
            <a:endParaRPr lang="en-US" altLang="en-US" dirty="0"/>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DE0AD27C-02E0-47A6-99C6-48DD36C82AC1}"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E97221F4-168A-4794-907E-5FDB84AD1D96}"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27A93B1B-118B-4092-A239-5DF0594C59A1}"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C0B23A44-70BD-4E6A-824D-6B2223406721}"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883ADF2-411D-4190-A9D1-7310E9733AAA}"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5ED0490-4C73-4A6B-AB5C-8015341C37A0}"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B94AA126-FCD2-4F40-BDAA-DEDBFFC60F38}"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auto">
              <a:spcBef>
                <a:spcPts val="0"/>
              </a:spcBef>
              <a:spcAft>
                <a:spcPts val="0"/>
              </a:spcAft>
              <a:defRPr/>
            </a:pPr>
            <a:fld id="{9CE6CB54-30A5-472B-B1A7-9CCEAF52983B}" type="datetime1">
              <a:rPr lang="en-US" smtClean="0">
                <a:solidFill>
                  <a:srgbClr val="000000"/>
                </a:solidFill>
                <a:latin typeface="Arial"/>
              </a:rPr>
              <a:t>4/27/2017</a:t>
            </a:fld>
            <a:endParaRPr lang="en-US" dirty="0">
              <a:solidFill>
                <a:srgbClr val="000000"/>
              </a:solidFill>
              <a:latin typeface="Aria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auto">
              <a:spcBef>
                <a:spcPts val="0"/>
              </a:spcBef>
              <a:spcAft>
                <a:spcPts val="0"/>
              </a:spcAft>
            </a:pPr>
            <a:fld id="{94D383E5-CD44-4E8E-A14B-87411563B6FF}" type="slidenum">
              <a:rPr lang="en-US" smtClean="0">
                <a:solidFill>
                  <a:srgbClr val="000000"/>
                </a:solidFill>
                <a:latin typeface="Arial"/>
              </a:rPr>
              <a:pPr fontAlgn="auto">
                <a:spcBef>
                  <a:spcPts val="0"/>
                </a:spcBef>
                <a:spcAft>
                  <a:spcPts val="0"/>
                </a:spcAft>
              </a:pPr>
              <a:t>‹#›</a:t>
            </a:fld>
            <a:endParaRPr lang="en-US" dirty="0">
              <a:solidFill>
                <a:srgbClr val="000000"/>
              </a:solidFill>
              <a:latin typeface="Aria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379939116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3856384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BAC3922-AAC7-4EF6-A528-5E874FD4CBB4}"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17215960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8BCEBF78-8FCF-45F8-BA20-48DC3C08946F}"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42595959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0FC95E4C-D940-4700-9839-C06379E7AD91}"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425959599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3ED3C69C-A436-42E1-B411-6C09149EA2E9}"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BEE59293-803B-4B2E-9864-7EE9C47C5832}"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67AA5E6-3165-4B40-BCA4-B0EBBC286229}"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 y="6457949"/>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135CDF8-4E59-41EB-B3B7-678B1107FF84}" type="datetime1">
              <a:rPr lang="en-US" altLang="en-US" smtClean="0">
                <a:solidFill>
                  <a:srgbClr val="000000"/>
                </a:solidFill>
              </a:rPr>
              <a:t>4/27/2017</a:t>
            </a:fld>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858000" y="6477000"/>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3D0630-A162-43FB-A5AD-2C121F4D19E7}" type="slidenum">
              <a:rPr lang="en-US" altLang="en-US" smtClean="0">
                <a:solidFill>
                  <a:srgbClr val="000000"/>
                </a:solidFill>
              </a:rPr>
              <a:pPr/>
              <a:t>‹#›</a:t>
            </a:fld>
            <a:endParaRPr lang="en-US" altLang="en-US" dirty="0">
              <a:solidFill>
                <a:srgbClr val="000000"/>
              </a:solidFill>
            </a:endParaRPr>
          </a:p>
        </p:txBody>
      </p:sp>
      <p:pic>
        <p:nvPicPr>
          <p:cNvPr id="2" name="Picture 7"/>
          <p:cNvPicPr>
            <a:picLocks noChangeAspect="1" noChangeArrowheads="1"/>
          </p:cNvPicPr>
          <p:nvPr/>
        </p:nvPicPr>
        <p:blipFill>
          <a:blip r:embed="rId13" cstate="print"/>
          <a:srcRect/>
          <a:stretch>
            <a:fillRect/>
          </a:stretch>
        </p:blipFill>
        <p:spPr bwMode="auto">
          <a:xfrm>
            <a:off x="0" y="2"/>
            <a:ext cx="9144000" cy="612775"/>
          </a:xfrm>
          <a:prstGeom prst="rect">
            <a:avLst/>
          </a:prstGeom>
          <a:noFill/>
          <a:ln w="9525">
            <a:noFill/>
            <a:miter lim="800000"/>
            <a:headEnd/>
            <a:tailEnd/>
          </a:ln>
        </p:spPr>
      </p:pic>
    </p:spTree>
    <p:extLst>
      <p:ext uri="{BB962C8B-B14F-4D97-AF65-F5344CB8AC3E}">
        <p14:creationId xmlns:p14="http://schemas.microsoft.com/office/powerpoint/2010/main" val="278177539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hyperlink" Target="mailto:http://www.doe.virginia.gov/testing/sol/standards_docs/mathematics/2016/index.shtml"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7" Type="http://schemas.openxmlformats.org/officeDocument/2006/relationships/image" Target="../media/image5.png"/><Relationship Id="rId2" Type="http://schemas.microsoft.com/office/2007/relationships/media" Target="../media/media11.wm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5.png"/><Relationship Id="rId2" Type="http://schemas.microsoft.com/office/2007/relationships/media" Target="../media/media12.wm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2" Type="http://schemas.microsoft.com/office/2007/relationships/media" Target="../media/media14.wm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21.wma"/><Relationship Id="rId2" Type="http://schemas.microsoft.com/office/2007/relationships/media" Target="../media/media21.wm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audio" Target="../media/media22.wma"/><Relationship Id="rId2" Type="http://schemas.microsoft.com/office/2007/relationships/media" Target="../media/media22.wm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wma"/><Relationship Id="rId2" Type="http://schemas.microsoft.com/office/2007/relationships/media" Target="../media/media24.wm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24.xml"/><Relationship Id="rId4"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25.xml"/><Relationship Id="rId4"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audio" Target="../media/media26.wma"/><Relationship Id="rId2" Type="http://schemas.microsoft.com/office/2007/relationships/media" Target="../media/media26.wm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26.xml"/><Relationship Id="rId4"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audio" Target="../media/media27.wma"/><Relationship Id="rId2" Type="http://schemas.microsoft.com/office/2007/relationships/media" Target="../media/media27.wm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27.xml"/><Relationship Id="rId4"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9.wma"/><Relationship Id="rId2" Type="http://schemas.microsoft.com/office/2007/relationships/media" Target="../media/media29.wm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29.xml"/><Relationship Id="rId4"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wma"/><Relationship Id="rId2" Type="http://schemas.microsoft.com/office/2007/relationships/media" Target="../media/media30.wm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30.xml"/><Relationship Id="rId4"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5.png"/><Relationship Id="rId5" Type="http://schemas.openxmlformats.org/officeDocument/2006/relationships/hyperlink" Target="mailto:Mathematics@doe.virginia.gov"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5.png"/><Relationship Id="rId2" Type="http://schemas.microsoft.com/office/2007/relationships/media" Target="../media/media7.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1752600"/>
            <a:ext cx="7772400" cy="1470025"/>
          </a:xfrm>
          <a:solidFill>
            <a:srgbClr val="003399"/>
          </a:solidFill>
        </p:spPr>
        <p:txBody>
          <a:bodyPr/>
          <a:lstStyle/>
          <a:p>
            <a:pPr algn="ctr"/>
            <a:r>
              <a:rPr lang="en-US" altLang="en-US" sz="4400" b="1" dirty="0" smtClean="0">
                <a:solidFill>
                  <a:schemeClr val="bg1"/>
                </a:solidFill>
              </a:rPr>
              <a:t>2016 </a:t>
            </a:r>
            <a:r>
              <a:rPr lang="en-US" altLang="en-US" sz="4400" b="1" i="1" dirty="0">
                <a:solidFill>
                  <a:schemeClr val="bg1"/>
                </a:solidFill>
              </a:rPr>
              <a:t>Mathematics </a:t>
            </a:r>
            <a:br>
              <a:rPr lang="en-US" altLang="en-US" sz="4400" b="1" i="1" dirty="0">
                <a:solidFill>
                  <a:schemeClr val="bg1"/>
                </a:solidFill>
              </a:rPr>
            </a:br>
            <a:r>
              <a:rPr lang="en-US" altLang="en-US" sz="4400" b="1" i="1" dirty="0">
                <a:solidFill>
                  <a:schemeClr val="bg1"/>
                </a:solidFill>
              </a:rPr>
              <a:t>Standards of </a:t>
            </a:r>
            <a:r>
              <a:rPr lang="en-US" altLang="en-US" sz="4400" b="1" i="1" dirty="0" smtClean="0">
                <a:solidFill>
                  <a:schemeClr val="bg1"/>
                </a:solidFill>
              </a:rPr>
              <a:t>Learning</a:t>
            </a:r>
            <a:endParaRPr lang="en-US" altLang="en-US" sz="4400" b="1" dirty="0">
              <a:solidFill>
                <a:schemeClr val="bg1"/>
              </a:solidFill>
            </a:endParaRPr>
          </a:p>
        </p:txBody>
      </p:sp>
      <p:sp>
        <p:nvSpPr>
          <p:cNvPr id="78851" name="Rectangle 3"/>
          <p:cNvSpPr>
            <a:spLocks noGrp="1" noChangeArrowheads="1"/>
          </p:cNvSpPr>
          <p:nvPr>
            <p:ph type="subTitle" idx="1"/>
          </p:nvPr>
        </p:nvSpPr>
        <p:spPr>
          <a:xfrm>
            <a:off x="1371600" y="3657600"/>
            <a:ext cx="6400800" cy="1219200"/>
          </a:xfrm>
        </p:spPr>
        <p:txBody>
          <a:bodyPr/>
          <a:lstStyle/>
          <a:p>
            <a:r>
              <a:rPr lang="en-US" altLang="en-US" dirty="0">
                <a:latin typeface="Arial" charset="0"/>
              </a:rPr>
              <a:t> </a:t>
            </a:r>
            <a:r>
              <a:rPr lang="en-US" altLang="en-US" sz="2800" b="1" dirty="0" smtClean="0"/>
              <a:t>Geometry</a:t>
            </a:r>
            <a:endParaRPr lang="en-US" altLang="en-US" sz="2800" b="1" dirty="0"/>
          </a:p>
          <a:p>
            <a:r>
              <a:rPr lang="en-US" altLang="en-US" sz="2800" b="1" dirty="0" smtClean="0"/>
              <a:t>Overview of Changes from 2009 to 2016</a:t>
            </a:r>
            <a:endParaRPr lang="en-US" altLang="en-US" sz="2800" b="1" dirty="0"/>
          </a:p>
        </p:txBody>
      </p:sp>
      <p:sp>
        <p:nvSpPr>
          <p:cNvPr id="4" name="TextBox 3"/>
          <p:cNvSpPr txBox="1"/>
          <p:nvPr/>
        </p:nvSpPr>
        <p:spPr>
          <a:xfrm>
            <a:off x="838200" y="5638800"/>
            <a:ext cx="7543800" cy="369332"/>
          </a:xfrm>
          <a:prstGeom prst="rect">
            <a:avLst/>
          </a:prstGeom>
          <a:noFill/>
        </p:spPr>
        <p:txBody>
          <a:bodyPr wrap="square" rtlCol="0">
            <a:spAutoFit/>
          </a:bodyPr>
          <a:lstStyle/>
          <a:p>
            <a:r>
              <a:rPr lang="en-US" dirty="0" smtClean="0"/>
              <a:t>Related documents available on </a:t>
            </a:r>
            <a:r>
              <a:rPr lang="en-US" dirty="0" smtClean="0">
                <a:hlinkClick r:id="rId5"/>
              </a:rPr>
              <a:t>VDOE Mathematics 2016</a:t>
            </a:r>
            <a:r>
              <a:rPr lang="en-US" dirty="0" smtClean="0"/>
              <a:t> webpage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DD9E9451-5B74-44CE-918D-3BCA6AFB4AEF}" type="slidenum">
              <a:rPr lang="en-US" altLang="en-US" smtClean="0"/>
              <a:pPr/>
              <a:t>1</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advTm="32109"/>
    </mc:Choice>
    <mc:Fallback xmlns="">
      <p:transition advTm="3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 y="609600"/>
            <a:ext cx="9067800" cy="1143000"/>
          </a:xfrm>
        </p:spPr>
        <p:txBody>
          <a:bodyPr/>
          <a:lstStyle/>
          <a:p>
            <a:pPr marL="0" indent="0">
              <a:lnSpc>
                <a:spcPct val="90000"/>
              </a:lnSpc>
            </a:pPr>
            <a:r>
              <a:rPr lang="en-US" altLang="en-US" b="1" dirty="0"/>
              <a:t>Standards of Learning Curriculum Frameworks</a:t>
            </a:r>
          </a:p>
        </p:txBody>
      </p:sp>
      <p:sp>
        <p:nvSpPr>
          <p:cNvPr id="83971" name="Rectangle 3"/>
          <p:cNvSpPr>
            <a:spLocks noGrp="1" noChangeArrowheads="1"/>
          </p:cNvSpPr>
          <p:nvPr>
            <p:ph idx="1"/>
          </p:nvPr>
        </p:nvSpPr>
        <p:spPr>
          <a:xfrm>
            <a:off x="685800" y="1828800"/>
            <a:ext cx="7964488" cy="3352800"/>
          </a:xfrm>
        </p:spPr>
        <p:txBody>
          <a:bodyPr/>
          <a:lstStyle/>
          <a:p>
            <a:pPr marL="0" indent="0">
              <a:lnSpc>
                <a:spcPct val="90000"/>
              </a:lnSpc>
              <a:buClr>
                <a:schemeClr val="tx1"/>
              </a:buClr>
              <a:buNone/>
            </a:pPr>
            <a:r>
              <a:rPr lang="en-US" altLang="en-US" dirty="0" smtClean="0"/>
              <a:t>Introduction includes:</a:t>
            </a:r>
          </a:p>
          <a:p>
            <a:pPr lvl="1">
              <a:lnSpc>
                <a:spcPct val="90000"/>
              </a:lnSpc>
              <a:buClr>
                <a:schemeClr val="tx1"/>
              </a:buClr>
              <a:buFont typeface="Arial" panose="020B0604020202020204" pitchFamily="34" charset="0"/>
              <a:buChar char="•"/>
            </a:pPr>
            <a:r>
              <a:rPr lang="en-US" altLang="en-US" sz="3200" dirty="0" smtClean="0"/>
              <a:t>Mathematical Process Goals for Students</a:t>
            </a:r>
          </a:p>
          <a:p>
            <a:pPr lvl="1">
              <a:lnSpc>
                <a:spcPct val="90000"/>
              </a:lnSpc>
              <a:buClr>
                <a:schemeClr val="tx1"/>
              </a:buClr>
              <a:buFont typeface="Arial" panose="020B0604020202020204" pitchFamily="34" charset="0"/>
              <a:buChar char="•"/>
            </a:pPr>
            <a:r>
              <a:rPr lang="en-US" altLang="en-US" sz="3200" b="1" dirty="0" smtClean="0"/>
              <a:t>Instructional Technology</a:t>
            </a:r>
          </a:p>
          <a:p>
            <a:pPr lvl="1">
              <a:lnSpc>
                <a:spcPct val="90000"/>
              </a:lnSpc>
              <a:buClr>
                <a:schemeClr val="tx1"/>
              </a:buClr>
              <a:buFont typeface="Arial" panose="020B0604020202020204" pitchFamily="34" charset="0"/>
              <a:buChar char="•"/>
            </a:pPr>
            <a:r>
              <a:rPr lang="en-US" altLang="en-US" sz="3200" b="1" dirty="0" smtClean="0"/>
              <a:t>Computational Fluency</a:t>
            </a:r>
          </a:p>
          <a:p>
            <a:pPr lvl="1">
              <a:lnSpc>
                <a:spcPct val="90000"/>
              </a:lnSpc>
              <a:buClr>
                <a:schemeClr val="tx1"/>
              </a:buClr>
              <a:buFont typeface="Arial" panose="020B0604020202020204" pitchFamily="34" charset="0"/>
              <a:buChar char="•"/>
            </a:pPr>
            <a:r>
              <a:rPr lang="en-US" altLang="en-US" sz="3200" b="1" dirty="0" smtClean="0"/>
              <a:t>Algebra Readiness</a:t>
            </a:r>
          </a:p>
          <a:p>
            <a:pPr lvl="1">
              <a:lnSpc>
                <a:spcPct val="90000"/>
              </a:lnSpc>
              <a:buClr>
                <a:schemeClr val="tx1"/>
              </a:buClr>
              <a:buFont typeface="Arial" panose="020B0604020202020204" pitchFamily="34" charset="0"/>
              <a:buChar char="•"/>
            </a:pPr>
            <a:r>
              <a:rPr lang="en-US" altLang="en-US" sz="3200" b="1" dirty="0" smtClean="0"/>
              <a:t>Equity</a:t>
            </a:r>
          </a:p>
          <a:p>
            <a:pPr marL="457200" lvl="1" indent="0">
              <a:lnSpc>
                <a:spcPct val="90000"/>
              </a:lnSpc>
              <a:buClr>
                <a:schemeClr val="tx1"/>
              </a:buClr>
              <a:buNone/>
            </a:pPr>
            <a:endParaRPr lang="en-US" altLang="en-US" dirty="0" smtClean="0"/>
          </a:p>
        </p:txBody>
      </p:sp>
      <p:sp>
        <p:nvSpPr>
          <p:cNvPr id="5" name="AutoShape 6"/>
          <p:cNvSpPr>
            <a:spLocks noChangeArrowheads="1"/>
          </p:cNvSpPr>
          <p:nvPr/>
        </p:nvSpPr>
        <p:spPr bwMode="auto">
          <a:xfrm rot="1209468">
            <a:off x="5776166" y="3480355"/>
            <a:ext cx="1367448" cy="1040289"/>
          </a:xfrm>
          <a:prstGeom prst="irregularSeal1">
            <a:avLst/>
          </a:prstGeom>
          <a:solidFill>
            <a:srgbClr val="00B050"/>
          </a:solidFill>
          <a:ln w="12700">
            <a:solidFill>
              <a:schemeClr val="tx1"/>
            </a:solidFill>
            <a:miter lim="800000"/>
            <a:headEnd/>
            <a:tailEnd/>
          </a:ln>
          <a:effectLst/>
          <a:extLst/>
        </p:spPr>
        <p:txBody>
          <a:bodyPr wrap="none" anchor="ctr"/>
          <a:lstStyle/>
          <a:p>
            <a:pPr algn="ctr"/>
            <a:r>
              <a:rPr lang="en-US" sz="2800" dirty="0" smtClean="0">
                <a:latin typeface="Calibri" panose="020F0502020204030204" pitchFamily="34" charset="0"/>
              </a:rPr>
              <a:t>New</a:t>
            </a:r>
            <a:endParaRPr lang="en-US"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C4F0E998-9182-4C89-B3A3-3657E8366C65}" type="slidenum">
              <a:rPr lang="en-US" altLang="en-US" smtClean="0"/>
              <a:pPr/>
              <a:t>10</a:t>
            </a:fld>
            <a:endParaRPr lang="en-US"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812555"/>
      </p:ext>
    </p:extLst>
  </p:cSld>
  <p:clrMapOvr>
    <a:masterClrMapping/>
  </p:clrMapOvr>
  <mc:AlternateContent xmlns:mc="http://schemas.openxmlformats.org/markup-compatibility/2006" xmlns:p14="http://schemas.microsoft.com/office/powerpoint/2010/main">
    <mc:Choice Requires="p14">
      <p:transition p14:dur="10" advTm="25429"/>
    </mc:Choice>
    <mc:Fallback xmlns="">
      <p:transition advTm="2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33918"/>
            <a:ext cx="8698169" cy="5771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712163" y="1225847"/>
            <a:ext cx="1472199" cy="269042"/>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620061" y="1206797"/>
            <a:ext cx="2108518" cy="326192"/>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564300" y="1462001"/>
            <a:ext cx="417276" cy="237226"/>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6798" y="1613454"/>
            <a:ext cx="609600" cy="2286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715000" y="4114800"/>
            <a:ext cx="1066800" cy="270199"/>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106696" y="5129417"/>
            <a:ext cx="311287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Line Callout 1 5"/>
          <p:cNvSpPr/>
          <p:nvPr/>
        </p:nvSpPr>
        <p:spPr>
          <a:xfrm>
            <a:off x="6674320" y="3837339"/>
            <a:ext cx="762000" cy="228600"/>
          </a:xfrm>
          <a:prstGeom prst="borderCallout1">
            <a:avLst>
              <a:gd name="adj1" fmla="val 65503"/>
              <a:gd name="adj2" fmla="val -541"/>
              <a:gd name="adj3" fmla="val 112500"/>
              <a:gd name="adj4" fmla="val -38333"/>
            </a:avLst>
          </a:prstGeom>
          <a:solidFill>
            <a:schemeClr val="bg1"/>
          </a:solidFill>
          <a:ln>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latin typeface="Calibri" panose="020F0502020204030204" pitchFamily="34" charset="0"/>
              </a:rPr>
              <a:t>2016</a:t>
            </a:r>
            <a:endParaRPr lang="en-US" dirty="0">
              <a:solidFill>
                <a:srgbClr val="FF0000"/>
              </a:solidFill>
              <a:latin typeface="Calibri" panose="020F0502020204030204" pitchFamily="34" charset="0"/>
            </a:endParaRPr>
          </a:p>
        </p:txBody>
      </p:sp>
      <p:sp>
        <p:nvSpPr>
          <p:cNvPr id="20" name="Line Callout 1 19"/>
          <p:cNvSpPr/>
          <p:nvPr/>
        </p:nvSpPr>
        <p:spPr>
          <a:xfrm flipH="1">
            <a:off x="3529576" y="3822495"/>
            <a:ext cx="914400" cy="228600"/>
          </a:xfrm>
          <a:prstGeom prst="borderCallout1">
            <a:avLst>
              <a:gd name="adj1" fmla="val 39530"/>
              <a:gd name="adj2" fmla="val 758"/>
              <a:gd name="adj3" fmla="val 166231"/>
              <a:gd name="adj4" fmla="val -39825"/>
            </a:avLst>
          </a:prstGeom>
          <a:solidFill>
            <a:schemeClr val="bg1"/>
          </a:solidFill>
          <a:ln>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latin typeface="Calibri" panose="020F0502020204030204" pitchFamily="34" charset="0"/>
              </a:rPr>
              <a:t>2009</a:t>
            </a:r>
            <a:endParaRPr lang="en-US" dirty="0">
              <a:solidFill>
                <a:srgbClr val="FF0000"/>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A80BF363-A4AE-4674-8624-FB517241064C}" type="slidenum">
              <a:rPr lang="en-US" altLang="en-US" smtClean="0"/>
              <a:pPr/>
              <a:t>11</a:t>
            </a:fld>
            <a:endParaRPr lang="en-US" altLang="en-US" dirty="0"/>
          </a:p>
        </p:txBody>
      </p:sp>
      <p:cxnSp>
        <p:nvCxnSpPr>
          <p:cNvPr id="14" name="Straight Connector 13"/>
          <p:cNvCxnSpPr/>
          <p:nvPr/>
        </p:nvCxnSpPr>
        <p:spPr>
          <a:xfrm>
            <a:off x="1090890" y="1810454"/>
            <a:ext cx="295513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6624" y="1952625"/>
            <a:ext cx="1150251" cy="43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40057" y="1279374"/>
            <a:ext cx="4134597" cy="1616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487143" y="1279374"/>
            <a:ext cx="4336224" cy="1616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38108" y="2900055"/>
            <a:ext cx="4149035" cy="3509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474654" y="2900055"/>
            <a:ext cx="4348713" cy="3509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933157" y="2819400"/>
            <a:ext cx="2958935" cy="308758"/>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5194852" y="2819400"/>
            <a:ext cx="2958935" cy="308758"/>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p:cNvCxnSpPr/>
          <p:nvPr/>
        </p:nvCxnSpPr>
        <p:spPr>
          <a:xfrm>
            <a:off x="571500" y="5281817"/>
            <a:ext cx="352215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114925" y="1604828"/>
            <a:ext cx="486085" cy="237226"/>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435307" y="4984793"/>
            <a:ext cx="593100" cy="1732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flipV="1">
            <a:off x="4583350" y="4114800"/>
            <a:ext cx="457200" cy="263201"/>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25" name="Line Callout 1 24"/>
          <p:cNvSpPr/>
          <p:nvPr/>
        </p:nvSpPr>
        <p:spPr>
          <a:xfrm flipH="1">
            <a:off x="3305175" y="1206797"/>
            <a:ext cx="914400" cy="228600"/>
          </a:xfrm>
          <a:prstGeom prst="borderCallout1">
            <a:avLst>
              <a:gd name="adj1" fmla="val 39530"/>
              <a:gd name="adj2" fmla="val 758"/>
              <a:gd name="adj3" fmla="val 166231"/>
              <a:gd name="adj4" fmla="val -39825"/>
            </a:avLst>
          </a:prstGeom>
          <a:solidFill>
            <a:schemeClr val="bg1"/>
          </a:solidFill>
          <a:ln>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latin typeface="Calibri" panose="020F0502020204030204" pitchFamily="34" charset="0"/>
              </a:rPr>
              <a:t>2009</a:t>
            </a:r>
            <a:endParaRPr lang="en-US" dirty="0">
              <a:solidFill>
                <a:srgbClr val="FF0000"/>
              </a:solidFill>
              <a:latin typeface="Calibri" panose="020F0502020204030204" pitchFamily="34" charset="0"/>
            </a:endParaRPr>
          </a:p>
        </p:txBody>
      </p:sp>
      <p:sp>
        <p:nvSpPr>
          <p:cNvPr id="27" name="Line Callout 1 26"/>
          <p:cNvSpPr/>
          <p:nvPr/>
        </p:nvSpPr>
        <p:spPr>
          <a:xfrm>
            <a:off x="5852761" y="2116088"/>
            <a:ext cx="762000" cy="228600"/>
          </a:xfrm>
          <a:prstGeom prst="borderCallout1">
            <a:avLst>
              <a:gd name="adj1" fmla="val 65503"/>
              <a:gd name="adj2" fmla="val -541"/>
              <a:gd name="adj3" fmla="val -126461"/>
              <a:gd name="adj4" fmla="val -49242"/>
            </a:avLst>
          </a:prstGeom>
          <a:solidFill>
            <a:schemeClr val="bg1"/>
          </a:solidFill>
          <a:ln>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latin typeface="Calibri" panose="020F0502020204030204" pitchFamily="34" charset="0"/>
              </a:rPr>
              <a:t>2016</a:t>
            </a:r>
            <a:endParaRPr lang="en-US" dirty="0">
              <a:solidFill>
                <a:srgbClr val="FF00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737159115"/>
      </p:ext>
    </p:extLst>
  </p:cSld>
  <p:clrMapOvr>
    <a:masterClrMapping/>
  </p:clrMapOvr>
  <mc:AlternateContent xmlns:mc="http://schemas.openxmlformats.org/markup-compatibility/2006" xmlns:p14="http://schemas.microsoft.com/office/powerpoint/2010/main">
    <mc:Choice Requires="p14">
      <p:transition p14:dur="10" advTm="87276"/>
    </mc:Choice>
    <mc:Fallback xmlns="">
      <p:transition advTm="8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9" grpId="0" animBg="1"/>
      <p:bldP spid="10" grpId="0" animBg="1"/>
      <p:bldP spid="13" grpId="0" animBg="1"/>
      <p:bldP spid="6" grpId="0" animBg="1"/>
      <p:bldP spid="20" grpId="0" animBg="1"/>
      <p:bldP spid="3" grpId="0" animBg="1"/>
      <p:bldP spid="17" grpId="0" animBg="1"/>
      <p:bldP spid="19" grpId="0" animBg="1"/>
      <p:bldP spid="21" grpId="0" animBg="1"/>
      <p:bldP spid="22" grpId="0" animBg="1"/>
      <p:bldP spid="23" grpId="0" animBg="1"/>
      <p:bldP spid="38" grpId="0" animBg="1"/>
      <p:bldP spid="39" grpId="0" animBg="1"/>
      <p:bldP spid="40"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97" y="714375"/>
            <a:ext cx="850582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214995" y="741385"/>
            <a:ext cx="864578" cy="1905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2000784" y="739820"/>
            <a:ext cx="864578" cy="1905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3152776" y="1762125"/>
            <a:ext cx="1000124" cy="3048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190875" y="846160"/>
            <a:ext cx="2535998" cy="3048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A80BF363-A4AE-4674-8624-FB517241064C}" type="slidenum">
              <a:rPr lang="en-US" altLang="en-US" smtClean="0"/>
              <a:pPr/>
              <a:t>12</a:t>
            </a:fld>
            <a:endParaRPr lang="en-US" alt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11199264"/>
      </p:ext>
    </p:extLst>
  </p:cSld>
  <p:clrMapOvr>
    <a:masterClrMapping/>
  </p:clrMapOvr>
  <mc:AlternateContent xmlns:mc="http://schemas.openxmlformats.org/markup-compatibility/2006" xmlns:p14="http://schemas.microsoft.com/office/powerpoint/2010/main">
    <mc:Choice Requires="p14">
      <p:transition p14:dur="10" advTm="44387"/>
    </mc:Choice>
    <mc:Fallback xmlns="">
      <p:transition advTm="4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0"/>
            <a:ext cx="7772400" cy="1066800"/>
          </a:xfrm>
        </p:spPr>
        <p:txBody>
          <a:bodyPr/>
          <a:lstStyle/>
          <a:p>
            <a:pPr algn="ctr"/>
            <a:r>
              <a:rPr lang="en-US" dirty="0" smtClean="0"/>
              <a:t>REASONING, LINES, AND TRANSFORMATIONS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D47E1349-D74C-4A2D-9313-8E32EAF75841}" type="slidenum">
              <a:rPr lang="en-US" altLang="en-US" smtClean="0"/>
              <a:pPr/>
              <a:t>13</a:t>
            </a:fld>
            <a:endParaRPr lang="en-US" altLang="en-US" dirty="0"/>
          </a:p>
        </p:txBody>
      </p:sp>
    </p:spTree>
    <p:extLst>
      <p:ext uri="{BB962C8B-B14F-4D97-AF65-F5344CB8AC3E}">
        <p14:creationId xmlns:p14="http://schemas.microsoft.com/office/powerpoint/2010/main" val="2663074010"/>
      </p:ext>
    </p:extLst>
  </p:cSld>
  <p:clrMapOvr>
    <a:masterClrMapping/>
  </p:clrMapOvr>
  <mc:AlternateContent xmlns:mc="http://schemas.openxmlformats.org/markup-compatibility/2006" xmlns:p14="http://schemas.microsoft.com/office/powerpoint/2010/main">
    <mc:Choice Requires="p14">
      <p:transition p14:dur="10" advTm="14702"/>
    </mc:Choice>
    <mc:Fallback xmlns="">
      <p:transition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7629147"/>
              </p:ext>
            </p:extLst>
          </p:nvPr>
        </p:nvGraphicFramePr>
        <p:xfrm>
          <a:off x="533400" y="914400"/>
          <a:ext cx="8153400" cy="2590800"/>
        </p:xfrm>
        <a:graphic>
          <a:graphicData uri="http://schemas.openxmlformats.org/drawingml/2006/table">
            <a:tbl>
              <a:tblPr firstRow="1" firstCol="1" bandRow="1">
                <a:tableStyleId>{5C22544A-7EE6-4342-B048-85BDC9FD1C3A}</a:tableStyleId>
              </a:tblPr>
              <a:tblGrid>
                <a:gridCol w="4076700"/>
                <a:gridCol w="4076700"/>
              </a:tblGrid>
              <a:tr h="365573">
                <a:tc>
                  <a:txBody>
                    <a:bodyPr/>
                    <a:lstStyle/>
                    <a:p>
                      <a:pPr marL="0" marR="0" algn="ctr">
                        <a:lnSpc>
                          <a:spcPct val="115000"/>
                        </a:lnSpc>
                        <a:spcBef>
                          <a:spcPts val="0"/>
                        </a:spcBef>
                        <a:spcAft>
                          <a:spcPts val="0"/>
                        </a:spcAft>
                      </a:pPr>
                      <a:r>
                        <a:rPr lang="en-US" sz="2000" b="1" dirty="0">
                          <a:solidFill>
                            <a:schemeClr val="tx1"/>
                          </a:solidFill>
                          <a:effectLst/>
                          <a:latin typeface="Calibri" panose="020F0502020204030204" pitchFamily="34" charset="0"/>
                          <a:ea typeface="Times"/>
                          <a:cs typeface="Times New Roman"/>
                        </a:rPr>
                        <a:t>2009 SOL</a:t>
                      </a:r>
                      <a:endParaRPr lang="en-US" sz="2800"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panose="020F0502020204030204" pitchFamily="34" charset="0"/>
                          <a:ea typeface="Times"/>
                          <a:cs typeface="Times New Roman"/>
                        </a:rPr>
                        <a:t>2016 SOL</a:t>
                      </a:r>
                      <a:endParaRPr lang="en-US" sz="2800"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225227">
                <a:tc>
                  <a:txBody>
                    <a:bodyPr/>
                    <a:lstStyle/>
                    <a:p>
                      <a:pPr marL="347345" marR="0" indent="-347345">
                        <a:spcBef>
                          <a:spcPts val="0"/>
                        </a:spcBef>
                        <a:spcAft>
                          <a:spcPts val="0"/>
                        </a:spcAft>
                      </a:pPr>
                      <a:r>
                        <a:rPr lang="en-US" sz="1400" dirty="0" smtClean="0">
                          <a:solidFill>
                            <a:schemeClr val="tx1"/>
                          </a:solidFill>
                          <a:effectLst/>
                          <a:latin typeface="Calibri" panose="020F0502020204030204" pitchFamily="34" charset="0"/>
                        </a:rPr>
                        <a:t>G.1</a:t>
                      </a:r>
                      <a:r>
                        <a:rPr lang="en-US" sz="1400" dirty="0">
                          <a:solidFill>
                            <a:schemeClr val="tx1"/>
                          </a:solidFill>
                          <a:effectLst/>
                          <a:latin typeface="Calibri" panose="020F0502020204030204" pitchFamily="34" charset="0"/>
                        </a:rPr>
                        <a:t>	</a:t>
                      </a:r>
                      <a:r>
                        <a:rPr lang="en-US" sz="1400" b="1" kern="1200" dirty="0" smtClean="0">
                          <a:solidFill>
                            <a:schemeClr val="tx1"/>
                          </a:solidFill>
                          <a:effectLst/>
                          <a:latin typeface="Calibri" panose="020F0502020204030204" pitchFamily="34" charset="0"/>
                          <a:ea typeface="+mn-ea"/>
                          <a:cs typeface="+mn-cs"/>
                        </a:rPr>
                        <a:t>The student will construct and judge the validity of a logical argument consisting of a set of premises and a conclusion. This will include</a:t>
                      </a:r>
                    </a:p>
                    <a:p>
                      <a:pPr marL="571500" marR="0" indent="-571500">
                        <a:spcBef>
                          <a:spcPts val="0"/>
                        </a:spcBef>
                        <a:spcAft>
                          <a:spcPts val="0"/>
                        </a:spcAft>
                        <a:tabLst>
                          <a:tab pos="571500" algn="l"/>
                        </a:tabLst>
                      </a:pPr>
                      <a:r>
                        <a:rPr lang="en-US" sz="1400" b="1" kern="1200" dirty="0" smtClean="0">
                          <a:solidFill>
                            <a:schemeClr val="tx1"/>
                          </a:solidFill>
                          <a:effectLst/>
                          <a:latin typeface="Calibri" panose="020F0502020204030204" pitchFamily="34" charset="0"/>
                          <a:ea typeface="+mn-ea"/>
                          <a:cs typeface="+mn-cs"/>
                        </a:rPr>
                        <a:t>         a)  identifying the converse, inverse, and  contrapositive of a conditional statement;</a:t>
                      </a:r>
                    </a:p>
                    <a:p>
                      <a:pPr marL="571500" marR="0" indent="-571500">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         b)  translating a short verbal argument into symbolic form;</a:t>
                      </a:r>
                    </a:p>
                    <a:p>
                      <a:pPr marL="571500" marR="0" lvl="0" indent="-228600">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c)   using Venn diagrams to represent set    relationships; </a:t>
                      </a:r>
                      <a:r>
                        <a:rPr lang="en-US" sz="1400" b="1" kern="1200" dirty="0" smtClean="0">
                          <a:solidFill>
                            <a:srgbClr val="FF0000"/>
                          </a:solidFill>
                          <a:effectLst/>
                          <a:latin typeface="Calibri" panose="020F0502020204030204" pitchFamily="34" charset="0"/>
                          <a:ea typeface="+mn-ea"/>
                          <a:cs typeface="+mn-cs"/>
                        </a:rPr>
                        <a:t>[Moved to DM.12] </a:t>
                      </a:r>
                      <a:r>
                        <a:rPr lang="en-US" sz="1400" b="1" kern="1200" dirty="0" smtClean="0">
                          <a:solidFill>
                            <a:schemeClr val="tx1"/>
                          </a:solidFill>
                          <a:effectLst/>
                          <a:latin typeface="Calibri" panose="020F0502020204030204" pitchFamily="34" charset="0"/>
                          <a:ea typeface="+mn-ea"/>
                          <a:cs typeface="+mn-cs"/>
                        </a:rPr>
                        <a:t>and</a:t>
                      </a:r>
                    </a:p>
                    <a:p>
                      <a:pPr marL="346075" marR="0" indent="-3175">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d)  using deductive reasoning.</a:t>
                      </a:r>
                      <a:endParaRPr lang="en-US" sz="1400" dirty="0" smtClean="0">
                        <a:solidFill>
                          <a:schemeClr val="tx1"/>
                        </a:solidFill>
                        <a:effectLst/>
                        <a:latin typeface="Calibri" panose="020F0502020204030204" pitchFamily="34" charset="0"/>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G.1  The student will use deductive reasoning to construct and judge the validity of a logical argument consisting of a set of premises and a conclusion. This will include</a:t>
                      </a:r>
                    </a:p>
                    <a:p>
                      <a:pPr marL="571500" marR="0" indent="-228600">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a)  identifying the converse, inverse, and contrapositive of a conditional statement;</a:t>
                      </a:r>
                    </a:p>
                    <a:p>
                      <a:pPr marL="571500" marR="0" indent="-228600">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b)  translating a short verbal argument into  symbolic form; and</a:t>
                      </a:r>
                    </a:p>
                    <a:p>
                      <a:pPr marL="571500" marR="0" indent="-228600">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c)  determining the validity of a logical argument.</a:t>
                      </a: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514350" y="3769310"/>
            <a:ext cx="8248650" cy="2369880"/>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chemeClr val="bg1"/>
                </a:solidFill>
                <a:latin typeface="Calibri" panose="020F0502020204030204" pitchFamily="34" charset="0"/>
              </a:rPr>
              <a:t>Revisions</a:t>
            </a:r>
            <a:r>
              <a:rPr lang="en-US" altLang="en-US" sz="1600" b="1" dirty="0" smtClean="0">
                <a:solidFill>
                  <a:schemeClr val="bg1"/>
                </a:solidFill>
                <a:latin typeface="Calibri" panose="020F0502020204030204" pitchFamily="34" charset="0"/>
              </a:rPr>
              <a:t>:</a:t>
            </a: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2009 SOL G.1c </a:t>
            </a:r>
            <a:r>
              <a:rPr lang="en-US" sz="1600" b="1" dirty="0">
                <a:solidFill>
                  <a:schemeClr val="bg1"/>
                </a:solidFill>
                <a:latin typeface="Calibri" panose="020F0502020204030204" pitchFamily="34" charset="0"/>
              </a:rPr>
              <a:t>– Use </a:t>
            </a:r>
            <a:r>
              <a:rPr lang="en-US" sz="1600" b="1" dirty="0" smtClean="0">
                <a:solidFill>
                  <a:schemeClr val="bg1"/>
                </a:solidFill>
                <a:latin typeface="Calibri" panose="020F0502020204030204" pitchFamily="34" charset="0"/>
              </a:rPr>
              <a:t>of Venn </a:t>
            </a:r>
            <a:r>
              <a:rPr lang="en-US" sz="1600" b="1" dirty="0">
                <a:solidFill>
                  <a:schemeClr val="bg1"/>
                </a:solidFill>
                <a:latin typeface="Calibri" panose="020F0502020204030204" pitchFamily="34" charset="0"/>
              </a:rPr>
              <a:t>diagrams to represent set </a:t>
            </a:r>
            <a:r>
              <a:rPr lang="en-US" sz="1600" b="1" dirty="0" smtClean="0">
                <a:solidFill>
                  <a:schemeClr val="bg1"/>
                </a:solidFill>
                <a:latin typeface="Calibri" panose="020F0502020204030204" pitchFamily="34" charset="0"/>
              </a:rPr>
              <a:t>relationships and interpreting </a:t>
            </a:r>
            <a:r>
              <a:rPr lang="en-US" sz="1600" b="1" dirty="0">
                <a:solidFill>
                  <a:schemeClr val="bg1"/>
                </a:solidFill>
                <a:latin typeface="Calibri" panose="020F0502020204030204" pitchFamily="34" charset="0"/>
              </a:rPr>
              <a:t>Venn diagrams </a:t>
            </a:r>
            <a:r>
              <a:rPr lang="en-US" sz="1600" b="1" dirty="0" smtClean="0">
                <a:solidFill>
                  <a:schemeClr val="bg1"/>
                </a:solidFill>
                <a:latin typeface="Calibri" panose="020F0502020204030204" pitchFamily="34" charset="0"/>
              </a:rPr>
              <a:t>was moved to Discrete Mathematics (SOL DM.12)</a:t>
            </a:r>
            <a:endParaRPr lang="en-US" sz="1600" b="1" dirty="0">
              <a:solidFill>
                <a:schemeClr val="bg1"/>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Determine </a:t>
            </a:r>
            <a:r>
              <a:rPr lang="en-US" sz="1600" b="1" dirty="0">
                <a:solidFill>
                  <a:schemeClr val="bg1"/>
                </a:solidFill>
                <a:latin typeface="Calibri" panose="020F0502020204030204" pitchFamily="34" charset="0"/>
              </a:rPr>
              <a:t>the validity of a logical argument </a:t>
            </a:r>
            <a:r>
              <a:rPr lang="en-US" sz="1600" b="1" dirty="0" smtClean="0">
                <a:solidFill>
                  <a:schemeClr val="bg1"/>
                </a:solidFill>
                <a:latin typeface="Calibri" panose="020F0502020204030204" pitchFamily="34" charset="0"/>
              </a:rPr>
              <a:t>was moved </a:t>
            </a:r>
            <a:r>
              <a:rPr lang="en-US" sz="1600" b="1" dirty="0">
                <a:solidFill>
                  <a:schemeClr val="bg1"/>
                </a:solidFill>
                <a:latin typeface="Calibri" panose="020F0502020204030204" pitchFamily="34" charset="0"/>
              </a:rPr>
              <a:t>from standard stem </a:t>
            </a:r>
            <a:r>
              <a:rPr lang="en-US" sz="1600" b="1" dirty="0" smtClean="0">
                <a:solidFill>
                  <a:schemeClr val="bg1"/>
                </a:solidFill>
                <a:latin typeface="Calibri" panose="020F0502020204030204" pitchFamily="34" charset="0"/>
              </a:rPr>
              <a:t>of 2009 SOL G.1 to 2016 SOL G.1c</a:t>
            </a:r>
            <a:endParaRPr lang="en-US" sz="1600" dirty="0">
              <a:solidFill>
                <a:schemeClr val="bg1"/>
              </a:solidFill>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Using deductive reasoning was moved from the 2009 SOL G.1d to the stem of the 2016 SOL G.1 </a:t>
            </a:r>
            <a:endParaRPr lang="en-US" sz="1600" b="1" dirty="0">
              <a:solidFill>
                <a:schemeClr val="bg1"/>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G.1c EKS - Determine that an argument is false using a counterexample is now included</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A80BF363-A4AE-4674-8624-FB517241064C}" type="slidenum">
              <a:rPr lang="en-US" altLang="en-US" smtClean="0"/>
              <a:pPr/>
              <a:t>14</a:t>
            </a:fld>
            <a:endParaRPr lang="en-US" altLang="en-US" dirty="0"/>
          </a:p>
        </p:txBody>
      </p:sp>
    </p:spTree>
    <p:custDataLst>
      <p:tags r:id="rId1"/>
    </p:custDataLst>
    <p:extLst>
      <p:ext uri="{BB962C8B-B14F-4D97-AF65-F5344CB8AC3E}">
        <p14:creationId xmlns:p14="http://schemas.microsoft.com/office/powerpoint/2010/main" val="2645522585"/>
      </p:ext>
    </p:extLst>
  </p:cSld>
  <p:clrMapOvr>
    <a:masterClrMapping/>
  </p:clrMapOvr>
  <mc:AlternateContent xmlns:mc="http://schemas.openxmlformats.org/markup-compatibility/2006" xmlns:p14="http://schemas.microsoft.com/office/powerpoint/2010/main">
    <mc:Choice Requires="p14">
      <p:transition p14:dur="10" advTm="54702"/>
    </mc:Choice>
    <mc:Fallback xmlns="">
      <p:transition advTm="5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7709513"/>
              </p:ext>
            </p:extLst>
          </p:nvPr>
        </p:nvGraphicFramePr>
        <p:xfrm>
          <a:off x="457200" y="914401"/>
          <a:ext cx="8229600" cy="2514599"/>
        </p:xfrm>
        <a:graphic>
          <a:graphicData uri="http://schemas.openxmlformats.org/drawingml/2006/table">
            <a:tbl>
              <a:tblPr firstRow="1" firstCol="1" bandRow="1">
                <a:tableStyleId>{5C22544A-7EE6-4342-B048-85BDC9FD1C3A}</a:tableStyleId>
              </a:tblPr>
              <a:tblGrid>
                <a:gridCol w="4114800"/>
                <a:gridCol w="4114800"/>
              </a:tblGrid>
              <a:tr h="358992">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155607">
                <a:tc>
                  <a:txBody>
                    <a:bodyPr/>
                    <a:lstStyle/>
                    <a:p>
                      <a:pPr marL="285750" marR="0" indent="-285750" algn="l" defTabSz="914400" rtl="0" eaLnBrk="1" latinLnBrk="0" hangingPunct="1">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G.2 The student will use the relationships between angles formed by two lines cut by a transversal to </a:t>
                      </a:r>
                    </a:p>
                    <a:p>
                      <a:pPr marL="742950" marR="0" lvl="1" indent="-457200" algn="l" defTabSz="914400" rtl="0" eaLnBrk="1" latinLnBrk="0" hangingPunct="1">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a)  determine whether two lines are parallel; </a:t>
                      </a:r>
                    </a:p>
                    <a:p>
                      <a:pPr marL="514350" marR="0" lvl="1" indent="-228600" algn="l" defTabSz="914400" rtl="0" eaLnBrk="1" latinLnBrk="0" hangingPunct="1">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b)  verify the parallelism, using algebraic and coordinate methods as well as deductive proofs; and </a:t>
                      </a:r>
                    </a:p>
                    <a:p>
                      <a:pPr marL="520700" marR="0" lvl="1" indent="-236538" algn="l" defTabSz="914400" rtl="0" eaLnBrk="1" latinLnBrk="0" hangingPunct="1">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c)  solve real-world problems involving angles formed when parallel lines are cut by a transversal.us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6075" marR="0" indent="-282575" algn="l" defTabSz="914400" rtl="0" eaLnBrk="1" latinLnBrk="0" hangingPunct="1">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G.2 The student will use the relationships between angles formed by two lines intersected by a transversal to </a:t>
                      </a:r>
                    </a:p>
                    <a:p>
                      <a:pPr marL="346075" marR="0" indent="0" algn="l" defTabSz="914400" rtl="0" eaLnBrk="1" latinLnBrk="0" hangingPunct="1">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a)  prove two or more lines are parallel; and </a:t>
                      </a:r>
                    </a:p>
                    <a:p>
                      <a:pPr marL="346075" marR="0" indent="0" algn="l" defTabSz="914400" rtl="0" eaLnBrk="1" latinLnBrk="0" hangingPunct="1">
                        <a:lnSpc>
                          <a:spcPct val="100000"/>
                        </a:lnSpc>
                        <a:spcBef>
                          <a:spcPts val="0"/>
                        </a:spcBef>
                        <a:spcAft>
                          <a:spcPts val="0"/>
                        </a:spcAft>
                      </a:pPr>
                      <a:r>
                        <a:rPr lang="en-US" sz="1400" b="1" kern="1200" dirty="0" smtClean="0">
                          <a:solidFill>
                            <a:schemeClr val="tx1"/>
                          </a:solidFill>
                          <a:effectLst/>
                          <a:latin typeface="Calibri" panose="020F0502020204030204" pitchFamily="34" charset="0"/>
                          <a:ea typeface="+mn-ea"/>
                          <a:cs typeface="+mn-cs"/>
                        </a:rPr>
                        <a:t>b)  solve problems, including practical problems, involving angles formed when parallel lines are intersected by a transversal.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Text Box 4"/>
          <p:cNvSpPr txBox="1">
            <a:spLocks noChangeArrowheads="1"/>
          </p:cNvSpPr>
          <p:nvPr/>
        </p:nvSpPr>
        <p:spPr bwMode="auto">
          <a:xfrm>
            <a:off x="457200" y="3733800"/>
            <a:ext cx="8229600" cy="1877437"/>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chemeClr val="bg1"/>
                </a:solidFill>
                <a:latin typeface="Calibri" panose="020F0502020204030204" pitchFamily="34" charset="0"/>
              </a:rPr>
              <a:t>Revisions:</a:t>
            </a:r>
            <a:endParaRPr lang="en-US" altLang="en-US" sz="1600" b="1" dirty="0" smtClean="0">
              <a:solidFill>
                <a:schemeClr val="bg1"/>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2009 SOL G.2c  is now  SOL G.2b in the 2016 standards</a:t>
            </a: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2016 SOL G.2a combines SOL G.2a and SOL G.2b from the 2009 standards</a:t>
            </a:r>
            <a:endParaRPr lang="en-US" sz="1600" b="1" dirty="0">
              <a:solidFill>
                <a:schemeClr val="bg1"/>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2016 SOL G.2b EKS - Includes same-side </a:t>
            </a:r>
            <a:r>
              <a:rPr lang="en-US" sz="1600" b="1" dirty="0">
                <a:solidFill>
                  <a:schemeClr val="bg1"/>
                </a:solidFill>
                <a:latin typeface="Calibri" panose="020F0502020204030204" pitchFamily="34" charset="0"/>
              </a:rPr>
              <a:t>exterior angles </a:t>
            </a:r>
            <a:r>
              <a:rPr lang="en-US" sz="1600" b="1" dirty="0" smtClean="0">
                <a:solidFill>
                  <a:schemeClr val="bg1"/>
                </a:solidFill>
                <a:latin typeface="Calibri" panose="020F0502020204030204" pitchFamily="34" charset="0"/>
              </a:rPr>
              <a:t>as a required relationship to be included </a:t>
            </a:r>
            <a:r>
              <a:rPr lang="en-US" sz="1600" b="1" dirty="0">
                <a:solidFill>
                  <a:schemeClr val="bg1"/>
                </a:solidFill>
                <a:latin typeface="Calibri" panose="020F0502020204030204" pitchFamily="34" charset="0"/>
              </a:rPr>
              <a:t>between pairs of </a:t>
            </a:r>
            <a:r>
              <a:rPr lang="en-US" sz="1600" b="1" dirty="0" smtClean="0">
                <a:solidFill>
                  <a:schemeClr val="bg1"/>
                </a:solidFill>
                <a:latin typeface="Calibri" panose="020F0502020204030204" pitchFamily="34" charset="0"/>
              </a:rPr>
              <a:t>angles</a:t>
            </a:r>
          </a:p>
          <a:p>
            <a:pPr marL="285750" indent="-285750">
              <a:spcBef>
                <a:spcPts val="600"/>
              </a:spcBef>
              <a:buFont typeface="Arial" panose="020B0604020202020204" pitchFamily="34" charset="0"/>
              <a:buChar char="•"/>
            </a:pPr>
            <a:r>
              <a:rPr lang="en-US" sz="1600" b="1" dirty="0">
                <a:solidFill>
                  <a:schemeClr val="bg1"/>
                </a:solidFill>
                <a:latin typeface="Calibri" panose="020F0502020204030204" pitchFamily="34" charset="0"/>
              </a:rPr>
              <a:t>2016 </a:t>
            </a:r>
            <a:r>
              <a:rPr lang="en-US" sz="1600" b="1" dirty="0" smtClean="0">
                <a:solidFill>
                  <a:schemeClr val="bg1"/>
                </a:solidFill>
                <a:latin typeface="Calibri" panose="020F0502020204030204" pitchFamily="34" charset="0"/>
              </a:rPr>
              <a:t>SOL G.2b - Real </a:t>
            </a:r>
            <a:r>
              <a:rPr lang="en-US" sz="1600" b="1" dirty="0">
                <a:solidFill>
                  <a:schemeClr val="bg1"/>
                </a:solidFill>
                <a:latin typeface="Calibri" panose="020F0502020204030204" pitchFamily="34" charset="0"/>
              </a:rPr>
              <a:t>world problems are now referred to as practical problems in 2016</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0198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pPr/>
              <a:t>15</a:t>
            </a:fld>
            <a:endParaRPr lang="en-US" altLang="en-US" dirty="0"/>
          </a:p>
        </p:txBody>
      </p:sp>
    </p:spTree>
    <p:custDataLst>
      <p:tags r:id="rId1"/>
    </p:custDataLst>
    <p:extLst>
      <p:ext uri="{BB962C8B-B14F-4D97-AF65-F5344CB8AC3E}">
        <p14:creationId xmlns:p14="http://schemas.microsoft.com/office/powerpoint/2010/main" val="498024303"/>
      </p:ext>
    </p:extLst>
  </p:cSld>
  <p:clrMapOvr>
    <a:masterClrMapping/>
  </p:clrMapOvr>
  <mc:AlternateContent xmlns:mc="http://schemas.openxmlformats.org/markup-compatibility/2006" xmlns:p14="http://schemas.microsoft.com/office/powerpoint/2010/main">
    <mc:Choice Requires="p14">
      <p:transition p14:dur="10" advTm="42639"/>
    </mc:Choice>
    <mc:Fallback xmlns="">
      <p:transition advTm="4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8458841"/>
              </p:ext>
            </p:extLst>
          </p:nvPr>
        </p:nvGraphicFramePr>
        <p:xfrm>
          <a:off x="457004" y="762000"/>
          <a:ext cx="8220501" cy="2880360"/>
        </p:xfrm>
        <a:graphic>
          <a:graphicData uri="http://schemas.openxmlformats.org/drawingml/2006/table">
            <a:tbl>
              <a:tblPr firstRow="1" firstCol="1" bandRow="1">
                <a:tableStyleId>{5C22544A-7EE6-4342-B048-85BDC9FD1C3A}</a:tableStyleId>
              </a:tblPr>
              <a:tblGrid>
                <a:gridCol w="4071837"/>
                <a:gridCol w="4148664"/>
              </a:tblGrid>
              <a:tr h="307947">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402080">
                <a:tc>
                  <a:txBody>
                    <a:bodyPr/>
                    <a:lstStyle/>
                    <a:p>
                      <a:pPr marL="347345" marR="0" indent="-347345">
                        <a:lnSpc>
                          <a:spcPct val="115000"/>
                        </a:lnSpc>
                        <a:spcBef>
                          <a:spcPts val="300"/>
                        </a:spcBef>
                        <a:spcAft>
                          <a:spcPts val="0"/>
                        </a:spcAft>
                      </a:pPr>
                      <a:r>
                        <a:rPr lang="en-US" sz="1100" b="1" dirty="0" smtClean="0">
                          <a:solidFill>
                            <a:schemeClr val="tx1"/>
                          </a:solidFill>
                          <a:effectLst/>
                          <a:latin typeface="Calibri" panose="020F0502020204030204" pitchFamily="34" charset="0"/>
                          <a:ea typeface="Times New Roman"/>
                          <a:cs typeface="Times New Roman"/>
                        </a:rPr>
                        <a:t>G.3   The student will use pictorial representations, including computer software, constructions, and coordinate methods, to solve problems involving symmetry and transformation. This will include</a:t>
                      </a:r>
                    </a:p>
                    <a:p>
                      <a:pPr marL="520700" marR="0" indent="-174625">
                        <a:lnSpc>
                          <a:spcPct val="115000"/>
                        </a:lnSpc>
                        <a:spcBef>
                          <a:spcPts val="300"/>
                        </a:spcBef>
                        <a:spcAft>
                          <a:spcPts val="0"/>
                        </a:spcAft>
                      </a:pPr>
                      <a:r>
                        <a:rPr lang="en-US" sz="1100" b="1" dirty="0" smtClean="0">
                          <a:solidFill>
                            <a:schemeClr val="tx1"/>
                          </a:solidFill>
                          <a:effectLst/>
                          <a:latin typeface="Calibri" panose="020F0502020204030204" pitchFamily="34" charset="0"/>
                          <a:ea typeface="Times New Roman"/>
                          <a:cs typeface="Times New Roman"/>
                        </a:rPr>
                        <a:t>a)  investigating and using formulas for finding distance, midpoint, and slope;</a:t>
                      </a:r>
                    </a:p>
                    <a:p>
                      <a:pPr marL="568325" marR="0" indent="-222250">
                        <a:lnSpc>
                          <a:spcPct val="115000"/>
                        </a:lnSpc>
                        <a:spcBef>
                          <a:spcPts val="300"/>
                        </a:spcBef>
                        <a:spcAft>
                          <a:spcPts val="0"/>
                        </a:spcAft>
                      </a:pPr>
                      <a:r>
                        <a:rPr lang="en-US" sz="1100" b="1" dirty="0" smtClean="0">
                          <a:solidFill>
                            <a:schemeClr val="tx1"/>
                          </a:solidFill>
                          <a:effectLst/>
                          <a:latin typeface="Calibri" panose="020F0502020204030204" pitchFamily="34" charset="0"/>
                          <a:ea typeface="Times New Roman"/>
                          <a:cs typeface="Times New Roman"/>
                        </a:rPr>
                        <a:t>b)  applying slope to verify and determine whether lines are parallel or perpendicular;</a:t>
                      </a:r>
                    </a:p>
                    <a:p>
                      <a:pPr marL="520700" marR="0" indent="-174625">
                        <a:lnSpc>
                          <a:spcPct val="115000"/>
                        </a:lnSpc>
                        <a:spcBef>
                          <a:spcPts val="300"/>
                        </a:spcBef>
                        <a:spcAft>
                          <a:spcPts val="0"/>
                        </a:spcAft>
                      </a:pPr>
                      <a:r>
                        <a:rPr lang="en-US" sz="1100" b="1" dirty="0" smtClean="0">
                          <a:solidFill>
                            <a:schemeClr val="tx1"/>
                          </a:solidFill>
                          <a:effectLst/>
                          <a:latin typeface="Calibri" panose="020F0502020204030204" pitchFamily="34" charset="0"/>
                          <a:ea typeface="Times New Roman"/>
                          <a:cs typeface="Times New Roman"/>
                        </a:rPr>
                        <a:t>c)  investigating symmetry and determining whether a figure is symmetric with respect to a line or a point; and</a:t>
                      </a:r>
                    </a:p>
                    <a:p>
                      <a:pPr marL="520700" marR="0" indent="-174625">
                        <a:lnSpc>
                          <a:spcPct val="115000"/>
                        </a:lnSpc>
                        <a:spcBef>
                          <a:spcPts val="300"/>
                        </a:spcBef>
                        <a:spcAft>
                          <a:spcPts val="0"/>
                        </a:spcAft>
                      </a:pPr>
                      <a:r>
                        <a:rPr lang="en-US" sz="1100" b="1" dirty="0" smtClean="0">
                          <a:solidFill>
                            <a:schemeClr val="tx1"/>
                          </a:solidFill>
                          <a:effectLst/>
                          <a:latin typeface="Calibri" panose="020F0502020204030204" pitchFamily="34" charset="0"/>
                          <a:ea typeface="Times New Roman"/>
                          <a:cs typeface="Times New Roman"/>
                        </a:rPr>
                        <a:t>d) determining whether a figure has been translated, reflected, rotated, or dilated, using coordinate methods.</a:t>
                      </a:r>
                      <a:endParaRPr lang="en-US" sz="1100" b="1"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4163" marR="0" indent="-284163">
                        <a:spcBef>
                          <a:spcPts val="300"/>
                        </a:spcBef>
                        <a:spcAft>
                          <a:spcPts val="0"/>
                        </a:spcAft>
                        <a:tabLst>
                          <a:tab pos="3175000" algn="l"/>
                          <a:tab pos="3268345" algn="l"/>
                        </a:tabLst>
                      </a:pPr>
                      <a:r>
                        <a:rPr lang="en-US" sz="1300" b="1" dirty="0" smtClean="0">
                          <a:solidFill>
                            <a:schemeClr val="tx1"/>
                          </a:solidFill>
                          <a:effectLst/>
                          <a:latin typeface="Calibri" panose="020F0502020204030204" pitchFamily="34" charset="0"/>
                          <a:ea typeface="Times"/>
                        </a:rPr>
                        <a:t>G.3 The student will solve problems involving symmetry and transformation. This will include</a:t>
                      </a:r>
                    </a:p>
                    <a:p>
                      <a:pPr marL="457200" marR="0" lvl="1" indent="-173038">
                        <a:spcBef>
                          <a:spcPts val="300"/>
                        </a:spcBef>
                        <a:spcAft>
                          <a:spcPts val="0"/>
                        </a:spcAft>
                        <a:tabLst>
                          <a:tab pos="3175000" algn="l"/>
                          <a:tab pos="3268345" algn="l"/>
                        </a:tabLst>
                      </a:pPr>
                      <a:r>
                        <a:rPr lang="en-US" sz="1300" b="1" dirty="0" smtClean="0">
                          <a:solidFill>
                            <a:schemeClr val="tx1"/>
                          </a:solidFill>
                          <a:effectLst/>
                          <a:latin typeface="Calibri" panose="020F0502020204030204" pitchFamily="34" charset="0"/>
                          <a:ea typeface="Times"/>
                        </a:rPr>
                        <a:t>a) investigating and using formulas for determining distance, midpoint, and slope;</a:t>
                      </a:r>
                    </a:p>
                    <a:p>
                      <a:pPr marL="457200" marR="0" lvl="1" indent="-173038">
                        <a:spcBef>
                          <a:spcPts val="300"/>
                        </a:spcBef>
                        <a:spcAft>
                          <a:spcPts val="0"/>
                        </a:spcAft>
                        <a:tabLst>
                          <a:tab pos="3175000" algn="l"/>
                          <a:tab pos="3268345" algn="l"/>
                        </a:tabLst>
                      </a:pPr>
                      <a:r>
                        <a:rPr lang="en-US" sz="1300" b="1" dirty="0" smtClean="0">
                          <a:solidFill>
                            <a:schemeClr val="tx1"/>
                          </a:solidFill>
                          <a:effectLst/>
                          <a:latin typeface="Calibri" panose="020F0502020204030204" pitchFamily="34" charset="0"/>
                          <a:ea typeface="Times"/>
                        </a:rPr>
                        <a:t>b) applying slope to verify and determine whether lines are parallel or perpendicular;</a:t>
                      </a:r>
                    </a:p>
                    <a:p>
                      <a:pPr marL="457200" marR="0" lvl="1" indent="-173038">
                        <a:spcBef>
                          <a:spcPts val="300"/>
                        </a:spcBef>
                        <a:spcAft>
                          <a:spcPts val="0"/>
                        </a:spcAft>
                        <a:tabLst>
                          <a:tab pos="3175000" algn="l"/>
                          <a:tab pos="3268345" algn="l"/>
                        </a:tabLst>
                      </a:pPr>
                      <a:r>
                        <a:rPr lang="en-US" sz="1300" b="1" dirty="0" smtClean="0">
                          <a:solidFill>
                            <a:schemeClr val="tx1"/>
                          </a:solidFill>
                          <a:effectLst/>
                          <a:latin typeface="Calibri" panose="020F0502020204030204" pitchFamily="34" charset="0"/>
                          <a:ea typeface="Times"/>
                        </a:rPr>
                        <a:t>c) investigating symmetry and determining whether a figure is symmetric with respect to a line or a point; and</a:t>
                      </a:r>
                    </a:p>
                    <a:p>
                      <a:pPr marL="457200" marR="0" lvl="1" indent="-173038">
                        <a:spcBef>
                          <a:spcPts val="300"/>
                        </a:spcBef>
                        <a:spcAft>
                          <a:spcPts val="0"/>
                        </a:spcAft>
                        <a:tabLst>
                          <a:tab pos="3175000" algn="l"/>
                          <a:tab pos="3268345" algn="l"/>
                        </a:tabLst>
                      </a:pPr>
                      <a:r>
                        <a:rPr lang="en-US" sz="1300" b="1" dirty="0" smtClean="0">
                          <a:solidFill>
                            <a:schemeClr val="tx1"/>
                          </a:solidFill>
                          <a:effectLst/>
                          <a:latin typeface="Calibri" panose="020F0502020204030204" pitchFamily="34" charset="0"/>
                          <a:ea typeface="Times"/>
                        </a:rPr>
                        <a:t>d) determining whether a figure has been translated, reflected, rotated, or dilated, using coordinate methods.</a:t>
                      </a:r>
                      <a:endParaRPr lang="en-US" sz="1300" b="1"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 Box 4"/>
          <p:cNvSpPr txBox="1">
            <a:spLocks noChangeArrowheads="1"/>
          </p:cNvSpPr>
          <p:nvPr/>
        </p:nvSpPr>
        <p:spPr bwMode="auto">
          <a:xfrm>
            <a:off x="484692" y="3657600"/>
            <a:ext cx="8229600" cy="3093154"/>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r>
              <a:rPr lang="en-US" altLang="en-US" sz="1600" b="1" dirty="0" smtClean="0">
                <a:solidFill>
                  <a:srgbClr val="FFFFFF"/>
                </a:solidFill>
                <a:latin typeface="Calibri" panose="020F0502020204030204" pitchFamily="34" charset="0"/>
              </a:rPr>
              <a:t>:</a:t>
            </a:r>
          </a:p>
          <a:p>
            <a:pPr marL="285750" lvl="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“Use of pictorial representations, including computer software….” wording that was included in the stem of the 2009 G.3 standard is now included in the Understanding the Standard section of the 2016 G.3 standard</a:t>
            </a:r>
          </a:p>
          <a:p>
            <a:pPr marL="285750" lvl="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G.3a EKS - Includes  the use of </a:t>
            </a:r>
            <a:r>
              <a:rPr lang="en-US" sz="1600" b="1" dirty="0">
                <a:solidFill>
                  <a:schemeClr val="bg1"/>
                </a:solidFill>
                <a:latin typeface="Calibri" panose="020F0502020204030204" pitchFamily="34" charset="0"/>
              </a:rPr>
              <a:t>the midpoint formula to determine the endpoint of a segment in addition to the </a:t>
            </a:r>
            <a:r>
              <a:rPr lang="en-US" sz="1600" b="1" dirty="0" smtClean="0">
                <a:solidFill>
                  <a:schemeClr val="bg1"/>
                </a:solidFill>
                <a:latin typeface="Calibri" panose="020F0502020204030204" pitchFamily="34" charset="0"/>
              </a:rPr>
              <a:t>midpoint</a:t>
            </a:r>
          </a:p>
          <a:p>
            <a:pPr marL="285750" lvl="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G.3d  EKS – Provides clarification that </a:t>
            </a:r>
            <a:r>
              <a:rPr lang="en-US" sz="1600" b="1" dirty="0">
                <a:solidFill>
                  <a:schemeClr val="bg1"/>
                </a:solidFill>
                <a:latin typeface="Calibri" panose="020F0502020204030204" pitchFamily="34" charset="0"/>
              </a:rPr>
              <a:t>transformations may be a combination of transformations, and </a:t>
            </a:r>
            <a:r>
              <a:rPr lang="en-US" sz="1600" b="1" dirty="0" smtClean="0">
                <a:solidFill>
                  <a:schemeClr val="bg1"/>
                </a:solidFill>
                <a:latin typeface="Calibri" panose="020F0502020204030204" pitchFamily="34" charset="0"/>
              </a:rPr>
              <a:t>a </a:t>
            </a:r>
            <a:r>
              <a:rPr lang="en-US" sz="1600" b="1" dirty="0">
                <a:solidFill>
                  <a:schemeClr val="bg1"/>
                </a:solidFill>
                <a:latin typeface="Calibri" panose="020F0502020204030204" pitchFamily="34" charset="0"/>
              </a:rPr>
              <a:t>list of possible </a:t>
            </a:r>
            <a:r>
              <a:rPr lang="en-US" sz="1600" b="1" dirty="0" smtClean="0">
                <a:solidFill>
                  <a:schemeClr val="bg1"/>
                </a:solidFill>
                <a:latin typeface="Calibri" panose="020F0502020204030204" pitchFamily="34" charset="0"/>
              </a:rPr>
              <a:t>transformations is included; </a:t>
            </a:r>
            <a:r>
              <a:rPr lang="en-US" sz="1600" b="1" dirty="0">
                <a:solidFill>
                  <a:schemeClr val="bg1"/>
                </a:solidFill>
                <a:latin typeface="Calibri" panose="020F0502020204030204" pitchFamily="34" charset="0"/>
              </a:rPr>
              <a:t>reflections limited to reflections over any horizontal line, vertical line, the line y = x, or the line y = -x; rotations limited to 90°, 180°, 270°, or 360° on a coordinate grid where the center of rotation at the origin; dilations limited to those from a fixed point on the coordinate grid</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A80BF363-A4AE-4674-8624-FB517241064C}" type="slidenum">
              <a:rPr lang="en-US" altLang="en-US" smtClean="0"/>
              <a:pPr/>
              <a:t>16</a:t>
            </a:fld>
            <a:endParaRPr lang="en-US" altLang="en-US" dirty="0"/>
          </a:p>
        </p:txBody>
      </p:sp>
    </p:spTree>
    <p:custDataLst>
      <p:tags r:id="rId1"/>
    </p:custDataLst>
    <p:extLst>
      <p:ext uri="{BB962C8B-B14F-4D97-AF65-F5344CB8AC3E}">
        <p14:creationId xmlns:p14="http://schemas.microsoft.com/office/powerpoint/2010/main" val="3096294157"/>
      </p:ext>
    </p:extLst>
  </p:cSld>
  <p:clrMapOvr>
    <a:masterClrMapping/>
  </p:clrMapOvr>
  <mc:AlternateContent xmlns:mc="http://schemas.openxmlformats.org/markup-compatibility/2006" xmlns:p14="http://schemas.microsoft.com/office/powerpoint/2010/main">
    <mc:Choice Requires="p14">
      <p:transition p14:dur="10" advTm="53820"/>
    </mc:Choice>
    <mc:Fallback xmlns="">
      <p:transition advTm="5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65903804"/>
              </p:ext>
            </p:extLst>
          </p:nvPr>
        </p:nvGraphicFramePr>
        <p:xfrm>
          <a:off x="457004" y="775136"/>
          <a:ext cx="8220501" cy="3855720"/>
        </p:xfrm>
        <a:graphic>
          <a:graphicData uri="http://schemas.openxmlformats.org/drawingml/2006/table">
            <a:tbl>
              <a:tblPr firstRow="1" firstCol="1" bandRow="1">
                <a:tableStyleId>{5C22544A-7EE6-4342-B048-85BDC9FD1C3A}</a:tableStyleId>
              </a:tblPr>
              <a:tblGrid>
                <a:gridCol w="4071837"/>
                <a:gridCol w="4148664"/>
              </a:tblGrid>
              <a:tr h="307947">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402080">
                <a:tc>
                  <a:txBody>
                    <a:bodyPr/>
                    <a:lstStyle/>
                    <a:p>
                      <a:pPr marL="347345" marR="0" indent="-347345">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G.4  The student will construct and justify the constructions of</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a) a line segment congruent to a given line segment;</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b) the perpendicular bisector of a line segment;</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c) a perpendicular to a given line from a point not on the line;</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d) a perpendicular to a given line at a given point on the line;</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e) the bisector of a given angle;</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f) an angle congruent to a given angle; and</a:t>
                      </a:r>
                    </a:p>
                    <a:p>
                      <a:pPr marL="457200" marR="0" lvl="1" indent="-1730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g) a line parallel to a given line through a point not on the given line.</a:t>
                      </a:r>
                      <a:endParaRPr lang="en-US" sz="1400" b="1"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4163" marR="0" indent="-284163">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G.4  The student will construct and justify the constructions of</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a) a line segment congruent to a given line segment;</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b) the perpendicular bisector of a line segment;</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c) a perpendicular to a given line from a point not on the line;</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d) a perpendicular to a given line at a given point on the line;</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e) the bisector of a given angle;</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f) an angle congruent to a given angle;</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g) a line parallel to a given line through a point not on the line; and</a:t>
                      </a:r>
                    </a:p>
                    <a:p>
                      <a:pPr marL="457200" marR="0" lvl="0" indent="-173038">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h) an equilateral triangle, a square, and a regular hexagon inscribed in a circle.</a:t>
                      </a:r>
                      <a:endParaRPr lang="en-US" sz="1400" b="1"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 Box 4"/>
          <p:cNvSpPr txBox="1">
            <a:spLocks noChangeArrowheads="1"/>
          </p:cNvSpPr>
          <p:nvPr/>
        </p:nvSpPr>
        <p:spPr bwMode="auto">
          <a:xfrm>
            <a:off x="457200" y="4800600"/>
            <a:ext cx="8229600" cy="1723549"/>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r>
              <a:rPr lang="en-US" altLang="en-US" sz="1600" b="1" dirty="0" smtClean="0">
                <a:solidFill>
                  <a:srgbClr val="FFFFFF"/>
                </a:solidFill>
                <a:latin typeface="Calibri" panose="020F0502020204030204" pitchFamily="34" charset="0"/>
              </a:rPr>
              <a:t>:</a:t>
            </a:r>
          </a:p>
          <a:p>
            <a:pPr marL="285750" lvl="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2009 SOL G.4 EKS addressing constructing </a:t>
            </a:r>
            <a:r>
              <a:rPr lang="en-US" sz="1600" b="1" dirty="0">
                <a:solidFill>
                  <a:schemeClr val="bg1"/>
                </a:solidFill>
                <a:latin typeface="Calibri" panose="020F0502020204030204" pitchFamily="34" charset="0"/>
              </a:rPr>
              <a:t>the inscribed and circumscribed circles of a </a:t>
            </a:r>
            <a:r>
              <a:rPr lang="en-US" sz="1600" b="1" dirty="0" smtClean="0">
                <a:solidFill>
                  <a:schemeClr val="bg1"/>
                </a:solidFill>
                <a:latin typeface="Calibri" panose="020F0502020204030204" pitchFamily="34" charset="0"/>
              </a:rPr>
              <a:t>triangle and constructing a </a:t>
            </a:r>
            <a:r>
              <a:rPr lang="en-US" sz="1600" b="1" dirty="0">
                <a:solidFill>
                  <a:schemeClr val="bg1"/>
                </a:solidFill>
                <a:latin typeface="Calibri" panose="020F0502020204030204" pitchFamily="34" charset="0"/>
              </a:rPr>
              <a:t>tangent line from a point outside a given circle to the </a:t>
            </a:r>
            <a:r>
              <a:rPr lang="en-US" sz="1600" b="1" dirty="0" smtClean="0">
                <a:solidFill>
                  <a:schemeClr val="bg1"/>
                </a:solidFill>
                <a:latin typeface="Calibri" panose="020F0502020204030204" pitchFamily="34" charset="0"/>
              </a:rPr>
              <a:t>circle are NOT included in 2016 SOL G.4</a:t>
            </a:r>
          </a:p>
          <a:p>
            <a:pPr marL="285750" lvl="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2009 SOL G.4 EKS of constructing an equilateral triangle, a square, and a regular hexagon inscribed in a circle are now included in SOL G.4h</a:t>
            </a:r>
            <a:endParaRPr lang="en-US" sz="1600" b="1" dirty="0">
              <a:solidFill>
                <a:schemeClr val="bg1"/>
              </a:solidFill>
              <a:latin typeface="Calibri" panose="020F0502020204030204"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pPr/>
              <a:t>17</a:t>
            </a:fld>
            <a:endParaRPr lang="en-US" altLang="en-US" dirty="0"/>
          </a:p>
        </p:txBody>
      </p:sp>
    </p:spTree>
    <p:custDataLst>
      <p:tags r:id="rId1"/>
    </p:custDataLst>
    <p:extLst>
      <p:ext uri="{BB962C8B-B14F-4D97-AF65-F5344CB8AC3E}">
        <p14:creationId xmlns:p14="http://schemas.microsoft.com/office/powerpoint/2010/main" val="3997425023"/>
      </p:ext>
    </p:extLst>
  </p:cSld>
  <p:clrMapOvr>
    <a:masterClrMapping/>
  </p:clrMapOvr>
  <mc:AlternateContent xmlns:mc="http://schemas.openxmlformats.org/markup-compatibility/2006" xmlns:p14="http://schemas.microsoft.com/office/powerpoint/2010/main">
    <mc:Choice Requires="p14">
      <p:transition p14:dur="10" advTm="37825"/>
    </mc:Choice>
    <mc:Fallback xmlns="">
      <p:transition advTm="3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0124"/>
            <a:ext cx="7772400" cy="1066800"/>
          </a:xfrm>
        </p:spPr>
        <p:txBody>
          <a:bodyPr/>
          <a:lstStyle/>
          <a:p>
            <a:pPr algn="ctr"/>
            <a:r>
              <a:rPr lang="en-US" dirty="0" smtClean="0"/>
              <a:t>TRIANGLES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D47E1349-D74C-4A2D-9313-8E32EAF75841}" type="slidenum">
              <a:rPr lang="en-US" altLang="en-US" smtClean="0"/>
              <a:pPr/>
              <a:t>18</a:t>
            </a:fld>
            <a:endParaRPr lang="en-US" altLang="en-US" dirty="0"/>
          </a:p>
        </p:txBody>
      </p:sp>
    </p:spTree>
    <p:extLst>
      <p:ext uri="{BB962C8B-B14F-4D97-AF65-F5344CB8AC3E}">
        <p14:creationId xmlns:p14="http://schemas.microsoft.com/office/powerpoint/2010/main" val="2167370233"/>
      </p:ext>
    </p:extLst>
  </p:cSld>
  <p:clrMapOvr>
    <a:masterClrMapping/>
  </p:clrMapOvr>
  <mc:AlternateContent xmlns:mc="http://schemas.openxmlformats.org/markup-compatibility/2006" xmlns:p14="http://schemas.microsoft.com/office/powerpoint/2010/main">
    <mc:Choice Requires="p14">
      <p:transition p14:dur="10" advTm="10920"/>
    </mc:Choice>
    <mc:Fallback xmlns="">
      <p:transition advTm="1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6061739"/>
              </p:ext>
            </p:extLst>
          </p:nvPr>
        </p:nvGraphicFramePr>
        <p:xfrm>
          <a:off x="533400" y="990600"/>
          <a:ext cx="8229600" cy="3201924"/>
        </p:xfrm>
        <a:graphic>
          <a:graphicData uri="http://schemas.openxmlformats.org/drawingml/2006/table">
            <a:tbl>
              <a:tblPr firstRow="1" firstCol="1" bandRow="1">
                <a:tableStyleId>{5C22544A-7EE6-4342-B048-85BDC9FD1C3A}</a:tableStyleId>
              </a:tblPr>
              <a:tblGrid>
                <a:gridCol w="4114800"/>
                <a:gridCol w="4114800"/>
              </a:tblGrid>
              <a:tr h="291129">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51871">
                <a:tc>
                  <a:txBody>
                    <a:bodyPr/>
                    <a:lstStyle/>
                    <a:p>
                      <a:pPr marL="347345" marR="0" indent="-347345">
                        <a:spcBef>
                          <a:spcPts val="300"/>
                        </a:spcBef>
                        <a:spcAft>
                          <a:spcPts val="0"/>
                        </a:spcAft>
                      </a:pPr>
                      <a:r>
                        <a:rPr lang="en-US" sz="1400" b="1" dirty="0" smtClean="0">
                          <a:solidFill>
                            <a:schemeClr val="tx1"/>
                          </a:solidFill>
                          <a:effectLst/>
                          <a:latin typeface="Calibri" panose="020F0502020204030204" pitchFamily="34" charset="0"/>
                          <a:ea typeface="Times"/>
                        </a:rPr>
                        <a:t>G.5   The student, given information concerning the lengths of sides and/or measures of angles in triangles, will</a:t>
                      </a:r>
                    </a:p>
                    <a:p>
                      <a:pPr marL="569913" marR="0" lvl="1" indent="-223838">
                        <a:spcBef>
                          <a:spcPts val="300"/>
                        </a:spcBef>
                        <a:spcAft>
                          <a:spcPts val="0"/>
                        </a:spcAft>
                      </a:pPr>
                      <a:r>
                        <a:rPr lang="en-US" sz="1400" b="1" dirty="0" smtClean="0">
                          <a:solidFill>
                            <a:schemeClr val="tx1"/>
                          </a:solidFill>
                          <a:effectLst/>
                          <a:latin typeface="Calibri" panose="020F0502020204030204" pitchFamily="34" charset="0"/>
                          <a:ea typeface="Times"/>
                        </a:rPr>
                        <a:t>a) order the sides by length, given the angle measures;</a:t>
                      </a:r>
                    </a:p>
                    <a:p>
                      <a:pPr marL="569913" marR="0" lvl="1" indent="-223838">
                        <a:spcBef>
                          <a:spcPts val="300"/>
                        </a:spcBef>
                        <a:spcAft>
                          <a:spcPts val="0"/>
                        </a:spcAft>
                      </a:pPr>
                      <a:r>
                        <a:rPr lang="en-US" sz="1400" b="1" dirty="0" smtClean="0">
                          <a:solidFill>
                            <a:schemeClr val="tx1"/>
                          </a:solidFill>
                          <a:effectLst/>
                          <a:latin typeface="Calibri" panose="020F0502020204030204" pitchFamily="34" charset="0"/>
                          <a:ea typeface="Times"/>
                        </a:rPr>
                        <a:t>b) order the angles by degree measure, given the side lengths;</a:t>
                      </a:r>
                    </a:p>
                    <a:p>
                      <a:pPr marL="569913" marR="0" lvl="1" indent="-223838">
                        <a:spcBef>
                          <a:spcPts val="300"/>
                        </a:spcBef>
                        <a:spcAft>
                          <a:spcPts val="0"/>
                        </a:spcAft>
                      </a:pPr>
                      <a:r>
                        <a:rPr lang="en-US" sz="1400" b="1" dirty="0" smtClean="0">
                          <a:solidFill>
                            <a:schemeClr val="tx1"/>
                          </a:solidFill>
                          <a:effectLst/>
                          <a:latin typeface="Calibri" panose="020F0502020204030204" pitchFamily="34" charset="0"/>
                          <a:ea typeface="Times"/>
                        </a:rPr>
                        <a:t>c) determine whether a triangle exists; and</a:t>
                      </a:r>
                    </a:p>
                    <a:p>
                      <a:pPr marL="569913" marR="0" lvl="1" indent="-223838">
                        <a:spcBef>
                          <a:spcPts val="300"/>
                        </a:spcBef>
                        <a:spcAft>
                          <a:spcPts val="0"/>
                        </a:spcAft>
                      </a:pPr>
                      <a:r>
                        <a:rPr lang="en-US" sz="1400" b="1" dirty="0" smtClean="0">
                          <a:solidFill>
                            <a:schemeClr val="tx1"/>
                          </a:solidFill>
                          <a:effectLst/>
                          <a:latin typeface="Calibri" panose="020F0502020204030204" pitchFamily="34" charset="0"/>
                          <a:ea typeface="Times"/>
                        </a:rPr>
                        <a:t>d) determine the range in which the length of the  third side must lie.</a:t>
                      </a:r>
                    </a:p>
                    <a:p>
                      <a:pPr marL="569913" marR="0" lvl="1" indent="-223838">
                        <a:spcBef>
                          <a:spcPts val="300"/>
                        </a:spcBef>
                        <a:spcAft>
                          <a:spcPts val="0"/>
                        </a:spcAft>
                      </a:pPr>
                      <a:r>
                        <a:rPr lang="en-US" sz="1400" b="1" dirty="0" smtClean="0">
                          <a:solidFill>
                            <a:schemeClr val="tx1"/>
                          </a:solidFill>
                          <a:effectLst/>
                          <a:latin typeface="Calibri" panose="020F0502020204030204" pitchFamily="34" charset="0"/>
                          <a:ea typeface="Times"/>
                        </a:rPr>
                        <a:t>These concepts will be considered in the context of real-world situations.</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7345" marR="0" indent="-347345">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G.5  The student, given information concerning the lengths of sides and/or measures of angles in triangles, will solve problems, including practical problems. This will include</a:t>
                      </a:r>
                    </a:p>
                    <a:p>
                      <a:pPr marL="569913" marR="0" indent="-2238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a) ordering the sides by length, given angle measures;</a:t>
                      </a:r>
                    </a:p>
                    <a:p>
                      <a:pPr marL="569913" marR="0" indent="-2238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b) ordering the angles by degree measure, given side lengths;</a:t>
                      </a:r>
                    </a:p>
                    <a:p>
                      <a:pPr marL="569913" marR="0" indent="-2238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c) determining whether a triangle exists; and</a:t>
                      </a:r>
                    </a:p>
                    <a:p>
                      <a:pPr marL="569913" marR="0" indent="-223838">
                        <a:lnSpc>
                          <a:spcPct val="115000"/>
                        </a:lnSpc>
                        <a:spcBef>
                          <a:spcPts val="300"/>
                        </a:spcBef>
                        <a:spcAft>
                          <a:spcPts val="0"/>
                        </a:spcAft>
                      </a:pPr>
                      <a:r>
                        <a:rPr lang="en-US" sz="1400" b="1" dirty="0" smtClean="0">
                          <a:solidFill>
                            <a:schemeClr val="tx1"/>
                          </a:solidFill>
                          <a:effectLst/>
                          <a:latin typeface="Calibri" panose="020F0502020204030204" pitchFamily="34" charset="0"/>
                          <a:ea typeface="Times New Roman"/>
                          <a:cs typeface="Times New Roman"/>
                        </a:rPr>
                        <a:t>d) determining the range in which the length of the third side must lie.</a:t>
                      </a:r>
                      <a:r>
                        <a:rPr lang="en-US" sz="1400" b="1" dirty="0">
                          <a:solidFill>
                            <a:schemeClr val="tx1"/>
                          </a:solidFill>
                          <a:effectLst/>
                          <a:latin typeface="Calibri" panose="020F0502020204030204" pitchFamily="34" charset="0"/>
                          <a:ea typeface="Time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 Box 4"/>
          <p:cNvSpPr txBox="1">
            <a:spLocks noChangeArrowheads="1"/>
          </p:cNvSpPr>
          <p:nvPr/>
        </p:nvSpPr>
        <p:spPr bwMode="auto">
          <a:xfrm>
            <a:off x="533400" y="4495800"/>
            <a:ext cx="8229600" cy="692497"/>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b="1" u="sng" dirty="0" smtClean="0">
                <a:solidFill>
                  <a:srgbClr val="FFFFFF"/>
                </a:solidFill>
                <a:latin typeface="Calibri" panose="020F0502020204030204" pitchFamily="34" charset="0"/>
              </a:rPr>
              <a:t>Revisions:</a:t>
            </a:r>
            <a:endParaRPr lang="en-US" altLang="en-US" b="1" dirty="0" smtClean="0">
              <a:solidFill>
                <a:srgbClr val="FFFFFF"/>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G.5 </a:t>
            </a:r>
            <a:r>
              <a:rPr lang="en-US" sz="1600" b="1" dirty="0">
                <a:solidFill>
                  <a:schemeClr val="bg1"/>
                </a:solidFill>
                <a:latin typeface="Calibri" panose="020F0502020204030204" pitchFamily="34" charset="0"/>
              </a:rPr>
              <a:t>- Real world problems are now referred to as practical problems in 2016</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A80BF363-A4AE-4674-8624-FB517241064C}" type="slidenum">
              <a:rPr lang="en-US" altLang="en-US" smtClean="0"/>
              <a:pPr/>
              <a:t>19</a:t>
            </a:fld>
            <a:endParaRPr lang="en-US" altLang="en-US" dirty="0"/>
          </a:p>
        </p:txBody>
      </p:sp>
    </p:spTree>
    <p:custDataLst>
      <p:tags r:id="rId1"/>
    </p:custDataLst>
    <p:extLst>
      <p:ext uri="{BB962C8B-B14F-4D97-AF65-F5344CB8AC3E}">
        <p14:creationId xmlns:p14="http://schemas.microsoft.com/office/powerpoint/2010/main" val="4182879288"/>
      </p:ext>
    </p:extLst>
  </p:cSld>
  <p:clrMapOvr>
    <a:masterClrMapping/>
  </p:clrMapOvr>
  <mc:AlternateContent xmlns:mc="http://schemas.openxmlformats.org/markup-compatibility/2006" xmlns:p14="http://schemas.microsoft.com/office/powerpoint/2010/main">
    <mc:Choice Requires="p14">
      <p:transition p14:dur="10" advTm="25102"/>
    </mc:Choice>
    <mc:Fallback xmlns="">
      <p:transition advTm="2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 y="609600"/>
            <a:ext cx="8153400" cy="1143000"/>
          </a:xfrm>
        </p:spPr>
        <p:txBody>
          <a:bodyPr/>
          <a:lstStyle/>
          <a:p>
            <a:r>
              <a:rPr lang="en-US" altLang="en-US" dirty="0" smtClean="0"/>
              <a:t>Purpose</a:t>
            </a:r>
            <a:endParaRPr lang="en-US" altLang="en-US" dirty="0"/>
          </a:p>
        </p:txBody>
      </p:sp>
      <p:sp>
        <p:nvSpPr>
          <p:cNvPr id="79875" name="Rectangle 3"/>
          <p:cNvSpPr>
            <a:spLocks noGrp="1" noChangeArrowheads="1"/>
          </p:cNvSpPr>
          <p:nvPr>
            <p:ph idx="1"/>
          </p:nvPr>
        </p:nvSpPr>
        <p:spPr/>
        <p:txBody>
          <a:bodyPr/>
          <a:lstStyle/>
          <a:p>
            <a:r>
              <a:rPr lang="en-US" altLang="en-US" dirty="0" smtClean="0"/>
              <a:t>Overview </a:t>
            </a:r>
            <a:r>
              <a:rPr lang="en-US" altLang="en-US" dirty="0"/>
              <a:t>of the </a:t>
            </a:r>
            <a:r>
              <a:rPr lang="en-US" altLang="en-US" dirty="0" smtClean="0"/>
              <a:t>2016 </a:t>
            </a:r>
            <a:r>
              <a:rPr lang="en-US" altLang="en-US" i="1" dirty="0"/>
              <a:t>Mathematics Standards of </a:t>
            </a:r>
            <a:r>
              <a:rPr lang="en-US" altLang="en-US" i="1" dirty="0" smtClean="0"/>
              <a:t>Learning</a:t>
            </a:r>
            <a:r>
              <a:rPr lang="en-US" altLang="en-US" dirty="0"/>
              <a:t> </a:t>
            </a:r>
            <a:r>
              <a:rPr lang="en-US" altLang="en-US" dirty="0" smtClean="0"/>
              <a:t>and the </a:t>
            </a:r>
            <a:r>
              <a:rPr lang="en-US" altLang="en-US" i="1" dirty="0" smtClean="0"/>
              <a:t>Curriculum Framework</a:t>
            </a:r>
            <a:endParaRPr lang="en-US" altLang="en-US" dirty="0"/>
          </a:p>
          <a:p>
            <a:r>
              <a:rPr lang="en-US" altLang="en-US" dirty="0" smtClean="0"/>
              <a:t>Highlight information included in the Essential Knowledge and Skills and the Understanding the Standard sections of the </a:t>
            </a:r>
            <a:r>
              <a:rPr lang="en-US" altLang="en-US" i="1" dirty="0" smtClean="0"/>
              <a:t>Curriculum Framework</a:t>
            </a:r>
          </a:p>
        </p:txBody>
      </p:sp>
      <p:sp>
        <p:nvSpPr>
          <p:cNvPr id="2" name="Slide Number Placeholder 1"/>
          <p:cNvSpPr>
            <a:spLocks noGrp="1"/>
          </p:cNvSpPr>
          <p:nvPr>
            <p:ph type="sldNum" sz="quarter" idx="12"/>
          </p:nvPr>
        </p:nvSpPr>
        <p:spPr/>
        <p:txBody>
          <a:bodyPr/>
          <a:lstStyle/>
          <a:p>
            <a:fld id="{C4F0E998-9182-4C89-B3A3-3657E8366C65}" type="slidenum">
              <a:rPr lang="en-US" altLang="en-US" smtClean="0"/>
              <a:pPr/>
              <a:t>2</a:t>
            </a:fld>
            <a:endParaRPr lang="en-US"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8192329"/>
      </p:ext>
    </p:extLst>
  </p:cSld>
  <p:clrMapOvr>
    <a:masterClrMapping/>
  </p:clrMapOvr>
  <mc:AlternateContent xmlns:mc="http://schemas.openxmlformats.org/markup-compatibility/2006" xmlns:p14="http://schemas.microsoft.com/office/powerpoint/2010/main">
    <mc:Choice Requires="p14">
      <p:transition p14:dur="10" advTm="30305"/>
    </mc:Choice>
    <mc:Fallback xmlns="">
      <p:transition advTm="3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31978976"/>
              </p:ext>
            </p:extLst>
          </p:nvPr>
        </p:nvGraphicFramePr>
        <p:xfrm>
          <a:off x="533400" y="1066800"/>
          <a:ext cx="8229600" cy="1371600"/>
        </p:xfrm>
        <a:graphic>
          <a:graphicData uri="http://schemas.openxmlformats.org/drawingml/2006/table">
            <a:tbl>
              <a:tblPr firstRow="1" firstCol="1" bandRow="1">
                <a:tableStyleId>{5C22544A-7EE6-4342-B048-85BDC9FD1C3A}</a:tableStyleId>
              </a:tblPr>
              <a:tblGrid>
                <a:gridCol w="4114800"/>
                <a:gridCol w="4114800"/>
              </a:tblGrid>
              <a:tr h="373310">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998290">
                <a:tc>
                  <a:txBody>
                    <a:bodyPr/>
                    <a:lstStyle/>
                    <a:p>
                      <a:pPr marL="347345" marR="0" indent="-347345">
                        <a:spcBef>
                          <a:spcPts val="300"/>
                        </a:spcBef>
                        <a:spcAft>
                          <a:spcPts val="0"/>
                        </a:spcAft>
                      </a:pPr>
                      <a:r>
                        <a:rPr lang="en-US" sz="1400" b="1" dirty="0" smtClean="0">
                          <a:solidFill>
                            <a:schemeClr val="tx1"/>
                          </a:solidFill>
                          <a:effectLst/>
                          <a:latin typeface="Calibri" panose="020F0502020204030204" pitchFamily="34" charset="0"/>
                          <a:ea typeface="Times"/>
                        </a:rPr>
                        <a:t>G.6  The student, given information in the form of a figure or statement, will prove two triangles are congruent, using algebraic and coordinate methods as well as deductive proofs.</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7345" marR="0" indent="-347345">
                        <a:spcBef>
                          <a:spcPts val="3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a:rPr>
                        <a:t>G.6  The student, given information in the form of a figure or statement, will prove two triangles are congruent.</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533400" y="2685633"/>
            <a:ext cx="8229600" cy="2800767"/>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p>
          <a:p>
            <a:pPr marL="285750" indent="-285750">
              <a:spcBef>
                <a:spcPct val="50000"/>
              </a:spcBef>
              <a:buFont typeface="Arial" panose="020B0604020202020204" pitchFamily="34" charset="0"/>
              <a:buChar char="•"/>
            </a:pPr>
            <a:r>
              <a:rPr lang="en-US" altLang="en-US" sz="1600" b="1" dirty="0" smtClean="0">
                <a:solidFill>
                  <a:srgbClr val="FFFFFF"/>
                </a:solidFill>
                <a:latin typeface="Calibri" panose="020F0502020204030204" pitchFamily="34" charset="0"/>
              </a:rPr>
              <a:t>Wording from 2009 SOL G.6 standard regarding using algebraic and coordinate methods as well as deductive proofs is now included in the Understanding the Standard section of the 2016 SOL G.6.  </a:t>
            </a:r>
          </a:p>
          <a:p>
            <a:pPr marL="285750" indent="-285750">
              <a:spcBef>
                <a:spcPct val="50000"/>
              </a:spcBef>
              <a:buFont typeface="Arial" panose="020B0604020202020204" pitchFamily="34" charset="0"/>
              <a:buChar char="•"/>
            </a:pPr>
            <a:r>
              <a:rPr lang="en-US" altLang="en-US" sz="1600" b="1" dirty="0" smtClean="0">
                <a:solidFill>
                  <a:srgbClr val="FFFFFF"/>
                </a:solidFill>
                <a:latin typeface="Calibri" panose="020F0502020204030204" pitchFamily="34" charset="0"/>
              </a:rPr>
              <a:t>In 2016 SOL G.6</a:t>
            </a:r>
            <a:r>
              <a:rPr lang="en-US" altLang="en-US" sz="1600" b="1" dirty="0">
                <a:solidFill>
                  <a:srgbClr val="FFFFFF"/>
                </a:solidFill>
                <a:latin typeface="Calibri" panose="020F0502020204030204" pitchFamily="34" charset="0"/>
              </a:rPr>
              <a:t>, G.7, and G.9 </a:t>
            </a:r>
            <a:r>
              <a:rPr lang="en-US" altLang="en-US" sz="1600" b="1" dirty="0" smtClean="0">
                <a:solidFill>
                  <a:srgbClr val="FFFFFF"/>
                </a:solidFill>
                <a:latin typeface="Calibri" panose="020F0502020204030204" pitchFamily="34" charset="0"/>
              </a:rPr>
              <a:t>proofs </a:t>
            </a:r>
            <a:r>
              <a:rPr lang="en-US" altLang="en-US" sz="1600" b="1" dirty="0">
                <a:solidFill>
                  <a:srgbClr val="FFFFFF"/>
                </a:solidFill>
                <a:latin typeface="Calibri" panose="020F0502020204030204" pitchFamily="34" charset="0"/>
              </a:rPr>
              <a:t>are referred to as “direct proofs” and the following statement was added to the </a:t>
            </a:r>
            <a:r>
              <a:rPr lang="en-US" altLang="en-US" sz="1600" b="1" dirty="0" smtClean="0">
                <a:solidFill>
                  <a:srgbClr val="FFFFFF"/>
                </a:solidFill>
                <a:latin typeface="Calibri" panose="020F0502020204030204" pitchFamily="34" charset="0"/>
              </a:rPr>
              <a:t>Understanding the Standard section: </a:t>
            </a:r>
            <a:r>
              <a:rPr lang="en-US" altLang="en-US" sz="1600" b="1" dirty="0">
                <a:solidFill>
                  <a:srgbClr val="FFFFFF"/>
                </a:solidFill>
                <a:latin typeface="Calibri" panose="020F0502020204030204" pitchFamily="34" charset="0"/>
              </a:rPr>
              <a:t>“Deductive or inductive reasoning is used in mathematical proofs. In this course, deductive reasoning and logic are used in direct proofs. Direct proofs are presented in different formats (typically two-column or paragraph) and employ definitions, postulates, theorems, and algebraic justifications including coordinate methods”</a:t>
            </a:r>
            <a:endParaRPr lang="en-US" altLang="en-US" sz="1600" b="1" dirty="0" smtClean="0">
              <a:solidFill>
                <a:srgbClr val="FFFFFF"/>
              </a:solidFill>
              <a:latin typeface="Calibri" panose="020F0502020204030204"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pPr/>
              <a:t>20</a:t>
            </a:fld>
            <a:endParaRPr lang="en-US" altLang="en-US" dirty="0"/>
          </a:p>
        </p:txBody>
      </p:sp>
    </p:spTree>
    <p:custDataLst>
      <p:tags r:id="rId1"/>
    </p:custDataLst>
    <p:extLst>
      <p:ext uri="{BB962C8B-B14F-4D97-AF65-F5344CB8AC3E}">
        <p14:creationId xmlns:p14="http://schemas.microsoft.com/office/powerpoint/2010/main" val="1394023361"/>
      </p:ext>
    </p:extLst>
  </p:cSld>
  <p:clrMapOvr>
    <a:masterClrMapping/>
  </p:clrMapOvr>
  <mc:AlternateContent xmlns:mc="http://schemas.openxmlformats.org/markup-compatibility/2006" xmlns:p14="http://schemas.microsoft.com/office/powerpoint/2010/main">
    <mc:Choice Requires="p14">
      <p:transition p14:dur="10" advTm="84951"/>
    </mc:Choice>
    <mc:Fallback xmlns="">
      <p:transition advTm="8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34959738"/>
              </p:ext>
            </p:extLst>
          </p:nvPr>
        </p:nvGraphicFramePr>
        <p:xfrm>
          <a:off x="381000" y="1001825"/>
          <a:ext cx="8382000" cy="1544855"/>
        </p:xfrm>
        <a:graphic>
          <a:graphicData uri="http://schemas.openxmlformats.org/drawingml/2006/table">
            <a:tbl>
              <a:tblPr firstRow="1" firstCol="1" bandRow="1">
                <a:tableStyleId>{5C22544A-7EE6-4342-B048-85BDC9FD1C3A}</a:tableStyleId>
              </a:tblPr>
              <a:tblGrid>
                <a:gridCol w="4191000"/>
                <a:gridCol w="4191000"/>
              </a:tblGrid>
              <a:tr h="318440">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194335">
                <a:tc>
                  <a:txBody>
                    <a:bodyPr/>
                    <a:lstStyle/>
                    <a:p>
                      <a:pPr marL="342900" marR="0" indent="-342900">
                        <a:spcBef>
                          <a:spcPts val="600"/>
                        </a:spcBef>
                        <a:spcAft>
                          <a:spcPts val="0"/>
                        </a:spcAft>
                      </a:pPr>
                      <a:r>
                        <a:rPr lang="en-US" sz="1400" b="1" dirty="0" smtClean="0">
                          <a:solidFill>
                            <a:schemeClr val="tx1"/>
                          </a:solidFill>
                          <a:effectLst/>
                          <a:latin typeface="Calibri" panose="020F0502020204030204" pitchFamily="34" charset="0"/>
                          <a:ea typeface="Times"/>
                        </a:rPr>
                        <a:t>G.7  The student, given information in the form of a figure or statement, will prove two triangles are similar, using algebraic and coordinate methods as well as deductive proofs.</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nSpc>
                          <a:spcPct val="115000"/>
                        </a:lnSpc>
                        <a:spcBef>
                          <a:spcPts val="6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G.7  The student, given information in the form of a figure or statement, will prove two triangles are similar.</a:t>
                      </a:r>
                      <a:endParaRPr lang="en-US" sz="1400" b="1" dirty="0">
                        <a:solidFill>
                          <a:schemeClr val="tx1"/>
                        </a:solidFill>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381000" y="2895600"/>
            <a:ext cx="8458200" cy="2492990"/>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b="1" u="sng" dirty="0" smtClean="0">
                <a:solidFill>
                  <a:srgbClr val="FFFFFF"/>
                </a:solidFill>
                <a:latin typeface="Calibri" panose="020F0502020204030204" pitchFamily="34" charset="0"/>
              </a:rPr>
              <a:t>Revisions:</a:t>
            </a:r>
            <a:endParaRPr lang="en-US" altLang="en-US" b="1" dirty="0" smtClean="0">
              <a:solidFill>
                <a:srgbClr val="FFFFFF"/>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a:solidFill>
                  <a:schemeClr val="bg1"/>
                </a:solidFill>
                <a:latin typeface="Calibri" panose="020F0502020204030204" pitchFamily="34" charset="0"/>
              </a:rPr>
              <a:t>Wording from 2009 </a:t>
            </a:r>
            <a:r>
              <a:rPr lang="en-US" sz="1600" b="1" dirty="0" smtClean="0">
                <a:solidFill>
                  <a:schemeClr val="bg1"/>
                </a:solidFill>
                <a:latin typeface="Calibri" panose="020F0502020204030204" pitchFamily="34" charset="0"/>
              </a:rPr>
              <a:t>SOL G.7 regarding </a:t>
            </a:r>
            <a:r>
              <a:rPr lang="en-US" sz="1600" b="1" dirty="0">
                <a:solidFill>
                  <a:schemeClr val="bg1"/>
                </a:solidFill>
                <a:latin typeface="Calibri" panose="020F0502020204030204" pitchFamily="34" charset="0"/>
              </a:rPr>
              <a:t>using algebraic and coordinate methods as well as deductive proofs is now included in the Understanding the Standard section of </a:t>
            </a:r>
            <a:r>
              <a:rPr lang="en-US" sz="1600" b="1" dirty="0" smtClean="0">
                <a:solidFill>
                  <a:schemeClr val="bg1"/>
                </a:solidFill>
                <a:latin typeface="Calibri" panose="020F0502020204030204" pitchFamily="34" charset="0"/>
              </a:rPr>
              <a:t>2016 SOL G.7. </a:t>
            </a:r>
          </a:p>
          <a:p>
            <a:pPr marL="285750" indent="-285750">
              <a:spcBef>
                <a:spcPts val="600"/>
              </a:spcBef>
              <a:buFont typeface="Arial" panose="020B0604020202020204" pitchFamily="34" charset="0"/>
              <a:buChar char="•"/>
            </a:pPr>
            <a:r>
              <a:rPr lang="en-US" altLang="en-US" sz="1600" b="1" dirty="0">
                <a:solidFill>
                  <a:srgbClr val="FFFFFF"/>
                </a:solidFill>
                <a:latin typeface="Calibri" panose="020F0502020204030204" pitchFamily="34" charset="0"/>
              </a:rPr>
              <a:t>In 2016 </a:t>
            </a:r>
            <a:r>
              <a:rPr lang="en-US" altLang="en-US" sz="1600" b="1" dirty="0" smtClean="0">
                <a:solidFill>
                  <a:srgbClr val="FFFFFF"/>
                </a:solidFill>
                <a:latin typeface="Calibri" panose="020F0502020204030204" pitchFamily="34" charset="0"/>
              </a:rPr>
              <a:t>SOL </a:t>
            </a:r>
            <a:r>
              <a:rPr lang="en-US" altLang="en-US" sz="1600" b="1" dirty="0">
                <a:solidFill>
                  <a:srgbClr val="FFFFFF"/>
                </a:solidFill>
                <a:latin typeface="Calibri" panose="020F0502020204030204" pitchFamily="34" charset="0"/>
              </a:rPr>
              <a:t>G.6, G.7, and G.9 proofs are referred to as “direct proofs” and the following statement was added to the Understanding the Standard section: “Deductive or inductive reasoning is used in mathematical proofs. In this course, deductive reasoning and logic are used in direct proofs. Direct proofs are presented in different formats (typically two-column or paragraph) and employ definitions, postulates, theorems, and algebraic justifications including coordinate methods</a:t>
            </a:r>
            <a:r>
              <a:rPr lang="en-US" altLang="en-US" sz="1600" b="1" dirty="0" smtClean="0">
                <a:solidFill>
                  <a:srgbClr val="FFFFFF"/>
                </a:solidFill>
                <a:latin typeface="Calibri" panose="020F0502020204030204" pitchFamily="34" charset="0"/>
              </a:rPr>
              <a:t>”</a:t>
            </a:r>
            <a:endParaRPr lang="en-US" altLang="en-US" sz="1600" b="1" dirty="0">
              <a:solidFill>
                <a:srgbClr val="FFFFFF"/>
              </a:solidFill>
              <a:latin typeface="Calibri" panose="020F050202020403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solidFill>
                  <a:srgbClr val="000000"/>
                </a:solidFill>
              </a:rPr>
              <a:pPr/>
              <a:t>21</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534588659"/>
      </p:ext>
    </p:extLst>
  </p:cSld>
  <p:clrMapOvr>
    <a:masterClrMapping/>
  </p:clrMapOvr>
  <mc:AlternateContent xmlns:mc="http://schemas.openxmlformats.org/markup-compatibility/2006" xmlns:p14="http://schemas.microsoft.com/office/powerpoint/2010/main">
    <mc:Choice Requires="p14">
      <p:transition p14:dur="10" advTm="53232"/>
    </mc:Choice>
    <mc:Fallback xmlns="">
      <p:transition advTm="5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7281582"/>
              </p:ext>
            </p:extLst>
          </p:nvPr>
        </p:nvGraphicFramePr>
        <p:xfrm>
          <a:off x="381000" y="990600"/>
          <a:ext cx="8458200" cy="1905000"/>
        </p:xfrm>
        <a:graphic>
          <a:graphicData uri="http://schemas.openxmlformats.org/drawingml/2006/table">
            <a:tbl>
              <a:tblPr firstRow="1" firstCol="1" bandRow="1">
                <a:tableStyleId>{5C22544A-7EE6-4342-B048-85BDC9FD1C3A}</a:tableStyleId>
              </a:tblPr>
              <a:tblGrid>
                <a:gridCol w="4229100"/>
                <a:gridCol w="4229100"/>
              </a:tblGrid>
              <a:tr h="310666">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554480">
                <a:tc>
                  <a:txBody>
                    <a:bodyPr/>
                    <a:lstStyle/>
                    <a:p>
                      <a:pPr marL="342900" marR="0" indent="-342900">
                        <a:spcBef>
                          <a:spcPts val="600"/>
                        </a:spcBef>
                        <a:spcAft>
                          <a:spcPts val="0"/>
                        </a:spcAft>
                      </a:pPr>
                      <a:r>
                        <a:rPr lang="en-US" sz="1400" b="1" dirty="0" smtClean="0">
                          <a:solidFill>
                            <a:schemeClr val="tx1"/>
                          </a:solidFill>
                          <a:effectLst/>
                          <a:latin typeface="Calibri" panose="020F0502020204030204" pitchFamily="34" charset="0"/>
                          <a:ea typeface="Times"/>
                        </a:rPr>
                        <a:t>G.8  The student will solve real-world problems involving right triangles by using the Pythagorean Theorem and its converse, properties of special right triangles, and right triangle trigonometry.</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G.8  The student will solve problems, including practical problems, involving right triangles. This will include applying</a:t>
                      </a:r>
                    </a:p>
                    <a:p>
                      <a:pPr marL="342900" marR="0" indent="3175">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a) the Pythagorean Theorem and its converse;</a:t>
                      </a:r>
                    </a:p>
                    <a:p>
                      <a:pPr marL="342900" marR="0" indent="3175">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b) properties of special right triangles; and</a:t>
                      </a:r>
                    </a:p>
                    <a:p>
                      <a:pPr marL="342900" marR="0" indent="3175">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c) trigonometric ratios.</a:t>
                      </a:r>
                      <a:endParaRPr lang="en-US" sz="1400" b="1" dirty="0">
                        <a:solidFill>
                          <a:schemeClr val="tx1"/>
                        </a:solidFill>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381000" y="3140095"/>
            <a:ext cx="8455572" cy="1831271"/>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b="1" u="sng" dirty="0" smtClean="0">
                <a:solidFill>
                  <a:srgbClr val="FFFFFF"/>
                </a:solidFill>
                <a:latin typeface="Calibri" panose="020F0502020204030204" pitchFamily="34" charset="0"/>
              </a:rPr>
              <a:t>Revisions:</a:t>
            </a:r>
            <a:endParaRPr lang="en-US" altLang="en-US" b="1" dirty="0" smtClean="0">
              <a:solidFill>
                <a:srgbClr val="FFFFFF"/>
              </a:solidFill>
              <a:latin typeface="Calibri" panose="020F0502020204030204" pitchFamily="34" charset="0"/>
            </a:endParaRP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G.8b </a:t>
            </a:r>
            <a:r>
              <a:rPr lang="en-US" sz="1600" b="1" dirty="0">
                <a:solidFill>
                  <a:schemeClr val="bg1"/>
                </a:solidFill>
                <a:latin typeface="Calibri" panose="020F0502020204030204" pitchFamily="34" charset="0"/>
              </a:rPr>
              <a:t>EKS – Clarified that solving problems for missing lengths in right triangles may include situations where rationalizing denominators may be necessary</a:t>
            </a: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G.8c </a:t>
            </a:r>
            <a:r>
              <a:rPr lang="en-US" sz="1600" b="1" dirty="0">
                <a:solidFill>
                  <a:schemeClr val="bg1"/>
                </a:solidFill>
                <a:latin typeface="Calibri" panose="020F0502020204030204" pitchFamily="34" charset="0"/>
              </a:rPr>
              <a:t>EKS – Clarified that solving problems involving right triangles may include determining missing side lengths or angle </a:t>
            </a:r>
            <a:r>
              <a:rPr lang="en-US" sz="1600" b="1" dirty="0" smtClean="0">
                <a:solidFill>
                  <a:schemeClr val="bg1"/>
                </a:solidFill>
                <a:latin typeface="Calibri" panose="020F0502020204030204" pitchFamily="34" charset="0"/>
              </a:rPr>
              <a:t>measurements</a:t>
            </a: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G.8 - </a:t>
            </a:r>
            <a:r>
              <a:rPr lang="en-US" sz="1600" b="1" dirty="0">
                <a:solidFill>
                  <a:schemeClr val="bg1"/>
                </a:solidFill>
                <a:latin typeface="Calibri" panose="020F0502020204030204" pitchFamily="34" charset="0"/>
              </a:rPr>
              <a:t>Real world problems are now referred to as practical problems in 2016</a:t>
            </a:r>
            <a:endParaRPr lang="en-US" altLang="en-US" sz="1600" b="1" dirty="0">
              <a:solidFill>
                <a:srgbClr val="FFFFFF"/>
              </a:solidFill>
              <a:latin typeface="Calibri" panose="020F050202020403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A80BF363-A4AE-4674-8624-FB517241064C}" type="slidenum">
              <a:rPr lang="en-US" altLang="en-US" smtClean="0">
                <a:solidFill>
                  <a:srgbClr val="000000"/>
                </a:solidFill>
              </a:rPr>
              <a:pPr/>
              <a:t>22</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729038300"/>
      </p:ext>
    </p:extLst>
  </p:cSld>
  <p:clrMapOvr>
    <a:masterClrMapping/>
  </p:clrMapOvr>
  <mc:AlternateContent xmlns:mc="http://schemas.openxmlformats.org/markup-compatibility/2006" xmlns:p14="http://schemas.microsoft.com/office/powerpoint/2010/main">
    <mc:Choice Requires="p14">
      <p:transition p14:dur="10" advTm="62066"/>
    </mc:Choice>
    <mc:Fallback xmlns="">
      <p:transition advTm="6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0"/>
            <a:ext cx="7772400" cy="1066800"/>
          </a:xfrm>
        </p:spPr>
        <p:txBody>
          <a:bodyPr/>
          <a:lstStyle/>
          <a:p>
            <a:pPr algn="ctr"/>
            <a:r>
              <a:rPr lang="en-US" dirty="0" smtClean="0"/>
              <a:t>POLYGONS and CIRCLES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D47E1349-D74C-4A2D-9313-8E32EAF75841}" type="slidenum">
              <a:rPr lang="en-US" altLang="en-US" smtClean="0">
                <a:solidFill>
                  <a:srgbClr val="000000"/>
                </a:solidFill>
              </a:rPr>
              <a:pPr/>
              <a:t>23</a:t>
            </a:fld>
            <a:endParaRPr lang="en-US" altLang="en-US" dirty="0">
              <a:solidFill>
                <a:srgbClr val="000000"/>
              </a:solidFill>
            </a:endParaRPr>
          </a:p>
        </p:txBody>
      </p:sp>
    </p:spTree>
    <p:extLst>
      <p:ext uri="{BB962C8B-B14F-4D97-AF65-F5344CB8AC3E}">
        <p14:creationId xmlns:p14="http://schemas.microsoft.com/office/powerpoint/2010/main" val="1965406159"/>
      </p:ext>
    </p:extLst>
  </p:cSld>
  <p:clrMapOvr>
    <a:masterClrMapping/>
  </p:clrMapOvr>
  <mc:AlternateContent xmlns:mc="http://schemas.openxmlformats.org/markup-compatibility/2006" xmlns:p14="http://schemas.microsoft.com/office/powerpoint/2010/main">
    <mc:Choice Requires="p14">
      <p:transition p14:dur="10" advTm="14082"/>
    </mc:Choice>
    <mc:Fallback xmlns="">
      <p:transition advTm="1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49533826"/>
              </p:ext>
            </p:extLst>
          </p:nvPr>
        </p:nvGraphicFramePr>
        <p:xfrm>
          <a:off x="457200" y="990600"/>
          <a:ext cx="8305800" cy="1390048"/>
        </p:xfrm>
        <a:graphic>
          <a:graphicData uri="http://schemas.openxmlformats.org/drawingml/2006/table">
            <a:tbl>
              <a:tblPr firstRow="1" firstCol="1" bandRow="1">
                <a:tableStyleId>{5C22544A-7EE6-4342-B048-85BDC9FD1C3A}</a:tableStyleId>
              </a:tblPr>
              <a:tblGrid>
                <a:gridCol w="4191000"/>
                <a:gridCol w="4114800"/>
              </a:tblGrid>
              <a:tr h="332072">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039528">
                <a:tc>
                  <a:txBody>
                    <a:bodyPr/>
                    <a:lstStyle/>
                    <a:p>
                      <a:pPr marL="347345" marR="0" indent="-347345">
                        <a:spcBef>
                          <a:spcPts val="600"/>
                        </a:spcBef>
                        <a:spcAft>
                          <a:spcPts val="0"/>
                        </a:spcAft>
                      </a:pPr>
                      <a:r>
                        <a:rPr lang="en-US" sz="1400" b="1" dirty="0" smtClean="0">
                          <a:solidFill>
                            <a:schemeClr val="tx1"/>
                          </a:solidFill>
                          <a:effectLst/>
                          <a:latin typeface="Calibri" panose="020F0502020204030204" pitchFamily="34" charset="0"/>
                          <a:ea typeface="Times"/>
                        </a:rPr>
                        <a:t>G.9   The student will verify characteristics of quadrilaterals and use properties of quadrilaterals to solve real-world problems.</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31470" marR="0" indent="-331470">
                        <a:lnSpc>
                          <a:spcPct val="115000"/>
                        </a:lnSpc>
                        <a:spcBef>
                          <a:spcPts val="60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G.9  The student will verify and use properties of quadrilaterals to solve problems, including practical problems.</a:t>
                      </a:r>
                      <a:endParaRPr lang="en-US" sz="1400" b="1"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476534" y="2667000"/>
            <a:ext cx="8305800" cy="3668697"/>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endParaRPr lang="en-US" altLang="en-US" sz="1600" b="1" dirty="0" smtClean="0">
              <a:solidFill>
                <a:srgbClr val="FFFFFF"/>
              </a:solidFill>
              <a:latin typeface="Calibri" panose="020F0502020204030204" pitchFamily="34" charset="0"/>
            </a:endParaRPr>
          </a:p>
          <a:p>
            <a:pPr marL="285750" lvl="0" indent="-285750">
              <a:spcBef>
                <a:spcPts val="600"/>
              </a:spcBef>
              <a:buFont typeface="Arial" panose="020B0604020202020204" pitchFamily="34" charset="0"/>
              <a:buChar char="•"/>
            </a:pPr>
            <a:r>
              <a:rPr lang="en-US" sz="1600" b="1" dirty="0" smtClean="0">
                <a:solidFill>
                  <a:srgbClr val="FFFFFF"/>
                </a:solidFill>
                <a:latin typeface="Calibri" panose="020F0502020204030204" pitchFamily="34" charset="0"/>
              </a:rPr>
              <a:t>SOL G.9  - Students will verify and use properties quadrilaterals; the term “properties” vs. characteristics is used in 2016</a:t>
            </a:r>
          </a:p>
          <a:p>
            <a:pPr marL="285750" indent="-28575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G.9 </a:t>
            </a:r>
            <a:r>
              <a:rPr lang="en-US" sz="1600" b="1" dirty="0">
                <a:solidFill>
                  <a:schemeClr val="bg1"/>
                </a:solidFill>
                <a:latin typeface="Calibri" panose="020F0502020204030204" pitchFamily="34" charset="0"/>
              </a:rPr>
              <a:t>- Real world problems are now referred to as practical problems in 2016</a:t>
            </a:r>
          </a:p>
          <a:p>
            <a:pPr marL="285750" marR="0" lvl="0" indent="-285750">
              <a:lnSpc>
                <a:spcPct val="115000"/>
              </a:lnSpc>
              <a:spcBef>
                <a:spcPts val="0"/>
              </a:spcBef>
              <a:spcAft>
                <a:spcPts val="0"/>
              </a:spcAft>
              <a:buFont typeface="Arial" panose="020B0604020202020204" pitchFamily="34" charset="0"/>
              <a:buChar char="•"/>
            </a:pPr>
            <a:r>
              <a:rPr lang="en-US" altLang="en-US" sz="1600" b="1" dirty="0" smtClean="0">
                <a:solidFill>
                  <a:srgbClr val="FFFFFF"/>
                </a:solidFill>
                <a:latin typeface="Calibri" panose="020F0502020204030204" pitchFamily="34" charset="0"/>
              </a:rPr>
              <a:t>In </a:t>
            </a:r>
            <a:r>
              <a:rPr lang="en-US" altLang="en-US" sz="1600" b="1" dirty="0">
                <a:solidFill>
                  <a:srgbClr val="FFFFFF"/>
                </a:solidFill>
                <a:latin typeface="Calibri" panose="020F0502020204030204" pitchFamily="34" charset="0"/>
              </a:rPr>
              <a:t>2016 </a:t>
            </a:r>
            <a:r>
              <a:rPr lang="en-US" altLang="en-US" sz="1600" b="1" dirty="0" smtClean="0">
                <a:solidFill>
                  <a:srgbClr val="FFFFFF"/>
                </a:solidFill>
                <a:latin typeface="Calibri" panose="020F0502020204030204" pitchFamily="34" charset="0"/>
              </a:rPr>
              <a:t>SOL </a:t>
            </a:r>
            <a:r>
              <a:rPr lang="en-US" altLang="en-US" sz="1600" b="1" dirty="0">
                <a:solidFill>
                  <a:srgbClr val="FFFFFF"/>
                </a:solidFill>
                <a:latin typeface="Calibri" panose="020F0502020204030204" pitchFamily="34" charset="0"/>
              </a:rPr>
              <a:t>G.6, G.7, and G.9 proofs are referred to as “direct proofs” and the following statement was added to the Understanding the Standard section: “Deductive or inductive reasoning is used in mathematical proofs. In this course, deductive reasoning and logic are used in direct </a:t>
            </a:r>
            <a:r>
              <a:rPr lang="en-US" altLang="en-US" sz="1600" b="1" dirty="0" smtClean="0">
                <a:solidFill>
                  <a:srgbClr val="FFFFFF"/>
                </a:solidFill>
                <a:latin typeface="Calibri" panose="020F0502020204030204" pitchFamily="34" charset="0"/>
              </a:rPr>
              <a:t>proofs; direct </a:t>
            </a:r>
            <a:r>
              <a:rPr lang="en-US" altLang="en-US" sz="1600" b="1" dirty="0">
                <a:solidFill>
                  <a:srgbClr val="FFFFFF"/>
                </a:solidFill>
                <a:latin typeface="Calibri" panose="020F0502020204030204" pitchFamily="34" charset="0"/>
              </a:rPr>
              <a:t>proofs are presented in different formats (typically two-column or paragraph) and employ definitions, postulates, theorems, and algebraic justifications including coordinate methods</a:t>
            </a:r>
            <a:r>
              <a:rPr lang="en-US" altLang="en-US" sz="1600" b="1" dirty="0" smtClean="0">
                <a:solidFill>
                  <a:srgbClr val="FFFFFF"/>
                </a:solidFill>
                <a:latin typeface="Calibri" panose="020F0502020204030204" pitchFamily="34" charset="0"/>
              </a:rPr>
              <a:t>”</a:t>
            </a:r>
            <a:endParaRPr lang="en-US" sz="1600" dirty="0"/>
          </a:p>
          <a:p>
            <a:pPr marL="285750" indent="-285750">
              <a:buFont typeface="Arial" panose="020B0604020202020204" pitchFamily="34" charset="0"/>
              <a:buChar char="•"/>
            </a:pPr>
            <a:r>
              <a:rPr lang="en-US" sz="1600" b="1" dirty="0" smtClean="0">
                <a:solidFill>
                  <a:srgbClr val="FFFFFF"/>
                </a:solidFill>
                <a:latin typeface="Calibri" panose="020F0502020204030204" pitchFamily="34" charset="0"/>
              </a:rPr>
              <a:t>SOL G.9 EKS - To prove </a:t>
            </a:r>
            <a:r>
              <a:rPr lang="en-US" sz="1600" b="1" dirty="0">
                <a:solidFill>
                  <a:srgbClr val="FFFFFF"/>
                </a:solidFill>
                <a:latin typeface="Calibri" panose="020F0502020204030204" pitchFamily="34" charset="0"/>
              </a:rPr>
              <a:t>properties of angles for a quadrilateral inscribed in a </a:t>
            </a:r>
            <a:r>
              <a:rPr lang="en-US" sz="1600" b="1" dirty="0" smtClean="0">
                <a:solidFill>
                  <a:srgbClr val="FFFFFF"/>
                </a:solidFill>
                <a:latin typeface="Calibri" panose="020F0502020204030204" pitchFamily="34" charset="0"/>
              </a:rPr>
              <a:t>circle moved to the Understanding the Standard section of 2016 G.11</a:t>
            </a:r>
            <a:endParaRPr lang="en-US" sz="1600" b="1" dirty="0">
              <a:solidFill>
                <a:srgbClr val="FFFFFF"/>
              </a:solidFill>
              <a:latin typeface="Calibri" panose="020F0502020204030204" pitchFamily="34" charset="0"/>
            </a:endParaRPr>
          </a:p>
          <a:p>
            <a:r>
              <a:rPr lang="en-US" sz="1600" dirty="0"/>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solidFill>
                  <a:srgbClr val="000000"/>
                </a:solidFill>
              </a:rPr>
              <a:pPr/>
              <a:t>24</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909045435"/>
      </p:ext>
    </p:extLst>
  </p:cSld>
  <p:clrMapOvr>
    <a:masterClrMapping/>
  </p:clrMapOvr>
  <mc:AlternateContent xmlns:mc="http://schemas.openxmlformats.org/markup-compatibility/2006" xmlns:p14="http://schemas.microsoft.com/office/powerpoint/2010/main">
    <mc:Choice Requires="p14">
      <p:transition p14:dur="10" advTm="74068"/>
    </mc:Choice>
    <mc:Fallback xmlns="">
      <p:transition advTm="74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81905516"/>
              </p:ext>
            </p:extLst>
          </p:nvPr>
        </p:nvGraphicFramePr>
        <p:xfrm>
          <a:off x="457200" y="1066800"/>
          <a:ext cx="8305800" cy="1981200"/>
        </p:xfrm>
        <a:graphic>
          <a:graphicData uri="http://schemas.openxmlformats.org/drawingml/2006/table">
            <a:tbl>
              <a:tblPr firstRow="1" firstCol="1" bandRow="1">
                <a:tableStyleId>{5C22544A-7EE6-4342-B048-85BDC9FD1C3A}</a:tableStyleId>
              </a:tblPr>
              <a:tblGrid>
                <a:gridCol w="4191000"/>
                <a:gridCol w="4114800"/>
              </a:tblGrid>
              <a:tr h="403318">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577882">
                <a:tc>
                  <a:txBody>
                    <a:bodyPr/>
                    <a:lstStyle/>
                    <a:p>
                      <a:pPr marL="347345" marR="0" indent="-347345">
                        <a:spcBef>
                          <a:spcPts val="600"/>
                        </a:spcBef>
                        <a:spcAft>
                          <a:spcPts val="0"/>
                        </a:spcAft>
                      </a:pPr>
                      <a:r>
                        <a:rPr lang="en-US" sz="1400" b="1" dirty="0" smtClean="0">
                          <a:solidFill>
                            <a:schemeClr val="tx1"/>
                          </a:solidFill>
                          <a:effectLst/>
                          <a:latin typeface="Calibri" panose="020F0502020204030204" pitchFamily="34" charset="0"/>
                          <a:ea typeface="Times"/>
                        </a:rPr>
                        <a:t>G.10 The student will solve real-world problems involving angles of polygons.</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6075" marR="0" indent="-346075">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G.10 The student will solve problems, including practical problems, involving angles of convex polygons. This will include determining the</a:t>
                      </a:r>
                    </a:p>
                    <a:p>
                      <a:pPr marL="569913" marR="0" indent="-223838">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a) sum of the interior and/or exterior angles;</a:t>
                      </a:r>
                    </a:p>
                    <a:p>
                      <a:pPr marL="569913" marR="0" indent="-223838">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b) measure of an interior and/or exterior angle; and</a:t>
                      </a:r>
                    </a:p>
                    <a:p>
                      <a:pPr marL="569913" marR="0" indent="-223838">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c) number of sides of a regular polygon.</a:t>
                      </a:r>
                      <a:endParaRPr lang="en-US" sz="1400" b="1"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452886" y="3323272"/>
            <a:ext cx="8305800" cy="1877437"/>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endParaRPr lang="en-US" altLang="en-US" sz="1600" b="1" dirty="0" smtClean="0">
              <a:solidFill>
                <a:srgbClr val="FFFFFF"/>
              </a:solidFill>
              <a:latin typeface="Calibri" panose="020F0502020204030204" pitchFamily="34" charset="0"/>
            </a:endParaRPr>
          </a:p>
          <a:p>
            <a:pPr marL="342900" lvl="0" indent="-342900">
              <a:spcBef>
                <a:spcPts val="600"/>
              </a:spcBef>
              <a:buFont typeface="Arial" panose="020B0604020202020204" pitchFamily="34" charset="0"/>
              <a:buChar char="•"/>
            </a:pPr>
            <a:r>
              <a:rPr lang="en-US" sz="1600" b="1" dirty="0" smtClean="0">
                <a:solidFill>
                  <a:srgbClr val="FFFFFF"/>
                </a:solidFill>
                <a:latin typeface="Calibri" panose="020F0502020204030204" pitchFamily="34" charset="0"/>
              </a:rPr>
              <a:t>G.10b EKS - Includes determining </a:t>
            </a:r>
            <a:r>
              <a:rPr lang="en-US" sz="1600" b="1" dirty="0">
                <a:solidFill>
                  <a:srgbClr val="FFFFFF"/>
                </a:solidFill>
                <a:latin typeface="Calibri" panose="020F0502020204030204" pitchFamily="34" charset="0"/>
              </a:rPr>
              <a:t>angle measures of a regular polygon in a </a:t>
            </a:r>
            <a:r>
              <a:rPr lang="en-US" sz="1600" b="1" dirty="0" smtClean="0">
                <a:solidFill>
                  <a:srgbClr val="FFFFFF"/>
                </a:solidFill>
                <a:latin typeface="Calibri" panose="020F0502020204030204" pitchFamily="34" charset="0"/>
              </a:rPr>
              <a:t>tessellation</a:t>
            </a:r>
          </a:p>
          <a:p>
            <a:pPr marL="342900" lvl="0" indent="-342900">
              <a:spcBef>
                <a:spcPts val="600"/>
              </a:spcBef>
              <a:buFont typeface="Arial" panose="020B0604020202020204" pitchFamily="34" charset="0"/>
              <a:buChar char="•"/>
            </a:pPr>
            <a:r>
              <a:rPr lang="en-US" sz="1600" b="1" dirty="0" smtClean="0">
                <a:solidFill>
                  <a:srgbClr val="FFFFFF"/>
                </a:solidFill>
                <a:latin typeface="Calibri" panose="020F0502020204030204" pitchFamily="34" charset="0"/>
              </a:rPr>
              <a:t>SOL G.10 clarifies </a:t>
            </a:r>
            <a:r>
              <a:rPr lang="en-US" sz="1600" b="1" dirty="0">
                <a:solidFill>
                  <a:srgbClr val="FFFFFF"/>
                </a:solidFill>
                <a:latin typeface="Calibri" panose="020F0502020204030204" pitchFamily="34" charset="0"/>
              </a:rPr>
              <a:t>that solving problems involves angles of convex </a:t>
            </a:r>
            <a:r>
              <a:rPr lang="en-US" sz="1600" b="1" dirty="0" smtClean="0">
                <a:solidFill>
                  <a:srgbClr val="FFFFFF"/>
                </a:solidFill>
                <a:latin typeface="Calibri" panose="020F0502020204030204" pitchFamily="34" charset="0"/>
              </a:rPr>
              <a:t>polygons</a:t>
            </a:r>
          </a:p>
          <a:p>
            <a:pPr marL="342900" indent="-34290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G.10 </a:t>
            </a:r>
            <a:r>
              <a:rPr lang="en-US" sz="1600" b="1" dirty="0">
                <a:solidFill>
                  <a:schemeClr val="bg1"/>
                </a:solidFill>
                <a:latin typeface="Calibri" panose="020F0502020204030204" pitchFamily="34" charset="0"/>
              </a:rPr>
              <a:t>- Real world problems are now referred to as practical problems in 2016</a:t>
            </a:r>
            <a:endParaRPr lang="en-US" altLang="en-US" sz="1600" b="1" dirty="0">
              <a:solidFill>
                <a:srgbClr val="FFFFFF"/>
              </a:solidFill>
              <a:latin typeface="Calibri" panose="020F0502020204030204" pitchFamily="34" charset="0"/>
            </a:endParaRPr>
          </a:p>
          <a:p>
            <a:pPr lvl="0">
              <a:spcBef>
                <a:spcPts val="600"/>
              </a:spcBef>
            </a:pPr>
            <a:endParaRPr lang="en-US" sz="1600" b="1" dirty="0">
              <a:solidFill>
                <a:srgbClr val="FFFFFF"/>
              </a:solidFill>
              <a:latin typeface="Calibri" panose="020F0502020204030204" pitchFamily="34" charset="0"/>
            </a:endParaRPr>
          </a:p>
          <a:p>
            <a:r>
              <a:rPr lang="en-US" sz="1600" dirty="0"/>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solidFill>
                  <a:srgbClr val="000000"/>
                </a:solidFill>
              </a:rPr>
              <a:pPr/>
              <a:t>25</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639727057"/>
      </p:ext>
    </p:extLst>
  </p:cSld>
  <p:clrMapOvr>
    <a:masterClrMapping/>
  </p:clrMapOvr>
  <mc:AlternateContent xmlns:mc="http://schemas.openxmlformats.org/markup-compatibility/2006" xmlns:p14="http://schemas.microsoft.com/office/powerpoint/2010/main">
    <mc:Choice Requires="p14">
      <p:transition p14:dur="10" advTm="23125"/>
    </mc:Choice>
    <mc:Fallback xmlns="">
      <p:transition advTm="2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38513068"/>
              </p:ext>
            </p:extLst>
          </p:nvPr>
        </p:nvGraphicFramePr>
        <p:xfrm>
          <a:off x="457200" y="1066800"/>
          <a:ext cx="8305800" cy="2438400"/>
        </p:xfrm>
        <a:graphic>
          <a:graphicData uri="http://schemas.openxmlformats.org/drawingml/2006/table">
            <a:tbl>
              <a:tblPr firstRow="1" firstCol="1" bandRow="1">
                <a:tableStyleId>{5C22544A-7EE6-4342-B048-85BDC9FD1C3A}</a:tableStyleId>
              </a:tblPr>
              <a:tblGrid>
                <a:gridCol w="4191000"/>
                <a:gridCol w="4114800"/>
              </a:tblGrid>
              <a:tr h="398885">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039515">
                <a:tc>
                  <a:txBody>
                    <a:bodyPr/>
                    <a:lstStyle/>
                    <a:p>
                      <a:pPr marL="346075" marR="0" indent="-346075">
                        <a:spcBef>
                          <a:spcPts val="0"/>
                        </a:spcBef>
                        <a:spcAft>
                          <a:spcPts val="0"/>
                        </a:spcAft>
                      </a:pPr>
                      <a:r>
                        <a:rPr lang="en-US" sz="1400" b="1" dirty="0" smtClean="0">
                          <a:solidFill>
                            <a:schemeClr val="tx1"/>
                          </a:solidFill>
                          <a:effectLst/>
                          <a:latin typeface="Calibri" panose="020F0502020204030204" pitchFamily="34" charset="0"/>
                          <a:ea typeface="Times"/>
                        </a:rPr>
                        <a:t>G.11 The student will use angles, arcs, chords, tangents, and secants to</a:t>
                      </a:r>
                    </a:p>
                    <a:p>
                      <a:pPr marL="569913" marR="0" indent="-223838">
                        <a:spcBef>
                          <a:spcPts val="0"/>
                        </a:spcBef>
                        <a:spcAft>
                          <a:spcPts val="0"/>
                        </a:spcAft>
                      </a:pPr>
                      <a:r>
                        <a:rPr lang="en-US" sz="1400" b="1" dirty="0" smtClean="0">
                          <a:solidFill>
                            <a:schemeClr val="tx1"/>
                          </a:solidFill>
                          <a:effectLst/>
                          <a:latin typeface="Calibri" panose="020F0502020204030204" pitchFamily="34" charset="0"/>
                          <a:ea typeface="Times"/>
                        </a:rPr>
                        <a:t>a) investigate, verify, and apply properties of circles;</a:t>
                      </a:r>
                    </a:p>
                    <a:p>
                      <a:pPr marL="569913" marR="0" indent="-223838">
                        <a:spcBef>
                          <a:spcPts val="0"/>
                        </a:spcBef>
                        <a:spcAft>
                          <a:spcPts val="0"/>
                        </a:spcAft>
                      </a:pPr>
                      <a:r>
                        <a:rPr lang="en-US" sz="1400" b="1" dirty="0" smtClean="0">
                          <a:solidFill>
                            <a:schemeClr val="tx1"/>
                          </a:solidFill>
                          <a:effectLst/>
                          <a:latin typeface="Calibri" panose="020F0502020204030204" pitchFamily="34" charset="0"/>
                          <a:ea typeface="Times"/>
                        </a:rPr>
                        <a:t>b) solve real-world problems involving properties of circles; and</a:t>
                      </a:r>
                    </a:p>
                    <a:p>
                      <a:pPr marL="569913" marR="0" indent="-223838">
                        <a:spcBef>
                          <a:spcPts val="0"/>
                        </a:spcBef>
                        <a:spcAft>
                          <a:spcPts val="0"/>
                        </a:spcAft>
                      </a:pPr>
                      <a:r>
                        <a:rPr lang="en-US" sz="1400" b="1" dirty="0" smtClean="0">
                          <a:solidFill>
                            <a:schemeClr val="tx1"/>
                          </a:solidFill>
                          <a:effectLst/>
                          <a:latin typeface="Calibri" panose="020F0502020204030204" pitchFamily="34" charset="0"/>
                          <a:ea typeface="Times"/>
                        </a:rPr>
                        <a:t>c) find arc lengths and areas of sectors in circles.</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6075" marR="0" indent="-346075">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G.11 The student will solve problems, including practical problems, by applying properties of circles. This will include determining</a:t>
                      </a:r>
                    </a:p>
                    <a:p>
                      <a:pPr marL="569913" marR="0" indent="-223838">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a) angle measures formed by intersecting chords, secants, and/or tangents;</a:t>
                      </a:r>
                    </a:p>
                    <a:p>
                      <a:pPr marL="569913" marR="0" indent="-223838">
                        <a:lnSpc>
                          <a:spcPct val="100000"/>
                        </a:lnSpc>
                        <a:spcBef>
                          <a:spcPts val="0"/>
                        </a:spcBef>
                        <a:spcAft>
                          <a:spcPts val="0"/>
                        </a:spcAft>
                        <a:tabLst>
                          <a:tab pos="520700" algn="l"/>
                          <a:tab pos="3175000" algn="l"/>
                          <a:tab pos="3267075" algn="l"/>
                        </a:tabLst>
                      </a:pPr>
                      <a:r>
                        <a:rPr lang="en-US" sz="1400" b="1" dirty="0" smtClean="0">
                          <a:solidFill>
                            <a:schemeClr val="tx1"/>
                          </a:solidFill>
                          <a:effectLst/>
                          <a:latin typeface="Calibri" panose="020F0502020204030204" pitchFamily="34" charset="0"/>
                          <a:ea typeface="Times New Roman"/>
                          <a:cs typeface="Times New Roman"/>
                        </a:rPr>
                        <a:t>b) lengths of segments formed by intersecting chords, secants, and/or tangents;</a:t>
                      </a:r>
                    </a:p>
                    <a:p>
                      <a:pPr marL="569913" marR="0" indent="-223838">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c) arc length; and</a:t>
                      </a:r>
                    </a:p>
                    <a:p>
                      <a:pPr marL="569913" marR="0" indent="-223838">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d) area of a sector.</a:t>
                      </a:r>
                      <a:endParaRPr lang="en-US" sz="1400" b="1"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434493" y="3762107"/>
            <a:ext cx="8305800" cy="2446824"/>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endParaRPr lang="en-US" altLang="en-US" sz="1600" b="1" dirty="0" smtClean="0">
              <a:solidFill>
                <a:srgbClr val="FFFFFF"/>
              </a:solidFill>
              <a:latin typeface="Calibri" panose="020F0502020204030204" pitchFamily="34" charset="0"/>
            </a:endParaRPr>
          </a:p>
          <a:p>
            <a:pPr marL="342900" lvl="0" indent="-342900">
              <a:spcBef>
                <a:spcPts val="600"/>
              </a:spcBef>
              <a:buFont typeface="Arial" panose="020B0604020202020204" pitchFamily="34" charset="0"/>
              <a:buChar char="•"/>
            </a:pPr>
            <a:r>
              <a:rPr lang="en-US" sz="1600" b="1" dirty="0" smtClean="0">
                <a:solidFill>
                  <a:srgbClr val="FFFFFF"/>
                </a:solidFill>
                <a:latin typeface="Calibri" panose="020F0502020204030204" pitchFamily="34" charset="0"/>
              </a:rPr>
              <a:t>2009 SOL G.11a  (investigate, verify, and apply properties of circles) was moved to the standard stem of 2016 SOL G.11</a:t>
            </a:r>
            <a:endParaRPr lang="en-US" sz="1600" b="1" dirty="0">
              <a:solidFill>
                <a:srgbClr val="FFFFFF"/>
              </a:solidFill>
              <a:latin typeface="Calibri" panose="020F0502020204030204" pitchFamily="34" charset="0"/>
            </a:endParaRPr>
          </a:p>
          <a:p>
            <a:pPr marL="342900" lvl="0" indent="-342900">
              <a:spcBef>
                <a:spcPts val="600"/>
              </a:spcBef>
              <a:buFont typeface="Arial" panose="020B0604020202020204" pitchFamily="34" charset="0"/>
              <a:buChar char="•"/>
            </a:pPr>
            <a:r>
              <a:rPr lang="en-US" sz="1600" b="1" dirty="0">
                <a:solidFill>
                  <a:srgbClr val="FFFFFF"/>
                </a:solidFill>
                <a:latin typeface="Calibri" panose="020F0502020204030204" pitchFamily="34" charset="0"/>
              </a:rPr>
              <a:t>2009 </a:t>
            </a:r>
            <a:r>
              <a:rPr lang="en-US" sz="1600" b="1" dirty="0" smtClean="0">
                <a:solidFill>
                  <a:srgbClr val="FFFFFF"/>
                </a:solidFill>
                <a:latin typeface="Calibri" panose="020F0502020204030204" pitchFamily="34" charset="0"/>
              </a:rPr>
              <a:t>SOL G.11b  (solve real-world problems involving properties of circles) was </a:t>
            </a:r>
            <a:r>
              <a:rPr lang="en-US" sz="1600" b="1" dirty="0">
                <a:solidFill>
                  <a:srgbClr val="FFFFFF"/>
                </a:solidFill>
                <a:latin typeface="Calibri" panose="020F0502020204030204" pitchFamily="34" charset="0"/>
              </a:rPr>
              <a:t>moved to the standard stem of 2016 </a:t>
            </a:r>
            <a:r>
              <a:rPr lang="en-US" sz="1600" b="1" dirty="0" smtClean="0">
                <a:solidFill>
                  <a:srgbClr val="FFFFFF"/>
                </a:solidFill>
                <a:latin typeface="Calibri" panose="020F0502020204030204" pitchFamily="34" charset="0"/>
              </a:rPr>
              <a:t>SOL G.11 </a:t>
            </a:r>
          </a:p>
          <a:p>
            <a:pPr marL="342900" lvl="0" indent="-342900">
              <a:spcBef>
                <a:spcPts val="600"/>
              </a:spcBef>
              <a:buFont typeface="Arial" panose="020B0604020202020204" pitchFamily="34" charset="0"/>
              <a:buChar char="•"/>
            </a:pPr>
            <a:r>
              <a:rPr lang="en-US" sz="1600" b="1" dirty="0" smtClean="0">
                <a:solidFill>
                  <a:srgbClr val="FFFFFF"/>
                </a:solidFill>
                <a:latin typeface="Calibri" panose="020F0502020204030204" pitchFamily="34" charset="0"/>
              </a:rPr>
              <a:t>2009 SOL G.11c  (area </a:t>
            </a:r>
            <a:r>
              <a:rPr lang="en-US" sz="1600" b="1" dirty="0">
                <a:solidFill>
                  <a:srgbClr val="FFFFFF"/>
                </a:solidFill>
                <a:latin typeface="Calibri" panose="020F0502020204030204" pitchFamily="34" charset="0"/>
              </a:rPr>
              <a:t>of a sector </a:t>
            </a:r>
            <a:r>
              <a:rPr lang="en-US" sz="1600" b="1" dirty="0" smtClean="0">
                <a:solidFill>
                  <a:srgbClr val="FFFFFF"/>
                </a:solidFill>
                <a:latin typeface="Calibri" panose="020F0502020204030204" pitchFamily="34" charset="0"/>
              </a:rPr>
              <a:t>) was moved </a:t>
            </a:r>
            <a:r>
              <a:rPr lang="en-US" sz="1600" b="1" dirty="0">
                <a:solidFill>
                  <a:srgbClr val="FFFFFF"/>
                </a:solidFill>
                <a:latin typeface="Calibri" panose="020F0502020204030204" pitchFamily="34" charset="0"/>
              </a:rPr>
              <a:t>to </a:t>
            </a:r>
            <a:r>
              <a:rPr lang="en-US" sz="1600" b="1" dirty="0" smtClean="0">
                <a:solidFill>
                  <a:srgbClr val="FFFFFF"/>
                </a:solidFill>
                <a:latin typeface="Calibri" panose="020F0502020204030204" pitchFamily="34" charset="0"/>
              </a:rPr>
              <a:t>2016 SOL G.11d</a:t>
            </a:r>
          </a:p>
          <a:p>
            <a:pPr marL="342900" indent="-342900">
              <a:spcBef>
                <a:spcPts val="600"/>
              </a:spcBef>
              <a:buFont typeface="Arial" panose="020B0604020202020204" pitchFamily="34" charset="0"/>
              <a:buChar char="•"/>
            </a:pPr>
            <a:r>
              <a:rPr lang="en-US" sz="1600" b="1" dirty="0" smtClean="0">
                <a:solidFill>
                  <a:schemeClr val="bg1"/>
                </a:solidFill>
                <a:latin typeface="Calibri" panose="020F0502020204030204" pitchFamily="34" charset="0"/>
              </a:rPr>
              <a:t>SOL G.11 </a:t>
            </a:r>
            <a:r>
              <a:rPr lang="en-US" sz="1600" b="1" dirty="0">
                <a:solidFill>
                  <a:schemeClr val="bg1"/>
                </a:solidFill>
                <a:latin typeface="Calibri" panose="020F0502020204030204" pitchFamily="34" charset="0"/>
              </a:rPr>
              <a:t>- Real world problems are now referred to as practical problems in 2016</a:t>
            </a:r>
            <a:endParaRPr lang="en-US" altLang="en-US" sz="1600" b="1" dirty="0">
              <a:solidFill>
                <a:srgbClr val="FFFFFF"/>
              </a:solidFill>
              <a:latin typeface="Calibri" panose="020F0502020204030204" pitchFamily="34" charset="0"/>
            </a:endParaRPr>
          </a:p>
          <a:p>
            <a:pPr lvl="0">
              <a:spcBef>
                <a:spcPts val="600"/>
              </a:spcBef>
            </a:pPr>
            <a:endParaRPr lang="en-US" sz="16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solidFill>
                  <a:srgbClr val="000000"/>
                </a:solidFill>
              </a:rPr>
              <a:pPr/>
              <a:t>26</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1959331760"/>
      </p:ext>
    </p:extLst>
  </p:cSld>
  <p:clrMapOvr>
    <a:masterClrMapping/>
  </p:clrMapOvr>
  <mc:AlternateContent xmlns:mc="http://schemas.openxmlformats.org/markup-compatibility/2006" xmlns:p14="http://schemas.microsoft.com/office/powerpoint/2010/main">
    <mc:Choice Requires="p14">
      <p:transition p14:dur="10" advTm="38369"/>
    </mc:Choice>
    <mc:Fallback xmlns="">
      <p:transition advTm="3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44835152"/>
              </p:ext>
            </p:extLst>
          </p:nvPr>
        </p:nvGraphicFramePr>
        <p:xfrm>
          <a:off x="457200" y="1066800"/>
          <a:ext cx="8305800" cy="1319267"/>
        </p:xfrm>
        <a:graphic>
          <a:graphicData uri="http://schemas.openxmlformats.org/drawingml/2006/table">
            <a:tbl>
              <a:tblPr firstRow="1" firstCol="1" bandRow="1">
                <a:tableStyleId>{5C22544A-7EE6-4342-B048-85BDC9FD1C3A}</a:tableStyleId>
              </a:tblPr>
              <a:tblGrid>
                <a:gridCol w="4191000"/>
                <a:gridCol w="4114800"/>
              </a:tblGrid>
              <a:tr h="326653">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968747">
                <a:tc>
                  <a:txBody>
                    <a:bodyPr/>
                    <a:lstStyle/>
                    <a:p>
                      <a:pPr marL="346075" marR="0" indent="-346075">
                        <a:spcBef>
                          <a:spcPts val="0"/>
                        </a:spcBef>
                        <a:spcAft>
                          <a:spcPts val="0"/>
                        </a:spcAft>
                      </a:pPr>
                      <a:r>
                        <a:rPr lang="en-US" sz="1400" b="1" dirty="0" smtClean="0">
                          <a:solidFill>
                            <a:schemeClr val="tx1"/>
                          </a:solidFill>
                          <a:effectLst/>
                          <a:latin typeface="Calibri" panose="020F0502020204030204" pitchFamily="34" charset="0"/>
                          <a:ea typeface="Times"/>
                        </a:rPr>
                        <a:t>G.12 The student, given the coordinates of the center of a circle and a point on the circle, will write the equation of the circle.</a:t>
                      </a:r>
                      <a:endParaRPr lang="en-US" sz="1400" b="1" dirty="0">
                        <a:solidFill>
                          <a:schemeClr val="tx1"/>
                        </a:solidFill>
                        <a:effectLst/>
                        <a:latin typeface="Calibri" panose="020F0502020204030204" pitchFamily="34" charset="0"/>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6075" marR="0" indent="-346075">
                        <a:lnSpc>
                          <a:spcPct val="100000"/>
                        </a:lnSpc>
                        <a:spcBef>
                          <a:spcPts val="0"/>
                        </a:spcBef>
                        <a:spcAft>
                          <a:spcPts val="0"/>
                        </a:spcAft>
                        <a:tabLst>
                          <a:tab pos="3175000" algn="l"/>
                          <a:tab pos="3268345" algn="l"/>
                        </a:tabLst>
                      </a:pPr>
                      <a:r>
                        <a:rPr lang="en-US" sz="1400" b="1" dirty="0" smtClean="0">
                          <a:solidFill>
                            <a:schemeClr val="tx1"/>
                          </a:solidFill>
                          <a:effectLst/>
                          <a:latin typeface="Calibri" panose="020F0502020204030204" pitchFamily="34" charset="0"/>
                          <a:ea typeface="Times New Roman"/>
                          <a:cs typeface="Times New Roman"/>
                        </a:rPr>
                        <a:t>G.12 The student will solve problems involving equations of circles.</a:t>
                      </a:r>
                      <a:endParaRPr lang="en-US" sz="1400" b="1" dirty="0">
                        <a:solidFill>
                          <a:schemeClr val="tx1"/>
                        </a:solidFill>
                        <a:effectLst/>
                        <a:latin typeface="Calibri" panose="020F0502020204030204" pitchFamily="34" charset="0"/>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434493" y="2858543"/>
            <a:ext cx="8305800" cy="877163"/>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endParaRPr lang="en-US" altLang="en-US" sz="1600" b="1" dirty="0" smtClean="0">
              <a:solidFill>
                <a:srgbClr val="FFFFFF"/>
              </a:solidFill>
              <a:latin typeface="Calibri" panose="020F0502020204030204" pitchFamily="34" charset="0"/>
            </a:endParaRPr>
          </a:p>
          <a:p>
            <a:pPr marL="342900" lvl="0" indent="-342900">
              <a:spcBef>
                <a:spcPts val="600"/>
              </a:spcBef>
              <a:buFont typeface="Arial" panose="020B0604020202020204" pitchFamily="34" charset="0"/>
              <a:buChar char="•"/>
            </a:pPr>
            <a:r>
              <a:rPr lang="en-US" sz="1600" b="1" dirty="0" smtClean="0">
                <a:solidFill>
                  <a:srgbClr val="FFFFFF"/>
                </a:solidFill>
                <a:latin typeface="Calibri" panose="020F0502020204030204" pitchFamily="34" charset="0"/>
              </a:rPr>
              <a:t>SOL G.12 EKS - Clarifies </a:t>
            </a:r>
            <a:r>
              <a:rPr lang="en-US" sz="1600" b="1" dirty="0">
                <a:solidFill>
                  <a:srgbClr val="FFFFFF"/>
                </a:solidFill>
                <a:latin typeface="Calibri" panose="020F0502020204030204" pitchFamily="34" charset="0"/>
              </a:rPr>
              <a:t>expectations for solving problems involving equations of circles</a:t>
            </a:r>
            <a:r>
              <a:rPr lang="en-US" sz="1400" dirty="0"/>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solidFill>
                  <a:srgbClr val="000000"/>
                </a:solidFill>
              </a:rPr>
              <a:pPr/>
              <a:t>27</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2805661909"/>
      </p:ext>
    </p:extLst>
  </p:cSld>
  <p:clrMapOvr>
    <a:masterClrMapping/>
  </p:clrMapOvr>
  <mc:AlternateContent xmlns:mc="http://schemas.openxmlformats.org/markup-compatibility/2006" xmlns:p14="http://schemas.microsoft.com/office/powerpoint/2010/main">
    <mc:Choice Requires="p14">
      <p:transition p14:dur="10" advTm="15013"/>
    </mc:Choice>
    <mc:Fallback xmlns="">
      <p:transition advTm="1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0"/>
            <a:ext cx="7772400" cy="1066800"/>
          </a:xfrm>
        </p:spPr>
        <p:txBody>
          <a:bodyPr/>
          <a:lstStyle/>
          <a:p>
            <a:pPr algn="ctr"/>
            <a:r>
              <a:rPr lang="en-US" dirty="0" smtClean="0"/>
              <a:t>THREE-DIMENSIONAL FIGURES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D47E1349-D74C-4A2D-9313-8E32EAF75841}" type="slidenum">
              <a:rPr lang="en-US" altLang="en-US" smtClean="0">
                <a:solidFill>
                  <a:srgbClr val="000000"/>
                </a:solidFill>
              </a:rPr>
              <a:pPr/>
              <a:t>28</a:t>
            </a:fld>
            <a:endParaRPr lang="en-US" altLang="en-US" dirty="0">
              <a:solidFill>
                <a:srgbClr val="000000"/>
              </a:solidFill>
            </a:endParaRPr>
          </a:p>
        </p:txBody>
      </p:sp>
    </p:spTree>
    <p:extLst>
      <p:ext uri="{BB962C8B-B14F-4D97-AF65-F5344CB8AC3E}">
        <p14:creationId xmlns:p14="http://schemas.microsoft.com/office/powerpoint/2010/main" val="1965406159"/>
      </p:ext>
    </p:extLst>
  </p:cSld>
  <p:clrMapOvr>
    <a:masterClrMapping/>
  </p:clrMapOvr>
  <mc:AlternateContent xmlns:mc="http://schemas.openxmlformats.org/markup-compatibility/2006" xmlns:p14="http://schemas.microsoft.com/office/powerpoint/2010/main">
    <mc:Choice Requires="p14">
      <p:transition p14:dur="10" advTm="12053"/>
    </mc:Choice>
    <mc:Fallback xmlns="">
      <p:transition advTm="1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60788511"/>
              </p:ext>
            </p:extLst>
          </p:nvPr>
        </p:nvGraphicFramePr>
        <p:xfrm>
          <a:off x="533400" y="1066800"/>
          <a:ext cx="8229600" cy="1332296"/>
        </p:xfrm>
        <a:graphic>
          <a:graphicData uri="http://schemas.openxmlformats.org/drawingml/2006/table">
            <a:tbl>
              <a:tblPr firstRow="1" firstCol="1" bandRow="1">
                <a:tableStyleId>{5C22544A-7EE6-4342-B048-85BDC9FD1C3A}</a:tableStyleId>
              </a:tblPr>
              <a:tblGrid>
                <a:gridCol w="4114800"/>
                <a:gridCol w="4114800"/>
              </a:tblGrid>
              <a:tr h="313624">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981776">
                <a:tc>
                  <a:txBody>
                    <a:bodyPr/>
                    <a:lstStyle/>
                    <a:p>
                      <a:pPr marL="393700" marR="0" indent="-393700">
                        <a:spcBef>
                          <a:spcPts val="600"/>
                        </a:spcBef>
                        <a:spcAft>
                          <a:spcPts val="600"/>
                        </a:spcAft>
                      </a:pPr>
                      <a:r>
                        <a:rPr lang="en-US" sz="1400" b="1" dirty="0" smtClean="0">
                          <a:solidFill>
                            <a:schemeClr val="tx1"/>
                          </a:solidFill>
                          <a:effectLst/>
                          <a:latin typeface="Calibri"/>
                          <a:ea typeface="Times"/>
                        </a:rPr>
                        <a:t>G.13 The student will use formulas for surface area and volume of three-dimensional objects to solve real-world problems.</a:t>
                      </a:r>
                      <a:endParaRPr lang="en-US" sz="1400" b="1" dirty="0">
                        <a:solidFill>
                          <a:schemeClr val="tx1"/>
                        </a:solidFill>
                        <a:effectLst/>
                        <a:latin typeface="Times New Roman"/>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93700" marR="0" indent="-393700">
                        <a:lnSpc>
                          <a:spcPct val="100000"/>
                        </a:lnSpc>
                        <a:spcBef>
                          <a:spcPts val="600"/>
                        </a:spcBef>
                        <a:spcAft>
                          <a:spcPts val="600"/>
                        </a:spcAft>
                      </a:pPr>
                      <a:r>
                        <a:rPr lang="en-US" sz="1400" b="1" dirty="0" smtClean="0">
                          <a:solidFill>
                            <a:schemeClr val="tx1"/>
                          </a:solidFill>
                          <a:effectLst/>
                          <a:latin typeface="Calibri"/>
                          <a:ea typeface="Calibri"/>
                          <a:cs typeface="Times New Roman"/>
                        </a:rPr>
                        <a:t>G.13 The student will use surface area and volume of three-dimensional objects to solve practical problems.</a:t>
                      </a:r>
                      <a:endParaRPr lang="en-US" sz="1400" b="1"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533400" y="2743200"/>
            <a:ext cx="8229600" cy="2185214"/>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r>
              <a:rPr lang="en-US" altLang="en-US" sz="1600" b="1" dirty="0" smtClean="0">
                <a:solidFill>
                  <a:srgbClr val="FFFFFF"/>
                </a:solidFill>
                <a:latin typeface="Calibri" panose="020F0502020204030204" pitchFamily="34" charset="0"/>
              </a:rPr>
              <a:t>:</a:t>
            </a:r>
          </a:p>
          <a:p>
            <a:pPr marL="342900" indent="-342900">
              <a:spcBef>
                <a:spcPct val="50000"/>
              </a:spcBef>
              <a:buFont typeface="Arial" panose="020B0604020202020204" pitchFamily="34" charset="0"/>
              <a:buChar char="•"/>
            </a:pPr>
            <a:r>
              <a:rPr lang="en-US" altLang="en-US" sz="1600" b="1" dirty="0" smtClean="0">
                <a:solidFill>
                  <a:srgbClr val="FFFFFF"/>
                </a:solidFill>
                <a:latin typeface="Calibri" panose="020F0502020204030204" pitchFamily="34" charset="0"/>
              </a:rPr>
              <a:t>SOL G.13 EKS - Includes determining the </a:t>
            </a:r>
            <a:r>
              <a:rPr lang="en-US" altLang="en-US" sz="1600" b="1" dirty="0">
                <a:solidFill>
                  <a:srgbClr val="FFFFFF"/>
                </a:solidFill>
                <a:latin typeface="Calibri" panose="020F0502020204030204" pitchFamily="34" charset="0"/>
              </a:rPr>
              <a:t>surface area and volume of hemispheres</a:t>
            </a:r>
          </a:p>
          <a:p>
            <a:pPr marL="342900" indent="-342900">
              <a:spcBef>
                <a:spcPct val="50000"/>
              </a:spcBef>
              <a:buFont typeface="Arial" panose="020B0604020202020204" pitchFamily="34" charset="0"/>
              <a:buChar char="•"/>
            </a:pPr>
            <a:r>
              <a:rPr lang="en-US" altLang="en-US" sz="1600" b="1" dirty="0" smtClean="0">
                <a:solidFill>
                  <a:srgbClr val="FFFFFF"/>
                </a:solidFill>
                <a:latin typeface="Calibri" panose="020F0502020204030204" pitchFamily="34" charset="0"/>
              </a:rPr>
              <a:t>SOL G.13 EKS – Includes solving problems </a:t>
            </a:r>
            <a:r>
              <a:rPr lang="en-US" altLang="en-US" sz="1600" b="1" dirty="0">
                <a:solidFill>
                  <a:srgbClr val="FFFFFF"/>
                </a:solidFill>
                <a:latin typeface="Calibri" panose="020F0502020204030204" pitchFamily="34" charset="0"/>
              </a:rPr>
              <a:t>involving </a:t>
            </a:r>
            <a:r>
              <a:rPr lang="en-US" altLang="en-US" sz="1600" b="1" dirty="0" smtClean="0">
                <a:solidFill>
                  <a:srgbClr val="FFFFFF"/>
                </a:solidFill>
                <a:latin typeface="Calibri" panose="020F0502020204030204" pitchFamily="34" charset="0"/>
              </a:rPr>
              <a:t>the lateral </a:t>
            </a:r>
            <a:r>
              <a:rPr lang="en-US" altLang="en-US" sz="1600" b="1" dirty="0">
                <a:solidFill>
                  <a:srgbClr val="FFFFFF"/>
                </a:solidFill>
                <a:latin typeface="Calibri" panose="020F0502020204030204" pitchFamily="34" charset="0"/>
              </a:rPr>
              <a:t>area of cylinders, prisms, and regular </a:t>
            </a:r>
            <a:r>
              <a:rPr lang="en-US" altLang="en-US" sz="1600" b="1" dirty="0" smtClean="0">
                <a:solidFill>
                  <a:srgbClr val="FFFFFF"/>
                </a:solidFill>
                <a:latin typeface="Calibri" panose="020F0502020204030204" pitchFamily="34" charset="0"/>
              </a:rPr>
              <a:t>pyramids</a:t>
            </a:r>
          </a:p>
          <a:p>
            <a:pPr marL="342900" indent="-342900">
              <a:spcBef>
                <a:spcPct val="50000"/>
              </a:spcBef>
              <a:buFont typeface="Arial" panose="020B0604020202020204" pitchFamily="34" charset="0"/>
              <a:buChar char="•"/>
            </a:pPr>
            <a:r>
              <a:rPr lang="en-US" altLang="en-US" sz="1600" b="1" dirty="0" smtClean="0">
                <a:solidFill>
                  <a:srgbClr val="FFFFFF"/>
                </a:solidFill>
                <a:latin typeface="Calibri" panose="020F0502020204030204" pitchFamily="34" charset="0"/>
              </a:rPr>
              <a:t>The Understanding the Standard portion of  the 2016 SOL G.13 clarifies the types </a:t>
            </a:r>
            <a:r>
              <a:rPr lang="en-US" altLang="en-US" sz="1600" b="1" dirty="0">
                <a:solidFill>
                  <a:srgbClr val="FFFFFF"/>
                </a:solidFill>
                <a:latin typeface="Calibri" panose="020F0502020204030204" pitchFamily="34" charset="0"/>
              </a:rPr>
              <a:t>of cylinders, cones, prisms, and pyramids used in solving practical problems involving volume and surface area</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lstStyle/>
          <a:p>
            <a:fld id="{A80BF363-A4AE-4674-8624-FB517241064C}" type="slidenum">
              <a:rPr lang="en-US" altLang="en-US" smtClean="0">
                <a:solidFill>
                  <a:srgbClr val="000000"/>
                </a:solidFill>
              </a:rPr>
              <a:pPr/>
              <a:t>29</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909045435"/>
      </p:ext>
    </p:extLst>
  </p:cSld>
  <p:clrMapOvr>
    <a:masterClrMapping/>
  </p:clrMapOvr>
  <mc:AlternateContent xmlns:mc="http://schemas.openxmlformats.org/markup-compatibility/2006" xmlns:p14="http://schemas.microsoft.com/office/powerpoint/2010/main">
    <mc:Choice Requires="p14">
      <p:transition p14:dur="10" advTm="32302"/>
    </mc:Choice>
    <mc:Fallback xmlns="">
      <p:transition advTm="3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077200" cy="762000"/>
          </a:xfrm>
        </p:spPr>
        <p:txBody>
          <a:bodyPr/>
          <a:lstStyle/>
          <a:p>
            <a:r>
              <a:rPr lang="en-US" sz="3200" b="1" dirty="0" smtClean="0"/>
              <a:t>Agenda</a:t>
            </a:r>
            <a:endParaRPr lang="en-US" b="1" dirty="0"/>
          </a:p>
        </p:txBody>
      </p:sp>
      <p:sp>
        <p:nvSpPr>
          <p:cNvPr id="3" name="Content Placeholder 2"/>
          <p:cNvSpPr>
            <a:spLocks noGrp="1"/>
          </p:cNvSpPr>
          <p:nvPr>
            <p:ph idx="1"/>
          </p:nvPr>
        </p:nvSpPr>
        <p:spPr>
          <a:xfrm>
            <a:off x="457200" y="1447800"/>
            <a:ext cx="8229600" cy="4800599"/>
          </a:xfrm>
        </p:spPr>
        <p:txBody>
          <a:bodyPr/>
          <a:lstStyle/>
          <a:p>
            <a:r>
              <a:rPr lang="en-US" sz="2800" dirty="0" smtClean="0"/>
              <a:t>Overview and Implementation Timeline</a:t>
            </a:r>
          </a:p>
          <a:p>
            <a:r>
              <a:rPr lang="en-US" sz="2800" dirty="0"/>
              <a:t>Resources Currently Available</a:t>
            </a:r>
          </a:p>
          <a:p>
            <a:pPr lvl="1"/>
            <a:r>
              <a:rPr lang="en-US" sz="2400" dirty="0"/>
              <a:t>Crosswalk (Summary of Revisions) </a:t>
            </a:r>
          </a:p>
          <a:p>
            <a:pPr lvl="1"/>
            <a:r>
              <a:rPr lang="en-US" sz="2400" dirty="0"/>
              <a:t>Standards and Curriculum Frameworks</a:t>
            </a:r>
          </a:p>
          <a:p>
            <a:r>
              <a:rPr lang="en-US" sz="2800" dirty="0" smtClean="0"/>
              <a:t>Comparison </a:t>
            </a:r>
            <a:r>
              <a:rPr lang="en-US" sz="2800" dirty="0"/>
              <a:t>of 2009 to 2016 Standards</a:t>
            </a:r>
          </a:p>
          <a:p>
            <a:pPr lvl="1"/>
            <a:r>
              <a:rPr lang="en-US" sz="2400" dirty="0" smtClean="0"/>
              <a:t>Reasoning, Lines, and Transformations</a:t>
            </a:r>
            <a:endParaRPr lang="en-US" sz="2400" dirty="0"/>
          </a:p>
          <a:p>
            <a:pPr lvl="1"/>
            <a:r>
              <a:rPr lang="en-US" sz="2400" dirty="0" smtClean="0"/>
              <a:t>Triangles</a:t>
            </a:r>
            <a:endParaRPr lang="en-US" sz="2400" dirty="0"/>
          </a:p>
          <a:p>
            <a:pPr lvl="1"/>
            <a:r>
              <a:rPr lang="en-US" sz="2400" dirty="0" smtClean="0"/>
              <a:t>Polygons and Circles</a:t>
            </a:r>
            <a:endParaRPr lang="en-US" sz="2400" dirty="0"/>
          </a:p>
          <a:p>
            <a:pPr lvl="1"/>
            <a:r>
              <a:rPr lang="en-US" sz="2400" dirty="0" smtClean="0"/>
              <a:t>Three-Dimensional Figures</a:t>
            </a:r>
            <a:endParaRPr lang="en-US" sz="2400" dirty="0"/>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lstStyle/>
          <a:p>
            <a:fld id="{C4F0E998-9182-4C89-B3A3-3657E8366C65}" type="slidenum">
              <a:rPr lang="en-US" altLang="en-US" smtClean="0"/>
              <a:pPr/>
              <a:t>3</a:t>
            </a:fld>
            <a:endParaRPr lang="en-US" altLang="en-US" dirty="0"/>
          </a:p>
        </p:txBody>
      </p:sp>
    </p:spTree>
    <p:extLst>
      <p:ext uri="{BB962C8B-B14F-4D97-AF65-F5344CB8AC3E}">
        <p14:creationId xmlns:p14="http://schemas.microsoft.com/office/powerpoint/2010/main" val="818767232"/>
      </p:ext>
    </p:extLst>
  </p:cSld>
  <p:clrMapOvr>
    <a:masterClrMapping/>
  </p:clrMapOvr>
  <mc:AlternateContent xmlns:mc="http://schemas.openxmlformats.org/markup-compatibility/2006" xmlns:p14="http://schemas.microsoft.com/office/powerpoint/2010/main">
    <mc:Choice Requires="p14">
      <p:transition p14:dur="10" advTm="16482"/>
    </mc:Choice>
    <mc:Fallback xmlns="">
      <p:transition advTm="1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8724282"/>
              </p:ext>
            </p:extLst>
          </p:nvPr>
        </p:nvGraphicFramePr>
        <p:xfrm>
          <a:off x="457200" y="1066800"/>
          <a:ext cx="8229600" cy="3429000"/>
        </p:xfrm>
        <a:graphic>
          <a:graphicData uri="http://schemas.openxmlformats.org/drawingml/2006/table">
            <a:tbl>
              <a:tblPr firstRow="1" firstCol="1" bandRow="1">
                <a:tableStyleId>{5C22544A-7EE6-4342-B048-85BDC9FD1C3A}</a:tableStyleId>
              </a:tblPr>
              <a:tblGrid>
                <a:gridCol w="4114800"/>
                <a:gridCol w="4114800"/>
              </a:tblGrid>
              <a:tr h="360123">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2009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000" b="1" dirty="0">
                          <a:solidFill>
                            <a:schemeClr val="tx1"/>
                          </a:solidFill>
                          <a:effectLst/>
                          <a:latin typeface="Calibri"/>
                          <a:ea typeface="Times"/>
                          <a:cs typeface="Times New Roman"/>
                        </a:rPr>
                        <a:t>2016 SOL</a:t>
                      </a:r>
                      <a:endParaRPr lang="en-US" sz="2800" dirty="0">
                        <a:solidFill>
                          <a:schemeClr val="tx1"/>
                        </a:solidFill>
                        <a:effectLst/>
                        <a:latin typeface="Calibri"/>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068877">
                <a:tc>
                  <a:txBody>
                    <a:bodyPr/>
                    <a:lstStyle/>
                    <a:p>
                      <a:pPr marL="342900" marR="0" indent="-342900">
                        <a:spcBef>
                          <a:spcPts val="0"/>
                        </a:spcBef>
                        <a:spcAft>
                          <a:spcPts val="0"/>
                        </a:spcAft>
                      </a:pPr>
                      <a:r>
                        <a:rPr lang="en-US" sz="1400" b="1" dirty="0" smtClean="0">
                          <a:solidFill>
                            <a:schemeClr val="tx1"/>
                          </a:solidFill>
                          <a:effectLst/>
                          <a:latin typeface="Calibri"/>
                          <a:ea typeface="Times"/>
                        </a:rPr>
                        <a:t>G.14 The student will use similar geometric objects in two- or three-dimensions to</a:t>
                      </a:r>
                    </a:p>
                    <a:p>
                      <a:pPr marL="569913" marR="0" indent="-227013">
                        <a:spcBef>
                          <a:spcPts val="0"/>
                        </a:spcBef>
                        <a:spcAft>
                          <a:spcPts val="0"/>
                        </a:spcAft>
                      </a:pPr>
                      <a:r>
                        <a:rPr lang="en-US" sz="1400" b="1" dirty="0" smtClean="0">
                          <a:solidFill>
                            <a:schemeClr val="tx1"/>
                          </a:solidFill>
                          <a:effectLst/>
                          <a:latin typeface="Calibri"/>
                          <a:ea typeface="Times"/>
                        </a:rPr>
                        <a:t>a) compare ratios between side lengths, perimeters, areas, and volumes;</a:t>
                      </a:r>
                    </a:p>
                    <a:p>
                      <a:pPr marL="569913" marR="0" indent="-227013">
                        <a:spcBef>
                          <a:spcPts val="0"/>
                        </a:spcBef>
                        <a:spcAft>
                          <a:spcPts val="0"/>
                        </a:spcAft>
                      </a:pPr>
                      <a:r>
                        <a:rPr lang="en-US" sz="1400" b="1" dirty="0" smtClean="0">
                          <a:solidFill>
                            <a:schemeClr val="tx1"/>
                          </a:solidFill>
                          <a:effectLst/>
                          <a:latin typeface="Calibri"/>
                          <a:ea typeface="Times"/>
                        </a:rPr>
                        <a:t>b) determine how changes in one or more dimensions of an object affect area and/or volume of the object;</a:t>
                      </a:r>
                    </a:p>
                    <a:p>
                      <a:pPr marL="569913" marR="0" indent="-227013">
                        <a:spcBef>
                          <a:spcPts val="0"/>
                        </a:spcBef>
                        <a:spcAft>
                          <a:spcPts val="0"/>
                        </a:spcAft>
                      </a:pPr>
                      <a:r>
                        <a:rPr lang="en-US" sz="1400" b="1" dirty="0" smtClean="0">
                          <a:solidFill>
                            <a:schemeClr val="tx1"/>
                          </a:solidFill>
                          <a:effectLst/>
                          <a:latin typeface="Calibri"/>
                          <a:ea typeface="Times"/>
                        </a:rPr>
                        <a:t>c) determine how changes in area and/or volume of an object affect one or more dimensions of the object; and</a:t>
                      </a:r>
                    </a:p>
                    <a:p>
                      <a:pPr marL="569913" marR="0" indent="-227013">
                        <a:spcBef>
                          <a:spcPts val="0"/>
                        </a:spcBef>
                        <a:spcAft>
                          <a:spcPts val="0"/>
                        </a:spcAft>
                      </a:pPr>
                      <a:r>
                        <a:rPr lang="en-US" sz="1400" b="1" dirty="0" smtClean="0">
                          <a:solidFill>
                            <a:schemeClr val="tx1"/>
                          </a:solidFill>
                          <a:effectLst/>
                          <a:latin typeface="Calibri"/>
                          <a:ea typeface="Times"/>
                        </a:rPr>
                        <a:t>d) solve real-world problems about similar geometric objects.</a:t>
                      </a:r>
                      <a:endParaRPr lang="en-US" sz="1400" b="1" dirty="0">
                        <a:solidFill>
                          <a:srgbClr val="FF0000"/>
                        </a:solidFill>
                        <a:effectLst/>
                        <a:latin typeface="Times New Roman"/>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00050" marR="0" indent="-400050">
                        <a:spcBef>
                          <a:spcPts val="0"/>
                        </a:spcBef>
                        <a:spcAft>
                          <a:spcPts val="0"/>
                        </a:spcAft>
                      </a:pPr>
                      <a:r>
                        <a:rPr lang="en-US" sz="1400" b="1" dirty="0">
                          <a:solidFill>
                            <a:schemeClr val="tx1"/>
                          </a:solidFill>
                          <a:effectLst/>
                          <a:latin typeface="Calibri"/>
                          <a:ea typeface="Times"/>
                        </a:rPr>
                        <a:t> </a:t>
                      </a:r>
                      <a:r>
                        <a:rPr lang="en-US" sz="1400" b="1" dirty="0" smtClean="0">
                          <a:solidFill>
                            <a:schemeClr val="tx1"/>
                          </a:solidFill>
                          <a:effectLst/>
                          <a:latin typeface="Calibri"/>
                          <a:ea typeface="Times"/>
                        </a:rPr>
                        <a:t>G.14 The student will apply the concepts of similarity to two- or three-dimensional geometric figures. This will include</a:t>
                      </a:r>
                    </a:p>
                    <a:p>
                      <a:pPr marL="628650" marR="0" indent="-228600">
                        <a:spcBef>
                          <a:spcPts val="0"/>
                        </a:spcBef>
                        <a:spcAft>
                          <a:spcPts val="0"/>
                        </a:spcAft>
                      </a:pPr>
                      <a:r>
                        <a:rPr lang="en-US" sz="1400" b="1" dirty="0" smtClean="0">
                          <a:solidFill>
                            <a:schemeClr val="tx1"/>
                          </a:solidFill>
                          <a:effectLst/>
                          <a:latin typeface="Calibri"/>
                          <a:ea typeface="Times"/>
                        </a:rPr>
                        <a:t>a) comparing ratios between lengths, perimeters, areas, and volumes of similar figures;</a:t>
                      </a:r>
                    </a:p>
                    <a:p>
                      <a:pPr marL="628650" marR="0" indent="-228600">
                        <a:spcBef>
                          <a:spcPts val="0"/>
                        </a:spcBef>
                        <a:spcAft>
                          <a:spcPts val="0"/>
                        </a:spcAft>
                      </a:pPr>
                      <a:r>
                        <a:rPr lang="en-US" sz="1400" b="1" dirty="0" smtClean="0">
                          <a:solidFill>
                            <a:schemeClr val="tx1"/>
                          </a:solidFill>
                          <a:effectLst/>
                          <a:latin typeface="Calibri"/>
                          <a:ea typeface="Times"/>
                        </a:rPr>
                        <a:t>b) determining how changes in one or more dimensions of a figure affect area and/or volume of the figure;</a:t>
                      </a:r>
                    </a:p>
                    <a:p>
                      <a:pPr marL="628650" marR="0" indent="-228600">
                        <a:spcBef>
                          <a:spcPts val="0"/>
                        </a:spcBef>
                        <a:spcAft>
                          <a:spcPts val="0"/>
                        </a:spcAft>
                      </a:pPr>
                      <a:r>
                        <a:rPr lang="en-US" sz="1400" b="1" dirty="0" smtClean="0">
                          <a:solidFill>
                            <a:schemeClr val="tx1"/>
                          </a:solidFill>
                          <a:effectLst/>
                          <a:latin typeface="Calibri"/>
                          <a:ea typeface="Times"/>
                        </a:rPr>
                        <a:t>c) determining how changes in area and/or volume of a figure affect one or more dimensions of the figure; and</a:t>
                      </a:r>
                    </a:p>
                    <a:p>
                      <a:pPr marL="628650" marR="0" indent="-228600">
                        <a:spcBef>
                          <a:spcPts val="0"/>
                        </a:spcBef>
                        <a:spcAft>
                          <a:spcPts val="0"/>
                        </a:spcAft>
                      </a:pPr>
                      <a:r>
                        <a:rPr lang="en-US" sz="1400" b="1" dirty="0" smtClean="0">
                          <a:solidFill>
                            <a:schemeClr val="tx1"/>
                          </a:solidFill>
                          <a:effectLst/>
                          <a:latin typeface="Calibri"/>
                          <a:ea typeface="Times"/>
                        </a:rPr>
                        <a:t>d) solving problems, including practical problems, about similar geometric figures.</a:t>
                      </a:r>
                      <a:endParaRPr lang="en-US" sz="1400" b="1" dirty="0">
                        <a:solidFill>
                          <a:schemeClr val="tx1"/>
                        </a:solidFill>
                        <a:effectLst/>
                        <a:latin typeface="Times New Roman"/>
                        <a:ea typeface="Time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4"/>
          <p:cNvSpPr txBox="1">
            <a:spLocks noChangeArrowheads="1"/>
          </p:cNvSpPr>
          <p:nvPr/>
        </p:nvSpPr>
        <p:spPr bwMode="auto">
          <a:xfrm>
            <a:off x="457200" y="4802594"/>
            <a:ext cx="8229600" cy="1369606"/>
          </a:xfrm>
          <a:prstGeom prst="rect">
            <a:avLst/>
          </a:prstGeom>
          <a:solidFill>
            <a:schemeClr val="accent2">
              <a:lumMod val="75000"/>
            </a:schemeClr>
          </a:solidFill>
          <a:ln>
            <a:noFill/>
          </a:ln>
          <a:effectLst/>
          <a:extLst/>
        </p:spPr>
        <p:txBody>
          <a:bodyPr wrap="square">
            <a:spAutoFit/>
          </a:bodyPr>
          <a:lstStyle/>
          <a:p>
            <a:pPr>
              <a:spcBef>
                <a:spcPct val="50000"/>
              </a:spcBef>
            </a:pPr>
            <a:r>
              <a:rPr lang="en-US" altLang="en-US" sz="1600" b="1" u="sng" dirty="0" smtClean="0">
                <a:solidFill>
                  <a:srgbClr val="FFFFFF"/>
                </a:solidFill>
                <a:latin typeface="Calibri" panose="020F0502020204030204" pitchFamily="34" charset="0"/>
              </a:rPr>
              <a:t>Revisions:</a:t>
            </a:r>
          </a:p>
          <a:p>
            <a:pPr marL="285750" indent="-285750">
              <a:spcBef>
                <a:spcPct val="50000"/>
              </a:spcBef>
              <a:buFont typeface="Arial" panose="020B0604020202020204" pitchFamily="34" charset="0"/>
              <a:buChar char="•"/>
            </a:pPr>
            <a:r>
              <a:rPr lang="en-US" altLang="en-US" sz="1600" b="1" dirty="0" smtClean="0">
                <a:solidFill>
                  <a:srgbClr val="FFFFFF"/>
                </a:solidFill>
                <a:latin typeface="Calibri" panose="020F0502020204030204" pitchFamily="34" charset="0"/>
              </a:rPr>
              <a:t>Geometric “objects” from 2009 SOL G.14 are now referred to as geometric “figures” in the 2016 G.14 standard</a:t>
            </a:r>
          </a:p>
          <a:p>
            <a:pPr>
              <a:spcBef>
                <a:spcPct val="50000"/>
              </a:spcBef>
            </a:pPr>
            <a:endParaRPr lang="en-US" altLang="en-US" b="1" dirty="0" smtClean="0">
              <a:solidFill>
                <a:srgbClr val="FFFFFF"/>
              </a:solidFill>
              <a:latin typeface="Calibri" panose="020F050202020403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lstStyle/>
          <a:p>
            <a:fld id="{A80BF363-A4AE-4674-8624-FB517241064C}" type="slidenum">
              <a:rPr lang="en-US" altLang="en-US" smtClean="0">
                <a:solidFill>
                  <a:srgbClr val="000000"/>
                </a:solidFill>
              </a:rPr>
              <a:pPr/>
              <a:t>30</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909045435"/>
      </p:ext>
    </p:extLst>
  </p:cSld>
  <p:clrMapOvr>
    <a:masterClrMapping/>
  </p:clrMapOvr>
  <mc:AlternateContent xmlns:mc="http://schemas.openxmlformats.org/markup-compatibility/2006" xmlns:p14="http://schemas.microsoft.com/office/powerpoint/2010/main">
    <mc:Choice Requires="p14">
      <p:transition p14:dur="10" advTm="18250"/>
    </mc:Choice>
    <mc:Fallback xmlns="">
      <p:transition advTm="18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1676400"/>
            <a:ext cx="5715000" cy="1569660"/>
          </a:xfrm>
          <a:prstGeom prst="rect">
            <a:avLst/>
          </a:prstGeom>
          <a:noFill/>
        </p:spPr>
        <p:txBody>
          <a:bodyPr wrap="square" rtlCol="0">
            <a:spAutoFit/>
          </a:bodyPr>
          <a:lstStyle/>
          <a:p>
            <a:pPr algn="ctr" fontAlgn="auto">
              <a:spcBef>
                <a:spcPts val="0"/>
              </a:spcBef>
              <a:spcAft>
                <a:spcPts val="0"/>
              </a:spcAft>
            </a:pPr>
            <a:r>
              <a:rPr lang="en-US" sz="3200" dirty="0">
                <a:solidFill>
                  <a:srgbClr val="000000"/>
                </a:solidFill>
                <a:latin typeface="Calibri" panose="020F0502020204030204" pitchFamily="34" charset="0"/>
              </a:rPr>
              <a:t>Questions? </a:t>
            </a:r>
          </a:p>
          <a:p>
            <a:pPr algn="ctr" fontAlgn="auto">
              <a:spcBef>
                <a:spcPts val="0"/>
              </a:spcBef>
              <a:spcAft>
                <a:spcPts val="0"/>
              </a:spcAft>
            </a:pPr>
            <a:r>
              <a:rPr lang="en-US" sz="3200" dirty="0">
                <a:solidFill>
                  <a:srgbClr val="000000"/>
                </a:solidFill>
                <a:latin typeface="Calibri" panose="020F0502020204030204" pitchFamily="34" charset="0"/>
              </a:rPr>
              <a:t>Please contact the </a:t>
            </a:r>
            <a:endParaRPr lang="en-US" sz="3200" dirty="0" smtClean="0">
              <a:solidFill>
                <a:srgbClr val="000000"/>
              </a:solidFill>
              <a:latin typeface="Calibri" panose="020F0502020204030204" pitchFamily="34" charset="0"/>
            </a:endParaRPr>
          </a:p>
          <a:p>
            <a:pPr algn="ctr" fontAlgn="auto">
              <a:spcBef>
                <a:spcPts val="0"/>
              </a:spcBef>
              <a:spcAft>
                <a:spcPts val="0"/>
              </a:spcAft>
            </a:pPr>
            <a:r>
              <a:rPr lang="en-US" sz="3200" dirty="0" smtClean="0">
                <a:solidFill>
                  <a:srgbClr val="000000"/>
                </a:solidFill>
                <a:latin typeface="Calibri" panose="020F0502020204030204" pitchFamily="34" charset="0"/>
              </a:rPr>
              <a:t>VDOE </a:t>
            </a:r>
            <a:r>
              <a:rPr lang="en-US" sz="3200" dirty="0">
                <a:solidFill>
                  <a:srgbClr val="000000"/>
                </a:solidFill>
                <a:latin typeface="Calibri" panose="020F0502020204030204" pitchFamily="34" charset="0"/>
              </a:rPr>
              <a:t>Mathematics Team </a:t>
            </a:r>
          </a:p>
        </p:txBody>
      </p:sp>
      <p:sp>
        <p:nvSpPr>
          <p:cNvPr id="5" name="TextBox 4"/>
          <p:cNvSpPr txBox="1"/>
          <p:nvPr/>
        </p:nvSpPr>
        <p:spPr>
          <a:xfrm>
            <a:off x="1295400" y="3657600"/>
            <a:ext cx="6172200" cy="1200329"/>
          </a:xfrm>
          <a:prstGeom prst="rect">
            <a:avLst/>
          </a:prstGeom>
          <a:noFill/>
        </p:spPr>
        <p:txBody>
          <a:bodyPr wrap="square" rtlCol="0">
            <a:spAutoFit/>
          </a:bodyPr>
          <a:lstStyle/>
          <a:p>
            <a:pPr algn="ctr" fontAlgn="auto">
              <a:spcBef>
                <a:spcPts val="0"/>
              </a:spcBef>
              <a:spcAft>
                <a:spcPts val="0"/>
              </a:spcAft>
            </a:pPr>
            <a:endParaRPr lang="en-US" sz="2400" dirty="0" smtClean="0">
              <a:solidFill>
                <a:srgbClr val="000000"/>
              </a:solidFill>
              <a:latin typeface="Arial"/>
            </a:endParaRPr>
          </a:p>
          <a:p>
            <a:pPr algn="ctr" fontAlgn="auto">
              <a:spcBef>
                <a:spcPts val="0"/>
              </a:spcBef>
              <a:spcAft>
                <a:spcPts val="0"/>
              </a:spcAft>
            </a:pPr>
            <a:r>
              <a:rPr lang="en-US" sz="2400" dirty="0" smtClean="0">
                <a:solidFill>
                  <a:srgbClr val="000000"/>
                </a:solidFill>
                <a:latin typeface="Calibri" panose="020F0502020204030204" pitchFamily="34" charset="0"/>
                <a:hlinkClick r:id="rId5"/>
              </a:rPr>
              <a:t>Mathematics@doe.virginia.gov</a:t>
            </a:r>
            <a:endParaRPr lang="en-US" sz="2400" dirty="0" smtClean="0">
              <a:solidFill>
                <a:srgbClr val="000000"/>
              </a:solidFill>
              <a:latin typeface="Calibri" panose="020F0502020204030204" pitchFamily="34" charset="0"/>
            </a:endParaRPr>
          </a:p>
          <a:p>
            <a:pPr algn="ctr" fontAlgn="auto">
              <a:spcBef>
                <a:spcPts val="0"/>
              </a:spcBef>
              <a:spcAft>
                <a:spcPts val="0"/>
              </a:spcAft>
            </a:pPr>
            <a:r>
              <a:rPr lang="en-US" sz="2400" dirty="0" smtClean="0">
                <a:solidFill>
                  <a:srgbClr val="000000"/>
                </a:solidFill>
                <a:latin typeface="Arial"/>
              </a:rPr>
              <a:t> </a:t>
            </a:r>
            <a:endParaRPr lang="en-US" sz="2400" dirty="0">
              <a:solidFill>
                <a:srgbClr val="000000"/>
              </a:solidFill>
              <a:latin typeface="Arial"/>
            </a:endParaRPr>
          </a:p>
        </p:txBody>
      </p:sp>
      <p:sp>
        <p:nvSpPr>
          <p:cNvPr id="2" name="Slide Number Placeholder 1"/>
          <p:cNvSpPr>
            <a:spLocks noGrp="1"/>
          </p:cNvSpPr>
          <p:nvPr>
            <p:ph type="sldNum" sz="quarter" idx="12"/>
          </p:nvPr>
        </p:nvSpPr>
        <p:spPr/>
        <p:txBody>
          <a:bodyPr/>
          <a:lstStyle/>
          <a:p>
            <a:fld id="{94D383E5-CD44-4E8E-A14B-87411563B6FF}" type="slidenum">
              <a:rPr lang="en-US" smtClean="0">
                <a:solidFill>
                  <a:srgbClr val="000000"/>
                </a:solidFill>
              </a:rPr>
              <a:pPr/>
              <a:t>31</a:t>
            </a:fld>
            <a:endParaRPr lang="en-US" dirty="0">
              <a:solidFill>
                <a:srgbClr val="0000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6000391"/>
      </p:ext>
    </p:extLst>
  </p:cSld>
  <p:clrMapOvr>
    <a:masterClrMapping/>
  </p:clrMapOvr>
  <mc:AlternateContent xmlns:mc="http://schemas.openxmlformats.org/markup-compatibility/2006" xmlns:p14="http://schemas.microsoft.com/office/powerpoint/2010/main">
    <mc:Choice Requires="p14">
      <p:transition p14:dur="10" advTm="22214"/>
    </mc:Choice>
    <mc:Fallback xmlns="">
      <p:transition advTm="2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23CCD90-6554-45FD-866D-1D0DE01CCFD2}" type="slidenum">
              <a:rPr lang="en-US" smtClean="0">
                <a:solidFill>
                  <a:srgbClr val="000000"/>
                </a:solidFill>
              </a:rPr>
              <a:pPr>
                <a:defRPr/>
              </a:pPr>
              <a:t>4</a:t>
            </a:fld>
            <a:endParaRPr lang="en-US" dirty="0">
              <a:solidFill>
                <a:srgbClr val="000000"/>
              </a:solidFill>
            </a:endParaRPr>
          </a:p>
        </p:txBody>
      </p:sp>
      <p:sp>
        <p:nvSpPr>
          <p:cNvPr id="2" name="Title 1"/>
          <p:cNvSpPr>
            <a:spLocks noGrp="1"/>
          </p:cNvSpPr>
          <p:nvPr>
            <p:ph type="title" idx="4294967295"/>
          </p:nvPr>
        </p:nvSpPr>
        <p:spPr>
          <a:xfrm>
            <a:off x="381000" y="287869"/>
            <a:ext cx="8382000" cy="1143000"/>
          </a:xfrm>
        </p:spPr>
        <p:txBody>
          <a:bodyPr>
            <a:normAutofit/>
          </a:bodyPr>
          <a:lstStyle/>
          <a:p>
            <a:pPr algn="ctr"/>
            <a:r>
              <a:rPr lang="en-US" sz="3200" b="1" dirty="0" smtClean="0"/>
              <a:t>Implementation Timeline</a:t>
            </a:r>
            <a:endParaRPr lang="en-US" sz="3200" b="1"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105441229"/>
              </p:ext>
            </p:extLst>
          </p:nvPr>
        </p:nvGraphicFramePr>
        <p:xfrm>
          <a:off x="914400" y="1143000"/>
          <a:ext cx="7543800" cy="5416101"/>
        </p:xfrm>
        <a:graphic>
          <a:graphicData uri="http://schemas.openxmlformats.org/drawingml/2006/table">
            <a:tbl>
              <a:tblPr/>
              <a:tblGrid>
                <a:gridCol w="7543800"/>
              </a:tblGrid>
              <a:tr h="1693423">
                <a:tc>
                  <a:txBody>
                    <a:bodyPr/>
                    <a:lstStyle/>
                    <a:p>
                      <a:r>
                        <a:rPr lang="en-US" sz="2000" b="1" dirty="0">
                          <a:latin typeface="Calibri" panose="020F0502020204030204" pitchFamily="34" charset="0"/>
                        </a:rPr>
                        <a:t>2016-2017 School Year – </a:t>
                      </a:r>
                      <a:r>
                        <a:rPr lang="en-US" sz="2000" b="1" dirty="0" smtClean="0">
                          <a:latin typeface="Calibri" panose="020F0502020204030204" pitchFamily="34" charset="0"/>
                        </a:rPr>
                        <a:t>Curriculum Development</a:t>
                      </a:r>
                      <a:endParaRPr lang="en-US" sz="2000" b="1" dirty="0">
                        <a:latin typeface="Calibri" panose="020F0502020204030204" pitchFamily="34" charset="0"/>
                      </a:endParaRPr>
                    </a:p>
                    <a:p>
                      <a:r>
                        <a:rPr lang="en-US" sz="2000" dirty="0">
                          <a:latin typeface="Calibri" panose="020F0502020204030204" pitchFamily="34" charset="0"/>
                        </a:rPr>
                        <a:t>VDOE staff provides a </a:t>
                      </a:r>
                      <a:r>
                        <a:rPr lang="en-US" sz="2000" dirty="0" smtClean="0">
                          <a:latin typeface="Calibri" panose="020F0502020204030204" pitchFamily="34" charset="0"/>
                        </a:rPr>
                        <a:t>summary of the revisions to assist school </a:t>
                      </a:r>
                      <a:r>
                        <a:rPr lang="en-US" sz="2000" dirty="0">
                          <a:latin typeface="Calibri" panose="020F0502020204030204" pitchFamily="34" charset="0"/>
                        </a:rPr>
                        <a:t>divisions </a:t>
                      </a:r>
                      <a:r>
                        <a:rPr lang="en-US" sz="2000" dirty="0" smtClean="0">
                          <a:latin typeface="Calibri" panose="020F0502020204030204" pitchFamily="34" charset="0"/>
                        </a:rPr>
                        <a:t>in incorporating </a:t>
                      </a:r>
                      <a:r>
                        <a:rPr lang="en-US" sz="2000" dirty="0">
                          <a:latin typeface="Calibri" panose="020F0502020204030204" pitchFamily="34" charset="0"/>
                        </a:rPr>
                        <a:t>the new standards into local written curricula for inclusion in the taught curricula during the 2017-2018 school year.</a:t>
                      </a:r>
                    </a:p>
                  </a:txBody>
                  <a:tcPr marL="76126" marR="76126" marT="41907" marB="41907" anchor="ctr">
                    <a:lnL>
                      <a:noFill/>
                    </a:lnL>
                    <a:lnR>
                      <a:noFill/>
                    </a:lnR>
                    <a:lnT>
                      <a:noFill/>
                    </a:lnT>
                    <a:lnB>
                      <a:noFill/>
                    </a:lnB>
                    <a:solidFill>
                      <a:schemeClr val="accent2">
                        <a:lumMod val="20000"/>
                        <a:lumOff val="80000"/>
                      </a:schemeClr>
                    </a:solidFill>
                  </a:tcPr>
                </a:tc>
              </a:tr>
              <a:tr h="2217415">
                <a:tc>
                  <a:txBody>
                    <a:bodyPr/>
                    <a:lstStyle/>
                    <a:p>
                      <a:r>
                        <a:rPr lang="en-US" sz="2000" b="1" dirty="0">
                          <a:latin typeface="Calibri" panose="020F0502020204030204" pitchFamily="34" charset="0"/>
                        </a:rPr>
                        <a:t>2017-2018 School Year – </a:t>
                      </a:r>
                      <a:r>
                        <a:rPr lang="en-US" sz="2000" b="1" dirty="0" smtClean="0">
                          <a:latin typeface="Calibri" panose="020F0502020204030204" pitchFamily="34" charset="0"/>
                        </a:rPr>
                        <a:t>Crossover </a:t>
                      </a:r>
                      <a:r>
                        <a:rPr lang="en-US" sz="2000" b="1" dirty="0">
                          <a:latin typeface="Calibri" panose="020F0502020204030204" pitchFamily="34" charset="0"/>
                        </a:rPr>
                        <a:t>Year</a:t>
                      </a:r>
                    </a:p>
                    <a:p>
                      <a:r>
                        <a:rPr lang="en-US" sz="2000" dirty="0">
                          <a:latin typeface="Calibri" panose="020F0502020204030204" pitchFamily="34" charset="0"/>
                        </a:rPr>
                        <a:t>2009 Mathematics Standards of Learning and 2016 Mathematics Standards of Learning are included in the written and taught curricula. </a:t>
                      </a:r>
                      <a:r>
                        <a:rPr lang="en-US" sz="2000" dirty="0" smtClean="0">
                          <a:latin typeface="Calibri" panose="020F0502020204030204" pitchFamily="34" charset="0"/>
                        </a:rPr>
                        <a:t>Spring </a:t>
                      </a:r>
                      <a:r>
                        <a:rPr lang="en-US" sz="2000" dirty="0">
                          <a:latin typeface="Calibri" panose="020F0502020204030204" pitchFamily="34" charset="0"/>
                        </a:rPr>
                        <a:t>2018 Standards of Learning assessments measure the 2009 Mathematics Standards of Learning and include field test items measuring the 2016 Mathematics Standards of Learning.</a:t>
                      </a:r>
                    </a:p>
                  </a:txBody>
                  <a:tcPr marL="76126" marR="76126" marT="41907" marB="41907" anchor="ctr">
                    <a:lnL>
                      <a:noFill/>
                    </a:lnL>
                    <a:lnR>
                      <a:noFill/>
                    </a:lnR>
                    <a:lnT>
                      <a:noFill/>
                    </a:lnT>
                    <a:lnB>
                      <a:noFill/>
                    </a:lnB>
                    <a:solidFill>
                      <a:srgbClr val="FFFF99"/>
                    </a:solidFill>
                  </a:tcPr>
                </a:tc>
              </a:tr>
              <a:tr h="1505263">
                <a:tc>
                  <a:txBody>
                    <a:bodyPr/>
                    <a:lstStyle/>
                    <a:p>
                      <a:r>
                        <a:rPr lang="en-US" sz="2000" b="1" dirty="0">
                          <a:latin typeface="Calibri" panose="020F0502020204030204" pitchFamily="34" charset="0"/>
                        </a:rPr>
                        <a:t>2018-2019 School Year – Full-Implementation Year </a:t>
                      </a:r>
                    </a:p>
                    <a:p>
                      <a:r>
                        <a:rPr lang="en-US" sz="2000" dirty="0">
                          <a:latin typeface="Calibri" panose="020F0502020204030204" pitchFamily="34" charset="0"/>
                        </a:rPr>
                        <a:t>Written and taught curricula reflect the 2016 Mathematics Standards of Learning. </a:t>
                      </a:r>
                      <a:r>
                        <a:rPr lang="en-US" sz="2000" dirty="0" smtClean="0">
                          <a:latin typeface="Calibri" panose="020F0502020204030204" pitchFamily="34" charset="0"/>
                        </a:rPr>
                        <a:t> Standards </a:t>
                      </a:r>
                      <a:r>
                        <a:rPr lang="en-US" sz="2000" dirty="0">
                          <a:latin typeface="Calibri" panose="020F0502020204030204" pitchFamily="34" charset="0"/>
                        </a:rPr>
                        <a:t>of Learning assessments measure the 2016 Mathematics Standards of Learning.</a:t>
                      </a:r>
                    </a:p>
                  </a:txBody>
                  <a:tcPr marL="76126" marR="76126" marT="41907" marB="41907" anchor="ctr">
                    <a:lnL>
                      <a:noFill/>
                    </a:lnL>
                    <a:lnR>
                      <a:noFill/>
                    </a:lnR>
                    <a:lnT>
                      <a:noFill/>
                    </a:lnT>
                    <a:lnB>
                      <a:noFill/>
                    </a:lnB>
                    <a:solidFill>
                      <a:srgbClr val="CAE8AA"/>
                    </a:solid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4173779"/>
      </p:ext>
    </p:extLst>
  </p:cSld>
  <p:clrMapOvr>
    <a:masterClrMapping/>
  </p:clrMapOvr>
  <mc:AlternateContent xmlns:mc="http://schemas.openxmlformats.org/markup-compatibility/2006" xmlns:p14="http://schemas.microsoft.com/office/powerpoint/2010/main">
    <mc:Choice Requires="p14">
      <p:transition p14:dur="10" advTm="52525"/>
    </mc:Choice>
    <mc:Fallback xmlns="">
      <p:transition advTm="5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143000"/>
          </a:xfrm>
        </p:spPr>
        <p:txBody>
          <a:bodyPr>
            <a:normAutofit/>
          </a:bodyPr>
          <a:lstStyle/>
          <a:p>
            <a:r>
              <a:rPr lang="en-US" sz="3200" b="1" dirty="0"/>
              <a:t>2016 SOL Revisions</a:t>
            </a:r>
          </a:p>
        </p:txBody>
      </p:sp>
      <p:sp>
        <p:nvSpPr>
          <p:cNvPr id="3" name="Content Placeholder 2"/>
          <p:cNvSpPr>
            <a:spLocks noGrp="1"/>
          </p:cNvSpPr>
          <p:nvPr>
            <p:ph idx="1"/>
          </p:nvPr>
        </p:nvSpPr>
        <p:spPr>
          <a:xfrm>
            <a:off x="381000" y="1600201"/>
            <a:ext cx="8077200" cy="4525963"/>
          </a:xfrm>
        </p:spPr>
        <p:txBody>
          <a:bodyPr>
            <a:normAutofit fontScale="92500" lnSpcReduction="20000"/>
          </a:bodyPr>
          <a:lstStyle/>
          <a:p>
            <a:r>
              <a:rPr lang="en-US" sz="3000" dirty="0" smtClean="0"/>
              <a:t>Improve </a:t>
            </a:r>
            <a:r>
              <a:rPr lang="en-US" sz="3000" dirty="0"/>
              <a:t>the vertical progression of mathematics </a:t>
            </a:r>
            <a:r>
              <a:rPr lang="en-US" sz="3000" dirty="0" smtClean="0"/>
              <a:t>content</a:t>
            </a:r>
            <a:endParaRPr lang="en-US" sz="3000" dirty="0"/>
          </a:p>
          <a:p>
            <a:r>
              <a:rPr lang="en-US" sz="3000" dirty="0"/>
              <a:t>E</a:t>
            </a:r>
            <a:r>
              <a:rPr lang="en-US" sz="3000" dirty="0" smtClean="0"/>
              <a:t>nsure </a:t>
            </a:r>
            <a:r>
              <a:rPr lang="en-US" sz="3000" dirty="0"/>
              <a:t>developmental appropriateness of student </a:t>
            </a:r>
            <a:r>
              <a:rPr lang="en-US" sz="3000" dirty="0" smtClean="0"/>
              <a:t>expectations</a:t>
            </a:r>
            <a:endParaRPr lang="en-US" sz="3000" dirty="0"/>
          </a:p>
          <a:p>
            <a:r>
              <a:rPr lang="en-US" sz="3000" dirty="0" smtClean="0"/>
              <a:t>Increase </a:t>
            </a:r>
            <a:r>
              <a:rPr lang="en-US" sz="3000" dirty="0"/>
              <a:t>support for teachers in mathematics </a:t>
            </a:r>
            <a:r>
              <a:rPr lang="en-US" sz="3000" dirty="0" smtClean="0"/>
              <a:t>content</a:t>
            </a:r>
            <a:endParaRPr lang="en-US" sz="3000" dirty="0"/>
          </a:p>
          <a:p>
            <a:r>
              <a:rPr lang="en-US" sz="3000" dirty="0" smtClean="0"/>
              <a:t>Clarify </a:t>
            </a:r>
            <a:r>
              <a:rPr lang="en-US" sz="3000" dirty="0"/>
              <a:t>expectations for teaching and </a:t>
            </a:r>
            <a:r>
              <a:rPr lang="en-US" sz="3000" dirty="0" smtClean="0"/>
              <a:t>learning </a:t>
            </a:r>
            <a:endParaRPr lang="en-US" sz="3000" dirty="0"/>
          </a:p>
          <a:p>
            <a:r>
              <a:rPr lang="en-US" sz="3000" dirty="0" smtClean="0"/>
              <a:t>Improve </a:t>
            </a:r>
            <a:r>
              <a:rPr lang="en-US" sz="3000" dirty="0"/>
              <a:t>precision and consistency in mathematical language and </a:t>
            </a:r>
            <a:r>
              <a:rPr lang="en-US" sz="3000" dirty="0" smtClean="0"/>
              <a:t>format</a:t>
            </a:r>
            <a:endParaRPr lang="en-US" sz="3000" dirty="0"/>
          </a:p>
          <a:p>
            <a:r>
              <a:rPr lang="en-US" sz="3000" dirty="0" smtClean="0"/>
              <a:t>Ensure </a:t>
            </a:r>
            <a:r>
              <a:rPr lang="en-US" sz="3000" dirty="0"/>
              <a:t>proficiency of elementary students in computational </a:t>
            </a:r>
            <a:r>
              <a:rPr lang="en-US" sz="3000" dirty="0" smtClean="0"/>
              <a:t>skills</a:t>
            </a:r>
            <a:endParaRPr lang="en-US" sz="3000" dirty="0"/>
          </a:p>
          <a:p>
            <a:endParaRPr lang="en-US" dirty="0"/>
          </a:p>
        </p:txBody>
      </p:sp>
      <p:sp>
        <p:nvSpPr>
          <p:cNvPr id="4" name="Slide Number Placeholder 3"/>
          <p:cNvSpPr>
            <a:spLocks noGrp="1"/>
          </p:cNvSpPr>
          <p:nvPr>
            <p:ph type="sldNum" sz="quarter" idx="12"/>
          </p:nvPr>
        </p:nvSpPr>
        <p:spPr/>
        <p:txBody>
          <a:bodyPr/>
          <a:lstStyle/>
          <a:p>
            <a:pPr>
              <a:defRPr/>
            </a:pPr>
            <a:fld id="{623CCD90-6554-45FD-866D-1D0DE01CCFD2}" type="slidenum">
              <a:rPr lang="en-US" smtClean="0">
                <a:solidFill>
                  <a:srgbClr val="000000"/>
                </a:solidFill>
              </a:rPr>
              <a:pPr>
                <a:defRPr/>
              </a:pPr>
              <a:t>5</a:t>
            </a:fld>
            <a:endParaRPr lang="en-US" dirty="0">
              <a:solidFill>
                <a:srgbClr val="00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9198835"/>
      </p:ext>
    </p:extLst>
  </p:cSld>
  <p:clrMapOvr>
    <a:masterClrMapping/>
  </p:clrMapOvr>
  <mc:AlternateContent xmlns:mc="http://schemas.openxmlformats.org/markup-compatibility/2006" xmlns:p14="http://schemas.microsoft.com/office/powerpoint/2010/main">
    <mc:Choice Requires="p14">
      <p:transition p14:dur="10" advTm="32239"/>
    </mc:Choice>
    <mc:Fallback xmlns="">
      <p:transition advTm="3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143000"/>
          </a:xfrm>
        </p:spPr>
        <p:txBody>
          <a:bodyPr/>
          <a:lstStyle/>
          <a:p>
            <a:r>
              <a:rPr lang="en-US" sz="3200" b="1" dirty="0" smtClean="0"/>
              <a:t>Support for Teachers</a:t>
            </a:r>
            <a:endParaRPr lang="en-US" sz="3200" b="1" dirty="0"/>
          </a:p>
        </p:txBody>
      </p:sp>
      <p:sp>
        <p:nvSpPr>
          <p:cNvPr id="3" name="Content Placeholder 2"/>
          <p:cNvSpPr>
            <a:spLocks noGrp="1"/>
          </p:cNvSpPr>
          <p:nvPr>
            <p:ph idx="1"/>
          </p:nvPr>
        </p:nvSpPr>
        <p:spPr/>
        <p:txBody>
          <a:bodyPr>
            <a:normAutofit lnSpcReduction="10000"/>
          </a:bodyPr>
          <a:lstStyle/>
          <a:p>
            <a:r>
              <a:rPr lang="en-US" sz="2800" dirty="0" smtClean="0"/>
              <a:t>Significant additions to the Understanding the Standard column including</a:t>
            </a:r>
          </a:p>
          <a:p>
            <a:pPr lvl="1"/>
            <a:r>
              <a:rPr lang="en-US" sz="2400" dirty="0" smtClean="0"/>
              <a:t>Definitions</a:t>
            </a:r>
          </a:p>
          <a:p>
            <a:pPr lvl="1"/>
            <a:r>
              <a:rPr lang="en-US" sz="2400" dirty="0" smtClean="0"/>
              <a:t>Explanations</a:t>
            </a:r>
          </a:p>
          <a:p>
            <a:pPr lvl="1"/>
            <a:r>
              <a:rPr lang="en-US" sz="2400" dirty="0" smtClean="0"/>
              <a:t>Examples</a:t>
            </a:r>
          </a:p>
          <a:p>
            <a:pPr lvl="1"/>
            <a:r>
              <a:rPr lang="en-US" sz="2400" dirty="0" smtClean="0"/>
              <a:t>Instructional connections</a:t>
            </a:r>
          </a:p>
          <a:p>
            <a:r>
              <a:rPr lang="en-US" sz="2800" dirty="0" smtClean="0"/>
              <a:t>Improvements in precision</a:t>
            </a:r>
            <a:r>
              <a:rPr lang="en-US" sz="2800" dirty="0"/>
              <a:t>, </a:t>
            </a:r>
            <a:r>
              <a:rPr lang="en-US" sz="2800" dirty="0" smtClean="0"/>
              <a:t>clarity</a:t>
            </a:r>
            <a:r>
              <a:rPr lang="en-US" sz="2800" dirty="0"/>
              <a:t>, and </a:t>
            </a:r>
            <a:r>
              <a:rPr lang="en-US" sz="2800" dirty="0" smtClean="0"/>
              <a:t>consistency </a:t>
            </a:r>
            <a:r>
              <a:rPr lang="en-US" sz="2800" dirty="0"/>
              <a:t>in </a:t>
            </a:r>
            <a:r>
              <a:rPr lang="en-US" sz="2800" dirty="0" smtClean="0"/>
              <a:t>language K-12</a:t>
            </a:r>
          </a:p>
          <a:p>
            <a:r>
              <a:rPr lang="en-US" sz="2800" dirty="0"/>
              <a:t>Indicators of SOL sub-bullet added to each bullet within the Essential Knowledge and Skills</a:t>
            </a:r>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623CCD90-6554-45FD-866D-1D0DE01CCFD2}" type="slidenum">
              <a:rPr lang="en-US" smtClean="0">
                <a:solidFill>
                  <a:srgbClr val="000000"/>
                </a:solidFill>
              </a:rPr>
              <a:pPr>
                <a:defRPr/>
              </a:pPr>
              <a:t>6</a:t>
            </a:fld>
            <a:endParaRPr lang="en-US" dirty="0">
              <a:solidFill>
                <a:srgbClr val="0000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3585322"/>
      </p:ext>
    </p:extLst>
  </p:cSld>
  <p:clrMapOvr>
    <a:masterClrMapping/>
  </p:clrMapOvr>
  <mc:AlternateContent xmlns:mc="http://schemas.openxmlformats.org/markup-compatibility/2006" xmlns:p14="http://schemas.microsoft.com/office/powerpoint/2010/main">
    <mc:Choice Requires="p14">
      <p:transition p14:dur="10" advTm="54747"/>
    </mc:Choice>
    <mc:Fallback xmlns="">
      <p:transition advTm="5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9" y="811928"/>
            <a:ext cx="9122834"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490908" y="2888989"/>
            <a:ext cx="372899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90908" y="3125514"/>
            <a:ext cx="353455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385008" y="3651032"/>
            <a:ext cx="342900" cy="2286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8372148" y="4310556"/>
            <a:ext cx="342900" cy="2286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769228" y="4049110"/>
            <a:ext cx="342900" cy="2286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867400" y="3262952"/>
            <a:ext cx="533400" cy="2286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A80BF363-A4AE-4674-8624-FB517241064C}" type="slidenum">
              <a:rPr lang="en-US" altLang="en-US" smtClean="0"/>
              <a:pPr/>
              <a:t>7</a:t>
            </a:fld>
            <a:endParaRPr lang="en-US" altLang="en-US" dirty="0"/>
          </a:p>
        </p:txBody>
      </p:sp>
      <p:sp>
        <p:nvSpPr>
          <p:cNvPr id="13" name="Oval 12"/>
          <p:cNvSpPr/>
          <p:nvPr/>
        </p:nvSpPr>
        <p:spPr>
          <a:xfrm>
            <a:off x="7838833" y="4719652"/>
            <a:ext cx="342900" cy="228600"/>
          </a:xfrm>
          <a:prstGeom prst="ellipse">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491582" y="3289226"/>
            <a:ext cx="92468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8778697"/>
      </p:ext>
    </p:extLst>
  </p:cSld>
  <p:clrMapOvr>
    <a:masterClrMapping/>
  </p:clrMapOvr>
  <mc:AlternateContent xmlns:mc="http://schemas.openxmlformats.org/markup-compatibility/2006" xmlns:p14="http://schemas.microsoft.com/office/powerpoint/2010/main">
    <mc:Choice Requires="p14">
      <p:transition p14:dur="10" advTm="31144"/>
    </mc:Choice>
    <mc:Fallback xmlns="">
      <p:transition advTm="3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8"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52400" y="609600"/>
            <a:ext cx="8077200" cy="838200"/>
          </a:xfrm>
        </p:spPr>
        <p:txBody>
          <a:bodyPr/>
          <a:lstStyle/>
          <a:p>
            <a:r>
              <a:rPr lang="en-US" altLang="en-US" sz="3200" b="1" dirty="0"/>
              <a:t>Overview of Changes</a:t>
            </a:r>
          </a:p>
        </p:txBody>
      </p:sp>
      <p:graphicFrame>
        <p:nvGraphicFramePr>
          <p:cNvPr id="80968" name="Group 72"/>
          <p:cNvGraphicFramePr>
            <a:graphicFrameLocks noGrp="1"/>
          </p:cNvGraphicFramePr>
          <p:nvPr>
            <p:ph idx="1"/>
            <p:extLst>
              <p:ext uri="{D42A27DB-BD31-4B8C-83A1-F6EECF244321}">
                <p14:modId xmlns:p14="http://schemas.microsoft.com/office/powerpoint/2010/main" val="2274213153"/>
              </p:ext>
            </p:extLst>
          </p:nvPr>
        </p:nvGraphicFramePr>
        <p:xfrm>
          <a:off x="304800" y="1524000"/>
          <a:ext cx="8229600" cy="4030534"/>
        </p:xfrm>
        <a:graphic>
          <a:graphicData uri="http://schemas.openxmlformats.org/drawingml/2006/table">
            <a:tbl>
              <a:tblPr/>
              <a:tblGrid>
                <a:gridCol w="2677099"/>
                <a:gridCol w="2875402"/>
                <a:gridCol w="2677099"/>
              </a:tblGrid>
              <a:tr h="698811">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bg1"/>
                          </a:solidFill>
                          <a:effectLst/>
                          <a:latin typeface="Calibri" panose="020F0502020204030204" pitchFamily="34" charset="0"/>
                        </a:rPr>
                        <a:t>Reporting Category</a:t>
                      </a:r>
                      <a:endParaRPr kumimoji="0" lang="en-US" altLang="en-US" sz="2400" b="0" i="0" u="none" strike="noStrike" cap="none" normalizeH="0" baseline="0" dirty="0" smtClean="0">
                        <a:ln>
                          <a:noFill/>
                        </a:ln>
                        <a:solidFill>
                          <a:schemeClr val="bg1"/>
                        </a:solidFill>
                        <a:effectLst/>
                        <a:latin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bg1"/>
                          </a:solidFill>
                          <a:effectLst/>
                          <a:latin typeface="Calibri" panose="020F0502020204030204" pitchFamily="34" charset="0"/>
                        </a:rPr>
                        <a:t># of Standards (2009)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bg1"/>
                          </a:solidFill>
                          <a:effectLst/>
                          <a:latin typeface="Calibri" panose="020F0502020204030204" pitchFamily="34" charset="0"/>
                        </a:rPr>
                        <a:t># of Standards (2016)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638045">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Reasoning, Lines, and Transformations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045">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Triangles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045">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Polygons and Circles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045">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Three-Dimensional Figures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3553">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Slide Number Placeholder 1"/>
          <p:cNvSpPr>
            <a:spLocks noGrp="1"/>
          </p:cNvSpPr>
          <p:nvPr>
            <p:ph type="sldNum" sz="quarter" idx="12"/>
          </p:nvPr>
        </p:nvSpPr>
        <p:spPr/>
        <p:txBody>
          <a:bodyPr/>
          <a:lstStyle/>
          <a:p>
            <a:fld id="{C4F0E998-9182-4C89-B3A3-3657E8366C65}" type="slidenum">
              <a:rPr lang="en-US" altLang="en-US" smtClean="0"/>
              <a:pPr/>
              <a:t>8</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10" advTm="24778"/>
    </mc:Choice>
    <mc:Fallback xmlns="">
      <p:transition advTm="2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0" y="457200"/>
            <a:ext cx="9144000" cy="914400"/>
          </a:xfrm>
        </p:spPr>
        <p:txBody>
          <a:bodyPr/>
          <a:lstStyle/>
          <a:p>
            <a:pPr algn="ctr"/>
            <a:r>
              <a:rPr lang="en-US" altLang="en-US" b="1" dirty="0" smtClean="0"/>
              <a:t>Mathematics Process Goals for Students</a:t>
            </a:r>
          </a:p>
        </p:txBody>
      </p:sp>
      <p:graphicFrame>
        <p:nvGraphicFramePr>
          <p:cNvPr id="4" name="Diagram 3"/>
          <p:cNvGraphicFramePr/>
          <p:nvPr>
            <p:extLst>
              <p:ext uri="{D42A27DB-BD31-4B8C-83A1-F6EECF244321}">
                <p14:modId xmlns:p14="http://schemas.microsoft.com/office/powerpoint/2010/main" val="3924910483"/>
              </p:ext>
            </p:extLst>
          </p:nvPr>
        </p:nvGraphicFramePr>
        <p:xfrm>
          <a:off x="1066800" y="2895600"/>
          <a:ext cx="6858000"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p:cNvSpPr>
            <a:spLocks noGrp="1"/>
          </p:cNvSpPr>
          <p:nvPr>
            <p:ph type="sldNum" sz="quarter" idx="12"/>
          </p:nvPr>
        </p:nvSpPr>
        <p:spPr>
          <a:xfrm>
            <a:off x="6858000" y="6477000"/>
            <a:ext cx="2133600" cy="476250"/>
          </a:xfrm>
        </p:spPr>
        <p:txBody>
          <a:bodyPr/>
          <a:lstStyle/>
          <a:p>
            <a:pPr>
              <a:defRPr/>
            </a:pPr>
            <a:fld id="{5107D01C-5211-43F9-BFCF-BD7DE978F9F5}" type="slidenum">
              <a:rPr lang="en-US" smtClean="0">
                <a:latin typeface="Arial" pitchFamily="34" charset="0"/>
              </a:rPr>
              <a:pPr>
                <a:defRPr/>
              </a:pPr>
              <a:t>9</a:t>
            </a:fld>
            <a:endParaRPr lang="en-US" dirty="0" smtClean="0">
              <a:latin typeface="Arial" pitchFamily="34" charset="0"/>
            </a:endParaRPr>
          </a:p>
        </p:txBody>
      </p:sp>
      <p:sp>
        <p:nvSpPr>
          <p:cNvPr id="6" name="Title 4"/>
          <p:cNvSpPr txBox="1">
            <a:spLocks/>
          </p:cNvSpPr>
          <p:nvPr/>
        </p:nvSpPr>
        <p:spPr>
          <a:xfrm>
            <a:off x="252484" y="1371601"/>
            <a:ext cx="8245434" cy="1371600"/>
          </a:xfrm>
          <a:prstGeom prst="rect">
            <a:avLst/>
          </a:prstGeom>
        </p:spPr>
        <p:txBody>
          <a:bodyPr/>
          <a:lstStyle>
            <a:lvl1pPr algn="l" rtl="0" eaLnBrk="1" fontAlgn="base" hangingPunct="1">
              <a:spcBef>
                <a:spcPct val="0"/>
              </a:spcBef>
              <a:spcAft>
                <a:spcPct val="0"/>
              </a:spcAft>
              <a:defRPr sz="3600">
                <a:solidFill>
                  <a:schemeClr val="tx2"/>
                </a:solidFill>
                <a:latin typeface="Calibri" pitchFamily="34" charset="0"/>
                <a:ea typeface="+mj-ea"/>
                <a:cs typeface="+mj-cs"/>
              </a:defRPr>
            </a:lvl1pPr>
            <a:lvl2pPr algn="l" rtl="0" eaLnBrk="1" fontAlgn="base" hangingPunct="1">
              <a:spcBef>
                <a:spcPct val="0"/>
              </a:spcBef>
              <a:spcAft>
                <a:spcPct val="0"/>
              </a:spcAft>
              <a:defRPr sz="3600">
                <a:solidFill>
                  <a:schemeClr val="tx2"/>
                </a:solidFill>
                <a:latin typeface="Calibri" pitchFamily="34" charset="0"/>
              </a:defRPr>
            </a:lvl2pPr>
            <a:lvl3pPr algn="l" rtl="0" eaLnBrk="1" fontAlgn="base" hangingPunct="1">
              <a:spcBef>
                <a:spcPct val="0"/>
              </a:spcBef>
              <a:spcAft>
                <a:spcPct val="0"/>
              </a:spcAft>
              <a:defRPr sz="3600">
                <a:solidFill>
                  <a:schemeClr val="tx2"/>
                </a:solidFill>
                <a:latin typeface="Calibri" pitchFamily="34" charset="0"/>
              </a:defRPr>
            </a:lvl3pPr>
            <a:lvl4pPr algn="l" rtl="0" eaLnBrk="1" fontAlgn="base" hangingPunct="1">
              <a:spcBef>
                <a:spcPct val="0"/>
              </a:spcBef>
              <a:spcAft>
                <a:spcPct val="0"/>
              </a:spcAft>
              <a:defRPr sz="3600">
                <a:solidFill>
                  <a:schemeClr val="tx2"/>
                </a:solidFill>
                <a:latin typeface="Calibri" pitchFamily="34" charset="0"/>
              </a:defRPr>
            </a:lvl4pPr>
            <a:lvl5pPr algn="l" rtl="0" eaLnBrk="1" fontAlgn="base" hangingPunct="1">
              <a:spcBef>
                <a:spcPct val="0"/>
              </a:spcBef>
              <a:spcAft>
                <a:spcPct val="0"/>
              </a:spcAft>
              <a:defRPr sz="36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ctr"/>
            <a:r>
              <a:rPr lang="en-US" altLang="en-US" sz="2800" kern="0" dirty="0" smtClean="0"/>
              <a:t>“The content of the mathematics standards is intended to support the five process goals for students”</a:t>
            </a:r>
            <a:br>
              <a:rPr lang="en-US" altLang="en-US" sz="2800" kern="0" dirty="0" smtClean="0"/>
            </a:br>
            <a:r>
              <a:rPr lang="en-US" altLang="en-US" sz="2000" kern="0" smtClean="0"/>
              <a:t>- 2009 </a:t>
            </a:r>
            <a:r>
              <a:rPr lang="en-US" altLang="en-US" sz="2000" kern="0" dirty="0" smtClean="0"/>
              <a:t>and 2016 </a:t>
            </a:r>
            <a:r>
              <a:rPr lang="en-US" altLang="en-US" sz="2000" i="1" kern="0" dirty="0" smtClean="0"/>
              <a:t>Mathematics Standards of Learning</a:t>
            </a:r>
          </a:p>
          <a:p>
            <a:pPr algn="ctr"/>
            <a:endParaRPr lang="en-US" altLang="en-US" sz="2400" i="1" kern="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1554946"/>
      </p:ext>
    </p:extLst>
  </p:cSld>
  <p:clrMapOvr>
    <a:masterClrMapping/>
  </p:clrMapOvr>
  <mc:AlternateContent xmlns:mc="http://schemas.openxmlformats.org/markup-compatibility/2006" xmlns:p14="http://schemas.microsoft.com/office/powerpoint/2010/main">
    <mc:Choice Requires="p14">
      <p:transition p14:dur="10" advTm="18680"/>
    </mc:Choice>
    <mc:Fallback xmlns="">
      <p:transition advTm="1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11.7"/>
</p:tagLst>
</file>

<file path=ppt/tags/tag10.xml><?xml version="1.0" encoding="utf-8"?>
<p:tagLst xmlns:a="http://schemas.openxmlformats.org/drawingml/2006/main" xmlns:r="http://schemas.openxmlformats.org/officeDocument/2006/relationships" xmlns:p="http://schemas.openxmlformats.org/presentationml/2006/main">
  <p:tag name="TIMING" val="|16"/>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6.7"/>
</p:tagLst>
</file>

<file path=ppt/tags/tag13.xml><?xml version="1.0" encoding="utf-8"?>
<p:tagLst xmlns:a="http://schemas.openxmlformats.org/drawingml/2006/main" xmlns:r="http://schemas.openxmlformats.org/officeDocument/2006/relationships" xmlns:p="http://schemas.openxmlformats.org/presentationml/2006/main">
  <p:tag name="TIMING" val="|6.9"/>
</p:tagLst>
</file>

<file path=ppt/tags/tag14.xml><?xml version="1.0" encoding="utf-8"?>
<p:tagLst xmlns:a="http://schemas.openxmlformats.org/drawingml/2006/main" xmlns:r="http://schemas.openxmlformats.org/officeDocument/2006/relationships" xmlns:p="http://schemas.openxmlformats.org/presentationml/2006/main">
  <p:tag name="TIMING" val="|7.5"/>
</p:tagLst>
</file>

<file path=ppt/tags/tag15.xml><?xml version="1.0" encoding="utf-8"?>
<p:tagLst xmlns:a="http://schemas.openxmlformats.org/drawingml/2006/main" xmlns:r="http://schemas.openxmlformats.org/officeDocument/2006/relationships" xmlns:p="http://schemas.openxmlformats.org/presentationml/2006/main">
  <p:tag name="TIMING" val="|5.1"/>
</p:tagLst>
</file>

<file path=ppt/tags/tag16.xml><?xml version="1.0" encoding="utf-8"?>
<p:tagLst xmlns:a="http://schemas.openxmlformats.org/drawingml/2006/main" xmlns:r="http://schemas.openxmlformats.org/officeDocument/2006/relationships" xmlns:p="http://schemas.openxmlformats.org/presentationml/2006/main">
  <p:tag name="TIMING" val="|3.8"/>
</p:tagLst>
</file>

<file path=ppt/tags/tag17.xml><?xml version="1.0" encoding="utf-8"?>
<p:tagLst xmlns:a="http://schemas.openxmlformats.org/drawingml/2006/main" xmlns:r="http://schemas.openxmlformats.org/officeDocument/2006/relationships" xmlns:p="http://schemas.openxmlformats.org/presentationml/2006/main">
  <p:tag name="TIMING" val="|8.9"/>
</p:tagLst>
</file>

<file path=ppt/tags/tag2.xml><?xml version="1.0" encoding="utf-8"?>
<p:tagLst xmlns:a="http://schemas.openxmlformats.org/drawingml/2006/main" xmlns:r="http://schemas.openxmlformats.org/officeDocument/2006/relationships" xmlns:p="http://schemas.openxmlformats.org/presentationml/2006/main">
  <p:tag name="TIMING" val="|9.4|1.4|1.9|3.3|4.6|6.5|4.2|6.6|5.9|5.1|3.2|8.2|10.6|5.7"/>
</p:tagLst>
</file>

<file path=ppt/tags/tag3.xml><?xml version="1.0" encoding="utf-8"?>
<p:tagLst xmlns:a="http://schemas.openxmlformats.org/drawingml/2006/main" xmlns:r="http://schemas.openxmlformats.org/officeDocument/2006/relationships" xmlns:p="http://schemas.openxmlformats.org/presentationml/2006/main">
  <p:tag name="TIMING" val="|10.5|1.5|13.1|13"/>
</p:tagLst>
</file>

<file path=ppt/tags/tag4.xml><?xml version="1.0" encoding="utf-8"?>
<p:tagLst xmlns:a="http://schemas.openxmlformats.org/drawingml/2006/main" xmlns:r="http://schemas.openxmlformats.org/officeDocument/2006/relationships" xmlns:p="http://schemas.openxmlformats.org/presentationml/2006/main">
  <p:tag name="TIMING" val="|7.4"/>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6.6"/>
</p:tagLst>
</file>

<file path=ppt/tags/tag7.xml><?xml version="1.0" encoding="utf-8"?>
<p:tagLst xmlns:a="http://schemas.openxmlformats.org/drawingml/2006/main" xmlns:r="http://schemas.openxmlformats.org/officeDocument/2006/relationships" xmlns:p="http://schemas.openxmlformats.org/presentationml/2006/main">
  <p:tag name="TIMING" val="|6.2"/>
</p:tagLst>
</file>

<file path=ppt/tags/tag8.xml><?xml version="1.0" encoding="utf-8"?>
<p:tagLst xmlns:a="http://schemas.openxmlformats.org/drawingml/2006/main" xmlns:r="http://schemas.openxmlformats.org/officeDocument/2006/relationships" xmlns:p="http://schemas.openxmlformats.org/presentationml/2006/main">
  <p:tag name="TIMING" val="|11.5"/>
</p:tagLst>
</file>

<file path=ppt/tags/tag9.xml><?xml version="1.0" encoding="utf-8"?>
<p:tagLst xmlns:a="http://schemas.openxmlformats.org/drawingml/2006/main" xmlns:r="http://schemas.openxmlformats.org/officeDocument/2006/relationships" xmlns:p="http://schemas.openxmlformats.org/presentationml/2006/main">
  <p:tag name="TIMING" val="|10.4"/>
</p:tagLst>
</file>

<file path=ppt/theme/theme1.xml><?xml version="1.0" encoding="utf-8"?>
<a:theme xmlns:a="http://schemas.openxmlformats.org/drawingml/2006/main" name="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athematics">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VDO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4102</TotalTime>
  <Words>5437</Words>
  <Application>Microsoft Office PowerPoint</Application>
  <PresentationFormat>On-screen Show (4:3)</PresentationFormat>
  <Paragraphs>374</Paragraphs>
  <Slides>31</Slides>
  <Notes>31</Notes>
  <HiddenSlides>0</HiddenSlides>
  <MMClips>31</MMClips>
  <ScaleCrop>false</ScaleCrop>
  <HeadingPairs>
    <vt:vector size="4" baseType="variant">
      <vt:variant>
        <vt:lpstr>Theme</vt:lpstr>
      </vt:variant>
      <vt:variant>
        <vt:i4>17</vt:i4>
      </vt:variant>
      <vt:variant>
        <vt:lpstr>Slide Titles</vt:lpstr>
      </vt:variant>
      <vt:variant>
        <vt:i4>31</vt:i4>
      </vt:variant>
    </vt:vector>
  </HeadingPairs>
  <TitlesOfParts>
    <vt:vector size="48" baseType="lpstr">
      <vt:lpstr>VDOE</vt:lpstr>
      <vt:lpstr>1_Office Theme</vt:lpstr>
      <vt:lpstr>2_VDOE</vt:lpstr>
      <vt:lpstr>3_VDOE</vt:lpstr>
      <vt:lpstr>4_VDOE</vt:lpstr>
      <vt:lpstr>5_VDOE</vt:lpstr>
      <vt:lpstr>6_VDOE</vt:lpstr>
      <vt:lpstr>7_VDOE</vt:lpstr>
      <vt:lpstr>8_VDOE</vt:lpstr>
      <vt:lpstr>9_VDOE</vt:lpstr>
      <vt:lpstr>10_VDOE</vt:lpstr>
      <vt:lpstr>11_VDOE</vt:lpstr>
      <vt:lpstr>12_VDOE</vt:lpstr>
      <vt:lpstr>13_VDOE</vt:lpstr>
      <vt:lpstr>14_VDOE</vt:lpstr>
      <vt:lpstr>15_VDOE</vt:lpstr>
      <vt:lpstr>mathematics</vt:lpstr>
      <vt:lpstr>2016 Mathematics  Standards of Learning</vt:lpstr>
      <vt:lpstr>Purpose</vt:lpstr>
      <vt:lpstr>Agenda</vt:lpstr>
      <vt:lpstr>Implementation Timeline</vt:lpstr>
      <vt:lpstr>2016 SOL Revisions</vt:lpstr>
      <vt:lpstr>Support for Teachers</vt:lpstr>
      <vt:lpstr>PowerPoint Presentation</vt:lpstr>
      <vt:lpstr>Overview of Changes</vt:lpstr>
      <vt:lpstr>Mathematics Process Goals for Students</vt:lpstr>
      <vt:lpstr>Standards of Learning Curriculum Frameworks</vt:lpstr>
      <vt:lpstr>PowerPoint Presentation</vt:lpstr>
      <vt:lpstr>PowerPoint Presentation</vt:lpstr>
      <vt:lpstr>REASONING, LINES, AND TRANSFORMATIONS</vt:lpstr>
      <vt:lpstr>PowerPoint Presentation</vt:lpstr>
      <vt:lpstr>PowerPoint Presentation</vt:lpstr>
      <vt:lpstr>PowerPoint Presentation</vt:lpstr>
      <vt:lpstr>PowerPoint Presentation</vt:lpstr>
      <vt:lpstr>TRIANGLES</vt:lpstr>
      <vt:lpstr>PowerPoint Presentation</vt:lpstr>
      <vt:lpstr>PowerPoint Presentation</vt:lpstr>
      <vt:lpstr>PowerPoint Presentation</vt:lpstr>
      <vt:lpstr>PowerPoint Presentation</vt:lpstr>
      <vt:lpstr>POLYGONS and CIRCLES</vt:lpstr>
      <vt:lpstr>PowerPoint Presentation</vt:lpstr>
      <vt:lpstr>PowerPoint Presentation</vt:lpstr>
      <vt:lpstr>PowerPoint Presentation</vt:lpstr>
      <vt:lpstr>PowerPoint Presentation</vt:lpstr>
      <vt:lpstr>THREE-DIMENSIONAL FIGURES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6.1</dc:title>
  <dc:creator>admin</dc:creator>
  <cp:lastModifiedBy>Mazzacane, Tina (DOE)</cp:lastModifiedBy>
  <cp:revision>245</cp:revision>
  <cp:lastPrinted>2017-04-12T19:32:49Z</cp:lastPrinted>
  <dcterms:created xsi:type="dcterms:W3CDTF">2009-07-21T11:20:02Z</dcterms:created>
  <dcterms:modified xsi:type="dcterms:W3CDTF">2017-04-28T02:06:14Z</dcterms:modified>
</cp:coreProperties>
</file>