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0"/>
  </p:notesMasterIdLst>
  <p:handoutMasterIdLst>
    <p:handoutMasterId r:id="rId41"/>
  </p:handoutMasterIdLst>
  <p:sldIdLst>
    <p:sldId id="442" r:id="rId2"/>
    <p:sldId id="483" r:id="rId3"/>
    <p:sldId id="393" r:id="rId4"/>
    <p:sldId id="518" r:id="rId5"/>
    <p:sldId id="475" r:id="rId6"/>
    <p:sldId id="476" r:id="rId7"/>
    <p:sldId id="478" r:id="rId8"/>
    <p:sldId id="477" r:id="rId9"/>
    <p:sldId id="503" r:id="rId10"/>
    <p:sldId id="510" r:id="rId11"/>
    <p:sldId id="512" r:id="rId12"/>
    <p:sldId id="497" r:id="rId13"/>
    <p:sldId id="513" r:id="rId14"/>
    <p:sldId id="520" r:id="rId15"/>
    <p:sldId id="536" r:id="rId16"/>
    <p:sldId id="540" r:id="rId17"/>
    <p:sldId id="541" r:id="rId18"/>
    <p:sldId id="542" r:id="rId19"/>
    <p:sldId id="539" r:id="rId20"/>
    <p:sldId id="538" r:id="rId21"/>
    <p:sldId id="498" r:id="rId22"/>
    <p:sldId id="499" r:id="rId23"/>
    <p:sldId id="500" r:id="rId24"/>
    <p:sldId id="505" r:id="rId25"/>
    <p:sldId id="501" r:id="rId26"/>
    <p:sldId id="506" r:id="rId27"/>
    <p:sldId id="517" r:id="rId28"/>
    <p:sldId id="543" r:id="rId29"/>
    <p:sldId id="502" r:id="rId30"/>
    <p:sldId id="504" r:id="rId31"/>
    <p:sldId id="447" r:id="rId32"/>
    <p:sldId id="508" r:id="rId33"/>
    <p:sldId id="511" r:id="rId34"/>
    <p:sldId id="493" r:id="rId35"/>
    <p:sldId id="507" r:id="rId36"/>
    <p:sldId id="495" r:id="rId37"/>
    <p:sldId id="441" r:id="rId38"/>
    <p:sldId id="389"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6518" autoAdjust="0"/>
  </p:normalViewPr>
  <p:slideViewPr>
    <p:cSldViewPr>
      <p:cViewPr varScale="1">
        <p:scale>
          <a:sx n="102" d="100"/>
          <a:sy n="102" d="100"/>
        </p:scale>
        <p:origin x="15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347892-B3CE-4362-A129-61B05B136A7C}" type="datetimeFigureOut">
              <a:rPr lang="en-US" smtClean="0"/>
              <a:pPr/>
              <a:t>11/21/2022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D5EBAE-80B1-495F-AF46-BAB5FCC49AA2}" type="slidenum">
              <a:rPr lang="en-US" smtClean="0"/>
              <a:pPr/>
              <a:t>‹#›</a:t>
            </a:fld>
            <a:endParaRPr lang="en-US"/>
          </a:p>
        </p:txBody>
      </p:sp>
    </p:spTree>
    <p:extLst>
      <p:ext uri="{BB962C8B-B14F-4D97-AF65-F5344CB8AC3E}">
        <p14:creationId xmlns:p14="http://schemas.microsoft.com/office/powerpoint/2010/main" val="105880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467C3-8670-48AC-9052-1BC9E8F2694B}" type="datetimeFigureOut">
              <a:rPr lang="en-US" smtClean="0"/>
              <a:pPr/>
              <a:t>11/21/2022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D35DD-20F8-4BA9-8CFF-C63EAB8315EE}" type="slidenum">
              <a:rPr lang="en-US" smtClean="0"/>
              <a:pPr/>
              <a:t>‹#›</a:t>
            </a:fld>
            <a:endParaRPr lang="en-US"/>
          </a:p>
        </p:txBody>
      </p:sp>
    </p:spTree>
    <p:extLst>
      <p:ext uri="{BB962C8B-B14F-4D97-AF65-F5344CB8AC3E}">
        <p14:creationId xmlns:p14="http://schemas.microsoft.com/office/powerpoint/2010/main" val="202282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a:t>
            </a:fld>
            <a:endParaRPr lang="en-US" dirty="0"/>
          </a:p>
        </p:txBody>
      </p:sp>
    </p:spTree>
    <p:extLst>
      <p:ext uri="{BB962C8B-B14F-4D97-AF65-F5344CB8AC3E}">
        <p14:creationId xmlns:p14="http://schemas.microsoft.com/office/powerpoint/2010/main" val="416307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resources will be deployed at each</a:t>
            </a:r>
            <a:r>
              <a:rPr lang="en-US" baseline="0" dirty="0" smtClean="0"/>
              <a:t> level. Pages 36 to 38.</a:t>
            </a:r>
            <a:endParaRPr lang="en-US" dirty="0"/>
          </a:p>
        </p:txBody>
      </p:sp>
      <p:sp>
        <p:nvSpPr>
          <p:cNvPr id="4" name="Slide Number Placeholder 3"/>
          <p:cNvSpPr>
            <a:spLocks noGrp="1"/>
          </p:cNvSpPr>
          <p:nvPr>
            <p:ph type="sldNum" sz="quarter" idx="10"/>
          </p:nvPr>
        </p:nvSpPr>
        <p:spPr/>
        <p:txBody>
          <a:bodyPr/>
          <a:lstStyle/>
          <a:p>
            <a:fld id="{242E5911-48D1-438E-862E-AA99F1C3EB0A}" type="slidenum">
              <a:rPr lang="en-US" smtClean="0"/>
              <a:t>15</a:t>
            </a:fld>
            <a:endParaRPr lang="en-US"/>
          </a:p>
        </p:txBody>
      </p:sp>
    </p:spTree>
    <p:extLst>
      <p:ext uri="{BB962C8B-B14F-4D97-AF65-F5344CB8AC3E}">
        <p14:creationId xmlns:p14="http://schemas.microsoft.com/office/powerpoint/2010/main" val="59577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17</a:t>
            </a:fld>
            <a:endParaRPr lang="en-US"/>
          </a:p>
        </p:txBody>
      </p:sp>
    </p:spTree>
    <p:extLst>
      <p:ext uri="{BB962C8B-B14F-4D97-AF65-F5344CB8AC3E}">
        <p14:creationId xmlns:p14="http://schemas.microsoft.com/office/powerpoint/2010/main" val="264262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chat</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19</a:t>
            </a:fld>
            <a:endParaRPr lang="en-US"/>
          </a:p>
        </p:txBody>
      </p:sp>
    </p:spTree>
    <p:extLst>
      <p:ext uri="{BB962C8B-B14F-4D97-AF65-F5344CB8AC3E}">
        <p14:creationId xmlns:p14="http://schemas.microsoft.com/office/powerpoint/2010/main" val="209383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X’s in your boxes</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20</a:t>
            </a:fld>
            <a:endParaRPr lang="en-US"/>
          </a:p>
        </p:txBody>
      </p:sp>
    </p:spTree>
    <p:extLst>
      <p:ext uri="{BB962C8B-B14F-4D97-AF65-F5344CB8AC3E}">
        <p14:creationId xmlns:p14="http://schemas.microsoft.com/office/powerpoint/2010/main" val="395317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probably</a:t>
            </a:r>
            <a:r>
              <a:rPr lang="en-US" baseline="0" dirty="0" smtClean="0"/>
              <a:t> just click over to the spreadsheet here.</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21</a:t>
            </a:fld>
            <a:endParaRPr lang="en-US"/>
          </a:p>
        </p:txBody>
      </p:sp>
    </p:spTree>
    <p:extLst>
      <p:ext uri="{BB962C8B-B14F-4D97-AF65-F5344CB8AC3E}">
        <p14:creationId xmlns:p14="http://schemas.microsoft.com/office/powerpoint/2010/main" val="316071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concerned for Kelsey and her safety.</a:t>
            </a:r>
            <a:r>
              <a:rPr lang="en-US" baseline="0" dirty="0" smtClean="0"/>
              <a:t> This tells us to look in BESO category.</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27</a:t>
            </a:fld>
            <a:endParaRPr lang="en-US"/>
          </a:p>
        </p:txBody>
      </p:sp>
    </p:spTree>
    <p:extLst>
      <p:ext uri="{BB962C8B-B14F-4D97-AF65-F5344CB8AC3E}">
        <p14:creationId xmlns:p14="http://schemas.microsoft.com/office/powerpoint/2010/main" val="32463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chat</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28</a:t>
            </a:fld>
            <a:endParaRPr lang="en-US"/>
          </a:p>
        </p:txBody>
      </p:sp>
    </p:spTree>
    <p:extLst>
      <p:ext uri="{BB962C8B-B14F-4D97-AF65-F5344CB8AC3E}">
        <p14:creationId xmlns:p14="http://schemas.microsoft.com/office/powerpoint/2010/main" val="263188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explanation of victim reporting here to explain why there is just one</a:t>
            </a:r>
            <a:r>
              <a:rPr lang="en-US" baseline="0" dirty="0" smtClean="0"/>
              <a:t> behavior descriptor not two.</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29</a:t>
            </a:fld>
            <a:endParaRPr lang="en-US"/>
          </a:p>
        </p:txBody>
      </p:sp>
    </p:spTree>
    <p:extLst>
      <p:ext uri="{BB962C8B-B14F-4D97-AF65-F5344CB8AC3E}">
        <p14:creationId xmlns:p14="http://schemas.microsoft.com/office/powerpoint/2010/main" val="352539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Cutting Class,</a:t>
            </a:r>
            <a:r>
              <a:rPr lang="en-US" baseline="0" dirty="0" smtClean="0"/>
              <a:t> Tardy to class, Use examples</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31</a:t>
            </a:fld>
            <a:endParaRPr lang="en-US"/>
          </a:p>
        </p:txBody>
      </p:sp>
    </p:spTree>
    <p:extLst>
      <p:ext uri="{BB962C8B-B14F-4D97-AF65-F5344CB8AC3E}">
        <p14:creationId xmlns:p14="http://schemas.microsoft.com/office/powerpoint/2010/main" val="4204950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responses with same lens</a:t>
            </a:r>
            <a:r>
              <a:rPr lang="en-US" baseline="0" dirty="0" smtClean="0"/>
              <a:t> framed around student success, not punishment!</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33</a:t>
            </a:fld>
            <a:endParaRPr lang="en-US"/>
          </a:p>
        </p:txBody>
      </p:sp>
    </p:spTree>
    <p:extLst>
      <p:ext uri="{BB962C8B-B14F-4D97-AF65-F5344CB8AC3E}">
        <p14:creationId xmlns:p14="http://schemas.microsoft.com/office/powerpoint/2010/main" val="349598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4</a:t>
            </a:fld>
            <a:endParaRPr lang="en-US"/>
          </a:p>
        </p:txBody>
      </p:sp>
    </p:spTree>
    <p:extLst>
      <p:ext uri="{BB962C8B-B14F-4D97-AF65-F5344CB8AC3E}">
        <p14:creationId xmlns:p14="http://schemas.microsoft.com/office/powerpoint/2010/main" val="314179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a:t>
            </a:r>
            <a:r>
              <a:rPr lang="en-US" baseline="0" dirty="0" smtClean="0"/>
              <a:t> where this fits in SBAR reporting</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34</a:t>
            </a:fld>
            <a:endParaRPr lang="en-US"/>
          </a:p>
        </p:txBody>
      </p:sp>
    </p:spTree>
    <p:extLst>
      <p:ext uri="{BB962C8B-B14F-4D97-AF65-F5344CB8AC3E}">
        <p14:creationId xmlns:p14="http://schemas.microsoft.com/office/powerpoint/2010/main" val="371591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a:t>
            </a:r>
            <a:r>
              <a:rPr lang="en-US" baseline="0" dirty="0" smtClean="0"/>
              <a:t> to stop a minute and talk about how important it is to consider staff training. This information is not just helpful for data </a:t>
            </a:r>
            <a:r>
              <a:rPr lang="en-US" baseline="0" dirty="0" err="1" smtClean="0"/>
              <a:t>personelle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35</a:t>
            </a:fld>
            <a:endParaRPr lang="en-US"/>
          </a:p>
        </p:txBody>
      </p:sp>
    </p:spTree>
    <p:extLst>
      <p:ext uri="{BB962C8B-B14F-4D97-AF65-F5344CB8AC3E}">
        <p14:creationId xmlns:p14="http://schemas.microsoft.com/office/powerpoint/2010/main" val="62955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01A2F5-1449-4D6C-9821-5309C1FB43AB}" type="slidenum">
              <a:rPr lang="en-US" smtClean="0"/>
              <a:t>37</a:t>
            </a:fld>
            <a:endParaRPr lang="en-US"/>
          </a:p>
        </p:txBody>
      </p:sp>
    </p:spTree>
    <p:extLst>
      <p:ext uri="{BB962C8B-B14F-4D97-AF65-F5344CB8AC3E}">
        <p14:creationId xmlns:p14="http://schemas.microsoft.com/office/powerpoint/2010/main" val="2357420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38A78-38C1-4BC5-BD0F-F003A70F97A3}" type="slidenum">
              <a:rPr lang="en-US">
                <a:solidFill>
                  <a:prstClr val="black"/>
                </a:solidFill>
              </a:rPr>
              <a:pPr/>
              <a:t>38</a:t>
            </a:fld>
            <a:endParaRPr lang="en-US">
              <a:solidFill>
                <a:prstClr val="black"/>
              </a:solidFill>
            </a:endParaRPr>
          </a:p>
        </p:txBody>
      </p:sp>
      <p:sp>
        <p:nvSpPr>
          <p:cNvPr id="138242" name="Rectangle 2"/>
          <p:cNvSpPr>
            <a:spLocks noGrp="1" noRot="1" noChangeAspect="1" noChangeArrowheads="1" noTextEdit="1"/>
          </p:cNvSpPr>
          <p:nvPr>
            <p:ph type="sldImg"/>
          </p:nvPr>
        </p:nvSpPr>
        <p:spPr>
          <a:xfrm>
            <a:off x="1152525" y="682625"/>
            <a:ext cx="4554538" cy="3416300"/>
          </a:xfrm>
          <a:ln/>
        </p:spPr>
      </p:sp>
      <p:sp>
        <p:nvSpPr>
          <p:cNvPr id="138243" name="Rectangle 3"/>
          <p:cNvSpPr>
            <a:spLocks noGrp="1" noChangeArrowheads="1"/>
          </p:cNvSpPr>
          <p:nvPr>
            <p:ph type="body" idx="1"/>
          </p:nvPr>
        </p:nvSpPr>
        <p:spPr>
          <a:xfrm>
            <a:off x="914400" y="4325938"/>
            <a:ext cx="5029200" cy="4098925"/>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our mindset to focus on prevention requires that we agree upon and understand that behavior is communication –Healthy adults  have learned to use words to communicate their  needs and feelings  most of the time,  but students are still learning how to communicate their needs and feelings  verbally. So, it is the job of the adults in schools to understand the message that a student is communicating through behavior. Behavior is also learned in a cultural context. What one culture teaches as respectful behavior may be considered disrespectful in another setting. To understand their behavior, we must know the story and see the behavior through their cultural context rather than our own. Behavior is developmental. Science tells us that the human brain does not fully develop decision making skills until our early to mid 20’s. Yet, we sometimes assume that student behavior is a product of decision making when often it is not We must know our students’ stories. Behavior is learned and sometimes has to be unlearned to adapt to a school environment. That is why in schools we must teach the behaviors we want to see in a school setting. These ideas lie at the foundation of the Model Guidance and are directly connected to Virginia Tiered Systems of Support and Positive behavioral interventions and supports.</a:t>
            </a:r>
          </a:p>
        </p:txBody>
      </p:sp>
      <p:sp>
        <p:nvSpPr>
          <p:cNvPr id="4" name="Slide Number Placeholder 3"/>
          <p:cNvSpPr>
            <a:spLocks noGrp="1"/>
          </p:cNvSpPr>
          <p:nvPr>
            <p:ph type="sldNum" sz="quarter" idx="10"/>
          </p:nvPr>
        </p:nvSpPr>
        <p:spPr/>
        <p:txBody>
          <a:bodyPr/>
          <a:lstStyle/>
          <a:p>
            <a:fld id="{A5108695-80F5-46C6-8A30-814B54FA50DE}" type="slidenum">
              <a:rPr lang="en-US" smtClean="0"/>
              <a:t>5</a:t>
            </a:fld>
            <a:endParaRPr lang="en-US"/>
          </a:p>
        </p:txBody>
      </p:sp>
    </p:spTree>
    <p:extLst>
      <p:ext uri="{BB962C8B-B14F-4D97-AF65-F5344CB8AC3E}">
        <p14:creationId xmlns:p14="http://schemas.microsoft.com/office/powerpoint/2010/main" val="294526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 descriptors in the Model Guidance will replace the DCV codes that we have all grown so accustomed to using. Some school divisions have already updated their student conduct policies to reflect the descriptors, some are in process. By 2021-2022, all school divisions will use the behavior descriptors from the Model Guidance which describe student behavior without bias and criminalization, encourage administrators to ask what harm was caused and what caused the behavior. What is the student communicating? They re-focus administrative responses to behavior to being prescriptive in regard to the student’s social emotional development and they give the student the opportunity to understand the behaviors impact on the community and to repair the harm caused.</a:t>
            </a:r>
          </a:p>
        </p:txBody>
      </p:sp>
      <p:sp>
        <p:nvSpPr>
          <p:cNvPr id="4" name="Slide Number Placeholder 3"/>
          <p:cNvSpPr>
            <a:spLocks noGrp="1"/>
          </p:cNvSpPr>
          <p:nvPr>
            <p:ph type="sldNum" sz="quarter" idx="10"/>
          </p:nvPr>
        </p:nvSpPr>
        <p:spPr/>
        <p:txBody>
          <a:bodyPr/>
          <a:lstStyle/>
          <a:p>
            <a:fld id="{A5108695-80F5-46C6-8A30-814B54FA50DE}" type="slidenum">
              <a:rPr lang="en-US" smtClean="0"/>
              <a:t>6</a:t>
            </a:fld>
            <a:endParaRPr lang="en-US"/>
          </a:p>
        </p:txBody>
      </p:sp>
    </p:spTree>
    <p:extLst>
      <p:ext uri="{BB962C8B-B14F-4D97-AF65-F5344CB8AC3E}">
        <p14:creationId xmlns:p14="http://schemas.microsoft.com/office/powerpoint/2010/main" val="128086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t>
            </a:r>
            <a:r>
              <a:rPr lang="en-US" baseline="0" dirty="0"/>
              <a:t> affects the community. Understanding that effect is a step in restoration and healing  for the community and for the person who caused the harm. To shift the mindset from criminal language to developmental approaches, these behavior categories were created. They generate a conversation for understanding the behavior for students and for adults. They begin the restorative conversation about what harm was caused and lead to determining what social emotional learning skill the student may need to develop. The categories are </a:t>
            </a:r>
          </a:p>
          <a:p>
            <a:pPr marL="228600" indent="-228600">
              <a:buFont typeface="+mj-lt"/>
              <a:buAutoNum type="alphaUcPeriod"/>
            </a:pPr>
            <a:r>
              <a:rPr lang="en-US" baseline="0" dirty="0"/>
              <a:t>Behaviors that impede Academic Progress  (BAP)</a:t>
            </a:r>
          </a:p>
          <a:p>
            <a:pPr marL="228600" indent="-228600">
              <a:buFont typeface="+mj-lt"/>
              <a:buAutoNum type="alphaUcPeriod"/>
            </a:pPr>
            <a:r>
              <a:rPr lang="en-US" baseline="0" dirty="0"/>
              <a:t>Behaviors related to School Operations (BSO)</a:t>
            </a:r>
          </a:p>
          <a:p>
            <a:pPr marL="228600" indent="-228600">
              <a:buFont typeface="+mj-lt"/>
              <a:buAutoNum type="alphaUcPeriod"/>
            </a:pPr>
            <a:r>
              <a:rPr lang="en-US" baseline="0" dirty="0"/>
              <a:t>Relationship Behaviors (RB)</a:t>
            </a:r>
          </a:p>
          <a:p>
            <a:pPr marL="228600" indent="-228600">
              <a:buFont typeface="+mj-lt"/>
              <a:buAutoNum type="alphaUcPeriod"/>
            </a:pPr>
            <a:r>
              <a:rPr lang="en-US" baseline="0" dirty="0"/>
              <a:t>Behaviors that present a Safety Concern (BSC)</a:t>
            </a:r>
          </a:p>
          <a:p>
            <a:pPr marL="228600" indent="-228600">
              <a:buFont typeface="+mj-lt"/>
              <a:buAutoNum type="alphaUcPeriod"/>
            </a:pPr>
            <a:r>
              <a:rPr lang="en-US" baseline="0" dirty="0"/>
              <a:t>Behaviors that endanger Self or Others(BSO)</a:t>
            </a:r>
            <a:endParaRPr lang="en-US" dirty="0"/>
          </a:p>
          <a:p>
            <a:endParaRPr lang="en-US" dirty="0"/>
          </a:p>
        </p:txBody>
      </p:sp>
      <p:sp>
        <p:nvSpPr>
          <p:cNvPr id="4" name="Slide Number Placeholder 3"/>
          <p:cNvSpPr>
            <a:spLocks noGrp="1"/>
          </p:cNvSpPr>
          <p:nvPr>
            <p:ph type="sldNum" sz="quarter" idx="5"/>
          </p:nvPr>
        </p:nvSpPr>
        <p:spPr/>
        <p:txBody>
          <a:bodyPr/>
          <a:lstStyle/>
          <a:p>
            <a:fld id="{A5108695-80F5-46C6-8A30-814B54FA50DE}" type="slidenum">
              <a:rPr lang="en-US" smtClean="0"/>
              <a:t>7</a:t>
            </a:fld>
            <a:endParaRPr lang="en-US"/>
          </a:p>
        </p:txBody>
      </p:sp>
    </p:spTree>
    <p:extLst>
      <p:ext uri="{BB962C8B-B14F-4D97-AF65-F5344CB8AC3E}">
        <p14:creationId xmlns:p14="http://schemas.microsoft.com/office/powerpoint/2010/main" val="238230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Reporting – If there</a:t>
            </a:r>
            <a:r>
              <a:rPr lang="en-US" baseline="0" dirty="0" smtClean="0"/>
              <a:t> is no exclusion, does it need to be reported? Each event can have multiple responses: 3 kinds This is a way for school divisions to report what they are doing to support students, not just exclude them.</a:t>
            </a:r>
            <a:endParaRPr lang="en-US" dirty="0"/>
          </a:p>
        </p:txBody>
      </p:sp>
      <p:sp>
        <p:nvSpPr>
          <p:cNvPr id="4" name="Slide Number Placeholder 3"/>
          <p:cNvSpPr>
            <a:spLocks noGrp="1"/>
          </p:cNvSpPr>
          <p:nvPr>
            <p:ph type="sldNum" sz="quarter" idx="10"/>
          </p:nvPr>
        </p:nvSpPr>
        <p:spPr/>
        <p:txBody>
          <a:bodyPr/>
          <a:lstStyle/>
          <a:p>
            <a:fld id="{A5108695-80F5-46C6-8A30-814B54FA50DE}" type="slidenum">
              <a:rPr lang="en-US" smtClean="0"/>
              <a:t>8</a:t>
            </a:fld>
            <a:endParaRPr lang="en-US"/>
          </a:p>
        </p:txBody>
      </p:sp>
    </p:spTree>
    <p:extLst>
      <p:ext uri="{BB962C8B-B14F-4D97-AF65-F5344CB8AC3E}">
        <p14:creationId xmlns:p14="http://schemas.microsoft.com/office/powerpoint/2010/main" val="61129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on left telling</a:t>
            </a:r>
            <a:r>
              <a:rPr lang="en-US" baseline="0" dirty="0" smtClean="0"/>
              <a:t> student they are being defiant, disrespectful, &amp; disruptive.</a:t>
            </a:r>
          </a:p>
          <a:p>
            <a:r>
              <a:rPr lang="en-US" baseline="0" dirty="0" smtClean="0"/>
              <a:t>Teacher on right explaining the impact of the students behavior and centered conversation around students success. </a:t>
            </a:r>
          </a:p>
          <a:p>
            <a:r>
              <a:rPr lang="en-US" baseline="0" dirty="0" smtClean="0"/>
              <a:t>What message do each of these send?</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10</a:t>
            </a:fld>
            <a:endParaRPr lang="en-US"/>
          </a:p>
        </p:txBody>
      </p:sp>
    </p:spTree>
    <p:extLst>
      <p:ext uri="{BB962C8B-B14F-4D97-AF65-F5344CB8AC3E}">
        <p14:creationId xmlns:p14="http://schemas.microsoft.com/office/powerpoint/2010/main" val="313163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and administrators are communicating</a:t>
            </a:r>
            <a:r>
              <a:rPr lang="en-US" baseline="0" dirty="0" smtClean="0"/>
              <a:t> in the same way. Conversation centered on student success and not student punishment.</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11</a:t>
            </a:fld>
            <a:endParaRPr lang="en-US"/>
          </a:p>
        </p:txBody>
      </p:sp>
    </p:spTree>
    <p:extLst>
      <p:ext uri="{BB962C8B-B14F-4D97-AF65-F5344CB8AC3E}">
        <p14:creationId xmlns:p14="http://schemas.microsoft.com/office/powerpoint/2010/main" val="58256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What level</a:t>
            </a:r>
            <a:r>
              <a:rPr lang="en-US" baseline="0" dirty="0" smtClean="0"/>
              <a:t> of response would this behavior get in your division on the first event? What sanction, instructional support, and behavioral interventions are in that level?</a:t>
            </a:r>
            <a:endParaRPr lang="en-US" dirty="0"/>
          </a:p>
        </p:txBody>
      </p:sp>
      <p:sp>
        <p:nvSpPr>
          <p:cNvPr id="4" name="Slide Number Placeholder 3"/>
          <p:cNvSpPr>
            <a:spLocks noGrp="1"/>
          </p:cNvSpPr>
          <p:nvPr>
            <p:ph type="sldNum" sz="quarter" idx="10"/>
          </p:nvPr>
        </p:nvSpPr>
        <p:spPr/>
        <p:txBody>
          <a:bodyPr/>
          <a:lstStyle/>
          <a:p>
            <a:fld id="{CDDD35DD-20F8-4BA9-8CFF-C63EAB8315EE}" type="slidenum">
              <a:rPr lang="en-US" smtClean="0"/>
              <a:pPr/>
              <a:t>13</a:t>
            </a:fld>
            <a:endParaRPr lang="en-US"/>
          </a:p>
        </p:txBody>
      </p:sp>
    </p:spTree>
    <p:extLst>
      <p:ext uri="{BB962C8B-B14F-4D97-AF65-F5344CB8AC3E}">
        <p14:creationId xmlns:p14="http://schemas.microsoft.com/office/powerpoint/2010/main" val="140092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11400"/>
            <a:ext cx="6400800" cy="175260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11"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86627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6682"/>
          <a:stretch/>
        </p:blipFill>
        <p:spPr>
          <a:xfrm>
            <a:off x="1" y="649321"/>
            <a:ext cx="3810000" cy="5287468"/>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468439"/>
            <a:ext cx="4724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2108200"/>
            <a:ext cx="4724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8059124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6682"/>
          <a:stretch/>
        </p:blipFill>
        <p:spPr>
          <a:xfrm>
            <a:off x="1" y="649321"/>
            <a:ext cx="3810000" cy="5287468"/>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600202"/>
            <a:ext cx="4724400" cy="416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7250636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746" r="30362"/>
          <a:stretch/>
        </p:blipFill>
        <p:spPr bwMode="auto">
          <a:xfrm>
            <a:off x="-1" y="1"/>
            <a:ext cx="4110527" cy="59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204696"/>
            <a:ext cx="4267200" cy="1395505"/>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803400"/>
            <a:ext cx="42672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119973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43350" t="7869"/>
          <a:stretch/>
        </p:blipFill>
        <p:spPr>
          <a:xfrm>
            <a:off x="4972650" y="467170"/>
            <a:ext cx="4171350" cy="5469617"/>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468439"/>
            <a:ext cx="4343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000" y="2108200"/>
            <a:ext cx="4343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8822098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22774" t="4479" r="8935"/>
          <a:stretch/>
        </p:blipFill>
        <p:spPr>
          <a:xfrm>
            <a:off x="4298536" y="0"/>
            <a:ext cx="4845465" cy="5939691"/>
          </a:xfrm>
          <a:prstGeom prst="rect">
            <a:avLst/>
          </a:prstGeom>
        </p:spPr>
      </p:pic>
      <p:sp>
        <p:nvSpPr>
          <p:cNvPr id="9" name="Title 1"/>
          <p:cNvSpPr>
            <a:spLocks noGrp="1"/>
          </p:cNvSpPr>
          <p:nvPr>
            <p:ph type="title"/>
          </p:nvPr>
        </p:nvSpPr>
        <p:spPr>
          <a:xfrm>
            <a:off x="381000" y="204696"/>
            <a:ext cx="3429000" cy="1700305"/>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2108200"/>
            <a:ext cx="34290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4675254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31165" t="8586" r="-21"/>
          <a:stretch/>
        </p:blipFill>
        <p:spPr>
          <a:xfrm>
            <a:off x="4213077" y="-1974"/>
            <a:ext cx="4930922" cy="5940931"/>
          </a:xfrm>
          <a:prstGeom prst="rect">
            <a:avLst/>
          </a:prstGeom>
        </p:spPr>
      </p:pic>
      <p:sp>
        <p:nvSpPr>
          <p:cNvPr id="11" name="Title 1"/>
          <p:cNvSpPr>
            <a:spLocks noGrp="1"/>
          </p:cNvSpPr>
          <p:nvPr>
            <p:ph type="title"/>
          </p:nvPr>
        </p:nvSpPr>
        <p:spPr>
          <a:xfrm>
            <a:off x="381000" y="204696"/>
            <a:ext cx="3429000" cy="1700305"/>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2108200"/>
            <a:ext cx="34290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41154933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5"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600202"/>
            <a:ext cx="7620000" cy="416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92" y="1891089"/>
            <a:ext cx="1508698" cy="4234488"/>
          </a:xfrm>
          <a:prstGeom prst="rect">
            <a:avLst/>
          </a:prstGeom>
        </p:spPr>
      </p:pic>
    </p:spTree>
    <p:extLst>
      <p:ext uri="{BB962C8B-B14F-4D97-AF65-F5344CB8AC3E}">
        <p14:creationId xmlns:p14="http://schemas.microsoft.com/office/powerpoint/2010/main" val="18175202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4068841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5941413"/>
          </a:xfrm>
          <a:prstGeom prst="rect">
            <a:avLst/>
          </a:prstGeom>
        </p:spPr>
      </p:pic>
      <p:sp>
        <p:nvSpPr>
          <p:cNvPr id="5" name="Rectangle 4"/>
          <p:cNvSpPr/>
          <p:nvPr/>
        </p:nvSpPr>
        <p:spPr>
          <a:xfrm>
            <a:off x="1" y="3"/>
            <a:ext cx="9144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8620387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4015719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75260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1295401"/>
            <a:ext cx="9144000" cy="18287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0116587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p:nvPicPr>
        <p:blipFill rotWithShape="1">
          <a:blip r:embed="rId3" cstate="email">
            <a:extLst>
              <a:ext uri="{28A0092B-C50C-407E-A947-70E740481C1C}">
                <a14:useLocalDpi xmlns:a14="http://schemas.microsoft.com/office/drawing/2010/main" val="0"/>
              </a:ext>
            </a:extLst>
          </a:blip>
          <a:srcRect l="41357" r="17287"/>
          <a:stretch/>
        </p:blipFill>
        <p:spPr>
          <a:xfrm>
            <a:off x="7467600" y="2640219"/>
            <a:ext cx="1699490" cy="3328052"/>
          </a:xfrm>
          <a:prstGeom prst="rect">
            <a:avLst/>
          </a:prstGeom>
        </p:spPr>
      </p:pic>
      <p:pic>
        <p:nvPicPr>
          <p:cNvPr id="6" name="Picture 5"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3868041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2801" y="2639618"/>
            <a:ext cx="2004295" cy="3302445"/>
          </a:xfrm>
          <a:prstGeom prst="rect">
            <a:avLst/>
          </a:prstGeom>
        </p:spPr>
      </p:pic>
      <p:pic>
        <p:nvPicPr>
          <p:cNvPr id="7" name="Picture 6"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4433560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p:nvPicPr>
        <p:blipFill rotWithShape="1">
          <a:blip r:embed="rId3" cstate="email">
            <a:extLst>
              <a:ext uri="{28A0092B-C50C-407E-A947-70E740481C1C}">
                <a14:useLocalDpi xmlns:a14="http://schemas.microsoft.com/office/drawing/2010/main" val="0"/>
              </a:ext>
            </a:extLst>
          </a:blip>
          <a:srcRect r="8776"/>
          <a:stretch/>
        </p:blipFill>
        <p:spPr>
          <a:xfrm>
            <a:off x="6798172" y="2717799"/>
            <a:ext cx="2345829" cy="3224263"/>
          </a:xfrm>
          <a:prstGeom prst="rect">
            <a:avLst/>
          </a:prstGeom>
        </p:spPr>
      </p:pic>
      <p:pic>
        <p:nvPicPr>
          <p:cNvPr id="9" name="Picture 8"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5988503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9" name="Rectangle 8"/>
          <p:cNvSpPr/>
          <p:nvPr/>
        </p:nvSpPr>
        <p:spPr>
          <a:xfrm>
            <a:off x="384849"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p:nvSpPr>
        <p:spPr>
          <a:xfrm>
            <a:off x="4693614"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600202"/>
            <a:ext cx="38862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600202"/>
            <a:ext cx="38100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7497" y="1891089"/>
            <a:ext cx="1508698" cy="4234488"/>
          </a:xfrm>
          <a:prstGeom prst="rect">
            <a:avLst/>
          </a:prstGeom>
        </p:spPr>
      </p:pic>
      <p:pic>
        <p:nvPicPr>
          <p:cNvPr id="12" name="Picture 11"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760203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9" name="Rectangle 8"/>
          <p:cNvSpPr/>
          <p:nvPr/>
        </p:nvSpPr>
        <p:spPr>
          <a:xfrm>
            <a:off x="384849"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p:nvSpPr>
        <p:spPr>
          <a:xfrm>
            <a:off x="4693614"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600202"/>
            <a:ext cx="38862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600202"/>
            <a:ext cx="38100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7192375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165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165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3529506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2047391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2" y="1435102"/>
            <a:ext cx="3008313" cy="43208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3575050" y="273052"/>
            <a:ext cx="5111750" cy="53911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9689847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9652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790439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4273D1A-6FDF-499C-B3FE-B45DCB3776E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7822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8" name="Picture 7"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9144000" cy="4891335"/>
          </a:xfrm>
          <a:prstGeom prst="rect">
            <a:avLst/>
          </a:prstGeom>
        </p:spPr>
      </p:pic>
      <p:pic>
        <p:nvPicPr>
          <p:cNvPr id="5" name="Picture 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9"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801401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4" y="371472"/>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10" name="Content Placeholder 2"/>
          <p:cNvSpPr>
            <a:spLocks noGrp="1"/>
          </p:cNvSpPr>
          <p:nvPr>
            <p:ph idx="10"/>
          </p:nvPr>
        </p:nvSpPr>
        <p:spPr>
          <a:xfrm>
            <a:off x="224694" y="2376640"/>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2"/>
          <p:cNvSpPr>
            <a:spLocks noGrp="1"/>
          </p:cNvSpPr>
          <p:nvPr>
            <p:ph type="pic" idx="12"/>
          </p:nvPr>
        </p:nvSpPr>
        <p:spPr>
          <a:xfrm>
            <a:off x="4875527" y="2376641"/>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82042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71600" y="6356351"/>
            <a:ext cx="4495800" cy="349251"/>
          </a:xfrm>
          <a:prstGeom prst="rect">
            <a:avLst/>
          </a:prstGeom>
        </p:spPr>
        <p:txBody>
          <a:bodyPr/>
          <a:lstStyle/>
          <a:p>
            <a:endParaRPr lang="en-US"/>
          </a:p>
        </p:txBody>
      </p:sp>
    </p:spTree>
    <p:extLst>
      <p:ext uri="{BB962C8B-B14F-4D97-AF65-F5344CB8AC3E}">
        <p14:creationId xmlns:p14="http://schemas.microsoft.com/office/powerpoint/2010/main" val="4208453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8" name="Picture 7"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9144000" cy="4891335"/>
          </a:xfrm>
          <a:prstGeom prst="rect">
            <a:avLst/>
          </a:prstGeom>
        </p:spPr>
      </p:pic>
      <p:pic>
        <p:nvPicPr>
          <p:cNvPr id="9" name="Picture 8"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14"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1144496"/>
            <a:ext cx="9144000" cy="658905"/>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498569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5941413"/>
          </a:xfrm>
          <a:prstGeom prst="rect">
            <a:avLst/>
          </a:prstGeom>
        </p:spPr>
      </p:pic>
      <p:sp>
        <p:nvSpPr>
          <p:cNvPr id="6" name="Rectangle 5"/>
          <p:cNvSpPr/>
          <p:nvPr/>
        </p:nvSpPr>
        <p:spPr>
          <a:xfrm>
            <a:off x="1" y="3"/>
            <a:ext cx="9144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985555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5"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12060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p:nvPicPr>
        <p:blipFill rotWithShape="1">
          <a:blip r:embed="rId2" cstate="email">
            <a:extLst>
              <a:ext uri="{28A0092B-C50C-407E-A947-70E740481C1C}">
                <a14:useLocalDpi xmlns:a14="http://schemas.microsoft.com/office/drawing/2010/main" val="0"/>
              </a:ext>
            </a:extLst>
          </a:blip>
          <a:srcRect r="19632"/>
          <a:stretch/>
        </p:blipFill>
        <p:spPr>
          <a:xfrm>
            <a:off x="6461190" y="3158461"/>
            <a:ext cx="2682811" cy="2809811"/>
          </a:xfrm>
          <a:prstGeom prst="rect">
            <a:avLst/>
          </a:prstGeom>
        </p:spPr>
      </p:pic>
      <p:pic>
        <p:nvPicPr>
          <p:cNvPr id="5" name="Picture 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173564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0665"/>
          <a:stretch/>
        </p:blipFill>
        <p:spPr>
          <a:xfrm>
            <a:off x="2" y="1092201"/>
            <a:ext cx="3837061" cy="4845284"/>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468439"/>
            <a:ext cx="4724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2108200"/>
            <a:ext cx="4724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1522229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0665"/>
          <a:stretch/>
        </p:blipFill>
        <p:spPr>
          <a:xfrm>
            <a:off x="2" y="1092201"/>
            <a:ext cx="3837061" cy="4845284"/>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600202"/>
            <a:ext cx="4724400" cy="416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973760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1655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5949887"/>
            <a:ext cx="915130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title="Virginia is for Learners logo"/>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7619061" y="5993449"/>
            <a:ext cx="1320709" cy="815023"/>
          </a:xfrm>
          <a:prstGeom prst="rect">
            <a:avLst/>
          </a:prstGeom>
        </p:spPr>
      </p:pic>
      <p:cxnSp>
        <p:nvCxnSpPr>
          <p:cNvPr id="9" name="Straight Connector 8"/>
          <p:cNvCxnSpPr/>
          <p:nvPr/>
        </p:nvCxnSpPr>
        <p:spPr>
          <a:xfrm>
            <a:off x="0" y="5949887"/>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165902" y="6223995"/>
            <a:ext cx="2133600" cy="366183"/>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3934031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2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hyperlink" Target="mailto:Rebecca.Kahila@doe.Virginia.gov" TargetMode="External"/><Relationship Id="rId5" Type="http://schemas.openxmlformats.org/officeDocument/2006/relationships/hyperlink" Target="mailto:Brittney.Kanard@doe.Virginia.gov" TargetMode="External"/><Relationship Id="rId4" Type="http://schemas.openxmlformats.org/officeDocument/2006/relationships/hyperlink" Target="mailto:ResultsHelp@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hyperlink" Target="https://www.doe.virginia.gov/support/student_conduct/index.shtml"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
            <a:ext cx="9144000" cy="1370105"/>
          </a:xfrm>
        </p:spPr>
        <p:txBody>
          <a:bodyPr/>
          <a:lstStyle/>
          <a:p>
            <a:r>
              <a:rPr lang="en-US" dirty="0" smtClean="0"/>
              <a:t>SBAR: Rethinking Behavior Codes</a:t>
            </a:r>
            <a:endParaRPr lang="en-US" dirty="0"/>
          </a:p>
        </p:txBody>
      </p:sp>
      <p:sp>
        <p:nvSpPr>
          <p:cNvPr id="3" name="Subtitle 2"/>
          <p:cNvSpPr>
            <a:spLocks noGrp="1"/>
          </p:cNvSpPr>
          <p:nvPr>
            <p:ph type="subTitle" idx="1"/>
          </p:nvPr>
        </p:nvSpPr>
        <p:spPr>
          <a:xfrm>
            <a:off x="-30018" y="1371599"/>
            <a:ext cx="9144000" cy="658905"/>
          </a:xfrm>
        </p:spPr>
        <p:txBody>
          <a:bodyPr/>
          <a:lstStyle/>
          <a:p>
            <a:r>
              <a:rPr lang="en-US" dirty="0" smtClean="0"/>
              <a:t>December 16, 2020</a:t>
            </a:r>
            <a:endParaRPr lang="en-US" dirty="0"/>
          </a:p>
        </p:txBody>
      </p:sp>
    </p:spTree>
    <p:custDataLst>
      <p:tags r:id="rId1"/>
    </p:custDataLst>
    <p:extLst>
      <p:ext uri="{BB962C8B-B14F-4D97-AF65-F5344CB8AC3E}">
        <p14:creationId xmlns:p14="http://schemas.microsoft.com/office/powerpoint/2010/main" val="2164823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as Communication</a:t>
            </a:r>
            <a:endParaRPr lang="en-US" dirty="0"/>
          </a:p>
        </p:txBody>
      </p:sp>
      <p:pic>
        <p:nvPicPr>
          <p:cNvPr id="5" name="Picture 4"/>
          <p:cNvPicPr>
            <a:picLocks noChangeAspect="1"/>
          </p:cNvPicPr>
          <p:nvPr/>
        </p:nvPicPr>
        <p:blipFill>
          <a:blip r:embed="rId4"/>
          <a:stretch>
            <a:fillRect/>
          </a:stretch>
        </p:blipFill>
        <p:spPr>
          <a:xfrm>
            <a:off x="228600" y="1971979"/>
            <a:ext cx="4114800" cy="2611877"/>
          </a:xfrm>
          <a:prstGeom prst="rect">
            <a:avLst/>
          </a:prstGeom>
        </p:spPr>
      </p:pic>
      <p:pic>
        <p:nvPicPr>
          <p:cNvPr id="7" name="Content Placeholder 6"/>
          <p:cNvPicPr>
            <a:picLocks noGrp="1" noChangeAspect="1"/>
          </p:cNvPicPr>
          <p:nvPr>
            <p:ph idx="1"/>
          </p:nvPr>
        </p:nvPicPr>
        <p:blipFill>
          <a:blip r:embed="rId5"/>
          <a:stretch>
            <a:fillRect/>
          </a:stretch>
        </p:blipFill>
        <p:spPr>
          <a:xfrm>
            <a:off x="4876800" y="1958975"/>
            <a:ext cx="3944493" cy="2624881"/>
          </a:xfrm>
          <a:prstGeom prst="rect">
            <a:avLst/>
          </a:prstGeom>
        </p:spPr>
      </p:pic>
      <p:sp>
        <p:nvSpPr>
          <p:cNvPr id="8" name="Rectangle 7"/>
          <p:cNvSpPr/>
          <p:nvPr/>
        </p:nvSpPr>
        <p:spPr>
          <a:xfrm>
            <a:off x="-76200" y="5715000"/>
            <a:ext cx="8305800" cy="276999"/>
          </a:xfrm>
          <a:prstGeom prst="rect">
            <a:avLst/>
          </a:prstGeom>
        </p:spPr>
        <p:txBody>
          <a:bodyPr wrap="square">
            <a:spAutoFit/>
          </a:bodyPr>
          <a:lstStyle/>
          <a:p>
            <a:r>
              <a:rPr lang="en-US" sz="1200" dirty="0"/>
              <a:t>https://www.edutopia.org/discussion/how-talk-problem-student-without-them-tuning-you-out</a:t>
            </a:r>
          </a:p>
        </p:txBody>
      </p:sp>
    </p:spTree>
    <p:custDataLst>
      <p:tags r:id="rId1"/>
    </p:custDataLst>
    <p:extLst>
      <p:ext uri="{BB962C8B-B14F-4D97-AF65-F5344CB8AC3E}">
        <p14:creationId xmlns:p14="http://schemas.microsoft.com/office/powerpoint/2010/main" val="1716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as Communication</a:t>
            </a:r>
            <a:endParaRPr lang="en-US" dirty="0"/>
          </a:p>
        </p:txBody>
      </p:sp>
      <p:pic>
        <p:nvPicPr>
          <p:cNvPr id="6" name="Content Placeholder 5"/>
          <p:cNvPicPr>
            <a:picLocks noGrp="1" noChangeAspect="1"/>
          </p:cNvPicPr>
          <p:nvPr>
            <p:ph idx="1"/>
          </p:nvPr>
        </p:nvPicPr>
        <p:blipFill>
          <a:blip r:embed="rId4"/>
          <a:stretch>
            <a:fillRect/>
          </a:stretch>
        </p:blipFill>
        <p:spPr>
          <a:xfrm>
            <a:off x="1206764" y="2057400"/>
            <a:ext cx="6730472" cy="2884488"/>
          </a:xfrm>
          <a:prstGeom prst="rect">
            <a:avLst/>
          </a:prstGeom>
        </p:spPr>
      </p:pic>
      <p:sp>
        <p:nvSpPr>
          <p:cNvPr id="9" name="Rectangle 8"/>
          <p:cNvSpPr/>
          <p:nvPr/>
        </p:nvSpPr>
        <p:spPr>
          <a:xfrm>
            <a:off x="-1859" y="5723988"/>
            <a:ext cx="6705600" cy="261610"/>
          </a:xfrm>
          <a:prstGeom prst="rect">
            <a:avLst/>
          </a:prstGeom>
        </p:spPr>
        <p:txBody>
          <a:bodyPr wrap="square">
            <a:spAutoFit/>
          </a:bodyPr>
          <a:lstStyle/>
          <a:p>
            <a:r>
              <a:rPr lang="en-US" sz="1100" dirty="0"/>
              <a:t>https://extension.umn.edu/parent-school-partnerships/eight-p-philosophy-effective-school-family-partnerships</a:t>
            </a:r>
          </a:p>
        </p:txBody>
      </p:sp>
    </p:spTree>
    <p:custDataLst>
      <p:tags r:id="rId1"/>
    </p:custDataLst>
    <p:extLst>
      <p:ext uri="{BB962C8B-B14F-4D97-AF65-F5344CB8AC3E}">
        <p14:creationId xmlns:p14="http://schemas.microsoft.com/office/powerpoint/2010/main" val="240233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BAP</a:t>
            </a:r>
            <a:br>
              <a:rPr lang="en-US" dirty="0"/>
            </a:br>
            <a:endParaRPr lang="en-US" dirty="0"/>
          </a:p>
        </p:txBody>
      </p:sp>
      <p:sp>
        <p:nvSpPr>
          <p:cNvPr id="3" name="Content Placeholder 2"/>
          <p:cNvSpPr>
            <a:spLocks noGrp="1"/>
          </p:cNvSpPr>
          <p:nvPr>
            <p:ph idx="1"/>
          </p:nvPr>
        </p:nvSpPr>
        <p:spPr/>
        <p:txBody>
          <a:bodyPr/>
          <a:lstStyle/>
          <a:p>
            <a:pPr marL="457200" lvl="1"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00050" y="1371600"/>
            <a:ext cx="8343900" cy="3724275"/>
          </a:xfrm>
          <a:prstGeom prst="rect">
            <a:avLst/>
          </a:prstGeom>
        </p:spPr>
      </p:pic>
    </p:spTree>
    <p:custDataLst>
      <p:tags r:id="rId1"/>
    </p:custDataLst>
    <p:extLst>
      <p:ext uri="{BB962C8B-B14F-4D97-AF65-F5344CB8AC3E}">
        <p14:creationId xmlns:p14="http://schemas.microsoft.com/office/powerpoint/2010/main" val="324406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 Scenario</a:t>
            </a:r>
            <a:endParaRPr lang="en-US" dirty="0"/>
          </a:p>
        </p:txBody>
      </p:sp>
      <p:sp>
        <p:nvSpPr>
          <p:cNvPr id="3" name="Content Placeholder 2"/>
          <p:cNvSpPr>
            <a:spLocks noGrp="1"/>
          </p:cNvSpPr>
          <p:nvPr>
            <p:ph idx="1"/>
          </p:nvPr>
        </p:nvSpPr>
        <p:spPr/>
        <p:txBody>
          <a:bodyPr/>
          <a:lstStyle/>
          <a:p>
            <a:r>
              <a:rPr lang="en-US" dirty="0" smtClean="0"/>
              <a:t>David repeatedly interrupts the teacher while he is talking. David does not raise his hand and is talking loudly during an independent practice.</a:t>
            </a:r>
          </a:p>
          <a:p>
            <a:r>
              <a:rPr lang="en-US" i="1" dirty="0" smtClean="0"/>
              <a:t>What harm is done?</a:t>
            </a:r>
            <a:endParaRPr lang="en-US" i="1" dirty="0"/>
          </a:p>
          <a:p>
            <a:r>
              <a:rPr lang="en-US" dirty="0" smtClean="0"/>
              <a:t>BAP1- Interfering with learning in the classroom.</a:t>
            </a:r>
            <a:endParaRPr lang="en-US" dirty="0"/>
          </a:p>
        </p:txBody>
      </p:sp>
    </p:spTree>
    <p:custDataLst>
      <p:tags r:id="rId1"/>
    </p:custDataLst>
    <p:extLst>
      <p:ext uri="{BB962C8B-B14F-4D97-AF65-F5344CB8AC3E}">
        <p14:creationId xmlns:p14="http://schemas.microsoft.com/office/powerpoint/2010/main" val="267703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8470" cy="1354217"/>
          </a:xfrm>
        </p:spPr>
        <p:txBody>
          <a:bodyPr/>
          <a:lstStyle/>
          <a:p>
            <a:r>
              <a:rPr lang="en-US" dirty="0" smtClean="0"/>
              <a:t>Create Your Division’s Leveled Responses</a:t>
            </a:r>
            <a:endParaRPr lang="en-US" dirty="0"/>
          </a:p>
        </p:txBody>
      </p:sp>
      <p:sp>
        <p:nvSpPr>
          <p:cNvPr id="3" name="Text Placeholder 2"/>
          <p:cNvSpPr>
            <a:spLocks noGrp="1"/>
          </p:cNvSpPr>
          <p:nvPr>
            <p:ph type="body" idx="1"/>
          </p:nvPr>
        </p:nvSpPr>
        <p:spPr>
          <a:xfrm>
            <a:off x="421636" y="2283275"/>
            <a:ext cx="7960364" cy="3203126"/>
          </a:xfrm>
        </p:spPr>
        <p:txBody>
          <a:bodyPr/>
          <a:lstStyle/>
          <a:p>
            <a:pPr marL="457200" indent="-457200">
              <a:buFont typeface="Arial" panose="020B0604020202020204" pitchFamily="34" charset="0"/>
              <a:buChar char="•"/>
            </a:pPr>
            <a:r>
              <a:rPr lang="en-US" sz="4400" dirty="0" smtClean="0"/>
              <a:t>5 levels with exclusion limits</a:t>
            </a:r>
          </a:p>
          <a:p>
            <a:pPr marL="457200" indent="-457200">
              <a:buFont typeface="Arial" panose="020B0604020202020204" pitchFamily="34" charset="0"/>
              <a:buChar char="•"/>
            </a:pPr>
            <a:r>
              <a:rPr lang="en-US" sz="4400" dirty="0" smtClean="0"/>
              <a:t>Include Sanctions, Instructional Supports, and Behavior Interventions</a:t>
            </a:r>
            <a:endParaRPr lang="en-US" sz="4400" dirty="0"/>
          </a:p>
        </p:txBody>
      </p:sp>
    </p:spTree>
    <p:custDataLst>
      <p:tags r:id="rId1"/>
    </p:custDataLst>
    <p:extLst>
      <p:ext uri="{BB962C8B-B14F-4D97-AF65-F5344CB8AC3E}">
        <p14:creationId xmlns:p14="http://schemas.microsoft.com/office/powerpoint/2010/main" val="102552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3" name="object 3"/>
          <p:cNvSpPr/>
          <p:nvPr/>
        </p:nvSpPr>
        <p:spPr>
          <a:xfrm>
            <a:off x="7562774" y="5102377"/>
            <a:ext cx="1517002" cy="87316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1498"/>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716406" y="0"/>
            <a:ext cx="7713345" cy="1059264"/>
          </a:xfrm>
          <a:prstGeom prst="rect">
            <a:avLst/>
          </a:prstGeom>
        </p:spPr>
        <p:txBody>
          <a:bodyPr vert="horz" wrap="square" lIns="0" tIns="12700" rIns="0" bIns="0" rtlCol="0">
            <a:spAutoFit/>
          </a:bodyPr>
          <a:lstStyle/>
          <a:p>
            <a:pPr marL="12700" algn="ctr">
              <a:lnSpc>
                <a:spcPct val="100000"/>
              </a:lnSpc>
              <a:spcBef>
                <a:spcPts val="100"/>
              </a:spcBef>
            </a:pPr>
            <a:r>
              <a:rPr spc="-10" dirty="0">
                <a:solidFill>
                  <a:srgbClr val="FFFFFF"/>
                </a:solidFill>
              </a:rPr>
              <a:t>Leveled </a:t>
            </a:r>
            <a:r>
              <a:rPr spc="-20" dirty="0">
                <a:solidFill>
                  <a:srgbClr val="FFFFFF"/>
                </a:solidFill>
              </a:rPr>
              <a:t>Administrative </a:t>
            </a:r>
            <a:r>
              <a:rPr spc="-5" dirty="0" smtClean="0">
                <a:solidFill>
                  <a:srgbClr val="FFFFFF"/>
                </a:solidFill>
              </a:rPr>
              <a:t>Responses</a:t>
            </a:r>
            <a:r>
              <a:rPr lang="en-US" spc="-5" dirty="0" smtClean="0">
                <a:solidFill>
                  <a:srgbClr val="FFFFFF"/>
                </a:solidFill>
              </a:rPr>
              <a:t/>
            </a:r>
            <a:br>
              <a:rPr lang="en-US" spc="-5" dirty="0" smtClean="0">
                <a:solidFill>
                  <a:srgbClr val="FFFFFF"/>
                </a:solidFill>
              </a:rPr>
            </a:br>
            <a:r>
              <a:rPr lang="en-US" sz="2400" spc="-5" dirty="0" smtClean="0">
                <a:solidFill>
                  <a:srgbClr val="FFFFFF"/>
                </a:solidFill>
              </a:rPr>
              <a:t>pages 36-38</a:t>
            </a:r>
            <a:endParaRPr spc="-5" dirty="0">
              <a:solidFill>
                <a:srgbClr val="FFFFFF"/>
              </a:solidFill>
            </a:endParaRPr>
          </a:p>
        </p:txBody>
      </p:sp>
      <p:sp>
        <p:nvSpPr>
          <p:cNvPr id="6" name="object 6"/>
          <p:cNvSpPr/>
          <p:nvPr/>
        </p:nvSpPr>
        <p:spPr>
          <a:xfrm>
            <a:off x="1" y="1289050"/>
            <a:ext cx="0" cy="4731385"/>
          </a:xfrm>
          <a:custGeom>
            <a:avLst/>
            <a:gdLst/>
            <a:ahLst/>
            <a:cxnLst/>
            <a:rect l="l" t="t" r="r" b="b"/>
            <a:pathLst>
              <a:path h="4731385">
                <a:moveTo>
                  <a:pt x="0" y="0"/>
                </a:moveTo>
                <a:lnTo>
                  <a:pt x="0" y="4731219"/>
                </a:lnTo>
              </a:path>
            </a:pathLst>
          </a:custGeom>
          <a:ln w="12700">
            <a:solidFill>
              <a:srgbClr val="000000"/>
            </a:solidFill>
          </a:ln>
        </p:spPr>
        <p:txBody>
          <a:bodyPr wrap="square" lIns="0" tIns="0" rIns="0" bIns="0" rtlCol="0"/>
          <a:lstStyle/>
          <a:p>
            <a:endParaRPr/>
          </a:p>
        </p:txBody>
      </p:sp>
      <p:sp>
        <p:nvSpPr>
          <p:cNvPr id="8" name="object 8"/>
          <p:cNvSpPr/>
          <p:nvPr/>
        </p:nvSpPr>
        <p:spPr>
          <a:xfrm>
            <a:off x="0" y="6013913"/>
            <a:ext cx="8997950" cy="0"/>
          </a:xfrm>
          <a:custGeom>
            <a:avLst/>
            <a:gdLst/>
            <a:ahLst/>
            <a:cxnLst/>
            <a:rect l="l" t="t" r="r" b="b"/>
            <a:pathLst>
              <a:path w="8997950">
                <a:moveTo>
                  <a:pt x="0" y="0"/>
                </a:moveTo>
                <a:lnTo>
                  <a:pt x="8997951" y="0"/>
                </a:lnTo>
              </a:path>
            </a:pathLst>
          </a:custGeom>
          <a:ln w="12700">
            <a:solidFill>
              <a:srgbClr val="000000"/>
            </a:solidFill>
          </a:ln>
        </p:spPr>
        <p:txBody>
          <a:bodyPr wrap="square" lIns="0" tIns="0" rIns="0" bIns="0" rtlCol="0"/>
          <a:lstStyle/>
          <a:p>
            <a:endParaRPr/>
          </a:p>
        </p:txBody>
      </p:sp>
      <p:graphicFrame>
        <p:nvGraphicFramePr>
          <p:cNvPr id="15" name="Table 14"/>
          <p:cNvGraphicFramePr>
            <a:graphicFrameLocks noGrp="1"/>
          </p:cNvGraphicFramePr>
          <p:nvPr>
            <p:extLst/>
          </p:nvPr>
        </p:nvGraphicFramePr>
        <p:xfrm>
          <a:off x="0" y="1289050"/>
          <a:ext cx="9079777" cy="4286825"/>
        </p:xfrm>
        <a:graphic>
          <a:graphicData uri="http://schemas.openxmlformats.org/drawingml/2006/table">
            <a:tbl>
              <a:tblPr firstRow="1" firstCol="1" bandRow="1"/>
              <a:tblGrid>
                <a:gridCol w="685800">
                  <a:extLst>
                    <a:ext uri="{9D8B030D-6E8A-4147-A177-3AD203B41FA5}">
                      <a16:colId xmlns:a16="http://schemas.microsoft.com/office/drawing/2014/main" val="20000"/>
                    </a:ext>
                  </a:extLst>
                </a:gridCol>
                <a:gridCol w="2723811">
                  <a:extLst>
                    <a:ext uri="{9D8B030D-6E8A-4147-A177-3AD203B41FA5}">
                      <a16:colId xmlns:a16="http://schemas.microsoft.com/office/drawing/2014/main" val="20001"/>
                    </a:ext>
                  </a:extLst>
                </a:gridCol>
                <a:gridCol w="2835083">
                  <a:extLst>
                    <a:ext uri="{9D8B030D-6E8A-4147-A177-3AD203B41FA5}">
                      <a16:colId xmlns:a16="http://schemas.microsoft.com/office/drawing/2014/main" val="20002"/>
                    </a:ext>
                  </a:extLst>
                </a:gridCol>
                <a:gridCol w="2835083">
                  <a:extLst>
                    <a:ext uri="{9D8B030D-6E8A-4147-A177-3AD203B41FA5}">
                      <a16:colId xmlns:a16="http://schemas.microsoft.com/office/drawing/2014/main" val="20003"/>
                    </a:ext>
                  </a:extLst>
                </a:gridCol>
              </a:tblGrid>
              <a:tr h="367723">
                <a:tc>
                  <a:txBody>
                    <a:bodyPr/>
                    <a:lstStyle/>
                    <a:p>
                      <a:pPr marL="0" marR="0" algn="ctr">
                        <a:lnSpc>
                          <a:spcPct val="200000"/>
                        </a:lnSpc>
                        <a:spcBef>
                          <a:spcPts val="0"/>
                        </a:spcBef>
                        <a:spcAft>
                          <a:spcPts val="0"/>
                        </a:spcAft>
                      </a:pPr>
                      <a:r>
                        <a:rPr lang="en-US" sz="1800" b="1">
                          <a:effectLst/>
                          <a:latin typeface="Times New Roman"/>
                          <a:ea typeface="Calibri"/>
                          <a:cs typeface="Times New Roman"/>
                        </a:rPr>
                        <a:t>Level</a:t>
                      </a:r>
                      <a:endParaRPr lang="en-US" sz="18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a:ea typeface="Calibri"/>
                          <a:cs typeface="Times New Roman"/>
                        </a:rPr>
                        <a:t>Instructional Supports</a:t>
                      </a:r>
                      <a:endParaRPr lang="en-US" sz="20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a:effectLst/>
                          <a:latin typeface="Times New Roman"/>
                          <a:ea typeface="Calibri"/>
                          <a:cs typeface="Times New Roman"/>
                        </a:rPr>
                        <a:t>Behavioral Supports</a:t>
                      </a:r>
                      <a:endParaRPr lang="en-US" sz="20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b="1" dirty="0">
                          <a:effectLst/>
                          <a:latin typeface="Times New Roman"/>
                          <a:ea typeface="Calibri"/>
                          <a:cs typeface="Times New Roman"/>
                        </a:rPr>
                        <a:t>Sanctions</a:t>
                      </a:r>
                      <a:endParaRPr lang="en-US" sz="1100" dirty="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445">
                <a:tc>
                  <a:txBody>
                    <a:bodyPr/>
                    <a:lstStyle/>
                    <a:p>
                      <a:pPr marL="0" marR="0" algn="ctr">
                        <a:lnSpc>
                          <a:spcPct val="200000"/>
                        </a:lnSpc>
                        <a:spcBef>
                          <a:spcPts val="0"/>
                        </a:spcBef>
                        <a:spcAft>
                          <a:spcPts val="0"/>
                        </a:spcAft>
                      </a:pPr>
                      <a:r>
                        <a:rPr lang="en-US" sz="1800" dirty="0">
                          <a:effectLst/>
                          <a:latin typeface="Times New Roman"/>
                          <a:ea typeface="Calibri"/>
                          <a:cs typeface="Times New Roman"/>
                        </a:rPr>
                        <a:t>1</a:t>
                      </a: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100" dirty="0">
                          <a:solidFill>
                            <a:srgbClr val="FF0000"/>
                          </a:solidFill>
                          <a:effectLst/>
                          <a:latin typeface="Times New Roman"/>
                          <a:ea typeface="Calibri"/>
                          <a:cs typeface="Times New Roman"/>
                        </a:rPr>
                        <a:t>*Class Removal or ISS for no more than 2 days</a:t>
                      </a:r>
                      <a:endParaRPr lang="en-US" sz="1100" dirty="0">
                        <a:effectLst/>
                        <a:latin typeface="Times New Roman"/>
                        <a:ea typeface="Calibri"/>
                        <a:cs typeface="Times New Roman"/>
                      </a:endParaRPr>
                    </a:p>
                  </a:txBody>
                  <a:tcPr marL="12555" marR="125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445">
                <a:tc>
                  <a:txBody>
                    <a:bodyPr/>
                    <a:lstStyle/>
                    <a:p>
                      <a:pPr marL="0" marR="0" algn="ctr">
                        <a:lnSpc>
                          <a:spcPct val="200000"/>
                        </a:lnSpc>
                        <a:spcBef>
                          <a:spcPts val="0"/>
                        </a:spcBef>
                        <a:spcAft>
                          <a:spcPts val="0"/>
                        </a:spcAft>
                      </a:pPr>
                      <a:r>
                        <a:rPr lang="en-US" sz="1800">
                          <a:effectLst/>
                          <a:latin typeface="Times New Roman"/>
                          <a:ea typeface="Calibri"/>
                          <a:cs typeface="Times New Roman"/>
                        </a:rPr>
                        <a:t>2</a:t>
                      </a: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100">
                          <a:solidFill>
                            <a:srgbClr val="FF0000"/>
                          </a:solidFill>
                          <a:effectLst/>
                          <a:latin typeface="Times New Roman"/>
                          <a:ea typeface="Calibri"/>
                          <a:cs typeface="Times New Roman"/>
                        </a:rPr>
                        <a:t>*Class Removal or ISS for  up to 3 days</a:t>
                      </a:r>
                      <a:endParaRPr lang="en-US" sz="1100">
                        <a:effectLst/>
                        <a:latin typeface="Times New Roman"/>
                        <a:ea typeface="Calibri"/>
                        <a:cs typeface="Times New Roman"/>
                      </a:endParaRPr>
                    </a:p>
                  </a:txBody>
                  <a:tcPr marL="12555" marR="125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5445">
                <a:tc>
                  <a:txBody>
                    <a:bodyPr/>
                    <a:lstStyle/>
                    <a:p>
                      <a:pPr marL="0" marR="0" algn="ctr">
                        <a:lnSpc>
                          <a:spcPct val="200000"/>
                        </a:lnSpc>
                        <a:spcBef>
                          <a:spcPts val="0"/>
                        </a:spcBef>
                        <a:spcAft>
                          <a:spcPts val="0"/>
                        </a:spcAft>
                      </a:pPr>
                      <a:r>
                        <a:rPr lang="en-US" sz="1800" dirty="0">
                          <a:effectLst/>
                          <a:latin typeface="Times New Roman"/>
                          <a:ea typeface="Calibri"/>
                          <a:cs typeface="Times New Roman"/>
                        </a:rPr>
                        <a:t>3</a:t>
                      </a: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100" dirty="0">
                          <a:solidFill>
                            <a:srgbClr val="FF0000"/>
                          </a:solidFill>
                          <a:effectLst/>
                          <a:latin typeface="Times New Roman"/>
                          <a:ea typeface="Calibri"/>
                          <a:cs typeface="Times New Roman"/>
                        </a:rPr>
                        <a:t>*ISS of 3 to 5 days; STS for 1-3 PK-3 and 1 -5 days 4-12</a:t>
                      </a:r>
                      <a:endParaRPr lang="en-US" sz="1100" dirty="0">
                        <a:effectLst/>
                        <a:latin typeface="Times New Roman"/>
                        <a:ea typeface="Calibri"/>
                        <a:cs typeface="Times New Roman"/>
                      </a:endParaRPr>
                    </a:p>
                  </a:txBody>
                  <a:tcPr marL="12555" marR="125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5445">
                <a:tc>
                  <a:txBody>
                    <a:bodyPr/>
                    <a:lstStyle/>
                    <a:p>
                      <a:pPr marL="0" marR="0" algn="ctr">
                        <a:lnSpc>
                          <a:spcPct val="200000"/>
                        </a:lnSpc>
                        <a:spcBef>
                          <a:spcPts val="0"/>
                        </a:spcBef>
                        <a:spcAft>
                          <a:spcPts val="0"/>
                        </a:spcAft>
                      </a:pPr>
                      <a:r>
                        <a:rPr lang="en-US" sz="1800">
                          <a:effectLst/>
                          <a:latin typeface="Times New Roman"/>
                          <a:ea typeface="Calibri"/>
                          <a:cs typeface="Times New Roman"/>
                        </a:rPr>
                        <a:t>4</a:t>
                      </a: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100">
                          <a:solidFill>
                            <a:srgbClr val="FF0000"/>
                          </a:solidFill>
                          <a:effectLst/>
                          <a:latin typeface="Times New Roman"/>
                          <a:ea typeface="Calibri"/>
                          <a:cs typeface="Times New Roman"/>
                        </a:rPr>
                        <a:t>*STS of 1- 3 days for PK-3; 4-10 days for 6-12 students or LTS for 11 to 45 days per local policy</a:t>
                      </a:r>
                      <a:endParaRPr lang="en-US" sz="1100">
                        <a:effectLst/>
                        <a:latin typeface="Times New Roman"/>
                        <a:ea typeface="Calibri"/>
                        <a:cs typeface="Times New Roman"/>
                      </a:endParaRPr>
                    </a:p>
                  </a:txBody>
                  <a:tcPr marL="12555" marR="125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5445">
                <a:tc>
                  <a:txBody>
                    <a:bodyPr/>
                    <a:lstStyle/>
                    <a:p>
                      <a:pPr marL="0" marR="0" algn="ctr">
                        <a:lnSpc>
                          <a:spcPct val="200000"/>
                        </a:lnSpc>
                        <a:spcBef>
                          <a:spcPts val="0"/>
                        </a:spcBef>
                        <a:spcAft>
                          <a:spcPts val="0"/>
                        </a:spcAft>
                      </a:pPr>
                      <a:r>
                        <a:rPr lang="en-US" sz="1800" dirty="0">
                          <a:effectLst/>
                          <a:latin typeface="Times New Roman"/>
                          <a:ea typeface="Calibri"/>
                          <a:cs typeface="Times New Roman"/>
                        </a:rPr>
                        <a:t>5</a:t>
                      </a: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p>
                      <a:pPr marL="0" marR="0">
                        <a:lnSpc>
                          <a:spcPct val="200000"/>
                        </a:lnSpc>
                        <a:spcBef>
                          <a:spcPts val="0"/>
                        </a:spcBef>
                        <a:spcAft>
                          <a:spcPts val="0"/>
                        </a:spcAft>
                      </a:pPr>
                      <a:r>
                        <a:rPr lang="en-US" sz="300">
                          <a:effectLst/>
                          <a:latin typeface="Times New Roman"/>
                          <a:ea typeface="Calibri"/>
                          <a:cs typeface="Times New Roman"/>
                        </a:rPr>
                        <a:t> </a:t>
                      </a:r>
                      <a:endParaRPr lang="en-US" sz="20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300" dirty="0">
                          <a:effectLst/>
                          <a:latin typeface="Times New Roman"/>
                          <a:ea typeface="Calibri"/>
                          <a:cs typeface="Times New Roman"/>
                        </a:rPr>
                        <a:t> </a:t>
                      </a:r>
                      <a:endParaRPr lang="en-US" sz="200" dirty="0">
                        <a:effectLst/>
                        <a:latin typeface="Times New Roman"/>
                        <a:ea typeface="Calibri"/>
                        <a:cs typeface="Times New Roman"/>
                      </a:endParaRPr>
                    </a:p>
                  </a:txBody>
                  <a:tcPr marL="12555" marR="12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100" dirty="0">
                          <a:solidFill>
                            <a:srgbClr val="FF0000"/>
                          </a:solidFill>
                          <a:effectLst/>
                          <a:latin typeface="Times New Roman"/>
                          <a:ea typeface="Calibri"/>
                          <a:cs typeface="Times New Roman"/>
                        </a:rPr>
                        <a:t>*LTS, AG, Expulsion </a:t>
                      </a:r>
                      <a:endParaRPr lang="en-US" sz="1100" dirty="0">
                        <a:effectLst/>
                        <a:latin typeface="Times New Roman"/>
                        <a:ea typeface="Calibri"/>
                        <a:cs typeface="Times New Roman"/>
                      </a:endParaRPr>
                    </a:p>
                  </a:txBody>
                  <a:tcPr marL="12555" marR="125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02347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Sanction Code</a:t>
            </a:r>
            <a:endParaRPr lang="en-US" dirty="0"/>
          </a:p>
        </p:txBody>
      </p:sp>
      <p:pic>
        <p:nvPicPr>
          <p:cNvPr id="4" name="Content Placeholder 3"/>
          <p:cNvPicPr>
            <a:picLocks noGrp="1" noChangeAspect="1"/>
          </p:cNvPicPr>
          <p:nvPr>
            <p:ph idx="1"/>
          </p:nvPr>
        </p:nvPicPr>
        <p:blipFill>
          <a:blip r:embed="rId3"/>
          <a:stretch>
            <a:fillRect/>
          </a:stretch>
        </p:blipFill>
        <p:spPr>
          <a:xfrm>
            <a:off x="767878" y="1219200"/>
            <a:ext cx="7608244" cy="4165600"/>
          </a:xfrm>
          <a:prstGeom prst="rect">
            <a:avLst/>
          </a:prstGeom>
        </p:spPr>
      </p:pic>
    </p:spTree>
    <p:custDataLst>
      <p:tags r:id="rId1"/>
    </p:custDataLst>
    <p:extLst>
      <p:ext uri="{BB962C8B-B14F-4D97-AF65-F5344CB8AC3E}">
        <p14:creationId xmlns:p14="http://schemas.microsoft.com/office/powerpoint/2010/main" val="4208999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Support Code</a:t>
            </a:r>
            <a:endParaRPr lang="en-US" dirty="0"/>
          </a:p>
        </p:txBody>
      </p:sp>
      <p:sp>
        <p:nvSpPr>
          <p:cNvPr id="3" name="Content Placeholder 2"/>
          <p:cNvSpPr>
            <a:spLocks noGrp="1"/>
          </p:cNvSpPr>
          <p:nvPr>
            <p:ph idx="1"/>
          </p:nvPr>
        </p:nvSpPr>
        <p:spPr>
          <a:xfrm>
            <a:off x="457199" y="1295400"/>
            <a:ext cx="8229600" cy="4165599"/>
          </a:xfrm>
        </p:spPr>
        <p:txBody>
          <a:bodyPr/>
          <a:lstStyle/>
          <a:p>
            <a:r>
              <a:rPr lang="en-US" dirty="0" smtClean="0"/>
              <a:t>Any instructional support provided to the student</a:t>
            </a:r>
          </a:p>
        </p:txBody>
      </p:sp>
      <p:pic>
        <p:nvPicPr>
          <p:cNvPr id="4" name="Picture 3"/>
          <p:cNvPicPr>
            <a:picLocks noChangeAspect="1"/>
          </p:cNvPicPr>
          <p:nvPr/>
        </p:nvPicPr>
        <p:blipFill>
          <a:blip r:embed="rId4"/>
          <a:stretch>
            <a:fillRect/>
          </a:stretch>
        </p:blipFill>
        <p:spPr>
          <a:xfrm>
            <a:off x="18585" y="2590800"/>
            <a:ext cx="9049215" cy="2414588"/>
          </a:xfrm>
          <a:prstGeom prst="rect">
            <a:avLst/>
          </a:prstGeom>
        </p:spPr>
      </p:pic>
    </p:spTree>
    <p:custDataLst>
      <p:tags r:id="rId1"/>
    </p:custDataLst>
    <p:extLst>
      <p:ext uri="{BB962C8B-B14F-4D97-AF65-F5344CB8AC3E}">
        <p14:creationId xmlns:p14="http://schemas.microsoft.com/office/powerpoint/2010/main" val="4018373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030379"/>
          </a:xfrm>
        </p:spPr>
        <p:txBody>
          <a:bodyPr/>
          <a:lstStyle/>
          <a:p>
            <a:r>
              <a:rPr lang="en-US" dirty="0" smtClean="0"/>
              <a:t>Behavioral Intervention Code</a:t>
            </a:r>
            <a:endParaRPr lang="en-US" dirty="0"/>
          </a:p>
        </p:txBody>
      </p:sp>
      <p:sp>
        <p:nvSpPr>
          <p:cNvPr id="3" name="Content Placeholder 2"/>
          <p:cNvSpPr>
            <a:spLocks noGrp="1"/>
          </p:cNvSpPr>
          <p:nvPr>
            <p:ph idx="1"/>
          </p:nvPr>
        </p:nvSpPr>
        <p:spPr>
          <a:xfrm>
            <a:off x="381000" y="1219200"/>
            <a:ext cx="8229600" cy="4165599"/>
          </a:xfrm>
        </p:spPr>
        <p:txBody>
          <a:bodyPr/>
          <a:lstStyle/>
          <a:p>
            <a:r>
              <a:rPr lang="en-US" dirty="0"/>
              <a:t>Specific intervention that addresses the specific student </a:t>
            </a:r>
            <a:r>
              <a:rPr lang="en-US" dirty="0" smtClean="0"/>
              <a:t>behavior</a:t>
            </a:r>
          </a:p>
          <a:p>
            <a:endParaRPr lang="en-US" dirty="0"/>
          </a:p>
        </p:txBody>
      </p:sp>
      <p:pic>
        <p:nvPicPr>
          <p:cNvPr id="5" name="Picture 4"/>
          <p:cNvPicPr>
            <a:picLocks noChangeAspect="1"/>
          </p:cNvPicPr>
          <p:nvPr/>
        </p:nvPicPr>
        <p:blipFill>
          <a:blip r:embed="rId3"/>
          <a:stretch>
            <a:fillRect/>
          </a:stretch>
        </p:blipFill>
        <p:spPr>
          <a:xfrm>
            <a:off x="533400" y="2362200"/>
            <a:ext cx="7686675" cy="3362325"/>
          </a:xfrm>
          <a:prstGeom prst="rect">
            <a:avLst/>
          </a:prstGeom>
        </p:spPr>
      </p:pic>
    </p:spTree>
    <p:custDataLst>
      <p:tags r:id="rId1"/>
    </p:custDataLst>
    <p:extLst>
      <p:ext uri="{BB962C8B-B14F-4D97-AF65-F5344CB8AC3E}">
        <p14:creationId xmlns:p14="http://schemas.microsoft.com/office/powerpoint/2010/main" val="57464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br>
              <a:rPr lang="en-US" dirty="0"/>
            </a:br>
            <a:endParaRPr lang="en-US" dirty="0"/>
          </a:p>
        </p:txBody>
      </p:sp>
      <p:sp>
        <p:nvSpPr>
          <p:cNvPr id="3" name="Content Placeholder 2"/>
          <p:cNvSpPr>
            <a:spLocks noGrp="1"/>
          </p:cNvSpPr>
          <p:nvPr>
            <p:ph idx="1"/>
          </p:nvPr>
        </p:nvSpPr>
        <p:spPr>
          <a:xfrm>
            <a:off x="457200" y="1295400"/>
            <a:ext cx="8153400" cy="4648200"/>
          </a:xfrm>
        </p:spPr>
        <p:txBody>
          <a:bodyPr>
            <a:normAutofit fontScale="92500" lnSpcReduction="10000"/>
          </a:bodyPr>
          <a:lstStyle/>
          <a:p>
            <a:pPr marL="0" indent="0">
              <a:buNone/>
            </a:pPr>
            <a:r>
              <a:rPr lang="en-US" dirty="0" smtClean="0"/>
              <a:t>Event: David </a:t>
            </a:r>
            <a:r>
              <a:rPr lang="en-US" dirty="0"/>
              <a:t>repeatedly interrupts the teacher while he is talking. David does not raise his hand and is talking loudly during an independent practice.</a:t>
            </a:r>
          </a:p>
          <a:p>
            <a:r>
              <a:rPr lang="en-US" dirty="0"/>
              <a:t>What level of response would this behavior get in your division on the first </a:t>
            </a:r>
            <a:r>
              <a:rPr lang="en-US" dirty="0" smtClean="0"/>
              <a:t>event reported to the administration assuming the teacher has taken steps to change the behavior? </a:t>
            </a:r>
          </a:p>
          <a:p>
            <a:r>
              <a:rPr lang="en-US" dirty="0" smtClean="0"/>
              <a:t>What </a:t>
            </a:r>
            <a:r>
              <a:rPr lang="en-US" dirty="0"/>
              <a:t>sanction, instructional support, and behavioral interventions are in that level?</a:t>
            </a:r>
          </a:p>
          <a:p>
            <a:endParaRPr lang="en-US" dirty="0"/>
          </a:p>
        </p:txBody>
      </p:sp>
    </p:spTree>
    <p:custDataLst>
      <p:tags r:id="rId1"/>
    </p:custDataLst>
    <p:extLst>
      <p:ext uri="{BB962C8B-B14F-4D97-AF65-F5344CB8AC3E}">
        <p14:creationId xmlns:p14="http://schemas.microsoft.com/office/powerpoint/2010/main" val="140646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Webinar Participation</a:t>
            </a:r>
            <a:endParaRPr lang="en-US" sz="3600" dirty="0"/>
          </a:p>
        </p:txBody>
      </p:sp>
      <p:sp>
        <p:nvSpPr>
          <p:cNvPr id="4" name="Content Placeholder 2"/>
          <p:cNvSpPr txBox="1">
            <a:spLocks/>
          </p:cNvSpPr>
          <p:nvPr/>
        </p:nvSpPr>
        <p:spPr>
          <a:xfrm>
            <a:off x="1143000" y="1984074"/>
            <a:ext cx="3124200" cy="22802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Please type your questions in the Q&amp;A box found at the bottom of your screen.</a:t>
            </a:r>
          </a:p>
        </p:txBody>
      </p:sp>
      <p:cxnSp>
        <p:nvCxnSpPr>
          <p:cNvPr id="7" name="Straight Arrow Connector 6" descr="decorative" title="Arrow"/>
          <p:cNvCxnSpPr/>
          <p:nvPr/>
        </p:nvCxnSpPr>
        <p:spPr>
          <a:xfrm>
            <a:off x="3924300" y="2895600"/>
            <a:ext cx="1295400" cy="4572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 name="Content Placeholder 1" descr="decorative"/>
          <p:cNvPicPr>
            <a:picLocks noGrp="1" noChangeAspect="1"/>
          </p:cNvPicPr>
          <p:nvPr>
            <p:ph idx="1"/>
          </p:nvPr>
        </p:nvPicPr>
        <p:blipFill>
          <a:blip r:embed="rId4"/>
          <a:stretch>
            <a:fillRect/>
          </a:stretch>
        </p:blipFill>
        <p:spPr>
          <a:xfrm>
            <a:off x="5638800" y="3059151"/>
            <a:ext cx="1038225" cy="838200"/>
          </a:xfrm>
          <a:prstGeom prst="rect">
            <a:avLst/>
          </a:prstGeom>
        </p:spPr>
      </p:pic>
      <p:sp>
        <p:nvSpPr>
          <p:cNvPr id="8" name="TextBox 7"/>
          <p:cNvSpPr txBox="1"/>
          <p:nvPr/>
        </p:nvSpPr>
        <p:spPr>
          <a:xfrm>
            <a:off x="76200" y="4800601"/>
            <a:ext cx="8001000" cy="646331"/>
          </a:xfrm>
          <a:prstGeom prst="rect">
            <a:avLst/>
          </a:prstGeom>
          <a:noFill/>
        </p:spPr>
        <p:txBody>
          <a:bodyPr wrap="square" rtlCol="0">
            <a:spAutoFit/>
          </a:bodyPr>
          <a:lstStyle/>
          <a:p>
            <a:pPr algn="ctr"/>
            <a:r>
              <a:rPr lang="en-US" b="1" dirty="0" smtClean="0"/>
              <a:t>This </a:t>
            </a:r>
            <a:r>
              <a:rPr lang="en-US" b="1" dirty="0"/>
              <a:t>presentation will be </a:t>
            </a:r>
            <a:r>
              <a:rPr lang="en-US" b="1" dirty="0" smtClean="0"/>
              <a:t>available </a:t>
            </a:r>
            <a:r>
              <a:rPr lang="en-US" b="1" dirty="0"/>
              <a:t>on the Student </a:t>
            </a:r>
            <a:r>
              <a:rPr lang="en-US" b="1" dirty="0" smtClean="0"/>
              <a:t>Behavior and Administrative Response webpage and Tuesday Telegram</a:t>
            </a:r>
            <a:endParaRPr lang="en-US" b="1" dirty="0"/>
          </a:p>
        </p:txBody>
      </p:sp>
    </p:spTree>
    <p:custDataLst>
      <p:tags r:id="rId1"/>
    </p:custDataLst>
    <p:extLst>
      <p:ext uri="{BB962C8B-B14F-4D97-AF65-F5344CB8AC3E}">
        <p14:creationId xmlns:p14="http://schemas.microsoft.com/office/powerpoint/2010/main" val="124049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341" y="6301552"/>
            <a:ext cx="259715" cy="254635"/>
          </a:xfrm>
          <a:prstGeom prst="rect">
            <a:avLst/>
          </a:prstGeom>
        </p:spPr>
        <p:txBody>
          <a:bodyPr vert="horz" wrap="square" lIns="0" tIns="0" rIns="0" bIns="0" rtlCol="0">
            <a:spAutoFit/>
          </a:bodyPr>
          <a:lstStyle/>
          <a:p>
            <a:pPr>
              <a:lnSpc>
                <a:spcPts val="1905"/>
              </a:lnSpc>
            </a:pPr>
            <a:r>
              <a:rPr sz="2000" dirty="0">
                <a:solidFill>
                  <a:srgbClr val="FFFFFF"/>
                </a:solidFill>
                <a:latin typeface="Calibri"/>
                <a:cs typeface="Calibri"/>
              </a:rPr>
              <a:t>49</a:t>
            </a:r>
            <a:endParaRPr sz="2000">
              <a:latin typeface="Calibri"/>
              <a:cs typeface="Calibri"/>
            </a:endParaRPr>
          </a:p>
        </p:txBody>
      </p:sp>
      <p:sp>
        <p:nvSpPr>
          <p:cNvPr id="3" name="object 3"/>
          <p:cNvSpPr/>
          <p:nvPr/>
        </p:nvSpPr>
        <p:spPr>
          <a:xfrm>
            <a:off x="0" y="981076"/>
            <a:ext cx="9144000" cy="587692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14389"/>
            <a:ext cx="9144000" cy="0"/>
          </a:xfrm>
          <a:custGeom>
            <a:avLst/>
            <a:gdLst/>
            <a:ahLst/>
            <a:cxnLst/>
            <a:rect l="l" t="t" r="r" b="b"/>
            <a:pathLst>
              <a:path w="9144000">
                <a:moveTo>
                  <a:pt x="0" y="0"/>
                </a:moveTo>
                <a:lnTo>
                  <a:pt x="9144000" y="0"/>
                </a:lnTo>
              </a:path>
            </a:pathLst>
          </a:custGeom>
          <a:ln w="25400">
            <a:solidFill>
              <a:srgbClr val="4F81BD"/>
            </a:solidFill>
          </a:ln>
        </p:spPr>
        <p:txBody>
          <a:bodyPr wrap="square" lIns="0" tIns="0" rIns="0" bIns="0" rtlCol="0"/>
          <a:lstStyle/>
          <a:p>
            <a:endParaRPr/>
          </a:p>
        </p:txBody>
      </p:sp>
      <p:sp>
        <p:nvSpPr>
          <p:cNvPr id="5" name="object 5"/>
          <p:cNvSpPr/>
          <p:nvPr/>
        </p:nvSpPr>
        <p:spPr>
          <a:xfrm>
            <a:off x="0" y="14389"/>
            <a:ext cx="9144000" cy="954405"/>
          </a:xfrm>
          <a:custGeom>
            <a:avLst/>
            <a:gdLst/>
            <a:ahLst/>
            <a:cxnLst/>
            <a:rect l="l" t="t" r="r" b="b"/>
            <a:pathLst>
              <a:path w="9144000" h="954405">
                <a:moveTo>
                  <a:pt x="9144000" y="954112"/>
                </a:moveTo>
                <a:lnTo>
                  <a:pt x="0" y="954112"/>
                </a:lnTo>
                <a:lnTo>
                  <a:pt x="0" y="0"/>
                </a:lnTo>
              </a:path>
            </a:pathLst>
          </a:custGeom>
          <a:ln w="25400">
            <a:solidFill>
              <a:srgbClr val="4F81BD"/>
            </a:solidFill>
          </a:ln>
        </p:spPr>
        <p:txBody>
          <a:bodyPr wrap="square" lIns="0" tIns="0" rIns="0" bIns="0" rtlCol="0"/>
          <a:lstStyle/>
          <a:p>
            <a:endParaRPr/>
          </a:p>
        </p:txBody>
      </p:sp>
      <p:sp>
        <p:nvSpPr>
          <p:cNvPr id="6" name="object 6"/>
          <p:cNvSpPr txBox="1">
            <a:spLocks noGrp="1"/>
          </p:cNvSpPr>
          <p:nvPr>
            <p:ph type="title"/>
          </p:nvPr>
        </p:nvSpPr>
        <p:spPr>
          <a:xfrm>
            <a:off x="78742" y="24549"/>
            <a:ext cx="8441055" cy="873957"/>
          </a:xfrm>
          <a:prstGeom prst="rect">
            <a:avLst/>
          </a:prstGeom>
        </p:spPr>
        <p:txBody>
          <a:bodyPr vert="horz" wrap="square" lIns="0" tIns="12065" rIns="0" bIns="0" rtlCol="0">
            <a:spAutoFit/>
          </a:bodyPr>
          <a:lstStyle/>
          <a:p>
            <a:pPr marL="12700" marR="5080">
              <a:lnSpc>
                <a:spcPct val="100000"/>
              </a:lnSpc>
              <a:spcBef>
                <a:spcPts val="95"/>
              </a:spcBef>
            </a:pPr>
            <a:r>
              <a:rPr lang="en-US" sz="2800" spc="-20" dirty="0" smtClean="0"/>
              <a:t>School divisions create levels of response and determine the level of response to each behavior</a:t>
            </a:r>
            <a:endParaRPr sz="2800" dirty="0"/>
          </a:p>
        </p:txBody>
      </p:sp>
    </p:spTree>
    <p:custDataLst>
      <p:tags r:id="rId1"/>
    </p:custDataLst>
    <p:extLst>
      <p:ext uri="{BB962C8B-B14F-4D97-AF65-F5344CB8AC3E}">
        <p14:creationId xmlns:p14="http://schemas.microsoft.com/office/powerpoint/2010/main" val="3852638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836705"/>
          </a:xfrm>
        </p:spPr>
        <p:txBody>
          <a:bodyPr/>
          <a:lstStyle/>
          <a:p>
            <a:r>
              <a:rPr lang="en-US" dirty="0"/>
              <a:t>Category BSO</a:t>
            </a:r>
            <a:br>
              <a:rPr lang="en-US" dirty="0"/>
            </a:br>
            <a:endParaRPr lang="en-US" dirty="0"/>
          </a:p>
        </p:txBody>
      </p:sp>
      <p:pic>
        <p:nvPicPr>
          <p:cNvPr id="5" name="Picture 4"/>
          <p:cNvPicPr>
            <a:picLocks noChangeAspect="1"/>
          </p:cNvPicPr>
          <p:nvPr/>
        </p:nvPicPr>
        <p:blipFill>
          <a:blip r:embed="rId4"/>
          <a:stretch>
            <a:fillRect/>
          </a:stretch>
        </p:blipFill>
        <p:spPr>
          <a:xfrm>
            <a:off x="1893093" y="838200"/>
            <a:ext cx="5357813" cy="5113084"/>
          </a:xfrm>
          <a:prstGeom prst="rect">
            <a:avLst/>
          </a:prstGeom>
        </p:spPr>
      </p:pic>
    </p:spTree>
    <p:custDataLst>
      <p:tags r:id="rId1"/>
    </p:custDataLst>
    <p:extLst>
      <p:ext uri="{BB962C8B-B14F-4D97-AF65-F5344CB8AC3E}">
        <p14:creationId xmlns:p14="http://schemas.microsoft.com/office/powerpoint/2010/main" val="167225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816341"/>
          </a:xfrm>
        </p:spPr>
        <p:txBody>
          <a:bodyPr/>
          <a:lstStyle/>
          <a:p>
            <a:r>
              <a:rPr lang="en-US" dirty="0"/>
              <a:t>Category RB</a:t>
            </a:r>
            <a:br>
              <a:rPr lang="en-US" dirty="0"/>
            </a:br>
            <a:endParaRPr lang="en-US" dirty="0"/>
          </a:p>
        </p:txBody>
      </p:sp>
      <p:pic>
        <p:nvPicPr>
          <p:cNvPr id="5" name="Picture 4"/>
          <p:cNvPicPr>
            <a:picLocks noChangeAspect="1"/>
          </p:cNvPicPr>
          <p:nvPr/>
        </p:nvPicPr>
        <p:blipFill>
          <a:blip r:embed="rId3"/>
          <a:stretch>
            <a:fillRect/>
          </a:stretch>
        </p:blipFill>
        <p:spPr>
          <a:xfrm>
            <a:off x="2136505" y="817836"/>
            <a:ext cx="4870990" cy="5101805"/>
          </a:xfrm>
          <a:prstGeom prst="rect">
            <a:avLst/>
          </a:prstGeom>
        </p:spPr>
      </p:pic>
    </p:spTree>
    <p:custDataLst>
      <p:tags r:id="rId1"/>
    </p:custDataLst>
    <p:extLst>
      <p:ext uri="{BB962C8B-B14F-4D97-AF65-F5344CB8AC3E}">
        <p14:creationId xmlns:p14="http://schemas.microsoft.com/office/powerpoint/2010/main" val="281576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BSC</a:t>
            </a:r>
            <a:br>
              <a:rPr lang="en-US" dirty="0"/>
            </a:br>
            <a:endParaRPr lang="en-US" dirty="0"/>
          </a:p>
        </p:txBody>
      </p:sp>
      <p:pic>
        <p:nvPicPr>
          <p:cNvPr id="5" name="Picture 4"/>
          <p:cNvPicPr>
            <a:picLocks noChangeAspect="1"/>
          </p:cNvPicPr>
          <p:nvPr/>
        </p:nvPicPr>
        <p:blipFill>
          <a:blip r:embed="rId3"/>
          <a:stretch>
            <a:fillRect/>
          </a:stretch>
        </p:blipFill>
        <p:spPr>
          <a:xfrm>
            <a:off x="2181150" y="1144495"/>
            <a:ext cx="4781700" cy="4799105"/>
          </a:xfrm>
          <a:prstGeom prst="rect">
            <a:avLst/>
          </a:prstGeom>
        </p:spPr>
      </p:pic>
    </p:spTree>
    <p:custDataLst>
      <p:tags r:id="rId1"/>
    </p:custDataLst>
    <p:extLst>
      <p:ext uri="{BB962C8B-B14F-4D97-AF65-F5344CB8AC3E}">
        <p14:creationId xmlns:p14="http://schemas.microsoft.com/office/powerpoint/2010/main" val="159277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BSC</a:t>
            </a:r>
            <a:br>
              <a:rPr lang="en-US" dirty="0"/>
            </a:br>
            <a:endParaRPr lang="en-US" dirty="0"/>
          </a:p>
        </p:txBody>
      </p:sp>
      <p:pic>
        <p:nvPicPr>
          <p:cNvPr id="6" name="Picture 5"/>
          <p:cNvPicPr>
            <a:picLocks noChangeAspect="1"/>
          </p:cNvPicPr>
          <p:nvPr/>
        </p:nvPicPr>
        <p:blipFill>
          <a:blip r:embed="rId3"/>
          <a:stretch>
            <a:fillRect/>
          </a:stretch>
        </p:blipFill>
        <p:spPr>
          <a:xfrm>
            <a:off x="228600" y="1371600"/>
            <a:ext cx="8231122" cy="3938588"/>
          </a:xfrm>
          <a:prstGeom prst="rect">
            <a:avLst/>
          </a:prstGeom>
        </p:spPr>
      </p:pic>
    </p:spTree>
    <p:custDataLst>
      <p:tags r:id="rId1"/>
    </p:custDataLst>
    <p:extLst>
      <p:ext uri="{BB962C8B-B14F-4D97-AF65-F5344CB8AC3E}">
        <p14:creationId xmlns:p14="http://schemas.microsoft.com/office/powerpoint/2010/main" val="200217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BESO</a:t>
            </a:r>
            <a:br>
              <a:rPr lang="en-US" dirty="0"/>
            </a:br>
            <a:endParaRPr lang="en-US" dirty="0"/>
          </a:p>
        </p:txBody>
      </p:sp>
      <p:pic>
        <p:nvPicPr>
          <p:cNvPr id="4" name="Picture 3"/>
          <p:cNvPicPr>
            <a:picLocks noChangeAspect="1"/>
          </p:cNvPicPr>
          <p:nvPr/>
        </p:nvPicPr>
        <p:blipFill>
          <a:blip r:embed="rId3"/>
          <a:stretch>
            <a:fillRect/>
          </a:stretch>
        </p:blipFill>
        <p:spPr>
          <a:xfrm>
            <a:off x="1652587" y="1144495"/>
            <a:ext cx="5838825" cy="4799105"/>
          </a:xfrm>
          <a:prstGeom prst="rect">
            <a:avLst/>
          </a:prstGeom>
        </p:spPr>
      </p:pic>
    </p:spTree>
    <p:custDataLst>
      <p:tags r:id="rId1"/>
    </p:custDataLst>
    <p:extLst>
      <p:ext uri="{BB962C8B-B14F-4D97-AF65-F5344CB8AC3E}">
        <p14:creationId xmlns:p14="http://schemas.microsoft.com/office/powerpoint/2010/main" val="50083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BESO</a:t>
            </a:r>
            <a:br>
              <a:rPr lang="en-US" dirty="0"/>
            </a:br>
            <a:endParaRPr lang="en-US" dirty="0"/>
          </a:p>
        </p:txBody>
      </p:sp>
      <p:pic>
        <p:nvPicPr>
          <p:cNvPr id="3" name="Picture 2"/>
          <p:cNvPicPr>
            <a:picLocks noChangeAspect="1"/>
          </p:cNvPicPr>
          <p:nvPr/>
        </p:nvPicPr>
        <p:blipFill>
          <a:blip r:embed="rId3"/>
          <a:stretch>
            <a:fillRect/>
          </a:stretch>
        </p:blipFill>
        <p:spPr>
          <a:xfrm>
            <a:off x="1220218" y="1144494"/>
            <a:ext cx="6703563" cy="4570505"/>
          </a:xfrm>
          <a:prstGeom prst="rect">
            <a:avLst/>
          </a:prstGeom>
        </p:spPr>
      </p:pic>
    </p:spTree>
    <p:custDataLst>
      <p:tags r:id="rId1"/>
    </p:custDataLst>
    <p:extLst>
      <p:ext uri="{BB962C8B-B14F-4D97-AF65-F5344CB8AC3E}">
        <p14:creationId xmlns:p14="http://schemas.microsoft.com/office/powerpoint/2010/main" val="2368858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BESO Scenario</a:t>
            </a:r>
            <a:endParaRPr lang="en-US" dirty="0"/>
          </a:p>
        </p:txBody>
      </p:sp>
      <p:sp>
        <p:nvSpPr>
          <p:cNvPr id="3" name="Content Placeholder 2"/>
          <p:cNvSpPr>
            <a:spLocks noGrp="1"/>
          </p:cNvSpPr>
          <p:nvPr>
            <p:ph idx="1"/>
          </p:nvPr>
        </p:nvSpPr>
        <p:spPr/>
        <p:txBody>
          <a:bodyPr>
            <a:normAutofit lnSpcReduction="10000"/>
          </a:bodyPr>
          <a:lstStyle/>
          <a:p>
            <a:r>
              <a:rPr lang="en-US" dirty="0" smtClean="0"/>
              <a:t>Kelsey arrived at school high one morning. </a:t>
            </a:r>
          </a:p>
          <a:p>
            <a:endParaRPr lang="en-US" dirty="0"/>
          </a:p>
          <a:p>
            <a:r>
              <a:rPr lang="en-US" i="1" dirty="0" smtClean="0"/>
              <a:t>What harm was caused?</a:t>
            </a:r>
          </a:p>
          <a:p>
            <a:endParaRPr lang="en-US" i="1" dirty="0"/>
          </a:p>
          <a:p>
            <a:r>
              <a:rPr lang="en-US" dirty="0"/>
              <a:t>BESO6- Being under the influence of controlled substances, illegal drugs, inhalants, or synthetic hallucinogens or unauthorized prescription medications</a:t>
            </a:r>
          </a:p>
        </p:txBody>
      </p:sp>
    </p:spTree>
    <p:custDataLst>
      <p:tags r:id="rId1"/>
    </p:custDataLst>
    <p:extLst>
      <p:ext uri="{BB962C8B-B14F-4D97-AF65-F5344CB8AC3E}">
        <p14:creationId xmlns:p14="http://schemas.microsoft.com/office/powerpoint/2010/main" val="2431211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br>
              <a:rPr lang="en-US" dirty="0"/>
            </a:br>
            <a:endParaRPr lang="en-US" dirty="0"/>
          </a:p>
        </p:txBody>
      </p:sp>
      <p:sp>
        <p:nvSpPr>
          <p:cNvPr id="3" name="Content Placeholder 2"/>
          <p:cNvSpPr>
            <a:spLocks noGrp="1"/>
          </p:cNvSpPr>
          <p:nvPr>
            <p:ph idx="1"/>
          </p:nvPr>
        </p:nvSpPr>
        <p:spPr>
          <a:xfrm>
            <a:off x="457200" y="1295400"/>
            <a:ext cx="8153400" cy="4648200"/>
          </a:xfrm>
        </p:spPr>
        <p:txBody>
          <a:bodyPr>
            <a:normAutofit/>
          </a:bodyPr>
          <a:lstStyle/>
          <a:p>
            <a:pPr marL="0" indent="0">
              <a:buNone/>
            </a:pPr>
            <a:r>
              <a:rPr lang="en-US" dirty="0" smtClean="0"/>
              <a:t>Event: </a:t>
            </a:r>
            <a:r>
              <a:rPr lang="en-US" dirty="0"/>
              <a:t>Kelsey arrived at school high one morning </a:t>
            </a:r>
            <a:endParaRPr lang="en-US" dirty="0" smtClean="0"/>
          </a:p>
          <a:p>
            <a:r>
              <a:rPr lang="en-US" smtClean="0"/>
              <a:t>What </a:t>
            </a:r>
            <a:r>
              <a:rPr lang="en-US" dirty="0"/>
              <a:t>level of response would this behavior get in your division on the first </a:t>
            </a:r>
            <a:r>
              <a:rPr lang="en-US" dirty="0" smtClean="0"/>
              <a:t>event reported to the administration assuming the teacher has taken steps to change the behavior? </a:t>
            </a:r>
          </a:p>
          <a:p>
            <a:r>
              <a:rPr lang="en-US" dirty="0" smtClean="0"/>
              <a:t>What </a:t>
            </a:r>
            <a:r>
              <a:rPr lang="en-US" dirty="0"/>
              <a:t>sanction, instructional support, and behavioral interventions are in that level?</a:t>
            </a:r>
          </a:p>
          <a:p>
            <a:endParaRPr lang="en-US" dirty="0"/>
          </a:p>
        </p:txBody>
      </p:sp>
    </p:spTree>
    <p:custDataLst>
      <p:tags r:id="rId1"/>
    </p:custDataLst>
    <p:extLst>
      <p:ext uri="{BB962C8B-B14F-4D97-AF65-F5344CB8AC3E}">
        <p14:creationId xmlns:p14="http://schemas.microsoft.com/office/powerpoint/2010/main" val="30432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BPD</a:t>
            </a:r>
            <a:br>
              <a:rPr lang="en-US" dirty="0"/>
            </a:br>
            <a:endParaRPr lang="en-US" dirty="0"/>
          </a:p>
        </p:txBody>
      </p:sp>
      <p:pic>
        <p:nvPicPr>
          <p:cNvPr id="4" name="Picture 3"/>
          <p:cNvPicPr>
            <a:picLocks noChangeAspect="1"/>
          </p:cNvPicPr>
          <p:nvPr/>
        </p:nvPicPr>
        <p:blipFill>
          <a:blip r:embed="rId4"/>
          <a:stretch>
            <a:fillRect/>
          </a:stretch>
        </p:blipFill>
        <p:spPr>
          <a:xfrm>
            <a:off x="1662112" y="1144495"/>
            <a:ext cx="5819775" cy="4799105"/>
          </a:xfrm>
          <a:prstGeom prst="rect">
            <a:avLst/>
          </a:prstGeom>
        </p:spPr>
      </p:pic>
    </p:spTree>
    <p:custDataLst>
      <p:tags r:id="rId1"/>
    </p:custDataLst>
    <p:extLst>
      <p:ext uri="{BB962C8B-B14F-4D97-AF65-F5344CB8AC3E}">
        <p14:creationId xmlns:p14="http://schemas.microsoft.com/office/powerpoint/2010/main" val="379518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p:txBody>
          <a:bodyPr>
            <a:normAutofit/>
          </a:bodyPr>
          <a:lstStyle/>
          <a:p>
            <a:r>
              <a:rPr lang="en-US" i="1" dirty="0" smtClean="0"/>
              <a:t>Model Guidance for Positive and Preventative Code of Student Conduct </a:t>
            </a:r>
          </a:p>
          <a:p>
            <a:r>
              <a:rPr lang="en-US" dirty="0" smtClean="0"/>
              <a:t>Behavior </a:t>
            </a:r>
            <a:r>
              <a:rPr lang="en-US" dirty="0"/>
              <a:t>Categories and Responding to </a:t>
            </a:r>
            <a:r>
              <a:rPr lang="en-US" dirty="0" smtClean="0"/>
              <a:t>Behavior</a:t>
            </a:r>
          </a:p>
          <a:p>
            <a:r>
              <a:rPr lang="en-US" dirty="0" smtClean="0"/>
              <a:t>Local Authorization Code</a:t>
            </a:r>
          </a:p>
          <a:p>
            <a:r>
              <a:rPr lang="en-US" dirty="0" smtClean="0"/>
              <a:t>Tentative timeline</a:t>
            </a:r>
          </a:p>
          <a:p>
            <a:r>
              <a:rPr lang="en-US" dirty="0" smtClean="0"/>
              <a:t>Questions</a:t>
            </a:r>
            <a:endParaRPr lang="en-US" dirty="0"/>
          </a:p>
        </p:txBody>
      </p:sp>
    </p:spTree>
    <p:custDataLst>
      <p:tags r:id="rId1"/>
    </p:custDataLst>
    <p:extLst>
      <p:ext uri="{BB962C8B-B14F-4D97-AF65-F5344CB8AC3E}">
        <p14:creationId xmlns:p14="http://schemas.microsoft.com/office/powerpoint/2010/main" val="406007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9144000" cy="1143000"/>
          </a:xfrm>
        </p:spPr>
        <p:txBody>
          <a:bodyPr/>
          <a:lstStyle/>
          <a:p>
            <a:r>
              <a:rPr lang="en-US" sz="6000" dirty="0" smtClean="0"/>
              <a:t>Obtaining a Local Authorization Behavior Code</a:t>
            </a:r>
            <a:endParaRPr lang="en-US" sz="6000" dirty="0"/>
          </a:p>
        </p:txBody>
      </p:sp>
    </p:spTree>
    <p:custDataLst>
      <p:tags r:id="rId1"/>
    </p:custDataLst>
    <p:extLst>
      <p:ext uri="{BB962C8B-B14F-4D97-AF65-F5344CB8AC3E}">
        <p14:creationId xmlns:p14="http://schemas.microsoft.com/office/powerpoint/2010/main" val="2626531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
            <a:ext cx="9144000" cy="1446305"/>
          </a:xfrm>
        </p:spPr>
        <p:txBody>
          <a:bodyPr/>
          <a:lstStyle/>
          <a:p>
            <a:r>
              <a:rPr lang="en-US" dirty="0"/>
              <a:t>Local Authorization Code/Other Explanation</a:t>
            </a:r>
            <a:r>
              <a:rPr lang="en-US" i="1" dirty="0"/>
              <a:t/>
            </a:r>
            <a:br>
              <a:rPr lang="en-US" i="1" dirty="0"/>
            </a:br>
            <a:endParaRPr lang="en-US" dirty="0"/>
          </a:p>
        </p:txBody>
      </p:sp>
      <p:sp>
        <p:nvSpPr>
          <p:cNvPr id="5" name="Content Placeholder 4"/>
          <p:cNvSpPr>
            <a:spLocks noGrp="1"/>
          </p:cNvSpPr>
          <p:nvPr>
            <p:ph idx="1"/>
          </p:nvPr>
        </p:nvSpPr>
        <p:spPr/>
        <p:txBody>
          <a:bodyPr>
            <a:normAutofit/>
          </a:bodyPr>
          <a:lstStyle/>
          <a:p>
            <a:r>
              <a:rPr lang="en-US" dirty="0" smtClean="0"/>
              <a:t>Established process for obtaining a Local Authorization Code for any behavior not identified in the existing behavior codes</a:t>
            </a:r>
          </a:p>
          <a:p>
            <a:r>
              <a:rPr lang="en-US" dirty="0" smtClean="0"/>
              <a:t>This is to track behaviors that need codes, to prevent having too many codes, and to ensure accurate reporting</a:t>
            </a:r>
          </a:p>
        </p:txBody>
      </p:sp>
    </p:spTree>
    <p:custDataLst>
      <p:tags r:id="rId1"/>
    </p:custDataLst>
    <p:extLst>
      <p:ext uri="{BB962C8B-B14F-4D97-AF65-F5344CB8AC3E}">
        <p14:creationId xmlns:p14="http://schemas.microsoft.com/office/powerpoint/2010/main" val="2317539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989105"/>
          </a:xfrm>
        </p:spPr>
        <p:txBody>
          <a:bodyPr/>
          <a:lstStyle/>
          <a:p>
            <a:r>
              <a:rPr lang="en-US" dirty="0" smtClean="0"/>
              <a:t>Obtaining a Local Authorization Code </a:t>
            </a:r>
            <a:endParaRPr lang="en-US" dirty="0"/>
          </a:p>
        </p:txBody>
      </p:sp>
      <p:sp>
        <p:nvSpPr>
          <p:cNvPr id="3" name="Content Placeholder 2"/>
          <p:cNvSpPr>
            <a:spLocks noGrp="1"/>
          </p:cNvSpPr>
          <p:nvPr>
            <p:ph idx="1"/>
          </p:nvPr>
        </p:nvSpPr>
        <p:spPr/>
        <p:txBody>
          <a:bodyPr/>
          <a:lstStyle/>
          <a:p>
            <a:r>
              <a:rPr lang="en-US" dirty="0" smtClean="0"/>
              <a:t>Ask </a:t>
            </a:r>
            <a:r>
              <a:rPr lang="en-US" i="1" dirty="0" smtClean="0"/>
              <a:t>“What harm was caused?”</a:t>
            </a:r>
          </a:p>
          <a:p>
            <a:pPr lvl="1"/>
            <a:r>
              <a:rPr lang="en-US" dirty="0"/>
              <a:t>This will aid in selecting a behavior category</a:t>
            </a:r>
            <a:r>
              <a:rPr lang="en-US" dirty="0" smtClean="0"/>
              <a:t>.</a:t>
            </a:r>
          </a:p>
          <a:p>
            <a:r>
              <a:rPr lang="en-US" dirty="0"/>
              <a:t>Call or email us directly</a:t>
            </a:r>
          </a:p>
          <a:p>
            <a:r>
              <a:rPr lang="en-US" dirty="0" smtClean="0"/>
              <a:t>This code will be stored for one year with LEA permissions.</a:t>
            </a:r>
          </a:p>
          <a:p>
            <a:r>
              <a:rPr lang="en-US" dirty="0" smtClean="0"/>
              <a:t>We will review before the next school year.</a:t>
            </a:r>
          </a:p>
          <a:p>
            <a:pPr lvl="1"/>
            <a:endParaRPr lang="en-US" dirty="0"/>
          </a:p>
          <a:p>
            <a:pPr marL="457200" lvl="1" indent="0">
              <a:buNone/>
            </a:pPr>
            <a:endParaRPr lang="en-US" dirty="0" smtClean="0"/>
          </a:p>
          <a:p>
            <a:pPr marL="457200" lvl="1" indent="0">
              <a:buNone/>
            </a:pPr>
            <a:endParaRPr lang="en-US" dirty="0"/>
          </a:p>
        </p:txBody>
      </p:sp>
    </p:spTree>
    <p:custDataLst>
      <p:tags r:id="rId1"/>
    </p:custDataLst>
    <p:extLst>
      <p:ext uri="{BB962C8B-B14F-4D97-AF65-F5344CB8AC3E}">
        <p14:creationId xmlns:p14="http://schemas.microsoft.com/office/powerpoint/2010/main" val="90543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1143000"/>
          </a:xfrm>
        </p:spPr>
        <p:txBody>
          <a:bodyPr/>
          <a:lstStyle/>
          <a:p>
            <a:r>
              <a:rPr lang="en-US" sz="6000" dirty="0" smtClean="0"/>
              <a:t>Responding to Behavior</a:t>
            </a:r>
            <a:endParaRPr lang="en-US" sz="6000" dirty="0"/>
          </a:p>
        </p:txBody>
      </p:sp>
    </p:spTree>
    <p:custDataLst>
      <p:tags r:id="rId1"/>
    </p:custDataLst>
    <p:extLst>
      <p:ext uri="{BB962C8B-B14F-4D97-AF65-F5344CB8AC3E}">
        <p14:creationId xmlns:p14="http://schemas.microsoft.com/office/powerpoint/2010/main" val="2039266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6431" y="2834246"/>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2439547" y="2865433"/>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Event</a:t>
            </a:r>
            <a:endParaRPr lang="en-US" dirty="0">
              <a:solidFill>
                <a:schemeClr val="tx1"/>
              </a:solidFill>
            </a:endParaRPr>
          </a:p>
        </p:txBody>
      </p:sp>
      <p:sp>
        <p:nvSpPr>
          <p:cNvPr id="4" name="Rounded Rectangle 3"/>
          <p:cNvSpPr/>
          <p:nvPr/>
        </p:nvSpPr>
        <p:spPr>
          <a:xfrm>
            <a:off x="4298532" y="1917111"/>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4269034" y="2953636"/>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4269033" y="3955212"/>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1985394" y="31603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3785905" y="26508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808890" y="320834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3784982" y="376344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99014">
            <a:off x="6007120" y="18281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983821" y="236331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83821" y="33245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983821" y="422025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08291" y="1379324"/>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1 </a:t>
            </a:r>
          </a:p>
          <a:p>
            <a:pPr algn="ctr"/>
            <a:r>
              <a:rPr lang="en-US" sz="1200" dirty="0" smtClean="0">
                <a:solidFill>
                  <a:schemeClr val="tx1"/>
                </a:solidFill>
              </a:rPr>
              <a:t>Response 1</a:t>
            </a:r>
            <a:endParaRPr lang="en-US" sz="1200" dirty="0">
              <a:solidFill>
                <a:schemeClr val="tx1"/>
              </a:solidFill>
            </a:endParaRPr>
          </a:p>
        </p:txBody>
      </p:sp>
      <p:sp>
        <p:nvSpPr>
          <p:cNvPr id="17" name="Rounded Rectangle 16"/>
          <p:cNvSpPr/>
          <p:nvPr/>
        </p:nvSpPr>
        <p:spPr>
          <a:xfrm>
            <a:off x="6477001" y="2264108"/>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1 Response 2</a:t>
            </a:r>
            <a:endParaRPr lang="en-US" sz="1200" dirty="0">
              <a:solidFill>
                <a:schemeClr val="tx1"/>
              </a:solidFill>
            </a:endParaRPr>
          </a:p>
        </p:txBody>
      </p:sp>
      <p:sp>
        <p:nvSpPr>
          <p:cNvPr id="18" name="Rounded Rectangle 17"/>
          <p:cNvSpPr/>
          <p:nvPr/>
        </p:nvSpPr>
        <p:spPr>
          <a:xfrm>
            <a:off x="6477001" y="3148892"/>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2 Response 1</a:t>
            </a:r>
            <a:endParaRPr lang="en-US" sz="1200" dirty="0">
              <a:solidFill>
                <a:schemeClr val="tx1"/>
              </a:solidFill>
            </a:endParaRPr>
          </a:p>
        </p:txBody>
      </p:sp>
      <p:sp>
        <p:nvSpPr>
          <p:cNvPr id="19" name="Rounded Rectangle 18"/>
          <p:cNvSpPr/>
          <p:nvPr/>
        </p:nvSpPr>
        <p:spPr>
          <a:xfrm>
            <a:off x="6477000" y="4038600"/>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2 Behavior 1 Response 1</a:t>
            </a:r>
            <a:endParaRPr lang="en-US" sz="1200"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
        <p:nvSpPr>
          <p:cNvPr id="21" name="Right Arrow 20"/>
          <p:cNvSpPr/>
          <p:nvPr/>
        </p:nvSpPr>
        <p:spPr>
          <a:xfrm rot="5400000">
            <a:off x="2854890" y="394508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361225" y="4546390"/>
            <a:ext cx="1340182" cy="849277"/>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 Record: Victims</a:t>
            </a:r>
            <a:endParaRPr lang="en-US" dirty="0">
              <a:solidFill>
                <a:schemeClr val="tx1"/>
              </a:solidFill>
            </a:endParaRPr>
          </a:p>
        </p:txBody>
      </p:sp>
    </p:spTree>
    <p:custDataLst>
      <p:tags r:id="rId1"/>
    </p:custDataLst>
    <p:extLst>
      <p:ext uri="{BB962C8B-B14F-4D97-AF65-F5344CB8AC3E}">
        <p14:creationId xmlns:p14="http://schemas.microsoft.com/office/powerpoint/2010/main" val="3052400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311400"/>
            <a:ext cx="6400800" cy="2717800"/>
          </a:xfrm>
        </p:spPr>
        <p:txBody>
          <a:bodyPr/>
          <a:lstStyle/>
          <a:p>
            <a:r>
              <a:rPr lang="en-US" dirty="0" smtClean="0"/>
              <a:t>How can I relay this information to the right people?</a:t>
            </a:r>
          </a:p>
          <a:p>
            <a:endParaRPr lang="en-US" dirty="0" smtClean="0"/>
          </a:p>
          <a:p>
            <a:r>
              <a:rPr lang="en-US" dirty="0"/>
              <a:t>What resources could assist you?</a:t>
            </a:r>
          </a:p>
          <a:p>
            <a:endParaRPr lang="en-US" dirty="0"/>
          </a:p>
          <a:p>
            <a:endParaRPr lang="en-US" dirty="0"/>
          </a:p>
        </p:txBody>
      </p:sp>
      <p:sp>
        <p:nvSpPr>
          <p:cNvPr id="3" name="Title 2"/>
          <p:cNvSpPr>
            <a:spLocks noGrp="1"/>
          </p:cNvSpPr>
          <p:nvPr>
            <p:ph type="title"/>
          </p:nvPr>
        </p:nvSpPr>
        <p:spPr/>
        <p:txBody>
          <a:bodyPr/>
          <a:lstStyle/>
          <a:p>
            <a:r>
              <a:rPr lang="en-US" dirty="0" smtClean="0"/>
              <a:t>Keeping </a:t>
            </a:r>
            <a:r>
              <a:rPr lang="en-US" dirty="0"/>
              <a:t>the Conversation Going</a:t>
            </a:r>
          </a:p>
        </p:txBody>
      </p:sp>
    </p:spTree>
    <p:custDataLst>
      <p:tags r:id="rId1"/>
    </p:custDataLst>
    <p:extLst>
      <p:ext uri="{BB962C8B-B14F-4D97-AF65-F5344CB8AC3E}">
        <p14:creationId xmlns:p14="http://schemas.microsoft.com/office/powerpoint/2010/main" val="2583593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3098" r="1462" b="11062"/>
          <a:stretch/>
        </p:blipFill>
        <p:spPr>
          <a:xfrm>
            <a:off x="76200" y="304800"/>
            <a:ext cx="8868659" cy="5105400"/>
          </a:xfrm>
          <a:prstGeom prst="rect">
            <a:avLst/>
          </a:prstGeom>
        </p:spPr>
      </p:pic>
    </p:spTree>
    <p:custDataLst>
      <p:tags r:id="rId1"/>
    </p:custDataLst>
    <p:extLst>
      <p:ext uri="{BB962C8B-B14F-4D97-AF65-F5344CB8AC3E}">
        <p14:creationId xmlns:p14="http://schemas.microsoft.com/office/powerpoint/2010/main" val="217426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 y="0"/>
            <a:ext cx="9162585" cy="1143000"/>
          </a:xfrm>
        </p:spPr>
        <p:txBody>
          <a:bodyPr/>
          <a:lstStyle/>
          <a:p>
            <a:pPr marL="571500" indent="-571500"/>
            <a:r>
              <a:rPr lang="en-US" dirty="0" smtClean="0"/>
              <a:t>Tentative Timeline</a:t>
            </a:r>
            <a:endParaRPr lang="en-US" sz="5400" dirty="0"/>
          </a:p>
        </p:txBody>
      </p:sp>
      <p:sp>
        <p:nvSpPr>
          <p:cNvPr id="3" name="Content Placeholder 2"/>
          <p:cNvSpPr>
            <a:spLocks noGrp="1"/>
          </p:cNvSpPr>
          <p:nvPr>
            <p:ph idx="1"/>
          </p:nvPr>
        </p:nvSpPr>
        <p:spPr>
          <a:xfrm>
            <a:off x="33454" y="1295400"/>
            <a:ext cx="8991600" cy="4572000"/>
          </a:xfrm>
          <a:prstGeom prst="rect">
            <a:avLst/>
          </a:prstGeom>
        </p:spPr>
        <p:txBody>
          <a:bodyPr>
            <a:noAutofit/>
          </a:bodyPr>
          <a:lstStyle/>
          <a:p>
            <a:pPr>
              <a:spcBef>
                <a:spcPts val="0"/>
              </a:spcBef>
              <a:spcAft>
                <a:spcPts val="1200"/>
              </a:spcAft>
              <a:buFont typeface="Wingdings" panose="05000000000000000000" pitchFamily="2" charset="2"/>
              <a:buChar char="v"/>
            </a:pPr>
            <a:r>
              <a:rPr lang="en-US" sz="1800" b="1" dirty="0">
                <a:solidFill>
                  <a:srgbClr val="000000"/>
                </a:solidFill>
              </a:rPr>
              <a:t>2020-2021 School Year-Divisions implementing new Model Guidance (ongoing at LEA level)</a:t>
            </a:r>
          </a:p>
          <a:p>
            <a:pPr>
              <a:spcBef>
                <a:spcPts val="0"/>
              </a:spcBef>
              <a:spcAft>
                <a:spcPts val="1200"/>
              </a:spcAft>
              <a:buFont typeface="Wingdings" panose="05000000000000000000" pitchFamily="2" charset="2"/>
              <a:buChar char="v"/>
            </a:pPr>
            <a:r>
              <a:rPr lang="en-US" sz="1800" b="1" dirty="0">
                <a:solidFill>
                  <a:srgbClr val="000000"/>
                </a:solidFill>
              </a:rPr>
              <a:t>2020-2021 – Quarterly Webinars </a:t>
            </a:r>
          </a:p>
          <a:p>
            <a:pPr>
              <a:spcBef>
                <a:spcPts val="0"/>
              </a:spcBef>
              <a:spcAft>
                <a:spcPts val="1200"/>
              </a:spcAft>
              <a:buFont typeface="Wingdings" panose="05000000000000000000" pitchFamily="2" charset="2"/>
              <a:buChar char="v"/>
            </a:pPr>
            <a:r>
              <a:rPr lang="en-US" sz="1800" b="1" dirty="0">
                <a:solidFill>
                  <a:srgbClr val="000000"/>
                </a:solidFill>
              </a:rPr>
              <a:t>July 16, 2021 – Final DCV submission closes.</a:t>
            </a:r>
          </a:p>
          <a:p>
            <a:pPr>
              <a:spcBef>
                <a:spcPts val="0"/>
              </a:spcBef>
              <a:spcAft>
                <a:spcPts val="1200"/>
              </a:spcAft>
              <a:buFont typeface="Wingdings" panose="05000000000000000000" pitchFamily="2" charset="2"/>
              <a:buChar char="v"/>
            </a:pPr>
            <a:r>
              <a:rPr lang="en-US" sz="1800" b="1" dirty="0">
                <a:solidFill>
                  <a:srgbClr val="000000"/>
                </a:solidFill>
              </a:rPr>
              <a:t>October 1, 2021 – Web form opens for reporting Persistently Dangerous </a:t>
            </a:r>
            <a:r>
              <a:rPr lang="en-US" sz="1800" b="1" dirty="0" smtClean="0">
                <a:solidFill>
                  <a:srgbClr val="000000"/>
                </a:solidFill>
              </a:rPr>
              <a:t>Events</a:t>
            </a:r>
            <a:endParaRPr lang="en-US" sz="1800" b="1" dirty="0">
              <a:solidFill>
                <a:srgbClr val="000000"/>
              </a:solidFill>
            </a:endParaRPr>
          </a:p>
          <a:p>
            <a:pPr>
              <a:spcBef>
                <a:spcPts val="0"/>
              </a:spcBef>
              <a:spcAft>
                <a:spcPts val="1200"/>
              </a:spcAft>
              <a:buFont typeface="Wingdings" panose="05000000000000000000" pitchFamily="2" charset="2"/>
              <a:buChar char="v"/>
            </a:pPr>
            <a:r>
              <a:rPr lang="en-US" sz="1800" b="1" i="1" dirty="0">
                <a:solidFill>
                  <a:srgbClr val="000000"/>
                </a:solidFill>
              </a:rPr>
              <a:t>October 1, </a:t>
            </a:r>
            <a:r>
              <a:rPr lang="en-US" sz="1800" b="1" i="1" dirty="0" smtClean="0">
                <a:solidFill>
                  <a:srgbClr val="000000"/>
                </a:solidFill>
              </a:rPr>
              <a:t>2021* </a:t>
            </a:r>
            <a:r>
              <a:rPr lang="en-US" sz="1800" b="1" dirty="0">
                <a:solidFill>
                  <a:srgbClr val="000000"/>
                </a:solidFill>
              </a:rPr>
              <a:t>– </a:t>
            </a:r>
            <a:r>
              <a:rPr lang="en-US" sz="1800" b="1" i="1" dirty="0">
                <a:solidFill>
                  <a:srgbClr val="000000"/>
                </a:solidFill>
              </a:rPr>
              <a:t>February 1, 2022*</a:t>
            </a:r>
            <a:r>
              <a:rPr lang="en-US" sz="1800" b="1" dirty="0">
                <a:solidFill>
                  <a:srgbClr val="000000"/>
                </a:solidFill>
              </a:rPr>
              <a:t>- Pre-submission to SBAR is open.</a:t>
            </a:r>
          </a:p>
          <a:p>
            <a:pPr>
              <a:spcBef>
                <a:spcPts val="0"/>
              </a:spcBef>
              <a:spcAft>
                <a:spcPts val="1200"/>
              </a:spcAft>
              <a:buFont typeface="Wingdings" panose="05000000000000000000" pitchFamily="2" charset="2"/>
              <a:buChar char="v"/>
            </a:pPr>
            <a:r>
              <a:rPr lang="en-US" sz="1800" b="1" i="1" dirty="0">
                <a:solidFill>
                  <a:srgbClr val="000000"/>
                </a:solidFill>
              </a:rPr>
              <a:t>March 1, 2022* </a:t>
            </a:r>
            <a:r>
              <a:rPr lang="en-US" sz="1800" b="1" dirty="0">
                <a:solidFill>
                  <a:srgbClr val="000000"/>
                </a:solidFill>
              </a:rPr>
              <a:t>– Preliminary SBAR submission due</a:t>
            </a:r>
          </a:p>
          <a:p>
            <a:pPr>
              <a:spcBef>
                <a:spcPts val="0"/>
              </a:spcBef>
              <a:spcAft>
                <a:spcPts val="1200"/>
              </a:spcAft>
              <a:buFont typeface="Wingdings" panose="05000000000000000000" pitchFamily="2" charset="2"/>
              <a:buChar char="v"/>
            </a:pPr>
            <a:r>
              <a:rPr lang="en-US" sz="1800" b="1" dirty="0">
                <a:solidFill>
                  <a:srgbClr val="000000"/>
                </a:solidFill>
              </a:rPr>
              <a:t>July 31, 2022 – End of Year SBAR submission due</a:t>
            </a:r>
          </a:p>
          <a:p>
            <a:pPr>
              <a:spcBef>
                <a:spcPts val="0"/>
              </a:spcBef>
              <a:spcAft>
                <a:spcPts val="1200"/>
              </a:spcAft>
              <a:buFont typeface="Wingdings" panose="05000000000000000000" pitchFamily="2" charset="2"/>
              <a:buChar char="v"/>
            </a:pPr>
            <a:r>
              <a:rPr lang="en-US" sz="1800" b="1" dirty="0">
                <a:solidFill>
                  <a:srgbClr val="000000"/>
                </a:solidFill>
              </a:rPr>
              <a:t>Fall 2022- SBAR Build-a-Table will be available</a:t>
            </a:r>
          </a:p>
          <a:p>
            <a:pPr marL="0" lvl="0" indent="0">
              <a:buNone/>
            </a:pPr>
            <a:endParaRPr lang="en-US" sz="1700" b="1" dirty="0" smtClean="0">
              <a:solidFill>
                <a:srgbClr val="000000"/>
              </a:solidFill>
            </a:endParaRPr>
          </a:p>
          <a:p>
            <a:pPr marL="0" lvl="0" indent="0">
              <a:buNone/>
            </a:pPr>
            <a:r>
              <a:rPr lang="en-US" sz="1700" b="1" i="1" dirty="0" smtClean="0">
                <a:solidFill>
                  <a:srgbClr val="000000"/>
                </a:solidFill>
              </a:rPr>
              <a:t>*Date subject to slight change</a:t>
            </a:r>
            <a:endParaRPr lang="en-US" sz="1700" i="1" dirty="0"/>
          </a:p>
        </p:txBody>
      </p:sp>
    </p:spTree>
    <p:custDataLst>
      <p:tags r:id="rId1"/>
    </p:custDataLst>
    <p:extLst>
      <p:ext uri="{BB962C8B-B14F-4D97-AF65-F5344CB8AC3E}">
        <p14:creationId xmlns:p14="http://schemas.microsoft.com/office/powerpoint/2010/main" val="2867067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Contact Information</a:t>
            </a:r>
          </a:p>
        </p:txBody>
      </p:sp>
      <p:sp>
        <p:nvSpPr>
          <p:cNvPr id="136195" name="Rectangle 3"/>
          <p:cNvSpPr>
            <a:spLocks noGrp="1" noChangeArrowheads="1"/>
          </p:cNvSpPr>
          <p:nvPr>
            <p:ph idx="1"/>
          </p:nvPr>
        </p:nvSpPr>
        <p:spPr/>
        <p:txBody>
          <a:bodyPr>
            <a:normAutofit/>
          </a:bodyPr>
          <a:lstStyle/>
          <a:p>
            <a:r>
              <a:rPr lang="en-US" dirty="0"/>
              <a:t>E-Mail:</a:t>
            </a:r>
          </a:p>
          <a:p>
            <a:pPr lvl="1">
              <a:buFontTx/>
              <a:buChar char="•"/>
            </a:pPr>
            <a:r>
              <a:rPr lang="en-US" sz="2600" dirty="0" smtClean="0">
                <a:solidFill>
                  <a:schemeClr val="hlink"/>
                </a:solidFill>
                <a:hlinkClick r:id="rId4"/>
              </a:rPr>
              <a:t>ResultsHelp@doe.virginia.gov</a:t>
            </a:r>
            <a:endParaRPr lang="en-US" sz="2600" dirty="0" smtClean="0">
              <a:solidFill>
                <a:schemeClr val="hlink"/>
              </a:solidFill>
            </a:endParaRPr>
          </a:p>
          <a:p>
            <a:pPr lvl="1">
              <a:buFontTx/>
              <a:buChar char="•"/>
            </a:pPr>
            <a:r>
              <a:rPr lang="en-US" sz="2600" dirty="0" smtClean="0">
                <a:solidFill>
                  <a:schemeClr val="hlink"/>
                </a:solidFill>
                <a:hlinkClick r:id="rId5"/>
              </a:rPr>
              <a:t>Brittney.Kanard@doe.Virginia.gov</a:t>
            </a:r>
            <a:endParaRPr lang="en-US" sz="2600" dirty="0" smtClean="0">
              <a:solidFill>
                <a:schemeClr val="hlink"/>
              </a:solidFill>
            </a:endParaRPr>
          </a:p>
          <a:p>
            <a:pPr lvl="1">
              <a:buFontTx/>
              <a:buChar char="•"/>
            </a:pPr>
            <a:r>
              <a:rPr lang="en-US" sz="2600" dirty="0" smtClean="0">
                <a:solidFill>
                  <a:schemeClr val="hlink"/>
                </a:solidFill>
                <a:hlinkClick r:id="rId6"/>
              </a:rPr>
              <a:t>Rebecca.Kahila@doe.Virginia.gov</a:t>
            </a:r>
            <a:endParaRPr lang="en-US" sz="2600" dirty="0">
              <a:solidFill>
                <a:schemeClr val="hlink"/>
              </a:solidFill>
            </a:endParaRPr>
          </a:p>
          <a:p>
            <a:pPr lvl="1">
              <a:buFontTx/>
              <a:buChar char="•"/>
            </a:pPr>
            <a:r>
              <a:rPr lang="en-US" sz="2600" u="sng" dirty="0" smtClean="0">
                <a:solidFill>
                  <a:schemeClr val="hlink"/>
                </a:solidFill>
              </a:rPr>
              <a:t>Susan.M.Williams@doe.virginia.gov</a:t>
            </a:r>
            <a:endParaRPr lang="en-US" sz="2600" u="sng" dirty="0">
              <a:solidFill>
                <a:schemeClr val="hlink"/>
              </a:solidFill>
            </a:endParaRPr>
          </a:p>
          <a:p>
            <a:pPr lvl="1">
              <a:buFontTx/>
              <a:buChar char="•"/>
            </a:pPr>
            <a:endParaRPr lang="en-US" sz="800" dirty="0"/>
          </a:p>
          <a:p>
            <a:r>
              <a:rPr lang="en-US" dirty="0"/>
              <a:t>Phone:</a:t>
            </a:r>
          </a:p>
          <a:p>
            <a:pPr lvl="1">
              <a:buFontTx/>
              <a:buChar char="•"/>
            </a:pPr>
            <a:r>
              <a:rPr lang="en-US" dirty="0"/>
              <a:t>(</a:t>
            </a:r>
            <a:r>
              <a:rPr lang="en-US" dirty="0" smtClean="0"/>
              <a:t>804) 225-3909</a:t>
            </a:r>
            <a:endParaRPr lang="en-US" dirty="0"/>
          </a:p>
          <a:p>
            <a:pPr lvl="1">
              <a:buFontTx/>
              <a:buChar char="•"/>
            </a:pPr>
            <a:endParaRPr lang="en-US" sz="8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a:srcRect r="50000" b="8299"/>
          <a:stretch/>
        </p:blipFill>
        <p:spPr>
          <a:xfrm>
            <a:off x="109308" y="304800"/>
            <a:ext cx="8863595" cy="4572000"/>
          </a:xfrm>
          <a:prstGeom prst="rect">
            <a:avLst/>
          </a:prstGeom>
        </p:spPr>
      </p:pic>
      <p:sp>
        <p:nvSpPr>
          <p:cNvPr id="6" name="Rectangle 5"/>
          <p:cNvSpPr/>
          <p:nvPr/>
        </p:nvSpPr>
        <p:spPr>
          <a:xfrm>
            <a:off x="838200" y="5105400"/>
            <a:ext cx="7086600" cy="369332"/>
          </a:xfrm>
          <a:prstGeom prst="rect">
            <a:avLst/>
          </a:prstGeom>
        </p:spPr>
        <p:txBody>
          <a:bodyPr wrap="square">
            <a:spAutoFit/>
          </a:bodyPr>
          <a:lstStyle/>
          <a:p>
            <a:r>
              <a:rPr lang="en-US" dirty="0">
                <a:hlinkClick r:id="rId5"/>
              </a:rPr>
              <a:t>https://www.doe.virginia.gov/support/student_conduct/index.shtml</a:t>
            </a:r>
            <a:endParaRPr lang="en-US" dirty="0"/>
          </a:p>
        </p:txBody>
      </p:sp>
    </p:spTree>
    <p:custDataLst>
      <p:tags r:id="rId1"/>
    </p:custDataLst>
    <p:extLst>
      <p:ext uri="{BB962C8B-B14F-4D97-AF65-F5344CB8AC3E}">
        <p14:creationId xmlns:p14="http://schemas.microsoft.com/office/powerpoint/2010/main" val="344769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28" y="3589522"/>
            <a:ext cx="8907672" cy="762000"/>
          </a:xfrm>
        </p:spPr>
        <p:txBody>
          <a:bodyPr/>
          <a:lstStyle/>
          <a:p>
            <a:r>
              <a:rPr lang="en-US" dirty="0">
                <a:ln w="0"/>
                <a:solidFill>
                  <a:schemeClr val="accent1"/>
                </a:solidFill>
                <a:effectLst>
                  <a:outerShdw blurRad="38100" dist="25400" dir="5400000" algn="ctr" rotWithShape="0">
                    <a:srgbClr val="6E747A">
                      <a:alpha val="43000"/>
                    </a:srgbClr>
                  </a:outerShdw>
                </a:effectLst>
              </a:rPr>
              <a:t>Assess social emotional development.</a:t>
            </a:r>
            <a:r>
              <a:rPr lang="en-US" dirty="0"/>
              <a:t/>
            </a:r>
            <a:br>
              <a:rPr lang="en-US" dirty="0"/>
            </a:br>
            <a:endParaRPr lang="en-US" dirty="0">
              <a:solidFill>
                <a:schemeClr val="tx2">
                  <a:lumMod val="60000"/>
                  <a:lumOff val="40000"/>
                </a:schemeClr>
              </a:solidFill>
            </a:endParaRPr>
          </a:p>
        </p:txBody>
      </p:sp>
      <p:sp>
        <p:nvSpPr>
          <p:cNvPr id="4" name="TextBox 3"/>
          <p:cNvSpPr txBox="1"/>
          <p:nvPr/>
        </p:nvSpPr>
        <p:spPr>
          <a:xfrm flipH="1">
            <a:off x="1092933" y="218106"/>
            <a:ext cx="7421882" cy="769441"/>
          </a:xfrm>
          <a:prstGeom prst="rect">
            <a:avLst/>
          </a:prstGeom>
          <a:noFill/>
        </p:spPr>
        <p:txBody>
          <a:bodyPr wrap="square" rtlCol="0">
            <a:spAutoFit/>
          </a:bodyPr>
          <a:lstStyle/>
          <a:p>
            <a:pPr algn="ctr"/>
            <a:r>
              <a:rPr lang="en-US" sz="4400" dirty="0">
                <a:ln w="0"/>
                <a:effectLst>
                  <a:outerShdw blurRad="38100" dist="19050" dir="2700000" algn="tl" rotWithShape="0">
                    <a:schemeClr val="dk1">
                      <a:alpha val="40000"/>
                    </a:schemeClr>
                  </a:outerShdw>
                </a:effectLst>
                <a:ea typeface="+mj-ea"/>
                <a:cs typeface="Calibri"/>
              </a:rPr>
              <a:t>Behavior is communication.</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814661" y="903225"/>
            <a:ext cx="5978426" cy="769441"/>
          </a:xfrm>
          <a:prstGeom prst="rect">
            <a:avLst/>
          </a:prstGeom>
          <a:noFill/>
        </p:spPr>
        <p:txBody>
          <a:bodyPr wrap="square" rtlCol="0">
            <a:spAutoFit/>
          </a:bodyPr>
          <a:lstStyle/>
          <a:p>
            <a:r>
              <a:rPr lang="en-US" sz="4400" dirty="0">
                <a:ln w="0"/>
                <a:solidFill>
                  <a:schemeClr val="accent1"/>
                </a:solidFill>
                <a:effectLst>
                  <a:outerShdw blurRad="38100" dist="25400" dir="5400000" algn="ctr" rotWithShape="0">
                    <a:srgbClr val="6E747A">
                      <a:alpha val="43000"/>
                    </a:srgbClr>
                  </a:outerShdw>
                </a:effectLst>
                <a:ea typeface="+mj-ea"/>
                <a:cs typeface="Calibri"/>
              </a:rPr>
              <a:t>Understand the message.</a:t>
            </a:r>
            <a:endParaRPr lang="en-US"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1343917" y="1588344"/>
            <a:ext cx="6919914" cy="769441"/>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ea typeface="+mj-ea"/>
                <a:cs typeface="Calibri"/>
              </a:rPr>
              <a:t>Behavior has cultural context.</a:t>
            </a:r>
            <a:endParaRPr lang="en-US" dirty="0">
              <a:ln w="0"/>
              <a:effectLst>
                <a:outerShdw blurRad="38100" dist="19050" dir="2700000" algn="tl" rotWithShape="0">
                  <a:schemeClr val="dk1">
                    <a:alpha val="40000"/>
                  </a:schemeClr>
                </a:outerShdw>
              </a:effectLst>
            </a:endParaRPr>
          </a:p>
        </p:txBody>
      </p:sp>
      <p:sp>
        <p:nvSpPr>
          <p:cNvPr id="7" name="TextBox 6"/>
          <p:cNvSpPr txBox="1"/>
          <p:nvPr/>
        </p:nvSpPr>
        <p:spPr>
          <a:xfrm>
            <a:off x="2898874" y="2219284"/>
            <a:ext cx="3810000" cy="769441"/>
          </a:xfrm>
          <a:prstGeom prst="rect">
            <a:avLst/>
          </a:prstGeom>
          <a:noFill/>
        </p:spPr>
        <p:txBody>
          <a:bodyPr wrap="square" rtlCol="0">
            <a:spAutoFit/>
          </a:bodyPr>
          <a:lstStyle/>
          <a:p>
            <a:r>
              <a:rPr lang="en-US" sz="4400" dirty="0">
                <a:ln w="0"/>
                <a:solidFill>
                  <a:schemeClr val="accent1"/>
                </a:solidFill>
                <a:effectLst>
                  <a:outerShdw blurRad="38100" dist="25400" dir="5400000" algn="ctr" rotWithShape="0">
                    <a:srgbClr val="6E747A">
                      <a:alpha val="43000"/>
                    </a:srgbClr>
                  </a:outerShdw>
                </a:effectLst>
                <a:ea typeface="+mj-ea"/>
                <a:cs typeface="Calibri"/>
              </a:rPr>
              <a:t>Know the story.</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1607046" y="2904403"/>
            <a:ext cx="6393657" cy="769441"/>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ea typeface="+mj-ea"/>
                <a:cs typeface="Calibri"/>
              </a:rPr>
              <a:t>Behavior is developmental.</a:t>
            </a:r>
            <a:endParaRPr lang="en-US" dirty="0">
              <a:ln w="0"/>
              <a:effectLst>
                <a:outerShdw blurRad="38100" dist="19050" dir="2700000" algn="tl" rotWithShape="0">
                  <a:schemeClr val="dk1">
                    <a:alpha val="40000"/>
                  </a:schemeClr>
                </a:outerShdw>
              </a:effectLst>
            </a:endParaRPr>
          </a:p>
        </p:txBody>
      </p:sp>
      <p:sp>
        <p:nvSpPr>
          <p:cNvPr id="9" name="TextBox 8"/>
          <p:cNvSpPr txBox="1"/>
          <p:nvPr/>
        </p:nvSpPr>
        <p:spPr>
          <a:xfrm>
            <a:off x="1179920" y="4267200"/>
            <a:ext cx="7247908" cy="769441"/>
          </a:xfrm>
          <a:prstGeom prst="rect">
            <a:avLst/>
          </a:prstGeom>
          <a:noFill/>
        </p:spPr>
        <p:txBody>
          <a:bodyPr wrap="square" rtlCol="0">
            <a:spAutoFit/>
          </a:bodyPr>
          <a:lstStyle/>
          <a:p>
            <a:pPr algn="ctr"/>
            <a:r>
              <a:rPr lang="en-US" sz="4400" dirty="0">
                <a:ln w="0"/>
                <a:effectLst>
                  <a:outerShdw blurRad="38100" dist="19050" dir="2700000" algn="tl" rotWithShape="0">
                    <a:schemeClr val="dk1">
                      <a:alpha val="40000"/>
                    </a:schemeClr>
                  </a:outerShdw>
                </a:effectLst>
              </a:rPr>
              <a:t>Behavior is learned.</a:t>
            </a:r>
          </a:p>
        </p:txBody>
      </p:sp>
      <p:sp>
        <p:nvSpPr>
          <p:cNvPr id="10" name="TextBox 9"/>
          <p:cNvSpPr txBox="1"/>
          <p:nvPr/>
        </p:nvSpPr>
        <p:spPr>
          <a:xfrm>
            <a:off x="1179920" y="4909832"/>
            <a:ext cx="7247908" cy="1015663"/>
          </a:xfrm>
          <a:prstGeom prst="rect">
            <a:avLst/>
          </a:prstGeom>
          <a:noFill/>
        </p:spPr>
        <p:txBody>
          <a:bodyPr wrap="square" rtlCol="0">
            <a:spAutoFit/>
          </a:bodyPr>
          <a:lstStyle/>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TEACH.</a:t>
            </a:r>
          </a:p>
        </p:txBody>
      </p:sp>
    </p:spTree>
    <p:custDataLst>
      <p:tags r:id="rId1"/>
    </p:custDataLst>
    <p:extLst>
      <p:ext uri="{BB962C8B-B14F-4D97-AF65-F5344CB8AC3E}">
        <p14:creationId xmlns:p14="http://schemas.microsoft.com/office/powerpoint/2010/main" val="92389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Descriptors</a:t>
            </a:r>
          </a:p>
        </p:txBody>
      </p:sp>
      <p:pic>
        <p:nvPicPr>
          <p:cNvPr id="5" name="Picture 4"/>
          <p:cNvPicPr>
            <a:picLocks noChangeAspect="1"/>
          </p:cNvPicPr>
          <p:nvPr/>
        </p:nvPicPr>
        <p:blipFill>
          <a:blip r:embed="rId4"/>
          <a:stretch>
            <a:fillRect/>
          </a:stretch>
        </p:blipFill>
        <p:spPr>
          <a:xfrm>
            <a:off x="234692" y="1295400"/>
            <a:ext cx="8674615" cy="2819400"/>
          </a:xfrm>
          <a:prstGeom prst="rect">
            <a:avLst/>
          </a:prstGeom>
        </p:spPr>
      </p:pic>
    </p:spTree>
    <p:custDataLst>
      <p:tags r:id="rId1"/>
    </p:custDataLst>
    <p:extLst>
      <p:ext uri="{BB962C8B-B14F-4D97-AF65-F5344CB8AC3E}">
        <p14:creationId xmlns:p14="http://schemas.microsoft.com/office/powerpoint/2010/main" val="4182868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4" name="object 4"/>
          <p:cNvSpPr/>
          <p:nvPr/>
        </p:nvSpPr>
        <p:spPr>
          <a:xfrm>
            <a:off x="7562774" y="5102377"/>
            <a:ext cx="1517002" cy="8731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144000" cy="1219200"/>
          </a:xfrm>
          <a:custGeom>
            <a:avLst/>
            <a:gdLst/>
            <a:ahLst/>
            <a:cxnLst/>
            <a:rect l="l" t="t" r="r" b="b"/>
            <a:pathLst>
              <a:path w="9144000" h="1219200">
                <a:moveTo>
                  <a:pt x="0" y="1219200"/>
                </a:moveTo>
                <a:lnTo>
                  <a:pt x="9144000" y="1219200"/>
                </a:lnTo>
                <a:lnTo>
                  <a:pt x="9144000" y="0"/>
                </a:lnTo>
                <a:lnTo>
                  <a:pt x="0" y="0"/>
                </a:lnTo>
                <a:lnTo>
                  <a:pt x="0" y="1219200"/>
                </a:lnTo>
                <a:close/>
              </a:path>
            </a:pathLst>
          </a:custGeom>
          <a:solidFill>
            <a:srgbClr val="000000"/>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marR="5080" indent="392430">
              <a:lnSpc>
                <a:spcPct val="100000"/>
              </a:lnSpc>
              <a:spcBef>
                <a:spcPts val="95"/>
              </a:spcBef>
            </a:pPr>
            <a:r>
              <a:rPr sz="4000" spc="-15" dirty="0">
                <a:solidFill>
                  <a:srgbClr val="FFFFFF"/>
                </a:solidFill>
              </a:rPr>
              <a:t>Behavior Categories:  What </a:t>
            </a:r>
            <a:r>
              <a:rPr sz="4000" spc="-5" dirty="0">
                <a:solidFill>
                  <a:srgbClr val="FFFFFF"/>
                </a:solidFill>
              </a:rPr>
              <a:t>harm </a:t>
            </a:r>
            <a:r>
              <a:rPr sz="4000" spc="-20" dirty="0">
                <a:solidFill>
                  <a:srgbClr val="FFFFFF"/>
                </a:solidFill>
              </a:rPr>
              <a:t>was</a:t>
            </a:r>
            <a:r>
              <a:rPr sz="4000" spc="-50" dirty="0">
                <a:solidFill>
                  <a:srgbClr val="FFFFFF"/>
                </a:solidFill>
              </a:rPr>
              <a:t> </a:t>
            </a:r>
            <a:r>
              <a:rPr sz="4000" spc="-10" dirty="0">
                <a:solidFill>
                  <a:srgbClr val="FFFFFF"/>
                </a:solidFill>
              </a:rPr>
              <a:t>caused?</a:t>
            </a:r>
            <a:endParaRPr sz="4000"/>
          </a:p>
        </p:txBody>
      </p:sp>
      <p:sp>
        <p:nvSpPr>
          <p:cNvPr id="8" name="object 8"/>
          <p:cNvSpPr txBox="1">
            <a:spLocks noGrp="1"/>
          </p:cNvSpPr>
          <p:nvPr>
            <p:ph type="sldNum" sz="quarter" idx="4294967295"/>
          </p:nvPr>
        </p:nvSpPr>
        <p:spPr>
          <a:xfrm>
            <a:off x="0" y="6288088"/>
            <a:ext cx="311150" cy="280987"/>
          </a:xfrm>
          <a:prstGeom prst="rect">
            <a:avLst/>
          </a:prstGeom>
        </p:spPr>
        <p:txBody>
          <a:bodyPr vert="horz" wrap="square" lIns="0" tIns="0" rIns="0" bIns="0" rtlCol="0">
            <a:spAutoFit/>
          </a:bodyPr>
          <a:lstStyle/>
          <a:p>
            <a:pPr marL="25400">
              <a:lnSpc>
                <a:spcPts val="2005"/>
              </a:lnSpc>
            </a:pPr>
            <a:fld id="{81D60167-4931-47E6-BA6A-407CBD079E47}" type="slidenum">
              <a:rPr dirty="0"/>
              <a:t>7</a:t>
            </a:fld>
            <a:endParaRPr dirty="0"/>
          </a:p>
        </p:txBody>
      </p:sp>
      <p:sp>
        <p:nvSpPr>
          <p:cNvPr id="7" name="object 7"/>
          <p:cNvSpPr txBox="1"/>
          <p:nvPr/>
        </p:nvSpPr>
        <p:spPr>
          <a:xfrm>
            <a:off x="78738" y="1302512"/>
            <a:ext cx="8912861" cy="4035079"/>
          </a:xfrm>
          <a:prstGeom prst="rect">
            <a:avLst/>
          </a:prstGeom>
        </p:spPr>
        <p:txBody>
          <a:bodyPr vert="horz" wrap="square" lIns="0" tIns="13335" rIns="0" bIns="0" rtlCol="0">
            <a:spAutoFit/>
          </a:bodyPr>
          <a:lstStyle/>
          <a:p>
            <a:pPr marL="640080" marR="647700" indent="-627380">
              <a:lnSpc>
                <a:spcPct val="100000"/>
              </a:lnSpc>
              <a:spcBef>
                <a:spcPts val="105"/>
              </a:spcBef>
              <a:buAutoNum type="alphaUcPeriod"/>
              <a:tabLst>
                <a:tab pos="640080" algn="l"/>
                <a:tab pos="640715" algn="l"/>
              </a:tabLst>
            </a:pPr>
            <a:r>
              <a:rPr sz="3200" b="1" spc="-10" dirty="0">
                <a:latin typeface="Calibri"/>
                <a:cs typeface="Calibri"/>
              </a:rPr>
              <a:t>Behaviors </a:t>
            </a:r>
            <a:r>
              <a:rPr sz="3200" b="1" spc="-5" dirty="0">
                <a:latin typeface="Calibri"/>
                <a:cs typeface="Calibri"/>
              </a:rPr>
              <a:t>that impede Academic </a:t>
            </a:r>
            <a:r>
              <a:rPr sz="3200" b="1" spc="-10" dirty="0">
                <a:latin typeface="Calibri"/>
                <a:cs typeface="Calibri"/>
              </a:rPr>
              <a:t>Progress  (BAP)</a:t>
            </a:r>
            <a:endParaRPr sz="3200" dirty="0">
              <a:latin typeface="Calibri"/>
              <a:cs typeface="Calibri"/>
            </a:endParaRPr>
          </a:p>
          <a:p>
            <a:pPr marL="640080" indent="-627380">
              <a:lnSpc>
                <a:spcPct val="100000"/>
              </a:lnSpc>
              <a:spcBef>
                <a:spcPts val="765"/>
              </a:spcBef>
              <a:buAutoNum type="alphaUcPeriod"/>
              <a:tabLst>
                <a:tab pos="640080" algn="l"/>
                <a:tab pos="640715" algn="l"/>
              </a:tabLst>
            </a:pPr>
            <a:r>
              <a:rPr sz="3200" b="1" spc="-10" dirty="0">
                <a:latin typeface="Calibri"/>
                <a:cs typeface="Calibri"/>
              </a:rPr>
              <a:t>Behaviors </a:t>
            </a:r>
            <a:r>
              <a:rPr sz="3200" b="1" spc="-15" dirty="0">
                <a:latin typeface="Calibri"/>
                <a:cs typeface="Calibri"/>
              </a:rPr>
              <a:t>related </a:t>
            </a:r>
            <a:r>
              <a:rPr sz="3200" b="1" spc="-20" dirty="0">
                <a:latin typeface="Calibri"/>
                <a:cs typeface="Calibri"/>
              </a:rPr>
              <a:t>to </a:t>
            </a:r>
            <a:r>
              <a:rPr sz="3200" b="1" dirty="0">
                <a:latin typeface="Calibri"/>
                <a:cs typeface="Calibri"/>
              </a:rPr>
              <a:t>School </a:t>
            </a:r>
            <a:r>
              <a:rPr sz="3200" b="1" spc="-10" dirty="0">
                <a:latin typeface="Calibri"/>
                <a:cs typeface="Calibri"/>
              </a:rPr>
              <a:t>Operations</a:t>
            </a:r>
            <a:r>
              <a:rPr sz="3200" b="1" spc="-90" dirty="0">
                <a:latin typeface="Calibri"/>
                <a:cs typeface="Calibri"/>
              </a:rPr>
              <a:t> </a:t>
            </a:r>
            <a:r>
              <a:rPr sz="3200" b="1" dirty="0">
                <a:latin typeface="Calibri"/>
                <a:cs typeface="Calibri"/>
              </a:rPr>
              <a:t>(BSO)</a:t>
            </a:r>
            <a:endParaRPr sz="3200" dirty="0">
              <a:latin typeface="Calibri"/>
              <a:cs typeface="Calibri"/>
            </a:endParaRPr>
          </a:p>
          <a:p>
            <a:pPr marL="640080" indent="-627380">
              <a:lnSpc>
                <a:spcPct val="100000"/>
              </a:lnSpc>
              <a:spcBef>
                <a:spcPts val="770"/>
              </a:spcBef>
              <a:buAutoNum type="alphaUcPeriod"/>
              <a:tabLst>
                <a:tab pos="640080" algn="l"/>
                <a:tab pos="640715" algn="l"/>
              </a:tabLst>
            </a:pPr>
            <a:r>
              <a:rPr sz="3200" b="1" spc="-5" dirty="0">
                <a:latin typeface="Calibri"/>
                <a:cs typeface="Calibri"/>
              </a:rPr>
              <a:t>Relationship </a:t>
            </a:r>
            <a:r>
              <a:rPr sz="3200" b="1" spc="-10" dirty="0">
                <a:latin typeface="Calibri"/>
                <a:cs typeface="Calibri"/>
              </a:rPr>
              <a:t>Behaviors</a:t>
            </a:r>
            <a:r>
              <a:rPr sz="3200" b="1" spc="-60" dirty="0">
                <a:latin typeface="Calibri"/>
                <a:cs typeface="Calibri"/>
              </a:rPr>
              <a:t> </a:t>
            </a:r>
            <a:r>
              <a:rPr sz="3200" b="1" spc="-5" dirty="0">
                <a:latin typeface="Calibri"/>
                <a:cs typeface="Calibri"/>
              </a:rPr>
              <a:t>(RB)</a:t>
            </a:r>
            <a:endParaRPr sz="3200" dirty="0">
              <a:latin typeface="Calibri"/>
              <a:cs typeface="Calibri"/>
            </a:endParaRPr>
          </a:p>
          <a:p>
            <a:pPr marL="640080" indent="-627380">
              <a:lnSpc>
                <a:spcPct val="100000"/>
              </a:lnSpc>
              <a:spcBef>
                <a:spcPts val="765"/>
              </a:spcBef>
              <a:buAutoNum type="alphaUcPeriod"/>
              <a:tabLst>
                <a:tab pos="640080" algn="l"/>
                <a:tab pos="640715" algn="l"/>
              </a:tabLst>
            </a:pPr>
            <a:r>
              <a:rPr sz="3200" b="1" spc="-10" dirty="0">
                <a:latin typeface="Calibri"/>
                <a:cs typeface="Calibri"/>
              </a:rPr>
              <a:t>Behaviors </a:t>
            </a:r>
            <a:r>
              <a:rPr sz="3200" b="1" spc="-5" dirty="0">
                <a:latin typeface="Calibri"/>
                <a:cs typeface="Calibri"/>
              </a:rPr>
              <a:t>that </a:t>
            </a:r>
            <a:r>
              <a:rPr sz="3200" b="1" spc="-10" dirty="0">
                <a:latin typeface="Calibri"/>
                <a:cs typeface="Calibri"/>
              </a:rPr>
              <a:t>present </a:t>
            </a:r>
            <a:r>
              <a:rPr sz="3200" b="1" dirty="0">
                <a:latin typeface="Calibri"/>
                <a:cs typeface="Calibri"/>
              </a:rPr>
              <a:t>a </a:t>
            </a:r>
            <a:r>
              <a:rPr sz="3200" b="1" spc="-20" dirty="0">
                <a:latin typeface="Calibri"/>
                <a:cs typeface="Calibri"/>
              </a:rPr>
              <a:t>Safety </a:t>
            </a:r>
            <a:r>
              <a:rPr sz="3200" b="1" dirty="0">
                <a:latin typeface="Calibri"/>
                <a:cs typeface="Calibri"/>
              </a:rPr>
              <a:t>Concern</a:t>
            </a:r>
            <a:r>
              <a:rPr sz="3200" b="1" spc="-75" dirty="0">
                <a:latin typeface="Calibri"/>
                <a:cs typeface="Calibri"/>
              </a:rPr>
              <a:t> </a:t>
            </a:r>
            <a:r>
              <a:rPr sz="3200" b="1" spc="-5" dirty="0">
                <a:latin typeface="Calibri"/>
                <a:cs typeface="Calibri"/>
              </a:rPr>
              <a:t>(</a:t>
            </a:r>
            <a:r>
              <a:rPr sz="3200" b="1" spc="-5" dirty="0" smtClean="0">
                <a:latin typeface="Calibri"/>
                <a:cs typeface="Calibri"/>
              </a:rPr>
              <a:t>BSC)</a:t>
            </a:r>
            <a:endParaRPr lang="en-US" sz="3200" dirty="0">
              <a:latin typeface="Calibri"/>
              <a:cs typeface="Calibri"/>
            </a:endParaRPr>
          </a:p>
          <a:p>
            <a:pPr marL="640080" indent="-627380">
              <a:lnSpc>
                <a:spcPct val="100000"/>
              </a:lnSpc>
              <a:spcBef>
                <a:spcPts val="765"/>
              </a:spcBef>
              <a:buAutoNum type="alphaUcPeriod"/>
              <a:tabLst>
                <a:tab pos="640080" algn="l"/>
                <a:tab pos="640715" algn="l"/>
              </a:tabLst>
            </a:pPr>
            <a:r>
              <a:rPr sz="3200" b="1" spc="-10" dirty="0" smtClean="0">
                <a:latin typeface="Calibri"/>
                <a:cs typeface="Calibri"/>
              </a:rPr>
              <a:t>Behaviors </a:t>
            </a:r>
            <a:r>
              <a:rPr sz="3200" b="1" spc="-5" dirty="0">
                <a:latin typeface="Calibri"/>
                <a:cs typeface="Calibri"/>
              </a:rPr>
              <a:t>that </a:t>
            </a:r>
            <a:r>
              <a:rPr lang="en-US" sz="3200" b="1" spc="-10" dirty="0">
                <a:latin typeface="Calibri"/>
                <a:cs typeface="Calibri"/>
              </a:rPr>
              <a:t>E</a:t>
            </a:r>
            <a:r>
              <a:rPr sz="3200" b="1" spc="-10" dirty="0" smtClean="0">
                <a:latin typeface="Calibri"/>
                <a:cs typeface="Calibri"/>
              </a:rPr>
              <a:t>ndanger </a:t>
            </a:r>
            <a:r>
              <a:rPr sz="3200" b="1" dirty="0">
                <a:latin typeface="Calibri"/>
                <a:cs typeface="Calibri"/>
              </a:rPr>
              <a:t>Self or</a:t>
            </a:r>
            <a:r>
              <a:rPr sz="3200" b="1" spc="-60" dirty="0">
                <a:latin typeface="Calibri"/>
                <a:cs typeface="Calibri"/>
              </a:rPr>
              <a:t> </a:t>
            </a:r>
            <a:r>
              <a:rPr sz="3200" b="1" spc="-5" dirty="0" smtClean="0">
                <a:latin typeface="Calibri"/>
                <a:cs typeface="Calibri"/>
              </a:rPr>
              <a:t>Others(B</a:t>
            </a:r>
            <a:r>
              <a:rPr lang="en-US" sz="3200" b="1" spc="-5" dirty="0" smtClean="0">
                <a:latin typeface="Calibri"/>
                <a:cs typeface="Calibri"/>
              </a:rPr>
              <a:t>E</a:t>
            </a:r>
            <a:r>
              <a:rPr sz="3200" b="1" spc="-5" dirty="0" smtClean="0">
                <a:latin typeface="Calibri"/>
                <a:cs typeface="Calibri"/>
              </a:rPr>
              <a:t>SO</a:t>
            </a:r>
            <a:r>
              <a:rPr sz="3600" b="1" spc="-5" dirty="0" smtClean="0">
                <a:latin typeface="Calibri"/>
                <a:cs typeface="Calibri"/>
              </a:rPr>
              <a:t>)</a:t>
            </a:r>
            <a:endParaRPr lang="en-US" sz="3600" b="1" spc="-5" dirty="0" smtClean="0">
              <a:latin typeface="Calibri"/>
              <a:cs typeface="Calibri"/>
            </a:endParaRPr>
          </a:p>
          <a:p>
            <a:pPr marL="640080" indent="-627380">
              <a:lnSpc>
                <a:spcPct val="100000"/>
              </a:lnSpc>
              <a:spcBef>
                <a:spcPts val="765"/>
              </a:spcBef>
              <a:buAutoNum type="alphaUcPeriod"/>
              <a:tabLst>
                <a:tab pos="640080" algn="l"/>
                <a:tab pos="640715" algn="l"/>
              </a:tabLst>
            </a:pPr>
            <a:r>
              <a:rPr lang="en-US" sz="3200" b="1" spc="-10" dirty="0">
                <a:latin typeface="Calibri"/>
                <a:cs typeface="Calibri"/>
              </a:rPr>
              <a:t>Behaviors that are Persistently Dangerous (BPD)</a:t>
            </a:r>
            <a:endParaRPr sz="3200" b="1" spc="-10" dirty="0">
              <a:latin typeface="Calibri"/>
              <a:cs typeface="Calibri"/>
            </a:endParaRPr>
          </a:p>
        </p:txBody>
      </p:sp>
    </p:spTree>
    <p:custDataLst>
      <p:tags r:id="rId1"/>
    </p:custDataLst>
    <p:extLst>
      <p:ext uri="{BB962C8B-B14F-4D97-AF65-F5344CB8AC3E}">
        <p14:creationId xmlns:p14="http://schemas.microsoft.com/office/powerpoint/2010/main" val="238390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3" name="object 3"/>
          <p:cNvSpPr txBox="1">
            <a:spLocks noGrp="1"/>
          </p:cNvSpPr>
          <p:nvPr>
            <p:ph type="title"/>
          </p:nvPr>
        </p:nvSpPr>
        <p:spPr>
          <a:xfrm>
            <a:off x="457200" y="256480"/>
            <a:ext cx="8229600" cy="690574"/>
          </a:xfrm>
          <a:prstGeom prst="rect">
            <a:avLst/>
          </a:prstGeom>
        </p:spPr>
        <p:txBody>
          <a:bodyPr vert="horz" wrap="square" lIns="0" tIns="13335" rIns="0" bIns="0" rtlCol="0">
            <a:spAutoFit/>
          </a:bodyPr>
          <a:lstStyle/>
          <a:p>
            <a:pPr marL="12700">
              <a:lnSpc>
                <a:spcPct val="100000"/>
              </a:lnSpc>
              <a:spcBef>
                <a:spcPts val="105"/>
              </a:spcBef>
            </a:pPr>
            <a:r>
              <a:rPr lang="en-US" dirty="0" smtClean="0"/>
              <a:t>School Quality Profiles</a:t>
            </a:r>
            <a:endParaRPr spc="-15" dirty="0"/>
          </a:p>
        </p:txBody>
      </p:sp>
      <p:pic>
        <p:nvPicPr>
          <p:cNvPr id="4" name="Picture 3"/>
          <p:cNvPicPr>
            <a:picLocks noChangeAspect="1"/>
          </p:cNvPicPr>
          <p:nvPr/>
        </p:nvPicPr>
        <p:blipFill>
          <a:blip r:embed="rId4"/>
          <a:stretch>
            <a:fillRect/>
          </a:stretch>
        </p:blipFill>
        <p:spPr>
          <a:xfrm>
            <a:off x="94238" y="1219200"/>
            <a:ext cx="9049762" cy="3443298"/>
          </a:xfrm>
          <a:prstGeom prst="rect">
            <a:avLst/>
          </a:prstGeom>
        </p:spPr>
      </p:pic>
    </p:spTree>
    <p:custDataLst>
      <p:tags r:id="rId1"/>
    </p:custDataLst>
    <p:extLst>
      <p:ext uri="{BB962C8B-B14F-4D97-AF65-F5344CB8AC3E}">
        <p14:creationId xmlns:p14="http://schemas.microsoft.com/office/powerpoint/2010/main" val="214916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Behavior Categories and Response</a:t>
            </a:r>
            <a:endParaRPr lang="en-US" sz="6000" dirty="0"/>
          </a:p>
        </p:txBody>
      </p:sp>
    </p:spTree>
    <p:custDataLst>
      <p:tags r:id="rId1"/>
    </p:custDataLst>
    <p:extLst>
      <p:ext uri="{BB962C8B-B14F-4D97-AF65-F5344CB8AC3E}">
        <p14:creationId xmlns:p14="http://schemas.microsoft.com/office/powerpoint/2010/main" val="1243650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fl-blank-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vfl-blank-template</Template>
  <TotalTime>3261</TotalTime>
  <Words>1653</Words>
  <Application>Microsoft Office PowerPoint</Application>
  <PresentationFormat>On-screen Show (4:3)</PresentationFormat>
  <Paragraphs>208</Paragraphs>
  <Slides>38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vfl-blank-template</vt:lpstr>
      <vt:lpstr>SBAR: Rethinking Behavior Codes</vt:lpstr>
      <vt:lpstr>Webinar Participation</vt:lpstr>
      <vt:lpstr>Agenda</vt:lpstr>
      <vt:lpstr>PowerPoint Presentation</vt:lpstr>
      <vt:lpstr>Assess social emotional development. </vt:lpstr>
      <vt:lpstr>Behavior Descriptors</vt:lpstr>
      <vt:lpstr>Behavior Categories:  What harm was caused?</vt:lpstr>
      <vt:lpstr>School Quality Profiles</vt:lpstr>
      <vt:lpstr>PowerPoint Presentation</vt:lpstr>
      <vt:lpstr>Behavior as Communication</vt:lpstr>
      <vt:lpstr>Behavior as Communication</vt:lpstr>
      <vt:lpstr>Category BAP </vt:lpstr>
      <vt:lpstr>BAP Scenario</vt:lpstr>
      <vt:lpstr>Create Your Division’s Leveled Responses</vt:lpstr>
      <vt:lpstr>Leveled Administrative Responses pages 36-38</vt:lpstr>
      <vt:lpstr>Disciplinary Sanction Code</vt:lpstr>
      <vt:lpstr>Instructional Support Code</vt:lpstr>
      <vt:lpstr>Behavioral Intervention Code</vt:lpstr>
      <vt:lpstr>POLL </vt:lpstr>
      <vt:lpstr>School divisions create levels of response and determine the level of response to each behavior</vt:lpstr>
      <vt:lpstr>Category BSO </vt:lpstr>
      <vt:lpstr>Category RB </vt:lpstr>
      <vt:lpstr>Category BSC </vt:lpstr>
      <vt:lpstr>Category BSC </vt:lpstr>
      <vt:lpstr>Category BESO </vt:lpstr>
      <vt:lpstr>Category BESO </vt:lpstr>
      <vt:lpstr>BESO Scenario</vt:lpstr>
      <vt:lpstr>POLL </vt:lpstr>
      <vt:lpstr>Category BPD </vt:lpstr>
      <vt:lpstr>Obtaining a Local Authorization Behavior Code</vt:lpstr>
      <vt:lpstr>Local Authorization Code/Other Explanation </vt:lpstr>
      <vt:lpstr>Obtaining a Local Authorization Code </vt:lpstr>
      <vt:lpstr>Responding to Behavior</vt:lpstr>
      <vt:lpstr>Example of SBAR Reporting</vt:lpstr>
      <vt:lpstr>Keeping the Conversation Going</vt:lpstr>
      <vt:lpstr>PowerPoint Presentation</vt:lpstr>
      <vt:lpstr>Tentative Timeline</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Updates</dc:title>
  <dc:creator>Williams, Susan (DOE)</dc:creator>
  <cp:lastModifiedBy>VITA Program</cp:lastModifiedBy>
  <cp:revision>106</cp:revision>
  <dcterms:created xsi:type="dcterms:W3CDTF">2019-09-30T00:25:23Z</dcterms:created>
  <dcterms:modified xsi:type="dcterms:W3CDTF">2022-11-21T19:50:17Z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236FAEBB-F7F3-4D43-BEDA-1182A05F74A1</vt:lpwstr>
  </property>
  <property fmtid="{D5CDD505-2E9C-101B-9397-08002B2CF9AE}" pid="3" name="ArticulatePath">
    <vt:lpwstr>SBAR Rethinking Behavior Codes Webinar</vt:lpwstr>
  </property>
</Properties>
</file>