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711" r:id="rId3"/>
    <p:sldMasterId id="2147483723" r:id="rId4"/>
    <p:sldMasterId id="2147483735" r:id="rId5"/>
    <p:sldMasterId id="2147483747" r:id="rId6"/>
    <p:sldMasterId id="2147483759" r:id="rId7"/>
    <p:sldMasterId id="2147483771" r:id="rId8"/>
    <p:sldMasterId id="2147483783" r:id="rId9"/>
    <p:sldMasterId id="2147483795" r:id="rId10"/>
    <p:sldMasterId id="2147483807" r:id="rId11"/>
    <p:sldMasterId id="2147483819" r:id="rId12"/>
    <p:sldMasterId id="2147483831" r:id="rId13"/>
    <p:sldMasterId id="2147483843" r:id="rId14"/>
    <p:sldMasterId id="2147483855" r:id="rId15"/>
    <p:sldMasterId id="2147483867" r:id="rId16"/>
    <p:sldMasterId id="2147483879" r:id="rId17"/>
  </p:sldMasterIdLst>
  <p:notesMasterIdLst>
    <p:notesMasterId r:id="rId46"/>
  </p:notesMasterIdLst>
  <p:handoutMasterIdLst>
    <p:handoutMasterId r:id="rId47"/>
  </p:handoutMasterIdLst>
  <p:sldIdLst>
    <p:sldId id="277" r:id="rId18"/>
    <p:sldId id="325" r:id="rId19"/>
    <p:sldId id="336" r:id="rId20"/>
    <p:sldId id="317" r:id="rId21"/>
    <p:sldId id="326" r:id="rId22"/>
    <p:sldId id="337" r:id="rId23"/>
    <p:sldId id="328" r:id="rId24"/>
    <p:sldId id="279" r:id="rId25"/>
    <p:sldId id="329" r:id="rId26"/>
    <p:sldId id="330" r:id="rId27"/>
    <p:sldId id="334" r:id="rId28"/>
    <p:sldId id="335" r:id="rId29"/>
    <p:sldId id="294" r:id="rId30"/>
    <p:sldId id="287" r:id="rId31"/>
    <p:sldId id="288" r:id="rId32"/>
    <p:sldId id="289" r:id="rId33"/>
    <p:sldId id="295" r:id="rId34"/>
    <p:sldId id="290" r:id="rId35"/>
    <p:sldId id="291" r:id="rId36"/>
    <p:sldId id="292" r:id="rId37"/>
    <p:sldId id="296" r:id="rId38"/>
    <p:sldId id="299" r:id="rId39"/>
    <p:sldId id="338" r:id="rId40"/>
    <p:sldId id="297" r:id="rId41"/>
    <p:sldId id="300" r:id="rId42"/>
    <p:sldId id="301" r:id="rId43"/>
    <p:sldId id="302" r:id="rId44"/>
    <p:sldId id="333" r:id="rId4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99BFF"/>
    <a:srgbClr val="000000"/>
    <a:srgbClr val="FFFF00"/>
    <a:srgbClr val="FF9900"/>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52" autoAdjust="0"/>
  </p:normalViewPr>
  <p:slideViewPr>
    <p:cSldViewPr>
      <p:cViewPr>
        <p:scale>
          <a:sx n="90" d="100"/>
          <a:sy n="90" d="100"/>
        </p:scale>
        <p:origin x="-510" y="6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DB018B81-D0BE-4CEC-8697-06F1EDFBDCB9}" type="presOf" srcId="{02B615A3-B6FC-4048-AAF3-ED3CAF758B61}" destId="{B5F08414-A619-4381-B90B-FBB7E94B795D}" srcOrd="0" destOrd="0" presId="urn:microsoft.com/office/officeart/2005/8/layout/radial4"/>
    <dgm:cxn modelId="{E1D98E7E-200E-4D87-94E8-5106E8BEB6D6}" type="presOf" srcId="{EFBDE9B8-B317-482B-B667-351B1F88A1DD}" destId="{64050A12-537F-4D45-B824-B1203E4C1386}" srcOrd="0" destOrd="0" presId="urn:microsoft.com/office/officeart/2005/8/layout/radial4"/>
    <dgm:cxn modelId="{2EF1C606-D440-4565-B32A-50F3109DF595}" type="presOf" srcId="{344715AD-2FA0-4C29-A6D6-3A07F3CC168C}" destId="{674B4F6A-4C96-4E81-AB22-020FC5D2225A}"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ECA8A3AB-4E78-478E-AE00-56662586ED63}" type="presOf" srcId="{991F1DF5-97F1-4382-A25E-0F2FBFA374C1}" destId="{3D157311-767A-4355-81C2-02A26AA1D10C}" srcOrd="0" destOrd="0" presId="urn:microsoft.com/office/officeart/2005/8/layout/radial4"/>
    <dgm:cxn modelId="{9B905E08-3745-4B23-B9FB-1F718EB04476}" type="presOf" srcId="{B2574EAE-DBFD-4C33-BF57-73E0F4D6BCE1}" destId="{AFCCC62F-56E2-4F3B-9077-729593801380}"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09826CCA-119C-4B95-A4EE-FD861663126F}" type="presOf" srcId="{7A128194-4FBF-45DA-BEDF-42B3D28D2A00}" destId="{A81DFC79-0F78-4D71-BF26-1C518BA26871}" srcOrd="0" destOrd="0" presId="urn:microsoft.com/office/officeart/2005/8/layout/radial4"/>
    <dgm:cxn modelId="{4D2D6174-25DD-4D41-850B-E18A02CF5EE9}" srcId="{6F04575E-A9A0-471C-883C-FB6E889E186F}" destId="{F20067FA-969B-4BE6-8A86-EA739D2A556F}" srcOrd="4" destOrd="0" parTransId="{7A128194-4FBF-45DA-BEDF-42B3D28D2A00}" sibTransId="{5A0AFCBC-C398-4F07-9B62-84A9016205DC}"/>
    <dgm:cxn modelId="{FAEFB944-A8A2-4D38-A53B-578FAF28B808}" type="presOf" srcId="{D964B8ED-C314-4624-8C1C-7564D4BE8552}" destId="{7A05156E-8E49-4A6D-9005-8305C00F49E1}" srcOrd="0" destOrd="0" presId="urn:microsoft.com/office/officeart/2005/8/layout/radial4"/>
    <dgm:cxn modelId="{F22AD221-CDB7-408F-B993-0336F49BC97D}" type="presOf" srcId="{010F949A-DE42-4233-8E13-94876DB0F121}" destId="{96F5FE34-0723-4CD9-9A3C-CC1C56BC9F8A}" srcOrd="0" destOrd="0" presId="urn:microsoft.com/office/officeart/2005/8/layout/radial4"/>
    <dgm:cxn modelId="{FBDF4F1D-4610-48FA-89BF-02BC094215BD}" type="presOf" srcId="{F20067FA-969B-4BE6-8A86-EA739D2A556F}" destId="{955A2B7A-C9AD-4E7A-B468-380068A138FE}"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B1EC98F-13C9-498D-8952-4CFF7684C40B}" type="presOf" srcId="{CEFA38EF-FA52-4C6D-AC7E-6E74EF2E7270}" destId="{A245B6CD-5C93-4120-A18D-F485447C3F45}"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F2D2C8EB-3489-44EF-82AD-D924347A494E}" srcId="{6F04575E-A9A0-471C-883C-FB6E889E186F}" destId="{02B615A3-B6FC-4048-AAF3-ED3CAF758B61}" srcOrd="1" destOrd="0" parTransId="{010F949A-DE42-4233-8E13-94876DB0F121}" sibTransId="{F67816EC-5BE3-4721-AA83-BD5B5D02F36C}"/>
    <dgm:cxn modelId="{D6E0D28B-1B49-42A7-8627-D41BF11D9111}" type="presOf" srcId="{6F04575E-A9A0-471C-883C-FB6E889E186F}" destId="{F6411FBA-8159-4939-9DEF-305EB6764B25}" srcOrd="0" destOrd="0" presId="urn:microsoft.com/office/officeart/2005/8/layout/radial4"/>
    <dgm:cxn modelId="{CC94E83A-9D78-4A6D-9F7C-BD1BD363BCE8}" type="presOf" srcId="{813AC12C-07B6-4510-9BD7-9D9CF3D78F46}" destId="{5AC22849-EEAC-4113-BFE3-BA1934FD267B}" srcOrd="0" destOrd="0" presId="urn:microsoft.com/office/officeart/2005/8/layout/radial4"/>
    <dgm:cxn modelId="{86CD5558-1D7E-4FB7-8ABD-0E33252247C4}" type="presParOf" srcId="{64050A12-537F-4D45-B824-B1203E4C1386}" destId="{F6411FBA-8159-4939-9DEF-305EB6764B25}" srcOrd="0" destOrd="0" presId="urn:microsoft.com/office/officeart/2005/8/layout/radial4"/>
    <dgm:cxn modelId="{21D63452-BF94-4782-A260-26C39491CEC8}" type="presParOf" srcId="{64050A12-537F-4D45-B824-B1203E4C1386}" destId="{5AC22849-EEAC-4113-BFE3-BA1934FD267B}" srcOrd="1" destOrd="0" presId="urn:microsoft.com/office/officeart/2005/8/layout/radial4"/>
    <dgm:cxn modelId="{19148DED-6E0C-4427-AE31-18201858D1EF}" type="presParOf" srcId="{64050A12-537F-4D45-B824-B1203E4C1386}" destId="{AFCCC62F-56E2-4F3B-9077-729593801380}" srcOrd="2" destOrd="0" presId="urn:microsoft.com/office/officeart/2005/8/layout/radial4"/>
    <dgm:cxn modelId="{1E095086-DF21-47F3-8FC1-AB2E3FB924ED}" type="presParOf" srcId="{64050A12-537F-4D45-B824-B1203E4C1386}" destId="{96F5FE34-0723-4CD9-9A3C-CC1C56BC9F8A}" srcOrd="3" destOrd="0" presId="urn:microsoft.com/office/officeart/2005/8/layout/radial4"/>
    <dgm:cxn modelId="{BFDCD891-331D-4703-A77C-E3FA244CB669}" type="presParOf" srcId="{64050A12-537F-4D45-B824-B1203E4C1386}" destId="{B5F08414-A619-4381-B90B-FBB7E94B795D}" srcOrd="4" destOrd="0" presId="urn:microsoft.com/office/officeart/2005/8/layout/radial4"/>
    <dgm:cxn modelId="{03C89C2F-111E-4769-8015-38ECC799FC57}" type="presParOf" srcId="{64050A12-537F-4D45-B824-B1203E4C1386}" destId="{674B4F6A-4C96-4E81-AB22-020FC5D2225A}" srcOrd="5" destOrd="0" presId="urn:microsoft.com/office/officeart/2005/8/layout/radial4"/>
    <dgm:cxn modelId="{196D7BE7-7501-47A4-A5F7-6854D9DBBBC2}" type="presParOf" srcId="{64050A12-537F-4D45-B824-B1203E4C1386}" destId="{3D157311-767A-4355-81C2-02A26AA1D10C}" srcOrd="6" destOrd="0" presId="urn:microsoft.com/office/officeart/2005/8/layout/radial4"/>
    <dgm:cxn modelId="{7A5EC7FE-8192-4CE2-9A10-D26F687EBF0A}" type="presParOf" srcId="{64050A12-537F-4D45-B824-B1203E4C1386}" destId="{7A05156E-8E49-4A6D-9005-8305C00F49E1}" srcOrd="7" destOrd="0" presId="urn:microsoft.com/office/officeart/2005/8/layout/radial4"/>
    <dgm:cxn modelId="{44ABB0EE-C2D7-44A1-A5BC-0368B9DEEB78}" type="presParOf" srcId="{64050A12-537F-4D45-B824-B1203E4C1386}" destId="{A245B6CD-5C93-4120-A18D-F485447C3F45}" srcOrd="8" destOrd="0" presId="urn:microsoft.com/office/officeart/2005/8/layout/radial4"/>
    <dgm:cxn modelId="{76E01818-BDB4-4EDE-BDBF-D663CEDEFD49}" type="presParOf" srcId="{64050A12-537F-4D45-B824-B1203E4C1386}" destId="{A81DFC79-0F78-4D71-BF26-1C518BA26871}" srcOrd="9" destOrd="0" presId="urn:microsoft.com/office/officeart/2005/8/layout/radial4"/>
    <dgm:cxn modelId="{2A735E77-50B9-421C-909C-4581F2634A76}"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89850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dirty="0"/>
          </a:p>
        </p:txBody>
      </p:sp>
      <p:sp>
        <p:nvSpPr>
          <p:cNvPr id="54276" name="Rectangle 4"/>
          <p:cNvSpPr>
            <a:spLocks noGrp="1" noChangeArrowheads="1"/>
          </p:cNvSpPr>
          <p:nvPr>
            <p:ph type="ftr" sz="quarter" idx="2"/>
          </p:nvPr>
        </p:nvSpPr>
        <p:spPr bwMode="auto">
          <a:xfrm>
            <a:off x="0" y="8829429"/>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898500" y="8829429"/>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89850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dirty="0"/>
          </a:p>
        </p:txBody>
      </p:sp>
      <p:sp>
        <p:nvSpPr>
          <p:cNvPr id="2560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429"/>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898500" y="8829429"/>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Welcome to the Algebra I Overview of Revisions to the Mathematics Standards of Learning from 2009 to 2016. </a:t>
            </a:r>
            <a:r>
              <a:rPr lang="en-US" baseline="0" dirty="0" smtClean="0"/>
              <a:t>It would be helpful to have a copy of the </a:t>
            </a:r>
            <a:r>
              <a:rPr lang="en-US" dirty="0"/>
              <a:t>Algebra I – Crosswalk (Summary of Revisions) and a copy of the 2016 Algebra I Curriculum Framework to reference during this presentation. These documents are available electronically on the VDOE Mathematics 2016 webpage under Standards of Learning and Testing. </a:t>
            </a:r>
          </a:p>
          <a:p>
            <a:pPr defTabSz="924458">
              <a:defRPr/>
            </a:pPr>
            <a:endParaRPr lang="en-US" b="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dirty="0"/>
          </a:p>
        </p:txBody>
      </p:sp>
    </p:spTree>
    <p:extLst>
      <p:ext uri="{BB962C8B-B14F-4D97-AF65-F5344CB8AC3E}">
        <p14:creationId xmlns:p14="http://schemas.microsoft.com/office/powerpoint/2010/main" val="45334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lnSpc>
                <a:spcPct val="90000"/>
              </a:lnSpc>
              <a:buClr>
                <a:schemeClr val="tx1"/>
              </a:buClr>
              <a:defRPr/>
            </a:pPr>
            <a:r>
              <a:rPr lang="en-US" sz="1400" dirty="0"/>
              <a:t>Four additional sections have been included in the introduction to the 2016 curriculum framework -- In</a:t>
            </a:r>
            <a:r>
              <a:rPr lang="en-US" altLang="en-US" sz="1400" dirty="0"/>
              <a:t>structional Technology, Computational Fluency, Algebra Readiness, and Equity. The content of each section addresses the impact on students’ learning and instruction. Educators are encouraged to review these sections included in the introduction.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 of the Algebra I Crosswalk and Summary of Revisions page one.  There are four quadrants</a:t>
            </a:r>
            <a:r>
              <a:rPr lang="en-US" baseline="0" dirty="0" smtClean="0"/>
              <a:t> – (CLICK) </a:t>
            </a:r>
            <a:r>
              <a:rPr lang="en-US" dirty="0" smtClean="0"/>
              <a:t>additions,</a:t>
            </a:r>
            <a:r>
              <a:rPr lang="en-US" baseline="0" dirty="0" smtClean="0"/>
              <a:t> (CLICK) deletions, (CLICK) parameter changes or clarifications, and (CLICK) moves within the standards.  </a:t>
            </a:r>
          </a:p>
          <a:p>
            <a:r>
              <a:rPr lang="en-US" baseline="0" dirty="0" smtClean="0"/>
              <a:t>The upper left quadrant (CLICK) includes additions to the 2016 standards. The standards referenced (CLICK) are the 2016 numbers and may include additions to the Essential Knowledge and Skills (EKS) as well as the standard.  </a:t>
            </a:r>
          </a:p>
          <a:p>
            <a:r>
              <a:rPr lang="en-US" baseline="0" dirty="0" smtClean="0"/>
              <a:t>The upper right quadrant (CLICK) identifies deletions from the 2009 standards (CLICK) and may indicate where that content was moved using the 2016 standard number (CLICK).  </a:t>
            </a:r>
          </a:p>
          <a:p>
            <a:r>
              <a:rPr lang="en-US" baseline="0" dirty="0" smtClean="0"/>
              <a:t>The bottom left quadrant (CLICK) indicates parameter changes (for example SOL A.2c Essential Knowledge and Skills (CLICK) </a:t>
            </a:r>
            <a:r>
              <a:rPr lang="en-US" u="none" baseline="0" dirty="0" smtClean="0"/>
              <a:t>–  indicates factoring binomials or trinomials is limited to one variable (with two variables included in Algebra II) </a:t>
            </a:r>
            <a:r>
              <a:rPr lang="en-US" baseline="0" dirty="0" smtClean="0"/>
              <a:t>Further parameters (leading coefficient, for example, is an integer) may also be indicated.  </a:t>
            </a:r>
          </a:p>
          <a:p>
            <a:r>
              <a:rPr lang="en-US" baseline="0" dirty="0" smtClean="0"/>
              <a:t>In the bottom right quadrant (CLICK), moves within the course are indicated with the first number (CLICK) being the 2009 SOL number and the number in the brackets representing the 2016 number.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79237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On page 2 and the remaining pages of the Crosswalk, a</a:t>
            </a:r>
            <a:r>
              <a:rPr lang="en-US" baseline="0" dirty="0" smtClean="0"/>
              <a:t> side by side comparison of the 2009 standards (CLICK) and 2016 standards (CLICK) can be found.  For comparison purposes, the standards are in numerical order for both columns. The standards are divided into strands, with the title of each indicated. (CLICK) When deleted content was moved or already found in another grade or course, it is indicated in brackets.  For example, the content from the 2009 SOL A.9 is now only included in Algebra, Functions, and Data Analysis or Algebra II. (CLICK) Empty boxes on the right column indicate that content has either been deleted or moved.  The two blank boxes shown in the example (CLICK) indicate that both the 2009 standards A.9 and A.10 have been moved to another course or grade level.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152427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begin reviewing the revisions to the Algebra I standards by looking at the Expressions and Operations strand, which includes SOL A.1, A.2, and A.3.</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A.1 is</a:t>
            </a:r>
            <a:r>
              <a:rPr lang="en-US" baseline="0" dirty="0" smtClean="0"/>
              <a:t> now divided into two parts, where part (a) and (b) now represent two concepts with (a) representing verbal situations algebraically and (b) evaluating algebraic expressions.  In the Essential Knowledge and Skills (EKS) section of A.1(a) clarification is provided that students will translate not only between verbal situations and expressions, but also between verbal situations and equations.  Clarification is provided in the Essential Knowledge and Skills (EKS) of A.1(b) regarding the parameters involved when evaluating algebraic expressions, which may include absolute value, square roots, and cube roots (without rationalizing the denominator).  It is also notable to mention that real-world situations are now primarily referenced as “practical” situations throughout the 2016 Mathematics Standards of Learning.</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9228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A.2, there are still</a:t>
            </a:r>
            <a:r>
              <a:rPr lang="en-US" baseline="0" dirty="0" smtClean="0"/>
              <a:t> three parts to this standard.  In the Essential Knowledge and Skills (EKS) of A.2b clarification was provided  for modeling operations with polynomials – models will include both pictorial and symbolic representations. In addition, the Essential Knowledge and Skills (EKS) of A.2b provides the parameter that the product of polynomials (after simplification) are limited to five or fewer terms. In the Essential Knowledge and Skills (EKS) of A.2c, factoring of polynomials is limited to polynomials in one variable. Parameters were specified in the Essential Knowledge and Skills (EKS) to specify some limiters when factoring in Algebra I.  In addition, identifying prime polynomials is no longer included in the Essential Knowledge and Skills (EKS) of A.2, but students would benefit from a discussion of factorability of polynomials.  The use of a graphing calculator as a tool for factoring was removed from the standard itself and included in the Essential Knowledge and Skills (EKS) section.  References to a graphing calculator have been replaced by the term “graphing utility,” in most instances in the mathematics standards for high school. </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393688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SOL</a:t>
            </a:r>
            <a:r>
              <a:rPr lang="en-US" baseline="0" dirty="0" smtClean="0"/>
              <a:t> A.3, there are now three parts to this standard, with some notable changes. A revision in SOL A.3b is that students are now expected to simplify the cube roots of integers, which was previously limited to whole numbers in the 2009 standards.  The Essential Knowledge and Skills (EKS) of A.3c includes simplifying numerical expressions containing square roots or cube roots.  More specifically, and one of the more notable changes in the 2016 Algebra I standards, is that students will be expected to add, subtract, and multiply two monomial radical expressions (when the radicand is numeric).  The Understanding the Standard (US) section of A.3 includes several explanations that help to clarify the standard.  One example of a US statement included in this standard is that “a</a:t>
            </a:r>
            <a:r>
              <a:rPr lang="en-US" dirty="0"/>
              <a:t>ny non-negative number other than a perfect square has a principal square root that lies between two consecutive whole numbers.”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415894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strand of the Algebra I standards that we will examine is Equations and Inequalities, which includes SOL A.4, A.5, and A.6.</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curriculum framework of SOL A.4, there were numerous revisions made. The Essential Knowledge and Skills (EKS) of SOL A.4a clarifies that students should be able to determine if a linear equation in one variable has one solution, no solutions, or an infinite number of solutions. In the Essential Knowledge and Skills (EKS) related to SOL A.4a, students will be expected to apply the properties of real numbers and properties of equality when solving equations.  This is a notable shift from the 2009 standards in that the focus is not to identify a specific property being used, but to correctly apply the properties to simplify expressions and solve equations. SOL A.4b Essential Knowledge and Skills (EKS) clarifies that solving a quadratic equation includes both rational and irrational solutions. The use of a graphing calculator as a tool for solving equations and verifying solutions was removed from the standard itself and included in the Essential Knowledge and Skills (EKS) section. The Understanding the Standard (US) portion of this standard makes note that formulas are considered literal equations, thus in SOL A.4c, students should have experience with formulas as a form of literal equations.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97775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parts</a:t>
            </a:r>
            <a:r>
              <a:rPr lang="en-US" baseline="0" dirty="0" smtClean="0"/>
              <a:t> (a-d) of </a:t>
            </a:r>
            <a:r>
              <a:rPr lang="en-US" dirty="0" smtClean="0"/>
              <a:t>SOL A.5, students are expected to</a:t>
            </a:r>
            <a:r>
              <a:rPr lang="en-US" baseline="0" dirty="0" smtClean="0"/>
              <a:t> be able to determine and verify algebraic solutions of linear inequalities using a graphing utility, which is now part of the Essential Knowledge and Skills (EKS) section.  A.5a Essential Knowledge and Skills (EKS) clarifies that students will solve linear inequalities in one variable algebraically and represent the solution graphically.  As in SOL A.4, the Essential Knowledge and Skills (EKS) of SOL A.5a expects students to apply properties of real numbers and properties of inequalities to solve inequalities in one variable. A.5c Essential Knowledge and Skills (EKS) includes determining if a coordinate pair is a solution (for both inequalities and systems of inequalities). In the Essential Knowledge and Skills (EKS) of SOL A.5d, clarification is provided that solutions to systems of inequalities should be represented graphically.</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268838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purpose of this presentation is to provide an overview of the revisions and to highlight information included in the Essential Knowledge and Skills and Understanding the Standard sections of the curriculum framework. This presentation is a brief overview of revisions and not a comprehensive list of all revisions. Teachers are encouraged to thoroughly review the 2016 </a:t>
            </a:r>
            <a:r>
              <a:rPr lang="en-US" sz="1400" dirty="0" smtClean="0"/>
              <a:t>Curriculum </a:t>
            </a:r>
            <a:r>
              <a:rPr lang="en-US" sz="1400" dirty="0"/>
              <a:t>F</a:t>
            </a:r>
            <a:r>
              <a:rPr lang="en-US" sz="1400" dirty="0" smtClean="0"/>
              <a:t>ramework </a:t>
            </a:r>
            <a:r>
              <a:rPr lang="en-US" sz="1400" dirty="0"/>
              <a:t>to obtain a comprehensive understanding of the revisions.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t>
            </a:r>
            <a:r>
              <a:rPr lang="en-US" baseline="0" dirty="0" smtClean="0"/>
              <a:t> A.6 is now specifically focused on linear equations in two variables.  In the 2016 standards, graphs of linear inequalities in two variables is now an expectation in SOL A.5. Thus, it is important for teachers to make a connection between the content in SOL A.5 and A.6.  New to SOL A.6b Essential Knowledge and Skills (EKS) is the expectation that students will write the equation of a line parallel or perpendicular to a given line through a given point.   Teachers are encouraged to review the new expectations in the middle school strand of Patterns, Functions, and Algebra in order to ensure a clear vertical articulation of content in regards to linear functions.  For example, in the 2016 middle school standards, students are expected to write the equation of a line and graph a line in slope-intercept form.  The Understanding the Standard (US) of SOL A.6 specifies that </a:t>
            </a:r>
            <a:r>
              <a:rPr lang="en-US" dirty="0"/>
              <a:t>students have experiences with writing and graphing equations of lines in various forms, including standard form, slope-intercept form, or point-slope form.</a:t>
            </a:r>
            <a:endParaRPr lang="en-US" u="none"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20</a:t>
            </a:fld>
            <a:endParaRPr lang="en-US" dirty="0"/>
          </a:p>
        </p:txBody>
      </p:sp>
    </p:spTree>
    <p:extLst>
      <p:ext uri="{BB962C8B-B14F-4D97-AF65-F5344CB8AC3E}">
        <p14:creationId xmlns:p14="http://schemas.microsoft.com/office/powerpoint/2010/main" val="417610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Functions strand of the Algebra I Standards of Learning includes SOL A.7.  We will now examine the revisions included in </a:t>
            </a:r>
            <a:r>
              <a:rPr lang="en-US" baseline="0" smtClean="0"/>
              <a:t>this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SOL A.7 no longer includes the expectation that students detect patterns in data</a:t>
            </a:r>
            <a:r>
              <a:rPr lang="en-US" baseline="0" dirty="0" smtClean="0"/>
              <a:t> and represent arithmetic and geometric patterns algebraically.  While students benefit from an informal examination of arithmetic and geometric patterns, these will be formally addressed in the Algebra, Functions, and Data Analysis standards and Algebra II standards.  The Essential Knowledge and Skills (EKS) of A.7 includes the expectation of investigating and analyzing linear and quadratic functions using a graphing utility.  Mappings are now included as a representation of a function in the Essential Knowledge and Skills (EKS) of A.7a. </a:t>
            </a:r>
            <a:r>
              <a:rPr lang="en-US" baseline="0" dirty="0" smtClean="0">
                <a:solidFill>
                  <a:schemeClr val="tx1"/>
                </a:solidFill>
              </a:rPr>
              <a:t>In SOL </a:t>
            </a:r>
            <a:r>
              <a:rPr lang="en-US" dirty="0" smtClean="0"/>
              <a:t>A.7d,</a:t>
            </a:r>
            <a:r>
              <a:rPr lang="en-US" baseline="0" dirty="0" smtClean="0"/>
              <a:t> the Essential Knowledge and Skills (EKS) includes</a:t>
            </a:r>
            <a:r>
              <a:rPr lang="en-US" dirty="0" smtClean="0"/>
              <a:t> </a:t>
            </a:r>
            <a:r>
              <a:rPr lang="en-US" dirty="0"/>
              <a:t>the use of </a:t>
            </a:r>
            <a:r>
              <a:rPr lang="en-US" i="1" dirty="0"/>
              <a:t>x</a:t>
            </a:r>
            <a:r>
              <a:rPr lang="en-US" dirty="0"/>
              <a:t>-intercepts </a:t>
            </a:r>
            <a:r>
              <a:rPr lang="en-US" dirty="0" smtClean="0"/>
              <a:t>from the </a:t>
            </a:r>
            <a:r>
              <a:rPr lang="en-US" dirty="0"/>
              <a:t>graphical representation of a quadratic function </a:t>
            </a:r>
            <a:r>
              <a:rPr lang="en-US" dirty="0" smtClean="0"/>
              <a:t>to </a:t>
            </a:r>
            <a:r>
              <a:rPr lang="en-US" dirty="0"/>
              <a:t>determine and confirm its factors.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dirty="0"/>
          </a:p>
        </p:txBody>
      </p:sp>
    </p:spTree>
    <p:extLst>
      <p:ext uri="{BB962C8B-B14F-4D97-AF65-F5344CB8AC3E}">
        <p14:creationId xmlns:p14="http://schemas.microsoft.com/office/powerpoint/2010/main" val="147373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continuing on to the Statistics strand of Algebra I, it is important to provide Algebra I teachers with a summary of the changes in middle school regarding functions and algebra.  There will be a big shift in the development of the concept of linear functions beginning in grade 6. The 2016 standards will recognize the relationship between proportional relationships and linear functions. In grade 6 students will represent a proportional relationship using tables and identify the unit rate (leading to the concept of slope) in a proportional relationship.  In grade 7 students learn to write the equation of a proportional relationship in </a:t>
            </a:r>
            <a:r>
              <a:rPr lang="en-US" i="1" baseline="0" dirty="0" smtClean="0"/>
              <a:t>y </a:t>
            </a:r>
            <a:r>
              <a:rPr lang="en-US" i="0" baseline="0" dirty="0" smtClean="0"/>
              <a:t>= </a:t>
            </a:r>
            <a:r>
              <a:rPr lang="en-US" i="1" baseline="0" dirty="0" smtClean="0"/>
              <a:t>mx</a:t>
            </a:r>
            <a:r>
              <a:rPr lang="en-US" i="0" baseline="0" dirty="0" smtClean="0"/>
              <a:t>  form and contrast that relationship with a simple additive relationship of the form </a:t>
            </a:r>
            <a:r>
              <a:rPr lang="en-US" i="1" baseline="0" dirty="0" smtClean="0"/>
              <a:t>y</a:t>
            </a:r>
            <a:r>
              <a:rPr lang="en-US" i="0" baseline="0" dirty="0" smtClean="0"/>
              <a:t> = </a:t>
            </a:r>
            <a:r>
              <a:rPr lang="en-US" i="1" baseline="0" dirty="0" smtClean="0"/>
              <a:t>x </a:t>
            </a:r>
            <a:r>
              <a:rPr lang="en-US" i="0" baseline="0" dirty="0" smtClean="0"/>
              <a:t>+ </a:t>
            </a:r>
            <a:r>
              <a:rPr lang="en-US" i="1" baseline="0" dirty="0" smtClean="0"/>
              <a:t>b</a:t>
            </a:r>
            <a:r>
              <a:rPr lang="en-US" i="0" baseline="0" dirty="0" smtClean="0"/>
              <a:t> and graph each of these types of functions, first as the slope changes in the proportional relationship, and then separately as the </a:t>
            </a:r>
            <a:r>
              <a:rPr lang="en-US" i="1" baseline="0" dirty="0" smtClean="0"/>
              <a:t>y</a:t>
            </a:r>
            <a:r>
              <a:rPr lang="en-US" i="0" baseline="0" dirty="0" smtClean="0"/>
              <a:t>-intercept changes in an additive relationship.  The, in grade 8, students then put these two transformational approaches together to explore linear functions in </a:t>
            </a:r>
            <a:r>
              <a:rPr lang="en-US" i="1" baseline="0" dirty="0" smtClean="0"/>
              <a:t>y</a:t>
            </a:r>
            <a:r>
              <a:rPr lang="en-US" i="0" baseline="0" dirty="0" smtClean="0"/>
              <a:t> = </a:t>
            </a:r>
            <a:r>
              <a:rPr lang="en-US" i="1" baseline="0" dirty="0" smtClean="0"/>
              <a:t>mx </a:t>
            </a:r>
            <a:r>
              <a:rPr lang="en-US" i="0" baseline="0" dirty="0" smtClean="0"/>
              <a:t>+ </a:t>
            </a:r>
            <a:r>
              <a:rPr lang="en-US" i="1" baseline="0" dirty="0" smtClean="0"/>
              <a:t>b</a:t>
            </a:r>
            <a:r>
              <a:rPr lang="en-US" i="0" baseline="0" dirty="0" smtClean="0"/>
              <a:t> form.  Students will be expected to build the concepts through graphing and tables and will not be expected to use the slope formula.  In Algebra I, students will then take a deeper dive into slope (including exposure to the slope formula), other forms of linear functions such as point-slope and standard form, and undefined slope.  Knowing this progression and the intended development of these concepts in middle school will help teachers in Algebra I.  The chart on this slide provides a summary of this progression, along with the progression of solving equations and inequalities.  That progression for equations and inequalities has very few revisions, thus Algebra I teachers can expect students to have a prior knowledge similar to what they are currently exposed to in middle school.</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50832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Statistics strand in the 2016 Algebra</a:t>
            </a:r>
            <a:r>
              <a:rPr lang="en-US" baseline="0" dirty="0" smtClean="0"/>
              <a:t> I Standards of Learning includes two standards, A.8 and A.9.  In this strand, we will make note of some content no longer included in Algebra I and will note other revisions.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very few changes to </a:t>
            </a:r>
            <a:r>
              <a:rPr lang="en-US" dirty="0" smtClean="0"/>
              <a:t>SOL A.8 involving the concept of direct and inverse variation.  The</a:t>
            </a:r>
            <a:r>
              <a:rPr lang="en-US" baseline="0" dirty="0" smtClean="0"/>
              <a:t> wording of the standard has been slightly changed from “given a situation in a real-world context” to “given a data set or practical situation.”  Again we see the preference in the 2016 standards for the description “practical” versus “real-world.”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1241399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2009 standards A.9 and A.10 are no longer included in Algebra I.  Interpret variation and calculate and interpret standard deviation and z-scores is now included in Algebra, Functions and Data Analysis and Algebra II.  Calculate and interpret mean absolute deviation is no longer included in Algebra I.  The use and interpretation of box-and-whisker plots to represent univariate data sets is now included in the Grade 8 Mathematics Standards of Learning.</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401092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of Learning</a:t>
            </a:r>
            <a:r>
              <a:rPr lang="en-US" baseline="0" dirty="0" smtClean="0"/>
              <a:t> A.9 in the Essential Knowledge and Skills (EKS) will no longer include the expectation from the 2009 Standard of Learning A.11 that students design experiments and collect data to address specific questions.  This expectation is included in the Algebra, Functions, and Data Analysis standards.  </a:t>
            </a:r>
            <a:r>
              <a:rPr lang="en-US" dirty="0" smtClean="0"/>
              <a:t>SOL A.9 clarifies</a:t>
            </a:r>
            <a:r>
              <a:rPr lang="en-US" baseline="0" dirty="0" smtClean="0"/>
              <a:t> that </a:t>
            </a:r>
            <a:r>
              <a:rPr lang="en-US" dirty="0" smtClean="0"/>
              <a:t>determining</a:t>
            </a:r>
            <a:r>
              <a:rPr lang="en-US" baseline="0" dirty="0" smtClean="0"/>
              <a:t> the equation of a curve of best fit is to be performed using a graphing utility.</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4026349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So this concludes the</a:t>
            </a:r>
            <a:r>
              <a:rPr lang="en-US" baseline="0" dirty="0" smtClean="0"/>
              <a:t> presentation on the 2016 Standards of Learning for Algebra I.  As mentioned at the beginning of this presentation, teachers are encouraged </a:t>
            </a:r>
            <a:r>
              <a:rPr lang="en-US" dirty="0"/>
              <a:t>to refer to the curriculum framework where additional information can be found. </a:t>
            </a:r>
          </a:p>
          <a:p>
            <a:pPr defTabSz="924458">
              <a:defRPr/>
            </a:pPr>
            <a:endParaRPr lang="en-US" dirty="0"/>
          </a:p>
          <a:p>
            <a:r>
              <a:rPr lang="en-US" dirty="0" smtClean="0"/>
              <a:t>Should you</a:t>
            </a:r>
            <a:r>
              <a:rPr lang="en-US" baseline="0" dirty="0" smtClean="0"/>
              <a:t> have any questions, feel free to contact a member of the Mathematics Team at the website shown on the slide. </a:t>
            </a:r>
            <a:r>
              <a:rPr lang="en-US" baseline="0" smtClean="0"/>
              <a:t>Thank you so much.</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23713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0">
              <a:defRPr/>
            </a:pPr>
            <a:r>
              <a:rPr lang="en-US" dirty="0" smtClean="0"/>
              <a:t>In</a:t>
            </a:r>
            <a:r>
              <a:rPr lang="en-US" baseline="0" dirty="0" smtClean="0"/>
              <a:t> this presentation, the timeline for implementation will be shared followed by a brief overview of </a:t>
            </a:r>
            <a:r>
              <a:rPr lang="en-US" dirty="0" smtClean="0"/>
              <a:t>the Crosswalk and Curriculum Frameworks, and lastly </a:t>
            </a:r>
            <a:r>
              <a:rPr lang="en-US" baseline="0" dirty="0" smtClean="0"/>
              <a:t>a side by side comparison of the 2009 standards to the new 2016 (two thousand sixteen) standards.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377804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2016-2017 </a:t>
            </a:r>
            <a:r>
              <a:rPr lang="en-US" baseline="0" dirty="0" smtClean="0"/>
              <a:t>school year, school divisions should begin incorporating the new standards into local curricula.</a:t>
            </a:r>
          </a:p>
          <a:p>
            <a:r>
              <a:rPr lang="en-US" baseline="0" dirty="0" smtClean="0"/>
              <a:t>During the 2017-2018 school year, both the 2009 and 2016 standards should be included during instruction. The Spring 2018 assessments will measure the 2009 standards and include field test items measuring the 2016 standards.</a:t>
            </a:r>
          </a:p>
          <a:p>
            <a:r>
              <a:rPr lang="en-US" baseline="0" dirty="0" smtClean="0"/>
              <a:t>Full implementation of the new standards will occur during the 2018-2019 School Year.  Written and taught curriculum will reflect the 2016 Mathematics Standards of Learning, and the SOL assessments will measure the 2016 Mathematics Standards.</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84191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revisions focus on several things – improving vertical progression of the content, ensuring developmental appropriateness, increasing support for teachers, clarifying expectations for both teaching and for student learning, </a:t>
            </a:r>
            <a:r>
              <a:rPr lang="en-US" sz="1400" dirty="0" smtClean="0"/>
              <a:t>improving </a:t>
            </a:r>
            <a:r>
              <a:rPr lang="en-US" sz="1400" dirty="0"/>
              <a:t>precision and consistency in mathematical vocabulary and format, and </a:t>
            </a:r>
            <a:r>
              <a:rPr lang="en-US" sz="1400" dirty="0" smtClean="0"/>
              <a:t>to better ensure </a:t>
            </a:r>
            <a:r>
              <a:rPr lang="en-US" sz="1400" dirty="0"/>
              <a:t>computational fluency at the elementary level.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dirty="0"/>
          </a:p>
        </p:txBody>
      </p:sp>
    </p:spTree>
    <p:extLst>
      <p:ext uri="{BB962C8B-B14F-4D97-AF65-F5344CB8AC3E}">
        <p14:creationId xmlns:p14="http://schemas.microsoft.com/office/powerpoint/2010/main" val="95684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sz="1400" dirty="0"/>
              <a:t>Additional support was added to the Understanding the Standard (or US) column in the 2016 Mathematics </a:t>
            </a:r>
            <a:r>
              <a:rPr lang="en-US" sz="1400" dirty="0" smtClean="0"/>
              <a:t>Curriculum Frameworks </a:t>
            </a:r>
            <a:r>
              <a:rPr lang="en-US" sz="1400" dirty="0"/>
              <a:t>to provide background information for teachers to include definitions, explanations, examples, and statements that help to make instructional connections between content.  These changes result in better precision, greater clarity and consistency in language across the K-12 curriculum frameworks. In the Essential Knowledge and Skills (or EKS) section of the frameworks, expectations for learning and assessment are provided. </a:t>
            </a:r>
          </a:p>
          <a:p>
            <a:pPr defTabSz="924458">
              <a:defRPr/>
            </a:pPr>
            <a:endParaRPr lang="en-US" sz="1400" dirty="0"/>
          </a:p>
          <a:p>
            <a:pPr defTabSz="924458">
              <a:defRPr/>
            </a:pPr>
            <a:r>
              <a:rPr lang="en-US" sz="1400" dirty="0"/>
              <a:t>Corresponding EKS bullets and SOL bullets are indicated with the same letter.  An example is provided on the next slide.</a:t>
            </a:r>
          </a:p>
          <a:p>
            <a:pPr defTabSz="924458">
              <a:defRPr/>
            </a:pPr>
            <a:r>
              <a:rPr lang="en-US" sz="1400" dirty="0"/>
              <a:t>Teachers are encouraged to read both the Understanding the Standard (US) and Essential Knowledge and Skills (EKS) </a:t>
            </a:r>
            <a:r>
              <a:rPr lang="en-US" sz="1400" dirty="0" smtClean="0"/>
              <a:t>columns in the Curriculum Frameworks.</a:t>
            </a:r>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6</a:t>
            </a:fld>
            <a:endParaRPr lang="en-US" dirty="0"/>
          </a:p>
        </p:txBody>
      </p:sp>
    </p:spTree>
    <p:extLst>
      <p:ext uri="{BB962C8B-B14F-4D97-AF65-F5344CB8AC3E}">
        <p14:creationId xmlns:p14="http://schemas.microsoft.com/office/powerpoint/2010/main" val="155573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0">
              <a:defRPr/>
            </a:pPr>
            <a:r>
              <a:rPr lang="en-US" sz="1400" dirty="0"/>
              <a:t>This is a page from the Algebra I curriculum framework.  It is very important that teachers spend time exploring the new curriculum framework. This slide contains examples of edits (CLICK) made to the Understanding the Standard section including clarity in definitions and explanations that have been provided.  In some standards, examples have also been included. </a:t>
            </a:r>
          </a:p>
          <a:p>
            <a:pPr defTabSz="933030">
              <a:defRPr/>
            </a:pPr>
            <a:r>
              <a:rPr lang="en-US" sz="1400" dirty="0"/>
              <a:t>In addition, where appropriate, corresponding EKS bullets and SOL bullets are indicated with the same letter.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an overall reduction in the number of mathematics standards spanning K-12.  This is a result of consolidation of related concepts and skills, a reduction of repetition, an improvement of the developmental progression, and/or deletion of content.</a:t>
            </a:r>
          </a:p>
          <a:p>
            <a:r>
              <a:rPr lang="en-US" dirty="0"/>
              <a:t>In Algebra I, the number of standards was reduced from 11 to 9.</a:t>
            </a:r>
            <a:endParaRPr lang="en-US" b="1" dirty="0"/>
          </a:p>
          <a:p>
            <a:r>
              <a:rPr lang="en-US" dirty="0"/>
              <a:t>The revisions occurring in Algebra I will be addressed later in this presentation.</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dirty="0"/>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a:t>The mathematical process goals continue to play an instrumental role in the teaching and learning of mathematics with understanding. </a:t>
            </a:r>
          </a:p>
          <a:p>
            <a:r>
              <a:rPr lang="en-US" altLang="en-US" sz="1400" dirty="0"/>
              <a:t>We encourage educators to review these sections included in the introduction of the 2016 curriculum frameworks.</a:t>
            </a:r>
          </a:p>
          <a:p>
            <a:endParaRPr lang="en-US" altLang="en-US" sz="1400"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A3A006B-F645-40AC-A5C8-99C9469ECA9B}"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F017EF91-643B-4895-AC0E-8961B18090EB}"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D89D5E99-D067-4EA7-8907-56DCDDD92FC9}"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535409F-5BF8-4D58-A77B-493C38DFB6E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A05CF4C-AAE6-4E18-836C-C088E4D7FE61}"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EC55B70F-7442-49F9-9903-79523C7A5EF3}"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4D0C6E91-B7DB-4987-8DF9-B857A9D3E0F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F0C921F-A39E-47FC-B4D5-90BC06B59C87}"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C698C05-25F9-4337-9297-9FEAEB1B7145}"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256B987-9946-4D40-9125-5C6DCBD78E83}"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D2211CC2-619F-4FC2-9FB9-FDC8BB9478E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4CE18C6-0D52-4794-8166-C2CA9D497CB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B4B4CFA2-F9BC-4CA8-B89C-6D3ED3325704}"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DDDF4B00-4E1F-483C-AF1E-B92F41A6CA4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83C9BBA-773B-48CE-92AF-010BE519331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734EE15C-FAD5-4E8B-9306-454AEA8601FC}"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C854E849-CD31-48FA-8B30-E45672BC7F24}"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562EC5E5-ADD2-4CFE-BB3A-7DF799F0729D}"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578EC86B-14EA-4B0F-BEF7-F47B4A73202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C7CA2DD-36BB-46E3-88C9-4507833A7378}"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47F63CF-AB2D-40F2-B4B8-70374F8BF215}"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CA98E1B-16FE-4E0C-8136-527497199D9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24C59A70-C364-4D06-8226-A19768E8D2E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DDE310F8-CE1F-4783-9EA3-09DF3E665D9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0A02441A-897B-4AD1-96F3-95823CF4D6A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5DBBADB3-4E7F-43DB-827F-7297C6FB86F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A77F57A-ADD9-4B97-B738-03E6E0682DB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ED4C8A1-5547-4475-AA22-D1AB2F3759C2}"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870AC444-AAE1-4A36-BBB2-9DD851828E62}"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A6E8417-B7D9-4F71-A5F4-4AB78082683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0F53A7DC-9829-4455-AF0F-4C8B3EB53B22}"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BFED47F-416F-4759-88BC-E6230715A235}"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C900580-7C43-47EF-824B-C84B5920687E}"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84F184FB-37B2-4C97-9E70-F478963339C6}"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AFCEC252-A289-41C3-9E6B-B2694B9A382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481158A-FFDC-4939-BA2E-2C098395510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3F58EDA6-30D2-43CB-B03B-4C07DB9B90A1}"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1D2D422-01CE-4D83-96DF-677D2450AE9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3A536D1-1246-401D-A35A-215943C6BEBD}"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2807F841-1699-434D-9DFE-3F7BA001F985}"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BF99C5F4-1BFF-4F4E-BE23-44A3A8136FB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6880B537-E76C-42A8-BB28-F0EE3EC2E035}"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44CF513-66EA-4886-93A9-29158A5B00C1}"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30122BC5-B9F3-489E-89FA-1A49340A4FC4}"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6BAAE63E-A3D6-4B45-B79F-300B92FA59F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118C72E1-6B54-4142-BC2A-24590D59F49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4AE261D3-11F3-4A0B-93A9-AD1DEA14E10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9671808-5B95-4A54-9F04-92C2B15FD3E8}"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0EFF6E10-77C6-495D-A47D-BED21A9AA16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0BEEAB2-EF9C-4CC6-B0A0-CBD0234141FD}"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06E62EB2-213C-4955-A4E4-3D7306C3FCD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141316CD-7F0C-4083-BBB7-B72822E45F6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EAB866D1-7B5E-4D28-9052-41A84EBD8448}"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D35E7E0-7ABE-478B-9301-B83195D74878}"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752EB76-626C-44A9-ACC4-C68312A87B1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3B13393E-6BD0-4135-AAD6-7167C53EB2B9}"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59FFCAF-0136-4797-BD7D-D54110B452B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EDAD789-02A1-4EE8-8D72-25A44D20CC3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B2843758-A47F-4E93-9E82-D33BC2E324D6}"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8D54897-C63D-4FBF-BA0C-2228E91C59B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D4B5F1AE-8EBC-4836-A8E7-C791F1DFAD85}"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AB9774E-8A59-4C35-BDAF-573E5E36BC4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DD8D98B1-8F00-4807-BE52-C2ACF2ABC75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295872B-41CC-494D-8BF3-88B1EE95F416}"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5FAD8B6-B4F3-41B2-A637-E827525D92A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5E2215D-4BE3-458D-B080-68D29CDC164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882F9B4-778A-4F33-A2D5-DFFA88E63979}"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8FDA82B-A704-471D-AC42-57FFB51FBBA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D6BAF33-245C-44AF-B72F-19B59E533C13}"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9F9A065-AA96-4FA2-A95C-8FF1EC625034}"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0432BD8-2153-47CD-AC96-0471AD3639F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E4DA883-E5F4-46E0-903A-15018DFBDFD8}"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2F1BD5E6-029F-49E1-9240-E275D842E3C7}"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07A9EBEA-3D0F-4481-9ED2-9D3977866F7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3278FD5-4F4C-454E-989A-B2B45A565634}"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2FE3752-4519-4EB8-999E-745756B540E5}"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CC44115F-970E-47CD-84A4-1AA07D7EE79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AB9900BD-C736-4AC2-BFC2-4ECF86B69ED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6AA368B5-5F7F-462A-9152-90DC7DACDF5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0D003B5D-49A9-4DC1-B092-27511D2DCA4F}"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047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D5D3710A-D8D0-4C8D-87D9-4D409D3F3D18}"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098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B42A2B1-85C2-4961-9E30-CD3BC25BA2FC}"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07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5037A430-B18F-4D29-914E-48917AA00050}"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25584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3329BA98-9F82-4B9A-8D91-490B73FE8B7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1093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42D0EB88-2ECA-4662-90A2-3871BB8BF053}"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38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050BB7A-E279-4F9E-A648-B35F3FD685B7}"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01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95297198-D7C4-40FF-992A-85D9101E61A0}"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839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6C2CDDD-C7F7-4B2F-90D8-3309AD3FABD3}"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0901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EF9AACC-1B5E-4F2F-8982-C031E0E935D0}"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5007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1C3F572D-158D-49CA-8B6B-FEFB407AA4AF}"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63430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EA144527-B21B-4971-AFAA-8A9107CAA2EB}"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1AFC1BD2-23C0-454B-B156-85C441124A6A}"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F35D0A0-B4F6-4D0A-BC8C-297B73F9414E}"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A6CE24B0-8797-4665-862D-866E902B0B73}"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483C96C-0866-433B-889C-5BDE4EBA312B}"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C10D2E42-ED2A-4763-B402-235CF2B4CF51}"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56AB83C-3C2A-4935-9A01-B381130BE9BA}"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32FD5FD-27EA-4798-9BEC-ADFE31F3053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8B52FDC-A497-45B7-99B6-620D88C14990}"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B0723D0-FDAF-455E-92FD-0D91D549A9E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E875F6AD-9E50-43F2-935E-7FE982E73923}"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87020AE-642D-4F8E-9EDE-C913DC3A6D2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C44540F3-1D92-45FD-B487-5CF81891C198}"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AABF461-946B-4458-9758-D740066753B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8AE293C7-BF33-40A5-B404-B286AB5E479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0F2DB0F-4280-48F6-9033-F498DB02FB82}"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14B6E35C-B5D1-4794-BDAF-79BDDEBC9B36}"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CC54FFEC-33E0-42C3-9A5D-543E05280471}"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9907CB2F-98C1-4110-8CC1-8005C5C930A6}"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3656E6BB-562D-4201-A262-0F5F3901844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B1A3463D-5ED1-487A-98F3-ECACEA621BE0}"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7566D20D-9437-44DE-8978-E4D113093C01}" type="datetime1">
              <a:rPr lang="en-US" altLang="en-US" smtClean="0"/>
              <a:t>4/26/2017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76D15C2-25F4-42FA-80FC-91D1A7D417B8}"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6570B44-6649-4953-BAA5-225FFCB1651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0FCD3B9F-47CF-4CC2-83C8-0FB26D52D819}"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3B24CBD5-9E59-49D7-A399-3AE18413B1F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AD59F74-D43A-4D58-BD6A-BD2BE24922E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5888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E61F45A2-66D9-4B9E-9A63-AA3CC467E214}"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92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7A80E11C-5119-4160-A818-18045E6B888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1336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2E7776E-CDB7-4FED-B291-4D65BEAFE9CE}"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3075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2397446C-CF20-4023-80C2-2CA872CA864F}"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124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AF4426AD-FF2E-4212-ADE3-096CE630A34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407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A4CDA0F8-04A9-48DE-9630-2126FD3AE028}"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82B29D7D-C8A3-4220-A355-C03A809A35E4}"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4415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17B047B-54A3-4C31-88A3-54C5AE64B7FF}"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54338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2687605-A7BA-448D-9054-A0CD39EC3BF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734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E5F6A82B-D441-4147-9453-1D757204446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6428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4B2A0C0B-38F2-4476-8328-3B2DDAA29F8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8702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38515FE4-8BB9-4A4E-8C01-9E1D144FBEA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B6A95CE-81AB-4C6E-B54B-04DE5D4CF33C}"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5002A895-622A-4CCC-8F43-F4B6229708B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66195896-FCF2-456D-A25D-BF966AE6F4BC}"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99528757-66CB-4607-9D3B-AADFC0269F5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54DFB5CF-C778-43A7-BF21-1CF1EA9EAFB8}"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8ABE47DA-32F1-4EF5-8792-FB1215A129C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F82B48E0-8C7D-4370-ADAB-0B3B2914CC6C}"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E839A320-89A0-49D2-ADF0-76DEED10611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98763C4-7A50-49EA-A163-98D87236D50B}"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0F40339B-4EFB-4612-9343-9E4022FD372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25AF5E59-F107-4A9F-9B5D-DE4AA4D0E7BF}"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6B5D6D29-3A45-4893-BC88-2F5204D7548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D913F47D-5FAA-4D30-8423-CBA95E1429B5}"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5064D81-3F07-42E4-B30A-E1C02D3E7FF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1E0EF343-7902-4378-BC86-4B5B059B6BBA}"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E6DEF1CE-B814-4840-888D-271D99F9D1F9}" type="datetime1">
              <a:rPr lang="en-US" altLang="en-US" smtClean="0"/>
              <a:t>4/26/2017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3151EEE1-BC70-4E7E-8040-D4E83AEE7F69}"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F0C594E5-7E5D-435F-9EE3-AB27F61675C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8AD9A24-A7AA-4F7F-8B58-232850AE546E}"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40523979-7B64-4582-9295-EB6CE74A0D3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AC74609D-664C-4F19-BB8F-6FFD754F3E4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17D353C9-71F2-4959-A240-25AB126368A0}"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C7CFBAC2-8E56-4605-9C3C-A9E12A04401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ED798758-CB00-4ADB-A42B-8E7DFEA34BD7}"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4DCFFFC7-A903-45AD-83F4-A1485FA84B9D}"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E6D8666-5CB8-4410-89A3-C331A08FDD5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9824A471-BB7A-49F5-91F2-6D5CB26010A1}"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B02ACD49-63E2-4980-BDD1-57EC0EE26630}"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99175C1D-26E3-4502-9601-4DE646942F89}"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F4D0CC00-D171-4283-A74F-C9B107AB3452}"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1ECB7A74-ECB7-440A-8D74-087F6037715B}"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D79CA599-8742-455A-9608-C663392532BC}"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B202656-B212-4833-8F24-8740890751E1}"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BFA47F35-A3A5-4DB0-8EA5-F0C76C229D13}"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F2B05970-0CB2-44E1-8FE2-3919F5C030A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A2AA55A-D303-452B-B533-F20B9A7B8574}"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24C3F88B-F00A-4C78-AD71-EE5A1BFAACB0}"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5530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17F05F26-FF98-40CF-95B3-0458130B96AF}"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88F1916D-EFE4-41A4-8BA2-424F87E167CD}"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439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901A6888-1C31-4B05-BAC3-3E43345B7340}"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2745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BBADB77C-84A8-4974-8BE7-25318DFF6D4B}"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736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E5397CA9-18A2-45CD-8C0D-5BF43DB91B15}"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5361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447B654-74A5-4B00-8E37-7B0E55E4C08D}"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3693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ACFC230-4CCA-4791-B14D-467CC19AD539}"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3141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5E248CC9-3580-4F24-93B8-0C11931250D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57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4431C3FD-D04A-485C-80F3-C124BD15C45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024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9A6F625A-F2D2-4584-820E-2836E2AC87F1}"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0828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26A5A65B-321E-4874-97DB-DEC5B751C1F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20892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82EA026-ACF9-4A4C-A156-588A6F0155C2}" type="datetime1">
              <a:rPr lang="en-US" altLang="en-US" smtClean="0"/>
              <a:t>4/26/2017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83566BD-7FA7-401D-B2D5-7010E978515D}"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DFF9F04-1322-4AA6-A0E3-F412D85EC79B}"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7D72904-A472-43BA-91D3-4FD437D31685}"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E8E1EEE-7C6C-45CF-85B2-93C562517083}"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75EEB0F-AE7E-4D02-A19F-6C3AF31AF2CC}"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ED8F2B5-65D4-418D-AEAC-28C03284F6F0}"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564F230-7DBD-4F16-B83A-24DC651C458B}"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65B11B27-FFB6-45FC-8CEE-E1894AF91D86}"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7993911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C572281-991E-4617-9BF7-3FECE28638D8}"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FD2A0A6-5CF9-4A82-9A93-FF90B30C9E38}"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628D03E-66A5-47E4-88B0-C656CC21B7D8}"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4259595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B22D1B3-8EE6-48EE-A6AD-EFBA6329D92E}"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924947C-8C91-44A5-8A42-4269801BCD5B}"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300CA34-1955-4346-A1D7-23055A5F8A81}"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F9818B5-C90C-4423-9491-43B1C3C7E1E0}"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27817753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6.png"/><Relationship Id="rId2" Type="http://schemas.microsoft.com/office/2007/relationships/media" Target="../media/media11.wma"/><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2" Type="http://schemas.microsoft.com/office/2007/relationships/media" Target="../media/media16.wma"/><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media18.wma"/><Relationship Id="rId2" Type="http://schemas.microsoft.com/office/2007/relationships/media" Target="../media/media18.wma"/><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media20.wma"/><Relationship Id="rId2" Type="http://schemas.microsoft.com/office/2007/relationships/media" Target="../media/media20.wma"/><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20.xml"/><Relationship Id="rId4"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audio" Target="../media/media22.wma"/><Relationship Id="rId2" Type="http://schemas.microsoft.com/office/2007/relationships/media" Target="../media/media22.wma"/><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22.xml"/><Relationship Id="rId4"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audio" Target="../media/media25.wma"/><Relationship Id="rId2" Type="http://schemas.microsoft.com/office/2007/relationships/media" Target="../media/media25.wm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25.xml"/><Relationship Id="rId4"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audio" Target="../media/media26.wma"/><Relationship Id="rId2" Type="http://schemas.microsoft.com/office/2007/relationships/media" Target="../media/media26.wma"/><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notesSlide" Target="../notesSlides/notesSlide26.xml"/><Relationship Id="rId4"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audio" Target="../media/media27.wma"/><Relationship Id="rId2" Type="http://schemas.microsoft.com/office/2007/relationships/media" Target="../media/media27.wma"/><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27.xml"/><Relationship Id="rId4"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audio" Target="../media/media28.wma"/><Relationship Id="rId1" Type="http://schemas.microsoft.com/office/2007/relationships/media" Target="../media/media28.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752600"/>
            <a:ext cx="7772400" cy="1470025"/>
          </a:xfrm>
          <a:solidFill>
            <a:srgbClr val="003399"/>
          </a:solidFill>
        </p:spPr>
        <p:txBody>
          <a:bodyPr/>
          <a:lstStyle/>
          <a:p>
            <a:pPr algn="ctr"/>
            <a:r>
              <a:rPr lang="en-US" altLang="en-US" sz="4400" b="1" dirty="0" smtClean="0">
                <a:solidFill>
                  <a:schemeClr val="bg1"/>
                </a:solidFill>
              </a:rPr>
              <a:t>2016 </a:t>
            </a:r>
            <a:r>
              <a:rPr lang="en-US" altLang="en-US" sz="4400" b="1" i="1" dirty="0">
                <a:solidFill>
                  <a:schemeClr val="bg1"/>
                </a:solidFill>
              </a:rPr>
              <a:t>Mathematics </a:t>
            </a:r>
            <a:br>
              <a:rPr lang="en-US" altLang="en-US" sz="4400" b="1" i="1" dirty="0">
                <a:solidFill>
                  <a:schemeClr val="bg1"/>
                </a:solidFill>
              </a:rPr>
            </a:br>
            <a:r>
              <a:rPr lang="en-US" altLang="en-US" sz="4400" b="1" i="1" dirty="0">
                <a:solidFill>
                  <a:schemeClr val="bg1"/>
                </a:solidFill>
              </a:rPr>
              <a:t>Standards of </a:t>
            </a:r>
            <a:r>
              <a:rPr lang="en-US" altLang="en-US" sz="4400" b="1" i="1" dirty="0" smtClean="0">
                <a:solidFill>
                  <a:schemeClr val="bg1"/>
                </a:solidFill>
              </a:rPr>
              <a:t>Learning</a:t>
            </a:r>
            <a:endParaRPr lang="en-US" altLang="en-US" sz="4400" b="1" dirty="0">
              <a:solidFill>
                <a:schemeClr val="bg1"/>
              </a:solidFill>
            </a:endParaRPr>
          </a:p>
        </p:txBody>
      </p:sp>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smtClean="0"/>
              <a:t>Algebra I</a:t>
            </a:r>
            <a:endParaRPr lang="en-US" altLang="en-US" sz="2800" b="1" dirty="0"/>
          </a:p>
          <a:p>
            <a:r>
              <a:rPr lang="en-US" altLang="en-US" sz="2800" b="1" dirty="0" smtClean="0"/>
              <a:t>Overview of Revisions from 2009 to 2016</a:t>
            </a:r>
            <a:endParaRPr lang="en-US" altLang="en-US" sz="2800" b="1" dirty="0"/>
          </a:p>
        </p:txBody>
      </p:sp>
      <p:sp>
        <p:nvSpPr>
          <p:cNvPr id="2" name="TextBox 1"/>
          <p:cNvSpPr txBox="1"/>
          <p:nvPr/>
        </p:nvSpPr>
        <p:spPr>
          <a:xfrm>
            <a:off x="838200" y="5638800"/>
            <a:ext cx="7543800" cy="369332"/>
          </a:xfrm>
          <a:prstGeom prst="rect">
            <a:avLst/>
          </a:prstGeom>
          <a:noFill/>
        </p:spPr>
        <p:txBody>
          <a:bodyPr wrap="square" rtlCol="0">
            <a:spAutoFit/>
          </a:bodyPr>
          <a:lstStyle/>
          <a:p>
            <a:r>
              <a:rPr lang="en-US" dirty="0" smtClean="0"/>
              <a:t>Related documents available on </a:t>
            </a:r>
            <a:r>
              <a:rPr lang="en-US" dirty="0" smtClean="0">
                <a:hlinkClick r:id="rId5"/>
              </a:rPr>
              <a:t>VDOE Mathematics 2016</a:t>
            </a:r>
            <a:r>
              <a:rPr lang="en-US" dirty="0" smtClean="0"/>
              <a:t> webpage</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advTm="31254"/>
    </mc:Choice>
    <mc:Fallback xmlns="">
      <p:transition advTm="31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Curriculum Frameworks</a:t>
            </a:r>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6812555"/>
      </p:ext>
    </p:extLst>
  </p:cSld>
  <p:clrMapOvr>
    <a:masterClrMapping/>
  </p:clrMapOvr>
  <mc:AlternateContent xmlns:mc="http://schemas.openxmlformats.org/markup-compatibility/2006" xmlns:p14="http://schemas.microsoft.com/office/powerpoint/2010/main">
    <mc:Choice Requires="p14">
      <p:transition p14:dur="10" advTm="27641"/>
    </mc:Choice>
    <mc:Fallback xmlns="">
      <p:transition advTm="27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1" y="657225"/>
            <a:ext cx="8860841" cy="580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746140" y="939725"/>
            <a:ext cx="1472199"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637940" y="956864"/>
            <a:ext cx="2108518" cy="19805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613981" y="1623069"/>
            <a:ext cx="457751" cy="23722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40057" y="1165075"/>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V="1">
            <a:off x="449778" y="4648200"/>
            <a:ext cx="3436422" cy="14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592408" y="5239880"/>
            <a:ext cx="1066800" cy="270199"/>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919829" y="4518826"/>
            <a:ext cx="34235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ine Callout 1 5"/>
          <p:cNvSpPr/>
          <p:nvPr/>
        </p:nvSpPr>
        <p:spPr>
          <a:xfrm>
            <a:off x="6535947" y="4929392"/>
            <a:ext cx="7620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cxnSp>
        <p:nvCxnSpPr>
          <p:cNvPr id="14" name="Straight Connector 13"/>
          <p:cNvCxnSpPr/>
          <p:nvPr/>
        </p:nvCxnSpPr>
        <p:spPr>
          <a:xfrm>
            <a:off x="950111" y="1362974"/>
            <a:ext cx="33078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778" y="1499549"/>
            <a:ext cx="499879" cy="43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8601" y="967022"/>
            <a:ext cx="4334773" cy="2353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63375" y="967022"/>
            <a:ext cx="4259992" cy="2371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8601" y="3338206"/>
            <a:ext cx="4334773" cy="3147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563374" y="3338205"/>
            <a:ext cx="4259993" cy="3147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26028" y="3288760"/>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213903" y="3293011"/>
            <a:ext cx="2958935" cy="308758"/>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324600" y="1739466"/>
            <a:ext cx="1600200" cy="260784"/>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25348" y="429355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3576222" y="4773288"/>
            <a:ext cx="1634695" cy="534436"/>
            <a:chOff x="3576222" y="4773288"/>
            <a:chExt cx="1634695" cy="534436"/>
          </a:xfrm>
        </p:grpSpPr>
        <p:sp>
          <p:nvSpPr>
            <p:cNvPr id="20" name="Line Callout 1 19"/>
            <p:cNvSpPr/>
            <p:nvPr/>
          </p:nvSpPr>
          <p:spPr>
            <a:xfrm flipH="1">
              <a:off x="3576222" y="4773288"/>
              <a:ext cx="914400" cy="228600"/>
            </a:xfrm>
            <a:prstGeom prst="borderCallout1">
              <a:avLst>
                <a:gd name="adj1" fmla="val 67026"/>
                <a:gd name="adj2" fmla="val 288"/>
                <a:gd name="adj3" fmla="val 166231"/>
                <a:gd name="adj4" fmla="val -39825"/>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
          <p:nvSpPr>
            <p:cNvPr id="26" name="Oval 25"/>
            <p:cNvSpPr/>
            <p:nvPr/>
          </p:nvSpPr>
          <p:spPr>
            <a:xfrm>
              <a:off x="4601317" y="5079124"/>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Audio 2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27" name="Line Callout 1 26"/>
          <p:cNvSpPr/>
          <p:nvPr/>
        </p:nvSpPr>
        <p:spPr>
          <a:xfrm>
            <a:off x="7553325" y="1491464"/>
            <a:ext cx="762000" cy="228600"/>
          </a:xfrm>
          <a:prstGeom prst="borderCallout1">
            <a:avLst>
              <a:gd name="adj1" fmla="val 47917"/>
              <a:gd name="adj2" fmla="val -3333"/>
              <a:gd name="adj3" fmla="val 112500"/>
              <a:gd name="adj4" fmla="val -38333"/>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2016</a:t>
            </a:r>
            <a:endParaRPr lang="en-US" dirty="0">
              <a:solidFill>
                <a:srgbClr val="FF0000"/>
              </a:solidFill>
              <a:latin typeface="Calibri" panose="020F0502020204030204" pitchFamily="34" charset="0"/>
            </a:endParaRPr>
          </a:p>
        </p:txBody>
      </p:sp>
      <p:sp>
        <p:nvSpPr>
          <p:cNvPr id="31" name="Line Callout 1 30"/>
          <p:cNvSpPr/>
          <p:nvPr/>
        </p:nvSpPr>
        <p:spPr>
          <a:xfrm>
            <a:off x="3871031" y="1344031"/>
            <a:ext cx="762000" cy="228600"/>
          </a:xfrm>
          <a:prstGeom prst="borderCallout1">
            <a:avLst>
              <a:gd name="adj1" fmla="val 106250"/>
              <a:gd name="adj2" fmla="val 50417"/>
              <a:gd name="adj3" fmla="val 154167"/>
              <a:gd name="adj4" fmla="val 99167"/>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Calibri" panose="020F0502020204030204" pitchFamily="34" charset="0"/>
              </a:rPr>
              <a:t>2009</a:t>
            </a:r>
            <a:endParaRPr lang="en-US"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37159115"/>
      </p:ext>
    </p:extLst>
  </p:cSld>
  <p:clrMapOvr>
    <a:masterClrMapping/>
  </p:clrMapOvr>
  <mc:AlternateContent xmlns:mc="http://schemas.openxmlformats.org/markup-compatibility/2006" xmlns:p14="http://schemas.microsoft.com/office/powerpoint/2010/main">
    <mc:Choice Requires="p14">
      <p:transition p14:dur="10" advTm="86401"/>
    </mc:Choice>
    <mc:Fallback xmlns="">
      <p:transition advTm="86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3" fill="hold" display="0">
                  <p:stCondLst>
                    <p:cond delay="indefinite"/>
                  </p:stCondLst>
                  <p:endCondLst>
                    <p:cond evt="onStopAudio" delay="0">
                      <p:tgtEl>
                        <p:sldTgt/>
                      </p:tgtEl>
                    </p:cond>
                  </p:endCondLst>
                </p:cTn>
                <p:tgtEl>
                  <p:spTgt spid="29"/>
                </p:tgtEl>
              </p:cMediaNode>
            </p:audio>
          </p:childTnLst>
        </p:cTn>
      </p:par>
    </p:tnLst>
    <p:bldLst>
      <p:bldP spid="7" grpId="0" animBg="1"/>
      <p:bldP spid="8" grpId="0" animBg="1"/>
      <p:bldP spid="9" grpId="0" animBg="1"/>
      <p:bldP spid="10" grpId="0" animBg="1"/>
      <p:bldP spid="13" grpId="0" animBg="1"/>
      <p:bldP spid="6" grpId="0" animBg="1"/>
      <p:bldP spid="3" grpId="0" animBg="1"/>
      <p:bldP spid="17" grpId="0" animBg="1"/>
      <p:bldP spid="19" grpId="0" animBg="1"/>
      <p:bldP spid="21" grpId="0" animBg="1"/>
      <p:bldP spid="22" grpId="0" animBg="1"/>
      <p:bldP spid="23" grpId="0" animBg="1"/>
      <p:bldP spid="24" grpId="0" animBg="1"/>
      <p:bldP spid="25" grpId="0" animBg="1"/>
      <p:bldP spid="27"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40" y="629548"/>
            <a:ext cx="8914292" cy="589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453120" y="69639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065360" y="680624"/>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78072" y="4991100"/>
            <a:ext cx="2084127"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102296" y="1969362"/>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784834" y="4717576"/>
            <a:ext cx="4191000" cy="1035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611199264"/>
      </p:ext>
    </p:extLst>
  </p:cSld>
  <p:clrMapOvr>
    <a:masterClrMapping/>
  </p:clrMapOvr>
  <mc:AlternateContent xmlns:mc="http://schemas.openxmlformats.org/markup-compatibility/2006" xmlns:p14="http://schemas.microsoft.com/office/powerpoint/2010/main">
    <mc:Choice Requires="p14">
      <p:transition p14:dur="10" advTm="63741"/>
    </mc:Choice>
    <mc:Fallback xmlns="">
      <p:transition advTm="63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9"/>
                </p:tgtEl>
              </p:cMediaNode>
            </p:audio>
          </p:childTnLst>
        </p:cTn>
      </p:par>
    </p:tnLst>
    <p:bldLst>
      <p:bldP spid="3" grpId="0" animBg="1"/>
      <p:bldP spid="4" grpId="0" animBg="1"/>
      <p:bldP spid="5" grpId="0" animBg="1"/>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EXPRESSIONS AND OPERATIONS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14027"/>
    </mc:Choice>
    <mc:Fallback xmlns="">
      <p:transition advTm="14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6090993"/>
              </p:ext>
            </p:extLst>
          </p:nvPr>
        </p:nvGraphicFramePr>
        <p:xfrm>
          <a:off x="533400" y="990601"/>
          <a:ext cx="8153400" cy="1417320"/>
        </p:xfrm>
        <a:graphic>
          <a:graphicData uri="http://schemas.openxmlformats.org/drawingml/2006/table">
            <a:tbl>
              <a:tblPr firstRow="1" firstCol="1" bandRow="1">
                <a:tableStyleId>{5C22544A-7EE6-4342-B048-85BDC9FD1C3A}</a:tableStyleId>
              </a:tblPr>
              <a:tblGrid>
                <a:gridCol w="4076700"/>
                <a:gridCol w="4076700"/>
              </a:tblGrid>
              <a:tr h="313556">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2009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panose="020F0502020204030204" pitchFamily="34" charset="0"/>
                          <a:ea typeface="Times"/>
                          <a:cs typeface="Times New Roman"/>
                        </a:rPr>
                        <a:t>2016 SOL</a:t>
                      </a:r>
                      <a:endParaRPr lang="en-US" sz="2800"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1843">
                <a:tc>
                  <a:txBody>
                    <a:bodyPr/>
                    <a:lstStyle/>
                    <a:p>
                      <a:pPr marL="347345" marR="0" indent="-347345">
                        <a:spcBef>
                          <a:spcPts val="600"/>
                        </a:spcBef>
                        <a:spcAft>
                          <a:spcPts val="600"/>
                        </a:spcAft>
                      </a:pPr>
                      <a:r>
                        <a:rPr lang="en-US" sz="1400" dirty="0" smtClean="0">
                          <a:solidFill>
                            <a:schemeClr val="tx1"/>
                          </a:solidFill>
                          <a:effectLst/>
                          <a:latin typeface="Calibri" panose="020F0502020204030204" pitchFamily="34" charset="0"/>
                        </a:rPr>
                        <a:t>A.1</a:t>
                      </a:r>
                      <a:r>
                        <a:rPr lang="en-US" sz="1400" dirty="0">
                          <a:solidFill>
                            <a:schemeClr val="tx1"/>
                          </a:solidFill>
                          <a:effectLst/>
                          <a:latin typeface="Calibri" panose="020F0502020204030204" pitchFamily="34" charset="0"/>
                        </a:rPr>
                        <a:t>	</a:t>
                      </a:r>
                      <a:r>
                        <a:rPr lang="en-US" sz="1400" b="1" kern="1200" dirty="0" smtClean="0">
                          <a:solidFill>
                            <a:schemeClr val="tx1"/>
                          </a:solidFill>
                          <a:effectLst/>
                          <a:latin typeface="Calibri" panose="020F0502020204030204" pitchFamily="34" charset="0"/>
                          <a:ea typeface="+mn-ea"/>
                          <a:cs typeface="+mn-cs"/>
                        </a:rPr>
                        <a:t>The student will represent verbal quantitative situations algebraically and evaluate these expressions for given replacement values of the variables.</a:t>
                      </a:r>
                      <a:endParaRPr lang="en-US" sz="1400" dirty="0" smtClean="0">
                        <a:solidFill>
                          <a:schemeClr val="tx1"/>
                        </a:solidFill>
                        <a:effectLst/>
                        <a:latin typeface="Calibri" panose="020F0502020204030204" pitchFamily="34" charset="0"/>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indent="-342900">
                        <a:lnSpc>
                          <a:spcPct val="100000"/>
                        </a:lnSpc>
                        <a:spcBef>
                          <a:spcPts val="0"/>
                        </a:spcBef>
                        <a:spcAft>
                          <a:spcPts val="0"/>
                        </a:spcAft>
                      </a:pPr>
                      <a:r>
                        <a:rPr lang="en-US" sz="1400" b="1" dirty="0" smtClean="0">
                          <a:solidFill>
                            <a:schemeClr val="tx1"/>
                          </a:solidFill>
                          <a:effectLst/>
                          <a:latin typeface="Calibri" panose="020F0502020204030204" pitchFamily="34" charset="0"/>
                        </a:rPr>
                        <a:t>A.1</a:t>
                      </a:r>
                      <a:r>
                        <a:rPr lang="en-US" sz="1400" b="1" dirty="0">
                          <a:solidFill>
                            <a:schemeClr val="tx1"/>
                          </a:solidFill>
                          <a:effectLst/>
                          <a:latin typeface="Calibri" panose="020F0502020204030204" pitchFamily="34" charset="0"/>
                        </a:rPr>
                        <a:t>	</a:t>
                      </a:r>
                      <a:r>
                        <a:rPr lang="en-US" sz="1400" b="1" kern="1200" dirty="0" smtClean="0">
                          <a:solidFill>
                            <a:schemeClr val="tx1"/>
                          </a:solidFill>
                          <a:effectLst/>
                          <a:latin typeface="Calibri" panose="020F0502020204030204" pitchFamily="34" charset="0"/>
                          <a:ea typeface="+mn-ea"/>
                          <a:cs typeface="+mn-cs"/>
                        </a:rPr>
                        <a:t>The student will</a:t>
                      </a:r>
                    </a:p>
                    <a:p>
                      <a:pPr marL="342900" marR="0" indent="-342900">
                        <a:lnSpc>
                          <a:spcPct val="100000"/>
                        </a:lnSpc>
                        <a:spcBef>
                          <a:spcPts val="0"/>
                        </a:spcBef>
                        <a:spcAft>
                          <a:spcPts val="0"/>
                        </a:spcAft>
                        <a:buAutoNum type="alphaLcParenR"/>
                      </a:pPr>
                      <a:r>
                        <a:rPr lang="en-US" sz="1400" b="1" kern="1200" dirty="0" smtClean="0">
                          <a:solidFill>
                            <a:schemeClr val="tx1"/>
                          </a:solidFill>
                          <a:effectLst/>
                          <a:latin typeface="Calibri" panose="020F0502020204030204" pitchFamily="34" charset="0"/>
                          <a:ea typeface="+mn-ea"/>
                          <a:cs typeface="+mn-cs"/>
                        </a:rPr>
                        <a:t>represent verbal quantitative situations algebraically; and</a:t>
                      </a:r>
                    </a:p>
                    <a:p>
                      <a:pPr marL="342900" marR="0" indent="-342900">
                        <a:lnSpc>
                          <a:spcPct val="100000"/>
                        </a:lnSpc>
                        <a:spcBef>
                          <a:spcPts val="0"/>
                        </a:spcBef>
                        <a:spcAft>
                          <a:spcPts val="0"/>
                        </a:spcAft>
                        <a:buAutoNum type="alphaLcParenR"/>
                      </a:pPr>
                      <a:r>
                        <a:rPr lang="en-US" sz="1400" b="1" kern="1200" dirty="0" smtClean="0">
                          <a:solidFill>
                            <a:schemeClr val="tx1"/>
                          </a:solidFill>
                          <a:effectLst/>
                          <a:latin typeface="Calibri" panose="020F0502020204030204" pitchFamily="34" charset="0"/>
                          <a:ea typeface="+mn-ea"/>
                          <a:cs typeface="+mn-cs"/>
                        </a:rPr>
                        <a:t>evaluate algebraic expressions for given replacement values of the variables.</a:t>
                      </a: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28234" y="2971800"/>
            <a:ext cx="8153400" cy="147732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342900" indent="-34290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SOL A.1a EKS - Translate between verbal quantitative situations algebraically with expressions and equations (previously included only expressions) is included</a:t>
            </a:r>
          </a:p>
          <a:p>
            <a:pPr marL="342900" lvl="0" indent="-34290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A.1b EKS - Clarified to evaluate </a:t>
            </a:r>
            <a:r>
              <a:rPr lang="en-US" sz="1600" b="1" dirty="0">
                <a:solidFill>
                  <a:schemeClr val="bg1"/>
                </a:solidFill>
                <a:latin typeface="Calibri" panose="020F0502020204030204" pitchFamily="34" charset="0"/>
              </a:rPr>
              <a:t>algebraic expressions </a:t>
            </a:r>
            <a:r>
              <a:rPr lang="en-US" sz="1600" b="1" dirty="0" smtClean="0">
                <a:solidFill>
                  <a:schemeClr val="bg1"/>
                </a:solidFill>
                <a:latin typeface="Calibri" panose="020F0502020204030204" pitchFamily="34" charset="0"/>
              </a:rPr>
              <a:t>contain </a:t>
            </a:r>
            <a:r>
              <a:rPr lang="en-US" sz="1600" b="1" dirty="0">
                <a:solidFill>
                  <a:schemeClr val="bg1"/>
                </a:solidFill>
                <a:latin typeface="Calibri" panose="020F0502020204030204" pitchFamily="34" charset="0"/>
              </a:rPr>
              <a:t>absolute value, square roots, and cube roots without rationalizing </a:t>
            </a:r>
            <a:r>
              <a:rPr lang="en-US" sz="1600" b="1" dirty="0" smtClean="0">
                <a:solidFill>
                  <a:schemeClr val="bg1"/>
                </a:solidFill>
                <a:latin typeface="Calibri" panose="020F0502020204030204" pitchFamily="34" charset="0"/>
              </a:rPr>
              <a:t>denominators</a:t>
            </a: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spTree>
    <p:custDataLst>
      <p:tags r:id="rId1"/>
    </p:custDataLst>
    <p:extLst>
      <p:ext uri="{BB962C8B-B14F-4D97-AF65-F5344CB8AC3E}">
        <p14:creationId xmlns:p14="http://schemas.microsoft.com/office/powerpoint/2010/main" val="2645522585"/>
      </p:ext>
    </p:extLst>
  </p:cSld>
  <p:clrMapOvr>
    <a:masterClrMapping/>
  </p:clrMapOvr>
  <mc:AlternateContent xmlns:mc="http://schemas.openxmlformats.org/markup-compatibility/2006" xmlns:p14="http://schemas.microsoft.com/office/powerpoint/2010/main">
    <mc:Choice Requires="p14">
      <p:transition p14:dur="10" advTm="59527"/>
    </mc:Choice>
    <mc:Fallback xmlns="">
      <p:transition advTm="59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5017948"/>
              </p:ext>
            </p:extLst>
          </p:nvPr>
        </p:nvGraphicFramePr>
        <p:xfrm>
          <a:off x="533400" y="838200"/>
          <a:ext cx="8229600" cy="2901092"/>
        </p:xfrm>
        <a:graphic>
          <a:graphicData uri="http://schemas.openxmlformats.org/drawingml/2006/table">
            <a:tbl>
              <a:tblPr firstRow="1" firstCol="1" bandRow="1">
                <a:tableStyleId>{5C22544A-7EE6-4342-B048-85BDC9FD1C3A}</a:tableStyleId>
              </a:tblPr>
              <a:tblGrid>
                <a:gridCol w="4114800"/>
                <a:gridCol w="4114800"/>
              </a:tblGrid>
              <a:tr h="3450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50572">
                <a:tc>
                  <a:txBody>
                    <a:bodyPr/>
                    <a:lstStyle/>
                    <a:p>
                      <a:pPr marL="342900" marR="0" indent="-342900">
                        <a:lnSpc>
                          <a:spcPct val="115000"/>
                        </a:lnSpc>
                        <a:spcBef>
                          <a:spcPts val="600"/>
                        </a:spcBef>
                        <a:spcAft>
                          <a:spcPts val="0"/>
                        </a:spcAft>
                      </a:pPr>
                      <a:r>
                        <a:rPr lang="en-US" sz="1400" b="1" dirty="0">
                          <a:solidFill>
                            <a:schemeClr val="tx1"/>
                          </a:solidFill>
                          <a:effectLst/>
                          <a:latin typeface="Calibri" panose="020F0502020204030204" pitchFamily="34" charset="0"/>
                          <a:ea typeface="Times New Roman"/>
                          <a:cs typeface="Times New Roman"/>
                        </a:rPr>
                        <a:t>A.2 </a:t>
                      </a:r>
                      <a:r>
                        <a:rPr lang="en-US" sz="1400" b="1" dirty="0" smtClean="0">
                          <a:solidFill>
                            <a:schemeClr val="tx1"/>
                          </a:solidFill>
                          <a:effectLst/>
                          <a:latin typeface="Calibri" panose="020F0502020204030204" pitchFamily="34" charset="0"/>
                          <a:ea typeface="Times New Roman"/>
                          <a:cs typeface="Times New Roman"/>
                        </a:rPr>
                        <a:t> The </a:t>
                      </a:r>
                      <a:r>
                        <a:rPr lang="en-US" sz="1400" b="1" dirty="0">
                          <a:solidFill>
                            <a:schemeClr val="tx1"/>
                          </a:solidFill>
                          <a:effectLst/>
                          <a:latin typeface="Calibri" panose="020F0502020204030204" pitchFamily="34" charset="0"/>
                          <a:ea typeface="Times New Roman"/>
                          <a:cs typeface="Times New Roman"/>
                        </a:rPr>
                        <a:t>student will perform operations on polynomials, including</a:t>
                      </a:r>
                      <a:endParaRPr lang="en-US" sz="1400" b="1" dirty="0">
                        <a:solidFill>
                          <a:schemeClr val="tx1"/>
                        </a:solidFill>
                        <a:effectLst/>
                        <a:latin typeface="Calibri" panose="020F0502020204030204" pitchFamily="34" charset="0"/>
                        <a:ea typeface="Times"/>
                        <a:cs typeface="Times New Roman"/>
                      </a:endParaRP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applying the laws of exponents to perform operations on expressions;</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adding, subtracting, multiplying, and dividing polynomials; and</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factoring completely first- and second-degree binomials and trinomials in one or two variables. Graphing calculators will be used as a tool for factoring and for confirming algebraic factorizations. </a:t>
                      </a:r>
                      <a:r>
                        <a:rPr lang="en-US" sz="1400" b="1" dirty="0">
                          <a:solidFill>
                            <a:srgbClr val="FF0000"/>
                          </a:solidFill>
                          <a:effectLst/>
                          <a:latin typeface="Calibri" panose="020F0502020204030204" pitchFamily="34" charset="0"/>
                          <a:ea typeface="Times"/>
                        </a:rPr>
                        <a:t>[Moved to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indent="-342900">
                        <a:lnSpc>
                          <a:spcPct val="115000"/>
                        </a:lnSpc>
                        <a:spcBef>
                          <a:spcPts val="600"/>
                        </a:spcBef>
                        <a:spcAft>
                          <a:spcPts val="0"/>
                        </a:spcAft>
                      </a:pPr>
                      <a:r>
                        <a:rPr lang="en-US" sz="1400" b="1" dirty="0">
                          <a:solidFill>
                            <a:schemeClr val="tx1"/>
                          </a:solidFill>
                          <a:effectLst/>
                          <a:latin typeface="Calibri" panose="020F0502020204030204" pitchFamily="34" charset="0"/>
                          <a:ea typeface="Times New Roman"/>
                          <a:cs typeface="Times New Roman"/>
                        </a:rPr>
                        <a:t>A.2 </a:t>
                      </a:r>
                      <a:r>
                        <a:rPr lang="en-US" sz="1400" b="1" dirty="0" smtClean="0">
                          <a:solidFill>
                            <a:schemeClr val="tx1"/>
                          </a:solidFill>
                          <a:effectLst/>
                          <a:latin typeface="Calibri" panose="020F0502020204030204" pitchFamily="34" charset="0"/>
                          <a:ea typeface="Times New Roman"/>
                          <a:cs typeface="Times New Roman"/>
                        </a:rPr>
                        <a:t> The </a:t>
                      </a:r>
                      <a:r>
                        <a:rPr lang="en-US" sz="1400" b="1" dirty="0">
                          <a:solidFill>
                            <a:schemeClr val="tx1"/>
                          </a:solidFill>
                          <a:effectLst/>
                          <a:latin typeface="Calibri" panose="020F0502020204030204" pitchFamily="34" charset="0"/>
                          <a:ea typeface="Times New Roman"/>
                          <a:cs typeface="Times New Roman"/>
                        </a:rPr>
                        <a:t>student will perform operations on polynomials, including</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applying the laws of exponents to perform operations on expressions;</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adding, subtracting, multiplying, and dividing polynomials; and</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Calibri"/>
                          <a:cs typeface="Times New Roman"/>
                        </a:rPr>
                        <a:t>factoring completely first- and second-degree binomials and trinomials in one variable.</a:t>
                      </a:r>
                      <a:endParaRPr lang="en-US" sz="1400" b="1"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810000"/>
            <a:ext cx="8229600" cy="292387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sz="1600" b="1" dirty="0" smtClean="0">
                <a:solidFill>
                  <a:schemeClr val="bg1"/>
                </a:solidFill>
                <a:latin typeface="Calibri" panose="020F0502020204030204" pitchFamily="34" charset="0"/>
              </a:rPr>
              <a:t>SOL A.2b EKS - Modeling </a:t>
            </a:r>
            <a:r>
              <a:rPr lang="en-US" sz="1600" b="1" dirty="0">
                <a:solidFill>
                  <a:schemeClr val="bg1"/>
                </a:solidFill>
                <a:latin typeface="Calibri" panose="020F0502020204030204" pitchFamily="34" charset="0"/>
              </a:rPr>
              <a:t>operations of polynomials with concrete objects </a:t>
            </a:r>
            <a:r>
              <a:rPr lang="en-US" sz="1600" b="1" dirty="0" smtClean="0">
                <a:solidFill>
                  <a:schemeClr val="bg1"/>
                </a:solidFill>
                <a:latin typeface="Calibri" panose="020F0502020204030204" pitchFamily="34" charset="0"/>
              </a:rPr>
              <a:t>includes </a:t>
            </a:r>
            <a:r>
              <a:rPr lang="en-US" sz="1600" b="1" dirty="0">
                <a:solidFill>
                  <a:schemeClr val="bg1"/>
                </a:solidFill>
                <a:latin typeface="Calibri" panose="020F0502020204030204" pitchFamily="34" charset="0"/>
              </a:rPr>
              <a:t>both pictorial and symbolic </a:t>
            </a:r>
            <a:r>
              <a:rPr lang="en-US" sz="1600" b="1" dirty="0" smtClean="0">
                <a:solidFill>
                  <a:schemeClr val="bg1"/>
                </a:solidFill>
                <a:latin typeface="Calibri" panose="020F0502020204030204" pitchFamily="34" charset="0"/>
              </a:rPr>
              <a:t>representations; products </a:t>
            </a:r>
            <a:r>
              <a:rPr lang="en-US" sz="1600" b="1" dirty="0">
                <a:solidFill>
                  <a:schemeClr val="bg1"/>
                </a:solidFill>
                <a:latin typeface="Calibri" panose="020F0502020204030204" pitchFamily="34" charset="0"/>
              </a:rPr>
              <a:t>of </a:t>
            </a:r>
            <a:r>
              <a:rPr lang="en-US" sz="1600" b="1" dirty="0" smtClean="0">
                <a:solidFill>
                  <a:schemeClr val="bg1"/>
                </a:solidFill>
                <a:latin typeface="Calibri" panose="020F0502020204030204" pitchFamily="34" charset="0"/>
              </a:rPr>
              <a:t>polynomials are </a:t>
            </a:r>
            <a:r>
              <a:rPr lang="en-US" sz="1600" b="1" dirty="0">
                <a:solidFill>
                  <a:schemeClr val="bg1"/>
                </a:solidFill>
                <a:latin typeface="Calibri" panose="020F0502020204030204" pitchFamily="34" charset="0"/>
              </a:rPr>
              <a:t>limited to five or fewer terms</a:t>
            </a:r>
          </a:p>
          <a:p>
            <a:pPr marL="285750" lvl="0" indent="-285750">
              <a:spcBef>
                <a:spcPct val="50000"/>
              </a:spcBef>
              <a:buFont typeface="Arial" panose="020B0604020202020204" pitchFamily="34" charset="0"/>
              <a:buChar char="•"/>
            </a:pPr>
            <a:r>
              <a:rPr lang="en-US" sz="1600" b="1" dirty="0" smtClean="0">
                <a:solidFill>
                  <a:schemeClr val="bg1"/>
                </a:solidFill>
                <a:latin typeface="Calibri" panose="020F0502020204030204" pitchFamily="34" charset="0"/>
              </a:rPr>
              <a:t>SOL A.2c EKS - </a:t>
            </a:r>
            <a:r>
              <a:rPr lang="en-US" sz="1600" b="1" dirty="0">
                <a:solidFill>
                  <a:schemeClr val="bg1"/>
                </a:solidFill>
                <a:latin typeface="Calibri" panose="020F0502020204030204" pitchFamily="34" charset="0"/>
              </a:rPr>
              <a:t>F</a:t>
            </a:r>
            <a:r>
              <a:rPr lang="en-US" sz="1600" b="1" dirty="0" smtClean="0">
                <a:solidFill>
                  <a:schemeClr val="bg1"/>
                </a:solidFill>
                <a:latin typeface="Calibri" panose="020F0502020204030204" pitchFamily="34" charset="0"/>
              </a:rPr>
              <a:t>actoring </a:t>
            </a:r>
            <a:r>
              <a:rPr lang="en-US" sz="1600" b="1" dirty="0">
                <a:solidFill>
                  <a:schemeClr val="bg1"/>
                </a:solidFill>
                <a:latin typeface="Calibri" panose="020F0502020204030204" pitchFamily="34" charset="0"/>
              </a:rPr>
              <a:t>binomials or trinomials </a:t>
            </a:r>
            <a:r>
              <a:rPr lang="en-US" sz="1600" b="1" dirty="0" smtClean="0">
                <a:solidFill>
                  <a:schemeClr val="bg1"/>
                </a:solidFill>
                <a:latin typeface="Calibri" panose="020F0502020204030204" pitchFamily="34" charset="0"/>
              </a:rPr>
              <a:t>is limited </a:t>
            </a:r>
            <a:r>
              <a:rPr lang="en-US" sz="1600" b="1" dirty="0">
                <a:solidFill>
                  <a:schemeClr val="bg1"/>
                </a:solidFill>
                <a:latin typeface="Calibri" panose="020F0502020204030204" pitchFamily="34" charset="0"/>
              </a:rPr>
              <a:t>to one variable (two variables included in Algebra II) and </a:t>
            </a:r>
            <a:r>
              <a:rPr lang="en-US" sz="1600" b="1" dirty="0" smtClean="0">
                <a:solidFill>
                  <a:schemeClr val="bg1"/>
                </a:solidFill>
                <a:latin typeface="Calibri" panose="020F0502020204030204" pitchFamily="34" charset="0"/>
              </a:rPr>
              <a:t>the </a:t>
            </a:r>
            <a:r>
              <a:rPr lang="en-US" sz="1600" b="1" dirty="0">
                <a:solidFill>
                  <a:schemeClr val="bg1"/>
                </a:solidFill>
                <a:latin typeface="Calibri" panose="020F0502020204030204" pitchFamily="34" charset="0"/>
              </a:rPr>
              <a:t>leading coefficient </a:t>
            </a:r>
            <a:r>
              <a:rPr lang="en-US" sz="1600" b="1" dirty="0" smtClean="0">
                <a:solidFill>
                  <a:schemeClr val="bg1"/>
                </a:solidFill>
                <a:latin typeface="Calibri" panose="020F0502020204030204" pitchFamily="34" charset="0"/>
              </a:rPr>
              <a:t>is limited to </a:t>
            </a:r>
            <a:r>
              <a:rPr lang="en-US" sz="1600" b="1" dirty="0">
                <a:solidFill>
                  <a:schemeClr val="bg1"/>
                </a:solidFill>
                <a:latin typeface="Calibri" panose="020F0502020204030204" pitchFamily="34" charset="0"/>
              </a:rPr>
              <a:t>be an integer with no more than four factors after factoring out a greatest common </a:t>
            </a:r>
            <a:r>
              <a:rPr lang="en-US" sz="1600" b="1" dirty="0" smtClean="0">
                <a:solidFill>
                  <a:schemeClr val="bg1"/>
                </a:solidFill>
                <a:latin typeface="Calibri" panose="020F0502020204030204" pitchFamily="34" charset="0"/>
              </a:rPr>
              <a:t>factor; identifying </a:t>
            </a:r>
            <a:r>
              <a:rPr lang="en-US" sz="1600" b="1" dirty="0">
                <a:solidFill>
                  <a:schemeClr val="bg1"/>
                </a:solidFill>
                <a:latin typeface="Calibri" panose="020F0502020204030204" pitchFamily="34" charset="0"/>
              </a:rPr>
              <a:t>prime </a:t>
            </a:r>
            <a:r>
              <a:rPr lang="en-US" sz="1600" b="1" dirty="0" smtClean="0">
                <a:solidFill>
                  <a:schemeClr val="bg1"/>
                </a:solidFill>
                <a:latin typeface="Calibri" panose="020F0502020204030204" pitchFamily="34" charset="0"/>
              </a:rPr>
              <a:t>polynomials is no  longer included</a:t>
            </a:r>
          </a:p>
          <a:p>
            <a:pPr marL="285750" lvl="0" indent="-285750">
              <a:spcBef>
                <a:spcPct val="50000"/>
              </a:spcBef>
              <a:buFont typeface="Arial" panose="020B0604020202020204" pitchFamily="34" charset="0"/>
              <a:buChar char="•"/>
            </a:pPr>
            <a:r>
              <a:rPr lang="en-US" sz="1600" b="1" dirty="0" smtClean="0">
                <a:solidFill>
                  <a:schemeClr val="bg1"/>
                </a:solidFill>
                <a:latin typeface="Calibri" panose="020F0502020204030204" pitchFamily="34" charset="0"/>
              </a:rPr>
              <a:t>SOL A.2c EKS - Graphing calculator used as a tool moved from standard to EKS and referred to as “graphing utility”</a:t>
            </a: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spTree>
    <p:custDataLst>
      <p:tags r:id="rId1"/>
    </p:custDataLst>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77675"/>
    </mc:Choice>
    <mc:Fallback xmlns="">
      <p:transition advTm="77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4686860"/>
              </p:ext>
            </p:extLst>
          </p:nvPr>
        </p:nvGraphicFramePr>
        <p:xfrm>
          <a:off x="466299" y="990600"/>
          <a:ext cx="8220501" cy="1790700"/>
        </p:xfrm>
        <a:graphic>
          <a:graphicData uri="http://schemas.openxmlformats.org/drawingml/2006/table">
            <a:tbl>
              <a:tblPr firstRow="1" firstCol="1" bandRow="1">
                <a:tableStyleId>{5C22544A-7EE6-4342-B048-85BDC9FD1C3A}</a:tableStyleId>
              </a:tblPr>
              <a:tblGrid>
                <a:gridCol w="4071837"/>
                <a:gridCol w="4148664"/>
              </a:tblGrid>
              <a:tr h="30794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2080">
                <a:tc>
                  <a:txBody>
                    <a:bodyPr/>
                    <a:lstStyle/>
                    <a:p>
                      <a:pPr marL="347345" marR="0" indent="-347345">
                        <a:lnSpc>
                          <a:spcPct val="115000"/>
                        </a:lnSpc>
                        <a:spcBef>
                          <a:spcPts val="300"/>
                        </a:spcBef>
                        <a:spcAft>
                          <a:spcPts val="0"/>
                        </a:spcAft>
                      </a:pPr>
                      <a:r>
                        <a:rPr lang="en-US" sz="1400" b="1" dirty="0">
                          <a:solidFill>
                            <a:schemeClr val="tx1"/>
                          </a:solidFill>
                          <a:effectLst/>
                          <a:latin typeface="Calibri" panose="020F0502020204030204" pitchFamily="34" charset="0"/>
                          <a:ea typeface="Times New Roman"/>
                          <a:cs typeface="Times New Roman"/>
                        </a:rPr>
                        <a:t>A.3  </a:t>
                      </a:r>
                      <a:r>
                        <a:rPr lang="en-US" sz="1400" b="1" dirty="0" smtClean="0">
                          <a:solidFill>
                            <a:schemeClr val="tx1"/>
                          </a:solidFill>
                          <a:effectLst/>
                          <a:latin typeface="Calibri" panose="020F0502020204030204" pitchFamily="34" charset="0"/>
                          <a:ea typeface="Times New Roman"/>
                          <a:cs typeface="Times New Roman"/>
                        </a:rPr>
                        <a:t>The </a:t>
                      </a:r>
                      <a:r>
                        <a:rPr lang="en-US" sz="1400" b="1" dirty="0">
                          <a:solidFill>
                            <a:schemeClr val="tx1"/>
                          </a:solidFill>
                          <a:effectLst/>
                          <a:latin typeface="Calibri" panose="020F0502020204030204" pitchFamily="34" charset="0"/>
                          <a:ea typeface="Times New Roman"/>
                          <a:cs typeface="Times New Roman"/>
                        </a:rPr>
                        <a:t>student will express the square roots and cube roots of whole numbers and the square root of a monomial algebraic expression in simplest radical form.</a:t>
                      </a:r>
                      <a:endParaRPr lang="en-US" sz="1400" b="1"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5945" marR="0" indent="-575945">
                        <a:spcBef>
                          <a:spcPts val="300"/>
                        </a:spcBef>
                        <a:spcAft>
                          <a:spcPts val="0"/>
                        </a:spcAft>
                        <a:tabLst>
                          <a:tab pos="3175000" algn="l"/>
                          <a:tab pos="3268345" algn="l"/>
                        </a:tabLst>
                      </a:pPr>
                      <a:r>
                        <a:rPr lang="en-US" sz="1400" b="1" dirty="0">
                          <a:solidFill>
                            <a:schemeClr val="tx1"/>
                          </a:solidFill>
                          <a:effectLst/>
                          <a:latin typeface="Calibri" panose="020F0502020204030204" pitchFamily="34" charset="0"/>
                          <a:ea typeface="Times"/>
                        </a:rPr>
                        <a:t>A.3  </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simplify</a:t>
                      </a:r>
                    </a:p>
                    <a:p>
                      <a:pPr marL="342900" marR="0" lvl="0" indent="-342900">
                        <a:lnSpc>
                          <a:spcPct val="115000"/>
                        </a:lnSpc>
                        <a:spcBef>
                          <a:spcPts val="0"/>
                        </a:spcBef>
                        <a:spcAft>
                          <a:spcPts val="0"/>
                        </a:spcAft>
                        <a:buSzPct val="100000"/>
                        <a:buFont typeface="+mj-lt"/>
                        <a:buAutoNum type="alphaLcParenR"/>
                      </a:pPr>
                      <a:r>
                        <a:rPr lang="en-US" sz="1400" b="1" dirty="0" smtClean="0">
                          <a:solidFill>
                            <a:schemeClr val="tx1"/>
                          </a:solidFill>
                          <a:effectLst/>
                          <a:latin typeface="Calibri" panose="020F0502020204030204" pitchFamily="34" charset="0"/>
                          <a:ea typeface="Calibri"/>
                          <a:cs typeface="Times New Roman"/>
                        </a:rPr>
                        <a:t>square </a:t>
                      </a:r>
                      <a:r>
                        <a:rPr lang="en-US" sz="1400" b="1" dirty="0">
                          <a:solidFill>
                            <a:schemeClr val="tx1"/>
                          </a:solidFill>
                          <a:effectLst/>
                          <a:latin typeface="Calibri" panose="020F0502020204030204" pitchFamily="34" charset="0"/>
                          <a:ea typeface="Calibri"/>
                          <a:cs typeface="Times New Roman"/>
                        </a:rPr>
                        <a:t>roots of whole numbers and monomial algebraic expressions;</a:t>
                      </a:r>
                    </a:p>
                    <a:p>
                      <a:pPr marL="342900" marR="0" lvl="0" indent="-342900">
                        <a:lnSpc>
                          <a:spcPct val="115000"/>
                        </a:lnSpc>
                        <a:spcBef>
                          <a:spcPts val="0"/>
                        </a:spcBef>
                        <a:spcAft>
                          <a:spcPts val="0"/>
                        </a:spcAft>
                        <a:buSzPct val="100000"/>
                        <a:buFont typeface="+mj-lt"/>
                        <a:buAutoNum type="alphaLcParenR"/>
                      </a:pPr>
                      <a:r>
                        <a:rPr lang="en-US" sz="1400" b="1" dirty="0">
                          <a:solidFill>
                            <a:schemeClr val="tx1"/>
                          </a:solidFill>
                          <a:effectLst/>
                          <a:latin typeface="Calibri" panose="020F0502020204030204" pitchFamily="34" charset="0"/>
                          <a:ea typeface="Calibri"/>
                          <a:cs typeface="Times New Roman"/>
                        </a:rPr>
                        <a:t>cube roots of integers; and </a:t>
                      </a:r>
                    </a:p>
                    <a:p>
                      <a:pPr marL="342900" marR="0" lvl="0" indent="-342900">
                        <a:lnSpc>
                          <a:spcPct val="115000"/>
                        </a:lnSpc>
                        <a:spcBef>
                          <a:spcPts val="0"/>
                        </a:spcBef>
                        <a:spcAft>
                          <a:spcPts val="600"/>
                        </a:spcAft>
                        <a:buSzPct val="100000"/>
                        <a:buFont typeface="+mj-lt"/>
                        <a:buAutoNum type="alphaLcParenR"/>
                      </a:pPr>
                      <a:r>
                        <a:rPr lang="en-US" sz="1400" b="1" dirty="0">
                          <a:solidFill>
                            <a:schemeClr val="tx1"/>
                          </a:solidFill>
                          <a:effectLst/>
                          <a:latin typeface="Calibri" panose="020F0502020204030204" pitchFamily="34" charset="0"/>
                          <a:ea typeface="Calibri"/>
                          <a:cs typeface="Times New Roman"/>
                        </a:rPr>
                        <a:t>numerical expressions containing square or cube roots.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Box 4"/>
          <p:cNvSpPr txBox="1">
            <a:spLocks noChangeArrowheads="1"/>
          </p:cNvSpPr>
          <p:nvPr/>
        </p:nvSpPr>
        <p:spPr bwMode="auto">
          <a:xfrm>
            <a:off x="466299" y="3135615"/>
            <a:ext cx="8229600" cy="150810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a:solidFill>
                  <a:schemeClr val="bg1"/>
                </a:solidFill>
                <a:latin typeface="Calibri" panose="020F0502020204030204" pitchFamily="34" charset="0"/>
              </a:rPr>
              <a:t>Revisions</a:t>
            </a:r>
            <a:r>
              <a:rPr lang="en-US" altLang="en-US" b="1" dirty="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A.3b </a:t>
            </a:r>
            <a:r>
              <a:rPr lang="en-US" sz="1600" b="1" dirty="0">
                <a:solidFill>
                  <a:schemeClr val="bg1"/>
                </a:solidFill>
                <a:latin typeface="Calibri" panose="020F0502020204030204" pitchFamily="34" charset="0"/>
              </a:rPr>
              <a:t>– Simplify cube roots of all integers (previously limited to whole numbers) </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A.3c EKS – Includes simplifying </a:t>
            </a:r>
            <a:r>
              <a:rPr lang="en-US" sz="1600" b="1" dirty="0">
                <a:solidFill>
                  <a:schemeClr val="bg1"/>
                </a:solidFill>
                <a:latin typeface="Calibri" panose="020F0502020204030204" pitchFamily="34" charset="0"/>
              </a:rPr>
              <a:t>numerical expressions containing square or cube </a:t>
            </a:r>
            <a:r>
              <a:rPr lang="en-US" sz="1600" b="1" dirty="0" smtClean="0">
                <a:solidFill>
                  <a:schemeClr val="bg1"/>
                </a:solidFill>
                <a:latin typeface="Calibri" panose="020F0502020204030204" pitchFamily="34" charset="0"/>
              </a:rPr>
              <a:t>roots that may involve addition, subtraction, </a:t>
            </a:r>
            <a:r>
              <a:rPr lang="en-US" sz="1600" b="1" dirty="0">
                <a:solidFill>
                  <a:schemeClr val="bg1"/>
                </a:solidFill>
                <a:latin typeface="Calibri" panose="020F0502020204030204" pitchFamily="34" charset="0"/>
              </a:rPr>
              <a:t>and </a:t>
            </a:r>
            <a:r>
              <a:rPr lang="en-US" sz="1600" b="1" dirty="0" smtClean="0">
                <a:solidFill>
                  <a:schemeClr val="bg1"/>
                </a:solidFill>
                <a:latin typeface="Calibri" panose="020F0502020204030204" pitchFamily="34" charset="0"/>
              </a:rPr>
              <a:t>multiplication of </a:t>
            </a:r>
            <a:r>
              <a:rPr lang="en-US" sz="1600" b="1" dirty="0">
                <a:solidFill>
                  <a:schemeClr val="bg1"/>
                </a:solidFill>
                <a:latin typeface="Calibri" panose="020F0502020204030204" pitchFamily="34" charset="0"/>
              </a:rPr>
              <a:t>two monomial radical expressions </a:t>
            </a:r>
            <a:r>
              <a:rPr lang="en-US" sz="1600" b="1" dirty="0" smtClean="0">
                <a:solidFill>
                  <a:schemeClr val="bg1"/>
                </a:solidFill>
                <a:latin typeface="Calibri" panose="020F0502020204030204" pitchFamily="34" charset="0"/>
              </a:rPr>
              <a:t>(limited </a:t>
            </a:r>
            <a:r>
              <a:rPr lang="en-US" sz="1600" b="1" dirty="0">
                <a:solidFill>
                  <a:schemeClr val="bg1"/>
                </a:solidFill>
                <a:latin typeface="Calibri" panose="020F0502020204030204" pitchFamily="34" charset="0"/>
              </a:rPr>
              <a:t>to a numerical </a:t>
            </a:r>
            <a:r>
              <a:rPr lang="en-US" sz="1600" b="1" dirty="0" smtClean="0">
                <a:solidFill>
                  <a:schemeClr val="bg1"/>
                </a:solidFill>
                <a:latin typeface="Calibri" panose="020F0502020204030204" pitchFamily="34" charset="0"/>
              </a:rPr>
              <a:t>radicand) </a:t>
            </a:r>
            <a:endParaRPr lang="en-US" sz="1600" b="1" dirty="0">
              <a:solidFill>
                <a:schemeClr val="bg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96294157"/>
      </p:ext>
    </p:extLst>
  </p:cSld>
  <p:clrMapOvr>
    <a:masterClrMapping/>
  </p:clrMapOvr>
  <mc:AlternateContent xmlns:mc="http://schemas.openxmlformats.org/markup-compatibility/2006" xmlns:p14="http://schemas.microsoft.com/office/powerpoint/2010/main">
    <mc:Choice Requires="p14">
      <p:transition p14:dur="10" advTm="61630"/>
    </mc:Choice>
    <mc:Fallback xmlns="">
      <p:transition advTm="61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Equations and inequalities</a:t>
            </a:r>
            <a:endParaRPr lang="en-US" dirty="0"/>
          </a:p>
        </p:txBody>
      </p:sp>
      <p:sp>
        <p:nvSpPr>
          <p:cNvPr id="4" name="Slide Number Placeholder 3"/>
          <p:cNvSpPr>
            <a:spLocks noGrp="1"/>
          </p:cNvSpPr>
          <p:nvPr>
            <p:ph type="sldNum" sz="quarter" idx="12"/>
          </p:nvPr>
        </p:nvSpPr>
        <p:spPr/>
        <p:txBody>
          <a:bodyPr/>
          <a:lstStyle/>
          <a:p>
            <a:fld id="{D47E1349-D74C-4A2D-9313-8E32EAF75841}" type="slidenum">
              <a:rPr lang="en-US" altLang="en-US" smtClean="0"/>
              <a:pPr/>
              <a:t>17</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14426"/>
    </mc:Choice>
    <mc:Fallback xmlns="">
      <p:transition advTm="14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6386499"/>
              </p:ext>
            </p:extLst>
          </p:nvPr>
        </p:nvGraphicFramePr>
        <p:xfrm>
          <a:off x="381000" y="838200"/>
          <a:ext cx="8382000" cy="3276600"/>
        </p:xfrm>
        <a:graphic>
          <a:graphicData uri="http://schemas.openxmlformats.org/drawingml/2006/table">
            <a:tbl>
              <a:tblPr firstRow="1" firstCol="1" bandRow="1">
                <a:tableStyleId>{5C22544A-7EE6-4342-B048-85BDC9FD1C3A}</a:tableStyleId>
              </a:tblPr>
              <a:tblGrid>
                <a:gridCol w="4191000"/>
                <a:gridCol w="4191000"/>
              </a:tblGrid>
              <a:tr h="2911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51871">
                <a:tc>
                  <a:txBody>
                    <a:bodyPr/>
                    <a:lstStyle/>
                    <a:p>
                      <a:pPr marL="347345" marR="0" indent="-347345">
                        <a:spcBef>
                          <a:spcPts val="300"/>
                        </a:spcBef>
                        <a:spcAft>
                          <a:spcPts val="0"/>
                        </a:spcAft>
                      </a:pPr>
                      <a:r>
                        <a:rPr lang="en-US" sz="1200" b="1" dirty="0">
                          <a:solidFill>
                            <a:schemeClr val="tx1"/>
                          </a:solidFill>
                          <a:effectLst/>
                          <a:latin typeface="Calibri" panose="020F0502020204030204" pitchFamily="34" charset="0"/>
                          <a:ea typeface="Times"/>
                        </a:rPr>
                        <a:t>A.4      The student will solve multistep linear and quadratic equations in two variables, including</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solving literal equations (formulas) for a given variable;</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justifying steps used in simplifying expressions and solving equations, using field properties and axioms of equality that are valid for the set of real numbers and its subsets;</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solving quadratic equations algebraically and graphically;</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solving multistep linear equations algebraically and graphically;</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solving systems of two linear equations in two variables algebraically and graphically; and</a:t>
                      </a:r>
                    </a:p>
                    <a:p>
                      <a:pPr marL="342900" marR="0" lvl="0" indent="-342900">
                        <a:spcBef>
                          <a:spcPts val="0"/>
                        </a:spcBef>
                        <a:spcAft>
                          <a:spcPts val="0"/>
                        </a:spcAft>
                        <a:buFont typeface="+mj-lt"/>
                        <a:buAutoNum type="alphaLcParenR"/>
                      </a:pPr>
                      <a:r>
                        <a:rPr lang="en-US" sz="1200" b="1" dirty="0">
                          <a:solidFill>
                            <a:schemeClr val="tx1"/>
                          </a:solidFill>
                          <a:effectLst/>
                          <a:latin typeface="Calibri" panose="020F0502020204030204" pitchFamily="34" charset="0"/>
                          <a:ea typeface="Times"/>
                        </a:rPr>
                        <a:t>solving real-world problems involving equations and systems of equations.</a:t>
                      </a:r>
                    </a:p>
                    <a:p>
                      <a:pPr marL="342900" marR="0" indent="0">
                        <a:spcBef>
                          <a:spcPts val="0"/>
                        </a:spcBef>
                        <a:spcAft>
                          <a:spcPts val="600"/>
                        </a:spcAft>
                      </a:pPr>
                      <a:r>
                        <a:rPr lang="en-US" sz="1200" b="1" dirty="0">
                          <a:solidFill>
                            <a:schemeClr val="tx1"/>
                          </a:solidFill>
                          <a:effectLst/>
                          <a:latin typeface="Calibri" panose="020F0502020204030204" pitchFamily="34" charset="0"/>
                          <a:ea typeface="Times"/>
                        </a:rPr>
                        <a:t>Graphing calculators will be used both as a primary tool in solving problems and to verify algebraic solutions. </a:t>
                      </a:r>
                      <a:r>
                        <a:rPr lang="en-US" sz="1200" b="1" dirty="0">
                          <a:solidFill>
                            <a:srgbClr val="FF0000"/>
                          </a:solidFill>
                          <a:effectLst/>
                          <a:latin typeface="Calibri" panose="020F0502020204030204" pitchFamily="34" charset="0"/>
                          <a:ea typeface="Times"/>
                        </a:rPr>
                        <a:t>[Moved to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indent="-347345">
                        <a:lnSpc>
                          <a:spcPct val="115000"/>
                        </a:lnSpc>
                        <a:spcBef>
                          <a:spcPts val="300"/>
                        </a:spcBef>
                        <a:spcAft>
                          <a:spcPts val="0"/>
                        </a:spcAft>
                      </a:pPr>
                      <a:r>
                        <a:rPr lang="en-US" sz="1400" b="1" dirty="0">
                          <a:solidFill>
                            <a:schemeClr val="tx1"/>
                          </a:solidFill>
                          <a:effectLst/>
                          <a:latin typeface="Calibri" panose="020F0502020204030204" pitchFamily="34" charset="0"/>
                          <a:ea typeface="Times New Roman"/>
                          <a:cs typeface="Times New Roman"/>
                        </a:rPr>
                        <a:t>A.4     The student will solve </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multistep linear equations in one variable algebraically; </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quadratic equations in one variable algebraically;</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literal equations for a specified variable; </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systems of two linear equations in two variables algebraically and graphically; and</a:t>
                      </a:r>
                    </a:p>
                    <a:p>
                      <a:pPr marL="342900" marR="0" lvl="0" indent="-342900">
                        <a:lnSpc>
                          <a:spcPct val="115000"/>
                        </a:lnSpc>
                        <a:spcBef>
                          <a:spcPts val="0"/>
                        </a:spcBef>
                        <a:spcAft>
                          <a:spcPts val="0"/>
                        </a:spcAft>
                        <a:buFont typeface="+mj-lt"/>
                        <a:buAutoNum type="alphaLcParenR"/>
                        <a:tabLst>
                          <a:tab pos="-914400" algn="l"/>
                        </a:tabLst>
                      </a:pPr>
                      <a:r>
                        <a:rPr lang="en-US" sz="1400" b="1" dirty="0">
                          <a:solidFill>
                            <a:schemeClr val="tx1"/>
                          </a:solidFill>
                          <a:effectLst/>
                          <a:latin typeface="Calibri" panose="020F0502020204030204" pitchFamily="34" charset="0"/>
                          <a:ea typeface="Times"/>
                          <a:cs typeface="Times New Roman"/>
                        </a:rPr>
                        <a:t>practical problems involving equations and systems of equations.</a:t>
                      </a:r>
                    </a:p>
                    <a:p>
                      <a:pPr marL="342900" marR="0" indent="-342900">
                        <a:spcBef>
                          <a:spcPts val="500"/>
                        </a:spcBef>
                        <a:spcAft>
                          <a:spcPts val="0"/>
                        </a:spcAft>
                        <a:tabLst>
                          <a:tab pos="3175000" algn="l"/>
                          <a:tab pos="3268345" algn="l"/>
                        </a:tabLs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Box 4"/>
          <p:cNvSpPr txBox="1">
            <a:spLocks noChangeArrowheads="1"/>
          </p:cNvSpPr>
          <p:nvPr/>
        </p:nvSpPr>
        <p:spPr bwMode="auto">
          <a:xfrm>
            <a:off x="381000" y="4343400"/>
            <a:ext cx="8403021" cy="2154436"/>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SOL A.4a EKS - Includes determining if a linear equation has one solution, no solution, or an infinite number of solutions</a:t>
            </a: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SOL A.4a,b EKS - Includes applying </a:t>
            </a:r>
            <a:r>
              <a:rPr lang="en-US" sz="1400" b="1" dirty="0">
                <a:solidFill>
                  <a:schemeClr val="bg1"/>
                </a:solidFill>
                <a:latin typeface="Calibri" panose="020F0502020204030204" pitchFamily="34" charset="0"/>
              </a:rPr>
              <a:t>properties of real numbers and properties of </a:t>
            </a:r>
            <a:r>
              <a:rPr lang="en-US" sz="1400" b="1" dirty="0" smtClean="0">
                <a:solidFill>
                  <a:schemeClr val="bg1"/>
                </a:solidFill>
                <a:latin typeface="Calibri" panose="020F0502020204030204" pitchFamily="34" charset="0"/>
              </a:rPr>
              <a:t>equality when solving  linear and quadratic equations</a:t>
            </a:r>
            <a:endParaRPr lang="en-US" sz="1400" b="1" dirty="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SOL A.4b EKS - Clarifies that solving </a:t>
            </a:r>
            <a:r>
              <a:rPr lang="en-US" sz="1400" b="1" dirty="0">
                <a:solidFill>
                  <a:schemeClr val="bg1"/>
                </a:solidFill>
                <a:latin typeface="Calibri" panose="020F0502020204030204" pitchFamily="34" charset="0"/>
              </a:rPr>
              <a:t>quadratic equations </a:t>
            </a:r>
            <a:r>
              <a:rPr lang="en-US" sz="1400" b="1" dirty="0" smtClean="0">
                <a:solidFill>
                  <a:schemeClr val="bg1"/>
                </a:solidFill>
                <a:latin typeface="Calibri" panose="020F0502020204030204" pitchFamily="34" charset="0"/>
              </a:rPr>
              <a:t>includes those with both </a:t>
            </a:r>
            <a:r>
              <a:rPr lang="en-US" sz="1400" b="1" dirty="0">
                <a:solidFill>
                  <a:schemeClr val="bg1"/>
                </a:solidFill>
                <a:latin typeface="Calibri" panose="020F0502020204030204" pitchFamily="34" charset="0"/>
              </a:rPr>
              <a:t>rational and irrational </a:t>
            </a:r>
            <a:r>
              <a:rPr lang="en-US" sz="1400" b="1" dirty="0" smtClean="0">
                <a:solidFill>
                  <a:schemeClr val="bg1"/>
                </a:solidFill>
                <a:latin typeface="Calibri" panose="020F0502020204030204" pitchFamily="34" charset="0"/>
              </a:rPr>
              <a:t>solutions</a:t>
            </a: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SOL A.4e - Real-world problems are now referred to as practical problems in the 2016 standards</a:t>
            </a:r>
            <a:endParaRPr lang="en-US" sz="1400" b="1" dirty="0">
              <a:solidFill>
                <a:schemeClr val="bg1"/>
              </a:solidFill>
              <a:latin typeface="Calibri" panose="020F050202020403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spTree>
    <p:custDataLst>
      <p:tags r:id="rId1"/>
    </p:custDataLst>
    <p:extLst>
      <p:ext uri="{BB962C8B-B14F-4D97-AF65-F5344CB8AC3E}">
        <p14:creationId xmlns:p14="http://schemas.microsoft.com/office/powerpoint/2010/main" val="4182879288"/>
      </p:ext>
    </p:extLst>
  </p:cSld>
  <p:clrMapOvr>
    <a:masterClrMapping/>
  </p:clrMapOvr>
  <mc:AlternateContent xmlns:mc="http://schemas.openxmlformats.org/markup-compatibility/2006" xmlns:p14="http://schemas.microsoft.com/office/powerpoint/2010/main">
    <mc:Choice Requires="p14">
      <p:transition p14:dur="10" advTm="79935"/>
    </mc:Choice>
    <mc:Fallback xmlns="">
      <p:transition advTm="79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9267320"/>
              </p:ext>
            </p:extLst>
          </p:nvPr>
        </p:nvGraphicFramePr>
        <p:xfrm>
          <a:off x="304800" y="914400"/>
          <a:ext cx="8534400" cy="2697480"/>
        </p:xfrm>
        <a:graphic>
          <a:graphicData uri="http://schemas.openxmlformats.org/drawingml/2006/table">
            <a:tbl>
              <a:tblPr firstRow="1" firstCol="1" bandRow="1">
                <a:tableStyleId>{5C22544A-7EE6-4342-B048-85BDC9FD1C3A}</a:tableStyleId>
              </a:tblPr>
              <a:tblGrid>
                <a:gridCol w="4267200"/>
                <a:gridCol w="4267200"/>
              </a:tblGrid>
              <a:tr h="28185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37345">
                <a:tc>
                  <a:txBody>
                    <a:bodyPr/>
                    <a:lstStyle/>
                    <a:p>
                      <a:pPr marL="347345" marR="0" indent="-347345">
                        <a:spcBef>
                          <a:spcPts val="300"/>
                        </a:spcBef>
                        <a:spcAft>
                          <a:spcPts val="0"/>
                        </a:spcAft>
                      </a:pPr>
                      <a:r>
                        <a:rPr lang="en-US" sz="1400" b="1" dirty="0">
                          <a:solidFill>
                            <a:schemeClr val="tx1"/>
                          </a:solidFill>
                          <a:effectLst/>
                          <a:latin typeface="Calibri" panose="020F0502020204030204" pitchFamily="34" charset="0"/>
                          <a:ea typeface="Times"/>
                        </a:rPr>
                        <a:t>A.5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solve multistep linear inequalities in two variables, including</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solving multistep linear inequalities algebraically and graphically;</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justifying steps used in solving inequalities, using axioms of inequality and properties of order that are valid for the set of real numbers and its subsets; </a:t>
                      </a:r>
                      <a:r>
                        <a:rPr lang="en-US" sz="1400" b="1" dirty="0">
                          <a:solidFill>
                            <a:srgbClr val="FF0000"/>
                          </a:solidFill>
                          <a:effectLst/>
                          <a:latin typeface="Calibri" panose="020F0502020204030204" pitchFamily="34" charset="0"/>
                          <a:ea typeface="Times"/>
                        </a:rPr>
                        <a:t>[Moved to EKS]</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solving real-world problems involving inequalities; and</a:t>
                      </a:r>
                    </a:p>
                    <a:p>
                      <a:pPr marL="342900" marR="0" lvl="0" indent="-342900">
                        <a:spcBef>
                          <a:spcPts val="0"/>
                        </a:spcBef>
                        <a:spcAft>
                          <a:spcPts val="300"/>
                        </a:spcAft>
                        <a:buFont typeface="+mj-lt"/>
                        <a:buAutoNum type="alphaLcParenR"/>
                      </a:pPr>
                      <a:r>
                        <a:rPr lang="en-US" sz="1400" b="1" dirty="0">
                          <a:solidFill>
                            <a:schemeClr val="tx1"/>
                          </a:solidFill>
                          <a:effectLst/>
                          <a:latin typeface="Calibri" panose="020F0502020204030204" pitchFamily="34" charset="0"/>
                          <a:ea typeface="Times"/>
                        </a:rPr>
                        <a:t>solving systems of inequalities.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7345" marR="0" indent="-347345">
                        <a:spcBef>
                          <a:spcPts val="300"/>
                        </a:spcBef>
                        <a:spcAft>
                          <a:spcPts val="0"/>
                        </a:spcAft>
                        <a:tabLst>
                          <a:tab pos="3175000" algn="l"/>
                          <a:tab pos="3268345" algn="l"/>
                        </a:tabLst>
                      </a:pPr>
                      <a:r>
                        <a:rPr lang="en-US" sz="1400" b="1" dirty="0">
                          <a:solidFill>
                            <a:schemeClr val="tx1"/>
                          </a:solidFill>
                          <a:effectLst/>
                          <a:latin typeface="Calibri" panose="020F0502020204030204" pitchFamily="34" charset="0"/>
                          <a:ea typeface="Times"/>
                        </a:rPr>
                        <a:t>A.5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a:t>
                      </a:r>
                    </a:p>
                    <a:p>
                      <a:pPr marL="342900" marR="0" lvl="0" indent="-3429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panose="020F0502020204030204" pitchFamily="34" charset="0"/>
                          <a:ea typeface="Times"/>
                        </a:rPr>
                        <a:t>solve multistep linear inequalities in one variable algebraically and represent the solution graphically;</a:t>
                      </a:r>
                    </a:p>
                    <a:p>
                      <a:pPr marL="342900" marR="0" lvl="0" indent="-3429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panose="020F0502020204030204" pitchFamily="34" charset="0"/>
                          <a:ea typeface="Times"/>
                        </a:rPr>
                        <a:t>represent the solution of linear inequalities in two variables graphically;</a:t>
                      </a:r>
                    </a:p>
                    <a:p>
                      <a:pPr marL="342900" marR="0" lvl="0" indent="-3429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panose="020F0502020204030204" pitchFamily="34" charset="0"/>
                          <a:ea typeface="Times"/>
                        </a:rPr>
                        <a:t>solve practical problems involving inequalities; and </a:t>
                      </a:r>
                    </a:p>
                    <a:p>
                      <a:pPr marL="342900" marR="0" lvl="0" indent="-342900">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panose="020F0502020204030204" pitchFamily="34" charset="0"/>
                          <a:ea typeface="Times"/>
                        </a:rPr>
                        <a:t>represent the solution to a system of inequalities graphically.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4800" y="3733800"/>
            <a:ext cx="8458200" cy="289310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a:solidFill>
                  <a:schemeClr val="bg1"/>
                </a:solidFill>
                <a:latin typeface="Calibri" panose="020F0502020204030204" pitchFamily="34" charset="0"/>
              </a:rPr>
              <a:t>Revisions</a:t>
            </a:r>
            <a:r>
              <a:rPr lang="en-US" altLang="en-US" b="1" dirty="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A.5a-d EKS - Includes determine </a:t>
            </a:r>
            <a:r>
              <a:rPr lang="en-US" sz="1600" b="1" dirty="0">
                <a:solidFill>
                  <a:schemeClr val="bg1"/>
                </a:solidFill>
                <a:latin typeface="Calibri" panose="020F0502020204030204" pitchFamily="34" charset="0"/>
              </a:rPr>
              <a:t>and verify algebraic solutions using a graphing utility </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A.5a EKS - clarifies </a:t>
            </a:r>
            <a:r>
              <a:rPr lang="en-US" sz="1600" b="1" dirty="0">
                <a:solidFill>
                  <a:schemeClr val="bg1"/>
                </a:solidFill>
                <a:latin typeface="Calibri" panose="020F0502020204030204" pitchFamily="34" charset="0"/>
              </a:rPr>
              <a:t>that </a:t>
            </a:r>
            <a:r>
              <a:rPr lang="en-US" sz="1600" b="1" dirty="0" smtClean="0">
                <a:solidFill>
                  <a:schemeClr val="bg1"/>
                </a:solidFill>
                <a:latin typeface="Calibri" panose="020F0502020204030204" pitchFamily="34" charset="0"/>
              </a:rPr>
              <a:t>students will solve </a:t>
            </a:r>
            <a:r>
              <a:rPr lang="en-US" sz="1600" b="1" dirty="0">
                <a:solidFill>
                  <a:schemeClr val="bg1"/>
                </a:solidFill>
                <a:latin typeface="Calibri" panose="020F0502020204030204" pitchFamily="34" charset="0"/>
              </a:rPr>
              <a:t>multistep linear inequalities in one variable </a:t>
            </a:r>
            <a:r>
              <a:rPr lang="en-US" sz="1600" b="1" dirty="0" smtClean="0">
                <a:solidFill>
                  <a:schemeClr val="bg1"/>
                </a:solidFill>
                <a:latin typeface="Calibri" panose="020F0502020204030204" pitchFamily="34" charset="0"/>
              </a:rPr>
              <a:t>algebraically and represent the solution graphically; </a:t>
            </a:r>
            <a:r>
              <a:rPr lang="en-US" sz="1600" b="1" dirty="0">
                <a:solidFill>
                  <a:schemeClr val="bg1"/>
                </a:solidFill>
                <a:latin typeface="Calibri" panose="020F0502020204030204" pitchFamily="34" charset="0"/>
              </a:rPr>
              <a:t>includes apply properties of real numbers and properties of inequality</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A.5c - Real-world </a:t>
            </a:r>
            <a:r>
              <a:rPr lang="en-US" sz="1600" b="1" dirty="0">
                <a:solidFill>
                  <a:schemeClr val="bg1"/>
                </a:solidFill>
                <a:latin typeface="Calibri" panose="020F0502020204030204" pitchFamily="34" charset="0"/>
              </a:rPr>
              <a:t>problems are now referred to as practical problems in the 2016 </a:t>
            </a:r>
            <a:r>
              <a:rPr lang="en-US" sz="1600" b="1" dirty="0" smtClean="0">
                <a:solidFill>
                  <a:schemeClr val="bg1"/>
                </a:solidFill>
                <a:latin typeface="Calibri" panose="020F0502020204030204" pitchFamily="34" charset="0"/>
              </a:rPr>
              <a:t>standards; A.5c EKS includes determine if a coordinate pair is a solution of an inequality or system of inequalities</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A.5d EKS - Clarified </a:t>
            </a:r>
            <a:r>
              <a:rPr lang="en-US" sz="1600" b="1" dirty="0">
                <a:solidFill>
                  <a:schemeClr val="bg1"/>
                </a:solidFill>
                <a:latin typeface="Calibri" panose="020F0502020204030204" pitchFamily="34" charset="0"/>
              </a:rPr>
              <a:t>that solutions to systems of inequalities should be represented </a:t>
            </a:r>
            <a:r>
              <a:rPr lang="en-US" sz="1600" b="1" dirty="0" smtClean="0">
                <a:solidFill>
                  <a:schemeClr val="bg1"/>
                </a:solidFill>
                <a:latin typeface="Calibri" panose="020F0502020204030204" pitchFamily="34" charset="0"/>
              </a:rPr>
              <a:t>graphically</a:t>
            </a:r>
            <a:endParaRPr lang="en-US" sz="1600" b="1" dirty="0">
              <a:solidFill>
                <a:schemeClr val="bg1"/>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spTree>
    <p:custDataLst>
      <p:tags r:id="rId1"/>
    </p:custDataLst>
    <p:extLst>
      <p:ext uri="{BB962C8B-B14F-4D97-AF65-F5344CB8AC3E}">
        <p14:creationId xmlns:p14="http://schemas.microsoft.com/office/powerpoint/2010/main" val="1394023361"/>
      </p:ext>
    </p:extLst>
  </p:cSld>
  <p:clrMapOvr>
    <a:masterClrMapping/>
  </p:clrMapOvr>
  <mc:AlternateContent xmlns:mc="http://schemas.openxmlformats.org/markup-compatibility/2006" xmlns:p14="http://schemas.microsoft.com/office/powerpoint/2010/main">
    <mc:Choice Requires="p14">
      <p:transition p14:dur="10" advTm="68401"/>
    </mc:Choice>
    <mc:Fallback xmlns="">
      <p:transition advTm="68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58192329"/>
      </p:ext>
    </p:extLst>
  </p:cSld>
  <p:clrMapOvr>
    <a:masterClrMapping/>
  </p:clrMapOvr>
  <mc:AlternateContent xmlns:mc="http://schemas.openxmlformats.org/markup-compatibility/2006" xmlns:p14="http://schemas.microsoft.com/office/powerpoint/2010/main">
    <mc:Choice Requires="p14">
      <p:transition p14:dur="10" advTm="29986"/>
    </mc:Choice>
    <mc:Fallback xmlns="">
      <p:transition advTm="29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4570337"/>
              </p:ext>
            </p:extLst>
          </p:nvPr>
        </p:nvGraphicFramePr>
        <p:xfrm>
          <a:off x="304800" y="914400"/>
          <a:ext cx="8534400" cy="2630654"/>
        </p:xfrm>
        <a:graphic>
          <a:graphicData uri="http://schemas.openxmlformats.org/drawingml/2006/table">
            <a:tbl>
              <a:tblPr firstRow="1" firstCol="1" bandRow="1">
                <a:tableStyleId>{5C22544A-7EE6-4342-B048-85BDC9FD1C3A}</a:tableStyleId>
              </a:tblPr>
              <a:tblGrid>
                <a:gridCol w="4267200"/>
                <a:gridCol w="4267200"/>
              </a:tblGrid>
              <a:tr h="31066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0134">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A.6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graph linear equations and linear inequalities in two variables, </a:t>
                      </a:r>
                      <a:r>
                        <a:rPr lang="en-US" sz="1400" b="1" dirty="0" smtClean="0">
                          <a:solidFill>
                            <a:schemeClr val="tx1"/>
                          </a:solidFill>
                          <a:effectLst/>
                          <a:latin typeface="Calibri" panose="020F0502020204030204" pitchFamily="34" charset="0"/>
                          <a:ea typeface="Times"/>
                        </a:rPr>
                        <a:t>including</a:t>
                      </a:r>
                    </a:p>
                    <a:p>
                      <a:pPr marL="342900" marR="0" indent="-342900">
                        <a:spcBef>
                          <a:spcPts val="0"/>
                        </a:spcBef>
                        <a:spcAft>
                          <a:spcPts val="0"/>
                        </a:spcAft>
                        <a:buAutoNum type="alphaLcParenR"/>
                      </a:pPr>
                      <a:r>
                        <a:rPr lang="en-US" sz="1400" b="1" dirty="0" smtClean="0">
                          <a:solidFill>
                            <a:schemeClr val="tx1"/>
                          </a:solidFill>
                          <a:effectLst/>
                          <a:latin typeface="Calibri" panose="020F0502020204030204" pitchFamily="34" charset="0"/>
                          <a:ea typeface="Times"/>
                        </a:rPr>
                        <a:t>determining </a:t>
                      </a:r>
                      <a:r>
                        <a:rPr lang="en-US" sz="1400" b="1" dirty="0">
                          <a:solidFill>
                            <a:schemeClr val="tx1"/>
                          </a:solidFill>
                          <a:effectLst/>
                          <a:latin typeface="Calibri" panose="020F0502020204030204" pitchFamily="34" charset="0"/>
                          <a:ea typeface="Times"/>
                        </a:rPr>
                        <a:t>the slope of a line when given an equation of the line, the graph of the line, or two points on the line. Slope will be described as rate of change and will be positive, negative, zero, or undefined; </a:t>
                      </a:r>
                      <a:r>
                        <a:rPr lang="en-US" sz="1400" b="1" dirty="0" smtClean="0">
                          <a:solidFill>
                            <a:schemeClr val="tx1"/>
                          </a:solidFill>
                          <a:effectLst/>
                          <a:latin typeface="Calibri" panose="020F0502020204030204" pitchFamily="34" charset="0"/>
                          <a:ea typeface="Times"/>
                        </a:rPr>
                        <a:t>and</a:t>
                      </a:r>
                    </a:p>
                    <a:p>
                      <a:pPr marL="342900" marR="0" indent="-342900">
                        <a:spcBef>
                          <a:spcPts val="0"/>
                        </a:spcBef>
                        <a:spcAft>
                          <a:spcPts val="0"/>
                        </a:spcAft>
                        <a:buAutoNum type="alphaLcParenR"/>
                      </a:pPr>
                      <a:r>
                        <a:rPr lang="en-US" sz="1400" b="1" dirty="0" smtClean="0">
                          <a:solidFill>
                            <a:schemeClr val="tx1"/>
                          </a:solidFill>
                          <a:effectLst/>
                          <a:latin typeface="Calibri" panose="020F0502020204030204" pitchFamily="34" charset="0"/>
                          <a:ea typeface="Times"/>
                        </a:rPr>
                        <a:t>writing </a:t>
                      </a:r>
                      <a:r>
                        <a:rPr lang="en-US" sz="1400" b="1" dirty="0">
                          <a:solidFill>
                            <a:schemeClr val="tx1"/>
                          </a:solidFill>
                          <a:effectLst/>
                          <a:latin typeface="Calibri" panose="020F0502020204030204" pitchFamily="34" charset="0"/>
                          <a:ea typeface="Times"/>
                        </a:rPr>
                        <a:t>the equation of a line when given the graph of the line, two points on the line, or the slope and a point on the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indent="-342900">
                        <a:lnSpc>
                          <a:spcPct val="115000"/>
                        </a:lnSpc>
                        <a:spcBef>
                          <a:spcPts val="600"/>
                        </a:spcBef>
                        <a:spcAft>
                          <a:spcPts val="0"/>
                        </a:spcAft>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A.6  </a:t>
                      </a:r>
                      <a:r>
                        <a:rPr lang="en-US" sz="1400" b="1" dirty="0" smtClean="0">
                          <a:solidFill>
                            <a:schemeClr val="tx1"/>
                          </a:solidFill>
                          <a:effectLst/>
                          <a:latin typeface="Calibri" panose="020F0502020204030204" pitchFamily="34" charset="0"/>
                          <a:ea typeface="Times New Roman"/>
                          <a:cs typeface="Times New Roman"/>
                        </a:rPr>
                        <a:t>The </a:t>
                      </a:r>
                      <a:r>
                        <a:rPr lang="en-US" sz="1400" b="1" dirty="0">
                          <a:solidFill>
                            <a:schemeClr val="tx1"/>
                          </a:solidFill>
                          <a:effectLst/>
                          <a:latin typeface="Calibri" panose="020F0502020204030204" pitchFamily="34" charset="0"/>
                          <a:ea typeface="Times New Roman"/>
                          <a:cs typeface="Times New Roman"/>
                        </a:rPr>
                        <a:t>student will </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mj-lt"/>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determine the slope of a line when given an equation of the line, the graph of the line, or two points on the line;</a:t>
                      </a:r>
                      <a:endParaRPr lang="en-US" sz="1400" b="1" dirty="0">
                        <a:solidFill>
                          <a:schemeClr val="tx1"/>
                        </a:solidFill>
                        <a:effectLst/>
                        <a:latin typeface="Calibri" panose="020F0502020204030204" pitchFamily="34" charset="0"/>
                        <a:ea typeface="Times"/>
                        <a:cs typeface="Times New Roman"/>
                      </a:endParaRP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Calibri"/>
                        </a:rPr>
                        <a:t>write the equation of a line when given the graph of the line, two points on the line, or the slope and a point on the line; and</a:t>
                      </a:r>
                      <a:endParaRPr lang="en-US" sz="1400" b="1" dirty="0">
                        <a:solidFill>
                          <a:schemeClr val="tx1"/>
                        </a:solidFill>
                        <a:effectLst/>
                        <a:latin typeface="Calibri" panose="020F0502020204030204" pitchFamily="34" charset="0"/>
                      </a:endParaRPr>
                    </a:p>
                    <a:p>
                      <a:pPr marL="342900" marR="0" lvl="0" indent="-342900">
                        <a:spcBef>
                          <a:spcPts val="0"/>
                        </a:spcBef>
                        <a:spcAft>
                          <a:spcPts val="0"/>
                        </a:spcAft>
                        <a:buFont typeface="+mj-lt"/>
                        <a:buAutoNum type="alphaLcParenR"/>
                        <a:tabLst>
                          <a:tab pos="-2971800" algn="l"/>
                          <a:tab pos="552450" algn="l"/>
                        </a:tabLst>
                      </a:pPr>
                      <a:r>
                        <a:rPr lang="en-US" sz="1400" b="1" dirty="0">
                          <a:solidFill>
                            <a:schemeClr val="tx1"/>
                          </a:solidFill>
                          <a:effectLst/>
                          <a:latin typeface="Calibri" panose="020F0502020204030204" pitchFamily="34" charset="0"/>
                          <a:ea typeface="Calibri"/>
                        </a:rPr>
                        <a:t>graph linear equations in two variables.</a:t>
                      </a:r>
                      <a:endParaRPr lang="en-US" sz="1400" b="1" dirty="0">
                        <a:solidFill>
                          <a:schemeClr val="tx1"/>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04800" y="3886200"/>
            <a:ext cx="8534400" cy="1508105"/>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a:solidFill>
                  <a:schemeClr val="bg1"/>
                </a:solidFill>
                <a:latin typeface="Calibri" panose="020F0502020204030204" pitchFamily="34" charset="0"/>
              </a:rPr>
              <a:t>Revisions</a:t>
            </a:r>
            <a:r>
              <a:rPr lang="en-US" altLang="en-US" b="1" dirty="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A.6 - Includes linear equations in two variables only (graphing linear inequalities in two variables is now included in A.5)</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SOL A.6b EKS - Includes writing </a:t>
            </a:r>
            <a:r>
              <a:rPr lang="en-US" sz="1600" b="1" dirty="0">
                <a:solidFill>
                  <a:schemeClr val="bg1"/>
                </a:solidFill>
                <a:latin typeface="Calibri" panose="020F0502020204030204" pitchFamily="34" charset="0"/>
              </a:rPr>
              <a:t>the equation of a line parallel or perpendicular to a given line through a given point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20</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534588659"/>
      </p:ext>
    </p:extLst>
  </p:cSld>
  <p:clrMapOvr>
    <a:masterClrMapping/>
  </p:clrMapOvr>
  <mc:AlternateContent xmlns:mc="http://schemas.openxmlformats.org/markup-compatibility/2006" xmlns:p14="http://schemas.microsoft.com/office/powerpoint/2010/main">
    <mc:Choice Requires="p14">
      <p:transition p14:dur="10" advTm="78111"/>
    </mc:Choice>
    <mc:Fallback xmlns="">
      <p:transition advTm="78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FUNCTIONS</a:t>
            </a:r>
            <a:endParaRPr lang="en-US" dirty="0"/>
          </a:p>
        </p:txBody>
      </p:sp>
      <p:sp>
        <p:nvSpPr>
          <p:cNvPr id="4" name="Slide Number Placeholder 3"/>
          <p:cNvSpPr>
            <a:spLocks noGrp="1"/>
          </p:cNvSpPr>
          <p:nvPr>
            <p:ph type="sldNum" sz="quarter" idx="12"/>
          </p:nvPr>
        </p:nvSpPr>
        <p:spPr/>
        <p:txBody>
          <a:bodyPr/>
          <a:lstStyle/>
          <a:p>
            <a:fld id="{D47E1349-D74C-4A2D-9313-8E32EAF75841}" type="slidenum">
              <a:rPr lang="en-US" altLang="en-US" smtClean="0">
                <a:solidFill>
                  <a:srgbClr val="000000"/>
                </a:solidFill>
              </a:rPr>
              <a:pPr/>
              <a:t>21</a:t>
            </a:fld>
            <a:endParaRPr lang="en-US" alt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11452"/>
    </mc:Choice>
    <mc:Fallback xmlns="">
      <p:transition advTm="11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3548471"/>
              </p:ext>
            </p:extLst>
          </p:nvPr>
        </p:nvGraphicFramePr>
        <p:xfrm>
          <a:off x="381000" y="762000"/>
          <a:ext cx="8382000" cy="3540252"/>
        </p:xfrm>
        <a:graphic>
          <a:graphicData uri="http://schemas.openxmlformats.org/drawingml/2006/table">
            <a:tbl>
              <a:tblPr firstRow="1" firstCol="1" bandRow="1">
                <a:tableStyleId>{5C22544A-7EE6-4342-B048-85BDC9FD1C3A}</a:tableStyleId>
              </a:tblPr>
              <a:tblGrid>
                <a:gridCol w="4229450"/>
                <a:gridCol w="4152550"/>
              </a:tblGrid>
              <a:tr h="33207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39528">
                <a:tc>
                  <a:txBody>
                    <a:bodyPr/>
                    <a:lstStyle/>
                    <a:p>
                      <a:pPr marL="347345" marR="0" indent="-347345">
                        <a:spcBef>
                          <a:spcPts val="600"/>
                        </a:spcBef>
                        <a:spcAft>
                          <a:spcPts val="0"/>
                        </a:spcAft>
                      </a:pPr>
                      <a:r>
                        <a:rPr lang="en-US" sz="1400" b="1" dirty="0">
                          <a:solidFill>
                            <a:schemeClr val="tx1"/>
                          </a:solidFill>
                          <a:effectLst/>
                          <a:latin typeface="Calibri" panose="020F0502020204030204" pitchFamily="34" charset="0"/>
                          <a:ea typeface="Times"/>
                        </a:rPr>
                        <a:t>A.7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investigate and analyze function (linear and quadratic) families and their characteristics both algebraically and graphically, including</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determining whether a relation is a function;</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domain and range;</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zeros of a function;</a:t>
                      </a:r>
                    </a:p>
                    <a:p>
                      <a:pPr marL="342900" marR="0" lvl="0" indent="-342900">
                        <a:spcBef>
                          <a:spcPts val="0"/>
                        </a:spcBef>
                        <a:spcAft>
                          <a:spcPts val="0"/>
                        </a:spcAft>
                        <a:buFont typeface="+mj-lt"/>
                        <a:buAutoNum type="alphaLcParenR"/>
                      </a:pPr>
                      <a:r>
                        <a:rPr lang="en-US" sz="1400" b="1" i="1" dirty="0">
                          <a:solidFill>
                            <a:schemeClr val="tx1"/>
                          </a:solidFill>
                          <a:effectLst/>
                          <a:latin typeface="Calibri" panose="020F0502020204030204" pitchFamily="34" charset="0"/>
                          <a:ea typeface="Times"/>
                        </a:rPr>
                        <a:t>x</a:t>
                      </a:r>
                      <a:r>
                        <a:rPr lang="en-US" sz="1400" b="1" dirty="0">
                          <a:solidFill>
                            <a:schemeClr val="tx1"/>
                          </a:solidFill>
                          <a:effectLst/>
                          <a:latin typeface="Calibri" panose="020F0502020204030204" pitchFamily="34" charset="0"/>
                          <a:ea typeface="Times"/>
                        </a:rPr>
                        <a:t>- and </a:t>
                      </a:r>
                      <a:r>
                        <a:rPr lang="en-US" sz="1400" b="1" i="1" dirty="0">
                          <a:solidFill>
                            <a:schemeClr val="tx1"/>
                          </a:solidFill>
                          <a:effectLst/>
                          <a:latin typeface="Calibri" panose="020F0502020204030204" pitchFamily="34" charset="0"/>
                          <a:ea typeface="Times"/>
                        </a:rPr>
                        <a:t>y</a:t>
                      </a:r>
                      <a:r>
                        <a:rPr lang="en-US" sz="1400" b="1" dirty="0">
                          <a:solidFill>
                            <a:schemeClr val="tx1"/>
                          </a:solidFill>
                          <a:effectLst/>
                          <a:latin typeface="Calibri" panose="020F0502020204030204" pitchFamily="34" charset="0"/>
                          <a:ea typeface="Times"/>
                        </a:rPr>
                        <a:t>-intercepts;</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finding the values of a function for elements in its domain; and</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making connections between and among multiple representations of functions including concrete, verbal, numeric, graphic, and algebraic.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lnSpc>
                          <a:spcPct val="115000"/>
                        </a:lnSpc>
                        <a:spcBef>
                          <a:spcPts val="600"/>
                        </a:spcBef>
                        <a:spcAft>
                          <a:spcPts val="0"/>
                        </a:spcAft>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A.7  </a:t>
                      </a:r>
                      <a:r>
                        <a:rPr lang="en-US" sz="1400" b="1" dirty="0" smtClean="0">
                          <a:solidFill>
                            <a:schemeClr val="tx1"/>
                          </a:solidFill>
                          <a:effectLst/>
                          <a:latin typeface="Calibri" panose="020F0502020204030204" pitchFamily="34" charset="0"/>
                          <a:ea typeface="Times New Roman"/>
                          <a:cs typeface="Times New Roman"/>
                        </a:rPr>
                        <a:t>The </a:t>
                      </a:r>
                      <a:r>
                        <a:rPr lang="en-US" sz="1400" b="1" dirty="0">
                          <a:solidFill>
                            <a:schemeClr val="tx1"/>
                          </a:solidFill>
                          <a:effectLst/>
                          <a:latin typeface="Calibri" panose="020F0502020204030204" pitchFamily="34" charset="0"/>
                          <a:ea typeface="Times New Roman"/>
                          <a:cs typeface="Times New Roman"/>
                        </a:rPr>
                        <a:t>student will investigate and analyze linear and quadratic function families and their characteristics both algebraically and graphically, including</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determining whether a relation is a function;</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domain and range;</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zeros;</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intercepts;</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values of a function for elements in its domain; and</a:t>
                      </a:r>
                      <a:endParaRPr lang="en-US" sz="1400" b="1" dirty="0">
                        <a:solidFill>
                          <a:schemeClr val="tx1"/>
                        </a:solidFill>
                        <a:effectLst/>
                        <a:latin typeface="Calibri" panose="020F0502020204030204" pitchFamily="34" charset="0"/>
                        <a:ea typeface="Times"/>
                        <a:cs typeface="Times New Roman"/>
                      </a:endParaRPr>
                    </a:p>
                    <a:p>
                      <a:pPr marL="342900" marR="0" lvl="0" indent="-342900">
                        <a:lnSpc>
                          <a:spcPct val="115000"/>
                        </a:lnSpc>
                        <a:spcBef>
                          <a:spcPts val="0"/>
                        </a:spcBef>
                        <a:spcAft>
                          <a:spcPts val="600"/>
                        </a:spcAft>
                        <a:buFont typeface="Calibri"/>
                        <a:buAutoNum type="alphaLcParenR"/>
                        <a:tabLst>
                          <a:tab pos="3175000" algn="l"/>
                          <a:tab pos="3268345" algn="l"/>
                        </a:tabLst>
                      </a:pPr>
                      <a:r>
                        <a:rPr lang="en-US" sz="1400" b="1" dirty="0">
                          <a:solidFill>
                            <a:schemeClr val="tx1"/>
                          </a:solidFill>
                          <a:effectLst/>
                          <a:latin typeface="Calibri" panose="020F0502020204030204" pitchFamily="34" charset="0"/>
                          <a:ea typeface="Times New Roman"/>
                          <a:cs typeface="Times New Roman"/>
                        </a:rPr>
                        <a:t>connections between and among multiple representations of functions using verbal descriptions, tables, equations, and graphs.</a:t>
                      </a:r>
                      <a:endParaRPr lang="en-US" sz="1400" b="1"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381000" y="4419600"/>
            <a:ext cx="8401334" cy="239450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342900" lvl="0" indent="-342900">
              <a:spcBef>
                <a:spcPts val="600"/>
              </a:spcBef>
              <a:buFont typeface="Arial" panose="020B0604020202020204" pitchFamily="34" charset="0"/>
              <a:buChar char="•"/>
            </a:pPr>
            <a:r>
              <a:rPr lang="en-US" sz="1600" b="1" dirty="0" smtClean="0">
                <a:solidFill>
                  <a:srgbClr val="FFFFFF"/>
                </a:solidFill>
                <a:latin typeface="Calibri" panose="020F0502020204030204" pitchFamily="34" charset="0"/>
              </a:rPr>
              <a:t>SOL A.7 EKS - No longer includes detect </a:t>
            </a:r>
            <a:r>
              <a:rPr lang="en-US" sz="1600" b="1" dirty="0">
                <a:solidFill>
                  <a:srgbClr val="FFFFFF"/>
                </a:solidFill>
                <a:latin typeface="Calibri" panose="020F0502020204030204" pitchFamily="34" charset="0"/>
              </a:rPr>
              <a:t>patterns in data and represent arithmetic and geometric patterns algebraically [Included in AFDA.1 and AII.5</a:t>
            </a:r>
            <a:r>
              <a:rPr lang="en-US" sz="1600" b="1" dirty="0" smtClean="0">
                <a:solidFill>
                  <a:srgbClr val="FFFFFF"/>
                </a:solidFill>
                <a:latin typeface="Calibri" panose="020F0502020204030204" pitchFamily="34" charset="0"/>
              </a:rPr>
              <a:t>]</a:t>
            </a:r>
          </a:p>
          <a:p>
            <a:pPr marL="342900" marR="0" lvl="0" indent="-342900">
              <a:lnSpc>
                <a:spcPct val="115000"/>
              </a:lnSpc>
              <a:spcBef>
                <a:spcPts val="0"/>
              </a:spcBef>
              <a:spcAft>
                <a:spcPts val="0"/>
              </a:spcAft>
              <a:buFont typeface="Symbol"/>
              <a:buChar char=""/>
            </a:pPr>
            <a:r>
              <a:rPr lang="en-US" sz="1600" b="1" dirty="0" smtClean="0">
                <a:solidFill>
                  <a:srgbClr val="FFFFFF"/>
                </a:solidFill>
                <a:latin typeface="Calibri" panose="020F0502020204030204" pitchFamily="34" charset="0"/>
              </a:rPr>
              <a:t>SOL A.7 EKS - Includes investigate </a:t>
            </a:r>
            <a:r>
              <a:rPr lang="en-US" sz="1600" b="1" dirty="0">
                <a:solidFill>
                  <a:srgbClr val="FFFFFF"/>
                </a:solidFill>
                <a:latin typeface="Calibri" panose="020F0502020204030204" pitchFamily="34" charset="0"/>
              </a:rPr>
              <a:t>and analyze characteristics and multiple representations of linear and quadratic functions using a graphing utility </a:t>
            </a:r>
            <a:endParaRPr lang="en-US" sz="1600" b="1" dirty="0" smtClean="0">
              <a:solidFill>
                <a:srgbClr val="FFFFFF"/>
              </a:solidFill>
              <a:latin typeface="Calibri" panose="020F0502020204030204" pitchFamily="34" charset="0"/>
            </a:endParaRPr>
          </a:p>
          <a:p>
            <a:pPr marL="342900" marR="0" lvl="0" indent="-342900">
              <a:lnSpc>
                <a:spcPct val="115000"/>
              </a:lnSpc>
              <a:spcBef>
                <a:spcPts val="0"/>
              </a:spcBef>
              <a:spcAft>
                <a:spcPts val="0"/>
              </a:spcAft>
              <a:buFont typeface="Symbol"/>
              <a:buChar char=""/>
            </a:pPr>
            <a:r>
              <a:rPr lang="en-US" sz="1600" b="1" dirty="0" smtClean="0">
                <a:solidFill>
                  <a:srgbClr val="FFFFFF"/>
                </a:solidFill>
                <a:latin typeface="Calibri" panose="020F0502020204030204" pitchFamily="34" charset="0"/>
              </a:rPr>
              <a:t>SOL A.7a EKS - Includes determine </a:t>
            </a:r>
            <a:r>
              <a:rPr lang="en-US" sz="1600" b="1" dirty="0">
                <a:solidFill>
                  <a:srgbClr val="FFFFFF"/>
                </a:solidFill>
                <a:latin typeface="Calibri" panose="020F0502020204030204" pitchFamily="34" charset="0"/>
              </a:rPr>
              <a:t>whether a relation represented by a mapping is a </a:t>
            </a:r>
            <a:r>
              <a:rPr lang="en-US" sz="1600" b="1" dirty="0" smtClean="0">
                <a:solidFill>
                  <a:srgbClr val="FFFFFF"/>
                </a:solidFill>
                <a:latin typeface="Calibri" panose="020F0502020204030204" pitchFamily="34" charset="0"/>
              </a:rPr>
              <a:t>function</a:t>
            </a:r>
          </a:p>
          <a:p>
            <a:pPr marL="342900" marR="0" lvl="0" indent="-342900">
              <a:lnSpc>
                <a:spcPct val="115000"/>
              </a:lnSpc>
              <a:spcBef>
                <a:spcPts val="0"/>
              </a:spcBef>
              <a:spcAft>
                <a:spcPts val="0"/>
              </a:spcAft>
              <a:buFont typeface="Symbol"/>
              <a:buChar char=""/>
            </a:pPr>
            <a:r>
              <a:rPr lang="en-US" sz="1600" b="1" dirty="0" smtClean="0">
                <a:solidFill>
                  <a:srgbClr val="FFFFFF"/>
                </a:solidFill>
                <a:latin typeface="Calibri" panose="020F0502020204030204" pitchFamily="34" charset="0"/>
              </a:rPr>
              <a:t>SOL A.7d </a:t>
            </a:r>
            <a:r>
              <a:rPr lang="en-US" sz="1600" b="1" dirty="0">
                <a:solidFill>
                  <a:srgbClr val="FFFFFF"/>
                </a:solidFill>
                <a:latin typeface="Calibri" panose="020F0502020204030204" pitchFamily="34" charset="0"/>
              </a:rPr>
              <a:t>EKS </a:t>
            </a:r>
            <a:r>
              <a:rPr lang="en-US" sz="1600" b="1" dirty="0" smtClean="0">
                <a:solidFill>
                  <a:srgbClr val="FFFFFF"/>
                </a:solidFill>
                <a:latin typeface="Calibri" panose="020F0502020204030204" pitchFamily="34" charset="0"/>
              </a:rPr>
              <a:t>- Includes </a:t>
            </a:r>
            <a:r>
              <a:rPr lang="en-US" sz="1600" b="1" dirty="0">
                <a:solidFill>
                  <a:srgbClr val="FFFFFF"/>
                </a:solidFill>
                <a:latin typeface="Calibri" panose="020F0502020204030204" pitchFamily="34" charset="0"/>
              </a:rPr>
              <a:t>the use </a:t>
            </a:r>
            <a:r>
              <a:rPr lang="en-US" sz="1600" b="1" dirty="0" smtClean="0">
                <a:solidFill>
                  <a:srgbClr val="FFFFFF"/>
                </a:solidFill>
                <a:latin typeface="Calibri" panose="020F0502020204030204" pitchFamily="34" charset="0"/>
              </a:rPr>
              <a:t>of </a:t>
            </a:r>
            <a:r>
              <a:rPr lang="en-US" sz="1600" b="1" i="1" dirty="0">
                <a:solidFill>
                  <a:srgbClr val="FFFFFF"/>
                </a:solidFill>
                <a:latin typeface="Calibri" panose="020F0502020204030204" pitchFamily="34" charset="0"/>
              </a:rPr>
              <a:t>x</a:t>
            </a:r>
            <a:r>
              <a:rPr lang="en-US" sz="1600" b="1" dirty="0">
                <a:solidFill>
                  <a:srgbClr val="FFFFFF"/>
                </a:solidFill>
                <a:latin typeface="Calibri" panose="020F0502020204030204" pitchFamily="34" charset="0"/>
              </a:rPr>
              <a:t>-intercepts from the graphical representation of a quadratic function to determine and confirm its </a:t>
            </a:r>
            <a:r>
              <a:rPr lang="en-US" sz="1600" b="1" dirty="0" smtClean="0">
                <a:solidFill>
                  <a:srgbClr val="FFFFFF"/>
                </a:solidFill>
                <a:latin typeface="Calibri" panose="020F0502020204030204" pitchFamily="34" charset="0"/>
              </a:rPr>
              <a:t>factors</a:t>
            </a:r>
            <a:endParaRPr lang="en-US" sz="1600" b="1" dirty="0">
              <a:solidFill>
                <a:srgbClr val="FFFFFF"/>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22</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59918"/>
    </mc:Choice>
    <mc:Fallback xmlns="">
      <p:transition advTm="59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0BF363-A4AE-4674-8624-FB517241064C}" type="slidenum">
              <a:rPr lang="en-US" altLang="en-US" smtClean="0">
                <a:solidFill>
                  <a:srgbClr val="000000"/>
                </a:solidFill>
              </a:rPr>
              <a:pPr/>
              <a:t>23</a:t>
            </a:fld>
            <a:endParaRPr lang="en-US" altLang="en-US" dirty="0">
              <a:solidFill>
                <a:srgbClr val="000000"/>
              </a:solidFill>
            </a:endParaRPr>
          </a:p>
        </p:txBody>
      </p:sp>
      <p:sp>
        <p:nvSpPr>
          <p:cNvPr id="4" name="Title 1"/>
          <p:cNvSpPr txBox="1">
            <a:spLocks/>
          </p:cNvSpPr>
          <p:nvPr/>
        </p:nvSpPr>
        <p:spPr>
          <a:xfrm>
            <a:off x="228600" y="838200"/>
            <a:ext cx="8610600" cy="10668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smtClean="0"/>
              <a:t>Middle School </a:t>
            </a:r>
            <a:r>
              <a:rPr lang="en-US" kern="0" smtClean="0"/>
              <a:t>Revisions Leading </a:t>
            </a:r>
            <a:r>
              <a:rPr lang="en-US" kern="0" dirty="0" smtClean="0"/>
              <a:t>to Algebra I</a:t>
            </a:r>
            <a:endParaRPr lang="en-US" kern="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66" y="1761139"/>
            <a:ext cx="8641897"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541440"/>
      </p:ext>
    </p:extLst>
  </p:cSld>
  <p:clrMapOvr>
    <a:masterClrMapping/>
  </p:clrMapOvr>
  <mc:AlternateContent xmlns:mc="http://schemas.openxmlformats.org/markup-compatibility/2006" xmlns:p14="http://schemas.microsoft.com/office/powerpoint/2010/main">
    <mc:Choice Requires="p14">
      <p:transition p14:dur="10" advTm="111383"/>
    </mc:Choice>
    <mc:Fallback xmlns="">
      <p:transition advTm="111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Statistics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D47E1349-D74C-4A2D-9313-8E32EAF75841}" type="slidenum">
              <a:rPr lang="en-US" altLang="en-US" smtClean="0">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1965406159"/>
      </p:ext>
    </p:extLst>
  </p:cSld>
  <p:clrMapOvr>
    <a:masterClrMapping/>
  </p:clrMapOvr>
  <mc:AlternateContent xmlns:mc="http://schemas.openxmlformats.org/markup-compatibility/2006" xmlns:p14="http://schemas.microsoft.com/office/powerpoint/2010/main">
    <mc:Choice Requires="p14">
      <p:transition p14:dur="10" advTm="18631"/>
    </mc:Choice>
    <mc:Fallback xmlns="">
      <p:transition advTm="18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9886551"/>
              </p:ext>
            </p:extLst>
          </p:nvPr>
        </p:nvGraphicFramePr>
        <p:xfrm>
          <a:off x="533400" y="1066800"/>
          <a:ext cx="8229600" cy="1447800"/>
        </p:xfrm>
        <a:graphic>
          <a:graphicData uri="http://schemas.openxmlformats.org/drawingml/2006/table">
            <a:tbl>
              <a:tblPr firstRow="1" firstCol="1" bandRow="1">
                <a:tableStyleId>{5C22544A-7EE6-4342-B048-85BDC9FD1C3A}</a:tableStyleId>
              </a:tblPr>
              <a:tblGrid>
                <a:gridCol w="4114800"/>
                <a:gridCol w="41148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342900" marR="0" indent="-342900">
                        <a:spcBef>
                          <a:spcPts val="600"/>
                        </a:spcBef>
                        <a:spcAft>
                          <a:spcPts val="600"/>
                        </a:spcAft>
                      </a:pPr>
                      <a:r>
                        <a:rPr lang="en-US" sz="1400" b="1" dirty="0">
                          <a:solidFill>
                            <a:schemeClr val="tx1"/>
                          </a:solidFill>
                          <a:effectLst/>
                          <a:latin typeface="Calibri"/>
                          <a:ea typeface="Times"/>
                        </a:rPr>
                        <a:t>A.8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given a situation in a real-world context, will analyze a relation to determine whether a direct or inverse variation exists, and represent a direct variation algebraically and graphically and an inverse variation algebraically.</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28930" marR="0" indent="-328930">
                        <a:lnSpc>
                          <a:spcPct val="100000"/>
                        </a:lnSpc>
                        <a:spcBef>
                          <a:spcPts val="600"/>
                        </a:spcBef>
                        <a:spcAft>
                          <a:spcPts val="600"/>
                        </a:spcAft>
                      </a:pPr>
                      <a:r>
                        <a:rPr lang="en-US" sz="1400" b="1" dirty="0">
                          <a:solidFill>
                            <a:schemeClr val="tx1"/>
                          </a:solidFill>
                          <a:effectLst/>
                          <a:latin typeface="Calibri"/>
                          <a:ea typeface="Calibri"/>
                          <a:cs typeface="Times New Roman"/>
                        </a:rPr>
                        <a:t>A.8  </a:t>
                      </a:r>
                      <a:r>
                        <a:rPr lang="en-US" sz="1400" b="1" dirty="0" smtClean="0">
                          <a:solidFill>
                            <a:schemeClr val="tx1"/>
                          </a:solidFill>
                          <a:effectLst/>
                          <a:latin typeface="Calibri"/>
                          <a:ea typeface="Times New Roman"/>
                          <a:cs typeface="Times New Roman"/>
                        </a:rPr>
                        <a:t>The </a:t>
                      </a:r>
                      <a:r>
                        <a:rPr lang="en-US" sz="1400" b="1" dirty="0">
                          <a:solidFill>
                            <a:schemeClr val="tx1"/>
                          </a:solidFill>
                          <a:effectLst/>
                          <a:latin typeface="Calibri"/>
                          <a:ea typeface="Times New Roman"/>
                          <a:cs typeface="Times New Roman"/>
                        </a:rPr>
                        <a:t>student, given a data set or practical situation, will analyze a relation to determine whether a direct or inverse variation exists, and represent a direct variation algebraically and graphically and an inverse variation algebraically.</a:t>
                      </a:r>
                      <a:endParaRPr lang="en-US" sz="1400" b="1"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539087" y="3135614"/>
            <a:ext cx="8229600" cy="100584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b="1" u="sng" dirty="0">
                <a:solidFill>
                  <a:schemeClr val="bg1"/>
                </a:solidFill>
                <a:latin typeface="Calibri" panose="020F0502020204030204" pitchFamily="34" charset="0"/>
              </a:rPr>
              <a:t>Rev</a:t>
            </a:r>
            <a:r>
              <a:rPr lang="en-US" altLang="en-US" sz="1600" b="1" u="sng" dirty="0">
                <a:solidFill>
                  <a:schemeClr val="bg1"/>
                </a:solidFill>
                <a:latin typeface="Calibri" panose="020F0502020204030204" pitchFamily="34" charset="0"/>
              </a:rPr>
              <a:t>isions</a:t>
            </a:r>
            <a:r>
              <a:rPr lang="en-US" altLang="en-US" sz="1600" b="1" dirty="0">
                <a:solidFill>
                  <a:schemeClr val="bg1"/>
                </a:solidFill>
                <a:latin typeface="Calibri" panose="020F0502020204030204" pitchFamily="34" charset="0"/>
              </a:rPr>
              <a:t>:</a:t>
            </a:r>
          </a:p>
          <a:p>
            <a:pPr marL="342900" indent="-342900">
              <a:spcBef>
                <a:spcPct val="50000"/>
              </a:spcBef>
              <a:spcAft>
                <a:spcPts val="1200"/>
              </a:spcAft>
              <a:buFont typeface="Arial" panose="020B0604020202020204" pitchFamily="34" charset="0"/>
              <a:buChar char="•"/>
            </a:pPr>
            <a:r>
              <a:rPr lang="en-US" altLang="en-US" sz="1600" b="1" dirty="0" smtClean="0">
                <a:solidFill>
                  <a:srgbClr val="FFFFFF"/>
                </a:solidFill>
                <a:latin typeface="Calibri" panose="020F0502020204030204" pitchFamily="34" charset="0"/>
              </a:rPr>
              <a:t>Replace “given a situation” in the 2009 standard with “given a data set or practical situation” in the 2016 standard</a:t>
            </a:r>
            <a:endParaRPr lang="en-US" altLang="en-US" sz="1600" b="1" dirty="0">
              <a:solidFill>
                <a:srgbClr val="FFFFFF"/>
              </a:solidFill>
              <a:latin typeface="Calibri" panose="020F050202020403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4" name="Slide Number Placeholder 3"/>
          <p:cNvSpPr>
            <a:spLocks noGrp="1"/>
          </p:cNvSpPr>
          <p:nvPr>
            <p:ph type="sldNum" sz="quarter" idx="12"/>
          </p:nvPr>
        </p:nvSpPr>
        <p:spPr/>
        <p:txBody>
          <a:bodyPr/>
          <a:lstStyle/>
          <a:p>
            <a:fld id="{A80BF363-A4AE-4674-8624-FB517241064C}" type="slidenum">
              <a:rPr lang="en-US" altLang="en-US" smtClean="0">
                <a:solidFill>
                  <a:srgbClr val="000000"/>
                </a:solidFill>
              </a:rPr>
              <a:pPr/>
              <a:t>25</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26072"/>
    </mc:Choice>
    <mc:Fallback xmlns="">
      <p:transition advTm="26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5539449"/>
              </p:ext>
            </p:extLst>
          </p:nvPr>
        </p:nvGraphicFramePr>
        <p:xfrm>
          <a:off x="457200" y="1066800"/>
          <a:ext cx="8229600" cy="2311301"/>
        </p:xfrm>
        <a:graphic>
          <a:graphicData uri="http://schemas.openxmlformats.org/drawingml/2006/table">
            <a:tbl>
              <a:tblPr firstRow="1" firstCol="1" bandRow="1">
                <a:tableStyleId>{5C22544A-7EE6-4342-B048-85BDC9FD1C3A}</a:tableStyleId>
              </a:tblPr>
              <a:tblGrid>
                <a:gridCol w="4114800"/>
                <a:gridCol w="4114800"/>
              </a:tblGrid>
              <a:tr h="2928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46791">
                <a:tc>
                  <a:txBody>
                    <a:bodyPr/>
                    <a:lstStyle/>
                    <a:p>
                      <a:pPr marL="342900" marR="0" indent="-342900">
                        <a:spcBef>
                          <a:spcPts val="600"/>
                        </a:spcBef>
                        <a:spcAft>
                          <a:spcPts val="600"/>
                        </a:spcAft>
                      </a:pPr>
                      <a:r>
                        <a:rPr lang="en-US" sz="1400" b="1" dirty="0">
                          <a:solidFill>
                            <a:schemeClr val="tx1"/>
                          </a:solidFill>
                          <a:effectLst/>
                          <a:latin typeface="Calibri"/>
                          <a:ea typeface="Times"/>
                        </a:rPr>
                        <a:t>A.9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given a set of data, will interpret variation in real-world contexts and calculate and interpret mean absolute deviation, standard deviation, and z-scores. </a:t>
                      </a:r>
                      <a:r>
                        <a:rPr lang="en-US" sz="1400" b="1" dirty="0" smtClean="0">
                          <a:solidFill>
                            <a:srgbClr val="FF0000"/>
                          </a:solidFill>
                          <a:effectLst/>
                          <a:latin typeface="Calibri"/>
                          <a:ea typeface="Times"/>
                        </a:rPr>
                        <a:t>[</a:t>
                      </a:r>
                      <a:r>
                        <a:rPr lang="en-US" sz="1400" b="1" dirty="0">
                          <a:solidFill>
                            <a:srgbClr val="FF0000"/>
                          </a:solidFill>
                          <a:effectLst/>
                          <a:latin typeface="Calibri"/>
                          <a:ea typeface="Times"/>
                        </a:rPr>
                        <a:t>Included in AFDA.7 and AII.11]</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spcBef>
                          <a:spcPts val="600"/>
                        </a:spcBef>
                        <a:spcAft>
                          <a:spcPts val="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3981">
                <a:tc>
                  <a:txBody>
                    <a:bodyPr/>
                    <a:lstStyle/>
                    <a:p>
                      <a:pPr marL="342900" marR="0" indent="-342900">
                        <a:spcBef>
                          <a:spcPts val="600"/>
                        </a:spcBef>
                        <a:spcAft>
                          <a:spcPts val="600"/>
                        </a:spcAft>
                      </a:pPr>
                      <a:r>
                        <a:rPr lang="en-US" sz="1400" b="1" dirty="0">
                          <a:solidFill>
                            <a:schemeClr val="tx1"/>
                          </a:solidFill>
                          <a:effectLst/>
                          <a:latin typeface="Calibri"/>
                          <a:ea typeface="Times"/>
                        </a:rPr>
                        <a:t>A.10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will compare and contrast multiple univariate data sets, using box- and-whisker plots. </a:t>
                      </a:r>
                      <a:r>
                        <a:rPr lang="en-US" sz="1400" b="1" dirty="0">
                          <a:solidFill>
                            <a:srgbClr val="FF0000"/>
                          </a:solidFill>
                          <a:effectLst/>
                          <a:latin typeface="Calibri"/>
                          <a:ea typeface="Times"/>
                        </a:rPr>
                        <a:t>[Moved to 8.12]</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spcBef>
                          <a:spcPts val="600"/>
                        </a:spcBef>
                        <a:spcAft>
                          <a:spcPts val="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57200" y="3916739"/>
            <a:ext cx="8229600" cy="156966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342900" indent="-342900">
              <a:buFont typeface="Arial" panose="020B0604020202020204" pitchFamily="34" charset="0"/>
              <a:buChar char="•"/>
            </a:pPr>
            <a:r>
              <a:rPr lang="en-US" sz="1600" b="1" dirty="0" smtClean="0">
                <a:solidFill>
                  <a:srgbClr val="FFFFFF"/>
                </a:solidFill>
                <a:latin typeface="Calibri" panose="020F0502020204030204" pitchFamily="34" charset="0"/>
              </a:rPr>
              <a:t>Interpret </a:t>
            </a:r>
            <a:r>
              <a:rPr lang="en-US" sz="1600" b="1" dirty="0">
                <a:solidFill>
                  <a:srgbClr val="FFFFFF"/>
                </a:solidFill>
                <a:latin typeface="Calibri" panose="020F0502020204030204" pitchFamily="34" charset="0"/>
              </a:rPr>
              <a:t>variation in real-world contexts and calculate and interpret standard deviation, and z-scores </a:t>
            </a:r>
            <a:r>
              <a:rPr lang="en-US" sz="1600" b="1" dirty="0" smtClean="0">
                <a:solidFill>
                  <a:srgbClr val="FFFFFF"/>
                </a:solidFill>
                <a:latin typeface="Calibri" panose="020F0502020204030204" pitchFamily="34" charset="0"/>
              </a:rPr>
              <a:t>now </a:t>
            </a:r>
            <a:r>
              <a:rPr lang="en-US" sz="1600" b="1" dirty="0" smtClean="0">
                <a:solidFill>
                  <a:schemeClr val="bg1"/>
                </a:solidFill>
                <a:latin typeface="Calibri" panose="020F0502020204030204" pitchFamily="34" charset="0"/>
              </a:rPr>
              <a:t>included </a:t>
            </a:r>
            <a:r>
              <a:rPr lang="en-US" sz="1600" b="1" dirty="0">
                <a:solidFill>
                  <a:schemeClr val="bg1"/>
                </a:solidFill>
                <a:latin typeface="Calibri" panose="020F0502020204030204" pitchFamily="34" charset="0"/>
              </a:rPr>
              <a:t>in AFDA.7 and </a:t>
            </a:r>
            <a:r>
              <a:rPr lang="en-US" sz="1600" b="1" dirty="0" smtClean="0">
                <a:solidFill>
                  <a:schemeClr val="bg1"/>
                </a:solidFill>
                <a:latin typeface="Calibri" panose="020F0502020204030204" pitchFamily="34" charset="0"/>
              </a:rPr>
              <a:t>AII.11 </a:t>
            </a:r>
          </a:p>
          <a:p>
            <a:pPr marL="342900" indent="-342900">
              <a:buFont typeface="Arial" panose="020B0604020202020204" pitchFamily="34" charset="0"/>
              <a:buChar char="•"/>
            </a:pPr>
            <a:r>
              <a:rPr lang="en-US" sz="1600" b="1" dirty="0" smtClean="0">
                <a:solidFill>
                  <a:srgbClr val="FFFFFF"/>
                </a:solidFill>
                <a:latin typeface="Calibri" panose="020F0502020204030204" pitchFamily="34" charset="0"/>
              </a:rPr>
              <a:t>Calculate </a:t>
            </a:r>
            <a:r>
              <a:rPr lang="en-US" sz="1600" b="1" dirty="0">
                <a:solidFill>
                  <a:srgbClr val="FFFFFF"/>
                </a:solidFill>
                <a:latin typeface="Calibri" panose="020F0502020204030204" pitchFamily="34" charset="0"/>
              </a:rPr>
              <a:t>and interpret mean absolute </a:t>
            </a:r>
            <a:r>
              <a:rPr lang="en-US" sz="1600" b="1" dirty="0" smtClean="0">
                <a:solidFill>
                  <a:srgbClr val="FFFFFF"/>
                </a:solidFill>
                <a:latin typeface="Calibri" panose="020F0502020204030204" pitchFamily="34" charset="0"/>
              </a:rPr>
              <a:t>deviation removed</a:t>
            </a:r>
            <a:endParaRPr lang="en-US" sz="1600" b="1" dirty="0">
              <a:solidFill>
                <a:srgbClr val="FFFFFF"/>
              </a:solidFill>
              <a:latin typeface="Calibri" panose="020F0502020204030204" pitchFamily="34" charset="0"/>
            </a:endParaRPr>
          </a:p>
          <a:p>
            <a:pPr marL="342900" indent="-342900">
              <a:buFont typeface="Arial" panose="020B0604020202020204" pitchFamily="34" charset="0"/>
              <a:buChar char="•"/>
            </a:pPr>
            <a:r>
              <a:rPr lang="en-US" sz="1600" b="1" dirty="0" smtClean="0">
                <a:solidFill>
                  <a:srgbClr val="FFFFFF"/>
                </a:solidFill>
                <a:latin typeface="Calibri" panose="020F0502020204030204" pitchFamily="34" charset="0"/>
              </a:rPr>
              <a:t>Compare </a:t>
            </a:r>
            <a:r>
              <a:rPr lang="en-US" sz="1600" b="1" dirty="0">
                <a:solidFill>
                  <a:srgbClr val="FFFFFF"/>
                </a:solidFill>
                <a:latin typeface="Calibri" panose="020F0502020204030204" pitchFamily="34" charset="0"/>
              </a:rPr>
              <a:t>and contrast multiple univariate data sets, using box-and-whisker plots </a:t>
            </a:r>
            <a:r>
              <a:rPr lang="en-US" sz="1600" b="1" dirty="0" smtClean="0">
                <a:solidFill>
                  <a:srgbClr val="FFFFFF"/>
                </a:solidFill>
                <a:latin typeface="Calibri" panose="020F0502020204030204" pitchFamily="34" charset="0"/>
              </a:rPr>
              <a:t>m</a:t>
            </a:r>
            <a:r>
              <a:rPr lang="en-US" sz="1600" b="1" dirty="0" smtClean="0">
                <a:solidFill>
                  <a:schemeClr val="bg1"/>
                </a:solidFill>
                <a:latin typeface="Calibri" panose="020F0502020204030204" pitchFamily="34" charset="0"/>
              </a:rPr>
              <a:t>oved </a:t>
            </a:r>
            <a:r>
              <a:rPr lang="en-US" sz="1600" b="1" dirty="0">
                <a:solidFill>
                  <a:schemeClr val="bg1"/>
                </a:solidFill>
                <a:latin typeface="Calibri" panose="020F0502020204030204" pitchFamily="34" charset="0"/>
              </a:rPr>
              <a:t>to </a:t>
            </a:r>
            <a:r>
              <a:rPr lang="en-US" sz="1600" b="1" dirty="0" smtClean="0">
                <a:solidFill>
                  <a:schemeClr val="bg1"/>
                </a:solidFill>
                <a:latin typeface="Calibri" panose="020F0502020204030204" pitchFamily="34" charset="0"/>
              </a:rPr>
              <a:t>8.12</a:t>
            </a:r>
            <a:endParaRPr lang="en-US" sz="1600" b="1" dirty="0">
              <a:solidFill>
                <a:schemeClr val="bg1"/>
              </a:solidFill>
              <a:latin typeface="Calibri" panose="020F0502020204030204" pitchFamily="34"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26</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4711"/>
    </mc:Choice>
    <mc:Fallback xmlns="">
      <p:transition advTm="34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6292751"/>
              </p:ext>
            </p:extLst>
          </p:nvPr>
        </p:nvGraphicFramePr>
        <p:xfrm>
          <a:off x="457200" y="1066800"/>
          <a:ext cx="8305800" cy="1790700"/>
        </p:xfrm>
        <a:graphic>
          <a:graphicData uri="http://schemas.openxmlformats.org/drawingml/2006/table">
            <a:tbl>
              <a:tblPr firstRow="1" firstCol="1" bandRow="1">
                <a:tableStyleId>{5C22544A-7EE6-4342-B048-85BDC9FD1C3A}</a:tableStyleId>
              </a:tblPr>
              <a:tblGrid>
                <a:gridCol w="4152900"/>
                <a:gridCol w="4152900"/>
              </a:tblGrid>
              <a:tr h="29276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7280">
                <a:tc>
                  <a:txBody>
                    <a:bodyPr/>
                    <a:lstStyle/>
                    <a:p>
                      <a:pPr marL="342900" marR="0" indent="-342900">
                        <a:spcBef>
                          <a:spcPts val="600"/>
                        </a:spcBef>
                        <a:spcAft>
                          <a:spcPts val="600"/>
                        </a:spcAft>
                      </a:pPr>
                      <a:r>
                        <a:rPr lang="en-US" sz="1400" b="1" dirty="0">
                          <a:solidFill>
                            <a:schemeClr val="tx1"/>
                          </a:solidFill>
                          <a:effectLst/>
                          <a:latin typeface="Calibri"/>
                          <a:ea typeface="Times"/>
                        </a:rPr>
                        <a:t>A.11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will collect and analyze data, determine the equation of the curve of best fit in order to make predictions, and solve real-world problems, using mathematical models. Mathematical models will include linear and quadratic functions.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1470" marR="0" indent="-331470">
                        <a:lnSpc>
                          <a:spcPct val="115000"/>
                        </a:lnSpc>
                        <a:spcBef>
                          <a:spcPts val="600"/>
                        </a:spcBef>
                        <a:spcAft>
                          <a:spcPts val="0"/>
                        </a:spcAft>
                      </a:pPr>
                      <a:r>
                        <a:rPr lang="en-US" sz="1400" b="1" dirty="0">
                          <a:solidFill>
                            <a:schemeClr val="tx1"/>
                          </a:solidFill>
                          <a:effectLst/>
                          <a:latin typeface="Calibri"/>
                          <a:ea typeface="Times"/>
                          <a:cs typeface="Times New Roman"/>
                        </a:rPr>
                        <a:t>A.9   </a:t>
                      </a:r>
                      <a:r>
                        <a:rPr lang="en-US" sz="1400" b="1" dirty="0" smtClean="0">
                          <a:solidFill>
                            <a:schemeClr val="tx1"/>
                          </a:solidFill>
                          <a:effectLst/>
                          <a:latin typeface="Calibri"/>
                          <a:ea typeface="Times New Roman"/>
                          <a:cs typeface="Times New Roman"/>
                        </a:rPr>
                        <a:t>The </a:t>
                      </a:r>
                      <a:r>
                        <a:rPr lang="en-US" sz="1400" b="1" dirty="0">
                          <a:solidFill>
                            <a:schemeClr val="tx1"/>
                          </a:solidFill>
                          <a:effectLst/>
                          <a:latin typeface="Calibri"/>
                          <a:ea typeface="Times New Roman"/>
                          <a:cs typeface="Times New Roman"/>
                        </a:rPr>
                        <a:t>student will collect and analyze data, determine the equation of the curve of best fit in order to make predictions, and solve practical problems, using mathematical models of linear and quadratic functions.  </a:t>
                      </a:r>
                      <a:endParaRPr lang="en-US" sz="1400" b="1" dirty="0">
                        <a:solidFill>
                          <a:schemeClr val="tx1"/>
                        </a:solidFill>
                        <a:effectLst/>
                        <a:latin typeface="Calibri"/>
                        <a:ea typeface="Times"/>
                        <a:cs typeface="Times New Roman"/>
                      </a:endParaRPr>
                    </a:p>
                    <a:p>
                      <a:pPr marL="0" marR="0" indent="0">
                        <a:spcBef>
                          <a:spcPts val="0"/>
                        </a:spcBef>
                        <a:spcAft>
                          <a:spcPts val="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 Box 4"/>
          <p:cNvSpPr txBox="1">
            <a:spLocks noChangeArrowheads="1"/>
          </p:cNvSpPr>
          <p:nvPr/>
        </p:nvSpPr>
        <p:spPr bwMode="auto">
          <a:xfrm>
            <a:off x="457200" y="3352800"/>
            <a:ext cx="8240973" cy="2139047"/>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a:solidFill>
                  <a:schemeClr val="bg1"/>
                </a:solidFill>
                <a:latin typeface="Calibri" panose="020F0502020204030204" pitchFamily="34" charset="0"/>
              </a:rPr>
              <a:t>Revisions</a:t>
            </a:r>
            <a:r>
              <a:rPr lang="en-US" altLang="en-US" sz="1600" b="1" dirty="0">
                <a:solidFill>
                  <a:schemeClr val="bg1"/>
                </a:solidFill>
                <a:latin typeface="Calibri" panose="020F0502020204030204" pitchFamily="34" charset="0"/>
              </a:rPr>
              <a:t>:</a:t>
            </a:r>
          </a:p>
          <a:p>
            <a:pPr marL="342900" indent="-342900">
              <a:spcBef>
                <a:spcPts val="0"/>
              </a:spcBef>
              <a:buFont typeface="Arial" panose="020B0604020202020204" pitchFamily="34" charset="0"/>
              <a:buChar char="•"/>
            </a:pPr>
            <a:r>
              <a:rPr lang="en-US" sz="1600" b="1" dirty="0" smtClean="0">
                <a:solidFill>
                  <a:schemeClr val="bg1"/>
                </a:solidFill>
                <a:latin typeface="Calibri"/>
                <a:ea typeface="Times"/>
                <a:cs typeface="Times New Roman"/>
              </a:rPr>
              <a:t>Design </a:t>
            </a:r>
            <a:r>
              <a:rPr lang="en-US" sz="1600" b="1" dirty="0">
                <a:solidFill>
                  <a:schemeClr val="bg1"/>
                </a:solidFill>
                <a:latin typeface="Calibri"/>
                <a:ea typeface="Times"/>
                <a:cs typeface="Times New Roman"/>
              </a:rPr>
              <a:t>experiments and collect data to address specific, real-world </a:t>
            </a:r>
            <a:r>
              <a:rPr lang="en-US" sz="1600" b="1" dirty="0" smtClean="0">
                <a:solidFill>
                  <a:schemeClr val="bg1"/>
                </a:solidFill>
                <a:latin typeface="Calibri"/>
                <a:ea typeface="Times"/>
                <a:cs typeface="Times New Roman"/>
              </a:rPr>
              <a:t>questions was removed [Included </a:t>
            </a:r>
            <a:r>
              <a:rPr lang="en-US" sz="1600" b="1" dirty="0">
                <a:solidFill>
                  <a:schemeClr val="bg1"/>
                </a:solidFill>
                <a:latin typeface="Calibri"/>
                <a:ea typeface="Times"/>
                <a:cs typeface="Times New Roman"/>
              </a:rPr>
              <a:t>in AFDA.8] </a:t>
            </a:r>
            <a:endParaRPr lang="en-US" sz="1600" b="1" dirty="0" smtClean="0">
              <a:solidFill>
                <a:schemeClr val="bg1"/>
              </a:solidFill>
              <a:latin typeface="Calibri"/>
              <a:ea typeface="Times"/>
              <a:cs typeface="Times New Roman"/>
            </a:endParaRPr>
          </a:p>
          <a:p>
            <a:pPr marL="342900" indent="-342900">
              <a:spcBef>
                <a:spcPts val="600"/>
              </a:spcBef>
              <a:buFont typeface="Arial" panose="020B0604020202020204" pitchFamily="34" charset="0"/>
              <a:buChar char="•"/>
            </a:pPr>
            <a:r>
              <a:rPr lang="en-US" sz="1600" b="1" dirty="0" smtClean="0">
                <a:solidFill>
                  <a:schemeClr val="bg1"/>
                </a:solidFill>
                <a:latin typeface="Calibri"/>
                <a:ea typeface="Times"/>
                <a:cs typeface="Times New Roman"/>
              </a:rPr>
              <a:t>Determine </a:t>
            </a:r>
            <a:r>
              <a:rPr lang="en-US" sz="1600" b="1" dirty="0">
                <a:solidFill>
                  <a:schemeClr val="bg1"/>
                </a:solidFill>
                <a:latin typeface="Calibri"/>
                <a:ea typeface="Times"/>
                <a:cs typeface="Times New Roman"/>
              </a:rPr>
              <a:t>the equation of best fit </a:t>
            </a:r>
            <a:r>
              <a:rPr lang="en-US" sz="1600" b="1" dirty="0" smtClean="0">
                <a:solidFill>
                  <a:schemeClr val="bg1"/>
                </a:solidFill>
                <a:latin typeface="Calibri"/>
                <a:ea typeface="Times"/>
                <a:cs typeface="Times New Roman"/>
              </a:rPr>
              <a:t>was clarified </a:t>
            </a:r>
            <a:r>
              <a:rPr lang="en-US" sz="1600" b="1" dirty="0">
                <a:solidFill>
                  <a:schemeClr val="bg1"/>
                </a:solidFill>
                <a:latin typeface="Calibri"/>
                <a:ea typeface="Times"/>
                <a:cs typeface="Times New Roman"/>
              </a:rPr>
              <a:t>to be performed with the use of a graphing </a:t>
            </a:r>
            <a:r>
              <a:rPr lang="en-US" sz="1600" b="1" dirty="0" smtClean="0">
                <a:solidFill>
                  <a:schemeClr val="bg1"/>
                </a:solidFill>
                <a:latin typeface="Calibri"/>
                <a:ea typeface="Times"/>
                <a:cs typeface="Times New Roman"/>
              </a:rPr>
              <a:t>utility</a:t>
            </a:r>
          </a:p>
          <a:p>
            <a:pPr marL="342900" indent="-34290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Real-world </a:t>
            </a:r>
            <a:r>
              <a:rPr lang="en-US" sz="1600" b="1" dirty="0">
                <a:solidFill>
                  <a:schemeClr val="bg1"/>
                </a:solidFill>
                <a:latin typeface="Calibri" panose="020F0502020204030204" pitchFamily="34" charset="0"/>
              </a:rPr>
              <a:t>problems are now referred to as practical problems in the 2016 standards</a:t>
            </a:r>
          </a:p>
          <a:p>
            <a:pPr marL="342900" indent="-342900">
              <a:spcBef>
                <a:spcPct val="50000"/>
              </a:spcBef>
              <a:buFont typeface="Arial" panose="020B0604020202020204" pitchFamily="34" charset="0"/>
              <a:buChar char="•"/>
            </a:pPr>
            <a:endParaRPr lang="en-US" altLang="en-US" b="1" dirty="0">
              <a:solidFill>
                <a:schemeClr val="bg1"/>
              </a:solidFill>
              <a:latin typeface="Calibri"/>
              <a:ea typeface="Times"/>
              <a:cs typeface="Times New Roman"/>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
        <p:nvSpPr>
          <p:cNvPr id="3" name="Slide Number Placeholder 2"/>
          <p:cNvSpPr>
            <a:spLocks noGrp="1"/>
          </p:cNvSpPr>
          <p:nvPr>
            <p:ph type="sldNum" sz="quarter" idx="12"/>
          </p:nvPr>
        </p:nvSpPr>
        <p:spPr/>
        <p:txBody>
          <a:bodyPr/>
          <a:lstStyle/>
          <a:p>
            <a:fld id="{A80BF363-A4AE-4674-8624-FB517241064C}" type="slidenum">
              <a:rPr lang="en-US" altLang="en-US" smtClean="0">
                <a:solidFill>
                  <a:srgbClr val="000000"/>
                </a:solidFill>
              </a:rPr>
              <a:pPr/>
              <a:t>27</a:t>
            </a:fld>
            <a:endParaRPr lang="en-US" altLang="en-US" dirty="0">
              <a:solidFill>
                <a:srgbClr val="000000"/>
              </a:solidFill>
            </a:endParaRPr>
          </a:p>
        </p:txBody>
      </p:sp>
    </p:spTree>
    <p:custDataLst>
      <p:tags r:id="rId1"/>
    </p:custDataLst>
    <p:extLst>
      <p:ext uri="{BB962C8B-B14F-4D97-AF65-F5344CB8AC3E}">
        <p14:creationId xmlns:p14="http://schemas.microsoft.com/office/powerpoint/2010/main" val="909045435"/>
      </p:ext>
    </p:extLst>
  </p:cSld>
  <p:clrMapOvr>
    <a:masterClrMapping/>
  </p:clrMapOvr>
  <mc:AlternateContent xmlns:mc="http://schemas.openxmlformats.org/markup-compatibility/2006" xmlns:p14="http://schemas.microsoft.com/office/powerpoint/2010/main">
    <mc:Choice Requires="p14">
      <p:transition p14:dur="10" advTm="36119"/>
    </mc:Choice>
    <mc:Fallback xmlns="">
      <p:transition advTm="36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
        <p:nvSpPr>
          <p:cNvPr id="5" name="TextBox 4"/>
          <p:cNvSpPr txBox="1"/>
          <p:nvPr/>
        </p:nvSpPr>
        <p:spPr>
          <a:xfrm>
            <a:off x="1295400" y="3657600"/>
            <a:ext cx="6172200" cy="1200329"/>
          </a:xfrm>
          <a:prstGeom prst="rect">
            <a:avLst/>
          </a:prstGeom>
          <a:noFill/>
        </p:spPr>
        <p:txBody>
          <a:bodyPr wrap="square" rtlCol="0">
            <a:spAutoFit/>
          </a:bodyPr>
          <a:lstStyle/>
          <a:p>
            <a:pPr algn="ctr" fontAlgn="auto">
              <a:spcBef>
                <a:spcPts val="0"/>
              </a:spcBef>
              <a:spcAft>
                <a:spcPts val="0"/>
              </a:spcAft>
            </a:pPr>
            <a:endParaRPr lang="en-US" sz="2400" dirty="0" smtClean="0">
              <a:solidFill>
                <a:srgbClr val="000000"/>
              </a:solidFill>
              <a:latin typeface="Arial"/>
            </a:endParaRPr>
          </a:p>
          <a:p>
            <a:pPr algn="ctr" fontAlgn="auto">
              <a:spcBef>
                <a:spcPts val="0"/>
              </a:spcBef>
              <a:spcAft>
                <a:spcPts val="0"/>
              </a:spcAft>
            </a:pPr>
            <a:r>
              <a:rPr lang="en-US" sz="2400" dirty="0" smtClean="0">
                <a:solidFill>
                  <a:srgbClr val="000000"/>
                </a:solidFill>
                <a:latin typeface="Calibri" panose="020F0502020204030204" pitchFamily="34" charset="0"/>
                <a:hlinkClick r:id="rId5"/>
              </a:rPr>
              <a:t>Mathematics@doe.virginia.gov</a:t>
            </a:r>
            <a:endParaRPr lang="en-US" sz="2400" dirty="0" smtClean="0">
              <a:solidFill>
                <a:srgbClr val="000000"/>
              </a:solidFill>
              <a:latin typeface="Calibri" panose="020F0502020204030204" pitchFamily="34" charset="0"/>
            </a:endParaRPr>
          </a:p>
          <a:p>
            <a:pPr algn="ctr" fontAlgn="auto">
              <a:spcBef>
                <a:spcPts val="0"/>
              </a:spcBef>
              <a:spcAft>
                <a:spcPts val="0"/>
              </a:spcAft>
            </a:pPr>
            <a:r>
              <a:rPr lang="en-US" sz="2400" dirty="0" smtClean="0">
                <a:solidFill>
                  <a:srgbClr val="000000"/>
                </a:solidFill>
                <a:latin typeface="Arial"/>
              </a:rPr>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28</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36000391"/>
      </p:ext>
    </p:extLst>
  </p:cSld>
  <p:clrMapOvr>
    <a:masterClrMapping/>
  </p:clrMapOvr>
  <mc:AlternateContent xmlns:mc="http://schemas.openxmlformats.org/markup-compatibility/2006" xmlns:p14="http://schemas.microsoft.com/office/powerpoint/2010/main">
    <mc:Choice Requires="p14">
      <p:transition p14:dur="10" advTm="28215"/>
    </mc:Choice>
    <mc:Fallback xmlns="">
      <p:transition advTm="28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077200" cy="762000"/>
          </a:xfrm>
        </p:spPr>
        <p:txBody>
          <a:bodyPr/>
          <a:lstStyle/>
          <a:p>
            <a:r>
              <a:rPr lang="en-US" sz="3200" b="1" dirty="0" smtClean="0"/>
              <a:t>Agenda</a:t>
            </a:r>
            <a:endParaRPr lang="en-US" b="1" dirty="0"/>
          </a:p>
        </p:txBody>
      </p:sp>
      <p:sp>
        <p:nvSpPr>
          <p:cNvPr id="3" name="Content Placeholder 2"/>
          <p:cNvSpPr>
            <a:spLocks noGrp="1"/>
          </p:cNvSpPr>
          <p:nvPr>
            <p:ph idx="1"/>
          </p:nvPr>
        </p:nvSpPr>
        <p:spPr>
          <a:xfrm>
            <a:off x="457200" y="1447800"/>
            <a:ext cx="8229600" cy="4800599"/>
          </a:xfrm>
        </p:spPr>
        <p:txBody>
          <a:bodyPr/>
          <a:lstStyle/>
          <a:p>
            <a:r>
              <a:rPr lang="en-US" sz="2800" dirty="0" smtClean="0"/>
              <a:t>Overview and Implementation Timeline</a:t>
            </a:r>
          </a:p>
          <a:p>
            <a:r>
              <a:rPr lang="en-US" sz="2800" dirty="0"/>
              <a:t>Resources Currently Available</a:t>
            </a:r>
          </a:p>
          <a:p>
            <a:pPr lvl="1"/>
            <a:r>
              <a:rPr lang="en-US" sz="2400" dirty="0"/>
              <a:t>Crosswalk (Summary of Revisions) </a:t>
            </a:r>
          </a:p>
          <a:p>
            <a:pPr lvl="1"/>
            <a:r>
              <a:rPr lang="en-US" sz="2400" dirty="0"/>
              <a:t>Standards and Curriculum Frameworks</a:t>
            </a:r>
          </a:p>
          <a:p>
            <a:r>
              <a:rPr lang="en-US" sz="2800" dirty="0" smtClean="0"/>
              <a:t>Comparison </a:t>
            </a:r>
            <a:r>
              <a:rPr lang="en-US" sz="2800" dirty="0"/>
              <a:t>of 2009 to 2016 Standards</a:t>
            </a:r>
          </a:p>
          <a:p>
            <a:pPr lvl="1"/>
            <a:r>
              <a:rPr lang="en-US" sz="2400" dirty="0" smtClean="0"/>
              <a:t>Expressions and Operations</a:t>
            </a:r>
            <a:endParaRPr lang="en-US" sz="2400" dirty="0"/>
          </a:p>
          <a:p>
            <a:pPr lvl="1"/>
            <a:r>
              <a:rPr lang="en-US" sz="2400" dirty="0" smtClean="0"/>
              <a:t>Equations and Inequalities</a:t>
            </a:r>
            <a:endParaRPr lang="en-US" sz="2400" dirty="0"/>
          </a:p>
          <a:p>
            <a:pPr lvl="1"/>
            <a:r>
              <a:rPr lang="en-US" sz="2400" dirty="0" smtClean="0"/>
              <a:t>Functions</a:t>
            </a:r>
            <a:endParaRPr lang="en-US" sz="2400" dirty="0"/>
          </a:p>
          <a:p>
            <a:pPr lvl="1"/>
            <a:r>
              <a:rPr lang="en-US" sz="2400" dirty="0" smtClean="0"/>
              <a:t>Statistics</a:t>
            </a:r>
            <a:endParaRPr lang="en-US" sz="24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45080461"/>
      </p:ext>
    </p:extLst>
  </p:cSld>
  <p:clrMapOvr>
    <a:masterClrMapping/>
  </p:clrMapOvr>
  <mc:AlternateContent xmlns:mc="http://schemas.openxmlformats.org/markup-compatibility/2006" xmlns:p14="http://schemas.microsoft.com/office/powerpoint/2010/main">
    <mc:Choice Requires="p14">
      <p:transition p14:dur="10" advTm="18114"/>
    </mc:Choice>
    <mc:Fallback xmlns="">
      <p:transition advTm="18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105441229"/>
              </p:ext>
            </p:extLst>
          </p:nvPr>
        </p:nvGraphicFramePr>
        <p:xfrm>
          <a:off x="914400" y="1143000"/>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4173779"/>
      </p:ext>
    </p:extLst>
  </p:cSld>
  <p:clrMapOvr>
    <a:masterClrMapping/>
  </p:clrMapOvr>
  <mc:AlternateContent xmlns:mc="http://schemas.openxmlformats.org/markup-compatibility/2006" xmlns:p14="http://schemas.microsoft.com/office/powerpoint/2010/main">
    <mc:Choice Requires="p14">
      <p:transition p14:dur="10" advTm="51728"/>
    </mc:Choice>
    <mc:Fallback xmlns="">
      <p:transition advTm="5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a:t>2016 SOL Revisions</a:t>
            </a:r>
          </a:p>
        </p:txBody>
      </p:sp>
      <p:sp>
        <p:nvSpPr>
          <p:cNvPr id="3" name="Content Placeholder 2"/>
          <p:cNvSpPr>
            <a:spLocks noGrp="1"/>
          </p:cNvSpPr>
          <p:nvPr>
            <p:ph idx="1"/>
          </p:nvPr>
        </p:nvSpPr>
        <p:spPr>
          <a:xfrm>
            <a:off x="381000" y="1600201"/>
            <a:ext cx="8077200" cy="4525963"/>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language 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sz="3000" dirty="0"/>
          </a:p>
          <a:p>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45130972"/>
      </p:ext>
    </p:extLst>
  </p:cSld>
  <p:clrMapOvr>
    <a:masterClrMapping/>
  </p:clrMapOvr>
  <mc:AlternateContent xmlns:mc="http://schemas.openxmlformats.org/markup-compatibility/2006" xmlns:p14="http://schemas.microsoft.com/office/powerpoint/2010/main">
    <mc:Choice Requires="p14">
      <p:transition p14:dur="10" advTm="32239"/>
    </mc:Choice>
    <mc:Fallback xmlns="">
      <p:transition advTm="322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200" b="1" dirty="0" smtClean="0"/>
              <a:t>Support for Teachers</a:t>
            </a:r>
            <a:endParaRPr lang="en-US" sz="3200" b="1" dirty="0"/>
          </a:p>
        </p:txBody>
      </p:sp>
      <p:sp>
        <p:nvSpPr>
          <p:cNvPr id="3" name="Content Placeholder 2"/>
          <p:cNvSpPr>
            <a:spLocks noGrp="1"/>
          </p:cNvSpPr>
          <p:nvPr>
            <p:ph idx="1"/>
          </p:nvPr>
        </p:nvSpPr>
        <p:spPr/>
        <p:txBody>
          <a:bodyPr>
            <a:normAutofit lnSpcReduction="10000"/>
          </a:bodyPr>
          <a:lstStyle/>
          <a:p>
            <a:r>
              <a:rPr lang="en-US" sz="2800" dirty="0" smtClean="0"/>
              <a:t>Significant additions to the Understanding the Standard column including</a:t>
            </a:r>
          </a:p>
          <a:p>
            <a:pPr lvl="1"/>
            <a:r>
              <a:rPr lang="en-US" sz="2400" dirty="0" smtClean="0"/>
              <a:t>Definitions</a:t>
            </a:r>
          </a:p>
          <a:p>
            <a:pPr lvl="1"/>
            <a:r>
              <a:rPr lang="en-US" sz="2400" dirty="0" smtClean="0"/>
              <a:t>Explanations</a:t>
            </a:r>
          </a:p>
          <a:p>
            <a:pPr lvl="1"/>
            <a:r>
              <a:rPr lang="en-US" sz="2400" dirty="0" smtClean="0"/>
              <a:t>Examples</a:t>
            </a:r>
          </a:p>
          <a:p>
            <a:pPr lvl="1"/>
            <a:r>
              <a:rPr lang="en-US" sz="2400" dirty="0" smtClean="0"/>
              <a:t>Instructional connections</a:t>
            </a:r>
          </a:p>
          <a:p>
            <a:r>
              <a:rPr lang="en-US" sz="2800" dirty="0" smtClean="0"/>
              <a:t>Improvements in precision</a:t>
            </a:r>
            <a:r>
              <a:rPr lang="en-US" sz="2800" dirty="0"/>
              <a:t>, </a:t>
            </a:r>
            <a:r>
              <a:rPr lang="en-US" sz="2800" dirty="0" smtClean="0"/>
              <a:t>clarity</a:t>
            </a:r>
            <a:r>
              <a:rPr lang="en-US" sz="2800" dirty="0"/>
              <a:t>, and </a:t>
            </a:r>
            <a:r>
              <a:rPr lang="en-US" sz="2800" dirty="0" smtClean="0"/>
              <a:t>consistency </a:t>
            </a:r>
            <a:r>
              <a:rPr lang="en-US" sz="2800" dirty="0"/>
              <a:t>in </a:t>
            </a:r>
            <a:r>
              <a:rPr lang="en-US" sz="2800" dirty="0" smtClean="0"/>
              <a:t>language K-12</a:t>
            </a:r>
          </a:p>
          <a:p>
            <a:r>
              <a:rPr lang="en-US" sz="2800" dirty="0"/>
              <a:t>Indicators of SOL sub-bullet added to each bullet within the Essential Knowledge and Skills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89707037"/>
      </p:ext>
    </p:extLst>
  </p:cSld>
  <p:clrMapOvr>
    <a:masterClrMapping/>
  </p:clrMapOvr>
  <mc:AlternateContent xmlns:mc="http://schemas.openxmlformats.org/markup-compatibility/2006" xmlns:p14="http://schemas.microsoft.com/office/powerpoint/2010/main">
    <mc:Choice Requires="p14">
      <p:transition p14:dur="10" advTm="58070"/>
    </mc:Choice>
    <mc:Fallback xmlns="">
      <p:transition advTm="58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14" y="625077"/>
            <a:ext cx="8043863" cy="596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106055" y="3129066"/>
            <a:ext cx="2971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42257" y="4671235"/>
            <a:ext cx="140500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327747" y="3089207"/>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664282" y="3651399"/>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166874" y="3996068"/>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010427" y="4214035"/>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731294" y="3434844"/>
            <a:ext cx="5334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sp>
        <p:nvSpPr>
          <p:cNvPr id="13" name="Oval 12"/>
          <p:cNvSpPr/>
          <p:nvPr/>
        </p:nvSpPr>
        <p:spPr>
          <a:xfrm>
            <a:off x="7439545" y="4707918"/>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46460" y="5186907"/>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97462" y="5539023"/>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333721" y="5880677"/>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1106055" y="3276600"/>
            <a:ext cx="171334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918778697"/>
      </p:ext>
    </p:extLst>
  </p:cSld>
  <p:clrMapOvr>
    <a:masterClrMapping/>
  </p:clrMapOvr>
  <mc:AlternateContent xmlns:mc="http://schemas.openxmlformats.org/markup-compatibility/2006" xmlns:p14="http://schemas.microsoft.com/office/powerpoint/2010/main">
    <mc:Choice Requires="p14">
      <p:transition p14:dur="10" advTm="34316"/>
    </mc:Choice>
    <mc:Fallback xmlns="">
      <p:transition advTm="34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P spid="8" grpId="0" animBg="1"/>
      <p:bldP spid="9" grpId="0" animBg="1"/>
      <p:bldP spid="10"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Changes</a:t>
            </a:r>
          </a:p>
        </p:txBody>
      </p:sp>
      <p:graphicFrame>
        <p:nvGraphicFramePr>
          <p:cNvPr id="80968" name="Group 72"/>
          <p:cNvGraphicFramePr>
            <a:graphicFrameLocks noGrp="1"/>
          </p:cNvGraphicFramePr>
          <p:nvPr>
            <p:ph idx="1"/>
            <p:extLst>
              <p:ext uri="{D42A27DB-BD31-4B8C-83A1-F6EECF244321}">
                <p14:modId xmlns:p14="http://schemas.microsoft.com/office/powerpoint/2010/main" val="1259093972"/>
              </p:ext>
            </p:extLst>
          </p:nvPr>
        </p:nvGraphicFramePr>
        <p:xfrm>
          <a:off x="304800" y="1524000"/>
          <a:ext cx="8229600" cy="4030534"/>
        </p:xfrm>
        <a:graphic>
          <a:graphicData uri="http://schemas.openxmlformats.org/drawingml/2006/table">
            <a:tbl>
              <a:tblPr/>
              <a:tblGrid>
                <a:gridCol w="2677099"/>
                <a:gridCol w="2875402"/>
                <a:gridCol w="2677099"/>
              </a:tblGrid>
              <a:tr h="698811">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Reporting Category</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 (2009)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Expressions and Operations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Equations and Inequalities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Functions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04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55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C4F0E998-9182-4C89-B3A3-3657E8366C65}" type="slidenum">
              <a:rPr lang="en-US" altLang="en-US" smtClean="0"/>
              <a:pPr/>
              <a:t>8</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9765"/>
    </mc:Choice>
    <mc:Fallback xmlns="">
      <p:transition advTm="29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3924910483"/>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51554946"/>
      </p:ext>
    </p:extLst>
  </p:cSld>
  <p:clrMapOvr>
    <a:masterClrMapping/>
  </p:clrMapOvr>
  <mc:AlternateContent xmlns:mc="http://schemas.openxmlformats.org/markup-compatibility/2006" xmlns:p14="http://schemas.microsoft.com/office/powerpoint/2010/main">
    <mc:Choice Requires="p14">
      <p:transition p14:dur="10" advTm="16412"/>
    </mc:Choice>
    <mc:Fallback xmlns="">
      <p:transition advTm="16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12.2"/>
</p:tagLst>
</file>

<file path=ppt/tags/tag10.xml><?xml version="1.0" encoding="utf-8"?>
<p:tagLst xmlns:a="http://schemas.openxmlformats.org/drawingml/2006/main" xmlns:r="http://schemas.openxmlformats.org/officeDocument/2006/relationships" xmlns:p="http://schemas.openxmlformats.org/presentationml/2006/main">
  <p:tag name="TIMING" val="|2.8"/>
</p:tagLst>
</file>

<file path=ppt/tags/tag11.xml><?xml version="1.0" encoding="utf-8"?>
<p:tagLst xmlns:a="http://schemas.openxmlformats.org/drawingml/2006/main" xmlns:r="http://schemas.openxmlformats.org/officeDocument/2006/relationships" xmlns:p="http://schemas.openxmlformats.org/presentationml/2006/main">
  <p:tag name="TIMING" val="|4"/>
</p:tagLst>
</file>

<file path=ppt/tags/tag12.xml><?xml version="1.0" encoding="utf-8"?>
<p:tagLst xmlns:a="http://schemas.openxmlformats.org/drawingml/2006/main" xmlns:r="http://schemas.openxmlformats.org/officeDocument/2006/relationships" xmlns:p="http://schemas.openxmlformats.org/presentationml/2006/main">
  <p:tag name="TIMING" val="|7.5"/>
</p:tagLst>
</file>

<file path=ppt/tags/tag13.xml><?xml version="1.0" encoding="utf-8"?>
<p:tagLst xmlns:a="http://schemas.openxmlformats.org/drawingml/2006/main" xmlns:r="http://schemas.openxmlformats.org/officeDocument/2006/relationships" xmlns:p="http://schemas.openxmlformats.org/presentationml/2006/main">
  <p:tag name="TIMING" val="|9.2"/>
</p:tagLst>
</file>

<file path=ppt/tags/tag2.xml><?xml version="1.0" encoding="utf-8"?>
<p:tagLst xmlns:a="http://schemas.openxmlformats.org/drawingml/2006/main" xmlns:r="http://schemas.openxmlformats.org/officeDocument/2006/relationships" xmlns:p="http://schemas.openxmlformats.org/presentationml/2006/main">
  <p:tag name="TIMING" val="|8.1|1.1|1.6|2.6|3|6.1|8.8|5.1|3.5|4.6|5.2|20.7|6|4.8"/>
</p:tagLst>
</file>

<file path=ppt/tags/tag3.xml><?xml version="1.0" encoding="utf-8"?>
<p:tagLst xmlns:a="http://schemas.openxmlformats.org/drawingml/2006/main" xmlns:r="http://schemas.openxmlformats.org/officeDocument/2006/relationships" xmlns:p="http://schemas.openxmlformats.org/presentationml/2006/main">
  <p:tag name="TIMING" val="|8.3|1.9|10|9.4|14"/>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4.8"/>
</p:tagLst>
</file>

<file path=ppt/tags/tag6.xml><?xml version="1.0" encoding="utf-8"?>
<p:tagLst xmlns:a="http://schemas.openxmlformats.org/drawingml/2006/main" xmlns:r="http://schemas.openxmlformats.org/officeDocument/2006/relationships" xmlns:p="http://schemas.openxmlformats.org/presentationml/2006/main">
  <p:tag name="TIMING" val="|7"/>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ags/tag8.xml><?xml version="1.0" encoding="utf-8"?>
<p:tagLst xmlns:a="http://schemas.openxmlformats.org/drawingml/2006/main" xmlns:r="http://schemas.openxmlformats.org/officeDocument/2006/relationships" xmlns:p="http://schemas.openxmlformats.org/presentationml/2006/main">
  <p:tag name="TIMING" val="|9.8"/>
</p:tagLst>
</file>

<file path=ppt/tags/tag9.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4325</TotalTime>
  <Words>5158</Words>
  <Application>Microsoft Office PowerPoint</Application>
  <PresentationFormat>On-screen Show (4:3)</PresentationFormat>
  <Paragraphs>318</Paragraphs>
  <Slides>28</Slides>
  <Notes>28</Notes>
  <HiddenSlides>0</HiddenSlides>
  <MMClips>28</MMClips>
  <ScaleCrop>false</ScaleCrop>
  <HeadingPairs>
    <vt:vector size="4" baseType="variant">
      <vt:variant>
        <vt:lpstr>Theme</vt:lpstr>
      </vt:variant>
      <vt:variant>
        <vt:i4>17</vt:i4>
      </vt:variant>
      <vt:variant>
        <vt:lpstr>Slide Titles</vt:lpstr>
      </vt:variant>
      <vt:variant>
        <vt:i4>28</vt:i4>
      </vt:variant>
    </vt:vector>
  </HeadingPairs>
  <TitlesOfParts>
    <vt:vector size="45" baseType="lpstr">
      <vt:lpstr>VDOE</vt:lpstr>
      <vt:lpstr>1_Office Theme</vt:lpstr>
      <vt:lpstr>2_VDOE</vt:lpstr>
      <vt:lpstr>3_VDOE</vt:lpstr>
      <vt:lpstr>4_VDOE</vt:lpstr>
      <vt:lpstr>5_VDOE</vt:lpstr>
      <vt:lpstr>6_VDOE</vt:lpstr>
      <vt:lpstr>7_VDOE</vt:lpstr>
      <vt:lpstr>8_VDOE</vt:lpstr>
      <vt:lpstr>9_VDOE</vt:lpstr>
      <vt:lpstr>10_VDOE</vt:lpstr>
      <vt:lpstr>11_VDOE</vt:lpstr>
      <vt:lpstr>12_VDOE</vt:lpstr>
      <vt:lpstr>13_VDOE</vt:lpstr>
      <vt:lpstr>14_VDOE</vt:lpstr>
      <vt:lpstr>15_VDOE</vt:lpstr>
      <vt:lpstr>mathematics</vt:lpstr>
      <vt:lpstr>2016 Mathematics  Standards of Learning</vt:lpstr>
      <vt:lpstr>Purpose</vt:lpstr>
      <vt:lpstr>Agenda</vt:lpstr>
      <vt:lpstr>Implementation Timeline</vt:lpstr>
      <vt:lpstr>2016 SOL Revisions</vt:lpstr>
      <vt:lpstr>Support for Teachers</vt:lpstr>
      <vt:lpstr>PowerPoint Presentation</vt:lpstr>
      <vt:lpstr>Overview of Changes</vt:lpstr>
      <vt:lpstr>Mathematics Process Goals for Students</vt:lpstr>
      <vt:lpstr>Standards of Learning Curriculum Frameworks</vt:lpstr>
      <vt:lpstr>PowerPoint Presentation</vt:lpstr>
      <vt:lpstr>PowerPoint Presentation</vt:lpstr>
      <vt:lpstr>EXPRESSIONS AND OPERATIONS</vt:lpstr>
      <vt:lpstr>PowerPoint Presentation</vt:lpstr>
      <vt:lpstr>PowerPoint Presentation</vt:lpstr>
      <vt:lpstr>PowerPoint Presentation</vt:lpstr>
      <vt:lpstr>Equations and inequalities</vt:lpstr>
      <vt:lpstr>PowerPoint Presentation</vt:lpstr>
      <vt:lpstr>PowerPoint Presentation</vt:lpstr>
      <vt:lpstr>PowerPoint Presentation</vt:lpstr>
      <vt:lpstr>FUNCTIONS</vt:lpstr>
      <vt:lpstr>PowerPoint Presentation</vt:lpstr>
      <vt:lpstr>PowerPoint Presentation</vt:lpstr>
      <vt:lpstr>Statistics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Mazzacane, Tina (DOE)</cp:lastModifiedBy>
  <cp:revision>246</cp:revision>
  <cp:lastPrinted>2017-04-12T17:48:34Z</cp:lastPrinted>
  <dcterms:created xsi:type="dcterms:W3CDTF">2009-07-21T11:20:02Z</dcterms:created>
  <dcterms:modified xsi:type="dcterms:W3CDTF">2017-04-26T16:55:23Z</dcterms:modified>
</cp:coreProperties>
</file>