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handoutMasterIdLst>
    <p:handoutMasterId r:id="rId58"/>
  </p:handoutMasterIdLst>
  <p:sldIdLst>
    <p:sldId id="256" r:id="rId2"/>
    <p:sldId id="329" r:id="rId3"/>
    <p:sldId id="330" r:id="rId4"/>
    <p:sldId id="299" r:id="rId5"/>
    <p:sldId id="300" r:id="rId6"/>
    <p:sldId id="331" r:id="rId7"/>
    <p:sldId id="332" r:id="rId8"/>
    <p:sldId id="333" r:id="rId9"/>
    <p:sldId id="260" r:id="rId10"/>
    <p:sldId id="334" r:id="rId11"/>
    <p:sldId id="335" r:id="rId12"/>
    <p:sldId id="336" r:id="rId13"/>
    <p:sldId id="337" r:id="rId14"/>
    <p:sldId id="338" r:id="rId15"/>
    <p:sldId id="339" r:id="rId16"/>
    <p:sldId id="340" r:id="rId17"/>
    <p:sldId id="341" r:id="rId18"/>
    <p:sldId id="342" r:id="rId19"/>
    <p:sldId id="343" r:id="rId20"/>
    <p:sldId id="261" r:id="rId21"/>
    <p:sldId id="301" r:id="rId22"/>
    <p:sldId id="273" r:id="rId23"/>
    <p:sldId id="293" r:id="rId24"/>
    <p:sldId id="276" r:id="rId25"/>
    <p:sldId id="312" r:id="rId26"/>
    <p:sldId id="344" r:id="rId27"/>
    <p:sldId id="345" r:id="rId28"/>
    <p:sldId id="328" r:id="rId29"/>
    <p:sldId id="313" r:id="rId30"/>
    <p:sldId id="346" r:id="rId31"/>
    <p:sldId id="347" r:id="rId32"/>
    <p:sldId id="327" r:id="rId33"/>
    <p:sldId id="302" r:id="rId34"/>
    <p:sldId id="265" r:id="rId35"/>
    <p:sldId id="348" r:id="rId36"/>
    <p:sldId id="266" r:id="rId37"/>
    <p:sldId id="268" r:id="rId38"/>
    <p:sldId id="267" r:id="rId39"/>
    <p:sldId id="326" r:id="rId40"/>
    <p:sldId id="272" r:id="rId41"/>
    <p:sldId id="325" r:id="rId42"/>
    <p:sldId id="274" r:id="rId43"/>
    <p:sldId id="281" r:id="rId44"/>
    <p:sldId id="318" r:id="rId45"/>
    <p:sldId id="262" r:id="rId46"/>
    <p:sldId id="316" r:id="rId47"/>
    <p:sldId id="352" r:id="rId48"/>
    <p:sldId id="314" r:id="rId49"/>
    <p:sldId id="349" r:id="rId50"/>
    <p:sldId id="350" r:id="rId51"/>
    <p:sldId id="294" r:id="rId52"/>
    <p:sldId id="295" r:id="rId53"/>
    <p:sldId id="280" r:id="rId54"/>
    <p:sldId id="297" r:id="rId55"/>
    <p:sldId id="296"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2FE0709-645B-41BB-AD00-4341AAE77E4B}">
          <p14:sldIdLst>
            <p14:sldId id="256"/>
            <p14:sldId id="329"/>
          </p14:sldIdLst>
        </p14:section>
        <p14:section name="Untitled Section" id="{E01326D2-CA51-4354-B140-BE625645E714}">
          <p14:sldIdLst>
            <p14:sldId id="330"/>
            <p14:sldId id="299"/>
            <p14:sldId id="300"/>
            <p14:sldId id="331"/>
            <p14:sldId id="332"/>
            <p14:sldId id="333"/>
            <p14:sldId id="260"/>
            <p14:sldId id="334"/>
            <p14:sldId id="335"/>
            <p14:sldId id="336"/>
            <p14:sldId id="337"/>
            <p14:sldId id="338"/>
            <p14:sldId id="339"/>
            <p14:sldId id="340"/>
            <p14:sldId id="341"/>
            <p14:sldId id="342"/>
            <p14:sldId id="343"/>
            <p14:sldId id="261"/>
            <p14:sldId id="301"/>
            <p14:sldId id="273"/>
            <p14:sldId id="293"/>
            <p14:sldId id="276"/>
            <p14:sldId id="312"/>
            <p14:sldId id="344"/>
            <p14:sldId id="345"/>
            <p14:sldId id="328"/>
            <p14:sldId id="313"/>
            <p14:sldId id="346"/>
            <p14:sldId id="347"/>
            <p14:sldId id="327"/>
            <p14:sldId id="302"/>
            <p14:sldId id="265"/>
            <p14:sldId id="348"/>
            <p14:sldId id="266"/>
            <p14:sldId id="268"/>
            <p14:sldId id="267"/>
            <p14:sldId id="326"/>
            <p14:sldId id="272"/>
            <p14:sldId id="325"/>
            <p14:sldId id="274"/>
            <p14:sldId id="281"/>
            <p14:sldId id="318"/>
            <p14:sldId id="262"/>
            <p14:sldId id="316"/>
            <p14:sldId id="352"/>
            <p14:sldId id="314"/>
            <p14:sldId id="349"/>
            <p14:sldId id="350"/>
            <p14:sldId id="294"/>
            <p14:sldId id="295"/>
            <p14:sldId id="280"/>
            <p14:sldId id="297"/>
            <p14:sldId id="29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9439" autoAdjust="0"/>
    <p:restoredTop sz="64777" autoAdjust="0"/>
  </p:normalViewPr>
  <p:slideViewPr>
    <p:cSldViewPr>
      <p:cViewPr varScale="1">
        <p:scale>
          <a:sx n="33" d="100"/>
          <a:sy n="33" d="100"/>
        </p:scale>
        <p:origin x="1156" y="44"/>
      </p:cViewPr>
      <p:guideLst>
        <p:guide orient="horz" pos="2160"/>
        <p:guide pos="2880"/>
      </p:guideLst>
    </p:cSldViewPr>
  </p:slideViewPr>
  <p:notesTextViewPr>
    <p:cViewPr>
      <p:scale>
        <a:sx n="1" d="1"/>
        <a:sy n="1" d="1"/>
      </p:scale>
      <p:origin x="0" y="0"/>
    </p:cViewPr>
  </p:notesTextViewPr>
  <p:sorterViewPr>
    <p:cViewPr>
      <p:scale>
        <a:sx n="150" d="100"/>
        <a:sy n="150" d="100"/>
      </p:scale>
      <p:origin x="0" y="2701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0EE69B0-FCBF-4039-B7D3-11AD03647171}" type="datetimeFigureOut">
              <a:rPr lang="en-US" smtClean="0"/>
              <a:t>7/25/2023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B0276DB-1663-437E-AFE5-24E1317EEC14}" type="slidenum">
              <a:rPr lang="en-US" smtClean="0"/>
              <a:t>‹#›</a:t>
            </a:fld>
            <a:endParaRPr lang="en-US"/>
          </a:p>
        </p:txBody>
      </p:sp>
    </p:spTree>
    <p:extLst>
      <p:ext uri="{BB962C8B-B14F-4D97-AF65-F5344CB8AC3E}">
        <p14:creationId xmlns:p14="http://schemas.microsoft.com/office/powerpoint/2010/main" val="39336216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551A61-FF2F-498C-B480-7C0B1A31D470}" type="datetimeFigureOut">
              <a:rPr lang="en-US" smtClean="0"/>
              <a:pPr/>
              <a:t>7/25/2023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8CB44C-3384-428D-9CC5-96D879003E47}" type="slidenum">
              <a:rPr lang="en-US" smtClean="0"/>
              <a:pPr/>
              <a:t>‹#›</a:t>
            </a:fld>
            <a:endParaRPr lang="en-US"/>
          </a:p>
        </p:txBody>
      </p:sp>
    </p:spTree>
    <p:extLst>
      <p:ext uri="{BB962C8B-B14F-4D97-AF65-F5344CB8AC3E}">
        <p14:creationId xmlns:p14="http://schemas.microsoft.com/office/powerpoint/2010/main" val="2498821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8CB44C-3384-428D-9CC5-96D879003E47}" type="slidenum">
              <a:rPr lang="en-US" smtClean="0"/>
              <a:pPr/>
              <a:t>4</a:t>
            </a:fld>
            <a:endParaRPr lang="en-US"/>
          </a:p>
        </p:txBody>
      </p:sp>
    </p:spTree>
    <p:extLst>
      <p:ext uri="{BB962C8B-B14F-4D97-AF65-F5344CB8AC3E}">
        <p14:creationId xmlns:p14="http://schemas.microsoft.com/office/powerpoint/2010/main" val="36526314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8CB44C-3384-428D-9CC5-96D879003E47}" type="slidenum">
              <a:rPr lang="en-US" smtClean="0"/>
              <a:pPr/>
              <a:t>29</a:t>
            </a:fld>
            <a:endParaRPr lang="en-US"/>
          </a:p>
        </p:txBody>
      </p:sp>
    </p:spTree>
    <p:extLst>
      <p:ext uri="{BB962C8B-B14F-4D97-AF65-F5344CB8AC3E}">
        <p14:creationId xmlns:p14="http://schemas.microsoft.com/office/powerpoint/2010/main" val="13923267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8CB44C-3384-428D-9CC5-96D879003E47}" type="slidenum">
              <a:rPr lang="en-US" smtClean="0"/>
              <a:pPr/>
              <a:t>31</a:t>
            </a:fld>
            <a:endParaRPr lang="en-US"/>
          </a:p>
        </p:txBody>
      </p:sp>
    </p:spTree>
    <p:extLst>
      <p:ext uri="{BB962C8B-B14F-4D97-AF65-F5344CB8AC3E}">
        <p14:creationId xmlns:p14="http://schemas.microsoft.com/office/powerpoint/2010/main" val="3382108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8CB44C-3384-428D-9CC5-96D879003E47}" type="slidenum">
              <a:rPr lang="en-US" smtClean="0"/>
              <a:pPr/>
              <a:t>32</a:t>
            </a:fld>
            <a:endParaRPr lang="en-US"/>
          </a:p>
        </p:txBody>
      </p:sp>
    </p:spTree>
    <p:extLst>
      <p:ext uri="{BB962C8B-B14F-4D97-AF65-F5344CB8AC3E}">
        <p14:creationId xmlns:p14="http://schemas.microsoft.com/office/powerpoint/2010/main" val="29100449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8CB44C-3384-428D-9CC5-96D879003E47}" type="slidenum">
              <a:rPr lang="en-US" smtClean="0"/>
              <a:pPr/>
              <a:t>33</a:t>
            </a:fld>
            <a:endParaRPr lang="en-US"/>
          </a:p>
        </p:txBody>
      </p:sp>
    </p:spTree>
    <p:extLst>
      <p:ext uri="{BB962C8B-B14F-4D97-AF65-F5344CB8AC3E}">
        <p14:creationId xmlns:p14="http://schemas.microsoft.com/office/powerpoint/2010/main" val="29100449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8CB44C-3384-428D-9CC5-96D879003E47}" type="slidenum">
              <a:rPr lang="en-US" smtClean="0"/>
              <a:pPr/>
              <a:t>39</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8CB44C-3384-428D-9CC5-96D879003E47}" type="slidenum">
              <a:rPr lang="en-US" smtClean="0"/>
              <a:pPr/>
              <a:t>42</a:t>
            </a:fld>
            <a:endParaRPr lang="en-US"/>
          </a:p>
        </p:txBody>
      </p:sp>
    </p:spTree>
    <p:extLst>
      <p:ext uri="{BB962C8B-B14F-4D97-AF65-F5344CB8AC3E}">
        <p14:creationId xmlns:p14="http://schemas.microsoft.com/office/powerpoint/2010/main" val="566462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8CB44C-3384-428D-9CC5-96D879003E47}" type="slidenum">
              <a:rPr lang="en-US" smtClean="0"/>
              <a:pPr/>
              <a:t>46</a:t>
            </a:fld>
            <a:endParaRPr lang="en-US"/>
          </a:p>
        </p:txBody>
      </p:sp>
    </p:spTree>
    <p:extLst>
      <p:ext uri="{BB962C8B-B14F-4D97-AF65-F5344CB8AC3E}">
        <p14:creationId xmlns:p14="http://schemas.microsoft.com/office/powerpoint/2010/main" val="23070538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8CB44C-3384-428D-9CC5-96D879003E47}" type="slidenum">
              <a:rPr lang="en-US" smtClean="0"/>
              <a:pPr/>
              <a:t>52</a:t>
            </a:fld>
            <a:endParaRPr lang="en-US"/>
          </a:p>
        </p:txBody>
      </p:sp>
    </p:spTree>
    <p:extLst>
      <p:ext uri="{BB962C8B-B14F-4D97-AF65-F5344CB8AC3E}">
        <p14:creationId xmlns:p14="http://schemas.microsoft.com/office/powerpoint/2010/main" val="3951584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8CB44C-3384-428D-9CC5-96D879003E47}" type="slidenum">
              <a:rPr lang="en-US" smtClean="0"/>
              <a:pPr/>
              <a:t>54</a:t>
            </a:fld>
            <a:endParaRPr lang="en-US"/>
          </a:p>
        </p:txBody>
      </p:sp>
    </p:spTree>
    <p:extLst>
      <p:ext uri="{BB962C8B-B14F-4D97-AF65-F5344CB8AC3E}">
        <p14:creationId xmlns:p14="http://schemas.microsoft.com/office/powerpoint/2010/main" val="74119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8CB44C-3384-428D-9CC5-96D879003E47}" type="slidenum">
              <a:rPr lang="en-US" smtClean="0"/>
              <a:pPr/>
              <a:t>5</a:t>
            </a:fld>
            <a:endParaRPr lang="en-US"/>
          </a:p>
        </p:txBody>
      </p:sp>
    </p:spTree>
    <p:extLst>
      <p:ext uri="{BB962C8B-B14F-4D97-AF65-F5344CB8AC3E}">
        <p14:creationId xmlns:p14="http://schemas.microsoft.com/office/powerpoint/2010/main" val="4148950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8CB44C-3384-428D-9CC5-96D879003E47}" type="slidenum">
              <a:rPr lang="en-US" smtClean="0"/>
              <a:pPr/>
              <a:t>9</a:t>
            </a:fld>
            <a:endParaRPr lang="en-US"/>
          </a:p>
        </p:txBody>
      </p:sp>
    </p:spTree>
    <p:extLst>
      <p:ext uri="{BB962C8B-B14F-4D97-AF65-F5344CB8AC3E}">
        <p14:creationId xmlns:p14="http://schemas.microsoft.com/office/powerpoint/2010/main" val="24763928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8CB44C-3384-428D-9CC5-96D879003E47}" type="slidenum">
              <a:rPr lang="en-US" smtClean="0"/>
              <a:pPr/>
              <a:t>20</a:t>
            </a:fld>
            <a:endParaRPr lang="en-US"/>
          </a:p>
        </p:txBody>
      </p:sp>
    </p:spTree>
    <p:extLst>
      <p:ext uri="{BB962C8B-B14F-4D97-AF65-F5344CB8AC3E}">
        <p14:creationId xmlns:p14="http://schemas.microsoft.com/office/powerpoint/2010/main" val="4524582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8CB44C-3384-428D-9CC5-96D879003E47}" type="slidenum">
              <a:rPr lang="en-US" smtClean="0"/>
              <a:pPr/>
              <a:t>22</a:t>
            </a:fld>
            <a:endParaRPr lang="en-US"/>
          </a:p>
        </p:txBody>
      </p:sp>
    </p:spTree>
    <p:extLst>
      <p:ext uri="{BB962C8B-B14F-4D97-AF65-F5344CB8AC3E}">
        <p14:creationId xmlns:p14="http://schemas.microsoft.com/office/powerpoint/2010/main" val="3897673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of these elements of classroom culture reflect</a:t>
            </a:r>
            <a:r>
              <a:rPr lang="en-US" baseline="0" dirty="0"/>
              <a:t> beliefs about learning- how students learn, the teacher’s role in learning, the student’s role in learning, and how peer interactions and interactions between teacher and students impact learning. Establishing a positive classroom culture takes time and consistency. It cannot be forced and must be an authentic reflection of teacher beliefs. </a:t>
            </a:r>
          </a:p>
          <a:p>
            <a:endParaRPr lang="en-US" baseline="0" dirty="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Students are impacted by the presence of six characteristics AND by the absence of six characteristics.</a:t>
            </a:r>
          </a:p>
          <a:p>
            <a:endParaRPr lang="en-US" baseline="0" dirty="0"/>
          </a:p>
        </p:txBody>
      </p:sp>
      <p:sp>
        <p:nvSpPr>
          <p:cNvPr id="4" name="Slide Number Placeholder 3"/>
          <p:cNvSpPr>
            <a:spLocks noGrp="1"/>
          </p:cNvSpPr>
          <p:nvPr>
            <p:ph type="sldNum" sz="quarter" idx="10"/>
          </p:nvPr>
        </p:nvSpPr>
        <p:spPr/>
        <p:txBody>
          <a:bodyPr/>
          <a:lstStyle/>
          <a:p>
            <a:fld id="{318CB44C-3384-428D-9CC5-96D879003E47}" type="slidenum">
              <a:rPr lang="en-US" smtClean="0"/>
              <a:pPr/>
              <a:t>23</a:t>
            </a:fld>
            <a:endParaRPr lang="en-US"/>
          </a:p>
        </p:txBody>
      </p:sp>
    </p:spTree>
    <p:extLst>
      <p:ext uri="{BB962C8B-B14F-4D97-AF65-F5344CB8AC3E}">
        <p14:creationId xmlns:p14="http://schemas.microsoft.com/office/powerpoint/2010/main" val="16635180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There are many different ways to set up your classroom to be supportive of formative assessment, but how you set it up should be planned and is important. Providing appropriate models for students is critical if feedback is to be effective.</a:t>
            </a:r>
            <a:endParaRPr lang="en-US" dirty="0"/>
          </a:p>
        </p:txBody>
      </p:sp>
      <p:sp>
        <p:nvSpPr>
          <p:cNvPr id="4" name="Slide Number Placeholder 3"/>
          <p:cNvSpPr>
            <a:spLocks noGrp="1"/>
          </p:cNvSpPr>
          <p:nvPr>
            <p:ph type="sldNum" sz="quarter" idx="10"/>
          </p:nvPr>
        </p:nvSpPr>
        <p:spPr/>
        <p:txBody>
          <a:bodyPr/>
          <a:lstStyle/>
          <a:p>
            <a:fld id="{318CB44C-3384-428D-9CC5-96D879003E47}" type="slidenum">
              <a:rPr lang="en-US" smtClean="0"/>
              <a:pPr/>
              <a:t>24</a:t>
            </a:fld>
            <a:endParaRPr lang="en-US"/>
          </a:p>
        </p:txBody>
      </p:sp>
    </p:spTree>
    <p:extLst>
      <p:ext uri="{BB962C8B-B14F-4D97-AF65-F5344CB8AC3E}">
        <p14:creationId xmlns:p14="http://schemas.microsoft.com/office/powerpoint/2010/main" val="10522755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8CB44C-3384-428D-9CC5-96D879003E47}" type="slidenum">
              <a:rPr lang="en-US" smtClean="0"/>
              <a:pPr/>
              <a:t>25</a:t>
            </a:fld>
            <a:endParaRPr lang="en-US"/>
          </a:p>
        </p:txBody>
      </p:sp>
    </p:spTree>
    <p:extLst>
      <p:ext uri="{BB962C8B-B14F-4D97-AF65-F5344CB8AC3E}">
        <p14:creationId xmlns:p14="http://schemas.microsoft.com/office/powerpoint/2010/main" val="3890017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8CB44C-3384-428D-9CC5-96D879003E47}" type="slidenum">
              <a:rPr lang="en-US" smtClean="0"/>
              <a:pPr/>
              <a:t>28</a:t>
            </a:fld>
            <a:endParaRPr lang="en-US"/>
          </a:p>
        </p:txBody>
      </p:sp>
    </p:spTree>
    <p:extLst>
      <p:ext uri="{BB962C8B-B14F-4D97-AF65-F5344CB8AC3E}">
        <p14:creationId xmlns:p14="http://schemas.microsoft.com/office/powerpoint/2010/main" val="324250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a:xfrm>
            <a:off x="457200" y="6400800"/>
            <a:ext cx="2133600" cy="365125"/>
          </a:xfrm>
          <a:prstGeom prst="rect">
            <a:avLst/>
          </a:prstGeom>
        </p:spPr>
        <p:txBody>
          <a:bodyPr/>
          <a:lstStyle/>
          <a:p>
            <a:fld id="{160AD6B5-A53D-4832-986C-545553E33648}" type="slidenum">
              <a:rPr lang="en-US" smtClean="0"/>
              <a:pPr/>
              <a:t>‹#›</a:t>
            </a:fld>
            <a:endParaRPr lang="en-US"/>
          </a:p>
        </p:txBody>
      </p:sp>
    </p:spTree>
    <p:extLst>
      <p:ext uri="{BB962C8B-B14F-4D97-AF65-F5344CB8AC3E}">
        <p14:creationId xmlns:p14="http://schemas.microsoft.com/office/powerpoint/2010/main" val="3653920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457200" y="6400800"/>
            <a:ext cx="2133600" cy="365125"/>
          </a:xfrm>
          <a:prstGeom prst="rect">
            <a:avLst/>
          </a:prstGeom>
        </p:spPr>
        <p:txBody>
          <a:bodyPr/>
          <a:lstStyle/>
          <a:p>
            <a:fld id="{160AD6B5-A53D-4832-986C-545553E33648}" type="slidenum">
              <a:rPr lang="en-US" smtClean="0"/>
              <a:pPr/>
              <a:t>‹#›</a:t>
            </a:fld>
            <a:endParaRPr lang="en-US"/>
          </a:p>
        </p:txBody>
      </p:sp>
    </p:spTree>
    <p:extLst>
      <p:ext uri="{BB962C8B-B14F-4D97-AF65-F5344CB8AC3E}">
        <p14:creationId xmlns:p14="http://schemas.microsoft.com/office/powerpoint/2010/main" val="286886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457200" y="6416675"/>
            <a:ext cx="2133600" cy="365125"/>
          </a:xfrm>
          <a:prstGeom prst="rect">
            <a:avLst/>
          </a:prstGeom>
        </p:spPr>
        <p:txBody>
          <a:bodyPr/>
          <a:lstStyle/>
          <a:p>
            <a:fld id="{160AD6B5-A53D-4832-986C-545553E33648}" type="slidenum">
              <a:rPr lang="en-US" smtClean="0"/>
              <a:pPr/>
              <a:t>‹#›</a:t>
            </a:fld>
            <a:endParaRPr lang="en-US"/>
          </a:p>
        </p:txBody>
      </p:sp>
    </p:spTree>
    <p:extLst>
      <p:ext uri="{BB962C8B-B14F-4D97-AF65-F5344CB8AC3E}">
        <p14:creationId xmlns:p14="http://schemas.microsoft.com/office/powerpoint/2010/main" val="866679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457200" y="6400800"/>
            <a:ext cx="2133600" cy="365125"/>
          </a:xfrm>
          <a:prstGeom prst="rect">
            <a:avLst/>
          </a:prstGeom>
        </p:spPr>
        <p:txBody>
          <a:bodyPr/>
          <a:lstStyle/>
          <a:p>
            <a:fld id="{160AD6B5-A53D-4832-986C-545553E33648}" type="slidenum">
              <a:rPr lang="en-US" smtClean="0"/>
              <a:pPr/>
              <a:t>‹#›</a:t>
            </a:fld>
            <a:endParaRPr lang="en-US"/>
          </a:p>
        </p:txBody>
      </p:sp>
    </p:spTree>
    <p:extLst>
      <p:ext uri="{BB962C8B-B14F-4D97-AF65-F5344CB8AC3E}">
        <p14:creationId xmlns:p14="http://schemas.microsoft.com/office/powerpoint/2010/main" val="1943167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457200" y="6416675"/>
            <a:ext cx="2133600" cy="365125"/>
          </a:xfrm>
          <a:prstGeom prst="rect">
            <a:avLst/>
          </a:prstGeom>
        </p:spPr>
        <p:txBody>
          <a:bodyPr/>
          <a:lstStyle/>
          <a:p>
            <a:fld id="{160AD6B5-A53D-4832-986C-545553E33648}" type="slidenum">
              <a:rPr lang="en-US" smtClean="0"/>
              <a:pPr/>
              <a:t>‹#›</a:t>
            </a:fld>
            <a:endParaRPr lang="en-US"/>
          </a:p>
        </p:txBody>
      </p:sp>
    </p:spTree>
    <p:extLst>
      <p:ext uri="{BB962C8B-B14F-4D97-AF65-F5344CB8AC3E}">
        <p14:creationId xmlns:p14="http://schemas.microsoft.com/office/powerpoint/2010/main" val="1698443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457200" y="6400800"/>
            <a:ext cx="2133600" cy="365125"/>
          </a:xfrm>
          <a:prstGeom prst="rect">
            <a:avLst/>
          </a:prstGeom>
        </p:spPr>
        <p:txBody>
          <a:bodyPr/>
          <a:lstStyle/>
          <a:p>
            <a:fld id="{160AD6B5-A53D-4832-986C-545553E33648}" type="slidenum">
              <a:rPr lang="en-US" smtClean="0"/>
              <a:pPr/>
              <a:t>‹#›</a:t>
            </a:fld>
            <a:endParaRPr lang="en-US"/>
          </a:p>
        </p:txBody>
      </p:sp>
    </p:spTree>
    <p:extLst>
      <p:ext uri="{BB962C8B-B14F-4D97-AF65-F5344CB8AC3E}">
        <p14:creationId xmlns:p14="http://schemas.microsoft.com/office/powerpoint/2010/main" val="3144592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457200" y="6400800"/>
            <a:ext cx="2133600" cy="365125"/>
          </a:xfrm>
          <a:prstGeom prst="rect">
            <a:avLst/>
          </a:prstGeom>
        </p:spPr>
        <p:txBody>
          <a:bodyPr/>
          <a:lstStyle/>
          <a:p>
            <a:fld id="{160AD6B5-A53D-4832-986C-545553E33648}" type="slidenum">
              <a:rPr lang="en-US" smtClean="0"/>
              <a:pPr/>
              <a:t>‹#›</a:t>
            </a:fld>
            <a:endParaRPr lang="en-US"/>
          </a:p>
        </p:txBody>
      </p:sp>
    </p:spTree>
    <p:extLst>
      <p:ext uri="{BB962C8B-B14F-4D97-AF65-F5344CB8AC3E}">
        <p14:creationId xmlns:p14="http://schemas.microsoft.com/office/powerpoint/2010/main" val="67352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457200" y="6416675"/>
            <a:ext cx="2133600" cy="365125"/>
          </a:xfrm>
          <a:prstGeom prst="rect">
            <a:avLst/>
          </a:prstGeom>
        </p:spPr>
        <p:txBody>
          <a:bodyPr/>
          <a:lstStyle/>
          <a:p>
            <a:fld id="{160AD6B5-A53D-4832-986C-545553E33648}" type="slidenum">
              <a:rPr lang="en-US" smtClean="0"/>
              <a:pPr/>
              <a:t>‹#›</a:t>
            </a:fld>
            <a:endParaRPr lang="en-US"/>
          </a:p>
        </p:txBody>
      </p:sp>
    </p:spTree>
    <p:extLst>
      <p:ext uri="{BB962C8B-B14F-4D97-AF65-F5344CB8AC3E}">
        <p14:creationId xmlns:p14="http://schemas.microsoft.com/office/powerpoint/2010/main" val="3846437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416675"/>
            <a:ext cx="2133600" cy="365125"/>
          </a:xfrm>
          <a:prstGeom prst="rect">
            <a:avLst/>
          </a:prstGeom>
        </p:spPr>
        <p:txBody>
          <a:bodyPr/>
          <a:lstStyle/>
          <a:p>
            <a:fld id="{160AD6B5-A53D-4832-986C-545553E33648}" type="slidenum">
              <a:rPr lang="en-US" smtClean="0"/>
              <a:pPr/>
              <a:t>‹#›</a:t>
            </a:fld>
            <a:endParaRPr lang="en-US"/>
          </a:p>
        </p:txBody>
      </p:sp>
    </p:spTree>
    <p:extLst>
      <p:ext uri="{BB962C8B-B14F-4D97-AF65-F5344CB8AC3E}">
        <p14:creationId xmlns:p14="http://schemas.microsoft.com/office/powerpoint/2010/main" val="880651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457200" y="6400800"/>
            <a:ext cx="2133600" cy="365125"/>
          </a:xfrm>
          <a:prstGeom prst="rect">
            <a:avLst/>
          </a:prstGeom>
        </p:spPr>
        <p:txBody>
          <a:bodyPr/>
          <a:lstStyle/>
          <a:p>
            <a:fld id="{160AD6B5-A53D-4832-986C-545553E33648}" type="slidenum">
              <a:rPr lang="en-US" smtClean="0"/>
              <a:pPr/>
              <a:t>‹#›</a:t>
            </a:fld>
            <a:endParaRPr lang="en-US"/>
          </a:p>
        </p:txBody>
      </p:sp>
    </p:spTree>
    <p:extLst>
      <p:ext uri="{BB962C8B-B14F-4D97-AF65-F5344CB8AC3E}">
        <p14:creationId xmlns:p14="http://schemas.microsoft.com/office/powerpoint/2010/main" val="4212476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457200" y="6416675"/>
            <a:ext cx="2133600" cy="365125"/>
          </a:xfrm>
          <a:prstGeom prst="rect">
            <a:avLst/>
          </a:prstGeom>
        </p:spPr>
        <p:txBody>
          <a:bodyPr/>
          <a:lstStyle/>
          <a:p>
            <a:fld id="{160AD6B5-A53D-4832-986C-545553E33648}" type="slidenum">
              <a:rPr lang="en-US" smtClean="0"/>
              <a:pPr/>
              <a:t>‹#›</a:t>
            </a:fld>
            <a:endParaRPr lang="en-US"/>
          </a:p>
        </p:txBody>
      </p:sp>
    </p:spTree>
    <p:extLst>
      <p:ext uri="{BB962C8B-B14F-4D97-AF65-F5344CB8AC3E}">
        <p14:creationId xmlns:p14="http://schemas.microsoft.com/office/powerpoint/2010/main" val="3534268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2" descr="http://ts3.mm.bing.net/th?id=H.4755504890053394&amp;pid=1.7&amp;w=260&amp;h=177&amp;c=7&amp;rs=1&amp;url=http%3a%2f%2fwww.scoop.it%2ft%2feducation-homeschooling%2fp%2f2132857079%2fvirginia-standards-of-learning-sol-common-core-standards"/>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8107363" y="6153150"/>
            <a:ext cx="1008062"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ooter Placeholder 4"/>
          <p:cNvSpPr txBox="1">
            <a:spLocks/>
          </p:cNvSpPr>
          <p:nvPr userDrawn="1"/>
        </p:nvSpPr>
        <p:spPr bwMode="auto">
          <a:xfrm>
            <a:off x="3276600" y="64166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1200" dirty="0">
                <a:solidFill>
                  <a:srgbClr val="898989"/>
                </a:solidFill>
                <a:latin typeface="Calibri" pitchFamily="34" charset="0"/>
              </a:rPr>
              <a:t>AdvancED  	                         February 2015</a:t>
            </a:r>
          </a:p>
        </p:txBody>
      </p:sp>
      <p:sp>
        <p:nvSpPr>
          <p:cNvPr id="9" name="Slide Number Placeholder 5"/>
          <p:cNvSpPr>
            <a:spLocks noGrp="1"/>
          </p:cNvSpPr>
          <p:nvPr>
            <p:ph type="sldNum" sz="quarter" idx="4"/>
          </p:nvPr>
        </p:nvSpPr>
        <p:spPr>
          <a:xfrm>
            <a:off x="457200" y="6416675"/>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8EB392D-8E0A-4046-9ECC-97CCCB9E83B8}" type="slidenum">
              <a:rPr lang="en-US"/>
              <a:pPr>
                <a:defRPr/>
              </a:pPr>
              <a:t>‹#›</a:t>
            </a:fld>
            <a:endParaRPr lang="en-US"/>
          </a:p>
        </p:txBody>
      </p:sp>
    </p:spTree>
    <p:extLst>
      <p:ext uri="{BB962C8B-B14F-4D97-AF65-F5344CB8AC3E}">
        <p14:creationId xmlns:p14="http://schemas.microsoft.com/office/powerpoint/2010/main" val="1036687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mailto:Student_Assessment@doe.virginia.go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85800" y="1828800"/>
            <a:ext cx="7772400" cy="1470025"/>
          </a:xfrm>
        </p:spPr>
        <p:txBody>
          <a:bodyPr>
            <a:normAutofit fontScale="90000"/>
          </a:bodyPr>
          <a:lstStyle/>
          <a:p>
            <a:pPr eaLnBrk="1" hangingPunct="1"/>
            <a:r>
              <a:rPr lang="en-US" altLang="en-US" dirty="0"/>
              <a:t>Summative Assessment vs. </a:t>
            </a:r>
            <a:br>
              <a:rPr lang="en-US" altLang="en-US" dirty="0"/>
            </a:br>
            <a:r>
              <a:rPr lang="en-US" altLang="en-US" dirty="0"/>
              <a:t>Formative Assessment</a:t>
            </a:r>
            <a:br>
              <a:rPr lang="en-US" altLang="en-US" dirty="0"/>
            </a:br>
            <a:endParaRPr lang="en-US" altLang="en-US" dirty="0"/>
          </a:p>
        </p:txBody>
      </p:sp>
      <p:sp>
        <p:nvSpPr>
          <p:cNvPr id="5" name="Subtitle 2"/>
          <p:cNvSpPr>
            <a:spLocks noGrp="1"/>
          </p:cNvSpPr>
          <p:nvPr>
            <p:ph type="subTitle" idx="1"/>
          </p:nvPr>
        </p:nvSpPr>
        <p:spPr>
          <a:xfrm>
            <a:off x="1371600" y="3505200"/>
            <a:ext cx="6400800" cy="1752600"/>
          </a:xfrm>
        </p:spPr>
        <p:txBody>
          <a:bodyPr rtlCol="0">
            <a:normAutofit/>
          </a:bodyPr>
          <a:lstStyle/>
          <a:p>
            <a:pPr eaLnBrk="1" fontAlgn="auto" hangingPunct="1">
              <a:spcAft>
                <a:spcPts val="0"/>
              </a:spcAft>
              <a:buFont typeface="Arial" pitchFamily="34" charset="0"/>
              <a:buNone/>
              <a:defRPr/>
            </a:pPr>
            <a:r>
              <a:rPr lang="en-US" dirty="0" err="1"/>
              <a:t>AdvancED</a:t>
            </a:r>
            <a:r>
              <a:rPr lang="en-US" dirty="0"/>
              <a:t> </a:t>
            </a:r>
          </a:p>
          <a:p>
            <a:pPr eaLnBrk="1" fontAlgn="auto" hangingPunct="1">
              <a:spcAft>
                <a:spcPts val="0"/>
              </a:spcAft>
              <a:buFont typeface="Arial" pitchFamily="34" charset="0"/>
              <a:buNone/>
              <a:defRPr/>
            </a:pPr>
            <a:r>
              <a:rPr lang="en-US" sz="2800" dirty="0"/>
              <a:t>February 24, 2015</a:t>
            </a:r>
          </a:p>
          <a:p>
            <a:pPr algn="l" eaLnBrk="1" fontAlgn="auto" hangingPunct="1">
              <a:spcAft>
                <a:spcPts val="0"/>
              </a:spcAft>
              <a:buFont typeface="Arial" pitchFamily="34" charset="0"/>
              <a:buNone/>
              <a:defRPr/>
            </a:pPr>
            <a:endParaRPr lang="en-US" sz="1400" dirty="0"/>
          </a:p>
          <a:p>
            <a:pPr algn="l" eaLnBrk="1" fontAlgn="auto" hangingPunct="1">
              <a:spcAft>
                <a:spcPts val="0"/>
              </a:spcAft>
              <a:buFont typeface="Arial" pitchFamily="34" charset="0"/>
              <a:buNone/>
              <a:defRPr/>
            </a:pPr>
            <a:endParaRPr lang="en-US" sz="1400" dirty="0"/>
          </a:p>
          <a:p>
            <a:pPr eaLnBrk="1" fontAlgn="auto" hangingPunct="1">
              <a:spcAft>
                <a:spcPts val="0"/>
              </a:spcAft>
              <a:buFont typeface="Arial" pitchFamily="34" charset="0"/>
              <a:buNone/>
              <a:defRPr/>
            </a:pPr>
            <a:endParaRPr lang="en-US" sz="2800" dirty="0"/>
          </a:p>
          <a:p>
            <a:pPr eaLnBrk="1" fontAlgn="auto" hangingPunct="1">
              <a:spcAft>
                <a:spcPts val="0"/>
              </a:spcAft>
              <a:buFont typeface="Arial" pitchFamily="34" charset="0"/>
              <a:buNone/>
              <a:defRPr/>
            </a:pPr>
            <a:endParaRPr lang="en-US" dirty="0"/>
          </a:p>
        </p:txBody>
      </p:sp>
      <p:sp>
        <p:nvSpPr>
          <p:cNvPr id="3" name="TextBox 2"/>
          <p:cNvSpPr txBox="1"/>
          <p:nvPr/>
        </p:nvSpPr>
        <p:spPr>
          <a:xfrm>
            <a:off x="762000" y="4876800"/>
            <a:ext cx="7924800" cy="1477328"/>
          </a:xfrm>
          <a:prstGeom prst="rect">
            <a:avLst/>
          </a:prstGeom>
          <a:noFill/>
        </p:spPr>
        <p:txBody>
          <a:bodyPr wrap="square" rtlCol="0">
            <a:spAutoFit/>
          </a:bodyPr>
          <a:lstStyle/>
          <a:p>
            <a:pPr algn="ctr"/>
            <a:r>
              <a:rPr lang="en-US" dirty="0"/>
              <a:t>  Ann Abbett, Holli Cook, and Katherine Ringley</a:t>
            </a:r>
          </a:p>
          <a:p>
            <a:endParaRPr lang="en-US" dirty="0"/>
          </a:p>
          <a:p>
            <a:pPr algn="ctr"/>
            <a:r>
              <a:rPr lang="en-US" dirty="0"/>
              <a:t>Assessment Specialists</a:t>
            </a:r>
          </a:p>
          <a:p>
            <a:pPr algn="ctr"/>
            <a:r>
              <a:rPr lang="en-US" dirty="0"/>
              <a:t>Division of Student Assessment  and School Improvement </a:t>
            </a:r>
          </a:p>
          <a:p>
            <a:pPr algn="ctr"/>
            <a:r>
              <a:rPr lang="en-US" dirty="0"/>
              <a:t>Virginia Department of Education</a:t>
            </a:r>
          </a:p>
        </p:txBody>
      </p:sp>
    </p:spTree>
    <p:extLst>
      <p:ext uri="{BB962C8B-B14F-4D97-AF65-F5344CB8AC3E}">
        <p14:creationId xmlns:p14="http://schemas.microsoft.com/office/powerpoint/2010/main" val="4163145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James </a:t>
            </a:r>
            <a:r>
              <a:rPr lang="en-US" dirty="0" err="1"/>
              <a:t>Popham</a:t>
            </a:r>
            <a:endParaRPr lang="en-US" dirty="0"/>
          </a:p>
        </p:txBody>
      </p:sp>
      <p:sp>
        <p:nvSpPr>
          <p:cNvPr id="4" name="Rectangle 3"/>
          <p:cNvSpPr>
            <a:spLocks noGrp="1"/>
          </p:cNvSpPr>
          <p:nvPr>
            <p:ph idx="1"/>
          </p:nvPr>
        </p:nvSpPr>
        <p:spPr/>
        <p:txBody>
          <a:bodyPr>
            <a:normAutofit/>
          </a:bodyPr>
          <a:lstStyle/>
          <a:p>
            <a:pPr>
              <a:buFont typeface="Arial" charset="0"/>
              <a:buNone/>
            </a:pPr>
            <a:r>
              <a:rPr lang="en-US" altLang="en-US" dirty="0"/>
              <a:t>   “Formative assessment is a planned process in which assessment-elicited evidence of students’ status is used by teachers to adjust their ongoing instructional procedures or by students to adjust their learning tactics.” </a:t>
            </a:r>
          </a:p>
          <a:p>
            <a:pPr>
              <a:buFont typeface="Arial" charset="0"/>
              <a:buNone/>
            </a:pPr>
            <a:endParaRPr lang="en-US" altLang="en-US" dirty="0"/>
          </a:p>
          <a:p>
            <a:pPr>
              <a:buFont typeface="Arial" charset="0"/>
              <a:buNone/>
            </a:pPr>
            <a:r>
              <a:rPr lang="en-US" altLang="en-US" dirty="0"/>
              <a:t>	</a:t>
            </a:r>
            <a:r>
              <a:rPr lang="en-US" altLang="en-US" dirty="0" err="1"/>
              <a:t>Popham</a:t>
            </a:r>
            <a:r>
              <a:rPr lang="en-US" altLang="en-US" dirty="0"/>
              <a:t>, W. James. (2006). </a:t>
            </a:r>
            <a:r>
              <a:rPr lang="en-US" altLang="en-US" i="1" dirty="0"/>
              <a:t>Defining and Enhancing Formative Assessment</a:t>
            </a:r>
            <a:r>
              <a:rPr lang="en-US" altLang="en-US" dirty="0"/>
              <a:t>. (p.6).</a:t>
            </a:r>
          </a:p>
        </p:txBody>
      </p:sp>
    </p:spTree>
    <p:extLst>
      <p:ext uri="{BB962C8B-B14F-4D97-AF65-F5344CB8AC3E}">
        <p14:creationId xmlns:p14="http://schemas.microsoft.com/office/powerpoint/2010/main" val="1064838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and </a:t>
            </a:r>
            <a:r>
              <a:rPr lang="en-US" dirty="0" err="1"/>
              <a:t>Bronwen</a:t>
            </a:r>
            <a:endParaRPr lang="en-US" dirty="0"/>
          </a:p>
        </p:txBody>
      </p:sp>
      <p:sp>
        <p:nvSpPr>
          <p:cNvPr id="3" name="Content Placeholder 2"/>
          <p:cNvSpPr>
            <a:spLocks noGrp="1"/>
          </p:cNvSpPr>
          <p:nvPr>
            <p:ph idx="1"/>
          </p:nvPr>
        </p:nvSpPr>
        <p:spPr/>
        <p:txBody>
          <a:bodyPr/>
          <a:lstStyle/>
          <a:p>
            <a:pPr>
              <a:lnSpc>
                <a:spcPct val="90000"/>
              </a:lnSpc>
              <a:buFont typeface="Arial" charset="0"/>
              <a:buNone/>
            </a:pPr>
            <a:r>
              <a:rPr lang="en-US" altLang="en-US" dirty="0"/>
              <a:t> “Formative assessment … is defined as the process used by teachers and students to recognize and respond to student learning in order to enhance that learning, during the learning.” </a:t>
            </a:r>
          </a:p>
          <a:p>
            <a:pPr>
              <a:lnSpc>
                <a:spcPct val="90000"/>
              </a:lnSpc>
              <a:buFont typeface="Arial" charset="0"/>
              <a:buNone/>
            </a:pPr>
            <a:endParaRPr lang="en-US" altLang="en-US" dirty="0"/>
          </a:p>
          <a:p>
            <a:pPr>
              <a:lnSpc>
                <a:spcPct val="90000"/>
              </a:lnSpc>
              <a:buFont typeface="Arial" charset="0"/>
              <a:buNone/>
            </a:pPr>
            <a:r>
              <a:rPr lang="en-US" altLang="en-US" dirty="0"/>
              <a:t>	Bell, Beverly and Cowie, </a:t>
            </a:r>
            <a:r>
              <a:rPr lang="en-US" altLang="en-US" dirty="0" err="1"/>
              <a:t>Bronwen</a:t>
            </a:r>
            <a:r>
              <a:rPr lang="en-US" altLang="en-US" dirty="0"/>
              <a:t>. (2000). </a:t>
            </a:r>
            <a:r>
              <a:rPr lang="en-US" altLang="en-US" i="1" dirty="0"/>
              <a:t>Formative Assessment and Science Education</a:t>
            </a:r>
            <a:r>
              <a:rPr lang="en-US" altLang="en-US" dirty="0"/>
              <a:t>. (p.536).</a:t>
            </a:r>
            <a:endParaRPr lang="en-US" dirty="0"/>
          </a:p>
        </p:txBody>
      </p:sp>
    </p:spTree>
    <p:extLst>
      <p:ext uri="{BB962C8B-B14F-4D97-AF65-F5344CB8AC3E}">
        <p14:creationId xmlns:p14="http://schemas.microsoft.com/office/powerpoint/2010/main" val="2444799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Modeling Formative Assessment</a:t>
            </a:r>
          </a:p>
        </p:txBody>
      </p:sp>
      <p:sp>
        <p:nvSpPr>
          <p:cNvPr id="4" name="TextBox 3"/>
          <p:cNvSpPr txBox="1"/>
          <p:nvPr/>
        </p:nvSpPr>
        <p:spPr>
          <a:xfrm>
            <a:off x="914400" y="1828800"/>
            <a:ext cx="7620000" cy="3539430"/>
          </a:xfrm>
          <a:prstGeom prst="rect">
            <a:avLst/>
          </a:prstGeom>
          <a:noFill/>
        </p:spPr>
        <p:txBody>
          <a:bodyPr wrap="square" rtlCol="0">
            <a:spAutoFit/>
          </a:bodyPr>
          <a:lstStyle/>
          <a:p>
            <a:pPr algn="ctr"/>
            <a:r>
              <a:rPr lang="en-US" sz="3200" dirty="0"/>
              <a:t>A Writing Conference</a:t>
            </a:r>
          </a:p>
          <a:p>
            <a:endParaRPr lang="en-US" sz="3200" dirty="0"/>
          </a:p>
          <a:p>
            <a:r>
              <a:rPr lang="en-US" sz="3200" dirty="0"/>
              <a:t>Video Clip from Module 5, Lesson 3 Part 1, </a:t>
            </a:r>
            <a:r>
              <a:rPr lang="en-US" sz="3200" i="1" dirty="0"/>
              <a:t>Formative Assessment Program: Assisting Teachers to Support Student Achievement.</a:t>
            </a:r>
            <a:r>
              <a:rPr lang="en-US" sz="3200" dirty="0"/>
              <a:t> </a:t>
            </a:r>
            <a:endParaRPr lang="en-US" sz="3200" i="1" dirty="0"/>
          </a:p>
          <a:p>
            <a:endParaRPr lang="en-US" sz="3200" dirty="0"/>
          </a:p>
          <a:p>
            <a:endParaRPr lang="en-US" sz="3200" dirty="0"/>
          </a:p>
        </p:txBody>
      </p:sp>
      <p:sp>
        <p:nvSpPr>
          <p:cNvPr id="5" name="TextBox 4"/>
          <p:cNvSpPr txBox="1"/>
          <p:nvPr/>
        </p:nvSpPr>
        <p:spPr>
          <a:xfrm>
            <a:off x="685800" y="5048071"/>
            <a:ext cx="7848600" cy="1200329"/>
          </a:xfrm>
          <a:prstGeom prst="rect">
            <a:avLst/>
          </a:prstGeom>
          <a:noFill/>
        </p:spPr>
        <p:txBody>
          <a:bodyPr wrap="square" rtlCol="0">
            <a:spAutoFit/>
          </a:bodyPr>
          <a:lstStyle/>
          <a:p>
            <a:r>
              <a:rPr lang="en-US" sz="2400" dirty="0"/>
              <a:t>The Assessment and Accountability Comprehensive Center and The North Central Comprehensive Center at </a:t>
            </a:r>
            <a:r>
              <a:rPr lang="en-US" sz="2400" dirty="0" err="1"/>
              <a:t>McREL</a:t>
            </a:r>
            <a:r>
              <a:rPr lang="en-US" sz="2400" dirty="0"/>
              <a:t>. (2012). </a:t>
            </a:r>
          </a:p>
        </p:txBody>
      </p:sp>
      <p:sp>
        <p:nvSpPr>
          <p:cNvPr id="3" name="TextBox 2">
            <a:extLst>
              <a:ext uri="{FF2B5EF4-FFF2-40B4-BE49-F238E27FC236}">
                <a16:creationId xmlns:a16="http://schemas.microsoft.com/office/drawing/2014/main" id="{D2425C12-D8C1-4DC8-33DE-67AEB16CE36C}"/>
              </a:ext>
            </a:extLst>
          </p:cNvPr>
          <p:cNvSpPr txBox="1"/>
          <p:nvPr/>
        </p:nvSpPr>
        <p:spPr>
          <a:xfrm>
            <a:off x="228600" y="4419600"/>
            <a:ext cx="4648200" cy="646331"/>
          </a:xfrm>
          <a:prstGeom prst="rect">
            <a:avLst/>
          </a:prstGeom>
          <a:solidFill>
            <a:srgbClr val="FFFF00"/>
          </a:solidFill>
        </p:spPr>
        <p:txBody>
          <a:bodyPr wrap="square" rtlCol="0">
            <a:spAutoFit/>
          </a:bodyPr>
          <a:lstStyle/>
          <a:p>
            <a:r>
              <a:rPr lang="en-US" dirty="0"/>
              <a:t>Please note that this video clip is no longer available in the public domain. 7/2023</a:t>
            </a:r>
          </a:p>
        </p:txBody>
      </p:sp>
    </p:spTree>
    <p:extLst>
      <p:ext uri="{BB962C8B-B14F-4D97-AF65-F5344CB8AC3E}">
        <p14:creationId xmlns:p14="http://schemas.microsoft.com/office/powerpoint/2010/main" val="2522367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Assessment Types (a)</a:t>
            </a:r>
          </a:p>
        </p:txBody>
      </p:sp>
      <p:sp>
        <p:nvSpPr>
          <p:cNvPr id="4" name="Content Placeholder 2"/>
          <p:cNvSpPr txBox="1">
            <a:spLocks/>
          </p:cNvSpPr>
          <p:nvPr/>
        </p:nvSpPr>
        <p:spPr>
          <a:xfrm>
            <a:off x="533400" y="1676400"/>
            <a:ext cx="8077200" cy="3886200"/>
          </a:xfrm>
          <a:prstGeom prst="rect">
            <a:avLst/>
          </a:prstGeom>
        </p:spPr>
        <p:txBody>
          <a:bodyPr vert="horz" lIns="91440" tIns="45720" rIns="91440" bIns="45720" numCol="2"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2100"/>
              <a:t>Norm-referenced tests</a:t>
            </a:r>
          </a:p>
          <a:p>
            <a:pPr marL="0" indent="0" algn="ctr">
              <a:buFont typeface="Arial" panose="020B0604020202020204" pitchFamily="34" charset="0"/>
              <a:buNone/>
            </a:pPr>
            <a:r>
              <a:rPr lang="en-US" sz="2100"/>
              <a:t>Criterion-referenced tests</a:t>
            </a:r>
          </a:p>
          <a:p>
            <a:pPr marL="0" indent="0" algn="ctr">
              <a:buFont typeface="Arial" panose="020B0604020202020204" pitchFamily="34" charset="0"/>
              <a:buNone/>
            </a:pPr>
            <a:r>
              <a:rPr lang="en-US" sz="2100"/>
              <a:t>International or national tests</a:t>
            </a:r>
          </a:p>
          <a:p>
            <a:pPr marL="0" indent="0" algn="ctr">
              <a:buFont typeface="Arial" panose="020B0604020202020204" pitchFamily="34" charset="0"/>
              <a:buNone/>
            </a:pPr>
            <a:r>
              <a:rPr lang="en-US" sz="2100"/>
              <a:t>Statewide tests (Virginia </a:t>
            </a:r>
          </a:p>
          <a:p>
            <a:pPr marL="0" indent="0" algn="ctr">
              <a:buFont typeface="Arial" panose="020B0604020202020204" pitchFamily="34" charset="0"/>
              <a:buNone/>
            </a:pPr>
            <a:r>
              <a:rPr lang="en-US" sz="2100"/>
              <a:t>Standards of Learning)</a:t>
            </a:r>
          </a:p>
          <a:p>
            <a:pPr marL="0" indent="0" algn="ctr">
              <a:buFont typeface="Arial" panose="020B0604020202020204" pitchFamily="34" charset="0"/>
              <a:buNone/>
            </a:pPr>
            <a:endParaRPr lang="en-US" sz="2100"/>
          </a:p>
          <a:p>
            <a:pPr marL="0" indent="0" algn="ctr">
              <a:buFont typeface="Arial" panose="020B0604020202020204" pitchFamily="34" charset="0"/>
              <a:buNone/>
            </a:pPr>
            <a:r>
              <a:rPr lang="en-US" sz="2100"/>
              <a:t>Division-wide tests</a:t>
            </a:r>
          </a:p>
          <a:p>
            <a:pPr marL="0" indent="0" algn="ctr">
              <a:buFont typeface="Arial" panose="020B0604020202020204" pitchFamily="34" charset="0"/>
              <a:buNone/>
            </a:pPr>
            <a:r>
              <a:rPr lang="en-US" sz="2100"/>
              <a:t>Interim tests</a:t>
            </a:r>
          </a:p>
          <a:p>
            <a:pPr marL="0" indent="0" algn="ctr">
              <a:buFont typeface="Arial" panose="020B0604020202020204" pitchFamily="34" charset="0"/>
              <a:buNone/>
            </a:pPr>
            <a:r>
              <a:rPr lang="en-US" sz="2100"/>
              <a:t>Benchmark tests</a:t>
            </a:r>
          </a:p>
          <a:p>
            <a:pPr marL="0" indent="0" algn="ctr">
              <a:buFont typeface="Arial" panose="020B0604020202020204" pitchFamily="34" charset="0"/>
              <a:buNone/>
            </a:pPr>
            <a:r>
              <a:rPr lang="en-US" sz="2100"/>
              <a:t>Annual common tests</a:t>
            </a:r>
          </a:p>
          <a:p>
            <a:pPr marL="0" indent="0" algn="ctr">
              <a:buFont typeface="Arial" panose="020B0604020202020204" pitchFamily="34" charset="0"/>
              <a:buNone/>
            </a:pPr>
            <a:endParaRPr lang="en-US" sz="2100"/>
          </a:p>
          <a:p>
            <a:pPr marL="0" indent="0" algn="ctr">
              <a:buFont typeface="Arial" panose="020B0604020202020204" pitchFamily="34" charset="0"/>
              <a:buNone/>
            </a:pPr>
            <a:endParaRPr lang="en-US" sz="2100"/>
          </a:p>
          <a:p>
            <a:pPr marL="0" indent="0" algn="ctr">
              <a:buFont typeface="Arial" panose="020B0604020202020204" pitchFamily="34" charset="0"/>
              <a:buNone/>
            </a:pPr>
            <a:r>
              <a:rPr lang="en-US" sz="2100"/>
              <a:t>Quarterly tests</a:t>
            </a:r>
          </a:p>
          <a:p>
            <a:pPr marL="0" indent="0" algn="ctr">
              <a:buFont typeface="Arial" panose="020B0604020202020204" pitchFamily="34" charset="0"/>
              <a:buNone/>
            </a:pPr>
            <a:r>
              <a:rPr lang="en-US" sz="2100"/>
              <a:t>Unit tests</a:t>
            </a:r>
          </a:p>
          <a:p>
            <a:pPr marL="0" indent="0" algn="ctr">
              <a:buFont typeface="Arial" panose="020B0604020202020204" pitchFamily="34" charset="0"/>
              <a:buNone/>
            </a:pPr>
            <a:endParaRPr lang="en-US" sz="2100"/>
          </a:p>
          <a:p>
            <a:pPr marL="0" indent="0" algn="ctr">
              <a:buFont typeface="Arial" panose="020B0604020202020204" pitchFamily="34" charset="0"/>
              <a:buNone/>
            </a:pPr>
            <a:r>
              <a:rPr lang="en-US" sz="2100"/>
              <a:t>Weekly tests </a:t>
            </a:r>
          </a:p>
          <a:p>
            <a:pPr marL="0" indent="0" algn="ctr">
              <a:buFont typeface="Arial" panose="020B0604020202020204" pitchFamily="34" charset="0"/>
              <a:buNone/>
            </a:pPr>
            <a:r>
              <a:rPr lang="en-US" sz="2100"/>
              <a:t>Quizzes</a:t>
            </a:r>
          </a:p>
          <a:p>
            <a:pPr marL="0" indent="0" algn="ctr">
              <a:buFont typeface="Arial" panose="020B0604020202020204" pitchFamily="34" charset="0"/>
              <a:buNone/>
            </a:pPr>
            <a:endParaRPr lang="en-US" sz="2100"/>
          </a:p>
          <a:p>
            <a:pPr marL="0" indent="0" algn="ctr">
              <a:buFont typeface="Arial" panose="020B0604020202020204" pitchFamily="34" charset="0"/>
              <a:buNone/>
            </a:pPr>
            <a:r>
              <a:rPr lang="en-US" sz="2100"/>
              <a:t>Formative Assessment</a:t>
            </a:r>
          </a:p>
          <a:p>
            <a:pPr marL="0" indent="0" algn="ctr">
              <a:buFont typeface="Arial" panose="020B0604020202020204" pitchFamily="34" charset="0"/>
              <a:buNone/>
            </a:pPr>
            <a:endParaRPr lang="en-US" sz="2100"/>
          </a:p>
          <a:p>
            <a:pPr marL="0" indent="0" algn="ctr">
              <a:buFont typeface="Arial" panose="020B0604020202020204" pitchFamily="34" charset="0"/>
              <a:buNone/>
            </a:pPr>
            <a:endParaRPr lang="en-US" sz="2100" dirty="0"/>
          </a:p>
        </p:txBody>
      </p:sp>
    </p:spTree>
    <p:extLst>
      <p:ext uri="{BB962C8B-B14F-4D97-AF65-F5344CB8AC3E}">
        <p14:creationId xmlns:p14="http://schemas.microsoft.com/office/powerpoint/2010/main" val="778238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a:t>Examples of Assessment Types (b)</a:t>
            </a:r>
          </a:p>
        </p:txBody>
      </p:sp>
      <p:graphicFrame>
        <p:nvGraphicFramePr>
          <p:cNvPr id="5" name="Content Placeholder 4" descr="Three column table. Header row, from left to right: Type of assessment, Description, How are data used?&#10;Criterion-referenced tests: first bullet, Standards-based tests; second bullet: Virginia Standards of Learning tests.&#10;Second Column, Description: first bullet, measure the attainment or mastery of knowledge and skills within the standards; second bullet, compare students' learning to overall standards.&#10;Third column, How are data used? First bullet, to identify strengths and weaknesses in curriculum, instruction, and programs; second bullet, to adjust curriculum, instruction, and programs; third bullet, to inform professional development needs; last bullet, for reporting, monitoring, and accountability"/>
          <p:cNvGraphicFramePr>
            <a:graphicFrameLocks noGrp="1"/>
          </p:cNvGraphicFramePr>
          <p:nvPr>
            <p:ph idx="1"/>
            <p:extLst>
              <p:ext uri="{D42A27DB-BD31-4B8C-83A1-F6EECF244321}">
                <p14:modId xmlns:p14="http://schemas.microsoft.com/office/powerpoint/2010/main" val="3744506752"/>
              </p:ext>
            </p:extLst>
          </p:nvPr>
        </p:nvGraphicFramePr>
        <p:xfrm>
          <a:off x="457200" y="1600200"/>
          <a:ext cx="8305800" cy="4876800"/>
        </p:xfrm>
        <a:graphic>
          <a:graphicData uri="http://schemas.openxmlformats.org/drawingml/2006/table">
            <a:tbl>
              <a:tblPr firstRow="1" bandRow="1">
                <a:tableStyleId>{5C22544A-7EE6-4342-B048-85BDC9FD1C3A}</a:tableStyleId>
              </a:tblPr>
              <a:tblGrid>
                <a:gridCol w="2768600">
                  <a:extLst>
                    <a:ext uri="{9D8B030D-6E8A-4147-A177-3AD203B41FA5}">
                      <a16:colId xmlns:a16="http://schemas.microsoft.com/office/drawing/2014/main" val="20000"/>
                    </a:ext>
                  </a:extLst>
                </a:gridCol>
                <a:gridCol w="2768600">
                  <a:extLst>
                    <a:ext uri="{9D8B030D-6E8A-4147-A177-3AD203B41FA5}">
                      <a16:colId xmlns:a16="http://schemas.microsoft.com/office/drawing/2014/main" val="20001"/>
                    </a:ext>
                  </a:extLst>
                </a:gridCol>
                <a:gridCol w="2768600">
                  <a:extLst>
                    <a:ext uri="{9D8B030D-6E8A-4147-A177-3AD203B41FA5}">
                      <a16:colId xmlns:a16="http://schemas.microsoft.com/office/drawing/2014/main" val="20002"/>
                    </a:ext>
                  </a:extLst>
                </a:gridCol>
              </a:tblGrid>
              <a:tr h="876926">
                <a:tc>
                  <a:txBody>
                    <a:bodyPr/>
                    <a:lstStyle/>
                    <a:p>
                      <a:r>
                        <a:rPr lang="en-US" dirty="0">
                          <a:solidFill>
                            <a:schemeClr val="tx1"/>
                          </a:solidFill>
                        </a:rPr>
                        <a:t>Type of assessment</a:t>
                      </a:r>
                      <a:r>
                        <a:rPr lang="en-US" baseline="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How are data used?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999874">
                <a:tc>
                  <a:txBody>
                    <a:bodyPr/>
                    <a:lstStyle/>
                    <a:p>
                      <a:pPr marL="0" indent="0">
                        <a:buFontTx/>
                        <a:buNone/>
                      </a:pPr>
                      <a:r>
                        <a:rPr lang="en-US" sz="1800" baseline="0" dirty="0">
                          <a:solidFill>
                            <a:schemeClr val="tx1"/>
                          </a:solidFill>
                        </a:rPr>
                        <a:t>C</a:t>
                      </a:r>
                      <a:r>
                        <a:rPr lang="en-US" sz="1800" dirty="0"/>
                        <a:t>riterion-referenced tests</a:t>
                      </a:r>
                    </a:p>
                    <a:p>
                      <a:pPr marL="347472" indent="-347472">
                        <a:buFont typeface="Arial" pitchFamily="34" charset="0"/>
                        <a:buChar char="•"/>
                      </a:pPr>
                      <a:r>
                        <a:rPr lang="en-US" baseline="0" dirty="0">
                          <a:solidFill>
                            <a:schemeClr val="tx1"/>
                          </a:solidFill>
                        </a:rPr>
                        <a:t>Standards-based tests</a:t>
                      </a:r>
                    </a:p>
                    <a:p>
                      <a:pPr marL="347472" indent="-347472">
                        <a:buFont typeface="Arial" pitchFamily="34" charset="0"/>
                        <a:buChar char="•"/>
                      </a:pPr>
                      <a:r>
                        <a:rPr lang="en-US" baseline="0" dirty="0">
                          <a:solidFill>
                            <a:schemeClr val="tx1"/>
                          </a:solidFill>
                        </a:rPr>
                        <a:t>Virginia Standards of Learning tests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solidFill>
                            <a:schemeClr val="tx1"/>
                          </a:solidFill>
                        </a:rPr>
                        <a:t>Measure the attainment or mastery of knowledge and skills within the standards</a:t>
                      </a:r>
                      <a:endParaRPr lang="en-US" dirty="0">
                        <a:solidFill>
                          <a:schemeClr val="tx1"/>
                        </a:solidFill>
                      </a:endParaRPr>
                    </a:p>
                    <a:p>
                      <a:pPr marL="285750" indent="-285750">
                        <a:buFont typeface="Arial" panose="020B0604020202020204" pitchFamily="34" charset="0"/>
                        <a:buChar char="•"/>
                      </a:pPr>
                      <a:r>
                        <a:rPr lang="en-US" dirty="0">
                          <a:solidFill>
                            <a:schemeClr val="tx1"/>
                          </a:solidFill>
                        </a:rPr>
                        <a:t>Compare</a:t>
                      </a:r>
                      <a:r>
                        <a:rPr lang="en-US" baseline="0" dirty="0">
                          <a:solidFill>
                            <a:schemeClr val="tx1"/>
                          </a:solidFill>
                        </a:rPr>
                        <a:t> s</a:t>
                      </a:r>
                      <a:r>
                        <a:rPr lang="en-US" dirty="0">
                          <a:solidFill>
                            <a:schemeClr val="tx1"/>
                          </a:solidFill>
                        </a:rPr>
                        <a:t>tudents’ learning to overall standards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baseline="0" dirty="0">
                          <a:solidFill>
                            <a:schemeClr val="tx1"/>
                          </a:solidFill>
                        </a:rPr>
                        <a:t>To identify</a:t>
                      </a:r>
                      <a:r>
                        <a:rPr lang="en-US" dirty="0">
                          <a:solidFill>
                            <a:schemeClr val="tx1"/>
                          </a:solidFill>
                        </a:rPr>
                        <a:t> strengths</a:t>
                      </a:r>
                      <a:r>
                        <a:rPr lang="en-US" baseline="0" dirty="0">
                          <a:solidFill>
                            <a:schemeClr val="tx1"/>
                          </a:solidFill>
                        </a:rPr>
                        <a:t> and </a:t>
                      </a:r>
                      <a:r>
                        <a:rPr lang="en-US" dirty="0">
                          <a:solidFill>
                            <a:schemeClr val="tx1"/>
                          </a:solidFill>
                        </a:rPr>
                        <a:t>weaknesses</a:t>
                      </a:r>
                      <a:r>
                        <a:rPr lang="en-US" baseline="0" dirty="0">
                          <a:solidFill>
                            <a:schemeClr val="tx1"/>
                          </a:solidFill>
                        </a:rPr>
                        <a:t> in curriculum, instruction, and programs</a:t>
                      </a:r>
                    </a:p>
                    <a:p>
                      <a:pPr marL="285750" indent="-285750">
                        <a:buFont typeface="Arial" panose="020B0604020202020204" pitchFamily="34" charset="0"/>
                        <a:buChar char="•"/>
                      </a:pPr>
                      <a:r>
                        <a:rPr lang="en-US" baseline="0" dirty="0">
                          <a:solidFill>
                            <a:schemeClr val="tx1"/>
                          </a:solidFill>
                        </a:rPr>
                        <a:t>To adjust curriculum, instruction, and programs </a:t>
                      </a:r>
                    </a:p>
                    <a:p>
                      <a:pPr marL="285750" indent="-285750">
                        <a:buFont typeface="Arial" panose="020B0604020202020204" pitchFamily="34" charset="0"/>
                        <a:buChar char="•"/>
                      </a:pPr>
                      <a:r>
                        <a:rPr lang="en-US" baseline="0" dirty="0">
                          <a:solidFill>
                            <a:schemeClr val="tx1"/>
                          </a:solidFill>
                        </a:rPr>
                        <a:t>To inform professional development needs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solidFill>
                            <a:schemeClr val="tx1"/>
                          </a:solidFill>
                        </a:rPr>
                        <a:t>For reporting, monitoring, and accountability</a:t>
                      </a:r>
                    </a:p>
                    <a:p>
                      <a:pPr marL="0" indent="0">
                        <a:buFont typeface="Arial" panose="020B0604020202020204" pitchFamily="34" charset="0"/>
                        <a:buNone/>
                      </a:pPr>
                      <a:endParaRPr lang="en-US" baseline="0" dirty="0">
                        <a:solidFill>
                          <a:schemeClr val="tx1"/>
                        </a:solidFill>
                      </a:endParaRPr>
                    </a:p>
                    <a:p>
                      <a:pPr marL="285750" indent="-285750">
                        <a:buFont typeface="Arial" panose="020B0604020202020204" pitchFamily="34" charset="0"/>
                        <a:buChar char="•"/>
                      </a:pP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55939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a:t>Examples of Assessment Types (c)</a:t>
            </a:r>
          </a:p>
        </p:txBody>
      </p:sp>
      <p:graphicFrame>
        <p:nvGraphicFramePr>
          <p:cNvPr id="5" name="Content Placeholder 4" descr="Three column table. &#10;FIrst column, Type of assessment: Division-wide tests; first bullet, interim tests; second bullet, benchmark tests; third bullet, annuam common tests.&#10;Second column: Description; first bullet, measure the attainment or mastery of knowledge and skills within the standards; second bullet, students' learning is typically compared to a portion of annual standards; third bullet, typically cumulative in nature. &#10;Third column: How are data used?: first bullet, to inform remediation; 2nd bullet, to determine strengths and weaknesses in individual and group learning; 3rd bullet, to highlight strengths and weaknesses in curriculum and instruction 4th bullet, to adjust curriculum and instruction; 5th bullet, for reporting to administrators, students, and parents."/>
          <p:cNvGraphicFramePr>
            <a:graphicFrameLocks noGrp="1"/>
          </p:cNvGraphicFramePr>
          <p:nvPr>
            <p:ph idx="1"/>
            <p:extLst>
              <p:ext uri="{D42A27DB-BD31-4B8C-83A1-F6EECF244321}">
                <p14:modId xmlns:p14="http://schemas.microsoft.com/office/powerpoint/2010/main" val="1647234897"/>
              </p:ext>
            </p:extLst>
          </p:nvPr>
        </p:nvGraphicFramePr>
        <p:xfrm>
          <a:off x="457200" y="1600200"/>
          <a:ext cx="8305800" cy="4887843"/>
        </p:xfrm>
        <a:graphic>
          <a:graphicData uri="http://schemas.openxmlformats.org/drawingml/2006/table">
            <a:tbl>
              <a:tblPr firstRow="1" bandRow="1">
                <a:tableStyleId>{5C22544A-7EE6-4342-B048-85BDC9FD1C3A}</a:tableStyleId>
              </a:tblPr>
              <a:tblGrid>
                <a:gridCol w="2768600">
                  <a:extLst>
                    <a:ext uri="{9D8B030D-6E8A-4147-A177-3AD203B41FA5}">
                      <a16:colId xmlns:a16="http://schemas.microsoft.com/office/drawing/2014/main" val="20000"/>
                    </a:ext>
                  </a:extLst>
                </a:gridCol>
                <a:gridCol w="2768600">
                  <a:extLst>
                    <a:ext uri="{9D8B030D-6E8A-4147-A177-3AD203B41FA5}">
                      <a16:colId xmlns:a16="http://schemas.microsoft.com/office/drawing/2014/main" val="20001"/>
                    </a:ext>
                  </a:extLst>
                </a:gridCol>
                <a:gridCol w="2768600">
                  <a:extLst>
                    <a:ext uri="{9D8B030D-6E8A-4147-A177-3AD203B41FA5}">
                      <a16:colId xmlns:a16="http://schemas.microsoft.com/office/drawing/2014/main" val="20002"/>
                    </a:ext>
                  </a:extLst>
                </a:gridCol>
              </a:tblGrid>
              <a:tr h="681603">
                <a:tc>
                  <a:txBody>
                    <a:bodyPr/>
                    <a:lstStyle/>
                    <a:p>
                      <a:r>
                        <a:rPr lang="en-US" dirty="0">
                          <a:solidFill>
                            <a:schemeClr val="tx1"/>
                          </a:solidFill>
                        </a:rPr>
                        <a:t>Type of assessment</a:t>
                      </a:r>
                      <a:r>
                        <a:rPr lang="en-US" baseline="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How are data used?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94897">
                <a:tc>
                  <a:txBody>
                    <a:bodyPr/>
                    <a:lstStyle/>
                    <a:p>
                      <a:r>
                        <a:rPr lang="en-US" dirty="0">
                          <a:solidFill>
                            <a:schemeClr val="tx1"/>
                          </a:solidFill>
                        </a:rPr>
                        <a:t>Division-wide</a:t>
                      </a:r>
                      <a:r>
                        <a:rPr lang="en-US" baseline="0" dirty="0">
                          <a:solidFill>
                            <a:schemeClr val="tx1"/>
                          </a:solidFill>
                        </a:rPr>
                        <a:t> tests</a:t>
                      </a:r>
                      <a:endParaRPr lang="en-US" dirty="0">
                        <a:solidFill>
                          <a:schemeClr val="tx1"/>
                        </a:solidFill>
                      </a:endParaRPr>
                    </a:p>
                    <a:p>
                      <a:pPr marL="347472" indent="-347472">
                        <a:buFont typeface="Arial" pitchFamily="34" charset="0"/>
                        <a:buChar char="•"/>
                      </a:pPr>
                      <a:r>
                        <a:rPr lang="en-US" dirty="0">
                          <a:solidFill>
                            <a:schemeClr val="tx1"/>
                          </a:solidFill>
                        </a:rPr>
                        <a:t>Interim tests</a:t>
                      </a:r>
                    </a:p>
                    <a:p>
                      <a:pPr marL="347472" indent="-347472">
                        <a:buFont typeface="Arial" pitchFamily="34" charset="0"/>
                        <a:buChar char="•"/>
                      </a:pPr>
                      <a:r>
                        <a:rPr lang="en-US" dirty="0">
                          <a:solidFill>
                            <a:schemeClr val="tx1"/>
                          </a:solidFill>
                        </a:rPr>
                        <a:t>Benchmark tests</a:t>
                      </a:r>
                    </a:p>
                    <a:p>
                      <a:pPr marL="347472" indent="-347472">
                        <a:buFont typeface="Arial" pitchFamily="34" charset="0"/>
                        <a:buChar char="•"/>
                      </a:pPr>
                      <a:r>
                        <a:rPr lang="en-US" dirty="0">
                          <a:solidFill>
                            <a:schemeClr val="tx1"/>
                          </a:solidFill>
                        </a:rPr>
                        <a:t>Annual</a:t>
                      </a:r>
                      <a:r>
                        <a:rPr lang="en-US" baseline="0" dirty="0">
                          <a:solidFill>
                            <a:schemeClr val="tx1"/>
                          </a:solidFill>
                        </a:rPr>
                        <a:t> common tests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solidFill>
                            <a:schemeClr val="tx1"/>
                          </a:solidFill>
                        </a:rPr>
                        <a:t>Measure the attainment or mastery of knowledge and skills within the standards</a:t>
                      </a:r>
                      <a:endParaRPr lang="en-US" dirty="0">
                        <a:solidFill>
                          <a:schemeClr val="tx1"/>
                        </a:solidFill>
                      </a:endParaRPr>
                    </a:p>
                    <a:p>
                      <a:pPr marL="285750" indent="-285750">
                        <a:buFont typeface="Arial" panose="020B0604020202020204" pitchFamily="34" charset="0"/>
                        <a:buChar char="•"/>
                      </a:pPr>
                      <a:r>
                        <a:rPr lang="en-US" baseline="0" dirty="0">
                          <a:solidFill>
                            <a:schemeClr val="tx1"/>
                          </a:solidFill>
                        </a:rPr>
                        <a:t>Students’ learning is typically compared to a portion of annual standards</a:t>
                      </a:r>
                    </a:p>
                    <a:p>
                      <a:pPr marL="285750" indent="-285750">
                        <a:buFont typeface="Arial" panose="020B0604020202020204" pitchFamily="34" charset="0"/>
                        <a:buChar char="•"/>
                      </a:pPr>
                      <a:r>
                        <a:rPr lang="en-US" baseline="0" dirty="0">
                          <a:solidFill>
                            <a:schemeClr val="tx1"/>
                          </a:solidFill>
                        </a:rPr>
                        <a:t>Typically cumulative in nature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chemeClr val="tx1"/>
                          </a:solidFill>
                        </a:rPr>
                        <a:t>To</a:t>
                      </a:r>
                      <a:r>
                        <a:rPr lang="en-US" baseline="0" dirty="0">
                          <a:solidFill>
                            <a:schemeClr val="tx1"/>
                          </a:solidFill>
                        </a:rPr>
                        <a:t> i</a:t>
                      </a:r>
                      <a:r>
                        <a:rPr lang="en-US" dirty="0">
                          <a:solidFill>
                            <a:schemeClr val="tx1"/>
                          </a:solidFill>
                        </a:rPr>
                        <a:t>nform</a:t>
                      </a:r>
                      <a:r>
                        <a:rPr lang="en-US" baseline="0" dirty="0">
                          <a:solidFill>
                            <a:schemeClr val="tx1"/>
                          </a:solidFill>
                        </a:rPr>
                        <a:t> remediation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solidFill>
                            <a:schemeClr val="tx1"/>
                          </a:solidFill>
                        </a:rPr>
                        <a:t>To determine strengths and weaknesses in individual and group learning</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solidFill>
                            <a:schemeClr val="tx1"/>
                          </a:solidFill>
                        </a:rPr>
                        <a:t>To highlight strengths and weaknesses in curriculum and instruction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solidFill>
                            <a:schemeClr val="tx1"/>
                          </a:solidFill>
                        </a:rPr>
                        <a:t>To adjust curriculum and instruction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solidFill>
                            <a:schemeClr val="tx1"/>
                          </a:solidFill>
                        </a:rPr>
                        <a:t>For reporting to administrators, students, and parents</a:t>
                      </a:r>
                      <a:endParaRPr lang="en-US" dirty="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298661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a:t>Examples of Assessment Types (d)</a:t>
            </a:r>
          </a:p>
        </p:txBody>
      </p:sp>
      <p:graphicFrame>
        <p:nvGraphicFramePr>
          <p:cNvPr id="5" name="Content Placeholder 4" descr="Three column table.&#10;First columnL type of assessment: quarterly tests, unit tests.&#10;Second column: Description, 1st bullet: measure medium-term learning goals; 2nd bullet; compare students' learning to goals of a specific unit of study or quarter (portion) of standards. Third column: How are data used?: first bullet, to determine strengths and weaknessses in individual and group learning; 2nd bullet, to inform targeted remediation for students who are weak in specific areas; 3rd bullet, to highlight strengths and weaknesses in curriculum and instruction; 4th bullet, for reporting to parents and students."/>
          <p:cNvGraphicFramePr>
            <a:graphicFrameLocks noGrp="1"/>
          </p:cNvGraphicFramePr>
          <p:nvPr>
            <p:ph idx="1"/>
            <p:extLst>
              <p:ext uri="{D42A27DB-BD31-4B8C-83A1-F6EECF244321}">
                <p14:modId xmlns:p14="http://schemas.microsoft.com/office/powerpoint/2010/main" val="1309884127"/>
              </p:ext>
            </p:extLst>
          </p:nvPr>
        </p:nvGraphicFramePr>
        <p:xfrm>
          <a:off x="457200" y="1600200"/>
          <a:ext cx="8305800" cy="4887843"/>
        </p:xfrm>
        <a:graphic>
          <a:graphicData uri="http://schemas.openxmlformats.org/drawingml/2006/table">
            <a:tbl>
              <a:tblPr firstRow="1" bandRow="1">
                <a:tableStyleId>{5C22544A-7EE6-4342-B048-85BDC9FD1C3A}</a:tableStyleId>
              </a:tblPr>
              <a:tblGrid>
                <a:gridCol w="2768600">
                  <a:extLst>
                    <a:ext uri="{9D8B030D-6E8A-4147-A177-3AD203B41FA5}">
                      <a16:colId xmlns:a16="http://schemas.microsoft.com/office/drawing/2014/main" val="20000"/>
                    </a:ext>
                  </a:extLst>
                </a:gridCol>
                <a:gridCol w="2768600">
                  <a:extLst>
                    <a:ext uri="{9D8B030D-6E8A-4147-A177-3AD203B41FA5}">
                      <a16:colId xmlns:a16="http://schemas.microsoft.com/office/drawing/2014/main" val="20001"/>
                    </a:ext>
                  </a:extLst>
                </a:gridCol>
                <a:gridCol w="2768600">
                  <a:extLst>
                    <a:ext uri="{9D8B030D-6E8A-4147-A177-3AD203B41FA5}">
                      <a16:colId xmlns:a16="http://schemas.microsoft.com/office/drawing/2014/main" val="20002"/>
                    </a:ext>
                  </a:extLst>
                </a:gridCol>
              </a:tblGrid>
              <a:tr h="681603">
                <a:tc>
                  <a:txBody>
                    <a:bodyPr/>
                    <a:lstStyle/>
                    <a:p>
                      <a:r>
                        <a:rPr lang="en-US" dirty="0">
                          <a:solidFill>
                            <a:schemeClr val="tx1"/>
                          </a:solidFill>
                        </a:rPr>
                        <a:t>Type of assessment</a:t>
                      </a:r>
                      <a:r>
                        <a:rPr lang="en-US" baseline="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How are data used?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18469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Quarterly tests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p>
                      <a:r>
                        <a:rPr lang="en-US" dirty="0">
                          <a:solidFill>
                            <a:schemeClr val="tx1"/>
                          </a:solidFill>
                        </a:rPr>
                        <a:t>Unit tests</a:t>
                      </a: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dirty="0">
                          <a:solidFill>
                            <a:schemeClr val="tx1"/>
                          </a:solidFill>
                        </a:rPr>
                        <a:t>Measure medium-term</a:t>
                      </a:r>
                      <a:r>
                        <a:rPr lang="en-US" baseline="0" dirty="0">
                          <a:solidFill>
                            <a:schemeClr val="tx1"/>
                          </a:solidFill>
                        </a:rPr>
                        <a:t> learning goals</a:t>
                      </a:r>
                    </a:p>
                    <a:p>
                      <a:pPr marL="285750" indent="-285750">
                        <a:buFont typeface="Arial" panose="020B0604020202020204" pitchFamily="34" charset="0"/>
                        <a:buChar char="•"/>
                      </a:pPr>
                      <a:r>
                        <a:rPr lang="en-US" baseline="0" dirty="0">
                          <a:solidFill>
                            <a:schemeClr val="tx1"/>
                          </a:solidFill>
                        </a:rPr>
                        <a:t>Compare students’ learning to goals of a specific unit of study or quarter (portion) of standards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solidFill>
                            <a:schemeClr val="tx1"/>
                          </a:solidFill>
                        </a:rPr>
                        <a:t>To determine strengths and weaknesses in individual and group learning</a:t>
                      </a:r>
                    </a:p>
                    <a:p>
                      <a:pPr marL="285750" indent="-285750">
                        <a:buFont typeface="Arial" panose="020B0604020202020204" pitchFamily="34" charset="0"/>
                        <a:buChar char="•"/>
                      </a:pPr>
                      <a:r>
                        <a:rPr lang="en-US" dirty="0">
                          <a:solidFill>
                            <a:schemeClr val="tx1"/>
                          </a:solidFill>
                        </a:rPr>
                        <a:t>To</a:t>
                      </a:r>
                      <a:r>
                        <a:rPr lang="en-US" baseline="0" dirty="0">
                          <a:solidFill>
                            <a:schemeClr val="tx1"/>
                          </a:solidFill>
                        </a:rPr>
                        <a:t> i</a:t>
                      </a:r>
                      <a:r>
                        <a:rPr lang="en-US" dirty="0">
                          <a:solidFill>
                            <a:schemeClr val="tx1"/>
                          </a:solidFill>
                        </a:rPr>
                        <a:t>nform</a:t>
                      </a:r>
                      <a:r>
                        <a:rPr lang="en-US" baseline="0" dirty="0">
                          <a:solidFill>
                            <a:schemeClr val="tx1"/>
                          </a:solidFill>
                        </a:rPr>
                        <a:t> targeted remediation for students who are weak in specific areas</a:t>
                      </a:r>
                    </a:p>
                    <a:p>
                      <a:pPr marL="285750" indent="-285750">
                        <a:buFont typeface="Arial" panose="020B0604020202020204" pitchFamily="34" charset="0"/>
                        <a:buChar char="•"/>
                      </a:pPr>
                      <a:r>
                        <a:rPr lang="en-US" baseline="0" dirty="0">
                          <a:solidFill>
                            <a:schemeClr val="tx1"/>
                          </a:solidFill>
                        </a:rPr>
                        <a:t>To highlight strengths and weaknesses in curriculum and instruction</a:t>
                      </a:r>
                    </a:p>
                    <a:p>
                      <a:pPr marL="285750" indent="-285750">
                        <a:buFont typeface="Arial" panose="020B0604020202020204" pitchFamily="34" charset="0"/>
                        <a:buChar char="•"/>
                      </a:pPr>
                      <a:r>
                        <a:rPr lang="en-US" baseline="0" dirty="0">
                          <a:solidFill>
                            <a:schemeClr val="tx1"/>
                          </a:solidFill>
                        </a:rPr>
                        <a:t>For reporting to parents and students</a:t>
                      </a:r>
                      <a:endParaRPr lang="en-US" dirty="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67143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descr="Three column table.&#10;First column: type of assessment: weekly tests, quizzes.&#10;Second column: Description, 1st bullet: measure short-term goals, lesson goals; 2nd bullet; compare students' current learning status to short-term goals. Third column: How are data used?: first bullet, to inform the next day's or next week's instruction; 2nd bullet, to adjust gouping of students"/>
          <p:cNvGraphicFramePr>
            <a:graphicFrameLocks noGrp="1"/>
          </p:cNvGraphicFramePr>
          <p:nvPr>
            <p:ph idx="1"/>
            <p:extLst>
              <p:ext uri="{D42A27DB-BD31-4B8C-83A1-F6EECF244321}">
                <p14:modId xmlns:p14="http://schemas.microsoft.com/office/powerpoint/2010/main" val="4201750132"/>
              </p:ext>
            </p:extLst>
          </p:nvPr>
        </p:nvGraphicFramePr>
        <p:xfrm>
          <a:off x="457200" y="1600200"/>
          <a:ext cx="8305800" cy="2144643"/>
        </p:xfrm>
        <a:graphic>
          <a:graphicData uri="http://schemas.openxmlformats.org/drawingml/2006/table">
            <a:tbl>
              <a:tblPr firstRow="1" bandRow="1">
                <a:tableStyleId>{5C22544A-7EE6-4342-B048-85BDC9FD1C3A}</a:tableStyleId>
              </a:tblPr>
              <a:tblGrid>
                <a:gridCol w="2768600">
                  <a:extLst>
                    <a:ext uri="{9D8B030D-6E8A-4147-A177-3AD203B41FA5}">
                      <a16:colId xmlns:a16="http://schemas.microsoft.com/office/drawing/2014/main" val="20000"/>
                    </a:ext>
                  </a:extLst>
                </a:gridCol>
                <a:gridCol w="2768600">
                  <a:extLst>
                    <a:ext uri="{9D8B030D-6E8A-4147-A177-3AD203B41FA5}">
                      <a16:colId xmlns:a16="http://schemas.microsoft.com/office/drawing/2014/main" val="20001"/>
                    </a:ext>
                  </a:extLst>
                </a:gridCol>
                <a:gridCol w="2768600">
                  <a:extLst>
                    <a:ext uri="{9D8B030D-6E8A-4147-A177-3AD203B41FA5}">
                      <a16:colId xmlns:a16="http://schemas.microsoft.com/office/drawing/2014/main" val="20002"/>
                    </a:ext>
                  </a:extLst>
                </a:gridCol>
              </a:tblGrid>
              <a:tr h="681603">
                <a:tc>
                  <a:txBody>
                    <a:bodyPr/>
                    <a:lstStyle/>
                    <a:p>
                      <a:r>
                        <a:rPr lang="en-US" dirty="0">
                          <a:solidFill>
                            <a:schemeClr val="tx1"/>
                          </a:solidFill>
                        </a:rPr>
                        <a:t>Type of assessment</a:t>
                      </a:r>
                      <a:r>
                        <a:rPr lang="en-US" baseline="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How are data used?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948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Weekly tests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Quizzes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dirty="0">
                          <a:solidFill>
                            <a:schemeClr val="tx1"/>
                          </a:solidFill>
                        </a:rPr>
                        <a:t>Measure short-term goals,</a:t>
                      </a:r>
                      <a:r>
                        <a:rPr lang="en-US" baseline="0" dirty="0">
                          <a:solidFill>
                            <a:schemeClr val="tx1"/>
                          </a:solidFill>
                        </a:rPr>
                        <a:t> lesson goals</a:t>
                      </a:r>
                    </a:p>
                    <a:p>
                      <a:pPr marL="285750" indent="-285750">
                        <a:buFont typeface="Arial" panose="020B0604020202020204" pitchFamily="34" charset="0"/>
                        <a:buChar char="•"/>
                      </a:pPr>
                      <a:r>
                        <a:rPr lang="en-US" baseline="0" dirty="0">
                          <a:solidFill>
                            <a:schemeClr val="tx1"/>
                          </a:solidFill>
                        </a:rPr>
                        <a:t>Compare students’ current learning status to short-term goals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dirty="0">
                          <a:solidFill>
                            <a:schemeClr val="tx1"/>
                          </a:solidFill>
                        </a:rPr>
                        <a:t>To</a:t>
                      </a:r>
                      <a:r>
                        <a:rPr lang="en-US" baseline="0" dirty="0">
                          <a:solidFill>
                            <a:schemeClr val="tx1"/>
                          </a:solidFill>
                        </a:rPr>
                        <a:t> i</a:t>
                      </a:r>
                      <a:r>
                        <a:rPr lang="en-US" dirty="0">
                          <a:solidFill>
                            <a:schemeClr val="tx1"/>
                          </a:solidFill>
                        </a:rPr>
                        <a:t>nform the next day’s</a:t>
                      </a:r>
                      <a:r>
                        <a:rPr lang="en-US" baseline="0" dirty="0">
                          <a:solidFill>
                            <a:schemeClr val="tx1"/>
                          </a:solidFill>
                        </a:rPr>
                        <a:t> or </a:t>
                      </a:r>
                      <a:r>
                        <a:rPr lang="en-US" dirty="0">
                          <a:solidFill>
                            <a:schemeClr val="tx1"/>
                          </a:solidFill>
                        </a:rPr>
                        <a:t>next week’s instruction</a:t>
                      </a:r>
                    </a:p>
                    <a:p>
                      <a:pPr marL="285750" indent="-285750">
                        <a:buFont typeface="Arial" panose="020B0604020202020204" pitchFamily="34" charset="0"/>
                        <a:buChar char="•"/>
                      </a:pPr>
                      <a:r>
                        <a:rPr lang="en-US" dirty="0">
                          <a:solidFill>
                            <a:schemeClr val="tx1"/>
                          </a:solidFill>
                        </a:rPr>
                        <a:t>To</a:t>
                      </a:r>
                      <a:r>
                        <a:rPr lang="en-US" baseline="0" dirty="0">
                          <a:solidFill>
                            <a:schemeClr val="tx1"/>
                          </a:solidFill>
                        </a:rPr>
                        <a:t> a</a:t>
                      </a:r>
                      <a:r>
                        <a:rPr lang="en-US" dirty="0">
                          <a:solidFill>
                            <a:schemeClr val="tx1"/>
                          </a:solidFill>
                        </a:rPr>
                        <a:t>djust grouping of</a:t>
                      </a:r>
                      <a:r>
                        <a:rPr lang="en-US" baseline="0" dirty="0">
                          <a:solidFill>
                            <a:schemeClr val="tx1"/>
                          </a:solidFill>
                        </a:rPr>
                        <a:t> students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5" name="Title 1"/>
          <p:cNvSpPr>
            <a:spLocks noGrp="1"/>
          </p:cNvSpPr>
          <p:nvPr>
            <p:ph type="title"/>
          </p:nvPr>
        </p:nvSpPr>
        <p:spPr/>
        <p:txBody>
          <a:bodyPr/>
          <a:lstStyle/>
          <a:p>
            <a:r>
              <a:rPr lang="en-US" dirty="0"/>
              <a:t>Examples of Assessment Types (e)</a:t>
            </a:r>
          </a:p>
        </p:txBody>
      </p:sp>
    </p:spTree>
    <p:extLst>
      <p:ext uri="{BB962C8B-B14F-4D97-AF65-F5344CB8AC3E}">
        <p14:creationId xmlns:p14="http://schemas.microsoft.com/office/powerpoint/2010/main" val="42727479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a:t>Examples of Assessment Types (f)</a:t>
            </a:r>
          </a:p>
        </p:txBody>
      </p:sp>
      <p:graphicFrame>
        <p:nvGraphicFramePr>
          <p:cNvPr id="5" name="Content Placeholder 4" descr="Three column table, from left to right.&#10;First column: type of assessment: formative assessment, minute-by-minute assessment in the classroom. Second column: Description: 1st bullet, measure short-term goals, lesson goals; second bullet, compare each student's current learning status to goals. Third column, How are data used?: 1st bullet, to inform immediate instruction; 2nd bullet, to adjust instruction and close existing gap between what student currently knows and what student needs to know; 3rd bullet, to identify misconceptions; 4th bullet, to uncover missing building blocks; 5th bullet, to move student learning closer to the goals during instruction"/>
          <p:cNvGraphicFramePr>
            <a:graphicFrameLocks noGrp="1"/>
          </p:cNvGraphicFramePr>
          <p:nvPr>
            <p:ph idx="1"/>
            <p:extLst>
              <p:ext uri="{D42A27DB-BD31-4B8C-83A1-F6EECF244321}">
                <p14:modId xmlns:p14="http://schemas.microsoft.com/office/powerpoint/2010/main" val="2771329165"/>
              </p:ext>
            </p:extLst>
          </p:nvPr>
        </p:nvGraphicFramePr>
        <p:xfrm>
          <a:off x="457200" y="1600200"/>
          <a:ext cx="8305800" cy="4887843"/>
        </p:xfrm>
        <a:graphic>
          <a:graphicData uri="http://schemas.openxmlformats.org/drawingml/2006/table">
            <a:tbl>
              <a:tblPr firstRow="1" bandRow="1">
                <a:tableStyleId>{5C22544A-7EE6-4342-B048-85BDC9FD1C3A}</a:tableStyleId>
              </a:tblPr>
              <a:tblGrid>
                <a:gridCol w="2768600">
                  <a:extLst>
                    <a:ext uri="{9D8B030D-6E8A-4147-A177-3AD203B41FA5}">
                      <a16:colId xmlns:a16="http://schemas.microsoft.com/office/drawing/2014/main" val="20000"/>
                    </a:ext>
                  </a:extLst>
                </a:gridCol>
                <a:gridCol w="2768600">
                  <a:extLst>
                    <a:ext uri="{9D8B030D-6E8A-4147-A177-3AD203B41FA5}">
                      <a16:colId xmlns:a16="http://schemas.microsoft.com/office/drawing/2014/main" val="20001"/>
                    </a:ext>
                  </a:extLst>
                </a:gridCol>
                <a:gridCol w="2768600">
                  <a:extLst>
                    <a:ext uri="{9D8B030D-6E8A-4147-A177-3AD203B41FA5}">
                      <a16:colId xmlns:a16="http://schemas.microsoft.com/office/drawing/2014/main" val="20002"/>
                    </a:ext>
                  </a:extLst>
                </a:gridCol>
              </a:tblGrid>
              <a:tr h="681603">
                <a:tc>
                  <a:txBody>
                    <a:bodyPr/>
                    <a:lstStyle/>
                    <a:p>
                      <a:r>
                        <a:rPr lang="en-US" dirty="0">
                          <a:solidFill>
                            <a:schemeClr val="tx1"/>
                          </a:solidFill>
                        </a:rPr>
                        <a:t>Type of assessment</a:t>
                      </a:r>
                      <a:r>
                        <a:rPr lang="en-US" baseline="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How are data used?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661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Formative assessment; minute-by-minute assessment in the classroom</a:t>
                      </a: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dirty="0">
                          <a:solidFill>
                            <a:schemeClr val="tx1"/>
                          </a:solidFill>
                        </a:rPr>
                        <a:t>Measure</a:t>
                      </a:r>
                      <a:r>
                        <a:rPr lang="en-US" baseline="0" dirty="0">
                          <a:solidFill>
                            <a:schemeClr val="tx1"/>
                          </a:solidFill>
                        </a:rPr>
                        <a:t> s</a:t>
                      </a:r>
                      <a:r>
                        <a:rPr lang="en-US" dirty="0">
                          <a:solidFill>
                            <a:schemeClr val="tx1"/>
                          </a:solidFill>
                        </a:rPr>
                        <a:t>hort-term goals, lesson</a:t>
                      </a:r>
                      <a:r>
                        <a:rPr lang="en-US" baseline="0" dirty="0">
                          <a:solidFill>
                            <a:schemeClr val="tx1"/>
                          </a:solidFill>
                        </a:rPr>
                        <a:t> goals</a:t>
                      </a:r>
                    </a:p>
                    <a:p>
                      <a:pPr marL="285750" indent="-285750">
                        <a:buFont typeface="Arial" panose="020B0604020202020204" pitchFamily="34" charset="0"/>
                        <a:buChar char="•"/>
                      </a:pPr>
                      <a:r>
                        <a:rPr lang="en-US" baseline="0" dirty="0">
                          <a:solidFill>
                            <a:schemeClr val="tx1"/>
                          </a:solidFill>
                        </a:rPr>
                        <a:t>Compare each student’s current learning status to goals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chemeClr val="tx1"/>
                          </a:solidFill>
                        </a:rPr>
                        <a:t>To</a:t>
                      </a:r>
                      <a:r>
                        <a:rPr lang="en-US" baseline="0" dirty="0">
                          <a:solidFill>
                            <a:schemeClr val="tx1"/>
                          </a:solidFill>
                        </a:rPr>
                        <a:t> i</a:t>
                      </a:r>
                      <a:r>
                        <a:rPr lang="en-US" dirty="0">
                          <a:solidFill>
                            <a:schemeClr val="tx1"/>
                          </a:solidFill>
                        </a:rPr>
                        <a:t>nform immediate</a:t>
                      </a:r>
                      <a:r>
                        <a:rPr lang="en-US" baseline="0" dirty="0">
                          <a:solidFill>
                            <a:schemeClr val="tx1"/>
                          </a:solidFill>
                        </a:rPr>
                        <a:t> instruction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solidFill>
                            <a:schemeClr val="tx1"/>
                          </a:solidFill>
                        </a:rPr>
                        <a:t>To adjust instruction and close existing gap between what student currently knows and what student needs to learn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solidFill>
                            <a:schemeClr val="tx1"/>
                          </a:solidFill>
                        </a:rPr>
                        <a:t>To identify individual misconceptions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solidFill>
                            <a:schemeClr val="tx1"/>
                          </a:solidFill>
                        </a:rPr>
                        <a:t>To uncover missing building blocks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solidFill>
                            <a:schemeClr val="tx1"/>
                          </a:solidFill>
                        </a:rPr>
                        <a:t>To move student learning closer to the goals during instruction</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3261913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Summative vs. Formative (c)</a:t>
            </a:r>
          </a:p>
        </p:txBody>
      </p:sp>
      <p:sp>
        <p:nvSpPr>
          <p:cNvPr id="4" name="TextBox 3"/>
          <p:cNvSpPr txBox="1"/>
          <p:nvPr/>
        </p:nvSpPr>
        <p:spPr>
          <a:xfrm>
            <a:off x="609600" y="1447800"/>
            <a:ext cx="8001000" cy="3539430"/>
          </a:xfrm>
          <a:prstGeom prst="rect">
            <a:avLst/>
          </a:prstGeom>
          <a:noFill/>
        </p:spPr>
        <p:txBody>
          <a:bodyPr wrap="square" rtlCol="0">
            <a:spAutoFit/>
          </a:bodyPr>
          <a:lstStyle/>
          <a:p>
            <a:r>
              <a:rPr lang="en-US" sz="3200" dirty="0"/>
              <a:t>Implementing summative assessment results in a loss of instructional time. The teacher must stop instruction in order to administer the summative assessment.</a:t>
            </a:r>
          </a:p>
          <a:p>
            <a:endParaRPr lang="en-US" sz="3200" dirty="0"/>
          </a:p>
          <a:p>
            <a:r>
              <a:rPr lang="en-US" sz="3200" dirty="0"/>
              <a:t>Implementing formative assessment should </a:t>
            </a:r>
            <a:r>
              <a:rPr lang="en-US" sz="3200" u="sng" dirty="0"/>
              <a:t>not</a:t>
            </a:r>
            <a:r>
              <a:rPr lang="en-US" sz="3200" dirty="0"/>
              <a:t> result in a loss of instructional time.</a:t>
            </a:r>
          </a:p>
        </p:txBody>
      </p:sp>
    </p:spTree>
    <p:extLst>
      <p:ext uri="{BB962C8B-B14F-4D97-AF65-F5344CB8AC3E}">
        <p14:creationId xmlns:p14="http://schemas.microsoft.com/office/powerpoint/2010/main" val="3035211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Summative vs. Formative (a)</a:t>
            </a:r>
          </a:p>
        </p:txBody>
      </p:sp>
      <p:pic>
        <p:nvPicPr>
          <p:cNvPr id="4" name="Picture 2" descr="http://image.slidesharecdn.com/cdocumentsandsettingsjcheekdesktopformativeassessmentsummativevsformative-090723103110-phpapp02/95/formative-assessment-vs-summative-assessment-2-728.jpg?cb=124836311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91920" y="1371599"/>
            <a:ext cx="6502400" cy="4876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83552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91600" cy="1143000"/>
          </a:xfrm>
        </p:spPr>
        <p:txBody>
          <a:bodyPr>
            <a:normAutofit fontScale="90000"/>
          </a:bodyPr>
          <a:lstStyle/>
          <a:p>
            <a:r>
              <a:rPr lang="en-US" dirty="0"/>
              <a:t>Why is Formative Assessment                      Important?</a:t>
            </a:r>
          </a:p>
        </p:txBody>
      </p:sp>
      <p:sp>
        <p:nvSpPr>
          <p:cNvPr id="3" name="Content Placeholder 2"/>
          <p:cNvSpPr>
            <a:spLocks noGrp="1"/>
          </p:cNvSpPr>
          <p:nvPr>
            <p:ph idx="1"/>
          </p:nvPr>
        </p:nvSpPr>
        <p:spPr>
          <a:xfrm>
            <a:off x="457200" y="1646237"/>
            <a:ext cx="8229600" cy="4525963"/>
          </a:xfrm>
        </p:spPr>
        <p:txBody>
          <a:bodyPr>
            <a:normAutofit fontScale="85000" lnSpcReduction="20000"/>
          </a:bodyPr>
          <a:lstStyle/>
          <a:p>
            <a:r>
              <a:rPr lang="en-US" dirty="0"/>
              <a:t>Continuously gathering evidence during the course of instruction helps ensure that each student is moving toward the desired goals.</a:t>
            </a:r>
          </a:p>
          <a:p>
            <a:r>
              <a:rPr lang="en-US" dirty="0"/>
              <a:t>Formative assessment may decrease the need for remediation. </a:t>
            </a:r>
          </a:p>
          <a:p>
            <a:r>
              <a:rPr lang="en-US" dirty="0"/>
              <a:t>Closing the gap during instruction is more efficient than waiting for results of a summative assessment to determine which students have not met the learning goals.</a:t>
            </a:r>
          </a:p>
          <a:p>
            <a:r>
              <a:rPr lang="en-US" dirty="0"/>
              <a:t>Formative assessment may decrease the dependence on some assessments that, when administered, require  a loss of instructional time.</a:t>
            </a:r>
          </a:p>
        </p:txBody>
      </p:sp>
    </p:spTree>
    <p:extLst>
      <p:ext uri="{BB962C8B-B14F-4D97-AF65-F5344CB8AC3E}">
        <p14:creationId xmlns:p14="http://schemas.microsoft.com/office/powerpoint/2010/main" val="38906709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Closer Look at </a:t>
            </a:r>
            <a:br>
              <a:rPr lang="en-US" dirty="0"/>
            </a:br>
            <a:r>
              <a:rPr lang="en-US" dirty="0"/>
              <a:t>Formative Assessment</a:t>
            </a:r>
          </a:p>
        </p:txBody>
      </p:sp>
      <p:sp>
        <p:nvSpPr>
          <p:cNvPr id="3" name="Content Placeholder 2"/>
          <p:cNvSpPr>
            <a:spLocks noGrp="1"/>
          </p:cNvSpPr>
          <p:nvPr>
            <p:ph idx="1"/>
          </p:nvPr>
        </p:nvSpPr>
        <p:spPr>
          <a:xfrm>
            <a:off x="457200" y="1798637"/>
            <a:ext cx="8229600" cy="4525963"/>
          </a:xfrm>
        </p:spPr>
        <p:txBody>
          <a:bodyPr/>
          <a:lstStyle/>
          <a:p>
            <a:pPr>
              <a:buNone/>
            </a:pPr>
            <a:r>
              <a:rPr lang="en-US" dirty="0"/>
              <a:t>We will consider:</a:t>
            </a:r>
          </a:p>
          <a:p>
            <a:r>
              <a:rPr lang="en-US" dirty="0"/>
              <a:t>Classroom culture and structure</a:t>
            </a:r>
          </a:p>
          <a:p>
            <a:r>
              <a:rPr lang="en-US" dirty="0"/>
              <a:t>The teacher’s role </a:t>
            </a:r>
          </a:p>
          <a:p>
            <a:r>
              <a:rPr lang="en-US" dirty="0"/>
              <a:t>The student’s role, both as an individual learner and as a peer to other learners</a:t>
            </a:r>
          </a:p>
        </p:txBody>
      </p:sp>
    </p:spTree>
    <p:extLst>
      <p:ext uri="{BB962C8B-B14F-4D97-AF65-F5344CB8AC3E}">
        <p14:creationId xmlns:p14="http://schemas.microsoft.com/office/powerpoint/2010/main" val="37839545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Classroom Culture (a)</a:t>
            </a:r>
          </a:p>
        </p:txBody>
      </p:sp>
      <p:sp>
        <p:nvSpPr>
          <p:cNvPr id="3" name="Content Placeholder 2"/>
          <p:cNvSpPr>
            <a:spLocks noGrp="1"/>
          </p:cNvSpPr>
          <p:nvPr>
            <p:ph idx="1"/>
          </p:nvPr>
        </p:nvSpPr>
        <p:spPr/>
        <p:txBody>
          <a:bodyPr>
            <a:normAutofit/>
          </a:bodyPr>
          <a:lstStyle/>
          <a:p>
            <a:pPr lvl="1">
              <a:buFont typeface="Arial" pitchFamily="34" charset="0"/>
              <a:buChar char="•"/>
            </a:pPr>
            <a:r>
              <a:rPr lang="en-US" dirty="0"/>
              <a:t>Teacher attributes and beliefs about learners and learning are associated with the characteristics of a classroom culture that supports formative assessment strategies.</a:t>
            </a:r>
          </a:p>
          <a:p>
            <a:pPr lvl="1">
              <a:buFont typeface="Arial" pitchFamily="34" charset="0"/>
              <a:buChar char="•"/>
            </a:pPr>
            <a:r>
              <a:rPr lang="en-US" dirty="0"/>
              <a:t>Students’ attitudes and beliefs about themselves and about learning are part of the classroom culture.</a:t>
            </a:r>
          </a:p>
        </p:txBody>
      </p:sp>
    </p:spTree>
    <p:extLst>
      <p:ext uri="{BB962C8B-B14F-4D97-AF65-F5344CB8AC3E}">
        <p14:creationId xmlns:p14="http://schemas.microsoft.com/office/powerpoint/2010/main" val="41897493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dirty="0"/>
              <a:t>Classroom Culture (b)</a:t>
            </a:r>
          </a:p>
        </p:txBody>
      </p:sp>
      <p:sp>
        <p:nvSpPr>
          <p:cNvPr id="3" name="Content Placeholder 2"/>
          <p:cNvSpPr>
            <a:spLocks noGrp="1"/>
          </p:cNvSpPr>
          <p:nvPr>
            <p:ph idx="1"/>
          </p:nvPr>
        </p:nvSpPr>
        <p:spPr>
          <a:xfrm>
            <a:off x="457200" y="1112837"/>
            <a:ext cx="8229600" cy="4525963"/>
          </a:xfrm>
        </p:spPr>
        <p:txBody>
          <a:bodyPr>
            <a:normAutofit lnSpcReduction="10000"/>
          </a:bodyPr>
          <a:lstStyle/>
          <a:p>
            <a:pPr marL="0" indent="0">
              <a:buNone/>
            </a:pPr>
            <a:r>
              <a:rPr lang="en-US" dirty="0"/>
              <a:t>A classroom culture that supports formative assessment is characterized by:</a:t>
            </a:r>
          </a:p>
          <a:p>
            <a:r>
              <a:rPr lang="en-US" dirty="0"/>
              <a:t>an expectation that all students learn</a:t>
            </a:r>
          </a:p>
          <a:p>
            <a:r>
              <a:rPr lang="en-US" dirty="0"/>
              <a:t>intellectual rigor</a:t>
            </a:r>
          </a:p>
          <a:p>
            <a:r>
              <a:rPr lang="en-US" dirty="0"/>
              <a:t>shared responsibility for learning</a:t>
            </a:r>
          </a:p>
          <a:p>
            <a:r>
              <a:rPr lang="en-US" dirty="0"/>
              <a:t>mutual trust</a:t>
            </a:r>
          </a:p>
          <a:p>
            <a:r>
              <a:rPr lang="en-US" dirty="0"/>
              <a:t>models of positive interactions</a:t>
            </a:r>
          </a:p>
          <a:p>
            <a:r>
              <a:rPr lang="en-US" dirty="0"/>
              <a:t>supportive, collaborative relationships</a:t>
            </a:r>
          </a:p>
          <a:p>
            <a:pPr marL="0" indent="0">
              <a:buNone/>
            </a:pPr>
            <a:endParaRPr lang="en-US" dirty="0"/>
          </a:p>
        </p:txBody>
      </p:sp>
      <p:sp>
        <p:nvSpPr>
          <p:cNvPr id="4" name="TextBox 3"/>
          <p:cNvSpPr txBox="1"/>
          <p:nvPr/>
        </p:nvSpPr>
        <p:spPr>
          <a:xfrm>
            <a:off x="381000" y="5429071"/>
            <a:ext cx="7924800" cy="1200329"/>
          </a:xfrm>
          <a:prstGeom prst="rect">
            <a:avLst/>
          </a:prstGeom>
          <a:noFill/>
        </p:spPr>
        <p:txBody>
          <a:bodyPr wrap="square" rtlCol="0">
            <a:spAutoFit/>
          </a:bodyPr>
          <a:lstStyle/>
          <a:p>
            <a:r>
              <a:rPr lang="en-US" dirty="0"/>
              <a:t>The Assessment and Accountability Comprehensive Center and The North Central Comprehensive Center at </a:t>
            </a:r>
            <a:r>
              <a:rPr lang="en-US" dirty="0" err="1"/>
              <a:t>McREL</a:t>
            </a:r>
            <a:r>
              <a:rPr lang="en-US" dirty="0"/>
              <a:t>. (2012). </a:t>
            </a:r>
            <a:r>
              <a:rPr lang="en-US" i="1" dirty="0"/>
              <a:t>Formative assessment program: Assisting teachers to support student achievement. </a:t>
            </a:r>
          </a:p>
          <a:p>
            <a:endParaRPr lang="en-US" dirty="0"/>
          </a:p>
        </p:txBody>
      </p:sp>
    </p:spTree>
    <p:extLst>
      <p:ext uri="{BB962C8B-B14F-4D97-AF65-F5344CB8AC3E}">
        <p14:creationId xmlns:p14="http://schemas.microsoft.com/office/powerpoint/2010/main" val="17391151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dirty="0"/>
              <a:t>Classroom structures need to be designed in a manner that are supportive of formative assessment. </a:t>
            </a:r>
          </a:p>
          <a:p>
            <a:r>
              <a:rPr lang="en-US" dirty="0"/>
              <a:t>Will the physical environment foster or hamper planned interactions (teacher-student and student-student)?</a:t>
            </a:r>
          </a:p>
          <a:p>
            <a:r>
              <a:rPr lang="en-US" dirty="0"/>
              <a:t>Have appropriate interactions been modeled for students? What scaffolding is planned (e.g. sentence starters, voice level and tone reminders, etc.)?</a:t>
            </a:r>
          </a:p>
        </p:txBody>
      </p:sp>
      <p:sp>
        <p:nvSpPr>
          <p:cNvPr id="4" name="Title 3"/>
          <p:cNvSpPr>
            <a:spLocks noGrp="1"/>
          </p:cNvSpPr>
          <p:nvPr>
            <p:ph type="title"/>
          </p:nvPr>
        </p:nvSpPr>
        <p:spPr/>
        <p:txBody>
          <a:bodyPr/>
          <a:lstStyle/>
          <a:p>
            <a:r>
              <a:rPr lang="en-US" dirty="0"/>
              <a:t>Classroom Structures</a:t>
            </a:r>
          </a:p>
        </p:txBody>
      </p:sp>
    </p:spTree>
    <p:extLst>
      <p:ext uri="{BB962C8B-B14F-4D97-AF65-F5344CB8AC3E}">
        <p14:creationId xmlns:p14="http://schemas.microsoft.com/office/powerpoint/2010/main" val="13329537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Progressions</a:t>
            </a:r>
          </a:p>
        </p:txBody>
      </p:sp>
      <p:sp>
        <p:nvSpPr>
          <p:cNvPr id="3" name="Content Placeholder 2"/>
          <p:cNvSpPr>
            <a:spLocks noGrp="1"/>
          </p:cNvSpPr>
          <p:nvPr>
            <p:ph idx="1"/>
          </p:nvPr>
        </p:nvSpPr>
        <p:spPr>
          <a:xfrm>
            <a:off x="457200" y="1447800"/>
            <a:ext cx="8382000" cy="4525963"/>
          </a:xfrm>
        </p:spPr>
        <p:txBody>
          <a:bodyPr>
            <a:normAutofit/>
          </a:bodyPr>
          <a:lstStyle/>
          <a:p>
            <a:pPr marL="0" indent="0">
              <a:buNone/>
            </a:pPr>
            <a:r>
              <a:rPr lang="en-US" dirty="0"/>
              <a:t>Learning progressions:</a:t>
            </a:r>
          </a:p>
          <a:p>
            <a:r>
              <a:rPr lang="en-US" dirty="0"/>
              <a:t>provide a framework for formative assessment</a:t>
            </a:r>
          </a:p>
          <a:p>
            <a:r>
              <a:rPr lang="en-US" dirty="0"/>
              <a:t>describe the way that an idea develops and what it looks like as it develops</a:t>
            </a:r>
          </a:p>
          <a:p>
            <a:pPr marL="0" indent="0">
              <a:buNone/>
            </a:pPr>
            <a:endParaRPr lang="en-US" dirty="0"/>
          </a:p>
          <a:p>
            <a:pPr marL="0" indent="0">
              <a:buNone/>
            </a:pPr>
            <a:r>
              <a:rPr lang="en-US" b="1" dirty="0"/>
              <a:t>The ability to develop a learning progression requires both extensive content knowledge as well as an understanding of how students learn.</a:t>
            </a:r>
          </a:p>
          <a:p>
            <a:endParaRPr lang="en-US" dirty="0"/>
          </a:p>
        </p:txBody>
      </p:sp>
    </p:spTree>
    <p:extLst>
      <p:ext uri="{BB962C8B-B14F-4D97-AF65-F5344CB8AC3E}">
        <p14:creationId xmlns:p14="http://schemas.microsoft.com/office/powerpoint/2010/main" val="23440833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600" dirty="0"/>
              <a:t>Learning Progression Example</a:t>
            </a:r>
          </a:p>
        </p:txBody>
      </p:sp>
      <p:sp>
        <p:nvSpPr>
          <p:cNvPr id="3" name="Content Placeholder 2"/>
          <p:cNvSpPr>
            <a:spLocks noGrp="1"/>
          </p:cNvSpPr>
          <p:nvPr>
            <p:ph idx="1"/>
          </p:nvPr>
        </p:nvSpPr>
        <p:spPr/>
        <p:txBody>
          <a:bodyPr/>
          <a:lstStyle/>
          <a:p>
            <a:endParaRPr lang="en-US"/>
          </a:p>
        </p:txBody>
      </p:sp>
      <p:pic>
        <p:nvPicPr>
          <p:cNvPr id="4" name="Picture 2" descr="Image of learning progression for comparing and representing equivalent fractio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679044"/>
            <a:ext cx="8839200" cy="61789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791824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3600" dirty="0"/>
              <a:t>Learning Progression Example part 2</a:t>
            </a:r>
          </a:p>
        </p:txBody>
      </p:sp>
      <p:pic>
        <p:nvPicPr>
          <p:cNvPr id="4" name="Picture 2" descr="Table shows the Essential Knowledge and Skills from the Curriculum Framework for grade 4 mathematics as shown in the 2009 Mathematics Standards of Learning (SOL), SOL 4.2a: Compare and order fractions and mixed number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533400"/>
            <a:ext cx="2738118" cy="6248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711244" y="581561"/>
            <a:ext cx="5243514" cy="1323439"/>
          </a:xfrm>
          <a:prstGeom prst="rect">
            <a:avLst/>
          </a:prstGeom>
          <a:noFill/>
        </p:spPr>
        <p:txBody>
          <a:bodyPr wrap="square" rtlCol="0">
            <a:spAutoFit/>
          </a:bodyPr>
          <a:lstStyle/>
          <a:p>
            <a:pPr marL="285750" indent="-285750">
              <a:buFont typeface="Arial" panose="020B0604020202020204" pitchFamily="34" charset="0"/>
              <a:buChar char="•"/>
            </a:pPr>
            <a:r>
              <a:rPr lang="en-US" sz="2000" b="1" dirty="0"/>
              <a:t>Compare and order fractions having denominators of 12 or less, using manipulative models and drawings, such as region/area models.</a:t>
            </a:r>
          </a:p>
        </p:txBody>
      </p:sp>
      <mc:AlternateContent xmlns:mc="http://schemas.openxmlformats.org/markup-compatibility/2006" xmlns:a14="http://schemas.microsoft.com/office/drawing/2010/main">
        <mc:Choice Requires="a14">
          <p:sp>
            <p:nvSpPr>
              <p:cNvPr id="6" name="TextBox 5"/>
              <p:cNvSpPr txBox="1"/>
              <p:nvPr/>
            </p:nvSpPr>
            <p:spPr>
              <a:xfrm>
                <a:off x="3706296" y="1895505"/>
                <a:ext cx="5243514" cy="1152495"/>
              </a:xfrm>
              <a:prstGeom prst="rect">
                <a:avLst/>
              </a:prstGeom>
              <a:noFill/>
            </p:spPr>
            <p:txBody>
              <a:bodyPr wrap="square" rtlCol="0">
                <a:spAutoFit/>
              </a:bodyPr>
              <a:lstStyle/>
              <a:p>
                <a:pPr marL="285750" indent="-285750">
                  <a:buFont typeface="Arial" panose="020B0604020202020204" pitchFamily="34" charset="0"/>
                  <a:buChar char="•"/>
                </a:pPr>
                <a:r>
                  <a:rPr lang="en-US" sz="2000" b="1" dirty="0"/>
                  <a:t>Compare and order fractions with like denominators by comparing number of parts (numerators) (e.g., </a:t>
                </a:r>
                <a14:m>
                  <m:oMath xmlns:m="http://schemas.openxmlformats.org/officeDocument/2006/math">
                    <m:f>
                      <m:fPr>
                        <m:ctrlPr>
                          <a:rPr lang="en-US" sz="2000" b="1" i="1" smtClean="0">
                            <a:latin typeface="Cambria Math" panose="02040503050406030204" pitchFamily="18" charset="0"/>
                          </a:rPr>
                        </m:ctrlPr>
                      </m:fPr>
                      <m:num>
                        <m:r>
                          <a:rPr lang="en-US" sz="2000" b="1" i="1" smtClean="0">
                            <a:latin typeface="Cambria Math"/>
                          </a:rPr>
                          <m:t>𝟏</m:t>
                        </m:r>
                      </m:num>
                      <m:den>
                        <m:r>
                          <a:rPr lang="en-US" sz="2000" b="1" i="1" smtClean="0">
                            <a:latin typeface="Cambria Math"/>
                          </a:rPr>
                          <m:t>𝟓</m:t>
                        </m:r>
                      </m:den>
                    </m:f>
                    <m:r>
                      <a:rPr lang="en-US" sz="2000" b="1" i="1" smtClean="0">
                        <a:latin typeface="Cambria Math"/>
                      </a:rPr>
                      <m:t>&lt; </m:t>
                    </m:r>
                    <m:f>
                      <m:fPr>
                        <m:ctrlPr>
                          <a:rPr lang="en-US" sz="2000" b="1" i="1" smtClean="0">
                            <a:latin typeface="Cambria Math" panose="02040503050406030204" pitchFamily="18" charset="0"/>
                          </a:rPr>
                        </m:ctrlPr>
                      </m:fPr>
                      <m:num>
                        <m:r>
                          <a:rPr lang="en-US" sz="2000" b="1" i="1" smtClean="0">
                            <a:latin typeface="Cambria Math"/>
                          </a:rPr>
                          <m:t>𝟑</m:t>
                        </m:r>
                      </m:num>
                      <m:den>
                        <m:r>
                          <a:rPr lang="en-US" sz="2000" b="1" i="1" smtClean="0">
                            <a:latin typeface="Cambria Math"/>
                          </a:rPr>
                          <m:t>𝟓</m:t>
                        </m:r>
                      </m:den>
                    </m:f>
                  </m:oMath>
                </a14:m>
                <a:r>
                  <a:rPr lang="en-US" sz="2000" b="1" dirty="0"/>
                  <a:t> ).</a:t>
                </a:r>
              </a:p>
            </p:txBody>
          </p:sp>
        </mc:Choice>
        <mc:Fallback xmlns="">
          <p:sp>
            <p:nvSpPr>
              <p:cNvPr id="6" name="TextBox 5"/>
              <p:cNvSpPr txBox="1">
                <a:spLocks noRot="1" noChangeAspect="1" noMove="1" noResize="1" noEditPoints="1" noAdjustHandles="1" noChangeArrowheads="1" noChangeShapeType="1" noTextEdit="1"/>
              </p:cNvSpPr>
              <p:nvPr/>
            </p:nvSpPr>
            <p:spPr>
              <a:xfrm>
                <a:off x="3706296" y="1895505"/>
                <a:ext cx="5243514" cy="1152495"/>
              </a:xfrm>
              <a:prstGeom prst="rect">
                <a:avLst/>
              </a:prstGeom>
              <a:blipFill>
                <a:blip r:embed="rId3"/>
                <a:stretch>
                  <a:fillRect l="-1047" t="-3175" r="-1395" b="-31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3711244" y="2971800"/>
                <a:ext cx="5243514" cy="1460272"/>
              </a:xfrm>
              <a:prstGeom prst="rect">
                <a:avLst/>
              </a:prstGeom>
              <a:noFill/>
            </p:spPr>
            <p:txBody>
              <a:bodyPr wrap="square" rtlCol="0">
                <a:spAutoFit/>
              </a:bodyPr>
              <a:lstStyle/>
              <a:p>
                <a:pPr marL="285750" indent="-285750">
                  <a:buFont typeface="Arial" panose="020B0604020202020204" pitchFamily="34" charset="0"/>
                  <a:buChar char="•"/>
                </a:pPr>
                <a:r>
                  <a:rPr lang="en-US" sz="2000" b="1" dirty="0"/>
                  <a:t>Compare and order fractions with like denominators and unlike denominators by comparing number the size of the parts (numerators) (e.g., </a:t>
                </a:r>
                <a14:m>
                  <m:oMath xmlns:m="http://schemas.openxmlformats.org/officeDocument/2006/math">
                    <m:f>
                      <m:fPr>
                        <m:ctrlPr>
                          <a:rPr lang="en-US" sz="2000" b="1" i="1" smtClean="0">
                            <a:latin typeface="Cambria Math" panose="02040503050406030204" pitchFamily="18" charset="0"/>
                          </a:rPr>
                        </m:ctrlPr>
                      </m:fPr>
                      <m:num>
                        <m:r>
                          <a:rPr lang="en-US" sz="2000" b="1" i="1" smtClean="0">
                            <a:latin typeface="Cambria Math"/>
                          </a:rPr>
                          <m:t>𝟑</m:t>
                        </m:r>
                      </m:num>
                      <m:den>
                        <m:r>
                          <a:rPr lang="en-US" sz="2000" b="1" i="1" smtClean="0">
                            <a:latin typeface="Cambria Math"/>
                          </a:rPr>
                          <m:t>𝟗</m:t>
                        </m:r>
                      </m:den>
                    </m:f>
                    <m:r>
                      <a:rPr lang="en-US" sz="2000" b="1" i="1" smtClean="0">
                        <a:latin typeface="Cambria Math"/>
                      </a:rPr>
                      <m:t>&lt; </m:t>
                    </m:r>
                    <m:f>
                      <m:fPr>
                        <m:ctrlPr>
                          <a:rPr lang="en-US" sz="2000" b="1" i="1" smtClean="0">
                            <a:latin typeface="Cambria Math" panose="02040503050406030204" pitchFamily="18" charset="0"/>
                          </a:rPr>
                        </m:ctrlPr>
                      </m:fPr>
                      <m:num>
                        <m:r>
                          <a:rPr lang="en-US" sz="2000" b="1" i="1" smtClean="0">
                            <a:latin typeface="Cambria Math"/>
                          </a:rPr>
                          <m:t>𝟑</m:t>
                        </m:r>
                      </m:num>
                      <m:den>
                        <m:r>
                          <a:rPr lang="en-US" sz="2000" b="1" i="1" smtClean="0">
                            <a:latin typeface="Cambria Math"/>
                          </a:rPr>
                          <m:t>𝟓</m:t>
                        </m:r>
                      </m:den>
                    </m:f>
                  </m:oMath>
                </a14:m>
                <a:r>
                  <a:rPr lang="en-US" sz="2000" b="1" dirty="0"/>
                  <a:t> ).</a:t>
                </a:r>
              </a:p>
            </p:txBody>
          </p:sp>
        </mc:Choice>
        <mc:Fallback xmlns="">
          <p:sp>
            <p:nvSpPr>
              <p:cNvPr id="7" name="TextBox 6"/>
              <p:cNvSpPr txBox="1">
                <a:spLocks noRot="1" noChangeAspect="1" noMove="1" noResize="1" noEditPoints="1" noAdjustHandles="1" noChangeArrowheads="1" noChangeShapeType="1" noTextEdit="1"/>
              </p:cNvSpPr>
              <p:nvPr/>
            </p:nvSpPr>
            <p:spPr>
              <a:xfrm>
                <a:off x="3711244" y="2971800"/>
                <a:ext cx="5243514" cy="1460272"/>
              </a:xfrm>
              <a:prstGeom prst="rect">
                <a:avLst/>
              </a:prstGeom>
              <a:blipFill>
                <a:blip r:embed="rId4"/>
                <a:stretch>
                  <a:fillRect l="-1047" t="-2510" b="-209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3733800" y="4419600"/>
                <a:ext cx="4758810" cy="2075825"/>
              </a:xfrm>
              <a:prstGeom prst="rect">
                <a:avLst/>
              </a:prstGeom>
              <a:noFill/>
            </p:spPr>
            <p:txBody>
              <a:bodyPr wrap="square" rtlCol="0">
                <a:spAutoFit/>
              </a:bodyPr>
              <a:lstStyle/>
              <a:p>
                <a:pPr marL="285750" indent="-285750">
                  <a:buFont typeface="Arial" panose="020B0604020202020204" pitchFamily="34" charset="0"/>
                  <a:buChar char="•"/>
                </a:pPr>
                <a:r>
                  <a:rPr lang="en-US" sz="2000" b="1" dirty="0"/>
                  <a:t>Compare and order fractions having unlike denominators of 12 or less by comparing the fractions to benchmarks (e.g., 0, </a:t>
                </a:r>
                <a14:m>
                  <m:oMath xmlns:m="http://schemas.openxmlformats.org/officeDocument/2006/math">
                    <m:f>
                      <m:fPr>
                        <m:ctrlPr>
                          <a:rPr lang="en-US" sz="2000" b="1" i="1">
                            <a:latin typeface="Cambria Math" panose="02040503050406030204" pitchFamily="18" charset="0"/>
                          </a:rPr>
                        </m:ctrlPr>
                      </m:fPr>
                      <m:num>
                        <m:r>
                          <a:rPr lang="en-US" sz="2000" b="1" i="1" smtClean="0">
                            <a:latin typeface="Cambria Math"/>
                          </a:rPr>
                          <m:t>𝟏</m:t>
                        </m:r>
                      </m:num>
                      <m:den>
                        <m:r>
                          <a:rPr lang="en-US" sz="2000" b="1" i="1" smtClean="0">
                            <a:latin typeface="Cambria Math"/>
                          </a:rPr>
                          <m:t>𝟐</m:t>
                        </m:r>
                      </m:den>
                    </m:f>
                  </m:oMath>
                </a14:m>
                <a:r>
                  <a:rPr lang="en-US" sz="2000" b="1" dirty="0"/>
                  <a:t>, or 1)  to determine their relationships to the benchmarks or by finding a common denominator.</a:t>
                </a:r>
              </a:p>
            </p:txBody>
          </p:sp>
        </mc:Choice>
        <mc:Fallback xmlns="">
          <p:sp>
            <p:nvSpPr>
              <p:cNvPr id="8" name="TextBox 7"/>
              <p:cNvSpPr txBox="1">
                <a:spLocks noRot="1" noChangeAspect="1" noMove="1" noResize="1" noEditPoints="1" noAdjustHandles="1" noChangeArrowheads="1" noChangeShapeType="1" noTextEdit="1"/>
              </p:cNvSpPr>
              <p:nvPr/>
            </p:nvSpPr>
            <p:spPr>
              <a:xfrm>
                <a:off x="3733800" y="4419600"/>
                <a:ext cx="4758810" cy="2075825"/>
              </a:xfrm>
              <a:prstGeom prst="rect">
                <a:avLst/>
              </a:prstGeom>
              <a:blipFill>
                <a:blip r:embed="rId5"/>
                <a:stretch>
                  <a:fillRect l="-1154" t="-1466" b="-4106"/>
                </a:stretch>
              </a:blipFill>
            </p:spPr>
            <p:txBody>
              <a:bodyPr/>
              <a:lstStyle/>
              <a:p>
                <a:r>
                  <a:rPr lang="en-US">
                    <a:noFill/>
                  </a:rPr>
                  <a:t> </a:t>
                </a:r>
              </a:p>
            </p:txBody>
          </p:sp>
        </mc:Fallback>
      </mc:AlternateContent>
    </p:spTree>
    <p:extLst>
      <p:ext uri="{BB962C8B-B14F-4D97-AF65-F5344CB8AC3E}">
        <p14:creationId xmlns:p14="http://schemas.microsoft.com/office/powerpoint/2010/main" val="1031713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0-#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0-#ppt_w/2"/>
                                          </p:val>
                                        </p:tav>
                                        <p:tav tm="100000">
                                          <p:val>
                                            <p:strVal val="#ppt_x"/>
                                          </p:val>
                                        </p:tav>
                                      </p:tavLst>
                                    </p:anim>
                                    <p:anim calcmode="lin" valueType="num">
                                      <p:cBhvr additive="base">
                                        <p:cTn id="20"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0-#ppt_w/2"/>
                                          </p:val>
                                        </p:tav>
                                        <p:tav tm="100000">
                                          <p:val>
                                            <p:strVal val="#ppt_x"/>
                                          </p:val>
                                        </p:tav>
                                      </p:tavLst>
                                    </p:anim>
                                    <p:anim calcmode="lin" valueType="num">
                                      <p:cBhvr additive="base">
                                        <p:cTn id="26"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P spid="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Teacher’s Content Knowledge</a:t>
            </a:r>
          </a:p>
        </p:txBody>
      </p:sp>
      <p:sp>
        <p:nvSpPr>
          <p:cNvPr id="3" name="Content Placeholder 2"/>
          <p:cNvSpPr>
            <a:spLocks noGrp="1"/>
          </p:cNvSpPr>
          <p:nvPr>
            <p:ph idx="1"/>
          </p:nvPr>
        </p:nvSpPr>
        <p:spPr/>
        <p:txBody>
          <a:bodyPr>
            <a:normAutofit fontScale="92500"/>
          </a:bodyPr>
          <a:lstStyle/>
          <a:p>
            <a:r>
              <a:rPr lang="en-US" dirty="0"/>
              <a:t>Teachers must know their content deeply, including prior knowledge, next steps, how learning develops, and common misconceptions, in order to meet each student’s needs. </a:t>
            </a:r>
          </a:p>
          <a:p>
            <a:r>
              <a:rPr lang="en-US" dirty="0"/>
              <a:t>Careful planning enhances the ability to be flexible and responsive, whether or not the student’s needs fall within the prescribed standards or curriculum. Teachers need content knowledge that is both deep and wide. </a:t>
            </a:r>
          </a:p>
        </p:txBody>
      </p:sp>
    </p:spTree>
    <p:extLst>
      <p:ext uri="{BB962C8B-B14F-4D97-AF65-F5344CB8AC3E}">
        <p14:creationId xmlns:p14="http://schemas.microsoft.com/office/powerpoint/2010/main" val="4567065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Learning Goals and Success Criteria (a)</a:t>
            </a:r>
          </a:p>
        </p:txBody>
      </p:sp>
      <p:sp>
        <p:nvSpPr>
          <p:cNvPr id="3" name="Content Placeholder 2"/>
          <p:cNvSpPr>
            <a:spLocks noGrp="1"/>
          </p:cNvSpPr>
          <p:nvPr>
            <p:ph idx="1"/>
          </p:nvPr>
        </p:nvSpPr>
        <p:spPr/>
        <p:txBody>
          <a:bodyPr>
            <a:normAutofit/>
          </a:bodyPr>
          <a:lstStyle/>
          <a:p>
            <a:r>
              <a:rPr lang="en-US" dirty="0"/>
              <a:t>Learning goals describe what students will learn, not what they will do.</a:t>
            </a:r>
          </a:p>
          <a:p>
            <a:r>
              <a:rPr lang="en-US" dirty="0"/>
              <a:t>Success criteria explain how students (and the teacher) will know they have met the goals.</a:t>
            </a:r>
          </a:p>
          <a:p>
            <a:r>
              <a:rPr lang="en-US" dirty="0"/>
              <a:t>Learning goals and success criteria are most effective when stated in student-friendly language so that students can readily monitor their own progress toward the goal.</a:t>
            </a:r>
          </a:p>
        </p:txBody>
      </p:sp>
    </p:spTree>
    <p:extLst>
      <p:ext uri="{BB962C8B-B14F-4D97-AF65-F5344CB8AC3E}">
        <p14:creationId xmlns:p14="http://schemas.microsoft.com/office/powerpoint/2010/main" val="4247307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Dylan </a:t>
            </a:r>
            <a:r>
              <a:rPr lang="en-US" dirty="0" err="1"/>
              <a:t>Wiliam</a:t>
            </a:r>
            <a:endParaRPr lang="en-US" dirty="0"/>
          </a:p>
        </p:txBody>
      </p:sp>
      <p:sp>
        <p:nvSpPr>
          <p:cNvPr id="4" name="Content Placeholder 3"/>
          <p:cNvSpPr txBox="1">
            <a:spLocks noGrp="1"/>
          </p:cNvSpPr>
          <p:nvPr>
            <p:ph idx="1"/>
          </p:nvPr>
        </p:nvSpPr>
        <p:spPr>
          <a:prstGeom prst="rect">
            <a:avLst/>
          </a:prstGeom>
          <a:noFill/>
        </p:spPr>
        <p:txBody>
          <a:bodyPr wrap="square" rtlCol="0">
            <a:spAutoFit/>
          </a:bodyPr>
          <a:lstStyle/>
          <a:p>
            <a:r>
              <a:rPr lang="en-US" sz="3600" dirty="0"/>
              <a:t>“When teachers do formative assessment effectively, students learn at roughly double the rate than they do without it.”</a:t>
            </a:r>
          </a:p>
          <a:p>
            <a:pPr algn="r"/>
            <a:r>
              <a:rPr lang="en-US" sz="3600" dirty="0"/>
              <a:t>Dylan </a:t>
            </a:r>
            <a:r>
              <a:rPr lang="en-US" sz="3600" dirty="0" err="1"/>
              <a:t>Wiliam</a:t>
            </a:r>
            <a:endParaRPr lang="en-US" sz="3600" dirty="0"/>
          </a:p>
        </p:txBody>
      </p:sp>
    </p:spTree>
    <p:extLst>
      <p:ext uri="{BB962C8B-B14F-4D97-AF65-F5344CB8AC3E}">
        <p14:creationId xmlns:p14="http://schemas.microsoft.com/office/powerpoint/2010/main" val="15157031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3600" dirty="0"/>
              <a:t>Formative Assessment Planning Model</a:t>
            </a:r>
          </a:p>
        </p:txBody>
      </p:sp>
      <p:sp>
        <p:nvSpPr>
          <p:cNvPr id="3" name="Content Placeholder 2"/>
          <p:cNvSpPr>
            <a:spLocks noGrp="1"/>
          </p:cNvSpPr>
          <p:nvPr>
            <p:ph idx="1"/>
          </p:nvPr>
        </p:nvSpPr>
        <p:spPr/>
        <p:txBody>
          <a:bodyPr/>
          <a:lstStyle/>
          <a:p>
            <a:endParaRPr lang="en-US"/>
          </a:p>
        </p:txBody>
      </p:sp>
      <p:pic>
        <p:nvPicPr>
          <p:cNvPr id="4" name="Picture 2" descr="Image of Formative Assessment Planning model that includes SOL, Essential Understandings, Essential Questions, Learning Goals, Student Success Criteria, and a rubric describing achievement at 3 levels: Emerging, Maturing, and Consolidated."/>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2071"/>
          <a:stretch/>
        </p:blipFill>
        <p:spPr bwMode="auto">
          <a:xfrm>
            <a:off x="0" y="838200"/>
            <a:ext cx="9572625" cy="6105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953477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fontScale="90000"/>
          </a:bodyPr>
          <a:lstStyle/>
          <a:p>
            <a:r>
              <a:rPr lang="en-US" dirty="0"/>
              <a:t>Learning Goals and Success Criteria (b)</a:t>
            </a:r>
          </a:p>
        </p:txBody>
      </p:sp>
      <p:sp>
        <p:nvSpPr>
          <p:cNvPr id="4" name="TextBox 3"/>
          <p:cNvSpPr txBox="1"/>
          <p:nvPr/>
        </p:nvSpPr>
        <p:spPr>
          <a:xfrm>
            <a:off x="342900" y="1143000"/>
            <a:ext cx="8458200" cy="1938992"/>
          </a:xfrm>
          <a:prstGeom prst="rect">
            <a:avLst/>
          </a:prstGeom>
          <a:noFill/>
        </p:spPr>
        <p:txBody>
          <a:bodyPr wrap="square" rtlCol="0">
            <a:spAutoFit/>
          </a:bodyPr>
          <a:lstStyle/>
          <a:p>
            <a:r>
              <a:rPr lang="en-US" sz="2400" b="1" dirty="0"/>
              <a:t>Learning Goals:</a:t>
            </a:r>
            <a:br>
              <a:rPr lang="en-US" sz="2400" dirty="0"/>
            </a:br>
            <a:r>
              <a:rPr lang="en-US" sz="2400" dirty="0"/>
              <a:t>Understand that the building of the transcontinental railroad and agricultural boom in the Great Plains after the Civil War led to the growth of the United States and forced lifestyle changes on American Indians.</a:t>
            </a:r>
          </a:p>
        </p:txBody>
      </p:sp>
      <p:sp>
        <p:nvSpPr>
          <p:cNvPr id="5" name="TextBox 4"/>
          <p:cNvSpPr txBox="1"/>
          <p:nvPr/>
        </p:nvSpPr>
        <p:spPr>
          <a:xfrm>
            <a:off x="342900" y="3124200"/>
            <a:ext cx="8458200" cy="3785652"/>
          </a:xfrm>
          <a:prstGeom prst="rect">
            <a:avLst/>
          </a:prstGeom>
          <a:noFill/>
        </p:spPr>
        <p:txBody>
          <a:bodyPr wrap="square" rtlCol="0">
            <a:spAutoFit/>
          </a:bodyPr>
          <a:lstStyle/>
          <a:p>
            <a:r>
              <a:rPr lang="en-US" sz="2400" b="1" dirty="0"/>
              <a:t>Student Success Criteria:</a:t>
            </a:r>
            <a:endParaRPr lang="en-US" sz="2400" dirty="0"/>
          </a:p>
          <a:p>
            <a:r>
              <a:rPr lang="en-US" sz="2400" dirty="0"/>
              <a:t>I can explain how westward migration after the Civil War changed life in the United States.</a:t>
            </a:r>
          </a:p>
          <a:p>
            <a:r>
              <a:rPr lang="en-US" sz="2400" dirty="0"/>
              <a:t>I can describe new technologies and how they led to new settlement patterns.</a:t>
            </a:r>
          </a:p>
          <a:p>
            <a:r>
              <a:rPr lang="en-US" sz="2400" dirty="0"/>
              <a:t>I can describe the impact of westward expansion on American Indians.</a:t>
            </a:r>
          </a:p>
          <a:p>
            <a:r>
              <a:rPr lang="en-US" sz="2400" dirty="0"/>
              <a:t>I can explain five post-Civil War westward expansion cause-and-effect relationships.</a:t>
            </a:r>
          </a:p>
          <a:p>
            <a:endParaRPr lang="en-US" sz="2400" dirty="0"/>
          </a:p>
        </p:txBody>
      </p:sp>
    </p:spTree>
    <p:extLst>
      <p:ext uri="{BB962C8B-B14F-4D97-AF65-F5344CB8AC3E}">
        <p14:creationId xmlns:p14="http://schemas.microsoft.com/office/powerpoint/2010/main" val="2925325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Teacher’s Role (a)</a:t>
            </a:r>
          </a:p>
        </p:txBody>
      </p:sp>
      <p:sp>
        <p:nvSpPr>
          <p:cNvPr id="3" name="Content Placeholder 2"/>
          <p:cNvSpPr>
            <a:spLocks noGrp="1"/>
          </p:cNvSpPr>
          <p:nvPr>
            <p:ph idx="1"/>
          </p:nvPr>
        </p:nvSpPr>
        <p:spPr>
          <a:xfrm>
            <a:off x="457200" y="1371600"/>
            <a:ext cx="8382000" cy="4876800"/>
          </a:xfrm>
        </p:spPr>
        <p:txBody>
          <a:bodyPr>
            <a:normAutofit/>
          </a:bodyPr>
          <a:lstStyle/>
          <a:p>
            <a:r>
              <a:rPr lang="en-US" dirty="0"/>
              <a:t>Use learning progressions aligned to standards (and to summative standards-based assessments) to develop learning goals for students </a:t>
            </a:r>
          </a:p>
          <a:p>
            <a:pPr lvl="1"/>
            <a:r>
              <a:rPr lang="en-US" dirty="0"/>
              <a:t>Building blocks of learning</a:t>
            </a:r>
          </a:p>
          <a:p>
            <a:pPr lvl="1"/>
            <a:r>
              <a:rPr lang="en-US" dirty="0"/>
              <a:t>Continuum of understanding, from emerging to consolidated</a:t>
            </a:r>
          </a:p>
          <a:p>
            <a:r>
              <a:rPr lang="en-US" dirty="0"/>
              <a:t>Establish learning goals and success criteria</a:t>
            </a:r>
          </a:p>
          <a:p>
            <a:pPr marL="0" indent="0">
              <a:buNone/>
            </a:pPr>
            <a:endParaRPr lang="en-US" dirty="0"/>
          </a:p>
        </p:txBody>
      </p:sp>
    </p:spTree>
    <p:extLst>
      <p:ext uri="{BB962C8B-B14F-4D97-AF65-F5344CB8AC3E}">
        <p14:creationId xmlns:p14="http://schemas.microsoft.com/office/powerpoint/2010/main" val="1583834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Teacher’s Role (b)</a:t>
            </a:r>
          </a:p>
        </p:txBody>
      </p:sp>
      <p:sp>
        <p:nvSpPr>
          <p:cNvPr id="3" name="Content Placeholder 2"/>
          <p:cNvSpPr>
            <a:spLocks noGrp="1"/>
          </p:cNvSpPr>
          <p:nvPr>
            <p:ph idx="1"/>
          </p:nvPr>
        </p:nvSpPr>
        <p:spPr>
          <a:xfrm>
            <a:off x="457200" y="1371600"/>
            <a:ext cx="8382000" cy="4876800"/>
          </a:xfrm>
        </p:spPr>
        <p:txBody>
          <a:bodyPr>
            <a:normAutofit/>
          </a:bodyPr>
          <a:lstStyle/>
          <a:p>
            <a:r>
              <a:rPr lang="en-US" dirty="0"/>
              <a:t>Plan lessons and purposeful interactions designed to move each student toward the goals</a:t>
            </a:r>
          </a:p>
          <a:p>
            <a:r>
              <a:rPr lang="en-US" dirty="0"/>
              <a:t>Communicate learning goals and success criteria to students</a:t>
            </a:r>
          </a:p>
          <a:p>
            <a:r>
              <a:rPr lang="en-US" dirty="0"/>
              <a:t>Gather evidence during instruction to determine gaps </a:t>
            </a:r>
          </a:p>
          <a:p>
            <a:r>
              <a:rPr lang="en-US" dirty="0"/>
              <a:t>Respond to evidence during instruction to move students closer to learning goals</a:t>
            </a:r>
          </a:p>
          <a:p>
            <a:endParaRPr lang="en-US" dirty="0"/>
          </a:p>
        </p:txBody>
      </p:sp>
    </p:spTree>
    <p:extLst>
      <p:ext uri="{BB962C8B-B14F-4D97-AF65-F5344CB8AC3E}">
        <p14:creationId xmlns:p14="http://schemas.microsoft.com/office/powerpoint/2010/main" val="9926563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Teacher’s Role (c)</a:t>
            </a:r>
          </a:p>
        </p:txBody>
      </p:sp>
      <p:sp>
        <p:nvSpPr>
          <p:cNvPr id="3" name="Content Placeholder 2"/>
          <p:cNvSpPr>
            <a:spLocks noGrp="1"/>
          </p:cNvSpPr>
          <p:nvPr>
            <p:ph idx="1"/>
          </p:nvPr>
        </p:nvSpPr>
        <p:spPr/>
        <p:txBody>
          <a:bodyPr>
            <a:normAutofit/>
          </a:bodyPr>
          <a:lstStyle/>
          <a:p>
            <a:pPr marL="0" indent="0">
              <a:buNone/>
            </a:pPr>
            <a:r>
              <a:rPr lang="en-US" dirty="0"/>
              <a:t>A teacher must provide learning opportunities, in the form of responsive action, that match students’ current needs based on evidence elicited during instruction.</a:t>
            </a:r>
          </a:p>
          <a:p>
            <a:pPr marL="0" indent="0">
              <a:buNone/>
            </a:pPr>
            <a:endParaRPr lang="en-US" dirty="0"/>
          </a:p>
          <a:p>
            <a:pPr marL="0" indent="0">
              <a:buNone/>
            </a:pPr>
            <a:r>
              <a:rPr lang="en-US" dirty="0"/>
              <a:t>Using a differentiated approach to respond to these needs is an essential attribute of formative assessment. </a:t>
            </a:r>
          </a:p>
          <a:p>
            <a:pPr marL="0" indent="0">
              <a:buNone/>
            </a:pPr>
            <a:endParaRPr lang="en-US" dirty="0"/>
          </a:p>
        </p:txBody>
      </p:sp>
    </p:spTree>
    <p:extLst>
      <p:ext uri="{BB962C8B-B14F-4D97-AF65-F5344CB8AC3E}">
        <p14:creationId xmlns:p14="http://schemas.microsoft.com/office/powerpoint/2010/main" val="9284313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“Just Right” Instruction and Feedback</a:t>
            </a:r>
          </a:p>
        </p:txBody>
      </p:sp>
      <p:sp>
        <p:nvSpPr>
          <p:cNvPr id="3" name="Content Placeholder 2"/>
          <p:cNvSpPr>
            <a:spLocks noGrp="1"/>
          </p:cNvSpPr>
          <p:nvPr>
            <p:ph idx="1"/>
          </p:nvPr>
        </p:nvSpPr>
        <p:spPr/>
        <p:txBody>
          <a:bodyPr/>
          <a:lstStyle/>
          <a:p>
            <a:endParaRPr lang="en-US"/>
          </a:p>
        </p:txBody>
      </p:sp>
      <p:pic>
        <p:nvPicPr>
          <p:cNvPr id="4" name="Picture 2" descr="Image from Heritage, 2009, illustrating the learning gap and the relationship between student's current status and learning goal, instruction and feedback and &quot;just right feedback&quo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0999" y="1143000"/>
            <a:ext cx="8475836" cy="4953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433433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05800" cy="1143000"/>
          </a:xfrm>
        </p:spPr>
        <p:txBody>
          <a:bodyPr>
            <a:normAutofit fontScale="90000"/>
          </a:bodyPr>
          <a:lstStyle/>
          <a:p>
            <a:r>
              <a:rPr lang="en-US" dirty="0"/>
              <a:t>Evidence           Responsive Action (a)</a:t>
            </a:r>
          </a:p>
        </p:txBody>
      </p:sp>
      <p:sp>
        <p:nvSpPr>
          <p:cNvPr id="3" name="Content Placeholder 2"/>
          <p:cNvSpPr>
            <a:spLocks noGrp="1"/>
          </p:cNvSpPr>
          <p:nvPr>
            <p:ph sz="half" idx="1"/>
          </p:nvPr>
        </p:nvSpPr>
        <p:spPr>
          <a:xfrm>
            <a:off x="457200" y="2286001"/>
            <a:ext cx="4038600" cy="2057399"/>
          </a:xfrm>
        </p:spPr>
        <p:txBody>
          <a:bodyPr>
            <a:normAutofit lnSpcReduction="10000"/>
          </a:bodyPr>
          <a:lstStyle/>
          <a:p>
            <a:pPr marL="0" indent="0">
              <a:buNone/>
            </a:pPr>
            <a:r>
              <a:rPr lang="en-US" dirty="0"/>
              <a:t>evidence elicited during instruction shows that students are moving toward, and likely to meet, the learning goals</a:t>
            </a:r>
          </a:p>
        </p:txBody>
      </p:sp>
      <p:sp>
        <p:nvSpPr>
          <p:cNvPr id="4" name="Content Placeholder 3"/>
          <p:cNvSpPr>
            <a:spLocks noGrp="1"/>
          </p:cNvSpPr>
          <p:nvPr>
            <p:ph sz="half" idx="2"/>
          </p:nvPr>
        </p:nvSpPr>
        <p:spPr>
          <a:xfrm>
            <a:off x="5257800" y="2286000"/>
            <a:ext cx="3352800" cy="4525963"/>
          </a:xfrm>
        </p:spPr>
        <p:txBody>
          <a:bodyPr>
            <a:normAutofit lnSpcReduction="10000"/>
          </a:bodyPr>
          <a:lstStyle/>
          <a:p>
            <a:pPr marL="0" indent="0">
              <a:buNone/>
            </a:pPr>
            <a:r>
              <a:rPr lang="en-US" dirty="0"/>
              <a:t>instruction continues as planned.</a:t>
            </a:r>
          </a:p>
        </p:txBody>
      </p:sp>
      <p:sp>
        <p:nvSpPr>
          <p:cNvPr id="5" name="TextBox 4"/>
          <p:cNvSpPr txBox="1"/>
          <p:nvPr/>
        </p:nvSpPr>
        <p:spPr>
          <a:xfrm>
            <a:off x="533400" y="1524000"/>
            <a:ext cx="7391400" cy="707886"/>
          </a:xfrm>
          <a:prstGeom prst="rect">
            <a:avLst/>
          </a:prstGeom>
          <a:noFill/>
        </p:spPr>
        <p:txBody>
          <a:bodyPr wrap="square" rtlCol="0">
            <a:spAutoFit/>
          </a:bodyPr>
          <a:lstStyle/>
          <a:p>
            <a:r>
              <a:rPr lang="en-US" sz="4000" dirty="0"/>
              <a:t>IF …                                 THEN …</a:t>
            </a:r>
          </a:p>
        </p:txBody>
      </p:sp>
      <p:cxnSp>
        <p:nvCxnSpPr>
          <p:cNvPr id="7" name="Straight Arrow Connector 6" descr="arrow"/>
          <p:cNvCxnSpPr/>
          <p:nvPr/>
        </p:nvCxnSpPr>
        <p:spPr>
          <a:xfrm>
            <a:off x="2819400" y="990600"/>
            <a:ext cx="9906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67421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457200" y="274638"/>
            <a:ext cx="8229600" cy="1143000"/>
          </a:xfrm>
        </p:spPr>
        <p:txBody>
          <a:bodyPr>
            <a:normAutofit fontScale="90000"/>
          </a:bodyPr>
          <a:lstStyle/>
          <a:p>
            <a:r>
              <a:rPr lang="en-US" dirty="0"/>
              <a:t>Evidence           Responsive Action (b)</a:t>
            </a:r>
          </a:p>
        </p:txBody>
      </p:sp>
      <p:sp>
        <p:nvSpPr>
          <p:cNvPr id="3" name="Content Placeholder 2"/>
          <p:cNvSpPr>
            <a:spLocks noGrp="1"/>
          </p:cNvSpPr>
          <p:nvPr>
            <p:ph sz="half" idx="1"/>
          </p:nvPr>
        </p:nvSpPr>
        <p:spPr>
          <a:xfrm>
            <a:off x="457200" y="2286001"/>
            <a:ext cx="4038600" cy="3200399"/>
          </a:xfrm>
        </p:spPr>
        <p:txBody>
          <a:bodyPr>
            <a:normAutofit/>
          </a:bodyPr>
          <a:lstStyle/>
          <a:p>
            <a:pPr marL="0" indent="0">
              <a:buNone/>
            </a:pPr>
            <a:r>
              <a:rPr lang="en-US" dirty="0"/>
              <a:t>evidence elicited during instruction shows learning has resulted, but a gap exists between students’ current understanding and the desired goal</a:t>
            </a:r>
          </a:p>
        </p:txBody>
      </p:sp>
      <p:sp>
        <p:nvSpPr>
          <p:cNvPr id="4" name="Content Placeholder 3"/>
          <p:cNvSpPr>
            <a:spLocks noGrp="1"/>
          </p:cNvSpPr>
          <p:nvPr>
            <p:ph sz="half" idx="2"/>
          </p:nvPr>
        </p:nvSpPr>
        <p:spPr>
          <a:xfrm>
            <a:off x="5257800" y="2286000"/>
            <a:ext cx="3581400" cy="4525963"/>
          </a:xfrm>
        </p:spPr>
        <p:txBody>
          <a:bodyPr>
            <a:normAutofit/>
          </a:bodyPr>
          <a:lstStyle/>
          <a:p>
            <a:pPr marL="0" indent="0">
              <a:buNone/>
            </a:pPr>
            <a:r>
              <a:rPr lang="en-US" dirty="0"/>
              <a:t>adjust instruction in the context of the planned lesson, provide feedback that can be used by the students, or adjust instruction and provide feedback together.</a:t>
            </a:r>
          </a:p>
        </p:txBody>
      </p:sp>
      <p:sp>
        <p:nvSpPr>
          <p:cNvPr id="5" name="TextBox 4"/>
          <p:cNvSpPr txBox="1"/>
          <p:nvPr/>
        </p:nvSpPr>
        <p:spPr>
          <a:xfrm>
            <a:off x="533400" y="1524000"/>
            <a:ext cx="7391400" cy="707886"/>
          </a:xfrm>
          <a:prstGeom prst="rect">
            <a:avLst/>
          </a:prstGeom>
          <a:noFill/>
        </p:spPr>
        <p:txBody>
          <a:bodyPr wrap="square" rtlCol="0">
            <a:spAutoFit/>
          </a:bodyPr>
          <a:lstStyle/>
          <a:p>
            <a:r>
              <a:rPr lang="en-US" sz="4000" dirty="0"/>
              <a:t>IF …                                 THEN …</a:t>
            </a:r>
          </a:p>
        </p:txBody>
      </p:sp>
      <p:cxnSp>
        <p:nvCxnSpPr>
          <p:cNvPr id="7" name="Straight Arrow Connector 6" descr="arrow"/>
          <p:cNvCxnSpPr/>
          <p:nvPr/>
        </p:nvCxnSpPr>
        <p:spPr>
          <a:xfrm>
            <a:off x="2880360" y="914400"/>
            <a:ext cx="9906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59387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2286001"/>
            <a:ext cx="4038600" cy="2057399"/>
          </a:xfrm>
        </p:spPr>
        <p:txBody>
          <a:bodyPr>
            <a:normAutofit/>
          </a:bodyPr>
          <a:lstStyle/>
          <a:p>
            <a:pPr marL="0" indent="0">
              <a:buNone/>
            </a:pPr>
            <a:r>
              <a:rPr lang="en-US" dirty="0"/>
              <a:t>evidence elicited during instruction shows no learning has occurred</a:t>
            </a:r>
          </a:p>
        </p:txBody>
      </p:sp>
      <p:sp>
        <p:nvSpPr>
          <p:cNvPr id="4" name="Content Placeholder 3"/>
          <p:cNvSpPr>
            <a:spLocks noGrp="1"/>
          </p:cNvSpPr>
          <p:nvPr>
            <p:ph sz="half" idx="2"/>
          </p:nvPr>
        </p:nvSpPr>
        <p:spPr>
          <a:xfrm>
            <a:off x="5257800" y="2209800"/>
            <a:ext cx="3352800" cy="4525963"/>
          </a:xfrm>
        </p:spPr>
        <p:txBody>
          <a:bodyPr>
            <a:normAutofit/>
          </a:bodyPr>
          <a:lstStyle/>
          <a:p>
            <a:pPr marL="0" indent="0">
              <a:buNone/>
            </a:pPr>
            <a:r>
              <a:rPr lang="en-US" dirty="0"/>
              <a:t>planning a new approach to instruction is necessary. What has been planned and enacted is not moving students toward the learning goals.</a:t>
            </a:r>
          </a:p>
        </p:txBody>
      </p:sp>
      <p:sp>
        <p:nvSpPr>
          <p:cNvPr id="5" name="TextBox 4"/>
          <p:cNvSpPr txBox="1"/>
          <p:nvPr/>
        </p:nvSpPr>
        <p:spPr>
          <a:xfrm>
            <a:off x="533400" y="1524000"/>
            <a:ext cx="7391400" cy="707886"/>
          </a:xfrm>
          <a:prstGeom prst="rect">
            <a:avLst/>
          </a:prstGeom>
          <a:noFill/>
        </p:spPr>
        <p:txBody>
          <a:bodyPr wrap="square" rtlCol="0">
            <a:spAutoFit/>
          </a:bodyPr>
          <a:lstStyle/>
          <a:p>
            <a:r>
              <a:rPr lang="en-US" sz="4000" dirty="0"/>
              <a:t>IF …                                 THEN …</a:t>
            </a:r>
          </a:p>
        </p:txBody>
      </p:sp>
      <p:sp>
        <p:nvSpPr>
          <p:cNvPr id="8" name="Title 1"/>
          <p:cNvSpPr>
            <a:spLocks noGrp="1"/>
          </p:cNvSpPr>
          <p:nvPr>
            <p:ph type="title"/>
          </p:nvPr>
        </p:nvSpPr>
        <p:spPr/>
        <p:txBody>
          <a:bodyPr>
            <a:normAutofit fontScale="90000"/>
          </a:bodyPr>
          <a:lstStyle/>
          <a:p>
            <a:r>
              <a:rPr lang="en-US" dirty="0"/>
              <a:t>Evidence           Responsive Action (c)</a:t>
            </a:r>
          </a:p>
        </p:txBody>
      </p:sp>
      <p:cxnSp>
        <p:nvCxnSpPr>
          <p:cNvPr id="9" name="Straight Arrow Connector 8" descr="arrow"/>
          <p:cNvCxnSpPr/>
          <p:nvPr/>
        </p:nvCxnSpPr>
        <p:spPr>
          <a:xfrm>
            <a:off x="2880360" y="914400"/>
            <a:ext cx="9906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79539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Formative Assessment Strategies: Examples</a:t>
            </a:r>
          </a:p>
        </p:txBody>
      </p:sp>
      <p:sp>
        <p:nvSpPr>
          <p:cNvPr id="3" name="Content Placeholder 2"/>
          <p:cNvSpPr>
            <a:spLocks noGrp="1"/>
          </p:cNvSpPr>
          <p:nvPr>
            <p:ph idx="1"/>
          </p:nvPr>
        </p:nvSpPr>
        <p:spPr>
          <a:xfrm>
            <a:off x="457200" y="1371600"/>
            <a:ext cx="8229600" cy="4754563"/>
          </a:xfrm>
        </p:spPr>
        <p:txBody>
          <a:bodyPr>
            <a:normAutofit fontScale="92500" lnSpcReduction="10000"/>
          </a:bodyPr>
          <a:lstStyle/>
          <a:p>
            <a:r>
              <a:rPr lang="en-US" dirty="0"/>
              <a:t>Exit Slips – Short written response by students to a question or problem.</a:t>
            </a:r>
          </a:p>
          <a:p>
            <a:r>
              <a:rPr lang="en-US" dirty="0"/>
              <a:t>3-2-1 – Students fill out template to indicate what they learned, want to know more about, and what they didn’t understand.</a:t>
            </a:r>
          </a:p>
          <a:p>
            <a:r>
              <a:rPr lang="en-US" dirty="0"/>
              <a:t>Minute Papers – Students take one minute to write about a concept of their choice.</a:t>
            </a:r>
          </a:p>
          <a:p>
            <a:r>
              <a:rPr lang="en-US" dirty="0"/>
              <a:t>Think, Pair, Share – Students respond to a question by discussing it with a partner while the teacher listens and then calls on pairs to share.</a:t>
            </a:r>
          </a:p>
        </p:txBody>
      </p:sp>
    </p:spTree>
    <p:extLst>
      <p:ext uri="{BB962C8B-B14F-4D97-AF65-F5344CB8AC3E}">
        <p14:creationId xmlns:p14="http://schemas.microsoft.com/office/powerpoint/2010/main" val="2041786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Goals</a:t>
            </a:r>
          </a:p>
        </p:txBody>
      </p:sp>
      <p:sp>
        <p:nvSpPr>
          <p:cNvPr id="3" name="Content Placeholder 2"/>
          <p:cNvSpPr>
            <a:spLocks noGrp="1"/>
          </p:cNvSpPr>
          <p:nvPr>
            <p:ph idx="1"/>
          </p:nvPr>
        </p:nvSpPr>
        <p:spPr>
          <a:xfrm>
            <a:off x="457200" y="1295400"/>
            <a:ext cx="8229600" cy="4525963"/>
          </a:xfrm>
        </p:spPr>
        <p:txBody>
          <a:bodyPr>
            <a:normAutofit fontScale="92500" lnSpcReduction="10000"/>
          </a:bodyPr>
          <a:lstStyle/>
          <a:p>
            <a:r>
              <a:rPr lang="en-US" dirty="0"/>
              <a:t>Develop a common meaning for “summative assessment” and “formative assessment”</a:t>
            </a:r>
          </a:p>
          <a:p>
            <a:r>
              <a:rPr lang="en-US" dirty="0"/>
              <a:t>Provide an overview of different assessment types and the purpose of each within a comprehensive assessment system</a:t>
            </a:r>
          </a:p>
          <a:p>
            <a:r>
              <a:rPr lang="en-US" dirty="0"/>
              <a:t>Look at the components of formative assessment</a:t>
            </a:r>
          </a:p>
          <a:p>
            <a:r>
              <a:rPr lang="en-US" dirty="0"/>
              <a:t>Highlight the benefits of formative assessment</a:t>
            </a:r>
          </a:p>
          <a:p>
            <a:r>
              <a:rPr lang="en-US" dirty="0"/>
              <a:t>Share information about the Virginia Department of Education’s Formative Assessment Pilot</a:t>
            </a:r>
          </a:p>
          <a:p>
            <a:pPr lvl="1"/>
            <a:endParaRPr lang="en-US" dirty="0"/>
          </a:p>
          <a:p>
            <a:endParaRPr lang="en-US" dirty="0"/>
          </a:p>
          <a:p>
            <a:endParaRPr lang="en-US" dirty="0"/>
          </a:p>
        </p:txBody>
      </p:sp>
    </p:spTree>
    <p:extLst>
      <p:ext uri="{BB962C8B-B14F-4D97-AF65-F5344CB8AC3E}">
        <p14:creationId xmlns:p14="http://schemas.microsoft.com/office/powerpoint/2010/main" val="37993333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Effective Feedback</a:t>
            </a:r>
          </a:p>
        </p:txBody>
      </p:sp>
      <p:sp>
        <p:nvSpPr>
          <p:cNvPr id="3" name="Content Placeholder 2"/>
          <p:cNvSpPr>
            <a:spLocks noGrp="1"/>
          </p:cNvSpPr>
          <p:nvPr>
            <p:ph idx="1"/>
          </p:nvPr>
        </p:nvSpPr>
        <p:spPr>
          <a:xfrm>
            <a:off x="381000" y="1371600"/>
            <a:ext cx="8458200" cy="4953000"/>
          </a:xfrm>
        </p:spPr>
        <p:txBody>
          <a:bodyPr>
            <a:normAutofit fontScale="85000" lnSpcReduction="10000"/>
          </a:bodyPr>
          <a:lstStyle/>
          <a:p>
            <a:r>
              <a:rPr lang="en-US" dirty="0"/>
              <a:t>Effective feedback includes strategies or next steps based on learning progressions and common misconceptions.</a:t>
            </a:r>
          </a:p>
          <a:p>
            <a:r>
              <a:rPr lang="en-US" dirty="0"/>
              <a:t>Feedback is only effective if it is used to close the gap. </a:t>
            </a:r>
          </a:p>
          <a:p>
            <a:r>
              <a:rPr lang="en-US" dirty="0"/>
              <a:t>Effective feedback can be oral, written, or both.</a:t>
            </a:r>
          </a:p>
          <a:p>
            <a:r>
              <a:rPr lang="en-US" dirty="0"/>
              <a:t>Feedback must be timely. </a:t>
            </a:r>
          </a:p>
          <a:p>
            <a:r>
              <a:rPr lang="en-US" dirty="0"/>
              <a:t>Effective feedback is focused on student performance/ evidence and not on the students themselves. </a:t>
            </a:r>
          </a:p>
          <a:p>
            <a:r>
              <a:rPr lang="en-US" dirty="0"/>
              <a:t>Effective feedback can come from the teacher or from peers. </a:t>
            </a:r>
          </a:p>
          <a:p>
            <a:r>
              <a:rPr lang="en-US" dirty="0"/>
              <a:t>Complete solutions and step-by-step instructions are NOT considered effective feedback.</a:t>
            </a:r>
          </a:p>
          <a:p>
            <a:endParaRPr lang="en-US" dirty="0"/>
          </a:p>
        </p:txBody>
      </p:sp>
    </p:spTree>
    <p:extLst>
      <p:ext uri="{BB962C8B-B14F-4D97-AF65-F5344CB8AC3E}">
        <p14:creationId xmlns:p14="http://schemas.microsoft.com/office/powerpoint/2010/main" val="34902067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Student’s Role</a:t>
            </a:r>
          </a:p>
        </p:txBody>
      </p:sp>
      <p:sp>
        <p:nvSpPr>
          <p:cNvPr id="3" name="Content Placeholder 2"/>
          <p:cNvSpPr>
            <a:spLocks noGrp="1"/>
          </p:cNvSpPr>
          <p:nvPr>
            <p:ph idx="1"/>
          </p:nvPr>
        </p:nvSpPr>
        <p:spPr>
          <a:xfrm>
            <a:off x="152400" y="1371600"/>
            <a:ext cx="9144000" cy="4525963"/>
          </a:xfrm>
        </p:spPr>
        <p:txBody>
          <a:bodyPr>
            <a:normAutofit fontScale="92500" lnSpcReduction="10000"/>
          </a:bodyPr>
          <a:lstStyle/>
          <a:p>
            <a:r>
              <a:rPr lang="en-US" dirty="0"/>
              <a:t>Students actively monitor their own progress and adjust learning strategies to meet the learning goals.</a:t>
            </a:r>
          </a:p>
          <a:p>
            <a:r>
              <a:rPr lang="en-US" dirty="0"/>
              <a:t>The success criteria provide a clear target for comparison.</a:t>
            </a:r>
          </a:p>
          <a:p>
            <a:r>
              <a:rPr lang="en-US" dirty="0"/>
              <a:t>Student adjustments may take many forms, including:</a:t>
            </a:r>
          </a:p>
          <a:p>
            <a:pPr lvl="1"/>
            <a:r>
              <a:rPr lang="en-US" dirty="0"/>
              <a:t>Asking the teacher (or peer) a question </a:t>
            </a:r>
          </a:p>
          <a:p>
            <a:pPr lvl="1"/>
            <a:r>
              <a:rPr lang="en-US" dirty="0"/>
              <a:t>Applying a different comprehension  or problem-solving strategy</a:t>
            </a:r>
          </a:p>
          <a:p>
            <a:pPr lvl="1"/>
            <a:r>
              <a:rPr lang="en-US" dirty="0"/>
              <a:t>Listening to a peer’s explanation and then restating</a:t>
            </a:r>
          </a:p>
          <a:p>
            <a:pPr lvl="1"/>
            <a:r>
              <a:rPr lang="en-US" dirty="0"/>
              <a:t>Requesting a peer (or teacher) conference</a:t>
            </a:r>
          </a:p>
          <a:p>
            <a:pPr lvl="1"/>
            <a:endParaRPr lang="en-US" dirty="0"/>
          </a:p>
          <a:p>
            <a:pPr lvl="1"/>
            <a:endParaRPr lang="en-US" dirty="0"/>
          </a:p>
        </p:txBody>
      </p:sp>
    </p:spTree>
    <p:extLst>
      <p:ext uri="{BB962C8B-B14F-4D97-AF65-F5344CB8AC3E}">
        <p14:creationId xmlns:p14="http://schemas.microsoft.com/office/powerpoint/2010/main" val="29395929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Peer Feedback (a)</a:t>
            </a:r>
          </a:p>
        </p:txBody>
      </p:sp>
      <p:sp>
        <p:nvSpPr>
          <p:cNvPr id="3" name="Content Placeholder 2"/>
          <p:cNvSpPr>
            <a:spLocks noGrp="1"/>
          </p:cNvSpPr>
          <p:nvPr>
            <p:ph idx="1"/>
          </p:nvPr>
        </p:nvSpPr>
        <p:spPr>
          <a:xfrm>
            <a:off x="457200" y="1447800"/>
            <a:ext cx="8229600" cy="4525963"/>
          </a:xfrm>
        </p:spPr>
        <p:txBody>
          <a:bodyPr>
            <a:normAutofit fontScale="92500" lnSpcReduction="10000"/>
          </a:bodyPr>
          <a:lstStyle/>
          <a:p>
            <a:r>
              <a:rPr lang="en-US" dirty="0"/>
              <a:t>Peers provide feedback to each other on a specific task. This can occur in a one-to-one, small group, or whole group setting.</a:t>
            </a:r>
          </a:p>
          <a:p>
            <a:r>
              <a:rPr lang="en-US" dirty="0"/>
              <a:t>Students must have a clear understanding of the task and the success criteria—the “look-</a:t>
            </a:r>
            <a:r>
              <a:rPr lang="en-US" dirty="0" err="1"/>
              <a:t>fors</a:t>
            </a:r>
            <a:r>
              <a:rPr lang="en-US" dirty="0"/>
              <a:t>”—in order to give effective feedback.</a:t>
            </a:r>
          </a:p>
          <a:p>
            <a:r>
              <a:rPr lang="en-US" dirty="0"/>
              <a:t>Modeling, using examples and non-examples, builds an understanding of the process. A strong understanding of what appropriate feedback looks like and sounds like is essential.</a:t>
            </a:r>
          </a:p>
        </p:txBody>
      </p:sp>
    </p:spTree>
    <p:extLst>
      <p:ext uri="{BB962C8B-B14F-4D97-AF65-F5344CB8AC3E}">
        <p14:creationId xmlns:p14="http://schemas.microsoft.com/office/powerpoint/2010/main" val="3434790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a:t>“Research shows that the people providing the feedback benefit just as much as the recipient, because they are forced to internalize the learning intentions and success criteria in the context of someone else’s work, which is less emotionally charged than one’s own.”</a:t>
            </a:r>
          </a:p>
          <a:p>
            <a:pPr marL="0" indent="0">
              <a:buNone/>
            </a:pPr>
            <a:r>
              <a:rPr lang="en-US" dirty="0"/>
              <a:t>					Dylan </a:t>
            </a:r>
            <a:r>
              <a:rPr lang="en-US" dirty="0" err="1"/>
              <a:t>Wiliam</a:t>
            </a:r>
            <a:r>
              <a:rPr lang="en-US" dirty="0"/>
              <a:t> (2006)</a:t>
            </a:r>
          </a:p>
        </p:txBody>
      </p:sp>
      <p:sp>
        <p:nvSpPr>
          <p:cNvPr id="4" name="Title 1"/>
          <p:cNvSpPr>
            <a:spLocks noGrp="1"/>
          </p:cNvSpPr>
          <p:nvPr>
            <p:ph type="title"/>
          </p:nvPr>
        </p:nvSpPr>
        <p:spPr>
          <a:xfrm>
            <a:off x="457200" y="274638"/>
            <a:ext cx="8229600" cy="1143000"/>
          </a:xfrm>
        </p:spPr>
        <p:txBody>
          <a:bodyPr/>
          <a:lstStyle/>
          <a:p>
            <a:r>
              <a:rPr lang="en-US" dirty="0"/>
              <a:t>Peer Feedback (b)</a:t>
            </a:r>
          </a:p>
        </p:txBody>
      </p:sp>
      <p:sp>
        <p:nvSpPr>
          <p:cNvPr id="2" name="TextBox 1"/>
          <p:cNvSpPr txBox="1"/>
          <p:nvPr/>
        </p:nvSpPr>
        <p:spPr>
          <a:xfrm>
            <a:off x="457200" y="5334000"/>
            <a:ext cx="8382000" cy="923330"/>
          </a:xfrm>
          <a:prstGeom prst="rect">
            <a:avLst/>
          </a:prstGeom>
          <a:noFill/>
        </p:spPr>
        <p:txBody>
          <a:bodyPr wrap="square" rtlCol="0">
            <a:spAutoFit/>
          </a:bodyPr>
          <a:lstStyle/>
          <a:p>
            <a:r>
              <a:rPr lang="en-US" dirty="0"/>
              <a:t>Video clip: Peer Feedback</a:t>
            </a:r>
          </a:p>
          <a:p>
            <a:r>
              <a:rPr lang="en-US" dirty="0"/>
              <a:t>From Module 6, Lesson 3, </a:t>
            </a:r>
            <a:r>
              <a:rPr lang="en-US" i="1" dirty="0"/>
              <a:t>Formative Assessment Program: Assisting Teachers to Support Student Achievement.</a:t>
            </a:r>
            <a:r>
              <a:rPr lang="en-US" dirty="0"/>
              <a:t> </a:t>
            </a:r>
          </a:p>
        </p:txBody>
      </p:sp>
      <p:sp>
        <p:nvSpPr>
          <p:cNvPr id="5" name="TextBox 4">
            <a:extLst>
              <a:ext uri="{FF2B5EF4-FFF2-40B4-BE49-F238E27FC236}">
                <a16:creationId xmlns:a16="http://schemas.microsoft.com/office/drawing/2014/main" id="{97809251-F30A-9B75-D304-6727A4A36ACD}"/>
              </a:ext>
            </a:extLst>
          </p:cNvPr>
          <p:cNvSpPr txBox="1"/>
          <p:nvPr/>
        </p:nvSpPr>
        <p:spPr>
          <a:xfrm>
            <a:off x="2819400" y="6044035"/>
            <a:ext cx="4648200" cy="646331"/>
          </a:xfrm>
          <a:prstGeom prst="rect">
            <a:avLst/>
          </a:prstGeom>
          <a:solidFill>
            <a:srgbClr val="FFFF00"/>
          </a:solidFill>
        </p:spPr>
        <p:txBody>
          <a:bodyPr wrap="square" rtlCol="0">
            <a:spAutoFit/>
          </a:bodyPr>
          <a:lstStyle/>
          <a:p>
            <a:r>
              <a:rPr lang="en-US" dirty="0"/>
              <a:t>Please note that this video clip is no longer available in the public domain. 7/2023</a:t>
            </a:r>
          </a:p>
        </p:txBody>
      </p:sp>
    </p:spTree>
    <p:extLst>
      <p:ext uri="{BB962C8B-B14F-4D97-AF65-F5344CB8AC3E}">
        <p14:creationId xmlns:p14="http://schemas.microsoft.com/office/powerpoint/2010/main" val="3541407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US" dirty="0"/>
              <a:t> </a:t>
            </a:r>
          </a:p>
        </p:txBody>
      </p:sp>
      <p:sp>
        <p:nvSpPr>
          <p:cNvPr id="5" name="Title 1"/>
          <p:cNvSpPr txBox="1">
            <a:spLocks/>
          </p:cNvSpPr>
          <p:nvPr/>
        </p:nvSpPr>
        <p:spPr>
          <a:xfrm>
            <a:off x="457200" y="2057400"/>
            <a:ext cx="8229600" cy="114300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Benefits of </a:t>
            </a:r>
          </a:p>
          <a:p>
            <a:r>
              <a:rPr lang="en-US" dirty="0"/>
              <a:t>Formative Assessment</a:t>
            </a:r>
          </a:p>
        </p:txBody>
      </p:sp>
    </p:spTree>
    <p:extLst>
      <p:ext uri="{BB962C8B-B14F-4D97-AF65-F5344CB8AC3E}">
        <p14:creationId xmlns:p14="http://schemas.microsoft.com/office/powerpoint/2010/main" val="6140682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a:xfrm>
            <a:off x="457200" y="1295400"/>
            <a:ext cx="8686800" cy="4830763"/>
          </a:xfrm>
        </p:spPr>
        <p:txBody>
          <a:bodyPr>
            <a:noAutofit/>
          </a:bodyPr>
          <a:lstStyle/>
          <a:p>
            <a:r>
              <a:rPr lang="en-US" dirty="0"/>
              <a:t>Metacognition, critical thinking, and collaboration are developed in conjunction with content understanding.</a:t>
            </a:r>
          </a:p>
          <a:p>
            <a:r>
              <a:rPr lang="en-US" dirty="0"/>
              <a:t>Learning that is processed and consolidated during the interactions with teacher and peers is more likely to become long-term.</a:t>
            </a:r>
          </a:p>
          <a:p>
            <a:r>
              <a:rPr lang="en-US" dirty="0"/>
              <a:t>Knowledge is more likely to be “connected,” and students are more likely to be able to retrieve it from memory.</a:t>
            </a:r>
          </a:p>
          <a:p>
            <a:pPr marL="0" indent="0">
              <a:buNone/>
            </a:pPr>
            <a:endParaRPr lang="en-US" dirty="0"/>
          </a:p>
        </p:txBody>
      </p:sp>
      <p:sp>
        <p:nvSpPr>
          <p:cNvPr id="5" name="Title 1"/>
          <p:cNvSpPr txBox="1">
            <a:spLocks/>
          </p:cNvSpPr>
          <p:nvPr/>
        </p:nvSpPr>
        <p:spPr>
          <a:xfrm>
            <a:off x="609600" y="228600"/>
            <a:ext cx="8229600" cy="11430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Benefits of Formative Assessment (a)</a:t>
            </a:r>
          </a:p>
        </p:txBody>
      </p:sp>
    </p:spTree>
    <p:extLst>
      <p:ext uri="{BB962C8B-B14F-4D97-AF65-F5344CB8AC3E}">
        <p14:creationId xmlns:p14="http://schemas.microsoft.com/office/powerpoint/2010/main" val="9038055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Benefits of Formative Assessment (b)</a:t>
            </a:r>
          </a:p>
        </p:txBody>
      </p:sp>
      <p:sp>
        <p:nvSpPr>
          <p:cNvPr id="3" name="Content Placeholder 2"/>
          <p:cNvSpPr>
            <a:spLocks noGrp="1"/>
          </p:cNvSpPr>
          <p:nvPr>
            <p:ph idx="1"/>
          </p:nvPr>
        </p:nvSpPr>
        <p:spPr>
          <a:xfrm>
            <a:off x="457200" y="1295400"/>
            <a:ext cx="8382000" cy="4525963"/>
          </a:xfrm>
        </p:spPr>
        <p:txBody>
          <a:bodyPr>
            <a:noAutofit/>
          </a:bodyPr>
          <a:lstStyle/>
          <a:p>
            <a:r>
              <a:rPr lang="en-US" dirty="0"/>
              <a:t>Teachers look more deeply at content. </a:t>
            </a:r>
          </a:p>
          <a:p>
            <a:r>
              <a:rPr lang="en-US" dirty="0"/>
              <a:t>Teachers who develop learning progressions have thought carefully about the building blocks for the learning and are prepared to recognize the need to intervene, adjust, or extend.</a:t>
            </a:r>
          </a:p>
          <a:p>
            <a:r>
              <a:rPr lang="en-US" dirty="0"/>
              <a:t>Teachers may become more aware of their own need for deeper content knowledge and more invested in opportunities to increase this.</a:t>
            </a:r>
          </a:p>
          <a:p>
            <a:endParaRPr lang="en-US" dirty="0"/>
          </a:p>
        </p:txBody>
      </p:sp>
    </p:spTree>
    <p:extLst>
      <p:ext uri="{BB962C8B-B14F-4D97-AF65-F5344CB8AC3E}">
        <p14:creationId xmlns:p14="http://schemas.microsoft.com/office/powerpoint/2010/main" val="331462843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Benefits of Formative Assessment (c )</a:t>
            </a:r>
          </a:p>
        </p:txBody>
      </p:sp>
      <p:sp>
        <p:nvSpPr>
          <p:cNvPr id="4" name="Content Placeholder 2"/>
          <p:cNvSpPr txBox="1">
            <a:spLocks/>
          </p:cNvSpPr>
          <p:nvPr/>
        </p:nvSpPr>
        <p:spPr>
          <a:xfrm>
            <a:off x="609600" y="1600200"/>
            <a:ext cx="82296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Students learn to monitor their own learning.</a:t>
            </a:r>
          </a:p>
          <a:p>
            <a:r>
              <a:rPr lang="en-US" dirty="0"/>
              <a:t>Students become aware of when they are not meeting learning goals and know that they need to change their strategy to make progress.</a:t>
            </a:r>
          </a:p>
          <a:p>
            <a:r>
              <a:rPr lang="en-US" dirty="0"/>
              <a:t>Students take action to further their own learning (e.g. use materials, interact with peers and teacher, revise strategies).</a:t>
            </a:r>
          </a:p>
          <a:p>
            <a:r>
              <a:rPr lang="en-US" dirty="0"/>
              <a:t>Student engagement increases.</a:t>
            </a:r>
          </a:p>
        </p:txBody>
      </p:sp>
    </p:spTree>
    <p:extLst>
      <p:ext uri="{BB962C8B-B14F-4D97-AF65-F5344CB8AC3E}">
        <p14:creationId xmlns:p14="http://schemas.microsoft.com/office/powerpoint/2010/main" val="38935291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Benefits of Formative Assessment (d)</a:t>
            </a:r>
          </a:p>
        </p:txBody>
      </p:sp>
      <p:sp>
        <p:nvSpPr>
          <p:cNvPr id="3" name="Content Placeholder 2"/>
          <p:cNvSpPr>
            <a:spLocks noGrp="1"/>
          </p:cNvSpPr>
          <p:nvPr>
            <p:ph idx="1"/>
          </p:nvPr>
        </p:nvSpPr>
        <p:spPr>
          <a:xfrm>
            <a:off x="457200" y="1371600"/>
            <a:ext cx="8382000" cy="4525963"/>
          </a:xfrm>
        </p:spPr>
        <p:txBody>
          <a:bodyPr>
            <a:noAutofit/>
          </a:bodyPr>
          <a:lstStyle/>
          <a:p>
            <a:r>
              <a:rPr lang="en-US" dirty="0"/>
              <a:t>Student learning increases at a faster rate when formative assessment is used effectively and growth toward stated goals is constantly measured.</a:t>
            </a:r>
          </a:p>
          <a:p>
            <a:r>
              <a:rPr lang="en-US" dirty="0"/>
              <a:t>Mind-sets about learning are positively impacted.</a:t>
            </a:r>
          </a:p>
        </p:txBody>
      </p:sp>
    </p:spTree>
    <p:extLst>
      <p:ext uri="{BB962C8B-B14F-4D97-AF65-F5344CB8AC3E}">
        <p14:creationId xmlns:p14="http://schemas.microsoft.com/office/powerpoint/2010/main" val="9180281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Benefits of Formative Assessment (e)</a:t>
            </a:r>
          </a:p>
        </p:txBody>
      </p:sp>
      <p:sp>
        <p:nvSpPr>
          <p:cNvPr id="4" name="Rectangle 3"/>
          <p:cNvSpPr/>
          <p:nvPr/>
        </p:nvSpPr>
        <p:spPr>
          <a:xfrm>
            <a:off x="369425" y="2545140"/>
            <a:ext cx="8610600" cy="1569660"/>
          </a:xfrm>
          <a:prstGeom prst="rect">
            <a:avLst/>
          </a:prstGeom>
        </p:spPr>
        <p:txBody>
          <a:bodyPr wrap="square">
            <a:spAutoFit/>
          </a:bodyPr>
          <a:lstStyle/>
          <a:p>
            <a:r>
              <a:rPr lang="en-US" sz="3200" dirty="0"/>
              <a:t>When formative assessment is used effectively, it may be possible to decrease the frequency of the use of some summative assessments.</a:t>
            </a:r>
          </a:p>
        </p:txBody>
      </p:sp>
    </p:spTree>
    <p:extLst>
      <p:ext uri="{BB962C8B-B14F-4D97-AF65-F5344CB8AC3E}">
        <p14:creationId xmlns:p14="http://schemas.microsoft.com/office/powerpoint/2010/main" val="236079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Summative Assessment?</a:t>
            </a:r>
          </a:p>
        </p:txBody>
      </p:sp>
      <p:sp>
        <p:nvSpPr>
          <p:cNvPr id="3" name="Content Placeholder 2"/>
          <p:cNvSpPr>
            <a:spLocks noGrp="1"/>
          </p:cNvSpPr>
          <p:nvPr>
            <p:ph idx="1"/>
          </p:nvPr>
        </p:nvSpPr>
        <p:spPr/>
        <p:txBody>
          <a:bodyPr>
            <a:normAutofit fontScale="92500"/>
          </a:bodyPr>
          <a:lstStyle/>
          <a:p>
            <a:r>
              <a:rPr lang="en-US" dirty="0"/>
              <a:t>Summative assessment is used to measure competency or attainment of a body of knowledge. That body of knowledge can be very large or relatively small.</a:t>
            </a:r>
          </a:p>
          <a:p>
            <a:r>
              <a:rPr lang="en-US" dirty="0"/>
              <a:t>Summative assessments can be administered at different points in time during a unit of study.</a:t>
            </a:r>
          </a:p>
          <a:p>
            <a:r>
              <a:rPr lang="en-US" dirty="0"/>
              <a:t>Instruction stops so that summative assessment can occur. </a:t>
            </a:r>
          </a:p>
          <a:p>
            <a:pPr marL="0" indent="0">
              <a:buNone/>
            </a:pPr>
            <a:r>
              <a:rPr lang="en-US" dirty="0"/>
              <a:t> </a:t>
            </a:r>
          </a:p>
        </p:txBody>
      </p:sp>
    </p:spTree>
    <p:extLst>
      <p:ext uri="{BB962C8B-B14F-4D97-AF65-F5344CB8AC3E}">
        <p14:creationId xmlns:p14="http://schemas.microsoft.com/office/powerpoint/2010/main" val="28011175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Formative Assessment Pilot</a:t>
            </a:r>
          </a:p>
        </p:txBody>
      </p:sp>
      <p:sp>
        <p:nvSpPr>
          <p:cNvPr id="4" name="Content Placeholder 2"/>
          <p:cNvSpPr txBox="1">
            <a:spLocks/>
          </p:cNvSpPr>
          <p:nvPr/>
        </p:nvSpPr>
        <p:spPr>
          <a:xfrm>
            <a:off x="609600" y="1752600"/>
            <a:ext cx="8229600" cy="4525963"/>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Superintendent’s Memo 195-14 announced the pilot in </a:t>
            </a:r>
          </a:p>
          <a:p>
            <a:pPr>
              <a:buFont typeface="Arial" panose="020B0604020202020204" pitchFamily="34" charset="0"/>
              <a:buNone/>
            </a:pPr>
            <a:r>
              <a:rPr lang="en-US" dirty="0"/>
              <a:t>	July 2014.</a:t>
            </a:r>
          </a:p>
          <a:p>
            <a:r>
              <a:rPr lang="en-US" dirty="0"/>
              <a:t>The Division of School Improvement and Student Assessment and the Division of Instruction are working collaboratively to support the pilot.</a:t>
            </a:r>
          </a:p>
          <a:p>
            <a:r>
              <a:rPr lang="en-US" dirty="0"/>
              <a:t>Principals responded to a recruitment survey to apply for consideration.</a:t>
            </a:r>
          </a:p>
          <a:p>
            <a:r>
              <a:rPr lang="en-US" dirty="0"/>
              <a:t>Seven elementary schools representing six school divisions and four superintendent’s regions were selected for participation.</a:t>
            </a:r>
          </a:p>
          <a:p>
            <a:pPr lvl="1"/>
            <a:r>
              <a:rPr lang="en-US" dirty="0"/>
              <a:t>K-2, K-5, and K-7 schools </a:t>
            </a:r>
          </a:p>
          <a:p>
            <a:pPr lvl="1"/>
            <a:r>
              <a:rPr lang="en-US" dirty="0"/>
              <a:t>Rural, urban, and suburban schools</a:t>
            </a:r>
          </a:p>
          <a:p>
            <a:pPr lvl="1"/>
            <a:r>
              <a:rPr lang="en-US" dirty="0"/>
              <a:t>Title I schools</a:t>
            </a:r>
          </a:p>
          <a:p>
            <a:endParaRPr lang="en-US" dirty="0"/>
          </a:p>
        </p:txBody>
      </p:sp>
    </p:spTree>
    <p:extLst>
      <p:ext uri="{BB962C8B-B14F-4D97-AF65-F5344CB8AC3E}">
        <p14:creationId xmlns:p14="http://schemas.microsoft.com/office/powerpoint/2010/main" val="24235249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Formative Assessment Pilot:</a:t>
            </a:r>
            <a:br>
              <a:rPr lang="en-US" dirty="0"/>
            </a:br>
            <a:r>
              <a:rPr lang="en-US" sz="3100" dirty="0"/>
              <a:t>2014-2015 Participants</a:t>
            </a:r>
          </a:p>
        </p:txBody>
      </p:sp>
      <p:sp>
        <p:nvSpPr>
          <p:cNvPr id="3" name="Content Placeholder 2"/>
          <p:cNvSpPr>
            <a:spLocks noGrp="1"/>
          </p:cNvSpPr>
          <p:nvPr>
            <p:ph idx="1"/>
          </p:nvPr>
        </p:nvSpPr>
        <p:spPr>
          <a:xfrm>
            <a:off x="457200" y="1570037"/>
            <a:ext cx="8534400" cy="4906963"/>
          </a:xfrm>
        </p:spPr>
        <p:txBody>
          <a:bodyPr>
            <a:normAutofit fontScale="85000" lnSpcReduction="20000"/>
          </a:bodyPr>
          <a:lstStyle/>
          <a:p>
            <a:r>
              <a:rPr lang="en-US" dirty="0"/>
              <a:t>Six elementary schools</a:t>
            </a:r>
          </a:p>
          <a:p>
            <a:r>
              <a:rPr lang="en-US" dirty="0"/>
              <a:t>Teams of 6-10 teachers and an administrator</a:t>
            </a:r>
          </a:p>
          <a:p>
            <a:r>
              <a:rPr lang="en-US" dirty="0"/>
              <a:t>Online modules developed by Center for Standards and Assessment Implementation</a:t>
            </a:r>
          </a:p>
          <a:p>
            <a:r>
              <a:rPr lang="en-US" dirty="0"/>
              <a:t>Support from VDOE and Appalachia Regional Comprehensive Center (ARCC)</a:t>
            </a:r>
          </a:p>
          <a:p>
            <a:r>
              <a:rPr lang="en-US" dirty="0"/>
              <a:t>Two-year participation and commitment to expand the use of formative assessment within the school division</a:t>
            </a:r>
          </a:p>
          <a:p>
            <a:r>
              <a:rPr lang="en-US" dirty="0"/>
              <a:t>Online community dedicated to the pilot</a:t>
            </a:r>
          </a:p>
          <a:p>
            <a:r>
              <a:rPr lang="en-US" dirty="0"/>
              <a:t>VDOE and ARCC are collecting data to determine what resources are needed to supplement modules and support schools/facilitators/teachers implementing this professional development.</a:t>
            </a:r>
          </a:p>
        </p:txBody>
      </p:sp>
    </p:spTree>
    <p:extLst>
      <p:ext uri="{BB962C8B-B14F-4D97-AF65-F5344CB8AC3E}">
        <p14:creationId xmlns:p14="http://schemas.microsoft.com/office/powerpoint/2010/main" val="16015311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98637"/>
            <a:ext cx="8229600" cy="4525963"/>
          </a:xfrm>
        </p:spPr>
        <p:txBody>
          <a:bodyPr>
            <a:normAutofit fontScale="92500" lnSpcReduction="20000"/>
          </a:bodyPr>
          <a:lstStyle/>
          <a:p>
            <a:r>
              <a:rPr lang="en-US" dirty="0"/>
              <a:t>Current school divisions will add new participants.</a:t>
            </a:r>
          </a:p>
          <a:p>
            <a:r>
              <a:rPr lang="en-US" dirty="0"/>
              <a:t>A Superintendent’s Memo in spring 2015 will announce the opportunity  for additional schools to apply.</a:t>
            </a:r>
          </a:p>
          <a:p>
            <a:pPr lvl="1"/>
            <a:r>
              <a:rPr lang="en-US" dirty="0"/>
              <a:t>Additional schools will be selected and begin implementation.</a:t>
            </a:r>
          </a:p>
          <a:p>
            <a:pPr lvl="2"/>
            <a:r>
              <a:rPr lang="en-US" dirty="0"/>
              <a:t>Elementary</a:t>
            </a:r>
          </a:p>
          <a:p>
            <a:pPr lvl="2"/>
            <a:r>
              <a:rPr lang="en-US" dirty="0"/>
              <a:t>Secondary </a:t>
            </a:r>
          </a:p>
          <a:p>
            <a:pPr lvl="1"/>
            <a:r>
              <a:rPr lang="en-US" dirty="0"/>
              <a:t>A two-year commitment will be required.</a:t>
            </a:r>
          </a:p>
          <a:p>
            <a:pPr lvl="1"/>
            <a:r>
              <a:rPr lang="en-US" dirty="0"/>
              <a:t>The agreement to expand the use of formative assessment within the school division will be required.</a:t>
            </a:r>
          </a:p>
        </p:txBody>
      </p:sp>
      <p:sp>
        <p:nvSpPr>
          <p:cNvPr id="5" name="Title 1"/>
          <p:cNvSpPr>
            <a:spLocks noGrp="1"/>
          </p:cNvSpPr>
          <p:nvPr>
            <p:ph type="title"/>
          </p:nvPr>
        </p:nvSpPr>
        <p:spPr>
          <a:xfrm>
            <a:off x="457200" y="274638"/>
            <a:ext cx="8229600" cy="1143000"/>
          </a:xfrm>
        </p:spPr>
        <p:txBody>
          <a:bodyPr>
            <a:normAutofit fontScale="90000"/>
          </a:bodyPr>
          <a:lstStyle/>
          <a:p>
            <a:r>
              <a:rPr lang="en-US" dirty="0"/>
              <a:t>Formative Assessment Pilot:</a:t>
            </a:r>
            <a:br>
              <a:rPr lang="en-US" dirty="0"/>
            </a:br>
            <a:r>
              <a:rPr lang="en-US" sz="3100" dirty="0"/>
              <a:t>2015-2016 Expansion</a:t>
            </a:r>
          </a:p>
        </p:txBody>
      </p:sp>
    </p:spTree>
    <p:extLst>
      <p:ext uri="{BB962C8B-B14F-4D97-AF65-F5344CB8AC3E}">
        <p14:creationId xmlns:p14="http://schemas.microsoft.com/office/powerpoint/2010/main" val="142288251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3581400"/>
          </a:xfrm>
        </p:spPr>
        <p:txBody>
          <a:bodyPr>
            <a:normAutofit fontScale="92500"/>
          </a:bodyPr>
          <a:lstStyle/>
          <a:p>
            <a:r>
              <a:rPr lang="en-US" dirty="0"/>
              <a:t>How do summative and formative assessment differ?</a:t>
            </a:r>
          </a:p>
          <a:p>
            <a:r>
              <a:rPr lang="en-US" dirty="0"/>
              <a:t>What are the characteristics of formative assessment?</a:t>
            </a:r>
          </a:p>
          <a:p>
            <a:r>
              <a:rPr lang="en-US" dirty="0"/>
              <a:t>What are the characteristics of a classroom that supports formative assessment?</a:t>
            </a:r>
          </a:p>
          <a:p>
            <a:r>
              <a:rPr lang="en-US" dirty="0"/>
              <a:t>What are the benefits of formative assessment?</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4" name="Title 3"/>
          <p:cNvSpPr>
            <a:spLocks noGrp="1"/>
          </p:cNvSpPr>
          <p:nvPr>
            <p:ph type="title"/>
          </p:nvPr>
        </p:nvSpPr>
        <p:spPr/>
        <p:txBody>
          <a:bodyPr/>
          <a:lstStyle/>
          <a:p>
            <a:r>
              <a:rPr lang="en-US" dirty="0"/>
              <a:t>Summary</a:t>
            </a:r>
          </a:p>
        </p:txBody>
      </p:sp>
    </p:spTree>
    <p:extLst>
      <p:ext uri="{BB962C8B-B14F-4D97-AF65-F5344CB8AC3E}">
        <p14:creationId xmlns:p14="http://schemas.microsoft.com/office/powerpoint/2010/main" val="10955899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and Sources</a:t>
            </a:r>
          </a:p>
        </p:txBody>
      </p:sp>
      <p:sp>
        <p:nvSpPr>
          <p:cNvPr id="3" name="Content Placeholder 2"/>
          <p:cNvSpPr>
            <a:spLocks noGrp="1"/>
          </p:cNvSpPr>
          <p:nvPr>
            <p:ph idx="1"/>
          </p:nvPr>
        </p:nvSpPr>
        <p:spPr/>
        <p:txBody>
          <a:bodyPr>
            <a:normAutofit fontScale="62500" lnSpcReduction="20000"/>
          </a:bodyPr>
          <a:lstStyle/>
          <a:p>
            <a:pPr marL="0" indent="0">
              <a:buNone/>
            </a:pPr>
            <a:r>
              <a:rPr lang="en-US" dirty="0" err="1"/>
              <a:t>Dweck</a:t>
            </a:r>
            <a:r>
              <a:rPr lang="en-US" dirty="0"/>
              <a:t>, C. S. (June 2010). Mind-Sets and equitable education. </a:t>
            </a:r>
            <a:r>
              <a:rPr lang="en-US" i="1" dirty="0"/>
              <a:t>Principal Leadership. </a:t>
            </a:r>
            <a:r>
              <a:rPr lang="en-US" dirty="0"/>
              <a:t>National Association of Secondary School Principals. Retrieved from http://www.principals.org/Content.aspx?topic=61219</a:t>
            </a:r>
          </a:p>
          <a:p>
            <a:pPr marL="0" indent="0">
              <a:buNone/>
            </a:pPr>
            <a:endParaRPr lang="en-US" dirty="0"/>
          </a:p>
          <a:p>
            <a:pPr marL="0" indent="0">
              <a:buNone/>
            </a:pPr>
            <a:r>
              <a:rPr lang="en-US" dirty="0"/>
              <a:t>Heritage, M., et. al. (2009). From evidence to action: A seamless process in formative assessment? </a:t>
            </a:r>
            <a:r>
              <a:rPr lang="en-US" i="1" dirty="0"/>
              <a:t>Educational Measurement: Issues and Practice</a:t>
            </a:r>
            <a:r>
              <a:rPr lang="en-US" dirty="0"/>
              <a:t>, volume 28 (3), 24-31.</a:t>
            </a:r>
          </a:p>
          <a:p>
            <a:pPr marL="0" indent="0">
              <a:buNone/>
            </a:pPr>
            <a:endParaRPr lang="en-US" dirty="0"/>
          </a:p>
          <a:p>
            <a:pPr marL="0" indent="0">
              <a:buNone/>
            </a:pPr>
            <a:r>
              <a:rPr lang="en-US" dirty="0"/>
              <a:t>The Assessment and Accountability Comprehensive Center and The North Central Comprehensive Center at </a:t>
            </a:r>
            <a:r>
              <a:rPr lang="en-US" dirty="0" err="1"/>
              <a:t>McREL</a:t>
            </a:r>
            <a:r>
              <a:rPr lang="en-US" dirty="0"/>
              <a:t>. (2012). </a:t>
            </a:r>
            <a:r>
              <a:rPr lang="en-US" i="1" dirty="0"/>
              <a:t>Formative assessment program: Assisting teachers to support student achievement. </a:t>
            </a:r>
          </a:p>
          <a:p>
            <a:pPr marL="0" indent="0">
              <a:buNone/>
            </a:pPr>
            <a:endParaRPr lang="en-US" i="1" dirty="0"/>
          </a:p>
          <a:p>
            <a:pPr marL="0" indent="0">
              <a:buNone/>
            </a:pPr>
            <a:r>
              <a:rPr lang="en-US" dirty="0" err="1"/>
              <a:t>Wiliam</a:t>
            </a:r>
            <a:r>
              <a:rPr lang="en-US" dirty="0"/>
              <a:t>, D. (July 2006). Does assessment hinder learning? Paper Presented at ETS Invitational Seminar, Institute of Civil Engineers, London, UK. (p.6).</a:t>
            </a:r>
          </a:p>
          <a:p>
            <a:pPr marL="0" indent="0">
              <a:buNone/>
            </a:pPr>
            <a:endParaRPr lang="en-US" dirty="0"/>
          </a:p>
        </p:txBody>
      </p:sp>
    </p:spTree>
    <p:extLst>
      <p:ext uri="{BB962C8B-B14F-4D97-AF65-F5344CB8AC3E}">
        <p14:creationId xmlns:p14="http://schemas.microsoft.com/office/powerpoint/2010/main" val="38179221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a:xfrm>
            <a:off x="457200" y="960437"/>
            <a:ext cx="8229600" cy="4525963"/>
          </a:xfrm>
        </p:spPr>
        <p:txBody>
          <a:bodyPr>
            <a:normAutofit/>
          </a:bodyPr>
          <a:lstStyle/>
          <a:p>
            <a:pPr marL="0" indent="0" algn="ctr">
              <a:buNone/>
            </a:pPr>
            <a:endParaRPr lang="en-US" dirty="0">
              <a:hlinkClick r:id="rId2"/>
            </a:endParaRPr>
          </a:p>
          <a:p>
            <a:pPr marL="0" indent="0" algn="ctr">
              <a:buNone/>
            </a:pPr>
            <a:endParaRPr lang="en-US" dirty="0">
              <a:hlinkClick r:id="rId2"/>
            </a:endParaRPr>
          </a:p>
          <a:p>
            <a:pPr marL="0" indent="0" algn="ctr">
              <a:buNone/>
            </a:pPr>
            <a:r>
              <a:rPr lang="en-US" dirty="0">
                <a:hlinkClick r:id="rId2"/>
              </a:rPr>
              <a:t>Student_Assessment@doe.virginia.gov</a:t>
            </a:r>
            <a:endParaRPr lang="en-US" dirty="0"/>
          </a:p>
          <a:p>
            <a:pPr marL="0" indent="0" algn="ctr">
              <a:buNone/>
            </a:pPr>
            <a:r>
              <a:rPr lang="en-US" dirty="0"/>
              <a:t>or</a:t>
            </a:r>
          </a:p>
          <a:p>
            <a:pPr marL="0" indent="0" algn="ctr">
              <a:buNone/>
            </a:pPr>
            <a:r>
              <a:rPr lang="en-US" dirty="0"/>
              <a:t>(804) 225-2102</a:t>
            </a:r>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773289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NCTE</a:t>
            </a:r>
          </a:p>
        </p:txBody>
      </p:sp>
      <p:sp>
        <p:nvSpPr>
          <p:cNvPr id="4" name="Content Placeholder 3"/>
          <p:cNvSpPr txBox="1">
            <a:spLocks noGrp="1"/>
          </p:cNvSpPr>
          <p:nvPr>
            <p:ph idx="1"/>
          </p:nvPr>
        </p:nvSpPr>
        <p:spPr>
          <a:prstGeom prst="rect">
            <a:avLst/>
          </a:prstGeom>
          <a:noFill/>
        </p:spPr>
        <p:txBody>
          <a:bodyPr wrap="square" rtlCol="0">
            <a:spAutoFit/>
          </a:bodyPr>
          <a:lstStyle/>
          <a:p>
            <a:r>
              <a:rPr lang="en-US" sz="3600" dirty="0"/>
              <a:t>“When teachers do formative assessment effectively, students learn at roughly double the rate than they do without it.”</a:t>
            </a:r>
          </a:p>
          <a:p>
            <a:pPr algn="r"/>
            <a:r>
              <a:rPr lang="en-US" sz="3600" dirty="0"/>
              <a:t>Dylan </a:t>
            </a:r>
            <a:r>
              <a:rPr lang="en-US" sz="3600" dirty="0" err="1"/>
              <a:t>Wiliam</a:t>
            </a:r>
            <a:endParaRPr lang="en-US" sz="3600" dirty="0"/>
          </a:p>
        </p:txBody>
      </p:sp>
    </p:spTree>
    <p:extLst>
      <p:ext uri="{BB962C8B-B14F-4D97-AF65-F5344CB8AC3E}">
        <p14:creationId xmlns:p14="http://schemas.microsoft.com/office/powerpoint/2010/main" val="705679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National Research Council</a:t>
            </a:r>
          </a:p>
        </p:txBody>
      </p:sp>
      <p:sp>
        <p:nvSpPr>
          <p:cNvPr id="4" name="TextBox 3"/>
          <p:cNvSpPr txBox="1"/>
          <p:nvPr/>
        </p:nvSpPr>
        <p:spPr>
          <a:xfrm>
            <a:off x="914400" y="1211282"/>
            <a:ext cx="7772400" cy="4524315"/>
          </a:xfrm>
          <a:prstGeom prst="rect">
            <a:avLst/>
          </a:prstGeom>
          <a:noFill/>
        </p:spPr>
        <p:txBody>
          <a:bodyPr wrap="square" rtlCol="0">
            <a:spAutoFit/>
          </a:bodyPr>
          <a:lstStyle/>
          <a:p>
            <a:r>
              <a:rPr lang="en-US" sz="3600" dirty="0"/>
              <a:t>“Summative assessment… is used to determine whether a student has attained a certain level of competency after completing a particular phase of education, whether it be a classroom unit or 12 years of schooling.”</a:t>
            </a:r>
          </a:p>
          <a:p>
            <a:endParaRPr lang="en-US" sz="3600" dirty="0"/>
          </a:p>
          <a:p>
            <a:pPr algn="r"/>
            <a:r>
              <a:rPr lang="en-US" sz="3600" dirty="0"/>
              <a:t>National Research Council, 2001</a:t>
            </a:r>
          </a:p>
        </p:txBody>
      </p:sp>
    </p:spTree>
    <p:extLst>
      <p:ext uri="{BB962C8B-B14F-4D97-AF65-F5344CB8AC3E}">
        <p14:creationId xmlns:p14="http://schemas.microsoft.com/office/powerpoint/2010/main" val="4086022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Summative vs. Formative (b)</a:t>
            </a:r>
          </a:p>
        </p:txBody>
      </p:sp>
      <p:sp>
        <p:nvSpPr>
          <p:cNvPr id="4" name="TextBox 3"/>
          <p:cNvSpPr txBox="1"/>
          <p:nvPr/>
        </p:nvSpPr>
        <p:spPr>
          <a:xfrm>
            <a:off x="914400" y="1211282"/>
            <a:ext cx="7772400" cy="4524315"/>
          </a:xfrm>
          <a:prstGeom prst="rect">
            <a:avLst/>
          </a:prstGeom>
          <a:noFill/>
        </p:spPr>
        <p:txBody>
          <a:bodyPr wrap="square" rtlCol="0">
            <a:spAutoFit/>
          </a:bodyPr>
          <a:lstStyle/>
          <a:p>
            <a:r>
              <a:rPr lang="en-US" sz="3600" dirty="0"/>
              <a:t>“Summative assessment… is used to determine whether a student has attained a certain level of competency after completing a particular phase of education, whether it be a classroom unit or 12 years of schooling.”</a:t>
            </a:r>
          </a:p>
          <a:p>
            <a:endParaRPr lang="en-US" sz="3600" dirty="0"/>
          </a:p>
          <a:p>
            <a:pPr algn="r"/>
            <a:r>
              <a:rPr lang="en-US" sz="3600" dirty="0"/>
              <a:t>National Research Council, 2001</a:t>
            </a:r>
          </a:p>
        </p:txBody>
      </p:sp>
    </p:spTree>
    <p:extLst>
      <p:ext uri="{BB962C8B-B14F-4D97-AF65-F5344CB8AC3E}">
        <p14:creationId xmlns:p14="http://schemas.microsoft.com/office/powerpoint/2010/main" val="3342287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Formative Assessment?</a:t>
            </a:r>
          </a:p>
        </p:txBody>
      </p:sp>
      <p:sp>
        <p:nvSpPr>
          <p:cNvPr id="3" name="Content Placeholder 2"/>
          <p:cNvSpPr>
            <a:spLocks noGrp="1"/>
          </p:cNvSpPr>
          <p:nvPr>
            <p:ph idx="1"/>
          </p:nvPr>
        </p:nvSpPr>
        <p:spPr/>
        <p:txBody>
          <a:bodyPr>
            <a:normAutofit/>
          </a:bodyPr>
          <a:lstStyle/>
          <a:p>
            <a:pPr marL="0" indent="0">
              <a:buNone/>
            </a:pPr>
            <a:endParaRPr lang="en-US" sz="1300" dirty="0"/>
          </a:p>
          <a:p>
            <a:pPr marL="0" indent="0">
              <a:buNone/>
            </a:pPr>
            <a:r>
              <a:rPr lang="en-US" dirty="0"/>
              <a:t>Formative assessment is a continuous process that occurs during instruction while learning is taking place. Teachers closely monitor how learning is developing minute by minute, using evidence to make adjustments and provide students feedback that helps move them forward. </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8712668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2140</TotalTime>
  <Words>3249</Words>
  <Application>Microsoft Office PowerPoint</Application>
  <PresentationFormat>On-screen Show (4:3)</PresentationFormat>
  <Paragraphs>346</Paragraphs>
  <Slides>55</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55</vt:i4>
      </vt:variant>
    </vt:vector>
  </HeadingPairs>
  <TitlesOfParts>
    <vt:vector size="59" baseType="lpstr">
      <vt:lpstr>Arial</vt:lpstr>
      <vt:lpstr>Calibri</vt:lpstr>
      <vt:lpstr>Cambria Math</vt:lpstr>
      <vt:lpstr>Office Theme</vt:lpstr>
      <vt:lpstr>Summative Assessment vs.  Formative Assessment </vt:lpstr>
      <vt:lpstr>Summative vs. Formative (a)</vt:lpstr>
      <vt:lpstr>Dylan Wiliam</vt:lpstr>
      <vt:lpstr>Today’s Goals</vt:lpstr>
      <vt:lpstr>What is Summative Assessment?</vt:lpstr>
      <vt:lpstr>NCTE</vt:lpstr>
      <vt:lpstr>National Research Council</vt:lpstr>
      <vt:lpstr>Summative vs. Formative (b)</vt:lpstr>
      <vt:lpstr>What is Formative Assessment?</vt:lpstr>
      <vt:lpstr>James Popham</vt:lpstr>
      <vt:lpstr>Bell and Bronwen</vt:lpstr>
      <vt:lpstr>Modeling Formative Assessment</vt:lpstr>
      <vt:lpstr>Examples of Assessment Types (a)</vt:lpstr>
      <vt:lpstr>Examples of Assessment Types (b)</vt:lpstr>
      <vt:lpstr>Examples of Assessment Types (c)</vt:lpstr>
      <vt:lpstr>Examples of Assessment Types (d)</vt:lpstr>
      <vt:lpstr>Examples of Assessment Types (e)</vt:lpstr>
      <vt:lpstr>Examples of Assessment Types (f)</vt:lpstr>
      <vt:lpstr>Summative vs. Formative (c)</vt:lpstr>
      <vt:lpstr>Why is Formative Assessment                      Important?</vt:lpstr>
      <vt:lpstr>A Closer Look at  Formative Assessment</vt:lpstr>
      <vt:lpstr>Classroom Culture (a)</vt:lpstr>
      <vt:lpstr>Classroom Culture (b)</vt:lpstr>
      <vt:lpstr>Classroom Structures</vt:lpstr>
      <vt:lpstr>Learning Progressions</vt:lpstr>
      <vt:lpstr>Learning Progression Example</vt:lpstr>
      <vt:lpstr>Learning Progression Example part 2</vt:lpstr>
      <vt:lpstr>Teacher’s Content Knowledge</vt:lpstr>
      <vt:lpstr>Learning Goals and Success Criteria (a)</vt:lpstr>
      <vt:lpstr>Formative Assessment Planning Model</vt:lpstr>
      <vt:lpstr>Learning Goals and Success Criteria (b)</vt:lpstr>
      <vt:lpstr>The Teacher’s Role (a)</vt:lpstr>
      <vt:lpstr>The Teacher’s Role (b)</vt:lpstr>
      <vt:lpstr>The Teacher’s Role (c)</vt:lpstr>
      <vt:lpstr>“Just Right” Instruction and Feedback</vt:lpstr>
      <vt:lpstr>Evidence           Responsive Action (a)</vt:lpstr>
      <vt:lpstr>Evidence           Responsive Action (b)</vt:lpstr>
      <vt:lpstr>Evidence           Responsive Action (c)</vt:lpstr>
      <vt:lpstr>Formative Assessment Strategies: Examples</vt:lpstr>
      <vt:lpstr>Effective Feedback</vt:lpstr>
      <vt:lpstr>The Student’s Role</vt:lpstr>
      <vt:lpstr>Peer Feedback (a)</vt:lpstr>
      <vt:lpstr>Peer Feedback (b)</vt:lpstr>
      <vt:lpstr> </vt:lpstr>
      <vt:lpstr> </vt:lpstr>
      <vt:lpstr>Benefits of Formative Assessment (b)</vt:lpstr>
      <vt:lpstr>Benefits of Formative Assessment (c )</vt:lpstr>
      <vt:lpstr>Benefits of Formative Assessment (d)</vt:lpstr>
      <vt:lpstr>Benefits of Formative Assessment (e)</vt:lpstr>
      <vt:lpstr>Formative Assessment Pilot</vt:lpstr>
      <vt:lpstr>Formative Assessment Pilot: 2014-2015 Participants</vt:lpstr>
      <vt:lpstr>Formative Assessment Pilot: 2015-2016 Expansion</vt:lpstr>
      <vt:lpstr>Summary</vt:lpstr>
      <vt:lpstr>References and Sources</vt:lpstr>
      <vt:lpstr>Questions?</vt:lpstr>
    </vt:vector>
  </TitlesOfParts>
  <Company>Virginia IT Infrastructure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Summative Assessment vs. Formative Assessment</dc:title>
  <dc:creator>fji86289</dc:creator>
  <cp:lastModifiedBy>Cook, Holli (DOE)</cp:lastModifiedBy>
  <cp:revision>175</cp:revision>
  <dcterms:created xsi:type="dcterms:W3CDTF">2015-01-27T12:22:42Z</dcterms:created>
  <dcterms:modified xsi:type="dcterms:W3CDTF">2023-07-25T16:48:17Z</dcterms:modified>
</cp:coreProperties>
</file>