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80" r:id="rId2"/>
    <p:sldId id="276" r:id="rId3"/>
    <p:sldId id="282" r:id="rId4"/>
    <p:sldId id="285" r:id="rId5"/>
    <p:sldId id="283" r:id="rId6"/>
    <p:sldId id="281" r:id="rId7"/>
    <p:sldId id="28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536"/>
    <a:srgbClr val="0F1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99"/>
    <p:restoredTop sz="89075" autoAdjust="0"/>
  </p:normalViewPr>
  <p:slideViewPr>
    <p:cSldViewPr snapToGrid="0" snapToObjects="1">
      <p:cViewPr varScale="1">
        <p:scale>
          <a:sx n="80" d="100"/>
          <a:sy n="80" d="100"/>
        </p:scale>
        <p:origin x="60" y="69"/>
      </p:cViewPr>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3/8/2021</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flexibility is limited, it ensures students are meeting both the “sequential” and ”elective” components of the requirement. More expansive flexibility would have means students are only receiving sequential course content, but through required (or non-elective) courses.</a:t>
            </a:r>
          </a:p>
        </p:txBody>
      </p:sp>
      <p:sp>
        <p:nvSpPr>
          <p:cNvPr id="4" name="Slide Number Placeholder 3"/>
          <p:cNvSpPr>
            <a:spLocks noGrp="1"/>
          </p:cNvSpPr>
          <p:nvPr>
            <p:ph type="sldNum" sz="quarter" idx="5"/>
          </p:nvPr>
        </p:nvSpPr>
        <p:spPr/>
        <p:txBody>
          <a:bodyPr/>
          <a:lstStyle/>
          <a:p>
            <a:fld id="{8571A650-665F-B049-BFDF-C141BB58E043}" type="slidenum">
              <a:rPr lang="en-US" smtClean="0"/>
              <a:pPr/>
              <a:t>5</a:t>
            </a:fld>
            <a:endParaRPr lang="en-US"/>
          </a:p>
        </p:txBody>
      </p:sp>
    </p:spTree>
    <p:extLst>
      <p:ext uri="{BB962C8B-B14F-4D97-AF65-F5344CB8AC3E}">
        <p14:creationId xmlns:p14="http://schemas.microsoft.com/office/powerpoint/2010/main" val="1842688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lai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E310-B2A3-6647-965A-0672E5ACD3F9}"/>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7A8242C-4802-014C-B7DB-0EB13E7D1D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80A98C-80CC-0D41-9984-BCB90EBA09DD}"/>
              </a:ext>
            </a:extLst>
          </p:cNvPr>
          <p:cNvSpPr>
            <a:spLocks noGrp="1"/>
          </p:cNvSpPr>
          <p:nvPr>
            <p:ph type="dt" sz="half" idx="10"/>
          </p:nvPr>
        </p:nvSpPr>
        <p:spPr/>
        <p:txBody>
          <a:bodyPr/>
          <a:lstStyle/>
          <a:p>
            <a:fld id="{60D43C1D-525C-4B48-A8BF-8449553F6BCB}" type="datetimeFigureOut">
              <a:rPr lang="en-US" smtClean="0"/>
              <a:t>3/8/2021</a:t>
            </a:fld>
            <a:endParaRPr lang="en-US"/>
          </a:p>
        </p:txBody>
      </p:sp>
      <p:sp>
        <p:nvSpPr>
          <p:cNvPr id="5" name="Footer Placeholder 4">
            <a:extLst>
              <a:ext uri="{FF2B5EF4-FFF2-40B4-BE49-F238E27FC236}">
                <a16:creationId xmlns:a16="http://schemas.microsoft.com/office/drawing/2014/main" id="{176EB225-67A7-7441-A763-F6EA0D53C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D539D-A897-6B49-ABFF-326C0DF1032F}"/>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8" name="Picture 7" descr="VDOE Logo&#10;">
            <a:extLst>
              <a:ext uri="{FF2B5EF4-FFF2-40B4-BE49-F238E27FC236}">
                <a16:creationId xmlns:a16="http://schemas.microsoft.com/office/drawing/2014/main" id="{399D15A6-7F28-8540-BB2C-B16B13EDDC9B}"/>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74370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F960C6-7F4A-744C-BF8F-8A2C51F8F9CC}"/>
              </a:ext>
            </a:extLst>
          </p:cNvPr>
          <p:cNvSpPr>
            <a:spLocks noGrp="1"/>
          </p:cNvSpPr>
          <p:nvPr>
            <p:ph type="dt" sz="half" idx="10"/>
          </p:nvPr>
        </p:nvSpPr>
        <p:spPr/>
        <p:txBody>
          <a:bodyPr/>
          <a:lstStyle/>
          <a:p>
            <a:fld id="{60D43C1D-525C-4B48-A8BF-8449553F6BCB}" type="datetimeFigureOut">
              <a:rPr lang="en-US" smtClean="0"/>
              <a:t>3/8/2021</a:t>
            </a:fld>
            <a:endParaRPr lang="en-US"/>
          </a:p>
        </p:txBody>
      </p:sp>
      <p:sp>
        <p:nvSpPr>
          <p:cNvPr id="3" name="Footer Placeholder 2">
            <a:extLst>
              <a:ext uri="{FF2B5EF4-FFF2-40B4-BE49-F238E27FC236}">
                <a16:creationId xmlns:a16="http://schemas.microsoft.com/office/drawing/2014/main" id="{3C09D876-0C7E-B749-BD85-0976334DB6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E3A808-8322-C440-8203-47F849A789EE}"/>
              </a:ext>
            </a:extLst>
          </p:cNvPr>
          <p:cNvSpPr>
            <a:spLocks noGrp="1"/>
          </p:cNvSpPr>
          <p:nvPr>
            <p:ph type="sldNum" sz="quarter" idx="12"/>
          </p:nvPr>
        </p:nvSpPr>
        <p:spPr>
          <a:xfrm>
            <a:off x="8610600" y="6356350"/>
            <a:ext cx="1093839" cy="365125"/>
          </a:xfrm>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335168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1A88-AFE8-A54C-B51A-2D647978F1B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FC7F50-58AA-DF45-B32D-87AE2232A740}"/>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7BEC63D-5DB8-2549-A6DC-3AE4FFC82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EBDF3F-63C7-194E-90BB-2FFE901799F1}"/>
              </a:ext>
            </a:extLst>
          </p:cNvPr>
          <p:cNvSpPr>
            <a:spLocks noGrp="1"/>
          </p:cNvSpPr>
          <p:nvPr>
            <p:ph type="dt" sz="half" idx="10"/>
          </p:nvPr>
        </p:nvSpPr>
        <p:spPr/>
        <p:txBody>
          <a:bodyPr/>
          <a:lstStyle/>
          <a:p>
            <a:fld id="{60D43C1D-525C-4B48-A8BF-8449553F6BCB}" type="datetimeFigureOut">
              <a:rPr lang="en-US" smtClean="0"/>
              <a:t>3/8/2021</a:t>
            </a:fld>
            <a:endParaRPr lang="en-US"/>
          </a:p>
        </p:txBody>
      </p:sp>
      <p:sp>
        <p:nvSpPr>
          <p:cNvPr id="6" name="Footer Placeholder 5">
            <a:extLst>
              <a:ext uri="{FF2B5EF4-FFF2-40B4-BE49-F238E27FC236}">
                <a16:creationId xmlns:a16="http://schemas.microsoft.com/office/drawing/2014/main" id="{B3B007A3-0D7A-FE4A-BD36-A3814A977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823BB4-D04E-4D47-AE43-AC43E4893AF5}"/>
              </a:ext>
            </a:extLst>
          </p:cNvPr>
          <p:cNvSpPr>
            <a:spLocks noGrp="1"/>
          </p:cNvSpPr>
          <p:nvPr>
            <p:ph type="sldNum" sz="quarter" idx="12"/>
          </p:nvPr>
        </p:nvSpPr>
        <p:spPr>
          <a:xfrm>
            <a:off x="8610601" y="6356350"/>
            <a:ext cx="1011740" cy="365125"/>
          </a:xfrm>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75325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0FAC-A966-EB40-B718-B36C3AA431C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0CA688B-0B10-5347-AC86-08C5918FC0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F3FAED0-9BFB-F945-9335-961186608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80F83F-0B12-314D-A137-CCE170591F6F}"/>
              </a:ext>
            </a:extLst>
          </p:cNvPr>
          <p:cNvSpPr>
            <a:spLocks noGrp="1"/>
          </p:cNvSpPr>
          <p:nvPr>
            <p:ph type="dt" sz="half" idx="10"/>
          </p:nvPr>
        </p:nvSpPr>
        <p:spPr/>
        <p:txBody>
          <a:bodyPr/>
          <a:lstStyle/>
          <a:p>
            <a:fld id="{60D43C1D-525C-4B48-A8BF-8449553F6BCB}" type="datetimeFigureOut">
              <a:rPr lang="en-US" smtClean="0"/>
              <a:t>3/8/2021</a:t>
            </a:fld>
            <a:endParaRPr lang="en-US"/>
          </a:p>
        </p:txBody>
      </p:sp>
      <p:sp>
        <p:nvSpPr>
          <p:cNvPr id="6" name="Footer Placeholder 5">
            <a:extLst>
              <a:ext uri="{FF2B5EF4-FFF2-40B4-BE49-F238E27FC236}">
                <a16:creationId xmlns:a16="http://schemas.microsoft.com/office/drawing/2014/main" id="{ABB1EA84-6206-0348-B9EE-477BCC9EE3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6C2C83-7EB9-B04A-A394-EB1EDAC2F4F3}"/>
              </a:ext>
            </a:extLst>
          </p:cNvPr>
          <p:cNvSpPr>
            <a:spLocks noGrp="1"/>
          </p:cNvSpPr>
          <p:nvPr>
            <p:ph type="sldNum" sz="quarter" idx="12"/>
          </p:nvPr>
        </p:nvSpPr>
        <p:spPr>
          <a:xfrm>
            <a:off x="8610600" y="6356350"/>
            <a:ext cx="1113503" cy="365125"/>
          </a:xfrm>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284495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7536-2E25-2F45-9661-BB75AE31D1F6}"/>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C2D02BC5-43A8-0F44-A88C-BAC7C865BC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541D-046D-E646-8667-7861921E09CE}"/>
              </a:ext>
            </a:extLst>
          </p:cNvPr>
          <p:cNvSpPr>
            <a:spLocks noGrp="1"/>
          </p:cNvSpPr>
          <p:nvPr>
            <p:ph type="dt" sz="half" idx="10"/>
          </p:nvPr>
        </p:nvSpPr>
        <p:spPr/>
        <p:txBody>
          <a:bodyPr/>
          <a:lstStyle/>
          <a:p>
            <a:fld id="{60D43C1D-525C-4B48-A8BF-8449553F6BCB}" type="datetimeFigureOut">
              <a:rPr lang="en-US" smtClean="0"/>
              <a:t>3/8/2021</a:t>
            </a:fld>
            <a:endParaRPr lang="en-US"/>
          </a:p>
        </p:txBody>
      </p:sp>
      <p:sp>
        <p:nvSpPr>
          <p:cNvPr id="5" name="Footer Placeholder 4">
            <a:extLst>
              <a:ext uri="{FF2B5EF4-FFF2-40B4-BE49-F238E27FC236}">
                <a16:creationId xmlns:a16="http://schemas.microsoft.com/office/drawing/2014/main" id="{7BE8590C-D18E-7C45-B268-C1357BA4E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12B81-246B-EE4E-9D91-3137518F6F2D}"/>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65691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CCD4F-E8A2-CD4A-8502-87185309A2B5}"/>
              </a:ext>
            </a:extLst>
          </p:cNvPr>
          <p:cNvSpPr>
            <a:spLocks noGrp="1"/>
          </p:cNvSpPr>
          <p:nvPr>
            <p:ph type="title" orient="vert" hasCustomPrompt="1"/>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6AF95DD-0E52-554A-BB8B-00B1FD995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471DC-CACF-994C-A9F6-F80360817877}"/>
              </a:ext>
            </a:extLst>
          </p:cNvPr>
          <p:cNvSpPr>
            <a:spLocks noGrp="1"/>
          </p:cNvSpPr>
          <p:nvPr>
            <p:ph type="dt" sz="half" idx="10"/>
          </p:nvPr>
        </p:nvSpPr>
        <p:spPr/>
        <p:txBody>
          <a:bodyPr/>
          <a:lstStyle/>
          <a:p>
            <a:fld id="{60D43C1D-525C-4B48-A8BF-8449553F6BCB}" type="datetimeFigureOut">
              <a:rPr lang="en-US" smtClean="0"/>
              <a:t>3/8/2021</a:t>
            </a:fld>
            <a:endParaRPr lang="en-US"/>
          </a:p>
        </p:txBody>
      </p:sp>
      <p:sp>
        <p:nvSpPr>
          <p:cNvPr id="5" name="Footer Placeholder 4">
            <a:extLst>
              <a:ext uri="{FF2B5EF4-FFF2-40B4-BE49-F238E27FC236}">
                <a16:creationId xmlns:a16="http://schemas.microsoft.com/office/drawing/2014/main" id="{B07BC845-AD43-F143-AD7E-C9DCC6461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A7573-B410-BF4A-9E0C-4619F1313732}"/>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756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9" name="Picture 8" descr="A picture containing photo, newspaper, different, many&#10;&#10;Description automatically generated">
            <a:extLst>
              <a:ext uri="{FF2B5EF4-FFF2-40B4-BE49-F238E27FC236}">
                <a16:creationId xmlns:a16="http://schemas.microsoft.com/office/drawing/2014/main" id="{A4E9C55D-20C8-F142-843E-CEDBD8321DE5}"/>
              </a:ext>
            </a:extLst>
          </p:cNvPr>
          <p:cNvPicPr>
            <a:picLocks noChangeAspect="1"/>
          </p:cNvPicPr>
          <p:nvPr userDrawn="1"/>
        </p:nvPicPr>
        <p:blipFill>
          <a:blip r:embed="rId2">
            <a:alphaModFix amt="20000"/>
          </a:blip>
          <a:stretch>
            <a:fillRect/>
          </a:stretch>
        </p:blipFill>
        <p:spPr>
          <a:xfrm>
            <a:off x="0" y="1673"/>
            <a:ext cx="12192000" cy="6854653"/>
          </a:xfrm>
          <a:prstGeom prst="rect">
            <a:avLst/>
          </a:prstGeom>
        </p:spPr>
      </p:pic>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60D43C1D-525C-4B48-A8BF-8449553F6BCB}" type="datetimeFigureOut">
              <a:rPr lang="en-US" smtClean="0"/>
              <a:t>3/8/2021</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43523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B7AB-606C-0D40-B684-4BDA97E3EDB9}"/>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6753B7-4C1A-D24B-8C8F-03213C2324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46F76-8402-6341-B3F4-2FE03082E345}"/>
              </a:ext>
            </a:extLst>
          </p:cNvPr>
          <p:cNvSpPr>
            <a:spLocks noGrp="1"/>
          </p:cNvSpPr>
          <p:nvPr>
            <p:ph type="dt" sz="half" idx="10"/>
          </p:nvPr>
        </p:nvSpPr>
        <p:spPr/>
        <p:txBody>
          <a:bodyPr/>
          <a:lstStyle/>
          <a:p>
            <a:fld id="{60D43C1D-525C-4B48-A8BF-8449553F6BCB}" type="datetimeFigureOut">
              <a:rPr lang="en-US" smtClean="0"/>
              <a:t>3/8/2021</a:t>
            </a:fld>
            <a:endParaRPr lang="en-US"/>
          </a:p>
        </p:txBody>
      </p:sp>
      <p:sp>
        <p:nvSpPr>
          <p:cNvPr id="5" name="Footer Placeholder 4">
            <a:extLst>
              <a:ext uri="{FF2B5EF4-FFF2-40B4-BE49-F238E27FC236}">
                <a16:creationId xmlns:a16="http://schemas.microsoft.com/office/drawing/2014/main" id="{459E86AB-7A1F-7D4F-B9D8-F2E1B7F00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0628B-7A3B-3D47-9E97-1ECAAB155582}"/>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0" name="Picture 9"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648984542"/>
      </p:ext>
    </p:extLst>
  </p:cSld>
  <p:clrMapOvr>
    <a:masterClrMapping/>
  </p:clrMapOvr>
  <p:extLst>
    <p:ext uri="{DCECCB84-F9BA-43D5-87BE-67443E8EF086}">
      <p15:sldGuideLst xmlns:p15="http://schemas.microsoft.com/office/powerpoint/2012/main">
        <p15:guide id="1" orient="horz" pos="42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60D43C1D-525C-4B48-A8BF-8449553F6BCB}" type="datetimeFigureOut">
              <a:rPr lang="en-US" smtClean="0"/>
              <a:t>3/8/2021</a:t>
            </a:fld>
            <a:endParaRPr lang="en-US"/>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34520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60D43C1D-525C-4B48-A8BF-8449553F6BCB}" type="datetimeFigureOut">
              <a:rPr lang="en-US" smtClean="0"/>
              <a:t>3/8/2021</a:t>
            </a:fld>
            <a:endParaRPr lang="en-US"/>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9" name="Picture 8" descr="VDOE LOGO">
            <a:extLst>
              <a:ext uri="{FF2B5EF4-FFF2-40B4-BE49-F238E27FC236}">
                <a16:creationId xmlns:a16="http://schemas.microsoft.com/office/drawing/2014/main" id="{C57264E4-1543-EF49-B280-9D8B3A43B8F7}"/>
              </a:ext>
            </a:extLst>
          </p:cNvPr>
          <p:cNvPicPr>
            <a:picLocks noChangeAspect="1"/>
          </p:cNvPicPr>
          <p:nvPr userDrawn="1"/>
        </p:nvPicPr>
        <p:blipFill>
          <a:blip r:embed="rId2"/>
          <a:stretch>
            <a:fillRect/>
          </a:stretch>
        </p:blipFill>
        <p:spPr>
          <a:xfrm>
            <a:off x="9729374" y="6116638"/>
            <a:ext cx="2462625" cy="820875"/>
          </a:xfrm>
          <a:prstGeom prst="rect">
            <a:avLst/>
          </a:prstGeom>
        </p:spPr>
      </p:pic>
    </p:spTree>
    <p:extLst>
      <p:ext uri="{BB962C8B-B14F-4D97-AF65-F5344CB8AC3E}">
        <p14:creationId xmlns:p14="http://schemas.microsoft.com/office/powerpoint/2010/main" val="51157769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 RE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60D43C1D-525C-4B48-A8BF-8449553F6BCB}" type="datetimeFigureOut">
              <a:rPr lang="en-US" smtClean="0"/>
              <a:t>3/8/2021</a:t>
            </a:fld>
            <a:endParaRPr lang="en-US"/>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6E180-FFC6-AB41-87C3-DB6A6B2E7626}"/>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8" name="Picture 7" descr="VDOE LOGO">
            <a:extLst>
              <a:ext uri="{FF2B5EF4-FFF2-40B4-BE49-F238E27FC236}">
                <a16:creationId xmlns:a16="http://schemas.microsoft.com/office/drawing/2014/main" id="{5F227AE2-8874-7A40-9831-19C57F464528}"/>
              </a:ext>
            </a:extLst>
          </p:cNvPr>
          <p:cNvPicPr>
            <a:picLocks noChangeAspect="1"/>
          </p:cNvPicPr>
          <p:nvPr userDrawn="1"/>
        </p:nvPicPr>
        <p:blipFill>
          <a:blip r:embed="rId2">
            <a:biLevel thresh="50000"/>
            <a:extLst>
              <a:ext uri="{BEBA8EAE-BF5A-486C-A8C5-ECC9F3942E4B}">
                <a14:imgProps xmlns:a14="http://schemas.microsoft.com/office/drawing/2010/main">
                  <a14:imgLayer r:embed="rId3">
                    <a14:imgEffect>
                      <a14:colorTemperature colorTemp="4161"/>
                    </a14:imgEffect>
                    <a14:imgEffect>
                      <a14:saturation sat="0"/>
                    </a14:imgEffect>
                  </a14:imgLayer>
                </a14:imgProps>
              </a:ext>
            </a:extLst>
          </a:blip>
          <a:stretch>
            <a:fillRect/>
          </a:stretch>
        </p:blipFill>
        <p:spPr>
          <a:xfrm>
            <a:off x="9622340" y="6089650"/>
            <a:ext cx="2531806" cy="843935"/>
          </a:xfrm>
          <a:prstGeom prst="rect">
            <a:avLst/>
          </a:prstGeom>
        </p:spPr>
      </p:pic>
    </p:spTree>
    <p:extLst>
      <p:ext uri="{BB962C8B-B14F-4D97-AF65-F5344CB8AC3E}">
        <p14:creationId xmlns:p14="http://schemas.microsoft.com/office/powerpoint/2010/main" val="398429855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6C33-E047-8042-B9FD-EEA89DEE0139}"/>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FC93FE7-9A64-794B-B4F1-97A19EA9E9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474B55-E1F1-3B4A-ABC6-A4E955E285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902E4F-B545-794E-A7DA-C4DB4113AF97}"/>
              </a:ext>
            </a:extLst>
          </p:cNvPr>
          <p:cNvSpPr>
            <a:spLocks noGrp="1"/>
          </p:cNvSpPr>
          <p:nvPr>
            <p:ph type="dt" sz="half" idx="10"/>
          </p:nvPr>
        </p:nvSpPr>
        <p:spPr/>
        <p:txBody>
          <a:bodyPr/>
          <a:lstStyle/>
          <a:p>
            <a:fld id="{60D43C1D-525C-4B48-A8BF-8449553F6BCB}" type="datetimeFigureOut">
              <a:rPr lang="en-US" smtClean="0"/>
              <a:t>3/8/2021</a:t>
            </a:fld>
            <a:endParaRPr lang="en-US"/>
          </a:p>
        </p:txBody>
      </p:sp>
      <p:sp>
        <p:nvSpPr>
          <p:cNvPr id="6" name="Footer Placeholder 5">
            <a:extLst>
              <a:ext uri="{FF2B5EF4-FFF2-40B4-BE49-F238E27FC236}">
                <a16:creationId xmlns:a16="http://schemas.microsoft.com/office/drawing/2014/main" id="{AD2F9B49-F6CF-B045-A923-F32066B63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DE6A1-D218-924D-B299-0C020BE59DE9}"/>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71953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C07E-7C7E-B547-85FD-31EA3032136A}"/>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F3823DEE-DD0F-CD41-AB02-3601C77041E9}"/>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83D6200-416C-4347-9D0F-06E7BB0B7F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8A05453-E146-5E40-BFA4-6C0D1771F6F2}"/>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2C7AAB-57E5-A244-A9E2-9BB60A0866B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939773-C6DB-8744-9611-FD786BDF6DEB}"/>
              </a:ext>
            </a:extLst>
          </p:cNvPr>
          <p:cNvSpPr>
            <a:spLocks noGrp="1"/>
          </p:cNvSpPr>
          <p:nvPr>
            <p:ph type="dt" sz="half" idx="10"/>
          </p:nvPr>
        </p:nvSpPr>
        <p:spPr/>
        <p:txBody>
          <a:bodyPr/>
          <a:lstStyle/>
          <a:p>
            <a:fld id="{60D43C1D-525C-4B48-A8BF-8449553F6BCB}" type="datetimeFigureOut">
              <a:rPr lang="en-US" smtClean="0"/>
              <a:t>3/8/2021</a:t>
            </a:fld>
            <a:endParaRPr lang="en-US"/>
          </a:p>
        </p:txBody>
      </p:sp>
      <p:sp>
        <p:nvSpPr>
          <p:cNvPr id="8" name="Footer Placeholder 7">
            <a:extLst>
              <a:ext uri="{FF2B5EF4-FFF2-40B4-BE49-F238E27FC236}">
                <a16:creationId xmlns:a16="http://schemas.microsoft.com/office/drawing/2014/main" id="{B5D21116-DE87-5D4D-9156-D18A0F548C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294A27-86D2-D846-8D27-41A8FE9A202E}"/>
              </a:ext>
            </a:extLst>
          </p:cNvPr>
          <p:cNvSpPr>
            <a:spLocks noGrp="1"/>
          </p:cNvSpPr>
          <p:nvPr>
            <p:ph type="sldNum" sz="quarter" idx="12"/>
          </p:nvPr>
        </p:nvSpPr>
        <p:spPr>
          <a:xfrm>
            <a:off x="8610600" y="6356350"/>
            <a:ext cx="1113503" cy="365125"/>
          </a:xfrm>
        </p:spPr>
        <p:txBody>
          <a:bodyPr/>
          <a:lstStyle/>
          <a:p>
            <a:fld id="{25E842EE-07A5-BF42-B259-F0753968FB43}" type="slidenum">
              <a:rPr lang="en-US" smtClean="0"/>
              <a:t>‹#›</a:t>
            </a:fld>
            <a:endParaRPr lang="en-US"/>
          </a:p>
        </p:txBody>
      </p:sp>
      <p:pic>
        <p:nvPicPr>
          <p:cNvPr id="12" name="Picture 11"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3" name="Picture 12"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20721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F210-A759-0846-8760-CEF7526727E0}"/>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5E47EAE-B3E1-914A-A9EA-B67F2957269E}"/>
              </a:ext>
            </a:extLst>
          </p:cNvPr>
          <p:cNvSpPr>
            <a:spLocks noGrp="1"/>
          </p:cNvSpPr>
          <p:nvPr>
            <p:ph type="dt" sz="half" idx="10"/>
          </p:nvPr>
        </p:nvSpPr>
        <p:spPr/>
        <p:txBody>
          <a:bodyPr/>
          <a:lstStyle/>
          <a:p>
            <a:fld id="{60D43C1D-525C-4B48-A8BF-8449553F6BCB}" type="datetimeFigureOut">
              <a:rPr lang="en-US" smtClean="0"/>
              <a:t>3/8/2021</a:t>
            </a:fld>
            <a:endParaRPr lang="en-US"/>
          </a:p>
        </p:txBody>
      </p:sp>
      <p:sp>
        <p:nvSpPr>
          <p:cNvPr id="4" name="Footer Placeholder 3">
            <a:extLst>
              <a:ext uri="{FF2B5EF4-FFF2-40B4-BE49-F238E27FC236}">
                <a16:creationId xmlns:a16="http://schemas.microsoft.com/office/drawing/2014/main" id="{345CF8E0-6DD4-E04A-BADF-0BFE189121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9EDF7F-92FD-6C47-BC15-A1988B0A05E8}"/>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42727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4DF6F0-8869-1746-A86E-208BAF334816}"/>
              </a:ext>
              <a:ext uri="{C183D7F6-B498-43B3-948B-1728B52AA6E4}">
                <adec:decorative xmlns="" xmlns:adec="http://schemas.microsoft.com/office/drawing/2017/decorative" val="1"/>
              </a:ext>
            </a:extLst>
          </p:cNvPr>
          <p:cNvPicPr>
            <a:picLocks noChangeAspect="1"/>
          </p:cNvPicPr>
          <p:nvPr userDrawn="1"/>
        </p:nvPicPr>
        <p:blipFill>
          <a:blip r:embed="rId16"/>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A53AB0E-A9BC-604D-8351-C5AA74114405}"/>
              </a:ext>
            </a:extLst>
          </p:cNvPr>
          <p:cNvSpPr>
            <a:spLocks noGrp="1"/>
          </p:cNvSpPr>
          <p:nvPr>
            <p:ph type="title"/>
          </p:nvPr>
        </p:nvSpPr>
        <p:spPr>
          <a:xfrm>
            <a:off x="838200" y="365124"/>
            <a:ext cx="10515600" cy="13258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63969AE-B29A-1B40-B153-8430374BD1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FCA7ED8-273B-C149-B525-6793764CF7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43C1D-525C-4B48-A8BF-8449553F6BCB}" type="datetimeFigureOut">
              <a:rPr lang="en-US" smtClean="0"/>
              <a:t>3/8/2021</a:t>
            </a:fld>
            <a:endParaRPr lang="en-US"/>
          </a:p>
        </p:txBody>
      </p:sp>
      <p:sp>
        <p:nvSpPr>
          <p:cNvPr id="5" name="Footer Placeholder 4">
            <a:extLst>
              <a:ext uri="{FF2B5EF4-FFF2-40B4-BE49-F238E27FC236}">
                <a16:creationId xmlns:a16="http://schemas.microsoft.com/office/drawing/2014/main" id="{322E0AB7-5C2B-F248-A0F3-AE0DF36BF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07AF6F-269C-7C47-8A86-3F20A3EB8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842EE-07A5-BF42-B259-F0753968FB43}" type="slidenum">
              <a:rPr lang="en-US" smtClean="0"/>
              <a:t>‹#›</a:t>
            </a:fld>
            <a:endParaRPr lang="en-US"/>
          </a:p>
        </p:txBody>
      </p:sp>
    </p:spTree>
    <p:extLst>
      <p:ext uri="{BB962C8B-B14F-4D97-AF65-F5344CB8AC3E}">
        <p14:creationId xmlns:p14="http://schemas.microsoft.com/office/powerpoint/2010/main" val="58777706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C2253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solidFill>
              <a:schemeClr val="bg2">
                <a:lumMod val="50000"/>
              </a:schemeClr>
            </a:solidFill>
          </a:ln>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1F3F-B955-C946-9125-444B694C43DA}"/>
              </a:ext>
            </a:extLst>
          </p:cNvPr>
          <p:cNvSpPr>
            <a:spLocks noGrp="1"/>
          </p:cNvSpPr>
          <p:nvPr>
            <p:ph type="ctrTitle"/>
          </p:nvPr>
        </p:nvSpPr>
        <p:spPr/>
        <p:txBody>
          <a:bodyPr>
            <a:noAutofit/>
          </a:bodyPr>
          <a:lstStyle/>
          <a:p>
            <a:r>
              <a:rPr lang="en-US" sz="3600" dirty="0"/>
              <a:t>PROPOSED </a:t>
            </a:r>
            <a:r>
              <a:rPr lang="en-US" sz="3600" dirty="0" smtClean="0"/>
              <a:t>AMENDMENTS TO GUIDANCE REGARDING THE </a:t>
            </a:r>
            <a:r>
              <a:rPr lang="en-US" sz="3600" dirty="0"/>
              <a:t>SEQUENTIAL ELECTIVE REQUIREMENTS FOR VIRGINIA </a:t>
            </a:r>
            <a:r>
              <a:rPr lang="en-US" sz="3600" dirty="0" smtClean="0"/>
              <a:t>GRADUATES</a:t>
            </a:r>
            <a:endParaRPr lang="en-US" sz="3600" dirty="0"/>
          </a:p>
        </p:txBody>
      </p:sp>
      <p:sp>
        <p:nvSpPr>
          <p:cNvPr id="3" name="Subtitle 2">
            <a:extLst>
              <a:ext uri="{FF2B5EF4-FFF2-40B4-BE49-F238E27FC236}">
                <a16:creationId xmlns:a16="http://schemas.microsoft.com/office/drawing/2014/main" id="{3B16D37D-B9CE-7040-BC2E-3477874EB55F}"/>
              </a:ext>
            </a:extLst>
          </p:cNvPr>
          <p:cNvSpPr>
            <a:spLocks noGrp="1"/>
          </p:cNvSpPr>
          <p:nvPr>
            <p:ph type="subTitle" idx="1"/>
          </p:nvPr>
        </p:nvSpPr>
        <p:spPr/>
        <p:txBody>
          <a:bodyPr/>
          <a:lstStyle/>
          <a:p>
            <a:r>
              <a:rPr lang="en-US" dirty="0"/>
              <a:t>Dr. Leslie Sale, </a:t>
            </a:r>
            <a:r>
              <a:rPr lang="en-US"/>
              <a:t>Director </a:t>
            </a:r>
            <a:r>
              <a:rPr lang="en-US" smtClean="0"/>
              <a:t>of </a:t>
            </a:r>
            <a:r>
              <a:rPr lang="en-US" dirty="0"/>
              <a:t>Policy</a:t>
            </a:r>
          </a:p>
        </p:txBody>
      </p:sp>
    </p:spTree>
    <p:extLst>
      <p:ext uri="{BB962C8B-B14F-4D97-AF65-F5344CB8AC3E}">
        <p14:creationId xmlns:p14="http://schemas.microsoft.com/office/powerpoint/2010/main" val="3236797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lstStyle/>
          <a:p>
            <a:r>
              <a:rPr lang="en-US" dirty="0"/>
              <a:t>SOA GUIDANCE DOCUMENT</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fontScale="92500" lnSpcReduction="10000"/>
          </a:bodyPr>
          <a:lstStyle/>
          <a:p>
            <a:r>
              <a:rPr lang="en-US" dirty="0"/>
              <a:t>The </a:t>
            </a:r>
            <a:r>
              <a:rPr lang="en-US" i="1" dirty="0"/>
              <a:t>Guidance Document Governing Certain Provisions of the Regulations Establishing the Standards for Accrediting Public Schools in Virginia (8VAC20-131) </a:t>
            </a:r>
            <a:r>
              <a:rPr lang="en-US" dirty="0"/>
              <a:t>is a companion document to the Standards of Accreditation.</a:t>
            </a:r>
          </a:p>
          <a:p>
            <a:pPr lvl="1"/>
            <a:r>
              <a:rPr lang="en-US" dirty="0"/>
              <a:t>Expands on the requirements set out in the Standards of Accreditation, including how to satisfy certain graduation requirements.</a:t>
            </a:r>
          </a:p>
          <a:p>
            <a:pPr marL="0" indent="0">
              <a:buNone/>
            </a:pPr>
            <a:endParaRPr lang="en-US" dirty="0"/>
          </a:p>
          <a:p>
            <a:r>
              <a:rPr lang="en-US" dirty="0"/>
              <a:t>The SOA guidance document was </a:t>
            </a:r>
            <a:r>
              <a:rPr lang="en-US" dirty="0" smtClean="0"/>
              <a:t>reorganized in 2019</a:t>
            </a:r>
            <a:r>
              <a:rPr lang="en-US" dirty="0"/>
              <a:t>.</a:t>
            </a:r>
          </a:p>
          <a:p>
            <a:pPr lvl="1"/>
            <a:r>
              <a:rPr lang="en-US" dirty="0" smtClean="0"/>
              <a:t>Aligned the guidance to the Board’s comprehensive revision </a:t>
            </a:r>
            <a:r>
              <a:rPr lang="en-US" dirty="0"/>
              <a:t>of the Standards of Accreditation, finalized in 2017.</a:t>
            </a:r>
          </a:p>
          <a:p>
            <a:pPr lvl="1"/>
            <a:r>
              <a:rPr lang="en-US" dirty="0"/>
              <a:t>I</a:t>
            </a:r>
            <a:r>
              <a:rPr lang="en-US" dirty="0" smtClean="0"/>
              <a:t>ncorporated </a:t>
            </a:r>
            <a:r>
              <a:rPr lang="en-US" dirty="0"/>
              <a:t>a number of standalone guidance </a:t>
            </a:r>
            <a:r>
              <a:rPr lang="en-US" dirty="0" smtClean="0"/>
              <a:t>documents </a:t>
            </a:r>
            <a:r>
              <a:rPr lang="en-US" dirty="0"/>
              <a:t>to create a single, consolidated companion </a:t>
            </a:r>
            <a:r>
              <a:rPr lang="en-US" dirty="0" smtClean="0"/>
              <a:t>resource.</a:t>
            </a:r>
            <a:endParaRPr lang="en-US" dirty="0"/>
          </a:p>
          <a:p>
            <a:pPr lvl="1"/>
            <a:endParaRPr lang="en-US" dirty="0"/>
          </a:p>
          <a:p>
            <a:pPr marL="0" indent="0">
              <a:buNone/>
            </a:pPr>
            <a:endParaRPr lang="en-US" dirty="0"/>
          </a:p>
          <a:p>
            <a:endParaRPr lang="en-US" dirty="0">
              <a:solidFill>
                <a:srgbClr val="C22536"/>
              </a:solidFill>
            </a:endParaRPr>
          </a:p>
        </p:txBody>
      </p:sp>
    </p:spTree>
    <p:extLst>
      <p:ext uri="{BB962C8B-B14F-4D97-AF65-F5344CB8AC3E}">
        <p14:creationId xmlns:p14="http://schemas.microsoft.com/office/powerpoint/2010/main" val="3345698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503C-C686-024D-AA68-9729EEBB4C03}"/>
              </a:ext>
            </a:extLst>
          </p:cNvPr>
          <p:cNvSpPr>
            <a:spLocks noGrp="1"/>
          </p:cNvSpPr>
          <p:nvPr>
            <p:ph type="title"/>
          </p:nvPr>
        </p:nvSpPr>
        <p:spPr/>
        <p:txBody>
          <a:bodyPr/>
          <a:lstStyle/>
          <a:p>
            <a:r>
              <a:rPr lang="en-US" dirty="0"/>
              <a:t>SEQUENTIAL ELECTIVE REQUIREMENT</a:t>
            </a:r>
          </a:p>
        </p:txBody>
      </p:sp>
      <p:sp>
        <p:nvSpPr>
          <p:cNvPr id="3" name="Content Placeholder 2">
            <a:extLst>
              <a:ext uri="{FF2B5EF4-FFF2-40B4-BE49-F238E27FC236}">
                <a16:creationId xmlns:a16="http://schemas.microsoft.com/office/drawing/2014/main" id="{97549615-4E01-464A-8D3C-762C96E7C4FD}"/>
              </a:ext>
            </a:extLst>
          </p:cNvPr>
          <p:cNvSpPr>
            <a:spLocks noGrp="1"/>
          </p:cNvSpPr>
          <p:nvPr>
            <p:ph idx="1"/>
          </p:nvPr>
        </p:nvSpPr>
        <p:spPr/>
        <p:txBody>
          <a:bodyPr>
            <a:normAutofit fontScale="77500" lnSpcReduction="20000"/>
          </a:bodyPr>
          <a:lstStyle/>
          <a:p>
            <a:r>
              <a:rPr lang="en-US" dirty="0"/>
              <a:t>Prior to </a:t>
            </a:r>
            <a:r>
              <a:rPr lang="en-US" dirty="0" smtClean="0"/>
              <a:t>2016, two sequential </a:t>
            </a:r>
            <a:r>
              <a:rPr lang="en-US" dirty="0"/>
              <a:t>electives were only </a:t>
            </a:r>
            <a:r>
              <a:rPr lang="en-US" dirty="0" smtClean="0"/>
              <a:t>a requirement </a:t>
            </a:r>
            <a:r>
              <a:rPr lang="en-US" dirty="0"/>
              <a:t>for the Standard Diploma.</a:t>
            </a:r>
          </a:p>
          <a:p>
            <a:endParaRPr lang="en-US" dirty="0"/>
          </a:p>
          <a:p>
            <a:r>
              <a:rPr lang="en-US" dirty="0" smtClean="0"/>
              <a:t>In 2016, the General Assembly passed legislation extending </a:t>
            </a:r>
            <a:r>
              <a:rPr lang="en-US" dirty="0"/>
              <a:t>this requirement to </a:t>
            </a:r>
            <a:r>
              <a:rPr lang="en-US" i="1" u="sng" dirty="0"/>
              <a:t>all</a:t>
            </a:r>
            <a:r>
              <a:rPr lang="en-US" dirty="0"/>
              <a:t> students regardless of diploma.</a:t>
            </a:r>
          </a:p>
          <a:p>
            <a:pPr lvl="1"/>
            <a:r>
              <a:rPr lang="en-US" dirty="0"/>
              <a:t>§ 22.1-253.13:4(D)(5</a:t>
            </a:r>
            <a:r>
              <a:rPr lang="en-US" dirty="0" smtClean="0"/>
              <a:t>): </a:t>
            </a:r>
            <a:br>
              <a:rPr lang="en-US" dirty="0" smtClean="0"/>
            </a:br>
            <a:r>
              <a:rPr lang="en-US" dirty="0" smtClean="0"/>
              <a:t>“</a:t>
            </a:r>
            <a:r>
              <a:rPr lang="en-US" dirty="0"/>
              <a:t>In establishing graduation requirements, the Board shall </a:t>
            </a:r>
            <a:r>
              <a:rPr lang="en-US" dirty="0" smtClean="0"/>
              <a:t>… [r]</a:t>
            </a:r>
            <a:r>
              <a:rPr lang="en-US" dirty="0" err="1" smtClean="0"/>
              <a:t>equire</a:t>
            </a:r>
            <a:r>
              <a:rPr lang="en-US" dirty="0" smtClean="0"/>
              <a:t> </a:t>
            </a:r>
            <a:r>
              <a:rPr lang="en-US" dirty="0"/>
              <a:t>students to complete at least one course in fine or performing arts or career and technical education, one course in United States and Virginia history, and </a:t>
            </a:r>
            <a:r>
              <a:rPr lang="en-US" b="1" dirty="0"/>
              <a:t>two sequential elective courses</a:t>
            </a:r>
            <a:r>
              <a:rPr lang="en-US" dirty="0"/>
              <a:t> chosen from a concentration of courses selected from a variety of options that may be planned to ensure the completion of a focused sequence of elective courses that provides a foundation for further education or training or preparation for employment</a:t>
            </a:r>
            <a:r>
              <a:rPr lang="en-US" dirty="0" smtClean="0"/>
              <a:t>.</a:t>
            </a:r>
            <a:br>
              <a:rPr lang="en-US" dirty="0" smtClean="0"/>
            </a:br>
            <a:endParaRPr lang="en-US" dirty="0"/>
          </a:p>
          <a:p>
            <a:r>
              <a:rPr lang="en-US" dirty="0"/>
              <a:t>This change, as well as limited awareness of the SOA guidance document, has </a:t>
            </a:r>
            <a:r>
              <a:rPr lang="en-US" dirty="0" smtClean="0"/>
              <a:t>resulted in some confusion and inconsistency as to </a:t>
            </a:r>
            <a:r>
              <a:rPr lang="en-US" dirty="0"/>
              <a:t>how the sequential elective requirement has been understood and </a:t>
            </a:r>
            <a:r>
              <a:rPr lang="en-US" dirty="0" smtClean="0"/>
              <a:t>applied at the local level.</a:t>
            </a:r>
            <a:endParaRPr lang="en-US" dirty="0"/>
          </a:p>
          <a:p>
            <a:endParaRPr lang="en-US" dirty="0"/>
          </a:p>
          <a:p>
            <a:endParaRPr lang="en-US" dirty="0"/>
          </a:p>
        </p:txBody>
      </p:sp>
    </p:spTree>
    <p:extLst>
      <p:ext uri="{BB962C8B-B14F-4D97-AF65-F5344CB8AC3E}">
        <p14:creationId xmlns:p14="http://schemas.microsoft.com/office/powerpoint/2010/main" val="2911559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503C-C686-024D-AA68-9729EEBB4C03}"/>
              </a:ext>
            </a:extLst>
          </p:cNvPr>
          <p:cNvSpPr>
            <a:spLocks noGrp="1"/>
          </p:cNvSpPr>
          <p:nvPr>
            <p:ph type="title"/>
          </p:nvPr>
        </p:nvSpPr>
        <p:spPr/>
        <p:txBody>
          <a:bodyPr/>
          <a:lstStyle/>
          <a:p>
            <a:r>
              <a:rPr lang="en-US" dirty="0" smtClean="0"/>
              <a:t>FULFILLING </a:t>
            </a:r>
            <a:r>
              <a:rPr lang="en-US" dirty="0"/>
              <a:t>THE SEQUENTIAL ELECTIVE</a:t>
            </a:r>
          </a:p>
        </p:txBody>
      </p:sp>
      <p:sp>
        <p:nvSpPr>
          <p:cNvPr id="3" name="Content Placeholder 2">
            <a:extLst>
              <a:ext uri="{FF2B5EF4-FFF2-40B4-BE49-F238E27FC236}">
                <a16:creationId xmlns:a16="http://schemas.microsoft.com/office/drawing/2014/main" id="{97549615-4E01-464A-8D3C-762C96E7C4FD}"/>
              </a:ext>
            </a:extLst>
          </p:cNvPr>
          <p:cNvSpPr>
            <a:spLocks noGrp="1"/>
          </p:cNvSpPr>
          <p:nvPr>
            <p:ph idx="1"/>
          </p:nvPr>
        </p:nvSpPr>
        <p:spPr/>
        <p:txBody>
          <a:bodyPr>
            <a:normAutofit/>
          </a:bodyPr>
          <a:lstStyle/>
          <a:p>
            <a:r>
              <a:rPr lang="en-US" dirty="0"/>
              <a:t>There are some existing flexibilities for the sequential elective requirement in the SOA guidance </a:t>
            </a:r>
            <a:r>
              <a:rPr lang="en-US" dirty="0" smtClean="0"/>
              <a:t>document:</a:t>
            </a:r>
            <a:endParaRPr lang="en-US" dirty="0"/>
          </a:p>
          <a:p>
            <a:pPr lvl="1"/>
            <a:r>
              <a:rPr lang="en-US" dirty="0"/>
              <a:t>The two sequential electives may be in any discipline as long as the courses are not specifically required for graduation in the SOA.</a:t>
            </a:r>
          </a:p>
          <a:p>
            <a:pPr lvl="1"/>
            <a:r>
              <a:rPr lang="en-US" dirty="0"/>
              <a:t>Certain courses may be used to partially satisfy the requirement.</a:t>
            </a:r>
          </a:p>
          <a:p>
            <a:pPr lvl="1"/>
            <a:endParaRPr lang="en-US" dirty="0"/>
          </a:p>
          <a:p>
            <a:r>
              <a:rPr lang="en-US" dirty="0"/>
              <a:t>The Superintendent of Public Instruction recently issued a waiver of the sequential elective requirement for </a:t>
            </a:r>
            <a:r>
              <a:rPr lang="en-US" dirty="0" smtClean="0"/>
              <a:t>those students </a:t>
            </a:r>
            <a:r>
              <a:rPr lang="en-US" dirty="0"/>
              <a:t>graduating in 2020-2021 </a:t>
            </a:r>
            <a:r>
              <a:rPr lang="en-US" dirty="0" smtClean="0"/>
              <a:t>who meet certain conditions, due to </a:t>
            </a:r>
            <a:r>
              <a:rPr lang="en-US" dirty="0"/>
              <a:t>COVID’s impact on course availability.</a:t>
            </a:r>
          </a:p>
          <a:p>
            <a:endParaRPr lang="en-US" dirty="0"/>
          </a:p>
        </p:txBody>
      </p:sp>
    </p:spTree>
    <p:extLst>
      <p:ext uri="{BB962C8B-B14F-4D97-AF65-F5344CB8AC3E}">
        <p14:creationId xmlns:p14="http://schemas.microsoft.com/office/powerpoint/2010/main" val="3519490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9FF3-7697-F64F-9BCC-8921C3A48D89}"/>
              </a:ext>
            </a:extLst>
          </p:cNvPr>
          <p:cNvSpPr>
            <a:spLocks noGrp="1"/>
          </p:cNvSpPr>
          <p:nvPr>
            <p:ph type="title"/>
          </p:nvPr>
        </p:nvSpPr>
        <p:spPr/>
        <p:txBody>
          <a:bodyPr/>
          <a:lstStyle/>
          <a:p>
            <a:r>
              <a:rPr lang="en-US" dirty="0"/>
              <a:t>PROPOSED TEMPORARY FLEXIBILITY</a:t>
            </a:r>
          </a:p>
        </p:txBody>
      </p:sp>
      <p:sp>
        <p:nvSpPr>
          <p:cNvPr id="3" name="Content Placeholder 2">
            <a:extLst>
              <a:ext uri="{FF2B5EF4-FFF2-40B4-BE49-F238E27FC236}">
                <a16:creationId xmlns:a16="http://schemas.microsoft.com/office/drawing/2014/main" id="{C6C13AF2-25F8-264B-8293-255D693567DB}"/>
              </a:ext>
            </a:extLst>
          </p:cNvPr>
          <p:cNvSpPr>
            <a:spLocks noGrp="1"/>
          </p:cNvSpPr>
          <p:nvPr>
            <p:ph idx="1"/>
          </p:nvPr>
        </p:nvSpPr>
        <p:spPr/>
        <p:txBody>
          <a:bodyPr>
            <a:normAutofit/>
          </a:bodyPr>
          <a:lstStyle/>
          <a:p>
            <a:pPr marL="0" indent="0">
              <a:buNone/>
            </a:pPr>
            <a:r>
              <a:rPr lang="en-US" dirty="0" smtClean="0"/>
              <a:t>“For students seeking to graduate with a Standard diploma or an Advanced Studies Diploma in the 2021-2022 or 2022-2023 cohorts, a World Language course used to satisfy the World Language, Fine Arts, or Career and Technical Education requirement for the Standard diploma or the World Language requirement for the Advanced Studies Diploma may be used to </a:t>
            </a:r>
            <a:r>
              <a:rPr lang="en-US" b="1" i="1" dirty="0" smtClean="0"/>
              <a:t>partially</a:t>
            </a:r>
            <a:r>
              <a:rPr lang="en-US" dirty="0" smtClean="0"/>
              <a:t> satisfy the sequential elective requirement, so long as the total number of required credits for the diploma are achieved.”</a:t>
            </a:r>
            <a:endParaRPr lang="en-US" dirty="0"/>
          </a:p>
          <a:p>
            <a:endParaRPr lang="en-US" dirty="0"/>
          </a:p>
        </p:txBody>
      </p:sp>
    </p:spTree>
    <p:extLst>
      <p:ext uri="{BB962C8B-B14F-4D97-AF65-F5344CB8AC3E}">
        <p14:creationId xmlns:p14="http://schemas.microsoft.com/office/powerpoint/2010/main" val="266205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910A-0923-3546-9ED8-0E93E209011D}"/>
              </a:ext>
            </a:extLst>
          </p:cNvPr>
          <p:cNvSpPr>
            <a:spLocks noGrp="1"/>
          </p:cNvSpPr>
          <p:nvPr>
            <p:ph type="title"/>
          </p:nvPr>
        </p:nvSpPr>
        <p:spPr/>
        <p:txBody>
          <a:bodyPr>
            <a:normAutofit/>
          </a:bodyPr>
          <a:lstStyle/>
          <a:p>
            <a:r>
              <a:rPr lang="en-US" sz="3200" dirty="0"/>
              <a:t>GRADUATION REQUIREMENTS </a:t>
            </a:r>
            <a:r>
              <a:rPr lang="en-US" sz="3200" dirty="0" smtClean="0"/>
              <a:t>UNDER 8VAC20-131-51</a:t>
            </a:r>
            <a:endParaRPr lang="en-US" sz="3200" dirty="0"/>
          </a:p>
        </p:txBody>
      </p:sp>
      <p:sp>
        <p:nvSpPr>
          <p:cNvPr id="3" name="Text Placeholder 2">
            <a:extLst>
              <a:ext uri="{FF2B5EF4-FFF2-40B4-BE49-F238E27FC236}">
                <a16:creationId xmlns:a16="http://schemas.microsoft.com/office/drawing/2014/main" id="{718FDAAF-1920-4842-BF89-BAEE443EEC83}"/>
              </a:ext>
            </a:extLst>
          </p:cNvPr>
          <p:cNvSpPr>
            <a:spLocks noGrp="1"/>
          </p:cNvSpPr>
          <p:nvPr>
            <p:ph type="body" idx="1"/>
          </p:nvPr>
        </p:nvSpPr>
        <p:spPr>
          <a:xfrm>
            <a:off x="1016000" y="1419909"/>
            <a:ext cx="4731657" cy="823912"/>
          </a:xfrm>
        </p:spPr>
        <p:txBody>
          <a:bodyPr/>
          <a:lstStyle/>
          <a:p>
            <a:pPr algn="ctr"/>
            <a:r>
              <a:rPr lang="en-US" dirty="0"/>
              <a:t>Standard Diploma</a:t>
            </a:r>
          </a:p>
        </p:txBody>
      </p:sp>
      <p:sp>
        <p:nvSpPr>
          <p:cNvPr id="5" name="Text Placeholder 4">
            <a:extLst>
              <a:ext uri="{FF2B5EF4-FFF2-40B4-BE49-F238E27FC236}">
                <a16:creationId xmlns:a16="http://schemas.microsoft.com/office/drawing/2014/main" id="{8A88E288-3AB3-8546-A056-756D86F55F6E}"/>
              </a:ext>
            </a:extLst>
          </p:cNvPr>
          <p:cNvSpPr>
            <a:spLocks noGrp="1"/>
          </p:cNvSpPr>
          <p:nvPr>
            <p:ph type="body" sz="quarter" idx="3"/>
          </p:nvPr>
        </p:nvSpPr>
        <p:spPr>
          <a:xfrm>
            <a:off x="6172200" y="1419909"/>
            <a:ext cx="5003800" cy="823912"/>
          </a:xfrm>
        </p:spPr>
        <p:txBody>
          <a:bodyPr/>
          <a:lstStyle/>
          <a:p>
            <a:pPr algn="ctr"/>
            <a:r>
              <a:rPr lang="en-US" dirty="0"/>
              <a:t>Advanced Studies Diploma</a:t>
            </a:r>
          </a:p>
        </p:txBody>
      </p:sp>
      <p:pic>
        <p:nvPicPr>
          <p:cNvPr id="17" name="Content Placeholder 16">
            <a:extLst>
              <a:ext uri="{FF2B5EF4-FFF2-40B4-BE49-F238E27FC236}">
                <a16:creationId xmlns:a16="http://schemas.microsoft.com/office/drawing/2014/main" id="{D6DB806B-EF92-3C41-BBFE-A5F184A34CAB}"/>
              </a:ext>
            </a:extLst>
          </p:cNvPr>
          <p:cNvPicPr>
            <a:picLocks noGrp="1" noChangeAspect="1"/>
          </p:cNvPicPr>
          <p:nvPr>
            <p:ph sz="quarter" idx="4"/>
          </p:nvPr>
        </p:nvPicPr>
        <p:blipFill>
          <a:blip r:embed="rId2"/>
          <a:stretch>
            <a:fillRect/>
          </a:stretch>
        </p:blipFill>
        <p:spPr>
          <a:xfrm>
            <a:off x="6172200" y="2345421"/>
            <a:ext cx="5003800" cy="3684588"/>
          </a:xfrm>
        </p:spPr>
      </p:pic>
      <p:pic>
        <p:nvPicPr>
          <p:cNvPr id="23" name="Content Placeholder 22">
            <a:extLst>
              <a:ext uri="{FF2B5EF4-FFF2-40B4-BE49-F238E27FC236}">
                <a16:creationId xmlns:a16="http://schemas.microsoft.com/office/drawing/2014/main" id="{4D82FD3E-250E-D54D-8EC8-F27502FFDCFB}"/>
              </a:ext>
            </a:extLst>
          </p:cNvPr>
          <p:cNvPicPr>
            <a:picLocks noGrp="1" noChangeAspect="1"/>
          </p:cNvPicPr>
          <p:nvPr>
            <p:ph sz="half" idx="2"/>
          </p:nvPr>
        </p:nvPicPr>
        <p:blipFill>
          <a:blip r:embed="rId3"/>
          <a:stretch>
            <a:fillRect/>
          </a:stretch>
        </p:blipFill>
        <p:spPr>
          <a:xfrm>
            <a:off x="839788" y="2345421"/>
            <a:ext cx="4907869" cy="3684588"/>
          </a:xfrm>
        </p:spPr>
      </p:pic>
    </p:spTree>
    <p:extLst>
      <p:ext uri="{BB962C8B-B14F-4D97-AF65-F5344CB8AC3E}">
        <p14:creationId xmlns:p14="http://schemas.microsoft.com/office/powerpoint/2010/main" val="153113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9FF3-7697-F64F-9BCC-8921C3A48D89}"/>
              </a:ext>
            </a:extLst>
          </p:cNvPr>
          <p:cNvSpPr>
            <a:spLocks noGrp="1"/>
          </p:cNvSpPr>
          <p:nvPr>
            <p:ph type="title"/>
          </p:nvPr>
        </p:nvSpPr>
        <p:spPr/>
        <p:txBody>
          <a:bodyPr/>
          <a:lstStyle/>
          <a:p>
            <a:r>
              <a:rPr lang="en-US" dirty="0"/>
              <a:t>OTHER PROPOSED CHANGES</a:t>
            </a:r>
          </a:p>
        </p:txBody>
      </p:sp>
      <p:sp>
        <p:nvSpPr>
          <p:cNvPr id="3" name="Content Placeholder 2">
            <a:extLst>
              <a:ext uri="{FF2B5EF4-FFF2-40B4-BE49-F238E27FC236}">
                <a16:creationId xmlns:a16="http://schemas.microsoft.com/office/drawing/2014/main" id="{C6C13AF2-25F8-264B-8293-255D693567DB}"/>
              </a:ext>
            </a:extLst>
          </p:cNvPr>
          <p:cNvSpPr>
            <a:spLocks noGrp="1"/>
          </p:cNvSpPr>
          <p:nvPr>
            <p:ph idx="1"/>
          </p:nvPr>
        </p:nvSpPr>
        <p:spPr/>
        <p:txBody>
          <a:bodyPr>
            <a:normAutofit fontScale="92500" lnSpcReduction="10000"/>
          </a:bodyPr>
          <a:lstStyle/>
          <a:p>
            <a:r>
              <a:rPr lang="en-US" dirty="0"/>
              <a:t>Reincorporates language that a career and technical education course can be used to partially satisfy the sequential elective requirement.</a:t>
            </a:r>
          </a:p>
          <a:p>
            <a:pPr lvl="1"/>
            <a:r>
              <a:rPr lang="en-US" dirty="0"/>
              <a:t>This language was inadvertently excluded in the </a:t>
            </a:r>
            <a:r>
              <a:rPr lang="en-US" dirty="0" smtClean="0"/>
              <a:t>2019 reorganization of the </a:t>
            </a:r>
            <a:r>
              <a:rPr lang="en-US" dirty="0"/>
              <a:t>SOA guidance document because of changes in terminology around “practical arts.”</a:t>
            </a:r>
          </a:p>
          <a:p>
            <a:pPr lvl="1"/>
            <a:endParaRPr lang="en-US" dirty="0"/>
          </a:p>
          <a:p>
            <a:r>
              <a:rPr lang="en-US" dirty="0"/>
              <a:t>Adds a provisions regarding two credit courses, which can be used to meet both credits of the sequential elective requirement so long as the courses are not specifically required for graduation and if course content builds on itself and creates a foundation for further education or training or preparation for employment.</a:t>
            </a:r>
          </a:p>
        </p:txBody>
      </p:sp>
    </p:spTree>
    <p:extLst>
      <p:ext uri="{BB962C8B-B14F-4D97-AF65-F5344CB8AC3E}">
        <p14:creationId xmlns:p14="http://schemas.microsoft.com/office/powerpoint/2010/main" val="1824401999"/>
      </p:ext>
    </p:extLst>
  </p:cSld>
  <p:clrMapOvr>
    <a:masterClrMapping/>
  </p:clrMapOvr>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OE Powerpoint Template" id="{FA43A020-2741-024B-9D6D-8E9A51B511C3}" vid="{24F4AC3A-8CB1-494F-9AC0-9D7AF3348A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12874</TotalTime>
  <Words>615</Words>
  <Application>Microsoft Office PowerPoint</Application>
  <PresentationFormat>Widescreen</PresentationFormat>
  <Paragraphs>34</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Trebuchet MS</vt:lpstr>
      <vt:lpstr>Office Theme</vt:lpstr>
      <vt:lpstr>PROPOSED AMENDMENTS TO GUIDANCE REGARDING THE SEQUENTIAL ELECTIVE REQUIREMENTS FOR VIRGINIA GRADUATES</vt:lpstr>
      <vt:lpstr>SOA GUIDANCE DOCUMENT</vt:lpstr>
      <vt:lpstr>SEQUENTIAL ELECTIVE REQUIREMENT</vt:lpstr>
      <vt:lpstr>FULFILLING THE SEQUENTIAL ELECTIVE</vt:lpstr>
      <vt:lpstr>PROPOSED TEMPORARY FLEXIBILITY</vt:lpstr>
      <vt:lpstr>GRADUATION REQUIREMENTS UNDER 8VAC20-131-51</vt:lpstr>
      <vt:lpstr>OTHER PROPOSED CHANGES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CUSTOM TITLE PAGE WITH COLLAGE</dc:title>
  <dc:creator>Leslie Sale</dc:creator>
  <cp:lastModifiedBy>Webb, Emily (DOE)</cp:lastModifiedBy>
  <cp:revision>41</cp:revision>
  <dcterms:created xsi:type="dcterms:W3CDTF">2020-08-05T01:51:50Z</dcterms:created>
  <dcterms:modified xsi:type="dcterms:W3CDTF">2021-03-08T20:00:02Z</dcterms:modified>
</cp:coreProperties>
</file>