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7" r:id="rId2"/>
    <p:sldId id="299" r:id="rId3"/>
    <p:sldId id="258" r:id="rId4"/>
    <p:sldId id="298" r:id="rId5"/>
    <p:sldId id="286" r:id="rId6"/>
    <p:sldId id="259" r:id="rId7"/>
    <p:sldId id="285" r:id="rId8"/>
    <p:sldId id="294" r:id="rId9"/>
    <p:sldId id="293" r:id="rId10"/>
    <p:sldId id="295" r:id="rId11"/>
    <p:sldId id="288" r:id="rId12"/>
    <p:sldId id="290" r:id="rId13"/>
    <p:sldId id="289" r:id="rId14"/>
    <p:sldId id="282" r:id="rId15"/>
    <p:sldId id="279" r:id="rId16"/>
    <p:sldId id="283" r:id="rId17"/>
    <p:sldId id="264" r:id="rId18"/>
    <p:sldId id="301" r:id="rId19"/>
    <p:sldId id="300" r:id="rId20"/>
    <p:sldId id="284" r:id="rId21"/>
    <p:sldId id="27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EEE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10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DF9D97-97AD-4C88-8150-965D2E871E31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3844A0-ACC0-4BA2-8058-E2BEFAF08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796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6d9cb49eb0_1_242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endParaRPr dirty="0"/>
          </a:p>
        </p:txBody>
      </p:sp>
      <p:sp>
        <p:nvSpPr>
          <p:cNvPr id="575" name="Google Shape;575;g6d9cb49eb0_1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1144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Virginia Department of Education - Office of Equity &amp; Community Engagement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59A928-0138-4789-B87A-AAA1959E583D}" type="datetime1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666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Leah D. Walker, Director - Leah.Walker@doe.virginia.gov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03EB07-2F00-4357-BD78-EF3BD955BE69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666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123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71A650-665F-B049-BFDF-C141BB58E043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7411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defTabSz="966612">
              <a:defRPr/>
            </a:pPr>
            <a:r>
              <a:rPr lang="en-US">
                <a:solidFill>
                  <a:prstClr val="black"/>
                </a:solidFill>
                <a:latin typeface="Calibri" panose="020F0502020204030204"/>
              </a:rPr>
              <a:t>Virginia Department of Education - Office of Equity &amp; Community Engagement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defTabSz="966612">
              <a:defRPr/>
            </a:pPr>
            <a:fld id="{5F59A928-0138-4789-B87A-AAA1959E583D}" type="datetime1">
              <a:rPr lang="en-US">
                <a:solidFill>
                  <a:prstClr val="black"/>
                </a:solidFill>
                <a:latin typeface="Calibri" panose="020F0502020204030204"/>
              </a:rPr>
              <a:pPr defTabSz="966612">
                <a:defRPr/>
              </a:pPr>
              <a:t>1/15/2021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966612">
              <a:defRPr/>
            </a:pPr>
            <a:r>
              <a:rPr lang="en-US">
                <a:solidFill>
                  <a:prstClr val="black"/>
                </a:solidFill>
                <a:latin typeface="Calibri" panose="020F0502020204030204"/>
              </a:rPr>
              <a:t>Leah D. Walker, Director - Leah.Walker@doe.virginia.gov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966612">
              <a:defRPr/>
            </a:pPr>
            <a:fld id="{2703EB07-2F00-4357-BD78-EF3BD955BE69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66612">
                <a:defRPr/>
              </a:pPr>
              <a:t>12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662634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71A650-665F-B049-BFDF-C141BB58E043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49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71A650-665F-B049-BFDF-C141BB58E043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78234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Establishes a 3-pronged approach: institutional, personal, and instructional.  </a:t>
            </a:r>
            <a:r>
              <a:rPr lang="en-US" sz="1200" b="1" i="0" kern="120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Institutional</a:t>
            </a:r>
            <a:r>
              <a:rPr lang="en-US" sz="1200" b="0" i="0" kern="120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: recognizes a need for reform of school policies and procedures based on cultural factors.  </a:t>
            </a:r>
            <a:r>
              <a:rPr lang="en-US" sz="1200" b="1" i="0" kern="120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Personal</a:t>
            </a:r>
            <a:r>
              <a:rPr lang="en-US" sz="1200" b="0" i="0" kern="120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: requires teachers to become culturally responsive.  </a:t>
            </a:r>
            <a:r>
              <a:rPr lang="en-US" sz="1200" b="1" i="0" kern="120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Instructional</a:t>
            </a:r>
            <a:r>
              <a:rPr lang="en-US" sz="1200" b="0" i="0" kern="120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: provides educational materials that are culturally affirming and aid in delivering culturally responsive instruction. </a:t>
            </a: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4F783-50DC-4B30-9DD7-0DE76A5A9F2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8556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1A650-665F-B049-BFDF-C141BB58E04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774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lain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AE310-B2A3-6647-965A-0672E5ACD3F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A8242C-4802-014C-B7DB-0EB13E7D1D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80A98C-80CC-0D41-9984-BCB90EBA0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43C1D-525C-4B48-A8BF-8449553F6BCB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6EB225-67A7-7441-A763-F6EA0D53C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CD539D-A897-6B49-ABFF-326C0DF10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011740" cy="365125"/>
          </a:xfrm>
        </p:spPr>
        <p:txBody>
          <a:bodyPr/>
          <a:lstStyle/>
          <a:p>
            <a:fld id="{25E842EE-07A5-BF42-B259-F0753968FB4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VDOE Logo&#10;">
            <a:extLst>
              <a:ext uri="{FF2B5EF4-FFF2-40B4-BE49-F238E27FC236}">
                <a16:creationId xmlns:a16="http://schemas.microsoft.com/office/drawing/2014/main" id="{399D15A6-7F28-8540-BB2C-B16B13EDDC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22340" y="6116944"/>
            <a:ext cx="2531806" cy="84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703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F960C6-7F4A-744C-BF8F-8A2C51F8F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43C1D-525C-4B48-A8BF-8449553F6BCB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09D876-0C7E-B749-BD85-0976334DB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E3A808-8322-C440-8203-47F849A78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093839" cy="365125"/>
          </a:xfrm>
        </p:spPr>
        <p:txBody>
          <a:bodyPr/>
          <a:lstStyle/>
          <a:p>
            <a:fld id="{25E842EE-07A5-BF42-B259-F0753968FB43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Virginia Department of Education">
            <a:extLst>
              <a:ext uri="{FF2B5EF4-FFF2-40B4-BE49-F238E27FC236}">
                <a16:creationId xmlns:a16="http://schemas.microsoft.com/office/drawing/2014/main" id="{AB9280B8-2911-D84E-9DD1-CF494F6F26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3027420" y="3223349"/>
            <a:ext cx="6664605" cy="381164"/>
          </a:xfrm>
          <a:prstGeom prst="rect">
            <a:avLst/>
          </a:prstGeom>
        </p:spPr>
      </p:pic>
      <p:pic>
        <p:nvPicPr>
          <p:cNvPr id="6" name="Picture 5" descr="VDOE Logo">
            <a:extLst>
              <a:ext uri="{FF2B5EF4-FFF2-40B4-BE49-F238E27FC236}">
                <a16:creationId xmlns:a16="http://schemas.microsoft.com/office/drawing/2014/main" id="{77A0E041-0EDB-2145-B868-F507A2BBB2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22340" y="6116944"/>
            <a:ext cx="2531806" cy="84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802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B1A88-AFE8-A54C-B51A-2D647978F1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FC7F50-58AA-DF45-B32D-87AE2232A74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BEC63D-5DB8-2549-A6DC-3AE4FFC828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EBDF3F-63C7-194E-90BB-2FFE90179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43C1D-525C-4B48-A8BF-8449553F6BCB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B007A3-0D7A-FE4A-BD36-A3814A977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823BB4-D04E-4D47-AE43-AC43E4893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0"/>
            <a:ext cx="1011740" cy="365125"/>
          </a:xfrm>
        </p:spPr>
        <p:txBody>
          <a:bodyPr/>
          <a:lstStyle/>
          <a:p>
            <a:fld id="{25E842EE-07A5-BF42-B259-F0753968FB4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 descr="Virginia Department of Education">
            <a:extLst>
              <a:ext uri="{FF2B5EF4-FFF2-40B4-BE49-F238E27FC236}">
                <a16:creationId xmlns:a16="http://schemas.microsoft.com/office/drawing/2014/main" id="{A00919D2-9032-284F-852D-6A7A2A7EC2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3027420" y="3223349"/>
            <a:ext cx="6664605" cy="381164"/>
          </a:xfrm>
          <a:prstGeom prst="rect">
            <a:avLst/>
          </a:prstGeom>
        </p:spPr>
      </p:pic>
      <p:pic>
        <p:nvPicPr>
          <p:cNvPr id="9" name="Picture 8" descr="VDOE Logo">
            <a:extLst>
              <a:ext uri="{FF2B5EF4-FFF2-40B4-BE49-F238E27FC236}">
                <a16:creationId xmlns:a16="http://schemas.microsoft.com/office/drawing/2014/main" id="{6E302F99-4230-514E-95F1-69FED60FDF4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22340" y="6116944"/>
            <a:ext cx="2531806" cy="84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536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40FAC-A966-EB40-B718-B36C3AA431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CA688B-0B10-5347-AC86-08C5918FC0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3FAED0-9BFB-F945-9335-961186608D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80F83F-0B12-314D-A137-CCE170591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43C1D-525C-4B48-A8BF-8449553F6BCB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B1EA84-6206-0348-B9EE-477BCC9EE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6C2C83-7EB9-B04A-A394-EB1EDAC2F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113503" cy="365125"/>
          </a:xfrm>
        </p:spPr>
        <p:txBody>
          <a:bodyPr/>
          <a:lstStyle/>
          <a:p>
            <a:fld id="{25E842EE-07A5-BF42-B259-F0753968FB4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Virginia Department of Education">
            <a:extLst>
              <a:ext uri="{FF2B5EF4-FFF2-40B4-BE49-F238E27FC236}">
                <a16:creationId xmlns:a16="http://schemas.microsoft.com/office/drawing/2014/main" id="{51F4F683-BC1F-E042-A027-FA3C6AF750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3027420" y="3223349"/>
            <a:ext cx="6664605" cy="381164"/>
          </a:xfrm>
          <a:prstGeom prst="rect">
            <a:avLst/>
          </a:prstGeom>
        </p:spPr>
      </p:pic>
      <p:pic>
        <p:nvPicPr>
          <p:cNvPr id="9" name="Picture 8" descr="VDOE Logo">
            <a:extLst>
              <a:ext uri="{FF2B5EF4-FFF2-40B4-BE49-F238E27FC236}">
                <a16:creationId xmlns:a16="http://schemas.microsoft.com/office/drawing/2014/main" id="{78A8B6B0-E0B9-194A-86AE-42CB3C24D3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22340" y="6116944"/>
            <a:ext cx="2531806" cy="84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6098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C7536-2E25-2F45-9661-BB75AE31D1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D02BC5-43A8-0F44-A88C-BAC7C865BC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6A541D-046D-E646-8667-7861921E0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43C1D-525C-4B48-A8BF-8449553F6BCB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E8590C-D18E-7C45-B268-C1357BA4E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12B81-246B-EE4E-9D91-3137518F6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011740" cy="365125"/>
          </a:xfrm>
        </p:spPr>
        <p:txBody>
          <a:bodyPr/>
          <a:lstStyle/>
          <a:p>
            <a:fld id="{25E842EE-07A5-BF42-B259-F0753968FB4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Virginia Department of Education">
            <a:extLst>
              <a:ext uri="{FF2B5EF4-FFF2-40B4-BE49-F238E27FC236}">
                <a16:creationId xmlns:a16="http://schemas.microsoft.com/office/drawing/2014/main" id="{FF7479EC-C092-2F4F-8098-8C86014162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3027420" y="3223349"/>
            <a:ext cx="6664605" cy="381164"/>
          </a:xfrm>
          <a:prstGeom prst="rect">
            <a:avLst/>
          </a:prstGeom>
        </p:spPr>
      </p:pic>
      <p:pic>
        <p:nvPicPr>
          <p:cNvPr id="8" name="Picture 7" descr="VDOE Logo">
            <a:extLst>
              <a:ext uri="{FF2B5EF4-FFF2-40B4-BE49-F238E27FC236}">
                <a16:creationId xmlns:a16="http://schemas.microsoft.com/office/drawing/2014/main" id="{6CBA4CDE-C368-E442-9A5A-0A78587494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22340" y="6116944"/>
            <a:ext cx="2531806" cy="84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6455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3CCD4F-E8A2-CD4A-8502-87185309A2B5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AF95DD-0E52-554A-BB8B-00B1FD9958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7471DC-CACF-994C-A9F6-F80360817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43C1D-525C-4B48-A8BF-8449553F6BCB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BC845-AD43-F143-AD7E-C9DCC6461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A7573-B410-BF4A-9E0C-4619F1313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011740" cy="365125"/>
          </a:xfrm>
        </p:spPr>
        <p:txBody>
          <a:bodyPr/>
          <a:lstStyle/>
          <a:p>
            <a:fld id="{25E842EE-07A5-BF42-B259-F0753968FB4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Virginia Department of Education">
            <a:extLst>
              <a:ext uri="{FF2B5EF4-FFF2-40B4-BE49-F238E27FC236}">
                <a16:creationId xmlns:a16="http://schemas.microsoft.com/office/drawing/2014/main" id="{9685BA75-194C-F143-8A74-951583AA4B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3027420" y="3223349"/>
            <a:ext cx="6664605" cy="381164"/>
          </a:xfrm>
          <a:prstGeom prst="rect">
            <a:avLst/>
          </a:prstGeom>
        </p:spPr>
      </p:pic>
      <p:pic>
        <p:nvPicPr>
          <p:cNvPr id="8" name="Picture 7" descr="VDOE Logo">
            <a:extLst>
              <a:ext uri="{FF2B5EF4-FFF2-40B4-BE49-F238E27FC236}">
                <a16:creationId xmlns:a16="http://schemas.microsoft.com/office/drawing/2014/main" id="{DFBA81DF-495A-F843-B9AC-727FC2CDA7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22340" y="6116944"/>
            <a:ext cx="2531806" cy="84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948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429000"/>
            <a:ext cx="8534400" cy="1752600"/>
          </a:xfrm>
        </p:spPr>
        <p:txBody>
          <a:bodyPr/>
          <a:lstStyle>
            <a:lvl1pPr marL="0" indent="0" algn="ctr">
              <a:buNone/>
              <a:defRPr i="1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1295401"/>
            <a:ext cx="12192000" cy="1828799"/>
          </a:xfrm>
          <a:prstGeom prst="rect">
            <a:avLst/>
          </a:prstGeom>
          <a:noFill/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9" name="Picture 8" title="Virginia Department of Education logo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697" y="5102370"/>
            <a:ext cx="2022683" cy="87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5226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photo, newspaper, different, many&#10;&#10;Description automatically generated">
            <a:extLst>
              <a:ext uri="{FF2B5EF4-FFF2-40B4-BE49-F238E27FC236}">
                <a16:creationId xmlns:a16="http://schemas.microsoft.com/office/drawing/2014/main" id="{A4E9C55D-20C8-F142-843E-CEDBD8321D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C52538-36D0-8943-9136-3BA029FC0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43C1D-525C-4B48-A8BF-8449553F6BCB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37C020-2CFF-9347-B513-B8FBEB724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A6B8E1-B5E4-3048-87CE-BCB72C1AF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842EE-07A5-BF42-B259-F0753968FB4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BC19C0C-ED9D-2442-BCBB-B31C9C1A8D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235199"/>
            <a:ext cx="9144000" cy="2387600"/>
          </a:xfrm>
          <a:solidFill>
            <a:schemeClr val="bg1">
              <a:alpha val="63000"/>
            </a:schemeClr>
          </a:solidFill>
          <a:ln w="79375" cap="rnd">
            <a:solidFill>
              <a:srgbClr val="C00000">
                <a:alpha val="79000"/>
              </a:srgbClr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9144000"/>
                      <a:gd name="connsiteY0" fmla="*/ 0 h 2387600"/>
                      <a:gd name="connsiteX1" fmla="*/ 9144000 w 9144000"/>
                      <a:gd name="connsiteY1" fmla="*/ 0 h 2387600"/>
                      <a:gd name="connsiteX2" fmla="*/ 9144000 w 9144000"/>
                      <a:gd name="connsiteY2" fmla="*/ 2387600 h 2387600"/>
                      <a:gd name="connsiteX3" fmla="*/ 0 w 9144000"/>
                      <a:gd name="connsiteY3" fmla="*/ 2387600 h 2387600"/>
                      <a:gd name="connsiteX4" fmla="*/ 0 w 9144000"/>
                      <a:gd name="connsiteY4" fmla="*/ 0 h 2387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2387600" fill="none" extrusionOk="0">
                        <a:moveTo>
                          <a:pt x="0" y="0"/>
                        </a:moveTo>
                        <a:cubicBezTo>
                          <a:pt x="3028269" y="-49533"/>
                          <a:pt x="5283183" y="-14809"/>
                          <a:pt x="9144000" y="0"/>
                        </a:cubicBezTo>
                        <a:cubicBezTo>
                          <a:pt x="9231639" y="505107"/>
                          <a:pt x="9071321" y="1690582"/>
                          <a:pt x="9144000" y="2387600"/>
                        </a:cubicBezTo>
                        <a:cubicBezTo>
                          <a:pt x="4837205" y="2339369"/>
                          <a:pt x="2638381" y="2472055"/>
                          <a:pt x="0" y="2387600"/>
                        </a:cubicBezTo>
                        <a:cubicBezTo>
                          <a:pt x="-38581" y="2075969"/>
                          <a:pt x="63341" y="553084"/>
                          <a:pt x="0" y="0"/>
                        </a:cubicBezTo>
                        <a:close/>
                      </a:path>
                      <a:path w="9144000" h="2387600" stroke="0" extrusionOk="0">
                        <a:moveTo>
                          <a:pt x="0" y="0"/>
                        </a:moveTo>
                        <a:cubicBezTo>
                          <a:pt x="2613657" y="118645"/>
                          <a:pt x="5770383" y="116012"/>
                          <a:pt x="9144000" y="0"/>
                        </a:cubicBezTo>
                        <a:cubicBezTo>
                          <a:pt x="9011118" y="637795"/>
                          <a:pt x="9228951" y="1714952"/>
                          <a:pt x="9144000" y="2387600"/>
                        </a:cubicBezTo>
                        <a:cubicBezTo>
                          <a:pt x="5690229" y="2522200"/>
                          <a:pt x="3865307" y="2230404"/>
                          <a:pt x="0" y="2387600"/>
                        </a:cubicBezTo>
                        <a:cubicBezTo>
                          <a:pt x="-20187" y="1892462"/>
                          <a:pt x="-152480" y="69601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FAF135A-0843-6144-9054-47528ADE8B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5341" y="4714875"/>
            <a:ext cx="9144000" cy="102861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872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9B7AB-606C-0D40-B684-4BDA97E3ED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753B7-4C1A-D24B-8C8F-03213C2324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346F76-8402-6341-B3F4-2FE03082E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43C1D-525C-4B48-A8BF-8449553F6BCB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9E86AB-7A1F-7D4F-B9D8-F2E1B7F00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B0628B-7A3B-3D47-9E97-1ECAAB155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011740" cy="365125"/>
          </a:xfrm>
        </p:spPr>
        <p:txBody>
          <a:bodyPr/>
          <a:lstStyle/>
          <a:p>
            <a:fld id="{25E842EE-07A5-BF42-B259-F0753968FB4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Virginia Department of Education">
            <a:extLst>
              <a:ext uri="{FF2B5EF4-FFF2-40B4-BE49-F238E27FC236}">
                <a16:creationId xmlns:a16="http://schemas.microsoft.com/office/drawing/2014/main" id="{92452067-EE6E-4741-B132-4798F0431C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3027420" y="3223349"/>
            <a:ext cx="6664605" cy="381164"/>
          </a:xfrm>
          <a:prstGeom prst="rect">
            <a:avLst/>
          </a:prstGeom>
        </p:spPr>
      </p:pic>
      <p:pic>
        <p:nvPicPr>
          <p:cNvPr id="10" name="Picture 9" descr="VDOE Logo&#10;">
            <a:extLst>
              <a:ext uri="{FF2B5EF4-FFF2-40B4-BE49-F238E27FC236}">
                <a16:creationId xmlns:a16="http://schemas.microsoft.com/office/drawing/2014/main" id="{D01BE02D-DE6D-2A4F-912A-30E38F9A3B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22340" y="6116944"/>
            <a:ext cx="2531806" cy="84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18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4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33047-276D-7B4B-8EC1-868BD0A3E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33CC05-4285-424F-B45C-6F03D93B68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09812F-6681-B242-8680-A05F6FD61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43C1D-525C-4B48-A8BF-8449553F6BCB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6AF7FF-3FC7-D446-B3F8-3105126EA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66E180-FFC6-AB41-87C3-DB6A6B2E7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011740" cy="365125"/>
          </a:xfrm>
        </p:spPr>
        <p:txBody>
          <a:bodyPr/>
          <a:lstStyle/>
          <a:p>
            <a:fld id="{25E842EE-07A5-BF42-B259-F0753968FB4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VDOE LOGO">
            <a:extLst>
              <a:ext uri="{FF2B5EF4-FFF2-40B4-BE49-F238E27FC236}">
                <a16:creationId xmlns:a16="http://schemas.microsoft.com/office/drawing/2014/main" id="{12FA6595-DD2D-2349-9F43-C96DE74D46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22340" y="6116944"/>
            <a:ext cx="2531806" cy="84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829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lternate Section Header - 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33047-276D-7B4B-8EC1-868BD0A3E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33CC05-4285-424F-B45C-6F03D93B68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09812F-6681-B242-8680-A05F6FD61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43C1D-525C-4B48-A8BF-8449553F6BCB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6AF7FF-3FC7-D446-B3F8-3105126EA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66E180-FFC6-AB41-87C3-DB6A6B2E7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011740" cy="365125"/>
          </a:xfrm>
        </p:spPr>
        <p:txBody>
          <a:bodyPr/>
          <a:lstStyle/>
          <a:p>
            <a:fld id="{25E842EE-07A5-BF42-B259-F0753968FB43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VDOE LOGO">
            <a:extLst>
              <a:ext uri="{FF2B5EF4-FFF2-40B4-BE49-F238E27FC236}">
                <a16:creationId xmlns:a16="http://schemas.microsoft.com/office/drawing/2014/main" id="{C57264E4-1543-EF49-B280-9D8B3A43B8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29374" y="6116638"/>
            <a:ext cx="2462625" cy="82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1003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lternate Section Header - RED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33047-276D-7B4B-8EC1-868BD0A3E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33CC05-4285-424F-B45C-6F03D93B68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09812F-6681-B242-8680-A05F6FD61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43C1D-525C-4B48-A8BF-8449553F6BCB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6AF7FF-3FC7-D446-B3F8-3105126EA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66E180-FFC6-AB41-87C3-DB6A6B2E7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011740" cy="365125"/>
          </a:xfrm>
        </p:spPr>
        <p:txBody>
          <a:bodyPr/>
          <a:lstStyle/>
          <a:p>
            <a:fld id="{25E842EE-07A5-BF42-B259-F0753968FB4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VDOE LOGO">
            <a:extLst>
              <a:ext uri="{FF2B5EF4-FFF2-40B4-BE49-F238E27FC236}">
                <a16:creationId xmlns:a16="http://schemas.microsoft.com/office/drawing/2014/main" id="{5F227AE2-8874-7A40-9831-19C57F4645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161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22340" y="6089650"/>
            <a:ext cx="2531806" cy="84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5683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F6C33-E047-8042-B9FD-EEA89DEE01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C93FE7-9A64-794B-B4F1-97A19EA9E9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474B55-E1F1-3B4A-ABC6-A4E955E285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902E4F-B545-794E-A7DA-C4DB4113A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43C1D-525C-4B48-A8BF-8449553F6BCB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2F9B49-F6CF-B045-A923-F32066B63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1DE6A1-D218-924D-B299-0C020BE59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011740" cy="365125"/>
          </a:xfrm>
        </p:spPr>
        <p:txBody>
          <a:bodyPr/>
          <a:lstStyle/>
          <a:p>
            <a:fld id="{25E842EE-07A5-BF42-B259-F0753968FB43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Virginia Department of Education">
            <a:extLst>
              <a:ext uri="{FF2B5EF4-FFF2-40B4-BE49-F238E27FC236}">
                <a16:creationId xmlns:a16="http://schemas.microsoft.com/office/drawing/2014/main" id="{0379D9AE-9EB1-C446-86B9-9EFCCCDF94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3027420" y="3223349"/>
            <a:ext cx="6664605" cy="381164"/>
          </a:xfrm>
          <a:prstGeom prst="rect">
            <a:avLst/>
          </a:prstGeom>
        </p:spPr>
      </p:pic>
      <p:pic>
        <p:nvPicPr>
          <p:cNvPr id="11" name="Picture 10" descr="VDOE LOGO">
            <a:extLst>
              <a:ext uri="{FF2B5EF4-FFF2-40B4-BE49-F238E27FC236}">
                <a16:creationId xmlns:a16="http://schemas.microsoft.com/office/drawing/2014/main" id="{17897FD1-7B88-844F-9BF8-4E8A6FB9BF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22340" y="6116944"/>
            <a:ext cx="2531806" cy="84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683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CC07E-7C7E-B547-85FD-31EA303213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823DEE-DD0F-CD41-AB02-3601C77041E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3D6200-416C-4347-9D0F-06E7BB0B7F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A05453-E146-5E40-BFA4-6C0D1771F6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2C7AAB-57E5-A244-A9E2-9BB60A0866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939773-C6DB-8744-9611-FD786BDF6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43C1D-525C-4B48-A8BF-8449553F6BCB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D21116-DE87-5D4D-9156-D18A0F548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294A27-86D2-D846-8D27-41A8FE9A2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113503" cy="365125"/>
          </a:xfrm>
        </p:spPr>
        <p:txBody>
          <a:bodyPr/>
          <a:lstStyle/>
          <a:p>
            <a:fld id="{25E842EE-07A5-BF42-B259-F0753968FB43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 descr="Virginia Department of Education">
            <a:extLst>
              <a:ext uri="{FF2B5EF4-FFF2-40B4-BE49-F238E27FC236}">
                <a16:creationId xmlns:a16="http://schemas.microsoft.com/office/drawing/2014/main" id="{74B9EB91-7F1A-544A-8767-6CED6A3376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3027420" y="3223349"/>
            <a:ext cx="6664605" cy="381164"/>
          </a:xfrm>
          <a:prstGeom prst="rect">
            <a:avLst/>
          </a:prstGeom>
        </p:spPr>
      </p:pic>
      <p:pic>
        <p:nvPicPr>
          <p:cNvPr id="13" name="Picture 12" descr="VDOE Logo">
            <a:extLst>
              <a:ext uri="{FF2B5EF4-FFF2-40B4-BE49-F238E27FC236}">
                <a16:creationId xmlns:a16="http://schemas.microsoft.com/office/drawing/2014/main" id="{B20049FE-9473-4D4A-87D4-457E809992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22340" y="6116944"/>
            <a:ext cx="2531806" cy="84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699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CF210-A759-0846-8760-CEF7526727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E47EAE-B3E1-914A-A9EA-B67F29572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43C1D-525C-4B48-A8BF-8449553F6BCB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5CF8E0-6DD4-E04A-BADF-0BFE18912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9EDF7F-92FD-6C47-BC15-A1988B0A0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011740" cy="365125"/>
          </a:xfrm>
        </p:spPr>
        <p:txBody>
          <a:bodyPr/>
          <a:lstStyle/>
          <a:p>
            <a:fld id="{25E842EE-07A5-BF42-B259-F0753968FB43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Virginia Department of Education">
            <a:extLst>
              <a:ext uri="{FF2B5EF4-FFF2-40B4-BE49-F238E27FC236}">
                <a16:creationId xmlns:a16="http://schemas.microsoft.com/office/drawing/2014/main" id="{B8304214-2D07-714B-AD79-46D99B3F1C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3027420" y="3223349"/>
            <a:ext cx="6664605" cy="381164"/>
          </a:xfrm>
          <a:prstGeom prst="rect">
            <a:avLst/>
          </a:prstGeom>
        </p:spPr>
      </p:pic>
      <p:pic>
        <p:nvPicPr>
          <p:cNvPr id="7" name="Picture 6" descr="VDOE Logo">
            <a:extLst>
              <a:ext uri="{FF2B5EF4-FFF2-40B4-BE49-F238E27FC236}">
                <a16:creationId xmlns:a16="http://schemas.microsoft.com/office/drawing/2014/main" id="{CF32DF03-BC57-9542-97CF-D5EDB21604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22340" y="6116944"/>
            <a:ext cx="2531806" cy="84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23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04DF6F0-8869-1746-A86E-208BAF3348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53AB0E-A9BC-604D-8351-C5AA74114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3969AE-B29A-1B40-B153-8430374BD1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CA7ED8-273B-C149-B525-6793764CF7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D43C1D-525C-4B48-A8BF-8449553F6BCB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2E0AB7-5C2B-F248-A0F3-AE0DF36BF3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7AF6F-269C-7C47-8A86-3F20A3EB87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842EE-07A5-BF42-B259-F0753968FB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782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C22536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ln>
            <a:solidFill>
              <a:schemeClr val="bg2">
                <a:lumMod val="50000"/>
              </a:schemeClr>
            </a:solidFill>
          </a:ln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248">
          <p15:clr>
            <a:srgbClr val="F26B43"/>
          </p15:clr>
        </p15:guide>
        <p15:guide id="2" pos="72">
          <p15:clr>
            <a:srgbClr val="F26B43"/>
          </p15:clr>
        </p15:guide>
        <p15:guide id="3" pos="7608">
          <p15:clr>
            <a:srgbClr val="F26B43"/>
          </p15:clr>
        </p15:guide>
        <p15:guide id="4" orient="horz" pos="7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2.wdp"/><Relationship Id="rId7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53.emf"/><Relationship Id="rId4" Type="http://schemas.openxmlformats.org/officeDocument/2006/relationships/image" Target="../media/image5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microsoft.com/office/2007/relationships/hdphoto" Target="../media/hdphoto4.wdp"/><Relationship Id="rId7" Type="http://schemas.openxmlformats.org/officeDocument/2006/relationships/image" Target="../media/image16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emf"/><Relationship Id="rId5" Type="http://schemas.microsoft.com/office/2007/relationships/hdphoto" Target="../media/hdphoto5.wdp"/><Relationship Id="rId4" Type="http://schemas.openxmlformats.org/officeDocument/2006/relationships/image" Target="../media/image14.png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emf"/><Relationship Id="rId4" Type="http://schemas.openxmlformats.org/officeDocument/2006/relationships/image" Target="../media/image6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hyperlink" Target="http://www.doe.virginia.gov/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Relationship Id="rId6" Type="http://schemas.openxmlformats.org/officeDocument/2006/relationships/hyperlink" Target="mailto:EdEquityVA@doe.virginia.gov" TargetMode="External"/><Relationship Id="rId5" Type="http://schemas.openxmlformats.org/officeDocument/2006/relationships/hyperlink" Target="http://www.virginiaisforlearners.virginia.gov/EdEquityVA" TargetMode="Externa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microsoft.com/office/2007/relationships/hdphoto" Target="../media/hdphoto10.wdp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81" r="29858"/>
          <a:stretch/>
        </p:blipFill>
        <p:spPr>
          <a:xfrm rot="16200000" flipH="1">
            <a:off x="4252094" y="-1573058"/>
            <a:ext cx="3705725" cy="122099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735329" y="0"/>
            <a:ext cx="10058400" cy="6843713"/>
          </a:xfrm>
          <a:prstGeom prst="rect">
            <a:avLst/>
          </a:prstGeom>
        </p:spPr>
      </p:pic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187" b="-20187"/>
          <a:stretch/>
        </p:blipFill>
        <p:spPr>
          <a:xfrm flipH="1">
            <a:off x="3882329" y="881850"/>
            <a:ext cx="6099437" cy="4743813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015" y="3075128"/>
            <a:ext cx="1523070" cy="117691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188110" y="4630436"/>
            <a:ext cx="8001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C1243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1243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Leah Dozier Walker, Director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150D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Office of Equity &amp; Community Engagement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150D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Virginia Department of Education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30091" y="311301"/>
            <a:ext cx="10942063" cy="1512125"/>
          </a:xfrm>
          <a:solidFill>
            <a:srgbClr val="FFFFFF">
              <a:alpha val="63137"/>
            </a:srgbClr>
          </a:solidFill>
          <a:ln w="38100">
            <a:solidFill>
              <a:srgbClr val="C00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NAVIGATING </a:t>
            </a:r>
            <a:r>
              <a:rPr lang="en-US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EdEquityVA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b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Virginia’s Road Map to Equity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21"/>
          <a:stretch/>
        </p:blipFill>
        <p:spPr>
          <a:xfrm>
            <a:off x="10511182" y="5515707"/>
            <a:ext cx="1342564" cy="74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4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74975">
            <a:off x="3825429" y="-2549622"/>
            <a:ext cx="7267168" cy="11271284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31" y="-525291"/>
            <a:ext cx="6028660" cy="78024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115" y="1903860"/>
            <a:ext cx="5666529" cy="299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57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1830" y="-2912274"/>
            <a:ext cx="10058400" cy="1268254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1814" y="369660"/>
            <a:ext cx="6666613" cy="629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2" r="23077"/>
          <a:stretch/>
        </p:blipFill>
        <p:spPr>
          <a:xfrm>
            <a:off x="0" y="0"/>
            <a:ext cx="118871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-66675"/>
            <a:ext cx="9220199" cy="712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67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1830" y="-2912274"/>
            <a:ext cx="10058400" cy="1268254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1842" y="194316"/>
            <a:ext cx="7958396" cy="66636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72" y="5867078"/>
            <a:ext cx="1523070" cy="117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3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10389" y="-69289"/>
            <a:ext cx="10058400" cy="2912260"/>
            <a:chOff x="210389" y="-69289"/>
            <a:chExt cx="10058400" cy="2912260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522"/>
            <a:stretch/>
          </p:blipFill>
          <p:spPr>
            <a:xfrm flipH="1">
              <a:off x="210389" y="-69289"/>
              <a:ext cx="10058400" cy="2912260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354706" y="481232"/>
              <a:ext cx="345604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Closing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Opportunity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Gaps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-612703" y="617357"/>
            <a:ext cx="3486221" cy="1960999"/>
            <a:chOff x="-612703" y="883038"/>
            <a:chExt cx="3486221" cy="1960999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12703" y="883038"/>
              <a:ext cx="3486221" cy="1960999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838"/>
            <a:stretch/>
          </p:blipFill>
          <p:spPr>
            <a:xfrm>
              <a:off x="459977" y="1299103"/>
              <a:ext cx="1340859" cy="747686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320" y="2542135"/>
            <a:ext cx="12408000" cy="351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90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34774">
            <a:off x="974231" y="-3710479"/>
            <a:ext cx="10058400" cy="142767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3568" y="1498278"/>
            <a:ext cx="3447652" cy="4459177"/>
          </a:xfrm>
          <a:prstGeom prst="rect">
            <a:avLst/>
          </a:prstGeom>
        </p:spPr>
      </p:pic>
      <p:sp>
        <p:nvSpPr>
          <p:cNvPr id="6" name="Rectangular Callout 5"/>
          <p:cNvSpPr/>
          <p:nvPr/>
        </p:nvSpPr>
        <p:spPr>
          <a:xfrm>
            <a:off x="2299854" y="1343891"/>
            <a:ext cx="5153891" cy="4170218"/>
          </a:xfrm>
          <a:prstGeom prst="wedgeRectCallout">
            <a:avLst>
              <a:gd name="adj1" fmla="val 74092"/>
              <a:gd name="adj2" fmla="val 297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Opportunity Gap: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Describes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the complex issues that contribute to achievement gaps and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recognizes the historical and societal implications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of the way race and class influence the kind of education and access to support a student is likely to receive.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607" y="187263"/>
            <a:ext cx="1790353" cy="23132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92" y="6008128"/>
            <a:ext cx="1228790" cy="94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17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1830" y="-2912274"/>
            <a:ext cx="10058400" cy="1268254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229" y="396399"/>
            <a:ext cx="2158125" cy="27884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b="4526"/>
          <a:stretch/>
        </p:blipFill>
        <p:spPr>
          <a:xfrm>
            <a:off x="2598695" y="1134953"/>
            <a:ext cx="4515829" cy="55706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b="4675"/>
          <a:stretch/>
        </p:blipFill>
        <p:spPr>
          <a:xfrm>
            <a:off x="7542420" y="396399"/>
            <a:ext cx="4371988" cy="53847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92" y="6008128"/>
            <a:ext cx="1228790" cy="94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83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27" b="19775"/>
          <a:stretch/>
        </p:blipFill>
        <p:spPr>
          <a:xfrm>
            <a:off x="-63229" y="2675172"/>
            <a:ext cx="12315825" cy="353037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22"/>
          <a:stretch/>
        </p:blipFill>
        <p:spPr>
          <a:xfrm>
            <a:off x="1703580" y="-67212"/>
            <a:ext cx="10058400" cy="291226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262001" y="339260"/>
            <a:ext cx="32915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Increasing the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Cultural Competency of Virginia’s Educator Workforce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180" y="438461"/>
            <a:ext cx="3486221" cy="196099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38"/>
          <a:stretch/>
        </p:blipFill>
        <p:spPr>
          <a:xfrm>
            <a:off x="10130114" y="917998"/>
            <a:ext cx="1340859" cy="7476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9" y="2487835"/>
            <a:ext cx="12052787" cy="371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18430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34774">
            <a:off x="974231" y="-3710479"/>
            <a:ext cx="10058400" cy="142767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b="3946"/>
          <a:stretch/>
        </p:blipFill>
        <p:spPr>
          <a:xfrm>
            <a:off x="8609962" y="1797181"/>
            <a:ext cx="3184441" cy="3952127"/>
          </a:xfrm>
          <a:prstGeom prst="rect">
            <a:avLst/>
          </a:prstGeom>
        </p:spPr>
      </p:pic>
      <p:sp>
        <p:nvSpPr>
          <p:cNvPr id="6" name="Rectangular Callout 5"/>
          <p:cNvSpPr/>
          <p:nvPr/>
        </p:nvSpPr>
        <p:spPr>
          <a:xfrm>
            <a:off x="2299854" y="1343891"/>
            <a:ext cx="5153891" cy="4170218"/>
          </a:xfrm>
          <a:prstGeom prst="wedgeRectCallout">
            <a:avLst>
              <a:gd name="adj1" fmla="val 74092"/>
              <a:gd name="adj2" fmla="val 297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Cultural Proficiency: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algn="ctr"/>
            <a:r>
              <a:rPr lang="en-US" sz="2000" dirty="0" smtClean="0"/>
              <a:t>Environments that create opportunities for access, empowerment, and achievement by acknowledging, valuing, advocating, </a:t>
            </a:r>
            <a:r>
              <a:rPr lang="en-US" sz="2000" dirty="0" smtClean="0">
                <a:solidFill>
                  <a:srgbClr val="FFC000"/>
                </a:solidFill>
              </a:rPr>
              <a:t>and </a:t>
            </a:r>
            <a:r>
              <a:rPr lang="en-US" sz="2000" b="1" i="1" dirty="0" smtClean="0">
                <a:solidFill>
                  <a:srgbClr val="FFC000"/>
                </a:solidFill>
              </a:rPr>
              <a:t>empowering cultural diversity in all aspects of the educational process</a:t>
            </a:r>
            <a:r>
              <a:rPr lang="en-US" sz="2000" dirty="0" smtClean="0"/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607" y="187263"/>
            <a:ext cx="1790353" cy="23132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92" y="6008128"/>
            <a:ext cx="1228790" cy="94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23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i="1" dirty="0"/>
              <a:t>Culturally Responsive </a:t>
            </a:r>
            <a:r>
              <a:rPr lang="en-US" b="1" i="1" dirty="0" smtClean="0"/>
              <a:t>Practices: </a:t>
            </a:r>
            <a:r>
              <a:rPr lang="en-US" b="1" i="1" dirty="0"/>
              <a:t>Four Critical </a:t>
            </a:r>
            <a:r>
              <a:rPr lang="en-US" b="1" i="1" dirty="0" smtClean="0"/>
              <a:t>Levels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/>
          </p:nvPr>
        </p:nvGraphicFramePr>
        <p:xfrm>
          <a:off x="890239" y="1424181"/>
          <a:ext cx="10515600" cy="470916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506001512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19403198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endParaRPr lang="en-US" dirty="0">
                        <a:effectLst/>
                      </a:endParaRPr>
                    </a:p>
                  </a:txBody>
                  <a:tcPr marL="63500" marR="31750" marT="31750" marB="3175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effectLst/>
                      </a:endParaRPr>
                    </a:p>
                  </a:txBody>
                  <a:tcPr marL="63500" marR="31750" marT="31750" marB="3175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8739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effectLst/>
                        </a:rPr>
                        <a:t>Culturally Responsive Schools</a:t>
                      </a:r>
                      <a:endParaRPr lang="en-US" dirty="0" smtClean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effectLst/>
                        </a:rPr>
                        <a:t>Culturally Responsive Leadership</a:t>
                      </a:r>
                      <a:endParaRPr lang="en-US" dirty="0" smtClean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89109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Safe, inclusive, and secure environments where all students are affirmed. Provide universal access to culturally relevant pedagogy that builds positive cultural identities. </a:t>
                      </a:r>
                      <a:r>
                        <a:rPr lang="en-US" sz="1400" b="1" i="1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Have an educational environment that is free from implicit and explicit racial/ethnic and gender biases. </a:t>
                      </a:r>
                      <a:endParaRPr lang="en-US" sz="1400" b="1" i="1" baseline="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Accept cultural responsiveness as endemic to effectiveness in all areas of learning for students from all ethnic groups</a:t>
                      </a:r>
                      <a:r>
                        <a:rPr lang="en-US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Deploy resources and professional learning opportunities to advance cultural proficiency.  </a:t>
                      </a:r>
                      <a:r>
                        <a:rPr lang="en-US" sz="1400" b="1" i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Evaluate cultural responsive efficacy during teaching observations and evaluations</a:t>
                      </a:r>
                      <a:r>
                        <a:rPr lang="en-US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Establish high expectations for all students. Mitigate power imbalances based on race, culture, ethnicity, and class. </a:t>
                      </a:r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6410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effectLst/>
                        </a:rPr>
                        <a:t>Culturally Responsive Educators</a:t>
                      </a:r>
                      <a:endParaRPr lang="en-US" dirty="0">
                        <a:effectLst/>
                      </a:endParaRPr>
                    </a:p>
                  </a:txBody>
                  <a:tcPr marL="63500" marR="31750" marT="31750" marB="31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effectLst/>
                        </a:rPr>
                        <a:t>Culturally Responsive Pedagogy/Teaching</a:t>
                      </a:r>
                      <a:endParaRPr lang="en-US" dirty="0">
                        <a:effectLst/>
                      </a:endParaRPr>
                    </a:p>
                  </a:txBody>
                  <a:tcPr marL="63500" marR="31750" marT="31750" marB="31750"/>
                </a:tc>
                <a:extLst>
                  <a:ext uri="{0D108BD9-81ED-4DB2-BD59-A6C34878D82A}">
                    <a16:rowId xmlns:a16="http://schemas.microsoft.com/office/drawing/2014/main" val="40970705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Reflect on their own cultural lens. Model high expectations for all students. </a:t>
                      </a:r>
                      <a:r>
                        <a:rPr lang="en-US" sz="1400" b="1" i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Promote respect for student differences</a:t>
                      </a:r>
                      <a:r>
                        <a:rPr lang="en-US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Challenge stereotypes, prejudices, racism, and other forms of intolerance, and oppression. </a:t>
                      </a:r>
                      <a:r>
                        <a:rPr lang="en-US" sz="1400" b="1" i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Cultivate relationships beyond the classroom anchored in affirmation, mutual respect and validation. </a:t>
                      </a:r>
                      <a:r>
                        <a:rPr lang="en-US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Engage in reflection of their beliefs, behaviors and practices. </a:t>
                      </a:r>
                      <a:r>
                        <a:rPr lang="en-US" sz="1400" b="1" i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Communicate in linguistically and culturally responsive ways</a:t>
                      </a:r>
                      <a:r>
                        <a:rPr lang="en-US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Identifies and nurtures students’ cultural strengths to promote student achievement.  Affirms cultural and individual identity.  </a:t>
                      </a:r>
                      <a:r>
                        <a:rPr lang="en-US" sz="1400" b="1" i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Uses cultural differences as assets necessary to inform the development of instructional resources</a:t>
                      </a:r>
                      <a:r>
                        <a:rPr lang="en-US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Mediates power imbalances based on race, culture, ethnicity, and class. </a:t>
                      </a:r>
                      <a:r>
                        <a:rPr lang="en-US" sz="1400" b="1" i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Utilize students’ culture as a vehicle for learning</a:t>
                      </a:r>
                      <a:r>
                        <a:rPr lang="en-US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Establishes high expectations for all students and provides support to ensure success. Diverse groups from all rings of culture are represented, validated, and affirmed. </a:t>
                      </a:r>
                      <a:endParaRPr lang="en-US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4996402"/>
                  </a:ext>
                </a:extLst>
              </a:tr>
            </a:tbl>
          </a:graphicData>
        </a:graphic>
      </p:graphicFrame>
      <p:pic>
        <p:nvPicPr>
          <p:cNvPr id="4" name="Picture 3" descr="https://lh3.googleusercontent.com/r66yio_MLLar305WKtOPeN9IlJCUOJRdvZfQStl6TXYMtt6HBpi0bKUV-iBm8g5S9ei6YyY0tptNAlgOj9xNDE97GvE29qmLe5nJCXI_jr9tufIhr5nclHbIcEevqfEjrc7jaAj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7184"/>
          <a:stretch/>
        </p:blipFill>
        <p:spPr bwMode="auto">
          <a:xfrm>
            <a:off x="8377900" y="6058830"/>
            <a:ext cx="1320747" cy="74341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842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4" r="31457"/>
          <a:stretch/>
        </p:blipFill>
        <p:spPr>
          <a:xfrm>
            <a:off x="-884551" y="0"/>
            <a:ext cx="10233513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4" r="31457"/>
          <a:stretch/>
        </p:blipFill>
        <p:spPr>
          <a:xfrm rot="6446354" flipV="1">
            <a:off x="5299774" y="-6291273"/>
            <a:ext cx="4891538" cy="165726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986" y="288098"/>
            <a:ext cx="3318791" cy="43089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5010" y="1691138"/>
            <a:ext cx="3532835" cy="45592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43251" y="817167"/>
            <a:ext cx="3428100" cy="442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15" y="5859552"/>
            <a:ext cx="1523070" cy="117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74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9326" y="-3018618"/>
            <a:ext cx="10058400" cy="13632388"/>
          </a:xfrm>
          <a:prstGeom prst="rect">
            <a:avLst/>
          </a:prstGeom>
        </p:spPr>
      </p:pic>
      <p:cxnSp>
        <p:nvCxnSpPr>
          <p:cNvPr id="6" name="Elbow Connector 5"/>
          <p:cNvCxnSpPr/>
          <p:nvPr/>
        </p:nvCxnSpPr>
        <p:spPr>
          <a:xfrm flipV="1">
            <a:off x="4285060" y="1516912"/>
            <a:ext cx="2937424" cy="2724742"/>
          </a:xfrm>
          <a:prstGeom prst="bentConnector3">
            <a:avLst>
              <a:gd name="adj1" fmla="val 50000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9516" y="284396"/>
            <a:ext cx="5414007" cy="70024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2484" y="371588"/>
            <a:ext cx="4381182" cy="566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57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67" y="97897"/>
            <a:ext cx="10058400" cy="671551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36632" y="-104386"/>
            <a:ext cx="4532312" cy="16002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Follow </a:t>
            </a:r>
            <a:br>
              <a:rPr lang="en-US" sz="3600" b="1" dirty="0" smtClean="0"/>
            </a:br>
            <a:r>
              <a:rPr lang="en-US" sz="3600" b="1" dirty="0" smtClean="0"/>
              <a:t>Our Work @</a:t>
            </a:r>
            <a:endParaRPr lang="en-US" sz="3600" b="1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187" b="-20187"/>
          <a:stretch/>
        </p:blipFill>
        <p:spPr>
          <a:xfrm>
            <a:off x="4879275" y="390525"/>
            <a:ext cx="7672024" cy="6057899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536398" y="1495814"/>
            <a:ext cx="5065712" cy="1571625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@</a:t>
            </a:r>
            <a:r>
              <a:rPr lang="en-US" sz="2400" b="1" dirty="0" err="1" smtClean="0"/>
              <a:t>VDOE_News</a:t>
            </a:r>
            <a:endParaRPr lang="en-US" sz="2400" b="1" dirty="0" smtClean="0"/>
          </a:p>
          <a:p>
            <a:r>
              <a:rPr lang="en-US" sz="2400" b="1" dirty="0" smtClean="0"/>
              <a:t>#</a:t>
            </a:r>
            <a:r>
              <a:rPr lang="en-US" sz="2400" b="1" dirty="0" err="1" smtClean="0"/>
              <a:t>EdEquityVA</a:t>
            </a:r>
            <a:endParaRPr lang="en-US" sz="2400" b="1" dirty="0" smtClean="0"/>
          </a:p>
          <a:p>
            <a:r>
              <a:rPr lang="en-US" sz="2400" b="1" dirty="0" smtClean="0"/>
              <a:t>#VAis4Learners </a:t>
            </a:r>
          </a:p>
          <a:p>
            <a:pPr algn="ctr"/>
            <a:endParaRPr lang="en-US" sz="2400" dirty="0"/>
          </a:p>
          <a:p>
            <a:pPr algn="ctr"/>
            <a:endParaRPr lang="en-US" sz="2400" dirty="0" smtClean="0"/>
          </a:p>
          <a:p>
            <a:pPr algn="ctr"/>
            <a:endParaRPr lang="en-US" sz="2400" dirty="0"/>
          </a:p>
          <a:p>
            <a:pPr algn="ctr"/>
            <a:endParaRPr lang="en-US" sz="2400" dirty="0" smtClean="0"/>
          </a:p>
          <a:p>
            <a:pPr algn="ctr"/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752" y="3230652"/>
            <a:ext cx="1523070" cy="117691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968944" y="4986601"/>
            <a:ext cx="6372225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F150D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  <a:hlinkClick r:id="rId5"/>
              </a:rPr>
              <a:t>www.VirginiaIsForLearners.Virginia.Gov/EdEquityVA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F150D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F150D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  <a:hlinkClick r:id="rId6"/>
              </a:rPr>
              <a:t>EdEquityVA@doe.virginia.gov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F150D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F150D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150D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  <a:hlinkClick r:id="rId7"/>
              </a:rPr>
              <a:t>www.doe.virginia.gov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F150D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617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9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807" y="1294071"/>
            <a:ext cx="9378245" cy="5530996"/>
          </a:xfrm>
          <a:prstGeom prst="rect">
            <a:avLst/>
          </a:prstGeom>
        </p:spPr>
      </p:pic>
      <p:sp>
        <p:nvSpPr>
          <p:cNvPr id="577" name="Google Shape;577;g6d9cb49eb0_1_242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222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457200" tIns="0" rIns="457200" bIns="0" anchor="ctr" anchorCtr="0">
            <a:noAutofit/>
          </a:bodyPr>
          <a:lstStyle/>
          <a:p>
            <a:pPr>
              <a:buSzPts val="3000"/>
            </a:pPr>
            <a:r>
              <a:rPr lang="en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Education Equity in Virginia</a:t>
            </a:r>
            <a:endParaRPr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3"/>
          <a:stretch/>
        </p:blipFill>
        <p:spPr>
          <a:xfrm>
            <a:off x="471487" y="1604962"/>
            <a:ext cx="5618163" cy="4484688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853" y="-255733"/>
            <a:ext cx="2005628" cy="15498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66844" y="1294071"/>
            <a:ext cx="5997934" cy="5602692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4294967295"/>
          </p:nvPr>
        </p:nvSpPr>
        <p:spPr>
          <a:xfrm>
            <a:off x="6115203" y="1604962"/>
            <a:ext cx="5937277" cy="4484688"/>
          </a:xfrm>
          <a:noFill/>
        </p:spPr>
        <p:txBody>
          <a:bodyPr anchor="ctr"/>
          <a:lstStyle/>
          <a:p>
            <a:pPr marL="0" indent="0" algn="ctr">
              <a:buNone/>
            </a:pPr>
            <a:r>
              <a:rPr lang="en-US" sz="3600" dirty="0"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Education Equity is </a:t>
            </a:r>
            <a:r>
              <a:rPr lang="en-US" sz="3600" dirty="0" smtClean="0"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achieved when we </a:t>
            </a:r>
            <a:r>
              <a:rPr lang="en-US" sz="3600" b="1" i="1" dirty="0">
                <a:solidFill>
                  <a:srgbClr val="9E0000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eliminate the  </a:t>
            </a:r>
            <a:r>
              <a:rPr lang="en-US" sz="3600" b="1" i="1" dirty="0" smtClean="0">
                <a:solidFill>
                  <a:srgbClr val="9E0000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predictability of </a:t>
            </a:r>
            <a:r>
              <a:rPr lang="en-US" sz="3600" b="1" i="1" dirty="0">
                <a:solidFill>
                  <a:srgbClr val="9E0000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student outcomes </a:t>
            </a:r>
            <a:r>
              <a:rPr lang="en-US" sz="3600" dirty="0"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based on race, gender, zip code, ability, socioeconomic status or </a:t>
            </a:r>
            <a:r>
              <a:rPr lang="en-US" sz="3600" dirty="0" smtClean="0"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languages </a:t>
            </a:r>
            <a:r>
              <a:rPr lang="en-US" sz="3600" dirty="0"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spoken at home. </a:t>
            </a:r>
          </a:p>
        </p:txBody>
      </p:sp>
      <p:sp>
        <p:nvSpPr>
          <p:cNvPr id="6" name="Rectangle 5"/>
          <p:cNvSpPr/>
          <p:nvPr/>
        </p:nvSpPr>
        <p:spPr>
          <a:xfrm>
            <a:off x="-95416" y="6089650"/>
            <a:ext cx="12229106" cy="10188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855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4992"/>
          <a:stretch/>
        </p:blipFill>
        <p:spPr>
          <a:xfrm>
            <a:off x="428685" y="1796567"/>
            <a:ext cx="3889576" cy="47655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60337" y="198580"/>
            <a:ext cx="10515600" cy="1325880"/>
          </a:xfrm>
        </p:spPr>
        <p:txBody>
          <a:bodyPr anchor="ctr">
            <a:normAutofit/>
          </a:bodyPr>
          <a:lstStyle/>
          <a:p>
            <a:r>
              <a:rPr lang="en-US" sz="4400" dirty="0" err="1" smtClean="0"/>
              <a:t>EdEquityVA</a:t>
            </a:r>
            <a:r>
              <a:rPr lang="en-US" sz="4400" dirty="0" smtClean="0"/>
              <a:t> is </a:t>
            </a:r>
            <a:br>
              <a:rPr lang="en-US" sz="4400" dirty="0" smtClean="0"/>
            </a:br>
            <a:r>
              <a:rPr lang="en-US" sz="4400" dirty="0" smtClean="0"/>
              <a:t>Data Informed:</a:t>
            </a:r>
            <a:endParaRPr lang="en-US" sz="4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8328" b="5158"/>
          <a:stretch/>
        </p:blipFill>
        <p:spPr>
          <a:xfrm>
            <a:off x="8436578" y="432849"/>
            <a:ext cx="3621661" cy="40525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t="8754" b="4190"/>
          <a:stretch/>
        </p:blipFill>
        <p:spPr>
          <a:xfrm>
            <a:off x="4633970" y="1447349"/>
            <a:ext cx="3602903" cy="40525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9457818" y="6249303"/>
            <a:ext cx="2734182" cy="608698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667" t="37105" r="56454" b="31166"/>
          <a:stretch/>
        </p:blipFill>
        <p:spPr>
          <a:xfrm>
            <a:off x="9544985" y="4598414"/>
            <a:ext cx="2034818" cy="20235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188" y="6136316"/>
            <a:ext cx="1091731" cy="84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02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3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60" y="811011"/>
            <a:ext cx="11450874" cy="617154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50" b="6833"/>
          <a:stretch/>
        </p:blipFill>
        <p:spPr>
          <a:xfrm>
            <a:off x="5906734" y="1110530"/>
            <a:ext cx="4076636" cy="4685567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2182076" y="1110530"/>
            <a:ext cx="4759789" cy="5673349"/>
            <a:chOff x="2182076" y="365756"/>
            <a:chExt cx="4759789" cy="567334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078"/>
            <a:stretch/>
          </p:blipFill>
          <p:spPr>
            <a:xfrm>
              <a:off x="2182076" y="365756"/>
              <a:ext cx="3724653" cy="502921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1633" y="4655744"/>
              <a:ext cx="1790232" cy="1383361"/>
            </a:xfrm>
            <a:prstGeom prst="rect">
              <a:avLst/>
            </a:prstGeom>
          </p:spPr>
        </p:pic>
      </p:grpSp>
      <p:sp>
        <p:nvSpPr>
          <p:cNvPr id="14" name="Right Arrow 13"/>
          <p:cNvSpPr/>
          <p:nvPr/>
        </p:nvSpPr>
        <p:spPr>
          <a:xfrm rot="5400000">
            <a:off x="532685" y="3382820"/>
            <a:ext cx="1245541" cy="484632"/>
          </a:xfrm>
          <a:prstGeom prst="rightArrow">
            <a:avLst/>
          </a:prstGeom>
          <a:solidFill>
            <a:schemeClr val="bg2">
              <a:lumMod val="25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282620" y="4477189"/>
            <a:ext cx="2698878" cy="923330"/>
            <a:chOff x="282620" y="3732415"/>
            <a:chExt cx="2698878" cy="923330"/>
          </a:xfrm>
        </p:grpSpPr>
        <p:sp>
          <p:nvSpPr>
            <p:cNvPr id="13" name="Right Arrow 12"/>
            <p:cNvSpPr/>
            <p:nvPr/>
          </p:nvSpPr>
          <p:spPr>
            <a:xfrm>
              <a:off x="1735957" y="4018266"/>
              <a:ext cx="1245541" cy="484632"/>
            </a:xfrm>
            <a:prstGeom prst="rightArrow">
              <a:avLst/>
            </a:prstGeom>
            <a:solidFill>
              <a:srgbClr val="1F497D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82620" y="3732415"/>
              <a:ext cx="1745672" cy="923330"/>
            </a:xfrm>
            <a:prstGeom prst="rect">
              <a:avLst/>
            </a:prstGeom>
            <a:solidFill>
              <a:srgbClr val="1F497D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Our </a:t>
              </a:r>
            </a:p>
            <a:p>
              <a:pPr algn="ctr"/>
              <a:r>
                <a:rPr lang="en-US" dirty="0" smtClean="0"/>
                <a:t>Plants are Surviving</a:t>
              </a:r>
              <a:endParaRPr lang="en-US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82620" y="2412861"/>
            <a:ext cx="3729656" cy="923330"/>
            <a:chOff x="282620" y="1668087"/>
            <a:chExt cx="3729656" cy="923330"/>
          </a:xfrm>
        </p:grpSpPr>
        <p:sp>
          <p:nvSpPr>
            <p:cNvPr id="12" name="Right Arrow 11"/>
            <p:cNvSpPr/>
            <p:nvPr/>
          </p:nvSpPr>
          <p:spPr>
            <a:xfrm>
              <a:off x="1844023" y="2106785"/>
              <a:ext cx="2168253" cy="484632"/>
            </a:xfrm>
            <a:prstGeom prst="rightArrow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82620" y="1668087"/>
              <a:ext cx="1745672" cy="92333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The System Provides Equal Inputs</a:t>
              </a:r>
              <a:endParaRPr lang="en-US" dirty="0"/>
            </a:p>
          </p:txBody>
        </p:sp>
      </p:grpSp>
      <p:sp>
        <p:nvSpPr>
          <p:cNvPr id="15" name="Right Arrow 14"/>
          <p:cNvSpPr/>
          <p:nvPr/>
        </p:nvSpPr>
        <p:spPr>
          <a:xfrm rot="5400000">
            <a:off x="10261363" y="3382820"/>
            <a:ext cx="1245541" cy="484632"/>
          </a:xfrm>
          <a:prstGeom prst="rightArrow">
            <a:avLst/>
          </a:prstGeom>
          <a:solidFill>
            <a:schemeClr val="bg2">
              <a:lumMod val="25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9193176" y="4543690"/>
            <a:ext cx="2660772" cy="923330"/>
            <a:chOff x="9193176" y="3798916"/>
            <a:chExt cx="2660772" cy="923330"/>
          </a:xfrm>
        </p:grpSpPr>
        <p:sp>
          <p:nvSpPr>
            <p:cNvPr id="16" name="Right Arrow 15"/>
            <p:cNvSpPr/>
            <p:nvPr/>
          </p:nvSpPr>
          <p:spPr>
            <a:xfrm rot="10800000">
              <a:off x="9193176" y="4018265"/>
              <a:ext cx="1245541" cy="484632"/>
            </a:xfrm>
            <a:prstGeom prst="rightArrow">
              <a:avLst/>
            </a:prstGeom>
            <a:solidFill>
              <a:srgbClr val="1F497D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992598" y="3798916"/>
              <a:ext cx="1861350" cy="923330"/>
            </a:xfrm>
            <a:prstGeom prst="rect">
              <a:avLst/>
            </a:prstGeom>
            <a:solidFill>
              <a:srgbClr val="1F497D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Our</a:t>
              </a:r>
            </a:p>
            <a:p>
              <a:pPr algn="ctr"/>
              <a:r>
                <a:rPr lang="en-US" dirty="0" smtClean="0"/>
                <a:t> Plants are Thriving</a:t>
              </a:r>
              <a:endParaRPr lang="en-US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106290" y="2412861"/>
            <a:ext cx="3789222" cy="923330"/>
            <a:chOff x="8106290" y="1668087"/>
            <a:chExt cx="3789222" cy="923330"/>
          </a:xfrm>
        </p:grpSpPr>
        <p:sp>
          <p:nvSpPr>
            <p:cNvPr id="17" name="Right Arrow 16"/>
            <p:cNvSpPr/>
            <p:nvPr/>
          </p:nvSpPr>
          <p:spPr>
            <a:xfrm rot="10800000">
              <a:off x="8106290" y="2106785"/>
              <a:ext cx="2251367" cy="484632"/>
            </a:xfrm>
            <a:prstGeom prst="rightArrow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954492" y="1668087"/>
              <a:ext cx="1941020" cy="92333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The System Differentiates Inputs</a:t>
              </a:r>
              <a:endParaRPr lang="en-US" dirty="0"/>
            </a:p>
          </p:txBody>
        </p:sp>
      </p:grpSp>
      <p:sp>
        <p:nvSpPr>
          <p:cNvPr id="31" name="Rectangle 30"/>
          <p:cNvSpPr/>
          <p:nvPr/>
        </p:nvSpPr>
        <p:spPr>
          <a:xfrm>
            <a:off x="0" y="4726"/>
            <a:ext cx="12192000" cy="92333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Operationalizing Systemic Equity</a:t>
            </a:r>
            <a:endParaRPr lang="en-US" sz="5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0046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3125" y="0"/>
            <a:ext cx="100584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7225" y="0"/>
            <a:ext cx="10058400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8574" y="0"/>
            <a:ext cx="5000625" cy="2912260"/>
            <a:chOff x="28574" y="0"/>
            <a:chExt cx="5000625" cy="29122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284" b="42522"/>
            <a:stretch/>
          </p:blipFill>
          <p:spPr>
            <a:xfrm flipH="1">
              <a:off x="28574" y="0"/>
              <a:ext cx="5000625" cy="291226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158053" y="595532"/>
              <a:ext cx="345604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Closing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Opportunity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Gaps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15" b="42522"/>
          <a:stretch/>
        </p:blipFill>
        <p:spPr>
          <a:xfrm>
            <a:off x="7324726" y="0"/>
            <a:ext cx="4876799" cy="29122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915275" y="339260"/>
            <a:ext cx="32915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Increasing the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Cultural Competency of Virginia’s Educator Workforce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684" y="687109"/>
            <a:ext cx="6005511" cy="33781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409950" y="4112834"/>
            <a:ext cx="5534025" cy="2677656"/>
          </a:xfrm>
          <a:prstGeom prst="rect">
            <a:avLst/>
          </a:prstGeom>
          <a:solidFill>
            <a:srgbClr val="FDDD0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F150D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Virginia’s leaders have a shared responsibility to deliver on the promise of a high-quality education for every child, and together, with intentional action to dismantle racism and eliminate achievement gaps, we can fulfill that promise for every learner</a:t>
            </a: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F150D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srgbClr val="0F150D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F150D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F150D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- Virginia Board of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150D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Education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0F150D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90" y="5859552"/>
            <a:ext cx="1523070" cy="117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312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457818" y="6249303"/>
            <a:ext cx="2734182" cy="608698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775"/>
            <a:ext cx="12192000" cy="56578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7"/>
          <a:stretch/>
        </p:blipFill>
        <p:spPr>
          <a:xfrm>
            <a:off x="1623301" y="-1"/>
            <a:ext cx="924649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38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859552"/>
            <a:ext cx="1523070" cy="11769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74975">
            <a:off x="3200887" y="-4028241"/>
            <a:ext cx="7267168" cy="123672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007" y="201683"/>
            <a:ext cx="4726444" cy="61170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391" y="201682"/>
            <a:ext cx="4694018" cy="607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37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859552"/>
            <a:ext cx="1523070" cy="11769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74975">
            <a:off x="3480323" y="-4456742"/>
            <a:ext cx="6943353" cy="129158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741" y="219581"/>
            <a:ext cx="4791744" cy="62015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08" y="219581"/>
            <a:ext cx="4788650" cy="619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08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VDOE">
      <a:dk1>
        <a:srgbClr val="0F150D"/>
      </a:dk1>
      <a:lt1>
        <a:srgbClr val="FFFFFF"/>
      </a:lt1>
      <a:dk2>
        <a:srgbClr val="2F3E46"/>
      </a:dk2>
      <a:lt2>
        <a:srgbClr val="CDCDCD"/>
      </a:lt2>
      <a:accent1>
        <a:srgbClr val="101517"/>
      </a:accent1>
      <a:accent2>
        <a:srgbClr val="C12436"/>
      </a:accent2>
      <a:accent3>
        <a:srgbClr val="A5A5A5"/>
      </a:accent3>
      <a:accent4>
        <a:srgbClr val="FFC005"/>
      </a:accent4>
      <a:accent5>
        <a:srgbClr val="14C8E6"/>
      </a:accent5>
      <a:accent6>
        <a:srgbClr val="50E269"/>
      </a:accent6>
      <a:hlink>
        <a:srgbClr val="C12436"/>
      </a:hlink>
      <a:folHlink>
        <a:srgbClr val="101517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DOE Powerpoint Template" id="{FA43A020-2741-024B-9D6D-8E9A51B511C3}" vid="{24F4AC3A-8CB1-494F-9AC0-9D7AF3348A5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636</Words>
  <Application>Microsoft Office PowerPoint</Application>
  <PresentationFormat>Widescreen</PresentationFormat>
  <Paragraphs>65</Paragraphs>
  <Slides>21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Arial Narrow</vt:lpstr>
      <vt:lpstr>Calibri</vt:lpstr>
      <vt:lpstr>Trebuchet MS</vt:lpstr>
      <vt:lpstr>1_Office Theme</vt:lpstr>
      <vt:lpstr>NAVIGATING EdEquityVA: Virginia’s Road Map to Equity</vt:lpstr>
      <vt:lpstr>PowerPoint Presentation</vt:lpstr>
      <vt:lpstr>Education Equity in Virginia</vt:lpstr>
      <vt:lpstr>EdEquityVA is  Data Informed: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Culturally Responsive Practices: Four Critical Levels</vt:lpstr>
      <vt:lpstr>PowerPoint Presentation</vt:lpstr>
      <vt:lpstr>Follow  Our Work @</vt:lpstr>
    </vt:vector>
  </TitlesOfParts>
  <Company>Virginia Information Technologies Agency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Leah Walker</dc:creator>
  <cp:lastModifiedBy>Webb, Emily (DOE)</cp:lastModifiedBy>
  <cp:revision>11</cp:revision>
  <dcterms:created xsi:type="dcterms:W3CDTF">2021-01-12T17:18:38Z</dcterms:created>
  <dcterms:modified xsi:type="dcterms:W3CDTF">2021-01-15T18:06:29Z</dcterms:modified>
</cp:coreProperties>
</file>