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Barl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gfGRGoOqr+hwW88OCci1twV+X6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B8247C-2452-4B6F-9FFB-937B9EDC3691}">
  <a:tblStyle styleId="{91B8247C-2452-4B6F-9FFB-937B9EDC369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Barlow-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italic.fntdata"/><Relationship Id="rId25" Type="http://schemas.openxmlformats.org/officeDocument/2006/relationships/font" Target="fonts/Barlow-bold.fntdata"/><Relationship Id="rId28" Type="http://customschemas.google.com/relationships/presentationmetadata" Target="metadata"/><Relationship Id="rId27" Type="http://schemas.openxmlformats.org/officeDocument/2006/relationships/font" Target="fonts/Barlow-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descr="A picture containing photo, newspaper, different, many&#10;&#10;Description automatically generated" id="13" name="Google Shape;13;p15"/>
          <p:cNvPicPr preferRelativeResize="0"/>
          <p:nvPr/>
        </p:nvPicPr>
        <p:blipFill rotWithShape="1">
          <a:blip r:embed="rId2">
            <a:alphaModFix amt="20000"/>
          </a:blip>
          <a:srcRect b="0" l="0" r="0" t="0"/>
          <a:stretch/>
        </p:blipFill>
        <p:spPr>
          <a:xfrm>
            <a:off x="0" y="1255"/>
            <a:ext cx="9144001" cy="5140990"/>
          </a:xfrm>
          <a:prstGeom prst="rect">
            <a:avLst/>
          </a:prstGeom>
          <a:noFill/>
          <a:ln>
            <a:noFill/>
          </a:ln>
        </p:spPr>
      </p:pic>
      <p:sp>
        <p:nvSpPr>
          <p:cNvPr id="14" name="Google Shape;1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15"/>
          <p:cNvSpPr txBox="1"/>
          <p:nvPr>
            <p:ph type="ctrTitle"/>
          </p:nvPr>
        </p:nvSpPr>
        <p:spPr>
          <a:xfrm>
            <a:off x="1143000" y="1676399"/>
            <a:ext cx="6858000" cy="1790700"/>
          </a:xfrm>
          <a:prstGeom prst="rect">
            <a:avLst/>
          </a:prstGeom>
          <a:solidFill>
            <a:schemeClr val="lt1">
              <a:alpha val="62745"/>
            </a:schemeClr>
          </a:solidFill>
          <a:ln cap="rnd" cmpd="sng" w="79375">
            <a:solidFill>
              <a:srgbClr val="C00000">
                <a:alpha val="78431"/>
              </a:srgbClr>
            </a:solidFill>
            <a:prstDash val="solid"/>
            <a:round/>
            <a:headEnd len="sm" w="sm" type="none"/>
            <a:tailEnd len="sm" w="sm" type="none"/>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15"/>
          <p:cNvSpPr txBox="1"/>
          <p:nvPr>
            <p:ph idx="1" type="subTitle"/>
          </p:nvPr>
        </p:nvSpPr>
        <p:spPr>
          <a:xfrm>
            <a:off x="1084006" y="3536156"/>
            <a:ext cx="6858000" cy="7716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24"/>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24"/>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irginia Department of Education" id="91" name="Google Shape;91;p24"/>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92" name="Google Shape;92;p24"/>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6" name="Google Shape;96;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5"/>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irginia Department of Education" id="99" name="Google Shape;99;p25"/>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00" name="Google Shape;100;p25"/>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101" name="Shape 101"/>
        <p:cNvGrpSpPr/>
        <p:nvPr/>
      </p:nvGrpSpPr>
      <p:grpSpPr>
        <a:xfrm>
          <a:off x="0" y="0"/>
          <a:ext cx="0" cy="0"/>
          <a:chOff x="0" y="0"/>
          <a:chExt cx="0" cy="0"/>
        </a:xfrm>
      </p:grpSpPr>
      <p:pic>
        <p:nvPicPr>
          <p:cNvPr id="102" name="Google Shape;102;p26" title="Virginia Department of Education logo"/>
          <p:cNvPicPr preferRelativeResize="0"/>
          <p:nvPr/>
        </p:nvPicPr>
        <p:blipFill rotWithShape="1">
          <a:blip r:embed="rId2">
            <a:alphaModFix/>
          </a:blip>
          <a:srcRect b="0" l="0" r="0" t="0"/>
          <a:stretch/>
        </p:blipFill>
        <p:spPr>
          <a:xfrm>
            <a:off x="7562773" y="3826787"/>
            <a:ext cx="1517012" cy="654876"/>
          </a:xfrm>
          <a:prstGeom prst="rect">
            <a:avLst/>
          </a:prstGeom>
          <a:noFill/>
          <a:ln>
            <a:noFill/>
          </a:ln>
        </p:spPr>
      </p:pic>
      <p:sp>
        <p:nvSpPr>
          <p:cNvPr id="103" name="Google Shape;103;p26"/>
          <p:cNvSpPr txBox="1"/>
          <p:nvPr>
            <p:ph type="title"/>
          </p:nvPr>
        </p:nvSpPr>
        <p:spPr>
          <a:xfrm>
            <a:off x="0" y="1121"/>
            <a:ext cx="9144000" cy="857400"/>
          </a:xfrm>
          <a:prstGeom prst="rect">
            <a:avLst/>
          </a:prstGeom>
          <a:solidFill>
            <a:schemeClr val="dk1"/>
          </a:solid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26"/>
          <p:cNvSpPr txBox="1"/>
          <p:nvPr>
            <p:ph idx="1" type="body"/>
          </p:nvPr>
        </p:nvSpPr>
        <p:spPr>
          <a:xfrm>
            <a:off x="457200" y="1200155"/>
            <a:ext cx="8229600" cy="3124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5" name="Shape 105"/>
        <p:cNvGrpSpPr/>
        <p:nvPr/>
      </p:nvGrpSpPr>
      <p:grpSpPr>
        <a:xfrm>
          <a:off x="0" y="0"/>
          <a:ext cx="0" cy="0"/>
          <a:chOff x="0" y="0"/>
          <a:chExt cx="0" cy="0"/>
        </a:xfrm>
      </p:grpSpPr>
      <p:sp>
        <p:nvSpPr>
          <p:cNvPr id="106" name="Google Shape;106;p27"/>
          <p:cNvSpPr txBox="1"/>
          <p:nvPr>
            <p:ph idx="1" type="subTitle"/>
          </p:nvPr>
        </p:nvSpPr>
        <p:spPr>
          <a:xfrm>
            <a:off x="1371600" y="1733554"/>
            <a:ext cx="6400800" cy="13143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107" name="Google Shape;107;p27" title="Virginia Department of Education logo"/>
          <p:cNvPicPr preferRelativeResize="0"/>
          <p:nvPr/>
        </p:nvPicPr>
        <p:blipFill rotWithShape="1">
          <a:blip r:embed="rId2">
            <a:alphaModFix/>
          </a:blip>
          <a:srcRect b="0" l="0" r="0" t="0"/>
          <a:stretch/>
        </p:blipFill>
        <p:spPr>
          <a:xfrm>
            <a:off x="7562773" y="3826787"/>
            <a:ext cx="1517012" cy="654876"/>
          </a:xfrm>
          <a:prstGeom prst="rect">
            <a:avLst/>
          </a:prstGeom>
          <a:noFill/>
          <a:ln>
            <a:noFill/>
          </a:ln>
        </p:spPr>
      </p:pic>
      <p:sp>
        <p:nvSpPr>
          <p:cNvPr id="108" name="Google Shape;108;p27"/>
          <p:cNvSpPr txBox="1"/>
          <p:nvPr>
            <p:ph type="title"/>
          </p:nvPr>
        </p:nvSpPr>
        <p:spPr>
          <a:xfrm>
            <a:off x="9418" y="0"/>
            <a:ext cx="9144000" cy="857400"/>
          </a:xfrm>
          <a:prstGeom prst="rect">
            <a:avLst/>
          </a:prstGeom>
          <a:solidFill>
            <a:schemeClr val="dk1"/>
          </a:solid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16"/>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16"/>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irginia Department of Education" id="24" name="Google Shape;24;p16"/>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25" name="Google Shape;25;p16"/>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1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988"/>
              </a:buClr>
              <a:buSzPts val="1800"/>
              <a:buNone/>
              <a:defRPr sz="1800">
                <a:solidFill>
                  <a:srgbClr val="888988"/>
                </a:solidFill>
              </a:defRPr>
            </a:lvl1pPr>
            <a:lvl2pPr indent="-228600" lvl="1" marL="914400" algn="l">
              <a:lnSpc>
                <a:spcPct val="90000"/>
              </a:lnSpc>
              <a:spcBef>
                <a:spcPts val="400"/>
              </a:spcBef>
              <a:spcAft>
                <a:spcPts val="0"/>
              </a:spcAft>
              <a:buClr>
                <a:srgbClr val="888988"/>
              </a:buClr>
              <a:buSzPts val="1500"/>
              <a:buNone/>
              <a:defRPr sz="1500">
                <a:solidFill>
                  <a:srgbClr val="888988"/>
                </a:solidFill>
              </a:defRPr>
            </a:lvl2pPr>
            <a:lvl3pPr indent="-228600" lvl="2" marL="1371600" algn="l">
              <a:lnSpc>
                <a:spcPct val="90000"/>
              </a:lnSpc>
              <a:spcBef>
                <a:spcPts val="400"/>
              </a:spcBef>
              <a:spcAft>
                <a:spcPts val="0"/>
              </a:spcAft>
              <a:buClr>
                <a:srgbClr val="888988"/>
              </a:buClr>
              <a:buSzPts val="1400"/>
              <a:buNone/>
              <a:defRPr sz="1400">
                <a:solidFill>
                  <a:srgbClr val="888988"/>
                </a:solidFill>
              </a:defRPr>
            </a:lvl3pPr>
            <a:lvl4pPr indent="-228600" lvl="3" marL="1828800" algn="l">
              <a:lnSpc>
                <a:spcPct val="90000"/>
              </a:lnSpc>
              <a:spcBef>
                <a:spcPts val="400"/>
              </a:spcBef>
              <a:spcAft>
                <a:spcPts val="0"/>
              </a:spcAft>
              <a:buClr>
                <a:srgbClr val="888988"/>
              </a:buClr>
              <a:buSzPts val="1200"/>
              <a:buNone/>
              <a:defRPr sz="1200">
                <a:solidFill>
                  <a:srgbClr val="888988"/>
                </a:solidFill>
              </a:defRPr>
            </a:lvl4pPr>
            <a:lvl5pPr indent="-228600" lvl="4" marL="2286000" algn="l">
              <a:lnSpc>
                <a:spcPct val="90000"/>
              </a:lnSpc>
              <a:spcBef>
                <a:spcPts val="400"/>
              </a:spcBef>
              <a:spcAft>
                <a:spcPts val="0"/>
              </a:spcAft>
              <a:buClr>
                <a:srgbClr val="888988"/>
              </a:buClr>
              <a:buSzPts val="1200"/>
              <a:buNone/>
              <a:defRPr sz="1200">
                <a:solidFill>
                  <a:srgbClr val="888988"/>
                </a:solidFill>
              </a:defRPr>
            </a:lvl5pPr>
            <a:lvl6pPr indent="-228600" lvl="5" marL="2743200" algn="l">
              <a:lnSpc>
                <a:spcPct val="90000"/>
              </a:lnSpc>
              <a:spcBef>
                <a:spcPts val="400"/>
              </a:spcBef>
              <a:spcAft>
                <a:spcPts val="0"/>
              </a:spcAft>
              <a:buClr>
                <a:srgbClr val="888988"/>
              </a:buClr>
              <a:buSzPts val="1200"/>
              <a:buNone/>
              <a:defRPr sz="1200">
                <a:solidFill>
                  <a:srgbClr val="888988"/>
                </a:solidFill>
              </a:defRPr>
            </a:lvl6pPr>
            <a:lvl7pPr indent="-228600" lvl="6" marL="3200400" algn="l">
              <a:lnSpc>
                <a:spcPct val="90000"/>
              </a:lnSpc>
              <a:spcBef>
                <a:spcPts val="400"/>
              </a:spcBef>
              <a:spcAft>
                <a:spcPts val="0"/>
              </a:spcAft>
              <a:buClr>
                <a:srgbClr val="888988"/>
              </a:buClr>
              <a:buSzPts val="1200"/>
              <a:buNone/>
              <a:defRPr sz="1200">
                <a:solidFill>
                  <a:srgbClr val="888988"/>
                </a:solidFill>
              </a:defRPr>
            </a:lvl7pPr>
            <a:lvl8pPr indent="-228600" lvl="7" marL="3657600" algn="l">
              <a:lnSpc>
                <a:spcPct val="90000"/>
              </a:lnSpc>
              <a:spcBef>
                <a:spcPts val="400"/>
              </a:spcBef>
              <a:spcAft>
                <a:spcPts val="0"/>
              </a:spcAft>
              <a:buClr>
                <a:srgbClr val="888988"/>
              </a:buClr>
              <a:buSzPts val="1200"/>
              <a:buNone/>
              <a:defRPr sz="1200">
                <a:solidFill>
                  <a:srgbClr val="888988"/>
                </a:solidFill>
              </a:defRPr>
            </a:lvl8pPr>
            <a:lvl9pPr indent="-228600" lvl="8" marL="4114800" algn="l">
              <a:lnSpc>
                <a:spcPct val="90000"/>
              </a:lnSpc>
              <a:spcBef>
                <a:spcPts val="400"/>
              </a:spcBef>
              <a:spcAft>
                <a:spcPts val="0"/>
              </a:spcAft>
              <a:buClr>
                <a:srgbClr val="888988"/>
              </a:buClr>
              <a:buSzPts val="1200"/>
              <a:buNone/>
              <a:defRPr sz="1200">
                <a:solidFill>
                  <a:srgbClr val="888988"/>
                </a:solidFill>
              </a:defRPr>
            </a:lvl9pPr>
          </a:lstStyle>
          <a:p/>
        </p:txBody>
      </p:sp>
      <p:sp>
        <p:nvSpPr>
          <p:cNvPr id="29" name="Google Shape;29;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17"/>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DOE LOGO" id="32" name="Google Shape;32;p17"/>
          <p:cNvPicPr preferRelativeResize="0"/>
          <p:nvPr/>
        </p:nvPicPr>
        <p:blipFill rotWithShape="1">
          <a:blip r:embed="rId2">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8"/>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irginia Department of Education" id="40" name="Google Shape;40;p18"/>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41" name="Google Shape;41;p18"/>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solidFill>
                  <a:schemeClr val="dk1"/>
                </a:solidFill>
              </a:defRPr>
            </a:lvl1pPr>
            <a:lvl2pPr indent="-228600" lvl="1" marL="914400" algn="l">
              <a:lnSpc>
                <a:spcPct val="90000"/>
              </a:lnSpc>
              <a:spcBef>
                <a:spcPts val="400"/>
              </a:spcBef>
              <a:spcAft>
                <a:spcPts val="0"/>
              </a:spcAft>
              <a:buClr>
                <a:srgbClr val="C22536"/>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rgbClr val="901A28"/>
              </a:buClr>
              <a:buSzPts val="1200"/>
              <a:buNone/>
              <a:defRPr b="1" sz="1200"/>
            </a:lvl4pPr>
            <a:lvl5pPr indent="-228600" lvl="4" marL="2286000" algn="l">
              <a:lnSpc>
                <a:spcPct val="90000"/>
              </a:lnSpc>
              <a:spcBef>
                <a:spcPts val="400"/>
              </a:spcBef>
              <a:spcAft>
                <a:spcPts val="0"/>
              </a:spcAft>
              <a:buClr>
                <a:srgbClr val="525252"/>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5" name="Google Shape;45;p19"/>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solidFill>
                  <a:schemeClr val="dk1"/>
                </a:solidFill>
              </a:defRPr>
            </a:lvl1pPr>
            <a:lvl2pPr indent="-228600" lvl="1" marL="914400" algn="l">
              <a:lnSpc>
                <a:spcPct val="90000"/>
              </a:lnSpc>
              <a:spcBef>
                <a:spcPts val="400"/>
              </a:spcBef>
              <a:spcAft>
                <a:spcPts val="0"/>
              </a:spcAft>
              <a:buClr>
                <a:srgbClr val="C22536"/>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rgbClr val="901A28"/>
              </a:buClr>
              <a:buSzPts val="1200"/>
              <a:buNone/>
              <a:defRPr b="1" sz="1200"/>
            </a:lvl4pPr>
            <a:lvl5pPr indent="-228600" lvl="4" marL="2286000" algn="l">
              <a:lnSpc>
                <a:spcPct val="90000"/>
              </a:lnSpc>
              <a:spcBef>
                <a:spcPts val="400"/>
              </a:spcBef>
              <a:spcAft>
                <a:spcPts val="0"/>
              </a:spcAft>
              <a:buClr>
                <a:srgbClr val="525252"/>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7" name="Google Shape;47;p19"/>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 name="Google Shape;48;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19"/>
          <p:cNvSpPr txBox="1"/>
          <p:nvPr>
            <p:ph idx="12" type="sldNum"/>
          </p:nvPr>
        </p:nvSpPr>
        <p:spPr>
          <a:xfrm>
            <a:off x="6457950" y="4767263"/>
            <a:ext cx="83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irginia Department of Education" id="51" name="Google Shape;51;p19"/>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52" name="Google Shape;52;p19"/>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2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2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rgbClr val="C22536"/>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rgbClr val="901A28"/>
              </a:buClr>
              <a:buSzPts val="1500"/>
              <a:buChar char="•"/>
              <a:defRPr sz="1500"/>
            </a:lvl4pPr>
            <a:lvl5pPr indent="-323850" lvl="4" marL="2286000" algn="l">
              <a:lnSpc>
                <a:spcPct val="90000"/>
              </a:lnSpc>
              <a:spcBef>
                <a:spcPts val="400"/>
              </a:spcBef>
              <a:spcAft>
                <a:spcPts val="0"/>
              </a:spcAft>
              <a:buClr>
                <a:srgbClr val="525252"/>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6" name="Google Shape;56;p20"/>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rgbClr val="C22536"/>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rgbClr val="901A28"/>
              </a:buClr>
              <a:buSzPts val="800"/>
              <a:buNone/>
              <a:defRPr sz="800"/>
            </a:lvl4pPr>
            <a:lvl5pPr indent="-228600" lvl="4" marL="2286000" algn="l">
              <a:lnSpc>
                <a:spcPct val="90000"/>
              </a:lnSpc>
              <a:spcBef>
                <a:spcPts val="400"/>
              </a:spcBef>
              <a:spcAft>
                <a:spcPts val="0"/>
              </a:spcAft>
              <a:buClr>
                <a:srgbClr val="52525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7" name="Google Shape;5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20"/>
          <p:cNvSpPr txBox="1"/>
          <p:nvPr>
            <p:ph idx="12" type="sldNum"/>
          </p:nvPr>
        </p:nvSpPr>
        <p:spPr>
          <a:xfrm>
            <a:off x="6457951"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irginia Department of Education" id="60" name="Google Shape;60;p20"/>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61" name="Google Shape;61;p20"/>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21"/>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rgbClr val="C22536"/>
              </a:buClr>
              <a:buSzPts val="2100"/>
              <a:buFont typeface="Arial"/>
              <a:buNone/>
              <a:defRPr b="0" i="0" sz="2100" u="none" cap="none" strike="noStrike">
                <a:solidFill>
                  <a:srgbClr val="C22536"/>
                </a:solidFill>
                <a:latin typeface="Trebuchet MS"/>
                <a:ea typeface="Trebuchet MS"/>
                <a:cs typeface="Trebuchet MS"/>
                <a:sym typeface="Trebuchet M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rgbClr val="901A28"/>
              </a:buClr>
              <a:buSzPts val="1500"/>
              <a:buFont typeface="Arial"/>
              <a:buNone/>
              <a:defRPr b="0" i="0" sz="1500" u="none" cap="none" strike="noStrike">
                <a:solidFill>
                  <a:srgbClr val="901A28"/>
                </a:solidFill>
                <a:latin typeface="Trebuchet MS"/>
                <a:ea typeface="Trebuchet MS"/>
                <a:cs typeface="Trebuchet MS"/>
                <a:sym typeface="Trebuchet MS"/>
              </a:defRPr>
            </a:lvl4pPr>
            <a:lvl5pPr lvl="4" marR="0" rtl="0" algn="l">
              <a:lnSpc>
                <a:spcPct val="90000"/>
              </a:lnSpc>
              <a:spcBef>
                <a:spcPts val="400"/>
              </a:spcBef>
              <a:spcAft>
                <a:spcPts val="0"/>
              </a:spcAft>
              <a:buClr>
                <a:srgbClr val="525252"/>
              </a:buClr>
              <a:buSzPts val="1500"/>
              <a:buFont typeface="Arial"/>
              <a:buNone/>
              <a:defRPr b="0" i="0" sz="1500" u="none" cap="none" strike="noStrike">
                <a:solidFill>
                  <a:srgbClr val="525252"/>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65" name="Google Shape;65;p2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rgbClr val="C22536"/>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rgbClr val="901A28"/>
              </a:buClr>
              <a:buSzPts val="800"/>
              <a:buNone/>
              <a:defRPr sz="800"/>
            </a:lvl4pPr>
            <a:lvl5pPr indent="-228600" lvl="4" marL="2286000" algn="l">
              <a:lnSpc>
                <a:spcPct val="90000"/>
              </a:lnSpc>
              <a:spcBef>
                <a:spcPts val="400"/>
              </a:spcBef>
              <a:spcAft>
                <a:spcPts val="0"/>
              </a:spcAft>
              <a:buClr>
                <a:srgbClr val="52525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6" name="Google Shape;6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21"/>
          <p:cNvSpPr txBox="1"/>
          <p:nvPr>
            <p:ph idx="12" type="sldNum"/>
          </p:nvPr>
        </p:nvSpPr>
        <p:spPr>
          <a:xfrm>
            <a:off x="6457950" y="4767263"/>
            <a:ext cx="83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irginia Department of Education" id="69" name="Google Shape;69;p21"/>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70" name="Google Shape;70;p21"/>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 BLACK" showMasterSp="0">
  <p:cSld name="Alternate Section Header - BLACK">
    <p:bg>
      <p:bgPr>
        <a:solidFill>
          <a:schemeClr val="dk1"/>
        </a:solidFill>
      </p:bgPr>
    </p:bg>
    <p:spTree>
      <p:nvGrpSpPr>
        <p:cNvPr id="71" name="Shape 71"/>
        <p:cNvGrpSpPr/>
        <p:nvPr/>
      </p:nvGrpSpPr>
      <p:grpSpPr>
        <a:xfrm>
          <a:off x="0" y="0"/>
          <a:ext cx="0" cy="0"/>
          <a:chOff x="0" y="0"/>
          <a:chExt cx="0" cy="0"/>
        </a:xfrm>
      </p:grpSpPr>
      <p:sp>
        <p:nvSpPr>
          <p:cNvPr id="72" name="Google Shape;72;p22"/>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2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800"/>
              <a:buNone/>
              <a:defRPr sz="1800">
                <a:solidFill>
                  <a:schemeClr val="lt1"/>
                </a:solidFill>
              </a:defRPr>
            </a:lvl1pPr>
            <a:lvl2pPr indent="-228600" lvl="1" marL="914400" algn="l">
              <a:lnSpc>
                <a:spcPct val="90000"/>
              </a:lnSpc>
              <a:spcBef>
                <a:spcPts val="400"/>
              </a:spcBef>
              <a:spcAft>
                <a:spcPts val="0"/>
              </a:spcAft>
              <a:buClr>
                <a:schemeClr val="lt1"/>
              </a:buClr>
              <a:buSzPts val="1500"/>
              <a:buNone/>
              <a:defRPr sz="1500">
                <a:solidFill>
                  <a:schemeClr val="lt1"/>
                </a:solidFill>
              </a:defRPr>
            </a:lvl2pPr>
            <a:lvl3pPr indent="-228600" lvl="2" marL="1371600" algn="l">
              <a:lnSpc>
                <a:spcPct val="90000"/>
              </a:lnSpc>
              <a:spcBef>
                <a:spcPts val="400"/>
              </a:spcBef>
              <a:spcAft>
                <a:spcPts val="0"/>
              </a:spcAft>
              <a:buClr>
                <a:schemeClr val="lt1"/>
              </a:buClr>
              <a:buSzPts val="1400"/>
              <a:buNone/>
              <a:defRPr sz="1400">
                <a:solidFill>
                  <a:schemeClr val="lt1"/>
                </a:solidFill>
              </a:defRPr>
            </a:lvl3pPr>
            <a:lvl4pPr indent="-228600" lvl="3" marL="1828800" algn="l">
              <a:lnSpc>
                <a:spcPct val="90000"/>
              </a:lnSpc>
              <a:spcBef>
                <a:spcPts val="400"/>
              </a:spcBef>
              <a:spcAft>
                <a:spcPts val="0"/>
              </a:spcAft>
              <a:buClr>
                <a:schemeClr val="lt1"/>
              </a:buClr>
              <a:buSzPts val="1200"/>
              <a:buNone/>
              <a:defRPr sz="1200">
                <a:solidFill>
                  <a:schemeClr val="lt1"/>
                </a:solidFill>
              </a:defRPr>
            </a:lvl4pPr>
            <a:lvl5pPr indent="-228600" lvl="4" marL="2286000" algn="l">
              <a:lnSpc>
                <a:spcPct val="90000"/>
              </a:lnSpc>
              <a:spcBef>
                <a:spcPts val="400"/>
              </a:spcBef>
              <a:spcAft>
                <a:spcPts val="0"/>
              </a:spcAft>
              <a:buClr>
                <a:schemeClr val="lt1"/>
              </a:buClr>
              <a:buSzPts val="1200"/>
              <a:buNone/>
              <a:defRPr sz="1200">
                <a:solidFill>
                  <a:schemeClr val="lt1"/>
                </a:solidFill>
              </a:defRPr>
            </a:lvl5pPr>
            <a:lvl6pPr indent="-228600" lvl="5" marL="2743200" algn="l">
              <a:lnSpc>
                <a:spcPct val="90000"/>
              </a:lnSpc>
              <a:spcBef>
                <a:spcPts val="400"/>
              </a:spcBef>
              <a:spcAft>
                <a:spcPts val="0"/>
              </a:spcAft>
              <a:buClr>
                <a:schemeClr val="lt1"/>
              </a:buClr>
              <a:buSzPts val="1200"/>
              <a:buNone/>
              <a:defRPr sz="1200">
                <a:solidFill>
                  <a:schemeClr val="lt1"/>
                </a:solidFill>
              </a:defRPr>
            </a:lvl6pPr>
            <a:lvl7pPr indent="-228600" lvl="6" marL="3200400" algn="l">
              <a:lnSpc>
                <a:spcPct val="90000"/>
              </a:lnSpc>
              <a:spcBef>
                <a:spcPts val="400"/>
              </a:spcBef>
              <a:spcAft>
                <a:spcPts val="0"/>
              </a:spcAft>
              <a:buClr>
                <a:schemeClr val="lt1"/>
              </a:buClr>
              <a:buSzPts val="1200"/>
              <a:buNone/>
              <a:defRPr sz="1200">
                <a:solidFill>
                  <a:schemeClr val="lt1"/>
                </a:solidFill>
              </a:defRPr>
            </a:lvl7pPr>
            <a:lvl8pPr indent="-228600" lvl="7" marL="3657600" algn="l">
              <a:lnSpc>
                <a:spcPct val="90000"/>
              </a:lnSpc>
              <a:spcBef>
                <a:spcPts val="400"/>
              </a:spcBef>
              <a:spcAft>
                <a:spcPts val="0"/>
              </a:spcAft>
              <a:buClr>
                <a:schemeClr val="lt1"/>
              </a:buClr>
              <a:buSzPts val="1200"/>
              <a:buNone/>
              <a:defRPr sz="1200">
                <a:solidFill>
                  <a:schemeClr val="lt1"/>
                </a:solidFill>
              </a:defRPr>
            </a:lvl8pPr>
            <a:lvl9pPr indent="-228600" lvl="8" marL="4114800" algn="l">
              <a:lnSpc>
                <a:spcPct val="90000"/>
              </a:lnSpc>
              <a:spcBef>
                <a:spcPts val="400"/>
              </a:spcBef>
              <a:spcAft>
                <a:spcPts val="0"/>
              </a:spcAft>
              <a:buClr>
                <a:schemeClr val="lt1"/>
              </a:buClr>
              <a:buSzPts val="1200"/>
              <a:buNone/>
              <a:defRPr sz="1200">
                <a:solidFill>
                  <a:schemeClr val="lt1"/>
                </a:solidFill>
              </a:defRPr>
            </a:lvl9pPr>
          </a:lstStyle>
          <a:p/>
        </p:txBody>
      </p:sp>
      <p:sp>
        <p:nvSpPr>
          <p:cNvPr id="74" name="Google Shape;74;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22"/>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DOE LOGO" id="77" name="Google Shape;77;p22"/>
          <p:cNvPicPr preferRelativeResize="0"/>
          <p:nvPr/>
        </p:nvPicPr>
        <p:blipFill rotWithShape="1">
          <a:blip r:embed="rId2">
            <a:alphaModFix/>
          </a:blip>
          <a:srcRect b="0" l="0" r="0" t="0"/>
          <a:stretch/>
        </p:blipFill>
        <p:spPr>
          <a:xfrm>
            <a:off x="7297031" y="4587478"/>
            <a:ext cx="1846969" cy="6156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 RED" showMasterSp="0">
  <p:cSld name="Alternate Section Header - RED">
    <p:bg>
      <p:bgPr>
        <a:solidFill>
          <a:srgbClr val="C00000"/>
        </a:solidFill>
      </p:bgPr>
    </p:bg>
    <p:spTree>
      <p:nvGrpSpPr>
        <p:cNvPr id="78" name="Shape 78"/>
        <p:cNvGrpSpPr/>
        <p:nvPr/>
      </p:nvGrpSpPr>
      <p:grpSpPr>
        <a:xfrm>
          <a:off x="0" y="0"/>
          <a:ext cx="0" cy="0"/>
          <a:chOff x="0" y="0"/>
          <a:chExt cx="0" cy="0"/>
        </a:xfrm>
      </p:grpSpPr>
      <p:sp>
        <p:nvSpPr>
          <p:cNvPr id="79" name="Google Shape;79;p2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sz="1800">
                <a:solidFill>
                  <a:schemeClr val="dk1"/>
                </a:solidFill>
              </a:defRPr>
            </a:lvl1pPr>
            <a:lvl2pPr indent="-228600" lvl="1" marL="914400" algn="l">
              <a:lnSpc>
                <a:spcPct val="90000"/>
              </a:lnSpc>
              <a:spcBef>
                <a:spcPts val="400"/>
              </a:spcBef>
              <a:spcAft>
                <a:spcPts val="0"/>
              </a:spcAft>
              <a:buClr>
                <a:schemeClr val="lt1"/>
              </a:buClr>
              <a:buSzPts val="1500"/>
              <a:buNone/>
              <a:defRPr sz="1500">
                <a:solidFill>
                  <a:schemeClr val="lt1"/>
                </a:solidFill>
              </a:defRPr>
            </a:lvl2pPr>
            <a:lvl3pPr indent="-228600" lvl="2" marL="1371600" algn="l">
              <a:lnSpc>
                <a:spcPct val="90000"/>
              </a:lnSpc>
              <a:spcBef>
                <a:spcPts val="400"/>
              </a:spcBef>
              <a:spcAft>
                <a:spcPts val="0"/>
              </a:spcAft>
              <a:buClr>
                <a:schemeClr val="lt1"/>
              </a:buClr>
              <a:buSzPts val="1400"/>
              <a:buNone/>
              <a:defRPr sz="1400">
                <a:solidFill>
                  <a:schemeClr val="lt1"/>
                </a:solidFill>
              </a:defRPr>
            </a:lvl3pPr>
            <a:lvl4pPr indent="-228600" lvl="3" marL="1828800" algn="l">
              <a:lnSpc>
                <a:spcPct val="90000"/>
              </a:lnSpc>
              <a:spcBef>
                <a:spcPts val="400"/>
              </a:spcBef>
              <a:spcAft>
                <a:spcPts val="0"/>
              </a:spcAft>
              <a:buClr>
                <a:schemeClr val="lt1"/>
              </a:buClr>
              <a:buSzPts val="1200"/>
              <a:buNone/>
              <a:defRPr sz="1200">
                <a:solidFill>
                  <a:schemeClr val="lt1"/>
                </a:solidFill>
              </a:defRPr>
            </a:lvl4pPr>
            <a:lvl5pPr indent="-228600" lvl="4" marL="2286000" algn="l">
              <a:lnSpc>
                <a:spcPct val="90000"/>
              </a:lnSpc>
              <a:spcBef>
                <a:spcPts val="400"/>
              </a:spcBef>
              <a:spcAft>
                <a:spcPts val="0"/>
              </a:spcAft>
              <a:buClr>
                <a:schemeClr val="lt1"/>
              </a:buClr>
              <a:buSzPts val="1200"/>
              <a:buNone/>
              <a:defRPr sz="1200">
                <a:solidFill>
                  <a:schemeClr val="lt1"/>
                </a:solidFill>
              </a:defRPr>
            </a:lvl5pPr>
            <a:lvl6pPr indent="-228600" lvl="5" marL="2743200" algn="l">
              <a:lnSpc>
                <a:spcPct val="90000"/>
              </a:lnSpc>
              <a:spcBef>
                <a:spcPts val="400"/>
              </a:spcBef>
              <a:spcAft>
                <a:spcPts val="0"/>
              </a:spcAft>
              <a:buClr>
                <a:schemeClr val="lt1"/>
              </a:buClr>
              <a:buSzPts val="1200"/>
              <a:buNone/>
              <a:defRPr sz="1200">
                <a:solidFill>
                  <a:schemeClr val="lt1"/>
                </a:solidFill>
              </a:defRPr>
            </a:lvl6pPr>
            <a:lvl7pPr indent="-228600" lvl="6" marL="3200400" algn="l">
              <a:lnSpc>
                <a:spcPct val="90000"/>
              </a:lnSpc>
              <a:spcBef>
                <a:spcPts val="400"/>
              </a:spcBef>
              <a:spcAft>
                <a:spcPts val="0"/>
              </a:spcAft>
              <a:buClr>
                <a:schemeClr val="lt1"/>
              </a:buClr>
              <a:buSzPts val="1200"/>
              <a:buNone/>
              <a:defRPr sz="1200">
                <a:solidFill>
                  <a:schemeClr val="lt1"/>
                </a:solidFill>
              </a:defRPr>
            </a:lvl7pPr>
            <a:lvl8pPr indent="-228600" lvl="7" marL="3657600" algn="l">
              <a:lnSpc>
                <a:spcPct val="90000"/>
              </a:lnSpc>
              <a:spcBef>
                <a:spcPts val="400"/>
              </a:spcBef>
              <a:spcAft>
                <a:spcPts val="0"/>
              </a:spcAft>
              <a:buClr>
                <a:schemeClr val="lt1"/>
              </a:buClr>
              <a:buSzPts val="1200"/>
              <a:buNone/>
              <a:defRPr sz="1200">
                <a:solidFill>
                  <a:schemeClr val="lt1"/>
                </a:solidFill>
              </a:defRPr>
            </a:lvl8pPr>
            <a:lvl9pPr indent="-228600" lvl="8" marL="4114800" algn="l">
              <a:lnSpc>
                <a:spcPct val="90000"/>
              </a:lnSpc>
              <a:spcBef>
                <a:spcPts val="400"/>
              </a:spcBef>
              <a:spcAft>
                <a:spcPts val="0"/>
              </a:spcAft>
              <a:buClr>
                <a:schemeClr val="lt1"/>
              </a:buClr>
              <a:buSzPts val="1200"/>
              <a:buNone/>
              <a:defRPr sz="1200">
                <a:solidFill>
                  <a:schemeClr val="lt1"/>
                </a:solidFill>
              </a:defRPr>
            </a:lvl9pPr>
          </a:lstStyle>
          <a:p/>
        </p:txBody>
      </p:sp>
      <p:sp>
        <p:nvSpPr>
          <p:cNvPr id="81" name="Google Shape;81;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23"/>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VDOE LOGO" id="84" name="Google Shape;84;p23"/>
          <p:cNvPicPr preferRelativeResize="0"/>
          <p:nvPr/>
        </p:nvPicPr>
        <p:blipFill rotWithShape="1">
          <a:blip r:embed="rId2">
            <a:alphaModFix/>
          </a:blip>
          <a:srcRect b="0" l="0" r="0" t="0"/>
          <a:stretch/>
        </p:blipFill>
        <p:spPr>
          <a:xfrm>
            <a:off x="7216755" y="456723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4"/>
          <p:cNvPicPr preferRelativeResize="0"/>
          <p:nvPr/>
        </p:nvPicPr>
        <p:blipFill rotWithShape="1">
          <a:blip r:embed="rId1">
            <a:alphaModFix/>
          </a:blip>
          <a:srcRect b="0" l="0" r="0" t="0"/>
          <a:stretch/>
        </p:blipFill>
        <p:spPr>
          <a:xfrm>
            <a:off x="0" y="0"/>
            <a:ext cx="9143999" cy="5143499"/>
          </a:xfrm>
          <a:prstGeom prst="rect">
            <a:avLst/>
          </a:prstGeom>
          <a:noFill/>
          <a:ln>
            <a:noFill/>
          </a:ln>
        </p:spPr>
      </p:pic>
      <p:sp>
        <p:nvSpPr>
          <p:cNvPr id="7" name="Google Shape;7;p14"/>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2"/>
              </a:buClr>
              <a:buSzPts val="3300"/>
              <a:buFont typeface="Trebuchet MS"/>
              <a:buNone/>
              <a:defRPr b="0" i="0" sz="3300" u="none" cap="none" strike="noStrike">
                <a:solidFill>
                  <a:schemeClr val="accen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rgbClr val="C22536"/>
              </a:buClr>
              <a:buSzPts val="1800"/>
              <a:buFont typeface="Arial"/>
              <a:buChar char="•"/>
              <a:defRPr b="0" i="0" sz="1800" u="none" cap="none" strike="noStrike">
                <a:solidFill>
                  <a:srgbClr val="C22536"/>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rgbClr val="901A28"/>
              </a:buClr>
              <a:buSzPts val="1400"/>
              <a:buFont typeface="Arial"/>
              <a:buChar char="•"/>
              <a:defRPr b="0" i="0" sz="1400" u="none" cap="none" strike="noStrike">
                <a:solidFill>
                  <a:srgbClr val="901A28"/>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rgbClr val="525252"/>
              </a:buClr>
              <a:buSzPts val="1400"/>
              <a:buFont typeface="Arial"/>
              <a:buChar char="•"/>
              <a:defRPr b="0" i="0" sz="1400" u="none" cap="none" strike="noStrike">
                <a:solidFill>
                  <a:srgbClr val="52525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 name="Google Shape;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9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0" name="Google Shape;1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9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1" name="Google Shape;1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doe.virginia.gov/instruction/mathematics/vmpi/index.shtml"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hyperlink" Target="https://www.todos-math.org/assets/docs2016/2016Enews/3.pospaper16_wtodos_8pp.pdf" TargetMode="External"/><Relationship Id="rId13" Type="http://schemas.openxmlformats.org/officeDocument/2006/relationships/image" Target="../media/image17.png"/><Relationship Id="rId12" Type="http://schemas.openxmlformats.org/officeDocument/2006/relationships/hyperlink" Target="https://www.mathedleadership.org/docs/resources/positionpapers/NCSMPositionPaper19.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hyperlink" Target="https://www.utdanacenter.org/our-work/k-12-education/launch-years" TargetMode="External"/><Relationship Id="rId7" Type="http://schemas.openxmlformats.org/officeDocument/2006/relationships/image" Target="../media/image24.png"/><Relationship Id="rId8" Type="http://schemas.openxmlformats.org/officeDocument/2006/relationships/hyperlink" Target="https://www.cbmsweb.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type="ctrTitle"/>
          </p:nvPr>
        </p:nvSpPr>
        <p:spPr>
          <a:xfrm>
            <a:off x="1185863" y="1262061"/>
            <a:ext cx="6858000" cy="1790700"/>
          </a:xfrm>
          <a:prstGeom prst="rect">
            <a:avLst/>
          </a:prstGeom>
          <a:solidFill>
            <a:schemeClr val="lt1">
              <a:alpha val="62745"/>
            </a:schemeClr>
          </a:solidFill>
          <a:ln cap="rnd" cmpd="sng" w="79375">
            <a:solidFill>
              <a:srgbClr val="C00000">
                <a:alpha val="78431"/>
              </a:srgbClr>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accent2"/>
              </a:buClr>
              <a:buSzPts val="4500"/>
              <a:buFont typeface="Trebuchet MS"/>
              <a:buNone/>
            </a:pPr>
            <a:r>
              <a:rPr b="1" lang="en-US" sz="3600"/>
              <a:t>Virginia Mathematics Pathways Initiative (VMPI)</a:t>
            </a:r>
            <a:endParaRPr b="1" sz="3600"/>
          </a:p>
        </p:txBody>
      </p:sp>
      <p:sp>
        <p:nvSpPr>
          <p:cNvPr id="114" name="Google Shape;114;p1"/>
          <p:cNvSpPr txBox="1"/>
          <p:nvPr>
            <p:ph idx="1" type="subTitle"/>
          </p:nvPr>
        </p:nvSpPr>
        <p:spPr>
          <a:xfrm>
            <a:off x="1084006" y="3536156"/>
            <a:ext cx="6858000" cy="771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800"/>
              <a:buNone/>
            </a:pPr>
            <a:r>
              <a:rPr lang="en-US"/>
              <a:t>Board of Education Report - January 28, 2021</a:t>
            </a:r>
            <a:endParaRPr/>
          </a:p>
          <a:p>
            <a:pPr indent="0" lvl="0" marL="0" rtl="0" algn="ctr">
              <a:lnSpc>
                <a:spcPct val="90000"/>
              </a:lnSpc>
              <a:spcBef>
                <a:spcPts val="0"/>
              </a:spcBef>
              <a:spcAft>
                <a:spcPts val="0"/>
              </a:spcAft>
              <a:buClr>
                <a:schemeClr val="dk1"/>
              </a:buClr>
              <a:buSzPts val="1800"/>
              <a:buNone/>
            </a:pPr>
            <a:r>
              <a:rPr lang="en-US"/>
              <a:t>Tina Mazzacane – VDOE Mathematics Coordinator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628650" y="14059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Stakeholder Feedback:</a:t>
            </a:r>
            <a:br>
              <a:rPr b="1" lang="en-US"/>
            </a:br>
            <a:r>
              <a:rPr b="1" lang="en-US"/>
              <a:t>What Excites You About VMPI? </a:t>
            </a:r>
            <a:endParaRPr b="1"/>
          </a:p>
        </p:txBody>
      </p:sp>
      <p:pic>
        <p:nvPicPr>
          <p:cNvPr id="186" name="Google Shape;186;p10"/>
          <p:cNvPicPr preferRelativeResize="0"/>
          <p:nvPr/>
        </p:nvPicPr>
        <p:blipFill rotWithShape="1">
          <a:blip r:embed="rId3">
            <a:alphaModFix/>
          </a:blip>
          <a:srcRect b="0" l="0" r="0" t="0"/>
          <a:stretch/>
        </p:blipFill>
        <p:spPr>
          <a:xfrm>
            <a:off x="2343150" y="1135093"/>
            <a:ext cx="4400550" cy="38582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628650" y="22859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Important Considerations – </a:t>
            </a:r>
            <a:br>
              <a:rPr b="1" lang="en-US"/>
            </a:br>
            <a:r>
              <a:rPr b="1" lang="en-US"/>
              <a:t>Responding to Stakeholder Feedback</a:t>
            </a:r>
            <a:endParaRPr b="1"/>
          </a:p>
        </p:txBody>
      </p:sp>
      <p:sp>
        <p:nvSpPr>
          <p:cNvPr id="192" name="Google Shape;192;p11"/>
          <p:cNvSpPr txBox="1"/>
          <p:nvPr/>
        </p:nvSpPr>
        <p:spPr>
          <a:xfrm>
            <a:off x="628650" y="1371599"/>
            <a:ext cx="8113800" cy="3511375"/>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chemeClr val="dk1"/>
              </a:buClr>
              <a:buSzPts val="2500"/>
              <a:buFont typeface="Calibri"/>
              <a:buAutoNum type="arabicPeriod"/>
            </a:pPr>
            <a:r>
              <a:rPr b="0" i="1" lang="en-US" sz="2800" u="none" cap="none" strike="noStrike">
                <a:solidFill>
                  <a:schemeClr val="dk1"/>
                </a:solidFill>
                <a:latin typeface="Trebuchet MS"/>
                <a:ea typeface="Trebuchet MS"/>
                <a:cs typeface="Trebuchet MS"/>
                <a:sym typeface="Trebuchet MS"/>
              </a:rPr>
              <a:t>Shifting from Acceleration to Deeper Learning through Differentiated Instruction</a:t>
            </a:r>
            <a:endParaRPr b="0" i="1" sz="1600" u="none" cap="none" strike="noStrike">
              <a:solidFill>
                <a:srgbClr val="000000"/>
              </a:solidFill>
              <a:latin typeface="Trebuchet MS"/>
              <a:ea typeface="Trebuchet MS"/>
              <a:cs typeface="Trebuchet MS"/>
              <a:sym typeface="Trebuchet MS"/>
            </a:endParaRPr>
          </a:p>
          <a:p>
            <a:pPr indent="-387350" lvl="0" marL="457200" marR="0" rtl="0" algn="l">
              <a:lnSpc>
                <a:spcPct val="100000"/>
              </a:lnSpc>
              <a:spcBef>
                <a:spcPts val="600"/>
              </a:spcBef>
              <a:spcAft>
                <a:spcPts val="0"/>
              </a:spcAft>
              <a:buClr>
                <a:schemeClr val="dk1"/>
              </a:buClr>
              <a:buSzPts val="2500"/>
              <a:buFont typeface="Calibri"/>
              <a:buAutoNum type="arabicPeriod"/>
            </a:pPr>
            <a:r>
              <a:rPr b="0" i="1" lang="en-US" sz="2800" u="none" cap="none" strike="noStrike">
                <a:solidFill>
                  <a:schemeClr val="dk1"/>
                </a:solidFill>
                <a:latin typeface="Trebuchet MS"/>
                <a:ea typeface="Trebuchet MS"/>
                <a:cs typeface="Trebuchet MS"/>
                <a:sym typeface="Trebuchet MS"/>
              </a:rPr>
              <a:t>Supporting Access to Rigorous Coursework</a:t>
            </a:r>
            <a:endParaRPr b="0" i="1" sz="1600" u="none" cap="none" strike="noStrike">
              <a:solidFill>
                <a:schemeClr val="dk1"/>
              </a:solidFill>
              <a:latin typeface="Trebuchet MS"/>
              <a:ea typeface="Trebuchet MS"/>
              <a:cs typeface="Trebuchet MS"/>
              <a:sym typeface="Trebuchet MS"/>
            </a:endParaRPr>
          </a:p>
          <a:p>
            <a:pPr indent="-457200" lvl="0" marL="457200" marR="0" rtl="0" algn="l">
              <a:lnSpc>
                <a:spcPct val="100000"/>
              </a:lnSpc>
              <a:spcBef>
                <a:spcPts val="600"/>
              </a:spcBef>
              <a:spcAft>
                <a:spcPts val="0"/>
              </a:spcAft>
              <a:buClr>
                <a:schemeClr val="dk1"/>
              </a:buClr>
              <a:buSzPts val="2500"/>
              <a:buFont typeface="Calibri"/>
              <a:buAutoNum type="arabicPeriod"/>
            </a:pPr>
            <a:r>
              <a:rPr b="0" i="1" lang="en-US" sz="2800" u="none" cap="none" strike="noStrike">
                <a:solidFill>
                  <a:schemeClr val="dk1"/>
                </a:solidFill>
                <a:latin typeface="Trebuchet MS"/>
                <a:ea typeface="Trebuchet MS"/>
                <a:cs typeface="Trebuchet MS"/>
                <a:sym typeface="Trebuchet MS"/>
              </a:rPr>
              <a:t>Providing Equity in Readiness and Access</a:t>
            </a:r>
            <a:endParaRPr/>
          </a:p>
          <a:p>
            <a:pPr indent="-457200" lvl="0" marL="457200" marR="0" rtl="0" algn="l">
              <a:lnSpc>
                <a:spcPct val="100000"/>
              </a:lnSpc>
              <a:spcBef>
                <a:spcPts val="600"/>
              </a:spcBef>
              <a:spcAft>
                <a:spcPts val="0"/>
              </a:spcAft>
              <a:buClr>
                <a:schemeClr val="dk1"/>
              </a:buClr>
              <a:buSzPts val="2500"/>
              <a:buFont typeface="Calibri"/>
              <a:buAutoNum type="arabicPeriod"/>
            </a:pPr>
            <a:r>
              <a:rPr b="0" i="1" lang="en-US" sz="2800" u="none" cap="none" strike="noStrike">
                <a:solidFill>
                  <a:schemeClr val="dk1"/>
                </a:solidFill>
                <a:latin typeface="Trebuchet MS"/>
                <a:ea typeface="Trebuchet MS"/>
                <a:cs typeface="Trebuchet MS"/>
                <a:sym typeface="Trebuchet MS"/>
              </a:rPr>
              <a:t>Teacher Preparation, Licensure, and Teacher Shortages</a:t>
            </a:r>
            <a:endParaRPr b="0" i="1" sz="1600" u="none" cap="none" strike="noStrike">
              <a:solidFill>
                <a:srgbClr val="000000"/>
              </a:solidFill>
              <a:latin typeface="Trebuchet MS"/>
              <a:ea typeface="Trebuchet MS"/>
              <a:cs typeface="Trebuchet MS"/>
              <a:sym typeface="Trebuchet MS"/>
            </a:endParaRPr>
          </a:p>
          <a:p>
            <a:pPr indent="-457200" lvl="0" marL="457200" marR="0" rtl="0" algn="l">
              <a:lnSpc>
                <a:spcPct val="100000"/>
              </a:lnSpc>
              <a:spcBef>
                <a:spcPts val="600"/>
              </a:spcBef>
              <a:spcAft>
                <a:spcPts val="0"/>
              </a:spcAft>
              <a:buClr>
                <a:schemeClr val="dk1"/>
              </a:buClr>
              <a:buSzPts val="2500"/>
              <a:buFont typeface="Calibri"/>
              <a:buAutoNum type="arabicPeriod"/>
            </a:pPr>
            <a:r>
              <a:rPr b="0" i="1" lang="en-US" sz="2800" u="none" cap="none" strike="noStrike">
                <a:solidFill>
                  <a:schemeClr val="dk1"/>
                </a:solidFill>
                <a:latin typeface="Trebuchet MS"/>
                <a:ea typeface="Trebuchet MS"/>
                <a:cs typeface="Trebuchet MS"/>
                <a:sym typeface="Trebuchet MS"/>
              </a:rPr>
              <a:t>Assessment </a:t>
            </a:r>
            <a:endParaRPr b="0" i="1" sz="2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628650" y="273843"/>
            <a:ext cx="8172450" cy="640557"/>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Enhancing Mathematics for ALL Students</a:t>
            </a:r>
            <a:endParaRPr b="1"/>
          </a:p>
        </p:txBody>
      </p:sp>
      <p:pic>
        <p:nvPicPr>
          <p:cNvPr id="198" name="Google Shape;198;p12"/>
          <p:cNvPicPr preferRelativeResize="0"/>
          <p:nvPr/>
        </p:nvPicPr>
        <p:blipFill rotWithShape="1">
          <a:blip r:embed="rId3">
            <a:alphaModFix/>
          </a:blip>
          <a:srcRect b="0" l="0" r="0" t="0"/>
          <a:stretch/>
        </p:blipFill>
        <p:spPr>
          <a:xfrm>
            <a:off x="3048000" y="1158966"/>
            <a:ext cx="2747962" cy="32687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590575" y="299627"/>
            <a:ext cx="7886700" cy="686211"/>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SzPts val="3800"/>
              <a:buNone/>
            </a:pPr>
            <a:r>
              <a:rPr b="1" lang="en-US"/>
              <a:t>Questions or Feedback?</a:t>
            </a:r>
            <a:endParaRPr b="1"/>
          </a:p>
        </p:txBody>
      </p:sp>
      <p:pic>
        <p:nvPicPr>
          <p:cNvPr id="204" name="Google Shape;204;p13">
            <a:hlinkClick r:id="rId3"/>
          </p:cNvPr>
          <p:cNvPicPr preferRelativeResize="0"/>
          <p:nvPr/>
        </p:nvPicPr>
        <p:blipFill rotWithShape="1">
          <a:blip r:embed="rId4">
            <a:alphaModFix/>
          </a:blip>
          <a:srcRect b="0" l="0" r="0" t="0"/>
          <a:stretch/>
        </p:blipFill>
        <p:spPr>
          <a:xfrm>
            <a:off x="3356019" y="1499394"/>
            <a:ext cx="2003335" cy="322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712787" y="135133"/>
            <a:ext cx="82550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Virginia Mathematics Pathways Initiative</a:t>
            </a:r>
            <a:endParaRPr b="1"/>
          </a:p>
        </p:txBody>
      </p:sp>
      <p:pic>
        <p:nvPicPr>
          <p:cNvPr descr="https://lh3.googleusercontent.com/TqI8H1TDX3y6Ozj8828cuKibVJrs7D16hQJnIUfOR8FeHJFa2ka3jf0V6uTEc2PTzK7TuDwSz4ISBkTxR82AD3LU98fTWzZxZskwKRi9_sQvgLk_kyOVuphEE339vap44sVX5F4xTiY" id="120" name="Google Shape;120;p2"/>
          <p:cNvPicPr preferRelativeResize="0"/>
          <p:nvPr/>
        </p:nvPicPr>
        <p:blipFill rotWithShape="1">
          <a:blip r:embed="rId3">
            <a:alphaModFix/>
          </a:blip>
          <a:srcRect b="0" l="0" r="0" t="0"/>
          <a:stretch/>
        </p:blipFill>
        <p:spPr>
          <a:xfrm>
            <a:off x="4656137" y="5716589"/>
            <a:ext cx="2495550" cy="447675"/>
          </a:xfrm>
          <a:prstGeom prst="rect">
            <a:avLst/>
          </a:prstGeom>
          <a:noFill/>
          <a:ln>
            <a:noFill/>
          </a:ln>
        </p:spPr>
      </p:pic>
      <p:pic>
        <p:nvPicPr>
          <p:cNvPr descr="https://lh6.googleusercontent.com/0xeoLcNY-TQX49sSPzNt2laADg3QDE9hyRLVr68dAs2db4jCLrb3cVMeETwnx7tQ9yVrG77OVYG7Lo0i2faTfPMTscxjaEJuT3TqLwKjwIA7TtMMWi39_E_fGYbfFim1Epadv4uHbn0" id="121" name="Google Shape;121;p2"/>
          <p:cNvPicPr preferRelativeResize="0"/>
          <p:nvPr/>
        </p:nvPicPr>
        <p:blipFill rotWithShape="1">
          <a:blip r:embed="rId4">
            <a:alphaModFix/>
          </a:blip>
          <a:srcRect b="0" l="0" r="0" t="0"/>
          <a:stretch/>
        </p:blipFill>
        <p:spPr>
          <a:xfrm>
            <a:off x="6086475" y="1198163"/>
            <a:ext cx="1628775" cy="2619375"/>
          </a:xfrm>
          <a:prstGeom prst="rect">
            <a:avLst/>
          </a:prstGeom>
          <a:noFill/>
          <a:ln>
            <a:noFill/>
          </a:ln>
        </p:spPr>
      </p:pic>
      <p:pic>
        <p:nvPicPr>
          <p:cNvPr descr="https://lh3.googleusercontent.com/TqI8H1TDX3y6Ozj8828cuKibVJrs7D16hQJnIUfOR8FeHJFa2ka3jf0V6uTEc2PTzK7TuDwSz4ISBkTxR82AD3LU98fTWzZxZskwKRi9_sQvgLk_kyOVuphEE339vap44sVX5F4xTiY" id="122" name="Google Shape;122;p2"/>
          <p:cNvPicPr preferRelativeResize="0"/>
          <p:nvPr/>
        </p:nvPicPr>
        <p:blipFill rotWithShape="1">
          <a:blip r:embed="rId3">
            <a:alphaModFix/>
          </a:blip>
          <a:srcRect b="0" l="0" r="0" t="0"/>
          <a:stretch/>
        </p:blipFill>
        <p:spPr>
          <a:xfrm>
            <a:off x="1328737" y="3107011"/>
            <a:ext cx="3960813" cy="710527"/>
          </a:xfrm>
          <a:prstGeom prst="rect">
            <a:avLst/>
          </a:prstGeom>
          <a:noFill/>
          <a:ln>
            <a:noFill/>
          </a:ln>
        </p:spPr>
      </p:pic>
      <p:pic>
        <p:nvPicPr>
          <p:cNvPr descr="https://lh5.googleusercontent.com/Aih3CtmAmtL-Zz_L-ubpg9ilNNMMfr9kCm1-x3n6cSy-3uA1FiDobnDjUEmX-wCm_kLOKiWOCygKkb0YbWNyZC3UA7UPXAxM4m7r-4w8z3XI4sMBiVVkt4gWLTqmDQpnBrOYCeRLJe8" id="123" name="Google Shape;123;p2"/>
          <p:cNvPicPr preferRelativeResize="0"/>
          <p:nvPr/>
        </p:nvPicPr>
        <p:blipFill rotWithShape="1">
          <a:blip r:embed="rId5">
            <a:alphaModFix/>
          </a:blip>
          <a:srcRect b="0" l="0" r="0" t="0"/>
          <a:stretch/>
        </p:blipFill>
        <p:spPr>
          <a:xfrm>
            <a:off x="2225995" y="1472335"/>
            <a:ext cx="2166295" cy="12136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678731" y="141700"/>
            <a:ext cx="7523488" cy="893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Somewhere in the United States…..</a:t>
            </a:r>
            <a:endParaRPr b="1"/>
          </a:p>
        </p:txBody>
      </p:sp>
      <p:sp>
        <p:nvSpPr>
          <p:cNvPr id="129" name="Google Shape;129;p3"/>
          <p:cNvSpPr txBox="1"/>
          <p:nvPr/>
        </p:nvSpPr>
        <p:spPr>
          <a:xfrm>
            <a:off x="421556" y="843920"/>
            <a:ext cx="4507683" cy="1541119"/>
          </a:xfrm>
          <a:prstGeom prst="rect">
            <a:avLst/>
          </a:prstGeom>
          <a:solidFill>
            <a:srgbClr val="D6E3BC"/>
          </a:solidFill>
          <a:ln>
            <a:noFill/>
          </a:ln>
        </p:spPr>
        <p:txBody>
          <a:bodyPr anchorCtr="0" anchor="t" bIns="44300" lIns="88650" spcFirstLastPara="1" rIns="88650" wrap="square" tIns="44300">
            <a:noAutofit/>
          </a:bodyPr>
          <a:lstStyle/>
          <a:p>
            <a:pPr indent="0" lvl="0" marL="0" marR="0" rtl="0" algn="ctr">
              <a:lnSpc>
                <a:spcPct val="100000"/>
              </a:lnSpc>
              <a:spcBef>
                <a:spcPts val="0"/>
              </a:spcBef>
              <a:spcAft>
                <a:spcPts val="0"/>
              </a:spcAft>
              <a:buNone/>
            </a:pPr>
            <a:r>
              <a:rPr b="0" i="1" lang="en-US" sz="1600" u="none" cap="none" strike="noStrike">
                <a:solidFill>
                  <a:srgbClr val="000000"/>
                </a:solidFill>
                <a:latin typeface="Trebuchet MS"/>
                <a:ea typeface="Trebuchet MS"/>
                <a:cs typeface="Trebuchet MS"/>
                <a:sym typeface="Trebuchet MS"/>
              </a:rPr>
              <a:t>A recent high school graduate excitedly starts her first semester in college.  While she passed advanced mathematics courses in her senior year of high school, her university informs her she is not “college ready” in mathematics.</a:t>
            </a:r>
            <a:endParaRPr b="0" i="1" sz="1600" u="none" cap="none" strike="noStrike">
              <a:solidFill>
                <a:srgbClr val="000000"/>
              </a:solidFill>
              <a:latin typeface="Trebuchet MS"/>
              <a:ea typeface="Trebuchet MS"/>
              <a:cs typeface="Trebuchet MS"/>
              <a:sym typeface="Trebuchet MS"/>
            </a:endParaRPr>
          </a:p>
        </p:txBody>
      </p:sp>
      <p:sp>
        <p:nvSpPr>
          <p:cNvPr id="130" name="Google Shape;130;p3"/>
          <p:cNvSpPr txBox="1"/>
          <p:nvPr/>
        </p:nvSpPr>
        <p:spPr>
          <a:xfrm>
            <a:off x="407592" y="2365858"/>
            <a:ext cx="4521647" cy="1369121"/>
          </a:xfrm>
          <a:prstGeom prst="rect">
            <a:avLst/>
          </a:prstGeom>
          <a:solidFill>
            <a:srgbClr val="B6DDE7"/>
          </a:solidFill>
          <a:ln>
            <a:noFill/>
          </a:ln>
        </p:spPr>
        <p:txBody>
          <a:bodyPr anchorCtr="0" anchor="t" bIns="44300" lIns="88650" spcFirstLastPara="1" rIns="88650" wrap="square" tIns="44300">
            <a:noAutofit/>
          </a:bodyPr>
          <a:lstStyle/>
          <a:p>
            <a:pPr indent="0" lvl="0" marL="0" marR="0" rtl="0" algn="ctr">
              <a:lnSpc>
                <a:spcPct val="100000"/>
              </a:lnSpc>
              <a:spcBef>
                <a:spcPts val="0"/>
              </a:spcBef>
              <a:spcAft>
                <a:spcPts val="0"/>
              </a:spcAft>
              <a:buNone/>
            </a:pPr>
            <a:r>
              <a:rPr b="0" i="1" lang="en-US" sz="1700" u="none" cap="none" strike="noStrike">
                <a:solidFill>
                  <a:schemeClr val="dk1"/>
                </a:solidFill>
                <a:latin typeface="Trebuchet MS"/>
                <a:ea typeface="Trebuchet MS"/>
                <a:cs typeface="Trebuchet MS"/>
                <a:sym typeface="Trebuchet MS"/>
              </a:rPr>
              <a:t>A high school student decides not to take any mathematics courses beyond those required for graduation because nothing in his experience has helped him see how math is relevant to his future.</a:t>
            </a:r>
            <a:endParaRPr b="0" i="1" sz="1700" u="none" cap="none" strike="noStrike">
              <a:solidFill>
                <a:schemeClr val="dk1"/>
              </a:solidFill>
              <a:latin typeface="Trebuchet MS"/>
              <a:ea typeface="Trebuchet MS"/>
              <a:cs typeface="Trebuchet MS"/>
              <a:sym typeface="Trebuchet MS"/>
            </a:endParaRPr>
          </a:p>
        </p:txBody>
      </p:sp>
      <p:sp>
        <p:nvSpPr>
          <p:cNvPr id="131" name="Google Shape;131;p3"/>
          <p:cNvSpPr txBox="1"/>
          <p:nvPr/>
        </p:nvSpPr>
        <p:spPr>
          <a:xfrm>
            <a:off x="421556" y="3734979"/>
            <a:ext cx="4507683" cy="951321"/>
          </a:xfrm>
          <a:prstGeom prst="rect">
            <a:avLst/>
          </a:prstGeom>
          <a:solidFill>
            <a:srgbClr val="CCC0D9"/>
          </a:solidFill>
          <a:ln>
            <a:noFill/>
          </a:ln>
        </p:spPr>
        <p:txBody>
          <a:bodyPr anchorCtr="0" anchor="t" bIns="44300" lIns="88650" spcFirstLastPara="1" rIns="88650" wrap="square" tIns="44300">
            <a:noAutofit/>
          </a:bodyPr>
          <a:lstStyle/>
          <a:p>
            <a:pPr indent="0" lvl="0" marL="0" marR="0" rtl="0" algn="ctr">
              <a:lnSpc>
                <a:spcPct val="100000"/>
              </a:lnSpc>
              <a:spcBef>
                <a:spcPts val="0"/>
              </a:spcBef>
              <a:spcAft>
                <a:spcPts val="0"/>
              </a:spcAft>
              <a:buNone/>
            </a:pPr>
            <a:r>
              <a:rPr b="0" i="1" lang="en-US" sz="1700" u="none" cap="none" strike="noStrike">
                <a:solidFill>
                  <a:schemeClr val="dk1"/>
                </a:solidFill>
                <a:latin typeface="Trebuchet MS"/>
                <a:ea typeface="Trebuchet MS"/>
                <a:cs typeface="Trebuchet MS"/>
                <a:sym typeface="Trebuchet MS"/>
              </a:rPr>
              <a:t>Still another student wants to take additional mathematics courses but cannot – because his school does not offer them.</a:t>
            </a:r>
            <a:endParaRPr b="0" i="1" sz="1700" u="none" cap="none" strike="noStrike">
              <a:solidFill>
                <a:schemeClr val="dk1"/>
              </a:solidFill>
              <a:latin typeface="Trebuchet MS"/>
              <a:ea typeface="Trebuchet MS"/>
              <a:cs typeface="Trebuchet MS"/>
              <a:sym typeface="Trebuchet MS"/>
            </a:endParaRPr>
          </a:p>
        </p:txBody>
      </p:sp>
      <p:sp>
        <p:nvSpPr>
          <p:cNvPr id="132" name="Google Shape;132;p3"/>
          <p:cNvSpPr txBox="1"/>
          <p:nvPr/>
        </p:nvSpPr>
        <p:spPr>
          <a:xfrm>
            <a:off x="4943203" y="843920"/>
            <a:ext cx="3886472" cy="1356355"/>
          </a:xfrm>
          <a:prstGeom prst="rect">
            <a:avLst/>
          </a:prstGeom>
          <a:solidFill>
            <a:srgbClr val="FABF8E"/>
          </a:solidFill>
          <a:ln>
            <a:noFill/>
          </a:ln>
        </p:spPr>
        <p:txBody>
          <a:bodyPr anchorCtr="0" anchor="t" bIns="44300" lIns="88650" spcFirstLastPara="1" rIns="88650" wrap="square" tIns="44300">
            <a:noAutofit/>
          </a:bodyPr>
          <a:lstStyle/>
          <a:p>
            <a:pPr indent="0" lvl="0" marL="0" marR="0" rtl="0" algn="ctr">
              <a:lnSpc>
                <a:spcPct val="100000"/>
              </a:lnSpc>
              <a:spcBef>
                <a:spcPts val="0"/>
              </a:spcBef>
              <a:spcAft>
                <a:spcPts val="0"/>
              </a:spcAft>
              <a:buNone/>
            </a:pPr>
            <a:r>
              <a:rPr b="0" i="1" lang="en-US" sz="1649" u="none" cap="none" strike="noStrike">
                <a:solidFill>
                  <a:schemeClr val="dk1"/>
                </a:solidFill>
                <a:latin typeface="Trebuchet MS"/>
                <a:ea typeface="Trebuchet MS"/>
                <a:cs typeface="Trebuchet MS"/>
                <a:sym typeface="Trebuchet MS"/>
              </a:rPr>
              <a:t>Another student is steered away from advanced mathematics courses by her counselor based on that counselor’s perceptions about her race or family background.</a:t>
            </a:r>
            <a:endParaRPr b="0" i="1" sz="1649" u="none" cap="none" strike="noStrike">
              <a:solidFill>
                <a:schemeClr val="dk1"/>
              </a:solidFill>
              <a:latin typeface="Trebuchet MS"/>
              <a:ea typeface="Trebuchet MS"/>
              <a:cs typeface="Trebuchet MS"/>
              <a:sym typeface="Trebuchet MS"/>
            </a:endParaRPr>
          </a:p>
        </p:txBody>
      </p:sp>
      <p:sp>
        <p:nvSpPr>
          <p:cNvPr id="133" name="Google Shape;133;p3"/>
          <p:cNvSpPr txBox="1"/>
          <p:nvPr/>
        </p:nvSpPr>
        <p:spPr>
          <a:xfrm>
            <a:off x="4943203" y="2200275"/>
            <a:ext cx="3886472" cy="2270684"/>
          </a:xfrm>
          <a:prstGeom prst="rect">
            <a:avLst/>
          </a:prstGeom>
          <a:solidFill>
            <a:srgbClr val="E5B8B7"/>
          </a:solidFill>
          <a:ln>
            <a:noFill/>
          </a:ln>
        </p:spPr>
        <p:txBody>
          <a:bodyPr anchorCtr="0" anchor="t" bIns="44300" lIns="88650" spcFirstLastPara="1" rIns="88650" wrap="square" tIns="44300">
            <a:noAutofit/>
          </a:bodyPr>
          <a:lstStyle/>
          <a:p>
            <a:pPr indent="0" lvl="0" marL="0" marR="0" rtl="0" algn="ctr">
              <a:lnSpc>
                <a:spcPct val="100000"/>
              </a:lnSpc>
              <a:spcBef>
                <a:spcPts val="0"/>
              </a:spcBef>
              <a:spcAft>
                <a:spcPts val="0"/>
              </a:spcAft>
              <a:buNone/>
            </a:pPr>
            <a:r>
              <a:rPr b="0" i="1" lang="en-US" sz="1700" u="none" cap="none" strike="noStrike">
                <a:solidFill>
                  <a:schemeClr val="dk1"/>
                </a:solidFill>
                <a:latin typeface="Trebuchet MS"/>
                <a:ea typeface="Trebuchet MS"/>
                <a:cs typeface="Trebuchet MS"/>
                <a:sym typeface="Trebuchet MS"/>
              </a:rPr>
              <a:t>And somewhere, a recent university graduate, having successfully navigated the transition into and through college mathematics, finds that what he learned in his math courses did not prepare him with the quantitative skills he needs for his future..</a:t>
            </a:r>
            <a:endParaRPr b="0" i="1" sz="1700" u="none" cap="none" strike="noStrike">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type="title"/>
          </p:nvPr>
        </p:nvSpPr>
        <p:spPr>
          <a:xfrm>
            <a:off x="520374" y="141700"/>
            <a:ext cx="8452176" cy="893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US"/>
              <a:t>National Landscape in Mathematics Education</a:t>
            </a:r>
            <a:endParaRPr/>
          </a:p>
        </p:txBody>
      </p:sp>
      <p:pic>
        <p:nvPicPr>
          <p:cNvPr id="139" name="Google Shape;139;p4"/>
          <p:cNvPicPr preferRelativeResize="0"/>
          <p:nvPr/>
        </p:nvPicPr>
        <p:blipFill rotWithShape="1">
          <a:blip r:embed="rId3">
            <a:alphaModFix/>
          </a:blip>
          <a:srcRect b="0" l="0" r="0" t="0"/>
          <a:stretch/>
        </p:blipFill>
        <p:spPr>
          <a:xfrm>
            <a:off x="520374" y="1163602"/>
            <a:ext cx="1218737" cy="1777325"/>
          </a:xfrm>
          <a:prstGeom prst="rect">
            <a:avLst/>
          </a:prstGeom>
          <a:noFill/>
          <a:ln>
            <a:noFill/>
          </a:ln>
        </p:spPr>
      </p:pic>
      <p:pic>
        <p:nvPicPr>
          <p:cNvPr id="140" name="Google Shape;140;p4"/>
          <p:cNvPicPr preferRelativeResize="0"/>
          <p:nvPr/>
        </p:nvPicPr>
        <p:blipFill rotWithShape="1">
          <a:blip r:embed="rId4">
            <a:alphaModFix/>
          </a:blip>
          <a:srcRect b="0" l="0" r="0" t="0"/>
          <a:stretch/>
        </p:blipFill>
        <p:spPr>
          <a:xfrm>
            <a:off x="1859404" y="1163602"/>
            <a:ext cx="1438334" cy="2050375"/>
          </a:xfrm>
          <a:prstGeom prst="rect">
            <a:avLst/>
          </a:prstGeom>
          <a:noFill/>
          <a:ln>
            <a:noFill/>
          </a:ln>
        </p:spPr>
      </p:pic>
      <p:pic>
        <p:nvPicPr>
          <p:cNvPr id="141" name="Google Shape;141;p4"/>
          <p:cNvPicPr preferRelativeResize="0"/>
          <p:nvPr/>
        </p:nvPicPr>
        <p:blipFill rotWithShape="1">
          <a:blip r:embed="rId5">
            <a:alphaModFix/>
          </a:blip>
          <a:srcRect b="0" l="0" r="0" t="0"/>
          <a:stretch/>
        </p:blipFill>
        <p:spPr>
          <a:xfrm>
            <a:off x="3431043" y="1177890"/>
            <a:ext cx="1218725" cy="1772686"/>
          </a:xfrm>
          <a:prstGeom prst="rect">
            <a:avLst/>
          </a:prstGeom>
          <a:noFill/>
          <a:ln>
            <a:noFill/>
          </a:ln>
        </p:spPr>
      </p:pic>
      <p:pic>
        <p:nvPicPr>
          <p:cNvPr id="142" name="Google Shape;142;p4">
            <a:hlinkClick r:id="rId6"/>
          </p:cNvPr>
          <p:cNvPicPr preferRelativeResize="0"/>
          <p:nvPr/>
        </p:nvPicPr>
        <p:blipFill rotWithShape="1">
          <a:blip r:embed="rId7">
            <a:alphaModFix/>
          </a:blip>
          <a:srcRect b="0" l="0" r="0" t="0"/>
          <a:stretch/>
        </p:blipFill>
        <p:spPr>
          <a:xfrm>
            <a:off x="520374" y="3608236"/>
            <a:ext cx="2590800" cy="948155"/>
          </a:xfrm>
          <a:prstGeom prst="rect">
            <a:avLst/>
          </a:prstGeom>
          <a:noFill/>
          <a:ln>
            <a:noFill/>
          </a:ln>
        </p:spPr>
      </p:pic>
      <p:pic>
        <p:nvPicPr>
          <p:cNvPr id="143" name="Google Shape;143;p4">
            <a:hlinkClick r:id="rId8"/>
          </p:cNvPr>
          <p:cNvPicPr preferRelativeResize="0"/>
          <p:nvPr/>
        </p:nvPicPr>
        <p:blipFill rotWithShape="1">
          <a:blip r:embed="rId9">
            <a:alphaModFix/>
          </a:blip>
          <a:srcRect b="0" l="0" r="0" t="0"/>
          <a:stretch/>
        </p:blipFill>
        <p:spPr>
          <a:xfrm>
            <a:off x="3431043" y="3608236"/>
            <a:ext cx="1681905" cy="920679"/>
          </a:xfrm>
          <a:prstGeom prst="rect">
            <a:avLst/>
          </a:prstGeom>
          <a:noFill/>
          <a:ln>
            <a:noFill/>
          </a:ln>
        </p:spPr>
      </p:pic>
      <p:pic>
        <p:nvPicPr>
          <p:cNvPr id="144" name="Google Shape;144;p4">
            <a:hlinkClick r:id="rId10"/>
          </p:cNvPr>
          <p:cNvPicPr preferRelativeResize="0"/>
          <p:nvPr/>
        </p:nvPicPr>
        <p:blipFill rotWithShape="1">
          <a:blip r:embed="rId11">
            <a:alphaModFix/>
          </a:blip>
          <a:srcRect b="0" l="0" r="0" t="0"/>
          <a:stretch/>
        </p:blipFill>
        <p:spPr>
          <a:xfrm>
            <a:off x="5234491" y="2395515"/>
            <a:ext cx="3428945" cy="1212721"/>
          </a:xfrm>
          <a:prstGeom prst="rect">
            <a:avLst/>
          </a:prstGeom>
          <a:noFill/>
          <a:ln>
            <a:noFill/>
          </a:ln>
        </p:spPr>
      </p:pic>
      <p:pic>
        <p:nvPicPr>
          <p:cNvPr id="145" name="Google Shape;145;p4">
            <a:hlinkClick r:id="rId12"/>
          </p:cNvPr>
          <p:cNvPicPr preferRelativeResize="0"/>
          <p:nvPr/>
        </p:nvPicPr>
        <p:blipFill rotWithShape="1">
          <a:blip r:embed="rId13">
            <a:alphaModFix/>
          </a:blip>
          <a:srcRect b="0" l="0" r="0" t="0"/>
          <a:stretch/>
        </p:blipFill>
        <p:spPr>
          <a:xfrm>
            <a:off x="5276278" y="1193023"/>
            <a:ext cx="3428945" cy="8953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nvSpPr>
        <p:spPr>
          <a:xfrm>
            <a:off x="520375" y="1378009"/>
            <a:ext cx="8495100" cy="2922600"/>
          </a:xfrm>
          <a:prstGeom prst="rect">
            <a:avLst/>
          </a:prstGeom>
          <a:noFill/>
          <a:ln>
            <a:noFill/>
          </a:ln>
        </p:spPr>
        <p:txBody>
          <a:bodyPr anchorCtr="0" anchor="t" bIns="91425" lIns="91425" spcFirstLastPara="1" rIns="91425" wrap="square" tIns="91425">
            <a:noAutofit/>
          </a:bodyPr>
          <a:lstStyle/>
          <a:p>
            <a:pPr indent="0" lvl="0" marL="171450" marR="249904" rtl="0" algn="ctr">
              <a:lnSpc>
                <a:spcPct val="100000"/>
              </a:lnSpc>
              <a:spcBef>
                <a:spcPts val="0"/>
              </a:spcBef>
              <a:spcAft>
                <a:spcPts val="0"/>
              </a:spcAft>
              <a:buNone/>
            </a:pPr>
            <a:r>
              <a:rPr b="0" i="0" lang="en-US" sz="2800" u="none" cap="none" strike="noStrike">
                <a:solidFill>
                  <a:schemeClr val="dk1"/>
                </a:solidFill>
                <a:latin typeface="Trebuchet MS"/>
                <a:ea typeface="Trebuchet MS"/>
                <a:cs typeface="Trebuchet MS"/>
                <a:sym typeface="Trebuchet MS"/>
              </a:rPr>
              <a:t>"All stakeholders must examine beliefs about who is capable of doing and understanding mathematics, disrupt existing inequitable practices and catalyze change toward creating a just, equitable and inclusive system..” </a:t>
            </a:r>
            <a:endParaRPr/>
          </a:p>
          <a:p>
            <a:pPr indent="0" lvl="0" marL="457200" marR="0" rtl="0" algn="l">
              <a:lnSpc>
                <a:spcPct val="100000"/>
              </a:lnSpc>
              <a:spcBef>
                <a:spcPts val="0"/>
              </a:spcBef>
              <a:spcAft>
                <a:spcPts val="0"/>
              </a:spcAft>
              <a:buNone/>
            </a:pPr>
            <a:r>
              <a:t/>
            </a:r>
            <a:endParaRPr b="0" i="0" sz="2800" u="none" cap="none" strike="noStrike">
              <a:solidFill>
                <a:schemeClr val="dk1"/>
              </a:solidFill>
              <a:highlight>
                <a:srgbClr val="FFFF00"/>
              </a:highlight>
              <a:latin typeface="Trebuchet MS"/>
              <a:ea typeface="Trebuchet MS"/>
              <a:cs typeface="Trebuchet MS"/>
              <a:sym typeface="Trebuchet MS"/>
            </a:endParaRPr>
          </a:p>
          <a:p>
            <a:pPr indent="0" lvl="0" marL="0" marR="0" rtl="0" algn="l">
              <a:lnSpc>
                <a:spcPct val="100000"/>
              </a:lnSpc>
              <a:spcBef>
                <a:spcPts val="300"/>
              </a:spcBef>
              <a:spcAft>
                <a:spcPts val="0"/>
              </a:spcAft>
              <a:buNone/>
            </a:pPr>
            <a:r>
              <a:rPr b="0" i="1" lang="en-US" sz="1400" u="none" cap="none" strike="noStrike">
                <a:solidFill>
                  <a:schemeClr val="dk1"/>
                </a:solidFill>
                <a:latin typeface="Trebuchet MS"/>
                <a:ea typeface="Trebuchet MS"/>
                <a:cs typeface="Trebuchet MS"/>
                <a:sym typeface="Trebuchet MS"/>
              </a:rPr>
              <a:t>Catalyzing Change in Early Childhood and Elementary Mathematics, Catalyzing Change in Middle School Mathematics , </a:t>
            </a:r>
            <a:r>
              <a:rPr b="0" i="0" lang="en-US" sz="1400" u="none" cap="none" strike="noStrike">
                <a:solidFill>
                  <a:schemeClr val="dk1"/>
                </a:solidFill>
                <a:latin typeface="Trebuchet MS"/>
                <a:ea typeface="Trebuchet MS"/>
                <a:cs typeface="Trebuchet MS"/>
                <a:sym typeface="Trebuchet MS"/>
              </a:rPr>
              <a:t>NCTM, 2020</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Trebuchet MS"/>
              <a:ea typeface="Trebuchet MS"/>
              <a:cs typeface="Trebuchet MS"/>
              <a:sym typeface="Trebuchet MS"/>
            </a:endParaRPr>
          </a:p>
        </p:txBody>
      </p:sp>
      <p:sp>
        <p:nvSpPr>
          <p:cNvPr id="151" name="Google Shape;151;p5"/>
          <p:cNvSpPr txBox="1"/>
          <p:nvPr>
            <p:ph type="title"/>
          </p:nvPr>
        </p:nvSpPr>
        <p:spPr>
          <a:xfrm>
            <a:off x="520375" y="157655"/>
            <a:ext cx="7886700" cy="893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National Council of Teachers of Mathematics and Catalyzing Change</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ph type="title"/>
          </p:nvPr>
        </p:nvSpPr>
        <p:spPr>
          <a:xfrm>
            <a:off x="520375" y="85724"/>
            <a:ext cx="7886700" cy="893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VMPI Project Goals</a:t>
            </a:r>
            <a:endParaRPr b="1"/>
          </a:p>
        </p:txBody>
      </p:sp>
      <p:pic>
        <p:nvPicPr>
          <p:cNvPr id="157" name="Google Shape;157;p6"/>
          <p:cNvPicPr preferRelativeResize="0"/>
          <p:nvPr/>
        </p:nvPicPr>
        <p:blipFill rotWithShape="1">
          <a:blip r:embed="rId3">
            <a:alphaModFix/>
          </a:blip>
          <a:srcRect b="0" l="0" r="0" t="12780"/>
          <a:stretch/>
        </p:blipFill>
        <p:spPr>
          <a:xfrm>
            <a:off x="520375" y="979124"/>
            <a:ext cx="6199275" cy="3874717"/>
          </a:xfrm>
          <a:prstGeom prst="rect">
            <a:avLst/>
          </a:prstGeom>
          <a:noFill/>
          <a:ln>
            <a:noFill/>
          </a:ln>
        </p:spPr>
      </p:pic>
      <p:pic>
        <p:nvPicPr>
          <p:cNvPr id="158" name="Google Shape;158;p6"/>
          <p:cNvPicPr preferRelativeResize="0"/>
          <p:nvPr/>
        </p:nvPicPr>
        <p:blipFill rotWithShape="1">
          <a:blip r:embed="rId4">
            <a:alphaModFix/>
          </a:blip>
          <a:srcRect b="0" l="0" r="0" t="0"/>
          <a:stretch/>
        </p:blipFill>
        <p:spPr>
          <a:xfrm>
            <a:off x="7181850" y="1356519"/>
            <a:ext cx="1704975" cy="2790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615475" y="862050"/>
            <a:ext cx="8051700" cy="40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750"/>
              <a:buFont typeface="Arial"/>
              <a:buNone/>
            </a:pPr>
            <a:r>
              <a:t/>
            </a:r>
            <a:endParaRPr b="0" i="0" sz="750" u="none" cap="none" strike="noStrike">
              <a:solidFill>
                <a:srgbClr val="000000"/>
              </a:solidFill>
              <a:highlight>
                <a:srgbClr val="FFFFFF"/>
              </a:highlight>
              <a:latin typeface="Trebuchet MS"/>
              <a:ea typeface="Trebuchet MS"/>
              <a:cs typeface="Trebuchet MS"/>
              <a:sym typeface="Trebuchet MS"/>
            </a:endParaRPr>
          </a:p>
          <a:p>
            <a:pPr indent="0" lvl="0" marL="0" marR="0" rtl="0" algn="l">
              <a:lnSpc>
                <a:spcPct val="115000"/>
              </a:lnSpc>
              <a:spcBef>
                <a:spcPts val="1000"/>
              </a:spcBef>
              <a:spcAft>
                <a:spcPts val="0"/>
              </a:spcAft>
              <a:buClr>
                <a:srgbClr val="000000"/>
              </a:buClr>
              <a:buSzPts val="1100"/>
              <a:buFont typeface="Arial"/>
              <a:buNone/>
            </a:pPr>
            <a:r>
              <a:t/>
            </a:r>
            <a:endParaRPr b="0" i="0" sz="1100" u="sng" cap="none" strike="noStrike">
              <a:solidFill>
                <a:srgbClr val="1155CC"/>
              </a:solidFill>
              <a:highlight>
                <a:srgbClr val="FFFFFF"/>
              </a:highlight>
              <a:latin typeface="Roboto"/>
              <a:ea typeface="Roboto"/>
              <a:cs typeface="Roboto"/>
              <a:sym typeface="Roboto"/>
            </a:endParaRPr>
          </a:p>
          <a:p>
            <a:pPr indent="0" lvl="0" marL="0" marR="0" rtl="0" algn="l">
              <a:lnSpc>
                <a:spcPct val="115000"/>
              </a:lnSpc>
              <a:spcBef>
                <a:spcPts val="1000"/>
              </a:spcBef>
              <a:spcAft>
                <a:spcPts val="100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4" name="Google Shape;164;p7"/>
          <p:cNvSpPr txBox="1"/>
          <p:nvPr>
            <p:ph type="title"/>
          </p:nvPr>
        </p:nvSpPr>
        <p:spPr>
          <a:xfrm>
            <a:off x="615475" y="-31350"/>
            <a:ext cx="7886700" cy="893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solidFill>
                  <a:schemeClr val="dk1"/>
                </a:solidFill>
              </a:rPr>
              <a:t>Follow the </a:t>
            </a:r>
            <a:r>
              <a:rPr b="1" lang="en-US"/>
              <a:t>“Math Path”</a:t>
            </a:r>
            <a:endParaRPr b="1"/>
          </a:p>
        </p:txBody>
      </p:sp>
      <p:grpSp>
        <p:nvGrpSpPr>
          <p:cNvPr id="165" name="Google Shape;165;p7"/>
          <p:cNvGrpSpPr/>
          <p:nvPr/>
        </p:nvGrpSpPr>
        <p:grpSpPr>
          <a:xfrm>
            <a:off x="615475" y="704882"/>
            <a:ext cx="5826858" cy="4420618"/>
            <a:chOff x="1174017" y="501118"/>
            <a:chExt cx="6159459" cy="4781550"/>
          </a:xfrm>
        </p:grpSpPr>
        <p:pic>
          <p:nvPicPr>
            <p:cNvPr id="166" name="Google Shape;166;p7"/>
            <p:cNvPicPr preferRelativeResize="0"/>
            <p:nvPr/>
          </p:nvPicPr>
          <p:blipFill rotWithShape="1">
            <a:blip r:embed="rId3">
              <a:alphaModFix/>
            </a:blip>
            <a:srcRect b="0" l="0" r="0" t="0"/>
            <a:stretch/>
          </p:blipFill>
          <p:spPr>
            <a:xfrm>
              <a:off x="4761726" y="501118"/>
              <a:ext cx="2571750" cy="4781550"/>
            </a:xfrm>
            <a:prstGeom prst="rect">
              <a:avLst/>
            </a:prstGeom>
            <a:noFill/>
            <a:ln>
              <a:noFill/>
            </a:ln>
          </p:spPr>
        </p:pic>
        <p:pic>
          <p:nvPicPr>
            <p:cNvPr id="167" name="Google Shape;167;p7"/>
            <p:cNvPicPr preferRelativeResize="0"/>
            <p:nvPr/>
          </p:nvPicPr>
          <p:blipFill rotWithShape="1">
            <a:blip r:embed="rId4">
              <a:alphaModFix/>
            </a:blip>
            <a:srcRect b="0" l="0" r="0" t="0"/>
            <a:stretch/>
          </p:blipFill>
          <p:spPr>
            <a:xfrm>
              <a:off x="1174017" y="680908"/>
              <a:ext cx="3598802" cy="4155469"/>
            </a:xfrm>
            <a:prstGeom prst="rect">
              <a:avLst/>
            </a:prstGeom>
            <a:noFill/>
            <a:ln>
              <a:noFill/>
            </a:ln>
          </p:spPr>
        </p:pic>
      </p:grpSp>
      <p:pic>
        <p:nvPicPr>
          <p:cNvPr id="168" name="Google Shape;168;p7"/>
          <p:cNvPicPr preferRelativeResize="0"/>
          <p:nvPr/>
        </p:nvPicPr>
        <p:blipFill rotWithShape="1">
          <a:blip r:embed="rId5">
            <a:alphaModFix/>
          </a:blip>
          <a:srcRect b="0" l="0" r="0" t="0"/>
          <a:stretch/>
        </p:blipFill>
        <p:spPr>
          <a:xfrm>
            <a:off x="7043738" y="1420875"/>
            <a:ext cx="1465999" cy="21938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520374" y="75406"/>
            <a:ext cx="7886700" cy="579074"/>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VMPI – Phases of Work</a:t>
            </a:r>
            <a:endParaRPr b="1"/>
          </a:p>
        </p:txBody>
      </p:sp>
      <p:graphicFrame>
        <p:nvGraphicFramePr>
          <p:cNvPr id="174" name="Google Shape;174;p8"/>
          <p:cNvGraphicFramePr/>
          <p:nvPr/>
        </p:nvGraphicFramePr>
        <p:xfrm>
          <a:off x="520374" y="654479"/>
          <a:ext cx="3000000" cy="3000000"/>
        </p:xfrm>
        <a:graphic>
          <a:graphicData uri="http://schemas.openxmlformats.org/drawingml/2006/table">
            <a:tbl>
              <a:tblPr>
                <a:noFill/>
                <a:tableStyleId>{91B8247C-2452-4B6F-9FFB-937B9EDC3691}</a:tableStyleId>
              </a:tblPr>
              <a:tblGrid>
                <a:gridCol w="879800"/>
                <a:gridCol w="1321825"/>
                <a:gridCol w="6107675"/>
              </a:tblGrid>
              <a:tr h="3247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rebuchet MS"/>
                          <a:ea typeface="Trebuchet MS"/>
                          <a:cs typeface="Trebuchet MS"/>
                          <a:sym typeface="Trebuchet MS"/>
                        </a:rPr>
                        <a:t>Phase</a:t>
                      </a:r>
                      <a:endParaRPr b="1" sz="1400" u="none" cap="none" strike="noStrike">
                        <a:latin typeface="Trebuchet MS"/>
                        <a:ea typeface="Trebuchet MS"/>
                        <a:cs typeface="Trebuchet MS"/>
                        <a:sym typeface="Trebuchet MS"/>
                      </a:endParaRPr>
                    </a:p>
                  </a:txBody>
                  <a:tcPr marT="45725" marB="45725" marR="91450" marL="91450">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rebuchet MS"/>
                          <a:ea typeface="Trebuchet MS"/>
                          <a:cs typeface="Trebuchet MS"/>
                          <a:sym typeface="Trebuchet MS"/>
                        </a:rPr>
                        <a:t>School Year</a:t>
                      </a:r>
                      <a:endParaRPr b="1" sz="1400" u="none" cap="none" strike="noStrike">
                        <a:latin typeface="Trebuchet MS"/>
                        <a:ea typeface="Trebuchet MS"/>
                        <a:cs typeface="Trebuchet MS"/>
                        <a:sym typeface="Trebuchet MS"/>
                      </a:endParaRPr>
                    </a:p>
                  </a:txBody>
                  <a:tcPr marT="45725" marB="45725" marR="91450" marL="91450">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Trebuchet MS"/>
                          <a:ea typeface="Trebuchet MS"/>
                          <a:cs typeface="Trebuchet MS"/>
                          <a:sym typeface="Trebuchet MS"/>
                        </a:rPr>
                        <a:t>Action Steps</a:t>
                      </a:r>
                      <a:endParaRPr b="1" sz="1400" u="none" cap="none" strike="noStrike">
                        <a:latin typeface="Trebuchet MS"/>
                        <a:ea typeface="Trebuchet MS"/>
                        <a:cs typeface="Trebuchet MS"/>
                        <a:sym typeface="Trebuchet MS"/>
                      </a:endParaRPr>
                    </a:p>
                  </a:txBody>
                  <a:tcPr marT="45725" marB="45725" marR="91450" marL="91450">
                    <a:solidFill>
                      <a:srgbClr val="999999"/>
                    </a:solidFill>
                  </a:tcPr>
                </a:tc>
              </a:tr>
              <a:tr h="4670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 Phase I</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2019-2020</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rebuchet MS"/>
                          <a:ea typeface="Trebuchet MS"/>
                          <a:cs typeface="Trebuchet MS"/>
                          <a:sym typeface="Trebuchet MS"/>
                        </a:rPr>
                        <a:t>Develop Drafts </a:t>
                      </a:r>
                      <a:r>
                        <a:rPr lang="en-US" sz="1200" u="none" cap="none" strike="noStrike">
                          <a:latin typeface="Trebuchet MS"/>
                          <a:ea typeface="Trebuchet MS"/>
                          <a:cs typeface="Trebuchet MS"/>
                          <a:sym typeface="Trebuchet MS"/>
                        </a:rPr>
                        <a:t>- Math Pathways, Essential Concepts, Advanced Math Courses</a:t>
                      </a:r>
                      <a:endParaRPr sz="1200" u="none" cap="none" strike="noStrike">
                        <a:latin typeface="Trebuchet MS"/>
                        <a:ea typeface="Trebuchet MS"/>
                        <a:cs typeface="Trebuchet MS"/>
                        <a:sym typeface="Trebuchet MS"/>
                      </a:endParaRPr>
                    </a:p>
                  </a:txBody>
                  <a:tcPr marT="45725" marB="45725" marR="91450" marL="91450"/>
                </a:tc>
              </a:tr>
              <a:tr h="3247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Phase II</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2020-2021</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rebuchet MS"/>
                          <a:ea typeface="Trebuchet MS"/>
                          <a:cs typeface="Trebuchet MS"/>
                          <a:sym typeface="Trebuchet MS"/>
                        </a:rPr>
                        <a:t>Stakeholder Feedback</a:t>
                      </a:r>
                      <a:r>
                        <a:rPr lang="en-US" sz="1200" u="none" cap="none" strike="noStrike">
                          <a:latin typeface="Trebuchet MS"/>
                          <a:ea typeface="Trebuchet MS"/>
                          <a:cs typeface="Trebuchet MS"/>
                          <a:sym typeface="Trebuchet MS"/>
                        </a:rPr>
                        <a:t>; Revise drafts; Develop Advanced Math Courses</a:t>
                      </a:r>
                      <a:endParaRPr sz="1200" u="none" cap="none" strike="noStrike">
                        <a:latin typeface="Trebuchet MS"/>
                        <a:ea typeface="Trebuchet MS"/>
                        <a:cs typeface="Trebuchet MS"/>
                        <a:sym typeface="Trebuchet MS"/>
                      </a:endParaRPr>
                    </a:p>
                  </a:txBody>
                  <a:tcPr marT="45725" marB="45725" marR="91450" marL="91450"/>
                </a:tc>
              </a:tr>
              <a:tr h="6593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 Phase III</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2021-2022</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rebuchet MS"/>
                          <a:ea typeface="Trebuchet MS"/>
                          <a:cs typeface="Trebuchet MS"/>
                          <a:sym typeface="Trebuchet MS"/>
                        </a:rPr>
                        <a:t>2016 Math SOL Review</a:t>
                      </a:r>
                      <a:r>
                        <a:rPr lang="en-US" sz="1200" u="none" cap="none" strike="noStrike">
                          <a:latin typeface="Trebuchet MS"/>
                          <a:ea typeface="Trebuchet MS"/>
                          <a:cs typeface="Trebuchet MS"/>
                          <a:sym typeface="Trebuchet MS"/>
                        </a:rPr>
                        <a:t>; Essential Concepts SOL; Develop Advanced Math Courses; Develop Advanced Math Resources; Create Professional Learning Plan</a:t>
                      </a:r>
                      <a:endParaRPr sz="1200" u="none" cap="none" strike="noStrike">
                        <a:latin typeface="Trebuchet MS"/>
                        <a:ea typeface="Trebuchet MS"/>
                        <a:cs typeface="Trebuchet MS"/>
                        <a:sym typeface="Trebuchet MS"/>
                      </a:endParaRPr>
                    </a:p>
                  </a:txBody>
                  <a:tcPr marT="45725" marB="45725" marR="91450" marL="91450"/>
                </a:tc>
              </a:tr>
              <a:tr h="4670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Phase IV</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2022-2023</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rebuchet MS"/>
                          <a:ea typeface="Trebuchet MS"/>
                          <a:cs typeface="Trebuchet MS"/>
                          <a:sym typeface="Trebuchet MS"/>
                        </a:rPr>
                        <a:t>2016 Math SOL Review Committees</a:t>
                      </a:r>
                      <a:r>
                        <a:rPr lang="en-US" sz="1200" u="none" cap="none" strike="noStrike">
                          <a:latin typeface="Trebuchet MS"/>
                          <a:ea typeface="Trebuchet MS"/>
                          <a:cs typeface="Trebuchet MS"/>
                          <a:sym typeface="Trebuchet MS"/>
                        </a:rPr>
                        <a:t>; Pilot Advanced Math Courses; Develop Resources; Professional Learning Opportunities</a:t>
                      </a:r>
                      <a:endParaRPr sz="1200" u="none" cap="none" strike="noStrike">
                        <a:latin typeface="Trebuchet MS"/>
                        <a:ea typeface="Trebuchet MS"/>
                        <a:cs typeface="Trebuchet MS"/>
                        <a:sym typeface="Trebuchet MS"/>
                      </a:endParaRPr>
                    </a:p>
                  </a:txBody>
                  <a:tcPr marT="45725" marB="45725" marR="91450" marL="91450"/>
                </a:tc>
              </a:tr>
              <a:tr h="4670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Phase V</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2023-2024</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b="1" lang="en-US" sz="1200" u="none" cap="none" strike="noStrike">
                          <a:latin typeface="Trebuchet MS"/>
                          <a:ea typeface="Trebuchet MS"/>
                          <a:cs typeface="Trebuchet MS"/>
                          <a:sym typeface="Trebuchet MS"/>
                        </a:rPr>
                        <a:t>Seek BOE Approval 2023 Math SOL</a:t>
                      </a:r>
                      <a:r>
                        <a:rPr lang="en-US" sz="1200" u="none" cap="none" strike="noStrike">
                          <a:latin typeface="Trebuchet MS"/>
                          <a:ea typeface="Trebuchet MS"/>
                          <a:cs typeface="Trebuchet MS"/>
                          <a:sym typeface="Trebuchet MS"/>
                        </a:rPr>
                        <a:t>; Pilot Advanced Math Courses; Develop Resources; Professional Learning Opportunities</a:t>
                      </a:r>
                      <a:endParaRPr sz="1200" u="none" cap="none" strike="noStrike">
                        <a:latin typeface="Trebuchet MS"/>
                        <a:ea typeface="Trebuchet MS"/>
                        <a:cs typeface="Trebuchet MS"/>
                        <a:sym typeface="Trebuchet MS"/>
                      </a:endParaRPr>
                    </a:p>
                  </a:txBody>
                  <a:tcPr marT="45725" marB="45725" marR="91450" marL="91450"/>
                </a:tc>
              </a:tr>
              <a:tr h="4670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Phase VI</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2024-2025</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b="1" lang="en-US" sz="1200" u="none" cap="none" strike="noStrike">
                          <a:latin typeface="Trebuchet MS"/>
                          <a:ea typeface="Trebuchet MS"/>
                          <a:cs typeface="Trebuchet MS"/>
                          <a:sym typeface="Trebuchet MS"/>
                        </a:rPr>
                        <a:t>Crosswalk Year – 2023 Math SOL</a:t>
                      </a:r>
                      <a:r>
                        <a:rPr lang="en-US" sz="1200" u="none" cap="none" strike="noStrike">
                          <a:latin typeface="Trebuchet MS"/>
                          <a:ea typeface="Trebuchet MS"/>
                          <a:cs typeface="Trebuchet MS"/>
                          <a:sym typeface="Trebuchet MS"/>
                        </a:rPr>
                        <a:t>; Pilot Advanced Math Courses; Develop Resources; Professional Learning Opportunities</a:t>
                      </a:r>
                      <a:endParaRPr sz="1200" u="none" cap="none" strike="noStrike">
                        <a:latin typeface="Trebuchet MS"/>
                        <a:ea typeface="Trebuchet MS"/>
                        <a:cs typeface="Trebuchet MS"/>
                        <a:sym typeface="Trebuchet MS"/>
                      </a:endParaRPr>
                    </a:p>
                  </a:txBody>
                  <a:tcPr marT="45725" marB="45725" marR="91450" marL="91450"/>
                </a:tc>
              </a:tr>
              <a:tr h="4670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Phase VII</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2025-2026</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rebuchet MS"/>
                          <a:ea typeface="Trebuchet MS"/>
                          <a:cs typeface="Trebuchet MS"/>
                          <a:sym typeface="Trebuchet MS"/>
                        </a:rPr>
                        <a:t>Implementation Year – 2023 Math SOL; Implementation Grades 8 and 9 Essential Concepts Standards</a:t>
                      </a:r>
                      <a:r>
                        <a:rPr lang="en-US" sz="1200" u="none" cap="none" strike="noStrike">
                          <a:latin typeface="Trebuchet MS"/>
                          <a:ea typeface="Trebuchet MS"/>
                          <a:cs typeface="Trebuchet MS"/>
                          <a:sym typeface="Trebuchet MS"/>
                        </a:rPr>
                        <a:t>; Develop Resources; Professional Learning</a:t>
                      </a:r>
                      <a:endParaRPr sz="1200" u="none" cap="none" strike="noStrike">
                        <a:latin typeface="Trebuchet MS"/>
                        <a:ea typeface="Trebuchet MS"/>
                        <a:cs typeface="Trebuchet MS"/>
                        <a:sym typeface="Trebuchet MS"/>
                      </a:endParaRPr>
                    </a:p>
                  </a:txBody>
                  <a:tcPr marT="45725" marB="45725" marR="91450" marL="91450"/>
                </a:tc>
              </a:tr>
              <a:tr h="6593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Phase VIII</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Trebuchet MS"/>
                          <a:ea typeface="Trebuchet MS"/>
                          <a:cs typeface="Trebuchet MS"/>
                          <a:sym typeface="Trebuchet MS"/>
                        </a:rPr>
                        <a:t>2026-2027</a:t>
                      </a:r>
                      <a:endParaRPr sz="1200" u="none" cap="none" strike="noStrike">
                        <a:latin typeface="Trebuchet MS"/>
                        <a:ea typeface="Trebuchet MS"/>
                        <a:cs typeface="Trebuchet MS"/>
                        <a:sym typeface="Trebuchet M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rebuchet MS"/>
                          <a:ea typeface="Trebuchet MS"/>
                          <a:cs typeface="Trebuchet MS"/>
                          <a:sym typeface="Trebuchet MS"/>
                        </a:rPr>
                        <a:t>Implementation Grade 10 Essential Concepts Standards; SOA Graduation Requirements; </a:t>
                      </a:r>
                      <a:r>
                        <a:rPr lang="en-US" sz="1200" u="none" cap="none" strike="noStrike">
                          <a:latin typeface="Trebuchet MS"/>
                          <a:ea typeface="Trebuchet MS"/>
                          <a:cs typeface="Trebuchet MS"/>
                          <a:sym typeface="Trebuchet MS"/>
                        </a:rPr>
                        <a:t>Develop Resources; Professional Learning Opportunities</a:t>
                      </a:r>
                      <a:endParaRPr sz="1200" u="none" cap="none" strike="noStrike">
                        <a:latin typeface="Trebuchet MS"/>
                        <a:ea typeface="Trebuchet MS"/>
                        <a:cs typeface="Trebuchet MS"/>
                        <a:sym typeface="Trebuchet MS"/>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nvSpPr>
        <p:spPr>
          <a:xfrm>
            <a:off x="377437" y="800100"/>
            <a:ext cx="8495100" cy="37767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15000"/>
              </a:lnSpc>
              <a:spcBef>
                <a:spcPts val="0"/>
              </a:spcBef>
              <a:spcAft>
                <a:spcPts val="0"/>
              </a:spcAft>
              <a:buClr>
                <a:schemeClr val="dk1"/>
              </a:buClr>
              <a:buSzPts val="1900"/>
              <a:buFont typeface="Verdana"/>
              <a:buChar char="●"/>
            </a:pPr>
            <a:r>
              <a:rPr b="0" i="0" lang="en-US" sz="2000" u="none" cap="none" strike="noStrike">
                <a:solidFill>
                  <a:schemeClr val="dk1"/>
                </a:solidFill>
                <a:latin typeface="Trebuchet MS"/>
                <a:ea typeface="Trebuchet MS"/>
                <a:cs typeface="Trebuchet MS"/>
                <a:sym typeface="Trebuchet MS"/>
              </a:rPr>
              <a:t>K-12 Division-Level Staff</a:t>
            </a:r>
            <a:endParaRPr/>
          </a:p>
          <a:p>
            <a:pPr indent="-349250" lvl="1" marL="914400" marR="0" rtl="0" algn="l">
              <a:lnSpc>
                <a:spcPct val="115000"/>
              </a:lnSpc>
              <a:spcBef>
                <a:spcPts val="0"/>
              </a:spcBef>
              <a:spcAft>
                <a:spcPts val="0"/>
              </a:spcAft>
              <a:buClr>
                <a:schemeClr val="dk1"/>
              </a:buClr>
              <a:buSzPts val="1900"/>
              <a:buFont typeface="Verdana"/>
              <a:buChar char="o"/>
            </a:pPr>
            <a:r>
              <a:rPr b="0" i="0" lang="en-US" sz="2000" u="none" cap="none" strike="noStrike">
                <a:solidFill>
                  <a:schemeClr val="dk1"/>
                </a:solidFill>
                <a:latin typeface="Trebuchet MS"/>
                <a:ea typeface="Trebuchet MS"/>
                <a:cs typeface="Trebuchet MS"/>
                <a:sym typeface="Trebuchet MS"/>
              </a:rPr>
              <a:t>administrators;</a:t>
            </a:r>
            <a:endParaRPr/>
          </a:p>
          <a:p>
            <a:pPr indent="-349250" lvl="1" marL="914400" marR="0" rtl="0" algn="l">
              <a:lnSpc>
                <a:spcPct val="115000"/>
              </a:lnSpc>
              <a:spcBef>
                <a:spcPts val="0"/>
              </a:spcBef>
              <a:spcAft>
                <a:spcPts val="0"/>
              </a:spcAft>
              <a:buClr>
                <a:schemeClr val="dk1"/>
              </a:buClr>
              <a:buSzPts val="1900"/>
              <a:buFont typeface="Verdana"/>
              <a:buChar char="o"/>
            </a:pPr>
            <a:r>
              <a:rPr b="0" i="0" lang="en-US" sz="2000" u="none" cap="none" strike="noStrike">
                <a:solidFill>
                  <a:schemeClr val="dk1"/>
                </a:solidFill>
                <a:latin typeface="Trebuchet MS"/>
                <a:ea typeface="Trebuchet MS"/>
                <a:cs typeface="Trebuchet MS"/>
                <a:sym typeface="Trebuchet MS"/>
              </a:rPr>
              <a:t>mathematics leaders; </a:t>
            </a:r>
            <a:endParaRPr/>
          </a:p>
          <a:p>
            <a:pPr indent="-349250" lvl="1" marL="914400" marR="0" rtl="0" algn="l">
              <a:lnSpc>
                <a:spcPct val="115000"/>
              </a:lnSpc>
              <a:spcBef>
                <a:spcPts val="0"/>
              </a:spcBef>
              <a:spcAft>
                <a:spcPts val="0"/>
              </a:spcAft>
              <a:buClr>
                <a:schemeClr val="dk1"/>
              </a:buClr>
              <a:buSzPts val="1900"/>
              <a:buFont typeface="Verdana"/>
              <a:buChar char="o"/>
            </a:pPr>
            <a:r>
              <a:rPr b="0" i="0" lang="en-US" sz="2000" u="none" cap="none" strike="noStrike">
                <a:solidFill>
                  <a:schemeClr val="dk1"/>
                </a:solidFill>
                <a:latin typeface="Trebuchet MS"/>
                <a:ea typeface="Trebuchet MS"/>
                <a:cs typeface="Trebuchet MS"/>
                <a:sym typeface="Trebuchet MS"/>
              </a:rPr>
              <a:t>counselors; </a:t>
            </a:r>
            <a:endParaRPr/>
          </a:p>
          <a:p>
            <a:pPr indent="-349250" lvl="1" marL="914400" marR="0" rtl="0" algn="l">
              <a:lnSpc>
                <a:spcPct val="115000"/>
              </a:lnSpc>
              <a:spcBef>
                <a:spcPts val="0"/>
              </a:spcBef>
              <a:spcAft>
                <a:spcPts val="0"/>
              </a:spcAft>
              <a:buClr>
                <a:schemeClr val="dk1"/>
              </a:buClr>
              <a:buSzPts val="1900"/>
              <a:buFont typeface="Verdana"/>
              <a:buChar char="o"/>
            </a:pPr>
            <a:r>
              <a:rPr b="0" i="0" lang="en-US" sz="2000" u="none" cap="none" strike="noStrike">
                <a:solidFill>
                  <a:schemeClr val="dk1"/>
                </a:solidFill>
                <a:latin typeface="Trebuchet MS"/>
                <a:ea typeface="Trebuchet MS"/>
                <a:cs typeface="Trebuchet MS"/>
                <a:sym typeface="Trebuchet MS"/>
              </a:rPr>
              <a:t>teachers;</a:t>
            </a:r>
            <a:endParaRPr/>
          </a:p>
          <a:p>
            <a:pPr indent="-349250" lvl="1" marL="914400" marR="0" rtl="0" algn="l">
              <a:lnSpc>
                <a:spcPct val="115000"/>
              </a:lnSpc>
              <a:spcBef>
                <a:spcPts val="0"/>
              </a:spcBef>
              <a:spcAft>
                <a:spcPts val="0"/>
              </a:spcAft>
              <a:buClr>
                <a:schemeClr val="dk1"/>
              </a:buClr>
              <a:buSzPts val="1900"/>
              <a:buFont typeface="Verdana"/>
              <a:buChar char="o"/>
            </a:pPr>
            <a:r>
              <a:rPr b="0" i="0" lang="en-US" sz="2000" u="none" cap="none" strike="noStrike">
                <a:solidFill>
                  <a:schemeClr val="dk1"/>
                </a:solidFill>
                <a:latin typeface="Trebuchet MS"/>
                <a:ea typeface="Trebuchet MS"/>
                <a:cs typeface="Trebuchet MS"/>
                <a:sym typeface="Trebuchet MS"/>
              </a:rPr>
              <a:t>special educators;</a:t>
            </a:r>
            <a:endParaRPr/>
          </a:p>
          <a:p>
            <a:pPr indent="-349250" lvl="1" marL="914400" marR="0" rtl="0" algn="l">
              <a:lnSpc>
                <a:spcPct val="115000"/>
              </a:lnSpc>
              <a:spcBef>
                <a:spcPts val="0"/>
              </a:spcBef>
              <a:spcAft>
                <a:spcPts val="0"/>
              </a:spcAft>
              <a:buClr>
                <a:schemeClr val="dk1"/>
              </a:buClr>
              <a:buSzPts val="1900"/>
              <a:buFont typeface="Verdana"/>
              <a:buChar char="o"/>
            </a:pPr>
            <a:r>
              <a:rPr b="0" i="0" lang="en-US" sz="2000" u="none" cap="none" strike="noStrike">
                <a:solidFill>
                  <a:schemeClr val="dk1"/>
                </a:solidFill>
                <a:latin typeface="Trebuchet MS"/>
                <a:ea typeface="Trebuchet MS"/>
                <a:cs typeface="Trebuchet MS"/>
                <a:sym typeface="Trebuchet MS"/>
              </a:rPr>
              <a:t>gifted education </a:t>
            </a:r>
            <a:endParaRPr/>
          </a:p>
          <a:p>
            <a:pPr indent="-349250" lvl="0" marL="457200" marR="0" rtl="0" algn="l">
              <a:lnSpc>
                <a:spcPct val="115000"/>
              </a:lnSpc>
              <a:spcBef>
                <a:spcPts val="0"/>
              </a:spcBef>
              <a:spcAft>
                <a:spcPts val="0"/>
              </a:spcAft>
              <a:buClr>
                <a:schemeClr val="dk1"/>
              </a:buClr>
              <a:buSzPts val="1900"/>
              <a:buFont typeface="Verdana"/>
              <a:buChar char="●"/>
            </a:pPr>
            <a:r>
              <a:rPr b="0" i="0" lang="en-US" sz="2000" u="none" cap="none" strike="noStrike">
                <a:solidFill>
                  <a:schemeClr val="dk1"/>
                </a:solidFill>
                <a:latin typeface="Trebuchet MS"/>
                <a:ea typeface="Trebuchet MS"/>
                <a:cs typeface="Trebuchet MS"/>
                <a:sym typeface="Trebuchet MS"/>
              </a:rPr>
              <a:t>Higher Education Faculty and Administrators</a:t>
            </a:r>
            <a:endParaRPr/>
          </a:p>
          <a:p>
            <a:pPr indent="-349250" lvl="0" marL="457200" marR="0" rtl="0" algn="l">
              <a:lnSpc>
                <a:spcPct val="115000"/>
              </a:lnSpc>
              <a:spcBef>
                <a:spcPts val="0"/>
              </a:spcBef>
              <a:spcAft>
                <a:spcPts val="0"/>
              </a:spcAft>
              <a:buClr>
                <a:schemeClr val="dk1"/>
              </a:buClr>
              <a:buSzPts val="1900"/>
              <a:buFont typeface="Verdana"/>
              <a:buChar char="●"/>
            </a:pPr>
            <a:r>
              <a:rPr b="0" i="0" lang="en-US" sz="2000" u="none" cap="none" strike="noStrike">
                <a:solidFill>
                  <a:schemeClr val="dk1"/>
                </a:solidFill>
                <a:latin typeface="Trebuchet MS"/>
                <a:ea typeface="Trebuchet MS"/>
                <a:cs typeface="Trebuchet MS"/>
                <a:sym typeface="Trebuchet MS"/>
              </a:rPr>
              <a:t>Students - current and graduated</a:t>
            </a:r>
            <a:endParaRPr/>
          </a:p>
          <a:p>
            <a:pPr indent="-349250" lvl="0" marL="457200" marR="0" rtl="0" algn="l">
              <a:lnSpc>
                <a:spcPct val="115000"/>
              </a:lnSpc>
              <a:spcBef>
                <a:spcPts val="0"/>
              </a:spcBef>
              <a:spcAft>
                <a:spcPts val="0"/>
              </a:spcAft>
              <a:buClr>
                <a:schemeClr val="dk1"/>
              </a:buClr>
              <a:buSzPts val="1900"/>
              <a:buFont typeface="Verdana"/>
              <a:buChar char="●"/>
            </a:pPr>
            <a:r>
              <a:rPr b="0" i="0" lang="en-US" sz="2000" u="none" cap="none" strike="noStrike">
                <a:solidFill>
                  <a:schemeClr val="dk1"/>
                </a:solidFill>
                <a:latin typeface="Trebuchet MS"/>
                <a:ea typeface="Trebuchet MS"/>
                <a:cs typeface="Trebuchet MS"/>
                <a:sym typeface="Trebuchet MS"/>
              </a:rPr>
              <a:t>State and national mathematics organizations; and</a:t>
            </a:r>
            <a:endParaRPr/>
          </a:p>
          <a:p>
            <a:pPr indent="-349250" lvl="0" marL="457200" marR="0" rtl="0" algn="l">
              <a:lnSpc>
                <a:spcPct val="115000"/>
              </a:lnSpc>
              <a:spcBef>
                <a:spcPts val="0"/>
              </a:spcBef>
              <a:spcAft>
                <a:spcPts val="0"/>
              </a:spcAft>
              <a:buClr>
                <a:schemeClr val="dk1"/>
              </a:buClr>
              <a:buSzPts val="1900"/>
              <a:buFont typeface="Verdana"/>
              <a:buChar char="●"/>
            </a:pPr>
            <a:r>
              <a:rPr b="0" i="0" lang="en-US" sz="2000" u="none" cap="none" strike="noStrike">
                <a:solidFill>
                  <a:schemeClr val="dk1"/>
                </a:solidFill>
                <a:latin typeface="Trebuchet MS"/>
                <a:ea typeface="Trebuchet MS"/>
                <a:cs typeface="Trebuchet MS"/>
                <a:sym typeface="Trebuchet MS"/>
              </a:rPr>
              <a:t>Virginia business and industry representatives.</a:t>
            </a:r>
            <a:endParaRPr b="0" i="0" sz="20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1000"/>
              </a:spcBef>
              <a:spcAft>
                <a:spcPts val="0"/>
              </a:spcAft>
              <a:buClr>
                <a:srgbClr val="000000"/>
              </a:buClr>
              <a:buSzPts val="1200"/>
              <a:buFont typeface="Arial"/>
              <a:buNone/>
            </a:pPr>
            <a:r>
              <a:t/>
            </a:r>
            <a:endParaRPr b="0" i="0" sz="1200" u="none" cap="none" strike="noStrike">
              <a:solidFill>
                <a:srgbClr val="000000"/>
              </a:solidFill>
              <a:latin typeface="Barlow"/>
              <a:ea typeface="Barlow"/>
              <a:cs typeface="Barlow"/>
              <a:sym typeface="Barlow"/>
            </a:endParaRPr>
          </a:p>
        </p:txBody>
      </p:sp>
      <p:sp>
        <p:nvSpPr>
          <p:cNvPr id="180" name="Google Shape;180;p9"/>
          <p:cNvSpPr txBox="1"/>
          <p:nvPr>
            <p:ph type="title"/>
          </p:nvPr>
        </p:nvSpPr>
        <p:spPr>
          <a:xfrm>
            <a:off x="495400" y="208199"/>
            <a:ext cx="7886700" cy="591901"/>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b="1" lang="en-US"/>
              <a:t>Stakeholder Groups</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Mazzacane, Tina (DOE)</dc:creator>
</cp:coreProperties>
</file>