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D61DCA-2CC8-463E-A9D7-9098E3F0A3D8}">
  <a:tblStyle styleId="{15D61DCA-2CC8-463E-A9D7-9098E3F0A3D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C22536"/>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3de55dc1f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3de55dc1f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b3de55dc1f_0_4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3de55dc1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3de55dc1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b3de55dc1f_0_5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3de55dc1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3de55dc1f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b3de55dc1f_0_5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3de55dc1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b3de55dc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3de55dc1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3de55dc1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b3de55dc1f_0_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3de55dc1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3de55dc1f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b3de55dc1f_0_1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3de55dc1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3de55dc1f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b3de55dc1f_0_2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3de55dc1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3de55dc1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b3de55dc1f_0_3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3de55dc1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3de55dc1f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b3de55dc1f_0_3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pic>
        <p:nvPicPr>
          <p:cNvPr id="19" name="Google Shape;19;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rgbClr val="C22536"/>
              </a:buClr>
              <a:buSzPts val="2800"/>
              <a:buFont typeface="Arial"/>
              <a:buNone/>
              <a:defRPr sz="28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rgbClr val="901A28"/>
              </a:buClr>
              <a:buSzPts val="2000"/>
              <a:buFont typeface="Arial"/>
              <a:buNone/>
              <a:defRPr sz="20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500"/>
              </a:spcBef>
              <a:spcAft>
                <a:spcPts val="0"/>
              </a:spcAft>
              <a:buClr>
                <a:srgbClr val="525252"/>
              </a:buClr>
              <a:buSzPts val="2000"/>
              <a:buFont typeface="Arial"/>
              <a:buNone/>
              <a:defRPr sz="20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92" name="Google Shape;9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1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97" name="Google Shape;97;p1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1" name="Google Shape;10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2"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8" name="Google Shape;10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1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9" name="Google Shape;119;p14"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15"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27" name="Google Shape;127;p15"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 descr="VDOE Logo&#10;"/>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9" name="Google Shape;39;p4" descr="VDOE Logo&#10;"/>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988"/>
              </a:buClr>
              <a:buSzPts val="2400"/>
              <a:buNone/>
              <a:defRPr sz="2400">
                <a:solidFill>
                  <a:srgbClr val="888988"/>
                </a:solidFill>
              </a:defRPr>
            </a:lvl1pPr>
            <a:lvl2pPr marL="914400" lvl="1" indent="-228600" algn="l">
              <a:lnSpc>
                <a:spcPct val="90000"/>
              </a:lnSpc>
              <a:spcBef>
                <a:spcPts val="500"/>
              </a:spcBef>
              <a:spcAft>
                <a:spcPts val="0"/>
              </a:spcAft>
              <a:buClr>
                <a:srgbClr val="888988"/>
              </a:buClr>
              <a:buSzPts val="2000"/>
              <a:buNone/>
              <a:defRPr sz="2000">
                <a:solidFill>
                  <a:srgbClr val="888988"/>
                </a:solidFill>
              </a:defRPr>
            </a:lvl2pPr>
            <a:lvl3pPr marL="1371600" lvl="2" indent="-228600" algn="l">
              <a:lnSpc>
                <a:spcPct val="90000"/>
              </a:lnSpc>
              <a:spcBef>
                <a:spcPts val="500"/>
              </a:spcBef>
              <a:spcAft>
                <a:spcPts val="0"/>
              </a:spcAft>
              <a:buClr>
                <a:srgbClr val="888988"/>
              </a:buClr>
              <a:buSzPts val="1800"/>
              <a:buNone/>
              <a:defRPr sz="1800">
                <a:solidFill>
                  <a:srgbClr val="888988"/>
                </a:solidFill>
              </a:defRPr>
            </a:lvl3pPr>
            <a:lvl4pPr marL="1828800" lvl="3" indent="-228600" algn="l">
              <a:lnSpc>
                <a:spcPct val="90000"/>
              </a:lnSpc>
              <a:spcBef>
                <a:spcPts val="500"/>
              </a:spcBef>
              <a:spcAft>
                <a:spcPts val="0"/>
              </a:spcAft>
              <a:buClr>
                <a:srgbClr val="888988"/>
              </a:buClr>
              <a:buSzPts val="1600"/>
              <a:buNone/>
              <a:defRPr sz="1600">
                <a:solidFill>
                  <a:srgbClr val="888988"/>
                </a:solidFill>
              </a:defRPr>
            </a:lvl4pPr>
            <a:lvl5pPr marL="2286000" lvl="4" indent="-228600" algn="l">
              <a:lnSpc>
                <a:spcPct val="90000"/>
              </a:lnSpc>
              <a:spcBef>
                <a:spcPts val="500"/>
              </a:spcBef>
              <a:spcAft>
                <a:spcPts val="0"/>
              </a:spcAft>
              <a:buClr>
                <a:srgbClr val="888988"/>
              </a:buClr>
              <a:buSzPts val="1600"/>
              <a:buNone/>
              <a:defRPr sz="1600">
                <a:solidFill>
                  <a:srgbClr val="888988"/>
                </a:solidFill>
              </a:defRPr>
            </a:lvl5pPr>
            <a:lvl6pPr marL="2743200" lvl="5" indent="-228600" algn="l">
              <a:lnSpc>
                <a:spcPct val="90000"/>
              </a:lnSpc>
              <a:spcBef>
                <a:spcPts val="500"/>
              </a:spcBef>
              <a:spcAft>
                <a:spcPts val="0"/>
              </a:spcAft>
              <a:buClr>
                <a:srgbClr val="888988"/>
              </a:buClr>
              <a:buSzPts val="1600"/>
              <a:buNone/>
              <a:defRPr sz="1600">
                <a:solidFill>
                  <a:srgbClr val="888988"/>
                </a:solidFill>
              </a:defRPr>
            </a:lvl6pPr>
            <a:lvl7pPr marL="3200400" lvl="6" indent="-228600" algn="l">
              <a:lnSpc>
                <a:spcPct val="90000"/>
              </a:lnSpc>
              <a:spcBef>
                <a:spcPts val="500"/>
              </a:spcBef>
              <a:spcAft>
                <a:spcPts val="0"/>
              </a:spcAft>
              <a:buClr>
                <a:srgbClr val="888988"/>
              </a:buClr>
              <a:buSzPts val="1600"/>
              <a:buNone/>
              <a:defRPr sz="1600">
                <a:solidFill>
                  <a:srgbClr val="888988"/>
                </a:solidFill>
              </a:defRPr>
            </a:lvl7pPr>
            <a:lvl8pPr marL="3657600" lvl="7" indent="-228600" algn="l">
              <a:lnSpc>
                <a:spcPct val="90000"/>
              </a:lnSpc>
              <a:spcBef>
                <a:spcPts val="500"/>
              </a:spcBef>
              <a:spcAft>
                <a:spcPts val="0"/>
              </a:spcAft>
              <a:buClr>
                <a:srgbClr val="888988"/>
              </a:buClr>
              <a:buSzPts val="1600"/>
              <a:buNone/>
              <a:defRPr sz="1600">
                <a:solidFill>
                  <a:srgbClr val="888988"/>
                </a:solidFill>
              </a:defRPr>
            </a:lvl8pPr>
            <a:lvl9pPr marL="4114800" lvl="8" indent="-228600" algn="l">
              <a:lnSpc>
                <a:spcPct val="90000"/>
              </a:lnSpc>
              <a:spcBef>
                <a:spcPts val="500"/>
              </a:spcBef>
              <a:spcAft>
                <a:spcPts val="0"/>
              </a:spcAft>
              <a:buClr>
                <a:srgbClr val="888988"/>
              </a:buClr>
              <a:buSzPts val="1600"/>
              <a:buNone/>
              <a:defRPr sz="1600">
                <a:solidFill>
                  <a:srgbClr val="888988"/>
                </a:solidFill>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5" descr="VDOE LOGO"/>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6"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55" name="Google Shape;55;p6"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66" name="Google Shape;66;p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8"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73" name="Google Shape;73;p8"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9"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79" name="Google Shape;79;p9"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01A28"/>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8" name="Google Shape;88;p10"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
          <p:cNvPicPr preferRelativeResize="0"/>
          <p:nvPr/>
        </p:nvPicPr>
        <p:blipFill rotWithShape="1">
          <a:blip r:embed="rId16">
            <a:alphaModFix/>
          </a:blip>
          <a:srcRect/>
          <a:stretch/>
        </p:blipFill>
        <p:spPr>
          <a:xfrm>
            <a:off x="0" y="0"/>
            <a:ext cx="12192000" cy="6858000"/>
          </a:xfrm>
          <a:prstGeom prst="rect">
            <a:avLst/>
          </a:prstGeom>
          <a:noFill/>
          <a:ln>
            <a:noFill/>
          </a:ln>
        </p:spPr>
      </p:pic>
      <p:sp>
        <p:nvSpPr>
          <p:cNvPr id="13" name="Google Shape;13;p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title22.1/chapter13.2/section22.1-253.13: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law.lis.virginia.gov/admincode/title8/agency20/chapter131/section24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ctrTitle"/>
          </p:nvPr>
        </p:nvSpPr>
        <p:spPr>
          <a:xfrm>
            <a:off x="1524000" y="1246900"/>
            <a:ext cx="9144000" cy="33759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2"/>
              </a:buClr>
              <a:buSzPts val="6000"/>
              <a:buFont typeface="Trebuchet MS"/>
              <a:buNone/>
            </a:pPr>
            <a:r>
              <a:rPr lang="en-US"/>
              <a:t>First Review of Revisions to the Approval Process for Multidivision Online Providers in Virginia</a:t>
            </a:r>
            <a:endParaRPr/>
          </a:p>
        </p:txBody>
      </p:sp>
      <p:sp>
        <p:nvSpPr>
          <p:cNvPr id="133" name="Google Shape;133;p16"/>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Michael F. Bolling</a:t>
            </a:r>
            <a:br>
              <a:rPr lang="en-US"/>
            </a:br>
            <a:r>
              <a:rPr lang="en-US"/>
              <a:t>Assistant Superintendent for Learning and Innovation</a:t>
            </a:r>
            <a:br>
              <a:rPr lang="en-US"/>
            </a:br>
            <a:r>
              <a:rPr lang="en-US"/>
              <a:t>January 28,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93" name="Google Shape;193;p25"/>
          <p:cNvGraphicFramePr/>
          <p:nvPr/>
        </p:nvGraphicFramePr>
        <p:xfrm>
          <a:off x="711350" y="1408150"/>
          <a:ext cx="11366350" cy="3983425"/>
        </p:xfrm>
        <a:graphic>
          <a:graphicData uri="http://schemas.openxmlformats.org/drawingml/2006/table">
            <a:tbl>
              <a:tblPr>
                <a:noFill/>
                <a:tableStyleId>{15D61DCA-2CC8-463E-A9D7-9098E3F0A3D8}</a:tableStyleId>
              </a:tblPr>
              <a:tblGrid>
                <a:gridCol w="2538225">
                  <a:extLst>
                    <a:ext uri="{9D8B030D-6E8A-4147-A177-3AD203B41FA5}">
                      <a16:colId xmlns:a16="http://schemas.microsoft.com/office/drawing/2014/main" val="20000"/>
                    </a:ext>
                  </a:extLst>
                </a:gridCol>
                <a:gridCol w="3334900">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Technology</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900">
                          <a:latin typeface="Trebuchet MS"/>
                          <a:ea typeface="Trebuchet MS"/>
                          <a:cs typeface="Trebuchet MS"/>
                          <a:sym typeface="Trebuchet MS"/>
                        </a:rPr>
                        <a:t>Technology is used to support course delivery and management.</a:t>
                      </a: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1200"/>
                        </a:spcAft>
                        <a:buNone/>
                      </a:pP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900">
                          <a:latin typeface="Trebuchet MS"/>
                          <a:ea typeface="Trebuchet MS"/>
                          <a:cs typeface="Trebuchet MS"/>
                          <a:sym typeface="Trebuchet MS"/>
                        </a:rPr>
                        <a:t>MOP will provide written documentation to support course delivery, management, system data and reporting, response time, and staffing.</a:t>
                      </a: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r>
                        <a:rPr lang="en-US" sz="1900">
                          <a:latin typeface="Trebuchet MS"/>
                          <a:ea typeface="Trebuchet MS"/>
                          <a:cs typeface="Trebuchet MS"/>
                          <a:sym typeface="Trebuchet MS"/>
                        </a:rPr>
                        <a:t>Timely and consistent technical support, at a minimum of regular business hours, is available for students, parents/guardians, and school divisions and contact information shall be communicated to stakeholders and posted publicly.</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200" name="Google Shape;200;p26"/>
          <p:cNvGraphicFramePr/>
          <p:nvPr/>
        </p:nvGraphicFramePr>
        <p:xfrm>
          <a:off x="711350" y="1408150"/>
          <a:ext cx="11366350" cy="3875983"/>
        </p:xfrm>
        <a:graphic>
          <a:graphicData uri="http://schemas.openxmlformats.org/drawingml/2006/table">
            <a:tbl>
              <a:tblPr>
                <a:noFill/>
                <a:tableStyleId>{15D61DCA-2CC8-463E-A9D7-9098E3F0A3D8}</a:tableStyleId>
              </a:tblPr>
              <a:tblGrid>
                <a:gridCol w="2538225">
                  <a:extLst>
                    <a:ext uri="{9D8B030D-6E8A-4147-A177-3AD203B41FA5}">
                      <a16:colId xmlns:a16="http://schemas.microsoft.com/office/drawing/2014/main" val="20000"/>
                    </a:ext>
                  </a:extLst>
                </a:gridCol>
                <a:gridCol w="3334900">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Course Submission and Alignment</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900">
                          <a:latin typeface="Trebuchet MS"/>
                          <a:ea typeface="Trebuchet MS"/>
                          <a:cs typeface="Trebuchet MS"/>
                          <a:sym typeface="Trebuchet MS"/>
                        </a:rPr>
                        <a:t>Course alignment with Virginia Standards of Learning (SOL) and competencies</a:t>
                      </a: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1200"/>
                        </a:spcAft>
                        <a:buNone/>
                      </a:pP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900">
                          <a:latin typeface="Trebuchet MS"/>
                          <a:ea typeface="Trebuchet MS"/>
                          <a:cs typeface="Trebuchet MS"/>
                          <a:sym typeface="Trebuchet MS"/>
                        </a:rPr>
                        <a:t>Course content objectives should meet or exceed the Virginia SOL, competencies, and the SOA (90%+ on all strands, objectives, concepts, competencies, and skills).</a:t>
                      </a: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Questions?</a:t>
            </a:r>
            <a:endParaRPr/>
          </a:p>
        </p:txBody>
      </p:sp>
      <p:sp>
        <p:nvSpPr>
          <p:cNvPr id="207" name="Google Shape;207;p2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Superintendent of Public Instruction recommends that the Board of Education receive for first review proposed revisions to the Multidivision Online Provider approval process, including the criteria and application.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Background</a:t>
            </a:r>
            <a:endParaRPr/>
          </a:p>
        </p:txBody>
      </p:sp>
      <p:sp>
        <p:nvSpPr>
          <p:cNvPr id="139" name="Google Shape;139;p17"/>
          <p:cNvSpPr txBox="1">
            <a:spLocks noGrp="1"/>
          </p:cNvSpPr>
          <p:nvPr>
            <p:ph type="body" idx="1"/>
          </p:nvPr>
        </p:nvSpPr>
        <p:spPr>
          <a:xfrm>
            <a:off x="838200" y="1825625"/>
            <a:ext cx="10515600" cy="353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The 2010 General Assembly directed the Board of Education to establish criteria for the approval of virtual school programs that provide instruction to students in multiple school divisions.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Currently, there are 19 multidivision online providers (MOP) that serve students in Virginia</a:t>
            </a:r>
            <a:endParaRPr/>
          </a:p>
          <a:p>
            <a:pPr marL="457200" lvl="0" indent="-342900" algn="l" rtl="0">
              <a:lnSpc>
                <a:spcPct val="90000"/>
              </a:lnSpc>
              <a:spcBef>
                <a:spcPts val="0"/>
              </a:spcBef>
              <a:spcAft>
                <a:spcPts val="0"/>
              </a:spcAft>
              <a:buSzPts val="1800"/>
              <a:buChar char="•"/>
            </a:pPr>
            <a:r>
              <a:rPr lang="en-US"/>
              <a:t>2 Virginia public school divisions</a:t>
            </a:r>
            <a:endParaRPr/>
          </a:p>
          <a:p>
            <a:pPr marL="457200" lvl="0" indent="-342900" algn="l" rtl="0">
              <a:lnSpc>
                <a:spcPct val="90000"/>
              </a:lnSpc>
              <a:spcBef>
                <a:spcPts val="0"/>
              </a:spcBef>
              <a:spcAft>
                <a:spcPts val="0"/>
              </a:spcAft>
              <a:buSzPts val="1800"/>
              <a:buChar char="•"/>
            </a:pPr>
            <a:r>
              <a:rPr lang="en-US"/>
              <a:t>17 private providers</a:t>
            </a:r>
            <a:endParaRPr/>
          </a:p>
          <a:p>
            <a:pPr marL="228600" lvl="0" indent="0" algn="l" rtl="0">
              <a:lnSpc>
                <a:spcPct val="9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Factors for Review and Revision</a:t>
            </a:r>
            <a:endParaRPr/>
          </a:p>
        </p:txBody>
      </p:sp>
      <p:sp>
        <p:nvSpPr>
          <p:cNvPr id="145" name="Google Shape;145;p18"/>
          <p:cNvSpPr txBox="1">
            <a:spLocks noGrp="1"/>
          </p:cNvSpPr>
          <p:nvPr>
            <p:ph type="body" idx="1"/>
          </p:nvPr>
        </p:nvSpPr>
        <p:spPr>
          <a:xfrm>
            <a:off x="838199" y="1825625"/>
            <a:ext cx="10802815" cy="353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dirty="0"/>
              <a:t>The application process for </a:t>
            </a:r>
            <a:r>
              <a:rPr lang="en-US" dirty="0" err="1"/>
              <a:t>Multidivision</a:t>
            </a:r>
            <a:r>
              <a:rPr lang="en-US" dirty="0"/>
              <a:t> Online Providers (MOP) was last approved by the Board in November 2010</a:t>
            </a:r>
            <a:endParaRPr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Factors for review and revision</a:t>
            </a:r>
            <a:endParaRPr dirty="0"/>
          </a:p>
          <a:p>
            <a:pPr marL="228600" lvl="0" indent="-165100" algn="l" rtl="0">
              <a:lnSpc>
                <a:spcPct val="90000"/>
              </a:lnSpc>
              <a:spcBef>
                <a:spcPts val="0"/>
              </a:spcBef>
              <a:spcAft>
                <a:spcPts val="0"/>
              </a:spcAft>
              <a:buSzPts val="1800"/>
              <a:buChar char="•"/>
            </a:pPr>
            <a:r>
              <a:rPr lang="en-US" dirty="0"/>
              <a:t>Changes in the virtual learning environment</a:t>
            </a:r>
            <a:endParaRPr dirty="0"/>
          </a:p>
          <a:p>
            <a:pPr marL="228600" lvl="0" indent="-165100" algn="l" rtl="0">
              <a:lnSpc>
                <a:spcPct val="90000"/>
              </a:lnSpc>
              <a:spcBef>
                <a:spcPts val="0"/>
              </a:spcBef>
              <a:spcAft>
                <a:spcPts val="0"/>
              </a:spcAft>
              <a:buSzPts val="1800"/>
              <a:buChar char="•"/>
            </a:pPr>
            <a:r>
              <a:rPr lang="en-US" dirty="0"/>
              <a:t>Increases in number of students served </a:t>
            </a:r>
            <a:r>
              <a:rPr lang="en-US" dirty="0" smtClean="0"/>
              <a:t>virtually statewide, especially in the number of full-time elementary students served</a:t>
            </a:r>
            <a:endParaRPr dirty="0"/>
          </a:p>
          <a:p>
            <a:pPr marL="228600" lvl="0" indent="-165100" algn="l" rtl="0">
              <a:lnSpc>
                <a:spcPct val="90000"/>
              </a:lnSpc>
              <a:spcBef>
                <a:spcPts val="0"/>
              </a:spcBef>
              <a:spcAft>
                <a:spcPts val="0"/>
              </a:spcAft>
              <a:buSzPts val="1800"/>
              <a:buChar char="•"/>
            </a:pPr>
            <a:r>
              <a:rPr lang="en-US" dirty="0"/>
              <a:t>Changes to data, reporting, security</a:t>
            </a:r>
            <a:endParaRPr dirty="0"/>
          </a:p>
          <a:p>
            <a:pPr marL="228600" lvl="0" indent="0" algn="l" rtl="0">
              <a:lnSpc>
                <a:spcPct val="90000"/>
              </a:lnSpc>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5000"/>
              <a:buFont typeface="Trebuchet MS"/>
              <a:buNone/>
            </a:pPr>
            <a:r>
              <a:rPr lang="en-US"/>
              <a:t>SUMMARY OF PROPOSED REVISIONS</a:t>
            </a:r>
            <a:endParaRPr/>
          </a:p>
        </p:txBody>
      </p:sp>
      <p:sp>
        <p:nvSpPr>
          <p:cNvPr id="151" name="Google Shape;151;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988"/>
              </a:buClr>
              <a:buSzPts val="2400"/>
              <a:buNone/>
            </a:pPr>
            <a:r>
              <a:rPr lang="en-US"/>
              <a:t>THIS IS SOME SUBTEXT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58" name="Google Shape;158;p20"/>
          <p:cNvGraphicFramePr/>
          <p:nvPr/>
        </p:nvGraphicFramePr>
        <p:xfrm>
          <a:off x="711350" y="1408150"/>
          <a:ext cx="11366350" cy="5245675"/>
        </p:xfrm>
        <a:graphic>
          <a:graphicData uri="http://schemas.openxmlformats.org/drawingml/2006/table">
            <a:tbl>
              <a:tblPr>
                <a:noFill/>
                <a:tableStyleId>{15D61DCA-2CC8-463E-A9D7-9098E3F0A3D8}</a:tableStyleId>
              </a:tblPr>
              <a:tblGrid>
                <a:gridCol w="2129750">
                  <a:extLst>
                    <a:ext uri="{9D8B030D-6E8A-4147-A177-3AD203B41FA5}">
                      <a16:colId xmlns:a16="http://schemas.microsoft.com/office/drawing/2014/main" val="20000"/>
                    </a:ext>
                  </a:extLst>
                </a:gridCol>
                <a:gridCol w="3743375">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Processes</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Requirement of Multidivision Online Providers (MOP) to have a Full Review every 3 years for approval.</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MOP will be reviewed annually using the Monitoring Report and other documentation for approval.</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964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Staffing</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Provide at least one FTE teacher at a reasonable ratio to students based on grade and subject being taught, but not exceeding 150 students per FTE teacher (secondary focus).</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Staffing has been expanded to include elementary, middle and high school and must conform to the staffing requirements set forth in Virginia’s Standards of Quality</a:t>
                      </a:r>
                      <a:r>
                        <a:rPr lang="en-US" sz="1900">
                          <a:uFill>
                            <a:noFill/>
                          </a:uFill>
                          <a:latin typeface="Trebuchet MS"/>
                          <a:ea typeface="Trebuchet MS"/>
                          <a:cs typeface="Trebuchet MS"/>
                          <a:sym typeface="Trebuchet MS"/>
                          <a:hlinkClick r:id="rId3"/>
                        </a:rPr>
                        <a:t> §</a:t>
                      </a:r>
                      <a:r>
                        <a:rPr lang="en-US" sz="1900">
                          <a:solidFill>
                            <a:schemeClr val="hlink"/>
                          </a:solidFill>
                          <a:uFill>
                            <a:noFill/>
                          </a:uFill>
                          <a:latin typeface="Trebuchet MS"/>
                          <a:ea typeface="Trebuchet MS"/>
                          <a:cs typeface="Trebuchet MS"/>
                          <a:sym typeface="Trebuchet MS"/>
                          <a:hlinkClick r:id="rId3"/>
                        </a:rPr>
                        <a:t> </a:t>
                      </a:r>
                      <a:r>
                        <a:rPr lang="en-US" sz="1900" u="sng">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22.1-253.13:2c</a:t>
                      </a:r>
                      <a:r>
                        <a:rPr lang="en-US" sz="1900">
                          <a:latin typeface="Trebuchet MS"/>
                          <a:ea typeface="Trebuchet MS"/>
                          <a:cs typeface="Trebuchet MS"/>
                          <a:sym typeface="Trebuchet MS"/>
                        </a:rPr>
                        <a:t> and Standards of Accreditation (SOA)</a:t>
                      </a:r>
                      <a:r>
                        <a:rPr lang="en-US" sz="1900">
                          <a:uFill>
                            <a:noFill/>
                          </a:uFill>
                          <a:latin typeface="Trebuchet MS"/>
                          <a:ea typeface="Trebuchet MS"/>
                          <a:cs typeface="Trebuchet MS"/>
                          <a:sym typeface="Trebuchet MS"/>
                          <a:hlinkClick r:id="rId4"/>
                        </a:rPr>
                        <a:t> </a:t>
                      </a:r>
                      <a:r>
                        <a:rPr lang="en-US" sz="1900" u="sng">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8VAC20-131-210-240</a:t>
                      </a:r>
                      <a:r>
                        <a:rPr lang="en-US" sz="1900">
                          <a:latin typeface="Trebuchet MS"/>
                          <a:ea typeface="Trebuchet MS"/>
                          <a:cs typeface="Trebuchet MS"/>
                          <a:sym typeface="Trebuchet MS"/>
                        </a:rPr>
                        <a:t>.</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65" name="Google Shape;165;p21"/>
          <p:cNvGraphicFramePr/>
          <p:nvPr/>
        </p:nvGraphicFramePr>
        <p:xfrm>
          <a:off x="711350" y="1408150"/>
          <a:ext cx="11366350" cy="5055559"/>
        </p:xfrm>
        <a:graphic>
          <a:graphicData uri="http://schemas.openxmlformats.org/drawingml/2006/table">
            <a:tbl>
              <a:tblPr>
                <a:noFill/>
                <a:tableStyleId>{15D61DCA-2CC8-463E-A9D7-9098E3F0A3D8}</a:tableStyleId>
              </a:tblPr>
              <a:tblGrid>
                <a:gridCol w="2129750">
                  <a:extLst>
                    <a:ext uri="{9D8B030D-6E8A-4147-A177-3AD203B41FA5}">
                      <a16:colId xmlns:a16="http://schemas.microsoft.com/office/drawing/2014/main" val="20000"/>
                    </a:ext>
                  </a:extLst>
                </a:gridCol>
                <a:gridCol w="3743375">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Data and Reporting</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MOP must provide data to each division in which students are enrolled for the purposes of monitoring student participation and progress.</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900">
                          <a:latin typeface="Trebuchet MS"/>
                          <a:ea typeface="Trebuchet MS"/>
                          <a:cs typeface="Trebuchet MS"/>
                          <a:sym typeface="Trebuchet MS"/>
                        </a:rPr>
                        <a:t>Expanded language to clarify data and class enrollment:</a:t>
                      </a:r>
                      <a:endParaRPr sz="1900">
                        <a:latin typeface="Trebuchet MS"/>
                        <a:ea typeface="Trebuchet MS"/>
                        <a:cs typeface="Trebuchet MS"/>
                        <a:sym typeface="Trebuchet MS"/>
                      </a:endParaRPr>
                    </a:p>
                    <a:p>
                      <a:pPr marL="457200" lvl="0" indent="-349250" algn="l" rtl="0">
                        <a:lnSpc>
                          <a:spcPct val="115000"/>
                        </a:lnSpc>
                        <a:spcBef>
                          <a:spcPts val="1200"/>
                        </a:spcBef>
                        <a:spcAft>
                          <a:spcPts val="0"/>
                        </a:spcAft>
                        <a:buSzPts val="1900"/>
                        <a:buFont typeface="Trebuchet MS"/>
                        <a:buChar char="●"/>
                      </a:pPr>
                      <a:r>
                        <a:rPr lang="en-US" sz="1900">
                          <a:latin typeface="Trebuchet MS"/>
                          <a:ea typeface="Trebuchet MS"/>
                          <a:cs typeface="Trebuchet MS"/>
                          <a:sym typeface="Trebuchet MS"/>
                        </a:rPr>
                        <a:t>Data and data management must meet state and federal testing and reporting requirements, to include, but not limited to FERPA. </a:t>
                      </a:r>
                      <a:endParaRPr sz="1900">
                        <a:latin typeface="Trebuchet MS"/>
                        <a:ea typeface="Trebuchet MS"/>
                        <a:cs typeface="Trebuchet MS"/>
                        <a:sym typeface="Trebuchet MS"/>
                      </a:endParaRPr>
                    </a:p>
                    <a:p>
                      <a:pPr marL="457200" lvl="0" indent="-349250" algn="l" rtl="0">
                        <a:lnSpc>
                          <a:spcPct val="115000"/>
                        </a:lnSpc>
                        <a:spcBef>
                          <a:spcPts val="0"/>
                        </a:spcBef>
                        <a:spcAft>
                          <a:spcPts val="0"/>
                        </a:spcAft>
                        <a:buSzPts val="1900"/>
                        <a:buFont typeface="Trebuchet MS"/>
                        <a:buChar char="●"/>
                      </a:pPr>
                      <a:r>
                        <a:rPr lang="en-US" sz="1900">
                          <a:latin typeface="Trebuchet MS"/>
                          <a:ea typeface="Trebuchet MS"/>
                          <a:cs typeface="Trebuchet MS"/>
                          <a:sym typeface="Trebuchet MS"/>
                        </a:rPr>
                        <a:t>Annual monitoring will require MOP to report student assessment and achievement data, in addition to data requested from school divisions.  </a:t>
                      </a:r>
                      <a:endParaRPr sz="1900">
                        <a:latin typeface="Trebuchet MS"/>
                        <a:ea typeface="Trebuchet MS"/>
                        <a:cs typeface="Trebuchet MS"/>
                        <a:sym typeface="Trebuchet MS"/>
                      </a:endParaRPr>
                    </a:p>
                    <a:p>
                      <a:pPr marL="0" lvl="0" indent="0" algn="l" rtl="0">
                        <a:lnSpc>
                          <a:spcPct val="115000"/>
                        </a:lnSpc>
                        <a:spcBef>
                          <a:spcPts val="1200"/>
                        </a:spcBef>
                        <a:spcAft>
                          <a:spcPts val="1200"/>
                        </a:spcAft>
                        <a:buNone/>
                      </a:pP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72" name="Google Shape;172;p22"/>
          <p:cNvGraphicFramePr/>
          <p:nvPr/>
        </p:nvGraphicFramePr>
        <p:xfrm>
          <a:off x="711350" y="1408150"/>
          <a:ext cx="11366350" cy="4893253"/>
        </p:xfrm>
        <a:graphic>
          <a:graphicData uri="http://schemas.openxmlformats.org/drawingml/2006/table">
            <a:tbl>
              <a:tblPr>
                <a:noFill/>
                <a:tableStyleId>{15D61DCA-2CC8-463E-A9D7-9098E3F0A3D8}</a:tableStyleId>
              </a:tblPr>
              <a:tblGrid>
                <a:gridCol w="2538225">
                  <a:extLst>
                    <a:ext uri="{9D8B030D-6E8A-4147-A177-3AD203B41FA5}">
                      <a16:colId xmlns:a16="http://schemas.microsoft.com/office/drawing/2014/main" val="20000"/>
                    </a:ext>
                  </a:extLst>
                </a:gridCol>
                <a:gridCol w="3334900">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Accountability</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MOP must ensure that students meet division participation requirements and make progress toward successful completion of the course.</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900">
                          <a:latin typeface="Trebuchet MS"/>
                          <a:ea typeface="Trebuchet MS"/>
                          <a:cs typeface="Trebuchet MS"/>
                          <a:sym typeface="Trebuchet MS"/>
                        </a:rPr>
                        <a:t>Requiring MOP to provide evidence of student performance.</a:t>
                      </a:r>
                      <a:endParaRPr sz="1900">
                        <a:latin typeface="Trebuchet MS"/>
                        <a:ea typeface="Trebuchet MS"/>
                        <a:cs typeface="Trebuchet MS"/>
                        <a:sym typeface="Trebuchet MS"/>
                      </a:endParaRPr>
                    </a:p>
                    <a:p>
                      <a:pPr marL="457200" lvl="0" indent="-349250" algn="l" rtl="0">
                        <a:lnSpc>
                          <a:spcPct val="100000"/>
                        </a:lnSpc>
                        <a:spcBef>
                          <a:spcPts val="1200"/>
                        </a:spcBef>
                        <a:spcAft>
                          <a:spcPts val="0"/>
                        </a:spcAft>
                        <a:buSzPts val="1900"/>
                        <a:buFont typeface="Trebuchet MS"/>
                        <a:buChar char="●"/>
                      </a:pPr>
                      <a:r>
                        <a:rPr lang="en-US" sz="1900">
                          <a:latin typeface="Trebuchet MS"/>
                          <a:ea typeface="Trebuchet MS"/>
                          <a:cs typeface="Trebuchet MS"/>
                          <a:sym typeface="Trebuchet MS"/>
                        </a:rPr>
                        <a:t>Written policies and procedures for recording, monitoring, and reporting student participation and progress </a:t>
                      </a:r>
                      <a:endParaRPr sz="1900">
                        <a:latin typeface="Trebuchet MS"/>
                        <a:ea typeface="Trebuchet MS"/>
                        <a:cs typeface="Trebuchet MS"/>
                        <a:sym typeface="Trebuchet MS"/>
                      </a:endParaRPr>
                    </a:p>
                    <a:p>
                      <a:pPr marL="457200" lvl="0" indent="-349250" algn="l" rtl="0">
                        <a:lnSpc>
                          <a:spcPct val="100000"/>
                        </a:lnSpc>
                        <a:spcBef>
                          <a:spcPts val="1000"/>
                        </a:spcBef>
                        <a:spcAft>
                          <a:spcPts val="0"/>
                        </a:spcAft>
                        <a:buSzPts val="1900"/>
                        <a:buFont typeface="Trebuchet MS"/>
                        <a:buChar char="●"/>
                      </a:pPr>
                      <a:r>
                        <a:rPr lang="en-US" sz="1900">
                          <a:latin typeface="Trebuchet MS"/>
                          <a:ea typeface="Trebuchet MS"/>
                          <a:cs typeface="Trebuchet MS"/>
                          <a:sym typeface="Trebuchet MS"/>
                        </a:rPr>
                        <a:t>Written grading and reporting policies</a:t>
                      </a:r>
                      <a:endParaRPr sz="1900">
                        <a:latin typeface="Trebuchet MS"/>
                        <a:ea typeface="Trebuchet MS"/>
                        <a:cs typeface="Trebuchet MS"/>
                        <a:sym typeface="Trebuchet MS"/>
                      </a:endParaRPr>
                    </a:p>
                    <a:p>
                      <a:pPr marL="457200" lvl="0" indent="-349250" algn="l" rtl="0">
                        <a:lnSpc>
                          <a:spcPct val="100000"/>
                        </a:lnSpc>
                        <a:spcBef>
                          <a:spcPts val="1000"/>
                        </a:spcBef>
                        <a:spcAft>
                          <a:spcPts val="0"/>
                        </a:spcAft>
                        <a:buSzPts val="1900"/>
                        <a:buFont typeface="Trebuchet MS"/>
                        <a:buChar char="●"/>
                      </a:pPr>
                      <a:r>
                        <a:rPr lang="en-US" sz="1900">
                          <a:latin typeface="Trebuchet MS"/>
                          <a:ea typeface="Trebuchet MS"/>
                          <a:cs typeface="Trebuchet MS"/>
                          <a:sym typeface="Trebuchet MS"/>
                        </a:rPr>
                        <a:t>Ability to deliver data to meet state and federal requirements</a:t>
                      </a:r>
                      <a:endParaRPr sz="1900">
                        <a:latin typeface="Trebuchet MS"/>
                        <a:ea typeface="Trebuchet MS"/>
                        <a:cs typeface="Trebuchet MS"/>
                        <a:sym typeface="Trebuchet MS"/>
                      </a:endParaRPr>
                    </a:p>
                    <a:p>
                      <a:pPr marL="457200" lvl="0" indent="-349250" algn="l" rtl="0">
                        <a:lnSpc>
                          <a:spcPct val="100000"/>
                        </a:lnSpc>
                        <a:spcBef>
                          <a:spcPts val="1000"/>
                        </a:spcBef>
                        <a:spcAft>
                          <a:spcPts val="0"/>
                        </a:spcAft>
                        <a:buSzPts val="1900"/>
                        <a:buFont typeface="Trebuchet MS"/>
                        <a:buChar char="●"/>
                      </a:pPr>
                      <a:r>
                        <a:rPr lang="en-US" sz="1900">
                          <a:latin typeface="Trebuchet MS"/>
                          <a:ea typeface="Trebuchet MS"/>
                          <a:cs typeface="Trebuchet MS"/>
                          <a:sym typeface="Trebuchet MS"/>
                        </a:rPr>
                        <a:t>Ability to transmit data electronically to each division</a:t>
                      </a:r>
                      <a:br>
                        <a:rPr lang="en-US" sz="1900">
                          <a:latin typeface="Trebuchet MS"/>
                          <a:ea typeface="Trebuchet MS"/>
                          <a:cs typeface="Trebuchet MS"/>
                          <a:sym typeface="Trebuchet MS"/>
                        </a:rPr>
                      </a:b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79" name="Google Shape;179;p23"/>
          <p:cNvGraphicFramePr/>
          <p:nvPr/>
        </p:nvGraphicFramePr>
        <p:xfrm>
          <a:off x="711350" y="1408150"/>
          <a:ext cx="11366350" cy="3693865"/>
        </p:xfrm>
        <a:graphic>
          <a:graphicData uri="http://schemas.openxmlformats.org/drawingml/2006/table">
            <a:tbl>
              <a:tblPr>
                <a:noFill/>
                <a:tableStyleId>{15D61DCA-2CC8-463E-A9D7-9098E3F0A3D8}</a:tableStyleId>
              </a:tblPr>
              <a:tblGrid>
                <a:gridCol w="2538225">
                  <a:extLst>
                    <a:ext uri="{9D8B030D-6E8A-4147-A177-3AD203B41FA5}">
                      <a16:colId xmlns:a16="http://schemas.microsoft.com/office/drawing/2014/main" val="20000"/>
                    </a:ext>
                  </a:extLst>
                </a:gridCol>
                <a:gridCol w="3334900">
                  <a:extLst>
                    <a:ext uri="{9D8B030D-6E8A-4147-A177-3AD203B41FA5}">
                      <a16:colId xmlns:a16="http://schemas.microsoft.com/office/drawing/2014/main" val="20001"/>
                    </a:ext>
                  </a:extLst>
                </a:gridCol>
                <a:gridCol w="5493225">
                  <a:extLst>
                    <a:ext uri="{9D8B030D-6E8A-4147-A177-3AD203B41FA5}">
                      <a16:colId xmlns:a16="http://schemas.microsoft.com/office/drawing/2014/main" val="20002"/>
                    </a:ext>
                  </a:extLst>
                </a:gridCol>
              </a:tblGrid>
              <a:tr h="904975">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Equity </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900">
                          <a:latin typeface="Trebuchet MS"/>
                          <a:ea typeface="Trebuchet MS"/>
                          <a:cs typeface="Trebuchet MS"/>
                          <a:sym typeface="Trebuchet MS"/>
                        </a:rPr>
                        <a:t>Original documents did not include language addressing equity.</a:t>
                      </a: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0"/>
                        </a:spcAft>
                        <a:buNone/>
                      </a:pPr>
                      <a:endParaRPr sz="1900">
                        <a:latin typeface="Trebuchet MS"/>
                        <a:ea typeface="Trebuchet MS"/>
                        <a:cs typeface="Trebuchet MS"/>
                        <a:sym typeface="Trebuchet MS"/>
                      </a:endParaRPr>
                    </a:p>
                    <a:p>
                      <a:pPr marL="0" lvl="0" indent="0" algn="l" rtl="0">
                        <a:lnSpc>
                          <a:spcPct val="115000"/>
                        </a:lnSpc>
                        <a:spcBef>
                          <a:spcPts val="1200"/>
                        </a:spcBef>
                        <a:spcAft>
                          <a:spcPts val="1200"/>
                        </a:spcAft>
                        <a:buNone/>
                      </a:pP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900">
                          <a:latin typeface="Trebuchet MS"/>
                          <a:ea typeface="Trebuchet MS"/>
                          <a:cs typeface="Trebuchet MS"/>
                          <a:sym typeface="Trebuchet MS"/>
                        </a:rPr>
                        <a:t>New language: </a:t>
                      </a: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r>
                        <a:rPr lang="en-US" sz="1900">
                          <a:latin typeface="Trebuchet MS"/>
                          <a:ea typeface="Trebuchet MS"/>
                          <a:cs typeface="Trebuchet MS"/>
                          <a:sym typeface="Trebuchet MS"/>
                        </a:rPr>
                        <a:t>MOP are required to ensure representation of diverse experiences and perspectives including, but not limited to racial, ethnic, language, religions, and gender groups and inclusion of content that represents, validates, and affirms diverse groups from different rings of culture.</a:t>
                      </a: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r>
                        <a:rPr lang="en-US" sz="1900">
                          <a:latin typeface="Trebuchet MS"/>
                          <a:ea typeface="Trebuchet MS"/>
                          <a:cs typeface="Trebuchet MS"/>
                          <a:sym typeface="Trebuchet MS"/>
                        </a:rPr>
                        <a:t/>
                      </a:r>
                      <a:br>
                        <a:rPr lang="en-US" sz="1900">
                          <a:latin typeface="Trebuchet MS"/>
                          <a:ea typeface="Trebuchet MS"/>
                          <a:cs typeface="Trebuchet MS"/>
                          <a:sym typeface="Trebuchet MS"/>
                        </a:rPr>
                      </a:b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Proposed Revisions</a:t>
            </a:r>
            <a:endParaRPr/>
          </a:p>
        </p:txBody>
      </p:sp>
      <p:graphicFrame>
        <p:nvGraphicFramePr>
          <p:cNvPr id="186" name="Google Shape;186;p24"/>
          <p:cNvGraphicFramePr/>
          <p:nvPr/>
        </p:nvGraphicFramePr>
        <p:xfrm>
          <a:off x="711350" y="1408150"/>
          <a:ext cx="11366350" cy="5280600"/>
        </p:xfrm>
        <a:graphic>
          <a:graphicData uri="http://schemas.openxmlformats.org/drawingml/2006/table">
            <a:tbl>
              <a:tblPr>
                <a:noFill/>
                <a:tableStyleId>{15D61DCA-2CC8-463E-A9D7-9098E3F0A3D8}</a:tableStyleId>
              </a:tblPr>
              <a:tblGrid>
                <a:gridCol w="1721275">
                  <a:extLst>
                    <a:ext uri="{9D8B030D-6E8A-4147-A177-3AD203B41FA5}">
                      <a16:colId xmlns:a16="http://schemas.microsoft.com/office/drawing/2014/main" val="20000"/>
                    </a:ext>
                  </a:extLst>
                </a:gridCol>
                <a:gridCol w="3582125">
                  <a:extLst>
                    <a:ext uri="{9D8B030D-6E8A-4147-A177-3AD203B41FA5}">
                      <a16:colId xmlns:a16="http://schemas.microsoft.com/office/drawing/2014/main" val="20001"/>
                    </a:ext>
                  </a:extLst>
                </a:gridCol>
                <a:gridCol w="6062950">
                  <a:extLst>
                    <a:ext uri="{9D8B030D-6E8A-4147-A177-3AD203B41FA5}">
                      <a16:colId xmlns:a16="http://schemas.microsoft.com/office/drawing/2014/main" val="20002"/>
                    </a:ext>
                  </a:extLst>
                </a:gridCol>
              </a:tblGrid>
              <a:tr h="754350">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Topic</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Original</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1200"/>
                        </a:spcBef>
                        <a:spcAft>
                          <a:spcPts val="1200"/>
                        </a:spcAft>
                        <a:buNone/>
                      </a:pPr>
                      <a:r>
                        <a:rPr lang="en-US" sz="2600" b="1">
                          <a:latin typeface="Trebuchet MS"/>
                          <a:ea typeface="Trebuchet MS"/>
                          <a:cs typeface="Trebuchet MS"/>
                          <a:sym typeface="Trebuchet MS"/>
                        </a:rPr>
                        <a:t>Recommended Change</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744300">
                <a:tc>
                  <a:txBody>
                    <a:bodyPr/>
                    <a:lstStyle/>
                    <a:p>
                      <a:pPr marL="0" lvl="0" indent="0" algn="l" rtl="0">
                        <a:lnSpc>
                          <a:spcPct val="115000"/>
                        </a:lnSpc>
                        <a:spcBef>
                          <a:spcPts val="0"/>
                        </a:spcBef>
                        <a:spcAft>
                          <a:spcPts val="1200"/>
                        </a:spcAft>
                        <a:buNone/>
                      </a:pPr>
                      <a:r>
                        <a:rPr lang="en-US" sz="2600" b="1">
                          <a:latin typeface="Trebuchet MS"/>
                          <a:ea typeface="Trebuchet MS"/>
                          <a:cs typeface="Trebuchet MS"/>
                          <a:sym typeface="Trebuchet MS"/>
                        </a:rPr>
                        <a:t>Student Services</a:t>
                      </a:r>
                      <a:endParaRPr sz="2600" b="1">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1200"/>
                        </a:spcAft>
                        <a:buNone/>
                      </a:pPr>
                      <a:r>
                        <a:rPr lang="en-US" sz="1900">
                          <a:latin typeface="Trebuchet MS"/>
                          <a:ea typeface="Trebuchet MS"/>
                          <a:cs typeface="Trebuchet MS"/>
                          <a:sym typeface="Trebuchet MS"/>
                        </a:rPr>
                        <a:t>Students with special needs, including students with disabilities, students with limited English proficiency, students with financial limitations, students from traditionally underrepresented groups, and others, are not excluded from participating in courses provided by the multidivision online provider.</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900">
                          <a:latin typeface="Trebuchet MS"/>
                          <a:ea typeface="Trebuchet MS"/>
                          <a:cs typeface="Trebuchet MS"/>
                          <a:sym typeface="Trebuchet MS"/>
                        </a:rPr>
                        <a:t>Expanded language:</a:t>
                      </a:r>
                      <a:endParaRPr sz="1900">
                        <a:latin typeface="Trebuchet MS"/>
                        <a:ea typeface="Trebuchet MS"/>
                        <a:cs typeface="Trebuchet MS"/>
                        <a:sym typeface="Trebuchet MS"/>
                      </a:endParaRPr>
                    </a:p>
                    <a:p>
                      <a:pPr marL="0" lvl="0" indent="0" algn="l" rtl="0">
                        <a:lnSpc>
                          <a:spcPct val="100000"/>
                        </a:lnSpc>
                        <a:spcBef>
                          <a:spcPts val="0"/>
                        </a:spcBef>
                        <a:spcAft>
                          <a:spcPts val="0"/>
                        </a:spcAft>
                        <a:buNone/>
                      </a:pPr>
                      <a:r>
                        <a:rPr lang="en-US" sz="1900">
                          <a:latin typeface="Trebuchet MS"/>
                          <a:ea typeface="Trebuchet MS"/>
                          <a:cs typeface="Trebuchet MS"/>
                          <a:sym typeface="Trebuchet MS"/>
                        </a:rPr>
                        <a:t>While the responsible school division is required to provide services and counseling for special populations, including students with disabilities, English Learners, gifted, minorities, and/or economically disadvantaged, the provider must work collaboratively with the school division in order to provide these services. Provision of services for these and all students must be clearly stated in the contract between the MOP and the contracting school division. Students shall not be excluded from participating in courses provided by the MOP. The provider must ensure equity-related policies and practices in the Commonwealth of Virginia for </a:t>
                      </a:r>
                      <a:br>
                        <a:rPr lang="en-US" sz="1900">
                          <a:latin typeface="Trebuchet MS"/>
                          <a:ea typeface="Trebuchet MS"/>
                          <a:cs typeface="Trebuchet MS"/>
                          <a:sym typeface="Trebuchet MS"/>
                        </a:rPr>
                      </a:br>
                      <a:r>
                        <a:rPr lang="en-US" sz="1900">
                          <a:latin typeface="Trebuchet MS"/>
                          <a:ea typeface="Trebuchet MS"/>
                          <a:cs typeface="Trebuchet MS"/>
                          <a:sym typeface="Trebuchet MS"/>
                        </a:rPr>
                        <a:t>providing access to all students.</a:t>
                      </a:r>
                      <a:endParaRPr sz="1900">
                        <a:latin typeface="Trebuchet MS"/>
                        <a:ea typeface="Trebuchet MS"/>
                        <a:cs typeface="Trebuchet MS"/>
                        <a:sym typeface="Trebuchet M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822</Words>
  <Application>Microsoft Office PowerPoint</Application>
  <PresentationFormat>Widescreen</PresentationFormat>
  <Paragraphs>93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Office Theme</vt:lpstr>
      <vt:lpstr>First Review of Revisions to the Approval Process for Multidivision Online Providers in Virginia</vt:lpstr>
      <vt:lpstr>Background</vt:lpstr>
      <vt:lpstr>Factors for Review and Revision</vt:lpstr>
      <vt:lpstr>SUMMARY OF PROPOSED REVISIONS</vt:lpstr>
      <vt:lpstr>Proposed Revisions</vt:lpstr>
      <vt:lpstr>Proposed Revisions</vt:lpstr>
      <vt:lpstr>Proposed Revisions</vt:lpstr>
      <vt:lpstr>Proposed Revisions</vt:lpstr>
      <vt:lpstr>Proposed Revisions</vt:lpstr>
      <vt:lpstr>Proposed Revisions</vt:lpstr>
      <vt:lpstr>Proposed Revisions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Review of Revisions to the Approval Process for Multidivision Online Providers in Virginia</dc:title>
  <dc:creator>Webb, Emily (DOE)</dc:creator>
  <cp:lastModifiedBy>Webb, Emily (DOE)</cp:lastModifiedBy>
  <cp:revision>3</cp:revision>
  <dcterms:modified xsi:type="dcterms:W3CDTF">2021-01-26T17:42:41Z</dcterms:modified>
</cp:coreProperties>
</file>