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 id="2147483690" r:id="rId3"/>
    <p:sldMasterId id="2147483705" r:id="rId4"/>
    <p:sldMasterId id="2147483718" r:id="rId5"/>
  </p:sldMasterIdLst>
  <p:notesMasterIdLst>
    <p:notesMasterId r:id="rId6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x="9144000" cy="5143500" type="screen16x9"/>
  <p:notesSz cx="6858000" cy="9144000"/>
  <p:embeddedFontLst>
    <p:embeddedFont>
      <p:font typeface="Helvetica Neue" panose="020B0604020202020204" charset="0"/>
      <p:regular r:id="rId67"/>
      <p:bold r:id="rId68"/>
      <p:italic r:id="rId69"/>
      <p:boldItalic r:id="rId70"/>
    </p:embeddedFont>
    <p:embeddedFont>
      <p:font typeface="Calibri" panose="020F0502020204030204" pitchFamily="34" charset="0"/>
      <p:regular r:id="rId71"/>
      <p:bold r:id="rId72"/>
      <p:italic r:id="rId73"/>
      <p:boldItalic r:id="rId74"/>
    </p:embeddedFont>
    <p:embeddedFont>
      <p:font typeface="Roboto" panose="020B0604020202020204" charset="0"/>
      <p:regular r:id="rId75"/>
      <p:bold r:id="rId76"/>
      <p:italic r:id="rId77"/>
      <p:boldItalic r:id="rId78"/>
    </p:embeddedFont>
    <p:embeddedFont>
      <p:font typeface="Proxima Nova" panose="020B0604020202020204" charset="0"/>
      <p:regular r:id="rId79"/>
      <p:bold r:id="rId80"/>
      <p:italic r:id="rId81"/>
      <p:boldItalic r:id="rId82"/>
    </p:embeddedFont>
    <p:embeddedFont>
      <p:font typeface="Open Sans Light" panose="020B0604020202020204" charset="0"/>
      <p:regular r:id="rId83"/>
      <p:bold r:id="rId84"/>
      <p:italic r:id="rId85"/>
      <p:boldItalic r:id="rId86"/>
    </p:embeddedFont>
    <p:embeddedFont>
      <p:font typeface="Trebuchet MS" panose="020B0603020202020204"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gIk4aZ0Y5/GoRlkhK4JTUS9ltN/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All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C894AA-7360-41C5-B1CF-E74DA9271BA4}">
  <a:tblStyle styleId="{84C894AA-7360-41C5-B1CF-E74DA9271BA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DA29BA2-57DB-4670-9781-5731A461584D}"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8EC"/>
          </a:solidFill>
        </a:fill>
      </a:tcStyle>
    </a:wholeTbl>
    <a:band1H>
      <a:tcTxStyle b="off" i="off"/>
      <a:tcStyle>
        <a:tcBdr/>
        <a:fill>
          <a:solidFill>
            <a:srgbClr val="CBCED8"/>
          </a:solidFill>
        </a:fill>
      </a:tcStyle>
    </a:band1H>
    <a:band2H>
      <a:tcTxStyle b="off" i="off"/>
      <a:tcStyle>
        <a:tcBdr/>
      </a:tcStyle>
    </a:band2H>
    <a:band1V>
      <a:tcTxStyle b="off" i="off"/>
      <a:tcStyle>
        <a:tcBdr/>
        <a:fill>
          <a:solidFill>
            <a:srgbClr val="CBCED8"/>
          </a:solidFill>
        </a:fill>
      </a:tcStyle>
    </a:band1V>
    <a:band2V>
      <a:tcTxStyle b="off" i="off"/>
      <a:tcStyle>
        <a:tcBdr/>
      </a:tcStyle>
    </a:band2V>
    <a:lastCol>
      <a:tcTxStyle b="on" i="off">
        <a:font>
          <a:latin typeface="Calibri"/>
          <a:ea typeface="Calibri"/>
          <a:cs typeface="Calibri"/>
        </a:font>
        <a:srgbClr val="FFFFFF"/>
      </a:tcTxStyle>
      <a:tcStyle>
        <a:tcBdr/>
        <a:fill>
          <a:solidFill>
            <a:srgbClr val="1E4882"/>
          </a:solidFill>
        </a:fill>
      </a:tcStyle>
    </a:lastCol>
    <a:firstCol>
      <a:tcTxStyle b="on" i="off">
        <a:font>
          <a:latin typeface="Calibri"/>
          <a:ea typeface="Calibri"/>
          <a:cs typeface="Calibri"/>
        </a:font>
        <a:srgbClr val="FFFFFF"/>
      </a:tcTxStyle>
      <a:tcStyle>
        <a:tcBdr/>
        <a:fill>
          <a:solidFill>
            <a:srgbClr val="1E488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1E4882"/>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1E4882"/>
          </a:solidFill>
        </a:fill>
      </a:tcStyle>
    </a:firstRow>
    <a:neCell>
      <a:tcTxStyle b="off" i="off"/>
      <a:tcStyle>
        <a:tcBdr/>
      </a:tcStyle>
    </a:neCell>
    <a:nwCell>
      <a:tcTxStyle b="off" i="off"/>
      <a:tcStyle>
        <a:tcBdr/>
      </a:tcStyle>
    </a:nwCell>
  </a:tblStyle>
  <a:tblStyle styleId="{CA395592-C8F0-413D-82BD-E2093F3454B2}"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7FC06A0-6D80-47DA-B37A-C2C93FC19CA7}"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3" autoAdjust="0"/>
  </p:normalViewPr>
  <p:slideViewPr>
    <p:cSldViewPr snapToGrid="0">
      <p:cViewPr varScale="1">
        <p:scale>
          <a:sx n="85" d="100"/>
          <a:sy n="85" d="100"/>
        </p:scale>
        <p:origin x="74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font" Target="fonts/font2.fntdata"/><Relationship Id="rId84" Type="http://schemas.openxmlformats.org/officeDocument/2006/relationships/font" Target="fonts/font18.fntdata"/><Relationship Id="rId89" Type="http://schemas.openxmlformats.org/officeDocument/2006/relationships/font" Target="fonts/font23.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Master" Target="slideMasters/slideMaster5.xml"/><Relationship Id="rId90" Type="http://schemas.openxmlformats.org/officeDocument/2006/relationships/font" Target="fonts/font24.fntdata"/><Relationship Id="rId95"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font" Target="fonts/font3.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font" Target="fonts/font19.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font" Target="fonts/font22.fntdata"/><Relationship Id="rId91" Type="http://customschemas.google.com/relationships/presentationmetadata" Target="meta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font" Target="fonts/font20.fntdata"/><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0.fntdata"/><Relationship Id="rId7" Type="http://schemas.openxmlformats.org/officeDocument/2006/relationships/slide" Target="slides/slide2.xml"/><Relationship Id="rId71" Type="http://schemas.openxmlformats.org/officeDocument/2006/relationships/font" Target="fonts/font5.fntdata"/><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notesMaster" Target="notesMasters/notesMaster1.xml"/><Relationship Id="rId87" Type="http://schemas.openxmlformats.org/officeDocument/2006/relationships/font" Target="fonts/font21.fntdata"/><Relationship Id="rId61" Type="http://schemas.openxmlformats.org/officeDocument/2006/relationships/slide" Target="slides/slide56.xml"/><Relationship Id="rId82" Type="http://schemas.openxmlformats.org/officeDocument/2006/relationships/font" Target="fonts/font16.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3" name="Google Shape;5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49" name="Google Shape;64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50" dirty="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7" name="Google Shape;687;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88" name="Google Shape;688;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1" name="Google Shape;7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1e0f8ff7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1e0f8ff7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719" name="Google Shape;71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1" name="Google Shape;73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6" name="Google Shape;746;p2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dirty="0">
              <a:latin typeface="Trebuchet MS"/>
              <a:ea typeface="Trebuchet MS"/>
              <a:cs typeface="Trebuchet MS"/>
              <a:sym typeface="Trebuchet MS"/>
            </a:endParaRPr>
          </a:p>
        </p:txBody>
      </p:sp>
      <p:sp>
        <p:nvSpPr>
          <p:cNvPr id="747" name="Google Shape;74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7" name="Google Shape;757;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dirty="0">
              <a:latin typeface="Trebuchet MS"/>
              <a:ea typeface="Trebuchet MS"/>
              <a:cs typeface="Trebuchet MS"/>
              <a:sym typeface="Trebuchet MS"/>
            </a:endParaRPr>
          </a:p>
        </p:txBody>
      </p:sp>
      <p:sp>
        <p:nvSpPr>
          <p:cNvPr id="758" name="Google Shape;758;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Google Shape;78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98" name="Google Shape;79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e0f8ff70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e0f8ff70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dirty="0"/>
          </a:p>
        </p:txBody>
      </p:sp>
      <p:sp>
        <p:nvSpPr>
          <p:cNvPr id="811" name="Google Shape;811;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300" b="0" i="0" u="none" strike="noStrike" cap="none">
                <a:solidFill>
                  <a:srgbClr val="000000"/>
                </a:solidFill>
                <a:latin typeface="Calibri"/>
                <a:ea typeface="Calibri"/>
                <a:cs typeface="Calibri"/>
                <a:sym typeface="Calibri"/>
              </a:rPr>
              <a:t>30</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0" name="Google Shape;82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0" name="Google Shape;83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500" dirty="0"/>
          </a:p>
          <a:p>
            <a:pPr marL="0" lvl="0" indent="0" algn="l" rtl="0">
              <a:lnSpc>
                <a:spcPct val="100000"/>
              </a:lnSpc>
              <a:spcBef>
                <a:spcPts val="0"/>
              </a:spcBef>
              <a:spcAft>
                <a:spcPts val="0"/>
              </a:spcAft>
              <a:buSzPts val="1100"/>
              <a:buNone/>
            </a:pPr>
            <a:endParaRPr sz="13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8" name="Google Shape;8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4" name="Google Shape;84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6" name="Google Shape;90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4" name="Google Shape;91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0" name="Google Shape;93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8" name="Google Shape;93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8" name="Google Shape;94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7" name="Google Shape;95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5" name="Google Shape;96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8" name="Google Shape;102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4" name="Google Shape;103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0" name="Google Shape;104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 name="Google Shape;104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11e0f8ff70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4" name="Google Shape;1054;g11e0f8ff708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11e0f8ff7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0" name="Google Shape;1060;g11e0f8ff708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6" name="Google Shape;1066;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2" name="Google Shape;107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9" name="Google Shape;107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8" name="Google Shape;108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Kris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6" name="Google Shape;110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5" name="Google Shape;111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3" name="Google Shape;1133;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1" name="Google Shape;1141;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9" name="Google Shape;114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6" name="Google Shape;1156;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
        <p:cNvGrpSpPr/>
        <p:nvPr/>
      </p:nvGrpSpPr>
      <p:grpSpPr>
        <a:xfrm>
          <a:off x="0" y="0"/>
          <a:ext cx="0" cy="0"/>
          <a:chOff x="0" y="0"/>
          <a:chExt cx="0" cy="0"/>
        </a:xfrm>
      </p:grpSpPr>
      <p:sp>
        <p:nvSpPr>
          <p:cNvPr id="13" name="Google Shape;13;p5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5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58"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65"/>
        <p:cNvGrpSpPr/>
        <p:nvPr/>
      </p:nvGrpSpPr>
      <p:grpSpPr>
        <a:xfrm>
          <a:off x="0" y="0"/>
          <a:ext cx="0" cy="0"/>
          <a:chOff x="0" y="0"/>
          <a:chExt cx="0" cy="0"/>
        </a:xfrm>
      </p:grpSpPr>
      <p:sp>
        <p:nvSpPr>
          <p:cNvPr id="66" name="Google Shape;66;p8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8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68" name="Google Shape;68;p8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8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8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80"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72"/>
        <p:cNvGrpSpPr/>
        <p:nvPr/>
      </p:nvGrpSpPr>
      <p:grpSpPr>
        <a:xfrm>
          <a:off x="0" y="0"/>
          <a:ext cx="0" cy="0"/>
          <a:chOff x="0" y="0"/>
          <a:chExt cx="0" cy="0"/>
        </a:xfrm>
      </p:grpSpPr>
      <p:sp>
        <p:nvSpPr>
          <p:cNvPr id="73" name="Google Shape;73;p8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8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5" name="Google Shape;75;p8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8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8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81"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8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82"/>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2" name="Google Shape;82;p82"/>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8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82"/>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8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8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82"/>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88" name="Google Shape;88;p8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9" name="Google Shape;89;p8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8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8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83"/>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8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5" name="Google Shape;95;p8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8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84"/>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9" name="Google Shape;99;p84"/>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0" name="Google Shape;100;p8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8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84"/>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8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4" name="Google Shape;104;p8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5"/>
        <p:cNvGrpSpPr/>
        <p:nvPr/>
      </p:nvGrpSpPr>
      <p:grpSpPr>
        <a:xfrm>
          <a:off x="0" y="0"/>
          <a:ext cx="0" cy="0"/>
          <a:chOff x="0" y="0"/>
          <a:chExt cx="0" cy="0"/>
        </a:xfrm>
      </p:grpSpPr>
      <p:sp>
        <p:nvSpPr>
          <p:cNvPr id="106" name="Google Shape;106;p8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85"/>
          <p:cNvSpPr>
            <a:spLocks noGrp="1"/>
          </p:cNvSpPr>
          <p:nvPr>
            <p:ph type="pic" idx="2"/>
          </p:nvPr>
        </p:nvSpPr>
        <p:spPr>
          <a:xfrm>
            <a:off x="3887391" y="740569"/>
            <a:ext cx="4629000" cy="3655200"/>
          </a:xfrm>
          <a:prstGeom prst="rect">
            <a:avLst/>
          </a:prstGeom>
          <a:noFill/>
          <a:ln>
            <a:noFill/>
          </a:ln>
        </p:spPr>
      </p:sp>
      <p:sp>
        <p:nvSpPr>
          <p:cNvPr id="108" name="Google Shape;108;p85"/>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9" name="Google Shape;109;p8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8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85"/>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8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3" name="Google Shape;113;p8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8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8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8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8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8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8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1" name="Google Shape;121;p8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2"/>
        <p:cNvGrpSpPr/>
        <p:nvPr/>
      </p:nvGrpSpPr>
      <p:grpSpPr>
        <a:xfrm>
          <a:off x="0" y="0"/>
          <a:ext cx="0" cy="0"/>
          <a:chOff x="0" y="0"/>
          <a:chExt cx="0" cy="0"/>
        </a:xfrm>
      </p:grpSpPr>
      <p:sp>
        <p:nvSpPr>
          <p:cNvPr id="123" name="Google Shape;123;p87"/>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8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8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8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8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8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9" name="Google Shape;129;p8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0"/>
        <p:cNvGrpSpPr/>
        <p:nvPr/>
      </p:nvGrpSpPr>
      <p:grpSpPr>
        <a:xfrm>
          <a:off x="0" y="0"/>
          <a:ext cx="0" cy="0"/>
          <a:chOff x="0" y="0"/>
          <a:chExt cx="0" cy="0"/>
        </a:xfrm>
      </p:grpSpPr>
      <p:sp>
        <p:nvSpPr>
          <p:cNvPr id="131" name="Google Shape;131;p88"/>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88"/>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33" name="Google Shape;133;p88"/>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34" name="Google Shape;134;p88"/>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5"/>
        <p:cNvGrpSpPr/>
        <p:nvPr/>
      </p:nvGrpSpPr>
      <p:grpSpPr>
        <a:xfrm>
          <a:off x="0" y="0"/>
          <a:ext cx="0" cy="0"/>
          <a:chOff x="0" y="0"/>
          <a:chExt cx="0" cy="0"/>
        </a:xfrm>
      </p:grpSpPr>
      <p:sp>
        <p:nvSpPr>
          <p:cNvPr id="136" name="Google Shape;136;p89"/>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7" name="Google Shape;137;p8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6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6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6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6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61"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138"/>
        <p:cNvGrpSpPr/>
        <p:nvPr/>
      </p:nvGrpSpPr>
      <p:grpSpPr>
        <a:xfrm>
          <a:off x="0" y="0"/>
          <a:ext cx="0" cy="0"/>
          <a:chOff x="0" y="0"/>
          <a:chExt cx="0" cy="0"/>
        </a:xfrm>
      </p:grpSpPr>
      <p:sp>
        <p:nvSpPr>
          <p:cNvPr id="139" name="Google Shape;139;p90"/>
          <p:cNvSpPr txBox="1">
            <a:spLocks noGrp="1"/>
          </p:cNvSpPr>
          <p:nvPr>
            <p:ph type="body" idx="1"/>
          </p:nvPr>
        </p:nvSpPr>
        <p:spPr>
          <a:xfrm>
            <a:off x="450503" y="4447448"/>
            <a:ext cx="8239200" cy="239100"/>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40" name="Google Shape;140;p90"/>
          <p:cNvSpPr txBox="1">
            <a:spLocks noGrp="1"/>
          </p:cNvSpPr>
          <p:nvPr>
            <p:ph type="title"/>
          </p:nvPr>
        </p:nvSpPr>
        <p:spPr>
          <a:xfrm>
            <a:off x="452436" y="965622"/>
            <a:ext cx="8239200" cy="1743000"/>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000000"/>
              </a:buClr>
              <a:buSzPts val="4400"/>
              <a:buFont typeface="Helvetica Neue"/>
              <a:buNone/>
              <a:defRPr sz="4400"/>
            </a:lvl1pPr>
            <a:lvl2pPr lvl="1" algn="l">
              <a:lnSpc>
                <a:spcPct val="80000"/>
              </a:lnSpc>
              <a:spcBef>
                <a:spcPts val="0"/>
              </a:spcBef>
              <a:spcAft>
                <a:spcPts val="0"/>
              </a:spcAft>
              <a:buClr>
                <a:srgbClr val="000000"/>
              </a:buClr>
              <a:buSzPts val="700"/>
              <a:buNone/>
              <a:defRPr/>
            </a:lvl2pPr>
            <a:lvl3pPr lvl="2" algn="l">
              <a:lnSpc>
                <a:spcPct val="80000"/>
              </a:lnSpc>
              <a:spcBef>
                <a:spcPts val="0"/>
              </a:spcBef>
              <a:spcAft>
                <a:spcPts val="0"/>
              </a:spcAft>
              <a:buClr>
                <a:srgbClr val="000000"/>
              </a:buClr>
              <a:buSzPts val="700"/>
              <a:buNone/>
              <a:defRPr/>
            </a:lvl3pPr>
            <a:lvl4pPr lvl="3" algn="l">
              <a:lnSpc>
                <a:spcPct val="80000"/>
              </a:lnSpc>
              <a:spcBef>
                <a:spcPts val="0"/>
              </a:spcBef>
              <a:spcAft>
                <a:spcPts val="0"/>
              </a:spcAft>
              <a:buClr>
                <a:srgbClr val="000000"/>
              </a:buClr>
              <a:buSzPts val="700"/>
              <a:buNone/>
              <a:defRPr/>
            </a:lvl4pPr>
            <a:lvl5pPr lvl="4" algn="l">
              <a:lnSpc>
                <a:spcPct val="80000"/>
              </a:lnSpc>
              <a:spcBef>
                <a:spcPts val="0"/>
              </a:spcBef>
              <a:spcAft>
                <a:spcPts val="0"/>
              </a:spcAft>
              <a:buClr>
                <a:srgbClr val="000000"/>
              </a:buClr>
              <a:buSzPts val="700"/>
              <a:buNone/>
              <a:defRPr/>
            </a:lvl5pPr>
            <a:lvl6pPr lvl="5" algn="l">
              <a:lnSpc>
                <a:spcPct val="80000"/>
              </a:lnSpc>
              <a:spcBef>
                <a:spcPts val="0"/>
              </a:spcBef>
              <a:spcAft>
                <a:spcPts val="0"/>
              </a:spcAft>
              <a:buClr>
                <a:srgbClr val="000000"/>
              </a:buClr>
              <a:buSzPts val="700"/>
              <a:buNone/>
              <a:defRPr/>
            </a:lvl6pPr>
            <a:lvl7pPr lvl="6" algn="l">
              <a:lnSpc>
                <a:spcPct val="80000"/>
              </a:lnSpc>
              <a:spcBef>
                <a:spcPts val="0"/>
              </a:spcBef>
              <a:spcAft>
                <a:spcPts val="0"/>
              </a:spcAft>
              <a:buClr>
                <a:srgbClr val="000000"/>
              </a:buClr>
              <a:buSzPts val="700"/>
              <a:buNone/>
              <a:defRPr/>
            </a:lvl7pPr>
            <a:lvl8pPr lvl="7" algn="l">
              <a:lnSpc>
                <a:spcPct val="80000"/>
              </a:lnSpc>
              <a:spcBef>
                <a:spcPts val="0"/>
              </a:spcBef>
              <a:spcAft>
                <a:spcPts val="0"/>
              </a:spcAft>
              <a:buClr>
                <a:srgbClr val="000000"/>
              </a:buClr>
              <a:buSzPts val="700"/>
              <a:buNone/>
              <a:defRPr/>
            </a:lvl8pPr>
            <a:lvl9pPr lvl="8" algn="l">
              <a:lnSpc>
                <a:spcPct val="80000"/>
              </a:lnSpc>
              <a:spcBef>
                <a:spcPts val="0"/>
              </a:spcBef>
              <a:spcAft>
                <a:spcPts val="0"/>
              </a:spcAft>
              <a:buClr>
                <a:srgbClr val="000000"/>
              </a:buClr>
              <a:buSzPts val="700"/>
              <a:buNone/>
              <a:defRPr/>
            </a:lvl9pPr>
          </a:lstStyle>
          <a:p>
            <a:endParaRPr/>
          </a:p>
        </p:txBody>
      </p:sp>
      <p:sp>
        <p:nvSpPr>
          <p:cNvPr id="141" name="Google Shape;141;p90"/>
          <p:cNvSpPr txBox="1">
            <a:spLocks noGrp="1"/>
          </p:cNvSpPr>
          <p:nvPr>
            <p:ph type="body" idx="2"/>
          </p:nvPr>
        </p:nvSpPr>
        <p:spPr>
          <a:xfrm>
            <a:off x="450503" y="2708696"/>
            <a:ext cx="8239200" cy="714300"/>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28600" algn="l">
              <a:lnSpc>
                <a:spcPct val="100000"/>
              </a:lnSpc>
              <a:spcBef>
                <a:spcPts val="0"/>
              </a:spcBef>
              <a:spcAft>
                <a:spcPts val="0"/>
              </a:spcAft>
              <a:buClr>
                <a:srgbClr val="000000"/>
              </a:buClr>
              <a:buSzPts val="2100"/>
              <a:buFont typeface="Helvetica Neue"/>
              <a:buNone/>
              <a:defRPr sz="2100" b="1"/>
            </a:lvl2pPr>
            <a:lvl3pPr marL="1371600" lvl="2" indent="-228600" algn="l">
              <a:lnSpc>
                <a:spcPct val="100000"/>
              </a:lnSpc>
              <a:spcBef>
                <a:spcPts val="0"/>
              </a:spcBef>
              <a:spcAft>
                <a:spcPts val="0"/>
              </a:spcAft>
              <a:buClr>
                <a:srgbClr val="000000"/>
              </a:buClr>
              <a:buSzPts val="2100"/>
              <a:buFont typeface="Helvetica Neue"/>
              <a:buNone/>
              <a:defRPr sz="2100" b="1"/>
            </a:lvl3pPr>
            <a:lvl4pPr marL="1828800" lvl="3" indent="-228600" algn="l">
              <a:lnSpc>
                <a:spcPct val="100000"/>
              </a:lnSpc>
              <a:spcBef>
                <a:spcPts val="0"/>
              </a:spcBef>
              <a:spcAft>
                <a:spcPts val="0"/>
              </a:spcAft>
              <a:buClr>
                <a:srgbClr val="000000"/>
              </a:buClr>
              <a:buSzPts val="2100"/>
              <a:buFont typeface="Helvetica Neue"/>
              <a:buNone/>
              <a:defRPr sz="2100" b="1"/>
            </a:lvl4pPr>
            <a:lvl5pPr marL="2286000" lvl="4" indent="-228600" algn="l">
              <a:lnSpc>
                <a:spcPct val="100000"/>
              </a:lnSpc>
              <a:spcBef>
                <a:spcPts val="0"/>
              </a:spcBef>
              <a:spcAft>
                <a:spcPts val="0"/>
              </a:spcAft>
              <a:buClr>
                <a:srgbClr val="000000"/>
              </a:buClr>
              <a:buSzPts val="2100"/>
              <a:buFont typeface="Helvetica Neue"/>
              <a:buNone/>
              <a:defRPr sz="2100" b="1"/>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42" name="Google Shape;142;p90"/>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143"/>
        <p:cNvGrpSpPr/>
        <p:nvPr/>
      </p:nvGrpSpPr>
      <p:grpSpPr>
        <a:xfrm>
          <a:off x="0" y="0"/>
          <a:ext cx="0" cy="0"/>
          <a:chOff x="0" y="0"/>
          <a:chExt cx="0" cy="0"/>
        </a:xfrm>
      </p:grpSpPr>
      <p:sp>
        <p:nvSpPr>
          <p:cNvPr id="144" name="Google Shape;144;p91"/>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SzPts val="3300"/>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91"/>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SzPts val="2100"/>
              <a:buNone/>
              <a:defRPr sz="1200" b="1" i="0">
                <a:solidFill>
                  <a:srgbClr val="E5E0E0"/>
                </a:solidFill>
                <a:latin typeface="Calibri"/>
                <a:ea typeface="Calibri"/>
                <a:cs typeface="Calibri"/>
                <a:sym typeface="Calibri"/>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46" name="Google Shape;146;p91"/>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47" name="Google Shape;147;p91"/>
          <p:cNvSpPr txBox="1">
            <a:spLocks noGrp="1"/>
          </p:cNvSpPr>
          <p:nvPr>
            <p:ph type="body" idx="2"/>
          </p:nvPr>
        </p:nvSpPr>
        <p:spPr>
          <a:xfrm>
            <a:off x="3617042" y="1085022"/>
            <a:ext cx="4882800" cy="3904200"/>
          </a:xfrm>
          <a:prstGeom prst="rect">
            <a:avLst/>
          </a:prstGeom>
          <a:noFill/>
          <a:ln>
            <a:noFill/>
          </a:ln>
        </p:spPr>
        <p:txBody>
          <a:bodyPr spcFirstLastPara="1" wrap="square" lIns="68575" tIns="34275" rIns="68575" bIns="34275" anchor="t" anchorCtr="0">
            <a:normAutofit/>
          </a:bodyPr>
          <a:lstStyle>
            <a:lvl1pPr marL="457200" lvl="0" indent="-361950" algn="l">
              <a:lnSpc>
                <a:spcPct val="107500"/>
              </a:lnSpc>
              <a:spcBef>
                <a:spcPts val="900"/>
              </a:spcBef>
              <a:spcAft>
                <a:spcPts val="0"/>
              </a:spcAft>
              <a:buClr>
                <a:schemeClr val="accent2"/>
              </a:buClr>
              <a:buSzPts val="2100"/>
              <a:buFont typeface="Noto Sans Symbols"/>
              <a:buChar char="▪"/>
              <a:defRPr sz="1800" b="0" i="0">
                <a:solidFill>
                  <a:srgbClr val="3F3F3F"/>
                </a:solidFill>
                <a:latin typeface="Proxima Nova"/>
                <a:ea typeface="Proxima Nova"/>
                <a:cs typeface="Proxima Nova"/>
                <a:sym typeface="Proxima Nova"/>
              </a:defRPr>
            </a:lvl1pPr>
            <a:lvl2pPr marL="914400" lvl="1"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23850" algn="l">
              <a:lnSpc>
                <a:spcPct val="117272"/>
              </a:lnSpc>
              <a:spcBef>
                <a:spcPts val="900"/>
              </a:spcBef>
              <a:spcAft>
                <a:spcPts val="0"/>
              </a:spcAft>
              <a:buClr>
                <a:schemeClr val="accent2"/>
              </a:buClr>
              <a:buSzPts val="1500"/>
              <a:buFont typeface="Noto Sans Symbols"/>
              <a:buChar char="▪"/>
              <a:defRPr sz="1700" b="0" i="0">
                <a:solidFill>
                  <a:srgbClr val="3F3F3F"/>
                </a:solidFill>
                <a:latin typeface="Proxima Nova"/>
                <a:ea typeface="Proxima Nova"/>
                <a:cs typeface="Proxima Nova"/>
                <a:sym typeface="Proxima Nova"/>
              </a:defRPr>
            </a:lvl3pPr>
            <a:lvl4pPr marL="1828800" lvl="3" indent="-317500" algn="l">
              <a:lnSpc>
                <a:spcPct val="143333"/>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17500" algn="l">
              <a:lnSpc>
                <a:spcPct val="161250"/>
              </a:lnSpc>
              <a:spcBef>
                <a:spcPts val="900"/>
              </a:spcBef>
              <a:spcAft>
                <a:spcPts val="0"/>
              </a:spcAft>
              <a:buClr>
                <a:schemeClr val="accent2"/>
              </a:buClr>
              <a:buSzPts val="1400"/>
              <a:buFont typeface="Noto Sans Symbols"/>
              <a:buChar char="▪"/>
              <a:defRPr sz="1200" b="0" i="0">
                <a:solidFill>
                  <a:srgbClr val="3F3F3F"/>
                </a:solidFill>
                <a:latin typeface="Proxima Nova"/>
                <a:ea typeface="Proxima Nova"/>
                <a:cs typeface="Proxima Nova"/>
                <a:sym typeface="Proxima Nova"/>
              </a:defRPr>
            </a:lvl5pPr>
            <a:lvl6pPr marL="2743200" lvl="5" indent="-317500" algn="l">
              <a:lnSpc>
                <a:spcPct val="90000"/>
              </a:lnSpc>
              <a:spcBef>
                <a:spcPts val="9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48" name="Google Shape;148;p91"/>
          <p:cNvSpPr>
            <a:spLocks noGrp="1"/>
          </p:cNvSpPr>
          <p:nvPr>
            <p:ph type="pic" idx="3"/>
          </p:nvPr>
        </p:nvSpPr>
        <p:spPr>
          <a:xfrm>
            <a:off x="181842" y="1085023"/>
            <a:ext cx="3357600" cy="38151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sp>
        <p:nvSpPr>
          <p:cNvPr id="157" name="Google Shape;157;p6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6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6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62" name="Google Shape;162;p6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63" name="Google Shape;163;p60"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6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6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8" name="Google Shape;168;p6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69" name="Google Shape;169;p6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70" name="Google Shape;170;p6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1"/>
        <p:cNvGrpSpPr/>
        <p:nvPr/>
      </p:nvGrpSpPr>
      <p:grpSpPr>
        <a:xfrm>
          <a:off x="0" y="0"/>
          <a:ext cx="0" cy="0"/>
          <a:chOff x="0" y="0"/>
          <a:chExt cx="0" cy="0"/>
        </a:xfrm>
      </p:grpSpPr>
      <p:sp>
        <p:nvSpPr>
          <p:cNvPr id="172" name="Google Shape;172;p6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6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74" name="Google Shape;174;p6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5"/>
        <p:cNvGrpSpPr/>
        <p:nvPr/>
      </p:nvGrpSpPr>
      <p:grpSpPr>
        <a:xfrm>
          <a:off x="0" y="0"/>
          <a:ext cx="0" cy="0"/>
          <a:chOff x="0" y="0"/>
          <a:chExt cx="0" cy="0"/>
        </a:xfrm>
      </p:grpSpPr>
      <p:sp>
        <p:nvSpPr>
          <p:cNvPr id="176" name="Google Shape;176;p6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6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78" name="Google Shape;178;p6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6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6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1" name="Google Shape;181;p68"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82"/>
        <p:cNvGrpSpPr/>
        <p:nvPr/>
      </p:nvGrpSpPr>
      <p:grpSpPr>
        <a:xfrm>
          <a:off x="0" y="0"/>
          <a:ext cx="0" cy="0"/>
          <a:chOff x="0" y="0"/>
          <a:chExt cx="0" cy="0"/>
        </a:xfrm>
      </p:grpSpPr>
      <p:sp>
        <p:nvSpPr>
          <p:cNvPr id="183" name="Google Shape;183;p12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12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5" name="Google Shape;185;p1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6" name="Google Shape;186;p1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12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8" name="Google Shape;188;p127"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9"/>
        <p:cNvGrpSpPr/>
        <p:nvPr/>
      </p:nvGrpSpPr>
      <p:grpSpPr>
        <a:xfrm>
          <a:off x="0" y="0"/>
          <a:ext cx="0" cy="0"/>
          <a:chOff x="0" y="0"/>
          <a:chExt cx="0" cy="0"/>
        </a:xfrm>
      </p:grpSpPr>
      <p:pic>
        <p:nvPicPr>
          <p:cNvPr id="190" name="Google Shape;190;p128"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191" name="Google Shape;191;p1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1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3" name="Google Shape;193;p1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128"/>
          <p:cNvSpPr txBox="1">
            <a:spLocks noGrp="1"/>
          </p:cNvSpPr>
          <p:nvPr>
            <p:ph type="ctrTitle"/>
          </p:nvPr>
        </p:nvSpPr>
        <p:spPr>
          <a:xfrm>
            <a:off x="1143000" y="1676399"/>
            <a:ext cx="6858000" cy="1790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p128"/>
          <p:cNvSpPr txBox="1">
            <a:spLocks noGrp="1"/>
          </p:cNvSpPr>
          <p:nvPr>
            <p:ph type="subTitle" idx="1"/>
          </p:nvPr>
        </p:nvSpPr>
        <p:spPr>
          <a:xfrm>
            <a:off x="1084006" y="3536155"/>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196"/>
        <p:cNvGrpSpPr/>
        <p:nvPr/>
      </p:nvGrpSpPr>
      <p:grpSpPr>
        <a:xfrm>
          <a:off x="0" y="0"/>
          <a:ext cx="0" cy="0"/>
          <a:chOff x="0" y="0"/>
          <a:chExt cx="0" cy="0"/>
        </a:xfrm>
      </p:grpSpPr>
      <p:sp>
        <p:nvSpPr>
          <p:cNvPr id="197" name="Google Shape;197;p1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129"/>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99" name="Google Shape;199;p1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0" name="Google Shape;200;p1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1" name="Google Shape;201;p12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02" name="Google Shape;202;p129" descr="VDOE LOGO"/>
          <p:cNvPicPr preferRelativeResize="0"/>
          <p:nvPr/>
        </p:nvPicPr>
        <p:blipFill rotWithShape="1">
          <a:blip r:embed="rId2">
            <a:alphaModFix/>
          </a:blip>
          <a:srcRect/>
          <a:stretch/>
        </p:blipFill>
        <p:spPr>
          <a:xfrm>
            <a:off x="7297031" y="4587478"/>
            <a:ext cx="1846970" cy="61565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203"/>
        <p:cNvGrpSpPr/>
        <p:nvPr/>
      </p:nvGrpSpPr>
      <p:grpSpPr>
        <a:xfrm>
          <a:off x="0" y="0"/>
          <a:ext cx="0" cy="0"/>
          <a:chOff x="0" y="0"/>
          <a:chExt cx="0" cy="0"/>
        </a:xfrm>
      </p:grpSpPr>
      <p:sp>
        <p:nvSpPr>
          <p:cNvPr id="204" name="Google Shape;204;p13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5" name="Google Shape;205;p13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06" name="Google Shape;206;p1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1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8" name="Google Shape;208;p13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09" name="Google Shape;209;p130"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6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6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6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6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3" name="Google Shape;33;p6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0"/>
        <p:cNvGrpSpPr/>
        <p:nvPr/>
      </p:nvGrpSpPr>
      <p:grpSpPr>
        <a:xfrm>
          <a:off x="0" y="0"/>
          <a:ext cx="0" cy="0"/>
          <a:chOff x="0" y="0"/>
          <a:chExt cx="0" cy="0"/>
        </a:xfrm>
      </p:grpSpPr>
      <p:sp>
        <p:nvSpPr>
          <p:cNvPr id="211" name="Google Shape;211;p13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 name="Google Shape;212;p13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3" name="Google Shape;213;p13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 name="Google Shape;214;p1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5" name="Google Shape;215;p1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p13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13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18" name="Google Shape;218;p13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p13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1" name="Google Shape;221;p13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22" name="Google Shape;222;p13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23" name="Google Shape;223;p1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4" name="Google Shape;224;p1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5" name="Google Shape;225;p132"/>
          <p:cNvSpPr txBox="1">
            <a:spLocks noGrp="1"/>
          </p:cNvSpPr>
          <p:nvPr>
            <p:ph type="sldNum" idx="12"/>
          </p:nvPr>
        </p:nvSpPr>
        <p:spPr>
          <a:xfrm>
            <a:off x="6457952"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26" name="Google Shape;226;p13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27" name="Google Shape;227;p13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8"/>
        <p:cNvGrpSpPr/>
        <p:nvPr/>
      </p:nvGrpSpPr>
      <p:grpSpPr>
        <a:xfrm>
          <a:off x="0" y="0"/>
          <a:ext cx="0" cy="0"/>
          <a:chOff x="0" y="0"/>
          <a:chExt cx="0" cy="0"/>
        </a:xfrm>
      </p:grpSpPr>
      <p:sp>
        <p:nvSpPr>
          <p:cNvPr id="229" name="Google Shape;229;p13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0" name="Google Shape;230;p133"/>
          <p:cNvSpPr>
            <a:spLocks noGrp="1"/>
          </p:cNvSpPr>
          <p:nvPr>
            <p:ph type="pic" idx="2"/>
          </p:nvPr>
        </p:nvSpPr>
        <p:spPr>
          <a:xfrm>
            <a:off x="3887391" y="740569"/>
            <a:ext cx="4629000" cy="3655200"/>
          </a:xfrm>
          <a:prstGeom prst="rect">
            <a:avLst/>
          </a:prstGeom>
          <a:noFill/>
          <a:ln>
            <a:noFill/>
          </a:ln>
        </p:spPr>
      </p:sp>
      <p:sp>
        <p:nvSpPr>
          <p:cNvPr id="231" name="Google Shape;231;p13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32" name="Google Shape;232;p1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1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4" name="Google Shape;234;p13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35" name="Google Shape;235;p13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36" name="Google Shape;236;p13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7"/>
        <p:cNvGrpSpPr/>
        <p:nvPr/>
      </p:nvGrpSpPr>
      <p:grpSpPr>
        <a:xfrm>
          <a:off x="0" y="0"/>
          <a:ext cx="0" cy="0"/>
          <a:chOff x="0" y="0"/>
          <a:chExt cx="0" cy="0"/>
        </a:xfrm>
      </p:grpSpPr>
      <p:sp>
        <p:nvSpPr>
          <p:cNvPr id="238" name="Google Shape;238;p13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1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0" name="Google Shape;240;p1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1" name="Google Shape;241;p1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1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43" name="Google Shape;243;p13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44" name="Google Shape;244;p13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5"/>
        <p:cNvGrpSpPr/>
        <p:nvPr/>
      </p:nvGrpSpPr>
      <p:grpSpPr>
        <a:xfrm>
          <a:off x="0" y="0"/>
          <a:ext cx="0" cy="0"/>
          <a:chOff x="0" y="0"/>
          <a:chExt cx="0" cy="0"/>
        </a:xfrm>
      </p:grpSpPr>
      <p:sp>
        <p:nvSpPr>
          <p:cNvPr id="246" name="Google Shape;246;p1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7" name="Google Shape;247;p1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8" name="Google Shape;248;p1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1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0" name="Google Shape;250;p13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1" name="Google Shape;251;p13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52" name="Google Shape;252;p13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3"/>
        <p:cNvGrpSpPr/>
        <p:nvPr/>
      </p:nvGrpSpPr>
      <p:grpSpPr>
        <a:xfrm>
          <a:off x="0" y="0"/>
          <a:ext cx="0" cy="0"/>
          <a:chOff x="0" y="0"/>
          <a:chExt cx="0" cy="0"/>
        </a:xfrm>
      </p:grpSpPr>
      <p:sp>
        <p:nvSpPr>
          <p:cNvPr id="254" name="Google Shape;254;p13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5" name="Google Shape;255;p136"/>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256" name="Google Shape;256;p136"/>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257" name="Google Shape;257;p13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58"/>
        <p:cNvGrpSpPr/>
        <p:nvPr/>
      </p:nvGrpSpPr>
      <p:grpSpPr>
        <a:xfrm>
          <a:off x="0" y="0"/>
          <a:ext cx="0" cy="0"/>
          <a:chOff x="0" y="0"/>
          <a:chExt cx="0" cy="0"/>
        </a:xfrm>
      </p:grpSpPr>
      <p:sp>
        <p:nvSpPr>
          <p:cNvPr id="259" name="Google Shape;259;p137"/>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 Column Text">
  <p:cSld name="1 Column Text">
    <p:spTree>
      <p:nvGrpSpPr>
        <p:cNvPr id="1" name="Shape 260"/>
        <p:cNvGrpSpPr/>
        <p:nvPr/>
      </p:nvGrpSpPr>
      <p:grpSpPr>
        <a:xfrm>
          <a:off x="0" y="0"/>
          <a:ext cx="0" cy="0"/>
          <a:chOff x="0" y="0"/>
          <a:chExt cx="0" cy="0"/>
        </a:xfrm>
      </p:grpSpPr>
      <p:sp>
        <p:nvSpPr>
          <p:cNvPr id="261" name="Google Shape;261;p138"/>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dk1"/>
              </a:buClr>
              <a:buSzPts val="2400"/>
              <a:buFont typeface="Open Sans Light"/>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2" name="Google Shape;262;p138"/>
          <p:cNvSpPr txBox="1">
            <a:spLocks noGrp="1"/>
          </p:cNvSpPr>
          <p:nvPr>
            <p:ph type="body" idx="1"/>
          </p:nvPr>
        </p:nvSpPr>
        <p:spPr>
          <a:xfrm>
            <a:off x="685800" y="794023"/>
            <a:ext cx="7772400" cy="276900"/>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800"/>
              </a:spcBef>
              <a:spcAft>
                <a:spcPts val="0"/>
              </a:spcAft>
              <a:buClr>
                <a:srgbClr val="B9D4D8"/>
              </a:buClr>
              <a:buSzPts val="1100"/>
              <a:buNone/>
              <a:defRPr sz="1100">
                <a:solidFill>
                  <a:srgbClr val="B9D4D8"/>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3" name="Google Shape;263;p138"/>
          <p:cNvSpPr txBox="1">
            <a:spLocks noGrp="1"/>
          </p:cNvSpPr>
          <p:nvPr>
            <p:ph type="body" idx="2"/>
          </p:nvPr>
        </p:nvSpPr>
        <p:spPr>
          <a:xfrm>
            <a:off x="683419" y="1248966"/>
            <a:ext cx="7763100" cy="3100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Font typeface="Arial"/>
              <a:buChar char="•"/>
              <a:defRPr sz="18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Single_table_simple">
  <p:cSld name="1_Single_table_simple">
    <p:spTree>
      <p:nvGrpSpPr>
        <p:cNvPr id="1" name="Shape 264"/>
        <p:cNvGrpSpPr/>
        <p:nvPr/>
      </p:nvGrpSpPr>
      <p:grpSpPr>
        <a:xfrm>
          <a:off x="0" y="0"/>
          <a:ext cx="0" cy="0"/>
          <a:chOff x="0" y="0"/>
          <a:chExt cx="0" cy="0"/>
        </a:xfrm>
      </p:grpSpPr>
      <p:sp>
        <p:nvSpPr>
          <p:cNvPr id="265" name="Google Shape;265;p139"/>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dk1"/>
              </a:buClr>
              <a:buSzPts val="2400"/>
              <a:buFont typeface="Open Sans Light"/>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6" name="Google Shape;266;p139"/>
          <p:cNvSpPr txBox="1">
            <a:spLocks noGrp="1"/>
          </p:cNvSpPr>
          <p:nvPr>
            <p:ph type="body" idx="1"/>
          </p:nvPr>
        </p:nvSpPr>
        <p:spPr>
          <a:xfrm>
            <a:off x="685800" y="794023"/>
            <a:ext cx="7772400" cy="276900"/>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800"/>
              </a:spcBef>
              <a:spcAft>
                <a:spcPts val="0"/>
              </a:spcAft>
              <a:buClr>
                <a:srgbClr val="B9D4D8"/>
              </a:buClr>
              <a:buSzPts val="1100"/>
              <a:buNone/>
              <a:defRPr sz="1100">
                <a:solidFill>
                  <a:srgbClr val="B9D4D8"/>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7" name="Google Shape;267;p139"/>
          <p:cNvSpPr txBox="1">
            <a:spLocks noGrp="1"/>
          </p:cNvSpPr>
          <p:nvPr>
            <p:ph type="sldNum" idx="12"/>
          </p:nvPr>
        </p:nvSpPr>
        <p:spPr>
          <a:xfrm>
            <a:off x="8556784" y="4749850"/>
            <a:ext cx="548700" cy="393600"/>
          </a:xfrm>
          <a:prstGeom prst="rect">
            <a:avLst/>
          </a:prstGeom>
          <a:noFill/>
          <a:ln>
            <a:noFill/>
          </a:ln>
        </p:spPr>
        <p:txBody>
          <a:bodyPr spcFirstLastPara="1" wrap="square" lIns="68575" tIns="68575" rIns="68575" bIns="6857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268"/>
        <p:cNvGrpSpPr/>
        <p:nvPr/>
      </p:nvGrpSpPr>
      <p:grpSpPr>
        <a:xfrm>
          <a:off x="0" y="0"/>
          <a:ext cx="0" cy="0"/>
          <a:chOff x="0" y="0"/>
          <a:chExt cx="0" cy="0"/>
        </a:xfrm>
      </p:grpSpPr>
      <p:sp>
        <p:nvSpPr>
          <p:cNvPr id="269" name="Google Shape;269;p140"/>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0" name="Google Shape;270;p140"/>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1" name="Google Shape;271;p140"/>
          <p:cNvSpPr txBox="1">
            <a:spLocks noGrp="1"/>
          </p:cNvSpPr>
          <p:nvPr>
            <p:ph type="body" idx="2"/>
          </p:nvPr>
        </p:nvSpPr>
        <p:spPr>
          <a:xfrm>
            <a:off x="571835" y="1274982"/>
            <a:ext cx="4000200" cy="3610500"/>
          </a:xfrm>
          <a:prstGeom prst="rect">
            <a:avLst/>
          </a:prstGeom>
          <a:noFill/>
          <a:ln>
            <a:noFill/>
          </a:ln>
        </p:spPr>
        <p:txBody>
          <a:bodyPr spcFirstLastPara="1" wrap="square" lIns="68575" tIns="34275" rIns="68575" bIns="34275" anchor="t" anchorCtr="0">
            <a:normAutofit/>
          </a:bodyPr>
          <a:lstStyle>
            <a:lvl1pPr marL="457200" lvl="0" indent="-342900" algn="l">
              <a:lnSpc>
                <a:spcPct val="82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a:lnSpc>
                <a:spcPct val="82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a:lnSpc>
                <a:spcPct val="90000"/>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a:lnSpc>
                <a:spcPct val="110000"/>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a:lnSpc>
                <a:spcPct val="123749"/>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2" name="Google Shape;272;p140"/>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273" name="Google Shape;273;p140"/>
          <p:cNvSpPr txBox="1">
            <a:spLocks noGrp="1"/>
          </p:cNvSpPr>
          <p:nvPr>
            <p:ph type="body" idx="3"/>
          </p:nvPr>
        </p:nvSpPr>
        <p:spPr>
          <a:xfrm>
            <a:off x="4961993" y="1274982"/>
            <a:ext cx="4000200" cy="3610500"/>
          </a:xfrm>
          <a:prstGeom prst="rect">
            <a:avLst/>
          </a:prstGeom>
          <a:noFill/>
          <a:ln>
            <a:noFill/>
          </a:ln>
        </p:spPr>
        <p:txBody>
          <a:bodyPr spcFirstLastPara="1" wrap="square" lIns="68575" tIns="34275" rIns="68575" bIns="34275" anchor="t" anchorCtr="0">
            <a:normAutofit/>
          </a:bodyPr>
          <a:lstStyle>
            <a:lvl1pPr marL="457200" lvl="0" indent="-342900" algn="l">
              <a:lnSpc>
                <a:spcPct val="82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a:lnSpc>
                <a:spcPct val="82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a:lnSpc>
                <a:spcPct val="90000"/>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a:lnSpc>
                <a:spcPct val="110000"/>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a:lnSpc>
                <a:spcPct val="123749"/>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6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37" name="Google Shape;37;p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40" name="Google Shape;40;p64"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p_of_Virginia">
  <p:cSld name="Map_of_Virginia">
    <p:spTree>
      <p:nvGrpSpPr>
        <p:cNvPr id="1" name="Shape 274"/>
        <p:cNvGrpSpPr/>
        <p:nvPr/>
      </p:nvGrpSpPr>
      <p:grpSpPr>
        <a:xfrm>
          <a:off x="0" y="0"/>
          <a:ext cx="0" cy="0"/>
          <a:chOff x="0" y="0"/>
          <a:chExt cx="0" cy="0"/>
        </a:xfrm>
      </p:grpSpPr>
      <p:sp>
        <p:nvSpPr>
          <p:cNvPr id="275" name="Google Shape;275;p141"/>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dk1"/>
              </a:buClr>
              <a:buSzPts val="2400"/>
              <a:buFont typeface="Open Sans Light"/>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141"/>
          <p:cNvSpPr txBox="1">
            <a:spLocks noGrp="1"/>
          </p:cNvSpPr>
          <p:nvPr>
            <p:ph type="body" idx="1"/>
          </p:nvPr>
        </p:nvSpPr>
        <p:spPr>
          <a:xfrm>
            <a:off x="685800" y="794023"/>
            <a:ext cx="7772400" cy="276900"/>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800"/>
              </a:spcBef>
              <a:spcAft>
                <a:spcPts val="0"/>
              </a:spcAft>
              <a:buClr>
                <a:srgbClr val="B9D4D8"/>
              </a:buClr>
              <a:buSzPts val="1100"/>
              <a:buNone/>
              <a:defRPr sz="1100">
                <a:solidFill>
                  <a:srgbClr val="B9D4D8"/>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77" name="Google Shape;277;p141"/>
          <p:cNvPicPr preferRelativeResize="0"/>
          <p:nvPr/>
        </p:nvPicPr>
        <p:blipFill rotWithShape="1">
          <a:blip r:embed="rId2">
            <a:alphaModFix/>
          </a:blip>
          <a:srcRect/>
          <a:stretch/>
        </p:blipFill>
        <p:spPr>
          <a:xfrm>
            <a:off x="175606" y="1212320"/>
            <a:ext cx="6261977" cy="2755271"/>
          </a:xfrm>
          <a:prstGeom prst="rect">
            <a:avLst/>
          </a:prstGeom>
          <a:noFill/>
          <a:ln>
            <a:noFill/>
          </a:ln>
        </p:spPr>
      </p:pic>
      <p:sp>
        <p:nvSpPr>
          <p:cNvPr id="278" name="Google Shape;278;p141"/>
          <p:cNvSpPr txBox="1">
            <a:spLocks noGrp="1"/>
          </p:cNvSpPr>
          <p:nvPr>
            <p:ph type="body" idx="2"/>
          </p:nvPr>
        </p:nvSpPr>
        <p:spPr>
          <a:xfrm>
            <a:off x="6568493" y="1389001"/>
            <a:ext cx="2111700" cy="1747200"/>
          </a:xfrm>
          <a:prstGeom prst="rect">
            <a:avLst/>
          </a:prstGeom>
          <a:noFill/>
          <a:ln>
            <a:noFill/>
          </a:ln>
        </p:spPr>
        <p:txBody>
          <a:bodyPr spcFirstLastPara="1" wrap="square" lIns="0" tIns="0" rIns="0" bIns="0" anchor="t" anchorCtr="0">
            <a:normAutofit/>
          </a:bodyPr>
          <a:lstStyle>
            <a:lvl1pPr marL="457200" marR="0" lvl="0" indent="-228600" algn="l">
              <a:lnSpc>
                <a:spcPct val="90000"/>
              </a:lnSpc>
              <a:spcBef>
                <a:spcPts val="400"/>
              </a:spcBef>
              <a:spcAft>
                <a:spcPts val="0"/>
              </a:spcAft>
              <a:buClr>
                <a:schemeClr val="dk1"/>
              </a:buClr>
              <a:buSzPts val="900"/>
              <a:buFont typeface="Arial"/>
              <a:buNone/>
              <a:defRPr sz="900"/>
            </a:lvl1pPr>
            <a:lvl2pPr marL="914400" marR="0" lvl="1" indent="-228600" algn="ctr">
              <a:lnSpc>
                <a:spcPct val="90000"/>
              </a:lnSpc>
              <a:spcBef>
                <a:spcPts val="400"/>
              </a:spcBef>
              <a:spcAft>
                <a:spcPts val="0"/>
              </a:spcAft>
              <a:buClr>
                <a:schemeClr val="dk1"/>
              </a:buClr>
              <a:buSzPts val="1200"/>
              <a:buFont typeface="Arial"/>
              <a:buNone/>
              <a:defRPr sz="1200"/>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9" name="Google Shape;279;p141"/>
          <p:cNvSpPr txBox="1">
            <a:spLocks noGrp="1"/>
          </p:cNvSpPr>
          <p:nvPr>
            <p:ph type="sldNum" idx="12"/>
          </p:nvPr>
        </p:nvSpPr>
        <p:spPr>
          <a:xfrm>
            <a:off x="8556784" y="4749850"/>
            <a:ext cx="548700" cy="393600"/>
          </a:xfrm>
          <a:prstGeom prst="rect">
            <a:avLst/>
          </a:prstGeom>
          <a:noFill/>
          <a:ln>
            <a:noFill/>
          </a:ln>
        </p:spPr>
        <p:txBody>
          <a:bodyPr spcFirstLastPara="1" wrap="square" lIns="68575" tIns="68575" rIns="68575" bIns="6857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7"/>
        <p:cNvGrpSpPr/>
        <p:nvPr/>
      </p:nvGrpSpPr>
      <p:grpSpPr>
        <a:xfrm>
          <a:off x="0" y="0"/>
          <a:ext cx="0" cy="0"/>
          <a:chOff x="0" y="0"/>
          <a:chExt cx="0" cy="0"/>
        </a:xfrm>
      </p:grpSpPr>
      <p:sp>
        <p:nvSpPr>
          <p:cNvPr id="288" name="Google Shape;288;p7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9" name="Google Shape;289;p7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0" name="Google Shape;290;p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1" name="Google Shape;291;p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7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93" name="Google Shape;293;p7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94" name="Google Shape;294;p71"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5"/>
        <p:cNvGrpSpPr/>
        <p:nvPr/>
      </p:nvGrpSpPr>
      <p:grpSpPr>
        <a:xfrm>
          <a:off x="0" y="0"/>
          <a:ext cx="0" cy="0"/>
          <a:chOff x="0" y="0"/>
          <a:chExt cx="0" cy="0"/>
        </a:xfrm>
      </p:grpSpPr>
      <p:sp>
        <p:nvSpPr>
          <p:cNvPr id="296" name="Google Shape;296;p7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7" name="Google Shape;297;p7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298" name="Google Shape;298;p7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9" name="Google Shape;299;p7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0" name="Google Shape;300;p7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01" name="Google Shape;301;p72"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2"/>
        <p:cNvGrpSpPr/>
        <p:nvPr/>
      </p:nvGrpSpPr>
      <p:grpSpPr>
        <a:xfrm>
          <a:off x="0" y="0"/>
          <a:ext cx="0" cy="0"/>
          <a:chOff x="0" y="0"/>
          <a:chExt cx="0" cy="0"/>
        </a:xfrm>
      </p:grpSpPr>
      <p:sp>
        <p:nvSpPr>
          <p:cNvPr id="303" name="Google Shape;303;p7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4" name="Google Shape;304;p7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305" name="Google Shape;305;p7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6"/>
        <p:cNvGrpSpPr/>
        <p:nvPr/>
      </p:nvGrpSpPr>
      <p:grpSpPr>
        <a:xfrm>
          <a:off x="0" y="0"/>
          <a:ext cx="0" cy="0"/>
          <a:chOff x="0" y="0"/>
          <a:chExt cx="0" cy="0"/>
        </a:xfrm>
      </p:grpSpPr>
      <p:sp>
        <p:nvSpPr>
          <p:cNvPr id="307" name="Google Shape;307;p10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8" name="Google Shape;308;p10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p10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0" name="Google Shape;310;p10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11" name="Google Shape;311;p10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12" name="Google Shape;312;p10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313"/>
        <p:cNvGrpSpPr/>
        <p:nvPr/>
      </p:nvGrpSpPr>
      <p:grpSpPr>
        <a:xfrm>
          <a:off x="0" y="0"/>
          <a:ext cx="0" cy="0"/>
          <a:chOff x="0" y="0"/>
          <a:chExt cx="0" cy="0"/>
        </a:xfrm>
      </p:grpSpPr>
      <p:sp>
        <p:nvSpPr>
          <p:cNvPr id="314" name="Google Shape;314;p10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5" name="Google Shape;315;p10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16" name="Google Shape;316;p10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7" name="Google Shape;317;p10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8" name="Google Shape;318;p10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19" name="Google Shape;319;p106"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20"/>
        <p:cNvGrpSpPr/>
        <p:nvPr/>
      </p:nvGrpSpPr>
      <p:grpSpPr>
        <a:xfrm>
          <a:off x="0" y="0"/>
          <a:ext cx="0" cy="0"/>
          <a:chOff x="0" y="0"/>
          <a:chExt cx="0" cy="0"/>
        </a:xfrm>
      </p:grpSpPr>
      <p:pic>
        <p:nvPicPr>
          <p:cNvPr id="321" name="Google Shape;321;p107"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322" name="Google Shape;322;p10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3" name="Google Shape;323;p10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4" name="Google Shape;324;p10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325" name="Google Shape;325;p107"/>
          <p:cNvSpPr txBox="1">
            <a:spLocks noGrp="1"/>
          </p:cNvSpPr>
          <p:nvPr>
            <p:ph type="ctrTitle"/>
          </p:nvPr>
        </p:nvSpPr>
        <p:spPr>
          <a:xfrm>
            <a:off x="1143000" y="1676399"/>
            <a:ext cx="6858000" cy="1790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6" name="Google Shape;326;p107"/>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327"/>
        <p:cNvGrpSpPr/>
        <p:nvPr/>
      </p:nvGrpSpPr>
      <p:grpSpPr>
        <a:xfrm>
          <a:off x="0" y="0"/>
          <a:ext cx="0" cy="0"/>
          <a:chOff x="0" y="0"/>
          <a:chExt cx="0" cy="0"/>
        </a:xfrm>
      </p:grpSpPr>
      <p:sp>
        <p:nvSpPr>
          <p:cNvPr id="328" name="Google Shape;328;p10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9" name="Google Shape;329;p10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330" name="Google Shape;330;p10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1" name="Google Shape;331;p10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2" name="Google Shape;332;p10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33" name="Google Shape;333;p108" descr="VDOE LOGO"/>
          <p:cNvPicPr preferRelativeResize="0"/>
          <p:nvPr/>
        </p:nvPicPr>
        <p:blipFill rotWithShape="1">
          <a:blip r:embed="rId2">
            <a:alphaModFix/>
          </a:blip>
          <a:srcRect/>
          <a:stretch/>
        </p:blipFill>
        <p:spPr>
          <a:xfrm>
            <a:off x="7297031" y="4587478"/>
            <a:ext cx="1846970" cy="615657"/>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334"/>
        <p:cNvGrpSpPr/>
        <p:nvPr/>
      </p:nvGrpSpPr>
      <p:grpSpPr>
        <a:xfrm>
          <a:off x="0" y="0"/>
          <a:ext cx="0" cy="0"/>
          <a:chOff x="0" y="0"/>
          <a:chExt cx="0" cy="0"/>
        </a:xfrm>
      </p:grpSpPr>
      <p:sp>
        <p:nvSpPr>
          <p:cNvPr id="335" name="Google Shape;335;p10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6" name="Google Shape;336;p109"/>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337" name="Google Shape;337;p10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8" name="Google Shape;338;p10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9" name="Google Shape;339;p10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40" name="Google Shape;340;p109"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1"/>
        <p:cNvGrpSpPr/>
        <p:nvPr/>
      </p:nvGrpSpPr>
      <p:grpSpPr>
        <a:xfrm>
          <a:off x="0" y="0"/>
          <a:ext cx="0" cy="0"/>
          <a:chOff x="0" y="0"/>
          <a:chExt cx="0" cy="0"/>
        </a:xfrm>
      </p:grpSpPr>
      <p:sp>
        <p:nvSpPr>
          <p:cNvPr id="342" name="Google Shape;342;p11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3" name="Google Shape;343;p11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11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5" name="Google Shape;345;p1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6" name="Google Shape;346;p1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7" name="Google Shape;347;p11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48" name="Google Shape;348;p11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49" name="Google Shape;349;p11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sp>
        <p:nvSpPr>
          <p:cNvPr id="42" name="Google Shape;42;p66"/>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SzPts val="3300"/>
              <a:buNone/>
              <a:defRPr sz="2400"/>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0"/>
        <p:cNvGrpSpPr/>
        <p:nvPr/>
      </p:nvGrpSpPr>
      <p:grpSpPr>
        <a:xfrm>
          <a:off x="0" y="0"/>
          <a:ext cx="0" cy="0"/>
          <a:chOff x="0" y="0"/>
          <a:chExt cx="0" cy="0"/>
        </a:xfrm>
      </p:grpSpPr>
      <p:sp>
        <p:nvSpPr>
          <p:cNvPr id="351" name="Google Shape;351;p11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2" name="Google Shape;352;p111"/>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53" name="Google Shape;353;p11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54" name="Google Shape;354;p1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5" name="Google Shape;355;p1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6" name="Google Shape;356;p111"/>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57" name="Google Shape;357;p11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58" name="Google Shape;358;p11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9"/>
        <p:cNvGrpSpPr/>
        <p:nvPr/>
      </p:nvGrpSpPr>
      <p:grpSpPr>
        <a:xfrm>
          <a:off x="0" y="0"/>
          <a:ext cx="0" cy="0"/>
          <a:chOff x="0" y="0"/>
          <a:chExt cx="0" cy="0"/>
        </a:xfrm>
      </p:grpSpPr>
      <p:sp>
        <p:nvSpPr>
          <p:cNvPr id="360" name="Google Shape;360;p11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1" name="Google Shape;361;p112"/>
          <p:cNvSpPr>
            <a:spLocks noGrp="1"/>
          </p:cNvSpPr>
          <p:nvPr>
            <p:ph type="pic" idx="2"/>
          </p:nvPr>
        </p:nvSpPr>
        <p:spPr>
          <a:xfrm>
            <a:off x="3887391" y="740569"/>
            <a:ext cx="4629000" cy="3655200"/>
          </a:xfrm>
          <a:prstGeom prst="rect">
            <a:avLst/>
          </a:prstGeom>
          <a:noFill/>
          <a:ln>
            <a:noFill/>
          </a:ln>
        </p:spPr>
      </p:sp>
      <p:sp>
        <p:nvSpPr>
          <p:cNvPr id="362" name="Google Shape;362;p112"/>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63" name="Google Shape;363;p1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4" name="Google Shape;364;p1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5" name="Google Shape;365;p112"/>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66" name="Google Shape;366;p11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67" name="Google Shape;367;p11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8"/>
        <p:cNvGrpSpPr/>
        <p:nvPr/>
      </p:nvGrpSpPr>
      <p:grpSpPr>
        <a:xfrm>
          <a:off x="0" y="0"/>
          <a:ext cx="0" cy="0"/>
          <a:chOff x="0" y="0"/>
          <a:chExt cx="0" cy="0"/>
        </a:xfrm>
      </p:grpSpPr>
      <p:sp>
        <p:nvSpPr>
          <p:cNvPr id="369" name="Google Shape;369;p11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0" name="Google Shape;370;p11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1" name="Google Shape;371;p1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2" name="Google Shape;372;p1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3" name="Google Shape;373;p11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74" name="Google Shape;374;p11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75" name="Google Shape;375;p11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6"/>
        <p:cNvGrpSpPr/>
        <p:nvPr/>
      </p:nvGrpSpPr>
      <p:grpSpPr>
        <a:xfrm>
          <a:off x="0" y="0"/>
          <a:ext cx="0" cy="0"/>
          <a:chOff x="0" y="0"/>
          <a:chExt cx="0" cy="0"/>
        </a:xfrm>
      </p:grpSpPr>
      <p:sp>
        <p:nvSpPr>
          <p:cNvPr id="377" name="Google Shape;377;p11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8" name="Google Shape;378;p11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9" name="Google Shape;379;p1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0" name="Google Shape;380;p1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1" name="Google Shape;381;p11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82" name="Google Shape;382;p11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83" name="Google Shape;383;p11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4"/>
        <p:cNvGrpSpPr/>
        <p:nvPr/>
      </p:nvGrpSpPr>
      <p:grpSpPr>
        <a:xfrm>
          <a:off x="0" y="0"/>
          <a:ext cx="0" cy="0"/>
          <a:chOff x="0" y="0"/>
          <a:chExt cx="0" cy="0"/>
        </a:xfrm>
      </p:grpSpPr>
      <p:sp>
        <p:nvSpPr>
          <p:cNvPr id="385" name="Google Shape;385;p11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6" name="Google Shape;386;p115"/>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387" name="Google Shape;387;p115"/>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388" name="Google Shape;388;p11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3"/>
        <p:cNvGrpSpPr/>
        <p:nvPr/>
      </p:nvGrpSpPr>
      <p:grpSpPr>
        <a:xfrm>
          <a:off x="0" y="0"/>
          <a:ext cx="0" cy="0"/>
          <a:chOff x="0" y="0"/>
          <a:chExt cx="0" cy="0"/>
        </a:xfrm>
      </p:grpSpPr>
      <p:sp>
        <p:nvSpPr>
          <p:cNvPr id="394" name="Google Shape;394;p7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5" name="Google Shape;395;p7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600"/>
              </a:spcBef>
              <a:spcAft>
                <a:spcPts val="0"/>
              </a:spcAft>
              <a:buClr>
                <a:srgbClr val="C22536"/>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rgbClr val="901A28"/>
              </a:buClr>
              <a:buSzPts val="1400"/>
              <a:buChar char="●"/>
              <a:defRPr/>
            </a:lvl4pPr>
            <a:lvl5pPr marL="2286000" lvl="4" indent="-317500" algn="l">
              <a:lnSpc>
                <a:spcPct val="90000"/>
              </a:lnSpc>
              <a:spcBef>
                <a:spcPts val="1600"/>
              </a:spcBef>
              <a:spcAft>
                <a:spcPts val="0"/>
              </a:spcAft>
              <a:buClr>
                <a:srgbClr val="525252"/>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396" name="Google Shape;396;p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7" name="Google Shape;397;p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8" name="Google Shape;398;p7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99" name="Google Shape;399;p7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00" name="Google Shape;400;p75"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1"/>
        <p:cNvGrpSpPr/>
        <p:nvPr/>
      </p:nvGrpSpPr>
      <p:grpSpPr>
        <a:xfrm>
          <a:off x="0" y="0"/>
          <a:ext cx="0" cy="0"/>
          <a:chOff x="0" y="0"/>
          <a:chExt cx="0" cy="0"/>
        </a:xfrm>
      </p:grpSpPr>
      <p:sp>
        <p:nvSpPr>
          <p:cNvPr id="402" name="Google Shape;402;p1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03" name="Google Shape;403;p1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04" name="Google Shape;404;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5"/>
        <p:cNvGrpSpPr/>
        <p:nvPr/>
      </p:nvGrpSpPr>
      <p:grpSpPr>
        <a:xfrm>
          <a:off x="0" y="0"/>
          <a:ext cx="0" cy="0"/>
          <a:chOff x="0" y="0"/>
          <a:chExt cx="0" cy="0"/>
        </a:xfrm>
      </p:grpSpPr>
      <p:sp>
        <p:nvSpPr>
          <p:cNvPr id="406" name="Google Shape;406;p1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07" name="Google Shape;407;p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8"/>
        <p:cNvGrpSpPr/>
        <p:nvPr/>
      </p:nvGrpSpPr>
      <p:grpSpPr>
        <a:xfrm>
          <a:off x="0" y="0"/>
          <a:ext cx="0" cy="0"/>
          <a:chOff x="0" y="0"/>
          <a:chExt cx="0" cy="0"/>
        </a:xfrm>
      </p:grpSpPr>
      <p:sp>
        <p:nvSpPr>
          <p:cNvPr id="409" name="Google Shape;409;p1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0" name="Google Shape;410;p1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1" name="Google Shape;411;p1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2"/>
        <p:cNvGrpSpPr/>
        <p:nvPr/>
      </p:nvGrpSpPr>
      <p:grpSpPr>
        <a:xfrm>
          <a:off x="0" y="0"/>
          <a:ext cx="0" cy="0"/>
          <a:chOff x="0" y="0"/>
          <a:chExt cx="0" cy="0"/>
        </a:xfrm>
      </p:grpSpPr>
      <p:sp>
        <p:nvSpPr>
          <p:cNvPr id="413" name="Google Shape;413;p1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4" name="Google Shape;414;p1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15" name="Google Shape;415;p1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16" name="Google Shape;416;p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43"/>
        <p:cNvGrpSpPr/>
        <p:nvPr/>
      </p:nvGrpSpPr>
      <p:grpSpPr>
        <a:xfrm>
          <a:off x="0" y="0"/>
          <a:ext cx="0" cy="0"/>
          <a:chOff x="0" y="0"/>
          <a:chExt cx="0" cy="0"/>
        </a:xfrm>
      </p:grpSpPr>
      <p:sp>
        <p:nvSpPr>
          <p:cNvPr id="44" name="Google Shape;44;p67"/>
          <p:cNvSpPr txBox="1">
            <a:spLocks noGrp="1"/>
          </p:cNvSpPr>
          <p:nvPr>
            <p:ph type="sldNum" idx="12"/>
          </p:nvPr>
        </p:nvSpPr>
        <p:spPr>
          <a:xfrm>
            <a:off x="4500562" y="4905375"/>
            <a:ext cx="138300" cy="140700"/>
          </a:xfrm>
          <a:prstGeom prst="rect">
            <a:avLst/>
          </a:prstGeom>
          <a:noFill/>
          <a:ln>
            <a:noFill/>
          </a:ln>
        </p:spPr>
        <p:txBody>
          <a:bodyPr spcFirstLastPara="1" wrap="square" lIns="19050" tIns="19050" rIns="19050" bIns="19050" anchor="b" anchorCtr="0">
            <a:noAutofit/>
          </a:bodyPr>
          <a:lstStyle>
            <a:lvl1pPr marL="0" marR="0" lvl="0"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7"/>
        <p:cNvGrpSpPr/>
        <p:nvPr/>
      </p:nvGrpSpPr>
      <p:grpSpPr>
        <a:xfrm>
          <a:off x="0" y="0"/>
          <a:ext cx="0" cy="0"/>
          <a:chOff x="0" y="0"/>
          <a:chExt cx="0" cy="0"/>
        </a:xfrm>
      </p:grpSpPr>
      <p:sp>
        <p:nvSpPr>
          <p:cNvPr id="418" name="Google Shape;418;p1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9" name="Google Shape;419;p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0"/>
        <p:cNvGrpSpPr/>
        <p:nvPr/>
      </p:nvGrpSpPr>
      <p:grpSpPr>
        <a:xfrm>
          <a:off x="0" y="0"/>
          <a:ext cx="0" cy="0"/>
          <a:chOff x="0" y="0"/>
          <a:chExt cx="0" cy="0"/>
        </a:xfrm>
      </p:grpSpPr>
      <p:sp>
        <p:nvSpPr>
          <p:cNvPr id="421" name="Google Shape;421;p1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2" name="Google Shape;422;p1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23" name="Google Shape;423;p1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4"/>
        <p:cNvGrpSpPr/>
        <p:nvPr/>
      </p:nvGrpSpPr>
      <p:grpSpPr>
        <a:xfrm>
          <a:off x="0" y="0"/>
          <a:ext cx="0" cy="0"/>
          <a:chOff x="0" y="0"/>
          <a:chExt cx="0" cy="0"/>
        </a:xfrm>
      </p:grpSpPr>
      <p:sp>
        <p:nvSpPr>
          <p:cNvPr id="425" name="Google Shape;425;p1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6" name="Google Shape;426;p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7"/>
        <p:cNvGrpSpPr/>
        <p:nvPr/>
      </p:nvGrpSpPr>
      <p:grpSpPr>
        <a:xfrm>
          <a:off x="0" y="0"/>
          <a:ext cx="0" cy="0"/>
          <a:chOff x="0" y="0"/>
          <a:chExt cx="0" cy="0"/>
        </a:xfrm>
      </p:grpSpPr>
      <p:sp>
        <p:nvSpPr>
          <p:cNvPr id="428" name="Google Shape;428;p1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0" name="Google Shape;430;p1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1" name="Google Shape;431;p1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2" name="Google Shape;432;p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3"/>
        <p:cNvGrpSpPr/>
        <p:nvPr/>
      </p:nvGrpSpPr>
      <p:grpSpPr>
        <a:xfrm>
          <a:off x="0" y="0"/>
          <a:ext cx="0" cy="0"/>
          <a:chOff x="0" y="0"/>
          <a:chExt cx="0" cy="0"/>
        </a:xfrm>
      </p:grpSpPr>
      <p:sp>
        <p:nvSpPr>
          <p:cNvPr id="434" name="Google Shape;434;p1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5" name="Google Shape;435;p1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6"/>
        <p:cNvGrpSpPr/>
        <p:nvPr/>
      </p:nvGrpSpPr>
      <p:grpSpPr>
        <a:xfrm>
          <a:off x="0" y="0"/>
          <a:ext cx="0" cy="0"/>
          <a:chOff x="0" y="0"/>
          <a:chExt cx="0" cy="0"/>
        </a:xfrm>
      </p:grpSpPr>
      <p:sp>
        <p:nvSpPr>
          <p:cNvPr id="437" name="Google Shape;437;p1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8" name="Google Shape;438;p1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39" name="Google Shape;439;p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0"/>
        <p:cNvGrpSpPr/>
        <p:nvPr/>
      </p:nvGrpSpPr>
      <p:grpSpPr>
        <a:xfrm>
          <a:off x="0" y="0"/>
          <a:ext cx="0" cy="0"/>
          <a:chOff x="0" y="0"/>
          <a:chExt cx="0" cy="0"/>
        </a:xfrm>
      </p:grpSpPr>
      <p:sp>
        <p:nvSpPr>
          <p:cNvPr id="441" name="Google Shape;441;p1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9"/>
        <p:cNvGrpSpPr/>
        <p:nvPr/>
      </p:nvGrpSpPr>
      <p:grpSpPr>
        <a:xfrm>
          <a:off x="0" y="0"/>
          <a:ext cx="0" cy="0"/>
          <a:chOff x="0" y="0"/>
          <a:chExt cx="0" cy="0"/>
        </a:xfrm>
      </p:grpSpPr>
      <p:sp>
        <p:nvSpPr>
          <p:cNvPr id="450" name="Google Shape;450;p7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1" name="Google Shape;451;p7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2" name="Google Shape;452;p7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3" name="Google Shape;453;p7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4" name="Google Shape;454;p7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455" name="Google Shape;455;p7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56" name="Google Shape;456;p78"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457"/>
        <p:cNvGrpSpPr/>
        <p:nvPr/>
      </p:nvGrpSpPr>
      <p:grpSpPr>
        <a:xfrm>
          <a:off x="0" y="0"/>
          <a:ext cx="0" cy="0"/>
          <a:chOff x="0" y="0"/>
          <a:chExt cx="0" cy="0"/>
        </a:xfrm>
      </p:grpSpPr>
      <p:sp>
        <p:nvSpPr>
          <p:cNvPr id="458" name="Google Shape;458;p9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9" name="Google Shape;459;p9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60" name="Google Shape;460;p9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1" name="Google Shape;461;p9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2" name="Google Shape;462;p9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463" name="Google Shape;463;p92"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4"/>
        <p:cNvGrpSpPr/>
        <p:nvPr/>
      </p:nvGrpSpPr>
      <p:grpSpPr>
        <a:xfrm>
          <a:off x="0" y="0"/>
          <a:ext cx="0" cy="0"/>
          <a:chOff x="0" y="0"/>
          <a:chExt cx="0" cy="0"/>
        </a:xfrm>
      </p:grpSpPr>
      <p:sp>
        <p:nvSpPr>
          <p:cNvPr id="465" name="Google Shape;465;p9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6" name="Google Shape;466;p93"/>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467" name="Google Shape;467;p9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8" name="Google Shape;468;p9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9" name="Google Shape;469;p9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470" name="Google Shape;470;p93"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6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6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6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6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6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53" name="Google Shape;53;p6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1"/>
        <p:cNvGrpSpPr/>
        <p:nvPr/>
      </p:nvGrpSpPr>
      <p:grpSpPr>
        <a:xfrm>
          <a:off x="0" y="0"/>
          <a:ext cx="0" cy="0"/>
          <a:chOff x="0" y="0"/>
          <a:chExt cx="0" cy="0"/>
        </a:xfrm>
      </p:grpSpPr>
      <p:sp>
        <p:nvSpPr>
          <p:cNvPr id="472" name="Google Shape;472;p9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3" name="Google Shape;473;p9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4" name="Google Shape;474;p9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5" name="Google Shape;475;p9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476" name="Google Shape;476;p9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77" name="Google Shape;477;p9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478"/>
        <p:cNvGrpSpPr/>
        <p:nvPr/>
      </p:nvGrpSpPr>
      <p:grpSpPr>
        <a:xfrm>
          <a:off x="0" y="0"/>
          <a:ext cx="0" cy="0"/>
          <a:chOff x="0" y="0"/>
          <a:chExt cx="0" cy="0"/>
        </a:xfrm>
      </p:grpSpPr>
      <p:sp>
        <p:nvSpPr>
          <p:cNvPr id="479" name="Google Shape;479;p9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0" name="Google Shape;480;p9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81" name="Google Shape;481;p9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2" name="Google Shape;482;p9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3" name="Google Shape;483;p9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484" name="Google Shape;484;p95"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5"/>
        <p:cNvGrpSpPr/>
        <p:nvPr/>
      </p:nvGrpSpPr>
      <p:grpSpPr>
        <a:xfrm>
          <a:off x="0" y="0"/>
          <a:ext cx="0" cy="0"/>
          <a:chOff x="0" y="0"/>
          <a:chExt cx="0" cy="0"/>
        </a:xfrm>
      </p:grpSpPr>
      <p:sp>
        <p:nvSpPr>
          <p:cNvPr id="486" name="Google Shape;486;p9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7" name="Google Shape;487;p96"/>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488" name="Google Shape;488;p9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89"/>
        <p:cNvGrpSpPr/>
        <p:nvPr/>
      </p:nvGrpSpPr>
      <p:grpSpPr>
        <a:xfrm>
          <a:off x="0" y="0"/>
          <a:ext cx="0" cy="0"/>
          <a:chOff x="0" y="0"/>
          <a:chExt cx="0" cy="0"/>
        </a:xfrm>
      </p:grpSpPr>
      <p:pic>
        <p:nvPicPr>
          <p:cNvPr id="490" name="Google Shape;490;p97"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491" name="Google Shape;491;p9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2" name="Google Shape;492;p9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3" name="Google Shape;493;p9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494" name="Google Shape;494;p97"/>
          <p:cNvSpPr txBox="1">
            <a:spLocks noGrp="1"/>
          </p:cNvSpPr>
          <p:nvPr>
            <p:ph type="ctrTitle"/>
          </p:nvPr>
        </p:nvSpPr>
        <p:spPr>
          <a:xfrm>
            <a:off x="1143000" y="1676399"/>
            <a:ext cx="6858000" cy="1790700"/>
          </a:xfrm>
          <a:prstGeom prst="rect">
            <a:avLst/>
          </a:prstGeom>
          <a:solidFill>
            <a:schemeClr val="lt1">
              <a:alpha val="60392"/>
            </a:schemeClr>
          </a:solidFill>
          <a:ln w="79375" cap="rnd" cmpd="sng">
            <a:solidFill>
              <a:srgbClr val="C00000">
                <a:alpha val="76470"/>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5" name="Google Shape;495;p97"/>
          <p:cNvSpPr txBox="1">
            <a:spLocks noGrp="1"/>
          </p:cNvSpPr>
          <p:nvPr>
            <p:ph type="subTitle" idx="1"/>
          </p:nvPr>
        </p:nvSpPr>
        <p:spPr>
          <a:xfrm>
            <a:off x="1084006" y="3536155"/>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96"/>
        <p:cNvGrpSpPr/>
        <p:nvPr/>
      </p:nvGrpSpPr>
      <p:grpSpPr>
        <a:xfrm>
          <a:off x="0" y="0"/>
          <a:ext cx="0" cy="0"/>
          <a:chOff x="0" y="0"/>
          <a:chExt cx="0" cy="0"/>
        </a:xfrm>
      </p:grpSpPr>
      <p:sp>
        <p:nvSpPr>
          <p:cNvPr id="497" name="Google Shape;497;p9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8" name="Google Shape;498;p9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99" name="Google Shape;499;p9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0" name="Google Shape;500;p9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1" name="Google Shape;501;p9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02" name="Google Shape;502;p98" descr="VDOE LOGO"/>
          <p:cNvPicPr preferRelativeResize="0"/>
          <p:nvPr/>
        </p:nvPicPr>
        <p:blipFill rotWithShape="1">
          <a:blip r:embed="rId2">
            <a:alphaModFix/>
          </a:blip>
          <a:srcRect/>
          <a:stretch/>
        </p:blipFill>
        <p:spPr>
          <a:xfrm>
            <a:off x="7297031" y="4587478"/>
            <a:ext cx="1846970" cy="615657"/>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3"/>
        <p:cNvGrpSpPr/>
        <p:nvPr/>
      </p:nvGrpSpPr>
      <p:grpSpPr>
        <a:xfrm>
          <a:off x="0" y="0"/>
          <a:ext cx="0" cy="0"/>
          <a:chOff x="0" y="0"/>
          <a:chExt cx="0" cy="0"/>
        </a:xfrm>
      </p:grpSpPr>
      <p:sp>
        <p:nvSpPr>
          <p:cNvPr id="504" name="Google Shape;504;p9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5" name="Google Shape;505;p9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6" name="Google Shape;506;p9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7" name="Google Shape;507;p9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8" name="Google Shape;508;p9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9" name="Google Shape;509;p9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10" name="Google Shape;510;p9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511" name="Google Shape;511;p9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2"/>
        <p:cNvGrpSpPr/>
        <p:nvPr/>
      </p:nvGrpSpPr>
      <p:grpSpPr>
        <a:xfrm>
          <a:off x="0" y="0"/>
          <a:ext cx="0" cy="0"/>
          <a:chOff x="0" y="0"/>
          <a:chExt cx="0" cy="0"/>
        </a:xfrm>
      </p:grpSpPr>
      <p:sp>
        <p:nvSpPr>
          <p:cNvPr id="513" name="Google Shape;513;p100"/>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4" name="Google Shape;514;p100"/>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15" name="Google Shape;515;p100"/>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6" name="Google Shape;516;p10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7" name="Google Shape;517;p10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8" name="Google Shape;518;p100"/>
          <p:cNvSpPr txBox="1">
            <a:spLocks noGrp="1"/>
          </p:cNvSpPr>
          <p:nvPr>
            <p:ph type="sldNum" idx="12"/>
          </p:nvPr>
        </p:nvSpPr>
        <p:spPr>
          <a:xfrm>
            <a:off x="6457952"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19" name="Google Shape;519;p10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520" name="Google Shape;520;p10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1"/>
        <p:cNvGrpSpPr/>
        <p:nvPr/>
      </p:nvGrpSpPr>
      <p:grpSpPr>
        <a:xfrm>
          <a:off x="0" y="0"/>
          <a:ext cx="0" cy="0"/>
          <a:chOff x="0" y="0"/>
          <a:chExt cx="0" cy="0"/>
        </a:xfrm>
      </p:grpSpPr>
      <p:sp>
        <p:nvSpPr>
          <p:cNvPr id="522" name="Google Shape;522;p10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3" name="Google Shape;523;p101"/>
          <p:cNvSpPr>
            <a:spLocks noGrp="1"/>
          </p:cNvSpPr>
          <p:nvPr>
            <p:ph type="pic" idx="2"/>
          </p:nvPr>
        </p:nvSpPr>
        <p:spPr>
          <a:xfrm>
            <a:off x="3887391" y="740569"/>
            <a:ext cx="4629000" cy="3655200"/>
          </a:xfrm>
          <a:prstGeom prst="rect">
            <a:avLst/>
          </a:prstGeom>
          <a:noFill/>
          <a:ln>
            <a:noFill/>
          </a:ln>
        </p:spPr>
      </p:sp>
      <p:sp>
        <p:nvSpPr>
          <p:cNvPr id="524" name="Google Shape;524;p101"/>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25" name="Google Shape;525;p10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6" name="Google Shape;526;p10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7" name="Google Shape;527;p101"/>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28" name="Google Shape;528;p10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529" name="Google Shape;529;p10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0"/>
        <p:cNvGrpSpPr/>
        <p:nvPr/>
      </p:nvGrpSpPr>
      <p:grpSpPr>
        <a:xfrm>
          <a:off x="0" y="0"/>
          <a:ext cx="0" cy="0"/>
          <a:chOff x="0" y="0"/>
          <a:chExt cx="0" cy="0"/>
        </a:xfrm>
      </p:grpSpPr>
      <p:sp>
        <p:nvSpPr>
          <p:cNvPr id="531" name="Google Shape;531;p10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2" name="Google Shape;532;p10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3" name="Google Shape;533;p10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4" name="Google Shape;534;p10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5" name="Google Shape;535;p10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36" name="Google Shape;536;p10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537" name="Google Shape;537;p10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8"/>
        <p:cNvGrpSpPr/>
        <p:nvPr/>
      </p:nvGrpSpPr>
      <p:grpSpPr>
        <a:xfrm>
          <a:off x="0" y="0"/>
          <a:ext cx="0" cy="0"/>
          <a:chOff x="0" y="0"/>
          <a:chExt cx="0" cy="0"/>
        </a:xfrm>
      </p:grpSpPr>
      <p:sp>
        <p:nvSpPr>
          <p:cNvPr id="539" name="Google Shape;539;p10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0" name="Google Shape;540;p10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1" name="Google Shape;541;p10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2" name="Google Shape;542;p10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3" name="Google Shape;543;p10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44" name="Google Shape;544;p10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545" name="Google Shape;545;p10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7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76"/>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57" name="Google Shape;57;p7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6"/>
        <p:cNvGrpSpPr/>
        <p:nvPr/>
      </p:nvGrpSpPr>
      <p:grpSpPr>
        <a:xfrm>
          <a:off x="0" y="0"/>
          <a:ext cx="0" cy="0"/>
          <a:chOff x="0" y="0"/>
          <a:chExt cx="0" cy="0"/>
        </a:xfrm>
      </p:grpSpPr>
      <p:sp>
        <p:nvSpPr>
          <p:cNvPr id="547" name="Google Shape;547;p10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8" name="Google Shape;548;p104"/>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549" name="Google Shape;549;p104"/>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550" name="Google Shape;550;p10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58"/>
        <p:cNvGrpSpPr/>
        <p:nvPr/>
      </p:nvGrpSpPr>
      <p:grpSpPr>
        <a:xfrm>
          <a:off x="0" y="0"/>
          <a:ext cx="0" cy="0"/>
          <a:chOff x="0" y="0"/>
          <a:chExt cx="0" cy="0"/>
        </a:xfrm>
      </p:grpSpPr>
      <p:pic>
        <p:nvPicPr>
          <p:cNvPr id="59" name="Google Shape;59;p79"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60" name="Google Shape;60;p7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7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7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79"/>
          <p:cNvSpPr txBox="1">
            <a:spLocks noGrp="1"/>
          </p:cNvSpPr>
          <p:nvPr>
            <p:ph type="ctrTitle"/>
          </p:nvPr>
        </p:nvSpPr>
        <p:spPr>
          <a:xfrm>
            <a:off x="1143000" y="1676399"/>
            <a:ext cx="6858000" cy="1790700"/>
          </a:xfrm>
          <a:prstGeom prst="rect">
            <a:avLst/>
          </a:prstGeom>
          <a:solidFill>
            <a:schemeClr val="lt1">
              <a:alpha val="62745"/>
            </a:schemeClr>
          </a:solidFill>
          <a:ln w="79375" cap="rnd" cmpd="sng">
            <a:solidFill>
              <a:srgbClr val="C00000">
                <a:alpha val="78431"/>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79"/>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3.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1.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5.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57"/>
          <p:cNvPicPr preferRelativeResize="0"/>
          <p:nvPr/>
        </p:nvPicPr>
        <p:blipFill rotWithShape="1">
          <a:blip r:embed="rId23">
            <a:alphaModFix/>
          </a:blip>
          <a:srcRect/>
          <a:stretch/>
        </p:blipFill>
        <p:spPr>
          <a:xfrm>
            <a:off x="0" y="0"/>
            <a:ext cx="9143999" cy="5143499"/>
          </a:xfrm>
          <a:prstGeom prst="rect">
            <a:avLst/>
          </a:prstGeom>
          <a:noFill/>
          <a:ln>
            <a:noFill/>
          </a:ln>
        </p:spPr>
      </p:pic>
      <p:sp>
        <p:nvSpPr>
          <p:cNvPr id="7" name="Google Shape;7;p5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5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59"/>
          <p:cNvPicPr preferRelativeResize="0"/>
          <p:nvPr/>
        </p:nvPicPr>
        <p:blipFill rotWithShape="1">
          <a:blip r:embed="rId21">
            <a:alphaModFix/>
          </a:blip>
          <a:srcRect/>
          <a:stretch/>
        </p:blipFill>
        <p:spPr>
          <a:xfrm>
            <a:off x="0" y="0"/>
            <a:ext cx="9144000" cy="5143500"/>
          </a:xfrm>
          <a:prstGeom prst="rect">
            <a:avLst/>
          </a:prstGeom>
          <a:noFill/>
          <a:ln>
            <a:noFill/>
          </a:ln>
        </p:spPr>
      </p:pic>
      <p:sp>
        <p:nvSpPr>
          <p:cNvPr id="151" name="Google Shape;151;p5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5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53" name="Google Shape;153;p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54" name="Google Shape;154;p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55" name="Google Shape;155;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pic>
        <p:nvPicPr>
          <p:cNvPr id="281" name="Google Shape;281;p70"/>
          <p:cNvPicPr preferRelativeResize="0"/>
          <p:nvPr/>
        </p:nvPicPr>
        <p:blipFill rotWithShape="1">
          <a:blip r:embed="rId16">
            <a:alphaModFix/>
          </a:blip>
          <a:srcRect/>
          <a:stretch/>
        </p:blipFill>
        <p:spPr>
          <a:xfrm>
            <a:off x="0" y="0"/>
            <a:ext cx="9144000" cy="5143500"/>
          </a:xfrm>
          <a:prstGeom prst="rect">
            <a:avLst/>
          </a:prstGeom>
          <a:noFill/>
          <a:ln>
            <a:noFill/>
          </a:ln>
        </p:spPr>
      </p:pic>
      <p:sp>
        <p:nvSpPr>
          <p:cNvPr id="282" name="Google Shape;282;p7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3" name="Google Shape;283;p7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284" name="Google Shape;284;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85" name="Google Shape;285;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86" name="Google Shape;286;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89"/>
        <p:cNvGrpSpPr/>
        <p:nvPr/>
      </p:nvGrpSpPr>
      <p:grpSpPr>
        <a:xfrm>
          <a:off x="0" y="0"/>
          <a:ext cx="0" cy="0"/>
          <a:chOff x="0" y="0"/>
          <a:chExt cx="0" cy="0"/>
        </a:xfrm>
      </p:grpSpPr>
      <p:sp>
        <p:nvSpPr>
          <p:cNvPr id="390" name="Google Shape;390;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91" name="Google Shape;391;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92" name="Google Shape;392;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pic>
        <p:nvPicPr>
          <p:cNvPr id="443" name="Google Shape;443;p77"/>
          <p:cNvPicPr preferRelativeResize="0"/>
          <p:nvPr/>
        </p:nvPicPr>
        <p:blipFill rotWithShape="1">
          <a:blip r:embed="rId16">
            <a:alphaModFix/>
          </a:blip>
          <a:srcRect/>
          <a:stretch/>
        </p:blipFill>
        <p:spPr>
          <a:xfrm>
            <a:off x="0" y="0"/>
            <a:ext cx="9144000" cy="5143500"/>
          </a:xfrm>
          <a:prstGeom prst="rect">
            <a:avLst/>
          </a:prstGeom>
          <a:noFill/>
          <a:ln>
            <a:noFill/>
          </a:ln>
        </p:spPr>
      </p:pic>
      <p:sp>
        <p:nvSpPr>
          <p:cNvPr id="444" name="Google Shape;444;p7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5" name="Google Shape;445;p7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446" name="Google Shape;446;p7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47" name="Google Shape;447;p7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48" name="Google Shape;448;p7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ecf.org/ready-regions/"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virginia.gov/early-childhood/build-unified-early-childhood-system/ec-quality-req-faq-21.docx"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vecf.org/wp-content/uploads/2021/08/2021-2022Teacher.Recognition.OverviewFAQ.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files.elfsightcdn.com/022b8cb9-839c-4bc2-992e-cefccb8e877e/6de6fd54-e921-4c88-a452-ad7cabccc362.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vecf.org/ready-region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va-leads-ecse.org/Resource/JWHaEa5BS74e4EhEFZHFWg/Resource-correlation-between-the-inclusive-classroom-profile-icp-and-classroom-assessment-scoring-system"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e.virginia.gov/early-childhood/curriculum/index.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streamin3.org/streamin%c2%b3-curriculum-model-2/about-streamin%c2%b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vecf.org/wp-content/uploads/2021/08/2021-2022Teacher.Recognition.OverviewFAQ.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virginia.gov/early-childhood/readiness-connections/index.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doe.virginia.gov/early-childhood/vqb5/index.s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doe.virginia.gov/early-childhood/vqb5/index.shtml"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virginia.gov/early-childhood/vqb5/index.shtml"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hyperlink" Target="https://resources.linkb5.virginia.edu/hc/en-us" TargetMode="External"/><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forms.gle/ztWwhZJBGmTGPMnG6"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vecf.org/ready-region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doe.virginia.gov/early-childhood/build-unified-early-childhood-system/ec-quality-req-faq-21.docx" TargetMode="External"/><Relationship Id="rId4" Type="http://schemas.openxmlformats.org/officeDocument/2006/relationships/hyperlink" Target="https://docs.google.com/forms/d/e/1FAIpQLSdVEICX5wo6FGic5oCPENS-iGcHZw_itCkQAWEK7e0Ep7CQQw/viewform?usp=sf_link"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doe.virginia.gov/early-childhood/readiness-connections/index.shtml" TargetMode="External"/><Relationship Id="rId2" Type="http://schemas.openxmlformats.org/officeDocument/2006/relationships/notesSlide" Target="../notesSlides/notesSlide50.xml"/><Relationship Id="rId1" Type="http://schemas.openxmlformats.org/officeDocument/2006/relationships/slideLayout" Target="../slideLayouts/slideLayout22.xml"/><Relationship Id="rId6" Type="http://schemas.openxmlformats.org/officeDocument/2006/relationships/hyperlink" Target="https://www.doe.virginia.gov/early-childhood/curriculum/index.shtml" TargetMode="External"/><Relationship Id="rId5" Type="http://schemas.openxmlformats.org/officeDocument/2006/relationships/hyperlink" Target="https://aeiionline.org/advancing-effective-interactions-and-instruction-2/tools-resources/for-observing-interactions-instruction/" TargetMode="External"/><Relationship Id="rId4" Type="http://schemas.openxmlformats.org/officeDocument/2006/relationships/hyperlink" Target="https://www.doe.virginia.gov/early-childhood/vqb5/index.shtm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hyperlink" Target="https://www.doe.virginia.gov/early-childhood/curriculum/overview-curriculum-review-process-practice-year-1.docx" TargetMode="External"/><Relationship Id="rId2" Type="http://schemas.openxmlformats.org/officeDocument/2006/relationships/notesSlide" Target="../notesSlides/notesSlide54.xml"/><Relationship Id="rId1" Type="http://schemas.openxmlformats.org/officeDocument/2006/relationships/slideLayout" Target="../slideLayouts/slideLayout22.xml"/><Relationship Id="rId6" Type="http://schemas.openxmlformats.org/officeDocument/2006/relationships/hyperlink" Target="https://streamin3.org/streamin%c2%b3-curriculum-model-2/get-the-curriculum/" TargetMode="External"/><Relationship Id="rId5" Type="http://schemas.openxmlformats.org/officeDocument/2006/relationships/hyperlink" Target="https://www.doe.virginia.gov/early-childhood/curriculum/index.shtml" TargetMode="External"/><Relationship Id="rId4" Type="http://schemas.openxmlformats.org/officeDocument/2006/relationships/hyperlink" Target="https://www.doe.virginia.gov/early-childhood/curriculum/baseline-criteria-high-quality-birth-5-curriculum.docx"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achstone.com/clas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doe.virginia.gov/early-childhood/vqb5/index.shtml" TargetMode="External"/><Relationship Id="rId4" Type="http://schemas.openxmlformats.org/officeDocument/2006/relationships/hyperlink" Target="https://www.doe.virginia.gov/early-childhood/curriculum/index.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1"/>
          <p:cNvSpPr txBox="1">
            <a:spLocks noGrp="1"/>
          </p:cNvSpPr>
          <p:nvPr>
            <p:ph type="ctrTitle"/>
          </p:nvPr>
        </p:nvSpPr>
        <p:spPr>
          <a:xfrm>
            <a:off x="1079150" y="1235475"/>
            <a:ext cx="68814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2"/>
              </a:buClr>
              <a:buSzPts val="4500"/>
              <a:buFont typeface="Trebuchet MS"/>
              <a:buNone/>
            </a:pPr>
            <a:endParaRPr sz="3600" b="1"/>
          </a:p>
          <a:p>
            <a:pPr marL="0" lvl="0" indent="0" algn="ctr" rtl="0">
              <a:lnSpc>
                <a:spcPct val="90000"/>
              </a:lnSpc>
              <a:spcBef>
                <a:spcPts val="0"/>
              </a:spcBef>
              <a:spcAft>
                <a:spcPts val="0"/>
              </a:spcAft>
              <a:buClr>
                <a:schemeClr val="accent2"/>
              </a:buClr>
              <a:buSzPts val="4500"/>
              <a:buFont typeface="Trebuchet MS"/>
              <a:buNone/>
            </a:pPr>
            <a:r>
              <a:rPr lang="en" sz="3600" b="1"/>
              <a:t>Virginia’s Early Childhood Advisory Committee (ECAC)</a:t>
            </a:r>
            <a:endParaRPr sz="3600" b="1"/>
          </a:p>
        </p:txBody>
      </p:sp>
      <p:sp>
        <p:nvSpPr>
          <p:cNvPr id="556" name="Google Shape;556;p1"/>
          <p:cNvSpPr txBox="1">
            <a:spLocks noGrp="1"/>
          </p:cNvSpPr>
          <p:nvPr>
            <p:ph type="subTitle" idx="1"/>
          </p:nvPr>
        </p:nvSpPr>
        <p:spPr>
          <a:xfrm>
            <a:off x="829375" y="2904375"/>
            <a:ext cx="7224900" cy="1241700"/>
          </a:xfrm>
          <a:prstGeom prst="rect">
            <a:avLst/>
          </a:prstGeom>
          <a:noFill/>
          <a:ln>
            <a:noFill/>
          </a:ln>
        </p:spPr>
        <p:txBody>
          <a:bodyPr spcFirstLastPara="1" wrap="square" lIns="68575" tIns="34275" rIns="68575" bIns="34275" anchor="t" anchorCtr="0">
            <a:noAutofit/>
          </a:bodyPr>
          <a:lstStyle/>
          <a:p>
            <a:pPr marL="457200" lvl="0" indent="-361950" algn="ctr" rtl="0">
              <a:lnSpc>
                <a:spcPct val="90000"/>
              </a:lnSpc>
              <a:spcBef>
                <a:spcPts val="800"/>
              </a:spcBef>
              <a:spcAft>
                <a:spcPts val="0"/>
              </a:spcAft>
              <a:buClr>
                <a:schemeClr val="dk1"/>
              </a:buClr>
              <a:buSzPts val="1800"/>
              <a:buNone/>
            </a:pPr>
            <a:endParaRPr/>
          </a:p>
          <a:p>
            <a:pPr marL="457200" lvl="0" indent="-361950" algn="ctr" rtl="0">
              <a:lnSpc>
                <a:spcPct val="90000"/>
              </a:lnSpc>
              <a:spcBef>
                <a:spcPts val="800"/>
              </a:spcBef>
              <a:spcAft>
                <a:spcPts val="0"/>
              </a:spcAft>
              <a:buClr>
                <a:schemeClr val="dk1"/>
              </a:buClr>
              <a:buSzPts val="1800"/>
              <a:buNone/>
            </a:pPr>
            <a:r>
              <a:rPr lang="en" sz="2000" b="1"/>
              <a:t>March 24, 2022</a:t>
            </a:r>
            <a:endParaRPr sz="2000" b="1"/>
          </a:p>
        </p:txBody>
      </p:sp>
      <p:pic>
        <p:nvPicPr>
          <p:cNvPr id="557" name="Google Shape;557;p1"/>
          <p:cNvPicPr preferRelativeResize="0"/>
          <p:nvPr/>
        </p:nvPicPr>
        <p:blipFill rotWithShape="1">
          <a:blip r:embed="rId3">
            <a:alphaModFix/>
          </a:blip>
          <a:srcRect/>
          <a:stretch/>
        </p:blipFill>
        <p:spPr>
          <a:xfrm>
            <a:off x="0" y="4512175"/>
            <a:ext cx="1775351" cy="6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
          <p:cNvSpPr txBox="1">
            <a:spLocks noGrp="1"/>
          </p:cNvSpPr>
          <p:nvPr>
            <p:ph type="title"/>
          </p:nvPr>
        </p:nvSpPr>
        <p:spPr>
          <a:xfrm>
            <a:off x="437825" y="-93020"/>
            <a:ext cx="10515600" cy="132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3000"/>
              <a:t>Purpose of the Practice Years </a:t>
            </a:r>
            <a:endParaRPr sz="3000"/>
          </a:p>
        </p:txBody>
      </p:sp>
      <p:grpSp>
        <p:nvGrpSpPr>
          <p:cNvPr id="625" name="Google Shape;625;p8"/>
          <p:cNvGrpSpPr/>
          <p:nvPr/>
        </p:nvGrpSpPr>
        <p:grpSpPr>
          <a:xfrm>
            <a:off x="615244" y="1518856"/>
            <a:ext cx="8255306" cy="3316210"/>
            <a:chOff x="1" y="3568"/>
            <a:chExt cx="7880208" cy="3156792"/>
          </a:xfrm>
        </p:grpSpPr>
        <p:sp>
          <p:nvSpPr>
            <p:cNvPr id="626" name="Google Shape;626;p8"/>
            <p:cNvSpPr/>
            <p:nvPr/>
          </p:nvSpPr>
          <p:spPr>
            <a:xfrm rot="5400000">
              <a:off x="-64446" y="94168"/>
              <a:ext cx="1156800" cy="975600"/>
            </a:xfrm>
            <a:prstGeom prst="chevron">
              <a:avLst>
                <a:gd name="adj" fmla="val 50000"/>
              </a:avLst>
            </a:prstGeom>
            <a:solidFill>
              <a:srgbClr val="E46F7C"/>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8"/>
            <p:cNvSpPr txBox="1"/>
            <p:nvPr/>
          </p:nvSpPr>
          <p:spPr>
            <a:xfrm>
              <a:off x="26222" y="491335"/>
              <a:ext cx="975600" cy="1812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2021-2022</a:t>
              </a:r>
              <a:r>
                <a:rPr lang="en"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p:txBody>
        </p:sp>
        <p:sp>
          <p:nvSpPr>
            <p:cNvPr id="628" name="Google Shape;628;p8"/>
            <p:cNvSpPr/>
            <p:nvPr/>
          </p:nvSpPr>
          <p:spPr>
            <a:xfrm rot="5400000">
              <a:off x="4036002" y="-2954852"/>
              <a:ext cx="849300" cy="6780600"/>
            </a:xfrm>
            <a:prstGeom prst="round2SameRect">
              <a:avLst>
                <a:gd name="adj1" fmla="val 16667"/>
                <a:gd name="adj2" fmla="val 0"/>
              </a:avLst>
            </a:prstGeom>
            <a:solidFill>
              <a:schemeClr val="lt1">
                <a:alpha val="89019"/>
              </a:schemeClr>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8"/>
            <p:cNvSpPr txBox="1"/>
            <p:nvPr/>
          </p:nvSpPr>
          <p:spPr>
            <a:xfrm>
              <a:off x="1088209" y="14615"/>
              <a:ext cx="6744900" cy="806100"/>
            </a:xfrm>
            <a:prstGeom prst="rect">
              <a:avLst/>
            </a:prstGeom>
            <a:noFill/>
            <a:ln>
              <a:noFill/>
            </a:ln>
          </p:spPr>
          <p:txBody>
            <a:bodyPr spcFirstLastPara="1" wrap="square" lIns="99550" tIns="8875" rIns="8875" bIns="88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 sz="1500" b="1" i="0" u="none" strike="noStrike" cap="none">
                  <a:solidFill>
                    <a:srgbClr val="000000"/>
                  </a:solidFill>
                  <a:latin typeface="Trebuchet MS"/>
                  <a:ea typeface="Trebuchet MS"/>
                  <a:cs typeface="Trebuchet MS"/>
                  <a:sym typeface="Trebuchet MS"/>
                </a:rPr>
                <a:t>VQB5 Practice Year 1 </a:t>
              </a:r>
              <a:r>
                <a:rPr lang="en" sz="1500" b="1" i="0" u="none" strike="noStrike" cap="none">
                  <a:solidFill>
                    <a:schemeClr val="accent2"/>
                  </a:solidFill>
                  <a:latin typeface="Trebuchet MS"/>
                  <a:ea typeface="Trebuchet MS"/>
                  <a:cs typeface="Trebuchet MS"/>
                  <a:sym typeface="Trebuchet MS"/>
                </a:rPr>
                <a:t>(Currently underway in 1450+ sites)</a:t>
              </a:r>
              <a:endParaRPr sz="1500" b="1" i="0" u="none" strike="noStrike" cap="none">
                <a:solidFill>
                  <a:schemeClr val="accent2"/>
                </a:solidFill>
                <a:latin typeface="Trebuchet MS"/>
                <a:ea typeface="Trebuchet MS"/>
                <a:cs typeface="Trebuchet MS"/>
                <a:sym typeface="Trebuchet MS"/>
              </a:endParaRPr>
            </a:p>
            <a:p>
              <a:pPr marL="457200" marR="0" lvl="0" indent="-323850" algn="l" rtl="0">
                <a:lnSpc>
                  <a:spcPct val="90000"/>
                </a:lnSpc>
                <a:spcBef>
                  <a:spcPts val="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Participation available through PDG communities (about 85% of the state)</a:t>
              </a:r>
              <a:endParaRPr sz="1500" b="0" i="0" u="none" strike="noStrike" cap="none">
                <a:solidFill>
                  <a:srgbClr val="000000"/>
                </a:solidFill>
                <a:latin typeface="Trebuchet MS"/>
                <a:ea typeface="Trebuchet MS"/>
                <a:cs typeface="Trebuchet MS"/>
                <a:sym typeface="Trebuchet MS"/>
              </a:endParaRPr>
            </a:p>
            <a:p>
              <a:pPr marL="457200" marR="0" lvl="0" indent="-323850" algn="l" rtl="0">
                <a:lnSpc>
                  <a:spcPct val="90000"/>
                </a:lnSpc>
                <a:spcBef>
                  <a:spcPts val="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Practice Year 1 ratings shared with site leaders in fall of 2022</a:t>
              </a:r>
              <a:endParaRPr sz="1500" b="0" i="0" u="none" strike="noStrike" cap="none">
                <a:solidFill>
                  <a:srgbClr val="000000"/>
                </a:solidFill>
                <a:latin typeface="Trebuchet MS"/>
                <a:ea typeface="Trebuchet MS"/>
                <a:cs typeface="Trebuchet MS"/>
                <a:sym typeface="Trebuchet MS"/>
              </a:endParaRPr>
            </a:p>
          </p:txBody>
        </p:sp>
        <p:sp>
          <p:nvSpPr>
            <p:cNvPr id="630" name="Google Shape;630;p8"/>
            <p:cNvSpPr/>
            <p:nvPr/>
          </p:nvSpPr>
          <p:spPr>
            <a:xfrm rot="5400000">
              <a:off x="-61707" y="1057667"/>
              <a:ext cx="1125300" cy="949200"/>
            </a:xfrm>
            <a:prstGeom prst="chevron">
              <a:avLst>
                <a:gd name="adj" fmla="val 50000"/>
              </a:avLst>
            </a:prstGeom>
            <a:solidFill>
              <a:schemeClr val="accent2"/>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8"/>
            <p:cNvSpPr txBox="1"/>
            <p:nvPr/>
          </p:nvSpPr>
          <p:spPr>
            <a:xfrm>
              <a:off x="26221" y="1444280"/>
              <a:ext cx="949200" cy="17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2022-2023</a:t>
              </a:r>
              <a:endParaRPr sz="1200" b="1" i="0" u="none" strike="noStrike" cap="none">
                <a:solidFill>
                  <a:schemeClr val="lt1"/>
                </a:solidFill>
                <a:latin typeface="Trebuchet MS"/>
                <a:ea typeface="Trebuchet MS"/>
                <a:cs typeface="Trebuchet MS"/>
                <a:sym typeface="Trebuchet MS"/>
              </a:endParaRPr>
            </a:p>
          </p:txBody>
        </p:sp>
        <p:sp>
          <p:nvSpPr>
            <p:cNvPr id="632" name="Google Shape;632;p8"/>
            <p:cNvSpPr/>
            <p:nvPr/>
          </p:nvSpPr>
          <p:spPr>
            <a:xfrm rot="5400000">
              <a:off x="4004485" y="-1978573"/>
              <a:ext cx="886200" cy="6787500"/>
            </a:xfrm>
            <a:prstGeom prst="round2SameRect">
              <a:avLst>
                <a:gd name="adj1" fmla="val 16667"/>
                <a:gd name="adj2" fmla="val 0"/>
              </a:avLst>
            </a:prstGeom>
            <a:solidFill>
              <a:schemeClr val="lt1">
                <a:alpha val="89019"/>
              </a:schemeClr>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8"/>
            <p:cNvSpPr txBox="1"/>
            <p:nvPr/>
          </p:nvSpPr>
          <p:spPr>
            <a:xfrm>
              <a:off x="1084760" y="907679"/>
              <a:ext cx="6751800" cy="1031700"/>
            </a:xfrm>
            <a:prstGeom prst="rect">
              <a:avLst/>
            </a:prstGeom>
            <a:noFill/>
            <a:ln>
              <a:noFill/>
            </a:ln>
          </p:spPr>
          <p:txBody>
            <a:bodyPr spcFirstLastPara="1" wrap="square" lIns="99550" tIns="8875" rIns="8875" bIns="88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 sz="1500" b="1" i="0" u="none" strike="noStrike" cap="none">
                  <a:solidFill>
                    <a:srgbClr val="000000"/>
                  </a:solidFill>
                  <a:latin typeface="Trebuchet MS"/>
                  <a:ea typeface="Trebuchet MS"/>
                  <a:cs typeface="Trebuchet MS"/>
                  <a:sym typeface="Trebuchet MS"/>
                </a:rPr>
                <a:t>VQB5 Practice Year 2 </a:t>
              </a:r>
              <a:endParaRPr sz="1500" b="1" i="0" u="none" strike="noStrike" cap="none">
                <a:solidFill>
                  <a:srgbClr val="000000"/>
                </a:solidFill>
                <a:latin typeface="Trebuchet MS"/>
                <a:ea typeface="Trebuchet MS"/>
                <a:cs typeface="Trebuchet MS"/>
                <a:sym typeface="Trebuchet MS"/>
              </a:endParaRPr>
            </a:p>
            <a:p>
              <a:pPr marL="457200" marR="0" lvl="0" indent="-323850" algn="l" rtl="0">
                <a:lnSpc>
                  <a:spcPct val="90000"/>
                </a:lnSpc>
                <a:spcBef>
                  <a:spcPts val="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Participation available statewide through </a:t>
              </a:r>
              <a:r>
                <a:rPr lang="en" sz="1500" b="0" i="0" u="sng" strike="noStrike" cap="none">
                  <a:solidFill>
                    <a:schemeClr val="hlink"/>
                  </a:solidFill>
                  <a:latin typeface="Trebuchet MS"/>
                  <a:ea typeface="Trebuchet MS"/>
                  <a:cs typeface="Trebuchet MS"/>
                  <a:sym typeface="Trebuchet MS"/>
                  <a:hlinkClick r:id="rId3"/>
                </a:rPr>
                <a:t>Ready Regions</a:t>
              </a:r>
              <a:r>
                <a:rPr lang="en" sz="1500" b="0" i="0" u="none" strike="noStrike" cap="none">
                  <a:solidFill>
                    <a:srgbClr val="000000"/>
                  </a:solidFill>
                  <a:latin typeface="Trebuchet MS"/>
                  <a:ea typeface="Trebuchet MS"/>
                  <a:cs typeface="Trebuchet MS"/>
                  <a:sym typeface="Trebuchet MS"/>
                </a:rPr>
                <a:t> to 100% of programs (registration opens in August) </a:t>
              </a:r>
              <a:endParaRPr sz="1500" b="0" i="0" u="none" strike="noStrike" cap="none">
                <a:solidFill>
                  <a:srgbClr val="000000"/>
                </a:solidFill>
                <a:latin typeface="Trebuchet MS"/>
                <a:ea typeface="Trebuchet MS"/>
                <a:cs typeface="Trebuchet MS"/>
                <a:sym typeface="Trebuchet MS"/>
              </a:endParaRPr>
            </a:p>
            <a:p>
              <a:pPr marL="457200" marR="0" lvl="0" indent="-323850" algn="l" rtl="0">
                <a:lnSpc>
                  <a:spcPct val="90000"/>
                </a:lnSpc>
                <a:spcBef>
                  <a:spcPts val="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Practice Year 2 ratings shared with site leaders in fall of 2023</a:t>
              </a:r>
              <a:endParaRPr sz="1500" b="0" i="0" u="none" strike="noStrike" cap="none">
                <a:solidFill>
                  <a:srgbClr val="000000"/>
                </a:solidFill>
                <a:latin typeface="Trebuchet MS"/>
                <a:ea typeface="Trebuchet MS"/>
                <a:cs typeface="Trebuchet MS"/>
                <a:sym typeface="Trebuchet MS"/>
              </a:endParaRPr>
            </a:p>
          </p:txBody>
        </p:sp>
        <p:sp>
          <p:nvSpPr>
            <p:cNvPr id="634" name="Google Shape;634;p8"/>
            <p:cNvSpPr/>
            <p:nvPr/>
          </p:nvSpPr>
          <p:spPr>
            <a:xfrm rot="5400000">
              <a:off x="-87926" y="2123110"/>
              <a:ext cx="1125300" cy="949200"/>
            </a:xfrm>
            <a:prstGeom prst="chevron">
              <a:avLst>
                <a:gd name="adj" fmla="val 50000"/>
              </a:avLst>
            </a:prstGeom>
            <a:solidFill>
              <a:srgbClr val="60111B"/>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8"/>
            <p:cNvSpPr txBox="1"/>
            <p:nvPr/>
          </p:nvSpPr>
          <p:spPr>
            <a:xfrm>
              <a:off x="1" y="2509722"/>
              <a:ext cx="949200" cy="17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2023-2024</a:t>
              </a:r>
              <a:endParaRPr sz="1200" b="1" i="0" u="none" strike="noStrike" cap="none">
                <a:solidFill>
                  <a:schemeClr val="lt1"/>
                </a:solidFill>
                <a:latin typeface="Trebuchet MS"/>
                <a:ea typeface="Trebuchet MS"/>
                <a:cs typeface="Trebuchet MS"/>
                <a:sym typeface="Trebuchet MS"/>
              </a:endParaRPr>
            </a:p>
          </p:txBody>
        </p:sp>
        <p:sp>
          <p:nvSpPr>
            <p:cNvPr id="636" name="Google Shape;636;p8"/>
            <p:cNvSpPr/>
            <p:nvPr/>
          </p:nvSpPr>
          <p:spPr>
            <a:xfrm rot="5400000">
              <a:off x="4047709" y="-901728"/>
              <a:ext cx="825900" cy="6839100"/>
            </a:xfrm>
            <a:prstGeom prst="round2SameRect">
              <a:avLst>
                <a:gd name="adj1" fmla="val 16667"/>
                <a:gd name="adj2" fmla="val 0"/>
              </a:avLst>
            </a:prstGeom>
            <a:solidFill>
              <a:schemeClr val="lt1">
                <a:alpha val="89019"/>
              </a:schemeClr>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8"/>
            <p:cNvSpPr txBox="1"/>
            <p:nvPr/>
          </p:nvSpPr>
          <p:spPr>
            <a:xfrm>
              <a:off x="1065120" y="2035070"/>
              <a:ext cx="6791100" cy="853800"/>
            </a:xfrm>
            <a:prstGeom prst="rect">
              <a:avLst/>
            </a:prstGeom>
            <a:noFill/>
            <a:ln>
              <a:noFill/>
            </a:ln>
          </p:spPr>
          <p:txBody>
            <a:bodyPr spcFirstLastPara="1" wrap="square" lIns="99550" tIns="8875" rIns="8875" bIns="8875" anchor="ctr" anchorCtr="0">
              <a:noAutofit/>
            </a:bodyPr>
            <a:lstStyle/>
            <a:p>
              <a:pPr marL="45720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 sz="1500" b="1" i="0" u="none" strike="noStrike" cap="none">
                  <a:solidFill>
                    <a:srgbClr val="000000"/>
                  </a:solidFill>
                  <a:latin typeface="Trebuchet MS"/>
                  <a:ea typeface="Trebuchet MS"/>
                  <a:cs typeface="Trebuchet MS"/>
                  <a:sym typeface="Trebuchet MS"/>
                </a:rPr>
                <a:t>VQB5 Year 1 </a:t>
              </a:r>
              <a:endParaRPr sz="1500" b="1" i="0" u="none" strike="noStrike" cap="none">
                <a:solidFill>
                  <a:srgbClr val="000000"/>
                </a:solidFill>
                <a:latin typeface="Trebuchet MS"/>
                <a:ea typeface="Trebuchet MS"/>
                <a:cs typeface="Trebuchet MS"/>
                <a:sym typeface="Trebuchet MS"/>
              </a:endParaRPr>
            </a:p>
            <a:p>
              <a:pPr marL="457200" marR="0" lvl="0" indent="-323850" algn="l" rtl="0">
                <a:lnSpc>
                  <a:spcPct val="100000"/>
                </a:lnSpc>
                <a:spcBef>
                  <a:spcPts val="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All publicly funded programs </a:t>
              </a:r>
              <a:r>
                <a:rPr lang="en" sz="1500" b="1" i="0" u="none" strike="noStrike" cap="none">
                  <a:solidFill>
                    <a:srgbClr val="000000"/>
                  </a:solidFill>
                  <a:latin typeface="Trebuchet MS"/>
                  <a:ea typeface="Trebuchet MS"/>
                  <a:cs typeface="Trebuchet MS"/>
                  <a:sym typeface="Trebuchet MS"/>
                </a:rPr>
                <a:t>required</a:t>
              </a:r>
              <a:r>
                <a:rPr lang="en" sz="1500" b="0" i="0" u="none" strike="noStrike" cap="none">
                  <a:solidFill>
                    <a:srgbClr val="000000"/>
                  </a:solidFill>
                  <a:latin typeface="Trebuchet MS"/>
                  <a:ea typeface="Trebuchet MS"/>
                  <a:cs typeface="Trebuchet MS"/>
                  <a:sym typeface="Trebuchet MS"/>
                </a:rPr>
                <a:t> to participate</a:t>
              </a:r>
              <a:endParaRPr sz="1500" b="0" i="0" u="none" strike="noStrike" cap="none">
                <a:solidFill>
                  <a:srgbClr val="000000"/>
                </a:solidFill>
                <a:latin typeface="Trebuchet MS"/>
                <a:ea typeface="Trebuchet MS"/>
                <a:cs typeface="Trebuchet MS"/>
                <a:sym typeface="Trebuchet MS"/>
              </a:endParaRPr>
            </a:p>
            <a:p>
              <a:pPr marL="457200" marR="0" lvl="0" indent="-323850" algn="l" rtl="0">
                <a:lnSpc>
                  <a:spcPct val="100000"/>
                </a:lnSpc>
                <a:spcBef>
                  <a:spcPts val="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Quality Ratings from Year 1 publicly shared in the fall 2024</a:t>
              </a:r>
              <a:endParaRPr sz="1500" b="0" i="0" u="none" strike="noStrike" cap="none">
                <a:solidFill>
                  <a:srgbClr val="000000"/>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638" name="Google Shape;638;p8"/>
          <p:cNvSpPr txBox="1"/>
          <p:nvPr/>
        </p:nvSpPr>
        <p:spPr>
          <a:xfrm>
            <a:off x="437825" y="747850"/>
            <a:ext cx="8508900" cy="98485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200"/>
              </a:spcAft>
              <a:buClr>
                <a:srgbClr val="000000"/>
              </a:buClr>
              <a:buSzPts val="1400"/>
              <a:buFont typeface="Arial"/>
              <a:buNone/>
            </a:pPr>
            <a:r>
              <a:rPr lang="en" sz="1400" b="0" i="0" u="none" strike="noStrike" cap="none">
                <a:solidFill>
                  <a:srgbClr val="000000"/>
                </a:solidFill>
                <a:latin typeface="Trebuchet MS"/>
                <a:ea typeface="Trebuchet MS"/>
                <a:cs typeface="Trebuchet MS"/>
                <a:sym typeface="Trebuchet MS"/>
              </a:rPr>
              <a:t>The practice years allow programs the chance to practice collecting information and receiving supportive feedback, with targeted supports for interactions and curriculum.  The practice years also allow state and local leaders to gather information to inform future guidelines and procedures. </a:t>
            </a:r>
            <a:endParaRPr sz="17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Who Will Have to Participate in VQB5?</a:t>
            </a:r>
            <a:endParaRPr sz="3000"/>
          </a:p>
        </p:txBody>
      </p:sp>
      <p:sp>
        <p:nvSpPr>
          <p:cNvPr id="644" name="Google Shape;644;p9"/>
          <p:cNvSpPr txBox="1">
            <a:spLocks noGrp="1"/>
          </p:cNvSpPr>
          <p:nvPr>
            <p:ph type="body" idx="1"/>
          </p:nvPr>
        </p:nvSpPr>
        <p:spPr>
          <a:xfrm>
            <a:off x="628650" y="1086150"/>
            <a:ext cx="8492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800">
                <a:solidFill>
                  <a:srgbClr val="000000"/>
                </a:solidFill>
              </a:rPr>
              <a:t>Starting in the fall of 2023, all </a:t>
            </a:r>
            <a:r>
              <a:rPr lang="en" sz="1800" b="1">
                <a:solidFill>
                  <a:srgbClr val="000000"/>
                </a:solidFill>
              </a:rPr>
              <a:t>publicly funded providers</a:t>
            </a:r>
            <a:r>
              <a:rPr lang="en" sz="1800">
                <a:solidFill>
                  <a:srgbClr val="000000"/>
                </a:solidFill>
              </a:rPr>
              <a:t> will be required to participate in the new unified VQB5 system*. This includes...</a:t>
            </a:r>
            <a:endParaRPr sz="1800">
              <a:solidFill>
                <a:srgbClr val="000000"/>
              </a:solidFill>
            </a:endParaRPr>
          </a:p>
          <a:p>
            <a:pPr marL="457200" lvl="0" indent="-317500" algn="l" rtl="0">
              <a:lnSpc>
                <a:spcPct val="100000"/>
              </a:lnSpc>
              <a:spcBef>
                <a:spcPts val="1000"/>
              </a:spcBef>
              <a:spcAft>
                <a:spcPts val="0"/>
              </a:spcAft>
              <a:buClr>
                <a:srgbClr val="333333"/>
              </a:buClr>
              <a:buSzPts val="1400"/>
              <a:buChar char="•"/>
            </a:pPr>
            <a:r>
              <a:rPr lang="en" sz="1400">
                <a:solidFill>
                  <a:srgbClr val="333333"/>
                </a:solidFill>
              </a:rPr>
              <a:t>Virginia Preschool Initiative (VPI)</a:t>
            </a:r>
            <a:endParaRPr sz="1400">
              <a:solidFill>
                <a:srgbClr val="333333"/>
              </a:solidFill>
            </a:endParaRPr>
          </a:p>
          <a:p>
            <a:pPr marL="457200" lvl="0" indent="-317500" algn="l" rtl="0">
              <a:lnSpc>
                <a:spcPct val="100000"/>
              </a:lnSpc>
              <a:spcBef>
                <a:spcPts val="0"/>
              </a:spcBef>
              <a:spcAft>
                <a:spcPts val="0"/>
              </a:spcAft>
              <a:buClr>
                <a:srgbClr val="333333"/>
              </a:buClr>
              <a:buSzPts val="1400"/>
              <a:buChar char="•"/>
            </a:pPr>
            <a:r>
              <a:rPr lang="en" sz="1400">
                <a:solidFill>
                  <a:srgbClr val="333333"/>
                </a:solidFill>
              </a:rPr>
              <a:t>Early Childhood Special Education (ECSE or IDEA Part B, Section 619 preschool)</a:t>
            </a:r>
            <a:endParaRPr sz="1400">
              <a:solidFill>
                <a:srgbClr val="333333"/>
              </a:solidFill>
            </a:endParaRPr>
          </a:p>
          <a:p>
            <a:pPr marL="457200" lvl="0" indent="-317500" algn="l" rtl="0">
              <a:lnSpc>
                <a:spcPct val="100000"/>
              </a:lnSpc>
              <a:spcBef>
                <a:spcPts val="0"/>
              </a:spcBef>
              <a:spcAft>
                <a:spcPts val="0"/>
              </a:spcAft>
              <a:buClr>
                <a:srgbClr val="333333"/>
              </a:buClr>
              <a:buSzPts val="1400"/>
              <a:buChar char="•"/>
            </a:pPr>
            <a:r>
              <a:rPr lang="en" sz="1400">
                <a:solidFill>
                  <a:srgbClr val="333333"/>
                </a:solidFill>
              </a:rPr>
              <a:t>Title I Preschool</a:t>
            </a:r>
            <a:endParaRPr sz="1400">
              <a:solidFill>
                <a:srgbClr val="333333"/>
              </a:solidFill>
            </a:endParaRPr>
          </a:p>
          <a:p>
            <a:pPr marL="457200" lvl="0" indent="-317500" algn="l" rtl="0">
              <a:lnSpc>
                <a:spcPct val="100000"/>
              </a:lnSpc>
              <a:spcBef>
                <a:spcPts val="0"/>
              </a:spcBef>
              <a:spcAft>
                <a:spcPts val="0"/>
              </a:spcAft>
              <a:buClr>
                <a:srgbClr val="333333"/>
              </a:buClr>
              <a:buSzPts val="1400"/>
              <a:buChar char="•"/>
            </a:pPr>
            <a:r>
              <a:rPr lang="en" sz="1400">
                <a:solidFill>
                  <a:srgbClr val="333333"/>
                </a:solidFill>
              </a:rPr>
              <a:t>Head Start/Early Head Start</a:t>
            </a:r>
            <a:endParaRPr sz="1400">
              <a:solidFill>
                <a:srgbClr val="333333"/>
              </a:solidFill>
            </a:endParaRPr>
          </a:p>
          <a:p>
            <a:pPr marL="457200" lvl="0" indent="-317500" algn="l" rtl="0">
              <a:lnSpc>
                <a:spcPct val="100000"/>
              </a:lnSpc>
              <a:spcBef>
                <a:spcPts val="0"/>
              </a:spcBef>
              <a:spcAft>
                <a:spcPts val="0"/>
              </a:spcAft>
              <a:buClr>
                <a:srgbClr val="333333"/>
              </a:buClr>
              <a:buSzPts val="1400"/>
              <a:buChar char="•"/>
            </a:pPr>
            <a:r>
              <a:rPr lang="en" sz="1400">
                <a:solidFill>
                  <a:srgbClr val="333333"/>
                </a:solidFill>
              </a:rPr>
              <a:t>Virginia’s Child Care Subsidy Program </a:t>
            </a:r>
            <a:endParaRPr sz="1400">
              <a:solidFill>
                <a:srgbClr val="333333"/>
              </a:solidFill>
            </a:endParaRPr>
          </a:p>
          <a:p>
            <a:pPr marL="457200" lvl="0" indent="-317500" algn="l" rtl="0">
              <a:lnSpc>
                <a:spcPct val="100000"/>
              </a:lnSpc>
              <a:spcBef>
                <a:spcPts val="0"/>
              </a:spcBef>
              <a:spcAft>
                <a:spcPts val="0"/>
              </a:spcAft>
              <a:buClr>
                <a:srgbClr val="333333"/>
              </a:buClr>
              <a:buSzPts val="1400"/>
              <a:buChar char="•"/>
            </a:pPr>
            <a:r>
              <a:rPr lang="en" sz="1400">
                <a:solidFill>
                  <a:srgbClr val="333333"/>
                </a:solidFill>
              </a:rPr>
              <a:t>Local child care assistance, such as Fairfax’s Child Care Assistance and Referral (CCAR) program</a:t>
            </a:r>
            <a:endParaRPr sz="1400">
              <a:solidFill>
                <a:srgbClr val="333333"/>
              </a:solidFill>
            </a:endParaRPr>
          </a:p>
          <a:p>
            <a:pPr marL="457200" lvl="0" indent="-317500" algn="l" rtl="0">
              <a:lnSpc>
                <a:spcPct val="100000"/>
              </a:lnSpc>
              <a:spcBef>
                <a:spcPts val="0"/>
              </a:spcBef>
              <a:spcAft>
                <a:spcPts val="0"/>
              </a:spcAft>
              <a:buClr>
                <a:srgbClr val="333333"/>
              </a:buClr>
              <a:buSzPts val="1400"/>
              <a:buChar char="•"/>
            </a:pPr>
            <a:r>
              <a:rPr lang="en" sz="1400">
                <a:solidFill>
                  <a:srgbClr val="333333"/>
                </a:solidFill>
              </a:rPr>
              <a:t>The federal Child Care Access Means Parents in School (CCAMPIS) program</a:t>
            </a:r>
            <a:endParaRPr sz="1400">
              <a:solidFill>
                <a:srgbClr val="333333"/>
              </a:solidFill>
            </a:endParaRPr>
          </a:p>
          <a:p>
            <a:pPr marL="457200" lvl="0" indent="-317500" algn="l" rtl="0">
              <a:lnSpc>
                <a:spcPct val="100000"/>
              </a:lnSpc>
              <a:spcBef>
                <a:spcPts val="0"/>
              </a:spcBef>
              <a:spcAft>
                <a:spcPts val="0"/>
              </a:spcAft>
              <a:buClr>
                <a:srgbClr val="333333"/>
              </a:buClr>
              <a:buSzPts val="1400"/>
              <a:buChar char="•"/>
            </a:pPr>
            <a:r>
              <a:rPr lang="en" sz="1400">
                <a:solidFill>
                  <a:srgbClr val="333333"/>
                </a:solidFill>
              </a:rPr>
              <a:t>Virginia Early Childhood Foundation (VECF) Mixed Delivery program</a:t>
            </a:r>
            <a:endParaRPr sz="1400">
              <a:solidFill>
                <a:srgbClr val="333333"/>
              </a:solidFill>
            </a:endParaRPr>
          </a:p>
          <a:p>
            <a:pPr marL="457200" lvl="0" indent="-317500" algn="l" rtl="0">
              <a:lnSpc>
                <a:spcPct val="100000"/>
              </a:lnSpc>
              <a:spcBef>
                <a:spcPts val="0"/>
              </a:spcBef>
              <a:spcAft>
                <a:spcPts val="0"/>
              </a:spcAft>
              <a:buClr>
                <a:srgbClr val="333333"/>
              </a:buClr>
              <a:buSzPts val="1400"/>
              <a:buChar char="•"/>
            </a:pPr>
            <a:r>
              <a:rPr lang="en" sz="1400">
                <a:solidFill>
                  <a:srgbClr val="333333"/>
                </a:solidFill>
              </a:rPr>
              <a:t>Federal Department of Defense Military Child Care Fee Assistance</a:t>
            </a:r>
            <a:endParaRPr sz="2000">
              <a:solidFill>
                <a:srgbClr val="000000"/>
              </a:solidFill>
            </a:endParaRPr>
          </a:p>
          <a:p>
            <a:pPr marL="0" lvl="0" indent="0" algn="l" rtl="0">
              <a:lnSpc>
                <a:spcPct val="100000"/>
              </a:lnSpc>
              <a:spcBef>
                <a:spcPts val="0"/>
              </a:spcBef>
              <a:spcAft>
                <a:spcPts val="0"/>
              </a:spcAft>
              <a:buSzPts val="1400"/>
              <a:buNone/>
            </a:pPr>
            <a:endParaRPr sz="900">
              <a:solidFill>
                <a:srgbClr val="000000"/>
              </a:solidFill>
            </a:endParaRPr>
          </a:p>
          <a:p>
            <a:pPr marL="0" lvl="0" indent="0" algn="l" rtl="0">
              <a:lnSpc>
                <a:spcPct val="100000"/>
              </a:lnSpc>
              <a:spcBef>
                <a:spcPts val="1000"/>
              </a:spcBef>
              <a:spcAft>
                <a:spcPts val="0"/>
              </a:spcAft>
              <a:buSzPts val="1400"/>
              <a:buNone/>
            </a:pPr>
            <a:r>
              <a:rPr lang="en" sz="1800">
                <a:solidFill>
                  <a:srgbClr val="000000"/>
                </a:solidFill>
              </a:rPr>
              <a:t>For the definition of publicly funded programs, as well as answers to frequently asked questions please refer to the </a:t>
            </a:r>
            <a:r>
              <a:rPr lang="en" sz="1800" u="sng">
                <a:solidFill>
                  <a:schemeClr val="hlink"/>
                </a:solidFill>
                <a:hlinkClick r:id="rId3"/>
              </a:rPr>
              <a:t>VQB5 Participation FAQ</a:t>
            </a:r>
            <a:r>
              <a:rPr lang="en" sz="1800">
                <a:solidFill>
                  <a:srgbClr val="000000"/>
                </a:solidFill>
              </a:rPr>
              <a:t> document.</a:t>
            </a:r>
            <a:endParaRPr sz="1800">
              <a:solidFill>
                <a:srgbClr val="595959"/>
              </a:solidFill>
            </a:endParaRPr>
          </a:p>
        </p:txBody>
      </p:sp>
      <p:sp>
        <p:nvSpPr>
          <p:cNvPr id="645" name="Google Shape;645;p9"/>
          <p:cNvSpPr txBox="1"/>
          <p:nvPr/>
        </p:nvSpPr>
        <p:spPr>
          <a:xfrm>
            <a:off x="628650" y="4562350"/>
            <a:ext cx="69093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1" u="none" strike="noStrike" cap="none">
                <a:solidFill>
                  <a:srgbClr val="000000"/>
                </a:solidFill>
                <a:latin typeface="Trebuchet MS"/>
                <a:ea typeface="Trebuchet MS"/>
                <a:cs typeface="Trebuchet MS"/>
                <a:sym typeface="Trebuchet MS"/>
              </a:rPr>
              <a:t>*Programs that do not receive public funds will have the option to participate</a:t>
            </a:r>
            <a:endParaRPr sz="13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
          <p:cNvSpPr txBox="1">
            <a:spLocks noGrp="1"/>
          </p:cNvSpPr>
          <p:nvPr>
            <p:ph type="title"/>
          </p:nvPr>
        </p:nvSpPr>
        <p:spPr>
          <a:xfrm>
            <a:off x="628650" y="1915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RecognizeB5</a:t>
            </a:r>
            <a:endParaRPr sz="3000"/>
          </a:p>
        </p:txBody>
      </p:sp>
      <p:sp>
        <p:nvSpPr>
          <p:cNvPr id="652" name="Google Shape;652;p10"/>
          <p:cNvSpPr txBox="1">
            <a:spLocks noGrp="1"/>
          </p:cNvSpPr>
          <p:nvPr>
            <p:ph type="body" idx="1"/>
          </p:nvPr>
        </p:nvSpPr>
        <p:spPr>
          <a:xfrm>
            <a:off x="628650" y="940050"/>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600">
                <a:solidFill>
                  <a:srgbClr val="000000"/>
                </a:solidFill>
              </a:rPr>
              <a:t>The </a:t>
            </a:r>
            <a:r>
              <a:rPr lang="en" sz="1600" b="1">
                <a:solidFill>
                  <a:srgbClr val="000000"/>
                </a:solidFill>
              </a:rPr>
              <a:t>Teacher Recognition Program, now called “</a:t>
            </a:r>
            <a:r>
              <a:rPr lang="en" sz="1600" b="1" u="sng">
                <a:solidFill>
                  <a:schemeClr val="hlink"/>
                </a:solidFill>
                <a:hlinkClick r:id="rId3"/>
              </a:rPr>
              <a:t>RecognizeB5</a:t>
            </a:r>
            <a:r>
              <a:rPr lang="en" sz="1600" b="1">
                <a:solidFill>
                  <a:srgbClr val="000000"/>
                </a:solidFill>
              </a:rPr>
              <a:t>”,</a:t>
            </a:r>
            <a:r>
              <a:rPr lang="en" sz="1600">
                <a:solidFill>
                  <a:srgbClr val="000000"/>
                </a:solidFill>
              </a:rPr>
              <a:t> </a:t>
            </a:r>
            <a:r>
              <a:rPr lang="en" sz="1600"/>
              <a:t>awards a financial incentive to eligible teachers in child care centers and family day homes. </a:t>
            </a:r>
            <a:endParaRPr sz="1600">
              <a:solidFill>
                <a:srgbClr val="000000"/>
              </a:solidFill>
            </a:endParaRPr>
          </a:p>
          <a:p>
            <a:pPr marL="457200" marR="12700" lvl="0" indent="-323850" algn="l" rtl="0">
              <a:lnSpc>
                <a:spcPct val="99959"/>
              </a:lnSpc>
              <a:spcBef>
                <a:spcPts val="1000"/>
              </a:spcBef>
              <a:spcAft>
                <a:spcPts val="0"/>
              </a:spcAft>
              <a:buClr>
                <a:schemeClr val="accent1"/>
              </a:buClr>
              <a:buSzPts val="1500"/>
              <a:buChar char="•"/>
            </a:pPr>
            <a:r>
              <a:rPr lang="en" sz="1500">
                <a:solidFill>
                  <a:schemeClr val="accent1"/>
                </a:solidFill>
              </a:rPr>
              <a:t>Awards financial incentives of at least $2000 to certain </a:t>
            </a:r>
            <a:r>
              <a:rPr lang="en" sz="1500" u="sng">
                <a:solidFill>
                  <a:schemeClr val="hlink"/>
                </a:solidFill>
                <a:hlinkClick r:id="rId3"/>
              </a:rPr>
              <a:t>eligible </a:t>
            </a:r>
            <a:r>
              <a:rPr lang="en" sz="1500">
                <a:solidFill>
                  <a:schemeClr val="accent1"/>
                </a:solidFill>
              </a:rPr>
              <a:t>teachers in VQB5 </a:t>
            </a:r>
            <a:endParaRPr sz="1500">
              <a:solidFill>
                <a:schemeClr val="accent1"/>
              </a:solidFill>
            </a:endParaRPr>
          </a:p>
          <a:p>
            <a:pPr marL="457200" marR="12700" lvl="0" indent="-323850" algn="l" rtl="0">
              <a:lnSpc>
                <a:spcPct val="99959"/>
              </a:lnSpc>
              <a:spcBef>
                <a:spcPts val="0"/>
              </a:spcBef>
              <a:spcAft>
                <a:spcPts val="0"/>
              </a:spcAft>
              <a:buClr>
                <a:schemeClr val="accent1"/>
              </a:buClr>
              <a:buSzPts val="1500"/>
              <a:buChar char="•"/>
            </a:pPr>
            <a:r>
              <a:rPr lang="en" sz="1500">
                <a:solidFill>
                  <a:schemeClr val="accent1"/>
                </a:solidFill>
              </a:rPr>
              <a:t>Is an innovative strategy for supporting, retaining, and rewarding early educators in non-school early-learning settings;</a:t>
            </a:r>
            <a:endParaRPr sz="1500">
              <a:solidFill>
                <a:srgbClr val="000000"/>
              </a:solidFill>
            </a:endParaRPr>
          </a:p>
          <a:p>
            <a:pPr marL="457200" lvl="0" indent="-323850" algn="l" rtl="0">
              <a:lnSpc>
                <a:spcPct val="100000"/>
              </a:lnSpc>
              <a:spcBef>
                <a:spcPts val="0"/>
              </a:spcBef>
              <a:spcAft>
                <a:spcPts val="0"/>
              </a:spcAft>
              <a:buSzPts val="1500"/>
              <a:buChar char="•"/>
            </a:pPr>
            <a:r>
              <a:rPr lang="en" sz="1500">
                <a:solidFill>
                  <a:schemeClr val="accent1"/>
                </a:solidFill>
              </a:rPr>
              <a:t>Helps </a:t>
            </a:r>
            <a:r>
              <a:rPr lang="en" sz="1500">
                <a:solidFill>
                  <a:srgbClr val="000000"/>
                </a:solidFill>
              </a:rPr>
              <a:t>reduce turnover which can positively impact children, improve classroom quality and reduce stress for programs;</a:t>
            </a:r>
            <a:endParaRPr sz="1500">
              <a:solidFill>
                <a:srgbClr val="000000"/>
              </a:solidFill>
            </a:endParaRPr>
          </a:p>
          <a:p>
            <a:pPr marL="457200" lvl="0" indent="-323850" algn="l" rtl="0">
              <a:lnSpc>
                <a:spcPct val="100000"/>
              </a:lnSpc>
              <a:spcBef>
                <a:spcPts val="0"/>
              </a:spcBef>
              <a:spcAft>
                <a:spcPts val="0"/>
              </a:spcAft>
              <a:buSzPts val="1500"/>
              <a:buChar char="•"/>
            </a:pPr>
            <a:r>
              <a:rPr lang="en" sz="1500">
                <a:solidFill>
                  <a:schemeClr val="accent1"/>
                </a:solidFill>
              </a:rPr>
              <a:t>Can </a:t>
            </a:r>
            <a:r>
              <a:rPr lang="en" sz="1500"/>
              <a:t>help address the staffing crisis; and</a:t>
            </a:r>
            <a:endParaRPr sz="1500"/>
          </a:p>
          <a:p>
            <a:pPr marL="457200" lvl="0" indent="-323850" algn="l" rtl="0">
              <a:lnSpc>
                <a:spcPct val="100000"/>
              </a:lnSpc>
              <a:spcBef>
                <a:spcPts val="0"/>
              </a:spcBef>
              <a:spcAft>
                <a:spcPts val="0"/>
              </a:spcAft>
              <a:buSzPts val="1500"/>
              <a:buChar char="•"/>
            </a:pPr>
            <a:r>
              <a:rPr lang="en" sz="1500">
                <a:solidFill>
                  <a:schemeClr val="accent1"/>
                </a:solidFill>
              </a:rPr>
              <a:t>Enables Virginia to lead with compensation as it builds its statewide measurement and improvement system. </a:t>
            </a:r>
            <a:r>
              <a:rPr lang="en" sz="1500"/>
              <a:t> </a:t>
            </a:r>
            <a:endParaRPr sz="1500"/>
          </a:p>
          <a:p>
            <a:pPr marL="457200" lvl="0" indent="0" algn="l" rtl="0">
              <a:lnSpc>
                <a:spcPct val="100000"/>
              </a:lnSpc>
              <a:spcBef>
                <a:spcPts val="0"/>
              </a:spcBef>
              <a:spcAft>
                <a:spcPts val="0"/>
              </a:spcAft>
              <a:buSzPts val="1400"/>
              <a:buNone/>
            </a:pPr>
            <a:endParaRPr sz="1500"/>
          </a:p>
          <a:p>
            <a:pPr marL="0" lvl="0" indent="0" algn="l" rtl="0">
              <a:lnSpc>
                <a:spcPct val="100000"/>
              </a:lnSpc>
              <a:spcBef>
                <a:spcPts val="0"/>
              </a:spcBef>
              <a:spcAft>
                <a:spcPts val="0"/>
              </a:spcAft>
              <a:buSzPts val="1400"/>
              <a:buNone/>
            </a:pPr>
            <a:r>
              <a:rPr lang="en" sz="1600" b="1"/>
              <a:t>RecognizeB5 will continue to be a key VQB5 activity in Practice Year 2</a:t>
            </a:r>
            <a:endParaRPr sz="1600" b="1"/>
          </a:p>
          <a:p>
            <a:pPr marL="0" lvl="0" indent="0" algn="l" rtl="0">
              <a:lnSpc>
                <a:spcPct val="100000"/>
              </a:lnSpc>
              <a:spcBef>
                <a:spcPts val="0"/>
              </a:spcBef>
              <a:spcAft>
                <a:spcPts val="0"/>
              </a:spcAft>
              <a:buSzPts val="1400"/>
              <a:buNone/>
            </a:pPr>
            <a:endParaRPr sz="1400">
              <a:solidFill>
                <a:srgbClr val="000000"/>
              </a:solidFill>
            </a:endParaRPr>
          </a:p>
          <a:p>
            <a:pPr marL="0" lvl="0" indent="0" algn="l" rtl="0">
              <a:lnSpc>
                <a:spcPct val="100000"/>
              </a:lnSpc>
              <a:spcBef>
                <a:spcPts val="0"/>
              </a:spcBef>
              <a:spcAft>
                <a:spcPts val="0"/>
              </a:spcAft>
              <a:buSzPts val="1400"/>
              <a:buNone/>
            </a:pPr>
            <a:endParaRPr sz="1400">
              <a:solidFill>
                <a:srgbClr val="000000"/>
              </a:solidFill>
            </a:endParaRPr>
          </a:p>
          <a:p>
            <a:pPr marL="0" lvl="0" indent="0" algn="l" rtl="0">
              <a:lnSpc>
                <a:spcPct val="90000"/>
              </a:lnSpc>
              <a:spcBef>
                <a:spcPts val="800"/>
              </a:spcBef>
              <a:spcAft>
                <a:spcPts val="0"/>
              </a:spcAft>
              <a:buSzPts val="1400"/>
              <a:buNone/>
            </a:pPr>
            <a:endParaRPr sz="1400"/>
          </a:p>
        </p:txBody>
      </p:sp>
      <p:sp>
        <p:nvSpPr>
          <p:cNvPr id="653" name="Google Shape;653;p10"/>
          <p:cNvSpPr txBox="1"/>
          <p:nvPr/>
        </p:nvSpPr>
        <p:spPr>
          <a:xfrm>
            <a:off x="628650" y="4274000"/>
            <a:ext cx="6180600" cy="5541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Trebuchet MS"/>
                <a:ea typeface="Trebuchet MS"/>
                <a:cs typeface="Trebuchet MS"/>
                <a:sym typeface="Trebuchet MS"/>
              </a:rPr>
              <a:t>Report</a:t>
            </a:r>
            <a:r>
              <a:rPr lang="en" sz="1200" b="0" i="0" u="none" strike="noStrike" cap="none">
                <a:solidFill>
                  <a:srgbClr val="000000"/>
                </a:solidFill>
                <a:latin typeface="Trebuchet MS"/>
                <a:ea typeface="Trebuchet MS"/>
                <a:cs typeface="Trebuchet MS"/>
                <a:sym typeface="Trebuchet MS"/>
              </a:rPr>
              <a:t>: </a:t>
            </a:r>
            <a:r>
              <a:rPr lang="en" sz="1200" b="0" i="0" u="sng" strike="noStrike" cap="none">
                <a:solidFill>
                  <a:schemeClr val="hlink"/>
                </a:solidFill>
                <a:latin typeface="Trebuchet MS"/>
                <a:ea typeface="Trebuchet MS"/>
                <a:cs typeface="Trebuchet MS"/>
                <a:sym typeface="Trebuchet MS"/>
                <a:hlinkClick r:id="rId4"/>
              </a:rPr>
              <a:t>The Effects of Financial Incentives on Teacher Turnover in Early Childhood Education Settings: Experimental Evidence from Virginia.</a:t>
            </a:r>
            <a:r>
              <a:rPr lang="en" sz="1200" b="0" i="0" u="none" strike="noStrike" cap="none">
                <a:solidFill>
                  <a:srgbClr val="000000"/>
                </a:solidFill>
                <a:latin typeface="Trebuchet MS"/>
                <a:ea typeface="Trebuchet MS"/>
                <a:cs typeface="Trebuchet MS"/>
                <a:sym typeface="Trebuchet MS"/>
              </a:rPr>
              <a:t> </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1"/>
          <p:cNvSpPr txBox="1">
            <a:spLocks noGrp="1"/>
          </p:cNvSpPr>
          <p:nvPr>
            <p:ph type="title"/>
          </p:nvPr>
        </p:nvSpPr>
        <p:spPr>
          <a:xfrm>
            <a:off x="628650" y="380447"/>
            <a:ext cx="7886700" cy="592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200"/>
              <a:t>VQB5 Coordination </a:t>
            </a:r>
            <a:endParaRPr sz="3200"/>
          </a:p>
          <a:p>
            <a:pPr marL="0" lvl="0" indent="0" algn="l" rtl="0">
              <a:lnSpc>
                <a:spcPct val="90000"/>
              </a:lnSpc>
              <a:spcBef>
                <a:spcPts val="0"/>
              </a:spcBef>
              <a:spcAft>
                <a:spcPts val="0"/>
              </a:spcAft>
              <a:buSzPts val="1400"/>
              <a:buNone/>
            </a:pPr>
            <a:endParaRPr sz="3200"/>
          </a:p>
        </p:txBody>
      </p:sp>
      <p:pic>
        <p:nvPicPr>
          <p:cNvPr id="659" name="Google Shape;659;p11"/>
          <p:cNvPicPr preferRelativeResize="0"/>
          <p:nvPr/>
        </p:nvPicPr>
        <p:blipFill rotWithShape="1">
          <a:blip r:embed="rId3">
            <a:alphaModFix/>
          </a:blip>
          <a:srcRect/>
          <a:stretch/>
        </p:blipFill>
        <p:spPr>
          <a:xfrm>
            <a:off x="2582575" y="1335549"/>
            <a:ext cx="5729920" cy="3223075"/>
          </a:xfrm>
          <a:prstGeom prst="rect">
            <a:avLst/>
          </a:prstGeom>
          <a:noFill/>
          <a:ln>
            <a:noFill/>
          </a:ln>
        </p:spPr>
      </p:pic>
      <p:graphicFrame>
        <p:nvGraphicFramePr>
          <p:cNvPr id="660" name="Google Shape;660;p11"/>
          <p:cNvGraphicFramePr/>
          <p:nvPr/>
        </p:nvGraphicFramePr>
        <p:xfrm>
          <a:off x="628638" y="1415507"/>
          <a:ext cx="2170850" cy="2331025"/>
        </p:xfrm>
        <a:graphic>
          <a:graphicData uri="http://schemas.openxmlformats.org/drawingml/2006/table">
            <a:tbl>
              <a:tblPr firstRow="1" firstCol="1" bandRow="1">
                <a:noFill/>
                <a:tableStyleId>{6DA29BA2-57DB-4670-9781-5731A461584D}</a:tableStyleId>
              </a:tblPr>
              <a:tblGrid>
                <a:gridCol w="2170850">
                  <a:extLst>
                    <a:ext uri="{9D8B030D-6E8A-4147-A177-3AD203B41FA5}">
                      <a16:colId xmlns:a16="http://schemas.microsoft.com/office/drawing/2014/main" val="20000"/>
                    </a:ext>
                  </a:extLst>
                </a:gridCol>
              </a:tblGrid>
              <a:tr h="256025">
                <a:tc>
                  <a:txBody>
                    <a:bodyPr/>
                    <a:lstStyle/>
                    <a:p>
                      <a:pPr marL="347345" marR="0" lvl="0" indent="-347345" algn="l" rtl="0">
                        <a:lnSpc>
                          <a:spcPct val="100000"/>
                        </a:lnSpc>
                        <a:spcBef>
                          <a:spcPts val="0"/>
                        </a:spcBef>
                        <a:spcAft>
                          <a:spcPts val="0"/>
                        </a:spcAft>
                        <a:buClr>
                          <a:srgbClr val="000000"/>
                        </a:buClr>
                        <a:buSzPts val="1400"/>
                        <a:buFont typeface="Arial"/>
                        <a:buNone/>
                      </a:pPr>
                      <a:r>
                        <a:rPr lang="en" sz="1400" b="1" u="none" strike="noStrike" cap="none"/>
                        <a:t> 1 - Southwest</a:t>
                      </a:r>
                      <a:endParaRPr sz="1400" b="1" u="none" strike="noStrike" cap="none"/>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56025">
                <a:tc>
                  <a:txBody>
                    <a:bodyPr/>
                    <a:lstStyle/>
                    <a:p>
                      <a:pPr marL="347345" marR="0" lvl="0" indent="-347345" algn="l" rtl="0">
                        <a:lnSpc>
                          <a:spcPct val="100000"/>
                        </a:lnSpc>
                        <a:spcBef>
                          <a:spcPts val="0"/>
                        </a:spcBef>
                        <a:spcAft>
                          <a:spcPts val="0"/>
                        </a:spcAft>
                        <a:buClr>
                          <a:srgbClr val="000000"/>
                        </a:buClr>
                        <a:buSzPts val="1400"/>
                        <a:buFont typeface="Arial"/>
                        <a:buNone/>
                      </a:pPr>
                      <a:r>
                        <a:rPr lang="en" sz="1400" u="none" strike="noStrike" cap="none"/>
                        <a:t>  2 - West</a:t>
                      </a:r>
                      <a:endParaRPr sz="1400" u="none" strike="noStrike" cap="none"/>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256025">
                <a:tc>
                  <a:txBody>
                    <a:bodyPr/>
                    <a:lstStyle/>
                    <a:p>
                      <a:pPr marL="347345" marR="0" lvl="0" indent="-347345" algn="l" rtl="0">
                        <a:lnSpc>
                          <a:spcPct val="100000"/>
                        </a:lnSpc>
                        <a:spcBef>
                          <a:spcPts val="0"/>
                        </a:spcBef>
                        <a:spcAft>
                          <a:spcPts val="0"/>
                        </a:spcAft>
                        <a:buClr>
                          <a:srgbClr val="000000"/>
                        </a:buClr>
                        <a:buSzPts val="1400"/>
                        <a:buFont typeface="Arial"/>
                        <a:buNone/>
                      </a:pPr>
                      <a:r>
                        <a:rPr lang="en" sz="1400" u="none" strike="noStrike" cap="none"/>
                        <a:t>  3 - Southside</a:t>
                      </a:r>
                      <a:endParaRPr sz="1400" u="none" strike="noStrike" cap="none"/>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256025">
                <a:tc>
                  <a:txBody>
                    <a:bodyPr/>
                    <a:lstStyle/>
                    <a:p>
                      <a:pPr marL="347345" marR="0" lvl="0" indent="-347345" algn="l" rtl="0">
                        <a:lnSpc>
                          <a:spcPct val="100000"/>
                        </a:lnSpc>
                        <a:spcBef>
                          <a:spcPts val="0"/>
                        </a:spcBef>
                        <a:spcAft>
                          <a:spcPts val="0"/>
                        </a:spcAft>
                        <a:buClr>
                          <a:srgbClr val="000000"/>
                        </a:buClr>
                        <a:buSzPts val="1400"/>
                        <a:buFont typeface="Arial"/>
                        <a:buNone/>
                      </a:pPr>
                      <a:r>
                        <a:rPr lang="en" sz="1400" u="none" strike="noStrike" cap="none"/>
                        <a:t>  4 - Central</a:t>
                      </a:r>
                      <a:endParaRPr sz="1400" u="none" strike="noStrike" cap="none"/>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r h="256025">
                <a:tc>
                  <a:txBody>
                    <a:bodyPr/>
                    <a:lstStyle/>
                    <a:p>
                      <a:pPr marL="347345" marR="0" lvl="0" indent="-347345" algn="l" rtl="0">
                        <a:lnSpc>
                          <a:spcPct val="100000"/>
                        </a:lnSpc>
                        <a:spcBef>
                          <a:spcPts val="0"/>
                        </a:spcBef>
                        <a:spcAft>
                          <a:spcPts val="0"/>
                        </a:spcAft>
                        <a:buClr>
                          <a:srgbClr val="000000"/>
                        </a:buClr>
                        <a:buSzPts val="1400"/>
                        <a:buFont typeface="Arial"/>
                        <a:buNone/>
                      </a:pPr>
                      <a:r>
                        <a:rPr lang="en" sz="1400" u="none" strike="noStrike" cap="none"/>
                        <a:t>  5 - Southeastern</a:t>
                      </a:r>
                      <a:endParaRPr sz="1400" u="none" strike="noStrike" cap="none"/>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4"/>
                  </a:ext>
                </a:extLst>
              </a:tr>
              <a:tr h="256025">
                <a:tc>
                  <a:txBody>
                    <a:bodyPr/>
                    <a:lstStyle/>
                    <a:p>
                      <a:pPr marL="347345" marR="0" lvl="0" indent="-347345" algn="l" rtl="0">
                        <a:lnSpc>
                          <a:spcPct val="100000"/>
                        </a:lnSpc>
                        <a:spcBef>
                          <a:spcPts val="0"/>
                        </a:spcBef>
                        <a:spcAft>
                          <a:spcPts val="0"/>
                        </a:spcAft>
                        <a:buClr>
                          <a:srgbClr val="000000"/>
                        </a:buClr>
                        <a:buSzPts val="1400"/>
                        <a:buFont typeface="Arial"/>
                        <a:buNone/>
                      </a:pPr>
                      <a:r>
                        <a:rPr lang="en" sz="1400" u="none" strike="noStrike" cap="none"/>
                        <a:t>  6 - Chesapeake Bay</a:t>
                      </a:r>
                      <a:endParaRPr sz="1400" u="none" strike="noStrike" cap="none"/>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5"/>
                  </a:ext>
                </a:extLst>
              </a:tr>
              <a:tr h="256025">
                <a:tc>
                  <a:txBody>
                    <a:bodyPr/>
                    <a:lstStyle/>
                    <a:p>
                      <a:pPr marL="347345" marR="0" lvl="0" indent="-347345" algn="l" rtl="0">
                        <a:lnSpc>
                          <a:spcPct val="100000"/>
                        </a:lnSpc>
                        <a:spcBef>
                          <a:spcPts val="0"/>
                        </a:spcBef>
                        <a:spcAft>
                          <a:spcPts val="0"/>
                        </a:spcAft>
                        <a:buClr>
                          <a:srgbClr val="000000"/>
                        </a:buClr>
                        <a:buSzPts val="1400"/>
                        <a:buFont typeface="Arial"/>
                        <a:buNone/>
                      </a:pPr>
                      <a:r>
                        <a:rPr lang="en" sz="1400" u="none" strike="noStrike" cap="none"/>
                        <a:t>  7 - Capital Area</a:t>
                      </a:r>
                      <a:endParaRPr sz="1400" u="none" strike="noStrike" cap="none"/>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6"/>
                  </a:ext>
                </a:extLst>
              </a:tr>
              <a:tr h="256025">
                <a:tc>
                  <a:txBody>
                    <a:bodyPr/>
                    <a:lstStyle/>
                    <a:p>
                      <a:pPr marL="347345" marR="0" lvl="0" indent="-347345" algn="l" rtl="0">
                        <a:lnSpc>
                          <a:spcPct val="100000"/>
                        </a:lnSpc>
                        <a:spcBef>
                          <a:spcPts val="0"/>
                        </a:spcBef>
                        <a:spcAft>
                          <a:spcPts val="0"/>
                        </a:spcAft>
                        <a:buClr>
                          <a:srgbClr val="000000"/>
                        </a:buClr>
                        <a:buSzPts val="1400"/>
                        <a:buFont typeface="Arial"/>
                        <a:buNone/>
                      </a:pPr>
                      <a:r>
                        <a:rPr lang="en" sz="1400" u="none" strike="noStrike" cap="none"/>
                        <a:t>  8 - North Central</a:t>
                      </a:r>
                      <a:endParaRPr sz="1400" u="none" strike="noStrike" cap="none"/>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7"/>
                  </a:ext>
                </a:extLst>
              </a:tr>
              <a:tr h="282825">
                <a:tc>
                  <a:txBody>
                    <a:bodyPr/>
                    <a:lstStyle/>
                    <a:p>
                      <a:pPr marL="347345" marR="0" lvl="0" indent="-347345" algn="l" rtl="0">
                        <a:lnSpc>
                          <a:spcPct val="100000"/>
                        </a:lnSpc>
                        <a:spcBef>
                          <a:spcPts val="0"/>
                        </a:spcBef>
                        <a:spcAft>
                          <a:spcPts val="0"/>
                        </a:spcAft>
                        <a:buClr>
                          <a:srgbClr val="000000"/>
                        </a:buClr>
                        <a:buSzPts val="1400"/>
                        <a:buFont typeface="Arial"/>
                        <a:buNone/>
                      </a:pPr>
                      <a:r>
                        <a:rPr lang="en" sz="1400" u="none" strike="noStrike" cap="none"/>
                        <a:t>  9 - Blue Ridge</a:t>
                      </a:r>
                      <a:endParaRPr sz="1400" u="none" strike="noStrike" cap="none"/>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8"/>
                  </a:ext>
                </a:extLst>
              </a:tr>
            </a:tbl>
          </a:graphicData>
        </a:graphic>
      </p:graphicFrame>
      <p:sp>
        <p:nvSpPr>
          <p:cNvPr id="661" name="Google Shape;661;p11"/>
          <p:cNvSpPr txBox="1"/>
          <p:nvPr/>
        </p:nvSpPr>
        <p:spPr>
          <a:xfrm>
            <a:off x="1057275" y="4676775"/>
            <a:ext cx="6010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Trebuchet MS"/>
                <a:ea typeface="Trebuchet MS"/>
                <a:cs typeface="Trebuchet MS"/>
                <a:sym typeface="Trebuchet MS"/>
              </a:rPr>
              <a:t>Visit the Virginia Early Childhood Foundation website to learn more about </a:t>
            </a:r>
            <a:r>
              <a:rPr lang="en" sz="1100" b="0" i="0" u="sng" strike="noStrike" cap="none">
                <a:solidFill>
                  <a:schemeClr val="hlink"/>
                </a:solidFill>
                <a:latin typeface="Trebuchet MS"/>
                <a:ea typeface="Trebuchet MS"/>
                <a:cs typeface="Trebuchet MS"/>
                <a:sym typeface="Trebuchet MS"/>
                <a:hlinkClick r:id="rId4"/>
              </a:rPr>
              <a:t>Ready Regions</a:t>
            </a:r>
            <a:r>
              <a:rPr lang="en" sz="1100" b="0" i="0" u="none" strike="noStrike" cap="none">
                <a:solidFill>
                  <a:srgbClr val="000000"/>
                </a:solidFill>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p:txBody>
      </p:sp>
      <p:sp>
        <p:nvSpPr>
          <p:cNvPr id="662" name="Google Shape;662;p11"/>
          <p:cNvSpPr txBox="1"/>
          <p:nvPr/>
        </p:nvSpPr>
        <p:spPr>
          <a:xfrm>
            <a:off x="755550" y="719950"/>
            <a:ext cx="7632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rebuchet MS"/>
                <a:ea typeface="Trebuchet MS"/>
                <a:cs typeface="Trebuchet MS"/>
                <a:sym typeface="Trebuchet MS"/>
              </a:rPr>
              <a:t>Beginning this summer, VQB5 will be coordinated through a new statewide structure called Ready Regions. This will allow for 100% participation in Practice Year 2 and beyond.</a:t>
            </a: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Practice Year 1: What have we accomplished and learned?</a:t>
            </a:r>
            <a:endParaRPr b="1"/>
          </a:p>
        </p:txBody>
      </p:sp>
      <p:sp>
        <p:nvSpPr>
          <p:cNvPr id="668" name="Google Shape;668;p1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a:t>A detailed Practice Year 1 Progress Report is also provided in Appendix A of the Guidelines for Practice Year 2 document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Thousands of Sites are Participating</a:t>
            </a:r>
            <a:endParaRPr sz="3000"/>
          </a:p>
        </p:txBody>
      </p:sp>
      <p:sp>
        <p:nvSpPr>
          <p:cNvPr id="674" name="Google Shape;674;p13"/>
          <p:cNvSpPr txBox="1">
            <a:spLocks noGrp="1"/>
          </p:cNvSpPr>
          <p:nvPr>
            <p:ph type="body" idx="1"/>
          </p:nvPr>
        </p:nvSpPr>
        <p:spPr>
          <a:xfrm>
            <a:off x="311700" y="1000075"/>
            <a:ext cx="8520600" cy="3416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r>
              <a:rPr lang="en" sz="1700"/>
              <a:t>During Aug/Sept 2021, 1450+ sites registered to participate in VQB5 Practice Year 1, representing the different types of early childhood settings in Virginia. </a:t>
            </a:r>
            <a:endParaRPr sz="1700"/>
          </a:p>
        </p:txBody>
      </p:sp>
      <p:pic>
        <p:nvPicPr>
          <p:cNvPr id="675" name="Google Shape;675;p13"/>
          <p:cNvPicPr preferRelativeResize="0"/>
          <p:nvPr/>
        </p:nvPicPr>
        <p:blipFill rotWithShape="1">
          <a:blip r:embed="rId3">
            <a:alphaModFix/>
          </a:blip>
          <a:srcRect l="9638" t="13922" r="4612" b="18655"/>
          <a:stretch/>
        </p:blipFill>
        <p:spPr>
          <a:xfrm>
            <a:off x="568625" y="1641900"/>
            <a:ext cx="7499050" cy="3338425"/>
          </a:xfrm>
          <a:prstGeom prst="rect">
            <a:avLst/>
          </a:prstGeom>
          <a:noFill/>
          <a:ln>
            <a:noFill/>
          </a:ln>
        </p:spPr>
      </p:pic>
      <p:pic>
        <p:nvPicPr>
          <p:cNvPr id="676" name="Google Shape;676;p13"/>
          <p:cNvPicPr preferRelativeResize="0"/>
          <p:nvPr/>
        </p:nvPicPr>
        <p:blipFill rotWithShape="1">
          <a:blip r:embed="rId4">
            <a:alphaModFix/>
          </a:blip>
          <a:srcRect t="35392"/>
          <a:stretch/>
        </p:blipFill>
        <p:spPr>
          <a:xfrm>
            <a:off x="6631625" y="2456400"/>
            <a:ext cx="1369950" cy="341450"/>
          </a:xfrm>
          <a:prstGeom prst="rect">
            <a:avLst/>
          </a:prstGeom>
          <a:noFill/>
          <a:ln>
            <a:noFill/>
          </a:ln>
        </p:spPr>
      </p:pic>
      <p:sp>
        <p:nvSpPr>
          <p:cNvPr id="677" name="Google Shape;677;p13"/>
          <p:cNvSpPr txBox="1"/>
          <p:nvPr/>
        </p:nvSpPr>
        <p:spPr>
          <a:xfrm>
            <a:off x="628650" y="1751150"/>
            <a:ext cx="37881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rebuchet MS"/>
                <a:ea typeface="Trebuchet MS"/>
                <a:cs typeface="Trebuchet MS"/>
                <a:sym typeface="Trebuchet MS"/>
              </a:rPr>
              <a:t>Among sites participating:</a:t>
            </a:r>
            <a:endParaRPr sz="1400" b="0" i="0" u="none" strike="noStrike" cap="none">
              <a:solidFill>
                <a:srgbClr val="000000"/>
              </a:solidFill>
              <a:latin typeface="Trebuchet MS"/>
              <a:ea typeface="Trebuchet MS"/>
              <a:cs typeface="Trebuchet MS"/>
              <a:sym typeface="Trebuchet MS"/>
            </a:endParaRPr>
          </a:p>
          <a:p>
            <a:pPr marL="457200" marR="0" lvl="0" indent="-317500" algn="l" rtl="0">
              <a:lnSpc>
                <a:spcPct val="100000"/>
              </a:lnSpc>
              <a:spcBef>
                <a:spcPts val="0"/>
              </a:spcBef>
              <a:spcAft>
                <a:spcPts val="0"/>
              </a:spcAft>
              <a:buClr>
                <a:srgbClr val="000000"/>
              </a:buClr>
              <a:buSzPts val="1400"/>
              <a:buFont typeface="Trebuchet MS"/>
              <a:buChar char="●"/>
            </a:pPr>
            <a:r>
              <a:rPr lang="en" sz="1400" b="0" i="0" u="none" strike="noStrike" cap="none">
                <a:solidFill>
                  <a:srgbClr val="000000"/>
                </a:solidFill>
                <a:latin typeface="Trebuchet MS"/>
                <a:ea typeface="Trebuchet MS"/>
                <a:cs typeface="Trebuchet MS"/>
                <a:sym typeface="Trebuchet MS"/>
              </a:rPr>
              <a:t>More than 650 centers </a:t>
            </a:r>
            <a:endParaRPr sz="1400" b="0" i="0" u="none" strike="noStrike" cap="none">
              <a:solidFill>
                <a:srgbClr val="000000"/>
              </a:solidFill>
              <a:latin typeface="Trebuchet MS"/>
              <a:ea typeface="Trebuchet MS"/>
              <a:cs typeface="Trebuchet MS"/>
              <a:sym typeface="Trebuchet MS"/>
            </a:endParaRPr>
          </a:p>
          <a:p>
            <a:pPr marL="457200" marR="0" lvl="0" indent="-317500" algn="l" rtl="0">
              <a:lnSpc>
                <a:spcPct val="100000"/>
              </a:lnSpc>
              <a:spcBef>
                <a:spcPts val="0"/>
              </a:spcBef>
              <a:spcAft>
                <a:spcPts val="0"/>
              </a:spcAft>
              <a:buClr>
                <a:srgbClr val="000000"/>
              </a:buClr>
              <a:buSzPts val="1400"/>
              <a:buFont typeface="Trebuchet MS"/>
              <a:buChar char="●"/>
            </a:pPr>
            <a:r>
              <a:rPr lang="en" sz="1400" b="0" i="0" u="none" strike="noStrike" cap="none">
                <a:solidFill>
                  <a:srgbClr val="000000"/>
                </a:solidFill>
                <a:latin typeface="Trebuchet MS"/>
                <a:ea typeface="Trebuchet MS"/>
                <a:cs typeface="Trebuchet MS"/>
                <a:sym typeface="Trebuchet MS"/>
              </a:rPr>
              <a:t>Over 500 public schools</a:t>
            </a:r>
            <a:endParaRPr sz="1400" b="0" i="0" u="none" strike="noStrike" cap="none">
              <a:solidFill>
                <a:srgbClr val="000000"/>
              </a:solidFill>
              <a:latin typeface="Trebuchet MS"/>
              <a:ea typeface="Trebuchet MS"/>
              <a:cs typeface="Trebuchet MS"/>
              <a:sym typeface="Trebuchet MS"/>
            </a:endParaRPr>
          </a:p>
          <a:p>
            <a:pPr marL="457200" marR="0" lvl="0" indent="-317500" algn="l" rtl="0">
              <a:lnSpc>
                <a:spcPct val="100000"/>
              </a:lnSpc>
              <a:spcBef>
                <a:spcPts val="0"/>
              </a:spcBef>
              <a:spcAft>
                <a:spcPts val="0"/>
              </a:spcAft>
              <a:buClr>
                <a:srgbClr val="000000"/>
              </a:buClr>
              <a:buSzPts val="1400"/>
              <a:buFont typeface="Trebuchet MS"/>
              <a:buChar char="●"/>
            </a:pPr>
            <a:r>
              <a:rPr lang="en" sz="1400" b="0" i="0" u="none" strike="noStrike" cap="none">
                <a:solidFill>
                  <a:srgbClr val="000000"/>
                </a:solidFill>
                <a:latin typeface="Trebuchet MS"/>
                <a:ea typeface="Trebuchet MS"/>
                <a:cs typeface="Trebuchet MS"/>
                <a:sym typeface="Trebuchet MS"/>
              </a:rPr>
              <a:t>250+ family day homes</a:t>
            </a: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4"/>
          <p:cNvSpPr txBox="1">
            <a:spLocks noGrp="1"/>
          </p:cNvSpPr>
          <p:nvPr>
            <p:ph type="title"/>
          </p:nvPr>
        </p:nvSpPr>
        <p:spPr>
          <a:xfrm>
            <a:off x="1233325" y="85725"/>
            <a:ext cx="6264900" cy="9945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2300" b="1" u="sng"/>
              <a:t>Data Snapshot - Participant Experience</a:t>
            </a:r>
            <a:endParaRPr sz="2300" b="1" u="sng"/>
          </a:p>
          <a:p>
            <a:pPr marL="0" lvl="0" indent="0" algn="ctr" rtl="0">
              <a:lnSpc>
                <a:spcPct val="90000"/>
              </a:lnSpc>
              <a:spcBef>
                <a:spcPts val="0"/>
              </a:spcBef>
              <a:spcAft>
                <a:spcPts val="0"/>
              </a:spcAft>
              <a:buSzPts val="1400"/>
              <a:buNone/>
            </a:pPr>
            <a:r>
              <a:rPr lang="en" sz="1650">
                <a:solidFill>
                  <a:schemeClr val="dk1"/>
                </a:solidFill>
              </a:rPr>
              <a:t>The majority of VQB5 Practice Year 1 participants were   satisfied with their experience this fall</a:t>
            </a:r>
            <a:endParaRPr sz="3900">
              <a:solidFill>
                <a:schemeClr val="dk1"/>
              </a:solidFill>
            </a:endParaRPr>
          </a:p>
        </p:txBody>
      </p:sp>
      <p:pic>
        <p:nvPicPr>
          <p:cNvPr id="683" name="Google Shape;683;p14" title="Points scored"/>
          <p:cNvPicPr preferRelativeResize="0"/>
          <p:nvPr/>
        </p:nvPicPr>
        <p:blipFill rotWithShape="1">
          <a:blip r:embed="rId3">
            <a:alphaModFix/>
          </a:blip>
          <a:srcRect/>
          <a:stretch/>
        </p:blipFill>
        <p:spPr>
          <a:xfrm>
            <a:off x="1370925" y="1080225"/>
            <a:ext cx="6009726" cy="3710974"/>
          </a:xfrm>
          <a:prstGeom prst="rect">
            <a:avLst/>
          </a:prstGeom>
          <a:noFill/>
          <a:ln w="19050" cap="flat" cmpd="sng">
            <a:solidFill>
              <a:schemeClr val="dk2"/>
            </a:solidFill>
            <a:prstDash val="solid"/>
            <a:round/>
            <a:headEnd type="none" w="sm" len="sm"/>
            <a:tailEnd type="none" w="sm" len="sm"/>
          </a:ln>
        </p:spPr>
      </p:pic>
      <p:sp>
        <p:nvSpPr>
          <p:cNvPr id="684" name="Google Shape;684;p14"/>
          <p:cNvSpPr txBox="1"/>
          <p:nvPr/>
        </p:nvSpPr>
        <p:spPr>
          <a:xfrm>
            <a:off x="2784750" y="4804800"/>
            <a:ext cx="3000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222222"/>
                </a:solidFill>
                <a:latin typeface="Trebuchet MS"/>
                <a:ea typeface="Trebuchet MS"/>
                <a:cs typeface="Trebuchet MS"/>
                <a:sym typeface="Trebuchet MS"/>
              </a:rPr>
              <a:t>VQB5 Fall 2021 Participant Feedback 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5"/>
          <p:cNvSpPr txBox="1">
            <a:spLocks noGrp="1"/>
          </p:cNvSpPr>
          <p:nvPr>
            <p:ph type="title"/>
          </p:nvPr>
        </p:nvSpPr>
        <p:spPr>
          <a:xfrm>
            <a:off x="477155" y="205375"/>
            <a:ext cx="8189700" cy="745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900"/>
              <a:t>Programs are Positive about VQB5</a:t>
            </a:r>
            <a:endParaRPr sz="2900"/>
          </a:p>
        </p:txBody>
      </p:sp>
      <p:sp>
        <p:nvSpPr>
          <p:cNvPr id="691" name="Google Shape;691;p15"/>
          <p:cNvSpPr txBox="1">
            <a:spLocks noGrp="1"/>
          </p:cNvSpPr>
          <p:nvPr>
            <p:ph type="sldNum" idx="12"/>
          </p:nvPr>
        </p:nvSpPr>
        <p:spPr>
          <a:xfrm>
            <a:off x="4843463" y="3575447"/>
            <a:ext cx="569100" cy="2055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t>17</a:t>
            </a:fld>
            <a:endParaRPr/>
          </a:p>
        </p:txBody>
      </p:sp>
      <p:sp>
        <p:nvSpPr>
          <p:cNvPr id="692" name="Google Shape;692;p15"/>
          <p:cNvSpPr/>
          <p:nvPr/>
        </p:nvSpPr>
        <p:spPr>
          <a:xfrm>
            <a:off x="571300" y="1315613"/>
            <a:ext cx="1877400" cy="1136400"/>
          </a:xfrm>
          <a:prstGeom prst="wedgeRectCallout">
            <a:avLst>
              <a:gd name="adj1" fmla="val -20833"/>
              <a:gd name="adj2" fmla="val 62500"/>
            </a:avLst>
          </a:prstGeom>
          <a:solidFill>
            <a:srgbClr val="E0666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chemeClr val="lt1"/>
                </a:solidFill>
                <a:highlight>
                  <a:srgbClr val="E06666"/>
                </a:highlight>
                <a:latin typeface="Trebuchet MS"/>
                <a:ea typeface="Trebuchet MS"/>
                <a:cs typeface="Trebuchet MS"/>
                <a:sym typeface="Trebuchet MS"/>
              </a:rPr>
              <a:t>I have been able to take my classroom to a whole new level with the tools from CLASS</a:t>
            </a:r>
            <a:r>
              <a:rPr lang="en" sz="1100" b="0" i="1" u="none" strike="noStrike" cap="none">
                <a:solidFill>
                  <a:schemeClr val="lt1"/>
                </a:solidFill>
                <a:highlight>
                  <a:srgbClr val="E06666"/>
                </a:highlight>
                <a:latin typeface="Trebuchet MS"/>
                <a:ea typeface="Trebuchet MS"/>
                <a:cs typeface="Trebuchet MS"/>
                <a:sym typeface="Trebuchet MS"/>
              </a:rPr>
              <a:t> (PreK teacher/Giles)</a:t>
            </a:r>
            <a:endParaRPr sz="1100" b="0" i="1" u="none" strike="noStrike" cap="none">
              <a:solidFill>
                <a:schemeClr val="lt1"/>
              </a:solidFill>
              <a:highlight>
                <a:srgbClr val="E06666"/>
              </a:highlight>
              <a:latin typeface="Trebuchet MS"/>
              <a:ea typeface="Trebuchet MS"/>
              <a:cs typeface="Trebuchet MS"/>
              <a:sym typeface="Trebuchet MS"/>
            </a:endParaRPr>
          </a:p>
        </p:txBody>
      </p:sp>
      <p:sp>
        <p:nvSpPr>
          <p:cNvPr id="693" name="Google Shape;693;p15"/>
          <p:cNvSpPr/>
          <p:nvPr/>
        </p:nvSpPr>
        <p:spPr>
          <a:xfrm>
            <a:off x="6975063" y="3169219"/>
            <a:ext cx="1750200" cy="1136400"/>
          </a:xfrm>
          <a:prstGeom prst="wedgeRoundRectCallout">
            <a:avLst>
              <a:gd name="adj1" fmla="val -20833"/>
              <a:gd name="adj2" fmla="val 62500"/>
              <a:gd name="adj3" fmla="val 0"/>
            </a:avLst>
          </a:prstGeom>
          <a:solidFill>
            <a:srgbClr val="E0666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chemeClr val="lt1"/>
                </a:solidFill>
                <a:highlight>
                  <a:srgbClr val="E06666"/>
                </a:highlight>
                <a:latin typeface="Trebuchet MS"/>
                <a:ea typeface="Trebuchet MS"/>
                <a:cs typeface="Trebuchet MS"/>
                <a:sym typeface="Trebuchet MS"/>
              </a:rPr>
              <a:t>It’s great to see teachers excited about their new curriculum</a:t>
            </a:r>
            <a:r>
              <a:rPr lang="en" sz="1100" b="0" i="1" u="none" strike="noStrike" cap="none">
                <a:solidFill>
                  <a:schemeClr val="lt1"/>
                </a:solidFill>
                <a:highlight>
                  <a:srgbClr val="E06666"/>
                </a:highlight>
                <a:latin typeface="Trebuchet MS"/>
                <a:ea typeface="Trebuchet MS"/>
                <a:cs typeface="Trebuchet MS"/>
                <a:sym typeface="Trebuchet MS"/>
              </a:rPr>
              <a:t> (Center Director/Roanoke)</a:t>
            </a:r>
            <a:endParaRPr sz="1100" b="0" i="1" u="none" strike="noStrike" cap="none">
              <a:solidFill>
                <a:schemeClr val="lt1"/>
              </a:solidFill>
              <a:highlight>
                <a:srgbClr val="E06666"/>
              </a:highlight>
              <a:latin typeface="Trebuchet MS"/>
              <a:ea typeface="Trebuchet MS"/>
              <a:cs typeface="Trebuchet MS"/>
              <a:sym typeface="Trebuchet MS"/>
            </a:endParaRPr>
          </a:p>
        </p:txBody>
      </p:sp>
      <p:sp>
        <p:nvSpPr>
          <p:cNvPr id="694" name="Google Shape;694;p15"/>
          <p:cNvSpPr/>
          <p:nvPr/>
        </p:nvSpPr>
        <p:spPr>
          <a:xfrm>
            <a:off x="2284138" y="2855974"/>
            <a:ext cx="2442000" cy="1782900"/>
          </a:xfrm>
          <a:prstGeom prst="wedgeEllipseCallout">
            <a:avLst>
              <a:gd name="adj1" fmla="val -20833"/>
              <a:gd name="adj2" fmla="val 62500"/>
            </a:avLst>
          </a:prstGeom>
          <a:solidFill>
            <a:srgbClr val="E0666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chemeClr val="lt1"/>
                </a:solidFill>
                <a:highlight>
                  <a:srgbClr val="E06666"/>
                </a:highlight>
                <a:latin typeface="Trebuchet MS"/>
                <a:ea typeface="Trebuchet MS"/>
                <a:cs typeface="Trebuchet MS"/>
                <a:sym typeface="Trebuchet MS"/>
              </a:rPr>
              <a:t>I appreciate that "we" are all talking the same language and have comparable results.</a:t>
            </a:r>
            <a:endParaRPr sz="1100" b="1" i="1" u="none" strike="noStrike" cap="none">
              <a:solidFill>
                <a:schemeClr val="lt1"/>
              </a:solidFill>
              <a:highlight>
                <a:srgbClr val="E06666"/>
              </a:highlight>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chemeClr val="lt1"/>
                </a:solidFill>
                <a:highlight>
                  <a:srgbClr val="E06666"/>
                </a:highlight>
                <a:latin typeface="Trebuchet MS"/>
                <a:ea typeface="Trebuchet MS"/>
                <a:cs typeface="Trebuchet MS"/>
                <a:sym typeface="Trebuchet MS"/>
              </a:rPr>
              <a:t> </a:t>
            </a:r>
            <a:r>
              <a:rPr lang="en" sz="1100" b="0" i="1" u="none" strike="noStrike" cap="none">
                <a:solidFill>
                  <a:schemeClr val="lt1"/>
                </a:solidFill>
                <a:highlight>
                  <a:srgbClr val="E06666"/>
                </a:highlight>
                <a:latin typeface="Trebuchet MS"/>
                <a:ea typeface="Trebuchet MS"/>
                <a:cs typeface="Trebuchet MS"/>
                <a:sym typeface="Trebuchet MS"/>
              </a:rPr>
              <a:t>(VPI Program/Isle of Wight)</a:t>
            </a:r>
            <a:endParaRPr sz="1100" b="0" i="1" u="none" strike="noStrike" cap="none">
              <a:solidFill>
                <a:schemeClr val="lt1"/>
              </a:solidFill>
              <a:highlight>
                <a:srgbClr val="E06666"/>
              </a:highlight>
              <a:latin typeface="Trebuchet MS"/>
              <a:ea typeface="Trebuchet MS"/>
              <a:cs typeface="Trebuchet MS"/>
              <a:sym typeface="Trebuchet MS"/>
            </a:endParaRPr>
          </a:p>
        </p:txBody>
      </p:sp>
      <p:sp>
        <p:nvSpPr>
          <p:cNvPr id="695" name="Google Shape;695;p15"/>
          <p:cNvSpPr/>
          <p:nvPr/>
        </p:nvSpPr>
        <p:spPr>
          <a:xfrm>
            <a:off x="418725" y="2855975"/>
            <a:ext cx="1805400" cy="1373100"/>
          </a:xfrm>
          <a:prstGeom prst="wedgeRect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rgbClr val="000000"/>
                </a:solidFill>
                <a:highlight>
                  <a:srgbClr val="F4CCCC"/>
                </a:highlight>
                <a:latin typeface="Trebuchet MS"/>
                <a:ea typeface="Trebuchet MS"/>
                <a:cs typeface="Trebuchet MS"/>
                <a:sym typeface="Trebuchet MS"/>
              </a:rPr>
              <a:t>I loved the observations.  It’s always good to have someone from the outside to give your program a fresh look</a:t>
            </a:r>
            <a:r>
              <a:rPr lang="en" sz="1100" b="0" i="1" u="none" strike="noStrike" cap="none">
                <a:solidFill>
                  <a:srgbClr val="000000"/>
                </a:solidFill>
                <a:highlight>
                  <a:srgbClr val="F4CCCC"/>
                </a:highlight>
                <a:latin typeface="Trebuchet MS"/>
                <a:ea typeface="Trebuchet MS"/>
                <a:cs typeface="Trebuchet MS"/>
                <a:sym typeface="Trebuchet MS"/>
              </a:rPr>
              <a:t>. (Owner Childcare Center/Suffolk)</a:t>
            </a:r>
            <a:endParaRPr sz="1100" b="0" i="1" u="none" strike="noStrike" cap="none">
              <a:solidFill>
                <a:srgbClr val="000000"/>
              </a:solidFill>
              <a:highlight>
                <a:srgbClr val="F4CCCC"/>
              </a:highlight>
              <a:latin typeface="Trebuchet MS"/>
              <a:ea typeface="Trebuchet MS"/>
              <a:cs typeface="Trebuchet MS"/>
              <a:sym typeface="Trebuchet MS"/>
            </a:endParaRPr>
          </a:p>
        </p:txBody>
      </p:sp>
      <p:sp>
        <p:nvSpPr>
          <p:cNvPr id="696" name="Google Shape;696;p15"/>
          <p:cNvSpPr/>
          <p:nvPr/>
        </p:nvSpPr>
        <p:spPr>
          <a:xfrm>
            <a:off x="5378463" y="2400281"/>
            <a:ext cx="2956500" cy="629700"/>
          </a:xfrm>
          <a:prstGeom prst="wedgeRoundRectCallout">
            <a:avLst>
              <a:gd name="adj1" fmla="val -20833"/>
              <a:gd name="adj2" fmla="val 62500"/>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rgbClr val="000000"/>
                </a:solidFill>
                <a:highlight>
                  <a:srgbClr val="F4CCCC"/>
                </a:highlight>
                <a:latin typeface="Trebuchet MS"/>
                <a:ea typeface="Trebuchet MS"/>
                <a:cs typeface="Trebuchet MS"/>
                <a:sym typeface="Trebuchet MS"/>
              </a:rPr>
              <a:t>I appreciate all of the help and quick response when I had questions</a:t>
            </a:r>
            <a:r>
              <a:rPr lang="en" sz="1100" b="0" i="1" u="none" strike="noStrike" cap="none">
                <a:solidFill>
                  <a:srgbClr val="000000"/>
                </a:solidFill>
                <a:highlight>
                  <a:srgbClr val="F4CCCC"/>
                </a:highlight>
                <a:latin typeface="Trebuchet MS"/>
                <a:ea typeface="Trebuchet MS"/>
                <a:cs typeface="Trebuchet MS"/>
                <a:sym typeface="Trebuchet MS"/>
              </a:rPr>
              <a:t> (FDH/Fairfax)</a:t>
            </a:r>
            <a:endParaRPr sz="1100" b="0" i="1" u="none" strike="noStrike" cap="none">
              <a:solidFill>
                <a:srgbClr val="000000"/>
              </a:solidFill>
              <a:highlight>
                <a:srgbClr val="F4CCCC"/>
              </a:highlight>
              <a:latin typeface="Trebuchet MS"/>
              <a:ea typeface="Trebuchet MS"/>
              <a:cs typeface="Trebuchet MS"/>
              <a:sym typeface="Trebuchet MS"/>
            </a:endParaRPr>
          </a:p>
        </p:txBody>
      </p:sp>
      <p:sp>
        <p:nvSpPr>
          <p:cNvPr id="697" name="Google Shape;697;p15"/>
          <p:cNvSpPr/>
          <p:nvPr/>
        </p:nvSpPr>
        <p:spPr>
          <a:xfrm>
            <a:off x="2639588" y="1001826"/>
            <a:ext cx="3141900" cy="1511400"/>
          </a:xfrm>
          <a:prstGeom prst="wedgeEllipse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1" u="none" strike="noStrike" cap="none">
                <a:solidFill>
                  <a:srgbClr val="000000"/>
                </a:solidFill>
                <a:highlight>
                  <a:srgbClr val="F4CCCC"/>
                </a:highlight>
                <a:latin typeface="Trebuchet MS"/>
                <a:ea typeface="Trebuchet MS"/>
                <a:cs typeface="Trebuchet MS"/>
                <a:sym typeface="Trebuchet MS"/>
              </a:rPr>
              <a:t>I</a:t>
            </a:r>
            <a:r>
              <a:rPr lang="en" sz="1100" b="1" i="1" u="none" strike="noStrike" cap="none">
                <a:solidFill>
                  <a:srgbClr val="000000"/>
                </a:solidFill>
                <a:highlight>
                  <a:srgbClr val="F4CCCC"/>
                </a:highlight>
                <a:latin typeface="Trebuchet MS"/>
                <a:ea typeface="Trebuchet MS"/>
                <a:cs typeface="Trebuchet MS"/>
                <a:sym typeface="Trebuchet MS"/>
              </a:rPr>
              <a:t> have been enlightened to know how the CLASS tool works and the indicators teachers should be focusing on during their interactions with students. </a:t>
            </a:r>
            <a:r>
              <a:rPr lang="en" sz="1100" b="0" i="1" u="none" strike="noStrike" cap="none">
                <a:solidFill>
                  <a:srgbClr val="000000"/>
                </a:solidFill>
                <a:highlight>
                  <a:srgbClr val="F4CCCC"/>
                </a:highlight>
                <a:latin typeface="Trebuchet MS"/>
                <a:ea typeface="Trebuchet MS"/>
                <a:cs typeface="Trebuchet MS"/>
                <a:sym typeface="Trebuchet MS"/>
              </a:rPr>
              <a:t>(Center Director/Fairfax)</a:t>
            </a:r>
            <a:endParaRPr sz="1100" b="0" i="1" u="none" strike="noStrike" cap="none">
              <a:solidFill>
                <a:srgbClr val="000000"/>
              </a:solidFill>
              <a:highlight>
                <a:srgbClr val="F4CCCC"/>
              </a:highlight>
              <a:latin typeface="Trebuchet MS"/>
              <a:ea typeface="Trebuchet MS"/>
              <a:cs typeface="Trebuchet MS"/>
              <a:sym typeface="Trebuchet MS"/>
            </a:endParaRPr>
          </a:p>
        </p:txBody>
      </p:sp>
      <p:sp>
        <p:nvSpPr>
          <p:cNvPr id="698" name="Google Shape;698;p15"/>
          <p:cNvSpPr/>
          <p:nvPr/>
        </p:nvSpPr>
        <p:spPr>
          <a:xfrm>
            <a:off x="5992600" y="1001831"/>
            <a:ext cx="2687100" cy="1136400"/>
          </a:xfrm>
          <a:prstGeom prst="wedgeEllipseCallout">
            <a:avLst>
              <a:gd name="adj1" fmla="val -20833"/>
              <a:gd name="adj2" fmla="val 62500"/>
            </a:avLst>
          </a:prstGeom>
          <a:solidFill>
            <a:srgbClr val="E0666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chemeClr val="lt1"/>
                </a:solidFill>
                <a:highlight>
                  <a:srgbClr val="E06666"/>
                </a:highlight>
                <a:latin typeface="Trebuchet MS"/>
                <a:ea typeface="Trebuchet MS"/>
                <a:cs typeface="Trebuchet MS"/>
                <a:sym typeface="Trebuchet MS"/>
              </a:rPr>
              <a:t>I have received new ideas and have better ways of doing things </a:t>
            </a:r>
            <a:r>
              <a:rPr lang="en" sz="1100" b="0" i="1" u="none" strike="noStrike" cap="none">
                <a:solidFill>
                  <a:schemeClr val="lt1"/>
                </a:solidFill>
                <a:highlight>
                  <a:srgbClr val="E06666"/>
                </a:highlight>
                <a:latin typeface="Trebuchet MS"/>
                <a:ea typeface="Trebuchet MS"/>
                <a:cs typeface="Trebuchet MS"/>
                <a:sym typeface="Trebuchet MS"/>
              </a:rPr>
              <a:t>(FDH/Charlottesville)</a:t>
            </a:r>
            <a:endParaRPr sz="1100" b="0" i="1" u="none" strike="noStrike" cap="none">
              <a:solidFill>
                <a:schemeClr val="lt1"/>
              </a:solidFill>
              <a:highlight>
                <a:srgbClr val="E06666"/>
              </a:highlight>
              <a:latin typeface="Trebuchet MS"/>
              <a:ea typeface="Trebuchet MS"/>
              <a:cs typeface="Trebuchet MS"/>
              <a:sym typeface="Trebuchet MS"/>
            </a:endParaRPr>
          </a:p>
        </p:txBody>
      </p:sp>
      <p:sp>
        <p:nvSpPr>
          <p:cNvPr id="699" name="Google Shape;699;p15"/>
          <p:cNvSpPr/>
          <p:nvPr/>
        </p:nvSpPr>
        <p:spPr>
          <a:xfrm>
            <a:off x="4911784" y="3441272"/>
            <a:ext cx="1877400" cy="1197600"/>
          </a:xfrm>
          <a:prstGeom prst="wedgeRoundRectCallout">
            <a:avLst>
              <a:gd name="adj1" fmla="val -20833"/>
              <a:gd name="adj2" fmla="val 62500"/>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rgbClr val="000000"/>
                </a:solidFill>
                <a:highlight>
                  <a:srgbClr val="F4CCCC"/>
                </a:highlight>
                <a:latin typeface="Trebuchet MS"/>
                <a:ea typeface="Trebuchet MS"/>
                <a:cs typeface="Trebuchet MS"/>
                <a:sym typeface="Trebuchet MS"/>
              </a:rPr>
              <a:t>My teachers saw how good they are doing with their class from an outside source</a:t>
            </a:r>
            <a:r>
              <a:rPr lang="en" sz="1100" b="0" i="1" u="none" strike="noStrike" cap="none">
                <a:solidFill>
                  <a:srgbClr val="000000"/>
                </a:solidFill>
                <a:highlight>
                  <a:srgbClr val="F4CCCC"/>
                </a:highlight>
                <a:latin typeface="Trebuchet MS"/>
                <a:ea typeface="Trebuchet MS"/>
                <a:cs typeface="Trebuchet MS"/>
                <a:sym typeface="Trebuchet MS"/>
              </a:rPr>
              <a:t> (Center Director/Caroline County)</a:t>
            </a:r>
            <a:endParaRPr sz="1100" b="0" i="1" u="none" strike="noStrike" cap="none">
              <a:solidFill>
                <a:srgbClr val="000000"/>
              </a:solidFill>
              <a:highlight>
                <a:srgbClr val="F4CCCC"/>
              </a:highlight>
              <a:latin typeface="Trebuchet MS"/>
              <a:ea typeface="Trebuchet MS"/>
              <a:cs typeface="Trebuchet MS"/>
              <a:sym typeface="Trebuchet MS"/>
            </a:endParaRPr>
          </a:p>
        </p:txBody>
      </p:sp>
      <p:sp>
        <p:nvSpPr>
          <p:cNvPr id="700" name="Google Shape;700;p15"/>
          <p:cNvSpPr txBox="1"/>
          <p:nvPr/>
        </p:nvSpPr>
        <p:spPr>
          <a:xfrm>
            <a:off x="599250" y="4823900"/>
            <a:ext cx="20976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Trebuchet MS"/>
                <a:ea typeface="Trebuchet MS"/>
                <a:cs typeface="Trebuchet MS"/>
                <a:sym typeface="Trebuchet MS"/>
              </a:rPr>
              <a:t>From Fall 2021 Participant Feedback Survey</a:t>
            </a:r>
            <a:endParaRPr sz="7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6"/>
          <p:cNvSpPr txBox="1">
            <a:spLocks noGrp="1"/>
          </p:cNvSpPr>
          <p:nvPr>
            <p:ph type="title"/>
          </p:nvPr>
        </p:nvSpPr>
        <p:spPr>
          <a:xfrm>
            <a:off x="628650" y="273850"/>
            <a:ext cx="8429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700"/>
              <a:t>Communities Completed 4200+ Observations this Fall</a:t>
            </a:r>
            <a:endParaRPr sz="2700"/>
          </a:p>
        </p:txBody>
      </p:sp>
      <p:sp>
        <p:nvSpPr>
          <p:cNvPr id="706" name="Google Shape;706;p16"/>
          <p:cNvSpPr txBox="1">
            <a:spLocks noGrp="1"/>
          </p:cNvSpPr>
          <p:nvPr>
            <p:ph type="body" idx="1"/>
          </p:nvPr>
        </p:nvSpPr>
        <p:spPr>
          <a:xfrm>
            <a:off x="628650" y="1268350"/>
            <a:ext cx="50475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b="1"/>
              <a:t>Accomplishments as of March 2022</a:t>
            </a:r>
            <a:endParaRPr b="1"/>
          </a:p>
          <a:p>
            <a:pPr marL="457200" lvl="0" indent="-342900" algn="l" rtl="0">
              <a:lnSpc>
                <a:spcPct val="90000"/>
              </a:lnSpc>
              <a:spcBef>
                <a:spcPts val="800"/>
              </a:spcBef>
              <a:spcAft>
                <a:spcPts val="0"/>
              </a:spcAft>
              <a:buSzPts val="1800"/>
              <a:buChar char="❖"/>
            </a:pPr>
            <a:r>
              <a:rPr lang="en" sz="1800"/>
              <a:t>Over 4000+ Local CLASS Observations have been completed </a:t>
            </a:r>
            <a:r>
              <a:rPr lang="en" sz="1800" i="1"/>
              <a:t>(with another 4200+ expected to be completed by June)</a:t>
            </a:r>
            <a:endParaRPr sz="1800" i="1"/>
          </a:p>
          <a:p>
            <a:pPr marL="914400" lvl="1" indent="-336550" algn="l" rtl="0">
              <a:lnSpc>
                <a:spcPct val="90000"/>
              </a:lnSpc>
              <a:spcBef>
                <a:spcPts val="0"/>
              </a:spcBef>
              <a:spcAft>
                <a:spcPts val="0"/>
              </a:spcAft>
              <a:buClr>
                <a:schemeClr val="dk1"/>
              </a:buClr>
              <a:buSzPts val="1700"/>
              <a:buChar char="➢"/>
            </a:pPr>
            <a:r>
              <a:rPr lang="en" sz="1700">
                <a:solidFill>
                  <a:schemeClr val="dk1"/>
                </a:solidFill>
              </a:rPr>
              <a:t>Program leaders and teachers are receiving individualized feedback on their strengths and needs, as well as targeted resources for improvement</a:t>
            </a:r>
            <a:endParaRPr sz="1700">
              <a:solidFill>
                <a:schemeClr val="dk1"/>
              </a:solidFill>
            </a:endParaRPr>
          </a:p>
          <a:p>
            <a:pPr marL="457200" lvl="0" indent="0" algn="l" rtl="0">
              <a:lnSpc>
                <a:spcPct val="90000"/>
              </a:lnSpc>
              <a:spcBef>
                <a:spcPts val="1000"/>
              </a:spcBef>
              <a:spcAft>
                <a:spcPts val="0"/>
              </a:spcAft>
              <a:buSzPts val="1400"/>
              <a:buNone/>
            </a:pPr>
            <a:endParaRPr sz="1700">
              <a:solidFill>
                <a:schemeClr val="dk1"/>
              </a:solidFill>
            </a:endParaRPr>
          </a:p>
        </p:txBody>
      </p:sp>
      <p:pic>
        <p:nvPicPr>
          <p:cNvPr id="707" name="Google Shape;707;p16"/>
          <p:cNvPicPr preferRelativeResize="0"/>
          <p:nvPr/>
        </p:nvPicPr>
        <p:blipFill rotWithShape="1">
          <a:blip r:embed="rId3">
            <a:alphaModFix/>
          </a:blip>
          <a:srcRect/>
          <a:stretch/>
        </p:blipFill>
        <p:spPr>
          <a:xfrm>
            <a:off x="5846822" y="1527645"/>
            <a:ext cx="2921774" cy="1918824"/>
          </a:xfrm>
          <a:prstGeom prst="rect">
            <a:avLst/>
          </a:prstGeom>
          <a:noFill/>
          <a:ln>
            <a:noFill/>
          </a:ln>
        </p:spPr>
      </p:pic>
      <p:sp>
        <p:nvSpPr>
          <p:cNvPr id="708" name="Google Shape;708;p16"/>
          <p:cNvSpPr txBox="1"/>
          <p:nvPr/>
        </p:nvSpPr>
        <p:spPr>
          <a:xfrm>
            <a:off x="671100" y="3705775"/>
            <a:ext cx="7605600" cy="1256724"/>
          </a:xfrm>
          <a:prstGeom prst="rect">
            <a:avLst/>
          </a:prstGeom>
          <a:noFill/>
          <a:ln>
            <a:noFill/>
          </a:ln>
        </p:spPr>
        <p:txBody>
          <a:bodyPr spcFirstLastPara="1" wrap="square" lIns="91425" tIns="91425" rIns="91425" bIns="91425" anchor="t" anchorCtr="0">
            <a:spAutoFit/>
          </a:bodyPr>
          <a:lstStyle/>
          <a:p>
            <a:pPr marL="457200" marR="0" lvl="0" indent="-342900" algn="l" rtl="0">
              <a:lnSpc>
                <a:spcPct val="90000"/>
              </a:lnSpc>
              <a:spcBef>
                <a:spcPts val="800"/>
              </a:spcBef>
              <a:spcAft>
                <a:spcPts val="0"/>
              </a:spcAft>
              <a:buClr>
                <a:schemeClr val="dk1"/>
              </a:buClr>
              <a:buSzPts val="1800"/>
              <a:buFont typeface="Arial"/>
              <a:buChar char="❖"/>
            </a:pPr>
            <a:r>
              <a:rPr lang="en" sz="1800" b="0" i="0" u="none" strike="noStrike" cap="none">
                <a:solidFill>
                  <a:schemeClr val="dk1"/>
                </a:solidFill>
                <a:latin typeface="Trebuchet MS"/>
                <a:ea typeface="Trebuchet MS"/>
                <a:cs typeface="Trebuchet MS"/>
                <a:sym typeface="Trebuchet MS"/>
              </a:rPr>
              <a:t>Over 200 External Observations have been completed </a:t>
            </a:r>
            <a:r>
              <a:rPr lang="en" sz="1800" b="0" i="1" u="none" strike="noStrike" cap="none">
                <a:solidFill>
                  <a:schemeClr val="dk1"/>
                </a:solidFill>
                <a:latin typeface="Trebuchet MS"/>
                <a:ea typeface="Trebuchet MS"/>
                <a:cs typeface="Trebuchet MS"/>
                <a:sym typeface="Trebuchet MS"/>
              </a:rPr>
              <a:t>(with another 600+ expected to be completed by June)</a:t>
            </a:r>
            <a:endParaRPr sz="1800" b="0" i="1" u="none" strike="noStrike" cap="none">
              <a:solidFill>
                <a:schemeClr val="dk1"/>
              </a:solidFill>
              <a:latin typeface="Trebuchet MS"/>
              <a:ea typeface="Trebuchet MS"/>
              <a:cs typeface="Trebuchet MS"/>
              <a:sym typeface="Trebuchet MS"/>
            </a:endParaRPr>
          </a:p>
          <a:p>
            <a:pPr marL="914400" marR="0" lvl="1" indent="-336550" algn="l" rtl="0">
              <a:lnSpc>
                <a:spcPct val="90000"/>
              </a:lnSpc>
              <a:spcBef>
                <a:spcPts val="0"/>
              </a:spcBef>
              <a:spcAft>
                <a:spcPts val="0"/>
              </a:spcAft>
              <a:buClr>
                <a:schemeClr val="dk1"/>
              </a:buClr>
              <a:buSzPts val="1700"/>
              <a:buFont typeface="Arial"/>
              <a:buChar char="➢"/>
            </a:pPr>
            <a:r>
              <a:rPr lang="en" sz="1700" b="0" i="0" u="none" strike="noStrike" cap="none">
                <a:solidFill>
                  <a:schemeClr val="dk1"/>
                </a:solidFill>
                <a:latin typeface="Trebuchet MS"/>
                <a:ea typeface="Trebuchet MS"/>
                <a:cs typeface="Trebuchet MS"/>
                <a:sym typeface="Trebuchet MS"/>
              </a:rPr>
              <a:t>State and community leaders have information to help support local observers</a:t>
            </a:r>
            <a:endParaRPr sz="17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17" title="Points scored"/>
          <p:cNvPicPr preferRelativeResize="0"/>
          <p:nvPr/>
        </p:nvPicPr>
        <p:blipFill rotWithShape="1">
          <a:blip r:embed="rId3">
            <a:alphaModFix/>
          </a:blip>
          <a:srcRect/>
          <a:stretch/>
        </p:blipFill>
        <p:spPr>
          <a:xfrm>
            <a:off x="1551350" y="1108900"/>
            <a:ext cx="6041301" cy="3735525"/>
          </a:xfrm>
          <a:prstGeom prst="rect">
            <a:avLst/>
          </a:prstGeom>
          <a:noFill/>
          <a:ln w="9525" cap="flat" cmpd="sng">
            <a:solidFill>
              <a:schemeClr val="dk2"/>
            </a:solidFill>
            <a:prstDash val="solid"/>
            <a:round/>
            <a:headEnd type="none" w="sm" len="sm"/>
            <a:tailEnd type="none" w="sm" len="sm"/>
          </a:ln>
        </p:spPr>
      </p:pic>
      <p:sp>
        <p:nvSpPr>
          <p:cNvPr id="714" name="Google Shape;714;p17"/>
          <p:cNvSpPr txBox="1">
            <a:spLocks noGrp="1"/>
          </p:cNvSpPr>
          <p:nvPr>
            <p:ph type="title"/>
          </p:nvPr>
        </p:nvSpPr>
        <p:spPr>
          <a:xfrm>
            <a:off x="1414685" y="495700"/>
            <a:ext cx="6314630" cy="613200"/>
          </a:xfrm>
          <a:prstGeom prst="rect">
            <a:avLst/>
          </a:prstGeom>
          <a:noFill/>
          <a:ln>
            <a:noFill/>
          </a:ln>
        </p:spPr>
        <p:txBody>
          <a:bodyPr spcFirstLastPara="1" wrap="square" lIns="0" tIns="0" rIns="0" bIns="0" anchor="ctr" anchorCtr="0">
            <a:normAutofit fontScale="90000"/>
          </a:bodyPr>
          <a:lstStyle/>
          <a:p>
            <a:pPr marL="0" lvl="0" indent="0" algn="ctr" rtl="0">
              <a:lnSpc>
                <a:spcPct val="90000"/>
              </a:lnSpc>
              <a:spcBef>
                <a:spcPts val="0"/>
              </a:spcBef>
              <a:spcAft>
                <a:spcPts val="0"/>
              </a:spcAft>
              <a:buSzPct val="152777"/>
              <a:buNone/>
            </a:pPr>
            <a:r>
              <a:rPr lang="en" b="1" u="sng"/>
              <a:t>Fall Data Snapshot - Teacher-Child Interactions</a:t>
            </a:r>
            <a:endParaRPr b="1" u="sng"/>
          </a:p>
          <a:p>
            <a:pPr marL="0" lvl="0" indent="0" algn="ctr" rtl="0">
              <a:lnSpc>
                <a:spcPct val="90000"/>
              </a:lnSpc>
              <a:spcBef>
                <a:spcPts val="0"/>
              </a:spcBef>
              <a:spcAft>
                <a:spcPts val="0"/>
              </a:spcAft>
              <a:buSzPct val="198843"/>
              <a:buNone/>
            </a:pPr>
            <a:r>
              <a:rPr lang="en" sz="1844">
                <a:solidFill>
                  <a:schemeClr val="dk1"/>
                </a:solidFill>
              </a:rPr>
              <a:t>Infant, toddler, preschool and family day homes are ALL receiving CLASS observations and feedback</a:t>
            </a:r>
            <a:endParaRPr sz="1844">
              <a:solidFill>
                <a:schemeClr val="dk1"/>
              </a:solidFill>
            </a:endParaRPr>
          </a:p>
          <a:p>
            <a:pPr marL="0" lvl="0" indent="0" algn="ctr" rtl="0">
              <a:lnSpc>
                <a:spcPct val="90000"/>
              </a:lnSpc>
              <a:spcBef>
                <a:spcPts val="0"/>
              </a:spcBef>
              <a:spcAft>
                <a:spcPts val="0"/>
              </a:spcAft>
              <a:buSzPct val="152777"/>
              <a:buNone/>
            </a:pPr>
            <a:endParaRPr/>
          </a:p>
        </p:txBody>
      </p:sp>
      <p:sp>
        <p:nvSpPr>
          <p:cNvPr id="715" name="Google Shape;715;p17"/>
          <p:cNvSpPr txBox="1">
            <a:spLocks noGrp="1"/>
          </p:cNvSpPr>
          <p:nvPr>
            <p:ph type="body" idx="4294967295"/>
          </p:nvPr>
        </p:nvSpPr>
        <p:spPr>
          <a:xfrm>
            <a:off x="6555569" y="4568000"/>
            <a:ext cx="6688500" cy="5277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2100"/>
              <a:buNone/>
            </a:pPr>
            <a:r>
              <a:rPr lang="en" sz="1000">
                <a:solidFill>
                  <a:srgbClr val="222222"/>
                </a:solidFill>
              </a:rPr>
              <a:t>VQB5 Fall 2021</a:t>
            </a:r>
            <a:endParaRPr sz="2000"/>
          </a:p>
          <a:p>
            <a:pPr marL="0" lvl="0" indent="0" algn="l" rtl="0">
              <a:lnSpc>
                <a:spcPct val="115000"/>
              </a:lnSpc>
              <a:spcBef>
                <a:spcPts val="0"/>
              </a:spcBef>
              <a:spcAft>
                <a:spcPts val="0"/>
              </a:spcAft>
              <a:buSzPts val="2100"/>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11e0f8ff708_0_0"/>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Agenda</a:t>
            </a:r>
            <a:endParaRPr/>
          </a:p>
        </p:txBody>
      </p:sp>
      <p:sp>
        <p:nvSpPr>
          <p:cNvPr id="563" name="Google Shape;563;g11e0f8ff708_0_0"/>
          <p:cNvSpPr txBox="1">
            <a:spLocks noGrp="1"/>
          </p:cNvSpPr>
          <p:nvPr>
            <p:ph type="body" idx="1"/>
          </p:nvPr>
        </p:nvSpPr>
        <p:spPr>
          <a:xfrm>
            <a:off x="628650" y="1036201"/>
            <a:ext cx="7886700" cy="3589200"/>
          </a:xfrm>
          <a:prstGeom prst="rect">
            <a:avLst/>
          </a:prstGeom>
        </p:spPr>
        <p:txBody>
          <a:bodyPr spcFirstLastPara="1" wrap="square" lIns="68575" tIns="34275" rIns="68575" bIns="34275" anchor="t" anchorCtr="0">
            <a:noAutofit/>
          </a:bodyPr>
          <a:lstStyle/>
          <a:p>
            <a:pPr marL="457200" lvl="0" indent="-317500" algn="l" rtl="0">
              <a:lnSpc>
                <a:spcPct val="200000"/>
              </a:lnSpc>
              <a:spcBef>
                <a:spcPts val="800"/>
              </a:spcBef>
              <a:spcAft>
                <a:spcPts val="0"/>
              </a:spcAft>
              <a:buSzPts val="1400"/>
              <a:buAutoNum type="romanUcPeriod"/>
            </a:pPr>
            <a:r>
              <a:rPr lang="en"/>
              <a:t>Full advisory committee convenes</a:t>
            </a:r>
            <a:endParaRPr/>
          </a:p>
          <a:p>
            <a:pPr marL="457200" lvl="0" indent="-317500" algn="l" rtl="0">
              <a:lnSpc>
                <a:spcPct val="200000"/>
              </a:lnSpc>
              <a:spcBef>
                <a:spcPts val="0"/>
              </a:spcBef>
              <a:spcAft>
                <a:spcPts val="0"/>
              </a:spcAft>
              <a:buSzPts val="1400"/>
              <a:buAutoNum type="romanUcPeriod"/>
            </a:pPr>
            <a:r>
              <a:rPr lang="en"/>
              <a:t>Presentation: Proposed Guidelines for VQB5, Practice Year 2</a:t>
            </a:r>
            <a:endParaRPr/>
          </a:p>
          <a:p>
            <a:pPr marL="457200" lvl="0" indent="-317500" algn="l" rtl="0">
              <a:lnSpc>
                <a:spcPct val="200000"/>
              </a:lnSpc>
              <a:spcBef>
                <a:spcPts val="0"/>
              </a:spcBef>
              <a:spcAft>
                <a:spcPts val="0"/>
              </a:spcAft>
              <a:buSzPts val="1400"/>
              <a:buAutoNum type="romanUcPeriod"/>
            </a:pPr>
            <a:r>
              <a:rPr lang="en"/>
              <a:t>Questions and discussion</a:t>
            </a:r>
            <a:endParaRPr/>
          </a:p>
          <a:p>
            <a:pPr marL="457200" lvl="0" indent="-317500" algn="l" rtl="0">
              <a:lnSpc>
                <a:spcPct val="200000"/>
              </a:lnSpc>
              <a:spcBef>
                <a:spcPts val="0"/>
              </a:spcBef>
              <a:spcAft>
                <a:spcPts val="0"/>
              </a:spcAft>
              <a:buSzPts val="1400"/>
              <a:buAutoNum type="romanUcPeriod"/>
            </a:pPr>
            <a:r>
              <a:rPr lang="en"/>
              <a:t>Review of public comment</a:t>
            </a:r>
            <a:endParaRPr/>
          </a:p>
          <a:p>
            <a:pPr marL="457200" lvl="0" indent="-317500" algn="l" rtl="0">
              <a:lnSpc>
                <a:spcPct val="200000"/>
              </a:lnSpc>
              <a:spcBef>
                <a:spcPts val="0"/>
              </a:spcBef>
              <a:spcAft>
                <a:spcPts val="0"/>
              </a:spcAft>
              <a:buSzPts val="1400"/>
              <a:buAutoNum type="romanUcPeriod"/>
            </a:pPr>
            <a:r>
              <a:rPr lang="en"/>
              <a:t>Adjournment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8"/>
          <p:cNvSpPr txBox="1">
            <a:spLocks noGrp="1"/>
          </p:cNvSpPr>
          <p:nvPr>
            <p:ph type="title"/>
          </p:nvPr>
        </p:nvSpPr>
        <p:spPr>
          <a:xfrm>
            <a:off x="1667775" y="273850"/>
            <a:ext cx="57183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100" b="1" u="sng"/>
              <a:t>Data Snapshot - CLASS Growth 2012-2022</a:t>
            </a:r>
            <a:endParaRPr sz="2100" b="1" u="sng"/>
          </a:p>
          <a:p>
            <a:pPr marL="0" lvl="0" indent="0" algn="ctr" rtl="0">
              <a:lnSpc>
                <a:spcPct val="90000"/>
              </a:lnSpc>
              <a:spcBef>
                <a:spcPts val="0"/>
              </a:spcBef>
              <a:spcAft>
                <a:spcPts val="0"/>
              </a:spcAft>
              <a:buSzPts val="1400"/>
              <a:buNone/>
            </a:pPr>
            <a:r>
              <a:rPr lang="en" sz="1900">
                <a:solidFill>
                  <a:srgbClr val="000000"/>
                </a:solidFill>
              </a:rPr>
              <a:t>The number of certified CLASS observers in Virginia has increased greatly across all age levels</a:t>
            </a:r>
            <a:endParaRPr sz="1900">
              <a:solidFill>
                <a:srgbClr val="000000"/>
              </a:solidFill>
            </a:endParaRPr>
          </a:p>
        </p:txBody>
      </p:sp>
      <p:pic>
        <p:nvPicPr>
          <p:cNvPr id="722" name="Google Shape;722;p18"/>
          <p:cNvPicPr preferRelativeResize="0"/>
          <p:nvPr/>
        </p:nvPicPr>
        <p:blipFill rotWithShape="1">
          <a:blip r:embed="rId3">
            <a:alphaModFix/>
          </a:blip>
          <a:srcRect t="13711"/>
          <a:stretch/>
        </p:blipFill>
        <p:spPr>
          <a:xfrm>
            <a:off x="1885775" y="1197425"/>
            <a:ext cx="5104301" cy="3800750"/>
          </a:xfrm>
          <a:prstGeom prst="rect">
            <a:avLst/>
          </a:prstGeom>
          <a:noFill/>
          <a:ln w="9525" cap="flat" cmpd="sng">
            <a:solidFill>
              <a:schemeClr val="dk2"/>
            </a:solidFill>
            <a:prstDash val="solid"/>
            <a:round/>
            <a:headEnd type="none" w="sm" len="sm"/>
            <a:tailEnd type="none" w="sm" len="sm"/>
          </a:ln>
        </p:spPr>
      </p:pic>
      <p:sp>
        <p:nvSpPr>
          <p:cNvPr id="723" name="Google Shape;723;p18"/>
          <p:cNvSpPr txBox="1">
            <a:spLocks noGrp="1"/>
          </p:cNvSpPr>
          <p:nvPr>
            <p:ph type="body" idx="4294967295"/>
          </p:nvPr>
        </p:nvSpPr>
        <p:spPr>
          <a:xfrm>
            <a:off x="5818030" y="4795074"/>
            <a:ext cx="1440900" cy="203100"/>
          </a:xfrm>
          <a:prstGeom prst="rect">
            <a:avLst/>
          </a:prstGeom>
          <a:noFill/>
          <a:ln>
            <a:noFill/>
          </a:ln>
        </p:spPr>
        <p:txBody>
          <a:bodyPr spcFirstLastPara="1" wrap="square" lIns="68575" tIns="34275" rIns="68575" bIns="34275" anchor="t" anchorCtr="0">
            <a:normAutofit/>
          </a:bodyPr>
          <a:lstStyle/>
          <a:p>
            <a:pPr marL="0" lvl="0" indent="0" algn="l" rtl="0">
              <a:lnSpc>
                <a:spcPct val="70000"/>
              </a:lnSpc>
              <a:spcBef>
                <a:spcPts val="0"/>
              </a:spcBef>
              <a:spcAft>
                <a:spcPts val="0"/>
              </a:spcAft>
              <a:buClr>
                <a:schemeClr val="dk1"/>
              </a:buClr>
              <a:buSzPts val="900"/>
              <a:buNone/>
            </a:pPr>
            <a:r>
              <a:rPr lang="en" sz="600"/>
              <a:t>Updated March 8, 2022</a:t>
            </a:r>
            <a:endParaRPr sz="1800"/>
          </a:p>
        </p:txBody>
      </p:sp>
      <p:sp>
        <p:nvSpPr>
          <p:cNvPr id="724" name="Google Shape;724;p18"/>
          <p:cNvSpPr txBox="1"/>
          <p:nvPr/>
        </p:nvSpPr>
        <p:spPr>
          <a:xfrm>
            <a:off x="7221075" y="2474250"/>
            <a:ext cx="1837200" cy="923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accent2"/>
                </a:solidFill>
                <a:latin typeface="Trebuchet MS"/>
                <a:ea typeface="Trebuchet MS"/>
                <a:cs typeface="Trebuchet MS"/>
                <a:sym typeface="Trebuchet MS"/>
              </a:rPr>
              <a:t>64%</a:t>
            </a:r>
            <a:r>
              <a:rPr lang="en" sz="1100" b="0" i="0" u="none" strike="noStrike" cap="none">
                <a:solidFill>
                  <a:srgbClr val="000000"/>
                </a:solidFill>
                <a:latin typeface="Trebuchet MS"/>
                <a:ea typeface="Trebuchet MS"/>
                <a:cs typeface="Trebuchet MS"/>
                <a:sym typeface="Trebuchet MS"/>
              </a:rPr>
              <a:t> of all certified Virginia observers are currently conducting local observations for PY1 </a:t>
            </a:r>
            <a:endParaRPr sz="1100" b="0" i="0" u="none" strike="noStrike" cap="none">
              <a:solidFill>
                <a:srgbClr val="000000"/>
              </a:solidFill>
              <a:latin typeface="Trebuchet MS"/>
              <a:ea typeface="Trebuchet MS"/>
              <a:cs typeface="Trebuchet MS"/>
              <a:sym typeface="Trebuchet MS"/>
            </a:endParaRPr>
          </a:p>
        </p:txBody>
      </p:sp>
      <p:cxnSp>
        <p:nvCxnSpPr>
          <p:cNvPr id="725" name="Google Shape;725;p18"/>
          <p:cNvCxnSpPr/>
          <p:nvPr/>
        </p:nvCxnSpPr>
        <p:spPr>
          <a:xfrm rot="10800000">
            <a:off x="6488975" y="1943275"/>
            <a:ext cx="759000" cy="1021800"/>
          </a:xfrm>
          <a:prstGeom prst="straightConnector1">
            <a:avLst/>
          </a:prstGeom>
          <a:noFill/>
          <a:ln w="9525" cap="flat" cmpd="sng">
            <a:solidFill>
              <a:schemeClr val="dk2"/>
            </a:solidFill>
            <a:prstDash val="solid"/>
            <a:round/>
            <a:headEnd type="none" w="sm" len="sm"/>
            <a:tailEnd type="triangle" w="med" len="med"/>
          </a:ln>
        </p:spPr>
      </p:cxnSp>
      <p:cxnSp>
        <p:nvCxnSpPr>
          <p:cNvPr id="726" name="Google Shape;726;p18"/>
          <p:cNvCxnSpPr/>
          <p:nvPr/>
        </p:nvCxnSpPr>
        <p:spPr>
          <a:xfrm rot="10800000">
            <a:off x="6530975" y="2952650"/>
            <a:ext cx="717000" cy="5700"/>
          </a:xfrm>
          <a:prstGeom prst="straightConnector1">
            <a:avLst/>
          </a:prstGeom>
          <a:noFill/>
          <a:ln w="9525" cap="flat" cmpd="sng">
            <a:solidFill>
              <a:schemeClr val="dk2"/>
            </a:solidFill>
            <a:prstDash val="solid"/>
            <a:round/>
            <a:headEnd type="none" w="sm" len="sm"/>
            <a:tailEnd type="triangle" w="med" len="med"/>
          </a:ln>
        </p:spPr>
      </p:cxnSp>
      <p:cxnSp>
        <p:nvCxnSpPr>
          <p:cNvPr id="727" name="Google Shape;727;p18"/>
          <p:cNvCxnSpPr/>
          <p:nvPr/>
        </p:nvCxnSpPr>
        <p:spPr>
          <a:xfrm flipH="1">
            <a:off x="6600925" y="2965075"/>
            <a:ext cx="667200" cy="253800"/>
          </a:xfrm>
          <a:prstGeom prst="straightConnector1">
            <a:avLst/>
          </a:prstGeom>
          <a:noFill/>
          <a:ln w="9525" cap="flat" cmpd="sng">
            <a:solidFill>
              <a:schemeClr val="dk2"/>
            </a:solidFill>
            <a:prstDash val="solid"/>
            <a:round/>
            <a:headEnd type="none" w="sm" len="sm"/>
            <a:tailEnd type="triangle" w="med" len="med"/>
          </a:ln>
        </p:spPr>
      </p:cxnSp>
      <p:sp>
        <p:nvSpPr>
          <p:cNvPr id="728" name="Google Shape;728;p18"/>
          <p:cNvSpPr/>
          <p:nvPr/>
        </p:nvSpPr>
        <p:spPr>
          <a:xfrm>
            <a:off x="2094200" y="4061025"/>
            <a:ext cx="367800" cy="16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9"/>
          <p:cNvSpPr txBox="1">
            <a:spLocks noGrp="1"/>
          </p:cNvSpPr>
          <p:nvPr>
            <p:ph type="title"/>
          </p:nvPr>
        </p:nvSpPr>
        <p:spPr>
          <a:xfrm>
            <a:off x="628650" y="1757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100"/>
              <a:t>ICP-CLASS Pilot Progress Update</a:t>
            </a:r>
            <a:endParaRPr sz="3100"/>
          </a:p>
        </p:txBody>
      </p:sp>
      <p:sp>
        <p:nvSpPr>
          <p:cNvPr id="734" name="Google Shape;734;p19"/>
          <p:cNvSpPr txBox="1">
            <a:spLocks noGrp="1"/>
          </p:cNvSpPr>
          <p:nvPr>
            <p:ph type="body" idx="1"/>
          </p:nvPr>
        </p:nvSpPr>
        <p:spPr>
          <a:xfrm>
            <a:off x="628650" y="10048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500" b="1"/>
              <a:t>To support improvement in inclusive settings, VDOE is working with TTACs to pilot the use of the Inclusive Classroom Profile (ICP) with CLASS in some inclusive classrooms that are participating in VQB5.    </a:t>
            </a:r>
            <a:endParaRPr sz="1500" b="1"/>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 sz="1500"/>
              <a:t>As of March 2022, </a:t>
            </a:r>
            <a:endParaRPr sz="1500"/>
          </a:p>
          <a:p>
            <a:pPr marL="457200" lvl="0" indent="-323850" algn="l" rtl="0">
              <a:lnSpc>
                <a:spcPct val="100000"/>
              </a:lnSpc>
              <a:spcBef>
                <a:spcPts val="0"/>
              </a:spcBef>
              <a:spcAft>
                <a:spcPts val="0"/>
              </a:spcAft>
              <a:buSzPts val="1500"/>
              <a:buFont typeface="Trebuchet MS"/>
              <a:buChar char="●"/>
            </a:pPr>
            <a:r>
              <a:rPr lang="en" sz="1500"/>
              <a:t>29 inclusive classrooms received an ICP and CLASS observation </a:t>
            </a:r>
            <a:endParaRPr sz="1500"/>
          </a:p>
          <a:p>
            <a:pPr marL="457200" lvl="0" indent="-323850" algn="l" rtl="0">
              <a:lnSpc>
                <a:spcPct val="100000"/>
              </a:lnSpc>
              <a:spcBef>
                <a:spcPts val="0"/>
              </a:spcBef>
              <a:spcAft>
                <a:spcPts val="0"/>
              </a:spcAft>
              <a:buSzPts val="1500"/>
              <a:buFont typeface="Trebuchet MS"/>
              <a:buChar char="●"/>
            </a:pPr>
            <a:r>
              <a:rPr lang="en" sz="1500" u="sng">
                <a:solidFill>
                  <a:schemeClr val="accent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ICP-CLASS correlations documents</a:t>
            </a:r>
            <a:r>
              <a:rPr lang="en" sz="1500"/>
              <a:t> were developed  </a:t>
            </a:r>
            <a:endParaRPr sz="1500"/>
          </a:p>
          <a:p>
            <a:pPr marL="457200" lvl="0" indent="-323850" algn="l" rtl="0">
              <a:lnSpc>
                <a:spcPct val="100000"/>
              </a:lnSpc>
              <a:spcBef>
                <a:spcPts val="0"/>
              </a:spcBef>
              <a:spcAft>
                <a:spcPts val="0"/>
              </a:spcAft>
              <a:buSzPts val="1500"/>
              <a:buFont typeface="Trebuchet MS"/>
              <a:buChar char="●"/>
            </a:pPr>
            <a:r>
              <a:rPr lang="en" sz="1500"/>
              <a:t>Feedback was gathered from teachers and administrators.  Initial feedback indicated…</a:t>
            </a:r>
            <a:endParaRPr sz="1500"/>
          </a:p>
          <a:p>
            <a:pPr marL="914400" lvl="1" indent="-317500" algn="l" rtl="0">
              <a:lnSpc>
                <a:spcPct val="100000"/>
              </a:lnSpc>
              <a:spcBef>
                <a:spcPts val="0"/>
              </a:spcBef>
              <a:spcAft>
                <a:spcPts val="0"/>
              </a:spcAft>
              <a:buClr>
                <a:schemeClr val="dk1"/>
              </a:buClr>
              <a:buSzPts val="1400"/>
              <a:buChar char="○"/>
            </a:pPr>
            <a:r>
              <a:rPr lang="en" sz="1400">
                <a:solidFill>
                  <a:schemeClr val="dk1"/>
                </a:solidFill>
              </a:rPr>
              <a:t>Most felt the ICP when used with the CLASS provided helpful information about teacher-child interactions and inclusive practices </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There were mixed responses about when and how the ICP should be used in conjunction with the CLASS tool.</a:t>
            </a:r>
            <a:endParaRPr sz="1400">
              <a:solidFill>
                <a:schemeClr val="dk1"/>
              </a:solidFill>
            </a:endParaRPr>
          </a:p>
          <a:p>
            <a:pPr marL="0" lvl="0" indent="0" algn="l" rtl="0">
              <a:lnSpc>
                <a:spcPct val="100000"/>
              </a:lnSpc>
              <a:spcBef>
                <a:spcPts val="1200"/>
              </a:spcBef>
              <a:spcAft>
                <a:spcPts val="0"/>
              </a:spcAft>
              <a:buSzPts val="1400"/>
              <a:buNone/>
            </a:pPr>
            <a:r>
              <a:rPr lang="en" sz="1500"/>
              <a:t>In July, VDOE will compare findings from the ICP to the VQB5 Practice Year information collected through CLASS observations and additional participant surveys to identify potential learnings for pilot continuation in Practice Year 2. </a:t>
            </a:r>
            <a:endParaRPr sz="1500"/>
          </a:p>
          <a:p>
            <a:pPr marL="0" lvl="0" indent="0" algn="l" rtl="0">
              <a:lnSpc>
                <a:spcPct val="100000"/>
              </a:lnSpc>
              <a:spcBef>
                <a:spcPts val="1200"/>
              </a:spcBef>
              <a:spcAft>
                <a:spcPts val="0"/>
              </a:spcAft>
              <a:buSzPts val="1400"/>
              <a:buNone/>
            </a:pPr>
            <a:endParaRPr sz="1400"/>
          </a:p>
          <a:p>
            <a:pPr marL="0" lvl="0" indent="0" algn="l" rtl="0">
              <a:lnSpc>
                <a:spcPct val="100000"/>
              </a:lnSpc>
              <a:spcBef>
                <a:spcPts val="0"/>
              </a:spcBef>
              <a:spcAft>
                <a:spcPts val="0"/>
              </a:spcAft>
              <a:buSzPts val="1400"/>
              <a:buNone/>
            </a:pPr>
            <a:endParaRPr sz="1400"/>
          </a:p>
        </p:txBody>
      </p:sp>
      <p:sp>
        <p:nvSpPr>
          <p:cNvPr id="735" name="Google Shape;735;p19"/>
          <p:cNvSpPr txBox="1"/>
          <p:nvPr/>
        </p:nvSpPr>
        <p:spPr>
          <a:xfrm>
            <a:off x="690900" y="4765275"/>
            <a:ext cx="6516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dk1"/>
                </a:solidFill>
                <a:latin typeface="Trebuchet MS"/>
                <a:ea typeface="Trebuchet MS"/>
                <a:cs typeface="Trebuchet MS"/>
                <a:sym typeface="Trebuchet MS"/>
              </a:rPr>
              <a:t>See Section 7 in the PY2 Guidelines document for more  information about the ICP-CLASS pilot</a:t>
            </a:r>
            <a:endParaRPr sz="1100" b="0" i="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endParaRPr sz="13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0"/>
          <p:cNvSpPr txBox="1">
            <a:spLocks noGrp="1"/>
          </p:cNvSpPr>
          <p:nvPr>
            <p:ph type="title"/>
          </p:nvPr>
        </p:nvSpPr>
        <p:spPr>
          <a:xfrm>
            <a:off x="628650" y="273850"/>
            <a:ext cx="8429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More Programs are Using Quality Curriculum</a:t>
            </a:r>
            <a:endParaRPr sz="3000"/>
          </a:p>
        </p:txBody>
      </p:sp>
      <p:sp>
        <p:nvSpPr>
          <p:cNvPr id="741" name="Google Shape;741;p20"/>
          <p:cNvSpPr txBox="1">
            <a:spLocks noGrp="1"/>
          </p:cNvSpPr>
          <p:nvPr>
            <p:ph type="body" idx="1"/>
          </p:nvPr>
        </p:nvSpPr>
        <p:spPr>
          <a:xfrm>
            <a:off x="628650" y="1143025"/>
            <a:ext cx="53559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700" b="1"/>
              <a:t>Accomplishments as of March 2022</a:t>
            </a:r>
            <a:endParaRPr sz="1700" b="1"/>
          </a:p>
          <a:p>
            <a:pPr marL="457200" lvl="0" indent="-336550" algn="l" rtl="0">
              <a:lnSpc>
                <a:spcPct val="90000"/>
              </a:lnSpc>
              <a:spcBef>
                <a:spcPts val="800"/>
              </a:spcBef>
              <a:spcAft>
                <a:spcPts val="0"/>
              </a:spcAft>
              <a:buSzPts val="1700"/>
              <a:buChar char="❖"/>
            </a:pPr>
            <a:r>
              <a:rPr lang="en" sz="1700"/>
              <a:t>Launched a new birth-five </a:t>
            </a:r>
            <a:r>
              <a:rPr lang="en" sz="1700" u="sng">
                <a:solidFill>
                  <a:schemeClr val="hlink"/>
                </a:solidFill>
                <a:hlinkClick r:id="rId3"/>
              </a:rPr>
              <a:t>curriculum review</a:t>
            </a:r>
            <a:r>
              <a:rPr lang="en" sz="1700"/>
              <a:t> process. </a:t>
            </a:r>
            <a:endParaRPr sz="1700"/>
          </a:p>
          <a:p>
            <a:pPr marL="914400" lvl="1" indent="-330200" algn="l" rtl="0">
              <a:lnSpc>
                <a:spcPct val="90000"/>
              </a:lnSpc>
              <a:spcBef>
                <a:spcPts val="0"/>
              </a:spcBef>
              <a:spcAft>
                <a:spcPts val="0"/>
              </a:spcAft>
              <a:buClr>
                <a:schemeClr val="dk1"/>
              </a:buClr>
              <a:buSzPts val="1600"/>
              <a:buChar char="➢"/>
            </a:pPr>
            <a:r>
              <a:rPr lang="en" sz="1600">
                <a:solidFill>
                  <a:schemeClr val="dk1"/>
                </a:solidFill>
              </a:rPr>
              <a:t>32 curricula currently approved, including 9 infant/toddler and family day home curricula</a:t>
            </a:r>
            <a:endParaRPr sz="1600">
              <a:solidFill>
                <a:schemeClr val="dk1"/>
              </a:solidFill>
            </a:endParaRPr>
          </a:p>
          <a:p>
            <a:pPr marL="457200" lvl="0" indent="-336550" algn="l" rtl="0">
              <a:lnSpc>
                <a:spcPct val="90000"/>
              </a:lnSpc>
              <a:spcBef>
                <a:spcPts val="1000"/>
              </a:spcBef>
              <a:spcAft>
                <a:spcPts val="0"/>
              </a:spcAft>
              <a:buSzPts val="1700"/>
              <a:buChar char="❖"/>
            </a:pPr>
            <a:r>
              <a:rPr lang="en" sz="1700"/>
              <a:t>Launched no-to-low cost birth to five curriculum </a:t>
            </a:r>
            <a:r>
              <a:rPr lang="en" sz="1700" b="1"/>
              <a:t>option</a:t>
            </a:r>
            <a:r>
              <a:rPr lang="en" sz="1700"/>
              <a:t>, </a:t>
            </a:r>
            <a:r>
              <a:rPr lang="en" sz="1700" u="sng">
                <a:solidFill>
                  <a:schemeClr val="hlink"/>
                </a:solidFill>
                <a:hlinkClick r:id="rId4"/>
              </a:rPr>
              <a:t>STREAMin3</a:t>
            </a:r>
            <a:endParaRPr sz="1700"/>
          </a:p>
          <a:p>
            <a:pPr marL="457200" lvl="0" indent="0" algn="l" rtl="0">
              <a:lnSpc>
                <a:spcPct val="90000"/>
              </a:lnSpc>
              <a:spcBef>
                <a:spcPts val="1000"/>
              </a:spcBef>
              <a:spcAft>
                <a:spcPts val="0"/>
              </a:spcAft>
              <a:buSzPts val="1400"/>
              <a:buNone/>
            </a:pPr>
            <a:endParaRPr sz="1700">
              <a:solidFill>
                <a:schemeClr val="dk1"/>
              </a:solidFill>
            </a:endParaRPr>
          </a:p>
        </p:txBody>
      </p:sp>
      <p:pic>
        <p:nvPicPr>
          <p:cNvPr id="742" name="Google Shape;742;p20"/>
          <p:cNvPicPr preferRelativeResize="0"/>
          <p:nvPr/>
        </p:nvPicPr>
        <p:blipFill rotWithShape="1">
          <a:blip r:embed="rId5">
            <a:alphaModFix/>
          </a:blip>
          <a:srcRect/>
          <a:stretch/>
        </p:blipFill>
        <p:spPr>
          <a:xfrm>
            <a:off x="6155775" y="1307900"/>
            <a:ext cx="2854651" cy="1844093"/>
          </a:xfrm>
          <a:prstGeom prst="rect">
            <a:avLst/>
          </a:prstGeom>
          <a:noFill/>
          <a:ln>
            <a:noFill/>
          </a:ln>
        </p:spPr>
      </p:pic>
      <p:sp>
        <p:nvSpPr>
          <p:cNvPr id="743" name="Google Shape;743;p20"/>
          <p:cNvSpPr txBox="1"/>
          <p:nvPr/>
        </p:nvSpPr>
        <p:spPr>
          <a:xfrm>
            <a:off x="576800" y="3248000"/>
            <a:ext cx="7598400" cy="1652217"/>
          </a:xfrm>
          <a:prstGeom prst="rect">
            <a:avLst/>
          </a:prstGeom>
          <a:noFill/>
          <a:ln>
            <a:noFill/>
          </a:ln>
        </p:spPr>
        <p:txBody>
          <a:bodyPr spcFirstLastPara="1" wrap="square" lIns="91425" tIns="91425" rIns="91425" bIns="91425" anchor="t" anchorCtr="0">
            <a:spAutoFit/>
          </a:bodyPr>
          <a:lstStyle/>
          <a:p>
            <a:pPr marL="457200" marR="0" lvl="0" indent="-336550" algn="l" rtl="0">
              <a:lnSpc>
                <a:spcPct val="90000"/>
              </a:lnSpc>
              <a:spcBef>
                <a:spcPts val="800"/>
              </a:spcBef>
              <a:spcAft>
                <a:spcPts val="0"/>
              </a:spcAft>
              <a:buClr>
                <a:schemeClr val="dk1"/>
              </a:buClr>
              <a:buSzPts val="1700"/>
              <a:buFont typeface="Arial"/>
              <a:buChar char="❖"/>
            </a:pPr>
            <a:r>
              <a:rPr lang="en" sz="1700" b="0" i="0" u="none" strike="noStrike" cap="none">
                <a:solidFill>
                  <a:schemeClr val="dk1"/>
                </a:solidFill>
                <a:latin typeface="Trebuchet MS"/>
                <a:ea typeface="Trebuchet MS"/>
                <a:cs typeface="Trebuchet MS"/>
                <a:sym typeface="Trebuchet MS"/>
              </a:rPr>
              <a:t>Information gathered on curriculum use from 4700+ classrooms participating in Practice Year 1 </a:t>
            </a:r>
            <a:r>
              <a:rPr lang="en" sz="1700" b="0" i="1" u="none" strike="noStrike" cap="none">
                <a:solidFill>
                  <a:schemeClr val="dk1"/>
                </a:solidFill>
                <a:latin typeface="Trebuchet MS"/>
                <a:ea typeface="Trebuchet MS"/>
                <a:cs typeface="Trebuchet MS"/>
                <a:sym typeface="Trebuchet MS"/>
              </a:rPr>
              <a:t>(updated curriculum information being gathered this spring)</a:t>
            </a:r>
            <a:endParaRPr sz="1700" b="0" i="1" u="none" strike="noStrike" cap="none">
              <a:solidFill>
                <a:schemeClr val="dk1"/>
              </a:solidFill>
              <a:latin typeface="Trebuchet MS"/>
              <a:ea typeface="Trebuchet MS"/>
              <a:cs typeface="Trebuchet MS"/>
              <a:sym typeface="Trebuchet MS"/>
            </a:endParaRPr>
          </a:p>
          <a:p>
            <a:pPr marL="914400" marR="0" lvl="1" indent="-330200" algn="l" rtl="0">
              <a:lnSpc>
                <a:spcPct val="90000"/>
              </a:lnSpc>
              <a:spcBef>
                <a:spcPts val="0"/>
              </a:spcBef>
              <a:spcAft>
                <a:spcPts val="0"/>
              </a:spcAft>
              <a:buClr>
                <a:schemeClr val="dk1"/>
              </a:buClr>
              <a:buSzPts val="1600"/>
              <a:buFont typeface="Arial"/>
              <a:buChar char="➢"/>
            </a:pPr>
            <a:r>
              <a:rPr lang="en" sz="1600" b="0" i="0" u="none" strike="noStrike" cap="none">
                <a:solidFill>
                  <a:schemeClr val="dk1"/>
                </a:solidFill>
                <a:latin typeface="Trebuchet MS"/>
                <a:ea typeface="Trebuchet MS"/>
                <a:cs typeface="Trebuchet MS"/>
                <a:sym typeface="Trebuchet MS"/>
              </a:rPr>
              <a:t>Data on curriculum use is being used to prioritize support for programs who do not yet have access to an approved curriculum</a:t>
            </a:r>
            <a:endParaRPr sz="16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Google Shape;749;p21" title="Points scored"/>
          <p:cNvPicPr preferRelativeResize="0"/>
          <p:nvPr/>
        </p:nvPicPr>
        <p:blipFill rotWithShape="1">
          <a:blip r:embed="rId3">
            <a:alphaModFix/>
          </a:blip>
          <a:srcRect/>
          <a:stretch/>
        </p:blipFill>
        <p:spPr>
          <a:xfrm>
            <a:off x="1666863" y="1246000"/>
            <a:ext cx="5810274" cy="3592697"/>
          </a:xfrm>
          <a:prstGeom prst="rect">
            <a:avLst/>
          </a:prstGeom>
          <a:noFill/>
          <a:ln>
            <a:noFill/>
          </a:ln>
          <a:effectLst>
            <a:outerShdw blurRad="57150" dist="19050" dir="5400000" algn="bl" rotWithShape="0">
              <a:srgbClr val="000000">
                <a:alpha val="49803"/>
              </a:srgbClr>
            </a:outerShdw>
          </a:effectLst>
        </p:spPr>
      </p:pic>
      <p:sp>
        <p:nvSpPr>
          <p:cNvPr id="750" name="Google Shape;750;p21"/>
          <p:cNvSpPr txBox="1">
            <a:spLocks noGrp="1"/>
          </p:cNvSpPr>
          <p:nvPr>
            <p:ph type="title" idx="4294967295"/>
          </p:nvPr>
        </p:nvSpPr>
        <p:spPr>
          <a:xfrm>
            <a:off x="1508025" y="273850"/>
            <a:ext cx="5703900" cy="9945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300"/>
              <a:buNone/>
            </a:pPr>
            <a:r>
              <a:rPr lang="en" sz="2300" b="1" u="sng"/>
              <a:t>Fall Data Snapshot - Curriculum Use</a:t>
            </a:r>
            <a:endParaRPr sz="2300" b="1" u="sng"/>
          </a:p>
          <a:p>
            <a:pPr marL="0" lvl="0" indent="0" algn="ctr" rtl="0">
              <a:lnSpc>
                <a:spcPct val="90000"/>
              </a:lnSpc>
              <a:spcBef>
                <a:spcPts val="0"/>
              </a:spcBef>
              <a:spcAft>
                <a:spcPts val="0"/>
              </a:spcAft>
              <a:buSzPts val="3300"/>
              <a:buNone/>
            </a:pPr>
            <a:r>
              <a:rPr lang="en" sz="1700">
                <a:solidFill>
                  <a:schemeClr val="dk1"/>
                </a:solidFill>
              </a:rPr>
              <a:t>Two thirds of early childhood programs participating in VQB5 have an approved curriculum in place </a:t>
            </a:r>
            <a:endParaRPr sz="1700">
              <a:solidFill>
                <a:schemeClr val="dk1"/>
              </a:solidFill>
            </a:endParaRPr>
          </a:p>
        </p:txBody>
      </p:sp>
      <p:sp>
        <p:nvSpPr>
          <p:cNvPr id="751" name="Google Shape;751;p21"/>
          <p:cNvSpPr txBox="1">
            <a:spLocks noGrp="1"/>
          </p:cNvSpPr>
          <p:nvPr>
            <p:ph type="sldNum" idx="12"/>
          </p:nvPr>
        </p:nvSpPr>
        <p:spPr>
          <a:xfrm>
            <a:off x="4500562" y="4905375"/>
            <a:ext cx="138300" cy="140700"/>
          </a:xfrm>
          <a:prstGeom prst="rect">
            <a:avLst/>
          </a:prstGeom>
          <a:noFill/>
          <a:ln>
            <a:noFill/>
          </a:ln>
        </p:spPr>
        <p:txBody>
          <a:bodyPr spcFirstLastPara="1" wrap="square" lIns="19050" tIns="19050" rIns="19050" bIns="19050" anchor="b" anchorCtr="0">
            <a:noAutofit/>
          </a:bodyPr>
          <a:lstStyle/>
          <a:p>
            <a:pPr marL="0" lvl="0" indent="0" algn="ctr" rtl="0">
              <a:lnSpc>
                <a:spcPct val="100000"/>
              </a:lnSpc>
              <a:spcBef>
                <a:spcPts val="0"/>
              </a:spcBef>
              <a:spcAft>
                <a:spcPts val="0"/>
              </a:spcAft>
              <a:buClr>
                <a:srgbClr val="FFFFFF"/>
              </a:buClr>
              <a:buSzPts val="700"/>
              <a:buFont typeface="Helvetica Neue"/>
              <a:buNone/>
            </a:pPr>
            <a:fld id="{00000000-1234-1234-1234-123412341234}" type="slidenum">
              <a:rPr lang="en" sz="700">
                <a:solidFill>
                  <a:srgbClr val="FFFFFF"/>
                </a:solidFill>
                <a:latin typeface="Helvetica Neue"/>
                <a:ea typeface="Helvetica Neue"/>
                <a:cs typeface="Helvetica Neue"/>
                <a:sym typeface="Helvetica Neue"/>
              </a:rPr>
              <a:t>23</a:t>
            </a:fld>
            <a:endParaRPr sz="700">
              <a:solidFill>
                <a:srgbClr val="FFFFFF"/>
              </a:solidFill>
              <a:latin typeface="Helvetica Neue"/>
              <a:ea typeface="Helvetica Neue"/>
              <a:cs typeface="Helvetica Neue"/>
              <a:sym typeface="Helvetica Neue"/>
            </a:endParaRPr>
          </a:p>
        </p:txBody>
      </p:sp>
      <p:sp>
        <p:nvSpPr>
          <p:cNvPr id="752" name="Google Shape;752;p21"/>
          <p:cNvSpPr txBox="1"/>
          <p:nvPr/>
        </p:nvSpPr>
        <p:spPr>
          <a:xfrm>
            <a:off x="662438" y="1268344"/>
            <a:ext cx="79245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Trebuchet MS"/>
              <a:ea typeface="Trebuchet MS"/>
              <a:cs typeface="Trebuchet MS"/>
              <a:sym typeface="Trebuchet MS"/>
            </a:endParaRPr>
          </a:p>
        </p:txBody>
      </p:sp>
      <p:sp>
        <p:nvSpPr>
          <p:cNvPr id="753" name="Google Shape;753;p21"/>
          <p:cNvSpPr txBox="1"/>
          <p:nvPr/>
        </p:nvSpPr>
        <p:spPr>
          <a:xfrm>
            <a:off x="1109575" y="5002450"/>
            <a:ext cx="5416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754" name="Google Shape;754;p21"/>
          <p:cNvSpPr txBox="1">
            <a:spLocks noGrp="1"/>
          </p:cNvSpPr>
          <p:nvPr>
            <p:ph type="body" idx="4294967295"/>
          </p:nvPr>
        </p:nvSpPr>
        <p:spPr>
          <a:xfrm>
            <a:off x="6264675" y="4536650"/>
            <a:ext cx="1117500" cy="265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2100"/>
              <a:buNone/>
            </a:pPr>
            <a:r>
              <a:rPr lang="en" sz="1000">
                <a:solidFill>
                  <a:srgbClr val="222222"/>
                </a:solidFill>
              </a:rPr>
              <a:t>VQB5 Fall 2021</a:t>
            </a:r>
            <a:endParaRPr sz="2000"/>
          </a:p>
          <a:p>
            <a:pPr marL="0" lvl="0" indent="0" algn="l" rtl="0">
              <a:lnSpc>
                <a:spcPct val="115000"/>
              </a:lnSpc>
              <a:spcBef>
                <a:spcPts val="0"/>
              </a:spcBef>
              <a:spcAft>
                <a:spcPts val="0"/>
              </a:spcAft>
              <a:buSzPts val="2100"/>
              <a:buNone/>
            </a:pP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22"/>
          <p:cNvSpPr txBox="1">
            <a:spLocks noGrp="1"/>
          </p:cNvSpPr>
          <p:nvPr>
            <p:ph type="title"/>
          </p:nvPr>
        </p:nvSpPr>
        <p:spPr>
          <a:xfrm>
            <a:off x="1835975" y="283725"/>
            <a:ext cx="5886300" cy="7458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2300" b="1" u="sng"/>
              <a:t>Fall Data Snapshot-Curriculum Use</a:t>
            </a:r>
            <a:endParaRPr sz="2300" b="1" u="sng"/>
          </a:p>
          <a:p>
            <a:pPr marL="0" lvl="0" indent="0" algn="ctr" rtl="0">
              <a:lnSpc>
                <a:spcPct val="90000"/>
              </a:lnSpc>
              <a:spcBef>
                <a:spcPts val="0"/>
              </a:spcBef>
              <a:spcAft>
                <a:spcPts val="0"/>
              </a:spcAft>
              <a:buSzPts val="1400"/>
              <a:buNone/>
            </a:pPr>
            <a:r>
              <a:rPr lang="en" sz="2300">
                <a:solidFill>
                  <a:schemeClr val="dk1"/>
                </a:solidFill>
              </a:rPr>
              <a:t>Use of an approved curriculum varies across program types</a:t>
            </a:r>
            <a:endParaRPr sz="2300">
              <a:solidFill>
                <a:schemeClr val="dk1"/>
              </a:solidFill>
            </a:endParaRPr>
          </a:p>
        </p:txBody>
      </p:sp>
      <p:sp>
        <p:nvSpPr>
          <p:cNvPr id="761" name="Google Shape;761;p22"/>
          <p:cNvSpPr txBox="1">
            <a:spLocks noGrp="1"/>
          </p:cNvSpPr>
          <p:nvPr>
            <p:ph type="sldNum" idx="12"/>
          </p:nvPr>
        </p:nvSpPr>
        <p:spPr>
          <a:xfrm>
            <a:off x="6457950" y="4783951"/>
            <a:ext cx="758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t>24</a:t>
            </a:fld>
            <a:endParaRPr/>
          </a:p>
        </p:txBody>
      </p:sp>
      <p:pic>
        <p:nvPicPr>
          <p:cNvPr id="762" name="Google Shape;762;p22"/>
          <p:cNvPicPr preferRelativeResize="0"/>
          <p:nvPr/>
        </p:nvPicPr>
        <p:blipFill rotWithShape="1">
          <a:blip r:embed="rId3">
            <a:alphaModFix/>
          </a:blip>
          <a:srcRect/>
          <a:stretch/>
        </p:blipFill>
        <p:spPr>
          <a:xfrm>
            <a:off x="484175" y="1171975"/>
            <a:ext cx="8226225" cy="3469524"/>
          </a:xfrm>
          <a:prstGeom prst="rect">
            <a:avLst/>
          </a:prstGeom>
          <a:noFill/>
          <a:ln>
            <a:noFill/>
          </a:ln>
        </p:spPr>
      </p:pic>
      <p:sp>
        <p:nvSpPr>
          <p:cNvPr id="763" name="Google Shape;763;p22"/>
          <p:cNvSpPr txBox="1"/>
          <p:nvPr/>
        </p:nvSpPr>
        <p:spPr>
          <a:xfrm>
            <a:off x="484175" y="4687300"/>
            <a:ext cx="3000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222222"/>
                </a:solidFill>
                <a:latin typeface="Trebuchet MS"/>
                <a:ea typeface="Trebuchet MS"/>
                <a:cs typeface="Trebuchet MS"/>
                <a:sym typeface="Trebuchet MS"/>
              </a:rPr>
              <a:t>VQB5 Fall 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23"/>
          <p:cNvSpPr txBox="1">
            <a:spLocks noGrp="1"/>
          </p:cNvSpPr>
          <p:nvPr>
            <p:ph type="title"/>
          </p:nvPr>
        </p:nvSpPr>
        <p:spPr>
          <a:xfrm>
            <a:off x="628650" y="-7"/>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Reach and Impact of RecognizeB5</a:t>
            </a:r>
            <a:endParaRPr sz="3000"/>
          </a:p>
        </p:txBody>
      </p:sp>
      <p:pic>
        <p:nvPicPr>
          <p:cNvPr id="769" name="Google Shape;769;p23"/>
          <p:cNvPicPr preferRelativeResize="0"/>
          <p:nvPr/>
        </p:nvPicPr>
        <p:blipFill rotWithShape="1">
          <a:blip r:embed="rId3">
            <a:alphaModFix/>
          </a:blip>
          <a:srcRect/>
          <a:stretch/>
        </p:blipFill>
        <p:spPr>
          <a:xfrm>
            <a:off x="1579893" y="1419175"/>
            <a:ext cx="5884533" cy="3638599"/>
          </a:xfrm>
          <a:prstGeom prst="rect">
            <a:avLst/>
          </a:prstGeom>
          <a:noFill/>
          <a:ln>
            <a:noFill/>
          </a:ln>
        </p:spPr>
      </p:pic>
      <p:sp>
        <p:nvSpPr>
          <p:cNvPr id="770" name="Google Shape;770;p23"/>
          <p:cNvSpPr txBox="1">
            <a:spLocks noGrp="1"/>
          </p:cNvSpPr>
          <p:nvPr>
            <p:ph type="body" idx="1"/>
          </p:nvPr>
        </p:nvSpPr>
        <p:spPr>
          <a:xfrm>
            <a:off x="969500" y="4701975"/>
            <a:ext cx="4219200" cy="35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800" i="1"/>
              <a:t>*$12.5M is an estimate based on current participation in the program</a:t>
            </a:r>
            <a:r>
              <a:rPr lang="en" sz="1000"/>
              <a:t> </a:t>
            </a:r>
            <a:endParaRPr sz="1000"/>
          </a:p>
        </p:txBody>
      </p:sp>
      <p:sp>
        <p:nvSpPr>
          <p:cNvPr id="771" name="Google Shape;771;p23"/>
          <p:cNvSpPr txBox="1"/>
          <p:nvPr/>
        </p:nvSpPr>
        <p:spPr>
          <a:xfrm>
            <a:off x="2761700" y="2467550"/>
            <a:ext cx="1236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259591"/>
                </a:solidFill>
                <a:latin typeface="Roboto"/>
                <a:ea typeface="Roboto"/>
                <a:cs typeface="Roboto"/>
                <a:sym typeface="Roboto"/>
              </a:rPr>
              <a:t>$2.9M</a:t>
            </a:r>
            <a:r>
              <a:rPr lang="en" sz="1000" b="0" i="0" u="none" strike="noStrike" cap="none">
                <a:solidFill>
                  <a:srgbClr val="000000"/>
                </a:solidFill>
                <a:latin typeface="Roboto"/>
                <a:ea typeface="Roboto"/>
                <a:cs typeface="Roboto"/>
                <a:sym typeface="Roboto"/>
              </a:rPr>
              <a:t> investment</a:t>
            </a:r>
            <a:endParaRPr sz="1000" b="0" i="0" u="none" strike="noStrike" cap="none">
              <a:solidFill>
                <a:srgbClr val="000000"/>
              </a:solidFill>
              <a:latin typeface="Roboto"/>
              <a:ea typeface="Roboto"/>
              <a:cs typeface="Roboto"/>
              <a:sym typeface="Roboto"/>
            </a:endParaRPr>
          </a:p>
        </p:txBody>
      </p:sp>
      <p:cxnSp>
        <p:nvCxnSpPr>
          <p:cNvPr id="772" name="Google Shape;772;p23"/>
          <p:cNvCxnSpPr/>
          <p:nvPr/>
        </p:nvCxnSpPr>
        <p:spPr>
          <a:xfrm>
            <a:off x="3376700" y="2806250"/>
            <a:ext cx="6000" cy="567900"/>
          </a:xfrm>
          <a:prstGeom prst="straightConnector1">
            <a:avLst/>
          </a:prstGeom>
          <a:noFill/>
          <a:ln w="9525" cap="flat" cmpd="sng">
            <a:solidFill>
              <a:schemeClr val="dk2"/>
            </a:solidFill>
            <a:prstDash val="solid"/>
            <a:round/>
            <a:headEnd type="none" w="sm" len="sm"/>
            <a:tailEnd type="triangle" w="med" len="med"/>
          </a:ln>
        </p:spPr>
      </p:cxnSp>
      <p:sp>
        <p:nvSpPr>
          <p:cNvPr id="773" name="Google Shape;773;p23"/>
          <p:cNvSpPr txBox="1"/>
          <p:nvPr/>
        </p:nvSpPr>
        <p:spPr>
          <a:xfrm>
            <a:off x="4197225" y="2301800"/>
            <a:ext cx="1236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accent2"/>
                </a:solidFill>
                <a:latin typeface="Roboto"/>
                <a:ea typeface="Roboto"/>
                <a:cs typeface="Roboto"/>
                <a:sym typeface="Roboto"/>
              </a:rPr>
              <a:t>$5M</a:t>
            </a:r>
            <a:r>
              <a:rPr lang="en" sz="1000" b="0" i="0" u="none" strike="noStrike" cap="none">
                <a:solidFill>
                  <a:srgbClr val="000000"/>
                </a:solidFill>
                <a:latin typeface="Roboto"/>
                <a:ea typeface="Roboto"/>
                <a:cs typeface="Roboto"/>
                <a:sym typeface="Roboto"/>
              </a:rPr>
              <a:t> investment</a:t>
            </a:r>
            <a:endParaRPr sz="1000" b="0" i="0" u="none" strike="noStrike" cap="none">
              <a:solidFill>
                <a:srgbClr val="000000"/>
              </a:solidFill>
              <a:latin typeface="Roboto"/>
              <a:ea typeface="Roboto"/>
              <a:cs typeface="Roboto"/>
              <a:sym typeface="Roboto"/>
            </a:endParaRPr>
          </a:p>
        </p:txBody>
      </p:sp>
      <p:cxnSp>
        <p:nvCxnSpPr>
          <p:cNvPr id="774" name="Google Shape;774;p23"/>
          <p:cNvCxnSpPr/>
          <p:nvPr/>
        </p:nvCxnSpPr>
        <p:spPr>
          <a:xfrm>
            <a:off x="4812225" y="2564288"/>
            <a:ext cx="6000" cy="567900"/>
          </a:xfrm>
          <a:prstGeom prst="straightConnector1">
            <a:avLst/>
          </a:prstGeom>
          <a:noFill/>
          <a:ln w="9525" cap="flat" cmpd="sng">
            <a:solidFill>
              <a:schemeClr val="dk2"/>
            </a:solidFill>
            <a:prstDash val="solid"/>
            <a:round/>
            <a:headEnd type="none" w="sm" len="sm"/>
            <a:tailEnd type="triangle" w="med" len="med"/>
          </a:ln>
        </p:spPr>
      </p:cxnSp>
      <p:sp>
        <p:nvSpPr>
          <p:cNvPr id="775" name="Google Shape;775;p23"/>
          <p:cNvSpPr txBox="1"/>
          <p:nvPr/>
        </p:nvSpPr>
        <p:spPr>
          <a:xfrm>
            <a:off x="5592700" y="1328300"/>
            <a:ext cx="1386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accent4"/>
                </a:solidFill>
                <a:latin typeface="Roboto"/>
                <a:ea typeface="Roboto"/>
                <a:cs typeface="Roboto"/>
                <a:sym typeface="Roboto"/>
              </a:rPr>
              <a:t>$12.5M*</a:t>
            </a:r>
            <a:r>
              <a:rPr lang="en" sz="1000" b="0" i="0" u="none" strike="noStrike" cap="none">
                <a:solidFill>
                  <a:srgbClr val="000000"/>
                </a:solidFill>
                <a:latin typeface="Roboto"/>
                <a:ea typeface="Roboto"/>
                <a:cs typeface="Roboto"/>
                <a:sym typeface="Roboto"/>
              </a:rPr>
              <a:t> investment</a:t>
            </a:r>
            <a:endParaRPr sz="1000" b="0" i="0" u="none" strike="noStrike" cap="none">
              <a:solidFill>
                <a:srgbClr val="000000"/>
              </a:solidFill>
              <a:latin typeface="Roboto"/>
              <a:ea typeface="Roboto"/>
              <a:cs typeface="Roboto"/>
              <a:sym typeface="Roboto"/>
            </a:endParaRPr>
          </a:p>
        </p:txBody>
      </p:sp>
      <p:cxnSp>
        <p:nvCxnSpPr>
          <p:cNvPr id="776" name="Google Shape;776;p23"/>
          <p:cNvCxnSpPr/>
          <p:nvPr/>
        </p:nvCxnSpPr>
        <p:spPr>
          <a:xfrm>
            <a:off x="6282700" y="1585375"/>
            <a:ext cx="6000" cy="355800"/>
          </a:xfrm>
          <a:prstGeom prst="straightConnector1">
            <a:avLst/>
          </a:prstGeom>
          <a:noFill/>
          <a:ln w="9525" cap="flat" cmpd="sng">
            <a:solidFill>
              <a:schemeClr val="dk2"/>
            </a:solidFill>
            <a:prstDash val="solid"/>
            <a:round/>
            <a:headEnd type="none" w="sm" len="sm"/>
            <a:tailEnd type="triangle" w="med" len="med"/>
          </a:ln>
        </p:spPr>
      </p:cxnSp>
      <p:sp>
        <p:nvSpPr>
          <p:cNvPr id="777" name="Google Shape;777;p23"/>
          <p:cNvSpPr txBox="1"/>
          <p:nvPr/>
        </p:nvSpPr>
        <p:spPr>
          <a:xfrm>
            <a:off x="628650" y="614000"/>
            <a:ext cx="8223900" cy="71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Trebuchet MS"/>
                <a:ea typeface="Trebuchet MS"/>
                <a:cs typeface="Trebuchet MS"/>
                <a:sym typeface="Trebuchet MS"/>
              </a:rPr>
              <a:t>Participation in </a:t>
            </a:r>
            <a:r>
              <a:rPr lang="en" sz="1600" b="0" i="0" u="sng" strike="noStrike" cap="none">
                <a:solidFill>
                  <a:schemeClr val="hlink"/>
                </a:solidFill>
                <a:latin typeface="Trebuchet MS"/>
                <a:ea typeface="Trebuchet MS"/>
                <a:cs typeface="Trebuchet MS"/>
                <a:sym typeface="Trebuchet MS"/>
                <a:hlinkClick r:id="rId4"/>
              </a:rPr>
              <a:t>RecognizeB5</a:t>
            </a:r>
            <a:r>
              <a:rPr lang="en" sz="1600" b="0" i="0" u="none" strike="noStrike" cap="none">
                <a:solidFill>
                  <a:srgbClr val="000000"/>
                </a:solidFill>
                <a:latin typeface="Trebuchet MS"/>
                <a:ea typeface="Trebuchet MS"/>
                <a:cs typeface="Trebuchet MS"/>
                <a:sym typeface="Trebuchet MS"/>
              </a:rPr>
              <a:t> has increased significantly year over year, with more teachers in child care centers and family day homes benefiting during Practice Year 1.</a:t>
            </a:r>
            <a:endParaRPr sz="16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24"/>
          <p:cNvSpPr txBox="1">
            <a:spLocks noGrp="1"/>
          </p:cNvSpPr>
          <p:nvPr>
            <p:ph type="title"/>
          </p:nvPr>
        </p:nvSpPr>
        <p:spPr>
          <a:xfrm>
            <a:off x="628650" y="1214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RecognizeB5: Words from Educators</a:t>
            </a:r>
            <a:endParaRPr sz="3000"/>
          </a:p>
        </p:txBody>
      </p:sp>
      <p:pic>
        <p:nvPicPr>
          <p:cNvPr id="783" name="Google Shape;783;p24"/>
          <p:cNvPicPr preferRelativeResize="0"/>
          <p:nvPr/>
        </p:nvPicPr>
        <p:blipFill rotWithShape="1">
          <a:blip r:embed="rId3">
            <a:alphaModFix amt="26000"/>
          </a:blip>
          <a:srcRect/>
          <a:stretch/>
        </p:blipFill>
        <p:spPr>
          <a:xfrm>
            <a:off x="427950" y="1058700"/>
            <a:ext cx="7945349" cy="3536700"/>
          </a:xfrm>
          <a:prstGeom prst="rect">
            <a:avLst/>
          </a:prstGeom>
          <a:noFill/>
          <a:ln>
            <a:noFill/>
          </a:ln>
        </p:spPr>
      </p:pic>
      <p:sp>
        <p:nvSpPr>
          <p:cNvPr id="784" name="Google Shape;784;p24"/>
          <p:cNvSpPr txBox="1"/>
          <p:nvPr/>
        </p:nvSpPr>
        <p:spPr>
          <a:xfrm>
            <a:off x="473125" y="3916575"/>
            <a:ext cx="2762100" cy="1200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Trebuchet MS"/>
                <a:ea typeface="Trebuchet MS"/>
                <a:cs typeface="Trebuchet MS"/>
                <a:sym typeface="Trebuchet MS"/>
              </a:rPr>
              <a:t>“It is sometimes easy to be overlooked or considered as babysitters and not true educators. This recognition allowed me to feel extra appreciated and valued for the work I do.”</a:t>
            </a:r>
            <a:endParaRPr sz="11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accent2"/>
                </a:solidFill>
                <a:latin typeface="Trebuchet MS"/>
                <a:ea typeface="Trebuchet MS"/>
                <a:cs typeface="Trebuchet MS"/>
                <a:sym typeface="Trebuchet MS"/>
              </a:rPr>
              <a:t>Region 1 - Southwest</a:t>
            </a:r>
            <a:endParaRPr sz="1100" b="0" i="0" u="none" strike="noStrike" cap="none">
              <a:solidFill>
                <a:schemeClr val="accent2"/>
              </a:solidFill>
              <a:latin typeface="Trebuchet MS"/>
              <a:ea typeface="Trebuchet MS"/>
              <a:cs typeface="Trebuchet MS"/>
              <a:sym typeface="Trebuchet MS"/>
            </a:endParaRPr>
          </a:p>
        </p:txBody>
      </p:sp>
      <p:sp>
        <p:nvSpPr>
          <p:cNvPr id="785" name="Google Shape;785;p24"/>
          <p:cNvSpPr txBox="1"/>
          <p:nvPr/>
        </p:nvSpPr>
        <p:spPr>
          <a:xfrm>
            <a:off x="377875" y="1421675"/>
            <a:ext cx="2712600" cy="204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Trebuchet MS"/>
                <a:ea typeface="Trebuchet MS"/>
                <a:cs typeface="Trebuchet MS"/>
                <a:sym typeface="Trebuchet MS"/>
              </a:rPr>
              <a:t>“It truly made me feel appreciated and valued. Money is not why I do what I do and has little to do with the rewarding feeling I get for doing my job. However, working tirelessly in a notoriously underpaid profession can weigh on my heart and mind at times when I feel like my paycheck doesn't even closely reflect the quality of my work and the effort I put in.”</a:t>
            </a:r>
            <a:endParaRPr sz="11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accent2"/>
                </a:solidFill>
                <a:latin typeface="Trebuchet MS"/>
                <a:ea typeface="Trebuchet MS"/>
                <a:cs typeface="Trebuchet MS"/>
                <a:sym typeface="Trebuchet MS"/>
              </a:rPr>
              <a:t>Region 2 - West</a:t>
            </a:r>
            <a:endParaRPr sz="1100" b="0" i="0" u="none" strike="noStrike" cap="none">
              <a:solidFill>
                <a:schemeClr val="accent2"/>
              </a:solidFill>
              <a:latin typeface="Trebuchet MS"/>
              <a:ea typeface="Trebuchet MS"/>
              <a:cs typeface="Trebuchet MS"/>
              <a:sym typeface="Trebuchet MS"/>
            </a:endParaRPr>
          </a:p>
        </p:txBody>
      </p:sp>
      <p:sp>
        <p:nvSpPr>
          <p:cNvPr id="786" name="Google Shape;786;p24"/>
          <p:cNvSpPr txBox="1"/>
          <p:nvPr/>
        </p:nvSpPr>
        <p:spPr>
          <a:xfrm>
            <a:off x="6428675" y="3520150"/>
            <a:ext cx="2762100" cy="1200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Trebuchet MS"/>
                <a:ea typeface="Trebuchet MS"/>
                <a:cs typeface="Trebuchet MS"/>
                <a:sym typeface="Trebuchet MS"/>
              </a:rPr>
              <a:t>“I’m a single mom of 3, and when I found myself completely struggling to make ends meet, the payments showed up and helped me get through that financially insecure time.”</a:t>
            </a:r>
            <a:endParaRPr sz="11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accent2"/>
                </a:solidFill>
                <a:latin typeface="Trebuchet MS"/>
                <a:ea typeface="Trebuchet MS"/>
                <a:cs typeface="Trebuchet MS"/>
                <a:sym typeface="Trebuchet MS"/>
              </a:rPr>
              <a:t>Region 4 - Central</a:t>
            </a:r>
            <a:endParaRPr sz="1100" b="0" i="0" u="none" strike="noStrike" cap="none">
              <a:solidFill>
                <a:schemeClr val="accent2"/>
              </a:solidFill>
              <a:latin typeface="Trebuchet MS"/>
              <a:ea typeface="Trebuchet MS"/>
              <a:cs typeface="Trebuchet MS"/>
              <a:sym typeface="Trebuchet MS"/>
            </a:endParaRPr>
          </a:p>
        </p:txBody>
      </p:sp>
      <p:sp>
        <p:nvSpPr>
          <p:cNvPr id="787" name="Google Shape;787;p24"/>
          <p:cNvSpPr txBox="1"/>
          <p:nvPr/>
        </p:nvSpPr>
        <p:spPr>
          <a:xfrm>
            <a:off x="6211825" y="1050950"/>
            <a:ext cx="26376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Trebuchet MS"/>
                <a:ea typeface="Trebuchet MS"/>
                <a:cs typeface="Trebuchet MS"/>
                <a:sym typeface="Trebuchet MS"/>
              </a:rPr>
              <a:t>“Because of this grant, I was able to keep a roof over my children's head. My youngest was hospitalized and I didn't have enough PTO left to use.”</a:t>
            </a:r>
            <a:endParaRPr sz="11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accent2"/>
                </a:solidFill>
                <a:latin typeface="Trebuchet MS"/>
                <a:ea typeface="Trebuchet MS"/>
                <a:cs typeface="Trebuchet MS"/>
                <a:sym typeface="Trebuchet MS"/>
              </a:rPr>
              <a:t>Region 7 - Capital Area</a:t>
            </a:r>
            <a:endParaRPr sz="1100" b="0" i="0" u="none" strike="noStrike" cap="none">
              <a:solidFill>
                <a:schemeClr val="accent2"/>
              </a:solidFill>
              <a:latin typeface="Trebuchet MS"/>
              <a:ea typeface="Trebuchet MS"/>
              <a:cs typeface="Trebuchet MS"/>
              <a:sym typeface="Trebuchet MS"/>
            </a:endParaRPr>
          </a:p>
        </p:txBody>
      </p:sp>
      <p:sp>
        <p:nvSpPr>
          <p:cNvPr id="788" name="Google Shape;788;p24"/>
          <p:cNvSpPr txBox="1"/>
          <p:nvPr/>
        </p:nvSpPr>
        <p:spPr>
          <a:xfrm>
            <a:off x="2926375" y="1128875"/>
            <a:ext cx="24294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Trebuchet MS"/>
                <a:ea typeface="Trebuchet MS"/>
                <a:cs typeface="Trebuchet MS"/>
                <a:sym typeface="Trebuchet MS"/>
              </a:rPr>
              <a:t>“I spent it on things I needed and wanted for my class.”</a:t>
            </a:r>
            <a:endParaRPr sz="11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accent2"/>
                </a:solidFill>
                <a:latin typeface="Trebuchet MS"/>
                <a:ea typeface="Trebuchet MS"/>
                <a:cs typeface="Trebuchet MS"/>
                <a:sym typeface="Trebuchet MS"/>
              </a:rPr>
              <a:t>Region 8 - North Central</a:t>
            </a:r>
            <a:endParaRPr sz="1100" b="0" i="0" u="none" strike="noStrike" cap="none">
              <a:solidFill>
                <a:schemeClr val="accent2"/>
              </a:solidFill>
              <a:latin typeface="Trebuchet MS"/>
              <a:ea typeface="Trebuchet MS"/>
              <a:cs typeface="Trebuchet MS"/>
              <a:sym typeface="Trebuchet MS"/>
            </a:endParaRPr>
          </a:p>
        </p:txBody>
      </p:sp>
      <p:sp>
        <p:nvSpPr>
          <p:cNvPr id="789" name="Google Shape;789;p24"/>
          <p:cNvSpPr txBox="1"/>
          <p:nvPr/>
        </p:nvSpPr>
        <p:spPr>
          <a:xfrm>
            <a:off x="3341275" y="2136400"/>
            <a:ext cx="3670800" cy="1708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Trebuchet MS"/>
                <a:ea typeface="Trebuchet MS"/>
                <a:cs typeface="Trebuchet MS"/>
                <a:sym typeface="Trebuchet MS"/>
              </a:rPr>
              <a:t>“Being an educator can, at times, feel overwhelming and undervalued. We do more than just educate children, and we do not exactly do it for the salary we get paid. The money we received through the grant made me feel more valued for what I do, and hopeful that our government can work towards seeing educators as real professionals who hold an important position in our society.”</a:t>
            </a:r>
            <a:endParaRPr sz="1100" b="1"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accent2"/>
                </a:solidFill>
                <a:latin typeface="Trebuchet MS"/>
                <a:ea typeface="Trebuchet MS"/>
                <a:cs typeface="Trebuchet MS"/>
                <a:sym typeface="Trebuchet MS"/>
              </a:rPr>
              <a:t>Region 9 - Blue Ridge</a:t>
            </a:r>
            <a:endParaRPr sz="1100" b="0" i="0" u="none" strike="noStrike" cap="none">
              <a:solidFill>
                <a:schemeClr val="accent2"/>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2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Engagement with the Field </a:t>
            </a:r>
            <a:endParaRPr sz="3000"/>
          </a:p>
          <a:p>
            <a:pPr marL="0" lvl="0" indent="0" algn="l" rtl="0">
              <a:lnSpc>
                <a:spcPct val="90000"/>
              </a:lnSpc>
              <a:spcBef>
                <a:spcPts val="0"/>
              </a:spcBef>
              <a:spcAft>
                <a:spcPts val="0"/>
              </a:spcAft>
              <a:buSzPts val="1400"/>
              <a:buNone/>
            </a:pPr>
            <a:endParaRPr sz="3000"/>
          </a:p>
        </p:txBody>
      </p:sp>
      <p:sp>
        <p:nvSpPr>
          <p:cNvPr id="795" name="Google Shape;795;p25"/>
          <p:cNvSpPr txBox="1">
            <a:spLocks noGrp="1"/>
          </p:cNvSpPr>
          <p:nvPr>
            <p:ph type="body" idx="1"/>
          </p:nvPr>
        </p:nvSpPr>
        <p:spPr>
          <a:xfrm>
            <a:off x="628650" y="94004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700" b="1">
                <a:solidFill>
                  <a:srgbClr val="000000"/>
                </a:solidFill>
              </a:rPr>
              <a:t>During Practice Year 1, the VDOE has continually engaged and listened to a diverse group of stakeholders about the VQB5 system. </a:t>
            </a:r>
            <a:endParaRPr sz="1700" b="1">
              <a:solidFill>
                <a:srgbClr val="000000"/>
              </a:solidFill>
            </a:endParaRPr>
          </a:p>
          <a:p>
            <a:pPr marL="457200" lvl="0" indent="0" algn="l" rtl="0">
              <a:lnSpc>
                <a:spcPct val="100000"/>
              </a:lnSpc>
              <a:spcBef>
                <a:spcPts val="0"/>
              </a:spcBef>
              <a:spcAft>
                <a:spcPts val="0"/>
              </a:spcAft>
              <a:buSzPts val="1400"/>
              <a:buNone/>
            </a:pPr>
            <a:endParaRPr sz="1200" b="1">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Implementation Guide and Video for Program Leaders (843 views)</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Curriculum Review Process Webinar (396 views)</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Local CLASS Observations Webinar (752 views)</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Presentations to a variety of stakeholder groups (35 presentations)</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Improvement Partner Quarterly Webinars (avg of 200 views each)</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Fall VQB5 Participant Feedback Survey (465 Responses)</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Ongoing engagement with the field through…</a:t>
            </a:r>
            <a:endParaRPr sz="1500">
              <a:solidFill>
                <a:srgbClr val="000000"/>
              </a:solidFill>
            </a:endParaRPr>
          </a:p>
          <a:p>
            <a:pPr marL="914400" lvl="1" indent="-323850" algn="l" rtl="0">
              <a:lnSpc>
                <a:spcPct val="100000"/>
              </a:lnSpc>
              <a:spcBef>
                <a:spcPts val="0"/>
              </a:spcBef>
              <a:spcAft>
                <a:spcPts val="0"/>
              </a:spcAft>
              <a:buClr>
                <a:srgbClr val="000000"/>
              </a:buClr>
              <a:buSzPts val="1500"/>
              <a:buChar char="•"/>
            </a:pPr>
            <a:r>
              <a:rPr lang="en" sz="1500">
                <a:solidFill>
                  <a:srgbClr val="000000"/>
                </a:solidFill>
              </a:rPr>
              <a:t>Weekly office hours with PDG Communities</a:t>
            </a:r>
            <a:endParaRPr sz="1500">
              <a:solidFill>
                <a:srgbClr val="000000"/>
              </a:solidFill>
            </a:endParaRPr>
          </a:p>
          <a:p>
            <a:pPr marL="914400" lvl="1" indent="-323850" algn="l" rtl="0">
              <a:lnSpc>
                <a:spcPct val="100000"/>
              </a:lnSpc>
              <a:spcBef>
                <a:spcPts val="0"/>
              </a:spcBef>
              <a:spcAft>
                <a:spcPts val="0"/>
              </a:spcAft>
              <a:buClr>
                <a:srgbClr val="000000"/>
              </a:buClr>
              <a:buSzPts val="1500"/>
              <a:buChar char="•"/>
            </a:pPr>
            <a:r>
              <a:rPr lang="en" sz="1500">
                <a:solidFill>
                  <a:srgbClr val="000000"/>
                </a:solidFill>
              </a:rPr>
              <a:t>LinkB5 TA Hotline Support </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Ongoing consultation with data and content experts </a:t>
            </a:r>
            <a:endParaRPr sz="1500">
              <a:solidFill>
                <a:srgbClr val="000000"/>
              </a:solidFill>
            </a:endParaRPr>
          </a:p>
          <a:p>
            <a:pPr marL="457200" lvl="0" indent="0" algn="l" rtl="0">
              <a:lnSpc>
                <a:spcPct val="100000"/>
              </a:lnSpc>
              <a:spcBef>
                <a:spcPts val="0"/>
              </a:spcBef>
              <a:spcAft>
                <a:spcPts val="0"/>
              </a:spcAft>
              <a:buSzPts val="1400"/>
              <a:buNone/>
            </a:pPr>
            <a:endParaRPr sz="1500">
              <a:solidFill>
                <a:srgbClr val="000000"/>
              </a:solidFill>
            </a:endParaRPr>
          </a:p>
          <a:p>
            <a:pPr marL="0" lvl="0" indent="0" algn="l" rtl="0">
              <a:lnSpc>
                <a:spcPct val="100000"/>
              </a:lnSpc>
              <a:spcBef>
                <a:spcPts val="0"/>
              </a:spcBef>
              <a:spcAft>
                <a:spcPts val="0"/>
              </a:spcAft>
              <a:buSzPts val="1400"/>
              <a:buNone/>
            </a:pPr>
            <a:r>
              <a:rPr lang="en" sz="1600">
                <a:solidFill>
                  <a:srgbClr val="000000"/>
                </a:solidFill>
              </a:rPr>
              <a:t>Information and announcements about VQB5 have also been shared broadly through weekly </a:t>
            </a:r>
            <a:r>
              <a:rPr lang="en" sz="1600" u="sng">
                <a:solidFill>
                  <a:schemeClr val="hlink"/>
                </a:solidFill>
                <a:hlinkClick r:id="rId3"/>
              </a:rPr>
              <a:t>Readiness Connections</a:t>
            </a:r>
            <a:r>
              <a:rPr lang="en" sz="1600">
                <a:solidFill>
                  <a:srgbClr val="000000"/>
                </a:solidFill>
              </a:rPr>
              <a:t> e-newsletter and webinar recordings are available on the </a:t>
            </a:r>
            <a:r>
              <a:rPr lang="en" sz="1600" u="sng">
                <a:solidFill>
                  <a:schemeClr val="hlink"/>
                </a:solidFill>
                <a:hlinkClick r:id="rId4"/>
              </a:rPr>
              <a:t>Quality Measurement and Improvement (VQB5)</a:t>
            </a:r>
            <a:r>
              <a:rPr lang="en" sz="1600">
                <a:solidFill>
                  <a:srgbClr val="000000"/>
                </a:solidFill>
              </a:rPr>
              <a:t> webpage.</a:t>
            </a:r>
            <a:endParaRPr sz="1600">
              <a:solidFill>
                <a:srgbClr val="000000"/>
              </a:solidFill>
            </a:endParaRPr>
          </a:p>
          <a:p>
            <a:pPr marL="0" lvl="0" indent="0" algn="l" rtl="0">
              <a:lnSpc>
                <a:spcPct val="100000"/>
              </a:lnSpc>
              <a:spcBef>
                <a:spcPts val="800"/>
              </a:spcBef>
              <a:spcAft>
                <a:spcPts val="0"/>
              </a:spcAft>
              <a:buSzPts val="1400"/>
              <a:buNone/>
            </a:pPr>
            <a:endParaRPr sz="1400">
              <a:highlight>
                <a:srgbClr val="FFFF00"/>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6"/>
          <p:cNvSpPr txBox="1">
            <a:spLocks noGrp="1"/>
          </p:cNvSpPr>
          <p:nvPr>
            <p:ph type="title"/>
          </p:nvPr>
        </p:nvSpPr>
        <p:spPr>
          <a:xfrm>
            <a:off x="628650" y="12036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3000"/>
              <a:t>Fall Stakeholder Feedback   </a:t>
            </a:r>
            <a:endParaRPr sz="3000"/>
          </a:p>
        </p:txBody>
      </p:sp>
      <p:sp>
        <p:nvSpPr>
          <p:cNvPr id="801" name="Google Shape;801;p26"/>
          <p:cNvSpPr txBox="1">
            <a:spLocks noGrp="1"/>
          </p:cNvSpPr>
          <p:nvPr>
            <p:ph type="body" idx="1"/>
          </p:nvPr>
        </p:nvSpPr>
        <p:spPr>
          <a:xfrm>
            <a:off x="628651" y="940058"/>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600"/>
              <a:t>Throughout the fall and from the online participant survey, VDOE has been listening to the field about their experiences, questions and concerns.  Here are the themes:</a:t>
            </a:r>
            <a:r>
              <a:rPr lang="en" sz="1300" u="sng"/>
              <a:t/>
            </a:r>
            <a:br>
              <a:rPr lang="en" sz="1300" u="sng"/>
            </a:br>
            <a:endParaRPr sz="1300"/>
          </a:p>
        </p:txBody>
      </p:sp>
      <p:graphicFrame>
        <p:nvGraphicFramePr>
          <p:cNvPr id="802" name="Google Shape;802;p26"/>
          <p:cNvGraphicFramePr/>
          <p:nvPr/>
        </p:nvGraphicFramePr>
        <p:xfrm>
          <a:off x="628650" y="1630322"/>
          <a:ext cx="8309450" cy="2956580"/>
        </p:xfrm>
        <a:graphic>
          <a:graphicData uri="http://schemas.openxmlformats.org/drawingml/2006/table">
            <a:tbl>
              <a:tblPr firstRow="1" bandRow="1">
                <a:noFill/>
                <a:tableStyleId>{CA395592-C8F0-413D-82BD-E2093F3454B2}</a:tableStyleId>
              </a:tblPr>
              <a:tblGrid>
                <a:gridCol w="4121175">
                  <a:extLst>
                    <a:ext uri="{9D8B030D-6E8A-4147-A177-3AD203B41FA5}">
                      <a16:colId xmlns:a16="http://schemas.microsoft.com/office/drawing/2014/main" val="20000"/>
                    </a:ext>
                  </a:extLst>
                </a:gridCol>
                <a:gridCol w="4188275">
                  <a:extLst>
                    <a:ext uri="{9D8B030D-6E8A-4147-A177-3AD203B41FA5}">
                      <a16:colId xmlns:a16="http://schemas.microsoft.com/office/drawing/2014/main" val="20001"/>
                    </a:ext>
                  </a:extLst>
                </a:gridCol>
              </a:tblGrid>
              <a:tr h="150600">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solidFill>
                            <a:schemeClr val="lt1"/>
                          </a:solidFill>
                          <a:latin typeface="Trebuchet MS"/>
                          <a:ea typeface="Trebuchet MS"/>
                          <a:cs typeface="Trebuchet MS"/>
                          <a:sym typeface="Trebuchet MS"/>
                        </a:rPr>
                        <a:t>Positive Experiences with VQB5</a:t>
                      </a:r>
                      <a:endParaRPr sz="1500" b="1" u="none" strike="noStrike" cap="none">
                        <a:solidFill>
                          <a:schemeClr val="lt1"/>
                        </a:solidFill>
                        <a:latin typeface="Trebuchet MS"/>
                        <a:ea typeface="Trebuchet MS"/>
                        <a:cs typeface="Trebuchet MS"/>
                        <a:sym typeface="Trebuchet MS"/>
                      </a:endParaRPr>
                    </a:p>
                  </a:txBody>
                  <a:tcPr marL="91450" marR="91450" marT="45725" marB="45725">
                    <a:solidFill>
                      <a:srgbClr val="C00000"/>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solidFill>
                            <a:schemeClr val="lt1"/>
                          </a:solidFill>
                          <a:latin typeface="Trebuchet MS"/>
                          <a:ea typeface="Trebuchet MS"/>
                          <a:cs typeface="Trebuchet MS"/>
                          <a:sym typeface="Trebuchet MS"/>
                        </a:rPr>
                        <a:t>Questions/Concerns</a:t>
                      </a:r>
                      <a:endParaRPr sz="1500" b="1" u="none" strike="noStrike" cap="none">
                        <a:solidFill>
                          <a:schemeClr val="lt1"/>
                        </a:solidFill>
                        <a:latin typeface="Trebuchet MS"/>
                        <a:ea typeface="Trebuchet MS"/>
                        <a:cs typeface="Trebuchet MS"/>
                        <a:sym typeface="Trebuchet MS"/>
                      </a:endParaRPr>
                    </a:p>
                  </a:txBody>
                  <a:tcPr marL="91450" marR="91450" marT="45725" marB="45725">
                    <a:solidFill>
                      <a:srgbClr val="C00000"/>
                    </a:solidFill>
                  </a:tcPr>
                </a:tc>
                <a:extLst>
                  <a:ext uri="{0D108BD9-81ED-4DB2-BD59-A6C34878D82A}">
                    <a16:rowId xmlns:a16="http://schemas.microsoft.com/office/drawing/2014/main" val="10000"/>
                  </a:ext>
                </a:extLst>
              </a:tr>
              <a:tr h="370850">
                <a:tc>
                  <a:txBody>
                    <a:bodyPr/>
                    <a:lstStyle/>
                    <a:p>
                      <a:pPr marL="171450" marR="0" lvl="0" indent="-171450" algn="l" rtl="0">
                        <a:lnSpc>
                          <a:spcPct val="100000"/>
                        </a:lnSpc>
                        <a:spcBef>
                          <a:spcPts val="0"/>
                        </a:spcBef>
                        <a:spcAft>
                          <a:spcPts val="0"/>
                        </a:spcAft>
                        <a:buClr>
                          <a:srgbClr val="000000"/>
                        </a:buClr>
                        <a:buSzPts val="1400"/>
                        <a:buFont typeface="Arial"/>
                        <a:buChar char="•"/>
                      </a:pPr>
                      <a:r>
                        <a:rPr lang="en" sz="1400" u="none" strike="noStrike" cap="none">
                          <a:latin typeface="Trebuchet MS"/>
                          <a:ea typeface="Trebuchet MS"/>
                          <a:cs typeface="Trebuchet MS"/>
                          <a:sym typeface="Trebuchet MS"/>
                        </a:rPr>
                        <a:t>Unified approach across all birth-to-five programs</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Arial"/>
                        <a:buChar char="•"/>
                      </a:pPr>
                      <a:r>
                        <a:rPr lang="en" sz="1400" u="none" strike="noStrike" cap="none">
                          <a:latin typeface="Trebuchet MS"/>
                          <a:ea typeface="Trebuchet MS"/>
                          <a:cs typeface="Trebuchet MS"/>
                          <a:sym typeface="Trebuchet MS"/>
                        </a:rPr>
                        <a:t>Individualized feedback, that included strengths and specific areas to work on</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Trebuchet MS"/>
                        <a:buChar char="•"/>
                      </a:pPr>
                      <a:r>
                        <a:rPr lang="en" sz="1400" u="none" strike="noStrike" cap="none">
                          <a:latin typeface="Trebuchet MS"/>
                          <a:ea typeface="Trebuchet MS"/>
                          <a:cs typeface="Trebuchet MS"/>
                          <a:sym typeface="Trebuchet MS"/>
                        </a:rPr>
                        <a:t>Understanding the importance of interactions by using the CLASS tool</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Trebuchet MS"/>
                        <a:buChar char="•"/>
                      </a:pPr>
                      <a:r>
                        <a:rPr lang="en" sz="1400" u="none" strike="noStrike" cap="none">
                          <a:latin typeface="Trebuchet MS"/>
                          <a:ea typeface="Trebuchet MS"/>
                          <a:cs typeface="Trebuchet MS"/>
                          <a:sym typeface="Trebuchet MS"/>
                        </a:rPr>
                        <a:t>Helpful ideas and strategies for improvement</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Trebuchet MS"/>
                        <a:buChar char="•"/>
                      </a:pPr>
                      <a:r>
                        <a:rPr lang="en" sz="1400" u="none" strike="noStrike" cap="none">
                          <a:latin typeface="Trebuchet MS"/>
                          <a:ea typeface="Trebuchet MS"/>
                          <a:cs typeface="Trebuchet MS"/>
                          <a:sym typeface="Trebuchet MS"/>
                        </a:rPr>
                        <a:t>Support and resources provided from local and state partners when assistance was needed</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Trebuchet MS"/>
                        <a:buChar char="•"/>
                      </a:pPr>
                      <a:r>
                        <a:rPr lang="en" sz="1400" u="none" strike="noStrike" cap="none">
                          <a:latin typeface="Trebuchet MS"/>
                          <a:ea typeface="Trebuchet MS"/>
                          <a:cs typeface="Trebuchet MS"/>
                          <a:sym typeface="Trebuchet MS"/>
                        </a:rPr>
                        <a:t>Financial incentive for childcare and family day home teachers (RecognizeB5)</a:t>
                      </a:r>
                      <a:endParaRPr sz="1400" u="none" strike="noStrike" cap="none">
                        <a:latin typeface="Trebuchet MS"/>
                        <a:ea typeface="Trebuchet MS"/>
                        <a:cs typeface="Trebuchet MS"/>
                        <a:sym typeface="Trebuchet MS"/>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1400"/>
                        <a:buFont typeface="Arial"/>
                        <a:buChar char="•"/>
                      </a:pPr>
                      <a:r>
                        <a:rPr lang="en" sz="1400" u="none" strike="noStrike" cap="none">
                          <a:latin typeface="Trebuchet MS"/>
                          <a:ea typeface="Trebuchet MS"/>
                          <a:cs typeface="Trebuchet MS"/>
                          <a:sym typeface="Trebuchet MS"/>
                        </a:rPr>
                        <a:t>Clarity on participation requirements</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Arial"/>
                        <a:buChar char="•"/>
                      </a:pPr>
                      <a:r>
                        <a:rPr lang="en" sz="1400" u="none" strike="noStrike" cap="none">
                          <a:latin typeface="Trebuchet MS"/>
                          <a:ea typeface="Trebuchet MS"/>
                          <a:cs typeface="Trebuchet MS"/>
                          <a:sym typeface="Trebuchet MS"/>
                        </a:rPr>
                        <a:t>Clarity about CLASS observation requirements and protocols</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Arial"/>
                        <a:buChar char="•"/>
                      </a:pPr>
                      <a:r>
                        <a:rPr lang="en" sz="1400" u="none" strike="noStrike" cap="none">
                          <a:latin typeface="Trebuchet MS"/>
                          <a:ea typeface="Trebuchet MS"/>
                          <a:cs typeface="Trebuchet MS"/>
                          <a:sym typeface="Trebuchet MS"/>
                        </a:rPr>
                        <a:t>More information about curriculum options</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Arial"/>
                        <a:buChar char="•"/>
                      </a:pPr>
                      <a:r>
                        <a:rPr lang="en" sz="1400" u="none" strike="noStrike" cap="none">
                          <a:latin typeface="Trebuchet MS"/>
                          <a:ea typeface="Trebuchet MS"/>
                          <a:cs typeface="Trebuchet MS"/>
                          <a:sym typeface="Trebuchet MS"/>
                        </a:rPr>
                        <a:t>LinkB5 data entry expectations/timeline</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Arial"/>
                        <a:buChar char="•"/>
                      </a:pPr>
                      <a:r>
                        <a:rPr lang="en" sz="1400" u="none" strike="noStrike" cap="none">
                          <a:latin typeface="Trebuchet MS"/>
                          <a:ea typeface="Trebuchet MS"/>
                          <a:cs typeface="Trebuchet MS"/>
                          <a:sym typeface="Trebuchet MS"/>
                        </a:rPr>
                        <a:t>Staffing shortages and eligibility for RecognizeB5</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Arial"/>
                        <a:buChar char="•"/>
                      </a:pPr>
                      <a:r>
                        <a:rPr lang="en" sz="1400" u="none" strike="noStrike" cap="none">
                          <a:latin typeface="Trebuchet MS"/>
                          <a:ea typeface="Trebuchet MS"/>
                          <a:cs typeface="Trebuchet MS"/>
                          <a:sym typeface="Trebuchet MS"/>
                        </a:rPr>
                        <a:t>Educator stress</a:t>
                      </a:r>
                      <a:endParaRPr sz="1400" u="none" strike="noStrike" cap="none">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400"/>
                        <a:buFont typeface="Arial"/>
                        <a:buChar char="•"/>
                      </a:pPr>
                      <a:r>
                        <a:rPr lang="en" sz="1400" u="none" strike="noStrike" cap="none">
                          <a:latin typeface="Trebuchet MS"/>
                          <a:ea typeface="Trebuchet MS"/>
                          <a:cs typeface="Trebuchet MS"/>
                          <a:sym typeface="Trebuchet MS"/>
                        </a:rPr>
                        <a:t>Increased mental health needs and challenging behaviors in the classroom</a:t>
                      </a:r>
                      <a:endParaRPr sz="1400" u="none" strike="noStrike" cap="none">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1400"/>
                        <a:buFont typeface="Arial"/>
                        <a:buNone/>
                      </a:pPr>
                      <a:endParaRPr sz="1400" u="none" strike="noStrike" cap="none">
                        <a:highlight>
                          <a:srgbClr val="FFFF00"/>
                        </a:highlight>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rebuchet MS"/>
                        <a:ea typeface="Trebuchet MS"/>
                        <a:cs typeface="Trebuchet MS"/>
                        <a:sym typeface="Trebuchet MS"/>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Practice Year 2 (2022-2023)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11e0f8ff708_1_1"/>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Presentation: Proposed Guidelines for VQB5, Practice Year 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28"/>
          <p:cNvSpPr txBox="1"/>
          <p:nvPr/>
        </p:nvSpPr>
        <p:spPr>
          <a:xfrm>
            <a:off x="5704275" y="3072500"/>
            <a:ext cx="3204900" cy="915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dk1"/>
                </a:solidFill>
                <a:latin typeface="Trebuchet MS"/>
                <a:ea typeface="Trebuchet MS"/>
                <a:cs typeface="Trebuchet MS"/>
                <a:sym typeface="Trebuchet MS"/>
              </a:rPr>
              <a:t>Starting in July 2022 and beyond</a:t>
            </a:r>
            <a:endParaRPr sz="1100" b="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accent2"/>
                </a:solidFill>
                <a:latin typeface="Trebuchet MS"/>
                <a:ea typeface="Trebuchet MS"/>
                <a:cs typeface="Trebuchet MS"/>
                <a:sym typeface="Trebuchet MS"/>
              </a:rPr>
              <a:t>VQB5 Coordinated statewide through READY REGIONS</a:t>
            </a:r>
            <a:endParaRPr sz="8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814" name="Google Shape;814;p2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Key Points about Practice Year 2 (2022-2023)</a:t>
            </a:r>
            <a:endParaRPr sz="3000"/>
          </a:p>
        </p:txBody>
      </p:sp>
      <p:sp>
        <p:nvSpPr>
          <p:cNvPr id="815" name="Google Shape;815;p28"/>
          <p:cNvSpPr txBox="1"/>
          <p:nvPr/>
        </p:nvSpPr>
        <p:spPr>
          <a:xfrm>
            <a:off x="1489325" y="4703400"/>
            <a:ext cx="5987700" cy="66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1100"/>
              </a:spcBef>
              <a:spcAft>
                <a:spcPts val="0"/>
              </a:spcAft>
              <a:buClr>
                <a:srgbClr val="000000"/>
              </a:buClr>
              <a:buSzPts val="1100"/>
              <a:buFont typeface="Arial"/>
              <a:buNone/>
            </a:pPr>
            <a:endParaRPr sz="1100" b="0" i="0" u="none" strike="noStrike" cap="none">
              <a:solidFill>
                <a:srgbClr val="000000"/>
              </a:solidFill>
              <a:highlight>
                <a:srgbClr val="FFFF00"/>
              </a:highlight>
              <a:latin typeface="Trebuchet MS"/>
              <a:ea typeface="Trebuchet MS"/>
              <a:cs typeface="Trebuchet MS"/>
              <a:sym typeface="Trebuchet MS"/>
            </a:endParaRPr>
          </a:p>
        </p:txBody>
      </p:sp>
      <p:sp>
        <p:nvSpPr>
          <p:cNvPr id="816" name="Google Shape;816;p28"/>
          <p:cNvSpPr txBox="1">
            <a:spLocks noGrp="1"/>
          </p:cNvSpPr>
          <p:nvPr>
            <p:ph type="body" idx="1"/>
          </p:nvPr>
        </p:nvSpPr>
        <p:spPr>
          <a:xfrm>
            <a:off x="628650" y="1369225"/>
            <a:ext cx="4963200" cy="3409800"/>
          </a:xfrm>
          <a:prstGeom prst="rect">
            <a:avLst/>
          </a:prstGeom>
          <a:noFill/>
          <a:ln>
            <a:noFill/>
          </a:ln>
        </p:spPr>
        <p:txBody>
          <a:bodyPr spcFirstLastPara="1" wrap="square" lIns="68575" tIns="34275" rIns="68575" bIns="34275" anchor="t" anchorCtr="0">
            <a:noAutofit/>
          </a:bodyPr>
          <a:lstStyle/>
          <a:p>
            <a:pPr marL="457200" lvl="0" indent="-374650" algn="l" rtl="0">
              <a:lnSpc>
                <a:spcPct val="90000"/>
              </a:lnSpc>
              <a:spcBef>
                <a:spcPts val="800"/>
              </a:spcBef>
              <a:spcAft>
                <a:spcPts val="0"/>
              </a:spcAft>
              <a:buSzPts val="2300"/>
              <a:buChar char="❖"/>
            </a:pPr>
            <a:r>
              <a:rPr lang="en" sz="2300"/>
              <a:t>The required activities and expectations for participating programs will </a:t>
            </a:r>
            <a:r>
              <a:rPr lang="en" sz="2300" b="1"/>
              <a:t>generally remain the same</a:t>
            </a:r>
            <a:r>
              <a:rPr lang="en" sz="2300"/>
              <a:t> for Practice Year 2</a:t>
            </a:r>
            <a:endParaRPr sz="2300"/>
          </a:p>
          <a:p>
            <a:pPr marL="457200" lvl="0" indent="0" algn="l" rtl="0">
              <a:lnSpc>
                <a:spcPct val="90000"/>
              </a:lnSpc>
              <a:spcBef>
                <a:spcPts val="1000"/>
              </a:spcBef>
              <a:spcAft>
                <a:spcPts val="0"/>
              </a:spcAft>
              <a:buSzPts val="1400"/>
              <a:buNone/>
            </a:pPr>
            <a:endParaRPr sz="1100"/>
          </a:p>
          <a:p>
            <a:pPr marL="457200" lvl="0" indent="-381000" algn="l" rtl="0">
              <a:lnSpc>
                <a:spcPct val="90000"/>
              </a:lnSpc>
              <a:spcBef>
                <a:spcPts val="1000"/>
              </a:spcBef>
              <a:spcAft>
                <a:spcPts val="0"/>
              </a:spcAft>
              <a:buSzPts val="2400"/>
              <a:buChar char="❖"/>
            </a:pPr>
            <a:r>
              <a:rPr lang="en" sz="2600" b="1"/>
              <a:t>100%</a:t>
            </a:r>
            <a:r>
              <a:rPr lang="en" sz="2300"/>
              <a:t> of early childhood programs in Virginia are invited to participate in Practice Year 2</a:t>
            </a:r>
            <a:endParaRPr sz="2300"/>
          </a:p>
        </p:txBody>
      </p:sp>
      <p:pic>
        <p:nvPicPr>
          <p:cNvPr id="817" name="Google Shape;817;p28"/>
          <p:cNvPicPr preferRelativeResize="0"/>
          <p:nvPr/>
        </p:nvPicPr>
        <p:blipFill rotWithShape="1">
          <a:blip r:embed="rId3">
            <a:alphaModFix/>
          </a:blip>
          <a:srcRect/>
          <a:stretch/>
        </p:blipFill>
        <p:spPr>
          <a:xfrm>
            <a:off x="5704275" y="1557150"/>
            <a:ext cx="3266875" cy="14541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29"/>
          <p:cNvSpPr txBox="1">
            <a:spLocks noGrp="1"/>
          </p:cNvSpPr>
          <p:nvPr>
            <p:ph type="title"/>
          </p:nvPr>
        </p:nvSpPr>
        <p:spPr>
          <a:xfrm>
            <a:off x="628650" y="16636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VQB5 Activities Timeline </a:t>
            </a:r>
            <a:endParaRPr sz="3000"/>
          </a:p>
        </p:txBody>
      </p:sp>
      <p:sp>
        <p:nvSpPr>
          <p:cNvPr id="823" name="Google Shape;823;p29"/>
          <p:cNvSpPr txBox="1">
            <a:spLocks noGrp="1"/>
          </p:cNvSpPr>
          <p:nvPr>
            <p:ph type="body" idx="1"/>
          </p:nvPr>
        </p:nvSpPr>
        <p:spPr>
          <a:xfrm>
            <a:off x="533250" y="94004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600">
                <a:solidFill>
                  <a:srgbClr val="000000"/>
                </a:solidFill>
              </a:rPr>
              <a:t>Practice Year 2 will follow the </a:t>
            </a:r>
            <a:r>
              <a:rPr lang="en" sz="1600" u="sng">
                <a:solidFill>
                  <a:schemeClr val="hlink"/>
                </a:solidFill>
                <a:hlinkClick r:id="rId3"/>
              </a:rPr>
              <a:t>VQB5 annual measurement and improvement cycle</a:t>
            </a:r>
            <a:r>
              <a:rPr lang="en" sz="1600">
                <a:solidFill>
                  <a:srgbClr val="000000"/>
                </a:solidFill>
              </a:rPr>
              <a:t>, as summarized below:</a:t>
            </a:r>
            <a:endParaRPr sz="1600"/>
          </a:p>
        </p:txBody>
      </p:sp>
      <p:graphicFrame>
        <p:nvGraphicFramePr>
          <p:cNvPr id="824" name="Google Shape;824;p29"/>
          <p:cNvGraphicFramePr/>
          <p:nvPr/>
        </p:nvGraphicFramePr>
        <p:xfrm>
          <a:off x="783600" y="1627620"/>
          <a:ext cx="7239000" cy="2339755"/>
        </p:xfrm>
        <a:graphic>
          <a:graphicData uri="http://schemas.openxmlformats.org/drawingml/2006/table">
            <a:tbl>
              <a:tblPr>
                <a:noFill/>
                <a:tableStyleId>{CA395592-C8F0-413D-82BD-E2093F3454B2}</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450025">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Trebuchet MS"/>
                          <a:ea typeface="Trebuchet MS"/>
                          <a:cs typeface="Trebuchet MS"/>
                          <a:sym typeface="Trebuchet MS"/>
                        </a:rPr>
                        <a:t>Summer 2022</a:t>
                      </a:r>
                      <a:endParaRPr sz="1500" b="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Trebuchet MS"/>
                          <a:ea typeface="Trebuchet MS"/>
                          <a:cs typeface="Trebuchet MS"/>
                          <a:sym typeface="Trebuchet MS"/>
                        </a:rPr>
                        <a:t>Fall 2022</a:t>
                      </a:r>
                      <a:endParaRPr sz="1500" b="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Trebuchet MS"/>
                          <a:ea typeface="Trebuchet MS"/>
                          <a:cs typeface="Trebuchet MS"/>
                          <a:sym typeface="Trebuchet MS"/>
                        </a:rPr>
                        <a:t>Winter 2023</a:t>
                      </a:r>
                      <a:endParaRPr sz="1500" b="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Trebuchet MS"/>
                          <a:ea typeface="Trebuchet MS"/>
                          <a:cs typeface="Trebuchet MS"/>
                          <a:sym typeface="Trebuchet MS"/>
                        </a:rPr>
                        <a:t>Spring 2023</a:t>
                      </a:r>
                      <a:endParaRPr sz="1500" b="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extLst>
                  <a:ext uri="{0D108BD9-81ED-4DB2-BD59-A6C34878D82A}">
                    <a16:rowId xmlns:a16="http://schemas.microsoft.com/office/drawing/2014/main" val="10000"/>
                  </a:ext>
                </a:extLst>
              </a:tr>
              <a:tr h="18874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Program registration and preparation for fall CLASS observations</a:t>
                      </a:r>
                      <a:endParaRPr sz="14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Local </a:t>
                      </a:r>
                      <a:r>
                        <a:rPr lang="en" sz="1400" b="1" u="none" strike="noStrike" cap="none">
                          <a:latin typeface="Trebuchet MS"/>
                          <a:ea typeface="Trebuchet MS"/>
                          <a:cs typeface="Trebuchet MS"/>
                          <a:sym typeface="Trebuchet MS"/>
                        </a:rPr>
                        <a:t>CLASS </a:t>
                      </a:r>
                      <a:r>
                        <a:rPr lang="en" sz="1400" u="none" strike="noStrike" cap="none">
                          <a:latin typeface="Trebuchet MS"/>
                          <a:ea typeface="Trebuchet MS"/>
                          <a:cs typeface="Trebuchet MS"/>
                          <a:sym typeface="Trebuchet MS"/>
                        </a:rPr>
                        <a:t>observations and </a:t>
                      </a:r>
                      <a:r>
                        <a:rPr lang="en" sz="1400" b="1" u="none" strike="noStrike" cap="none">
                          <a:latin typeface="Trebuchet MS"/>
                          <a:ea typeface="Trebuchet MS"/>
                          <a:cs typeface="Trebuchet MS"/>
                          <a:sym typeface="Trebuchet MS"/>
                        </a:rPr>
                        <a:t>curriculum </a:t>
                      </a:r>
                      <a:r>
                        <a:rPr lang="en" sz="1400" u="none" strike="noStrike" cap="none">
                          <a:latin typeface="Trebuchet MS"/>
                          <a:ea typeface="Trebuchet MS"/>
                          <a:cs typeface="Trebuchet MS"/>
                          <a:sym typeface="Trebuchet MS"/>
                        </a:rPr>
                        <a:t>use information for every classroom entered in LinkB5.</a:t>
                      </a:r>
                      <a:endParaRPr sz="14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 </a:t>
                      </a:r>
                      <a:endParaRPr sz="14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Programs use information from fall to engage in professional development based on program and classroom needs. </a:t>
                      </a:r>
                      <a:endParaRPr sz="14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Local </a:t>
                      </a:r>
                      <a:r>
                        <a:rPr lang="en" sz="1400" b="1" u="none" strike="noStrike" cap="none">
                          <a:latin typeface="Trebuchet MS"/>
                          <a:ea typeface="Trebuchet MS"/>
                          <a:cs typeface="Trebuchet MS"/>
                          <a:sym typeface="Trebuchet MS"/>
                        </a:rPr>
                        <a:t>CLASS </a:t>
                      </a:r>
                      <a:r>
                        <a:rPr lang="en" sz="1400" u="none" strike="noStrike" cap="none">
                          <a:latin typeface="Trebuchet MS"/>
                          <a:ea typeface="Trebuchet MS"/>
                          <a:cs typeface="Trebuchet MS"/>
                          <a:sym typeface="Trebuchet MS"/>
                        </a:rPr>
                        <a:t>observations and </a:t>
                      </a:r>
                      <a:r>
                        <a:rPr lang="en" sz="1400" b="1" u="none" strike="noStrike" cap="none">
                          <a:latin typeface="Trebuchet MS"/>
                          <a:ea typeface="Trebuchet MS"/>
                          <a:cs typeface="Trebuchet MS"/>
                          <a:sym typeface="Trebuchet MS"/>
                        </a:rPr>
                        <a:t>curriculum </a:t>
                      </a:r>
                      <a:r>
                        <a:rPr lang="en" sz="1400" u="none" strike="noStrike" cap="none">
                          <a:latin typeface="Trebuchet MS"/>
                          <a:ea typeface="Trebuchet MS"/>
                          <a:cs typeface="Trebuchet MS"/>
                          <a:sym typeface="Trebuchet MS"/>
                        </a:rPr>
                        <a:t>use information updated (if needed) for every classroom entered in LinkB5.</a:t>
                      </a:r>
                      <a:endParaRPr sz="14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extLst>
                  <a:ext uri="{0D108BD9-81ED-4DB2-BD59-A6C34878D82A}">
                    <a16:rowId xmlns:a16="http://schemas.microsoft.com/office/drawing/2014/main" val="10001"/>
                  </a:ext>
                </a:extLst>
              </a:tr>
            </a:tbl>
          </a:graphicData>
        </a:graphic>
      </p:graphicFrame>
      <p:sp>
        <p:nvSpPr>
          <p:cNvPr id="825" name="Google Shape;825;p29"/>
          <p:cNvSpPr txBox="1"/>
          <p:nvPr/>
        </p:nvSpPr>
        <p:spPr>
          <a:xfrm>
            <a:off x="863400" y="4330025"/>
            <a:ext cx="7417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Trebuchet MS"/>
                <a:ea typeface="Trebuchet MS"/>
                <a:cs typeface="Trebuchet MS"/>
                <a:sym typeface="Trebuchet MS"/>
              </a:rPr>
              <a:t>External CLASS observations are also used in some classrooms as a secondary method to gather information and provide additional feedback. </a:t>
            </a:r>
            <a:r>
              <a:rPr lang="en" sz="1500" b="0" i="0" u="none" strike="noStrike" cap="none">
                <a:solidFill>
                  <a:srgbClr val="000000"/>
                </a:solidFill>
                <a:latin typeface="Trebuchet MS"/>
                <a:ea typeface="Trebuchet MS"/>
                <a:cs typeface="Trebuchet MS"/>
                <a:sym typeface="Trebuchet MS"/>
              </a:rPr>
              <a:t> </a:t>
            </a:r>
            <a:endParaRPr sz="1500" b="0" i="0" u="none" strike="noStrike" cap="none">
              <a:solidFill>
                <a:srgbClr val="000000"/>
              </a:solidFill>
              <a:latin typeface="Trebuchet MS"/>
              <a:ea typeface="Trebuchet MS"/>
              <a:cs typeface="Trebuchet MS"/>
              <a:sym typeface="Trebuchet MS"/>
            </a:endParaRPr>
          </a:p>
        </p:txBody>
      </p:sp>
      <p:sp>
        <p:nvSpPr>
          <p:cNvPr id="826" name="Google Shape;826;p29"/>
          <p:cNvSpPr/>
          <p:nvPr/>
        </p:nvSpPr>
        <p:spPr>
          <a:xfrm>
            <a:off x="2643275" y="3727975"/>
            <a:ext cx="5466600" cy="679200"/>
          </a:xfrm>
          <a:prstGeom prst="lef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Measurement, Feedback and Support for Every Classroom</a:t>
            </a:r>
            <a:endParaRPr sz="1200" b="1" i="0" u="none" strike="noStrike" cap="none">
              <a:solidFill>
                <a:schemeClr val="lt1"/>
              </a:solidFill>
              <a:latin typeface="Trebuchet MS"/>
              <a:ea typeface="Trebuchet MS"/>
              <a:cs typeface="Trebuchet MS"/>
              <a:sym typeface="Trebuchet MS"/>
            </a:endParaRPr>
          </a:p>
        </p:txBody>
      </p:sp>
      <p:sp>
        <p:nvSpPr>
          <p:cNvPr id="827" name="Google Shape;827;p29"/>
          <p:cNvSpPr/>
          <p:nvPr/>
        </p:nvSpPr>
        <p:spPr>
          <a:xfrm>
            <a:off x="628650" y="3727975"/>
            <a:ext cx="1964700" cy="679200"/>
          </a:xfrm>
          <a:prstGeom prst="lef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Reflect and Prepare</a:t>
            </a:r>
            <a:endParaRPr sz="1200" b="1" i="0" u="none" strike="noStrike" cap="none">
              <a:solidFill>
                <a:schemeClr val="lt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0"/>
          <p:cNvSpPr txBox="1">
            <a:spLocks noGrp="1"/>
          </p:cNvSpPr>
          <p:nvPr>
            <p:ph type="title"/>
          </p:nvPr>
        </p:nvSpPr>
        <p:spPr>
          <a:xfrm>
            <a:off x="565400" y="-1"/>
            <a:ext cx="10515600" cy="132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C22536"/>
                </a:solidFill>
              </a:rPr>
              <a:t>Practice Year Ratings</a:t>
            </a:r>
            <a:endParaRPr sz="3000">
              <a:solidFill>
                <a:srgbClr val="CC0000"/>
              </a:solidFill>
            </a:endParaRPr>
          </a:p>
        </p:txBody>
      </p:sp>
      <p:sp>
        <p:nvSpPr>
          <p:cNvPr id="833" name="Google Shape;833;p30"/>
          <p:cNvSpPr txBox="1">
            <a:spLocks noGrp="1"/>
          </p:cNvSpPr>
          <p:nvPr>
            <p:ph type="body" idx="1"/>
          </p:nvPr>
        </p:nvSpPr>
        <p:spPr>
          <a:xfrm>
            <a:off x="565375" y="940050"/>
            <a:ext cx="84006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1200"/>
              </a:spcAft>
              <a:buSzPts val="1400"/>
              <a:buNone/>
            </a:pPr>
            <a:r>
              <a:rPr lang="en" sz="1500">
                <a:solidFill>
                  <a:srgbClr val="000000"/>
                </a:solidFill>
              </a:rPr>
              <a:t>Practice Year ratings are calculated at the end of the academic year using the following point system.  Practice Year 2 ratings will be shared privately with site administrators in the fall of 2023 for information only.  </a:t>
            </a:r>
            <a:endParaRPr/>
          </a:p>
        </p:txBody>
      </p:sp>
      <p:graphicFrame>
        <p:nvGraphicFramePr>
          <p:cNvPr id="834" name="Google Shape;834;p30"/>
          <p:cNvGraphicFramePr/>
          <p:nvPr/>
        </p:nvGraphicFramePr>
        <p:xfrm>
          <a:off x="769175" y="1786413"/>
          <a:ext cx="7993025" cy="2438285"/>
        </p:xfrm>
        <a:graphic>
          <a:graphicData uri="http://schemas.openxmlformats.org/drawingml/2006/table">
            <a:tbl>
              <a:tblPr>
                <a:noFill/>
                <a:tableStyleId>{CA395592-C8F0-413D-82BD-E2093F3454B2}</a:tableStyleId>
              </a:tblPr>
              <a:tblGrid>
                <a:gridCol w="1947475">
                  <a:extLst>
                    <a:ext uri="{9D8B030D-6E8A-4147-A177-3AD203B41FA5}">
                      <a16:colId xmlns:a16="http://schemas.microsoft.com/office/drawing/2014/main" val="20000"/>
                    </a:ext>
                  </a:extLst>
                </a:gridCol>
                <a:gridCol w="6045550">
                  <a:extLst>
                    <a:ext uri="{9D8B030D-6E8A-4147-A177-3AD203B41FA5}">
                      <a16:colId xmlns:a16="http://schemas.microsoft.com/office/drawing/2014/main" val="20001"/>
                    </a:ext>
                  </a:extLst>
                </a:gridCol>
              </a:tblGrid>
              <a:tr h="332375">
                <a:tc>
                  <a:txBody>
                    <a:bodyPr/>
                    <a:lstStyle/>
                    <a:p>
                      <a:pPr marL="0" marR="0" lvl="0" indent="0" algn="l" rtl="0">
                        <a:lnSpc>
                          <a:spcPct val="100000"/>
                        </a:lnSpc>
                        <a:spcBef>
                          <a:spcPts val="0"/>
                        </a:spcBef>
                        <a:spcAft>
                          <a:spcPts val="0"/>
                        </a:spcAft>
                        <a:buClr>
                          <a:srgbClr val="000000"/>
                        </a:buClr>
                        <a:buSzPts val="1600"/>
                        <a:buFont typeface="Arial"/>
                        <a:buNone/>
                      </a:pPr>
                      <a:r>
                        <a:rPr lang="en" sz="1400" b="1" u="none" strike="noStrike" cap="none">
                          <a:solidFill>
                            <a:schemeClr val="dk1"/>
                          </a:solidFill>
                          <a:latin typeface="Trebuchet MS"/>
                          <a:ea typeface="Trebuchet MS"/>
                          <a:cs typeface="Trebuchet MS"/>
                          <a:sym typeface="Trebuchet MS"/>
                        </a:rPr>
                        <a:t>Interactions Points</a:t>
                      </a:r>
                      <a:endParaRPr sz="1400" b="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000" b="1" i="1" u="none" strike="noStrike" cap="none">
                          <a:solidFill>
                            <a:schemeClr val="dk1"/>
                          </a:solidFill>
                          <a:latin typeface="Trebuchet MS"/>
                          <a:ea typeface="Trebuchet MS"/>
                          <a:cs typeface="Trebuchet MS"/>
                          <a:sym typeface="Trebuchet MS"/>
                        </a:rPr>
                        <a:t>(700 total points)</a:t>
                      </a:r>
                      <a:r>
                        <a:rPr lang="en" sz="1200" b="1" i="1" u="none" strike="noStrike" cap="none">
                          <a:solidFill>
                            <a:schemeClr val="dk1"/>
                          </a:solidFill>
                          <a:latin typeface="Trebuchet MS"/>
                          <a:ea typeface="Trebuchet MS"/>
                          <a:cs typeface="Trebuchet MS"/>
                          <a:sym typeface="Trebuchet MS"/>
                        </a:rPr>
                        <a:t> </a:t>
                      </a:r>
                      <a:endParaRPr sz="1200" b="1" i="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marR="0" lvl="0" indent="-317500" algn="l" rtl="0">
                        <a:lnSpc>
                          <a:spcPct val="100000"/>
                        </a:lnSpc>
                        <a:spcBef>
                          <a:spcPts val="0"/>
                        </a:spcBef>
                        <a:spcAft>
                          <a:spcPts val="0"/>
                        </a:spcAft>
                        <a:buClr>
                          <a:schemeClr val="dk1"/>
                        </a:buClr>
                        <a:buSzPts val="1400"/>
                        <a:buFont typeface="Trebuchet MS"/>
                        <a:buChar char="●"/>
                      </a:pPr>
                      <a:r>
                        <a:rPr lang="en" sz="1400" u="none" strike="noStrike" cap="none">
                          <a:solidFill>
                            <a:schemeClr val="dk1"/>
                          </a:solidFill>
                          <a:latin typeface="Trebuchet MS"/>
                          <a:ea typeface="Trebuchet MS"/>
                          <a:cs typeface="Trebuchet MS"/>
                          <a:sym typeface="Trebuchet MS"/>
                        </a:rPr>
                        <a:t>Average of all CLASS scores from the fall and the spring (</a:t>
                      </a:r>
                      <a:r>
                        <a:rPr lang="en" sz="1400" i="1" u="none" strike="noStrike" cap="none">
                          <a:solidFill>
                            <a:schemeClr val="dk1"/>
                          </a:solidFill>
                          <a:latin typeface="Trebuchet MS"/>
                          <a:ea typeface="Trebuchet MS"/>
                          <a:cs typeface="Trebuchet MS"/>
                          <a:sym typeface="Trebuchet MS"/>
                        </a:rPr>
                        <a:t>all classrooms</a:t>
                      </a:r>
                      <a:r>
                        <a:rPr lang="en" sz="1400" u="none" strike="noStrike" cap="none">
                          <a:solidFill>
                            <a:schemeClr val="dk1"/>
                          </a:solidFill>
                          <a:latin typeface="Trebuchet MS"/>
                          <a:ea typeface="Trebuchet MS"/>
                          <a:cs typeface="Trebuchet MS"/>
                          <a:sym typeface="Trebuchet MS"/>
                        </a:rPr>
                        <a:t> at a site) x 100 </a:t>
                      </a:r>
                      <a:endParaRPr sz="1400" u="none" strike="noStrike" cap="none">
                        <a:latin typeface="Trebuchet MS"/>
                        <a:ea typeface="Trebuchet MS"/>
                        <a:cs typeface="Trebuchet MS"/>
                        <a:sym typeface="Trebuchet MS"/>
                      </a:endParaRPr>
                    </a:p>
                  </a:txBody>
                  <a:tcPr marL="91425" marR="91425" marT="91425" marB="9142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670525">
                <a:tc>
                  <a:txBody>
                    <a:bodyPr/>
                    <a:lstStyle/>
                    <a:p>
                      <a:pPr marL="0" marR="0" lvl="0" indent="0" algn="l" rtl="0">
                        <a:lnSpc>
                          <a:spcPct val="100000"/>
                        </a:lnSpc>
                        <a:spcBef>
                          <a:spcPts val="0"/>
                        </a:spcBef>
                        <a:spcAft>
                          <a:spcPts val="0"/>
                        </a:spcAft>
                        <a:buClr>
                          <a:srgbClr val="000000"/>
                        </a:buClr>
                        <a:buSzPts val="1600"/>
                        <a:buFont typeface="Arial"/>
                        <a:buNone/>
                      </a:pPr>
                      <a:r>
                        <a:rPr lang="en" sz="1400" b="1" u="none" strike="noStrike" cap="none">
                          <a:solidFill>
                            <a:schemeClr val="dk1"/>
                          </a:solidFill>
                          <a:latin typeface="Trebuchet MS"/>
                          <a:ea typeface="Trebuchet MS"/>
                          <a:cs typeface="Trebuchet MS"/>
                          <a:sym typeface="Trebuchet MS"/>
                        </a:rPr>
                        <a:t>Curriculum Points</a:t>
                      </a:r>
                      <a:endParaRPr sz="1400" b="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000" b="1" i="1" u="none" strike="noStrike" cap="none">
                          <a:solidFill>
                            <a:schemeClr val="dk1"/>
                          </a:solidFill>
                          <a:latin typeface="Trebuchet MS"/>
                          <a:ea typeface="Trebuchet MS"/>
                          <a:cs typeface="Trebuchet MS"/>
                          <a:sym typeface="Trebuchet MS"/>
                        </a:rPr>
                        <a:t>(100 total points)</a:t>
                      </a:r>
                      <a:r>
                        <a:rPr lang="en" sz="1200" b="1" i="1" u="none" strike="noStrike" cap="none">
                          <a:solidFill>
                            <a:schemeClr val="dk1"/>
                          </a:solidFill>
                          <a:latin typeface="Trebuchet MS"/>
                          <a:ea typeface="Trebuchet MS"/>
                          <a:cs typeface="Trebuchet MS"/>
                          <a:sym typeface="Trebuchet MS"/>
                        </a:rPr>
                        <a:t> </a:t>
                      </a:r>
                      <a:endParaRPr sz="1200" b="1" i="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marR="0" lvl="0" indent="-317500" algn="l" rtl="0">
                        <a:lnSpc>
                          <a:spcPct val="100000"/>
                        </a:lnSpc>
                        <a:spcBef>
                          <a:spcPts val="0"/>
                        </a:spcBef>
                        <a:spcAft>
                          <a:spcPts val="0"/>
                        </a:spcAft>
                        <a:buClr>
                          <a:srgbClr val="000000"/>
                        </a:buClr>
                        <a:buSzPts val="1400"/>
                        <a:buFont typeface="Trebuchet MS"/>
                        <a:buChar char="●"/>
                      </a:pPr>
                      <a:r>
                        <a:rPr lang="en" sz="1400" u="none" strike="noStrike" cap="none">
                          <a:solidFill>
                            <a:schemeClr val="dk1"/>
                          </a:solidFill>
                          <a:latin typeface="Trebuchet MS"/>
                          <a:ea typeface="Trebuchet MS"/>
                          <a:cs typeface="Trebuchet MS"/>
                          <a:sym typeface="Trebuchet MS"/>
                        </a:rPr>
                        <a:t>Programs using an approved curriculum in </a:t>
                      </a:r>
                      <a:r>
                        <a:rPr lang="en" sz="1400" i="1" u="none" strike="noStrike" cap="none">
                          <a:solidFill>
                            <a:schemeClr val="dk1"/>
                          </a:solidFill>
                          <a:latin typeface="Trebuchet MS"/>
                          <a:ea typeface="Trebuchet MS"/>
                          <a:cs typeface="Trebuchet MS"/>
                          <a:sym typeface="Trebuchet MS"/>
                        </a:rPr>
                        <a:t>at least one classroom, by May 31st, </a:t>
                      </a:r>
                      <a:r>
                        <a:rPr lang="en" sz="1400" u="none" strike="noStrike" cap="none">
                          <a:solidFill>
                            <a:schemeClr val="dk1"/>
                          </a:solidFill>
                          <a:latin typeface="Trebuchet MS"/>
                          <a:ea typeface="Trebuchet MS"/>
                          <a:cs typeface="Trebuchet MS"/>
                          <a:sym typeface="Trebuchet MS"/>
                        </a:rPr>
                        <a:t>will receive</a:t>
                      </a:r>
                      <a:r>
                        <a:rPr lang="en" sz="1400" u="none" strike="noStrike" cap="none">
                          <a:latin typeface="Trebuchet MS"/>
                          <a:ea typeface="Trebuchet MS"/>
                          <a:cs typeface="Trebuchet MS"/>
                          <a:sym typeface="Trebuchet MS"/>
                        </a:rPr>
                        <a:t> 100 points a</a:t>
                      </a:r>
                      <a:r>
                        <a:rPr lang="en" sz="1400" u="none" strike="noStrike" cap="none">
                          <a:solidFill>
                            <a:schemeClr val="dk1"/>
                          </a:solidFill>
                          <a:latin typeface="Trebuchet MS"/>
                          <a:ea typeface="Trebuchet MS"/>
                          <a:cs typeface="Trebuchet MS"/>
                          <a:sym typeface="Trebuchet MS"/>
                        </a:rPr>
                        <a:t>dded to their score</a:t>
                      </a:r>
                      <a:endParaRPr sz="1400" u="none" strike="noStrike" cap="none">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426700">
                <a:tc>
                  <a:txBody>
                    <a:bodyPr/>
                    <a:lstStyle/>
                    <a:p>
                      <a:pPr marL="0" marR="0" lvl="0" indent="0" algn="l" rtl="0">
                        <a:lnSpc>
                          <a:spcPct val="100000"/>
                        </a:lnSpc>
                        <a:spcBef>
                          <a:spcPts val="0"/>
                        </a:spcBef>
                        <a:spcAft>
                          <a:spcPts val="0"/>
                        </a:spcAft>
                        <a:buClr>
                          <a:srgbClr val="000000"/>
                        </a:buClr>
                        <a:buSzPts val="1600"/>
                        <a:buFont typeface="Arial"/>
                        <a:buNone/>
                      </a:pPr>
                      <a:r>
                        <a:rPr lang="en" sz="1400" b="1" u="none" strike="noStrike" cap="none">
                          <a:solidFill>
                            <a:schemeClr val="dk1"/>
                          </a:solidFill>
                          <a:latin typeface="Trebuchet MS"/>
                          <a:ea typeface="Trebuchet MS"/>
                          <a:cs typeface="Trebuchet MS"/>
                          <a:sym typeface="Trebuchet MS"/>
                        </a:rPr>
                        <a:t>Total Points</a:t>
                      </a:r>
                      <a:endParaRPr sz="1400" b="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EA9999"/>
                    </a:solidFill>
                  </a:tcPr>
                </a:tc>
                <a:tc>
                  <a:txBody>
                    <a:bodyPr/>
                    <a:lstStyle/>
                    <a:p>
                      <a:pPr marL="457200" marR="0" lvl="0" indent="-317500" algn="l" rtl="0">
                        <a:lnSpc>
                          <a:spcPct val="100000"/>
                        </a:lnSpc>
                        <a:spcBef>
                          <a:spcPts val="0"/>
                        </a:spcBef>
                        <a:spcAft>
                          <a:spcPts val="0"/>
                        </a:spcAft>
                        <a:buClr>
                          <a:schemeClr val="dk1"/>
                        </a:buClr>
                        <a:buSzPts val="1400"/>
                        <a:buFont typeface="Trebuchet MS"/>
                        <a:buChar char="●"/>
                      </a:pPr>
                      <a:r>
                        <a:rPr lang="en" sz="1400" u="none" strike="noStrike" cap="none">
                          <a:solidFill>
                            <a:schemeClr val="dk1"/>
                          </a:solidFill>
                          <a:latin typeface="Trebuchet MS"/>
                          <a:ea typeface="Trebuchet MS"/>
                          <a:cs typeface="Trebuchet MS"/>
                          <a:sym typeface="Trebuchet MS"/>
                        </a:rPr>
                        <a:t>Interactions Points + Curriculum Points = Total Points</a:t>
                      </a:r>
                      <a:endParaRPr sz="1400" u="none" strike="noStrike" cap="none">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4267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1"/>
                          </a:solidFill>
                          <a:latin typeface="Trebuchet MS"/>
                          <a:ea typeface="Trebuchet MS"/>
                          <a:cs typeface="Trebuchet MS"/>
                          <a:sym typeface="Trebuchet MS"/>
                        </a:rPr>
                        <a:t>Practice Year 2 Ratings</a:t>
                      </a:r>
                      <a:endParaRPr sz="1400" b="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E06666"/>
                    </a:solidFill>
                  </a:tcPr>
                </a:tc>
                <a:tc>
                  <a:txBody>
                    <a:bodyPr/>
                    <a:lstStyle/>
                    <a:p>
                      <a:pPr marL="457200" marR="0" lvl="0" indent="-3048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Exceeds Practice Year Expectations = 700 - 800 points </a:t>
                      </a:r>
                      <a:endParaRPr sz="1200" u="none" strike="noStrike" cap="none">
                        <a:latin typeface="Trebuchet MS"/>
                        <a:ea typeface="Trebuchet MS"/>
                        <a:cs typeface="Trebuchet MS"/>
                        <a:sym typeface="Trebuchet MS"/>
                      </a:endParaRPr>
                    </a:p>
                    <a:p>
                      <a:pPr marL="457200" marR="0" lvl="0" indent="-3048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Meets Practice Year Expectations = 400 - 699 points</a:t>
                      </a:r>
                      <a:endParaRPr sz="1200" u="none" strike="noStrike" cap="none">
                        <a:latin typeface="Trebuchet MS"/>
                        <a:ea typeface="Trebuchet MS"/>
                        <a:cs typeface="Trebuchet MS"/>
                        <a:sym typeface="Trebuchet MS"/>
                      </a:endParaRPr>
                    </a:p>
                    <a:p>
                      <a:pPr marL="457200" marR="0" lvl="0" indent="-3048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Needs Support = 100 - 399 points</a:t>
                      </a:r>
                      <a:endParaRPr sz="1400"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835" name="Google Shape;835;p30"/>
          <p:cNvSpPr txBox="1"/>
          <p:nvPr/>
        </p:nvSpPr>
        <p:spPr>
          <a:xfrm>
            <a:off x="769175" y="4312400"/>
            <a:ext cx="6525900" cy="9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Sites with practice ratings will be provided with Professional Development options in response to their practice rating results.  Programs that fall into the “Needs Support” category within the practice years will be a priority for improvement support. </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300"/>
              </a:spcBef>
              <a:spcAft>
                <a:spcPts val="1200"/>
              </a:spcAft>
              <a:buClr>
                <a:srgbClr val="000000"/>
              </a:buClr>
              <a:buSzPts val="1200"/>
              <a:buFont typeface="Arial"/>
              <a:buNone/>
            </a:pPr>
            <a:endParaRPr sz="12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Practice Year 2 Enhancements</a:t>
            </a:r>
            <a:endParaRPr/>
          </a:p>
        </p:txBody>
      </p:sp>
      <p:sp>
        <p:nvSpPr>
          <p:cNvPr id="841" name="Google Shape;841;p3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2"/>
          <p:cNvSpPr txBox="1">
            <a:spLocks noGrp="1"/>
          </p:cNvSpPr>
          <p:nvPr>
            <p:ph type="title"/>
          </p:nvPr>
        </p:nvSpPr>
        <p:spPr>
          <a:xfrm>
            <a:off x="311700" y="225950"/>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Overview of Enhancements for 2022-2023</a:t>
            </a:r>
            <a:endParaRPr sz="3000"/>
          </a:p>
        </p:txBody>
      </p:sp>
      <p:grpSp>
        <p:nvGrpSpPr>
          <p:cNvPr id="847" name="Google Shape;847;p32"/>
          <p:cNvGrpSpPr/>
          <p:nvPr/>
        </p:nvGrpSpPr>
        <p:grpSpPr>
          <a:xfrm>
            <a:off x="1276357" y="3419096"/>
            <a:ext cx="6019947" cy="498330"/>
            <a:chOff x="1593000" y="2322568"/>
            <a:chExt cx="5957984" cy="643504"/>
          </a:xfrm>
        </p:grpSpPr>
        <p:sp>
          <p:nvSpPr>
            <p:cNvPr id="848" name="Google Shape;848;p32"/>
            <p:cNvSpPr/>
            <p:nvPr/>
          </p:nvSpPr>
          <p:spPr>
            <a:xfrm>
              <a:off x="4235684" y="2322572"/>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49" name="Google Shape;849;p3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50" name="Google Shape;850;p3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51" name="Google Shape;851;p3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PRACTICE RATINGS</a:t>
              </a:r>
              <a:endParaRPr sz="1200" b="0" i="0" u="none" strike="noStrike" cap="none">
                <a:solidFill>
                  <a:srgbClr val="FFFFFF"/>
                </a:solidFill>
                <a:latin typeface="Trebuchet MS"/>
                <a:ea typeface="Trebuchet MS"/>
                <a:cs typeface="Trebuchet MS"/>
                <a:sym typeface="Trebuchet MS"/>
              </a:endParaRPr>
            </a:p>
          </p:txBody>
        </p:sp>
        <p:sp>
          <p:nvSpPr>
            <p:cNvPr id="852" name="Google Shape;852;p3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53" name="Google Shape;853;p3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5</a:t>
              </a:r>
              <a:endParaRPr sz="2800" b="0" i="0" u="none" strike="noStrike" cap="none">
                <a:solidFill>
                  <a:srgbClr val="FFFFFF"/>
                </a:solidFill>
                <a:latin typeface="Trebuchet MS"/>
                <a:ea typeface="Trebuchet MS"/>
                <a:cs typeface="Trebuchet MS"/>
                <a:sym typeface="Trebuchet MS"/>
              </a:endParaRPr>
            </a:p>
          </p:txBody>
        </p:sp>
        <p:sp>
          <p:nvSpPr>
            <p:cNvPr id="854" name="Google Shape;854;p3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Pilot a Site-Level Quality profile</a:t>
              </a:r>
              <a:endParaRPr sz="1000" b="1" i="0" u="none" strike="noStrike" cap="none">
                <a:solidFill>
                  <a:srgbClr val="A72A1E"/>
                </a:solidFill>
                <a:latin typeface="Trebuchet MS"/>
                <a:ea typeface="Trebuchet MS"/>
                <a:cs typeface="Trebuchet MS"/>
                <a:sym typeface="Trebuchet MS"/>
              </a:endParaRPr>
            </a:p>
          </p:txBody>
        </p:sp>
      </p:grpSp>
      <p:grpSp>
        <p:nvGrpSpPr>
          <p:cNvPr id="855" name="Google Shape;855;p32"/>
          <p:cNvGrpSpPr/>
          <p:nvPr/>
        </p:nvGrpSpPr>
        <p:grpSpPr>
          <a:xfrm>
            <a:off x="1276357" y="2911994"/>
            <a:ext cx="6019947" cy="498332"/>
            <a:chOff x="1593000" y="2322568"/>
            <a:chExt cx="5957984" cy="643507"/>
          </a:xfrm>
        </p:grpSpPr>
        <p:sp>
          <p:nvSpPr>
            <p:cNvPr id="856" name="Google Shape;856;p32"/>
            <p:cNvSpPr/>
            <p:nvPr/>
          </p:nvSpPr>
          <p:spPr>
            <a:xfrm>
              <a:off x="4235684" y="2322575"/>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57" name="Google Shape;857;p3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58" name="Google Shape;858;p3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59" name="Google Shape;859;p3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IMPROVEMENT SUPPORT</a:t>
              </a:r>
              <a:endParaRPr sz="1200" b="0" i="0" u="none" strike="noStrike" cap="none">
                <a:solidFill>
                  <a:srgbClr val="FFFFFF"/>
                </a:solidFill>
                <a:latin typeface="Trebuchet MS"/>
                <a:ea typeface="Trebuchet MS"/>
                <a:cs typeface="Trebuchet MS"/>
                <a:sym typeface="Trebuchet MS"/>
              </a:endParaRPr>
            </a:p>
          </p:txBody>
        </p:sp>
        <p:sp>
          <p:nvSpPr>
            <p:cNvPr id="860" name="Google Shape;860;p3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61" name="Google Shape;861;p3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4</a:t>
              </a:r>
              <a:endParaRPr sz="2800" b="0" i="0" u="none" strike="noStrike" cap="none">
                <a:solidFill>
                  <a:srgbClr val="FFFFFF"/>
                </a:solidFill>
                <a:latin typeface="Trebuchet MS"/>
                <a:ea typeface="Trebuchet MS"/>
                <a:cs typeface="Trebuchet MS"/>
                <a:sym typeface="Trebuchet MS"/>
              </a:endParaRPr>
            </a:p>
          </p:txBody>
        </p:sp>
        <p:sp>
          <p:nvSpPr>
            <p:cNvPr id="862" name="Google Shape;862;p3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Prioritize VQB5 participants for Improvement Supports </a:t>
              </a:r>
              <a:endParaRPr sz="1000" b="1" i="0" u="none" strike="noStrike" cap="none">
                <a:solidFill>
                  <a:srgbClr val="A72A1E"/>
                </a:solidFill>
                <a:latin typeface="Trebuchet MS"/>
                <a:ea typeface="Trebuchet MS"/>
                <a:cs typeface="Trebuchet MS"/>
                <a:sym typeface="Trebuchet MS"/>
              </a:endParaRPr>
            </a:p>
          </p:txBody>
        </p:sp>
      </p:grpSp>
      <p:grpSp>
        <p:nvGrpSpPr>
          <p:cNvPr id="863" name="Google Shape;863;p32"/>
          <p:cNvGrpSpPr/>
          <p:nvPr/>
        </p:nvGrpSpPr>
        <p:grpSpPr>
          <a:xfrm>
            <a:off x="1276357" y="2404872"/>
            <a:ext cx="6019978" cy="498330"/>
            <a:chOff x="1593000" y="2322568"/>
            <a:chExt cx="5958014" cy="643504"/>
          </a:xfrm>
        </p:grpSpPr>
        <p:sp>
          <p:nvSpPr>
            <p:cNvPr id="864" name="Google Shape;864;p32"/>
            <p:cNvSpPr/>
            <p:nvPr/>
          </p:nvSpPr>
          <p:spPr>
            <a:xfrm>
              <a:off x="4223114" y="2322572"/>
              <a:ext cx="33279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65" name="Google Shape;865;p3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66" name="Google Shape;866;p3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67" name="Google Shape;867;p3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CURRICULUM</a:t>
              </a:r>
              <a:endParaRPr sz="1200" b="0" i="0" u="none" strike="noStrike" cap="none">
                <a:solidFill>
                  <a:srgbClr val="FFFFFF"/>
                </a:solidFill>
                <a:latin typeface="Trebuchet MS"/>
                <a:ea typeface="Trebuchet MS"/>
                <a:cs typeface="Trebuchet MS"/>
                <a:sym typeface="Trebuchet MS"/>
              </a:endParaRPr>
            </a:p>
          </p:txBody>
        </p:sp>
        <p:sp>
          <p:nvSpPr>
            <p:cNvPr id="868" name="Google Shape;868;p3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69" name="Google Shape;869;p3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3</a:t>
              </a:r>
              <a:endParaRPr sz="2800" b="0" i="0" u="none" strike="noStrike" cap="none">
                <a:solidFill>
                  <a:srgbClr val="FFFFFF"/>
                </a:solidFill>
                <a:latin typeface="Trebuchet MS"/>
                <a:ea typeface="Trebuchet MS"/>
                <a:cs typeface="Trebuchet MS"/>
                <a:sym typeface="Trebuchet MS"/>
              </a:endParaRPr>
            </a:p>
          </p:txBody>
        </p:sp>
        <p:sp>
          <p:nvSpPr>
            <p:cNvPr id="870" name="Google Shape;870;p3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Increase support for accessing and using quality curriculum</a:t>
              </a:r>
              <a:endParaRPr sz="1000" b="1" i="0" u="none" strike="noStrike" cap="none">
                <a:solidFill>
                  <a:srgbClr val="A72A1E"/>
                </a:solidFill>
                <a:latin typeface="Trebuchet MS"/>
                <a:ea typeface="Trebuchet MS"/>
                <a:cs typeface="Trebuchet MS"/>
                <a:sym typeface="Trebuchet MS"/>
              </a:endParaRPr>
            </a:p>
          </p:txBody>
        </p:sp>
      </p:grpSp>
      <p:grpSp>
        <p:nvGrpSpPr>
          <p:cNvPr id="871" name="Google Shape;871;p32"/>
          <p:cNvGrpSpPr/>
          <p:nvPr/>
        </p:nvGrpSpPr>
        <p:grpSpPr>
          <a:xfrm>
            <a:off x="1276357" y="1897775"/>
            <a:ext cx="6019932" cy="498326"/>
            <a:chOff x="1593000" y="2322567"/>
            <a:chExt cx="5957969" cy="643500"/>
          </a:xfrm>
        </p:grpSpPr>
        <p:sp>
          <p:nvSpPr>
            <p:cNvPr id="872" name="Google Shape;872;p32"/>
            <p:cNvSpPr/>
            <p:nvPr/>
          </p:nvSpPr>
          <p:spPr>
            <a:xfrm>
              <a:off x="4241969" y="2322567"/>
              <a:ext cx="33090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73" name="Google Shape;873;p3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74" name="Google Shape;874;p3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75" name="Google Shape;875;p3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CLASS OBSERVATIONS</a:t>
              </a:r>
              <a:endParaRPr sz="1200" b="0" i="0" u="none" strike="noStrike" cap="none">
                <a:solidFill>
                  <a:srgbClr val="FFFFFF"/>
                </a:solidFill>
                <a:latin typeface="Trebuchet MS"/>
                <a:ea typeface="Trebuchet MS"/>
                <a:cs typeface="Trebuchet MS"/>
                <a:sym typeface="Trebuchet MS"/>
              </a:endParaRPr>
            </a:p>
          </p:txBody>
        </p:sp>
        <p:sp>
          <p:nvSpPr>
            <p:cNvPr id="876" name="Google Shape;876;p3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77" name="Google Shape;877;p3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2</a:t>
              </a:r>
              <a:endParaRPr sz="2800" b="0" i="0" u="none" strike="noStrike" cap="none">
                <a:solidFill>
                  <a:srgbClr val="FFFFFF"/>
                </a:solidFill>
                <a:latin typeface="Trebuchet MS"/>
                <a:ea typeface="Trebuchet MS"/>
                <a:cs typeface="Trebuchet MS"/>
                <a:sym typeface="Trebuchet MS"/>
              </a:endParaRPr>
            </a:p>
          </p:txBody>
        </p:sp>
        <p:sp>
          <p:nvSpPr>
            <p:cNvPr id="878" name="Google Shape;878;p3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Ensure educators receive consistent observations and supportive feedback</a:t>
              </a:r>
              <a:endParaRPr sz="1000" b="1" i="0" u="none" strike="noStrike" cap="none">
                <a:solidFill>
                  <a:srgbClr val="A72A1E"/>
                </a:solidFill>
                <a:latin typeface="Trebuchet MS"/>
                <a:ea typeface="Trebuchet MS"/>
                <a:cs typeface="Trebuchet MS"/>
                <a:sym typeface="Trebuchet MS"/>
              </a:endParaRPr>
            </a:p>
          </p:txBody>
        </p:sp>
      </p:grpSp>
      <p:grpSp>
        <p:nvGrpSpPr>
          <p:cNvPr id="879" name="Google Shape;879;p32"/>
          <p:cNvGrpSpPr/>
          <p:nvPr/>
        </p:nvGrpSpPr>
        <p:grpSpPr>
          <a:xfrm>
            <a:off x="1276357" y="1390667"/>
            <a:ext cx="6020107" cy="498334"/>
            <a:chOff x="1593000" y="2322568"/>
            <a:chExt cx="5958142" cy="643510"/>
          </a:xfrm>
        </p:grpSpPr>
        <p:sp>
          <p:nvSpPr>
            <p:cNvPr id="880" name="Google Shape;880;p32"/>
            <p:cNvSpPr/>
            <p:nvPr/>
          </p:nvSpPr>
          <p:spPr>
            <a:xfrm>
              <a:off x="4232542" y="2322578"/>
              <a:ext cx="33186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81" name="Google Shape;881;p3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82" name="Google Shape;882;p3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83" name="Google Shape;883;p3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PARTICIPATION</a:t>
              </a:r>
              <a:endParaRPr sz="1200" b="0" i="0" u="none" strike="noStrike" cap="none">
                <a:solidFill>
                  <a:srgbClr val="FFFFFF"/>
                </a:solidFill>
                <a:latin typeface="Trebuchet MS"/>
                <a:ea typeface="Trebuchet MS"/>
                <a:cs typeface="Trebuchet MS"/>
                <a:sym typeface="Trebuchet MS"/>
              </a:endParaRPr>
            </a:p>
          </p:txBody>
        </p:sp>
        <p:sp>
          <p:nvSpPr>
            <p:cNvPr id="884" name="Google Shape;884;p3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85" name="Google Shape;885;p32"/>
            <p:cNvSpPr/>
            <p:nvPr/>
          </p:nvSpPr>
          <p:spPr>
            <a:xfrm>
              <a:off x="1593000" y="2322575"/>
              <a:ext cx="690000" cy="642600"/>
            </a:xfrm>
            <a:prstGeom prst="rect">
              <a:avLst/>
            </a:prstGeom>
            <a:solidFill>
              <a:srgbClr val="52525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FFFFFF"/>
                  </a:solidFill>
                  <a:latin typeface="Trebuchet MS"/>
                  <a:ea typeface="Trebuchet MS"/>
                  <a:cs typeface="Trebuchet MS"/>
                  <a:sym typeface="Trebuchet MS"/>
                </a:rPr>
                <a:t>1</a:t>
              </a:r>
              <a:endParaRPr sz="2600" b="0" i="0" u="none" strike="noStrike" cap="none">
                <a:solidFill>
                  <a:srgbClr val="FFFFFF"/>
                </a:solidFill>
                <a:latin typeface="Trebuchet MS"/>
                <a:ea typeface="Trebuchet MS"/>
                <a:cs typeface="Trebuchet MS"/>
                <a:sym typeface="Trebuchet MS"/>
              </a:endParaRPr>
            </a:p>
          </p:txBody>
        </p:sp>
        <p:sp>
          <p:nvSpPr>
            <p:cNvPr id="886" name="Google Shape;886;p3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Increase participation of publicly funded programs</a:t>
              </a:r>
              <a:endParaRPr sz="1000" b="1" i="0" u="none" strike="noStrike" cap="none">
                <a:solidFill>
                  <a:srgbClr val="A72A1E"/>
                </a:solidFill>
                <a:latin typeface="Trebuchet MS"/>
                <a:ea typeface="Trebuchet MS"/>
                <a:cs typeface="Trebuchet MS"/>
                <a:sym typeface="Trebuchet MS"/>
              </a:endParaRPr>
            </a:p>
          </p:txBody>
        </p:sp>
      </p:grpSp>
      <p:grpSp>
        <p:nvGrpSpPr>
          <p:cNvPr id="887" name="Google Shape;887;p32"/>
          <p:cNvGrpSpPr/>
          <p:nvPr/>
        </p:nvGrpSpPr>
        <p:grpSpPr>
          <a:xfrm>
            <a:off x="1276357" y="3926200"/>
            <a:ext cx="6019993" cy="498326"/>
            <a:chOff x="1593000" y="2322561"/>
            <a:chExt cx="5958030" cy="643500"/>
          </a:xfrm>
        </p:grpSpPr>
        <p:sp>
          <p:nvSpPr>
            <p:cNvPr id="888" name="Google Shape;888;p32"/>
            <p:cNvSpPr/>
            <p:nvPr/>
          </p:nvSpPr>
          <p:spPr>
            <a:xfrm>
              <a:off x="4216830" y="2322561"/>
              <a:ext cx="33342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89" name="Google Shape;889;p3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90" name="Google Shape;890;p3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91" name="Google Shape;891;p3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LINKB5</a:t>
              </a:r>
              <a:endParaRPr sz="1200" b="0" i="0" u="none" strike="noStrike" cap="none">
                <a:solidFill>
                  <a:srgbClr val="FFFFFF"/>
                </a:solidFill>
                <a:latin typeface="Trebuchet MS"/>
                <a:ea typeface="Trebuchet MS"/>
                <a:cs typeface="Trebuchet MS"/>
                <a:sym typeface="Trebuchet MS"/>
              </a:endParaRPr>
            </a:p>
          </p:txBody>
        </p:sp>
        <p:sp>
          <p:nvSpPr>
            <p:cNvPr id="892" name="Google Shape;892;p3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93" name="Google Shape;893;p3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6</a:t>
              </a:r>
              <a:endParaRPr sz="2800" b="0" i="0" u="none" strike="noStrike" cap="none">
                <a:solidFill>
                  <a:srgbClr val="FFFFFF"/>
                </a:solidFill>
                <a:latin typeface="Trebuchet MS"/>
                <a:ea typeface="Trebuchet MS"/>
                <a:cs typeface="Trebuchet MS"/>
                <a:sym typeface="Trebuchet MS"/>
              </a:endParaRPr>
            </a:p>
          </p:txBody>
        </p:sp>
        <p:sp>
          <p:nvSpPr>
            <p:cNvPr id="894" name="Google Shape;894;p3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Improve LinkB5 user experience</a:t>
              </a:r>
              <a:endParaRPr sz="1000" b="1" i="0" u="none" strike="noStrike" cap="none">
                <a:solidFill>
                  <a:srgbClr val="A72A1E"/>
                </a:solidFill>
                <a:latin typeface="Trebuchet MS"/>
                <a:ea typeface="Trebuchet MS"/>
                <a:cs typeface="Trebuchet MS"/>
                <a:sym typeface="Trebuchet MS"/>
              </a:endParaRPr>
            </a:p>
          </p:txBody>
        </p:sp>
      </p:grpSp>
      <p:grpSp>
        <p:nvGrpSpPr>
          <p:cNvPr id="895" name="Google Shape;895;p32"/>
          <p:cNvGrpSpPr/>
          <p:nvPr/>
        </p:nvGrpSpPr>
        <p:grpSpPr>
          <a:xfrm>
            <a:off x="1276357" y="4433313"/>
            <a:ext cx="6019947" cy="498338"/>
            <a:chOff x="1593000" y="2322568"/>
            <a:chExt cx="5957984" cy="643515"/>
          </a:xfrm>
        </p:grpSpPr>
        <p:sp>
          <p:nvSpPr>
            <p:cNvPr id="896" name="Google Shape;896;p32"/>
            <p:cNvSpPr/>
            <p:nvPr/>
          </p:nvSpPr>
          <p:spPr>
            <a:xfrm>
              <a:off x="4235684" y="2322583"/>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97" name="Google Shape;897;p3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98" name="Google Shape;898;p3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899" name="Google Shape;899;p3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APPEAL PROCESS</a:t>
              </a:r>
              <a:endParaRPr sz="1200" b="0" i="0" u="none" strike="noStrike" cap="none">
                <a:solidFill>
                  <a:srgbClr val="FFFFFF"/>
                </a:solidFill>
                <a:latin typeface="Trebuchet MS"/>
                <a:ea typeface="Trebuchet MS"/>
                <a:cs typeface="Trebuchet MS"/>
                <a:sym typeface="Trebuchet MS"/>
              </a:endParaRPr>
            </a:p>
          </p:txBody>
        </p:sp>
        <p:sp>
          <p:nvSpPr>
            <p:cNvPr id="900" name="Google Shape;900;p3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01" name="Google Shape;901;p3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7</a:t>
              </a:r>
              <a:endParaRPr sz="2800" b="0" i="0" u="none" strike="noStrike" cap="none">
                <a:solidFill>
                  <a:srgbClr val="FFFFFF"/>
                </a:solidFill>
                <a:latin typeface="Trebuchet MS"/>
                <a:ea typeface="Trebuchet MS"/>
                <a:cs typeface="Trebuchet MS"/>
                <a:sym typeface="Trebuchet MS"/>
              </a:endParaRPr>
            </a:p>
          </p:txBody>
        </p:sp>
        <p:sp>
          <p:nvSpPr>
            <p:cNvPr id="902" name="Google Shape;902;p3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Develop a structured process to address unique situations</a:t>
              </a:r>
              <a:endParaRPr sz="1000" b="1" i="0" u="none" strike="noStrike" cap="none">
                <a:solidFill>
                  <a:srgbClr val="A72A1E"/>
                </a:solidFill>
                <a:latin typeface="Trebuchet MS"/>
                <a:ea typeface="Trebuchet MS"/>
                <a:cs typeface="Trebuchet MS"/>
                <a:sym typeface="Trebuchet MS"/>
              </a:endParaRPr>
            </a:p>
          </p:txBody>
        </p:sp>
      </p:grpSp>
      <p:sp>
        <p:nvSpPr>
          <p:cNvPr id="903" name="Google Shape;903;p32"/>
          <p:cNvSpPr txBox="1"/>
          <p:nvPr/>
        </p:nvSpPr>
        <p:spPr>
          <a:xfrm>
            <a:off x="419100" y="647700"/>
            <a:ext cx="79323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800"/>
              </a:spcBef>
              <a:spcAft>
                <a:spcPts val="0"/>
              </a:spcAft>
              <a:buClr>
                <a:srgbClr val="000000"/>
              </a:buClr>
              <a:buSzPts val="1600"/>
              <a:buFont typeface="Arial"/>
              <a:buNone/>
            </a:pPr>
            <a:r>
              <a:rPr lang="en" sz="1600" b="0" i="0" u="none" strike="noStrike" cap="none">
                <a:solidFill>
                  <a:srgbClr val="000000"/>
                </a:solidFill>
                <a:latin typeface="Trebuchet MS"/>
                <a:ea typeface="Trebuchet MS"/>
                <a:cs typeface="Trebuchet MS"/>
                <a:sym typeface="Trebuchet MS"/>
              </a:rPr>
              <a:t>Based on data analysis and in response to feedback from the field, the following enhancements are proposed for Practice Year 2 (2022-2023). </a:t>
            </a:r>
            <a:endParaRPr sz="17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33"/>
          <p:cNvSpPr txBox="1">
            <a:spLocks noGrp="1"/>
          </p:cNvSpPr>
          <p:nvPr>
            <p:ph type="title"/>
          </p:nvPr>
        </p:nvSpPr>
        <p:spPr>
          <a:xfrm>
            <a:off x="1647925" y="319900"/>
            <a:ext cx="68673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solidFill>
                  <a:srgbClr val="C22536"/>
                </a:solidFill>
                <a:latin typeface="Trebuchet MS"/>
                <a:ea typeface="Trebuchet MS"/>
                <a:cs typeface="Trebuchet MS"/>
                <a:sym typeface="Trebuchet MS"/>
              </a:rPr>
              <a:t>Increase Participation of Publicly Funded Programs</a:t>
            </a:r>
            <a:endParaRPr>
              <a:solidFill>
                <a:srgbClr val="C22536"/>
              </a:solidFill>
              <a:latin typeface="Trebuchet MS"/>
              <a:ea typeface="Trebuchet MS"/>
              <a:cs typeface="Trebuchet MS"/>
              <a:sym typeface="Trebuchet MS"/>
            </a:endParaRPr>
          </a:p>
          <a:p>
            <a:pPr marL="0" lvl="0" indent="0" algn="l" rtl="0">
              <a:lnSpc>
                <a:spcPct val="90000"/>
              </a:lnSpc>
              <a:spcBef>
                <a:spcPts val="0"/>
              </a:spcBef>
              <a:spcAft>
                <a:spcPts val="0"/>
              </a:spcAft>
              <a:buSzPts val="1400"/>
              <a:buNone/>
            </a:pPr>
            <a:endParaRPr>
              <a:solidFill>
                <a:srgbClr val="C22536"/>
              </a:solidFill>
              <a:latin typeface="Trebuchet MS"/>
              <a:ea typeface="Trebuchet MS"/>
              <a:cs typeface="Trebuchet MS"/>
              <a:sym typeface="Trebuchet MS"/>
            </a:endParaRPr>
          </a:p>
        </p:txBody>
      </p:sp>
      <p:sp>
        <p:nvSpPr>
          <p:cNvPr id="909" name="Google Shape;909;p33"/>
          <p:cNvSpPr txBox="1">
            <a:spLocks noGrp="1"/>
          </p:cNvSpPr>
          <p:nvPr>
            <p:ph type="body" idx="1"/>
          </p:nvPr>
        </p:nvSpPr>
        <p:spPr>
          <a:xfrm>
            <a:off x="628650" y="909351"/>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a:solidFill>
                  <a:schemeClr val="dk1"/>
                </a:solidFill>
                <a:latin typeface="Trebuchet MS"/>
                <a:ea typeface="Trebuchet MS"/>
                <a:cs typeface="Trebuchet MS"/>
                <a:sym typeface="Trebuchet MS"/>
              </a:rPr>
              <a:t>Here is how we are responding to feedback from the field to ensure all publicly funded programs are informed and prepared for the new system</a:t>
            </a:r>
            <a:r>
              <a:rPr lang="en" sz="1700">
                <a:solidFill>
                  <a:schemeClr val="dk1"/>
                </a:solidFill>
                <a:latin typeface="Trebuchet MS"/>
                <a:ea typeface="Trebuchet MS"/>
                <a:cs typeface="Trebuchet MS"/>
                <a:sym typeface="Trebuchet MS"/>
              </a:rPr>
              <a:t>.</a:t>
            </a:r>
            <a:endParaRPr sz="1700">
              <a:solidFill>
                <a:schemeClr val="dk1"/>
              </a:solidFill>
              <a:latin typeface="Trebuchet MS"/>
              <a:ea typeface="Trebuchet MS"/>
              <a:cs typeface="Trebuchet MS"/>
              <a:sym typeface="Trebuchet MS"/>
            </a:endParaRPr>
          </a:p>
        </p:txBody>
      </p:sp>
      <p:graphicFrame>
        <p:nvGraphicFramePr>
          <p:cNvPr id="910" name="Google Shape;910;p33"/>
          <p:cNvGraphicFramePr/>
          <p:nvPr/>
        </p:nvGraphicFramePr>
        <p:xfrm>
          <a:off x="757150" y="1695400"/>
          <a:ext cx="7461275" cy="2946340"/>
        </p:xfrm>
        <a:graphic>
          <a:graphicData uri="http://schemas.openxmlformats.org/drawingml/2006/table">
            <a:tbl>
              <a:tblPr>
                <a:noFill/>
                <a:tableStyleId>{CA395592-C8F0-413D-82BD-E2093F3454B2}</a:tableStyleId>
              </a:tblPr>
              <a:tblGrid>
                <a:gridCol w="7461275">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rgbClr val="C22536"/>
                    </a:solidFill>
                  </a:tcPr>
                </a:tc>
                <a:extLst>
                  <a:ext uri="{0D108BD9-81ED-4DB2-BD59-A6C34878D82A}">
                    <a16:rowId xmlns:a16="http://schemas.microsoft.com/office/drawing/2014/main" val="10000"/>
                  </a:ext>
                </a:extLst>
              </a:tr>
              <a:tr h="777200">
                <a:tc>
                  <a:txBody>
                    <a:bodyPr/>
                    <a:lstStyle/>
                    <a:p>
                      <a:pPr marL="457200" marR="0" lvl="0" indent="-323850" algn="l" rtl="0">
                        <a:lnSpc>
                          <a:spcPct val="100000"/>
                        </a:lnSpc>
                        <a:spcBef>
                          <a:spcPts val="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VQB5 participation available statewide through Ready Regions (100% of programs are invited to participate)</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Practice Year 2 Interest Form and Info-Flyer available for new programs </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Updated FAQs related to participation </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Clarifications added to Practice Year 2 Guidelines (</a:t>
                      </a:r>
                      <a:r>
                        <a:rPr lang="en" sz="1500" i="1" u="none" strike="noStrike" cap="none">
                          <a:solidFill>
                            <a:schemeClr val="dk1"/>
                          </a:solidFill>
                          <a:latin typeface="Trebuchet MS"/>
                          <a:ea typeface="Trebuchet MS"/>
                          <a:cs typeface="Trebuchet MS"/>
                          <a:sym typeface="Trebuchet MS"/>
                        </a:rPr>
                        <a:t>see Appendix slide</a:t>
                      </a:r>
                      <a:r>
                        <a:rPr lang="en" sz="1500" u="none" strike="noStrike" cap="none">
                          <a:solidFill>
                            <a:schemeClr val="dk1"/>
                          </a:solidFill>
                          <a:latin typeface="Trebuchet MS"/>
                          <a:ea typeface="Trebuchet MS"/>
                          <a:cs typeface="Trebuchet MS"/>
                          <a:sym typeface="Trebuchet MS"/>
                        </a:rPr>
                        <a:t>)</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Direct Communications with publicly funded program leaders regarding participation requirements  (letters to site leaders, webinars/presentations for specific stakeholders, Supt Memos and updated guidelines for school divisions)</a:t>
                      </a:r>
                      <a:endParaRPr sz="15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911" name="Google Shape;911;p33"/>
          <p:cNvSpPr/>
          <p:nvPr/>
        </p:nvSpPr>
        <p:spPr>
          <a:xfrm>
            <a:off x="709100" y="279650"/>
            <a:ext cx="828900" cy="689100"/>
          </a:xfrm>
          <a:prstGeom prst="homePlate">
            <a:avLst>
              <a:gd name="adj"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1</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4"/>
          <p:cNvSpPr txBox="1">
            <a:spLocks noGrp="1"/>
          </p:cNvSpPr>
          <p:nvPr>
            <p:ph type="title"/>
          </p:nvPr>
        </p:nvSpPr>
        <p:spPr>
          <a:xfrm>
            <a:off x="1538000" y="1269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solidFill>
                  <a:srgbClr val="CC0000"/>
                </a:solidFill>
                <a:latin typeface="Trebuchet MS"/>
                <a:ea typeface="Trebuchet MS"/>
                <a:cs typeface="Trebuchet MS"/>
                <a:sym typeface="Trebuchet MS"/>
              </a:rPr>
              <a:t>Ensure educators receive consistent observations and supportive feedback </a:t>
            </a:r>
            <a:endParaRPr sz="3600">
              <a:solidFill>
                <a:srgbClr val="CC0000"/>
              </a:solidFill>
              <a:latin typeface="Trebuchet MS"/>
              <a:ea typeface="Trebuchet MS"/>
              <a:cs typeface="Trebuchet MS"/>
              <a:sym typeface="Trebuchet MS"/>
            </a:endParaRPr>
          </a:p>
        </p:txBody>
      </p:sp>
      <p:sp>
        <p:nvSpPr>
          <p:cNvPr id="917" name="Google Shape;917;p34"/>
          <p:cNvSpPr txBox="1">
            <a:spLocks noGrp="1"/>
          </p:cNvSpPr>
          <p:nvPr>
            <p:ph type="body" idx="1"/>
          </p:nvPr>
        </p:nvSpPr>
        <p:spPr>
          <a:xfrm>
            <a:off x="628650" y="1121451"/>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a:solidFill>
                  <a:schemeClr val="dk1"/>
                </a:solidFill>
                <a:latin typeface="Trebuchet MS"/>
                <a:ea typeface="Trebuchet MS"/>
                <a:cs typeface="Trebuchet MS"/>
                <a:sym typeface="Trebuchet MS"/>
              </a:rPr>
              <a:t>Here is how we are responding to feedback from the field to ensure local observers are supported, and educators receive consistent and supportive feedback </a:t>
            </a:r>
            <a:endParaRPr sz="1700">
              <a:solidFill>
                <a:schemeClr val="dk1"/>
              </a:solidFill>
              <a:latin typeface="Trebuchet MS"/>
              <a:ea typeface="Trebuchet MS"/>
              <a:cs typeface="Trebuchet MS"/>
              <a:sym typeface="Trebuchet MS"/>
            </a:endParaRPr>
          </a:p>
        </p:txBody>
      </p:sp>
      <p:graphicFrame>
        <p:nvGraphicFramePr>
          <p:cNvPr id="918" name="Google Shape;918;p34"/>
          <p:cNvGraphicFramePr/>
          <p:nvPr/>
        </p:nvGraphicFramePr>
        <p:xfrm>
          <a:off x="709100" y="1957100"/>
          <a:ext cx="7461275" cy="2911796"/>
        </p:xfrm>
        <a:graphic>
          <a:graphicData uri="http://schemas.openxmlformats.org/drawingml/2006/table">
            <a:tbl>
              <a:tblPr>
                <a:noFill/>
                <a:tableStyleId>{CA395592-C8F0-413D-82BD-E2093F3454B2}</a:tableStyleId>
              </a:tblPr>
              <a:tblGrid>
                <a:gridCol w="7461275">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rgbClr val="C22536"/>
                    </a:solidFill>
                  </a:tcPr>
                </a:tc>
                <a:extLst>
                  <a:ext uri="{0D108BD9-81ED-4DB2-BD59-A6C34878D82A}">
                    <a16:rowId xmlns:a16="http://schemas.microsoft.com/office/drawing/2014/main" val="10000"/>
                  </a:ext>
                </a:extLst>
              </a:tr>
              <a:tr h="777200">
                <a:tc>
                  <a:txBody>
                    <a:bodyPr/>
                    <a:lstStyle/>
                    <a:p>
                      <a:pPr marL="457200" marR="0" lvl="0" indent="-330200" algn="l" rtl="0">
                        <a:lnSpc>
                          <a:spcPct val="9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Update and strengthen local CLASS observation guidelines, protocols and feedback procedures. </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90000"/>
                        </a:lnSpc>
                        <a:spcBef>
                          <a:spcPts val="100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Use local-external observation alignment data gathered by AEII during Practice Year 1, to develop and implement regional plans for supporting local observers to provide educators with consistent and supportive feedback.  </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100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In addition to local observations, increase the use of external observations to support local observers and provide educators with additional feedback. </a:t>
                      </a:r>
                      <a:r>
                        <a:rPr lang="en" sz="1600" i="1" u="none" strike="noStrike" cap="none">
                          <a:solidFill>
                            <a:schemeClr val="dk1"/>
                          </a:solidFill>
                          <a:latin typeface="Trebuchet MS"/>
                          <a:ea typeface="Trebuchet MS"/>
                          <a:cs typeface="Trebuchet MS"/>
                          <a:sym typeface="Trebuchet MS"/>
                        </a:rPr>
                        <a:t>(see Appendix slides)</a:t>
                      </a:r>
                      <a:endParaRPr sz="1600" i="1"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919" name="Google Shape;919;p34"/>
          <p:cNvSpPr/>
          <p:nvPr/>
        </p:nvSpPr>
        <p:spPr>
          <a:xfrm>
            <a:off x="709100" y="279650"/>
            <a:ext cx="828900" cy="689100"/>
          </a:xfrm>
          <a:prstGeom prst="homePlate">
            <a:avLst>
              <a:gd name="adj"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2</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35"/>
          <p:cNvSpPr txBox="1">
            <a:spLocks noGrp="1"/>
          </p:cNvSpPr>
          <p:nvPr>
            <p:ph type="title"/>
          </p:nvPr>
        </p:nvSpPr>
        <p:spPr>
          <a:xfrm>
            <a:off x="1538000" y="1269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solidFill>
                  <a:srgbClr val="CC0000"/>
                </a:solidFill>
                <a:latin typeface="Trebuchet MS"/>
                <a:ea typeface="Trebuchet MS"/>
                <a:cs typeface="Trebuchet MS"/>
                <a:sym typeface="Trebuchet MS"/>
              </a:rPr>
              <a:t>Increased Support for Accessing and Using Quality Curriculum </a:t>
            </a:r>
            <a:endParaRPr sz="3600">
              <a:solidFill>
                <a:srgbClr val="CC0000"/>
              </a:solidFill>
              <a:latin typeface="Trebuchet MS"/>
              <a:ea typeface="Trebuchet MS"/>
              <a:cs typeface="Trebuchet MS"/>
              <a:sym typeface="Trebuchet MS"/>
            </a:endParaRPr>
          </a:p>
        </p:txBody>
      </p:sp>
      <p:sp>
        <p:nvSpPr>
          <p:cNvPr id="925" name="Google Shape;925;p35"/>
          <p:cNvSpPr txBox="1">
            <a:spLocks noGrp="1"/>
          </p:cNvSpPr>
          <p:nvPr>
            <p:ph type="body" idx="1"/>
          </p:nvPr>
        </p:nvSpPr>
        <p:spPr>
          <a:xfrm>
            <a:off x="628650" y="1026726"/>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a:solidFill>
                  <a:schemeClr val="dk1"/>
                </a:solidFill>
                <a:latin typeface="Trebuchet MS"/>
                <a:ea typeface="Trebuchet MS"/>
                <a:cs typeface="Trebuchet MS"/>
                <a:sym typeface="Trebuchet MS"/>
              </a:rPr>
              <a:t>Here is how we are responding to feedback from the field to ensure VQB5 programs have access and support for using quality curriculum. </a:t>
            </a:r>
            <a:endParaRPr sz="1700">
              <a:solidFill>
                <a:schemeClr val="dk1"/>
              </a:solidFill>
              <a:latin typeface="Trebuchet MS"/>
              <a:ea typeface="Trebuchet MS"/>
              <a:cs typeface="Trebuchet MS"/>
              <a:sym typeface="Trebuchet MS"/>
            </a:endParaRPr>
          </a:p>
        </p:txBody>
      </p:sp>
      <p:graphicFrame>
        <p:nvGraphicFramePr>
          <p:cNvPr id="926" name="Google Shape;926;p35"/>
          <p:cNvGraphicFramePr/>
          <p:nvPr/>
        </p:nvGraphicFramePr>
        <p:xfrm>
          <a:off x="676925" y="1769325"/>
          <a:ext cx="7958800" cy="2931110"/>
        </p:xfrm>
        <a:graphic>
          <a:graphicData uri="http://schemas.openxmlformats.org/drawingml/2006/table">
            <a:tbl>
              <a:tblPr>
                <a:noFill/>
                <a:tableStyleId>{CA395592-C8F0-413D-82BD-E2093F3454B2}</a:tableStyleId>
              </a:tblPr>
              <a:tblGrid>
                <a:gridCol w="7958800">
                  <a:extLst>
                    <a:ext uri="{9D8B030D-6E8A-4147-A177-3AD203B41FA5}">
                      <a16:colId xmlns:a16="http://schemas.microsoft.com/office/drawing/2014/main" val="20000"/>
                    </a:ext>
                  </a:extLst>
                </a:gridCol>
              </a:tblGrid>
              <a:tr h="4267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rgbClr val="C22536"/>
                    </a:solidFill>
                  </a:tcPr>
                </a:tc>
                <a:extLst>
                  <a:ext uri="{0D108BD9-81ED-4DB2-BD59-A6C34878D82A}">
                    <a16:rowId xmlns:a16="http://schemas.microsoft.com/office/drawing/2014/main" val="10000"/>
                  </a:ext>
                </a:extLst>
              </a:tr>
              <a:tr h="777200">
                <a:tc>
                  <a:txBody>
                    <a:bodyPr/>
                    <a:lstStyle/>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Continue to expand program choices and provide additional supports to access quality curriculum, focusing on VQB5 programs without an approved curriculum in place (</a:t>
                      </a:r>
                      <a:r>
                        <a:rPr lang="en" sz="1600" i="1" u="none" strike="noStrike" cap="none">
                          <a:solidFill>
                            <a:schemeClr val="dk1"/>
                          </a:solidFill>
                          <a:latin typeface="Trebuchet MS"/>
                          <a:ea typeface="Trebuchet MS"/>
                          <a:cs typeface="Trebuchet MS"/>
                          <a:sym typeface="Trebuchet MS"/>
                        </a:rPr>
                        <a:t>see Appendix slide</a:t>
                      </a:r>
                      <a:r>
                        <a:rPr lang="en" sz="1600" u="none" strike="noStrike" cap="none">
                          <a:solidFill>
                            <a:schemeClr val="dk1"/>
                          </a:solidFill>
                          <a:latin typeface="Trebuchet MS"/>
                          <a:ea typeface="Trebuchet MS"/>
                          <a:cs typeface="Trebuchet MS"/>
                          <a:sym typeface="Trebuchet MS"/>
                        </a:rPr>
                        <a:t>)</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1000"/>
                        </a:spcBef>
                        <a:spcAft>
                          <a:spcPts val="0"/>
                        </a:spcAft>
                        <a:buClr>
                          <a:schemeClr val="dk1"/>
                        </a:buClr>
                        <a:buSzPts val="1600"/>
                        <a:buFont typeface="Noto Sans Symbols"/>
                        <a:buChar char="⮚"/>
                      </a:pPr>
                      <a:r>
                        <a:rPr lang="en" sz="1600" b="1" u="none" strike="noStrike" cap="none">
                          <a:solidFill>
                            <a:schemeClr val="dk1"/>
                          </a:solidFill>
                          <a:latin typeface="Trebuchet MS"/>
                          <a:ea typeface="Trebuchet MS"/>
                          <a:cs typeface="Trebuchet MS"/>
                          <a:sym typeface="Trebuchet MS"/>
                        </a:rPr>
                        <a:t>Curriculum options for VQB5</a:t>
                      </a:r>
                      <a:r>
                        <a:rPr lang="en" sz="1600" u="none" strike="noStrike" cap="none">
                          <a:solidFill>
                            <a:schemeClr val="dk1"/>
                          </a:solidFill>
                          <a:latin typeface="Trebuchet MS"/>
                          <a:ea typeface="Trebuchet MS"/>
                          <a:cs typeface="Trebuchet MS"/>
                          <a:sym typeface="Trebuchet MS"/>
                        </a:rPr>
                        <a:t> during Practice Year 2 include:</a:t>
                      </a:r>
                      <a:endParaRPr sz="1600" u="none" strike="noStrike" cap="none">
                        <a:solidFill>
                          <a:schemeClr val="dk1"/>
                        </a:solidFill>
                        <a:latin typeface="Trebuchet MS"/>
                        <a:ea typeface="Trebuchet MS"/>
                        <a:cs typeface="Trebuchet MS"/>
                        <a:sym typeface="Trebuchet MS"/>
                      </a:endParaRPr>
                    </a:p>
                    <a:p>
                      <a:pPr marL="869950" marR="0" lvl="1" indent="-285750" algn="l" rtl="0">
                        <a:lnSpc>
                          <a:spcPct val="100000"/>
                        </a:lnSpc>
                        <a:spcBef>
                          <a:spcPts val="0"/>
                        </a:spcBef>
                        <a:spcAft>
                          <a:spcPts val="0"/>
                        </a:spcAft>
                        <a:buClr>
                          <a:schemeClr val="dk1"/>
                        </a:buClr>
                        <a:buSzPts val="1600"/>
                        <a:buFont typeface="Noto Sans Symbols"/>
                        <a:buChar char="⮚"/>
                      </a:pPr>
                      <a:r>
                        <a:rPr lang="en" sz="1600" b="1" u="none" strike="noStrike" cap="none">
                          <a:solidFill>
                            <a:schemeClr val="dk1"/>
                          </a:solidFill>
                          <a:latin typeface="Trebuchet MS"/>
                          <a:ea typeface="Trebuchet MS"/>
                          <a:cs typeface="Trebuchet MS"/>
                          <a:sym typeface="Trebuchet MS"/>
                        </a:rPr>
                        <a:t>Option 1</a:t>
                      </a:r>
                      <a:r>
                        <a:rPr lang="en" sz="1600" u="none" strike="noStrike" cap="none">
                          <a:solidFill>
                            <a:schemeClr val="dk1"/>
                          </a:solidFill>
                          <a:latin typeface="Trebuchet MS"/>
                          <a:ea typeface="Trebuchet MS"/>
                          <a:cs typeface="Trebuchet MS"/>
                          <a:sym typeface="Trebuchet MS"/>
                        </a:rPr>
                        <a:t> - Seek approval for a curriculum the site already has in place</a:t>
                      </a:r>
                      <a:endParaRPr sz="1600" u="none" strike="noStrike" cap="none">
                        <a:solidFill>
                          <a:schemeClr val="dk1"/>
                        </a:solidFill>
                        <a:latin typeface="Trebuchet MS"/>
                        <a:ea typeface="Trebuchet MS"/>
                        <a:cs typeface="Trebuchet MS"/>
                        <a:sym typeface="Trebuchet MS"/>
                      </a:endParaRPr>
                    </a:p>
                    <a:p>
                      <a:pPr marL="869950" marR="0" lvl="1" indent="-285750" algn="l" rtl="0">
                        <a:lnSpc>
                          <a:spcPct val="100000"/>
                        </a:lnSpc>
                        <a:spcBef>
                          <a:spcPts val="0"/>
                        </a:spcBef>
                        <a:spcAft>
                          <a:spcPts val="0"/>
                        </a:spcAft>
                        <a:buClr>
                          <a:schemeClr val="dk1"/>
                        </a:buClr>
                        <a:buSzPts val="1600"/>
                        <a:buFont typeface="Noto Sans Symbols"/>
                        <a:buChar char="⮚"/>
                      </a:pPr>
                      <a:r>
                        <a:rPr lang="en" sz="1600" b="1" u="none" strike="noStrike" cap="none">
                          <a:solidFill>
                            <a:schemeClr val="dk1"/>
                          </a:solidFill>
                          <a:latin typeface="Trebuchet MS"/>
                          <a:ea typeface="Trebuchet MS"/>
                          <a:cs typeface="Trebuchet MS"/>
                          <a:sym typeface="Trebuchet MS"/>
                        </a:rPr>
                        <a:t>Option 2</a:t>
                      </a:r>
                      <a:r>
                        <a:rPr lang="en" sz="1600" u="none" strike="noStrike" cap="none">
                          <a:solidFill>
                            <a:schemeClr val="dk1"/>
                          </a:solidFill>
                          <a:latin typeface="Trebuchet MS"/>
                          <a:ea typeface="Trebuchet MS"/>
                          <a:cs typeface="Trebuchet MS"/>
                          <a:sym typeface="Trebuchet MS"/>
                        </a:rPr>
                        <a:t> - Choose and use</a:t>
                      </a:r>
                      <a:r>
                        <a:rPr lang="en" sz="1600" b="1" u="none" strike="noStrike" cap="none">
                          <a:solidFill>
                            <a:schemeClr val="dk1"/>
                          </a:solidFill>
                          <a:latin typeface="Trebuchet MS"/>
                          <a:ea typeface="Trebuchet MS"/>
                          <a:cs typeface="Trebuchet MS"/>
                          <a:sym typeface="Trebuchet MS"/>
                        </a:rPr>
                        <a:t> </a:t>
                      </a:r>
                      <a:r>
                        <a:rPr lang="en" sz="1600" u="none" strike="noStrike" cap="none">
                          <a:solidFill>
                            <a:schemeClr val="dk1"/>
                          </a:solidFill>
                          <a:latin typeface="Trebuchet MS"/>
                          <a:ea typeface="Trebuchet MS"/>
                          <a:cs typeface="Trebuchet MS"/>
                          <a:sym typeface="Trebuchet MS"/>
                        </a:rPr>
                        <a:t>one of the </a:t>
                      </a:r>
                      <a:r>
                        <a:rPr lang="en" sz="1600" b="1" u="none" strike="noStrike" cap="none">
                          <a:solidFill>
                            <a:schemeClr val="dk1"/>
                          </a:solidFill>
                          <a:latin typeface="Trebuchet MS"/>
                          <a:ea typeface="Trebuchet MS"/>
                          <a:cs typeface="Trebuchet MS"/>
                          <a:sym typeface="Trebuchet MS"/>
                        </a:rPr>
                        <a:t>32 </a:t>
                      </a:r>
                      <a:r>
                        <a:rPr lang="en" sz="1600" u="none" strike="noStrike" cap="none">
                          <a:solidFill>
                            <a:schemeClr val="dk1"/>
                          </a:solidFill>
                          <a:latin typeface="Trebuchet MS"/>
                          <a:ea typeface="Trebuchet MS"/>
                          <a:cs typeface="Trebuchet MS"/>
                          <a:sym typeface="Trebuchet MS"/>
                        </a:rPr>
                        <a:t>(and growing) VDOE approved curriculum options </a:t>
                      </a:r>
                      <a:endParaRPr sz="1600" u="none" strike="noStrike" cap="none">
                        <a:solidFill>
                          <a:schemeClr val="dk1"/>
                        </a:solidFill>
                        <a:latin typeface="Trebuchet MS"/>
                        <a:ea typeface="Trebuchet MS"/>
                        <a:cs typeface="Trebuchet MS"/>
                        <a:sym typeface="Trebuchet MS"/>
                      </a:endParaRPr>
                    </a:p>
                    <a:p>
                      <a:pPr marL="869950" marR="0" lvl="1" indent="-285750" algn="l" rtl="0">
                        <a:lnSpc>
                          <a:spcPct val="100000"/>
                        </a:lnSpc>
                        <a:spcBef>
                          <a:spcPts val="0"/>
                        </a:spcBef>
                        <a:spcAft>
                          <a:spcPts val="0"/>
                        </a:spcAft>
                        <a:buClr>
                          <a:schemeClr val="dk1"/>
                        </a:buClr>
                        <a:buSzPts val="1600"/>
                        <a:buFont typeface="Noto Sans Symbols"/>
                        <a:buChar char="⮚"/>
                      </a:pPr>
                      <a:r>
                        <a:rPr lang="en" sz="1600" b="1" u="none" strike="noStrike" cap="none">
                          <a:solidFill>
                            <a:schemeClr val="dk1"/>
                          </a:solidFill>
                          <a:latin typeface="Trebuchet MS"/>
                          <a:ea typeface="Trebuchet MS"/>
                          <a:cs typeface="Trebuchet MS"/>
                          <a:sym typeface="Trebuchet MS"/>
                        </a:rPr>
                        <a:t>Option 3</a:t>
                      </a:r>
                      <a:r>
                        <a:rPr lang="en" sz="1600" u="none" strike="noStrike" cap="none">
                          <a:solidFill>
                            <a:schemeClr val="dk1"/>
                          </a:solidFill>
                          <a:latin typeface="Trebuchet MS"/>
                          <a:ea typeface="Trebuchet MS"/>
                          <a:cs typeface="Trebuchet MS"/>
                          <a:sym typeface="Trebuchet MS"/>
                        </a:rPr>
                        <a:t> - Access STREAMin3 as an open-source option, with low-or-no cost training and resources</a:t>
                      </a:r>
                      <a:endParaRPr sz="16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927" name="Google Shape;927;p35"/>
          <p:cNvSpPr/>
          <p:nvPr/>
        </p:nvSpPr>
        <p:spPr>
          <a:xfrm>
            <a:off x="726450" y="279650"/>
            <a:ext cx="828900" cy="689100"/>
          </a:xfrm>
          <a:prstGeom prst="homePlate">
            <a:avLst>
              <a:gd name="adj"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3</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36"/>
          <p:cNvSpPr txBox="1">
            <a:spLocks noGrp="1"/>
          </p:cNvSpPr>
          <p:nvPr>
            <p:ph type="title"/>
          </p:nvPr>
        </p:nvSpPr>
        <p:spPr>
          <a:xfrm>
            <a:off x="1657350" y="235800"/>
            <a:ext cx="68580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solidFill>
                  <a:srgbClr val="CC0000"/>
                </a:solidFill>
                <a:latin typeface="Trebuchet MS"/>
                <a:ea typeface="Trebuchet MS"/>
                <a:cs typeface="Trebuchet MS"/>
                <a:sym typeface="Trebuchet MS"/>
              </a:rPr>
              <a:t>Prioritize VQB5 Participants for Improvement Supports</a:t>
            </a:r>
            <a:endParaRPr sz="3600">
              <a:solidFill>
                <a:srgbClr val="CC0000"/>
              </a:solidFill>
              <a:latin typeface="Trebuchet MS"/>
              <a:ea typeface="Trebuchet MS"/>
              <a:cs typeface="Trebuchet MS"/>
              <a:sym typeface="Trebuchet MS"/>
            </a:endParaRPr>
          </a:p>
        </p:txBody>
      </p:sp>
      <p:sp>
        <p:nvSpPr>
          <p:cNvPr id="933" name="Google Shape;933;p36"/>
          <p:cNvSpPr txBox="1">
            <a:spLocks noGrp="1"/>
          </p:cNvSpPr>
          <p:nvPr>
            <p:ph type="body" idx="1"/>
          </p:nvPr>
        </p:nvSpPr>
        <p:spPr>
          <a:xfrm>
            <a:off x="628663" y="1077601"/>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a:solidFill>
                  <a:schemeClr val="dk1"/>
                </a:solidFill>
                <a:latin typeface="Trebuchet MS"/>
                <a:ea typeface="Trebuchet MS"/>
                <a:cs typeface="Trebuchet MS"/>
                <a:sym typeface="Trebuchet MS"/>
              </a:rPr>
              <a:t>Here is how we are responding to feedback from the field to ensure VQB5 programs are prioritized for improvement supports in response to their needs.</a:t>
            </a:r>
            <a:endParaRPr sz="1700">
              <a:solidFill>
                <a:schemeClr val="dk1"/>
              </a:solidFill>
              <a:latin typeface="Trebuchet MS"/>
              <a:ea typeface="Trebuchet MS"/>
              <a:cs typeface="Trebuchet MS"/>
              <a:sym typeface="Trebuchet MS"/>
            </a:endParaRPr>
          </a:p>
        </p:txBody>
      </p:sp>
      <p:graphicFrame>
        <p:nvGraphicFramePr>
          <p:cNvPr id="934" name="Google Shape;934;p36"/>
          <p:cNvGraphicFramePr/>
          <p:nvPr/>
        </p:nvGraphicFramePr>
        <p:xfrm>
          <a:off x="841350" y="1755825"/>
          <a:ext cx="7886700" cy="3301950"/>
        </p:xfrm>
        <a:graphic>
          <a:graphicData uri="http://schemas.openxmlformats.org/drawingml/2006/table">
            <a:tbl>
              <a:tblPr>
                <a:noFill/>
                <a:tableStyleId>{CA395592-C8F0-413D-82BD-E2093F3454B2}</a:tableStyleId>
              </a:tblPr>
              <a:tblGrid>
                <a:gridCol w="7886700">
                  <a:extLst>
                    <a:ext uri="{9D8B030D-6E8A-4147-A177-3AD203B41FA5}">
                      <a16:colId xmlns:a16="http://schemas.microsoft.com/office/drawing/2014/main" val="20000"/>
                    </a:ext>
                  </a:extLst>
                </a:gridCol>
              </a:tblGrid>
              <a:tr h="4267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rgbClr val="C22536"/>
                    </a:solidFill>
                  </a:tcPr>
                </a:tc>
                <a:extLst>
                  <a:ext uri="{0D108BD9-81ED-4DB2-BD59-A6C34878D82A}">
                    <a16:rowId xmlns:a16="http://schemas.microsoft.com/office/drawing/2014/main" val="10000"/>
                  </a:ext>
                </a:extLst>
              </a:tr>
              <a:tr h="777200">
                <a:tc>
                  <a:txBody>
                    <a:bodyPr/>
                    <a:lstStyle/>
                    <a:p>
                      <a:pPr marL="457200" marR="0" lvl="0" indent="-330200" algn="l" rtl="0">
                        <a:lnSpc>
                          <a:spcPct val="100000"/>
                        </a:lnSpc>
                        <a:spcBef>
                          <a:spcPts val="0"/>
                        </a:spcBef>
                        <a:spcAft>
                          <a:spcPts val="0"/>
                        </a:spcAft>
                        <a:buClr>
                          <a:srgbClr val="222222"/>
                        </a:buClr>
                        <a:buSzPts val="1600"/>
                        <a:buFont typeface="Noto Sans Symbols"/>
                        <a:buChar char="⮚"/>
                      </a:pPr>
                      <a:r>
                        <a:rPr lang="en" sz="1600" u="none" strike="noStrike" cap="none">
                          <a:solidFill>
                            <a:srgbClr val="222222"/>
                          </a:solidFill>
                          <a:latin typeface="Trebuchet MS"/>
                          <a:ea typeface="Trebuchet MS"/>
                          <a:cs typeface="Trebuchet MS"/>
                          <a:sym typeface="Trebuchet MS"/>
                        </a:rPr>
                        <a:t>Ready Regions lead agencies will work with existing improvement partners to ensure there are </a:t>
                      </a:r>
                      <a:r>
                        <a:rPr lang="en" sz="1600" b="1" u="none" strike="noStrike" cap="none">
                          <a:solidFill>
                            <a:srgbClr val="222222"/>
                          </a:solidFill>
                          <a:latin typeface="Trebuchet MS"/>
                          <a:ea typeface="Trebuchet MS"/>
                          <a:cs typeface="Trebuchet MS"/>
                          <a:sym typeface="Trebuchet MS"/>
                        </a:rPr>
                        <a:t>PD options</a:t>
                      </a:r>
                      <a:r>
                        <a:rPr lang="en" sz="1600" u="none" strike="noStrike" cap="none">
                          <a:solidFill>
                            <a:srgbClr val="222222"/>
                          </a:solidFill>
                          <a:latin typeface="Trebuchet MS"/>
                          <a:ea typeface="Trebuchet MS"/>
                          <a:cs typeface="Trebuchet MS"/>
                          <a:sym typeface="Trebuchet MS"/>
                        </a:rPr>
                        <a:t>, such as resources, training, coaching and learning communities, available to the VQB5 programs in their region.  </a:t>
                      </a:r>
                      <a:endParaRPr sz="1600" u="none" strike="noStrike" cap="none">
                        <a:solidFill>
                          <a:srgbClr val="222222"/>
                        </a:solidFill>
                        <a:latin typeface="Trebuchet MS"/>
                        <a:ea typeface="Trebuchet MS"/>
                        <a:cs typeface="Trebuchet MS"/>
                        <a:sym typeface="Trebuchet MS"/>
                      </a:endParaRPr>
                    </a:p>
                    <a:p>
                      <a:pPr marL="457200" marR="0" lvl="0" indent="-330200" algn="l" rtl="0">
                        <a:lnSpc>
                          <a:spcPct val="100000"/>
                        </a:lnSpc>
                        <a:spcBef>
                          <a:spcPts val="1000"/>
                        </a:spcBef>
                        <a:spcAft>
                          <a:spcPts val="0"/>
                        </a:spcAft>
                        <a:buClr>
                          <a:srgbClr val="222222"/>
                        </a:buClr>
                        <a:buSzPts val="1600"/>
                        <a:buFont typeface="Noto Sans Symbols"/>
                        <a:buChar char="⮚"/>
                      </a:pPr>
                      <a:r>
                        <a:rPr lang="en" sz="1600" u="none" strike="noStrike" cap="none">
                          <a:solidFill>
                            <a:srgbClr val="222222"/>
                          </a:solidFill>
                          <a:latin typeface="Trebuchet MS"/>
                          <a:ea typeface="Trebuchet MS"/>
                          <a:cs typeface="Trebuchet MS"/>
                          <a:sym typeface="Trebuchet MS"/>
                        </a:rPr>
                        <a:t>Improvement supports will be prioritized for </a:t>
                      </a:r>
                      <a:r>
                        <a:rPr lang="en" sz="1600" b="1" u="none" strike="noStrike" cap="none">
                          <a:solidFill>
                            <a:srgbClr val="222222"/>
                          </a:solidFill>
                          <a:latin typeface="Trebuchet MS"/>
                          <a:ea typeface="Trebuchet MS"/>
                          <a:cs typeface="Trebuchet MS"/>
                          <a:sym typeface="Trebuchet MS"/>
                        </a:rPr>
                        <a:t>publicly funded programs</a:t>
                      </a:r>
                      <a:r>
                        <a:rPr lang="en" sz="1600" u="none" strike="noStrike" cap="none">
                          <a:solidFill>
                            <a:srgbClr val="222222"/>
                          </a:solidFill>
                          <a:latin typeface="Trebuchet MS"/>
                          <a:ea typeface="Trebuchet MS"/>
                          <a:cs typeface="Trebuchet MS"/>
                          <a:sym typeface="Trebuchet MS"/>
                        </a:rPr>
                        <a:t> participating in VQB5 and </a:t>
                      </a:r>
                      <a:r>
                        <a:rPr lang="en" sz="1600" b="1" u="none" strike="noStrike" cap="none">
                          <a:solidFill>
                            <a:srgbClr val="222222"/>
                          </a:solidFill>
                          <a:latin typeface="Trebuchet MS"/>
                          <a:ea typeface="Trebuchet MS"/>
                          <a:cs typeface="Trebuchet MS"/>
                          <a:sym typeface="Trebuchet MS"/>
                        </a:rPr>
                        <a:t>in response to needs</a:t>
                      </a:r>
                      <a:r>
                        <a:rPr lang="en" sz="1600" u="none" strike="noStrike" cap="none">
                          <a:solidFill>
                            <a:srgbClr val="222222"/>
                          </a:solidFill>
                          <a:latin typeface="Trebuchet MS"/>
                          <a:ea typeface="Trebuchet MS"/>
                          <a:cs typeface="Trebuchet MS"/>
                          <a:sym typeface="Trebuchet MS"/>
                        </a:rPr>
                        <a:t> identified in VQB5 measurements. </a:t>
                      </a:r>
                      <a:endParaRPr sz="1600" u="none" strike="noStrike" cap="none">
                        <a:solidFill>
                          <a:srgbClr val="222222"/>
                        </a:solidFill>
                        <a:latin typeface="Trebuchet MS"/>
                        <a:ea typeface="Trebuchet MS"/>
                        <a:cs typeface="Trebuchet MS"/>
                        <a:sym typeface="Trebuchet MS"/>
                      </a:endParaRPr>
                    </a:p>
                    <a:p>
                      <a:pPr marL="457200" marR="0" lvl="0" indent="-330200" algn="l" rtl="0">
                        <a:lnSpc>
                          <a:spcPct val="100000"/>
                        </a:lnSpc>
                        <a:spcBef>
                          <a:spcPts val="1000"/>
                        </a:spcBef>
                        <a:spcAft>
                          <a:spcPts val="0"/>
                        </a:spcAft>
                        <a:buClr>
                          <a:srgbClr val="222222"/>
                        </a:buClr>
                        <a:buSzPts val="1600"/>
                        <a:buFont typeface="Noto Sans Symbols"/>
                        <a:buChar char="⮚"/>
                      </a:pPr>
                      <a:r>
                        <a:rPr lang="en" sz="1600" u="none" strike="noStrike" cap="none">
                          <a:solidFill>
                            <a:srgbClr val="222222"/>
                          </a:solidFill>
                          <a:latin typeface="Trebuchet MS"/>
                          <a:ea typeface="Trebuchet MS"/>
                          <a:cs typeface="Trebuchet MS"/>
                          <a:sym typeface="Trebuchet MS"/>
                        </a:rPr>
                        <a:t>VDOE will continue to </a:t>
                      </a:r>
                      <a:r>
                        <a:rPr lang="en" sz="1600" b="1" u="none" strike="noStrike" cap="none">
                          <a:solidFill>
                            <a:srgbClr val="222222"/>
                          </a:solidFill>
                          <a:latin typeface="Trebuchet MS"/>
                          <a:ea typeface="Trebuchet MS"/>
                          <a:cs typeface="Trebuchet MS"/>
                          <a:sym typeface="Trebuchet MS"/>
                        </a:rPr>
                        <a:t>unify and align</a:t>
                      </a:r>
                      <a:r>
                        <a:rPr lang="en" sz="1600" u="none" strike="noStrike" cap="none">
                          <a:solidFill>
                            <a:srgbClr val="222222"/>
                          </a:solidFill>
                          <a:latin typeface="Trebuchet MS"/>
                          <a:ea typeface="Trebuchet MS"/>
                          <a:cs typeface="Trebuchet MS"/>
                          <a:sym typeface="Trebuchet MS"/>
                        </a:rPr>
                        <a:t> all state- and federally-funded quality improvement efforts, including ensuring supports for VQB5 programs are available consistently across Ready Regions. </a:t>
                      </a:r>
                      <a:endParaRPr sz="1600" u="none" strike="noStrike" cap="none">
                        <a:solidFill>
                          <a:srgbClr val="222222"/>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1600"/>
                        <a:buFont typeface="Noto Sans Symbols"/>
                        <a:buNone/>
                      </a:pPr>
                      <a:r>
                        <a:rPr lang="en" sz="1600" u="none" strike="noStrike" cap="none">
                          <a:solidFill>
                            <a:srgbClr val="222222"/>
                          </a:solidFill>
                          <a:latin typeface="Trebuchet MS"/>
                          <a:ea typeface="Trebuchet MS"/>
                          <a:cs typeface="Trebuchet MS"/>
                          <a:sym typeface="Trebuchet MS"/>
                        </a:rPr>
                        <a:t>(</a:t>
                      </a:r>
                      <a:r>
                        <a:rPr lang="en" sz="1600" i="1" u="none" strike="noStrike" cap="none">
                          <a:solidFill>
                            <a:srgbClr val="222222"/>
                          </a:solidFill>
                          <a:latin typeface="Trebuchet MS"/>
                          <a:ea typeface="Trebuchet MS"/>
                          <a:cs typeface="Trebuchet MS"/>
                          <a:sym typeface="Trebuchet MS"/>
                        </a:rPr>
                        <a:t>see Appendix Slide</a:t>
                      </a:r>
                      <a:r>
                        <a:rPr lang="en" sz="1600" u="none" strike="noStrike" cap="none">
                          <a:solidFill>
                            <a:srgbClr val="222222"/>
                          </a:solidFill>
                          <a:latin typeface="Trebuchet MS"/>
                          <a:ea typeface="Trebuchet MS"/>
                          <a:cs typeface="Trebuchet MS"/>
                          <a:sym typeface="Trebuchet MS"/>
                        </a:rPr>
                        <a:t>)</a:t>
                      </a:r>
                      <a:endParaRPr sz="16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935" name="Google Shape;935;p36"/>
          <p:cNvSpPr/>
          <p:nvPr/>
        </p:nvSpPr>
        <p:spPr>
          <a:xfrm>
            <a:off x="709100" y="388500"/>
            <a:ext cx="828900" cy="689100"/>
          </a:xfrm>
          <a:prstGeom prst="homePlate">
            <a:avLst>
              <a:gd name="adj"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4</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37"/>
          <p:cNvSpPr txBox="1">
            <a:spLocks noGrp="1"/>
          </p:cNvSpPr>
          <p:nvPr>
            <p:ph type="title"/>
          </p:nvPr>
        </p:nvSpPr>
        <p:spPr>
          <a:xfrm>
            <a:off x="1733550" y="97125"/>
            <a:ext cx="67818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solidFill>
                  <a:srgbClr val="CC0000"/>
                </a:solidFill>
                <a:latin typeface="Trebuchet MS"/>
                <a:ea typeface="Trebuchet MS"/>
                <a:cs typeface="Trebuchet MS"/>
                <a:sym typeface="Trebuchet MS"/>
              </a:rPr>
              <a:t>Pilot a Site-Level Quality Profile</a:t>
            </a:r>
            <a:endParaRPr sz="3600">
              <a:solidFill>
                <a:srgbClr val="CC0000"/>
              </a:solidFill>
              <a:latin typeface="Trebuchet MS"/>
              <a:ea typeface="Trebuchet MS"/>
              <a:cs typeface="Trebuchet MS"/>
              <a:sym typeface="Trebuchet MS"/>
            </a:endParaRPr>
          </a:p>
        </p:txBody>
      </p:sp>
      <p:sp>
        <p:nvSpPr>
          <p:cNvPr id="941" name="Google Shape;941;p37"/>
          <p:cNvSpPr txBox="1">
            <a:spLocks noGrp="1"/>
          </p:cNvSpPr>
          <p:nvPr>
            <p:ph type="body" idx="1"/>
          </p:nvPr>
        </p:nvSpPr>
        <p:spPr>
          <a:xfrm>
            <a:off x="628650" y="807751"/>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a:solidFill>
                  <a:schemeClr val="dk1"/>
                </a:solidFill>
                <a:latin typeface="Trebuchet MS"/>
                <a:ea typeface="Trebuchet MS"/>
                <a:cs typeface="Trebuchet MS"/>
                <a:sym typeface="Trebuchet MS"/>
              </a:rPr>
              <a:t>Here is how we are responding to feedback from the field to ensure the practice year rating information is provided in a clear and helpful manner.</a:t>
            </a:r>
            <a:endParaRPr sz="1700">
              <a:solidFill>
                <a:schemeClr val="dk1"/>
              </a:solidFill>
              <a:latin typeface="Trebuchet MS"/>
              <a:ea typeface="Trebuchet MS"/>
              <a:cs typeface="Trebuchet MS"/>
              <a:sym typeface="Trebuchet MS"/>
            </a:endParaRPr>
          </a:p>
        </p:txBody>
      </p:sp>
      <p:graphicFrame>
        <p:nvGraphicFramePr>
          <p:cNvPr id="942" name="Google Shape;942;p37"/>
          <p:cNvGraphicFramePr/>
          <p:nvPr/>
        </p:nvGraphicFramePr>
        <p:xfrm>
          <a:off x="677550" y="1482550"/>
          <a:ext cx="7788900" cy="2920940"/>
        </p:xfrm>
        <a:graphic>
          <a:graphicData uri="http://schemas.openxmlformats.org/drawingml/2006/table">
            <a:tbl>
              <a:tblPr>
                <a:noFill/>
                <a:tableStyleId>{67FC06A0-6D80-47DA-B37A-C2C93FC19CA7}</a:tableStyleId>
              </a:tblPr>
              <a:tblGrid>
                <a:gridCol w="7788900">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rgbClr val="C22536"/>
                    </a:solidFill>
                  </a:tcPr>
                </a:tc>
                <a:extLst>
                  <a:ext uri="{0D108BD9-81ED-4DB2-BD59-A6C34878D82A}">
                    <a16:rowId xmlns:a16="http://schemas.microsoft.com/office/drawing/2014/main" val="10000"/>
                  </a:ext>
                </a:extLst>
              </a:tr>
              <a:tr h="777200">
                <a:tc>
                  <a:txBody>
                    <a:bodyPr/>
                    <a:lstStyle/>
                    <a:p>
                      <a:pPr marL="457200" marR="0" lvl="0" indent="-323850" algn="l" rtl="0">
                        <a:lnSpc>
                          <a:spcPct val="100000"/>
                        </a:lnSpc>
                        <a:spcBef>
                          <a:spcPts val="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With input from the field, VDOE will develop a site quality profile prototype to include information about completion of required activities, performance on measurements (i.e. practice rating results), improvement progress and other topics of interest to families and the general public to better prepare sites for the information that will be shared following the practice years.</a:t>
                      </a:r>
                      <a:endParaRPr sz="1500" u="none" strike="noStrike" cap="none">
                        <a:solidFill>
                          <a:schemeClr val="dk1"/>
                        </a:solidFill>
                        <a:latin typeface="Trebuchet MS"/>
                        <a:ea typeface="Trebuchet MS"/>
                        <a:cs typeface="Trebuchet MS"/>
                        <a:sym typeface="Trebuchet MS"/>
                      </a:endParaRPr>
                    </a:p>
                    <a:p>
                      <a:pPr marL="914400" marR="0" lvl="1"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Site Quality Profiles for Practice Year 2 would be shared privately with site administrators in the fall of 2023 (not posted publicly)</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Feedback from the practice year site quality profile prototype will inform the development of the public site quality profiles, to be shared in the fall of 2024. </a:t>
                      </a:r>
                      <a:endParaRPr sz="15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943" name="Google Shape;943;p37"/>
          <p:cNvSpPr/>
          <p:nvPr/>
        </p:nvSpPr>
        <p:spPr>
          <a:xfrm>
            <a:off x="726450" y="249825"/>
            <a:ext cx="828900" cy="689100"/>
          </a:xfrm>
          <a:prstGeom prst="homePlate">
            <a:avLst>
              <a:gd name="adj"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5</a:t>
            </a:r>
            <a:endParaRPr sz="2700" b="1" i="0" u="none" strike="noStrike" cap="none">
              <a:solidFill>
                <a:schemeClr val="lt1"/>
              </a:solidFill>
              <a:latin typeface="Trebuchet MS"/>
              <a:ea typeface="Trebuchet MS"/>
              <a:cs typeface="Trebuchet MS"/>
              <a:sym typeface="Trebuchet MS"/>
            </a:endParaRPr>
          </a:p>
        </p:txBody>
      </p:sp>
      <p:sp>
        <p:nvSpPr>
          <p:cNvPr id="944" name="Google Shape;944;p37"/>
          <p:cNvSpPr txBox="1"/>
          <p:nvPr/>
        </p:nvSpPr>
        <p:spPr>
          <a:xfrm>
            <a:off x="532575" y="4765100"/>
            <a:ext cx="193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37"/>
          <p:cNvSpPr txBox="1"/>
          <p:nvPr/>
        </p:nvSpPr>
        <p:spPr>
          <a:xfrm>
            <a:off x="532575" y="4596750"/>
            <a:ext cx="6863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0" i="1" u="none" strike="noStrike" cap="none">
                <a:solidFill>
                  <a:schemeClr val="dk1"/>
                </a:solidFill>
                <a:latin typeface="Trebuchet MS"/>
                <a:ea typeface="Trebuchet MS"/>
                <a:cs typeface="Trebuchet MS"/>
                <a:sym typeface="Trebuchet MS"/>
              </a:rPr>
              <a:t>See appendix slides for additional details regarding eligibility for Practice Year 2 rating</a:t>
            </a:r>
            <a:endParaRPr sz="1200" b="0" i="1"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
          <p:cNvSpPr txBox="1">
            <a:spLocks noGrp="1"/>
          </p:cNvSpPr>
          <p:nvPr>
            <p:ph type="title"/>
          </p:nvPr>
        </p:nvSpPr>
        <p:spPr>
          <a:xfrm>
            <a:off x="565475" y="3406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400"/>
              <a:buFont typeface="Arial"/>
              <a:buNone/>
            </a:pPr>
            <a:r>
              <a:rPr lang="en" sz="3000">
                <a:solidFill>
                  <a:srgbClr val="C22536"/>
                </a:solidFill>
              </a:rPr>
              <a:t>Objectives</a:t>
            </a:r>
            <a:endParaRPr sz="3000">
              <a:solidFill>
                <a:srgbClr val="C22536"/>
              </a:solidFill>
            </a:endParaRPr>
          </a:p>
          <a:p>
            <a:pPr marL="0" lvl="0" indent="0" algn="l" rtl="0">
              <a:lnSpc>
                <a:spcPct val="90000"/>
              </a:lnSpc>
              <a:spcBef>
                <a:spcPts val="0"/>
              </a:spcBef>
              <a:spcAft>
                <a:spcPts val="0"/>
              </a:spcAft>
              <a:buSzPts val="1400"/>
              <a:buNone/>
            </a:pPr>
            <a:endParaRPr sz="3000">
              <a:solidFill>
                <a:srgbClr val="CC0000"/>
              </a:solidFill>
            </a:endParaRPr>
          </a:p>
        </p:txBody>
      </p:sp>
      <p:sp>
        <p:nvSpPr>
          <p:cNvPr id="574" name="Google Shape;574;p2"/>
          <p:cNvSpPr txBox="1">
            <a:spLocks noGrp="1"/>
          </p:cNvSpPr>
          <p:nvPr>
            <p:ph type="body" idx="1"/>
          </p:nvPr>
        </p:nvSpPr>
        <p:spPr>
          <a:xfrm>
            <a:off x="628650" y="1025825"/>
            <a:ext cx="80886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700" b="1">
                <a:solidFill>
                  <a:schemeClr val="dk1"/>
                </a:solidFill>
                <a:latin typeface="Trebuchet MS"/>
                <a:ea typeface="Trebuchet MS"/>
                <a:cs typeface="Trebuchet MS"/>
                <a:sym typeface="Trebuchet MS"/>
              </a:rPr>
              <a:t>During today’s meeting, </a:t>
            </a:r>
            <a:r>
              <a:rPr lang="en" sz="1700" b="1"/>
              <a:t>ECAC members </a:t>
            </a:r>
            <a:r>
              <a:rPr lang="en" sz="1700" b="1">
                <a:solidFill>
                  <a:schemeClr val="dk1"/>
                </a:solidFill>
                <a:latin typeface="Trebuchet MS"/>
                <a:ea typeface="Trebuchet MS"/>
                <a:cs typeface="Trebuchet MS"/>
                <a:sym typeface="Trebuchet MS"/>
              </a:rPr>
              <a:t>will: </a:t>
            </a:r>
            <a:endParaRPr sz="1700" b="1">
              <a:solidFill>
                <a:schemeClr val="dk1"/>
              </a:solidFill>
              <a:latin typeface="Trebuchet MS"/>
              <a:ea typeface="Trebuchet MS"/>
              <a:cs typeface="Trebuchet MS"/>
              <a:sym typeface="Trebuchet MS"/>
            </a:endParaRPr>
          </a:p>
          <a:p>
            <a:pPr marL="457200" marR="0" lvl="0" indent="-336550" algn="l" rtl="0">
              <a:lnSpc>
                <a:spcPct val="100000"/>
              </a:lnSpc>
              <a:spcBef>
                <a:spcPts val="0"/>
              </a:spcBef>
              <a:spcAft>
                <a:spcPts val="0"/>
              </a:spcAft>
              <a:buClr>
                <a:schemeClr val="dk1"/>
              </a:buClr>
              <a:buSzPts val="1700"/>
              <a:buFont typeface="Trebuchet MS"/>
              <a:buChar char="•"/>
            </a:pPr>
            <a:r>
              <a:rPr lang="en" sz="1700">
                <a:solidFill>
                  <a:schemeClr val="dk1"/>
                </a:solidFill>
                <a:latin typeface="Trebuchet MS"/>
                <a:ea typeface="Trebuchet MS"/>
                <a:cs typeface="Trebuchet MS"/>
                <a:sym typeface="Trebuchet MS"/>
              </a:rPr>
              <a:t>Review purpose</a:t>
            </a:r>
            <a:r>
              <a:rPr lang="en" sz="1700"/>
              <a:t> and goals of the </a:t>
            </a:r>
            <a:r>
              <a:rPr lang="en" sz="1700" u="sng">
                <a:solidFill>
                  <a:schemeClr val="hlink"/>
                </a:solidFill>
                <a:hlinkClick r:id="rId3"/>
              </a:rPr>
              <a:t>Virginia Quality Birth to Five System (VQB5)</a:t>
            </a:r>
            <a:endParaRPr sz="1700"/>
          </a:p>
          <a:p>
            <a:pPr marL="457200" marR="0" lvl="0" indent="-336550" algn="l" rtl="0">
              <a:lnSpc>
                <a:spcPct val="100000"/>
              </a:lnSpc>
              <a:spcBef>
                <a:spcPts val="0"/>
              </a:spcBef>
              <a:spcAft>
                <a:spcPts val="0"/>
              </a:spcAft>
              <a:buClr>
                <a:schemeClr val="dk1"/>
              </a:buClr>
              <a:buSzPts val="1700"/>
              <a:buFont typeface="Trebuchet MS"/>
              <a:buChar char="•"/>
            </a:pPr>
            <a:r>
              <a:rPr lang="en" sz="1700"/>
              <a:t>Receive an update on Practice Year 1 of VQB5 </a:t>
            </a:r>
            <a:endParaRPr sz="1700"/>
          </a:p>
          <a:p>
            <a:pPr marL="457200" lvl="0" indent="-336550" algn="l" rtl="0">
              <a:lnSpc>
                <a:spcPct val="100000"/>
              </a:lnSpc>
              <a:spcBef>
                <a:spcPts val="0"/>
              </a:spcBef>
              <a:spcAft>
                <a:spcPts val="0"/>
              </a:spcAft>
              <a:buSzPts val="1700"/>
              <a:buFont typeface="Trebuchet MS"/>
              <a:buChar char="•"/>
            </a:pPr>
            <a:r>
              <a:rPr lang="en" sz="1700"/>
              <a:t>Learn about the proposed plans and enhancements for Practice Year 2 </a:t>
            </a:r>
            <a:endParaRPr sz="1700"/>
          </a:p>
          <a:p>
            <a:pPr marL="457200" lvl="0" indent="-336550" algn="l" rtl="0">
              <a:lnSpc>
                <a:spcPct val="100000"/>
              </a:lnSpc>
              <a:spcBef>
                <a:spcPts val="0"/>
              </a:spcBef>
              <a:spcAft>
                <a:spcPts val="0"/>
              </a:spcAft>
              <a:buSzPts val="1700"/>
              <a:buFont typeface="Trebuchet MS"/>
              <a:buChar char="•"/>
            </a:pPr>
            <a:r>
              <a:rPr lang="en" sz="1700"/>
              <a:t>Provide feedback and recommendations on the draft proposal to be shared with the Board of Education in April. </a:t>
            </a:r>
            <a:endParaRPr sz="1700"/>
          </a:p>
          <a:p>
            <a:pPr marL="457200" lvl="0" indent="0" algn="l" rtl="0">
              <a:lnSpc>
                <a:spcPct val="100000"/>
              </a:lnSpc>
              <a:spcBef>
                <a:spcPts val="0"/>
              </a:spcBef>
              <a:spcAft>
                <a:spcPts val="0"/>
              </a:spcAft>
              <a:buSzPts val="1400"/>
              <a:buNone/>
            </a:pPr>
            <a:endParaRPr sz="1700"/>
          </a:p>
          <a:p>
            <a:pPr marL="0" marR="0" lvl="0" indent="0" algn="l" rtl="0">
              <a:lnSpc>
                <a:spcPct val="100000"/>
              </a:lnSpc>
              <a:spcBef>
                <a:spcPts val="0"/>
              </a:spcBef>
              <a:spcAft>
                <a:spcPts val="0"/>
              </a:spcAft>
              <a:buClr>
                <a:schemeClr val="dk1"/>
              </a:buClr>
              <a:buSzPts val="1100"/>
              <a:buFont typeface="Arial"/>
              <a:buNone/>
            </a:pPr>
            <a:r>
              <a:rPr lang="en" sz="1700" b="1"/>
              <a:t>Order of topics</a:t>
            </a:r>
            <a:r>
              <a:rPr lang="en" sz="1700" b="1">
                <a:solidFill>
                  <a:schemeClr val="dk1"/>
                </a:solidFill>
                <a:latin typeface="Trebuchet MS"/>
                <a:ea typeface="Trebuchet MS"/>
                <a:cs typeface="Trebuchet MS"/>
                <a:sym typeface="Trebuchet MS"/>
              </a:rPr>
              <a:t>: </a:t>
            </a:r>
            <a:endParaRPr sz="1700" b="1">
              <a:solidFill>
                <a:schemeClr val="dk1"/>
              </a:solidFill>
              <a:latin typeface="Trebuchet MS"/>
              <a:ea typeface="Trebuchet MS"/>
              <a:cs typeface="Trebuchet MS"/>
              <a:sym typeface="Trebuchet MS"/>
            </a:endParaRPr>
          </a:p>
          <a:p>
            <a:pPr marL="457200" lvl="0" indent="-336550" algn="l" rtl="0">
              <a:lnSpc>
                <a:spcPct val="100000"/>
              </a:lnSpc>
              <a:spcBef>
                <a:spcPts val="0"/>
              </a:spcBef>
              <a:spcAft>
                <a:spcPts val="0"/>
              </a:spcAft>
              <a:buSzPts val="1700"/>
              <a:buFont typeface="Trebuchet MS"/>
              <a:buChar char="•"/>
            </a:pPr>
            <a:r>
              <a:rPr lang="en" sz="1700"/>
              <a:t>Vision and Overview of VQB5</a:t>
            </a:r>
            <a:endParaRPr sz="1700"/>
          </a:p>
          <a:p>
            <a:pPr marL="457200" lvl="0" indent="-336550" algn="l" rtl="0">
              <a:lnSpc>
                <a:spcPct val="100000"/>
              </a:lnSpc>
              <a:spcBef>
                <a:spcPts val="0"/>
              </a:spcBef>
              <a:spcAft>
                <a:spcPts val="0"/>
              </a:spcAft>
              <a:buSzPts val="1700"/>
              <a:buFont typeface="Trebuchet MS"/>
              <a:buChar char="•"/>
            </a:pPr>
            <a:r>
              <a:rPr lang="en" sz="1700"/>
              <a:t>Practice Year 1 (2021-2022) Progress Update </a:t>
            </a:r>
            <a:endParaRPr sz="1700"/>
          </a:p>
          <a:p>
            <a:pPr marL="457200" lvl="0" indent="-336550" algn="l" rtl="0">
              <a:lnSpc>
                <a:spcPct val="100000"/>
              </a:lnSpc>
              <a:spcBef>
                <a:spcPts val="0"/>
              </a:spcBef>
              <a:spcAft>
                <a:spcPts val="0"/>
              </a:spcAft>
              <a:buClr>
                <a:schemeClr val="dk1"/>
              </a:buClr>
              <a:buSzPts val="1700"/>
              <a:buChar char="•"/>
            </a:pPr>
            <a:r>
              <a:rPr lang="en" sz="1700"/>
              <a:t>Practice Year 2 (2022-2023) Plans and Enhancements </a:t>
            </a:r>
            <a:endParaRPr sz="1700"/>
          </a:p>
          <a:p>
            <a:pPr marL="457200" lvl="0" indent="-336550" algn="l" rtl="0">
              <a:lnSpc>
                <a:spcPct val="100000"/>
              </a:lnSpc>
              <a:spcBef>
                <a:spcPts val="0"/>
              </a:spcBef>
              <a:spcAft>
                <a:spcPts val="0"/>
              </a:spcAft>
              <a:buClr>
                <a:schemeClr val="dk1"/>
              </a:buClr>
              <a:buSzPts val="1700"/>
              <a:buChar char="•"/>
            </a:pPr>
            <a:r>
              <a:rPr lang="en" sz="1700"/>
              <a:t>Next Steps - Preparing for Practice Year 2</a:t>
            </a:r>
            <a:endParaRPr sz="1700"/>
          </a:p>
          <a:p>
            <a:pPr marL="457200" lvl="0" indent="-336550" algn="l" rtl="0">
              <a:lnSpc>
                <a:spcPct val="100000"/>
              </a:lnSpc>
              <a:spcBef>
                <a:spcPts val="0"/>
              </a:spcBef>
              <a:spcAft>
                <a:spcPts val="0"/>
              </a:spcAft>
              <a:buClr>
                <a:schemeClr val="dk1"/>
              </a:buClr>
              <a:buSzPts val="1700"/>
              <a:buChar char="•"/>
            </a:pPr>
            <a:r>
              <a:rPr lang="en" sz="1700"/>
              <a:t>Questions and Discussion</a:t>
            </a:r>
            <a:endParaRPr sz="1700"/>
          </a:p>
          <a:p>
            <a:pPr marL="0" lvl="0" indent="0" algn="l" rtl="0">
              <a:lnSpc>
                <a:spcPct val="90000"/>
              </a:lnSpc>
              <a:spcBef>
                <a:spcPts val="800"/>
              </a:spcBef>
              <a:spcAft>
                <a:spcPts val="0"/>
              </a:spcAft>
              <a:buSzPts val="1400"/>
              <a:buNone/>
            </a:pPr>
            <a:endParaRPr sz="1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38"/>
          <p:cNvSpPr txBox="1">
            <a:spLocks noGrp="1"/>
          </p:cNvSpPr>
          <p:nvPr>
            <p:ph type="title"/>
          </p:nvPr>
        </p:nvSpPr>
        <p:spPr>
          <a:xfrm>
            <a:off x="1695450" y="167200"/>
            <a:ext cx="68199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solidFill>
                  <a:srgbClr val="CC0000"/>
                </a:solidFill>
                <a:latin typeface="Trebuchet MS"/>
                <a:ea typeface="Trebuchet MS"/>
                <a:cs typeface="Trebuchet MS"/>
                <a:sym typeface="Trebuchet MS"/>
              </a:rPr>
              <a:t>Improve LinkB5 User Experience</a:t>
            </a:r>
            <a:endParaRPr sz="3600">
              <a:solidFill>
                <a:srgbClr val="CC0000"/>
              </a:solidFill>
              <a:latin typeface="Trebuchet MS"/>
              <a:ea typeface="Trebuchet MS"/>
              <a:cs typeface="Trebuchet MS"/>
              <a:sym typeface="Trebuchet MS"/>
            </a:endParaRPr>
          </a:p>
        </p:txBody>
      </p:sp>
      <p:sp>
        <p:nvSpPr>
          <p:cNvPr id="951" name="Google Shape;951;p38"/>
          <p:cNvSpPr txBox="1">
            <a:spLocks noGrp="1"/>
          </p:cNvSpPr>
          <p:nvPr>
            <p:ph type="body" idx="1"/>
          </p:nvPr>
        </p:nvSpPr>
        <p:spPr>
          <a:xfrm>
            <a:off x="628650" y="1009001"/>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a:solidFill>
                  <a:schemeClr val="dk1"/>
                </a:solidFill>
                <a:latin typeface="Trebuchet MS"/>
                <a:ea typeface="Trebuchet MS"/>
                <a:cs typeface="Trebuchet MS"/>
                <a:sym typeface="Trebuchet MS"/>
              </a:rPr>
              <a:t>Here is how we are responding to feedback from the field to ensure all users in LinkB5 data portal have a positive experience entering and using VQB5 data.</a:t>
            </a:r>
            <a:endParaRPr sz="1700">
              <a:solidFill>
                <a:schemeClr val="dk1"/>
              </a:solidFill>
              <a:latin typeface="Trebuchet MS"/>
              <a:ea typeface="Trebuchet MS"/>
              <a:cs typeface="Trebuchet MS"/>
              <a:sym typeface="Trebuchet MS"/>
            </a:endParaRPr>
          </a:p>
        </p:txBody>
      </p:sp>
      <p:graphicFrame>
        <p:nvGraphicFramePr>
          <p:cNvPr id="952" name="Google Shape;952;p38"/>
          <p:cNvGraphicFramePr/>
          <p:nvPr/>
        </p:nvGraphicFramePr>
        <p:xfrm>
          <a:off x="628650" y="1759075"/>
          <a:ext cx="7461275" cy="2575500"/>
        </p:xfrm>
        <a:graphic>
          <a:graphicData uri="http://schemas.openxmlformats.org/drawingml/2006/table">
            <a:tbl>
              <a:tblPr>
                <a:noFill/>
                <a:tableStyleId>{CA395592-C8F0-413D-82BD-E2093F3454B2}</a:tableStyleId>
              </a:tblPr>
              <a:tblGrid>
                <a:gridCol w="7461275">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700"/>
                        <a:buFont typeface="Arial"/>
                        <a:buNone/>
                      </a:pPr>
                      <a:r>
                        <a:rPr lang="en" sz="1700" u="none" strike="noStrike" cap="none">
                          <a:solidFill>
                            <a:srgbClr val="FFFFFF"/>
                          </a:solidFill>
                          <a:latin typeface="Trebuchet MS"/>
                          <a:ea typeface="Trebuchet MS"/>
                          <a:cs typeface="Trebuchet MS"/>
                          <a:sym typeface="Trebuchet MS"/>
                        </a:rPr>
                        <a:t>Practice Year 2 Enhancements </a:t>
                      </a:r>
                      <a:endParaRPr sz="1700" u="none" strike="noStrike" cap="none">
                        <a:solidFill>
                          <a:srgbClr val="FFFFFF"/>
                        </a:solidFill>
                        <a:latin typeface="Trebuchet MS"/>
                        <a:ea typeface="Trebuchet MS"/>
                        <a:cs typeface="Trebuchet MS"/>
                        <a:sym typeface="Trebuchet MS"/>
                      </a:endParaRPr>
                    </a:p>
                  </a:txBody>
                  <a:tcPr marL="91425" marR="91425" marT="91425" marB="91425">
                    <a:solidFill>
                      <a:srgbClr val="C22536"/>
                    </a:solidFill>
                  </a:tcPr>
                </a:tc>
                <a:extLst>
                  <a:ext uri="{0D108BD9-81ED-4DB2-BD59-A6C34878D82A}">
                    <a16:rowId xmlns:a16="http://schemas.microsoft.com/office/drawing/2014/main" val="10000"/>
                  </a:ext>
                </a:extLst>
              </a:tr>
              <a:tr h="777200">
                <a:tc>
                  <a:txBody>
                    <a:bodyPr/>
                    <a:lstStyle/>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When LinkB5 opens for registration in August 2022, Ready Regions will be represented in the online data portal. </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The windows for fall and spring CLASS score data entry will align with the observation windows.</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Users can have multiple roles within one user-account.</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New user dashboards and upgrades to improve system navigation, data entry, and user experience.</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Hotline support will continue to increase to support more users.</a:t>
                      </a:r>
                      <a:endParaRPr sz="16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953" name="Google Shape;953;p38"/>
          <p:cNvSpPr/>
          <p:nvPr/>
        </p:nvSpPr>
        <p:spPr>
          <a:xfrm>
            <a:off x="783600" y="319900"/>
            <a:ext cx="828900" cy="689100"/>
          </a:xfrm>
          <a:prstGeom prst="homePlate">
            <a:avLst>
              <a:gd name="adj"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6</a:t>
            </a:r>
            <a:endParaRPr sz="2700" b="1" i="0" u="none" strike="noStrike" cap="none">
              <a:solidFill>
                <a:schemeClr val="lt1"/>
              </a:solidFill>
              <a:latin typeface="Trebuchet MS"/>
              <a:ea typeface="Trebuchet MS"/>
              <a:cs typeface="Trebuchet MS"/>
              <a:sym typeface="Trebuchet MS"/>
            </a:endParaRPr>
          </a:p>
        </p:txBody>
      </p:sp>
      <p:sp>
        <p:nvSpPr>
          <p:cNvPr id="954" name="Google Shape;954;p38"/>
          <p:cNvSpPr txBox="1"/>
          <p:nvPr/>
        </p:nvSpPr>
        <p:spPr>
          <a:xfrm>
            <a:off x="628650" y="4537000"/>
            <a:ext cx="5606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Trebuchet MS"/>
                <a:ea typeface="Trebuchet MS"/>
                <a:cs typeface="Trebuchet MS"/>
                <a:sym typeface="Trebuchet MS"/>
              </a:rPr>
              <a:t>Information about LinkB5 can be found on the </a:t>
            </a:r>
            <a:r>
              <a:rPr lang="en" sz="1200" b="0" i="1" u="sng" strike="noStrike" cap="none">
                <a:solidFill>
                  <a:srgbClr val="B02C20"/>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LinkB5 Resources website</a:t>
            </a:r>
            <a:endParaRPr sz="1200" b="0" i="1" u="none" strike="noStrike" cap="none">
              <a:solidFill>
                <a:srgbClr val="B02C20"/>
              </a:solidFill>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9"/>
          <p:cNvSpPr txBox="1">
            <a:spLocks noGrp="1"/>
          </p:cNvSpPr>
          <p:nvPr>
            <p:ph type="title"/>
          </p:nvPr>
        </p:nvSpPr>
        <p:spPr>
          <a:xfrm>
            <a:off x="1543050" y="319900"/>
            <a:ext cx="69723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solidFill>
                  <a:srgbClr val="CC0000"/>
                </a:solidFill>
                <a:latin typeface="Trebuchet MS"/>
                <a:ea typeface="Trebuchet MS"/>
                <a:cs typeface="Trebuchet MS"/>
                <a:sym typeface="Trebuchet MS"/>
              </a:rPr>
              <a:t>Develop a Structured Process to Address Unique Situations</a:t>
            </a:r>
            <a:endParaRPr sz="3600">
              <a:solidFill>
                <a:srgbClr val="CC0000"/>
              </a:solidFill>
              <a:latin typeface="Trebuchet MS"/>
              <a:ea typeface="Trebuchet MS"/>
              <a:cs typeface="Trebuchet MS"/>
              <a:sym typeface="Trebuchet MS"/>
            </a:endParaRPr>
          </a:p>
        </p:txBody>
      </p:sp>
      <p:sp>
        <p:nvSpPr>
          <p:cNvPr id="960" name="Google Shape;960;p39"/>
          <p:cNvSpPr txBox="1">
            <a:spLocks noGrp="1"/>
          </p:cNvSpPr>
          <p:nvPr>
            <p:ph type="body" idx="1"/>
          </p:nvPr>
        </p:nvSpPr>
        <p:spPr>
          <a:xfrm>
            <a:off x="628650" y="1170376"/>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a:solidFill>
                  <a:schemeClr val="dk1"/>
                </a:solidFill>
                <a:latin typeface="Trebuchet MS"/>
                <a:ea typeface="Trebuchet MS"/>
                <a:cs typeface="Trebuchet MS"/>
                <a:sym typeface="Trebuchet MS"/>
              </a:rPr>
              <a:t>Here is how we are responding to feedback from the field to address unique situations related to VQB5 required activities. </a:t>
            </a:r>
            <a:endParaRPr sz="1700">
              <a:solidFill>
                <a:schemeClr val="dk1"/>
              </a:solidFill>
              <a:latin typeface="Trebuchet MS"/>
              <a:ea typeface="Trebuchet MS"/>
              <a:cs typeface="Trebuchet MS"/>
              <a:sym typeface="Trebuchet MS"/>
            </a:endParaRPr>
          </a:p>
        </p:txBody>
      </p:sp>
      <p:graphicFrame>
        <p:nvGraphicFramePr>
          <p:cNvPr id="961" name="Google Shape;961;p39"/>
          <p:cNvGraphicFramePr/>
          <p:nvPr/>
        </p:nvGraphicFramePr>
        <p:xfrm>
          <a:off x="726450" y="2063875"/>
          <a:ext cx="7461275" cy="2272732"/>
        </p:xfrm>
        <a:graphic>
          <a:graphicData uri="http://schemas.openxmlformats.org/drawingml/2006/table">
            <a:tbl>
              <a:tblPr>
                <a:noFill/>
                <a:tableStyleId>{CA395592-C8F0-413D-82BD-E2093F3454B2}</a:tableStyleId>
              </a:tblPr>
              <a:tblGrid>
                <a:gridCol w="7461275">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rgbClr val="C22536"/>
                    </a:solidFill>
                  </a:tcPr>
                </a:tc>
                <a:extLst>
                  <a:ext uri="{0D108BD9-81ED-4DB2-BD59-A6C34878D82A}">
                    <a16:rowId xmlns:a16="http://schemas.microsoft.com/office/drawing/2014/main" val="10000"/>
                  </a:ext>
                </a:extLst>
              </a:tr>
              <a:tr h="777200">
                <a:tc>
                  <a:txBody>
                    <a:bodyPr/>
                    <a:lstStyle/>
                    <a:p>
                      <a:pPr marL="457200" marR="0" lvl="0" indent="-330200" algn="l" rtl="0">
                        <a:lnSpc>
                          <a:spcPct val="90000"/>
                        </a:lnSpc>
                        <a:spcBef>
                          <a:spcPts val="0"/>
                        </a:spcBef>
                        <a:spcAft>
                          <a:spcPts val="0"/>
                        </a:spcAft>
                        <a:buClr>
                          <a:srgbClr val="202124"/>
                        </a:buClr>
                        <a:buSzPts val="1600"/>
                        <a:buFont typeface="Noto Sans Symbols"/>
                        <a:buChar char="⮚"/>
                      </a:pPr>
                      <a:r>
                        <a:rPr lang="en" sz="1600" u="none" strike="noStrike" cap="none">
                          <a:solidFill>
                            <a:srgbClr val="202124"/>
                          </a:solidFill>
                          <a:highlight>
                            <a:srgbClr val="FFFFFF"/>
                          </a:highlight>
                          <a:latin typeface="Trebuchet MS"/>
                          <a:ea typeface="Trebuchet MS"/>
                          <a:cs typeface="Trebuchet MS"/>
                          <a:sym typeface="Trebuchet MS"/>
                        </a:rPr>
                        <a:t>VDOE will provide a structured process for programs to request a review of a decision related to site/classroom eligibility, observation results, curriculum approval, practice rating or other applicable topics.</a:t>
                      </a:r>
                      <a:endParaRPr sz="1600" u="none" strike="noStrike" cap="none">
                        <a:solidFill>
                          <a:srgbClr val="202124"/>
                        </a:solidFill>
                        <a:highlight>
                          <a:srgbClr val="FFFFFF"/>
                        </a:highlight>
                        <a:latin typeface="Trebuchet MS"/>
                        <a:ea typeface="Trebuchet MS"/>
                        <a:cs typeface="Trebuchet MS"/>
                        <a:sym typeface="Trebuchet MS"/>
                      </a:endParaRPr>
                    </a:p>
                    <a:p>
                      <a:pPr marL="457200" marR="0" lvl="0" indent="-330200" algn="l" rtl="0">
                        <a:lnSpc>
                          <a:spcPct val="90000"/>
                        </a:lnSpc>
                        <a:spcBef>
                          <a:spcPts val="1000"/>
                        </a:spcBef>
                        <a:spcAft>
                          <a:spcPts val="0"/>
                        </a:spcAft>
                        <a:buClr>
                          <a:srgbClr val="202124"/>
                        </a:buClr>
                        <a:buSzPts val="1600"/>
                        <a:buFont typeface="Noto Sans Symbols"/>
                        <a:buChar char="⮚"/>
                      </a:pPr>
                      <a:r>
                        <a:rPr lang="en" sz="1600" u="none" strike="noStrike" cap="none">
                          <a:solidFill>
                            <a:srgbClr val="202124"/>
                          </a:solidFill>
                          <a:highlight>
                            <a:srgbClr val="FFFFFF"/>
                          </a:highlight>
                          <a:latin typeface="Trebuchet MS"/>
                          <a:ea typeface="Trebuchet MS"/>
                          <a:cs typeface="Trebuchet MS"/>
                          <a:sym typeface="Trebuchet MS"/>
                        </a:rPr>
                        <a:t>Information gathered during Practice Year 2 will help document the frequency and types of requests to inform the development of future guidelines and procedures, including the development of a formal appeals process in future years. </a:t>
                      </a:r>
                      <a:endParaRPr sz="1600" u="none" strike="noStrike" cap="none">
                        <a:solidFill>
                          <a:srgbClr val="202124"/>
                        </a:solidFill>
                        <a:highlight>
                          <a:srgbClr val="FFFFFF"/>
                        </a:highlight>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962" name="Google Shape;962;p39"/>
          <p:cNvSpPr/>
          <p:nvPr/>
        </p:nvSpPr>
        <p:spPr>
          <a:xfrm>
            <a:off x="628650" y="472600"/>
            <a:ext cx="828900" cy="689100"/>
          </a:xfrm>
          <a:prstGeom prst="homePlate">
            <a:avLst>
              <a:gd name="adj"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7</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40"/>
          <p:cNvSpPr txBox="1">
            <a:spLocks noGrp="1"/>
          </p:cNvSpPr>
          <p:nvPr>
            <p:ph type="title"/>
          </p:nvPr>
        </p:nvSpPr>
        <p:spPr>
          <a:xfrm>
            <a:off x="311700" y="225950"/>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Enhancements for 2022-2023</a:t>
            </a:r>
            <a:endParaRPr sz="3000"/>
          </a:p>
        </p:txBody>
      </p:sp>
      <p:grpSp>
        <p:nvGrpSpPr>
          <p:cNvPr id="968" name="Google Shape;968;p40"/>
          <p:cNvGrpSpPr/>
          <p:nvPr/>
        </p:nvGrpSpPr>
        <p:grpSpPr>
          <a:xfrm>
            <a:off x="1132841" y="2968096"/>
            <a:ext cx="6028288" cy="414996"/>
            <a:chOff x="1593000" y="2322568"/>
            <a:chExt cx="5957984" cy="643504"/>
          </a:xfrm>
        </p:grpSpPr>
        <p:sp>
          <p:nvSpPr>
            <p:cNvPr id="969" name="Google Shape;969;p40"/>
            <p:cNvSpPr/>
            <p:nvPr/>
          </p:nvSpPr>
          <p:spPr>
            <a:xfrm>
              <a:off x="4235684" y="2322572"/>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70" name="Google Shape;970;p4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71" name="Google Shape;971;p4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72" name="Google Shape;972;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PRACTICE RATINGS</a:t>
              </a:r>
              <a:endParaRPr sz="1200" b="0" i="0" u="none" strike="noStrike" cap="none">
                <a:solidFill>
                  <a:srgbClr val="FFFFFF"/>
                </a:solidFill>
                <a:latin typeface="Trebuchet MS"/>
                <a:ea typeface="Trebuchet MS"/>
                <a:cs typeface="Trebuchet MS"/>
                <a:sym typeface="Trebuchet MS"/>
              </a:endParaRPr>
            </a:p>
          </p:txBody>
        </p:sp>
        <p:sp>
          <p:nvSpPr>
            <p:cNvPr id="973" name="Google Shape;973;p4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74" name="Google Shape;974;p40"/>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5</a:t>
              </a:r>
              <a:endParaRPr sz="2800" b="0" i="0" u="none" strike="noStrike" cap="none">
                <a:solidFill>
                  <a:srgbClr val="FFFFFF"/>
                </a:solidFill>
                <a:latin typeface="Trebuchet MS"/>
                <a:ea typeface="Trebuchet MS"/>
                <a:cs typeface="Trebuchet MS"/>
                <a:sym typeface="Trebuchet MS"/>
              </a:endParaRPr>
            </a:p>
          </p:txBody>
        </p:sp>
        <p:sp>
          <p:nvSpPr>
            <p:cNvPr id="975" name="Google Shape;975;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Pilot a Site Level Quality Profile</a:t>
              </a:r>
              <a:endParaRPr sz="1000" b="1" i="0" u="none" strike="noStrike" cap="none">
                <a:solidFill>
                  <a:srgbClr val="A72A1E"/>
                </a:solidFill>
                <a:latin typeface="Trebuchet MS"/>
                <a:ea typeface="Trebuchet MS"/>
                <a:cs typeface="Trebuchet MS"/>
                <a:sym typeface="Trebuchet MS"/>
              </a:endParaRPr>
            </a:p>
          </p:txBody>
        </p:sp>
      </p:grpSp>
      <p:grpSp>
        <p:nvGrpSpPr>
          <p:cNvPr id="976" name="Google Shape;976;p40"/>
          <p:cNvGrpSpPr/>
          <p:nvPr/>
        </p:nvGrpSpPr>
        <p:grpSpPr>
          <a:xfrm>
            <a:off x="1132841" y="2545777"/>
            <a:ext cx="6028288" cy="414998"/>
            <a:chOff x="1593000" y="2322568"/>
            <a:chExt cx="5957984" cy="643507"/>
          </a:xfrm>
        </p:grpSpPr>
        <p:sp>
          <p:nvSpPr>
            <p:cNvPr id="977" name="Google Shape;977;p40"/>
            <p:cNvSpPr/>
            <p:nvPr/>
          </p:nvSpPr>
          <p:spPr>
            <a:xfrm>
              <a:off x="4235684" y="2322575"/>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78" name="Google Shape;978;p4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79" name="Google Shape;979;p4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80" name="Google Shape;980;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IMPROVEMENT SUPPORT</a:t>
              </a:r>
              <a:endParaRPr sz="1200" b="0" i="0" u="none" strike="noStrike" cap="none">
                <a:solidFill>
                  <a:srgbClr val="FFFFFF"/>
                </a:solidFill>
                <a:latin typeface="Trebuchet MS"/>
                <a:ea typeface="Trebuchet MS"/>
                <a:cs typeface="Trebuchet MS"/>
                <a:sym typeface="Trebuchet MS"/>
              </a:endParaRPr>
            </a:p>
          </p:txBody>
        </p:sp>
        <p:sp>
          <p:nvSpPr>
            <p:cNvPr id="981" name="Google Shape;981;p4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82" name="Google Shape;982;p40"/>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4</a:t>
              </a:r>
              <a:endParaRPr sz="2800" b="0" i="0" u="none" strike="noStrike" cap="none">
                <a:solidFill>
                  <a:srgbClr val="FFFFFF"/>
                </a:solidFill>
                <a:latin typeface="Trebuchet MS"/>
                <a:ea typeface="Trebuchet MS"/>
                <a:cs typeface="Trebuchet MS"/>
                <a:sym typeface="Trebuchet MS"/>
              </a:endParaRPr>
            </a:p>
          </p:txBody>
        </p:sp>
        <p:sp>
          <p:nvSpPr>
            <p:cNvPr id="983" name="Google Shape;983;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Prioritize VQB5 participants for Improvement Supports </a:t>
              </a:r>
              <a:endParaRPr sz="1000" b="1" i="0" u="none" strike="noStrike" cap="none">
                <a:solidFill>
                  <a:srgbClr val="A72A1E"/>
                </a:solidFill>
                <a:latin typeface="Trebuchet MS"/>
                <a:ea typeface="Trebuchet MS"/>
                <a:cs typeface="Trebuchet MS"/>
                <a:sym typeface="Trebuchet MS"/>
              </a:endParaRPr>
            </a:p>
          </p:txBody>
        </p:sp>
      </p:grpSp>
      <p:grpSp>
        <p:nvGrpSpPr>
          <p:cNvPr id="984" name="Google Shape;984;p40"/>
          <p:cNvGrpSpPr/>
          <p:nvPr/>
        </p:nvGrpSpPr>
        <p:grpSpPr>
          <a:xfrm>
            <a:off x="1132841" y="2123440"/>
            <a:ext cx="6028319" cy="414996"/>
            <a:chOff x="1593000" y="2322568"/>
            <a:chExt cx="5958014" cy="643504"/>
          </a:xfrm>
        </p:grpSpPr>
        <p:sp>
          <p:nvSpPr>
            <p:cNvPr id="985" name="Google Shape;985;p40"/>
            <p:cNvSpPr/>
            <p:nvPr/>
          </p:nvSpPr>
          <p:spPr>
            <a:xfrm>
              <a:off x="4223114" y="2322572"/>
              <a:ext cx="33279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86" name="Google Shape;986;p4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87" name="Google Shape;987;p4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88" name="Google Shape;988;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CURRICULUM</a:t>
              </a:r>
              <a:endParaRPr sz="1200" b="0" i="0" u="none" strike="noStrike" cap="none">
                <a:solidFill>
                  <a:srgbClr val="FFFFFF"/>
                </a:solidFill>
                <a:latin typeface="Trebuchet MS"/>
                <a:ea typeface="Trebuchet MS"/>
                <a:cs typeface="Trebuchet MS"/>
                <a:sym typeface="Trebuchet MS"/>
              </a:endParaRPr>
            </a:p>
          </p:txBody>
        </p:sp>
        <p:sp>
          <p:nvSpPr>
            <p:cNvPr id="989" name="Google Shape;989;p4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90" name="Google Shape;990;p40"/>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3</a:t>
              </a:r>
              <a:endParaRPr sz="2800" b="0" i="0" u="none" strike="noStrike" cap="none">
                <a:solidFill>
                  <a:srgbClr val="FFFFFF"/>
                </a:solidFill>
                <a:latin typeface="Trebuchet MS"/>
                <a:ea typeface="Trebuchet MS"/>
                <a:cs typeface="Trebuchet MS"/>
                <a:sym typeface="Trebuchet MS"/>
              </a:endParaRPr>
            </a:p>
          </p:txBody>
        </p:sp>
        <p:sp>
          <p:nvSpPr>
            <p:cNvPr id="991" name="Google Shape;991;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Increase support for accessing and using quality curriculum</a:t>
              </a:r>
              <a:endParaRPr sz="1000" b="1" i="0" u="none" strike="noStrike" cap="none">
                <a:solidFill>
                  <a:srgbClr val="A72A1E"/>
                </a:solidFill>
                <a:latin typeface="Trebuchet MS"/>
                <a:ea typeface="Trebuchet MS"/>
                <a:cs typeface="Trebuchet MS"/>
                <a:sym typeface="Trebuchet MS"/>
              </a:endParaRPr>
            </a:p>
          </p:txBody>
        </p:sp>
      </p:grpSp>
      <p:grpSp>
        <p:nvGrpSpPr>
          <p:cNvPr id="992" name="Google Shape;992;p40"/>
          <p:cNvGrpSpPr/>
          <p:nvPr/>
        </p:nvGrpSpPr>
        <p:grpSpPr>
          <a:xfrm>
            <a:off x="1132841" y="1701124"/>
            <a:ext cx="6028273" cy="414993"/>
            <a:chOff x="1593000" y="2322567"/>
            <a:chExt cx="5957969" cy="643500"/>
          </a:xfrm>
        </p:grpSpPr>
        <p:sp>
          <p:nvSpPr>
            <p:cNvPr id="993" name="Google Shape;993;p40"/>
            <p:cNvSpPr/>
            <p:nvPr/>
          </p:nvSpPr>
          <p:spPr>
            <a:xfrm>
              <a:off x="4241969" y="2322567"/>
              <a:ext cx="33090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94" name="Google Shape;994;p4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95" name="Google Shape;995;p4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96" name="Google Shape;996;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CLASS OBSERVATIONS</a:t>
              </a:r>
              <a:endParaRPr sz="1200" b="0" i="0" u="none" strike="noStrike" cap="none">
                <a:solidFill>
                  <a:srgbClr val="FFFFFF"/>
                </a:solidFill>
                <a:latin typeface="Trebuchet MS"/>
                <a:ea typeface="Trebuchet MS"/>
                <a:cs typeface="Trebuchet MS"/>
                <a:sym typeface="Trebuchet MS"/>
              </a:endParaRPr>
            </a:p>
          </p:txBody>
        </p:sp>
        <p:sp>
          <p:nvSpPr>
            <p:cNvPr id="997" name="Google Shape;997;p4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998" name="Google Shape;998;p40"/>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2</a:t>
              </a:r>
              <a:endParaRPr sz="2800" b="0" i="0" u="none" strike="noStrike" cap="none">
                <a:solidFill>
                  <a:srgbClr val="FFFFFF"/>
                </a:solidFill>
                <a:latin typeface="Trebuchet MS"/>
                <a:ea typeface="Trebuchet MS"/>
                <a:cs typeface="Trebuchet MS"/>
                <a:sym typeface="Trebuchet MS"/>
              </a:endParaRPr>
            </a:p>
          </p:txBody>
        </p:sp>
        <p:sp>
          <p:nvSpPr>
            <p:cNvPr id="999" name="Google Shape;999;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Ensure educators receive consistent observations and supportive feedback</a:t>
              </a:r>
              <a:endParaRPr sz="1000" b="1" i="0" u="none" strike="noStrike" cap="none">
                <a:solidFill>
                  <a:srgbClr val="A72A1E"/>
                </a:solidFill>
                <a:latin typeface="Trebuchet MS"/>
                <a:ea typeface="Trebuchet MS"/>
                <a:cs typeface="Trebuchet MS"/>
                <a:sym typeface="Trebuchet MS"/>
              </a:endParaRPr>
            </a:p>
          </p:txBody>
        </p:sp>
      </p:grpSp>
      <p:grpSp>
        <p:nvGrpSpPr>
          <p:cNvPr id="1000" name="Google Shape;1000;p40"/>
          <p:cNvGrpSpPr/>
          <p:nvPr/>
        </p:nvGrpSpPr>
        <p:grpSpPr>
          <a:xfrm>
            <a:off x="1132841" y="1278800"/>
            <a:ext cx="6028448" cy="415000"/>
            <a:chOff x="1593000" y="2322568"/>
            <a:chExt cx="5958142" cy="643510"/>
          </a:xfrm>
        </p:grpSpPr>
        <p:sp>
          <p:nvSpPr>
            <p:cNvPr id="1001" name="Google Shape;1001;p40"/>
            <p:cNvSpPr/>
            <p:nvPr/>
          </p:nvSpPr>
          <p:spPr>
            <a:xfrm>
              <a:off x="4232542" y="2322578"/>
              <a:ext cx="33186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02" name="Google Shape;1002;p4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03" name="Google Shape;1003;p4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04" name="Google Shape;1004;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PARTICIPATION</a:t>
              </a:r>
              <a:endParaRPr sz="1200" b="0" i="0" u="none" strike="noStrike" cap="none">
                <a:solidFill>
                  <a:srgbClr val="FFFFFF"/>
                </a:solidFill>
                <a:latin typeface="Trebuchet MS"/>
                <a:ea typeface="Trebuchet MS"/>
                <a:cs typeface="Trebuchet MS"/>
                <a:sym typeface="Trebuchet MS"/>
              </a:endParaRPr>
            </a:p>
          </p:txBody>
        </p:sp>
        <p:sp>
          <p:nvSpPr>
            <p:cNvPr id="1005" name="Google Shape;1005;p4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06" name="Google Shape;1006;p40"/>
            <p:cNvSpPr/>
            <p:nvPr/>
          </p:nvSpPr>
          <p:spPr>
            <a:xfrm>
              <a:off x="1593000" y="2322575"/>
              <a:ext cx="690000" cy="642600"/>
            </a:xfrm>
            <a:prstGeom prst="rect">
              <a:avLst/>
            </a:prstGeom>
            <a:solidFill>
              <a:srgbClr val="52525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FFFFFF"/>
                  </a:solidFill>
                  <a:latin typeface="Trebuchet MS"/>
                  <a:ea typeface="Trebuchet MS"/>
                  <a:cs typeface="Trebuchet MS"/>
                  <a:sym typeface="Trebuchet MS"/>
                </a:rPr>
                <a:t>1</a:t>
              </a:r>
              <a:endParaRPr sz="2600" b="0" i="0" u="none" strike="noStrike" cap="none">
                <a:solidFill>
                  <a:srgbClr val="FFFFFF"/>
                </a:solidFill>
                <a:latin typeface="Trebuchet MS"/>
                <a:ea typeface="Trebuchet MS"/>
                <a:cs typeface="Trebuchet MS"/>
                <a:sym typeface="Trebuchet MS"/>
              </a:endParaRPr>
            </a:p>
          </p:txBody>
        </p:sp>
        <p:sp>
          <p:nvSpPr>
            <p:cNvPr id="1007" name="Google Shape;1007;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Increase Participation of Publicly Funded programs</a:t>
              </a:r>
              <a:endParaRPr sz="1000" b="1" i="0" u="none" strike="noStrike" cap="none">
                <a:solidFill>
                  <a:srgbClr val="A72A1E"/>
                </a:solidFill>
                <a:latin typeface="Trebuchet MS"/>
                <a:ea typeface="Trebuchet MS"/>
                <a:cs typeface="Trebuchet MS"/>
                <a:sym typeface="Trebuchet MS"/>
              </a:endParaRPr>
            </a:p>
          </p:txBody>
        </p:sp>
      </p:grpSp>
      <p:grpSp>
        <p:nvGrpSpPr>
          <p:cNvPr id="1008" name="Google Shape;1008;p40"/>
          <p:cNvGrpSpPr/>
          <p:nvPr/>
        </p:nvGrpSpPr>
        <p:grpSpPr>
          <a:xfrm>
            <a:off x="1132841" y="3390417"/>
            <a:ext cx="6028335" cy="414993"/>
            <a:chOff x="1593000" y="2322561"/>
            <a:chExt cx="5958030" cy="643500"/>
          </a:xfrm>
        </p:grpSpPr>
        <p:sp>
          <p:nvSpPr>
            <p:cNvPr id="1009" name="Google Shape;1009;p40"/>
            <p:cNvSpPr/>
            <p:nvPr/>
          </p:nvSpPr>
          <p:spPr>
            <a:xfrm>
              <a:off x="4216830" y="2322561"/>
              <a:ext cx="33342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10" name="Google Shape;1010;p4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11" name="Google Shape;1011;p4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12" name="Google Shape;1012;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LINKB5</a:t>
              </a:r>
              <a:endParaRPr sz="1200" b="0" i="0" u="none" strike="noStrike" cap="none">
                <a:solidFill>
                  <a:srgbClr val="FFFFFF"/>
                </a:solidFill>
                <a:latin typeface="Trebuchet MS"/>
                <a:ea typeface="Trebuchet MS"/>
                <a:cs typeface="Trebuchet MS"/>
                <a:sym typeface="Trebuchet MS"/>
              </a:endParaRPr>
            </a:p>
          </p:txBody>
        </p:sp>
        <p:sp>
          <p:nvSpPr>
            <p:cNvPr id="1013" name="Google Shape;1013;p4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14" name="Google Shape;1014;p40"/>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6</a:t>
              </a:r>
              <a:endParaRPr sz="2800" b="0" i="0" u="none" strike="noStrike" cap="none">
                <a:solidFill>
                  <a:srgbClr val="FFFFFF"/>
                </a:solidFill>
                <a:latin typeface="Trebuchet MS"/>
                <a:ea typeface="Trebuchet MS"/>
                <a:cs typeface="Trebuchet MS"/>
                <a:sym typeface="Trebuchet MS"/>
              </a:endParaRPr>
            </a:p>
          </p:txBody>
        </p:sp>
        <p:sp>
          <p:nvSpPr>
            <p:cNvPr id="1015" name="Google Shape;1015;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Improve LinkB5 user experience</a:t>
              </a:r>
              <a:endParaRPr sz="1000" b="1" i="0" u="none" strike="noStrike" cap="none">
                <a:solidFill>
                  <a:srgbClr val="A72A1E"/>
                </a:solidFill>
                <a:latin typeface="Trebuchet MS"/>
                <a:ea typeface="Trebuchet MS"/>
                <a:cs typeface="Trebuchet MS"/>
                <a:sym typeface="Trebuchet MS"/>
              </a:endParaRPr>
            </a:p>
          </p:txBody>
        </p:sp>
      </p:grpSp>
      <p:grpSp>
        <p:nvGrpSpPr>
          <p:cNvPr id="1016" name="Google Shape;1016;p40"/>
          <p:cNvGrpSpPr/>
          <p:nvPr/>
        </p:nvGrpSpPr>
        <p:grpSpPr>
          <a:xfrm>
            <a:off x="1132841" y="3812747"/>
            <a:ext cx="6028288" cy="415003"/>
            <a:chOff x="1593000" y="2322568"/>
            <a:chExt cx="5957984" cy="643515"/>
          </a:xfrm>
        </p:grpSpPr>
        <p:sp>
          <p:nvSpPr>
            <p:cNvPr id="1017" name="Google Shape;1017;p40"/>
            <p:cNvSpPr/>
            <p:nvPr/>
          </p:nvSpPr>
          <p:spPr>
            <a:xfrm>
              <a:off x="4235684" y="2322583"/>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18" name="Google Shape;1018;p4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19" name="Google Shape;1019;p4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20" name="Google Shape;1020;p4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APPEAL PROCESS</a:t>
              </a:r>
              <a:endParaRPr sz="1200" b="0" i="0" u="none" strike="noStrike" cap="none">
                <a:solidFill>
                  <a:srgbClr val="FFFFFF"/>
                </a:solidFill>
                <a:latin typeface="Trebuchet MS"/>
                <a:ea typeface="Trebuchet MS"/>
                <a:cs typeface="Trebuchet MS"/>
                <a:sym typeface="Trebuchet MS"/>
              </a:endParaRPr>
            </a:p>
          </p:txBody>
        </p:sp>
        <p:sp>
          <p:nvSpPr>
            <p:cNvPr id="1021" name="Google Shape;1021;p4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022" name="Google Shape;1022;p40"/>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7</a:t>
              </a:r>
              <a:endParaRPr sz="2800" b="0" i="0" u="none" strike="noStrike" cap="none">
                <a:solidFill>
                  <a:srgbClr val="FFFFFF"/>
                </a:solidFill>
                <a:latin typeface="Trebuchet MS"/>
                <a:ea typeface="Trebuchet MS"/>
                <a:cs typeface="Trebuchet MS"/>
                <a:sym typeface="Trebuchet MS"/>
              </a:endParaRPr>
            </a:p>
          </p:txBody>
        </p:sp>
        <p:sp>
          <p:nvSpPr>
            <p:cNvPr id="1023" name="Google Shape;1023;p4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Develop a structured process to address unique situations</a:t>
              </a:r>
              <a:endParaRPr sz="1000" b="1" i="0" u="none" strike="noStrike" cap="none">
                <a:solidFill>
                  <a:srgbClr val="A72A1E"/>
                </a:solidFill>
                <a:latin typeface="Trebuchet MS"/>
                <a:ea typeface="Trebuchet MS"/>
                <a:cs typeface="Trebuchet MS"/>
                <a:sym typeface="Trebuchet MS"/>
              </a:endParaRPr>
            </a:p>
          </p:txBody>
        </p:sp>
      </p:grpSp>
      <p:sp>
        <p:nvSpPr>
          <p:cNvPr id="1024" name="Google Shape;1024;p40"/>
          <p:cNvSpPr txBox="1"/>
          <p:nvPr/>
        </p:nvSpPr>
        <p:spPr>
          <a:xfrm>
            <a:off x="311700" y="663800"/>
            <a:ext cx="8335500" cy="1118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Trebuchet MS"/>
                <a:ea typeface="Trebuchet MS"/>
                <a:cs typeface="Trebuchet MS"/>
                <a:sym typeface="Trebuchet MS"/>
              </a:rPr>
              <a:t>These enhancements for Practice Year 2 will help move our work forward to ensure all children have access to quality teaching and learning experiences that meet their unique needs. </a:t>
            </a:r>
            <a:endParaRPr sz="14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rebuchet MS"/>
              <a:ea typeface="Trebuchet MS"/>
              <a:cs typeface="Trebuchet MS"/>
              <a:sym typeface="Trebuchet MS"/>
            </a:endParaRPr>
          </a:p>
        </p:txBody>
      </p:sp>
      <p:sp>
        <p:nvSpPr>
          <p:cNvPr id="1025" name="Google Shape;1025;p40"/>
          <p:cNvSpPr txBox="1"/>
          <p:nvPr/>
        </p:nvSpPr>
        <p:spPr>
          <a:xfrm>
            <a:off x="459725" y="4373200"/>
            <a:ext cx="8460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Additional details about Practice Year 2 plans and activities can be found in the Appendix slides and in the Guidelines for Practice Year 2 document shared with ECAC members for the March 24th meeting (Also posted on the </a:t>
            </a:r>
            <a:r>
              <a:rPr lang="en" sz="1200" b="0" i="0" u="none" strike="noStrike" cap="none">
                <a:solidFill>
                  <a:schemeClr val="dk1"/>
                </a:solidFill>
                <a:latin typeface="Trebuchet MS"/>
                <a:ea typeface="Trebuchet MS"/>
                <a:cs typeface="Trebuchet MS"/>
                <a:sym typeface="Trebuchet MS"/>
              </a:rPr>
              <a:t>ECAC website</a:t>
            </a:r>
            <a:r>
              <a:rPr lang="en" sz="1200" b="0" i="0" u="none" strike="noStrike" cap="none">
                <a:solidFill>
                  <a:srgbClr val="000000"/>
                </a:solidFill>
                <a:latin typeface="Trebuchet MS"/>
                <a:ea typeface="Trebuchet MS"/>
                <a:cs typeface="Trebuchet MS"/>
                <a:sym typeface="Trebuchet MS"/>
              </a:rPr>
              <a:t>).</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Next Steps </a:t>
            </a:r>
            <a:endParaRPr/>
          </a:p>
        </p:txBody>
      </p:sp>
      <p:sp>
        <p:nvSpPr>
          <p:cNvPr id="1031" name="Google Shape;1031;p4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42"/>
          <p:cNvSpPr txBox="1">
            <a:spLocks noGrp="1"/>
          </p:cNvSpPr>
          <p:nvPr>
            <p:ph type="title"/>
          </p:nvPr>
        </p:nvSpPr>
        <p:spPr>
          <a:xfrm>
            <a:off x="233775" y="333769"/>
            <a:ext cx="6390600" cy="429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VQB5 Next Steps</a:t>
            </a:r>
            <a:endParaRPr sz="3000"/>
          </a:p>
        </p:txBody>
      </p:sp>
      <p:graphicFrame>
        <p:nvGraphicFramePr>
          <p:cNvPr id="1037" name="Google Shape;1037;p42"/>
          <p:cNvGraphicFramePr/>
          <p:nvPr/>
        </p:nvGraphicFramePr>
        <p:xfrm>
          <a:off x="586088" y="907375"/>
          <a:ext cx="8263475" cy="3703300"/>
        </p:xfrm>
        <a:graphic>
          <a:graphicData uri="http://schemas.openxmlformats.org/drawingml/2006/table">
            <a:tbl>
              <a:tblPr>
                <a:noFill/>
                <a:tableStyleId>{CA395592-C8F0-413D-82BD-E2093F3454B2}</a:tableStyleId>
              </a:tblPr>
              <a:tblGrid>
                <a:gridCol w="1433550">
                  <a:extLst>
                    <a:ext uri="{9D8B030D-6E8A-4147-A177-3AD203B41FA5}">
                      <a16:colId xmlns:a16="http://schemas.microsoft.com/office/drawing/2014/main" val="20000"/>
                    </a:ext>
                  </a:extLst>
                </a:gridCol>
                <a:gridCol w="6829925">
                  <a:extLst>
                    <a:ext uri="{9D8B030D-6E8A-4147-A177-3AD203B41FA5}">
                      <a16:colId xmlns:a16="http://schemas.microsoft.com/office/drawing/2014/main" val="20001"/>
                    </a:ext>
                  </a:extLst>
                </a:gridCol>
              </a:tblGrid>
              <a:tr h="146785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solidFill>
                            <a:schemeClr val="lt1"/>
                          </a:solidFill>
                          <a:latin typeface="Trebuchet MS"/>
                          <a:ea typeface="Trebuchet MS"/>
                          <a:cs typeface="Trebuchet MS"/>
                          <a:sym typeface="Trebuchet MS"/>
                        </a:rPr>
                        <a:t>March - June 2022</a:t>
                      </a:r>
                      <a:endParaRPr sz="1800" b="1" u="none" strike="noStrike" cap="none">
                        <a:solidFill>
                          <a:schemeClr val="lt1"/>
                        </a:solidFill>
                        <a:latin typeface="Trebuchet MS"/>
                        <a:ea typeface="Trebuchet MS"/>
                        <a:cs typeface="Trebuchet MS"/>
                        <a:sym typeface="Trebuchet MS"/>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chemeClr val="accent2"/>
                    </a:solidFill>
                  </a:tcPr>
                </a:tc>
                <a:tc>
                  <a:txBody>
                    <a:bodyPr/>
                    <a:lstStyle/>
                    <a:p>
                      <a:pPr marL="342900" marR="0" lvl="0"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Spring Observation Window for currently participating programs  (Jan. 17th-June 10th)</a:t>
                      </a:r>
                      <a:endParaRPr sz="1500" u="none" strike="noStrike" cap="none">
                        <a:latin typeface="Trebuchet MS"/>
                        <a:ea typeface="Trebuchet MS"/>
                        <a:cs typeface="Trebuchet MS"/>
                        <a:sym typeface="Trebuchet MS"/>
                      </a:endParaRPr>
                    </a:p>
                    <a:p>
                      <a:pPr marL="342900" marR="0" lvl="0"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Bring proposed Practice Year 2 Guidelines to the Board of Education and continue to gather feedback from the field (</a:t>
                      </a:r>
                      <a:r>
                        <a:rPr lang="en" sz="1500" u="sng" strike="noStrike" cap="none">
                          <a:solidFill>
                            <a:schemeClr val="hlink"/>
                          </a:solidFill>
                          <a:latin typeface="Trebuchet MS"/>
                          <a:ea typeface="Trebuchet MS"/>
                          <a:cs typeface="Trebuchet MS"/>
                          <a:sym typeface="Trebuchet MS"/>
                          <a:hlinkClick r:id="rId3"/>
                        </a:rPr>
                        <a:t>online survey</a:t>
                      </a:r>
                      <a:r>
                        <a:rPr lang="en" sz="1500" u="none" strike="noStrike" cap="none">
                          <a:latin typeface="Trebuchet MS"/>
                          <a:ea typeface="Trebuchet MS"/>
                          <a:cs typeface="Trebuchet MS"/>
                          <a:sym typeface="Trebuchet MS"/>
                        </a:rPr>
                        <a:t>).</a:t>
                      </a:r>
                      <a:endParaRPr sz="1500" u="none" strike="noStrike" cap="none">
                        <a:latin typeface="Trebuchet MS"/>
                        <a:ea typeface="Trebuchet MS"/>
                        <a:cs typeface="Trebuchet MS"/>
                        <a:sym typeface="Trebuchet MS"/>
                      </a:endParaRPr>
                    </a:p>
                    <a:p>
                      <a:pPr marL="342900" marR="0" lvl="0"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Work with PDG/Ready Regions and Improvement Partners to prepare for Practice Year 2 (including engaging new sites)</a:t>
                      </a:r>
                      <a:endParaRPr sz="1500" u="none" strike="noStrike" cap="none">
                        <a:latin typeface="Trebuchet MS"/>
                        <a:ea typeface="Trebuchet MS"/>
                        <a:cs typeface="Trebuchet MS"/>
                        <a:sym typeface="Trebuchet MS"/>
                      </a:endParaRPr>
                    </a:p>
                    <a:p>
                      <a:pPr marL="342900" marR="0" lvl="0"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Develop and share new PD resources to support improvement efforts </a:t>
                      </a:r>
                      <a:endParaRPr sz="1500" u="none" strike="noStrike" cap="none">
                        <a:latin typeface="Trebuchet MS"/>
                        <a:ea typeface="Trebuchet MS"/>
                        <a:cs typeface="Trebuchet MS"/>
                        <a:sym typeface="Trebuchet MS"/>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28662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solidFill>
                            <a:schemeClr val="lt1"/>
                          </a:solidFill>
                          <a:latin typeface="Trebuchet MS"/>
                          <a:ea typeface="Trebuchet MS"/>
                          <a:cs typeface="Trebuchet MS"/>
                          <a:sym typeface="Trebuchet MS"/>
                        </a:rPr>
                        <a:t>July - December 2022</a:t>
                      </a:r>
                      <a:endParaRPr sz="1800" b="1" u="none" strike="noStrike" cap="none">
                        <a:solidFill>
                          <a:schemeClr val="lt1"/>
                        </a:solidFill>
                        <a:latin typeface="Trebuchet MS"/>
                        <a:ea typeface="Trebuchet MS"/>
                        <a:cs typeface="Trebuchet MS"/>
                        <a:sym typeface="Trebuchet MS"/>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E06666"/>
                    </a:solidFill>
                  </a:tcPr>
                </a:tc>
                <a:tc>
                  <a:txBody>
                    <a:bodyPr/>
                    <a:lstStyle/>
                    <a:p>
                      <a:pPr marL="342900" marR="0" lvl="0"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Launch Practice Year 2 statewide through Ready Regions</a:t>
                      </a:r>
                      <a:endParaRPr sz="1500" u="none" strike="noStrike" cap="none">
                        <a:latin typeface="Trebuchet MS"/>
                        <a:ea typeface="Trebuchet MS"/>
                        <a:cs typeface="Trebuchet MS"/>
                        <a:sym typeface="Trebuchet MS"/>
                      </a:endParaRPr>
                    </a:p>
                    <a:p>
                      <a:pPr marL="685800" marR="0" lvl="1" indent="-260350" algn="l" rtl="0">
                        <a:lnSpc>
                          <a:spcPct val="100000"/>
                        </a:lnSpc>
                        <a:spcBef>
                          <a:spcPts val="0"/>
                        </a:spcBef>
                        <a:spcAft>
                          <a:spcPts val="0"/>
                        </a:spcAft>
                        <a:buClr>
                          <a:srgbClr val="000000"/>
                        </a:buClr>
                        <a:buSzPts val="1500"/>
                        <a:buFont typeface="Trebuchet MS"/>
                        <a:buChar char="○"/>
                      </a:pPr>
                      <a:r>
                        <a:rPr lang="en" sz="1500" b="0" u="none" strike="noStrike" cap="none">
                          <a:latin typeface="Trebuchet MS"/>
                          <a:ea typeface="Trebuchet MS"/>
                          <a:cs typeface="Trebuchet MS"/>
                          <a:sym typeface="Trebuchet MS"/>
                        </a:rPr>
                        <a:t>Registration For Practice Year 2 (Aug. 1st-Sept. 16th) </a:t>
                      </a:r>
                      <a:endParaRPr sz="1500" b="0" u="none" strike="noStrike" cap="none">
                        <a:latin typeface="Trebuchet MS"/>
                        <a:ea typeface="Trebuchet MS"/>
                        <a:cs typeface="Trebuchet MS"/>
                        <a:sym typeface="Trebuchet MS"/>
                      </a:endParaRPr>
                    </a:p>
                    <a:p>
                      <a:pPr marL="342900" marR="0" lvl="0"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Share Practice Year 1 rating results with site leaders</a:t>
                      </a:r>
                      <a:endParaRPr sz="1500" u="none" strike="noStrike" cap="none">
                        <a:latin typeface="Trebuchet MS"/>
                        <a:ea typeface="Trebuchet MS"/>
                        <a:cs typeface="Trebuchet MS"/>
                        <a:sym typeface="Trebuchet MS"/>
                      </a:endParaRPr>
                    </a:p>
                    <a:p>
                      <a:pPr marL="685800" marR="0" lvl="1"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Sites use their results to guide improvement</a:t>
                      </a:r>
                      <a:endParaRPr sz="1500" u="none" strike="noStrike" cap="none">
                        <a:latin typeface="Trebuchet MS"/>
                        <a:ea typeface="Trebuchet MS"/>
                        <a:cs typeface="Trebuchet MS"/>
                        <a:sym typeface="Trebuchet MS"/>
                      </a:endParaRPr>
                    </a:p>
                    <a:p>
                      <a:pPr marL="685800" marR="0" lvl="1"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PD options provided to sites in response to needs</a:t>
                      </a:r>
                      <a:endParaRPr sz="1500" u="none" strike="noStrike" cap="none">
                        <a:latin typeface="Trebuchet MS"/>
                        <a:ea typeface="Trebuchet MS"/>
                        <a:cs typeface="Trebuchet MS"/>
                        <a:sym typeface="Trebuchet MS"/>
                      </a:endParaRPr>
                    </a:p>
                    <a:p>
                      <a:pPr marL="342900" marR="0" lvl="0"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Fall Observation and data entry </a:t>
                      </a:r>
                      <a:r>
                        <a:rPr lang="en" sz="1500" b="0" u="none" strike="noStrike" cap="none">
                          <a:latin typeface="Trebuchet MS"/>
                          <a:ea typeface="Trebuchet MS"/>
                          <a:cs typeface="Trebuchet MS"/>
                          <a:sym typeface="Trebuchet MS"/>
                        </a:rPr>
                        <a:t>(Aug. 22nd-Dec. 23rd)</a:t>
                      </a:r>
                      <a:endParaRPr sz="1500" b="0" u="none" strike="noStrike" cap="none">
                        <a:latin typeface="Trebuchet MS"/>
                        <a:ea typeface="Trebuchet MS"/>
                        <a:cs typeface="Trebuchet MS"/>
                        <a:sym typeface="Trebuchet MS"/>
                      </a:endParaRPr>
                    </a:p>
                    <a:p>
                      <a:pPr marL="342900" marR="0" lvl="0" indent="-260350" algn="l" rtl="0">
                        <a:lnSpc>
                          <a:spcPct val="100000"/>
                        </a:lnSpc>
                        <a:spcBef>
                          <a:spcPts val="0"/>
                        </a:spcBef>
                        <a:spcAft>
                          <a:spcPts val="0"/>
                        </a:spcAft>
                        <a:buClr>
                          <a:srgbClr val="000000"/>
                        </a:buClr>
                        <a:buSzPts val="1500"/>
                        <a:buFont typeface="Trebuchet MS"/>
                        <a:buChar char="➢"/>
                      </a:pPr>
                      <a:r>
                        <a:rPr lang="en" sz="1500" u="none" strike="noStrike" cap="none">
                          <a:latin typeface="Trebuchet MS"/>
                          <a:ea typeface="Trebuchet MS"/>
                          <a:cs typeface="Trebuchet MS"/>
                          <a:sym typeface="Trebuchet MS"/>
                        </a:rPr>
                        <a:t>Continue to strengthen alignment of improvement partner support for VQB5 sites in response to statewide and regional needs.</a:t>
                      </a:r>
                      <a:endParaRPr sz="1500" u="none" strike="noStrike" cap="none">
                        <a:latin typeface="Trebuchet MS"/>
                        <a:ea typeface="Trebuchet MS"/>
                        <a:cs typeface="Trebuchet MS"/>
                        <a:sym typeface="Trebuchet MS"/>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43"/>
          <p:cNvSpPr txBox="1">
            <a:spLocks noGrp="1"/>
          </p:cNvSpPr>
          <p:nvPr>
            <p:ph type="title"/>
          </p:nvPr>
        </p:nvSpPr>
        <p:spPr>
          <a:xfrm>
            <a:off x="558575" y="18921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Preparing for VQB5 Practice Year 2</a:t>
            </a:r>
            <a:endParaRPr sz="3000"/>
          </a:p>
        </p:txBody>
      </p:sp>
      <p:sp>
        <p:nvSpPr>
          <p:cNvPr id="1043" name="Google Shape;1043;p43"/>
          <p:cNvSpPr txBox="1">
            <a:spLocks noGrp="1"/>
          </p:cNvSpPr>
          <p:nvPr>
            <p:ph type="body" idx="1"/>
          </p:nvPr>
        </p:nvSpPr>
        <p:spPr>
          <a:xfrm>
            <a:off x="558575" y="827625"/>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1200"/>
              </a:spcBef>
              <a:spcAft>
                <a:spcPts val="0"/>
              </a:spcAft>
              <a:buSzPts val="1400"/>
              <a:buNone/>
            </a:pPr>
            <a:r>
              <a:rPr lang="en" sz="1700">
                <a:solidFill>
                  <a:srgbClr val="000000"/>
                </a:solidFill>
              </a:rPr>
              <a:t>Registration for the second practice year will occur between </a:t>
            </a:r>
            <a:r>
              <a:rPr lang="en" sz="1700" b="1">
                <a:solidFill>
                  <a:srgbClr val="000000"/>
                </a:solidFill>
              </a:rPr>
              <a:t>Aug.1st-Sept. 16th, 2022</a:t>
            </a:r>
            <a:r>
              <a:rPr lang="en" sz="1700">
                <a:solidFill>
                  <a:srgbClr val="000000"/>
                </a:solidFill>
              </a:rPr>
              <a:t> through</a:t>
            </a:r>
            <a:r>
              <a:rPr lang="en" sz="1700">
                <a:solidFill>
                  <a:srgbClr val="000000"/>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700" u="sng">
                <a:solidFill>
                  <a:srgbClr val="D5003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Ready Regions</a:t>
            </a:r>
            <a:r>
              <a:rPr lang="en" sz="1700">
                <a:solidFill>
                  <a:srgbClr val="000000"/>
                </a:solidFill>
              </a:rPr>
              <a:t>, and will be available to all early childhood programs in every part of Virginia.  </a:t>
            </a:r>
            <a:endParaRPr sz="1700">
              <a:solidFill>
                <a:srgbClr val="000000"/>
              </a:solidFill>
            </a:endParaRPr>
          </a:p>
          <a:p>
            <a:pPr marL="0" lvl="0" indent="0" algn="l" rtl="0">
              <a:lnSpc>
                <a:spcPct val="100000"/>
              </a:lnSpc>
              <a:spcBef>
                <a:spcPts val="1200"/>
              </a:spcBef>
              <a:spcAft>
                <a:spcPts val="0"/>
              </a:spcAft>
              <a:buSzPts val="1400"/>
              <a:buNone/>
            </a:pPr>
            <a:r>
              <a:rPr lang="en" sz="1700">
                <a:solidFill>
                  <a:srgbClr val="000000"/>
                </a:solidFill>
              </a:rPr>
              <a:t>All publicly-funded programs should participate in the second practice year to prepare for the new VQB5 system*. </a:t>
            </a:r>
            <a:endParaRPr sz="1700">
              <a:solidFill>
                <a:srgbClr val="000000"/>
              </a:solidFill>
            </a:endParaRPr>
          </a:p>
          <a:p>
            <a:pPr marL="457200" lvl="0" indent="-336550" algn="l" rtl="0">
              <a:lnSpc>
                <a:spcPct val="100000"/>
              </a:lnSpc>
              <a:spcBef>
                <a:spcPts val="1200"/>
              </a:spcBef>
              <a:spcAft>
                <a:spcPts val="0"/>
              </a:spcAft>
              <a:buClr>
                <a:srgbClr val="000000"/>
              </a:buClr>
              <a:buSzPts val="1700"/>
              <a:buFont typeface="Trebuchet MS"/>
              <a:buChar char="●"/>
            </a:pPr>
            <a:r>
              <a:rPr lang="en" sz="1700">
                <a:solidFill>
                  <a:srgbClr val="000000"/>
                </a:solidFill>
              </a:rPr>
              <a:t>Programs that are already participating in VQB5 Practice Year 1, will be automatically invited to register for Practice Year 2 beginning in August 2022.</a:t>
            </a:r>
            <a:endParaRPr sz="1700">
              <a:solidFill>
                <a:srgbClr val="000000"/>
              </a:solidFill>
            </a:endParaRPr>
          </a:p>
          <a:p>
            <a:pPr marL="457200" lvl="0" indent="-336550" algn="l" rtl="0">
              <a:lnSpc>
                <a:spcPct val="100000"/>
              </a:lnSpc>
              <a:spcBef>
                <a:spcPts val="1000"/>
              </a:spcBef>
              <a:spcAft>
                <a:spcPts val="0"/>
              </a:spcAft>
              <a:buSzPts val="1700"/>
              <a:buFont typeface="Trebuchet MS"/>
              <a:buChar char="●"/>
            </a:pPr>
            <a:r>
              <a:rPr lang="en" sz="1700">
                <a:solidFill>
                  <a:srgbClr val="000000"/>
                </a:solidFill>
              </a:rPr>
              <a:t>Programs not yet participating in VQB5 can fill out the </a:t>
            </a:r>
            <a:r>
              <a:rPr lang="en" sz="1700" u="sng">
                <a:solidFill>
                  <a:schemeClr val="hlink"/>
                </a:solidFill>
                <a:hlinkClick r:id="rId4"/>
              </a:rPr>
              <a:t>Practice Year 2 interest form</a:t>
            </a:r>
            <a:r>
              <a:rPr lang="en" sz="1700">
                <a:solidFill>
                  <a:srgbClr val="000000"/>
                </a:solidFill>
              </a:rPr>
              <a:t> to get more information from their Ready Region. </a:t>
            </a:r>
            <a:endParaRPr sz="1700">
              <a:solidFill>
                <a:srgbClr val="000000"/>
              </a:solidFill>
            </a:endParaRPr>
          </a:p>
          <a:p>
            <a:pPr marL="457200" lvl="0" indent="0" algn="l" rtl="0">
              <a:lnSpc>
                <a:spcPct val="100000"/>
              </a:lnSpc>
              <a:spcBef>
                <a:spcPts val="1200"/>
              </a:spcBef>
              <a:spcAft>
                <a:spcPts val="0"/>
              </a:spcAft>
              <a:buSzPts val="1400"/>
              <a:buNone/>
            </a:pPr>
            <a:endParaRPr sz="1700"/>
          </a:p>
          <a:p>
            <a:pPr marL="457200" lvl="0" indent="0" algn="l" rtl="0">
              <a:lnSpc>
                <a:spcPct val="100000"/>
              </a:lnSpc>
              <a:spcBef>
                <a:spcPts val="1000"/>
              </a:spcBef>
              <a:spcAft>
                <a:spcPts val="0"/>
              </a:spcAft>
              <a:buSzPts val="1400"/>
              <a:buNone/>
            </a:pPr>
            <a:endParaRPr sz="1700"/>
          </a:p>
          <a:p>
            <a:pPr marL="0" lvl="0" indent="0" algn="l" rtl="0">
              <a:lnSpc>
                <a:spcPct val="100000"/>
              </a:lnSpc>
              <a:spcBef>
                <a:spcPts val="800"/>
              </a:spcBef>
              <a:spcAft>
                <a:spcPts val="0"/>
              </a:spcAft>
              <a:buSzPts val="1400"/>
              <a:buNone/>
            </a:pPr>
            <a:endParaRPr sz="1700"/>
          </a:p>
          <a:p>
            <a:pPr marL="0" lvl="0" indent="0" algn="l" rtl="0">
              <a:lnSpc>
                <a:spcPct val="100000"/>
              </a:lnSpc>
              <a:spcBef>
                <a:spcPts val="0"/>
              </a:spcBef>
              <a:spcAft>
                <a:spcPts val="0"/>
              </a:spcAft>
              <a:buSzPts val="1400"/>
              <a:buNone/>
            </a:pPr>
            <a:endParaRPr sz="1700">
              <a:solidFill>
                <a:srgbClr val="222222"/>
              </a:solidFill>
            </a:endParaRPr>
          </a:p>
          <a:p>
            <a:pPr marL="0" lvl="0" indent="0" algn="l" rtl="0">
              <a:lnSpc>
                <a:spcPct val="100000"/>
              </a:lnSpc>
              <a:spcBef>
                <a:spcPts val="800"/>
              </a:spcBef>
              <a:spcAft>
                <a:spcPts val="0"/>
              </a:spcAft>
              <a:buSzPts val="1400"/>
              <a:buNone/>
            </a:pPr>
            <a:endParaRPr sz="1700"/>
          </a:p>
          <a:p>
            <a:pPr marL="0" lvl="0" indent="0" algn="l" rtl="0">
              <a:lnSpc>
                <a:spcPct val="100000"/>
              </a:lnSpc>
              <a:spcBef>
                <a:spcPts val="800"/>
              </a:spcBef>
              <a:spcAft>
                <a:spcPts val="0"/>
              </a:spcAft>
              <a:buSzPts val="1400"/>
              <a:buNone/>
            </a:pPr>
            <a:endParaRPr sz="1700"/>
          </a:p>
        </p:txBody>
      </p:sp>
      <p:sp>
        <p:nvSpPr>
          <p:cNvPr id="1044" name="Google Shape;1044;p43"/>
          <p:cNvSpPr txBox="1"/>
          <p:nvPr/>
        </p:nvSpPr>
        <p:spPr>
          <a:xfrm>
            <a:off x="1259000" y="5281675"/>
            <a:ext cx="558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1045" name="Google Shape;1045;p43"/>
          <p:cNvSpPr txBox="1"/>
          <p:nvPr/>
        </p:nvSpPr>
        <p:spPr>
          <a:xfrm>
            <a:off x="558575" y="4290646"/>
            <a:ext cx="6686287" cy="738633"/>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222222"/>
                </a:solidFill>
                <a:latin typeface="Calibri"/>
                <a:ea typeface="Calibri"/>
                <a:cs typeface="Calibri"/>
                <a:sym typeface="Calibri"/>
              </a:rPr>
              <a:t>*Beginning in the fall of 2023, VQB5 will be required for all </a:t>
            </a:r>
            <a:r>
              <a:rPr lang="en" sz="1200" b="1"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publicly-funded</a:t>
            </a:r>
            <a:r>
              <a:rPr lang="en" sz="1200" b="1" i="0" u="none" strike="noStrike" cap="none">
                <a:solidFill>
                  <a:schemeClr val="accent2"/>
                </a:solidFill>
                <a:latin typeface="Calibri"/>
                <a:ea typeface="Calibri"/>
                <a:cs typeface="Calibri"/>
                <a:sym typeface="Calibri"/>
              </a:rPr>
              <a:t> </a:t>
            </a:r>
            <a:r>
              <a:rPr lang="en" sz="1200" b="1" i="0" u="none" strike="noStrike" cap="none">
                <a:solidFill>
                  <a:srgbClr val="222222"/>
                </a:solidFill>
                <a:latin typeface="Calibri"/>
                <a:ea typeface="Calibri"/>
                <a:cs typeface="Calibri"/>
                <a:sym typeface="Calibri"/>
              </a:rPr>
              <a:t>early childhood programs. Practice Year 2 is the final practice year.  Non-publicly funded programs have the option to participate.</a:t>
            </a:r>
            <a:endParaRPr sz="1500" b="1"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4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Questions and Discussion</a:t>
            </a:r>
            <a:endParaRPr/>
          </a:p>
        </p:txBody>
      </p:sp>
      <p:sp>
        <p:nvSpPr>
          <p:cNvPr id="1051" name="Google Shape;1051;p4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g11e0f8ff708_1_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Review of public comment</a:t>
            </a:r>
            <a:endParaRPr/>
          </a:p>
        </p:txBody>
      </p:sp>
      <p:sp>
        <p:nvSpPr>
          <p:cNvPr id="1057" name="Google Shape;1057;g11e0f8ff708_1_6"/>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g11e0f8ff708_1_1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Adjournment </a:t>
            </a:r>
            <a:endParaRPr/>
          </a:p>
        </p:txBody>
      </p:sp>
      <p:sp>
        <p:nvSpPr>
          <p:cNvPr id="1063" name="Google Shape;1063;g11e0f8ff708_1_1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4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Appendix </a:t>
            </a:r>
            <a:endParaRPr/>
          </a:p>
        </p:txBody>
      </p:sp>
      <p:sp>
        <p:nvSpPr>
          <p:cNvPr id="1069" name="Google Shape;1069;p4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i="1"/>
              <a:t>Proposed Guidelines for VQB5, Practice Year 2</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
          <p:cNvSpPr txBox="1">
            <a:spLocks noGrp="1"/>
          </p:cNvSpPr>
          <p:nvPr>
            <p:ph type="title"/>
          </p:nvPr>
        </p:nvSpPr>
        <p:spPr>
          <a:xfrm>
            <a:off x="628650" y="1976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solidFill>
                  <a:srgbClr val="C12436"/>
                </a:solidFill>
              </a:rPr>
              <a:t>Our Shared Vision</a:t>
            </a:r>
            <a:endParaRPr sz="3000"/>
          </a:p>
        </p:txBody>
      </p:sp>
      <p:sp>
        <p:nvSpPr>
          <p:cNvPr id="580" name="Google Shape;580;p3"/>
          <p:cNvSpPr txBox="1">
            <a:spLocks noGrp="1"/>
          </p:cNvSpPr>
          <p:nvPr>
            <p:ph type="body" idx="1"/>
          </p:nvPr>
        </p:nvSpPr>
        <p:spPr>
          <a:xfrm>
            <a:off x="628650" y="1008875"/>
            <a:ext cx="8256000" cy="3433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1200"/>
              </a:spcBef>
              <a:spcAft>
                <a:spcPts val="0"/>
              </a:spcAft>
              <a:buSzPts val="1400"/>
              <a:buNone/>
            </a:pPr>
            <a:r>
              <a:rPr lang="en" sz="1700" b="1">
                <a:solidFill>
                  <a:srgbClr val="0F150D"/>
                </a:solidFill>
              </a:rPr>
              <a:t>Four out of ten </a:t>
            </a:r>
            <a:r>
              <a:rPr lang="en" sz="1700" b="1"/>
              <a:t>Virginia children enter school without the key literacy, math, and social-emotional skills needed. </a:t>
            </a:r>
            <a:r>
              <a:rPr lang="en" sz="1700" b="1">
                <a:solidFill>
                  <a:srgbClr val="0F150D"/>
                </a:solidFill>
              </a:rPr>
              <a:t>We envision a Virginia where </a:t>
            </a:r>
            <a:r>
              <a:rPr lang="en" sz="1700" b="1" i="1">
                <a:solidFill>
                  <a:srgbClr val="0F150D"/>
                </a:solidFill>
              </a:rPr>
              <a:t>all </a:t>
            </a:r>
            <a:r>
              <a:rPr lang="en" sz="1700" b="1">
                <a:solidFill>
                  <a:srgbClr val="0F150D"/>
                </a:solidFill>
              </a:rPr>
              <a:t>children have the opportunity to enter school ready.</a:t>
            </a:r>
            <a:endParaRPr sz="1700" b="1">
              <a:solidFill>
                <a:srgbClr val="0F150D"/>
              </a:solidFill>
            </a:endParaRPr>
          </a:p>
          <a:p>
            <a:pPr marL="457200" lvl="0" indent="-330200" algn="l" rtl="0">
              <a:lnSpc>
                <a:spcPct val="100000"/>
              </a:lnSpc>
              <a:spcBef>
                <a:spcPts val="1000"/>
              </a:spcBef>
              <a:spcAft>
                <a:spcPts val="0"/>
              </a:spcAft>
              <a:buClr>
                <a:srgbClr val="000000"/>
              </a:buClr>
              <a:buSzPts val="1600"/>
              <a:buFont typeface="Trebuchet MS"/>
              <a:buChar char="•"/>
            </a:pPr>
            <a:r>
              <a:rPr lang="en" sz="1600">
                <a:solidFill>
                  <a:srgbClr val="000000"/>
                </a:solidFill>
              </a:rPr>
              <a:t>All families have affordable access to and support to choose the option that meets their unique needs. </a:t>
            </a:r>
            <a:endParaRPr sz="1600">
              <a:solidFill>
                <a:srgbClr val="000000"/>
              </a:solidFill>
            </a:endParaRPr>
          </a:p>
          <a:p>
            <a:pPr marL="457200" lvl="0" indent="-330200" algn="l" rtl="0">
              <a:lnSpc>
                <a:spcPct val="100000"/>
              </a:lnSpc>
              <a:spcBef>
                <a:spcPts val="1000"/>
              </a:spcBef>
              <a:spcAft>
                <a:spcPts val="0"/>
              </a:spcAft>
              <a:buClr>
                <a:srgbClr val="000000"/>
              </a:buClr>
              <a:buSzPts val="1600"/>
              <a:buFont typeface="Trebuchet MS"/>
              <a:buChar char="•"/>
            </a:pPr>
            <a:r>
              <a:rPr lang="en" sz="1600">
                <a:solidFill>
                  <a:srgbClr val="000000"/>
                </a:solidFill>
              </a:rPr>
              <a:t>All early childhood programs that take public funds benefit from measurement and supports for improvement, ensuring quality choices are available for all families.</a:t>
            </a:r>
            <a:endParaRPr sz="1600">
              <a:solidFill>
                <a:srgbClr val="000000"/>
              </a:solidFill>
            </a:endParaRPr>
          </a:p>
          <a:p>
            <a:pPr marL="457200" lvl="0" indent="-330200" algn="l" rtl="0">
              <a:lnSpc>
                <a:spcPct val="100000"/>
              </a:lnSpc>
              <a:spcBef>
                <a:spcPts val="1000"/>
              </a:spcBef>
              <a:spcAft>
                <a:spcPts val="0"/>
              </a:spcAft>
              <a:buClr>
                <a:srgbClr val="000000"/>
              </a:buClr>
              <a:buSzPts val="1600"/>
              <a:buFont typeface="Trebuchet MS"/>
              <a:buChar char="•"/>
            </a:pPr>
            <a:r>
              <a:rPr lang="en" sz="1600">
                <a:solidFill>
                  <a:srgbClr val="000000"/>
                </a:solidFill>
              </a:rPr>
              <a:t>Programs are rewarded for continual improvement and educators are adequately compensated.</a:t>
            </a:r>
            <a:endParaRPr sz="1600">
              <a:solidFill>
                <a:srgbClr val="000000"/>
              </a:solidFill>
            </a:endParaRPr>
          </a:p>
          <a:p>
            <a:pPr marL="457200" lvl="0" indent="-330200" algn="l" rtl="0">
              <a:lnSpc>
                <a:spcPct val="100000"/>
              </a:lnSpc>
              <a:spcBef>
                <a:spcPts val="1000"/>
              </a:spcBef>
              <a:spcAft>
                <a:spcPts val="0"/>
              </a:spcAft>
              <a:buClr>
                <a:srgbClr val="000000"/>
              </a:buClr>
              <a:buSzPts val="1600"/>
              <a:buFont typeface="Trebuchet MS"/>
              <a:buChar char="•"/>
            </a:pPr>
            <a:r>
              <a:rPr lang="en" sz="1600">
                <a:solidFill>
                  <a:srgbClr val="000000"/>
                </a:solidFill>
              </a:rPr>
              <a:t>Overall Virginia’s early childhood system is unified, data-driven and resource-effective so families can work, go to school or pursue employment and children have every opportunity to be successful.</a:t>
            </a:r>
            <a:endParaRPr sz="1600">
              <a:solidFill>
                <a:srgbClr val="000000"/>
              </a:solidFill>
            </a:endParaRPr>
          </a:p>
          <a:p>
            <a:pPr marL="0" lvl="0" indent="0" algn="l" rtl="0">
              <a:lnSpc>
                <a:spcPct val="115000"/>
              </a:lnSpc>
              <a:spcBef>
                <a:spcPts val="1000"/>
              </a:spcBef>
              <a:spcAft>
                <a:spcPts val="0"/>
              </a:spcAft>
              <a:buSzPts val="1400"/>
              <a:buNone/>
            </a:pPr>
            <a:endParaRPr sz="170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46"/>
          <p:cNvSpPr txBox="1">
            <a:spLocks noGrp="1"/>
          </p:cNvSpPr>
          <p:nvPr>
            <p:ph type="title"/>
          </p:nvPr>
        </p:nvSpPr>
        <p:spPr>
          <a:xfrm>
            <a:off x="746350" y="181400"/>
            <a:ext cx="7886700" cy="132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100"/>
              <a:t>Appendix: VQB5 Resources and Information </a:t>
            </a:r>
            <a:endParaRPr sz="3100"/>
          </a:p>
        </p:txBody>
      </p:sp>
      <p:sp>
        <p:nvSpPr>
          <p:cNvPr id="1075" name="Google Shape;1075;p46"/>
          <p:cNvSpPr txBox="1">
            <a:spLocks noGrp="1"/>
          </p:cNvSpPr>
          <p:nvPr>
            <p:ph type="body" idx="1"/>
          </p:nvPr>
        </p:nvSpPr>
        <p:spPr>
          <a:xfrm>
            <a:off x="548448" y="1295352"/>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endParaRPr sz="2000" b="1"/>
          </a:p>
          <a:p>
            <a:pPr marL="0" lvl="0" indent="0" algn="l" rtl="0">
              <a:lnSpc>
                <a:spcPct val="90000"/>
              </a:lnSpc>
              <a:spcBef>
                <a:spcPts val="800"/>
              </a:spcBef>
              <a:spcAft>
                <a:spcPts val="0"/>
              </a:spcAft>
              <a:buSzPts val="1400"/>
              <a:buNone/>
            </a:pPr>
            <a:endParaRPr sz="2000" b="1"/>
          </a:p>
          <a:p>
            <a:pPr marL="0" lvl="0" indent="0" algn="l" rtl="0">
              <a:lnSpc>
                <a:spcPct val="90000"/>
              </a:lnSpc>
              <a:spcBef>
                <a:spcPts val="800"/>
              </a:spcBef>
              <a:spcAft>
                <a:spcPts val="0"/>
              </a:spcAft>
              <a:buSzPts val="1400"/>
              <a:buNone/>
            </a:pPr>
            <a:endParaRPr sz="1900"/>
          </a:p>
          <a:p>
            <a:pPr marL="0" lvl="0" indent="0" algn="l" rtl="0">
              <a:lnSpc>
                <a:spcPct val="90000"/>
              </a:lnSpc>
              <a:spcBef>
                <a:spcPts val="800"/>
              </a:spcBef>
              <a:spcAft>
                <a:spcPts val="0"/>
              </a:spcAft>
              <a:buSzPts val="1400"/>
              <a:buNone/>
            </a:pPr>
            <a:endParaRPr sz="1900"/>
          </a:p>
          <a:p>
            <a:pPr marL="0" lvl="0" indent="0" algn="l" rtl="0">
              <a:lnSpc>
                <a:spcPct val="90000"/>
              </a:lnSpc>
              <a:spcBef>
                <a:spcPts val="800"/>
              </a:spcBef>
              <a:spcAft>
                <a:spcPts val="0"/>
              </a:spcAft>
              <a:buSzPts val="1400"/>
              <a:buNone/>
            </a:pPr>
            <a:endParaRPr sz="1700">
              <a:solidFill>
                <a:srgbClr val="0F150D"/>
              </a:solidFill>
            </a:endParaRPr>
          </a:p>
          <a:p>
            <a:pPr marL="0" lvl="0" indent="0" algn="l" rtl="0">
              <a:lnSpc>
                <a:spcPct val="90000"/>
              </a:lnSpc>
              <a:spcBef>
                <a:spcPts val="800"/>
              </a:spcBef>
              <a:spcAft>
                <a:spcPts val="0"/>
              </a:spcAft>
              <a:buSzPts val="1400"/>
              <a:buNone/>
            </a:pPr>
            <a:endParaRPr sz="1700">
              <a:solidFill>
                <a:srgbClr val="0F150D"/>
              </a:solidFill>
            </a:endParaRPr>
          </a:p>
          <a:p>
            <a:pPr marL="0" lvl="0" indent="0" algn="l" rtl="0">
              <a:lnSpc>
                <a:spcPct val="90000"/>
              </a:lnSpc>
              <a:spcBef>
                <a:spcPts val="800"/>
              </a:spcBef>
              <a:spcAft>
                <a:spcPts val="0"/>
              </a:spcAft>
              <a:buSzPts val="1400"/>
              <a:buNone/>
            </a:pPr>
            <a:endParaRPr sz="1700">
              <a:solidFill>
                <a:srgbClr val="0F150D"/>
              </a:solidFill>
            </a:endParaRPr>
          </a:p>
          <a:p>
            <a:pPr marL="0" lvl="0" indent="0" algn="l" rtl="0">
              <a:lnSpc>
                <a:spcPct val="90000"/>
              </a:lnSpc>
              <a:spcBef>
                <a:spcPts val="800"/>
              </a:spcBef>
              <a:spcAft>
                <a:spcPts val="0"/>
              </a:spcAft>
              <a:buSzPts val="1400"/>
              <a:buNone/>
            </a:pPr>
            <a:endParaRPr sz="1700">
              <a:solidFill>
                <a:srgbClr val="0F150D"/>
              </a:solidFill>
            </a:endParaRPr>
          </a:p>
          <a:p>
            <a:pPr marL="0" lvl="0" indent="0" algn="l" rtl="0">
              <a:lnSpc>
                <a:spcPct val="90000"/>
              </a:lnSpc>
              <a:spcBef>
                <a:spcPts val="800"/>
              </a:spcBef>
              <a:spcAft>
                <a:spcPts val="0"/>
              </a:spcAft>
              <a:buSzPts val="1400"/>
              <a:buNone/>
            </a:pPr>
            <a:endParaRPr sz="700">
              <a:solidFill>
                <a:srgbClr val="0F150D"/>
              </a:solidFill>
            </a:endParaRPr>
          </a:p>
          <a:p>
            <a:pPr marL="0" lvl="0" indent="0" algn="l" rtl="0">
              <a:lnSpc>
                <a:spcPct val="90000"/>
              </a:lnSpc>
              <a:spcBef>
                <a:spcPts val="1000"/>
              </a:spcBef>
              <a:spcAft>
                <a:spcPts val="0"/>
              </a:spcAft>
              <a:buSzPts val="1400"/>
              <a:buNone/>
            </a:pPr>
            <a:r>
              <a:rPr lang="en" sz="1500">
                <a:solidFill>
                  <a:srgbClr val="0F150D"/>
                </a:solidFill>
              </a:rPr>
              <a:t>Continue to keep up to date with VQB5 information by signing up for the VDOE weekly e-newsletter</a:t>
            </a:r>
            <a:r>
              <a:rPr lang="en" sz="1500">
                <a:solidFill>
                  <a:srgbClr val="0F150D"/>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500" u="sng">
                <a:solidFill>
                  <a:schemeClr val="hlink"/>
                </a:solidFill>
                <a:hlinkClick r:id="rId3"/>
              </a:rPr>
              <a:t>Readiness Connections Updates</a:t>
            </a:r>
            <a:endParaRPr sz="1500" u="sng">
              <a:solidFill>
                <a:schemeClr val="hlink"/>
              </a:solidFill>
            </a:endParaRPr>
          </a:p>
          <a:p>
            <a:pPr marL="0" lvl="0" indent="0" algn="l" rtl="0">
              <a:lnSpc>
                <a:spcPct val="90000"/>
              </a:lnSpc>
              <a:spcBef>
                <a:spcPts val="1000"/>
              </a:spcBef>
              <a:spcAft>
                <a:spcPts val="0"/>
              </a:spcAft>
              <a:buSzPts val="1400"/>
              <a:buNone/>
            </a:pPr>
            <a:endParaRPr sz="1800"/>
          </a:p>
          <a:p>
            <a:pPr marL="0" lvl="0" indent="0" algn="l" rtl="0">
              <a:lnSpc>
                <a:spcPct val="90000"/>
              </a:lnSpc>
              <a:spcBef>
                <a:spcPts val="800"/>
              </a:spcBef>
              <a:spcAft>
                <a:spcPts val="0"/>
              </a:spcAft>
              <a:buSzPts val="1400"/>
              <a:buNone/>
            </a:pPr>
            <a:endParaRPr sz="2000"/>
          </a:p>
        </p:txBody>
      </p:sp>
      <p:graphicFrame>
        <p:nvGraphicFramePr>
          <p:cNvPr id="1076" name="Google Shape;1076;p46"/>
          <p:cNvGraphicFramePr/>
          <p:nvPr/>
        </p:nvGraphicFramePr>
        <p:xfrm>
          <a:off x="849470" y="1268344"/>
          <a:ext cx="7239000" cy="3078360"/>
        </p:xfrm>
        <a:graphic>
          <a:graphicData uri="http://schemas.openxmlformats.org/drawingml/2006/table">
            <a:tbl>
              <a:tblPr>
                <a:noFill/>
                <a:tableStyleId>{CA395592-C8F0-413D-82BD-E2093F3454B2}</a:tableStyleId>
              </a:tblPr>
              <a:tblGrid>
                <a:gridCol w="1215425">
                  <a:extLst>
                    <a:ext uri="{9D8B030D-6E8A-4147-A177-3AD203B41FA5}">
                      <a16:colId xmlns:a16="http://schemas.microsoft.com/office/drawing/2014/main" val="20000"/>
                    </a:ext>
                  </a:extLst>
                </a:gridCol>
                <a:gridCol w="2112350">
                  <a:extLst>
                    <a:ext uri="{9D8B030D-6E8A-4147-A177-3AD203B41FA5}">
                      <a16:colId xmlns:a16="http://schemas.microsoft.com/office/drawing/2014/main" val="20001"/>
                    </a:ext>
                  </a:extLst>
                </a:gridCol>
                <a:gridCol w="3911225">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Topic</a:t>
                      </a:r>
                      <a:endParaRPr sz="1400" b="1" u="none" strike="noStrike" cap="none">
                        <a:latin typeface="Trebuchet MS"/>
                        <a:ea typeface="Trebuchet MS"/>
                        <a:cs typeface="Trebuchet MS"/>
                        <a:sym typeface="Trebuchet MS"/>
                      </a:endParaRPr>
                    </a:p>
                  </a:txBody>
                  <a:tcPr marL="91425" marR="91425" marT="91425" marB="9142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Primary Website</a:t>
                      </a:r>
                      <a:endParaRPr sz="1400" b="1" u="none" strike="noStrike" cap="none">
                        <a:latin typeface="Trebuchet MS"/>
                        <a:ea typeface="Trebuchet MS"/>
                        <a:cs typeface="Trebuchet MS"/>
                        <a:sym typeface="Trebuchet MS"/>
                      </a:endParaRPr>
                    </a:p>
                  </a:txBody>
                  <a:tcPr marL="91425" marR="91425" marT="91425" marB="9142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Resources and Information</a:t>
                      </a:r>
                      <a:endParaRPr sz="1400" b="1" u="none" strike="noStrike" cap="none">
                        <a:latin typeface="Trebuchet MS"/>
                        <a:ea typeface="Trebuchet MS"/>
                        <a:cs typeface="Trebuchet MS"/>
                        <a:sym typeface="Trebuchet MS"/>
                      </a:endParaRPr>
                    </a:p>
                  </a:txBody>
                  <a:tcPr marL="91425" marR="91425" marT="91425" marB="91425">
                    <a:solidFill>
                      <a:srgbClr val="D8D8D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VQB5 Information</a:t>
                      </a:r>
                      <a:endParaRPr sz="1400" b="1"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solidFill>
                            <a:schemeClr val="hlink"/>
                          </a:solidFill>
                          <a:latin typeface="Trebuchet MS"/>
                          <a:ea typeface="Trebuchet MS"/>
                          <a:cs typeface="Trebuchet MS"/>
                          <a:sym typeface="Trebuchet MS"/>
                          <a:hlinkClick r:id="rId4"/>
                        </a:rPr>
                        <a:t>VDOE Quality Measurement and Improvement (VQB5)</a:t>
                      </a:r>
                      <a:endParaRPr sz="1400" u="none" strike="noStrike" cap="none">
                        <a:latin typeface="Trebuchet MS"/>
                        <a:ea typeface="Trebuchet MS"/>
                        <a:cs typeface="Trebuchet MS"/>
                        <a:sym typeface="Trebuchet MS"/>
                      </a:endParaRPr>
                    </a:p>
                  </a:txBody>
                  <a:tcPr marL="91425" marR="91425" marT="91425" marB="91425"/>
                </a:tc>
                <a:tc>
                  <a:txBody>
                    <a:bodyPr/>
                    <a:lstStyle/>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VQB5 Implementation Guide (English/Spanish)</a:t>
                      </a:r>
                      <a:endParaRPr sz="1200" u="none" strike="noStrike" cap="none">
                        <a:latin typeface="Trebuchet MS"/>
                        <a:ea typeface="Trebuchet MS"/>
                        <a:cs typeface="Trebuchet MS"/>
                        <a:sym typeface="Trebuchet MS"/>
                      </a:endParaRPr>
                    </a:p>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VQB5 Overview information (English/Spanish)</a:t>
                      </a:r>
                      <a:endParaRPr sz="1200" u="none" strike="noStrike" cap="none">
                        <a:latin typeface="Trebuchet MS"/>
                        <a:ea typeface="Trebuchet MS"/>
                        <a:cs typeface="Trebuchet MS"/>
                        <a:sym typeface="Trebuchet MS"/>
                      </a:endParaRPr>
                    </a:p>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Participation FAQs</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CLASS in VQB5</a:t>
                      </a:r>
                      <a:endParaRPr sz="1400" b="1"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solidFill>
                            <a:schemeClr val="hlink"/>
                          </a:solidFill>
                          <a:latin typeface="Trebuchet MS"/>
                          <a:ea typeface="Trebuchet MS"/>
                          <a:cs typeface="Trebuchet MS"/>
                          <a:sym typeface="Trebuchet MS"/>
                          <a:hlinkClick r:id="rId5"/>
                        </a:rPr>
                        <a:t>AEII Tools and Resources for Conducting CLASS Observations</a:t>
                      </a:r>
                      <a:endParaRPr sz="1400" u="none" strike="noStrike" cap="none">
                        <a:latin typeface="Trebuchet MS"/>
                        <a:ea typeface="Trebuchet MS"/>
                        <a:cs typeface="Trebuchet MS"/>
                        <a:sym typeface="Trebuchet MS"/>
                      </a:endParaRPr>
                    </a:p>
                  </a:txBody>
                  <a:tcPr marL="91425" marR="91425" marT="91425" marB="91425"/>
                </a:tc>
                <a:tc>
                  <a:txBody>
                    <a:bodyPr/>
                    <a:lstStyle/>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CLASS Summary Docs (English/Spanish)</a:t>
                      </a:r>
                      <a:endParaRPr sz="1200" u="none" strike="noStrike" cap="none">
                        <a:latin typeface="Trebuchet MS"/>
                        <a:ea typeface="Trebuchet MS"/>
                        <a:cs typeface="Trebuchet MS"/>
                        <a:sym typeface="Trebuchet MS"/>
                      </a:endParaRPr>
                    </a:p>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Local CLASS Observations Guidebook &amp; FAQs</a:t>
                      </a:r>
                      <a:endParaRPr sz="1200" u="none" strike="noStrike" cap="none">
                        <a:latin typeface="Trebuchet MS"/>
                        <a:ea typeface="Trebuchet MS"/>
                        <a:cs typeface="Trebuchet MS"/>
                        <a:sym typeface="Trebuchet MS"/>
                      </a:endParaRPr>
                    </a:p>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Guidance for Using CLASS in Diverse Settings</a:t>
                      </a:r>
                      <a:endParaRPr sz="1200" u="none" strike="noStrike" cap="none">
                        <a:latin typeface="Trebuchet MS"/>
                        <a:ea typeface="Trebuchet MS"/>
                        <a:cs typeface="Trebuchet MS"/>
                        <a:sym typeface="Trebuchet MS"/>
                      </a:endParaRPr>
                    </a:p>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Information about External CLASS Observations </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Curriculum in VQB5</a:t>
                      </a:r>
                      <a:endParaRPr sz="1400" b="1"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solidFill>
                            <a:schemeClr val="hlink"/>
                          </a:solidFill>
                          <a:latin typeface="Trebuchet MS"/>
                          <a:ea typeface="Trebuchet MS"/>
                          <a:cs typeface="Trebuchet MS"/>
                          <a:sym typeface="Trebuchet MS"/>
                          <a:hlinkClick r:id="rId6"/>
                        </a:rPr>
                        <a:t>VDOE Early Childhood Standards, Curriculum and Instruction</a:t>
                      </a:r>
                      <a:r>
                        <a:rPr lang="en" sz="1400" u="none" strike="noStrike" cap="none">
                          <a:latin typeface="Trebuchet MS"/>
                          <a:ea typeface="Trebuchet MS"/>
                          <a:cs typeface="Trebuchet MS"/>
                          <a:sym typeface="Trebuchet MS"/>
                        </a:rPr>
                        <a:t> </a:t>
                      </a:r>
                      <a:endParaRPr sz="1400" u="none" strike="noStrike" cap="none">
                        <a:latin typeface="Trebuchet MS"/>
                        <a:ea typeface="Trebuchet MS"/>
                        <a:cs typeface="Trebuchet MS"/>
                        <a:sym typeface="Trebuchet MS"/>
                      </a:endParaRPr>
                    </a:p>
                  </a:txBody>
                  <a:tcPr marL="91425" marR="91425" marT="91425" marB="91425"/>
                </a:tc>
                <a:tc>
                  <a:txBody>
                    <a:bodyPr/>
                    <a:lstStyle/>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Early Learning &amp; Development Standards (ELDS)</a:t>
                      </a:r>
                      <a:endParaRPr sz="1200" u="none" strike="noStrike" cap="none">
                        <a:latin typeface="Trebuchet MS"/>
                        <a:ea typeface="Trebuchet MS"/>
                        <a:cs typeface="Trebuchet MS"/>
                        <a:sym typeface="Trebuchet MS"/>
                      </a:endParaRPr>
                    </a:p>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Approved Curriculum List</a:t>
                      </a:r>
                      <a:endParaRPr sz="1200" u="none" strike="noStrike" cap="none">
                        <a:latin typeface="Trebuchet MS"/>
                        <a:ea typeface="Trebuchet MS"/>
                        <a:cs typeface="Trebuchet MS"/>
                        <a:sym typeface="Trebuchet MS"/>
                      </a:endParaRPr>
                    </a:p>
                    <a:p>
                      <a:pPr marL="292100" marR="0" lvl="0" indent="-2921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Information about the Curriculum Review Process</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47"/>
          <p:cNvSpPr txBox="1">
            <a:spLocks noGrp="1"/>
          </p:cNvSpPr>
          <p:nvPr>
            <p:ph type="title"/>
          </p:nvPr>
        </p:nvSpPr>
        <p:spPr>
          <a:xfrm>
            <a:off x="628650" y="169800"/>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Appendix: Participation Requirements</a:t>
            </a:r>
            <a:endParaRPr sz="3000"/>
          </a:p>
        </p:txBody>
      </p:sp>
      <p:sp>
        <p:nvSpPr>
          <p:cNvPr id="1082" name="Google Shape;1082;p47"/>
          <p:cNvSpPr txBox="1">
            <a:spLocks noGrp="1"/>
          </p:cNvSpPr>
          <p:nvPr>
            <p:ph type="body" idx="1"/>
          </p:nvPr>
        </p:nvSpPr>
        <p:spPr>
          <a:xfrm>
            <a:off x="628650" y="86399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400"/>
              <a:t>Beginning in the fall of 2023, all birth-to-five publicly funded programs will be required to participate in VQB5.  The following clarifications </a:t>
            </a:r>
            <a:r>
              <a:rPr lang="en" sz="1400">
                <a:solidFill>
                  <a:srgbClr val="C00000"/>
                </a:solidFill>
              </a:rPr>
              <a:t>(in red)</a:t>
            </a:r>
            <a:r>
              <a:rPr lang="en" sz="1400"/>
              <a:t> have been added to the Practice Year 2 Guidelines.</a:t>
            </a:r>
            <a:endParaRPr sz="1400"/>
          </a:p>
          <a:p>
            <a:pPr marL="0" lvl="0" indent="0" algn="l" rtl="0">
              <a:lnSpc>
                <a:spcPct val="90000"/>
              </a:lnSpc>
              <a:spcBef>
                <a:spcPts val="800"/>
              </a:spcBef>
              <a:spcAft>
                <a:spcPts val="0"/>
              </a:spcAft>
              <a:buSzPts val="1400"/>
              <a:buNone/>
            </a:pPr>
            <a:endParaRPr/>
          </a:p>
          <a:p>
            <a:pPr marL="0" lvl="0" indent="0" algn="l" rtl="0">
              <a:lnSpc>
                <a:spcPct val="90000"/>
              </a:lnSpc>
              <a:spcBef>
                <a:spcPts val="800"/>
              </a:spcBef>
              <a:spcAft>
                <a:spcPts val="0"/>
              </a:spcAft>
              <a:buSzPts val="1400"/>
              <a:buNone/>
            </a:pPr>
            <a:endParaRPr/>
          </a:p>
        </p:txBody>
      </p:sp>
      <p:graphicFrame>
        <p:nvGraphicFramePr>
          <p:cNvPr id="1083" name="Google Shape;1083;p47"/>
          <p:cNvGraphicFramePr/>
          <p:nvPr/>
        </p:nvGraphicFramePr>
        <p:xfrm>
          <a:off x="529350" y="1566800"/>
          <a:ext cx="8372075" cy="3293979"/>
        </p:xfrm>
        <a:graphic>
          <a:graphicData uri="http://schemas.openxmlformats.org/drawingml/2006/table">
            <a:tbl>
              <a:tblPr>
                <a:noFill/>
                <a:tableStyleId>{CA395592-C8F0-413D-82BD-E2093F3454B2}</a:tableStyleId>
              </a:tblPr>
              <a:tblGrid>
                <a:gridCol w="3968550">
                  <a:extLst>
                    <a:ext uri="{9D8B030D-6E8A-4147-A177-3AD203B41FA5}">
                      <a16:colId xmlns:a16="http://schemas.microsoft.com/office/drawing/2014/main" val="20000"/>
                    </a:ext>
                  </a:extLst>
                </a:gridCol>
                <a:gridCol w="4403525">
                  <a:extLst>
                    <a:ext uri="{9D8B030D-6E8A-4147-A177-3AD203B41FA5}">
                      <a16:colId xmlns:a16="http://schemas.microsoft.com/office/drawing/2014/main" val="20001"/>
                    </a:ext>
                  </a:extLst>
                </a:gridCol>
              </a:tblGrid>
              <a:tr h="412125">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latin typeface="Trebuchet MS"/>
                          <a:ea typeface="Trebuchet MS"/>
                          <a:cs typeface="Trebuchet MS"/>
                          <a:sym typeface="Trebuchet MS"/>
                        </a:rPr>
                        <a:t>“Publicly Funded” requirement includes: </a:t>
                      </a:r>
                      <a:endParaRPr sz="13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latin typeface="Trebuchet MS"/>
                          <a:ea typeface="Trebuchet MS"/>
                          <a:cs typeface="Trebuchet MS"/>
                          <a:sym typeface="Trebuchet MS"/>
                        </a:rPr>
                        <a:t>“Publicly Funded” requirement does </a:t>
                      </a:r>
                      <a:r>
                        <a:rPr lang="en" sz="1300" u="sng" strike="noStrike" cap="none">
                          <a:latin typeface="Trebuchet MS"/>
                          <a:ea typeface="Trebuchet MS"/>
                          <a:cs typeface="Trebuchet MS"/>
                          <a:sym typeface="Trebuchet MS"/>
                        </a:rPr>
                        <a:t>not </a:t>
                      </a:r>
                      <a:r>
                        <a:rPr lang="en" sz="1300" u="none" strike="noStrike" cap="none">
                          <a:latin typeface="Trebuchet MS"/>
                          <a:ea typeface="Trebuchet MS"/>
                          <a:cs typeface="Trebuchet MS"/>
                          <a:sym typeface="Trebuchet MS"/>
                        </a:rPr>
                        <a:t>include: </a:t>
                      </a:r>
                      <a:endParaRPr sz="13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0"/>
                  </a:ext>
                </a:extLst>
              </a:tr>
              <a:tr h="2842625">
                <a:tc>
                  <a:txBody>
                    <a:bodyPr/>
                    <a:lstStyle/>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Virginia Preschool Initiative (VPI)</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Early Childhood Special Education (ECSE or IDEA Part B, Section 619 preschool)</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Title I Preschool</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Head Start/Early Head Start</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Virginia’s Child Care Subsidy Program (subsidy vendor)</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Local government child care assistance, such as Fairfax’s Child Care Assistance and Referral (CCAR) program</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Federal Child Care Access Means Parents in School (CCAMPIS)</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VECF Mixed Delivery Program  </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Federal Department of Defense Military Child Care Fee Assistance </a:t>
                      </a:r>
                      <a:r>
                        <a:rPr lang="en" sz="1100" u="none" strike="noStrike" cap="none">
                          <a:solidFill>
                            <a:schemeClr val="dk1"/>
                          </a:solidFill>
                          <a:latin typeface="Trebuchet MS"/>
                          <a:ea typeface="Trebuchet MS"/>
                          <a:cs typeface="Trebuchet MS"/>
                          <a:sym typeface="Trebuchet MS"/>
                        </a:rPr>
                        <a:t>(MCCYN-Plus)</a:t>
                      </a:r>
                      <a:endParaRPr sz="1100" u="none" strike="noStrike" cap="none">
                        <a:latin typeface="Trebuchet MS"/>
                        <a:ea typeface="Trebuchet MS"/>
                        <a:cs typeface="Trebuchet MS"/>
                        <a:sym typeface="Trebuchet MS"/>
                      </a:endParaRPr>
                    </a:p>
                  </a:txBody>
                  <a:tcPr marL="91425" marR="91425" marT="91425" marB="91425"/>
                </a:tc>
                <a:tc>
                  <a:txBody>
                    <a:bodyPr/>
                    <a:lstStyle/>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Any program for which the sole source of public funding is the federal Child and Adult Care Food Program (CACFP) administered by the U.S. Department of Agriculture Food and Nutrition Service. </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rgbClr val="000000"/>
                        </a:buClr>
                        <a:buSzPts val="1100"/>
                        <a:buFont typeface="Trebuchet MS"/>
                        <a:buChar char="●"/>
                      </a:pPr>
                      <a:r>
                        <a:rPr lang="en" sz="1100" u="none" strike="noStrike" cap="none">
                          <a:latin typeface="Trebuchet MS"/>
                          <a:ea typeface="Trebuchet MS"/>
                          <a:cs typeface="Trebuchet MS"/>
                          <a:sym typeface="Trebuchet MS"/>
                        </a:rPr>
                        <a:t>Programs for which the sole source of public funding is COVID-related relief funding that is not related to serving children directly (i.e. </a:t>
                      </a:r>
                      <a:r>
                        <a:rPr lang="en" sz="1100" u="none" strike="noStrike" cap="none">
                          <a:solidFill>
                            <a:schemeClr val="accent2"/>
                          </a:solidFill>
                          <a:latin typeface="Trebuchet MS"/>
                          <a:ea typeface="Trebuchet MS"/>
                          <a:cs typeface="Trebuchet MS"/>
                          <a:sym typeface="Trebuchet MS"/>
                        </a:rPr>
                        <a:t>ARPA, </a:t>
                      </a:r>
                      <a:r>
                        <a:rPr lang="en" sz="1100" u="none" strike="noStrike" cap="none">
                          <a:solidFill>
                            <a:schemeClr val="dk1"/>
                          </a:solidFill>
                          <a:latin typeface="Trebuchet MS"/>
                          <a:ea typeface="Trebuchet MS"/>
                          <a:cs typeface="Trebuchet MS"/>
                          <a:sym typeface="Trebuchet MS"/>
                        </a:rPr>
                        <a:t>CARES</a:t>
                      </a:r>
                      <a:r>
                        <a:rPr lang="en" sz="1100" u="none" strike="noStrike" cap="none">
                          <a:solidFill>
                            <a:schemeClr val="accent2"/>
                          </a:solidFill>
                          <a:latin typeface="Trebuchet MS"/>
                          <a:ea typeface="Trebuchet MS"/>
                          <a:cs typeface="Trebuchet MS"/>
                          <a:sym typeface="Trebuchet MS"/>
                        </a:rPr>
                        <a:t>, PPP</a:t>
                      </a:r>
                      <a:r>
                        <a:rPr lang="en" sz="1100" u="none" strike="noStrike" cap="none">
                          <a:latin typeface="Trebuchet MS"/>
                          <a:ea typeface="Trebuchet MS"/>
                          <a:cs typeface="Trebuchet MS"/>
                          <a:sym typeface="Trebuchet MS"/>
                        </a:rPr>
                        <a:t>),  </a:t>
                      </a:r>
                      <a:endParaRPr sz="1100" u="none" strike="noStrike" cap="none">
                        <a:latin typeface="Trebuchet MS"/>
                        <a:ea typeface="Trebuchet MS"/>
                        <a:cs typeface="Trebuchet MS"/>
                        <a:sym typeface="Trebuchet MS"/>
                      </a:endParaRPr>
                    </a:p>
                    <a:p>
                      <a:pPr marL="285750" marR="0" lvl="0" indent="-285750" algn="l" rtl="0">
                        <a:lnSpc>
                          <a:spcPct val="115000"/>
                        </a:lnSpc>
                        <a:spcBef>
                          <a:spcPts val="0"/>
                        </a:spcBef>
                        <a:spcAft>
                          <a:spcPts val="0"/>
                        </a:spcAft>
                        <a:buClr>
                          <a:schemeClr val="accent2"/>
                        </a:buClr>
                        <a:buSzPts val="1100"/>
                        <a:buFont typeface="Trebuchet MS"/>
                        <a:buChar char="●"/>
                      </a:pPr>
                      <a:r>
                        <a:rPr lang="en" sz="1100" u="none" strike="noStrike" cap="none">
                          <a:solidFill>
                            <a:schemeClr val="accent2"/>
                          </a:solidFill>
                          <a:latin typeface="Trebuchet MS"/>
                          <a:ea typeface="Trebuchet MS"/>
                          <a:cs typeface="Trebuchet MS"/>
                          <a:sym typeface="Trebuchet MS"/>
                        </a:rPr>
                        <a:t>Publicly funded programs that </a:t>
                      </a:r>
                      <a:r>
                        <a:rPr lang="en" sz="1100" u="sng" strike="noStrike" cap="none">
                          <a:solidFill>
                            <a:schemeClr val="accent2"/>
                          </a:solidFill>
                          <a:latin typeface="Trebuchet MS"/>
                          <a:ea typeface="Trebuchet MS"/>
                          <a:cs typeface="Trebuchet MS"/>
                          <a:sym typeface="Trebuchet MS"/>
                        </a:rPr>
                        <a:t>only</a:t>
                      </a:r>
                      <a:r>
                        <a:rPr lang="en" sz="1100" u="none" strike="noStrike" cap="none">
                          <a:solidFill>
                            <a:schemeClr val="accent2"/>
                          </a:solidFill>
                          <a:latin typeface="Trebuchet MS"/>
                          <a:ea typeface="Trebuchet MS"/>
                          <a:cs typeface="Trebuchet MS"/>
                          <a:sym typeface="Trebuchet MS"/>
                        </a:rPr>
                        <a:t> provide before/after school care or summer camps</a:t>
                      </a:r>
                      <a:endParaRPr sz="1100" u="none" strike="noStrike" cap="none">
                        <a:solidFill>
                          <a:schemeClr val="accent2"/>
                        </a:solidFill>
                        <a:latin typeface="Trebuchet MS"/>
                        <a:ea typeface="Trebuchet MS"/>
                        <a:cs typeface="Trebuchet MS"/>
                        <a:sym typeface="Trebuchet MS"/>
                      </a:endParaRPr>
                    </a:p>
                    <a:p>
                      <a:pPr marL="285750" marR="0" lvl="0" indent="-285750" algn="l" rtl="0">
                        <a:lnSpc>
                          <a:spcPct val="115000"/>
                        </a:lnSpc>
                        <a:spcBef>
                          <a:spcPts val="0"/>
                        </a:spcBef>
                        <a:spcAft>
                          <a:spcPts val="0"/>
                        </a:spcAft>
                        <a:buClr>
                          <a:schemeClr val="accent2"/>
                        </a:buClr>
                        <a:buSzPts val="1100"/>
                        <a:buFont typeface="Trebuchet MS"/>
                        <a:buChar char="●"/>
                      </a:pPr>
                      <a:r>
                        <a:rPr lang="en" sz="1100" u="none" strike="noStrike" cap="none">
                          <a:solidFill>
                            <a:schemeClr val="accent2"/>
                          </a:solidFill>
                          <a:latin typeface="Trebuchet MS"/>
                          <a:ea typeface="Trebuchet MS"/>
                          <a:cs typeface="Trebuchet MS"/>
                          <a:sym typeface="Trebuchet MS"/>
                        </a:rPr>
                        <a:t>Programs that are not operating full-time </a:t>
                      </a:r>
                      <a:r>
                        <a:rPr lang="en" sz="1100" i="1" u="none" strike="noStrike" cap="none">
                          <a:solidFill>
                            <a:schemeClr val="accent2"/>
                          </a:solidFill>
                          <a:latin typeface="Trebuchet MS"/>
                          <a:ea typeface="Trebuchet MS"/>
                          <a:cs typeface="Trebuchet MS"/>
                          <a:sym typeface="Trebuchet MS"/>
                        </a:rPr>
                        <a:t>(full-time refers to a program which operates at least four days per week for at least 128 days per year, with classes that operate for a minimum of 3.5 hours per day).</a:t>
                      </a:r>
                      <a:endParaRPr sz="1100" i="1" u="none" strike="noStrike" cap="none">
                        <a:solidFill>
                          <a:schemeClr val="accent2"/>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1084" name="Google Shape;1084;p47"/>
          <p:cNvSpPr/>
          <p:nvPr/>
        </p:nvSpPr>
        <p:spPr>
          <a:xfrm>
            <a:off x="6052425" y="85725"/>
            <a:ext cx="2735100" cy="297900"/>
          </a:xfrm>
          <a:prstGeom prst="rect">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Enhancement 1 -  Participation</a:t>
            </a:r>
            <a:endParaRPr sz="1200" b="1" i="0" u="none" strike="noStrike" cap="none">
              <a:solidFill>
                <a:schemeClr val="lt1"/>
              </a:solidFill>
              <a:latin typeface="Trebuchet MS"/>
              <a:ea typeface="Trebuchet MS"/>
              <a:cs typeface="Trebuchet MS"/>
              <a:sym typeface="Trebuchet MS"/>
            </a:endParaRPr>
          </a:p>
        </p:txBody>
      </p:sp>
      <p:sp>
        <p:nvSpPr>
          <p:cNvPr id="1085" name="Google Shape;1085;p47"/>
          <p:cNvSpPr txBox="1"/>
          <p:nvPr/>
        </p:nvSpPr>
        <p:spPr>
          <a:xfrm>
            <a:off x="721625" y="4774200"/>
            <a:ext cx="6801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Trebuchet MS"/>
                <a:ea typeface="Trebuchet MS"/>
                <a:cs typeface="Trebuchet MS"/>
                <a:sym typeface="Trebuchet MS"/>
              </a:rPr>
              <a:t>See section 2 in PY2 Guidelines Document for more information about participation requirements</a:t>
            </a:r>
            <a:endParaRPr sz="10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48"/>
          <p:cNvSpPr txBox="1">
            <a:spLocks noGrp="1"/>
          </p:cNvSpPr>
          <p:nvPr>
            <p:ph type="title"/>
          </p:nvPr>
        </p:nvSpPr>
        <p:spPr>
          <a:xfrm>
            <a:off x="693675" y="85725"/>
            <a:ext cx="83646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Appendix: Types of CLASS Observations in VQB5</a:t>
            </a:r>
            <a:endParaRPr sz="3000"/>
          </a:p>
        </p:txBody>
      </p:sp>
      <p:graphicFrame>
        <p:nvGraphicFramePr>
          <p:cNvPr id="1091" name="Google Shape;1091;p48"/>
          <p:cNvGraphicFramePr/>
          <p:nvPr/>
        </p:nvGraphicFramePr>
        <p:xfrm>
          <a:off x="628666" y="857331"/>
          <a:ext cx="8198825" cy="3870790"/>
        </p:xfrm>
        <a:graphic>
          <a:graphicData uri="http://schemas.openxmlformats.org/drawingml/2006/table">
            <a:tbl>
              <a:tblPr>
                <a:noFill/>
                <a:tableStyleId>{CA395592-C8F0-413D-82BD-E2093F3454B2}</a:tableStyleId>
              </a:tblPr>
              <a:tblGrid>
                <a:gridCol w="1064175">
                  <a:extLst>
                    <a:ext uri="{9D8B030D-6E8A-4147-A177-3AD203B41FA5}">
                      <a16:colId xmlns:a16="http://schemas.microsoft.com/office/drawing/2014/main" val="20000"/>
                    </a:ext>
                  </a:extLst>
                </a:gridCol>
                <a:gridCol w="3513875">
                  <a:extLst>
                    <a:ext uri="{9D8B030D-6E8A-4147-A177-3AD203B41FA5}">
                      <a16:colId xmlns:a16="http://schemas.microsoft.com/office/drawing/2014/main" val="20001"/>
                    </a:ext>
                  </a:extLst>
                </a:gridCol>
                <a:gridCol w="3620775">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 sz="1200" u="none" strike="noStrike" cap="none">
                          <a:solidFill>
                            <a:schemeClr val="lt1"/>
                          </a:solidFill>
                          <a:latin typeface="Trebuchet MS"/>
                          <a:ea typeface="Trebuchet MS"/>
                          <a:cs typeface="Trebuchet MS"/>
                          <a:sym typeface="Trebuchet MS"/>
                        </a:rPr>
                        <a:t>VQB5</a:t>
                      </a:r>
                      <a:endParaRPr sz="1200"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LOCAL OBSERVATIONS</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rgbClr val="C0000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EXTERNAL OBSERVATIONS</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rgbClr val="C00000"/>
                    </a:solidFill>
                  </a:tcPr>
                </a:tc>
                <a:extLst>
                  <a:ext uri="{0D108BD9-81ED-4DB2-BD59-A6C34878D82A}">
                    <a16:rowId xmlns:a16="http://schemas.microsoft.com/office/drawing/2014/main" val="10000"/>
                  </a:ext>
                </a:extLst>
              </a:tr>
              <a:tr h="811725">
                <a:tc>
                  <a:txBody>
                    <a:bodyPr/>
                    <a:lstStyle/>
                    <a:p>
                      <a:pPr marL="0" marR="0" lvl="0" indent="0" algn="l"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Purpose</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rgbClr val="7F7F7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Trebuchet MS"/>
                          <a:ea typeface="Trebuchet MS"/>
                          <a:cs typeface="Trebuchet MS"/>
                          <a:sym typeface="Trebuchet MS"/>
                        </a:rPr>
                        <a:t>Primary method for gathering classroom level information and providing feedback about the quality of teacher-child interactions. </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Trebuchet MS"/>
                          <a:ea typeface="Trebuchet MS"/>
                          <a:cs typeface="Trebuchet MS"/>
                          <a:sym typeface="Trebuchet MS"/>
                        </a:rPr>
                        <a:t>Secondary method to gather information about the accuracy and consistency of local observations in Ready Regions and to provide additional feedback.</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901200">
                <a:tc>
                  <a:txBody>
                    <a:bodyPr/>
                    <a:lstStyle/>
                    <a:p>
                      <a:pPr marL="0" marR="0" lvl="0" indent="0" algn="l"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Definition</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rgbClr val="7F7F7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Trebuchet MS"/>
                          <a:ea typeface="Trebuchet MS"/>
                          <a:cs typeface="Trebuchet MS"/>
                          <a:sym typeface="Trebuchet MS"/>
                        </a:rPr>
                        <a:t>Coordinated and scheduled at the local level by Ready Regions, with results recorded in LinkB5. Conducted by locally identified reliable observers. </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Trebuchet MS"/>
                          <a:ea typeface="Trebuchet MS"/>
                          <a:cs typeface="Trebuchet MS"/>
                          <a:sym typeface="Trebuchet MS"/>
                        </a:rPr>
                        <a:t>Coordinated, scheduled, and recorded by an external organization. Conducted by externally identified reliable observers. </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822925">
                <a:tc>
                  <a:txBody>
                    <a:bodyPr/>
                    <a:lstStyle/>
                    <a:p>
                      <a:pPr marL="0" marR="0" lvl="0" indent="0" algn="l"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Annual Cycle</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rgbClr val="7F7F7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Trebuchet MS"/>
                          <a:ea typeface="Trebuchet MS"/>
                          <a:cs typeface="Trebuchet MS"/>
                          <a:sym typeface="Trebuchet MS"/>
                        </a:rPr>
                        <a:t>All </a:t>
                      </a:r>
                      <a:r>
                        <a:rPr lang="en" sz="1200" u="none" strike="noStrike" cap="none">
                          <a:solidFill>
                            <a:schemeClr val="dk1"/>
                          </a:solidFill>
                          <a:latin typeface="Trebuchet MS"/>
                          <a:ea typeface="Trebuchet MS"/>
                          <a:cs typeface="Trebuchet MS"/>
                          <a:sym typeface="Trebuchet MS"/>
                        </a:rPr>
                        <a:t>birth-to-five class</a:t>
                      </a:r>
                      <a:r>
                        <a:rPr lang="en" sz="1200" u="none" strike="noStrike" cap="none">
                          <a:latin typeface="Trebuchet MS"/>
                          <a:ea typeface="Trebuchet MS"/>
                          <a:cs typeface="Trebuchet MS"/>
                          <a:sym typeface="Trebuchet MS"/>
                        </a:rPr>
                        <a:t>rooms will get two local observations each year. One in the fall and one in the spring.</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200" u="none" strike="noStrike" cap="none">
                          <a:latin typeface="Trebuchet MS"/>
                          <a:ea typeface="Trebuchet MS"/>
                          <a:cs typeface="Trebuchet MS"/>
                          <a:sym typeface="Trebuchet MS"/>
                        </a:rPr>
                        <a:t>Only so</a:t>
                      </a:r>
                      <a:r>
                        <a:rPr lang="en" sz="1200" u="none" strike="noStrike" cap="none">
                          <a:solidFill>
                            <a:schemeClr val="dk1"/>
                          </a:solidFill>
                          <a:latin typeface="Trebuchet MS"/>
                          <a:ea typeface="Trebuchet MS"/>
                          <a:cs typeface="Trebuchet MS"/>
                          <a:sym typeface="Trebuchet MS"/>
                        </a:rPr>
                        <a:t>me birth-to-five </a:t>
                      </a:r>
                      <a:r>
                        <a:rPr lang="en" sz="1200" u="none" strike="noStrike" cap="none">
                          <a:latin typeface="Trebuchet MS"/>
                          <a:ea typeface="Trebuchet MS"/>
                          <a:cs typeface="Trebuchet MS"/>
                          <a:sym typeface="Trebuchet MS"/>
                        </a:rPr>
                        <a:t>classrooms will get an external observation. At least one classroom in every site will receive an external observation.</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r h="8229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lt1"/>
                          </a:solidFill>
                          <a:latin typeface="Trebuchet MS"/>
                          <a:ea typeface="Trebuchet MS"/>
                          <a:cs typeface="Trebuchet MS"/>
                          <a:sym typeface="Trebuchet MS"/>
                        </a:rPr>
                        <a:t>Practice Year 2</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rgbClr val="7F7F7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accent2"/>
                          </a:solidFill>
                          <a:latin typeface="Trebuchet MS"/>
                          <a:ea typeface="Trebuchet MS"/>
                          <a:cs typeface="Trebuchet MS"/>
                          <a:sym typeface="Trebuchet MS"/>
                        </a:rPr>
                        <a:t>Ready Regions will be responsible for coordinating and scheduling local CLASS observations.</a:t>
                      </a:r>
                      <a:endParaRPr sz="1200" u="none" strike="noStrike" cap="none">
                        <a:solidFill>
                          <a:schemeClr val="accent2"/>
                        </a:solidFill>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accent2"/>
                          </a:solidFill>
                          <a:latin typeface="Trebuchet MS"/>
                          <a:ea typeface="Trebuchet MS"/>
                          <a:cs typeface="Trebuchet MS"/>
                          <a:sym typeface="Trebuchet MS"/>
                        </a:rPr>
                        <a:t>External vendor (TBD) will be responsible for coordinating and scheduling external CLASS observations. </a:t>
                      </a:r>
                      <a:endParaRPr sz="1200" u="none" strike="noStrike" cap="none">
                        <a:solidFill>
                          <a:schemeClr val="accent2"/>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4"/>
                  </a:ext>
                </a:extLst>
              </a:tr>
            </a:tbl>
          </a:graphicData>
        </a:graphic>
      </p:graphicFrame>
      <p:sp>
        <p:nvSpPr>
          <p:cNvPr id="1092" name="Google Shape;1092;p4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900"/>
              <a:buFont typeface="Arial"/>
              <a:buNone/>
            </a:pPr>
            <a:endParaRPr/>
          </a:p>
        </p:txBody>
      </p:sp>
      <p:sp>
        <p:nvSpPr>
          <p:cNvPr id="1093" name="Google Shape;1093;p48"/>
          <p:cNvSpPr/>
          <p:nvPr/>
        </p:nvSpPr>
        <p:spPr>
          <a:xfrm>
            <a:off x="5858275" y="85725"/>
            <a:ext cx="3097500" cy="297900"/>
          </a:xfrm>
          <a:prstGeom prst="rect">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Enhancement 2  -  CLASS Observations</a:t>
            </a:r>
            <a:endParaRPr sz="1200" b="1" i="0" u="none" strike="noStrike" cap="none">
              <a:solidFill>
                <a:schemeClr val="lt1"/>
              </a:solidFill>
              <a:latin typeface="Trebuchet MS"/>
              <a:ea typeface="Trebuchet MS"/>
              <a:cs typeface="Trebuchet MS"/>
              <a:sym typeface="Trebuchet MS"/>
            </a:endParaRPr>
          </a:p>
        </p:txBody>
      </p:sp>
      <p:sp>
        <p:nvSpPr>
          <p:cNvPr id="1094" name="Google Shape;1094;p48"/>
          <p:cNvSpPr txBox="1"/>
          <p:nvPr/>
        </p:nvSpPr>
        <p:spPr>
          <a:xfrm>
            <a:off x="693675" y="4734863"/>
            <a:ext cx="6801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Trebuchet MS"/>
                <a:ea typeface="Trebuchet MS"/>
                <a:cs typeface="Trebuchet MS"/>
                <a:sym typeface="Trebuchet MS"/>
              </a:rPr>
              <a:t>See section 4  in PY2 Guidelines Document for more information about CLASS observation requirements</a:t>
            </a:r>
            <a:endParaRPr sz="10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49"/>
          <p:cNvSpPr txBox="1">
            <a:spLocks noGrp="1"/>
          </p:cNvSpPr>
          <p:nvPr>
            <p:ph type="title"/>
          </p:nvPr>
        </p:nvSpPr>
        <p:spPr>
          <a:xfrm>
            <a:off x="506425" y="18921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Appendix: External CLASS Observations</a:t>
            </a:r>
            <a:endParaRPr/>
          </a:p>
        </p:txBody>
      </p:sp>
      <p:graphicFrame>
        <p:nvGraphicFramePr>
          <p:cNvPr id="1100" name="Google Shape;1100;p49"/>
          <p:cNvGraphicFramePr/>
          <p:nvPr/>
        </p:nvGraphicFramePr>
        <p:xfrm>
          <a:off x="648075" y="1827775"/>
          <a:ext cx="7703425" cy="2412005"/>
        </p:xfrm>
        <a:graphic>
          <a:graphicData uri="http://schemas.openxmlformats.org/drawingml/2006/table">
            <a:tbl>
              <a:tblPr>
                <a:noFill/>
                <a:tableStyleId>{CA395592-C8F0-413D-82BD-E2093F3454B2}</a:tableStyleId>
              </a:tblPr>
              <a:tblGrid>
                <a:gridCol w="1250375">
                  <a:extLst>
                    <a:ext uri="{9D8B030D-6E8A-4147-A177-3AD203B41FA5}">
                      <a16:colId xmlns:a16="http://schemas.microsoft.com/office/drawing/2014/main" val="20000"/>
                    </a:ext>
                  </a:extLst>
                </a:gridCol>
                <a:gridCol w="1454350">
                  <a:extLst>
                    <a:ext uri="{9D8B030D-6E8A-4147-A177-3AD203B41FA5}">
                      <a16:colId xmlns:a16="http://schemas.microsoft.com/office/drawing/2014/main" val="20001"/>
                    </a:ext>
                  </a:extLst>
                </a:gridCol>
                <a:gridCol w="1383325">
                  <a:extLst>
                    <a:ext uri="{9D8B030D-6E8A-4147-A177-3AD203B41FA5}">
                      <a16:colId xmlns:a16="http://schemas.microsoft.com/office/drawing/2014/main" val="20002"/>
                    </a:ext>
                  </a:extLst>
                </a:gridCol>
                <a:gridCol w="3615375">
                  <a:extLst>
                    <a:ext uri="{9D8B030D-6E8A-4147-A177-3AD203B41FA5}">
                      <a16:colId xmlns:a16="http://schemas.microsoft.com/office/drawing/2014/main" val="20003"/>
                    </a:ext>
                  </a:extLst>
                </a:gridCol>
              </a:tblGrid>
              <a:tr h="36445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Trebuchet MS"/>
                          <a:ea typeface="Trebuchet MS"/>
                          <a:cs typeface="Trebuchet MS"/>
                          <a:sym typeface="Trebuchet MS"/>
                        </a:rPr>
                        <a:t>Year</a:t>
                      </a:r>
                      <a:endParaRPr sz="1200" b="1" u="none" strike="noStrike" cap="none">
                        <a:latin typeface="Trebuchet MS"/>
                        <a:ea typeface="Trebuchet MS"/>
                        <a:cs typeface="Trebuchet MS"/>
                        <a:sym typeface="Trebuchet MS"/>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Trebuchet MS"/>
                          <a:ea typeface="Trebuchet MS"/>
                          <a:cs typeface="Trebuchet MS"/>
                          <a:sym typeface="Trebuchet MS"/>
                        </a:rPr>
                        <a:t>Coordinated By</a:t>
                      </a:r>
                      <a:endParaRPr sz="1200" b="1" u="none" strike="noStrike" cap="none">
                        <a:latin typeface="Trebuchet MS"/>
                        <a:ea typeface="Trebuchet MS"/>
                        <a:cs typeface="Trebuchet MS"/>
                        <a:sym typeface="Trebuchet MS"/>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Trebuchet MS"/>
                          <a:ea typeface="Trebuchet MS"/>
                          <a:cs typeface="Trebuchet MS"/>
                          <a:sym typeface="Trebuchet MS"/>
                        </a:rPr>
                        <a:t>% classrooms</a:t>
                      </a:r>
                      <a:endParaRPr sz="1200" b="1" u="none" strike="noStrike" cap="none">
                        <a:latin typeface="Trebuchet MS"/>
                        <a:ea typeface="Trebuchet MS"/>
                        <a:cs typeface="Trebuchet MS"/>
                        <a:sym typeface="Trebuchet MS"/>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Trebuchet MS"/>
                          <a:ea typeface="Trebuchet MS"/>
                          <a:cs typeface="Trebuchet MS"/>
                          <a:sym typeface="Trebuchet MS"/>
                        </a:rPr>
                        <a:t>Purpose</a:t>
                      </a:r>
                      <a:endParaRPr sz="1200" b="1" u="none" strike="noStrike" cap="none">
                        <a:latin typeface="Trebuchet MS"/>
                        <a:ea typeface="Trebuchet MS"/>
                        <a:cs typeface="Trebuchet MS"/>
                        <a:sym typeface="Trebuchet MS"/>
                      </a:endParaRPr>
                    </a:p>
                  </a:txBody>
                  <a:tcPr marL="91425" marR="91425" marT="91425" marB="91425">
                    <a:solidFill>
                      <a:schemeClr val="lt2"/>
                    </a:solidFill>
                  </a:tcPr>
                </a:tc>
                <a:extLst>
                  <a:ext uri="{0D108BD9-81ED-4DB2-BD59-A6C34878D82A}">
                    <a16:rowId xmlns:a16="http://schemas.microsoft.com/office/drawing/2014/main" val="10000"/>
                  </a:ext>
                </a:extLst>
              </a:tr>
              <a:tr h="5858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Trebuchet MS"/>
                          <a:ea typeface="Trebuchet MS"/>
                          <a:cs typeface="Trebuchet MS"/>
                          <a:sym typeface="Trebuchet MS"/>
                        </a:rPr>
                        <a:t>Practice Year 1 2021-2023</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Trebuchet MS"/>
                          <a:ea typeface="Trebuchet MS"/>
                          <a:cs typeface="Trebuchet MS"/>
                          <a:sym typeface="Trebuchet MS"/>
                        </a:rPr>
                        <a:t>AEII</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Trebuchet MS"/>
                          <a:ea typeface="Trebuchet MS"/>
                          <a:cs typeface="Trebuchet MS"/>
                          <a:sym typeface="Trebuchet MS"/>
                        </a:rPr>
                        <a:t>Approx 20% </a:t>
                      </a:r>
                      <a:r>
                        <a:rPr lang="en" sz="900" u="none" strike="noStrike" cap="none">
                          <a:latin typeface="Trebuchet MS"/>
                          <a:ea typeface="Trebuchet MS"/>
                          <a:cs typeface="Trebuchet MS"/>
                          <a:sym typeface="Trebuchet MS"/>
                        </a:rPr>
                        <a:t>(randomly selected)</a:t>
                      </a:r>
                      <a:endParaRPr sz="9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Trebuchet MS"/>
                          <a:ea typeface="Trebuchet MS"/>
                          <a:cs typeface="Trebuchet MS"/>
                          <a:sym typeface="Trebuchet MS"/>
                        </a:rPr>
                        <a:t>Gather baseline observation alignment data to support local observers </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7030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Trebuchet MS"/>
                          <a:ea typeface="Trebuchet MS"/>
                          <a:cs typeface="Trebuchet MS"/>
                          <a:sym typeface="Trebuchet MS"/>
                        </a:rPr>
                        <a:t>Practice Year 2</a:t>
                      </a:r>
                      <a:endParaRPr sz="12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Trebuchet MS"/>
                          <a:ea typeface="Trebuchet MS"/>
                          <a:cs typeface="Trebuchet MS"/>
                          <a:sym typeface="Trebuchet MS"/>
                        </a:rPr>
                        <a:t>2022-2023</a:t>
                      </a:r>
                      <a:endParaRPr sz="1200" u="none" strike="noStrike" cap="none">
                        <a:solidFill>
                          <a:schemeClr val="dk1"/>
                        </a:solidFill>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Trebuchet MS"/>
                          <a:ea typeface="Trebuchet MS"/>
                          <a:cs typeface="Trebuchet MS"/>
                          <a:sym typeface="Trebuchet MS"/>
                        </a:rPr>
                        <a:t>External Vendor (TBD)</a:t>
                      </a:r>
                      <a:endParaRPr sz="1200" u="none" strike="noStrike" cap="none">
                        <a:solidFill>
                          <a:schemeClr val="dk1"/>
                        </a:solidFill>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Trebuchet MS"/>
                          <a:ea typeface="Trebuchet MS"/>
                          <a:cs typeface="Trebuchet MS"/>
                          <a:sym typeface="Trebuchet MS"/>
                        </a:rPr>
                        <a:t>Approx 50% </a:t>
                      </a:r>
                      <a:r>
                        <a:rPr lang="en" sz="800" u="none" strike="noStrike" cap="none">
                          <a:solidFill>
                            <a:schemeClr val="dk1"/>
                          </a:solidFill>
                          <a:latin typeface="Trebuchet MS"/>
                          <a:ea typeface="Trebuchet MS"/>
                          <a:cs typeface="Trebuchet MS"/>
                          <a:sym typeface="Trebuchet MS"/>
                        </a:rPr>
                        <a:t>(every site will get at least one external observation)</a:t>
                      </a:r>
                      <a:endParaRPr sz="800" u="none" strike="noStrike" cap="none">
                        <a:solidFill>
                          <a:schemeClr val="dk1"/>
                        </a:solidFill>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Trebuchet MS"/>
                          <a:ea typeface="Trebuchet MS"/>
                          <a:cs typeface="Trebuchet MS"/>
                          <a:sym typeface="Trebuchet MS"/>
                        </a:rPr>
                        <a:t>Gather observation alignment data to support local observers and provide additional feedback</a:t>
                      </a:r>
                      <a:endParaRPr sz="12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7573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Trebuchet MS"/>
                          <a:ea typeface="Trebuchet MS"/>
                          <a:cs typeface="Trebuchet MS"/>
                          <a:sym typeface="Trebuchet MS"/>
                        </a:rPr>
                        <a:t>Year 1 2023-2024</a:t>
                      </a:r>
                      <a:endParaRPr sz="1200" u="none" strike="noStrike" cap="none">
                        <a:solidFill>
                          <a:schemeClr val="dk1"/>
                        </a:solidFill>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Trebuchet MS"/>
                          <a:ea typeface="Trebuchet MS"/>
                          <a:cs typeface="Trebuchet MS"/>
                          <a:sym typeface="Trebuchet MS"/>
                        </a:rPr>
                        <a:t>External Vendor (TBD)</a:t>
                      </a:r>
                      <a:endParaRPr sz="1200" u="none" strike="noStrike" cap="none">
                        <a:solidFill>
                          <a:schemeClr val="dk1"/>
                        </a:solidFill>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Trebuchet MS"/>
                          <a:ea typeface="Trebuchet MS"/>
                          <a:cs typeface="Trebuchet MS"/>
                          <a:sym typeface="Trebuchet MS"/>
                        </a:rPr>
                        <a:t>Approx 75% </a:t>
                      </a:r>
                      <a:r>
                        <a:rPr lang="en" sz="800" u="none" strike="noStrike" cap="none">
                          <a:solidFill>
                            <a:schemeClr val="dk1"/>
                          </a:solidFill>
                          <a:latin typeface="Trebuchet MS"/>
                          <a:ea typeface="Trebuchet MS"/>
                          <a:cs typeface="Trebuchet MS"/>
                          <a:sym typeface="Trebuchet MS"/>
                        </a:rPr>
                        <a:t>(every age-level at a site will get at least one external observation)</a:t>
                      </a:r>
                      <a:endParaRPr sz="800" u="none" strike="noStrike" cap="none">
                        <a:solidFill>
                          <a:schemeClr val="dk1"/>
                        </a:solidFill>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Trebuchet MS"/>
                          <a:ea typeface="Trebuchet MS"/>
                          <a:cs typeface="Trebuchet MS"/>
                          <a:sym typeface="Trebuchet MS"/>
                        </a:rPr>
                        <a:t>Use external observations to ensure educators receive consistent and accurate observations and feedback</a:t>
                      </a:r>
                      <a:endParaRPr sz="12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bl>
          </a:graphicData>
        </a:graphic>
      </p:graphicFrame>
      <p:sp>
        <p:nvSpPr>
          <p:cNvPr id="1101" name="Google Shape;1101;p49"/>
          <p:cNvSpPr txBox="1"/>
          <p:nvPr/>
        </p:nvSpPr>
        <p:spPr>
          <a:xfrm>
            <a:off x="648075" y="4280695"/>
            <a:ext cx="6648900" cy="744276"/>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800"/>
              </a:spcBef>
              <a:spcAft>
                <a:spcPts val="0"/>
              </a:spcAft>
              <a:buClr>
                <a:srgbClr val="000000"/>
              </a:buClr>
              <a:buSzPts val="1100"/>
              <a:buFont typeface="Arial"/>
              <a:buNone/>
            </a:pPr>
            <a:r>
              <a:rPr lang="en" sz="1100" b="0" i="0" u="none" strike="noStrike" cap="none">
                <a:solidFill>
                  <a:srgbClr val="000000"/>
                </a:solidFill>
                <a:latin typeface="Trebuchet MS"/>
                <a:ea typeface="Trebuchet MS"/>
                <a:cs typeface="Trebuchet MS"/>
                <a:sym typeface="Trebuchet MS"/>
              </a:rPr>
              <a:t>Results from external observations do not count towards practice ratings, but will be used to inform future policies and procedures. </a:t>
            </a:r>
            <a:r>
              <a:rPr lang="en" sz="1100" b="0" i="1" u="none" strike="noStrike" cap="none">
                <a:solidFill>
                  <a:srgbClr val="000000"/>
                </a:solidFill>
                <a:latin typeface="Trebuchet MS"/>
                <a:ea typeface="Trebuchet MS"/>
                <a:cs typeface="Trebuchet MS"/>
                <a:sym typeface="Trebuchet MS"/>
              </a:rPr>
              <a:t>Details about external observations can be found on in Section 4 of the Practice Year 2 Guidelines document.</a:t>
            </a:r>
            <a:r>
              <a:rPr lang="en" sz="1100" b="0" i="1" u="none" strike="noStrike" cap="none">
                <a:solidFill>
                  <a:schemeClr val="dk1"/>
                </a:solidFill>
                <a:latin typeface="Trebuchet MS"/>
                <a:ea typeface="Trebuchet MS"/>
                <a:cs typeface="Trebuchet MS"/>
                <a:sym typeface="Trebuchet MS"/>
              </a:rPr>
              <a:t>  </a:t>
            </a:r>
            <a:endParaRPr sz="1100" b="0" i="1" u="none" strike="noStrike" cap="none">
              <a:solidFill>
                <a:srgbClr val="000000"/>
              </a:solidFill>
              <a:latin typeface="Trebuchet MS"/>
              <a:ea typeface="Trebuchet MS"/>
              <a:cs typeface="Trebuchet MS"/>
              <a:sym typeface="Trebuchet MS"/>
            </a:endParaRPr>
          </a:p>
        </p:txBody>
      </p:sp>
      <p:sp>
        <p:nvSpPr>
          <p:cNvPr id="1102" name="Google Shape;1102;p49"/>
          <p:cNvSpPr/>
          <p:nvPr/>
        </p:nvSpPr>
        <p:spPr>
          <a:xfrm>
            <a:off x="5858275" y="85725"/>
            <a:ext cx="3097500" cy="297900"/>
          </a:xfrm>
          <a:prstGeom prst="rect">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Enhancement 2 -  CLASS Observations</a:t>
            </a:r>
            <a:endParaRPr sz="1200" b="1" i="0" u="none" strike="noStrike" cap="none">
              <a:solidFill>
                <a:schemeClr val="lt1"/>
              </a:solidFill>
              <a:latin typeface="Trebuchet MS"/>
              <a:ea typeface="Trebuchet MS"/>
              <a:cs typeface="Trebuchet MS"/>
              <a:sym typeface="Trebuchet MS"/>
            </a:endParaRPr>
          </a:p>
        </p:txBody>
      </p:sp>
      <p:sp>
        <p:nvSpPr>
          <p:cNvPr id="1103" name="Google Shape;1103;p49"/>
          <p:cNvSpPr txBox="1"/>
          <p:nvPr/>
        </p:nvSpPr>
        <p:spPr>
          <a:xfrm>
            <a:off x="506425" y="840900"/>
            <a:ext cx="7886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External CLASS Observations are a secondary method to gather information about the consistency of local observations and to ensure educators receive consistent feedback. During Practice Year 2 external observations will be conducted to support observers and provide additional feedback in preparation for the first year of full implementation in 2023-2024, as summarized in the chart below</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50"/>
          <p:cNvSpPr txBox="1">
            <a:spLocks noGrp="1"/>
          </p:cNvSpPr>
          <p:nvPr>
            <p:ph type="title"/>
          </p:nvPr>
        </p:nvSpPr>
        <p:spPr>
          <a:xfrm>
            <a:off x="553050" y="298275"/>
            <a:ext cx="85053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700"/>
              <a:t>Appendix: Curriculum Options for Programs </a:t>
            </a:r>
            <a:r>
              <a:rPr lang="en" sz="2700" i="1"/>
              <a:t>Without </a:t>
            </a:r>
            <a:r>
              <a:rPr lang="en" sz="2700"/>
              <a:t>An Approved Curriculum</a:t>
            </a:r>
            <a:endParaRPr sz="2700"/>
          </a:p>
        </p:txBody>
      </p:sp>
      <p:sp>
        <p:nvSpPr>
          <p:cNvPr id="1109" name="Google Shape;1109;p50"/>
          <p:cNvSpPr txBox="1">
            <a:spLocks noGrp="1"/>
          </p:cNvSpPr>
          <p:nvPr>
            <p:ph type="body" idx="1"/>
          </p:nvPr>
        </p:nvSpPr>
        <p:spPr>
          <a:xfrm>
            <a:off x="585263" y="1138600"/>
            <a:ext cx="82776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700">
                <a:solidFill>
                  <a:srgbClr val="000000"/>
                </a:solidFill>
              </a:rPr>
              <a:t>In Practice Year 2, VDOE will continue to expand program choice and access to curriculum, focusing on the publicly-funded programs without a curriculum in place. </a:t>
            </a:r>
            <a:r>
              <a:rPr lang="en" sz="1700">
                <a:solidFill>
                  <a:schemeClr val="dk1"/>
                </a:solidFill>
              </a:rPr>
              <a:t>Early childhood curriculum options for VQB5 </a:t>
            </a:r>
            <a:r>
              <a:rPr lang="en" sz="1700">
                <a:solidFill>
                  <a:srgbClr val="000000"/>
                </a:solidFill>
              </a:rPr>
              <a:t>include: </a:t>
            </a:r>
            <a:endParaRPr sz="1700">
              <a:solidFill>
                <a:srgbClr val="000000"/>
              </a:solidFill>
            </a:endParaRPr>
          </a:p>
          <a:p>
            <a:pPr marL="0" lvl="0" indent="0" algn="l" rtl="0">
              <a:lnSpc>
                <a:spcPct val="100000"/>
              </a:lnSpc>
              <a:spcBef>
                <a:spcPts val="0"/>
              </a:spcBef>
              <a:spcAft>
                <a:spcPts val="0"/>
              </a:spcAft>
              <a:buSzPts val="1400"/>
              <a:buNone/>
            </a:pPr>
            <a:endParaRPr sz="1800" b="1">
              <a:solidFill>
                <a:srgbClr val="000000"/>
              </a:solidFill>
            </a:endParaRPr>
          </a:p>
          <a:p>
            <a:pPr marL="0" lvl="0" indent="0" algn="l" rtl="0">
              <a:lnSpc>
                <a:spcPct val="100000"/>
              </a:lnSpc>
              <a:spcBef>
                <a:spcPts val="0"/>
              </a:spcBef>
              <a:spcAft>
                <a:spcPts val="0"/>
              </a:spcAft>
              <a:buSzPts val="1400"/>
              <a:buNone/>
            </a:pPr>
            <a:endParaRPr sz="1800" b="1">
              <a:solidFill>
                <a:srgbClr val="000000"/>
              </a:solidFill>
            </a:endParaRPr>
          </a:p>
          <a:p>
            <a:pPr marL="0" lvl="0" indent="0" algn="l" rtl="0">
              <a:lnSpc>
                <a:spcPct val="100000"/>
              </a:lnSpc>
              <a:spcBef>
                <a:spcPts val="0"/>
              </a:spcBef>
              <a:spcAft>
                <a:spcPts val="0"/>
              </a:spcAft>
              <a:buSzPts val="1400"/>
              <a:buNone/>
            </a:pPr>
            <a:endParaRPr sz="1800" b="1">
              <a:solidFill>
                <a:srgbClr val="000000"/>
              </a:solidFill>
            </a:endParaRPr>
          </a:p>
          <a:p>
            <a:pPr marL="0" lvl="0" indent="0" algn="l" rtl="0">
              <a:lnSpc>
                <a:spcPct val="100000"/>
              </a:lnSpc>
              <a:spcBef>
                <a:spcPts val="0"/>
              </a:spcBef>
              <a:spcAft>
                <a:spcPts val="1000"/>
              </a:spcAft>
              <a:buSzPts val="1400"/>
              <a:buNone/>
            </a:pPr>
            <a:endParaRPr sz="2000"/>
          </a:p>
        </p:txBody>
      </p:sp>
      <p:graphicFrame>
        <p:nvGraphicFramePr>
          <p:cNvPr id="1110" name="Google Shape;1110;p50"/>
          <p:cNvGraphicFramePr/>
          <p:nvPr/>
        </p:nvGraphicFramePr>
        <p:xfrm>
          <a:off x="634613" y="2124113"/>
          <a:ext cx="8342175" cy="2435800"/>
        </p:xfrm>
        <a:graphic>
          <a:graphicData uri="http://schemas.openxmlformats.org/drawingml/2006/table">
            <a:tbl>
              <a:tblPr>
                <a:noFill/>
                <a:tableStyleId>{CA395592-C8F0-413D-82BD-E2093F3454B2}</a:tableStyleId>
              </a:tblPr>
              <a:tblGrid>
                <a:gridCol w="2780725">
                  <a:extLst>
                    <a:ext uri="{9D8B030D-6E8A-4147-A177-3AD203B41FA5}">
                      <a16:colId xmlns:a16="http://schemas.microsoft.com/office/drawing/2014/main" val="20000"/>
                    </a:ext>
                  </a:extLst>
                </a:gridCol>
                <a:gridCol w="2780725">
                  <a:extLst>
                    <a:ext uri="{9D8B030D-6E8A-4147-A177-3AD203B41FA5}">
                      <a16:colId xmlns:a16="http://schemas.microsoft.com/office/drawing/2014/main" val="20001"/>
                    </a:ext>
                  </a:extLst>
                </a:gridCol>
                <a:gridCol w="2780725">
                  <a:extLst>
                    <a:ext uri="{9D8B030D-6E8A-4147-A177-3AD203B41FA5}">
                      <a16:colId xmlns:a16="http://schemas.microsoft.com/office/drawing/2014/main" val="20002"/>
                    </a:ext>
                  </a:extLst>
                </a:gridCol>
              </a:tblGrid>
              <a:tr h="99565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Option 1: </a:t>
                      </a:r>
                      <a:r>
                        <a:rPr lang="en" sz="1400" u="none" strike="noStrike" cap="none">
                          <a:latin typeface="Trebuchet MS"/>
                          <a:ea typeface="Trebuchet MS"/>
                          <a:cs typeface="Trebuchet MS"/>
                          <a:sym typeface="Trebuchet MS"/>
                        </a:rPr>
                        <a:t>Seek </a:t>
                      </a:r>
                      <a:r>
                        <a:rPr lang="en" sz="1400" b="1" u="none" strike="noStrike" cap="none">
                          <a:latin typeface="Trebuchet MS"/>
                          <a:ea typeface="Trebuchet MS"/>
                          <a:cs typeface="Trebuchet MS"/>
                          <a:sym typeface="Trebuchet MS"/>
                        </a:rPr>
                        <a:t>approval </a:t>
                      </a:r>
                      <a:r>
                        <a:rPr lang="en" sz="1400" u="none" strike="noStrike" cap="none">
                          <a:latin typeface="Trebuchet MS"/>
                          <a:ea typeface="Trebuchet MS"/>
                          <a:cs typeface="Trebuchet MS"/>
                          <a:sym typeface="Trebuchet MS"/>
                        </a:rPr>
                        <a:t>for a curriculum the site already has in place </a:t>
                      </a:r>
                      <a:endParaRPr sz="1400" u="none" strike="noStrike" cap="none">
                        <a:latin typeface="Trebuchet MS"/>
                        <a:ea typeface="Trebuchet MS"/>
                        <a:cs typeface="Trebuchet MS"/>
                        <a:sym typeface="Trebuchet MS"/>
                      </a:endParaRPr>
                    </a:p>
                  </a:txBody>
                  <a:tcPr marL="91425" marR="91425" marT="91425" marB="91425">
                    <a:solidFill>
                      <a:srgbClr val="E6B8A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Option 2: Choose and use </a:t>
                      </a:r>
                      <a:r>
                        <a:rPr lang="en" sz="1400" u="none" strike="noStrike" cap="none">
                          <a:latin typeface="Trebuchet MS"/>
                          <a:ea typeface="Trebuchet MS"/>
                          <a:cs typeface="Trebuchet MS"/>
                          <a:sym typeface="Trebuchet MS"/>
                        </a:rPr>
                        <a:t>one of the </a:t>
                      </a:r>
                      <a:r>
                        <a:rPr lang="en" sz="1400" b="1" u="sng" strike="noStrike" cap="none">
                          <a:latin typeface="Trebuchet MS"/>
                          <a:ea typeface="Trebuchet MS"/>
                          <a:cs typeface="Trebuchet MS"/>
                          <a:sym typeface="Trebuchet MS"/>
                        </a:rPr>
                        <a:t>32 </a:t>
                      </a:r>
                      <a:r>
                        <a:rPr lang="en" sz="1400" u="none" strike="noStrike" cap="none">
                          <a:latin typeface="Trebuchet MS"/>
                          <a:ea typeface="Trebuchet MS"/>
                          <a:cs typeface="Trebuchet MS"/>
                          <a:sym typeface="Trebuchet MS"/>
                        </a:rPr>
                        <a:t>(and growing) VDOE-approved curriculum options </a:t>
                      </a:r>
                      <a:endParaRPr sz="1400" u="none" strike="noStrike" cap="none">
                        <a:latin typeface="Trebuchet MS"/>
                        <a:ea typeface="Trebuchet MS"/>
                        <a:cs typeface="Trebuchet MS"/>
                        <a:sym typeface="Trebuchet MS"/>
                      </a:endParaRPr>
                    </a:p>
                  </a:txBody>
                  <a:tcPr marL="91425" marR="91425" marT="91425" marB="91425">
                    <a:solidFill>
                      <a:srgbClr val="E6B8A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Option 3: </a:t>
                      </a:r>
                      <a:r>
                        <a:rPr lang="en" sz="1400" u="none" strike="noStrike" cap="none">
                          <a:latin typeface="Trebuchet MS"/>
                          <a:ea typeface="Trebuchet MS"/>
                          <a:cs typeface="Trebuchet MS"/>
                          <a:sym typeface="Trebuchet MS"/>
                        </a:rPr>
                        <a:t>Access </a:t>
                      </a:r>
                      <a:r>
                        <a:rPr lang="en" sz="1400" b="1" u="none" strike="noStrike" cap="none">
                          <a:latin typeface="Trebuchet MS"/>
                          <a:ea typeface="Trebuchet MS"/>
                          <a:cs typeface="Trebuchet MS"/>
                          <a:sym typeface="Trebuchet MS"/>
                        </a:rPr>
                        <a:t>StreamIn3 </a:t>
                      </a:r>
                      <a:r>
                        <a:rPr lang="en" sz="1400" u="none" strike="noStrike" cap="none">
                          <a:latin typeface="Trebuchet MS"/>
                          <a:ea typeface="Trebuchet MS"/>
                          <a:cs typeface="Trebuchet MS"/>
                          <a:sym typeface="Trebuchet MS"/>
                        </a:rPr>
                        <a:t>as an open-source option, with low-or-no cost training and resources</a:t>
                      </a:r>
                      <a:endParaRPr sz="1400" u="none" strike="noStrike" cap="none">
                        <a:latin typeface="Trebuchet MS"/>
                        <a:ea typeface="Trebuchet MS"/>
                        <a:cs typeface="Trebuchet MS"/>
                        <a:sym typeface="Trebuchet MS"/>
                      </a:endParaRPr>
                    </a:p>
                  </a:txBody>
                  <a:tcPr marL="91425" marR="91425" marT="91425" marB="91425">
                    <a:solidFill>
                      <a:srgbClr val="E6B8AF"/>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latin typeface="Trebuchet MS"/>
                          <a:ea typeface="Trebuchet MS"/>
                          <a:cs typeface="Trebuchet MS"/>
                          <a:sym typeface="Trebuchet MS"/>
                        </a:rPr>
                        <a:t>Resources: </a:t>
                      </a:r>
                      <a:endParaRPr sz="1300" u="none" strike="noStrike" cap="none">
                        <a:latin typeface="Trebuchet MS"/>
                        <a:ea typeface="Trebuchet MS"/>
                        <a:cs typeface="Trebuchet MS"/>
                        <a:sym typeface="Trebuchet MS"/>
                      </a:endParaRPr>
                    </a:p>
                    <a:p>
                      <a:pPr marL="457200" marR="0" lvl="0" indent="-311150" algn="l" rtl="0">
                        <a:lnSpc>
                          <a:spcPct val="90000"/>
                        </a:lnSpc>
                        <a:spcBef>
                          <a:spcPts val="0"/>
                        </a:spcBef>
                        <a:spcAft>
                          <a:spcPts val="0"/>
                        </a:spcAft>
                        <a:buClr>
                          <a:srgbClr val="000000"/>
                        </a:buClr>
                        <a:buSzPts val="1300"/>
                        <a:buFont typeface="Trebuchet MS"/>
                        <a:buChar char="●"/>
                      </a:pPr>
                      <a:r>
                        <a:rPr lang="en" sz="1300" u="sng" strike="noStrike" cap="none">
                          <a:solidFill>
                            <a:schemeClr val="accent2"/>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Overview of Curriculum Review Process</a:t>
                      </a:r>
                      <a:endParaRPr sz="1300" u="none" strike="noStrike" cap="none">
                        <a:solidFill>
                          <a:srgbClr val="C22536"/>
                        </a:solidFill>
                        <a:latin typeface="Trebuchet MS"/>
                        <a:ea typeface="Trebuchet MS"/>
                        <a:cs typeface="Trebuchet MS"/>
                        <a:sym typeface="Trebuchet MS"/>
                      </a:endParaRPr>
                    </a:p>
                    <a:p>
                      <a:pPr marL="457200" marR="0" lvl="0" indent="-311150" algn="l" rtl="0">
                        <a:lnSpc>
                          <a:spcPct val="90000"/>
                        </a:lnSpc>
                        <a:spcBef>
                          <a:spcPts val="1000"/>
                        </a:spcBef>
                        <a:spcAft>
                          <a:spcPts val="0"/>
                        </a:spcAft>
                        <a:buClr>
                          <a:srgbClr val="000000"/>
                        </a:buClr>
                        <a:buSzPts val="1300"/>
                        <a:buFont typeface="Trebuchet MS"/>
                        <a:buChar char="●"/>
                      </a:pPr>
                      <a:r>
                        <a:rPr lang="en" sz="1300" u="sng" strike="noStrike" cap="none">
                          <a:solidFill>
                            <a:schemeClr val="accent2"/>
                          </a:solidFill>
                          <a:latin typeface="Trebuchet MS"/>
                          <a:ea typeface="Trebuchet MS"/>
                          <a:cs typeface="Trebuchet MS"/>
                          <a:sym typeface="Trebuchet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Baseline Criteria for High Quality Birth-to-Five Curriculum</a:t>
                      </a:r>
                      <a:endParaRPr sz="13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latin typeface="Trebuchet MS"/>
                          <a:ea typeface="Trebuchet MS"/>
                          <a:cs typeface="Trebuchet MS"/>
                          <a:sym typeface="Trebuchet MS"/>
                        </a:rPr>
                        <a:t>Resources: </a:t>
                      </a:r>
                      <a:endParaRPr sz="1300" u="none" strike="noStrike" cap="none">
                        <a:latin typeface="Trebuchet MS"/>
                        <a:ea typeface="Trebuchet MS"/>
                        <a:cs typeface="Trebuchet MS"/>
                        <a:sym typeface="Trebuchet MS"/>
                      </a:endParaRPr>
                    </a:p>
                    <a:p>
                      <a:pPr marL="457200" marR="0" lvl="0" indent="-311150" algn="l" rtl="0">
                        <a:lnSpc>
                          <a:spcPct val="90000"/>
                        </a:lnSpc>
                        <a:spcBef>
                          <a:spcPts val="0"/>
                        </a:spcBef>
                        <a:spcAft>
                          <a:spcPts val="0"/>
                        </a:spcAft>
                        <a:buClr>
                          <a:srgbClr val="000000"/>
                        </a:buClr>
                        <a:buSzPts val="1300"/>
                        <a:buFont typeface="Trebuchet MS"/>
                        <a:buChar char="●"/>
                      </a:pPr>
                      <a:r>
                        <a:rPr lang="en" sz="1300" u="none" strike="noStrike" cap="none">
                          <a:solidFill>
                            <a:srgbClr val="C22536"/>
                          </a:solidFill>
                          <a:latin typeface="Trebuchet MS"/>
                          <a:ea typeface="Trebuchet MS"/>
                          <a:cs typeface="Trebuchet MS"/>
                          <a:sym typeface="Trebuchet MS"/>
                        </a:rPr>
                        <a:t>Visit the EC </a:t>
                      </a:r>
                      <a:r>
                        <a:rPr lang="en" sz="1300" u="sng" strike="noStrike" cap="none">
                          <a:solidFill>
                            <a:schemeClr val="accent2"/>
                          </a:solidFill>
                          <a:latin typeface="Trebuchet MS"/>
                          <a:ea typeface="Trebuchet MS"/>
                          <a:cs typeface="Trebuchet MS"/>
                          <a:sym typeface="Trebuchet M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Standards, Curriculum and Instruction webpage</a:t>
                      </a:r>
                      <a:r>
                        <a:rPr lang="en" sz="1300" u="none" strike="noStrike" cap="none">
                          <a:solidFill>
                            <a:srgbClr val="C22536"/>
                          </a:solidFill>
                          <a:latin typeface="Trebuchet MS"/>
                          <a:ea typeface="Trebuchet MS"/>
                          <a:cs typeface="Trebuchet MS"/>
                          <a:sym typeface="Trebuchet MS"/>
                        </a:rPr>
                        <a:t> for the current approved list.</a:t>
                      </a:r>
                      <a:endParaRPr sz="13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latin typeface="Trebuchet MS"/>
                          <a:ea typeface="Trebuchet MS"/>
                          <a:cs typeface="Trebuchet MS"/>
                          <a:sym typeface="Trebuchet MS"/>
                        </a:rPr>
                        <a:t>Resources: </a:t>
                      </a:r>
                      <a:endParaRPr sz="1300" u="none" strike="noStrike" cap="none">
                        <a:latin typeface="Trebuchet MS"/>
                        <a:ea typeface="Trebuchet MS"/>
                        <a:cs typeface="Trebuchet MS"/>
                        <a:sym typeface="Trebuchet MS"/>
                      </a:endParaRPr>
                    </a:p>
                    <a:p>
                      <a:pPr marL="457200" marR="0" lvl="0" indent="-311150" algn="l" rtl="0">
                        <a:lnSpc>
                          <a:spcPct val="100000"/>
                        </a:lnSpc>
                        <a:spcBef>
                          <a:spcPts val="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Visit the </a:t>
                      </a:r>
                      <a:r>
                        <a:rPr lang="en" sz="1300" u="sng" strike="noStrike" cap="none">
                          <a:solidFill>
                            <a:schemeClr val="hlink"/>
                          </a:solidFill>
                          <a:latin typeface="Trebuchet MS"/>
                          <a:ea typeface="Trebuchet MS"/>
                          <a:cs typeface="Trebuchet MS"/>
                          <a:sym typeface="Trebuchet MS"/>
                          <a:hlinkClick r:id="rId6"/>
                        </a:rPr>
                        <a:t>STREAMin3 webpage</a:t>
                      </a:r>
                      <a:r>
                        <a:rPr lang="en" sz="1300" u="none" strike="noStrike" cap="none">
                          <a:latin typeface="Trebuchet MS"/>
                          <a:ea typeface="Trebuchet MS"/>
                          <a:cs typeface="Trebuchet MS"/>
                          <a:sym typeface="Trebuchet MS"/>
                        </a:rPr>
                        <a:t>. (one-pagers, FAQs and enrollment info for programs)</a:t>
                      </a:r>
                      <a:endParaRPr sz="13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1111" name="Google Shape;1111;p50"/>
          <p:cNvSpPr/>
          <p:nvPr/>
        </p:nvSpPr>
        <p:spPr>
          <a:xfrm>
            <a:off x="6306750" y="85725"/>
            <a:ext cx="2649000" cy="297900"/>
          </a:xfrm>
          <a:prstGeom prst="rect">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Enhancement 3 -  Curriculum</a:t>
            </a:r>
            <a:endParaRPr sz="1200" b="1" i="0" u="none" strike="noStrike" cap="none">
              <a:solidFill>
                <a:schemeClr val="lt1"/>
              </a:solidFill>
              <a:latin typeface="Trebuchet MS"/>
              <a:ea typeface="Trebuchet MS"/>
              <a:cs typeface="Trebuchet MS"/>
              <a:sym typeface="Trebuchet MS"/>
            </a:endParaRPr>
          </a:p>
        </p:txBody>
      </p:sp>
      <p:sp>
        <p:nvSpPr>
          <p:cNvPr id="1112" name="Google Shape;1112;p50"/>
          <p:cNvSpPr txBox="1"/>
          <p:nvPr/>
        </p:nvSpPr>
        <p:spPr>
          <a:xfrm>
            <a:off x="690925" y="4713600"/>
            <a:ext cx="6356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Trebuchet MS"/>
                <a:ea typeface="Trebuchet MS"/>
                <a:cs typeface="Trebuchet MS"/>
                <a:sym typeface="Trebuchet MS"/>
              </a:rPr>
              <a:t>Details about use of Curriculum in VQB5 can be found in section 5 of the PY2 Guidelines document. </a:t>
            </a:r>
            <a:endParaRPr sz="10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5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Appendix: VDOE Improvement Partners</a:t>
            </a:r>
            <a:endParaRPr/>
          </a:p>
        </p:txBody>
      </p:sp>
      <p:sp>
        <p:nvSpPr>
          <p:cNvPr id="1118" name="Google Shape;1118;p51"/>
          <p:cNvSpPr txBox="1">
            <a:spLocks noGrp="1"/>
          </p:cNvSpPr>
          <p:nvPr>
            <p:ph type="body" idx="1"/>
          </p:nvPr>
        </p:nvSpPr>
        <p:spPr>
          <a:xfrm>
            <a:off x="628650" y="102116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1200"/>
              </a:spcBef>
              <a:spcAft>
                <a:spcPts val="0"/>
              </a:spcAft>
              <a:buSzPts val="1400"/>
              <a:buNone/>
            </a:pPr>
            <a:r>
              <a:rPr lang="en" sz="1500"/>
              <a:t>The following list includes the current quality improvement partners that the VDOE works with and provides funding arrangements for through either federal- or state-funding sources.</a:t>
            </a:r>
            <a:endParaRPr sz="1500"/>
          </a:p>
          <a:p>
            <a:pPr marL="457200" lvl="0" indent="-304800" algn="l" rtl="0">
              <a:lnSpc>
                <a:spcPct val="90000"/>
              </a:lnSpc>
              <a:spcBef>
                <a:spcPts val="1200"/>
              </a:spcBef>
              <a:spcAft>
                <a:spcPts val="0"/>
              </a:spcAft>
              <a:buSzPts val="1200"/>
              <a:buChar char="●"/>
            </a:pPr>
            <a:r>
              <a:rPr lang="en" sz="1200"/>
              <a:t>Virginia Infant Toddler Specialist Network (ITSN)</a:t>
            </a:r>
            <a:endParaRPr sz="1200"/>
          </a:p>
          <a:p>
            <a:pPr marL="457200" lvl="0" indent="-304800" algn="l" rtl="0">
              <a:lnSpc>
                <a:spcPct val="90000"/>
              </a:lnSpc>
              <a:spcBef>
                <a:spcPts val="0"/>
              </a:spcBef>
              <a:spcAft>
                <a:spcPts val="0"/>
              </a:spcAft>
              <a:buSzPts val="1200"/>
              <a:buChar char="●"/>
            </a:pPr>
            <a:r>
              <a:rPr lang="en" sz="1200"/>
              <a:t>Advancing Effective Instruction and Interactions (AEII)</a:t>
            </a:r>
            <a:endParaRPr sz="1200"/>
          </a:p>
          <a:p>
            <a:pPr marL="457200" lvl="0" indent="-304800" algn="l" rtl="0">
              <a:lnSpc>
                <a:spcPct val="90000"/>
              </a:lnSpc>
              <a:spcBef>
                <a:spcPts val="0"/>
              </a:spcBef>
              <a:spcAft>
                <a:spcPts val="0"/>
              </a:spcAft>
              <a:buSzPts val="1200"/>
              <a:buChar char="●"/>
            </a:pPr>
            <a:r>
              <a:rPr lang="en" sz="1200"/>
              <a:t>Virginia Quality (Regional Hubs)</a:t>
            </a:r>
            <a:endParaRPr sz="1200"/>
          </a:p>
          <a:p>
            <a:pPr marL="457200" lvl="0" indent="-304800" algn="l" rtl="0">
              <a:lnSpc>
                <a:spcPct val="90000"/>
              </a:lnSpc>
              <a:spcBef>
                <a:spcPts val="0"/>
              </a:spcBef>
              <a:spcAft>
                <a:spcPts val="0"/>
              </a:spcAft>
              <a:buSzPts val="1200"/>
              <a:buChar char="●"/>
            </a:pPr>
            <a:r>
              <a:rPr lang="en" sz="1200"/>
              <a:t>Child Care Aware of Virginia (CCA)</a:t>
            </a:r>
            <a:endParaRPr sz="1200"/>
          </a:p>
          <a:p>
            <a:pPr marL="457200" lvl="0" indent="-304800" algn="l" rtl="0">
              <a:lnSpc>
                <a:spcPct val="90000"/>
              </a:lnSpc>
              <a:spcBef>
                <a:spcPts val="0"/>
              </a:spcBef>
              <a:spcAft>
                <a:spcPts val="0"/>
              </a:spcAft>
              <a:buSzPts val="1200"/>
              <a:buChar char="●"/>
            </a:pPr>
            <a:r>
              <a:rPr lang="en" sz="1200"/>
              <a:t>Training and Technical Assistance Centers (TTAC)</a:t>
            </a:r>
            <a:endParaRPr sz="1200"/>
          </a:p>
          <a:p>
            <a:pPr marL="457200" lvl="0" indent="-304800" algn="l" rtl="0">
              <a:lnSpc>
                <a:spcPct val="90000"/>
              </a:lnSpc>
              <a:spcBef>
                <a:spcPts val="0"/>
              </a:spcBef>
              <a:spcAft>
                <a:spcPts val="0"/>
              </a:spcAft>
              <a:buSzPts val="1200"/>
              <a:buChar char="●"/>
            </a:pPr>
            <a:r>
              <a:rPr lang="en" sz="1200"/>
              <a:t>VCU Autism Center for Excellence Early Childhood </a:t>
            </a:r>
            <a:endParaRPr sz="1200"/>
          </a:p>
          <a:p>
            <a:pPr marL="457200" lvl="0" indent="-304800" algn="l" rtl="0">
              <a:lnSpc>
                <a:spcPct val="90000"/>
              </a:lnSpc>
              <a:spcBef>
                <a:spcPts val="0"/>
              </a:spcBef>
              <a:spcAft>
                <a:spcPts val="0"/>
              </a:spcAft>
              <a:buSzPts val="1200"/>
              <a:buChar char="●"/>
            </a:pPr>
            <a:r>
              <a:rPr lang="en" sz="1200"/>
              <a:t>Early Childhood Special Education Consortium</a:t>
            </a:r>
            <a:endParaRPr sz="1200"/>
          </a:p>
          <a:p>
            <a:pPr marL="457200" lvl="0" indent="-304800" algn="l" rtl="0">
              <a:lnSpc>
                <a:spcPct val="90000"/>
              </a:lnSpc>
              <a:spcBef>
                <a:spcPts val="0"/>
              </a:spcBef>
              <a:spcAft>
                <a:spcPts val="0"/>
              </a:spcAft>
              <a:buSzPts val="1200"/>
              <a:buChar char="●"/>
            </a:pPr>
            <a:r>
              <a:rPr lang="en" sz="1200"/>
              <a:t>Virginia Head Start Association</a:t>
            </a:r>
            <a:endParaRPr sz="1200"/>
          </a:p>
          <a:p>
            <a:pPr marL="457200" lvl="0" indent="-304800" algn="l" rtl="0">
              <a:lnSpc>
                <a:spcPct val="90000"/>
              </a:lnSpc>
              <a:spcBef>
                <a:spcPts val="0"/>
              </a:spcBef>
              <a:spcAft>
                <a:spcPts val="0"/>
              </a:spcAft>
              <a:buSzPts val="1200"/>
              <a:buChar char="●"/>
            </a:pPr>
            <a:r>
              <a:rPr lang="en" sz="1200"/>
              <a:t>VCU - Head Start Statewide Needs Assessment</a:t>
            </a:r>
            <a:endParaRPr sz="1200"/>
          </a:p>
          <a:p>
            <a:pPr marL="457200" lvl="0" indent="-304800" algn="l" rtl="0">
              <a:lnSpc>
                <a:spcPct val="90000"/>
              </a:lnSpc>
              <a:spcBef>
                <a:spcPts val="0"/>
              </a:spcBef>
              <a:spcAft>
                <a:spcPts val="0"/>
              </a:spcAft>
              <a:buSzPts val="1200"/>
              <a:buChar char="●"/>
            </a:pPr>
            <a:r>
              <a:rPr lang="en" sz="1200"/>
              <a:t>Better Kid Care - Penn State Extension</a:t>
            </a:r>
            <a:endParaRPr sz="1200"/>
          </a:p>
        </p:txBody>
      </p:sp>
      <p:sp>
        <p:nvSpPr>
          <p:cNvPr id="1119" name="Google Shape;1119;p51"/>
          <p:cNvSpPr txBox="1"/>
          <p:nvPr/>
        </p:nvSpPr>
        <p:spPr>
          <a:xfrm>
            <a:off x="4867275" y="1745050"/>
            <a:ext cx="4191000" cy="2259600"/>
          </a:xfrm>
          <a:prstGeom prst="rect">
            <a:avLst/>
          </a:prstGeom>
          <a:noFill/>
          <a:ln>
            <a:noFill/>
          </a:ln>
        </p:spPr>
        <p:txBody>
          <a:bodyPr spcFirstLastPara="1" wrap="square" lIns="91425" tIns="91425" rIns="91425" bIns="91425" anchor="t" anchorCtr="0">
            <a:spAutoFit/>
          </a:bodyPr>
          <a:lstStyle/>
          <a:p>
            <a:pPr marL="457200" marR="0" lvl="0" indent="-304800" algn="l" rtl="0">
              <a:lnSpc>
                <a:spcPct val="90000"/>
              </a:lnSpc>
              <a:spcBef>
                <a:spcPts val="800"/>
              </a:spcBef>
              <a:spcAft>
                <a:spcPts val="0"/>
              </a:spcAft>
              <a:buClr>
                <a:schemeClr val="dk1"/>
              </a:buClr>
              <a:buSzPts val="1200"/>
              <a:buFont typeface="Trebuchet MS"/>
              <a:buChar char="●"/>
            </a:pPr>
            <a:r>
              <a:rPr lang="en" sz="1200" b="0" i="0" u="none" strike="noStrike" cap="none">
                <a:solidFill>
                  <a:schemeClr val="dk1"/>
                </a:solidFill>
                <a:latin typeface="Trebuchet MS"/>
                <a:ea typeface="Trebuchet MS"/>
                <a:cs typeface="Trebuchet MS"/>
                <a:sym typeface="Trebuchet MS"/>
              </a:rPr>
              <a:t>Virginia Child Care Provider Scholarship Program</a:t>
            </a:r>
            <a:endParaRPr sz="1200" b="0" i="0" u="none" strike="noStrike" cap="none">
              <a:solidFill>
                <a:schemeClr val="dk1"/>
              </a:solidFill>
              <a:latin typeface="Trebuchet MS"/>
              <a:ea typeface="Trebuchet MS"/>
              <a:cs typeface="Trebuchet MS"/>
              <a:sym typeface="Trebuchet MS"/>
            </a:endParaRPr>
          </a:p>
          <a:p>
            <a:pPr marL="457200" marR="0" lvl="0" indent="-304800" algn="l" rtl="0">
              <a:lnSpc>
                <a:spcPct val="90000"/>
              </a:lnSpc>
              <a:spcBef>
                <a:spcPts val="0"/>
              </a:spcBef>
              <a:spcAft>
                <a:spcPts val="0"/>
              </a:spcAft>
              <a:buClr>
                <a:schemeClr val="dk1"/>
              </a:buClr>
              <a:buSzPts val="1200"/>
              <a:buFont typeface="Trebuchet MS"/>
              <a:buChar char="●"/>
            </a:pPr>
            <a:r>
              <a:rPr lang="en" sz="1200" b="0" i="0" u="none" strike="noStrike" cap="none">
                <a:solidFill>
                  <a:schemeClr val="dk1"/>
                </a:solidFill>
                <a:latin typeface="Trebuchet MS"/>
                <a:ea typeface="Trebuchet MS"/>
                <a:cs typeface="Trebuchet MS"/>
                <a:sym typeface="Trebuchet MS"/>
              </a:rPr>
              <a:t>Community College Workforce Alliance</a:t>
            </a:r>
            <a:endParaRPr sz="1200" b="0" i="0" u="none" strike="noStrike" cap="none">
              <a:solidFill>
                <a:schemeClr val="dk1"/>
              </a:solidFill>
              <a:latin typeface="Trebuchet MS"/>
              <a:ea typeface="Trebuchet MS"/>
              <a:cs typeface="Trebuchet MS"/>
              <a:sym typeface="Trebuchet MS"/>
            </a:endParaRPr>
          </a:p>
          <a:p>
            <a:pPr marL="457200" marR="0" lvl="0" indent="-304800" algn="l" rtl="0">
              <a:lnSpc>
                <a:spcPct val="90000"/>
              </a:lnSpc>
              <a:spcBef>
                <a:spcPts val="0"/>
              </a:spcBef>
              <a:spcAft>
                <a:spcPts val="0"/>
              </a:spcAft>
              <a:buClr>
                <a:schemeClr val="dk1"/>
              </a:buClr>
              <a:buSzPts val="1200"/>
              <a:buFont typeface="Trebuchet MS"/>
              <a:buChar char="●"/>
            </a:pPr>
            <a:r>
              <a:rPr lang="en" sz="1200" b="0" i="0" u="none" strike="noStrike" cap="none">
                <a:solidFill>
                  <a:schemeClr val="dk1"/>
                </a:solidFill>
                <a:latin typeface="Trebuchet MS"/>
                <a:ea typeface="Trebuchet MS"/>
                <a:cs typeface="Trebuchet MS"/>
                <a:sym typeface="Trebuchet MS"/>
              </a:rPr>
              <a:t>PD Essentials (Virginia Cross-Sector Professional Development Team - VCPD) </a:t>
            </a:r>
            <a:endParaRPr sz="1200" b="0" i="0" u="none" strike="noStrike" cap="none">
              <a:solidFill>
                <a:schemeClr val="dk1"/>
              </a:solidFill>
              <a:latin typeface="Trebuchet MS"/>
              <a:ea typeface="Trebuchet MS"/>
              <a:cs typeface="Trebuchet MS"/>
              <a:sym typeface="Trebuchet MS"/>
            </a:endParaRPr>
          </a:p>
          <a:p>
            <a:pPr marL="457200" marR="0" lvl="0" indent="-304800" algn="l" rtl="0">
              <a:lnSpc>
                <a:spcPct val="90000"/>
              </a:lnSpc>
              <a:spcBef>
                <a:spcPts val="0"/>
              </a:spcBef>
              <a:spcAft>
                <a:spcPts val="0"/>
              </a:spcAft>
              <a:buClr>
                <a:schemeClr val="dk1"/>
              </a:buClr>
              <a:buSzPts val="1200"/>
              <a:buFont typeface="Trebuchet MS"/>
              <a:buChar char="●"/>
            </a:pPr>
            <a:r>
              <a:rPr lang="en" sz="1200" b="0" i="0" u="none" strike="noStrike" cap="none">
                <a:solidFill>
                  <a:schemeClr val="dk1"/>
                </a:solidFill>
                <a:latin typeface="Trebuchet MS"/>
                <a:ea typeface="Trebuchet MS"/>
                <a:cs typeface="Trebuchet MS"/>
                <a:sym typeface="Trebuchet MS"/>
              </a:rPr>
              <a:t>Virginia’s Early Childhood Professional Development Registry (IMPACT)</a:t>
            </a:r>
            <a:endParaRPr sz="1200" b="0" i="0" u="none" strike="noStrike" cap="none">
              <a:solidFill>
                <a:schemeClr val="dk1"/>
              </a:solidFill>
              <a:latin typeface="Trebuchet MS"/>
              <a:ea typeface="Trebuchet MS"/>
              <a:cs typeface="Trebuchet MS"/>
              <a:sym typeface="Trebuchet MS"/>
            </a:endParaRPr>
          </a:p>
          <a:p>
            <a:pPr marL="457200" marR="0" lvl="0" indent="-304800" algn="l" rtl="0">
              <a:lnSpc>
                <a:spcPct val="90000"/>
              </a:lnSpc>
              <a:spcBef>
                <a:spcPts val="0"/>
              </a:spcBef>
              <a:spcAft>
                <a:spcPts val="0"/>
              </a:spcAft>
              <a:buClr>
                <a:schemeClr val="dk1"/>
              </a:buClr>
              <a:buSzPts val="1200"/>
              <a:buFont typeface="Trebuchet MS"/>
              <a:buChar char="●"/>
            </a:pPr>
            <a:r>
              <a:rPr lang="en" sz="1200" b="0" i="0" u="none" strike="noStrike" cap="none">
                <a:solidFill>
                  <a:schemeClr val="dk1"/>
                </a:solidFill>
                <a:latin typeface="Trebuchet MS"/>
                <a:ea typeface="Trebuchet MS"/>
                <a:cs typeface="Trebuchet MS"/>
                <a:sym typeface="Trebuchet MS"/>
              </a:rPr>
              <a:t>Early Childhood Mental Health Consultation</a:t>
            </a:r>
            <a:endParaRPr sz="1200" b="0" i="0" u="none" strike="noStrike" cap="none">
              <a:solidFill>
                <a:schemeClr val="dk1"/>
              </a:solidFill>
              <a:latin typeface="Trebuchet MS"/>
              <a:ea typeface="Trebuchet MS"/>
              <a:cs typeface="Trebuchet MS"/>
              <a:sym typeface="Trebuchet MS"/>
            </a:endParaRPr>
          </a:p>
          <a:p>
            <a:pPr marL="457200" marR="0" lvl="0" indent="-304800" algn="l" rtl="0">
              <a:lnSpc>
                <a:spcPct val="90000"/>
              </a:lnSpc>
              <a:spcBef>
                <a:spcPts val="0"/>
              </a:spcBef>
              <a:spcAft>
                <a:spcPts val="0"/>
              </a:spcAft>
              <a:buClr>
                <a:schemeClr val="dk1"/>
              </a:buClr>
              <a:buSzPts val="1200"/>
              <a:buFont typeface="Trebuchet MS"/>
              <a:buChar char="●"/>
            </a:pPr>
            <a:r>
              <a:rPr lang="en" sz="1200" b="0" i="0" u="none" strike="noStrike" cap="none">
                <a:solidFill>
                  <a:schemeClr val="dk1"/>
                </a:solidFill>
                <a:latin typeface="Trebuchet MS"/>
                <a:ea typeface="Trebuchet MS"/>
                <a:cs typeface="Trebuchet MS"/>
                <a:sym typeface="Trebuchet MS"/>
              </a:rPr>
              <a:t>Early Learning Standards Microcredential</a:t>
            </a:r>
            <a:endParaRPr sz="1200" b="0" i="0" u="none" strike="noStrike" cap="none">
              <a:solidFill>
                <a:schemeClr val="dk1"/>
              </a:solidFill>
              <a:latin typeface="Trebuchet MS"/>
              <a:ea typeface="Trebuchet MS"/>
              <a:cs typeface="Trebuchet MS"/>
              <a:sym typeface="Trebuchet MS"/>
            </a:endParaRPr>
          </a:p>
          <a:p>
            <a:pPr marL="457200" marR="0" lvl="0" indent="-304800" algn="l" rtl="0">
              <a:lnSpc>
                <a:spcPct val="90000"/>
              </a:lnSpc>
              <a:spcBef>
                <a:spcPts val="0"/>
              </a:spcBef>
              <a:spcAft>
                <a:spcPts val="0"/>
              </a:spcAft>
              <a:buClr>
                <a:schemeClr val="dk1"/>
              </a:buClr>
              <a:buSzPts val="1200"/>
              <a:buFont typeface="Trebuchet MS"/>
              <a:buChar char="●"/>
            </a:pPr>
            <a:r>
              <a:rPr lang="en" sz="1200" b="0" i="0" u="none" strike="noStrike" cap="none">
                <a:solidFill>
                  <a:schemeClr val="dk1"/>
                </a:solidFill>
                <a:latin typeface="Trebuchet MS"/>
                <a:ea typeface="Trebuchet MS"/>
                <a:cs typeface="Trebuchet MS"/>
                <a:sym typeface="Trebuchet MS"/>
              </a:rPr>
              <a:t>Wolf Trap Early Childhood STEM Learning Through the Arts Initiative</a:t>
            </a:r>
            <a:endParaRPr sz="1200" b="0" i="0" u="none" strike="noStrike" cap="none">
              <a:solidFill>
                <a:schemeClr val="dk1"/>
              </a:solidFill>
              <a:latin typeface="Trebuchet MS"/>
              <a:ea typeface="Trebuchet MS"/>
              <a:cs typeface="Trebuchet MS"/>
              <a:sym typeface="Trebuchet MS"/>
            </a:endParaRPr>
          </a:p>
          <a:p>
            <a:pPr marL="457200" marR="0" lvl="0" indent="-304800" algn="l" rtl="0">
              <a:lnSpc>
                <a:spcPct val="90000"/>
              </a:lnSpc>
              <a:spcBef>
                <a:spcPts val="0"/>
              </a:spcBef>
              <a:spcAft>
                <a:spcPts val="0"/>
              </a:spcAft>
              <a:buClr>
                <a:schemeClr val="dk1"/>
              </a:buClr>
              <a:buSzPts val="1200"/>
              <a:buFont typeface="Trebuchet MS"/>
              <a:buChar char="●"/>
            </a:pPr>
            <a:r>
              <a:rPr lang="en" sz="1200" b="0" i="0" u="none" strike="noStrike" cap="none">
                <a:solidFill>
                  <a:schemeClr val="dk1"/>
                </a:solidFill>
                <a:latin typeface="Trebuchet MS"/>
                <a:ea typeface="Trebuchet MS"/>
                <a:cs typeface="Trebuchet MS"/>
                <a:sym typeface="Trebuchet MS"/>
              </a:rPr>
              <a:t>Literacy Lab</a:t>
            </a: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1120" name="Google Shape;1120;p51"/>
          <p:cNvSpPr txBox="1"/>
          <p:nvPr/>
        </p:nvSpPr>
        <p:spPr>
          <a:xfrm>
            <a:off x="772050" y="4593450"/>
            <a:ext cx="6249000" cy="351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800"/>
              </a:spcBef>
              <a:spcAft>
                <a:spcPts val="0"/>
              </a:spcAft>
              <a:buClr>
                <a:srgbClr val="000000"/>
              </a:buClr>
              <a:buSzPts val="1200"/>
              <a:buFont typeface="Arial"/>
              <a:buNone/>
            </a:pPr>
            <a:r>
              <a:rPr lang="en" sz="1200" b="0" i="1" u="none" strike="noStrike" cap="none">
                <a:solidFill>
                  <a:schemeClr val="dk1"/>
                </a:solidFill>
                <a:latin typeface="Trebuchet MS"/>
                <a:ea typeface="Trebuchet MS"/>
                <a:cs typeface="Trebuchet MS"/>
                <a:sym typeface="Trebuchet MS"/>
              </a:rPr>
              <a:t>Partner list and descriptions available in Section 7 of the PY2  Guidelines Document</a:t>
            </a:r>
            <a:endParaRPr sz="1200" b="0" i="1" u="none" strike="noStrike" cap="none">
              <a:solidFill>
                <a:schemeClr val="dk1"/>
              </a:solidFill>
              <a:latin typeface="Trebuchet MS"/>
              <a:ea typeface="Trebuchet MS"/>
              <a:cs typeface="Trebuchet MS"/>
              <a:sym typeface="Trebuchet MS"/>
            </a:endParaRPr>
          </a:p>
        </p:txBody>
      </p:sp>
      <p:sp>
        <p:nvSpPr>
          <p:cNvPr id="1121" name="Google Shape;1121;p51"/>
          <p:cNvSpPr txBox="1"/>
          <p:nvPr/>
        </p:nvSpPr>
        <p:spPr>
          <a:xfrm>
            <a:off x="772050" y="3766275"/>
            <a:ext cx="7800600" cy="627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800"/>
              </a:spcBef>
              <a:spcAft>
                <a:spcPts val="0"/>
              </a:spcAft>
              <a:buClr>
                <a:srgbClr val="000000"/>
              </a:buClr>
              <a:buSzPts val="1600"/>
              <a:buFont typeface="Arial"/>
              <a:buNone/>
            </a:pPr>
            <a:r>
              <a:rPr lang="en" sz="1600" b="1" i="0" u="none" strike="noStrike" cap="none">
                <a:solidFill>
                  <a:schemeClr val="dk1"/>
                </a:solidFill>
                <a:latin typeface="Trebuchet MS"/>
                <a:ea typeface="Trebuchet MS"/>
                <a:cs typeface="Trebuchet MS"/>
                <a:sym typeface="Trebuchet MS"/>
              </a:rPr>
              <a:t>Improvement partners will continue to be essential to a successful Practice Year 2 of VQB5. </a:t>
            </a:r>
            <a:endParaRPr sz="1600" b="1" i="0" u="none" strike="noStrike" cap="none">
              <a:solidFill>
                <a:schemeClr val="dk1"/>
              </a:solidFill>
              <a:latin typeface="Trebuchet MS"/>
              <a:ea typeface="Trebuchet MS"/>
              <a:cs typeface="Trebuchet MS"/>
              <a:sym typeface="Trebuchet MS"/>
            </a:endParaRPr>
          </a:p>
        </p:txBody>
      </p:sp>
      <p:sp>
        <p:nvSpPr>
          <p:cNvPr id="1122" name="Google Shape;1122;p51"/>
          <p:cNvSpPr/>
          <p:nvPr/>
        </p:nvSpPr>
        <p:spPr>
          <a:xfrm>
            <a:off x="5718125" y="85725"/>
            <a:ext cx="3237600" cy="297900"/>
          </a:xfrm>
          <a:prstGeom prst="rect">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Enhancement 4 -  Improvement Support</a:t>
            </a:r>
            <a:endParaRPr sz="12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5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Appendix: Supporting Improvement Partners</a:t>
            </a:r>
            <a:endParaRPr sz="3000"/>
          </a:p>
        </p:txBody>
      </p:sp>
      <p:sp>
        <p:nvSpPr>
          <p:cNvPr id="1128" name="Google Shape;1128;p52"/>
          <p:cNvSpPr txBox="1">
            <a:spLocks noGrp="1"/>
          </p:cNvSpPr>
          <p:nvPr>
            <p:ph type="body" idx="1"/>
          </p:nvPr>
        </p:nvSpPr>
        <p:spPr>
          <a:xfrm>
            <a:off x="628650" y="110294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600" b="1" i="1"/>
              <a:t>Improvement Partners will collaborate with Ready Regions and early childhood programs to support success on VQB5. </a:t>
            </a:r>
            <a:endParaRPr sz="1600" b="1" i="1"/>
          </a:p>
          <a:p>
            <a:pPr marL="0" lvl="0" indent="0" algn="l" rtl="0">
              <a:lnSpc>
                <a:spcPct val="100000"/>
              </a:lnSpc>
              <a:spcBef>
                <a:spcPts val="1000"/>
              </a:spcBef>
              <a:spcAft>
                <a:spcPts val="0"/>
              </a:spcAft>
              <a:buSzPts val="1400"/>
              <a:buNone/>
            </a:pPr>
            <a:r>
              <a:rPr lang="en" sz="1600"/>
              <a:t>The VDOE will continue efforts to support improvement partners to collaborate and coordinate services during Practice Year 2. These strategies included:</a:t>
            </a:r>
            <a:endParaRPr sz="1600"/>
          </a:p>
          <a:p>
            <a:pPr marL="457200" lvl="0" indent="-317500" algn="l" rtl="0">
              <a:lnSpc>
                <a:spcPct val="100000"/>
              </a:lnSpc>
              <a:spcBef>
                <a:spcPts val="1000"/>
              </a:spcBef>
              <a:spcAft>
                <a:spcPts val="0"/>
              </a:spcAft>
              <a:buSzPts val="1400"/>
              <a:buFont typeface="Trebuchet MS"/>
              <a:buChar char="•"/>
            </a:pPr>
            <a:r>
              <a:rPr lang="en" sz="1400"/>
              <a:t>Hosting quarterly improvement partner webinars for professional development providers </a:t>
            </a:r>
            <a:endParaRPr sz="1400"/>
          </a:p>
          <a:p>
            <a:pPr marL="457200" lvl="0" indent="-317500" algn="l" rtl="0">
              <a:lnSpc>
                <a:spcPct val="100000"/>
              </a:lnSpc>
              <a:spcBef>
                <a:spcPts val="0"/>
              </a:spcBef>
              <a:spcAft>
                <a:spcPts val="0"/>
              </a:spcAft>
              <a:buSzPts val="1400"/>
              <a:buFont typeface="Trebuchet MS"/>
              <a:buChar char="•"/>
            </a:pPr>
            <a:r>
              <a:rPr lang="en" sz="1400"/>
              <a:t>Facilitating CLASS Coaching Collaborative for state-partners who provide coaching on teacher-child interactions</a:t>
            </a:r>
            <a:endParaRPr sz="1400"/>
          </a:p>
          <a:p>
            <a:pPr marL="457200" lvl="0" indent="-317500" algn="l" rtl="0">
              <a:lnSpc>
                <a:spcPct val="100000"/>
              </a:lnSpc>
              <a:spcBef>
                <a:spcPts val="0"/>
              </a:spcBef>
              <a:spcAft>
                <a:spcPts val="0"/>
              </a:spcAft>
              <a:buSzPts val="1400"/>
              <a:buFont typeface="Trebuchet MS"/>
              <a:buChar char="•"/>
            </a:pPr>
            <a:r>
              <a:rPr lang="en" sz="1400"/>
              <a:t>Developing additional tools and resources to support the use of CLASS and curriculum data to guide professional development planning</a:t>
            </a:r>
            <a:endParaRPr sz="1400"/>
          </a:p>
          <a:p>
            <a:pPr marL="457200" lvl="0" indent="-317500" algn="l" rtl="0">
              <a:lnSpc>
                <a:spcPct val="100000"/>
              </a:lnSpc>
              <a:spcBef>
                <a:spcPts val="0"/>
              </a:spcBef>
              <a:spcAft>
                <a:spcPts val="0"/>
              </a:spcAft>
              <a:buSzPts val="1400"/>
              <a:buChar char="•"/>
            </a:pPr>
            <a:r>
              <a:rPr lang="en" sz="1400"/>
              <a:t>Connecting partners to local Ready Region leadership to develop plans for identifying and responding to program needs in a timely and responsive manner</a:t>
            </a:r>
            <a:endParaRPr sz="1400"/>
          </a:p>
          <a:p>
            <a:pPr marL="457200" lvl="0" indent="-317500" algn="l" rtl="0">
              <a:lnSpc>
                <a:spcPct val="100000"/>
              </a:lnSpc>
              <a:spcBef>
                <a:spcPts val="0"/>
              </a:spcBef>
              <a:spcAft>
                <a:spcPts val="0"/>
              </a:spcAft>
              <a:buSzPts val="1400"/>
              <a:buChar char="•"/>
            </a:pPr>
            <a:r>
              <a:rPr lang="en" sz="1400"/>
              <a:t>Working with Ready Regions to understand any gaps or additional improvement needs for programs based on regional data and findings </a:t>
            </a:r>
            <a:endParaRPr sz="1400"/>
          </a:p>
          <a:p>
            <a:pPr marL="0" lvl="0" indent="0" algn="l" rtl="0">
              <a:lnSpc>
                <a:spcPct val="100000"/>
              </a:lnSpc>
              <a:spcBef>
                <a:spcPts val="0"/>
              </a:spcBef>
              <a:spcAft>
                <a:spcPts val="0"/>
              </a:spcAft>
              <a:buSzPts val="1400"/>
              <a:buNone/>
            </a:pPr>
            <a:endParaRPr sz="1600"/>
          </a:p>
          <a:p>
            <a:pPr marL="0" lvl="0" indent="0" algn="l" rtl="0">
              <a:lnSpc>
                <a:spcPct val="100000"/>
              </a:lnSpc>
              <a:spcBef>
                <a:spcPts val="0"/>
              </a:spcBef>
              <a:spcAft>
                <a:spcPts val="0"/>
              </a:spcAft>
              <a:buSzPts val="1400"/>
              <a:buNone/>
            </a:pPr>
            <a:endParaRPr sz="1200"/>
          </a:p>
        </p:txBody>
      </p:sp>
      <p:sp>
        <p:nvSpPr>
          <p:cNvPr id="1129" name="Google Shape;1129;p52"/>
          <p:cNvSpPr/>
          <p:nvPr/>
        </p:nvSpPr>
        <p:spPr>
          <a:xfrm>
            <a:off x="5820675" y="85725"/>
            <a:ext cx="3237600" cy="297900"/>
          </a:xfrm>
          <a:prstGeom prst="rect">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Enhancement 4 -  Improvement Support</a:t>
            </a:r>
            <a:endParaRPr sz="1200" b="1" i="0" u="none" strike="noStrike" cap="none">
              <a:solidFill>
                <a:schemeClr val="lt1"/>
              </a:solidFill>
              <a:latin typeface="Trebuchet MS"/>
              <a:ea typeface="Trebuchet MS"/>
              <a:cs typeface="Trebuchet MS"/>
              <a:sym typeface="Trebuchet MS"/>
            </a:endParaRPr>
          </a:p>
        </p:txBody>
      </p:sp>
      <p:sp>
        <p:nvSpPr>
          <p:cNvPr id="1130" name="Google Shape;1130;p52"/>
          <p:cNvSpPr txBox="1"/>
          <p:nvPr/>
        </p:nvSpPr>
        <p:spPr>
          <a:xfrm>
            <a:off x="736975" y="4534575"/>
            <a:ext cx="5542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000000"/>
                </a:solidFill>
                <a:latin typeface="Trebuchet MS"/>
                <a:ea typeface="Trebuchet MS"/>
                <a:cs typeface="Trebuchet MS"/>
                <a:sym typeface="Trebuchet MS"/>
              </a:rPr>
              <a:t>Additional information about VQB5 improvement support can be found in section 7 of the PY2 Guidelines document</a:t>
            </a:r>
            <a:endParaRPr sz="11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5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Appendix: VQB5 Program Definition </a:t>
            </a:r>
            <a:endParaRPr sz="3000"/>
          </a:p>
        </p:txBody>
      </p:sp>
      <p:sp>
        <p:nvSpPr>
          <p:cNvPr id="1136" name="Google Shape;1136;p53"/>
          <p:cNvSpPr txBox="1">
            <a:spLocks noGrp="1"/>
          </p:cNvSpPr>
          <p:nvPr>
            <p:ph type="body" idx="1"/>
          </p:nvPr>
        </p:nvSpPr>
        <p:spPr>
          <a:xfrm>
            <a:off x="628650" y="111694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600" b="1">
                <a:solidFill>
                  <a:srgbClr val="000000"/>
                </a:solidFill>
              </a:rPr>
              <a:t>For VQB5, a program is defined as one site based on the physical location</a:t>
            </a:r>
            <a:r>
              <a:rPr lang="en" sz="1600">
                <a:solidFill>
                  <a:srgbClr val="000000"/>
                </a:solidFill>
              </a:rPr>
              <a:t>. Each site (e.g., each public school location, each child care center, etc.) will receive one rating specific to their physical location, based on the measures obtained during the practice year. </a:t>
            </a:r>
            <a:endParaRPr sz="1600">
              <a:solidFill>
                <a:srgbClr val="000000"/>
              </a:solidFill>
            </a:endParaRPr>
          </a:p>
          <a:p>
            <a:pPr marL="0" lvl="0" indent="0" algn="l" rtl="0">
              <a:lnSpc>
                <a:spcPct val="90000"/>
              </a:lnSpc>
              <a:spcBef>
                <a:spcPts val="800"/>
              </a:spcBef>
              <a:spcAft>
                <a:spcPts val="0"/>
              </a:spcAft>
              <a:buSzPts val="1400"/>
              <a:buNone/>
            </a:pPr>
            <a:r>
              <a:rPr lang="en" sz="1600"/>
              <a:t>The following clarifications have been added to the Practice Year 2 Guidelines:</a:t>
            </a:r>
            <a:endParaRPr sz="1600"/>
          </a:p>
          <a:p>
            <a:pPr marL="457200" lvl="0" indent="-330200" algn="l" rtl="0">
              <a:lnSpc>
                <a:spcPct val="100000"/>
              </a:lnSpc>
              <a:spcBef>
                <a:spcPts val="1200"/>
              </a:spcBef>
              <a:spcAft>
                <a:spcPts val="0"/>
              </a:spcAft>
              <a:buSzPts val="1600"/>
              <a:buChar char="•"/>
            </a:pPr>
            <a:r>
              <a:rPr lang="en" sz="1600"/>
              <a:t>In situations where there are multiple programs located at the same location, and children from each program are served in different classrooms, VDOE may allow for the programs to be rated separately.  </a:t>
            </a:r>
            <a:endParaRPr sz="1600"/>
          </a:p>
          <a:p>
            <a:pPr marL="457200" lvl="0" indent="-330200" algn="l" rtl="0">
              <a:lnSpc>
                <a:spcPct val="100000"/>
              </a:lnSpc>
              <a:spcBef>
                <a:spcPts val="1000"/>
              </a:spcBef>
              <a:spcAft>
                <a:spcPts val="0"/>
              </a:spcAft>
              <a:buSzPts val="1600"/>
              <a:buChar char="•"/>
            </a:pPr>
            <a:r>
              <a:rPr lang="en" sz="1600"/>
              <a:t>VDOE will review the individual program governance structures, policies and other related program documentation (such as classroom enrollment details or partnership agreements) to make this determination. </a:t>
            </a:r>
            <a:endParaRPr sz="1600"/>
          </a:p>
          <a:p>
            <a:pPr marL="0" lvl="0" indent="0" algn="l" rtl="0">
              <a:lnSpc>
                <a:spcPct val="90000"/>
              </a:lnSpc>
              <a:spcBef>
                <a:spcPts val="1200"/>
              </a:spcBef>
              <a:spcAft>
                <a:spcPts val="0"/>
              </a:spcAft>
              <a:buSzPts val="1400"/>
              <a:buNone/>
            </a:pPr>
            <a:endParaRPr sz="1600"/>
          </a:p>
        </p:txBody>
      </p:sp>
      <p:sp>
        <p:nvSpPr>
          <p:cNvPr id="1137" name="Google Shape;1137;p53"/>
          <p:cNvSpPr/>
          <p:nvPr/>
        </p:nvSpPr>
        <p:spPr>
          <a:xfrm>
            <a:off x="6086950" y="85725"/>
            <a:ext cx="2812500" cy="297900"/>
          </a:xfrm>
          <a:prstGeom prst="rect">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Enhancement 5 - Practice Ratings</a:t>
            </a:r>
            <a:endParaRPr sz="1200" b="1" i="0" u="none" strike="noStrike" cap="none">
              <a:solidFill>
                <a:schemeClr val="lt1"/>
              </a:solidFill>
              <a:latin typeface="Trebuchet MS"/>
              <a:ea typeface="Trebuchet MS"/>
              <a:cs typeface="Trebuchet MS"/>
              <a:sym typeface="Trebuchet MS"/>
            </a:endParaRPr>
          </a:p>
        </p:txBody>
      </p:sp>
      <p:sp>
        <p:nvSpPr>
          <p:cNvPr id="1138" name="Google Shape;1138;p53"/>
          <p:cNvSpPr txBox="1"/>
          <p:nvPr/>
        </p:nvSpPr>
        <p:spPr>
          <a:xfrm>
            <a:off x="798400" y="4560050"/>
            <a:ext cx="5419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000000"/>
                </a:solidFill>
                <a:latin typeface="Trebuchet MS"/>
                <a:ea typeface="Trebuchet MS"/>
                <a:cs typeface="Trebuchet MS"/>
                <a:sym typeface="Trebuchet MS"/>
              </a:rPr>
              <a:t>Additional information about program measurement can be found in section 6 of the PY2 Guidelines document.</a:t>
            </a:r>
            <a:endParaRPr sz="11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5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Appendix: Determining Practice Year Results</a:t>
            </a:r>
            <a:endParaRPr sz="3000"/>
          </a:p>
        </p:txBody>
      </p:sp>
      <p:sp>
        <p:nvSpPr>
          <p:cNvPr id="1144" name="Google Shape;1144;p54"/>
          <p:cNvSpPr txBox="1">
            <a:spLocks noGrp="1"/>
          </p:cNvSpPr>
          <p:nvPr>
            <p:ph type="body" idx="1"/>
          </p:nvPr>
        </p:nvSpPr>
        <p:spPr>
          <a:xfrm>
            <a:off x="628650" y="1001517"/>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1200"/>
              </a:spcBef>
              <a:spcAft>
                <a:spcPts val="0"/>
              </a:spcAft>
              <a:buSzPts val="1400"/>
              <a:buNone/>
            </a:pPr>
            <a:r>
              <a:rPr lang="en" sz="1600">
                <a:solidFill>
                  <a:srgbClr val="000000"/>
                </a:solidFill>
              </a:rPr>
              <a:t>The VQB5 site practice rating is calculated at the end of the annual data collection cycle (i.e. end of the academic year), and shared in the following fall. </a:t>
            </a:r>
            <a:endParaRPr sz="1600">
              <a:solidFill>
                <a:srgbClr val="000000"/>
              </a:solidFill>
            </a:endParaRPr>
          </a:p>
          <a:p>
            <a:pPr marL="0" lvl="0" indent="0" algn="l" rtl="0">
              <a:lnSpc>
                <a:spcPct val="100000"/>
              </a:lnSpc>
              <a:spcBef>
                <a:spcPts val="1200"/>
              </a:spcBef>
              <a:spcAft>
                <a:spcPts val="0"/>
              </a:spcAft>
              <a:buSzPts val="1400"/>
              <a:buNone/>
            </a:pPr>
            <a:r>
              <a:rPr lang="en" sz="1600"/>
              <a:t>The following clarifications have been added to the Practice Year 2 Guidelines:</a:t>
            </a:r>
            <a:endParaRPr sz="1600"/>
          </a:p>
          <a:p>
            <a:pPr marL="457200" lvl="0" indent="0" algn="l" rtl="0">
              <a:lnSpc>
                <a:spcPct val="100000"/>
              </a:lnSpc>
              <a:spcBef>
                <a:spcPts val="1200"/>
              </a:spcBef>
              <a:spcAft>
                <a:spcPts val="0"/>
              </a:spcAft>
              <a:buSzPts val="1400"/>
              <a:buNone/>
            </a:pPr>
            <a:r>
              <a:rPr lang="en" sz="1400"/>
              <a:t>A site will receive a </a:t>
            </a:r>
            <a:r>
              <a:rPr lang="en" sz="1400" u="sng"/>
              <a:t>complete</a:t>
            </a:r>
            <a:r>
              <a:rPr lang="en" sz="1400"/>
              <a:t> Practice Year 2 rating if:</a:t>
            </a:r>
            <a:endParaRPr sz="1400"/>
          </a:p>
          <a:p>
            <a:pPr marL="914400" lvl="0" indent="-317500" algn="l" rtl="0">
              <a:lnSpc>
                <a:spcPct val="100000"/>
              </a:lnSpc>
              <a:spcBef>
                <a:spcPts val="1200"/>
              </a:spcBef>
              <a:spcAft>
                <a:spcPts val="0"/>
              </a:spcAft>
              <a:buClr>
                <a:schemeClr val="dk1"/>
              </a:buClr>
              <a:buSzPts val="1400"/>
              <a:buFont typeface="Trebuchet MS"/>
              <a:buAutoNum type="arabicPeriod"/>
            </a:pPr>
            <a:r>
              <a:rPr lang="en" sz="1400"/>
              <a:t>They are registered in LinkB5 as of September 16th, 2022, and</a:t>
            </a:r>
            <a:endParaRPr sz="1400"/>
          </a:p>
          <a:p>
            <a:pPr marL="914400" lvl="0" indent="-317500" algn="l" rtl="0">
              <a:lnSpc>
                <a:spcPct val="100000"/>
              </a:lnSpc>
              <a:spcBef>
                <a:spcPts val="0"/>
              </a:spcBef>
              <a:spcAft>
                <a:spcPts val="0"/>
              </a:spcAft>
              <a:buClr>
                <a:schemeClr val="dk1"/>
              </a:buClr>
              <a:buSzPts val="1400"/>
              <a:buFont typeface="Trebuchet MS"/>
              <a:buAutoNum type="arabicPeriod"/>
            </a:pPr>
            <a:r>
              <a:rPr lang="en" sz="1400"/>
              <a:t>All of their full-time* classrooms have both fall and spring observations.</a:t>
            </a:r>
            <a:endParaRPr sz="1400"/>
          </a:p>
          <a:p>
            <a:pPr marL="457200" lvl="0" indent="0" algn="l" rtl="0">
              <a:lnSpc>
                <a:spcPct val="100000"/>
              </a:lnSpc>
              <a:spcBef>
                <a:spcPts val="1200"/>
              </a:spcBef>
              <a:spcAft>
                <a:spcPts val="0"/>
              </a:spcAft>
              <a:buSzPts val="1400"/>
              <a:buNone/>
            </a:pPr>
            <a:r>
              <a:rPr lang="en" sz="1400"/>
              <a:t>A classroom will be included in the site’s calculated complete Practice Year 2 rating if:</a:t>
            </a:r>
            <a:endParaRPr sz="1400"/>
          </a:p>
          <a:p>
            <a:pPr marL="914400" lvl="0" indent="-317500" algn="l" rtl="0">
              <a:lnSpc>
                <a:spcPct val="100000"/>
              </a:lnSpc>
              <a:spcBef>
                <a:spcPts val="1200"/>
              </a:spcBef>
              <a:spcAft>
                <a:spcPts val="0"/>
              </a:spcAft>
              <a:buClr>
                <a:schemeClr val="dk1"/>
              </a:buClr>
              <a:buSzPts val="1400"/>
              <a:buFont typeface="Trebuchet MS"/>
              <a:buAutoNum type="arabicPeriod"/>
            </a:pPr>
            <a:r>
              <a:rPr lang="en" sz="1400"/>
              <a:t>The classroom is registered in LinkB5 as of September 16th, 2022,</a:t>
            </a:r>
            <a:endParaRPr sz="1400"/>
          </a:p>
          <a:p>
            <a:pPr marL="914400" lvl="0" indent="-317500" algn="l" rtl="0">
              <a:lnSpc>
                <a:spcPct val="100000"/>
              </a:lnSpc>
              <a:spcBef>
                <a:spcPts val="0"/>
              </a:spcBef>
              <a:spcAft>
                <a:spcPts val="0"/>
              </a:spcAft>
              <a:buClr>
                <a:schemeClr val="dk1"/>
              </a:buClr>
              <a:buSzPts val="1400"/>
              <a:buFont typeface="Trebuchet MS"/>
              <a:buAutoNum type="arabicPeriod"/>
            </a:pPr>
            <a:r>
              <a:rPr lang="en" sz="1400"/>
              <a:t>The classroom is observed in both the fall and the spring observation windows, and </a:t>
            </a:r>
            <a:endParaRPr sz="1400"/>
          </a:p>
          <a:p>
            <a:pPr marL="914400" lvl="0" indent="-317500" algn="l" rtl="0">
              <a:lnSpc>
                <a:spcPct val="100000"/>
              </a:lnSpc>
              <a:spcBef>
                <a:spcPts val="0"/>
              </a:spcBef>
              <a:spcAft>
                <a:spcPts val="0"/>
              </a:spcAft>
              <a:buClr>
                <a:schemeClr val="dk1"/>
              </a:buClr>
              <a:buSzPts val="1400"/>
              <a:buFont typeface="Trebuchet MS"/>
              <a:buAutoNum type="arabicPeriod"/>
            </a:pPr>
            <a:r>
              <a:rPr lang="en" sz="1400"/>
              <a:t>The classroom is operating as full time*. </a:t>
            </a:r>
            <a:endParaRPr sz="1400"/>
          </a:p>
          <a:p>
            <a:pPr marL="457200" lvl="0" indent="0" algn="l" rtl="0">
              <a:lnSpc>
                <a:spcPct val="100000"/>
              </a:lnSpc>
              <a:spcBef>
                <a:spcPts val="2400"/>
              </a:spcBef>
              <a:spcAft>
                <a:spcPts val="0"/>
              </a:spcAft>
              <a:buSzPts val="1400"/>
              <a:buNone/>
            </a:pPr>
            <a:endParaRPr sz="1600">
              <a:solidFill>
                <a:schemeClr val="accent2"/>
              </a:solidFill>
            </a:endParaRPr>
          </a:p>
          <a:p>
            <a:pPr marL="0" lvl="0" indent="0" algn="l" rtl="0">
              <a:lnSpc>
                <a:spcPct val="100000"/>
              </a:lnSpc>
              <a:spcBef>
                <a:spcPts val="1000"/>
              </a:spcBef>
              <a:spcAft>
                <a:spcPts val="0"/>
              </a:spcAft>
              <a:buSzPts val="1400"/>
              <a:buNone/>
            </a:pPr>
            <a:endParaRPr sz="1600" i="1">
              <a:solidFill>
                <a:srgbClr val="0000FF"/>
              </a:solidFill>
            </a:endParaRPr>
          </a:p>
          <a:p>
            <a:pPr marL="0" lvl="0" indent="0" algn="l" rtl="0">
              <a:lnSpc>
                <a:spcPct val="100000"/>
              </a:lnSpc>
              <a:spcBef>
                <a:spcPts val="0"/>
              </a:spcBef>
              <a:spcAft>
                <a:spcPts val="0"/>
              </a:spcAft>
              <a:buSzPts val="1400"/>
              <a:buNone/>
            </a:pPr>
            <a:endParaRPr sz="1600">
              <a:solidFill>
                <a:schemeClr val="accent2"/>
              </a:solidFill>
            </a:endParaRPr>
          </a:p>
          <a:p>
            <a:pPr marL="457200" lvl="0" indent="0" algn="l" rtl="0">
              <a:lnSpc>
                <a:spcPct val="100000"/>
              </a:lnSpc>
              <a:spcBef>
                <a:spcPts val="800"/>
              </a:spcBef>
              <a:spcAft>
                <a:spcPts val="0"/>
              </a:spcAft>
              <a:buSzPts val="1400"/>
              <a:buNone/>
            </a:pPr>
            <a:endParaRPr sz="1600"/>
          </a:p>
        </p:txBody>
      </p:sp>
      <p:sp>
        <p:nvSpPr>
          <p:cNvPr id="1145" name="Google Shape;1145;p54"/>
          <p:cNvSpPr txBox="1"/>
          <p:nvPr/>
        </p:nvSpPr>
        <p:spPr>
          <a:xfrm>
            <a:off x="628650" y="4312200"/>
            <a:ext cx="6447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dk1"/>
                </a:solidFill>
                <a:latin typeface="Trebuchet MS"/>
                <a:ea typeface="Trebuchet MS"/>
                <a:cs typeface="Trebuchet MS"/>
                <a:sym typeface="Trebuchet MS"/>
              </a:rPr>
              <a:t>*Full-time refers to a classroom which operates at least four days per week for at least 128 days per year, with classes that operate for a minimum of 3.5 hours per day.  (See section 6 in the PY2 guidelines for additional information about practice rating eligibility) </a:t>
            </a:r>
            <a:endParaRPr sz="1100" b="0" i="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rebuchet MS"/>
              <a:ea typeface="Trebuchet MS"/>
              <a:cs typeface="Trebuchet MS"/>
              <a:sym typeface="Trebuchet MS"/>
            </a:endParaRPr>
          </a:p>
        </p:txBody>
      </p:sp>
      <p:sp>
        <p:nvSpPr>
          <p:cNvPr id="1146" name="Google Shape;1146;p54"/>
          <p:cNvSpPr/>
          <p:nvPr/>
        </p:nvSpPr>
        <p:spPr>
          <a:xfrm>
            <a:off x="6292725" y="85725"/>
            <a:ext cx="2765700" cy="297900"/>
          </a:xfrm>
          <a:prstGeom prst="rect">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Enhancement 5 -  Practice Ratings</a:t>
            </a:r>
            <a:endParaRPr sz="12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5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900"/>
              <a:t>Appendix: Investment in Measurement and Improvement</a:t>
            </a:r>
            <a:endParaRPr sz="2900"/>
          </a:p>
        </p:txBody>
      </p:sp>
      <p:sp>
        <p:nvSpPr>
          <p:cNvPr id="1152" name="Google Shape;1152;p55"/>
          <p:cNvSpPr txBox="1">
            <a:spLocks noGrp="1"/>
          </p:cNvSpPr>
          <p:nvPr>
            <p:ph type="body" idx="1"/>
          </p:nvPr>
        </p:nvSpPr>
        <p:spPr>
          <a:xfrm>
            <a:off x="628650" y="1157950"/>
            <a:ext cx="8429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700" b="1"/>
              <a:t>Virginia will continue to increase funding to strengthen VQB5 including:</a:t>
            </a:r>
            <a:endParaRPr sz="1600" b="1"/>
          </a:p>
          <a:p>
            <a:pPr marL="457200" lvl="0" indent="-330200" algn="l" rtl="0">
              <a:lnSpc>
                <a:spcPct val="90000"/>
              </a:lnSpc>
              <a:spcBef>
                <a:spcPts val="800"/>
              </a:spcBef>
              <a:spcAft>
                <a:spcPts val="0"/>
              </a:spcAft>
              <a:buSzPts val="1600"/>
              <a:buChar char="•"/>
            </a:pPr>
            <a:r>
              <a:rPr lang="en" sz="1600"/>
              <a:t>Funding communities to build relationships, conduct CLASS observations and support educators in Practice Year 2 through Ready Regions.</a:t>
            </a:r>
            <a:endParaRPr sz="1600"/>
          </a:p>
          <a:p>
            <a:pPr marL="457200" lvl="0" indent="-330200" algn="l" rtl="0">
              <a:lnSpc>
                <a:spcPct val="90000"/>
              </a:lnSpc>
              <a:spcBef>
                <a:spcPts val="0"/>
              </a:spcBef>
              <a:spcAft>
                <a:spcPts val="0"/>
              </a:spcAft>
              <a:buSzPts val="1600"/>
              <a:buChar char="•"/>
            </a:pPr>
            <a:r>
              <a:rPr lang="en" sz="1600"/>
              <a:t>Supporting increased access to quality early childhood experiences by supports and funding for VPI, Mixed Delivery and Child Care Subsidy. </a:t>
            </a:r>
            <a:endParaRPr sz="1600"/>
          </a:p>
          <a:p>
            <a:pPr marL="457200" lvl="0" indent="-330200" algn="l" rtl="0">
              <a:lnSpc>
                <a:spcPct val="90000"/>
              </a:lnSpc>
              <a:spcBef>
                <a:spcPts val="0"/>
              </a:spcBef>
              <a:spcAft>
                <a:spcPts val="0"/>
              </a:spcAft>
              <a:buSzPts val="1600"/>
              <a:buChar char="•"/>
            </a:pPr>
            <a:r>
              <a:rPr lang="en" sz="1600"/>
              <a:t>Strengthening improvement resources and making them accessible to programs that typically have fewer resources (i.e., child care and family day homes):</a:t>
            </a:r>
            <a:endParaRPr sz="1600"/>
          </a:p>
          <a:p>
            <a:pPr marL="914400" lvl="1" indent="-330200" algn="l" rtl="0">
              <a:lnSpc>
                <a:spcPct val="90000"/>
              </a:lnSpc>
              <a:spcBef>
                <a:spcPts val="0"/>
              </a:spcBef>
              <a:spcAft>
                <a:spcPts val="0"/>
              </a:spcAft>
              <a:buSzPts val="1600"/>
              <a:buChar char="•"/>
            </a:pPr>
            <a:r>
              <a:rPr lang="en" sz="1600"/>
              <a:t>Millions in federal and state funding will support instructional and social-emotional supports (e.g., curriculum, mental health consultation, etc.)</a:t>
            </a:r>
            <a:endParaRPr sz="1600"/>
          </a:p>
          <a:p>
            <a:pPr marL="457200" lvl="0" indent="-330200" algn="l" rtl="0">
              <a:lnSpc>
                <a:spcPct val="90000"/>
              </a:lnSpc>
              <a:spcBef>
                <a:spcPts val="0"/>
              </a:spcBef>
              <a:spcAft>
                <a:spcPts val="0"/>
              </a:spcAft>
              <a:buSzPts val="1600"/>
              <a:buChar char="•"/>
            </a:pPr>
            <a:r>
              <a:rPr lang="en" sz="1600"/>
              <a:t>Incenting educators directly through RecognizeB5: </a:t>
            </a:r>
            <a:endParaRPr sz="1600"/>
          </a:p>
          <a:p>
            <a:pPr marL="914400" lvl="1" indent="-330200" algn="l" rtl="0">
              <a:lnSpc>
                <a:spcPct val="90000"/>
              </a:lnSpc>
              <a:spcBef>
                <a:spcPts val="0"/>
              </a:spcBef>
              <a:spcAft>
                <a:spcPts val="0"/>
              </a:spcAft>
              <a:buSzPts val="1600"/>
              <a:buChar char="•"/>
            </a:pPr>
            <a:r>
              <a:rPr lang="en" sz="1600"/>
              <a:t>Child care and family day home educators receive up to $2000 annually to encourage participation, reduce turnover and support improvement.*</a:t>
            </a:r>
            <a:endParaRPr sz="1600"/>
          </a:p>
          <a:p>
            <a:pPr marL="914400" lvl="1" indent="-330200" algn="l" rtl="0">
              <a:lnSpc>
                <a:spcPct val="90000"/>
              </a:lnSpc>
              <a:spcBef>
                <a:spcPts val="0"/>
              </a:spcBef>
              <a:spcAft>
                <a:spcPts val="0"/>
              </a:spcAft>
              <a:buSzPts val="1600"/>
              <a:buChar char="•"/>
            </a:pPr>
            <a:r>
              <a:rPr lang="en" sz="1600"/>
              <a:t>Study showed that incentive reduced turnover by half (30% to 15%). </a:t>
            </a:r>
            <a:endParaRPr sz="1600"/>
          </a:p>
          <a:p>
            <a:pPr marL="0" lvl="0" indent="0" algn="l" rtl="0">
              <a:lnSpc>
                <a:spcPct val="90000"/>
              </a:lnSpc>
              <a:spcBef>
                <a:spcPts val="800"/>
              </a:spcBef>
              <a:spcAft>
                <a:spcPts val="0"/>
              </a:spcAft>
              <a:buSzPts val="1400"/>
              <a:buNone/>
            </a:pPr>
            <a:endParaRPr sz="1500"/>
          </a:p>
          <a:p>
            <a:pPr marL="0" lvl="0" indent="0" algn="l" rtl="0">
              <a:lnSpc>
                <a:spcPct val="90000"/>
              </a:lnSpc>
              <a:spcBef>
                <a:spcPts val="800"/>
              </a:spcBef>
              <a:spcAft>
                <a:spcPts val="0"/>
              </a:spcAft>
              <a:buSzPts val="1400"/>
              <a:buNone/>
            </a:pPr>
            <a:endParaRPr sz="1500" b="1"/>
          </a:p>
        </p:txBody>
      </p:sp>
      <p:sp>
        <p:nvSpPr>
          <p:cNvPr id="1153" name="Google Shape;1153;p55"/>
          <p:cNvSpPr txBox="1"/>
          <p:nvPr/>
        </p:nvSpPr>
        <p:spPr>
          <a:xfrm>
            <a:off x="628650" y="4421350"/>
            <a:ext cx="6762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Trebuchet MS"/>
                <a:ea typeface="Trebuchet MS"/>
                <a:cs typeface="Trebuchet MS"/>
                <a:sym typeface="Trebuchet MS"/>
              </a:rPr>
              <a:t>*Eligibility is generally limited to child care, FDH and Head Start educators who work 30 or more hours/week with children in publicly-funded programs and are </a:t>
            </a:r>
            <a:r>
              <a:rPr lang="en" sz="1000" b="0" i="1" u="sng" strike="noStrike" cap="none">
                <a:solidFill>
                  <a:srgbClr val="000000"/>
                </a:solidFill>
                <a:latin typeface="Trebuchet MS"/>
                <a:ea typeface="Trebuchet MS"/>
                <a:cs typeface="Trebuchet MS"/>
                <a:sym typeface="Trebuchet MS"/>
              </a:rPr>
              <a:t>not</a:t>
            </a:r>
            <a:r>
              <a:rPr lang="en" sz="1000" b="0" i="1" u="none" strike="noStrike" cap="none">
                <a:solidFill>
                  <a:srgbClr val="000000"/>
                </a:solidFill>
                <a:latin typeface="Trebuchet MS"/>
                <a:ea typeface="Trebuchet MS"/>
                <a:cs typeface="Trebuchet MS"/>
                <a:sym typeface="Trebuchet MS"/>
              </a:rPr>
              <a:t> school system employees. Eligibility is subject to change.</a:t>
            </a:r>
            <a:endParaRPr sz="10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solidFill>
                  <a:srgbClr val="C12436"/>
                </a:solidFill>
              </a:rPr>
              <a:t>A Simplified View</a:t>
            </a:r>
            <a:endParaRPr sz="3000"/>
          </a:p>
        </p:txBody>
      </p:sp>
      <p:sp>
        <p:nvSpPr>
          <p:cNvPr id="586" name="Google Shape;586;p4"/>
          <p:cNvSpPr txBox="1">
            <a:spLocks noGrp="1"/>
          </p:cNvSpPr>
          <p:nvPr>
            <p:ph type="body" idx="1"/>
          </p:nvPr>
        </p:nvSpPr>
        <p:spPr>
          <a:xfrm>
            <a:off x="628650" y="1117313"/>
            <a:ext cx="8099700" cy="3433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0"/>
              </a:spcAft>
              <a:buSzPts val="1400"/>
              <a:buNone/>
            </a:pPr>
            <a:endParaRPr sz="1900" b="1">
              <a:solidFill>
                <a:srgbClr val="0F150D"/>
              </a:solidFill>
            </a:endParaRPr>
          </a:p>
          <a:p>
            <a:pPr marL="457200" lvl="0" indent="0" algn="l" rtl="0">
              <a:lnSpc>
                <a:spcPct val="115000"/>
              </a:lnSpc>
              <a:spcBef>
                <a:spcPts val="1000"/>
              </a:spcBef>
              <a:spcAft>
                <a:spcPts val="0"/>
              </a:spcAft>
              <a:buSzPts val="1400"/>
              <a:buNone/>
            </a:pPr>
            <a:endParaRPr sz="1600">
              <a:solidFill>
                <a:srgbClr val="000000"/>
              </a:solidFill>
            </a:endParaRPr>
          </a:p>
          <a:p>
            <a:pPr marL="0" lvl="0" indent="0" algn="ctr" rtl="0">
              <a:lnSpc>
                <a:spcPct val="115000"/>
              </a:lnSpc>
              <a:spcBef>
                <a:spcPts val="1000"/>
              </a:spcBef>
              <a:spcAft>
                <a:spcPts val="0"/>
              </a:spcAft>
              <a:buSzPts val="1400"/>
              <a:buNone/>
            </a:pPr>
            <a:r>
              <a:rPr lang="en" sz="2600" b="1">
                <a:solidFill>
                  <a:srgbClr val="000000"/>
                </a:solidFill>
              </a:rPr>
              <a:t>Access + Quality  </a:t>
            </a:r>
            <a:endParaRPr sz="2600" b="1">
              <a:solidFill>
                <a:srgbClr val="000000"/>
              </a:solidFill>
            </a:endParaRPr>
          </a:p>
          <a:p>
            <a:pPr marL="0" lvl="0" indent="0" algn="ctr" rtl="0">
              <a:lnSpc>
                <a:spcPct val="115000"/>
              </a:lnSpc>
              <a:spcBef>
                <a:spcPts val="1000"/>
              </a:spcBef>
              <a:spcAft>
                <a:spcPts val="0"/>
              </a:spcAft>
              <a:buSzPts val="1400"/>
              <a:buNone/>
            </a:pPr>
            <a:r>
              <a:rPr lang="en" sz="2600" b="1">
                <a:solidFill>
                  <a:srgbClr val="000000"/>
                </a:solidFill>
              </a:rPr>
              <a:t>More Choices for More Families      </a:t>
            </a:r>
            <a:endParaRPr sz="2600" b="1">
              <a:solidFill>
                <a:srgbClr val="000000"/>
              </a:solidFill>
            </a:endParaRPr>
          </a:p>
          <a:p>
            <a:pPr marL="0" lvl="0" indent="0" algn="ctr" rtl="0">
              <a:lnSpc>
                <a:spcPct val="115000"/>
              </a:lnSpc>
              <a:spcBef>
                <a:spcPts val="1000"/>
              </a:spcBef>
              <a:spcAft>
                <a:spcPts val="0"/>
              </a:spcAft>
              <a:buSzPts val="1400"/>
              <a:buNone/>
            </a:pPr>
            <a:r>
              <a:rPr lang="en" sz="2600" b="1">
                <a:solidFill>
                  <a:srgbClr val="000000"/>
                </a:solidFill>
              </a:rPr>
              <a:t>Improved School Readiness Outcomes </a:t>
            </a:r>
            <a:endParaRPr sz="2600" b="1">
              <a:solidFill>
                <a:srgbClr val="000000"/>
              </a:solidFill>
            </a:endParaRPr>
          </a:p>
        </p:txBody>
      </p:sp>
      <p:sp>
        <p:nvSpPr>
          <p:cNvPr id="587" name="Google Shape;587;p4"/>
          <p:cNvSpPr/>
          <p:nvPr/>
        </p:nvSpPr>
        <p:spPr>
          <a:xfrm>
            <a:off x="7307391" y="2915975"/>
            <a:ext cx="395700" cy="1998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4"/>
          <p:cNvSpPr/>
          <p:nvPr/>
        </p:nvSpPr>
        <p:spPr>
          <a:xfrm>
            <a:off x="6116207" y="2337798"/>
            <a:ext cx="395700" cy="1998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56"/>
          <p:cNvSpPr txBox="1">
            <a:spLocks noGrp="1"/>
          </p:cNvSpPr>
          <p:nvPr>
            <p:ph type="title"/>
          </p:nvPr>
        </p:nvSpPr>
        <p:spPr>
          <a:xfrm>
            <a:off x="311700" y="-1217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2500"/>
              <a:t>Appendix: Detail on Current Investments </a:t>
            </a:r>
            <a:endParaRPr sz="2500"/>
          </a:p>
        </p:txBody>
      </p:sp>
      <p:graphicFrame>
        <p:nvGraphicFramePr>
          <p:cNvPr id="1159" name="Google Shape;1159;p56"/>
          <p:cNvGraphicFramePr/>
          <p:nvPr/>
        </p:nvGraphicFramePr>
        <p:xfrm>
          <a:off x="221900" y="506425"/>
          <a:ext cx="8836375" cy="4168490"/>
        </p:xfrm>
        <a:graphic>
          <a:graphicData uri="http://schemas.openxmlformats.org/drawingml/2006/table">
            <a:tbl>
              <a:tblPr>
                <a:noFill/>
                <a:tableStyleId>{CA395592-C8F0-413D-82BD-E2093F3454B2}</a:tableStyleId>
              </a:tblPr>
              <a:tblGrid>
                <a:gridCol w="1114725">
                  <a:extLst>
                    <a:ext uri="{9D8B030D-6E8A-4147-A177-3AD203B41FA5}">
                      <a16:colId xmlns:a16="http://schemas.microsoft.com/office/drawing/2014/main" val="20000"/>
                    </a:ext>
                  </a:extLst>
                </a:gridCol>
                <a:gridCol w="7721650">
                  <a:extLst>
                    <a:ext uri="{9D8B030D-6E8A-4147-A177-3AD203B41FA5}">
                      <a16:colId xmlns:a16="http://schemas.microsoft.com/office/drawing/2014/main" val="20001"/>
                    </a:ext>
                  </a:extLst>
                </a:gridCol>
              </a:tblGrid>
              <a:tr h="34965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Trebuchet MS"/>
                          <a:ea typeface="Trebuchet MS"/>
                          <a:cs typeface="Trebuchet MS"/>
                          <a:sym typeface="Trebuchet MS"/>
                        </a:rPr>
                        <a:t>Amount</a:t>
                      </a:r>
                      <a:endParaRPr sz="1100" b="1"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Trebuchet MS"/>
                          <a:ea typeface="Trebuchet MS"/>
                          <a:cs typeface="Trebuchet MS"/>
                          <a:sym typeface="Trebuchet MS"/>
                        </a:rPr>
                        <a:t>How Funding Supports Improvement</a:t>
                      </a:r>
                      <a:endParaRPr sz="1100" b="1"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0"/>
                  </a:ext>
                </a:extLst>
              </a:tr>
              <a:tr h="4953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~$107 million*</a:t>
                      </a:r>
                      <a:endParaRPr sz="10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Total Virginia Preschool Initiative funding for at-risk 3- and 4-year-olds, including a 21% increase in the per-pupil rate and nearly $5 million to support community or private providers who offer VPI</a:t>
                      </a:r>
                      <a:endParaRPr sz="10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4953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$16 million*</a:t>
                      </a:r>
                      <a:endParaRPr sz="10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Total Mixed Delivery Grant (MDG) funding for at-risk 3- and 4-year-old children at a higher per-child rate to support quality preschool in private settings</a:t>
                      </a:r>
                      <a:endParaRPr sz="10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4953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~$177 million</a:t>
                      </a:r>
                      <a:endParaRPr sz="10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en" sz="1000" i="1" u="none" strike="noStrike" cap="none">
                          <a:latin typeface="Trebuchet MS"/>
                          <a:ea typeface="Trebuchet MS"/>
                          <a:cs typeface="Trebuchet MS"/>
                          <a:sym typeface="Trebuchet MS"/>
                        </a:rPr>
                        <a:t>estimated</a:t>
                      </a:r>
                      <a:endParaRPr sz="1000" i="1"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Federal funding through the Child Care and Development Block Grant for child care assistance to low income families and quality supports across the system</a:t>
                      </a:r>
                      <a:endParaRPr sz="10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r h="4953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~$9 million</a:t>
                      </a:r>
                      <a:endParaRPr sz="10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Preschool Development Grant (PDG B-5) funding to support quality measurement and improvement efforts in PDG B-5 communities and Ready Regions, including the educator incentive program</a:t>
                      </a:r>
                      <a:endParaRPr sz="10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4"/>
                  </a:ext>
                </a:extLst>
              </a:tr>
              <a:tr h="5635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$7 million</a:t>
                      </a:r>
                      <a:endParaRPr sz="10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Governor’s Educational Emergency Relief Fund (GEER) funding to bolster early childhood mental health consultation (ECMHC) services in schools, increase the educator incentive program, expand developmental assessments for children in preschool, and develop a resource hub for educators</a:t>
                      </a:r>
                      <a:endParaRPr sz="10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5"/>
                  </a:ext>
                </a:extLst>
              </a:tr>
              <a:tr h="4339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~$204 million**</a:t>
                      </a:r>
                      <a:endParaRPr sz="10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i="1" u="none" strike="noStrike" cap="none">
                          <a:latin typeface="Trebuchet MS"/>
                          <a:ea typeface="Trebuchet MS"/>
                          <a:cs typeface="Trebuchet MS"/>
                          <a:sym typeface="Trebuchet MS"/>
                        </a:rPr>
                        <a:t>Consolidated Appropriations Act of 2021 </a:t>
                      </a:r>
                      <a:r>
                        <a:rPr lang="en" sz="1000" u="none" strike="noStrike" cap="none">
                          <a:latin typeface="Trebuchet MS"/>
                          <a:ea typeface="Trebuchet MS"/>
                          <a:cs typeface="Trebuchet MS"/>
                          <a:sym typeface="Trebuchet MS"/>
                        </a:rPr>
                        <a:t>funding to expand eligibility for and strengthen the child care subsidy program, bolster ECMHC services, and strengthen improvement supports for child care</a:t>
                      </a:r>
                      <a:endParaRPr sz="10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6"/>
                  </a:ext>
                </a:extLst>
              </a:tr>
              <a:tr h="3494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~$794 million**</a:t>
                      </a:r>
                      <a:endParaRPr sz="1000" i="1" u="none" strike="noStrike" cap="none">
                        <a:latin typeface="Trebuchet MS"/>
                        <a:ea typeface="Trebuchet MS"/>
                        <a:cs typeface="Trebuchet MS"/>
                        <a:sym typeface="Trebuchet MS"/>
                      </a:endParaRPr>
                    </a:p>
                  </a:txBody>
                  <a:tcPr marL="91425" marR="91425" marT="91425" marB="91425">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i="1" u="none" strike="noStrike" cap="none">
                          <a:latin typeface="Trebuchet MS"/>
                          <a:ea typeface="Trebuchet MS"/>
                          <a:cs typeface="Trebuchet MS"/>
                          <a:sym typeface="Trebuchet MS"/>
                        </a:rPr>
                        <a:t>American Rescue Plan Act </a:t>
                      </a:r>
                      <a:r>
                        <a:rPr lang="en" sz="1000" u="none" strike="noStrike" cap="none">
                          <a:latin typeface="Trebuchet MS"/>
                          <a:ea typeface="Trebuchet MS"/>
                          <a:cs typeface="Trebuchet MS"/>
                          <a:sym typeface="Trebuchet MS"/>
                        </a:rPr>
                        <a:t>funding including direct grants to providers and expanding access to child care, and Ready Regions</a:t>
                      </a:r>
                      <a:endParaRPr sz="10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7"/>
                  </a:ext>
                </a:extLst>
              </a:tr>
              <a:tr h="35945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solidFill>
                            <a:schemeClr val="accent2"/>
                          </a:solidFill>
                          <a:latin typeface="Trebuchet MS"/>
                          <a:ea typeface="Trebuchet MS"/>
                          <a:cs typeface="Trebuchet MS"/>
                          <a:sym typeface="Trebuchet MS"/>
                        </a:rPr>
                        <a:t>~$1.3 billion</a:t>
                      </a:r>
                      <a:endParaRPr sz="1100" b="1" u="none" strike="noStrike" cap="none">
                        <a:solidFill>
                          <a:schemeClr val="accent2"/>
                        </a:solidFill>
                        <a:latin typeface="Trebuchet MS"/>
                        <a:ea typeface="Trebuchet MS"/>
                        <a:cs typeface="Trebuchet MS"/>
                        <a:sym typeface="Trebuchet MS"/>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solidFill>
                            <a:schemeClr val="accent2"/>
                          </a:solidFill>
                          <a:latin typeface="Trebuchet MS"/>
                          <a:ea typeface="Trebuchet MS"/>
                          <a:cs typeface="Trebuchet MS"/>
                          <a:sym typeface="Trebuchet MS"/>
                        </a:rPr>
                        <a:t>TOTAL</a:t>
                      </a:r>
                      <a:endParaRPr sz="1100" b="1" u="none" strike="noStrike" cap="none">
                        <a:solidFill>
                          <a:schemeClr val="accent2"/>
                        </a:solidFill>
                        <a:latin typeface="Trebuchet MS"/>
                        <a:ea typeface="Trebuchet MS"/>
                        <a:cs typeface="Trebuchet MS"/>
                        <a:sym typeface="Trebuchet MS"/>
                      </a:endParaRPr>
                    </a:p>
                  </a:txBody>
                  <a:tcPr marL="91425" marR="91425" marT="91425" marB="914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8"/>
                  </a:ext>
                </a:extLst>
              </a:tr>
            </a:tbl>
          </a:graphicData>
        </a:graphic>
      </p:graphicFrame>
      <p:sp>
        <p:nvSpPr>
          <p:cNvPr id="1160" name="Google Shape;1160;p56"/>
          <p:cNvSpPr txBox="1"/>
          <p:nvPr/>
        </p:nvSpPr>
        <p:spPr>
          <a:xfrm>
            <a:off x="379775" y="4674925"/>
            <a:ext cx="8520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rebuchet MS"/>
                <a:ea typeface="Trebuchet MS"/>
                <a:cs typeface="Trebuchet MS"/>
                <a:sym typeface="Trebuchet MS"/>
              </a:rPr>
              <a:t>*Based on FY22 funding (to be updated pending FY23 budget approval)</a:t>
            </a:r>
            <a:endParaRPr sz="1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rebuchet MS"/>
                <a:ea typeface="Trebuchet MS"/>
                <a:cs typeface="Trebuchet MS"/>
                <a:sym typeface="Trebuchet MS"/>
              </a:rPr>
              <a:t>**Some funding is multi-year and chart does not include federal-to-local funding to support Head Start programs.</a:t>
            </a:r>
            <a:endParaRPr sz="10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
          <p:cNvSpPr txBox="1">
            <a:spLocks noGrp="1"/>
          </p:cNvSpPr>
          <p:nvPr>
            <p:ph type="title"/>
          </p:nvPr>
        </p:nvSpPr>
        <p:spPr>
          <a:xfrm>
            <a:off x="565475" y="340650"/>
            <a:ext cx="8364300" cy="994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400"/>
              <a:buFont typeface="Arial"/>
              <a:buNone/>
            </a:pPr>
            <a:r>
              <a:rPr lang="en" sz="3000">
                <a:solidFill>
                  <a:srgbClr val="C22536"/>
                </a:solidFill>
              </a:rPr>
              <a:t>Unified Measurement and Improvement</a:t>
            </a:r>
            <a:endParaRPr sz="3000">
              <a:solidFill>
                <a:srgbClr val="C22536"/>
              </a:solidFill>
            </a:endParaRPr>
          </a:p>
          <a:p>
            <a:pPr marL="0" lvl="0" indent="0" algn="l" rtl="0">
              <a:lnSpc>
                <a:spcPct val="90000"/>
              </a:lnSpc>
              <a:spcBef>
                <a:spcPts val="0"/>
              </a:spcBef>
              <a:spcAft>
                <a:spcPts val="0"/>
              </a:spcAft>
              <a:buSzPts val="1400"/>
              <a:buNone/>
            </a:pPr>
            <a:endParaRPr sz="3000">
              <a:solidFill>
                <a:srgbClr val="CC0000"/>
              </a:solidFill>
            </a:endParaRPr>
          </a:p>
        </p:txBody>
      </p:sp>
      <p:sp>
        <p:nvSpPr>
          <p:cNvPr id="594" name="Google Shape;594;p5"/>
          <p:cNvSpPr txBox="1">
            <a:spLocks noGrp="1"/>
          </p:cNvSpPr>
          <p:nvPr>
            <p:ph type="body" idx="1"/>
          </p:nvPr>
        </p:nvSpPr>
        <p:spPr>
          <a:xfrm>
            <a:off x="628650" y="1025825"/>
            <a:ext cx="80886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900" b="1">
                <a:solidFill>
                  <a:schemeClr val="dk1"/>
                </a:solidFill>
                <a:latin typeface="Trebuchet MS"/>
                <a:ea typeface="Trebuchet MS"/>
                <a:cs typeface="Trebuchet MS"/>
                <a:sym typeface="Trebuchet MS"/>
              </a:rPr>
              <a:t>Virginia’s early childhood system must ensure that </a:t>
            </a:r>
            <a:r>
              <a:rPr lang="en" sz="1900" b="1" u="sng">
                <a:solidFill>
                  <a:schemeClr val="dk1"/>
                </a:solidFill>
                <a:latin typeface="Trebuchet MS"/>
                <a:ea typeface="Trebuchet MS"/>
                <a:cs typeface="Trebuchet MS"/>
                <a:sym typeface="Trebuchet MS"/>
              </a:rPr>
              <a:t>all</a:t>
            </a:r>
            <a:r>
              <a:rPr lang="en" sz="1900" b="1">
                <a:solidFill>
                  <a:schemeClr val="dk1"/>
                </a:solidFill>
                <a:latin typeface="Trebuchet MS"/>
                <a:ea typeface="Trebuchet MS"/>
                <a:cs typeface="Trebuchet MS"/>
                <a:sym typeface="Trebuchet MS"/>
              </a:rPr>
              <a:t> children have access to quality teaching and learning experiences that meet their unique needs. </a:t>
            </a:r>
            <a:endParaRPr sz="1900" b="1">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endParaRPr sz="1900" b="1"/>
          </a:p>
          <a:p>
            <a:pPr marL="0" lvl="0" indent="0" algn="l" rtl="0">
              <a:lnSpc>
                <a:spcPct val="100000"/>
              </a:lnSpc>
              <a:spcBef>
                <a:spcPts val="0"/>
              </a:spcBef>
              <a:spcAft>
                <a:spcPts val="0"/>
              </a:spcAft>
              <a:buClr>
                <a:schemeClr val="dk1"/>
              </a:buClr>
              <a:buSzPts val="1100"/>
              <a:buFont typeface="Arial"/>
              <a:buNone/>
            </a:pPr>
            <a:r>
              <a:rPr lang="en" sz="1900" b="1"/>
              <a:t>Working together, through VQB5</a:t>
            </a:r>
            <a:r>
              <a:rPr lang="en" sz="1900" b="1">
                <a:solidFill>
                  <a:schemeClr val="dk1"/>
                </a:solidFill>
                <a:latin typeface="Trebuchet MS"/>
                <a:ea typeface="Trebuchet MS"/>
                <a:cs typeface="Trebuchet MS"/>
                <a:sym typeface="Trebuchet MS"/>
              </a:rPr>
              <a:t>, we will:   </a:t>
            </a:r>
            <a:endParaRPr sz="1900" b="1">
              <a:solidFill>
                <a:schemeClr val="dk1"/>
              </a:solidFill>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endParaRPr sz="1600">
              <a:latin typeface="Trebuchet MS"/>
              <a:ea typeface="Trebuchet MS"/>
              <a:cs typeface="Trebuchet MS"/>
              <a:sym typeface="Trebuchet MS"/>
            </a:endParaRPr>
          </a:p>
        </p:txBody>
      </p:sp>
      <p:sp>
        <p:nvSpPr>
          <p:cNvPr id="595" name="Google Shape;595;p5"/>
          <p:cNvSpPr/>
          <p:nvPr/>
        </p:nvSpPr>
        <p:spPr>
          <a:xfrm>
            <a:off x="703288" y="2709953"/>
            <a:ext cx="2470500" cy="14052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800"/>
              </a:spcAft>
              <a:buClr>
                <a:srgbClr val="000000"/>
              </a:buClr>
              <a:buSzPts val="1700"/>
              <a:buFont typeface="Arial"/>
              <a:buNone/>
            </a:pPr>
            <a:r>
              <a:rPr lang="en" sz="1700" b="1" i="0" u="none" strike="noStrike" cap="none">
                <a:solidFill>
                  <a:srgbClr val="980000"/>
                </a:solidFill>
                <a:highlight>
                  <a:srgbClr val="F4CCCC"/>
                </a:highlight>
                <a:latin typeface="Trebuchet MS"/>
                <a:ea typeface="Trebuchet MS"/>
                <a:cs typeface="Trebuchet MS"/>
                <a:sym typeface="Trebuchet MS"/>
              </a:rPr>
              <a:t>UNIFY </a:t>
            </a:r>
            <a:r>
              <a:rPr lang="en" sz="1500" b="0" i="0" u="none" strike="noStrike" cap="none">
                <a:solidFill>
                  <a:schemeClr val="dk1"/>
                </a:solidFill>
                <a:highlight>
                  <a:srgbClr val="F4CCCC"/>
                </a:highlight>
                <a:latin typeface="Trebuchet MS"/>
                <a:ea typeface="Trebuchet MS"/>
                <a:cs typeface="Trebuchet MS"/>
                <a:sym typeface="Trebuchet MS"/>
              </a:rPr>
              <a:t>around shared and equitable expectations for quality.</a:t>
            </a:r>
            <a:endParaRPr sz="1500" b="0" i="0" u="none" strike="noStrike" cap="none">
              <a:solidFill>
                <a:schemeClr val="dk1"/>
              </a:solidFill>
              <a:highlight>
                <a:srgbClr val="F4CCCC"/>
              </a:highlight>
              <a:latin typeface="Trebuchet MS"/>
              <a:ea typeface="Trebuchet MS"/>
              <a:cs typeface="Trebuchet MS"/>
              <a:sym typeface="Trebuchet MS"/>
            </a:endParaRPr>
          </a:p>
        </p:txBody>
      </p:sp>
      <p:sp>
        <p:nvSpPr>
          <p:cNvPr id="596" name="Google Shape;596;p5"/>
          <p:cNvSpPr/>
          <p:nvPr/>
        </p:nvSpPr>
        <p:spPr>
          <a:xfrm>
            <a:off x="3438135" y="2709950"/>
            <a:ext cx="2619000" cy="14052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
              <a:buFont typeface="Arial"/>
              <a:buNone/>
            </a:pPr>
            <a:endParaRPr sz="100" b="1" i="0" u="none" strike="noStrike" cap="none">
              <a:solidFill>
                <a:srgbClr val="980000"/>
              </a:solidFill>
              <a:highlight>
                <a:srgbClr val="F4CCCC"/>
              </a:highlight>
              <a:latin typeface="Trebuchet MS"/>
              <a:ea typeface="Trebuchet MS"/>
              <a:cs typeface="Trebuchet MS"/>
              <a:sym typeface="Trebuchet MS"/>
            </a:endParaRPr>
          </a:p>
          <a:p>
            <a:pPr marL="0" marR="0" lvl="0" indent="0" algn="ctr" rtl="0">
              <a:lnSpc>
                <a:spcPct val="100000"/>
              </a:lnSpc>
              <a:spcBef>
                <a:spcPts val="800"/>
              </a:spcBef>
              <a:spcAft>
                <a:spcPts val="800"/>
              </a:spcAft>
              <a:buClr>
                <a:srgbClr val="000000"/>
              </a:buClr>
              <a:buSzPts val="1700"/>
              <a:buFont typeface="Arial"/>
              <a:buNone/>
            </a:pPr>
            <a:r>
              <a:rPr lang="en" sz="1700" b="1" i="0" u="none" strike="noStrike" cap="none">
                <a:solidFill>
                  <a:srgbClr val="980000"/>
                </a:solidFill>
                <a:highlight>
                  <a:srgbClr val="F4CCCC"/>
                </a:highlight>
                <a:latin typeface="Trebuchet MS"/>
                <a:ea typeface="Trebuchet MS"/>
                <a:cs typeface="Trebuchet MS"/>
                <a:sym typeface="Trebuchet MS"/>
              </a:rPr>
              <a:t>MEASURE</a:t>
            </a:r>
            <a:r>
              <a:rPr lang="en" sz="1700" b="0" i="0" u="none" strike="noStrike" cap="none">
                <a:solidFill>
                  <a:schemeClr val="dk1"/>
                </a:solidFill>
                <a:highlight>
                  <a:srgbClr val="F4CCCC"/>
                </a:highlight>
                <a:latin typeface="Trebuchet MS"/>
                <a:ea typeface="Trebuchet MS"/>
                <a:cs typeface="Trebuchet MS"/>
                <a:sym typeface="Trebuchet MS"/>
              </a:rPr>
              <a:t> </a:t>
            </a:r>
            <a:r>
              <a:rPr lang="en" sz="1500" b="0" i="0" u="none" strike="noStrike" cap="none">
                <a:solidFill>
                  <a:schemeClr val="dk1"/>
                </a:solidFill>
                <a:highlight>
                  <a:srgbClr val="F4CCCC"/>
                </a:highlight>
                <a:latin typeface="Trebuchet MS"/>
                <a:ea typeface="Trebuchet MS"/>
                <a:cs typeface="Trebuchet MS"/>
                <a:sym typeface="Trebuchet MS"/>
              </a:rPr>
              <a:t>and strengthen teacher-child interactions and curriculum use in all publicly-funded birth-to-five programs.</a:t>
            </a:r>
            <a:endParaRPr sz="1500" b="1" i="0" u="none" strike="noStrike" cap="none">
              <a:solidFill>
                <a:srgbClr val="980000"/>
              </a:solidFill>
              <a:highlight>
                <a:srgbClr val="F4CCCC"/>
              </a:highlight>
              <a:latin typeface="Trebuchet MS"/>
              <a:ea typeface="Trebuchet MS"/>
              <a:cs typeface="Trebuchet MS"/>
              <a:sym typeface="Trebuchet MS"/>
            </a:endParaRPr>
          </a:p>
        </p:txBody>
      </p:sp>
      <p:sp>
        <p:nvSpPr>
          <p:cNvPr id="597" name="Google Shape;597;p5"/>
          <p:cNvSpPr/>
          <p:nvPr/>
        </p:nvSpPr>
        <p:spPr>
          <a:xfrm>
            <a:off x="6321451" y="2709950"/>
            <a:ext cx="2470500" cy="14052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800"/>
              </a:spcAft>
              <a:buClr>
                <a:srgbClr val="000000"/>
              </a:buClr>
              <a:buSzPts val="1700"/>
              <a:buFont typeface="Arial"/>
              <a:buNone/>
            </a:pPr>
            <a:r>
              <a:rPr lang="en" sz="1700" b="1" i="0" u="none" strike="noStrike" cap="none">
                <a:solidFill>
                  <a:srgbClr val="980000"/>
                </a:solidFill>
                <a:highlight>
                  <a:srgbClr val="F4CCCC"/>
                </a:highlight>
                <a:latin typeface="Trebuchet MS"/>
                <a:ea typeface="Trebuchet MS"/>
                <a:cs typeface="Trebuchet MS"/>
                <a:sym typeface="Trebuchet MS"/>
              </a:rPr>
              <a:t>IMPROVE </a:t>
            </a:r>
            <a:r>
              <a:rPr lang="en" sz="1500" b="0" i="0" u="none" strike="noStrike" cap="none">
                <a:solidFill>
                  <a:schemeClr val="dk1"/>
                </a:solidFill>
                <a:highlight>
                  <a:srgbClr val="F4CCCC"/>
                </a:highlight>
                <a:latin typeface="Trebuchet MS"/>
                <a:ea typeface="Trebuchet MS"/>
                <a:cs typeface="Trebuchet MS"/>
                <a:sym typeface="Trebuchet MS"/>
              </a:rPr>
              <a:t>supports for educators, prioritizing those who need it most. </a:t>
            </a:r>
            <a:endParaRPr sz="1500" b="0" i="0" u="none" strike="noStrike" cap="none">
              <a:solidFill>
                <a:schemeClr val="dk1"/>
              </a:solidFill>
              <a:highlight>
                <a:srgbClr val="F4CCCC"/>
              </a:highlight>
              <a:latin typeface="Trebuchet MS"/>
              <a:ea typeface="Trebuchet MS"/>
              <a:cs typeface="Trebuchet MS"/>
              <a:sym typeface="Trebuchet MS"/>
            </a:endParaRPr>
          </a:p>
        </p:txBody>
      </p:sp>
      <p:sp>
        <p:nvSpPr>
          <p:cNvPr id="598" name="Google Shape;598;p5"/>
          <p:cNvSpPr txBox="1"/>
          <p:nvPr/>
        </p:nvSpPr>
        <p:spPr>
          <a:xfrm>
            <a:off x="792250" y="4481525"/>
            <a:ext cx="6644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
          <p:cNvSpPr txBox="1">
            <a:spLocks noGrp="1"/>
          </p:cNvSpPr>
          <p:nvPr>
            <p:ph type="title"/>
          </p:nvPr>
        </p:nvSpPr>
        <p:spPr>
          <a:xfrm>
            <a:off x="579150" y="85725"/>
            <a:ext cx="7985700" cy="132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3000"/>
              <a:t>Measuring Quality</a:t>
            </a:r>
            <a:endParaRPr sz="3000"/>
          </a:p>
        </p:txBody>
      </p:sp>
      <p:sp>
        <p:nvSpPr>
          <p:cNvPr id="604" name="Google Shape;604;p6"/>
          <p:cNvSpPr txBox="1"/>
          <p:nvPr/>
        </p:nvSpPr>
        <p:spPr>
          <a:xfrm>
            <a:off x="658387" y="909781"/>
            <a:ext cx="8323800" cy="3342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200"/>
              </a:spcBef>
              <a:spcAft>
                <a:spcPts val="1200"/>
              </a:spcAft>
              <a:buClr>
                <a:srgbClr val="000000"/>
              </a:buClr>
              <a:buSzPts val="1600"/>
              <a:buFont typeface="Arial"/>
              <a:buNone/>
            </a:pPr>
            <a:r>
              <a:rPr lang="en" sz="1700" b="0" i="0" u="none" strike="noStrike" cap="none">
                <a:solidFill>
                  <a:schemeClr val="dk1"/>
                </a:solidFill>
                <a:latin typeface="Trebuchet MS"/>
                <a:ea typeface="Trebuchet MS"/>
                <a:cs typeface="Trebuchet MS"/>
                <a:sym typeface="Trebuchet MS"/>
              </a:rPr>
              <a:t>VQB5 measures the quality of infant, toddler and preschool teaching and learning based on two nationally-recognized quality indicators.</a:t>
            </a:r>
            <a:endParaRPr sz="1700" b="0" i="0" u="none" strike="noStrike" cap="none">
              <a:solidFill>
                <a:schemeClr val="dk1"/>
              </a:solidFill>
              <a:latin typeface="Trebuchet MS"/>
              <a:ea typeface="Trebuchet MS"/>
              <a:cs typeface="Trebuchet MS"/>
              <a:sym typeface="Trebuchet MS"/>
            </a:endParaRPr>
          </a:p>
        </p:txBody>
      </p:sp>
      <p:graphicFrame>
        <p:nvGraphicFramePr>
          <p:cNvPr id="605" name="Google Shape;605;p6"/>
          <p:cNvGraphicFramePr/>
          <p:nvPr/>
        </p:nvGraphicFramePr>
        <p:xfrm>
          <a:off x="658387" y="1726903"/>
          <a:ext cx="7827250" cy="2525178"/>
        </p:xfrm>
        <a:graphic>
          <a:graphicData uri="http://schemas.openxmlformats.org/drawingml/2006/table">
            <a:tbl>
              <a:tblPr>
                <a:noFill/>
                <a:tableStyleId>{84C894AA-7360-41C5-B1CF-E74DA9271BA4}</a:tableStyleId>
              </a:tblPr>
              <a:tblGrid>
                <a:gridCol w="3913625">
                  <a:extLst>
                    <a:ext uri="{9D8B030D-6E8A-4147-A177-3AD203B41FA5}">
                      <a16:colId xmlns:a16="http://schemas.microsoft.com/office/drawing/2014/main" val="20000"/>
                    </a:ext>
                  </a:extLst>
                </a:gridCol>
                <a:gridCol w="3913625">
                  <a:extLst>
                    <a:ext uri="{9D8B030D-6E8A-4147-A177-3AD203B41FA5}">
                      <a16:colId xmlns:a16="http://schemas.microsoft.com/office/drawing/2014/main" val="20001"/>
                    </a:ext>
                  </a:extLst>
                </a:gridCol>
              </a:tblGrid>
              <a:tr h="36555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FFFFFF"/>
                          </a:solidFill>
                          <a:latin typeface="Trebuchet MS"/>
                          <a:ea typeface="Trebuchet MS"/>
                          <a:cs typeface="Trebuchet MS"/>
                          <a:sym typeface="Trebuchet MS"/>
                        </a:rPr>
                        <a:t>Interactions</a:t>
                      </a:r>
                      <a:endParaRPr sz="1700" b="1" u="none" strike="noStrike" cap="none">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FFFFFF"/>
                          </a:solidFill>
                          <a:latin typeface="Trebuchet MS"/>
                          <a:ea typeface="Trebuchet MS"/>
                          <a:cs typeface="Trebuchet MS"/>
                          <a:sym typeface="Trebuchet MS"/>
                        </a:rPr>
                        <a:t>Curriculum</a:t>
                      </a:r>
                      <a:endParaRPr sz="1700" b="1" u="none" strike="noStrike" cap="none">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extLst>
                  <a:ext uri="{0D108BD9-81ED-4DB2-BD59-A6C34878D82A}">
                    <a16:rowId xmlns:a16="http://schemas.microsoft.com/office/drawing/2014/main" val="10000"/>
                  </a:ext>
                </a:extLst>
              </a:tr>
              <a:tr h="1055250">
                <a:tc>
                  <a:txBody>
                    <a:bodyPr/>
                    <a:lstStyle/>
                    <a:p>
                      <a:pPr marL="0" marR="0" lvl="0" indent="0" algn="l" rtl="0">
                        <a:lnSpc>
                          <a:spcPct val="115000"/>
                        </a:lnSpc>
                        <a:spcBef>
                          <a:spcPts val="0"/>
                        </a:spcBef>
                        <a:spcAft>
                          <a:spcPts val="0"/>
                        </a:spcAft>
                        <a:buClr>
                          <a:srgbClr val="000000"/>
                        </a:buClr>
                        <a:buSzPts val="1100"/>
                        <a:buFont typeface="Arial"/>
                        <a:buNone/>
                      </a:pPr>
                      <a:r>
                        <a:rPr lang="en" sz="1400" u="none" strike="noStrike" cap="none">
                          <a:solidFill>
                            <a:schemeClr val="dk1"/>
                          </a:solidFill>
                          <a:latin typeface="Trebuchet MS"/>
                          <a:ea typeface="Trebuchet MS"/>
                          <a:cs typeface="Trebuchet MS"/>
                          <a:sym typeface="Trebuchet MS"/>
                        </a:rPr>
                        <a:t>Measure teacher-child interactions and instruction in a developmentally-appropriate way using the</a:t>
                      </a:r>
                      <a:r>
                        <a:rPr lang="en" sz="1400" u="none" strike="noStrike" cap="none">
                          <a:solidFill>
                            <a:schemeClr val="dk1"/>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strike="noStrike" cap="none">
                          <a:solidFill>
                            <a:schemeClr val="accent2"/>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Classroom Assessment Scoring System (CLASS)</a:t>
                      </a:r>
                      <a:r>
                        <a:rPr lang="en" sz="1400" u="none" strike="noStrike" cap="none">
                          <a:solidFill>
                            <a:schemeClr val="accent2"/>
                          </a:solidFill>
                          <a:latin typeface="Trebuchet MS"/>
                          <a:ea typeface="Trebuchet MS"/>
                          <a:cs typeface="Trebuchet MS"/>
                          <a:sym typeface="Trebuchet MS"/>
                        </a:rPr>
                        <a:t> </a:t>
                      </a:r>
                      <a:r>
                        <a:rPr lang="en" sz="1400" u="none" strike="noStrike" cap="none">
                          <a:solidFill>
                            <a:schemeClr val="dk1"/>
                          </a:solidFill>
                          <a:latin typeface="Trebuchet MS"/>
                          <a:ea typeface="Trebuchet MS"/>
                          <a:cs typeface="Trebuchet MS"/>
                          <a:sym typeface="Trebuchet MS"/>
                        </a:rPr>
                        <a:t> </a:t>
                      </a:r>
                      <a:endParaRPr sz="1400"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solidFill>
                            <a:schemeClr val="dk1"/>
                          </a:solidFill>
                          <a:latin typeface="Trebuchet MS"/>
                          <a:ea typeface="Trebuchet MS"/>
                          <a:cs typeface="Trebuchet MS"/>
                          <a:sym typeface="Trebuchet MS"/>
                        </a:rPr>
                        <a:t>Measure the use of </a:t>
                      </a:r>
                      <a:r>
                        <a:rPr lang="en" sz="1400" u="sng" strike="noStrike" cap="none">
                          <a:solidFill>
                            <a:schemeClr val="hlink"/>
                          </a:solidFill>
                          <a:latin typeface="Trebuchet MS"/>
                          <a:ea typeface="Trebuchet MS"/>
                          <a:cs typeface="Trebuchet MS"/>
                          <a:sym typeface="Trebuchet MS"/>
                          <a:hlinkClick r:id="rId4"/>
                        </a:rPr>
                        <a:t>approved curricula</a:t>
                      </a:r>
                      <a:r>
                        <a:rPr lang="en" sz="1400" u="none" strike="noStrike" cap="none">
                          <a:solidFill>
                            <a:schemeClr val="dk1"/>
                          </a:solidFill>
                          <a:latin typeface="Trebuchet MS"/>
                          <a:ea typeface="Trebuchet MS"/>
                          <a:cs typeface="Trebuchet MS"/>
                          <a:sym typeface="Trebuchet MS"/>
                        </a:rPr>
                        <a:t> that are aligned with Virginia’s Early Learning and Development Standards </a:t>
                      </a:r>
                      <a:endParaRPr sz="1400" u="none" strike="noStrike" cap="none">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828875">
                <a:tc gridSpan="2">
                  <a:txBody>
                    <a:bodyPr/>
                    <a:lstStyle/>
                    <a:p>
                      <a:pPr marL="0" marR="0" lvl="0" indent="0" algn="l" rtl="0">
                        <a:lnSpc>
                          <a:spcPct val="115000"/>
                        </a:lnSpc>
                        <a:spcBef>
                          <a:spcPts val="0"/>
                        </a:spcBef>
                        <a:spcAft>
                          <a:spcPts val="0"/>
                        </a:spcAft>
                        <a:buClr>
                          <a:schemeClr val="dk1"/>
                        </a:buClr>
                        <a:buSzPts val="1100"/>
                        <a:buFont typeface="Arial"/>
                        <a:buNone/>
                      </a:pPr>
                      <a:r>
                        <a:rPr lang="en" sz="1400" u="none" strike="noStrike" cap="none">
                          <a:solidFill>
                            <a:srgbClr val="FFFFFF"/>
                          </a:solidFill>
                          <a:latin typeface="Trebuchet MS"/>
                          <a:ea typeface="Trebuchet MS"/>
                          <a:cs typeface="Trebuchet MS"/>
                          <a:sym typeface="Trebuchet MS"/>
                        </a:rPr>
                        <a:t>Research shows that stimulating and supportive interactions between teachers and children and effective use of quality curricula promote children’s holistic learning and development,</a:t>
                      </a:r>
                      <a:r>
                        <a:rPr lang="en" sz="1400" b="1" i="1" u="none" strike="noStrike" cap="none">
                          <a:solidFill>
                            <a:srgbClr val="FFFFFF"/>
                          </a:solidFill>
                          <a:latin typeface="Trebuchet MS"/>
                          <a:ea typeface="Trebuchet MS"/>
                          <a:cs typeface="Trebuchet MS"/>
                          <a:sym typeface="Trebuchet MS"/>
                        </a:rPr>
                        <a:t> resulting in improved school readiness. </a:t>
                      </a:r>
                      <a:endParaRPr sz="1400" b="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606" name="Google Shape;606;p6"/>
          <p:cNvSpPr txBox="1"/>
          <p:nvPr/>
        </p:nvSpPr>
        <p:spPr>
          <a:xfrm>
            <a:off x="725875" y="4398300"/>
            <a:ext cx="6716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Details can be found on the </a:t>
            </a:r>
            <a:r>
              <a:rPr lang="en" sz="1200" b="0" i="0" u="sng" strike="noStrike" cap="none">
                <a:solidFill>
                  <a:schemeClr val="hlink"/>
                </a:solidFill>
                <a:latin typeface="Trebuchet MS"/>
                <a:ea typeface="Trebuchet MS"/>
                <a:cs typeface="Trebuchet MS"/>
                <a:sym typeface="Trebuchet MS"/>
                <a:hlinkClick r:id="rId5"/>
              </a:rPr>
              <a:t>Quality Measurement and Improvement (VQB5)</a:t>
            </a:r>
            <a:r>
              <a:rPr lang="en" sz="1200" b="0" i="0" u="none" strike="noStrike" cap="none">
                <a:solidFill>
                  <a:srgbClr val="000000"/>
                </a:solidFill>
                <a:latin typeface="Trebuchet MS"/>
                <a:ea typeface="Trebuchet MS"/>
                <a:cs typeface="Trebuchet MS"/>
                <a:sym typeface="Trebuchet MS"/>
              </a:rPr>
              <a:t> website</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
          <p:cNvSpPr txBox="1">
            <a:spLocks noGrp="1"/>
          </p:cNvSpPr>
          <p:nvPr>
            <p:ph type="title"/>
          </p:nvPr>
        </p:nvSpPr>
        <p:spPr>
          <a:xfrm>
            <a:off x="628650" y="3981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400"/>
              <a:buFont typeface="Arial"/>
              <a:buNone/>
            </a:pPr>
            <a:r>
              <a:rPr lang="en" sz="3000">
                <a:solidFill>
                  <a:srgbClr val="C22536"/>
                </a:solidFill>
              </a:rPr>
              <a:t>Continuous Quality Improvement</a:t>
            </a:r>
            <a:endParaRPr sz="3000">
              <a:solidFill>
                <a:srgbClr val="C22536"/>
              </a:solidFill>
            </a:endParaRPr>
          </a:p>
        </p:txBody>
      </p:sp>
      <p:grpSp>
        <p:nvGrpSpPr>
          <p:cNvPr id="612" name="Google Shape;612;p7"/>
          <p:cNvGrpSpPr/>
          <p:nvPr/>
        </p:nvGrpSpPr>
        <p:grpSpPr>
          <a:xfrm>
            <a:off x="2379340" y="1033367"/>
            <a:ext cx="4466554" cy="3890573"/>
            <a:chOff x="2820225" y="891450"/>
            <a:chExt cx="3175200" cy="3175200"/>
          </a:xfrm>
        </p:grpSpPr>
        <p:sp>
          <p:nvSpPr>
            <p:cNvPr id="613" name="Google Shape;613;p7"/>
            <p:cNvSpPr/>
            <p:nvPr/>
          </p:nvSpPr>
          <p:spPr>
            <a:xfrm rot="10800000">
              <a:off x="2820225" y="891450"/>
              <a:ext cx="3175200" cy="3175200"/>
            </a:xfrm>
            <a:prstGeom prst="blockArc">
              <a:avLst>
                <a:gd name="adj1" fmla="val 5399801"/>
                <a:gd name="adj2" fmla="val 3012680"/>
                <a:gd name="adj3" fmla="val 6939"/>
              </a:avLst>
            </a:prstGeom>
            <a:solidFill>
              <a:srgbClr val="EDA2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7"/>
            <p:cNvSpPr/>
            <p:nvPr/>
          </p:nvSpPr>
          <p:spPr>
            <a:xfrm rot="10800000">
              <a:off x="3175023" y="1179900"/>
              <a:ext cx="450600" cy="450600"/>
            </a:xfrm>
            <a:prstGeom prst="rtTriangle">
              <a:avLst/>
            </a:prstGeom>
            <a:solidFill>
              <a:srgbClr val="EDA2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5" name="Google Shape;615;p7"/>
          <p:cNvSpPr txBox="1"/>
          <p:nvPr/>
        </p:nvSpPr>
        <p:spPr>
          <a:xfrm>
            <a:off x="4085750" y="998500"/>
            <a:ext cx="2674800" cy="800400"/>
          </a:xfrm>
          <a:prstGeom prst="rect">
            <a:avLst/>
          </a:prstGeom>
          <a:solidFill>
            <a:srgbClr val="C22536"/>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Trebuchet MS"/>
                <a:ea typeface="Trebuchet MS"/>
                <a:cs typeface="Trebuchet MS"/>
                <a:sym typeface="Trebuchet MS"/>
              </a:rPr>
              <a:t>PREPARE</a:t>
            </a:r>
            <a:endParaRPr sz="12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Leaders and educators understand what is being measured and why</a:t>
            </a:r>
            <a:endParaRPr sz="1200" b="0" i="0" u="none" strike="noStrike" cap="none">
              <a:solidFill>
                <a:srgbClr val="FFFFFF"/>
              </a:solidFill>
              <a:latin typeface="Trebuchet MS"/>
              <a:ea typeface="Trebuchet MS"/>
              <a:cs typeface="Trebuchet MS"/>
              <a:sym typeface="Trebuchet MS"/>
            </a:endParaRPr>
          </a:p>
        </p:txBody>
      </p:sp>
      <p:sp>
        <p:nvSpPr>
          <p:cNvPr id="616" name="Google Shape;616;p7"/>
          <p:cNvSpPr txBox="1"/>
          <p:nvPr/>
        </p:nvSpPr>
        <p:spPr>
          <a:xfrm>
            <a:off x="777051" y="3513050"/>
            <a:ext cx="3308700" cy="985200"/>
          </a:xfrm>
          <a:prstGeom prst="rect">
            <a:avLst/>
          </a:prstGeom>
          <a:solidFill>
            <a:srgbClr val="C22536"/>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Trebuchet MS"/>
                <a:ea typeface="Trebuchet MS"/>
                <a:cs typeface="Trebuchet MS"/>
                <a:sym typeface="Trebuchet MS"/>
              </a:rPr>
              <a:t>SUPPORT</a:t>
            </a:r>
            <a:endParaRPr sz="12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Leaders and educators receive professional development that addresses their unique classrooms</a:t>
            </a:r>
            <a:endParaRPr sz="1200" b="0" i="0" u="none" strike="noStrike" cap="none">
              <a:solidFill>
                <a:srgbClr val="FFFFFF"/>
              </a:solidFill>
              <a:latin typeface="Trebuchet MS"/>
              <a:ea typeface="Trebuchet MS"/>
              <a:cs typeface="Trebuchet MS"/>
              <a:sym typeface="Trebuchet MS"/>
            </a:endParaRPr>
          </a:p>
        </p:txBody>
      </p:sp>
      <p:sp>
        <p:nvSpPr>
          <p:cNvPr id="617" name="Google Shape;617;p7"/>
          <p:cNvSpPr txBox="1"/>
          <p:nvPr/>
        </p:nvSpPr>
        <p:spPr>
          <a:xfrm>
            <a:off x="4728800" y="3573200"/>
            <a:ext cx="2995800" cy="1169700"/>
          </a:xfrm>
          <a:prstGeom prst="rect">
            <a:avLst/>
          </a:prstGeom>
          <a:solidFill>
            <a:srgbClr val="C22536"/>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Trebuchet MS"/>
                <a:ea typeface="Trebuchet MS"/>
                <a:cs typeface="Trebuchet MS"/>
                <a:sym typeface="Trebuchet MS"/>
              </a:rPr>
              <a:t>GIVE FEEDBACK</a:t>
            </a:r>
            <a:endParaRPr sz="12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Leaders provide educators with individualized feedback on their classroom’s strengths and opportunities for growth</a:t>
            </a:r>
            <a:endParaRPr sz="1200" b="0" i="0" u="none" strike="noStrike" cap="none">
              <a:solidFill>
                <a:srgbClr val="FFFFFF"/>
              </a:solidFill>
              <a:latin typeface="Trebuchet MS"/>
              <a:ea typeface="Trebuchet MS"/>
              <a:cs typeface="Trebuchet MS"/>
              <a:sym typeface="Trebuchet MS"/>
            </a:endParaRPr>
          </a:p>
        </p:txBody>
      </p:sp>
      <p:sp>
        <p:nvSpPr>
          <p:cNvPr id="618" name="Google Shape;618;p7"/>
          <p:cNvSpPr txBox="1"/>
          <p:nvPr/>
        </p:nvSpPr>
        <p:spPr>
          <a:xfrm>
            <a:off x="688450" y="2046900"/>
            <a:ext cx="3395700" cy="985200"/>
          </a:xfrm>
          <a:prstGeom prst="rect">
            <a:avLst/>
          </a:prstGeom>
          <a:solidFill>
            <a:srgbClr val="C22536"/>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Trebuchet MS"/>
                <a:ea typeface="Trebuchet MS"/>
                <a:cs typeface="Trebuchet MS"/>
                <a:sym typeface="Trebuchet MS"/>
              </a:rPr>
              <a:t>RECOGNIZE, REFLECT AND ADJUST</a:t>
            </a:r>
            <a:endParaRPr sz="12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Leaders and educators use data to recognize growth, reflect on what works and make adjustments to address challenges and gaps</a:t>
            </a:r>
            <a:endParaRPr sz="1200" b="0" i="0" u="none" strike="noStrike" cap="none">
              <a:solidFill>
                <a:srgbClr val="FFFFFF"/>
              </a:solidFill>
              <a:latin typeface="Trebuchet MS"/>
              <a:ea typeface="Trebuchet MS"/>
              <a:cs typeface="Trebuchet MS"/>
              <a:sym typeface="Trebuchet MS"/>
            </a:endParaRPr>
          </a:p>
        </p:txBody>
      </p:sp>
      <p:sp>
        <p:nvSpPr>
          <p:cNvPr id="619" name="Google Shape;619;p7"/>
          <p:cNvSpPr txBox="1"/>
          <p:nvPr/>
        </p:nvSpPr>
        <p:spPr>
          <a:xfrm>
            <a:off x="5275000" y="2112988"/>
            <a:ext cx="3207900" cy="1169700"/>
          </a:xfrm>
          <a:prstGeom prst="rect">
            <a:avLst/>
          </a:prstGeom>
          <a:solidFill>
            <a:srgbClr val="C22536"/>
          </a:solid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Trebuchet MS"/>
                <a:ea typeface="Trebuchet MS"/>
                <a:cs typeface="Trebuchet MS"/>
                <a:sym typeface="Trebuchet MS"/>
              </a:rPr>
              <a:t>MEASURE AND IMPROVE</a:t>
            </a:r>
            <a:endParaRPr sz="12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All infant, toddler and preschool classrooms are observed and consistent information is collected to understand the experience of all children</a:t>
            </a:r>
            <a:endParaRPr sz="1200" b="0" i="0" u="none" strike="noStrike" cap="none">
              <a:solidFill>
                <a:srgbClr val="FFFFFF"/>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6322</Words>
  <Application>Microsoft Office PowerPoint</Application>
  <PresentationFormat>On-screen Show (16:9)</PresentationFormat>
  <Paragraphs>597</Paragraphs>
  <Slides>60</Slides>
  <Notes>60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60</vt:i4>
      </vt:variant>
    </vt:vector>
  </HeadingPairs>
  <TitlesOfParts>
    <vt:vector size="73" baseType="lpstr">
      <vt:lpstr>Helvetica Neue</vt:lpstr>
      <vt:lpstr>Noto Sans Symbols</vt:lpstr>
      <vt:lpstr>Calibri</vt:lpstr>
      <vt:lpstr>Arial</vt:lpstr>
      <vt:lpstr>Roboto</vt:lpstr>
      <vt:lpstr>Proxima Nova</vt:lpstr>
      <vt:lpstr>Open Sans Light</vt:lpstr>
      <vt:lpstr>Trebuchet MS</vt:lpstr>
      <vt:lpstr>Office Theme</vt:lpstr>
      <vt:lpstr>Office Theme</vt:lpstr>
      <vt:lpstr>Office Theme</vt:lpstr>
      <vt:lpstr>Simple Light</vt:lpstr>
      <vt:lpstr>Office Theme</vt:lpstr>
      <vt:lpstr> Virginia’s Early Childhood Advisory Committee (ECAC)</vt:lpstr>
      <vt:lpstr>Agenda</vt:lpstr>
      <vt:lpstr>Presentation: Proposed Guidelines for VQB5, Practice Year 2</vt:lpstr>
      <vt:lpstr>Objectives </vt:lpstr>
      <vt:lpstr>Our Shared Vision</vt:lpstr>
      <vt:lpstr>A Simplified View</vt:lpstr>
      <vt:lpstr>Unified Measurement and Improvement </vt:lpstr>
      <vt:lpstr>Measuring Quality</vt:lpstr>
      <vt:lpstr>Continuous Quality Improvement</vt:lpstr>
      <vt:lpstr>Purpose of the Practice Years </vt:lpstr>
      <vt:lpstr>Who Will Have to Participate in VQB5?</vt:lpstr>
      <vt:lpstr>RecognizeB5</vt:lpstr>
      <vt:lpstr>VQB5 Coordination  </vt:lpstr>
      <vt:lpstr>Practice Year 1: What have we accomplished and learned?</vt:lpstr>
      <vt:lpstr>Thousands of Sites are Participating</vt:lpstr>
      <vt:lpstr>Data Snapshot - Participant Experience The majority of VQB5 Practice Year 1 participants were   satisfied with their experience this fall</vt:lpstr>
      <vt:lpstr>Programs are Positive about VQB5</vt:lpstr>
      <vt:lpstr>Communities Completed 4200+ Observations this Fall</vt:lpstr>
      <vt:lpstr>Fall Data Snapshot - Teacher-Child Interactions Infant, toddler, preschool and family day homes are ALL receiving CLASS observations and feedback </vt:lpstr>
      <vt:lpstr>Data Snapshot - CLASS Growth 2012-2022 The number of certified CLASS observers in Virginia has increased greatly across all age levels</vt:lpstr>
      <vt:lpstr>ICP-CLASS Pilot Progress Update</vt:lpstr>
      <vt:lpstr>More Programs are Using Quality Curriculum</vt:lpstr>
      <vt:lpstr>Fall Data Snapshot - Curriculum Use Two thirds of early childhood programs participating in VQB5 have an approved curriculum in place </vt:lpstr>
      <vt:lpstr>Fall Data Snapshot-Curriculum Use Use of an approved curriculum varies across program types</vt:lpstr>
      <vt:lpstr>Reach and Impact of RecognizeB5</vt:lpstr>
      <vt:lpstr>RecognizeB5: Words from Educators</vt:lpstr>
      <vt:lpstr>Engagement with the Field  </vt:lpstr>
      <vt:lpstr>Fall Stakeholder Feedback   </vt:lpstr>
      <vt:lpstr>Practice Year 2 (2022-2023)</vt:lpstr>
      <vt:lpstr>Key Points about Practice Year 2 (2022-2023)</vt:lpstr>
      <vt:lpstr>VQB5 Activities Timeline </vt:lpstr>
      <vt:lpstr>Practice Year Ratings</vt:lpstr>
      <vt:lpstr>Practice Year 2 Enhancements</vt:lpstr>
      <vt:lpstr>Overview of Enhancements for 2022-2023</vt:lpstr>
      <vt:lpstr>Increase Participation of Publicly Funded Programs </vt:lpstr>
      <vt:lpstr>Ensure educators receive consistent observations and supportive feedback </vt:lpstr>
      <vt:lpstr>Increased Support for Accessing and Using Quality Curriculum </vt:lpstr>
      <vt:lpstr>Prioritize VQB5 Participants for Improvement Supports</vt:lpstr>
      <vt:lpstr>Pilot a Site-Level Quality Profile</vt:lpstr>
      <vt:lpstr>Improve LinkB5 User Experience</vt:lpstr>
      <vt:lpstr>Develop a Structured Process to Address Unique Situations</vt:lpstr>
      <vt:lpstr>Enhancements for 2022-2023</vt:lpstr>
      <vt:lpstr>Next Steps </vt:lpstr>
      <vt:lpstr>VQB5 Next Steps</vt:lpstr>
      <vt:lpstr>Preparing for VQB5 Practice Year 2</vt:lpstr>
      <vt:lpstr>Questions and Discussion</vt:lpstr>
      <vt:lpstr>Review of public comment</vt:lpstr>
      <vt:lpstr>Adjournment </vt:lpstr>
      <vt:lpstr>Appendix </vt:lpstr>
      <vt:lpstr>Appendix: VQB5 Resources and Information </vt:lpstr>
      <vt:lpstr>Appendix: Participation Requirements</vt:lpstr>
      <vt:lpstr>Appendix: Types of CLASS Observations in VQB5</vt:lpstr>
      <vt:lpstr>Appendix: External CLASS Observations</vt:lpstr>
      <vt:lpstr>Appendix: Curriculum Options for Programs Without An Approved Curriculum</vt:lpstr>
      <vt:lpstr>Appendix: VDOE Improvement Partners</vt:lpstr>
      <vt:lpstr>Appendix: Supporting Improvement Partners</vt:lpstr>
      <vt:lpstr>Appendix: VQB5 Program Definition </vt:lpstr>
      <vt:lpstr>Appendix: Determining Practice Year Results</vt:lpstr>
      <vt:lpstr>Appendix: Investment in Measurement and Improvement</vt:lpstr>
      <vt:lpstr>Appendix: Detail on Current Investments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Childhood Advisory Committee (ECAC)</dc:title>
  <dc:creator>Meyers, Kris (DOE)</dc:creator>
  <cp:lastModifiedBy>VITA Program</cp:lastModifiedBy>
  <cp:revision>4</cp:revision>
  <dcterms:modified xsi:type="dcterms:W3CDTF">2022-03-25T17:48:31Z</dcterms:modified>
</cp:coreProperties>
</file>