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8" r:id="rId2"/>
    <p:sldMasterId id="2147483698" r:id="rId3"/>
  </p:sldMasterIdLst>
  <p:notesMasterIdLst>
    <p:notesMasterId r:id="rId7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Lst>
  <p:sldSz cx="9144000" cy="5143500" type="screen16x9"/>
  <p:notesSz cx="6858000" cy="9144000"/>
  <p:embeddedFontLst>
    <p:embeddedFont>
      <p:font typeface="Proxima Nova" panose="020B0604020202020204" charset="0"/>
      <p:regular r:id="rId71"/>
      <p:bold r:id="rId72"/>
      <p:italic r:id="rId73"/>
      <p:boldItalic r:id="rId74"/>
    </p:embeddedFont>
    <p:embeddedFont>
      <p:font typeface="Trebuchet MS" panose="020B0603020202020204" pitchFamily="34" charset="0"/>
      <p:regular r:id="rId75"/>
      <p:bold r:id="rId76"/>
      <p:italic r:id="rId77"/>
      <p:boldItalic r:id="rId78"/>
    </p:embeddedFont>
    <p:embeddedFont>
      <p:font typeface="Helvetica Neue" panose="020B0604020202020204" charset="0"/>
      <p:regular r:id="rId79"/>
      <p:bold r:id="rId80"/>
      <p:italic r:id="rId81"/>
      <p:boldItalic r:id="rId82"/>
    </p:embeddedFont>
    <p:embeddedFont>
      <p:font typeface="Josefin Sans" panose="020B0604020202020204" charset="0"/>
      <p:regular r:id="rId83"/>
      <p:bold r:id="rId84"/>
      <p:italic r:id="rId85"/>
      <p:boldItalic r:id="rId86"/>
    </p:embeddedFont>
    <p:embeddedFont>
      <p:font typeface="Roboto" panose="020B0604020202020204" charset="0"/>
      <p:regular r:id="rId87"/>
      <p:bold r:id="rId88"/>
      <p:italic r:id="rId89"/>
      <p:boldItalic r:id="rId90"/>
    </p:embeddedFont>
    <p:embeddedFont>
      <p:font typeface="Calibri" panose="020F050202020403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7">
          <p15:clr>
            <a:srgbClr val="9AA0A6"/>
          </p15:clr>
        </p15:guide>
        <p15:guide id="2" pos="409">
          <p15:clr>
            <a:srgbClr val="A4A3A4"/>
          </p15:clr>
        </p15:guide>
        <p15:guide id="3" pos="2976">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huxsnu9KiJKYBzbcu3LlmSvLbu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358CD9-DEF0-4BF3-8ECC-86D0B8DB0201}">
  <a:tblStyle styleId="{B0358CD9-DEF0-4BF3-8ECC-86D0B8DB020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4C9A38B-538B-4914-BD2E-D31110F9D2E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35919E-452C-4220-9EA4-D886BC98B5F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44"/>
      </p:cViewPr>
      <p:guideLst>
        <p:guide orient="horz" pos="537"/>
        <p:guide pos="409"/>
        <p:guide pos="2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2.xml"/><Relationship Id="rId90" Type="http://schemas.openxmlformats.org/officeDocument/2006/relationships/font" Target="fonts/font20.fntdata"/><Relationship Id="rId95" Type="http://customschemas.google.com/relationships/presentationmetadata" Target="meta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6.fntdata"/><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font" Target="fonts/font17.fntdata"/><Relationship Id="rId61" Type="http://schemas.openxmlformats.org/officeDocument/2006/relationships/slide" Target="slides/slide58.xml"/><Relationship Id="rId82"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fntdata"/><Relationship Id="rId93" Type="http://schemas.openxmlformats.org/officeDocument/2006/relationships/font" Target="fonts/font23.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5aab922d1d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5aab922d1d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5aab922d1d_0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5aab922d1d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5c8c9176a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5c8c9176a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5734264e9f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5734264e9f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chemeClr val="dk1"/>
                </a:solidFill>
                <a:highlight>
                  <a:srgbClr val="FFFFFF"/>
                </a:highlight>
                <a:latin typeface="Roboto"/>
                <a:ea typeface="Roboto"/>
                <a:cs typeface="Roboto"/>
                <a:sym typeface="Roboto"/>
              </a:rPr>
              <a:t>important note: this is the number of OBSERVATIONS, not # of classrooms that had an observation. Some classes had 2-3 observations. It won't match classroom age breakouts for that reason, and because of FDHs using different tools than what they listed classrooms as in LB5, some #s wont match too.</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5c8c9176ad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5c8c9176ad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5aab922d1d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5aab922d1d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5c8c9176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5c8c9176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5aab922d1d_0_1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5aab922d1d_0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5aab922d1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15aab922d1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600" name="Google Shape;600;g15aab922d1d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300" b="0" i="0" u="none" strike="noStrike" cap="none">
                <a:solidFill>
                  <a:srgbClr val="000000"/>
                </a:solidFill>
                <a:latin typeface="Calibri"/>
                <a:ea typeface="Calibri"/>
                <a:cs typeface="Calibri"/>
                <a:sym typeface="Calibri"/>
              </a:rPr>
              <a:t>18</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5aab922d1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15aab922d1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Kris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5aab922d1d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g15aab922d1d_0_1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007d2e1088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1007d2e1088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5734264e9f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g15734264e9f_3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5734264e9f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g15734264e9f_3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5734264e9f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g15734264e9f_3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53681db5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g153681db59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40093cb7c_0_1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g1340093cb7c_0_17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734264e9f_5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g15734264e9f_5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Alex</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40093cb7c_0_1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g1340093cb7c_0_17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4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340093cb7c_0_1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1340093cb7c_0_1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Whenever possible, the framework for setting per-child payment rates and parent cost-sharing obligations should be consistent across the public-private system.</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fd6b114a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11fd6b114a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340093cb7c_0_1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g1340093cb7c_0_18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5734264e9f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g15734264e9f_5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Alex</a:t>
            </a:r>
            <a:endParaRPr/>
          </a:p>
          <a:p>
            <a:pPr marL="0" lvl="0" indent="0" algn="l" rtl="0">
              <a:lnSpc>
                <a:spcPct val="100000"/>
              </a:lnSpc>
              <a:spcBef>
                <a:spcPts val="0"/>
              </a:spcBef>
              <a:spcAft>
                <a:spcPts val="0"/>
              </a:spcAft>
              <a:buSzPts val="1100"/>
              <a:buNone/>
            </a:pPr>
            <a:r>
              <a:rPr lang="en"/>
              <a:t>Federal law requires states to model the costs associated with meeting higher levels of quality, as defined by the state quality rating and improvement system. Many states use this information to established tiered reimbursement rates based on levels of quality.</a:t>
            </a:r>
            <a:r>
              <a:rPr lang="en">
                <a:solidFill>
                  <a:schemeClr val="dk1"/>
                </a:solidFill>
              </a:rPr>
              <a:t> These types of scales give providers access to higher payment rates once higher levels of quality have been achieved.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think that approach is fundamentally flawed. If we are going to establish expectations for quality, VDOE believes that we should fund programs to achieve those expectations. So we will establish payment rates based on modeled costs to meet expectations in VQB5, accounting for competitive compensation, benefits, and continuous quality supports for all programs in subsidy.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t>VDOE will use the cost estimation model to phase in:</a:t>
            </a:r>
            <a:endParaRPr/>
          </a:p>
          <a:p>
            <a:pPr marL="0" lvl="0" indent="0" algn="l" rtl="0">
              <a:lnSpc>
                <a:spcPct val="100000"/>
              </a:lnSpc>
              <a:spcBef>
                <a:spcPts val="0"/>
              </a:spcBef>
              <a:spcAft>
                <a:spcPts val="0"/>
              </a:spcAft>
              <a:buSzPts val="1100"/>
              <a:buNone/>
            </a:pPr>
            <a:r>
              <a:rPr lang="en"/>
              <a:t>Phase I: Set Regional payment rates in the Child Care Subsidy Program based on a percentage of estimated costs.</a:t>
            </a:r>
            <a:endParaRPr/>
          </a:p>
          <a:p>
            <a:pPr marL="0" lvl="0" indent="0" algn="l" rtl="0">
              <a:lnSpc>
                <a:spcPct val="100000"/>
              </a:lnSpc>
              <a:spcBef>
                <a:spcPts val="0"/>
              </a:spcBef>
              <a:spcAft>
                <a:spcPts val="0"/>
              </a:spcAft>
              <a:buSzPts val="1100"/>
              <a:buNone/>
            </a:pPr>
            <a:r>
              <a:rPr lang="en"/>
              <a:t>Phase II: Set voluntary wage scale to encourage programs to increase wages over time.</a:t>
            </a:r>
            <a:endParaRPr/>
          </a:p>
          <a:p>
            <a:pPr marL="0" lvl="0" indent="0" algn="l" rtl="0">
              <a:lnSpc>
                <a:spcPct val="100000"/>
              </a:lnSpc>
              <a:spcBef>
                <a:spcPts val="0"/>
              </a:spcBef>
              <a:spcAft>
                <a:spcPts val="0"/>
              </a:spcAft>
              <a:buSzPts val="1100"/>
              <a:buNone/>
            </a:pPr>
            <a:r>
              <a:rPr lang="en"/>
              <a:t>Phase III: Additional supports for continuous quality improvement based on VDOE’s evaluation during the final VQB5 practice year.</a:t>
            </a:r>
            <a:endParaRPr/>
          </a:p>
          <a:p>
            <a:pPr marL="0" lvl="0" indent="0" algn="l" rtl="0">
              <a:lnSpc>
                <a:spcPct val="100000"/>
              </a:lnSpc>
              <a:spcBef>
                <a:spcPts val="0"/>
              </a:spcBef>
              <a:spcAft>
                <a:spcPts val="0"/>
              </a:spcAft>
              <a:buSzPts val="1100"/>
              <a:buNone/>
            </a:pPr>
            <a:r>
              <a:rPr lang="en"/>
              <a:t>Extent to which we continue to raise rates - compensation and planning time - lead with emphasis on comp. Will wait to see what the data show</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Increase the number of days providers may be paid for planned closure, holidays, vacations, and professional development or planning time.</a:t>
            </a:r>
            <a:r>
              <a:rPr lang="en">
                <a:solidFill>
                  <a:schemeClr val="dk1"/>
                </a:solidFill>
              </a:rPr>
              <a:t> This now </a:t>
            </a:r>
            <a:r>
              <a:rPr lang="en" sz="1200">
                <a:solidFill>
                  <a:schemeClr val="dk1"/>
                </a:solidFill>
              </a:rPr>
              <a:t>applies to both Level 1 and Level 2 providers.</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Added Juneteenth to list of paid holidays (counts toward the 15 total days)</a:t>
            </a:r>
            <a:endParaRPr sz="1200">
              <a:solidFill>
                <a:schemeClr val="dk1"/>
              </a:solidFill>
            </a:endParaRPr>
          </a:p>
          <a:p>
            <a:pPr marL="0" lvl="0" indent="0" algn="l" rtl="0">
              <a:lnSpc>
                <a:spcPct val="100000"/>
              </a:lnSpc>
              <a:spcBef>
                <a:spcPts val="1200"/>
              </a:spcBef>
              <a:spcAft>
                <a:spcPts val="0"/>
              </a:spcAft>
              <a:buSzPts val="1100"/>
              <a:buNone/>
            </a:pPr>
            <a:r>
              <a:rPr lang="en" sz="1200">
                <a:solidFill>
                  <a:schemeClr val="dk1"/>
                </a:solidFill>
              </a:rPr>
              <a:t>Added: “Family day home providers in the Child Care Subsidy program may be paid for up to three sick days to care for themselves or a family member.”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340093cb7c_0_1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g1340093cb7c_0_19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5734264e9f_5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g15734264e9f_5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Using the default age distribution used in the cost model (2 infants, 4 toddlers, 3 preschool, 3 school age) the program would receive about 80% of the total cost of quality total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5734264e9f_5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g15734264e9f_5_13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Alex</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5734264e9f_5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g15734264e9f_5_1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Alex</a:t>
            </a:r>
            <a:endParaRPr/>
          </a:p>
          <a:p>
            <a:pPr marL="0" lvl="0" indent="0" algn="l" rtl="0">
              <a:lnSpc>
                <a:spcPct val="100000"/>
              </a:lnSpc>
              <a:spcBef>
                <a:spcPts val="0"/>
              </a:spcBef>
              <a:spcAft>
                <a:spcPts val="0"/>
              </a:spcAft>
              <a:buSzPts val="1100"/>
              <a:buNone/>
            </a:pPr>
            <a:r>
              <a:rPr lang="en"/>
              <a:t>All rates, by region, are in appendix and by locality on Child Care VA</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340093cb7c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2" name="Google Shape;772;g1340093cb7c_0_19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340093cb7c_0_1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8" name="Google Shape;778;g1340093cb7c_0_19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340093cb7c_0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g1340093cb7c_0_19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340093cb7c_0_1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g1340093cb7c_0_19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5abf70fae8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5abf70fae8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chemeClr val="dk1"/>
                </a:solidFill>
                <a:highlight>
                  <a:srgbClr val="FFFFFF"/>
                </a:highlight>
                <a:latin typeface="Roboto"/>
                <a:ea typeface="Roboto"/>
                <a:cs typeface="Roboto"/>
                <a:sym typeface="Roboto"/>
              </a:rPr>
              <a:t>Erin</a:t>
            </a: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chemeClr val="dk1"/>
                </a:solidFill>
                <a:highlight>
                  <a:srgbClr val="FFFFFF"/>
                </a:highlight>
                <a:latin typeface="Roboto"/>
                <a:ea typeface="Roboto"/>
                <a:cs typeface="Roboto"/>
                <a:sym typeface="Roboto"/>
              </a:rPr>
              <a:t>278 out of 533 (52.2%) public schools receive ECSE funds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40093cb7c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g1340093cb7c_0_19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5734264e9f_5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g15734264e9f_5_1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15f553b665c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g15f553b665c_4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15734264e9f_5_1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6" name="Google Shape;816;g15734264e9f_5_15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And again, here are the outcomes we hope to see based on the revisions to the copayment scale. Most importantly for families, copayment burdens will be significantly reduced, which eliminate cost as a barrier to participate in the subsidy program. This will also give more families more options for programs and providers that meet their needs, and can open the door to full-day, full-year experiences for more families.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340093cb7c_0_14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22" name="Google Shape;822;g1340093cb7c_0_1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340093cb7c_0_1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g1340093cb7c_0_19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5ba62c2f53_1_1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33" name="Google Shape;833;g15ba62c2f53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5f6a4d37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g15f6a4d377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5f6a4d377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4" name="Google Shape;844;g15f6a4d377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3f69d6ebe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0" name="Google Shape;850;g13f69d6ebe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5abf70f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abf70f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3f69d6ebe0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g13f69d6ebe0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340093cb7c_0_1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g1340093cb7c_0_1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5e00af34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5e00af34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559653056d_6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1559653056d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Erin</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559653056d_6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g1559653056d_6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500"/>
          </a:p>
          <a:p>
            <a:pPr marL="0" lvl="0" indent="0" algn="l" rtl="0">
              <a:lnSpc>
                <a:spcPct val="100000"/>
              </a:lnSpc>
              <a:spcBef>
                <a:spcPts val="0"/>
              </a:spcBef>
              <a:spcAft>
                <a:spcPts val="0"/>
              </a:spcAft>
              <a:buSzPts val="1100"/>
              <a:buNone/>
            </a:pPr>
            <a:r>
              <a:rPr lang="en" sz="1300"/>
              <a:t>KRIS</a:t>
            </a:r>
            <a:endParaRPr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559653056d_6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g1559653056d_6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1340093cb7c_0_2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Google Shape;896;g1340093cb7c_0_26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340093cb7c_0_2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2" name="Google Shape;902;g1340093cb7c_0_26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340093cb7c_0_2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g1340093cb7c_0_26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340093cb7c_0_2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g1340093cb7c_0_26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5aab922d1d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15aab922d1d_0_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n"/>
              <a:t>KRIS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340093cb7c_0_2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1" name="Google Shape;921;g1340093cb7c_0_2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1340093cb7c_0_2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7" name="Google Shape;927;g1340093cb7c_0_26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Statistically valid and reliable MRS:</a:t>
            </a:r>
            <a:endParaRPr/>
          </a:p>
          <a:p>
            <a:pPr marL="0" lvl="0" indent="0" algn="l" rtl="0">
              <a:lnSpc>
                <a:spcPct val="100000"/>
              </a:lnSpc>
              <a:spcBef>
                <a:spcPts val="0"/>
              </a:spcBef>
              <a:spcAft>
                <a:spcPts val="0"/>
              </a:spcAft>
              <a:buClr>
                <a:schemeClr val="dk1"/>
              </a:buClr>
              <a:buSzPts val="1100"/>
              <a:buFont typeface="Arial"/>
              <a:buNone/>
            </a:pPr>
            <a:r>
              <a:rPr lang="en"/>
              <a:t>• Include the full priced child care market</a:t>
            </a:r>
            <a:endParaRPr/>
          </a:p>
          <a:p>
            <a:pPr marL="0" lvl="0" indent="0" algn="l" rtl="0">
              <a:lnSpc>
                <a:spcPct val="100000"/>
              </a:lnSpc>
              <a:spcBef>
                <a:spcPts val="0"/>
              </a:spcBef>
              <a:spcAft>
                <a:spcPts val="0"/>
              </a:spcAft>
              <a:buClr>
                <a:schemeClr val="dk1"/>
              </a:buClr>
              <a:buSzPts val="1100"/>
              <a:buFont typeface="Arial"/>
              <a:buNone/>
            </a:pPr>
            <a:r>
              <a:rPr lang="en"/>
              <a:t>• Contain complete and current data</a:t>
            </a:r>
            <a:endParaRPr/>
          </a:p>
          <a:p>
            <a:pPr marL="0" lvl="0" indent="0" algn="l" rtl="0">
              <a:lnSpc>
                <a:spcPct val="100000"/>
              </a:lnSpc>
              <a:spcBef>
                <a:spcPts val="0"/>
              </a:spcBef>
              <a:spcAft>
                <a:spcPts val="0"/>
              </a:spcAft>
              <a:buClr>
                <a:schemeClr val="dk1"/>
              </a:buClr>
              <a:buSzPts val="1100"/>
              <a:buFont typeface="Arial"/>
              <a:buNone/>
            </a:pPr>
            <a:r>
              <a:rPr lang="en"/>
              <a:t>• Represent geographic variation</a:t>
            </a:r>
            <a:endParaRPr/>
          </a:p>
          <a:p>
            <a:pPr marL="0" lvl="0" indent="0" algn="l" rtl="0">
              <a:lnSpc>
                <a:spcPct val="100000"/>
              </a:lnSpc>
              <a:spcBef>
                <a:spcPts val="0"/>
              </a:spcBef>
              <a:spcAft>
                <a:spcPts val="0"/>
              </a:spcAft>
              <a:buClr>
                <a:schemeClr val="dk1"/>
              </a:buClr>
              <a:buSzPts val="1100"/>
              <a:buFont typeface="Arial"/>
              <a:buNone/>
            </a:pPr>
            <a:r>
              <a:rPr lang="en"/>
              <a:t>• Use rigorous data collection procedures</a:t>
            </a:r>
            <a:endParaRPr/>
          </a:p>
          <a:p>
            <a:pPr marL="0" lvl="0" indent="0" algn="l" rtl="0">
              <a:lnSpc>
                <a:spcPct val="100000"/>
              </a:lnSpc>
              <a:spcBef>
                <a:spcPts val="0"/>
              </a:spcBef>
              <a:spcAft>
                <a:spcPts val="0"/>
              </a:spcAft>
              <a:buClr>
                <a:schemeClr val="dk1"/>
              </a:buClr>
              <a:buSzPts val="1100"/>
              <a:buFont typeface="Arial"/>
              <a:buNone/>
            </a:pPr>
            <a:r>
              <a:rPr lang="en"/>
              <a:t>• Analyze data in a manner that captures market differences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15734264e9f_5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g15734264e9f_5_10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5734264e9f_5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1" name="Google Shape;941;g15734264e9f_5_10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5734264e9f_5_1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15734264e9f_5_10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1340093cb7c_0_1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5" name="Google Shape;955;g1340093cb7c_0_19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fb86555e0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gbfb86555e0_0_1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5abf70fae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g15abf70fae8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KRIS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aab922d1d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5aab922d1d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559653056d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559653056d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3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3"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69" name="Google Shape;69;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4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6" name="Google Shape;76;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 name="Google Shape;83;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5" name="Google Shape;85;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9" name="Google Shape;89;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0" name="Google Shape;90;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0" name="Google Shape;100;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1" name="Google Shape;101;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46"/>
          <p:cNvSpPr>
            <a:spLocks noGrp="1"/>
          </p:cNvSpPr>
          <p:nvPr>
            <p:ph type="pic" idx="2"/>
          </p:nvPr>
        </p:nvSpPr>
        <p:spPr>
          <a:xfrm>
            <a:off x="3887391" y="740569"/>
            <a:ext cx="4629000" cy="3655200"/>
          </a:xfrm>
          <a:prstGeom prst="rect">
            <a:avLst/>
          </a:prstGeom>
          <a:noFill/>
          <a:ln>
            <a:noFill/>
          </a:ln>
        </p:spPr>
      </p:sp>
      <p:sp>
        <p:nvSpPr>
          <p:cNvPr id="109" name="Google Shape;109;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4" name="Google Shape;114;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2" name="Google Shape;122;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30" name="Google Shape;130;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sp>
        <p:nvSpPr>
          <p:cNvPr id="132" name="Google Shape;132;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4" name="Google Shape;134;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5" name="Google Shape;135;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6"/>
        <p:cNvGrpSpPr/>
        <p:nvPr/>
      </p:nvGrpSpPr>
      <p:grpSpPr>
        <a:xfrm>
          <a:off x="0" y="0"/>
          <a:ext cx="0" cy="0"/>
          <a:chOff x="0" y="0"/>
          <a:chExt cx="0" cy="0"/>
        </a:xfrm>
      </p:grpSpPr>
      <p:sp>
        <p:nvSpPr>
          <p:cNvPr id="137" name="Google Shape;137;gee3969c561_0_63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gee3969c561_0_63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gee3969c561_0_63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gee3969c561_0_63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41"/>
        <p:cNvGrpSpPr/>
        <p:nvPr/>
      </p:nvGrpSpPr>
      <p:grpSpPr>
        <a:xfrm>
          <a:off x="0" y="0"/>
          <a:ext cx="0" cy="0"/>
          <a:chOff x="0" y="0"/>
          <a:chExt cx="0" cy="0"/>
        </a:xfrm>
      </p:grpSpPr>
      <p:sp>
        <p:nvSpPr>
          <p:cNvPr id="142" name="Google Shape;142;gee3969c561_0_803"/>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gee3969c561_0_803"/>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 name="Google Shape;144;gee3969c561_0_803"/>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45" name="Google Shape;145;gee3969c561_0_803"/>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 name="Google Shape;146;gee3969c561_0_803"/>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47"/>
        <p:cNvGrpSpPr/>
        <p:nvPr/>
      </p:nvGrpSpPr>
      <p:grpSpPr>
        <a:xfrm>
          <a:off x="0" y="0"/>
          <a:ext cx="0" cy="0"/>
          <a:chOff x="0" y="0"/>
          <a:chExt cx="0" cy="0"/>
        </a:xfrm>
      </p:grpSpPr>
      <p:sp>
        <p:nvSpPr>
          <p:cNvPr id="148" name="Google Shape;148;g1340093cb7c_0_268"/>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AND_BODY">
  <p:cSld name="TITLE_AND_BODY 2">
    <p:bg>
      <p:bgPr>
        <a:solidFill>
          <a:srgbClr val="000000"/>
        </a:solidFill>
        <a:effectLst/>
      </p:bgPr>
    </p:bg>
    <p:spTree>
      <p:nvGrpSpPr>
        <p:cNvPr id="1" name="Shape 149"/>
        <p:cNvGrpSpPr/>
        <p:nvPr/>
      </p:nvGrpSpPr>
      <p:grpSpPr>
        <a:xfrm>
          <a:off x="0" y="0"/>
          <a:ext cx="0" cy="0"/>
          <a:chOff x="0" y="0"/>
          <a:chExt cx="0" cy="0"/>
        </a:xfrm>
      </p:grpSpPr>
      <p:sp>
        <p:nvSpPr>
          <p:cNvPr id="150" name="Google Shape;150;g1340093cb7c_0_270"/>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51"/>
        <p:cNvGrpSpPr/>
        <p:nvPr/>
      </p:nvGrpSpPr>
      <p:grpSpPr>
        <a:xfrm>
          <a:off x="0" y="0"/>
          <a:ext cx="0" cy="0"/>
          <a:chOff x="0" y="0"/>
          <a:chExt cx="0" cy="0"/>
        </a:xfrm>
      </p:grpSpPr>
      <p:sp>
        <p:nvSpPr>
          <p:cNvPr id="152" name="Google Shape;152;g1340093cb7c_0_696"/>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3" name="Google Shape;153;g1340093cb7c_0_696"/>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llets 1">
  <p:cSld name="Bullets_1">
    <p:spTree>
      <p:nvGrpSpPr>
        <p:cNvPr id="1" name="Shape 154"/>
        <p:cNvGrpSpPr/>
        <p:nvPr/>
      </p:nvGrpSpPr>
      <p:grpSpPr>
        <a:xfrm>
          <a:off x="0" y="0"/>
          <a:ext cx="0" cy="0"/>
          <a:chOff x="0" y="0"/>
          <a:chExt cx="0" cy="0"/>
        </a:xfrm>
      </p:grpSpPr>
      <p:sp>
        <p:nvSpPr>
          <p:cNvPr id="155" name="Google Shape;155;g1340093cb7c_0_699"/>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56" name="Google Shape;156;g1340093cb7c_0_699"/>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2">
  <p:cSld name="TITLE_AND_BODY_2">
    <p:spTree>
      <p:nvGrpSpPr>
        <p:cNvPr id="1" name="Shape 157"/>
        <p:cNvGrpSpPr/>
        <p:nvPr/>
      </p:nvGrpSpPr>
      <p:grpSpPr>
        <a:xfrm>
          <a:off x="0" y="0"/>
          <a:ext cx="0" cy="0"/>
          <a:chOff x="0" y="0"/>
          <a:chExt cx="0" cy="0"/>
        </a:xfrm>
      </p:grpSpPr>
      <p:sp>
        <p:nvSpPr>
          <p:cNvPr id="158" name="Google Shape;158;g1340093cb7c_0_702"/>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ullets 2">
  <p:cSld name="Bullets_2">
    <p:spTree>
      <p:nvGrpSpPr>
        <p:cNvPr id="1" name="Shape 159"/>
        <p:cNvGrpSpPr/>
        <p:nvPr/>
      </p:nvGrpSpPr>
      <p:grpSpPr>
        <a:xfrm>
          <a:off x="0" y="0"/>
          <a:ext cx="0" cy="0"/>
          <a:chOff x="0" y="0"/>
          <a:chExt cx="0" cy="0"/>
        </a:xfrm>
      </p:grpSpPr>
      <p:sp>
        <p:nvSpPr>
          <p:cNvPr id="160" name="Google Shape;160;g1340093cb7c_0_704"/>
          <p:cNvSpPr txBox="1">
            <a:spLocks noGrp="1"/>
          </p:cNvSpPr>
          <p:nvPr>
            <p:ph type="body" idx="1"/>
          </p:nvPr>
        </p:nvSpPr>
        <p:spPr>
          <a:xfrm>
            <a:off x="452438" y="1593189"/>
            <a:ext cx="8239200" cy="3096000"/>
          </a:xfrm>
          <a:prstGeom prst="rect">
            <a:avLst/>
          </a:prstGeom>
          <a:noFill/>
          <a:ln>
            <a:noFill/>
          </a:ln>
        </p:spPr>
        <p:txBody>
          <a:bodyPr spcFirstLastPara="1" wrap="square" lIns="19050" tIns="19050" rIns="19050" bIns="19050" anchor="t" anchorCtr="0">
            <a:normAutofit/>
          </a:bodyPr>
          <a:lstStyle>
            <a:lvl1pPr marL="457200" lvl="0" indent="-279400" algn="l">
              <a:lnSpc>
                <a:spcPct val="90000"/>
              </a:lnSpc>
              <a:spcBef>
                <a:spcPts val="1700"/>
              </a:spcBef>
              <a:spcAft>
                <a:spcPts val="0"/>
              </a:spcAft>
              <a:buClr>
                <a:srgbClr val="000000"/>
              </a:buClr>
              <a:buSzPts val="800"/>
              <a:buChar char="•"/>
              <a:defRPr/>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61" name="Google Shape;161;g1340093cb7c_0_704"/>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3">
  <p:cSld name="TITLE_AND_BODY_3">
    <p:spTree>
      <p:nvGrpSpPr>
        <p:cNvPr id="1" name="Shape 162"/>
        <p:cNvGrpSpPr/>
        <p:nvPr/>
      </p:nvGrpSpPr>
      <p:grpSpPr>
        <a:xfrm>
          <a:off x="0" y="0"/>
          <a:ext cx="0" cy="0"/>
          <a:chOff x="0" y="0"/>
          <a:chExt cx="0" cy="0"/>
        </a:xfrm>
      </p:grpSpPr>
      <p:sp>
        <p:nvSpPr>
          <p:cNvPr id="163" name="Google Shape;163;g1340093cb7c_0_1222"/>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164"/>
        <p:cNvGrpSpPr/>
        <p:nvPr/>
      </p:nvGrpSpPr>
      <p:grpSpPr>
        <a:xfrm>
          <a:off x="0" y="0"/>
          <a:ext cx="0" cy="0"/>
          <a:chOff x="0" y="0"/>
          <a:chExt cx="0" cy="0"/>
        </a:xfrm>
      </p:grpSpPr>
      <p:sp>
        <p:nvSpPr>
          <p:cNvPr id="165" name="Google Shape;165;g1340093cb7c_0_1460"/>
          <p:cNvSpPr txBox="1">
            <a:spLocks noGrp="1"/>
          </p:cNvSpPr>
          <p:nvPr>
            <p:ph type="body" idx="1"/>
          </p:nvPr>
        </p:nvSpPr>
        <p:spPr>
          <a:xfrm>
            <a:off x="450503" y="4447448"/>
            <a:ext cx="8239200" cy="238800"/>
          </a:xfrm>
          <a:prstGeom prst="rect">
            <a:avLst/>
          </a:prstGeom>
          <a:noFill/>
          <a:ln>
            <a:noFill/>
          </a:ln>
        </p:spPr>
        <p:txBody>
          <a:bodyPr spcFirstLastPara="1" wrap="square" lIns="17150" tIns="17150" rIns="17150" bIns="17150" anchor="t" anchorCtr="0">
            <a:normAutofit/>
          </a:bodyPr>
          <a:lstStyle>
            <a:lvl1pPr marL="457200" lvl="0" indent="-228600" algn="l">
              <a:lnSpc>
                <a:spcPct val="100000"/>
              </a:lnSpc>
              <a:spcBef>
                <a:spcPts val="0"/>
              </a:spcBef>
              <a:spcAft>
                <a:spcPts val="0"/>
              </a:spcAft>
              <a:buClr>
                <a:srgbClr val="000000"/>
              </a:buClr>
              <a:buSzPts val="1400"/>
              <a:buFont typeface="Helvetica Neue"/>
              <a:buNone/>
              <a:defRPr sz="1400" b="1"/>
            </a:lvl1pPr>
            <a:lvl2pPr marL="914400" lvl="1" indent="-279400" algn="l">
              <a:lnSpc>
                <a:spcPct val="90000"/>
              </a:lnSpc>
              <a:spcBef>
                <a:spcPts val="1700"/>
              </a:spcBef>
              <a:spcAft>
                <a:spcPts val="0"/>
              </a:spcAft>
              <a:buClr>
                <a:srgbClr val="000000"/>
              </a:buClr>
              <a:buSzPts val="800"/>
              <a:buChar char="•"/>
              <a:defRPr/>
            </a:lvl2pPr>
            <a:lvl3pPr marL="1371600" lvl="2" indent="-279400" algn="l">
              <a:lnSpc>
                <a:spcPct val="90000"/>
              </a:lnSpc>
              <a:spcBef>
                <a:spcPts val="1700"/>
              </a:spcBef>
              <a:spcAft>
                <a:spcPts val="0"/>
              </a:spcAft>
              <a:buClr>
                <a:srgbClr val="000000"/>
              </a:buClr>
              <a:buSzPts val="800"/>
              <a:buChar char="•"/>
              <a:defRPr/>
            </a:lvl3pPr>
            <a:lvl4pPr marL="1828800" lvl="3" indent="-279400" algn="l">
              <a:lnSpc>
                <a:spcPct val="90000"/>
              </a:lnSpc>
              <a:spcBef>
                <a:spcPts val="1700"/>
              </a:spcBef>
              <a:spcAft>
                <a:spcPts val="0"/>
              </a:spcAft>
              <a:buClr>
                <a:srgbClr val="000000"/>
              </a:buClr>
              <a:buSzPts val="800"/>
              <a:buChar char="•"/>
              <a:defRPr/>
            </a:lvl4pPr>
            <a:lvl5pPr marL="2286000" lvl="4" indent="-279400" algn="l">
              <a:lnSpc>
                <a:spcPct val="90000"/>
              </a:lnSpc>
              <a:spcBef>
                <a:spcPts val="1700"/>
              </a:spcBef>
              <a:spcAft>
                <a:spcPts val="0"/>
              </a:spcAft>
              <a:buClr>
                <a:srgbClr val="000000"/>
              </a:buClr>
              <a:buSzPts val="800"/>
              <a:buChar char="•"/>
              <a:defRPr/>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66" name="Google Shape;166;g1340093cb7c_0_1460"/>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a:lnSpc>
                <a:spcPct val="80000"/>
              </a:lnSpc>
              <a:spcBef>
                <a:spcPts val="0"/>
              </a:spcBef>
              <a:spcAft>
                <a:spcPts val="0"/>
              </a:spcAft>
              <a:buClr>
                <a:srgbClr val="000000"/>
              </a:buClr>
              <a:buSzPts val="4400"/>
              <a:buFont typeface="Helvetica Neue"/>
              <a:buNone/>
              <a:defRPr sz="4400"/>
            </a:lvl1pPr>
            <a:lvl2pPr lvl="1" algn="l">
              <a:lnSpc>
                <a:spcPct val="80000"/>
              </a:lnSpc>
              <a:spcBef>
                <a:spcPts val="0"/>
              </a:spcBef>
              <a:spcAft>
                <a:spcPts val="0"/>
              </a:spcAft>
              <a:buClr>
                <a:srgbClr val="000000"/>
              </a:buClr>
              <a:buSzPts val="700"/>
              <a:buNone/>
              <a:defRPr/>
            </a:lvl2pPr>
            <a:lvl3pPr lvl="2" algn="l">
              <a:lnSpc>
                <a:spcPct val="80000"/>
              </a:lnSpc>
              <a:spcBef>
                <a:spcPts val="0"/>
              </a:spcBef>
              <a:spcAft>
                <a:spcPts val="0"/>
              </a:spcAft>
              <a:buClr>
                <a:srgbClr val="000000"/>
              </a:buClr>
              <a:buSzPts val="700"/>
              <a:buNone/>
              <a:defRPr/>
            </a:lvl3pPr>
            <a:lvl4pPr lvl="3" algn="l">
              <a:lnSpc>
                <a:spcPct val="80000"/>
              </a:lnSpc>
              <a:spcBef>
                <a:spcPts val="0"/>
              </a:spcBef>
              <a:spcAft>
                <a:spcPts val="0"/>
              </a:spcAft>
              <a:buClr>
                <a:srgbClr val="000000"/>
              </a:buClr>
              <a:buSzPts val="700"/>
              <a:buNone/>
              <a:defRPr/>
            </a:lvl4pPr>
            <a:lvl5pPr lvl="4" algn="l">
              <a:lnSpc>
                <a:spcPct val="80000"/>
              </a:lnSpc>
              <a:spcBef>
                <a:spcPts val="0"/>
              </a:spcBef>
              <a:spcAft>
                <a:spcPts val="0"/>
              </a:spcAft>
              <a:buClr>
                <a:srgbClr val="000000"/>
              </a:buClr>
              <a:buSzPts val="700"/>
              <a:buNone/>
              <a:defRPr/>
            </a:lvl5pPr>
            <a:lvl6pPr lvl="5" algn="l">
              <a:lnSpc>
                <a:spcPct val="80000"/>
              </a:lnSpc>
              <a:spcBef>
                <a:spcPts val="0"/>
              </a:spcBef>
              <a:spcAft>
                <a:spcPts val="0"/>
              </a:spcAft>
              <a:buClr>
                <a:srgbClr val="000000"/>
              </a:buClr>
              <a:buSzPts val="700"/>
              <a:buNone/>
              <a:defRPr/>
            </a:lvl6pPr>
            <a:lvl7pPr lvl="6" algn="l">
              <a:lnSpc>
                <a:spcPct val="80000"/>
              </a:lnSpc>
              <a:spcBef>
                <a:spcPts val="0"/>
              </a:spcBef>
              <a:spcAft>
                <a:spcPts val="0"/>
              </a:spcAft>
              <a:buClr>
                <a:srgbClr val="000000"/>
              </a:buClr>
              <a:buSzPts val="700"/>
              <a:buNone/>
              <a:defRPr/>
            </a:lvl7pPr>
            <a:lvl8pPr lvl="7" algn="l">
              <a:lnSpc>
                <a:spcPct val="80000"/>
              </a:lnSpc>
              <a:spcBef>
                <a:spcPts val="0"/>
              </a:spcBef>
              <a:spcAft>
                <a:spcPts val="0"/>
              </a:spcAft>
              <a:buClr>
                <a:srgbClr val="000000"/>
              </a:buClr>
              <a:buSzPts val="700"/>
              <a:buNone/>
              <a:defRPr/>
            </a:lvl8pPr>
            <a:lvl9pPr lvl="8" algn="l">
              <a:lnSpc>
                <a:spcPct val="80000"/>
              </a:lnSpc>
              <a:spcBef>
                <a:spcPts val="0"/>
              </a:spcBef>
              <a:spcAft>
                <a:spcPts val="0"/>
              </a:spcAft>
              <a:buClr>
                <a:srgbClr val="000000"/>
              </a:buClr>
              <a:buSzPts val="700"/>
              <a:buNone/>
              <a:defRPr/>
            </a:lvl9pPr>
          </a:lstStyle>
          <a:p>
            <a:endParaRPr/>
          </a:p>
        </p:txBody>
      </p:sp>
      <p:sp>
        <p:nvSpPr>
          <p:cNvPr id="167" name="Google Shape;167;g1340093cb7c_0_1460"/>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a:lnSpc>
                <a:spcPct val="100000"/>
              </a:lnSpc>
              <a:spcBef>
                <a:spcPts val="0"/>
              </a:spcBef>
              <a:spcAft>
                <a:spcPts val="0"/>
              </a:spcAft>
              <a:buClr>
                <a:srgbClr val="000000"/>
              </a:buClr>
              <a:buSzPts val="2100"/>
              <a:buFont typeface="Helvetica Neue"/>
              <a:buNone/>
              <a:defRPr sz="2100" b="1"/>
            </a:lvl1pPr>
            <a:lvl2pPr marL="914400" lvl="1" indent="-228600" algn="l">
              <a:lnSpc>
                <a:spcPct val="100000"/>
              </a:lnSpc>
              <a:spcBef>
                <a:spcPts val="0"/>
              </a:spcBef>
              <a:spcAft>
                <a:spcPts val="0"/>
              </a:spcAft>
              <a:buClr>
                <a:srgbClr val="000000"/>
              </a:buClr>
              <a:buSzPts val="2100"/>
              <a:buFont typeface="Helvetica Neue"/>
              <a:buNone/>
              <a:defRPr sz="2100" b="1"/>
            </a:lvl2pPr>
            <a:lvl3pPr marL="1371600" lvl="2" indent="-228600" algn="l">
              <a:lnSpc>
                <a:spcPct val="100000"/>
              </a:lnSpc>
              <a:spcBef>
                <a:spcPts val="0"/>
              </a:spcBef>
              <a:spcAft>
                <a:spcPts val="0"/>
              </a:spcAft>
              <a:buClr>
                <a:srgbClr val="000000"/>
              </a:buClr>
              <a:buSzPts val="2100"/>
              <a:buFont typeface="Helvetica Neue"/>
              <a:buNone/>
              <a:defRPr sz="2100" b="1"/>
            </a:lvl3pPr>
            <a:lvl4pPr marL="1828800" lvl="3" indent="-228600" algn="l">
              <a:lnSpc>
                <a:spcPct val="100000"/>
              </a:lnSpc>
              <a:spcBef>
                <a:spcPts val="0"/>
              </a:spcBef>
              <a:spcAft>
                <a:spcPts val="0"/>
              </a:spcAft>
              <a:buClr>
                <a:srgbClr val="000000"/>
              </a:buClr>
              <a:buSzPts val="2100"/>
              <a:buFont typeface="Helvetica Neue"/>
              <a:buNone/>
              <a:defRPr sz="2100" b="1"/>
            </a:lvl4pPr>
            <a:lvl5pPr marL="2286000" lvl="4" indent="-228600" algn="l">
              <a:lnSpc>
                <a:spcPct val="100000"/>
              </a:lnSpc>
              <a:spcBef>
                <a:spcPts val="0"/>
              </a:spcBef>
              <a:spcAft>
                <a:spcPts val="0"/>
              </a:spcAft>
              <a:buClr>
                <a:srgbClr val="000000"/>
              </a:buClr>
              <a:buSzPts val="2100"/>
              <a:buFont typeface="Helvetica Neue"/>
              <a:buNone/>
              <a:defRPr sz="2100" b="1"/>
            </a:lvl5pPr>
            <a:lvl6pPr marL="2743200" lvl="5" indent="-279400" algn="l">
              <a:lnSpc>
                <a:spcPct val="90000"/>
              </a:lnSpc>
              <a:spcBef>
                <a:spcPts val="1700"/>
              </a:spcBef>
              <a:spcAft>
                <a:spcPts val="0"/>
              </a:spcAft>
              <a:buClr>
                <a:srgbClr val="000000"/>
              </a:buClr>
              <a:buSzPts val="800"/>
              <a:buChar char="•"/>
              <a:defRPr/>
            </a:lvl6pPr>
            <a:lvl7pPr marL="3200400" lvl="6" indent="-279400" algn="l">
              <a:lnSpc>
                <a:spcPct val="90000"/>
              </a:lnSpc>
              <a:spcBef>
                <a:spcPts val="1700"/>
              </a:spcBef>
              <a:spcAft>
                <a:spcPts val="0"/>
              </a:spcAft>
              <a:buClr>
                <a:srgbClr val="000000"/>
              </a:buClr>
              <a:buSzPts val="800"/>
              <a:buChar char="•"/>
              <a:defRPr/>
            </a:lvl7pPr>
            <a:lvl8pPr marL="3657600" lvl="7" indent="-279400" algn="l">
              <a:lnSpc>
                <a:spcPct val="90000"/>
              </a:lnSpc>
              <a:spcBef>
                <a:spcPts val="1700"/>
              </a:spcBef>
              <a:spcAft>
                <a:spcPts val="0"/>
              </a:spcAft>
              <a:buClr>
                <a:srgbClr val="000000"/>
              </a:buClr>
              <a:buSzPts val="800"/>
              <a:buChar char="•"/>
              <a:defRPr/>
            </a:lvl8pPr>
            <a:lvl9pPr marL="4114800" lvl="8" indent="-279400" algn="l">
              <a:lnSpc>
                <a:spcPct val="90000"/>
              </a:lnSpc>
              <a:spcBef>
                <a:spcPts val="1700"/>
              </a:spcBef>
              <a:spcAft>
                <a:spcPts val="0"/>
              </a:spcAft>
              <a:buClr>
                <a:srgbClr val="000000"/>
              </a:buClr>
              <a:buSzPts val="800"/>
              <a:buChar char="•"/>
              <a:defRPr/>
            </a:lvl9pPr>
          </a:lstStyle>
          <a:p>
            <a:endParaRPr/>
          </a:p>
        </p:txBody>
      </p:sp>
      <p:sp>
        <p:nvSpPr>
          <p:cNvPr id="168" name="Google Shape;168;g1340093cb7c_0_1460"/>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5">
  <p:cSld name="TITLE_AND_BODY_5">
    <p:spTree>
      <p:nvGrpSpPr>
        <p:cNvPr id="1" name="Shape 169"/>
        <p:cNvGrpSpPr/>
        <p:nvPr/>
      </p:nvGrpSpPr>
      <p:grpSpPr>
        <a:xfrm>
          <a:off x="0" y="0"/>
          <a:ext cx="0" cy="0"/>
          <a:chOff x="0" y="0"/>
          <a:chExt cx="0" cy="0"/>
        </a:xfrm>
      </p:grpSpPr>
      <p:sp>
        <p:nvSpPr>
          <p:cNvPr id="170" name="Google Shape;170;g1340093cb7c_0_1718"/>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0" name="Google Shape;30;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3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8"/>
        <p:cNvGrpSpPr/>
        <p:nvPr/>
      </p:nvGrpSpPr>
      <p:grpSpPr>
        <a:xfrm>
          <a:off x="0" y="0"/>
          <a:ext cx="0" cy="0"/>
          <a:chOff x="0" y="0"/>
          <a:chExt cx="0" cy="0"/>
        </a:xfrm>
      </p:grpSpPr>
      <p:sp>
        <p:nvSpPr>
          <p:cNvPr id="179" name="Google Shape;179;g15734264e9f_5_76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g15734264e9f_5_76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81" name="Google Shape;181;g15734264e9f_5_7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2" name="Google Shape;182;g15734264e9f_5_7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g15734264e9f_5_76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4" name="Google Shape;184;g15734264e9f_5_760"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Google Shape;186;g15734264e9f_5_76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7" name="Google Shape;187;g15734264e9f_5_76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8" name="Google Shape;188;g15734264e9f_5_7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g15734264e9f_5_7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g15734264e9f_5_76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g15734264e9f_5_76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92" name="Google Shape;192;g15734264e9f_5_767"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3"/>
        <p:cNvGrpSpPr/>
        <p:nvPr/>
      </p:nvGrpSpPr>
      <p:grpSpPr>
        <a:xfrm>
          <a:off x="0" y="0"/>
          <a:ext cx="0" cy="0"/>
          <a:chOff x="0" y="0"/>
          <a:chExt cx="0" cy="0"/>
        </a:xfrm>
      </p:grpSpPr>
      <p:sp>
        <p:nvSpPr>
          <p:cNvPr id="194" name="Google Shape;194;g15734264e9f_5_77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g15734264e9f_5_77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96" name="Google Shape;196;g15734264e9f_5_7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7" name="Google Shape;197;g15734264e9f_5_7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8" name="Google Shape;198;g15734264e9f_5_77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9" name="Google Shape;199;g15734264e9f_5_775"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0"/>
        <p:cNvGrpSpPr/>
        <p:nvPr/>
      </p:nvGrpSpPr>
      <p:grpSpPr>
        <a:xfrm>
          <a:off x="0" y="0"/>
          <a:ext cx="0" cy="0"/>
          <a:chOff x="0" y="0"/>
          <a:chExt cx="0" cy="0"/>
        </a:xfrm>
      </p:grpSpPr>
      <p:sp>
        <p:nvSpPr>
          <p:cNvPr id="201" name="Google Shape;201;g15734264e9f_5_78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2" name="Google Shape;202;g15734264e9f_5_782"/>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03" name="Google Shape;203;g15734264e9f_5_78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g15734264e9f_5_78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6" name="Google Shape;206;g15734264e9f_5_78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 name="Google Shape;207;g15734264e9f_5_78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g15734264e9f_5_78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g15734264e9f_5_78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g15734264e9f_5_78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g15734264e9f_5_78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2" name="Google Shape;212;g15734264e9f_5_78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g15734264e9f_5_79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g15734264e9f_5_7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6" name="Google Shape;216;g15734264e9f_5_7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g15734264e9f_5_79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8" name="Google Shape;218;g15734264e9f_5_79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9" name="Google Shape;219;g15734264e9f_5_79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20"/>
        <p:cNvGrpSpPr/>
        <p:nvPr/>
      </p:nvGrpSpPr>
      <p:grpSpPr>
        <a:xfrm>
          <a:off x="0" y="0"/>
          <a:ext cx="0" cy="0"/>
          <a:chOff x="0" y="0"/>
          <a:chExt cx="0" cy="0"/>
        </a:xfrm>
      </p:grpSpPr>
      <p:sp>
        <p:nvSpPr>
          <p:cNvPr id="221" name="Google Shape;221;g15734264e9f_5_802"/>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22" name="Google Shape;222;g15734264e9f_5_80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23"/>
        <p:cNvGrpSpPr/>
        <p:nvPr/>
      </p:nvGrpSpPr>
      <p:grpSpPr>
        <a:xfrm>
          <a:off x="0" y="0"/>
          <a:ext cx="0" cy="0"/>
          <a:chOff x="0" y="0"/>
          <a:chExt cx="0" cy="0"/>
        </a:xfrm>
      </p:grpSpPr>
      <p:pic>
        <p:nvPicPr>
          <p:cNvPr id="224" name="Google Shape;224;g15734264e9f_5_805"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225" name="Google Shape;225;g15734264e9f_5_8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g15734264e9f_5_8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g15734264e9f_5_8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g15734264e9f_5_805"/>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451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9" name="Google Shape;229;g15734264e9f_5_805"/>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230"/>
        <p:cNvGrpSpPr/>
        <p:nvPr/>
      </p:nvGrpSpPr>
      <p:grpSpPr>
        <a:xfrm>
          <a:off x="0" y="0"/>
          <a:ext cx="0" cy="0"/>
          <a:chOff x="0" y="0"/>
          <a:chExt cx="0" cy="0"/>
        </a:xfrm>
      </p:grpSpPr>
      <p:sp>
        <p:nvSpPr>
          <p:cNvPr id="231" name="Google Shape;231;g15734264e9f_5_81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2" name="Google Shape;232;g15734264e9f_5_81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33" name="Google Shape;233;g15734264e9f_5_8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g15734264e9f_5_8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g15734264e9f_5_81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g15734264e9f_5_812"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237"/>
        <p:cNvGrpSpPr/>
        <p:nvPr/>
      </p:nvGrpSpPr>
      <p:grpSpPr>
        <a:xfrm>
          <a:off x="0" y="0"/>
          <a:ext cx="0" cy="0"/>
          <a:chOff x="0" y="0"/>
          <a:chExt cx="0" cy="0"/>
        </a:xfrm>
      </p:grpSpPr>
      <p:sp>
        <p:nvSpPr>
          <p:cNvPr id="238" name="Google Shape;238;g15734264e9f_5_81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g15734264e9f_5_81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40" name="Google Shape;240;g15734264e9f_5_8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1" name="Google Shape;241;g15734264e9f_5_8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g15734264e9f_5_81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3" name="Google Shape;243;g15734264e9f_5_819"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37" name="Google Shape;37;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g15734264e9f_5_82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g15734264e9f_5_82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7" name="Google Shape;247;g15734264e9f_5_82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g15734264e9f_5_82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49" name="Google Shape;249;g15734264e9f_5_82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g15734264e9f_5_8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g15734264e9f_5_8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2" name="Google Shape;252;g15734264e9f_5_82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3" name="Google Shape;253;g15734264e9f_5_82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54" name="Google Shape;254;g15734264e9f_5_82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g15734264e9f_5_8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7" name="Google Shape;257;g15734264e9f_5_8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8" name="Google Shape;258;g15734264e9f_5_837"/>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9" name="Google Shape;259;g15734264e9f_5_83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0" name="Google Shape;260;g15734264e9f_5_83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1"/>
        <p:cNvGrpSpPr/>
        <p:nvPr/>
      </p:nvGrpSpPr>
      <p:grpSpPr>
        <a:xfrm>
          <a:off x="0" y="0"/>
          <a:ext cx="0" cy="0"/>
          <a:chOff x="0" y="0"/>
          <a:chExt cx="0" cy="0"/>
        </a:xfrm>
      </p:grpSpPr>
      <p:sp>
        <p:nvSpPr>
          <p:cNvPr id="262" name="Google Shape;262;g15734264e9f_5_84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3" name="Google Shape;263;g15734264e9f_5_843"/>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4" name="Google Shape;264;g15734264e9f_5_84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5" name="Google Shape;265;g15734264e9f_5_8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6" name="Google Shape;266;g15734264e9f_5_8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7" name="Google Shape;267;g15734264e9f_5_843"/>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68" name="Google Shape;268;g15734264e9f_5_8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9" name="Google Shape;269;g15734264e9f_5_8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0"/>
        <p:cNvGrpSpPr/>
        <p:nvPr/>
      </p:nvGrpSpPr>
      <p:grpSpPr>
        <a:xfrm>
          <a:off x="0" y="0"/>
          <a:ext cx="0" cy="0"/>
          <a:chOff x="0" y="0"/>
          <a:chExt cx="0" cy="0"/>
        </a:xfrm>
      </p:grpSpPr>
      <p:sp>
        <p:nvSpPr>
          <p:cNvPr id="271" name="Google Shape;271;g15734264e9f_5_85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g15734264e9f_5_852"/>
          <p:cNvSpPr>
            <a:spLocks noGrp="1"/>
          </p:cNvSpPr>
          <p:nvPr>
            <p:ph type="pic" idx="2"/>
          </p:nvPr>
        </p:nvSpPr>
        <p:spPr>
          <a:xfrm>
            <a:off x="3887391" y="740569"/>
            <a:ext cx="4629000" cy="3655200"/>
          </a:xfrm>
          <a:prstGeom prst="rect">
            <a:avLst/>
          </a:prstGeom>
          <a:noFill/>
          <a:ln>
            <a:noFill/>
          </a:ln>
        </p:spPr>
      </p:sp>
      <p:sp>
        <p:nvSpPr>
          <p:cNvPr id="273" name="Google Shape;273;g15734264e9f_5_85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74" name="Google Shape;274;g15734264e9f_5_8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g15734264e9f_5_8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6" name="Google Shape;276;g15734264e9f_5_852"/>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77" name="Google Shape;277;g15734264e9f_5_85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78" name="Google Shape;278;g15734264e9f_5_85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9"/>
        <p:cNvGrpSpPr/>
        <p:nvPr/>
      </p:nvGrpSpPr>
      <p:grpSpPr>
        <a:xfrm>
          <a:off x="0" y="0"/>
          <a:ext cx="0" cy="0"/>
          <a:chOff x="0" y="0"/>
          <a:chExt cx="0" cy="0"/>
        </a:xfrm>
      </p:grpSpPr>
      <p:sp>
        <p:nvSpPr>
          <p:cNvPr id="280" name="Google Shape;280;g15734264e9f_5_86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1" name="Google Shape;281;g15734264e9f_5_86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 name="Google Shape;282;g15734264e9f_5_8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3" name="Google Shape;283;g15734264e9f_5_8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4" name="Google Shape;284;g15734264e9f_5_86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85" name="Google Shape;285;g15734264e9f_5_86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86" name="Google Shape;286;g15734264e9f_5_86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7"/>
        <p:cNvGrpSpPr/>
        <p:nvPr/>
      </p:nvGrpSpPr>
      <p:grpSpPr>
        <a:xfrm>
          <a:off x="0" y="0"/>
          <a:ext cx="0" cy="0"/>
          <a:chOff x="0" y="0"/>
          <a:chExt cx="0" cy="0"/>
        </a:xfrm>
      </p:grpSpPr>
      <p:sp>
        <p:nvSpPr>
          <p:cNvPr id="288" name="Google Shape;288;g15734264e9f_5_8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g15734264e9f_5_86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 name="Google Shape;290;g15734264e9f_5_8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1" name="Google Shape;291;g15734264e9f_5_8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2" name="Google Shape;292;g15734264e9f_5_86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93" name="Google Shape;293;g15734264e9f_5_86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94" name="Google Shape;294;g15734264e9f_5_86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sp>
        <p:nvSpPr>
          <p:cNvPr id="296" name="Google Shape;296;g15734264e9f_5_87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7" name="Google Shape;297;g15734264e9f_5_877"/>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98" name="Google Shape;298;g15734264e9f_5_877"/>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99" name="Google Shape;299;g15734264e9f_5_87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300"/>
        <p:cNvGrpSpPr/>
        <p:nvPr/>
      </p:nvGrpSpPr>
      <p:grpSpPr>
        <a:xfrm>
          <a:off x="0" y="0"/>
          <a:ext cx="0" cy="0"/>
          <a:chOff x="0" y="0"/>
          <a:chExt cx="0" cy="0"/>
        </a:xfrm>
      </p:grpSpPr>
      <p:sp>
        <p:nvSpPr>
          <p:cNvPr id="301" name="Google Shape;301;g15734264e9f_5_88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2" name="Google Shape;302;g15734264e9f_5_88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3" name="Google Shape;303;g15734264e9f_5_88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rtl="0">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rtl="0">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rtl="0">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rtl="0">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rtl="0">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rtl="0">
              <a:lnSpc>
                <a:spcPct val="90000"/>
              </a:lnSpc>
              <a:spcBef>
                <a:spcPts val="9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4" name="Google Shape;304;g15734264e9f_5_88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305"/>
        <p:cNvGrpSpPr/>
        <p:nvPr/>
      </p:nvGrpSpPr>
      <p:grpSpPr>
        <a:xfrm>
          <a:off x="0" y="0"/>
          <a:ext cx="0" cy="0"/>
          <a:chOff x="0" y="0"/>
          <a:chExt cx="0" cy="0"/>
        </a:xfrm>
      </p:grpSpPr>
      <p:sp>
        <p:nvSpPr>
          <p:cNvPr id="306" name="Google Shape;306;g15734264e9f_5_887"/>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g15734264e9f_5_887"/>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8" name="Google Shape;308;g15734264e9f_5_887"/>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309" name="Google Shape;309;g15734264e9f_5_887"/>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rtl="0">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rtl="0">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rtl="0">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rtl="0">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rtl="0">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rtl="0">
              <a:lnSpc>
                <a:spcPct val="90000"/>
              </a:lnSpc>
              <a:spcBef>
                <a:spcPts val="9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0" name="Google Shape;310;g15734264e9f_5_887"/>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318"/>
        <p:cNvGrpSpPr/>
        <p:nvPr/>
      </p:nvGrpSpPr>
      <p:grpSpPr>
        <a:xfrm>
          <a:off x="0" y="0"/>
          <a:ext cx="0" cy="0"/>
          <a:chOff x="0" y="0"/>
          <a:chExt cx="0" cy="0"/>
        </a:xfrm>
      </p:grpSpPr>
      <p:sp>
        <p:nvSpPr>
          <p:cNvPr id="319" name="Google Shape;319;g15734264e9f_5_139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0" name="Google Shape;320;g15734264e9f_5_139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1" name="Google Shape;321;g15734264e9f_5_139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2" name="Google Shape;322;g15734264e9f_5_139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3" name="Google Shape;323;g15734264e9f_5_139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4" name="Google Shape;324;g15734264e9f_5_1390"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4">
  <p:cSld name="TITLE_AND_BODY_4">
    <p:spTree>
      <p:nvGrpSpPr>
        <p:cNvPr id="1" name="Shape 38"/>
        <p:cNvGrpSpPr/>
        <p:nvPr/>
      </p:nvGrpSpPr>
      <p:grpSpPr>
        <a:xfrm>
          <a:off x="0" y="0"/>
          <a:ext cx="0" cy="0"/>
          <a:chOff x="0" y="0"/>
          <a:chExt cx="0" cy="0"/>
        </a:xfrm>
      </p:grpSpPr>
      <p:sp>
        <p:nvSpPr>
          <p:cNvPr id="39" name="Google Shape;39;g1340093cb7c_0_1465"/>
          <p:cNvSpPr txBox="1">
            <a:spLocks noGrp="1"/>
          </p:cNvSpPr>
          <p:nvPr>
            <p:ph type="sldNum" idx="12"/>
          </p:nvPr>
        </p:nvSpPr>
        <p:spPr>
          <a:xfrm>
            <a:off x="4500562" y="4905375"/>
            <a:ext cx="138300" cy="140400"/>
          </a:xfrm>
          <a:prstGeom prst="rect">
            <a:avLst/>
          </a:prstGeom>
          <a:noFill/>
          <a:ln>
            <a:noFill/>
          </a:ln>
        </p:spPr>
        <p:txBody>
          <a:bodyPr spcFirstLastPara="1" wrap="square" lIns="19050" tIns="19050" rIns="19050" bIns="19050" anchor="b" anchorCtr="0">
            <a:noAutofit/>
          </a:bodyPr>
          <a:lstStyle>
            <a:lvl1pPr marL="0" marR="0" lvl="0"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5"/>
        <p:cNvGrpSpPr/>
        <p:nvPr/>
      </p:nvGrpSpPr>
      <p:grpSpPr>
        <a:xfrm>
          <a:off x="0" y="0"/>
          <a:ext cx="0" cy="0"/>
          <a:chOff x="0" y="0"/>
          <a:chExt cx="0" cy="0"/>
        </a:xfrm>
      </p:grpSpPr>
      <p:sp>
        <p:nvSpPr>
          <p:cNvPr id="326" name="Google Shape;326;g15734264e9f_5_139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 name="Google Shape;327;g15734264e9f_5_139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 name="Google Shape;328;g15734264e9f_5_139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9" name="Google Shape;329;g15734264e9f_5_139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0" name="Google Shape;330;g15734264e9f_5_139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1" name="Google Shape;331;g15734264e9f_5_139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2" name="Google Shape;332;g15734264e9f_5_1397"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3"/>
        <p:cNvGrpSpPr/>
        <p:nvPr/>
      </p:nvGrpSpPr>
      <p:grpSpPr>
        <a:xfrm>
          <a:off x="0" y="0"/>
          <a:ext cx="0" cy="0"/>
          <a:chOff x="0" y="0"/>
          <a:chExt cx="0" cy="0"/>
        </a:xfrm>
      </p:grpSpPr>
      <p:sp>
        <p:nvSpPr>
          <p:cNvPr id="334" name="Google Shape;334;g15734264e9f_5_140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 name="Google Shape;335;g15734264e9f_5_140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36" name="Google Shape;336;g15734264e9f_5_14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g15734264e9f_5_14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8" name="Google Shape;338;g15734264e9f_5_140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9" name="Google Shape;339;g15734264e9f_5_1405"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0"/>
        <p:cNvGrpSpPr/>
        <p:nvPr/>
      </p:nvGrpSpPr>
      <p:grpSpPr>
        <a:xfrm>
          <a:off x="0" y="0"/>
          <a:ext cx="0" cy="0"/>
          <a:chOff x="0" y="0"/>
          <a:chExt cx="0" cy="0"/>
        </a:xfrm>
      </p:grpSpPr>
      <p:sp>
        <p:nvSpPr>
          <p:cNvPr id="341" name="Google Shape;341;g15734264e9f_5_141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 name="Google Shape;342;g15734264e9f_5_14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3" name="Google Shape;343;g15734264e9f_5_14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4" name="Google Shape;344;g15734264e9f_5_141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5" name="Google Shape;345;g15734264e9f_5_14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46" name="Google Shape;346;g15734264e9f_5_14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47"/>
        <p:cNvGrpSpPr/>
        <p:nvPr/>
      </p:nvGrpSpPr>
      <p:grpSpPr>
        <a:xfrm>
          <a:off x="0" y="0"/>
          <a:ext cx="0" cy="0"/>
          <a:chOff x="0" y="0"/>
          <a:chExt cx="0" cy="0"/>
        </a:xfrm>
      </p:grpSpPr>
      <p:pic>
        <p:nvPicPr>
          <p:cNvPr id="348" name="Google Shape;348;g15734264e9f_5_141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49" name="Google Shape;349;g15734264e9f_5_14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0" name="Google Shape;350;g15734264e9f_5_14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1" name="Google Shape;351;g15734264e9f_5_14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g15734264e9f_5_1419"/>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 name="Google Shape;353;g15734264e9f_5_141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354"/>
        <p:cNvGrpSpPr/>
        <p:nvPr/>
      </p:nvGrpSpPr>
      <p:grpSpPr>
        <a:xfrm>
          <a:off x="0" y="0"/>
          <a:ext cx="0" cy="0"/>
          <a:chOff x="0" y="0"/>
          <a:chExt cx="0" cy="0"/>
        </a:xfrm>
      </p:grpSpPr>
      <p:sp>
        <p:nvSpPr>
          <p:cNvPr id="355" name="Google Shape;355;g15734264e9f_5_142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 name="Google Shape;356;g15734264e9f_5_142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357" name="Google Shape;357;g15734264e9f_5_14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8" name="Google Shape;358;g15734264e9f_5_14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9" name="Google Shape;359;g15734264e9f_5_142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0" name="Google Shape;360;g15734264e9f_5_1426"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361"/>
        <p:cNvGrpSpPr/>
        <p:nvPr/>
      </p:nvGrpSpPr>
      <p:grpSpPr>
        <a:xfrm>
          <a:off x="0" y="0"/>
          <a:ext cx="0" cy="0"/>
          <a:chOff x="0" y="0"/>
          <a:chExt cx="0" cy="0"/>
        </a:xfrm>
      </p:grpSpPr>
      <p:sp>
        <p:nvSpPr>
          <p:cNvPr id="362" name="Google Shape;362;g15734264e9f_5_143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g15734264e9f_5_143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364" name="Google Shape;364;g15734264e9f_5_14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5" name="Google Shape;365;g15734264e9f_5_14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g15734264e9f_5_14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7" name="Google Shape;367;g15734264e9f_5_1433"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8"/>
        <p:cNvGrpSpPr/>
        <p:nvPr/>
      </p:nvGrpSpPr>
      <p:grpSpPr>
        <a:xfrm>
          <a:off x="0" y="0"/>
          <a:ext cx="0" cy="0"/>
          <a:chOff x="0" y="0"/>
          <a:chExt cx="0" cy="0"/>
        </a:xfrm>
      </p:grpSpPr>
      <p:sp>
        <p:nvSpPr>
          <p:cNvPr id="369" name="Google Shape;369;g15734264e9f_5_144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0" name="Google Shape;370;g15734264e9f_5_144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1" name="Google Shape;371;g15734264e9f_5_144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2" name="Google Shape;372;g15734264e9f_5_14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3" name="Google Shape;373;g15734264e9f_5_14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4" name="Google Shape;374;g15734264e9f_5_14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75" name="Google Shape;375;g15734264e9f_5_144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76" name="Google Shape;376;g15734264e9f_5_144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7"/>
        <p:cNvGrpSpPr/>
        <p:nvPr/>
      </p:nvGrpSpPr>
      <p:grpSpPr>
        <a:xfrm>
          <a:off x="0" y="0"/>
          <a:ext cx="0" cy="0"/>
          <a:chOff x="0" y="0"/>
          <a:chExt cx="0" cy="0"/>
        </a:xfrm>
      </p:grpSpPr>
      <p:sp>
        <p:nvSpPr>
          <p:cNvPr id="378" name="Google Shape;378;g15734264e9f_5_144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9" name="Google Shape;379;g15734264e9f_5_144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0" name="Google Shape;380;g15734264e9f_5_144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g15734264e9f_5_144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2" name="Google Shape;382;g15734264e9f_5_144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3" name="Google Shape;383;g15734264e9f_5_14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4" name="Google Shape;384;g15734264e9f_5_14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5" name="Google Shape;385;g15734264e9f_5_1449"/>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86" name="Google Shape;386;g15734264e9f_5_144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87" name="Google Shape;387;g15734264e9f_5_144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8"/>
        <p:cNvGrpSpPr/>
        <p:nvPr/>
      </p:nvGrpSpPr>
      <p:grpSpPr>
        <a:xfrm>
          <a:off x="0" y="0"/>
          <a:ext cx="0" cy="0"/>
          <a:chOff x="0" y="0"/>
          <a:chExt cx="0" cy="0"/>
        </a:xfrm>
      </p:grpSpPr>
      <p:sp>
        <p:nvSpPr>
          <p:cNvPr id="389" name="Google Shape;389;g15734264e9f_5_14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0" name="Google Shape;390;g15734264e9f_5_14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1" name="Google Shape;391;g15734264e9f_5_1460"/>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92" name="Google Shape;392;g15734264e9f_5_146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93" name="Google Shape;393;g15734264e9f_5_146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4"/>
        <p:cNvGrpSpPr/>
        <p:nvPr/>
      </p:nvGrpSpPr>
      <p:grpSpPr>
        <a:xfrm>
          <a:off x="0" y="0"/>
          <a:ext cx="0" cy="0"/>
          <a:chOff x="0" y="0"/>
          <a:chExt cx="0" cy="0"/>
        </a:xfrm>
      </p:grpSpPr>
      <p:sp>
        <p:nvSpPr>
          <p:cNvPr id="395" name="Google Shape;395;g15734264e9f_5_146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g15734264e9f_5_1466"/>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7" name="Google Shape;397;g15734264e9f_5_146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98" name="Google Shape;398;g15734264e9f_5_14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9" name="Google Shape;399;g15734264e9f_5_14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0" name="Google Shape;400;g15734264e9f_5_1466"/>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01" name="Google Shape;401;g15734264e9f_5_146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02" name="Google Shape;402;g15734264e9f_5_146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4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 name="Google Shape;44;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4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8" name="Google Shape;48;p4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3"/>
        <p:cNvGrpSpPr/>
        <p:nvPr/>
      </p:nvGrpSpPr>
      <p:grpSpPr>
        <a:xfrm>
          <a:off x="0" y="0"/>
          <a:ext cx="0" cy="0"/>
          <a:chOff x="0" y="0"/>
          <a:chExt cx="0" cy="0"/>
        </a:xfrm>
      </p:grpSpPr>
      <p:sp>
        <p:nvSpPr>
          <p:cNvPr id="404" name="Google Shape;404;g15734264e9f_5_147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g15734264e9f_5_147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406" name="Google Shape;406;g15734264e9f_5_147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07" name="Google Shape;407;g15734264e9f_5_14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8" name="Google Shape;408;g15734264e9f_5_14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9" name="Google Shape;409;g15734264e9f_5_1475"/>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10" name="Google Shape;410;g15734264e9f_5_147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11" name="Google Shape;411;g15734264e9f_5_147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2"/>
        <p:cNvGrpSpPr/>
        <p:nvPr/>
      </p:nvGrpSpPr>
      <p:grpSpPr>
        <a:xfrm>
          <a:off x="0" y="0"/>
          <a:ext cx="0" cy="0"/>
          <a:chOff x="0" y="0"/>
          <a:chExt cx="0" cy="0"/>
        </a:xfrm>
      </p:grpSpPr>
      <p:sp>
        <p:nvSpPr>
          <p:cNvPr id="413" name="Google Shape;413;g15734264e9f_5_148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4" name="Google Shape;414;g15734264e9f_5_148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5" name="Google Shape;415;g15734264e9f_5_14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6" name="Google Shape;416;g15734264e9f_5_14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7" name="Google Shape;417;g15734264e9f_5_148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18" name="Google Shape;418;g15734264e9f_5_148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19" name="Google Shape;419;g15734264e9f_5_148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0"/>
        <p:cNvGrpSpPr/>
        <p:nvPr/>
      </p:nvGrpSpPr>
      <p:grpSpPr>
        <a:xfrm>
          <a:off x="0" y="0"/>
          <a:ext cx="0" cy="0"/>
          <a:chOff x="0" y="0"/>
          <a:chExt cx="0" cy="0"/>
        </a:xfrm>
      </p:grpSpPr>
      <p:sp>
        <p:nvSpPr>
          <p:cNvPr id="421" name="Google Shape;421;g15734264e9f_5_149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2" name="Google Shape;422;g15734264e9f_5_149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3" name="Google Shape;423;g15734264e9f_5_14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4" name="Google Shape;424;g15734264e9f_5_14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25" name="Google Shape;425;g15734264e9f_5_149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26" name="Google Shape;426;g15734264e9f_5_149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27" name="Google Shape;427;g15734264e9f_5_149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8"/>
        <p:cNvGrpSpPr/>
        <p:nvPr/>
      </p:nvGrpSpPr>
      <p:grpSpPr>
        <a:xfrm>
          <a:off x="0" y="0"/>
          <a:ext cx="0" cy="0"/>
          <a:chOff x="0" y="0"/>
          <a:chExt cx="0" cy="0"/>
        </a:xfrm>
      </p:grpSpPr>
      <p:sp>
        <p:nvSpPr>
          <p:cNvPr id="429" name="Google Shape;429;g15734264e9f_5_150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0" name="Google Shape;430;g15734264e9f_5_150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431" name="Google Shape;431;g15734264e9f_5_150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2"/>
        <p:cNvGrpSpPr/>
        <p:nvPr/>
      </p:nvGrpSpPr>
      <p:grpSpPr>
        <a:xfrm>
          <a:off x="0" y="0"/>
          <a:ext cx="0" cy="0"/>
          <a:chOff x="0" y="0"/>
          <a:chExt cx="0" cy="0"/>
        </a:xfrm>
      </p:grpSpPr>
      <p:sp>
        <p:nvSpPr>
          <p:cNvPr id="433" name="Google Shape;433;g15734264e9f_5_150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4" name="Google Shape;434;g15734264e9f_5_1504"/>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35" name="Google Shape;435;g15734264e9f_5_1504"/>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36" name="Google Shape;436;g15734264e9f_5_150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437"/>
        <p:cNvGrpSpPr/>
        <p:nvPr/>
      </p:nvGrpSpPr>
      <p:grpSpPr>
        <a:xfrm>
          <a:off x="0" y="0"/>
          <a:ext cx="0" cy="0"/>
          <a:chOff x="0" y="0"/>
          <a:chExt cx="0" cy="0"/>
        </a:xfrm>
      </p:grpSpPr>
      <p:sp>
        <p:nvSpPr>
          <p:cNvPr id="438" name="Google Shape;438;g15734264e9f_5_1509"/>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9" name="Google Shape;439;g15734264e9f_5_150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440"/>
        <p:cNvGrpSpPr/>
        <p:nvPr/>
      </p:nvGrpSpPr>
      <p:grpSpPr>
        <a:xfrm>
          <a:off x="0" y="0"/>
          <a:ext cx="0" cy="0"/>
          <a:chOff x="0" y="0"/>
          <a:chExt cx="0" cy="0"/>
        </a:xfrm>
      </p:grpSpPr>
      <p:sp>
        <p:nvSpPr>
          <p:cNvPr id="441" name="Google Shape;441;g15734264e9f_5_1512"/>
          <p:cNvSpPr txBox="1">
            <a:spLocks noGrp="1"/>
          </p:cNvSpPr>
          <p:nvPr>
            <p:ph type="body" idx="1"/>
          </p:nvPr>
        </p:nvSpPr>
        <p:spPr>
          <a:xfrm>
            <a:off x="450503" y="4447448"/>
            <a:ext cx="8239200" cy="2391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1400"/>
              <a:buFont typeface="Helvetica Neue"/>
              <a:buNone/>
              <a:defRPr sz="14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442" name="Google Shape;442;g15734264e9f_5_1512"/>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000000"/>
              </a:buClr>
              <a:buSzPts val="4400"/>
              <a:buFont typeface="Helvetica Neue"/>
              <a:buNone/>
              <a:defRPr sz="4400"/>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443" name="Google Shape;443;g15734264e9f_5_1512"/>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28600" algn="l" rtl="0">
              <a:lnSpc>
                <a:spcPct val="100000"/>
              </a:lnSpc>
              <a:spcBef>
                <a:spcPts val="0"/>
              </a:spcBef>
              <a:spcAft>
                <a:spcPts val="0"/>
              </a:spcAft>
              <a:buClr>
                <a:srgbClr val="000000"/>
              </a:buClr>
              <a:buSzPts val="2100"/>
              <a:buFont typeface="Helvetica Neue"/>
              <a:buNone/>
              <a:defRPr sz="2100" b="1"/>
            </a:lvl2pPr>
            <a:lvl3pPr marL="1371600" lvl="2" indent="-228600" algn="l" rtl="0">
              <a:lnSpc>
                <a:spcPct val="100000"/>
              </a:lnSpc>
              <a:spcBef>
                <a:spcPts val="0"/>
              </a:spcBef>
              <a:spcAft>
                <a:spcPts val="0"/>
              </a:spcAft>
              <a:buClr>
                <a:srgbClr val="000000"/>
              </a:buClr>
              <a:buSzPts val="2100"/>
              <a:buFont typeface="Helvetica Neue"/>
              <a:buNone/>
              <a:defRPr sz="2100" b="1"/>
            </a:lvl3pPr>
            <a:lvl4pPr marL="1828800" lvl="3" indent="-228600" algn="l" rtl="0">
              <a:lnSpc>
                <a:spcPct val="100000"/>
              </a:lnSpc>
              <a:spcBef>
                <a:spcPts val="0"/>
              </a:spcBef>
              <a:spcAft>
                <a:spcPts val="0"/>
              </a:spcAft>
              <a:buClr>
                <a:srgbClr val="000000"/>
              </a:buClr>
              <a:buSzPts val="2100"/>
              <a:buFont typeface="Helvetica Neue"/>
              <a:buNone/>
              <a:defRPr sz="2100" b="1"/>
            </a:lvl4pPr>
            <a:lvl5pPr marL="2286000" lvl="4" indent="-228600" algn="l" rtl="0">
              <a:lnSpc>
                <a:spcPct val="100000"/>
              </a:lnSpc>
              <a:spcBef>
                <a:spcPts val="0"/>
              </a:spcBef>
              <a:spcAft>
                <a:spcPts val="0"/>
              </a:spcAft>
              <a:buClr>
                <a:srgbClr val="000000"/>
              </a:buClr>
              <a:buSzPts val="2100"/>
              <a:buFont typeface="Helvetica Neue"/>
              <a:buNone/>
              <a:defRPr sz="21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444" name="Google Shape;444;g15734264e9f_5_1512"/>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700"/>
              <a:buFont typeface="Helvetica Neue"/>
              <a:buNone/>
              <a:defRPr sz="7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445"/>
        <p:cNvGrpSpPr/>
        <p:nvPr/>
      </p:nvGrpSpPr>
      <p:grpSpPr>
        <a:xfrm>
          <a:off x="0" y="0"/>
          <a:ext cx="0" cy="0"/>
          <a:chOff x="0" y="0"/>
          <a:chExt cx="0" cy="0"/>
        </a:xfrm>
      </p:grpSpPr>
      <p:sp>
        <p:nvSpPr>
          <p:cNvPr id="446" name="Google Shape;446;g15734264e9f_5_1517"/>
          <p:cNvSpPr txBox="1">
            <a:spLocks noGrp="1"/>
          </p:cNvSpPr>
          <p:nvPr>
            <p:ph type="sldNum" idx="12"/>
          </p:nvPr>
        </p:nvSpPr>
        <p:spPr>
          <a:xfrm>
            <a:off x="4500562" y="4905375"/>
            <a:ext cx="138300" cy="1407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7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447"/>
        <p:cNvGrpSpPr/>
        <p:nvPr/>
      </p:nvGrpSpPr>
      <p:grpSpPr>
        <a:xfrm>
          <a:off x="0" y="0"/>
          <a:ext cx="0" cy="0"/>
          <a:chOff x="0" y="0"/>
          <a:chExt cx="0" cy="0"/>
        </a:xfrm>
      </p:grpSpPr>
      <p:sp>
        <p:nvSpPr>
          <p:cNvPr id="448" name="Google Shape;448;g15734264e9f_5_1519"/>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rtl="0">
              <a:lnSpc>
                <a:spcPct val="90000"/>
              </a:lnSpc>
              <a:spcBef>
                <a:spcPts val="0"/>
              </a:spcBef>
              <a:spcAft>
                <a:spcPts val="0"/>
              </a:spcAft>
              <a:buSzPts val="3300"/>
              <a:buNone/>
              <a:defRPr sz="2100" b="1" i="0">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9" name="Google Shape;449;g15734264e9f_5_1519"/>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rtl="0">
              <a:lnSpc>
                <a:spcPct val="90000"/>
              </a:lnSpc>
              <a:spcBef>
                <a:spcPts val="800"/>
              </a:spcBef>
              <a:spcAft>
                <a:spcPts val="0"/>
              </a:spcAft>
              <a:buSzPts val="2100"/>
              <a:buNone/>
              <a:defRPr sz="1200" b="1" i="0">
                <a:solidFill>
                  <a:srgbClr val="E5E0E0"/>
                </a:solidFill>
                <a:latin typeface="Calibri"/>
                <a:ea typeface="Calibri"/>
                <a:cs typeface="Calibri"/>
                <a:sym typeface="Calibri"/>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450" name="Google Shape;450;g15734264e9f_5_1519"/>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lvl="0"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1pPr>
            <a:lvl2pPr marL="0" lvl="1"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2pPr>
            <a:lvl3pPr marL="0" lvl="2"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3pPr>
            <a:lvl4pPr marL="0" lvl="3"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4pPr>
            <a:lvl5pPr marL="0" lvl="4"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5pPr>
            <a:lvl6pPr marL="0" lvl="5"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6pPr>
            <a:lvl7pPr marL="0" lvl="6"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7pPr>
            <a:lvl8pPr marL="0" lvl="7"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8pPr>
            <a:lvl9pPr marL="0" lvl="8" indent="0" algn="ctr" rtl="0">
              <a:lnSpc>
                <a:spcPct val="100000"/>
              </a:lnSpc>
              <a:spcBef>
                <a:spcPts val="0"/>
              </a:spcBef>
              <a:spcAft>
                <a:spcPts val="0"/>
              </a:spcAft>
              <a:buSzPts val="900"/>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451" name="Google Shape;451;g15734264e9f_5_1519"/>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61950" algn="l" rtl="0">
              <a:lnSpc>
                <a:spcPct val="107500"/>
              </a:lnSpc>
              <a:spcBef>
                <a:spcPts val="900"/>
              </a:spcBef>
              <a:spcAft>
                <a:spcPts val="0"/>
              </a:spcAft>
              <a:buClr>
                <a:schemeClr val="accent2"/>
              </a:buClr>
              <a:buSzPts val="2100"/>
              <a:buFont typeface="Noto Sans Symbols"/>
              <a:buChar char="▪"/>
              <a:defRPr sz="1800" b="0" i="0">
                <a:solidFill>
                  <a:srgbClr val="3F3F3F"/>
                </a:solidFill>
                <a:latin typeface="Proxima Nova"/>
                <a:ea typeface="Proxima Nova"/>
                <a:cs typeface="Proxima Nova"/>
                <a:sym typeface="Proxima Nova"/>
              </a:defRPr>
            </a:lvl1pPr>
            <a:lvl2pPr marL="914400" lvl="1" indent="-342900" algn="l" rtl="0">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23850" algn="l" rtl="0">
              <a:lnSpc>
                <a:spcPct val="117272"/>
              </a:lnSpc>
              <a:spcBef>
                <a:spcPts val="900"/>
              </a:spcBef>
              <a:spcAft>
                <a:spcPts val="0"/>
              </a:spcAft>
              <a:buClr>
                <a:schemeClr val="accent2"/>
              </a:buClr>
              <a:buSzPts val="1500"/>
              <a:buFont typeface="Noto Sans Symbols"/>
              <a:buChar char="▪"/>
              <a:defRPr sz="1700" b="0" i="0">
                <a:solidFill>
                  <a:srgbClr val="3F3F3F"/>
                </a:solidFill>
                <a:latin typeface="Proxima Nova"/>
                <a:ea typeface="Proxima Nova"/>
                <a:cs typeface="Proxima Nova"/>
                <a:sym typeface="Proxima Nova"/>
              </a:defRPr>
            </a:lvl3pPr>
            <a:lvl4pPr marL="1828800" lvl="3" indent="-317500" algn="l" rtl="0">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17500" algn="l" rtl="0">
              <a:lnSpc>
                <a:spcPct val="161250"/>
              </a:lnSpc>
              <a:spcBef>
                <a:spcPts val="900"/>
              </a:spcBef>
              <a:spcAft>
                <a:spcPts val="0"/>
              </a:spcAft>
              <a:buClr>
                <a:schemeClr val="accent2"/>
              </a:buClr>
              <a:buSzPts val="1400"/>
              <a:buFont typeface="Noto Sans Symbols"/>
              <a:buChar char="▪"/>
              <a:defRPr sz="1200" b="0" i="0">
                <a:solidFill>
                  <a:srgbClr val="3F3F3F"/>
                </a:solidFill>
                <a:latin typeface="Proxima Nova"/>
                <a:ea typeface="Proxima Nova"/>
                <a:cs typeface="Proxima Nova"/>
                <a:sym typeface="Proxima Nova"/>
              </a:defRPr>
            </a:lvl5pPr>
            <a:lvl6pPr marL="2743200" lvl="5" indent="-317500" algn="l" rtl="0">
              <a:lnSpc>
                <a:spcPct val="90000"/>
              </a:lnSpc>
              <a:spcBef>
                <a:spcPts val="9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452" name="Google Shape;452;g15734264e9f_5_1519"/>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3"/>
        <p:cNvGrpSpPr/>
        <p:nvPr/>
      </p:nvGrpSpPr>
      <p:grpSpPr>
        <a:xfrm>
          <a:off x="0" y="0"/>
          <a:ext cx="0" cy="0"/>
          <a:chOff x="0" y="0"/>
          <a:chExt cx="0" cy="0"/>
        </a:xfrm>
      </p:grpSpPr>
      <p:sp>
        <p:nvSpPr>
          <p:cNvPr id="454" name="Google Shape;454;g15734264e9f_5_1525"/>
          <p:cNvSpPr txBox="1">
            <a:spLocks noGrp="1"/>
          </p:cNvSpPr>
          <p:nvPr>
            <p:ph type="title"/>
          </p:nvPr>
        </p:nvSpPr>
        <p:spPr>
          <a:xfrm>
            <a:off x="685800" y="276146"/>
            <a:ext cx="7772400" cy="613200"/>
          </a:xfrm>
          <a:prstGeom prst="rect">
            <a:avLst/>
          </a:prstGeom>
          <a:noFill/>
          <a:ln>
            <a:noFill/>
          </a:ln>
        </p:spPr>
        <p:txBody>
          <a:bodyPr spcFirstLastPara="1" wrap="square" lIns="0" tIns="0" rIns="0" bIns="0" anchor="ctr" anchorCtr="0">
            <a:normAutofit/>
          </a:bodyPr>
          <a:lstStyle>
            <a:lvl1pPr lvl="0" algn="ctr" rtl="0">
              <a:lnSpc>
                <a:spcPct val="90000"/>
              </a:lnSpc>
              <a:spcBef>
                <a:spcPts val="0"/>
              </a:spcBef>
              <a:spcAft>
                <a:spcPts val="0"/>
              </a:spcAft>
              <a:buSzPts val="3300"/>
              <a:buNone/>
              <a:defRPr sz="24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55" name="Google Shape;55;p3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56"/>
        <p:cNvGrpSpPr/>
        <p:nvPr/>
      </p:nvGrpSpPr>
      <p:grpSpPr>
        <a:xfrm>
          <a:off x="0" y="0"/>
          <a:ext cx="0" cy="0"/>
          <a:chOff x="0" y="0"/>
          <a:chExt cx="0" cy="0"/>
        </a:xfrm>
      </p:grpSpPr>
      <p:sp>
        <p:nvSpPr>
          <p:cNvPr id="57" name="Google Shape;57;p36"/>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8" name="Google Shape;58;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9"/>
        <p:cNvGrpSpPr/>
        <p:nvPr/>
      </p:nvGrpSpPr>
      <p:grpSpPr>
        <a:xfrm>
          <a:off x="0" y="0"/>
          <a:ext cx="0" cy="0"/>
          <a:chOff x="0" y="0"/>
          <a:chExt cx="0" cy="0"/>
        </a:xfrm>
      </p:grpSpPr>
      <p:pic>
        <p:nvPicPr>
          <p:cNvPr id="60" name="Google Shape;60;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61" name="Google Shape;6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39"/>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490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1.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31">
            <a:alphaModFix/>
          </a:blip>
          <a:srcRect/>
          <a:stretch/>
        </p:blipFill>
        <p:spPr>
          <a:xfrm>
            <a:off x="0" y="0"/>
            <a:ext cx="9143999" cy="5143499"/>
          </a:xfrm>
          <a:prstGeom prst="rect">
            <a:avLst/>
          </a:prstGeom>
          <a:noFill/>
          <a:ln>
            <a:noFill/>
          </a:ln>
        </p:spPr>
      </p:pic>
      <p:sp>
        <p:nvSpPr>
          <p:cNvPr id="7" name="Google Shape;7;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g15734264e9f_5_753"/>
          <p:cNvPicPr preferRelativeResize="0"/>
          <p:nvPr/>
        </p:nvPicPr>
        <p:blipFill rotWithShape="1">
          <a:blip r:embed="rId21">
            <a:alphaModFix/>
          </a:blip>
          <a:srcRect/>
          <a:stretch/>
        </p:blipFill>
        <p:spPr>
          <a:xfrm>
            <a:off x="0" y="0"/>
            <a:ext cx="9144000" cy="5143500"/>
          </a:xfrm>
          <a:prstGeom prst="rect">
            <a:avLst/>
          </a:prstGeom>
          <a:noFill/>
          <a:ln>
            <a:noFill/>
          </a:ln>
        </p:spPr>
      </p:pic>
      <p:sp>
        <p:nvSpPr>
          <p:cNvPr id="173" name="Google Shape;173;g15734264e9f_5_75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g15734264e9f_5_75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75" name="Google Shape;175;g15734264e9f_5_7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76" name="Google Shape;176;g15734264e9f_5_7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77" name="Google Shape;177;g15734264e9f_5_7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pic>
        <p:nvPicPr>
          <p:cNvPr id="312" name="Google Shape;312;g15734264e9f_5_1383"/>
          <p:cNvPicPr preferRelativeResize="0"/>
          <p:nvPr/>
        </p:nvPicPr>
        <p:blipFill rotWithShape="1">
          <a:blip r:embed="rId23">
            <a:alphaModFix/>
          </a:blip>
          <a:srcRect/>
          <a:stretch/>
        </p:blipFill>
        <p:spPr>
          <a:xfrm>
            <a:off x="0" y="0"/>
            <a:ext cx="9143999" cy="5143499"/>
          </a:xfrm>
          <a:prstGeom prst="rect">
            <a:avLst/>
          </a:prstGeom>
          <a:noFill/>
          <a:ln>
            <a:noFill/>
          </a:ln>
        </p:spPr>
      </p:pic>
      <p:sp>
        <p:nvSpPr>
          <p:cNvPr id="313" name="Google Shape;313;g15734264e9f_5_138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4" name="Google Shape;314;g15734264e9f_5_138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315" name="Google Shape;315;g15734264e9f_5_138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16" name="Google Shape;316;g15734264e9f_5_138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317" name="Google Shape;317;g15734264e9f_5_138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e.virginia.gov/cc/files/mrr-summary.docx"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ee-partnerships@virginia.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vecf.org/wp-content/uploads/2022/08/Ready-Region-Contact-List-for-Website8.5.22.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vecf.org/ready-region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doe.virginia.gov/early-childhood/vqb5/index.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
          <p:cNvSpPr txBox="1">
            <a:spLocks noGrp="1"/>
          </p:cNvSpPr>
          <p:nvPr>
            <p:ph type="ctrTitle"/>
          </p:nvPr>
        </p:nvSpPr>
        <p:spPr>
          <a:xfrm>
            <a:off x="879975" y="1235475"/>
            <a:ext cx="75783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4500"/>
              <a:buFont typeface="Trebuchet MS"/>
              <a:buNone/>
            </a:pPr>
            <a:r>
              <a:rPr lang="en"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Virginia’s</a:t>
            </a:r>
            <a:r>
              <a:rPr lang="en" b="1"/>
              <a:t> Early Childhood Advisory Committee (ECAC)</a:t>
            </a:r>
            <a:endParaRPr b="1"/>
          </a:p>
        </p:txBody>
      </p:sp>
      <p:sp>
        <p:nvSpPr>
          <p:cNvPr id="460" name="Google Shape;460;p1"/>
          <p:cNvSpPr txBox="1">
            <a:spLocks noGrp="1"/>
          </p:cNvSpPr>
          <p:nvPr>
            <p:ph type="subTitle" idx="1"/>
          </p:nvPr>
        </p:nvSpPr>
        <p:spPr>
          <a:xfrm>
            <a:off x="1143000" y="3095228"/>
            <a:ext cx="68580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a:p>
          <a:p>
            <a:pPr marL="457200" lvl="0" indent="-361950" algn="ctr" rtl="0">
              <a:lnSpc>
                <a:spcPct val="90000"/>
              </a:lnSpc>
              <a:spcBef>
                <a:spcPts val="800"/>
              </a:spcBef>
              <a:spcAft>
                <a:spcPts val="0"/>
              </a:spcAft>
              <a:buClr>
                <a:schemeClr val="dk1"/>
              </a:buClr>
              <a:buSzPts val="1800"/>
              <a:buNone/>
            </a:pPr>
            <a:r>
              <a:rPr lang="en"/>
              <a:t>September 29, 2022</a:t>
            </a:r>
            <a:endParaRPr/>
          </a:p>
        </p:txBody>
      </p:sp>
      <p:pic>
        <p:nvPicPr>
          <p:cNvPr id="461" name="Google Shape;461;p1"/>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5aab922d1d_0_1212"/>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500" b="1"/>
              <a:t>VQB5 Practice Year 1 Summary</a:t>
            </a:r>
            <a:endParaRPr sz="35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g15aab922d1d_0_966"/>
          <p:cNvPicPr preferRelativeResize="0"/>
          <p:nvPr/>
        </p:nvPicPr>
        <p:blipFill>
          <a:blip r:embed="rId3">
            <a:alphaModFix/>
          </a:blip>
          <a:stretch>
            <a:fillRect/>
          </a:stretch>
        </p:blipFill>
        <p:spPr>
          <a:xfrm>
            <a:off x="1856975" y="1510000"/>
            <a:ext cx="5865652" cy="3633500"/>
          </a:xfrm>
          <a:prstGeom prst="rect">
            <a:avLst/>
          </a:prstGeom>
          <a:noFill/>
          <a:ln>
            <a:noFill/>
          </a:ln>
        </p:spPr>
      </p:pic>
      <p:sp>
        <p:nvSpPr>
          <p:cNvPr id="546" name="Google Shape;546;g15aab922d1d_0_966"/>
          <p:cNvSpPr txBox="1">
            <a:spLocks noGrp="1"/>
          </p:cNvSpPr>
          <p:nvPr>
            <p:ph type="body" idx="1"/>
          </p:nvPr>
        </p:nvSpPr>
        <p:spPr>
          <a:xfrm>
            <a:off x="1381450" y="4368975"/>
            <a:ext cx="1790400" cy="390600"/>
          </a:xfrm>
          <a:prstGeom prst="rect">
            <a:avLst/>
          </a:prstGeom>
          <a:solidFill>
            <a:srgbClr val="FFC72C"/>
          </a:solidFill>
          <a:ln>
            <a:noFill/>
          </a:ln>
        </p:spPr>
        <p:txBody>
          <a:bodyPr spcFirstLastPara="1" wrap="square" lIns="68575" tIns="34275" rIns="68575" bIns="34275" anchor="ctr" anchorCtr="0">
            <a:noAutofit/>
          </a:bodyPr>
          <a:lstStyle/>
          <a:p>
            <a:pPr marL="0" lvl="0" indent="0" algn="ctr" rtl="0">
              <a:spcBef>
                <a:spcPts val="800"/>
              </a:spcBef>
              <a:spcAft>
                <a:spcPts val="0"/>
              </a:spcAft>
              <a:buNone/>
            </a:pPr>
            <a:r>
              <a:rPr lang="en" sz="1400"/>
              <a:t>Family Day Homes</a:t>
            </a:r>
            <a:endParaRPr sz="1400"/>
          </a:p>
        </p:txBody>
      </p:sp>
      <p:sp>
        <p:nvSpPr>
          <p:cNvPr id="547" name="Google Shape;547;g15aab922d1d_0_966"/>
          <p:cNvSpPr txBox="1">
            <a:spLocks noGrp="1"/>
          </p:cNvSpPr>
          <p:nvPr>
            <p:ph type="body" idx="1"/>
          </p:nvPr>
        </p:nvSpPr>
        <p:spPr>
          <a:xfrm>
            <a:off x="6819150" y="2376450"/>
            <a:ext cx="1790400" cy="390600"/>
          </a:xfrm>
          <a:prstGeom prst="rect">
            <a:avLst/>
          </a:prstGeom>
          <a:solidFill>
            <a:srgbClr val="259591"/>
          </a:solidFill>
          <a:ln>
            <a:noFill/>
          </a:ln>
        </p:spPr>
        <p:txBody>
          <a:bodyPr spcFirstLastPara="1" wrap="square" lIns="68575" tIns="34275" rIns="68575" bIns="34275" anchor="ctr" anchorCtr="0">
            <a:noAutofit/>
          </a:bodyPr>
          <a:lstStyle/>
          <a:p>
            <a:pPr marL="0" lvl="0" indent="0" algn="ctr" rtl="0">
              <a:spcBef>
                <a:spcPts val="800"/>
              </a:spcBef>
              <a:spcAft>
                <a:spcPts val="0"/>
              </a:spcAft>
              <a:buNone/>
            </a:pPr>
            <a:r>
              <a:rPr lang="en" sz="1400">
                <a:solidFill>
                  <a:srgbClr val="FFFFFF"/>
                </a:solidFill>
              </a:rPr>
              <a:t>Centers</a:t>
            </a:r>
            <a:endParaRPr sz="1400">
              <a:solidFill>
                <a:srgbClr val="FFFFFF"/>
              </a:solidFill>
            </a:endParaRPr>
          </a:p>
        </p:txBody>
      </p:sp>
      <p:sp>
        <p:nvSpPr>
          <p:cNvPr id="548" name="Google Shape;548;g15aab922d1d_0_966"/>
          <p:cNvSpPr txBox="1">
            <a:spLocks noGrp="1"/>
          </p:cNvSpPr>
          <p:nvPr>
            <p:ph type="body" idx="1"/>
          </p:nvPr>
        </p:nvSpPr>
        <p:spPr>
          <a:xfrm>
            <a:off x="1135425" y="2255850"/>
            <a:ext cx="1790400" cy="390600"/>
          </a:xfrm>
          <a:prstGeom prst="rect">
            <a:avLst/>
          </a:prstGeom>
          <a:solidFill>
            <a:srgbClr val="D50032"/>
          </a:solidFill>
          <a:ln>
            <a:noFill/>
          </a:ln>
        </p:spPr>
        <p:txBody>
          <a:bodyPr spcFirstLastPara="1" wrap="square" lIns="68575" tIns="34275" rIns="68575" bIns="34275" anchor="ctr" anchorCtr="0">
            <a:noAutofit/>
          </a:bodyPr>
          <a:lstStyle/>
          <a:p>
            <a:pPr marL="0" lvl="0" indent="0" algn="ctr" rtl="0">
              <a:spcBef>
                <a:spcPts val="800"/>
              </a:spcBef>
              <a:spcAft>
                <a:spcPts val="0"/>
              </a:spcAft>
              <a:buNone/>
            </a:pPr>
            <a:r>
              <a:rPr lang="en" sz="1400">
                <a:solidFill>
                  <a:srgbClr val="FFFFFF"/>
                </a:solidFill>
              </a:rPr>
              <a:t>Public Schools</a:t>
            </a:r>
            <a:endParaRPr sz="1400">
              <a:solidFill>
                <a:srgbClr val="FFFFFF"/>
              </a:solidFill>
            </a:endParaRPr>
          </a:p>
        </p:txBody>
      </p:sp>
      <p:sp>
        <p:nvSpPr>
          <p:cNvPr id="549" name="Google Shape;549;g15aab922d1d_0_966"/>
          <p:cNvSpPr txBox="1">
            <a:spLocks noGrp="1"/>
          </p:cNvSpPr>
          <p:nvPr>
            <p:ph type="title"/>
          </p:nvPr>
        </p:nvSpPr>
        <p:spPr>
          <a:xfrm>
            <a:off x="448750" y="1873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Practice Year 1 Participation (2021-2022)</a:t>
            </a:r>
            <a:endParaRPr sz="3000">
              <a:solidFill>
                <a:srgbClr val="101820"/>
              </a:solidFill>
            </a:endParaRPr>
          </a:p>
        </p:txBody>
      </p:sp>
      <p:sp>
        <p:nvSpPr>
          <p:cNvPr id="550" name="Google Shape;550;g15aab922d1d_0_966"/>
          <p:cNvSpPr txBox="1"/>
          <p:nvPr/>
        </p:nvSpPr>
        <p:spPr>
          <a:xfrm>
            <a:off x="346350" y="760025"/>
            <a:ext cx="86229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1"/>
                </a:solidFill>
                <a:latin typeface="Trebuchet MS"/>
                <a:ea typeface="Trebuchet MS"/>
                <a:cs typeface="Trebuchet MS"/>
                <a:sym typeface="Trebuchet MS"/>
              </a:rPr>
              <a:t>The 1,514 participating sites represented all types of early childhood settings and will receive their results on October 3. More than 90% were publicly-funded. </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g15c8c9176ad_6_0"/>
          <p:cNvPicPr preferRelativeResize="0"/>
          <p:nvPr/>
        </p:nvPicPr>
        <p:blipFill>
          <a:blip r:embed="rId3">
            <a:alphaModFix/>
          </a:blip>
          <a:stretch>
            <a:fillRect/>
          </a:stretch>
        </p:blipFill>
        <p:spPr>
          <a:xfrm>
            <a:off x="228600" y="1716575"/>
            <a:ext cx="8886948" cy="2699076"/>
          </a:xfrm>
          <a:prstGeom prst="rect">
            <a:avLst/>
          </a:prstGeom>
          <a:noFill/>
          <a:ln>
            <a:noFill/>
          </a:ln>
        </p:spPr>
      </p:pic>
      <p:sp>
        <p:nvSpPr>
          <p:cNvPr id="556" name="Google Shape;556;g15c8c9176ad_6_0"/>
          <p:cNvSpPr txBox="1">
            <a:spLocks noGrp="1"/>
          </p:cNvSpPr>
          <p:nvPr>
            <p:ph type="title"/>
          </p:nvPr>
        </p:nvSpPr>
        <p:spPr>
          <a:xfrm>
            <a:off x="349125" y="41507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Practice Year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1</a:t>
            </a:r>
            <a:r>
              <a:rPr lang="en" sz="3000"/>
              <a:t>: Percent of Sites Receiving a Complete Rating</a:t>
            </a:r>
            <a:endParaRPr sz="3000"/>
          </a:p>
        </p:txBody>
      </p:sp>
      <p:sp>
        <p:nvSpPr>
          <p:cNvPr id="557" name="Google Shape;557;g15c8c9176ad_6_0"/>
          <p:cNvSpPr txBox="1"/>
          <p:nvPr/>
        </p:nvSpPr>
        <p:spPr>
          <a:xfrm>
            <a:off x="3010000" y="2492175"/>
            <a:ext cx="12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FFFF"/>
                </a:solidFill>
                <a:latin typeface="Josefin Sans"/>
                <a:ea typeface="Josefin Sans"/>
                <a:cs typeface="Josefin Sans"/>
                <a:sym typeface="Josefin Sans"/>
              </a:rPr>
              <a:t>1,064</a:t>
            </a:r>
            <a:r>
              <a:rPr lang="en" sz="1600">
                <a:solidFill>
                  <a:srgbClr val="FFFFFF"/>
                </a:solidFill>
                <a:latin typeface="Josefin Sans"/>
                <a:ea typeface="Josefin Sans"/>
                <a:cs typeface="Josefin Sans"/>
                <a:sym typeface="Josefin Sans"/>
              </a:rPr>
              <a:t> sites</a:t>
            </a:r>
            <a:endParaRPr sz="1600">
              <a:solidFill>
                <a:srgbClr val="FFFFFF"/>
              </a:solidFill>
              <a:latin typeface="Josefin Sans"/>
              <a:ea typeface="Josefin Sans"/>
              <a:cs typeface="Josefin Sans"/>
              <a:sym typeface="Josefin Sans"/>
            </a:endParaRPr>
          </a:p>
        </p:txBody>
      </p:sp>
      <p:sp>
        <p:nvSpPr>
          <p:cNvPr id="558" name="Google Shape;558;g15c8c9176ad_6_0"/>
          <p:cNvSpPr txBox="1"/>
          <p:nvPr/>
        </p:nvSpPr>
        <p:spPr>
          <a:xfrm>
            <a:off x="7096375" y="2492175"/>
            <a:ext cx="12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FFFFFF"/>
                </a:solidFill>
                <a:latin typeface="Josefin Sans"/>
                <a:ea typeface="Josefin Sans"/>
                <a:cs typeface="Josefin Sans"/>
                <a:sym typeface="Josefin Sans"/>
              </a:rPr>
              <a:t>450</a:t>
            </a:r>
            <a:r>
              <a:rPr lang="en" sz="1600">
                <a:solidFill>
                  <a:srgbClr val="FFFFFF"/>
                </a:solidFill>
                <a:latin typeface="Josefin Sans"/>
                <a:ea typeface="Josefin Sans"/>
                <a:cs typeface="Josefin Sans"/>
                <a:sym typeface="Josefin Sans"/>
              </a:rPr>
              <a:t> sites</a:t>
            </a:r>
            <a:endParaRPr sz="1600">
              <a:solidFill>
                <a:srgbClr val="FFFFFF"/>
              </a:solidFill>
              <a:latin typeface="Josefin Sans"/>
              <a:ea typeface="Josefin Sans"/>
              <a:cs typeface="Josefin Sans"/>
              <a:sym typeface="Josefin Sans"/>
            </a:endParaRPr>
          </a:p>
        </p:txBody>
      </p:sp>
      <p:sp>
        <p:nvSpPr>
          <p:cNvPr id="559" name="Google Shape;559;g15c8c9176ad_6_0"/>
          <p:cNvSpPr txBox="1"/>
          <p:nvPr/>
        </p:nvSpPr>
        <p:spPr>
          <a:xfrm>
            <a:off x="228600" y="1219875"/>
            <a:ext cx="86412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1"/>
                </a:solidFill>
                <a:latin typeface="Trebuchet MS"/>
                <a:ea typeface="Trebuchet MS"/>
                <a:cs typeface="Trebuchet MS"/>
                <a:sym typeface="Trebuchet MS"/>
              </a:rPr>
              <a:t>Many Practice Year 1 sites were able to complete the required activities, however there were some challenges related to completion of local CLASS observations.</a:t>
            </a:r>
            <a:endParaRPr sz="1800">
              <a:solidFill>
                <a:schemeClr val="dk1"/>
              </a:solidFill>
              <a:latin typeface="Trebuchet MS"/>
              <a:ea typeface="Trebuchet MS"/>
              <a:cs typeface="Trebuchet MS"/>
              <a:sym typeface="Trebuchet MS"/>
            </a:endParaRPr>
          </a:p>
        </p:txBody>
      </p:sp>
      <p:sp>
        <p:nvSpPr>
          <p:cNvPr id="560" name="Google Shape;560;g15c8c9176ad_6_0"/>
          <p:cNvSpPr txBox="1"/>
          <p:nvPr/>
        </p:nvSpPr>
        <p:spPr>
          <a:xfrm>
            <a:off x="311700" y="4312200"/>
            <a:ext cx="8742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rebuchet MS"/>
                <a:ea typeface="Trebuchet MS"/>
                <a:cs typeface="Trebuchet MS"/>
                <a:sym typeface="Trebuchet MS"/>
              </a:rPr>
              <a:t>Over the summer, VDOE gathered information about why sites were unable to complete required observations and is using this information to inform the development of future guidelines and procedures to ensure more sites are able to successfully complete all requirements.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g15734264e9f_7_0" title="Points scored"/>
          <p:cNvPicPr preferRelativeResize="0"/>
          <p:nvPr/>
        </p:nvPicPr>
        <p:blipFill>
          <a:blip r:embed="rId3">
            <a:alphaModFix/>
          </a:blip>
          <a:stretch>
            <a:fillRect/>
          </a:stretch>
        </p:blipFill>
        <p:spPr>
          <a:xfrm>
            <a:off x="1341150" y="1334125"/>
            <a:ext cx="6160725" cy="3809374"/>
          </a:xfrm>
          <a:prstGeom prst="rect">
            <a:avLst/>
          </a:prstGeom>
          <a:noFill/>
          <a:ln>
            <a:noFill/>
          </a:ln>
        </p:spPr>
      </p:pic>
      <p:sp>
        <p:nvSpPr>
          <p:cNvPr id="566" name="Google Shape;566;g15734264e9f_7_0"/>
          <p:cNvSpPr txBox="1">
            <a:spLocks noGrp="1"/>
          </p:cNvSpPr>
          <p:nvPr>
            <p:ph type="title"/>
          </p:nvPr>
        </p:nvSpPr>
        <p:spPr>
          <a:xfrm>
            <a:off x="311700" y="1402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Practice Year 1: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CLASS Observations</a:t>
            </a:r>
            <a:r>
              <a:rPr lang="en" sz="3000"/>
              <a:t> from Fall to Spring</a:t>
            </a:r>
            <a:endParaRPr sz="3000"/>
          </a:p>
        </p:txBody>
      </p:sp>
      <p:sp>
        <p:nvSpPr>
          <p:cNvPr id="567" name="Google Shape;567;g15734264e9f_7_0"/>
          <p:cNvSpPr txBox="1"/>
          <p:nvPr/>
        </p:nvSpPr>
        <p:spPr>
          <a:xfrm>
            <a:off x="391500" y="927925"/>
            <a:ext cx="84408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Classroom</a:t>
            </a:r>
            <a:r>
              <a:rPr lang="en" sz="1800">
                <a:solidFill>
                  <a:schemeClr val="dk1"/>
                </a:solidFill>
                <a:latin typeface="Trebuchet MS"/>
                <a:ea typeface="Trebuchet MS"/>
                <a:cs typeface="Trebuchet MS"/>
                <a:sym typeface="Trebuchet MS"/>
              </a:rPr>
              <a:t> observation rates improved in the spring of Practice Year 1.</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g15c8c9176ad_6_10"/>
          <p:cNvPicPr preferRelativeResize="0"/>
          <p:nvPr/>
        </p:nvPicPr>
        <p:blipFill rotWithShape="1">
          <a:blip r:embed="rId3">
            <a:alphaModFix/>
          </a:blip>
          <a:srcRect b="4131"/>
          <a:stretch/>
        </p:blipFill>
        <p:spPr>
          <a:xfrm>
            <a:off x="1272310" y="1334125"/>
            <a:ext cx="6398015" cy="3799849"/>
          </a:xfrm>
          <a:prstGeom prst="rect">
            <a:avLst/>
          </a:prstGeom>
          <a:noFill/>
          <a:ln>
            <a:noFill/>
          </a:ln>
        </p:spPr>
      </p:pic>
      <p:sp>
        <p:nvSpPr>
          <p:cNvPr id="573" name="Google Shape;573;g15c8c9176ad_6_10"/>
          <p:cNvSpPr txBox="1">
            <a:spLocks noGrp="1"/>
          </p:cNvSpPr>
          <p:nvPr>
            <p:ph type="title"/>
          </p:nvPr>
        </p:nvSpPr>
        <p:spPr>
          <a:xfrm>
            <a:off x="311700" y="1402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Practice Year 1: Number of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CLASS Observations</a:t>
            </a:r>
            <a:r>
              <a:rPr lang="en" sz="3000"/>
              <a:t> from Fall to Spring by Age</a:t>
            </a:r>
            <a:endParaRPr sz="3000"/>
          </a:p>
        </p:txBody>
      </p:sp>
      <p:sp>
        <p:nvSpPr>
          <p:cNvPr id="574" name="Google Shape;574;g15c8c9176ad_6_10"/>
          <p:cNvSpPr txBox="1"/>
          <p:nvPr/>
        </p:nvSpPr>
        <p:spPr>
          <a:xfrm>
            <a:off x="391500" y="927925"/>
            <a:ext cx="84408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1"/>
                </a:solidFill>
                <a:latin typeface="Trebuchet MS"/>
                <a:ea typeface="Trebuchet MS"/>
                <a:cs typeface="Trebuchet MS"/>
                <a:sym typeface="Trebuchet MS"/>
              </a:rPr>
              <a:t>Classroom observation rates were higher in the spring, across all age levels.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15aab922d1d_0_1217"/>
          <p:cNvSpPr txBox="1">
            <a:spLocks noGrp="1"/>
          </p:cNvSpPr>
          <p:nvPr>
            <p:ph type="title"/>
          </p:nvPr>
        </p:nvSpPr>
        <p:spPr>
          <a:xfrm>
            <a:off x="462175" y="1208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Overall Practice Year 1 VQB5 Ratings</a:t>
            </a:r>
            <a:endParaRPr sz="3000"/>
          </a:p>
        </p:txBody>
      </p:sp>
      <p:pic>
        <p:nvPicPr>
          <p:cNvPr id="580" name="Google Shape;580;g15aab922d1d_0_1217"/>
          <p:cNvPicPr preferRelativeResize="0"/>
          <p:nvPr/>
        </p:nvPicPr>
        <p:blipFill>
          <a:blip r:embed="rId3">
            <a:alphaModFix/>
          </a:blip>
          <a:stretch>
            <a:fillRect/>
          </a:stretch>
        </p:blipFill>
        <p:spPr>
          <a:xfrm>
            <a:off x="1429575" y="1416025"/>
            <a:ext cx="6145348" cy="3803899"/>
          </a:xfrm>
          <a:prstGeom prst="rect">
            <a:avLst/>
          </a:prstGeom>
          <a:noFill/>
          <a:ln>
            <a:noFill/>
          </a:ln>
        </p:spPr>
      </p:pic>
      <p:sp>
        <p:nvSpPr>
          <p:cNvPr id="581" name="Google Shape;581;g15aab922d1d_0_1217"/>
          <p:cNvSpPr txBox="1"/>
          <p:nvPr/>
        </p:nvSpPr>
        <p:spPr>
          <a:xfrm>
            <a:off x="368450" y="693550"/>
            <a:ext cx="8076300" cy="68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800">
                <a:solidFill>
                  <a:schemeClr val="dk1"/>
                </a:solidFill>
                <a:latin typeface="Trebuchet MS"/>
                <a:ea typeface="Trebuchet MS"/>
                <a:cs typeface="Trebuchet MS"/>
                <a:sym typeface="Trebuchet MS"/>
              </a:rPr>
              <a:t>During Practice Year 1, the majority of sites met or exceeded practice year expectations.  </a:t>
            </a:r>
            <a:endParaRPr sz="1800">
              <a:solidFill>
                <a:schemeClr val="dk1"/>
              </a:solidFill>
              <a:latin typeface="Trebuchet MS"/>
              <a:ea typeface="Trebuchet MS"/>
              <a:cs typeface="Trebuchet MS"/>
              <a:sym typeface="Trebuchet MS"/>
            </a:endParaRPr>
          </a:p>
        </p:txBody>
      </p:sp>
      <p:sp>
        <p:nvSpPr>
          <p:cNvPr id="582" name="Google Shape;582;g15aab922d1d_0_1217"/>
          <p:cNvSpPr txBox="1"/>
          <p:nvPr/>
        </p:nvSpPr>
        <p:spPr>
          <a:xfrm>
            <a:off x="3002275" y="4065375"/>
            <a:ext cx="539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Roboto"/>
                <a:ea typeface="Roboto"/>
                <a:cs typeface="Roboto"/>
                <a:sym typeface="Roboto"/>
              </a:rPr>
              <a:t>1.6%</a:t>
            </a:r>
            <a:endParaRPr sz="1000" b="1">
              <a:latin typeface="Roboto"/>
              <a:ea typeface="Roboto"/>
              <a:cs typeface="Roboto"/>
              <a:sym typeface="Roboto"/>
            </a:endParaRPr>
          </a:p>
        </p:txBody>
      </p:sp>
      <p:sp>
        <p:nvSpPr>
          <p:cNvPr id="583" name="Google Shape;583;g15aab922d1d_0_1217"/>
          <p:cNvSpPr txBox="1"/>
          <p:nvPr/>
        </p:nvSpPr>
        <p:spPr>
          <a:xfrm>
            <a:off x="4505325" y="1612350"/>
            <a:ext cx="539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Roboto"/>
                <a:ea typeface="Roboto"/>
                <a:cs typeface="Roboto"/>
                <a:sym typeface="Roboto"/>
              </a:rPr>
              <a:t>87.5%</a:t>
            </a:r>
            <a:endParaRPr sz="1000" b="1">
              <a:latin typeface="Roboto"/>
              <a:ea typeface="Roboto"/>
              <a:cs typeface="Roboto"/>
              <a:sym typeface="Roboto"/>
            </a:endParaRPr>
          </a:p>
        </p:txBody>
      </p:sp>
      <p:sp>
        <p:nvSpPr>
          <p:cNvPr id="584" name="Google Shape;584;g15aab922d1d_0_1217"/>
          <p:cNvSpPr txBox="1"/>
          <p:nvPr/>
        </p:nvSpPr>
        <p:spPr>
          <a:xfrm>
            <a:off x="6072750" y="4025800"/>
            <a:ext cx="539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Roboto"/>
                <a:ea typeface="Roboto"/>
                <a:cs typeface="Roboto"/>
                <a:sym typeface="Roboto"/>
              </a:rPr>
              <a:t>10.9%</a:t>
            </a:r>
            <a:endParaRPr sz="1000" b="1">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5c8c9176ad_1_0"/>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Next Steps: Sharing Practice Year 1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Results</a:t>
            </a:r>
            <a:endParaRPr sz="3000"/>
          </a:p>
        </p:txBody>
      </p:sp>
      <p:sp>
        <p:nvSpPr>
          <p:cNvPr id="590" name="Google Shape;590;g15c8c9176ad_1_0"/>
          <p:cNvSpPr txBox="1">
            <a:spLocks noGrp="1"/>
          </p:cNvSpPr>
          <p:nvPr>
            <p:ph type="body" idx="1"/>
          </p:nvPr>
        </p:nvSpPr>
        <p:spPr>
          <a:xfrm>
            <a:off x="702350" y="117764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600"/>
              <a:t>The 1500+ sites who participated in VQB5 will be able to access their results via their LinkB5 accounts on October 3.  </a:t>
            </a:r>
            <a:endParaRPr sz="1600"/>
          </a:p>
          <a:p>
            <a:pPr marL="457200" lvl="0" indent="-330200" algn="l" rtl="0">
              <a:lnSpc>
                <a:spcPct val="100000"/>
              </a:lnSpc>
              <a:spcBef>
                <a:spcPts val="1200"/>
              </a:spcBef>
              <a:spcAft>
                <a:spcPts val="0"/>
              </a:spcAft>
              <a:buClr>
                <a:srgbClr val="000000"/>
              </a:buClr>
              <a:buSzPts val="1600"/>
              <a:buFont typeface="Trebuchet MS"/>
              <a:buAutoNum type="arabicPeriod"/>
            </a:pPr>
            <a:r>
              <a:rPr lang="en" sz="1600">
                <a:solidFill>
                  <a:srgbClr val="000000"/>
                </a:solidFill>
              </a:rPr>
              <a:t>Every primary site administrator will receive an email from VDOE with instructions on how to access their Practice Year 1 results.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Trebuchet MS"/>
              <a:buAutoNum type="arabicPeriod"/>
            </a:pPr>
            <a:r>
              <a:rPr lang="en" sz="1600">
                <a:solidFill>
                  <a:srgbClr val="000000"/>
                </a:solidFill>
              </a:rPr>
              <a:t>Site administrators will log in to LinkB5 to access and download a letter from the VDOE that contains their Practice Year 1 rating.</a:t>
            </a:r>
            <a:endParaRPr sz="1600">
              <a:solidFill>
                <a:srgbClr val="000000"/>
              </a:solidFill>
            </a:endParaRPr>
          </a:p>
          <a:p>
            <a:pPr marL="914400" lvl="1" indent="-330200" algn="l" rtl="0">
              <a:lnSpc>
                <a:spcPct val="100000"/>
              </a:lnSpc>
              <a:spcBef>
                <a:spcPts val="0"/>
              </a:spcBef>
              <a:spcAft>
                <a:spcPts val="0"/>
              </a:spcAft>
              <a:buClr>
                <a:srgbClr val="000000"/>
              </a:buClr>
              <a:buSzPts val="1600"/>
              <a:buFont typeface="Trebuchet MS"/>
              <a:buChar char="•"/>
            </a:pPr>
            <a:r>
              <a:rPr lang="en" sz="1600">
                <a:solidFill>
                  <a:srgbClr val="000000"/>
                </a:solidFill>
              </a:rPr>
              <a:t>ONLY site administrators will have access to this report. </a:t>
            </a:r>
            <a:endParaRPr sz="1600">
              <a:solidFill>
                <a:srgbClr val="000000"/>
              </a:solidFill>
            </a:endParaRPr>
          </a:p>
          <a:p>
            <a:pPr marL="457200" lvl="0" indent="-330200" algn="l" rtl="0">
              <a:lnSpc>
                <a:spcPct val="100000"/>
              </a:lnSpc>
              <a:spcBef>
                <a:spcPts val="0"/>
              </a:spcBef>
              <a:spcAft>
                <a:spcPts val="0"/>
              </a:spcAft>
              <a:buClr>
                <a:srgbClr val="000000"/>
              </a:buClr>
              <a:buSzPts val="1600"/>
              <a:buAutoNum type="arabicPeriod"/>
            </a:pPr>
            <a:r>
              <a:rPr lang="en" sz="1600">
                <a:solidFill>
                  <a:srgbClr val="000000"/>
                </a:solidFill>
              </a:rPr>
              <a:t>The Practice Year 1 email and results letter will also include additional resources for next steps: </a:t>
            </a:r>
            <a:endParaRPr sz="1600">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i="1">
                <a:solidFill>
                  <a:srgbClr val="000000"/>
                </a:solidFill>
              </a:rPr>
              <a:t>VDOE Practice Rating User Guide; VQB5 Coaching Services Flyer; and  Strengthening Quality Toolkit</a:t>
            </a:r>
            <a:endParaRPr sz="1600" i="1">
              <a:solidFill>
                <a:srgbClr val="000000"/>
              </a:solidFill>
            </a:endParaRPr>
          </a:p>
          <a:p>
            <a:pPr marL="0" lvl="0" indent="0" algn="l" rtl="0">
              <a:lnSpc>
                <a:spcPct val="100000"/>
              </a:lnSpc>
              <a:spcBef>
                <a:spcPts val="1200"/>
              </a:spcBef>
              <a:spcAft>
                <a:spcPts val="1000"/>
              </a:spcAft>
              <a:buNone/>
            </a:pPr>
            <a:r>
              <a:rPr lang="en" sz="1600">
                <a:solidFill>
                  <a:srgbClr val="000000"/>
                </a:solidFill>
              </a:rPr>
              <a:t>Following this private dissemination, sites can share rating information with their Ready Region and improvement partners to support improvement. </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15aab922d1d_0_1293"/>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500" b="1"/>
              <a:t>VQB5 Practice Year 2</a:t>
            </a:r>
            <a:endParaRPr sz="3500" b="1"/>
          </a:p>
        </p:txBody>
      </p:sp>
      <p:sp>
        <p:nvSpPr>
          <p:cNvPr id="596" name="Google Shape;596;g15aab922d1d_0_1293"/>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15aab922d1d_0_5"/>
          <p:cNvSpPr txBox="1"/>
          <p:nvPr/>
        </p:nvSpPr>
        <p:spPr>
          <a:xfrm>
            <a:off x="5704275" y="3072500"/>
            <a:ext cx="3204900" cy="962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Trebuchet MS"/>
                <a:ea typeface="Trebuchet MS"/>
                <a:cs typeface="Trebuchet MS"/>
                <a:sym typeface="Trebuchet MS"/>
              </a:rPr>
              <a:t>As of July 2022…</a:t>
            </a:r>
            <a:endParaRPr sz="12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VQB5 Coordinated statewide through READY REGIONS</a:t>
            </a:r>
            <a:endParaRPr sz="900" b="0" i="0" u="none" strike="noStrike" cap="none">
              <a:solidFill>
                <a:schemeClr val="accent2"/>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603" name="Google Shape;603;g15aab922d1d_0_5"/>
          <p:cNvSpPr txBox="1">
            <a:spLocks noGrp="1"/>
          </p:cNvSpPr>
          <p:nvPr>
            <p:ph type="title"/>
          </p:nvPr>
        </p:nvSpPr>
        <p:spPr>
          <a:xfrm>
            <a:off x="628650" y="273850"/>
            <a:ext cx="83424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VQB5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Practice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Year 2</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a:t>
            </a:r>
            <a:r>
              <a:rPr lang="en" sz="3000"/>
              <a:t>(2022-2023)</a:t>
            </a:r>
            <a:endParaRPr sz="3000"/>
          </a:p>
        </p:txBody>
      </p:sp>
      <p:sp>
        <p:nvSpPr>
          <p:cNvPr id="604" name="Google Shape;604;g15aab922d1d_0_5"/>
          <p:cNvSpPr txBox="1"/>
          <p:nvPr/>
        </p:nvSpPr>
        <p:spPr>
          <a:xfrm>
            <a:off x="1489325" y="4727775"/>
            <a:ext cx="5987700" cy="66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1100"/>
              </a:spcBef>
              <a:spcAft>
                <a:spcPts val="0"/>
              </a:spcAft>
              <a:buClr>
                <a:srgbClr val="000000"/>
              </a:buClr>
              <a:buSzPts val="1100"/>
              <a:buFont typeface="Arial"/>
              <a:buNone/>
            </a:pPr>
            <a:endParaRPr sz="1100" b="0" i="0" u="none" strike="noStrike" cap="none">
              <a:solidFill>
                <a:srgbClr val="000000"/>
              </a:solidFill>
              <a:highlight>
                <a:srgbClr val="FFFF00"/>
              </a:highlight>
              <a:latin typeface="Trebuchet MS"/>
              <a:ea typeface="Trebuchet MS"/>
              <a:cs typeface="Trebuchet MS"/>
              <a:sym typeface="Trebuchet MS"/>
            </a:endParaRPr>
          </a:p>
        </p:txBody>
      </p:sp>
      <p:sp>
        <p:nvSpPr>
          <p:cNvPr id="605" name="Google Shape;605;g15aab922d1d_0_5"/>
          <p:cNvSpPr txBox="1">
            <a:spLocks noGrp="1"/>
          </p:cNvSpPr>
          <p:nvPr>
            <p:ph type="body" idx="1"/>
          </p:nvPr>
        </p:nvSpPr>
        <p:spPr>
          <a:xfrm>
            <a:off x="628650" y="1173525"/>
            <a:ext cx="5075700" cy="3409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2000"/>
              <a:t>Here are the key overall points:</a:t>
            </a:r>
            <a:endParaRPr sz="2000"/>
          </a:p>
          <a:p>
            <a:pPr marL="457200" lvl="0" indent="-355600" algn="l" rtl="0">
              <a:lnSpc>
                <a:spcPct val="100000"/>
              </a:lnSpc>
              <a:spcBef>
                <a:spcPts val="1000"/>
              </a:spcBef>
              <a:spcAft>
                <a:spcPts val="0"/>
              </a:spcAft>
              <a:buSzPts val="2000"/>
              <a:buChar char="●"/>
            </a:pPr>
            <a:r>
              <a:rPr lang="en" sz="2000"/>
              <a:t>Required activities and </a:t>
            </a:r>
            <a:r>
              <a:rPr lang="en"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expectations </a:t>
            </a:r>
            <a:r>
              <a:rPr lang="en" sz="2000"/>
              <a:t>are </a:t>
            </a:r>
            <a:r>
              <a:rPr lang="en"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the same for Practice Year 2</a:t>
            </a:r>
            <a:r>
              <a:rPr lang="en" sz="2000"/>
              <a:t>.</a:t>
            </a:r>
            <a:endParaRPr sz="2000"/>
          </a:p>
          <a:p>
            <a:pPr marL="914400" lvl="1" indent="-279400" algn="l" rtl="0">
              <a:lnSpc>
                <a:spcPct val="100000"/>
              </a:lnSpc>
              <a:spcBef>
                <a:spcPts val="0"/>
              </a:spcBef>
              <a:spcAft>
                <a:spcPts val="0"/>
              </a:spcAft>
              <a:buSzPts val="800"/>
              <a:buChar char="○"/>
            </a:pPr>
            <a:endParaRPr sz="800"/>
          </a:p>
          <a:p>
            <a:pPr marL="457200" lvl="0" indent="-355600" algn="l" rtl="0">
              <a:lnSpc>
                <a:spcPct val="100000"/>
              </a:lnSpc>
              <a:spcBef>
                <a:spcPts val="0"/>
              </a:spcBef>
              <a:spcAft>
                <a:spcPts val="0"/>
              </a:spcAft>
              <a:buSzPts val="2000"/>
              <a:buChar char="●"/>
            </a:pPr>
            <a:r>
              <a:rPr lang="en" sz="2000"/>
              <a:t>We are on track for having nearly double the number of classrooms participating.</a:t>
            </a:r>
            <a:endParaRPr sz="2000"/>
          </a:p>
          <a:p>
            <a:pPr marL="914400" lvl="1" indent="-279400" algn="l" rtl="0">
              <a:lnSpc>
                <a:spcPct val="100000"/>
              </a:lnSpc>
              <a:spcBef>
                <a:spcPts val="0"/>
              </a:spcBef>
              <a:spcAft>
                <a:spcPts val="0"/>
              </a:spcAft>
              <a:buSzPts val="800"/>
              <a:buChar char="○"/>
            </a:pPr>
            <a:endParaRPr sz="800"/>
          </a:p>
          <a:p>
            <a:pPr marL="457200" lvl="0" indent="-355600" algn="l" rtl="0">
              <a:lnSpc>
                <a:spcPct val="100000"/>
              </a:lnSpc>
              <a:spcBef>
                <a:spcPts val="0"/>
              </a:spcBef>
              <a:spcAft>
                <a:spcPts val="0"/>
              </a:spcAft>
              <a:buSzPts val="2000"/>
              <a:buChar char="●"/>
            </a:pPr>
            <a:r>
              <a:rPr lang="en" sz="2000"/>
              <a:t>Ready Regions (not PDG Community Networks) are coordinating the implementation at the community level.</a:t>
            </a:r>
            <a:endParaRPr sz="2000"/>
          </a:p>
        </p:txBody>
      </p:sp>
      <p:pic>
        <p:nvPicPr>
          <p:cNvPr id="606" name="Google Shape;606;g15aab922d1d_0_5"/>
          <p:cNvPicPr preferRelativeResize="0"/>
          <p:nvPr/>
        </p:nvPicPr>
        <p:blipFill rotWithShape="1">
          <a:blip r:embed="rId3">
            <a:alphaModFix/>
          </a:blip>
          <a:srcRect/>
          <a:stretch/>
        </p:blipFill>
        <p:spPr>
          <a:xfrm>
            <a:off x="5704275" y="1557150"/>
            <a:ext cx="3266875" cy="1454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15aab922d1d_0_14"/>
          <p:cNvSpPr txBox="1">
            <a:spLocks noGrp="1"/>
          </p:cNvSpPr>
          <p:nvPr>
            <p:ph type="title"/>
          </p:nvPr>
        </p:nvSpPr>
        <p:spPr>
          <a:xfrm>
            <a:off x="691775" y="462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Practice Year 2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Enhancements </a:t>
            </a:r>
            <a:endParaRPr sz="3000"/>
          </a:p>
        </p:txBody>
      </p:sp>
      <p:grpSp>
        <p:nvGrpSpPr>
          <p:cNvPr id="612" name="Google Shape;612;g15aab922d1d_0_14"/>
          <p:cNvGrpSpPr/>
          <p:nvPr/>
        </p:nvGrpSpPr>
        <p:grpSpPr>
          <a:xfrm>
            <a:off x="1088604" y="3444959"/>
            <a:ext cx="6412578" cy="444340"/>
            <a:chOff x="1593000" y="2322568"/>
            <a:chExt cx="5957984" cy="643504"/>
          </a:xfrm>
        </p:grpSpPr>
        <p:sp>
          <p:nvSpPr>
            <p:cNvPr id="613" name="Google Shape;613;g15aab922d1d_0_14"/>
            <p:cNvSpPr/>
            <p:nvPr/>
          </p:nvSpPr>
          <p:spPr>
            <a:xfrm>
              <a:off x="4235684" y="2322572"/>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14" name="Google Shape;614;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15" name="Google Shape;615;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16" name="Google Shape;616;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PRACTICE RATINGS</a:t>
              </a:r>
              <a:endParaRPr sz="1200" b="0" i="0" u="none" strike="noStrike" cap="none">
                <a:solidFill>
                  <a:srgbClr val="FFFFFF"/>
                </a:solidFill>
                <a:latin typeface="Trebuchet MS"/>
                <a:ea typeface="Trebuchet MS"/>
                <a:cs typeface="Trebuchet MS"/>
                <a:sym typeface="Trebuchet MS"/>
              </a:endParaRPr>
            </a:p>
          </p:txBody>
        </p:sp>
        <p:sp>
          <p:nvSpPr>
            <p:cNvPr id="617" name="Google Shape;617;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18" name="Google Shape;618;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5</a:t>
              </a:r>
              <a:endParaRPr sz="2800" b="0" i="0" u="none" strike="noStrike" cap="none">
                <a:solidFill>
                  <a:srgbClr val="FFFFFF"/>
                </a:solidFill>
                <a:latin typeface="Trebuchet MS"/>
                <a:ea typeface="Trebuchet MS"/>
                <a:cs typeface="Trebuchet MS"/>
                <a:sym typeface="Trebuchet MS"/>
              </a:endParaRPr>
            </a:p>
          </p:txBody>
        </p:sp>
        <p:sp>
          <p:nvSpPr>
            <p:cNvPr id="619" name="Google Shape;619;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Pilot a Site Level Quality Profile</a:t>
              </a:r>
              <a:endParaRPr sz="1000" b="1" i="0" u="none" strike="noStrike" cap="none">
                <a:solidFill>
                  <a:srgbClr val="A72A1E"/>
                </a:solidFill>
                <a:latin typeface="Trebuchet MS"/>
                <a:ea typeface="Trebuchet MS"/>
                <a:cs typeface="Trebuchet MS"/>
                <a:sym typeface="Trebuchet MS"/>
              </a:endParaRPr>
            </a:p>
          </p:txBody>
        </p:sp>
      </p:grpSp>
      <p:grpSp>
        <p:nvGrpSpPr>
          <p:cNvPr id="620" name="Google Shape;620;g15aab922d1d_0_14"/>
          <p:cNvGrpSpPr/>
          <p:nvPr/>
        </p:nvGrpSpPr>
        <p:grpSpPr>
          <a:xfrm>
            <a:off x="1088604" y="2992804"/>
            <a:ext cx="6412578" cy="444342"/>
            <a:chOff x="1593000" y="2322568"/>
            <a:chExt cx="5957984" cy="643507"/>
          </a:xfrm>
        </p:grpSpPr>
        <p:sp>
          <p:nvSpPr>
            <p:cNvPr id="621" name="Google Shape;621;g15aab922d1d_0_14"/>
            <p:cNvSpPr/>
            <p:nvPr/>
          </p:nvSpPr>
          <p:spPr>
            <a:xfrm>
              <a:off x="4235684" y="2322575"/>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22" name="Google Shape;622;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23" name="Google Shape;623;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24" name="Google Shape;624;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IMPROVEMENT SUPPORT</a:t>
              </a:r>
              <a:endParaRPr sz="1200" b="0" i="0" u="none" strike="noStrike" cap="none">
                <a:solidFill>
                  <a:srgbClr val="FFFFFF"/>
                </a:solidFill>
                <a:latin typeface="Trebuchet MS"/>
                <a:ea typeface="Trebuchet MS"/>
                <a:cs typeface="Trebuchet MS"/>
                <a:sym typeface="Trebuchet MS"/>
              </a:endParaRPr>
            </a:p>
          </p:txBody>
        </p:sp>
        <p:sp>
          <p:nvSpPr>
            <p:cNvPr id="625" name="Google Shape;625;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26" name="Google Shape;626;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4</a:t>
              </a:r>
              <a:endParaRPr sz="2800" b="0" i="0" u="none" strike="noStrike" cap="none">
                <a:solidFill>
                  <a:srgbClr val="FFFFFF"/>
                </a:solidFill>
                <a:latin typeface="Trebuchet MS"/>
                <a:ea typeface="Trebuchet MS"/>
                <a:cs typeface="Trebuchet MS"/>
                <a:sym typeface="Trebuchet MS"/>
              </a:endParaRPr>
            </a:p>
          </p:txBody>
        </p:sp>
        <p:sp>
          <p:nvSpPr>
            <p:cNvPr id="627" name="Google Shape;627;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Prioritize VQB5 participants for Improvement Supports </a:t>
              </a:r>
              <a:endParaRPr sz="1000" b="1" i="0" u="none" strike="noStrike" cap="none">
                <a:solidFill>
                  <a:srgbClr val="A72A1E"/>
                </a:solidFill>
                <a:latin typeface="Trebuchet MS"/>
                <a:ea typeface="Trebuchet MS"/>
                <a:cs typeface="Trebuchet MS"/>
                <a:sym typeface="Trebuchet MS"/>
              </a:endParaRPr>
            </a:p>
          </p:txBody>
        </p:sp>
      </p:grpSp>
      <p:grpSp>
        <p:nvGrpSpPr>
          <p:cNvPr id="628" name="Google Shape;628;g15aab922d1d_0_14"/>
          <p:cNvGrpSpPr/>
          <p:nvPr/>
        </p:nvGrpSpPr>
        <p:grpSpPr>
          <a:xfrm>
            <a:off x="1088603" y="2540644"/>
            <a:ext cx="6412610" cy="444340"/>
            <a:chOff x="1593000" y="2322568"/>
            <a:chExt cx="5958014" cy="643504"/>
          </a:xfrm>
        </p:grpSpPr>
        <p:sp>
          <p:nvSpPr>
            <p:cNvPr id="629" name="Google Shape;629;g15aab922d1d_0_14"/>
            <p:cNvSpPr/>
            <p:nvPr/>
          </p:nvSpPr>
          <p:spPr>
            <a:xfrm>
              <a:off x="4223114" y="2322572"/>
              <a:ext cx="33279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0" name="Google Shape;630;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1" name="Google Shape;631;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2" name="Google Shape;632;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CURRICULUM</a:t>
              </a:r>
              <a:endParaRPr sz="1200" b="0" i="0" u="none" strike="noStrike" cap="none">
                <a:solidFill>
                  <a:srgbClr val="FFFFFF"/>
                </a:solidFill>
                <a:latin typeface="Trebuchet MS"/>
                <a:ea typeface="Trebuchet MS"/>
                <a:cs typeface="Trebuchet MS"/>
                <a:sym typeface="Trebuchet MS"/>
              </a:endParaRPr>
            </a:p>
          </p:txBody>
        </p:sp>
        <p:sp>
          <p:nvSpPr>
            <p:cNvPr id="633" name="Google Shape;633;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4" name="Google Shape;634;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3</a:t>
              </a:r>
              <a:endParaRPr sz="2800" b="0" i="0" u="none" strike="noStrike" cap="none">
                <a:solidFill>
                  <a:srgbClr val="FFFFFF"/>
                </a:solidFill>
                <a:latin typeface="Trebuchet MS"/>
                <a:ea typeface="Trebuchet MS"/>
                <a:cs typeface="Trebuchet MS"/>
                <a:sym typeface="Trebuchet MS"/>
              </a:endParaRPr>
            </a:p>
          </p:txBody>
        </p:sp>
        <p:sp>
          <p:nvSpPr>
            <p:cNvPr id="635" name="Google Shape;635;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support for accessing and using quality curriculum</a:t>
              </a:r>
              <a:endParaRPr sz="1000" b="1" i="0" u="none" strike="noStrike" cap="none">
                <a:solidFill>
                  <a:srgbClr val="A72A1E"/>
                </a:solidFill>
                <a:latin typeface="Trebuchet MS"/>
                <a:ea typeface="Trebuchet MS"/>
                <a:cs typeface="Trebuchet MS"/>
                <a:sym typeface="Trebuchet MS"/>
              </a:endParaRPr>
            </a:p>
          </p:txBody>
        </p:sp>
      </p:grpSp>
      <p:grpSp>
        <p:nvGrpSpPr>
          <p:cNvPr id="636" name="Google Shape;636;g15aab922d1d_0_14"/>
          <p:cNvGrpSpPr/>
          <p:nvPr/>
        </p:nvGrpSpPr>
        <p:grpSpPr>
          <a:xfrm>
            <a:off x="1088603" y="2088484"/>
            <a:ext cx="6412562" cy="444337"/>
            <a:chOff x="1593000" y="2322567"/>
            <a:chExt cx="5957969" cy="643500"/>
          </a:xfrm>
        </p:grpSpPr>
        <p:sp>
          <p:nvSpPr>
            <p:cNvPr id="637" name="Google Shape;637;g15aab922d1d_0_14"/>
            <p:cNvSpPr/>
            <p:nvPr/>
          </p:nvSpPr>
          <p:spPr>
            <a:xfrm>
              <a:off x="4241969" y="2322567"/>
              <a:ext cx="33090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8" name="Google Shape;638;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39" name="Google Shape;639;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40" name="Google Shape;640;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CLASS OBSERVATIONS</a:t>
              </a:r>
              <a:endParaRPr sz="1200" b="0" i="0" u="none" strike="noStrike" cap="none">
                <a:solidFill>
                  <a:srgbClr val="FFFFFF"/>
                </a:solidFill>
                <a:latin typeface="Trebuchet MS"/>
                <a:ea typeface="Trebuchet MS"/>
                <a:cs typeface="Trebuchet MS"/>
                <a:sym typeface="Trebuchet MS"/>
              </a:endParaRPr>
            </a:p>
          </p:txBody>
        </p:sp>
        <p:sp>
          <p:nvSpPr>
            <p:cNvPr id="641" name="Google Shape;641;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42" name="Google Shape;642;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2</a:t>
              </a:r>
              <a:endParaRPr sz="2800" b="0" i="0" u="none" strike="noStrike" cap="none">
                <a:solidFill>
                  <a:srgbClr val="FFFFFF"/>
                </a:solidFill>
                <a:latin typeface="Trebuchet MS"/>
                <a:ea typeface="Trebuchet MS"/>
                <a:cs typeface="Trebuchet MS"/>
                <a:sym typeface="Trebuchet MS"/>
              </a:endParaRPr>
            </a:p>
          </p:txBody>
        </p:sp>
        <p:sp>
          <p:nvSpPr>
            <p:cNvPr id="643" name="Google Shape;643;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Ensure educators receive consistent observations and supportive feedback</a:t>
              </a:r>
              <a:endParaRPr sz="1000" b="1" i="0" u="none" strike="noStrike" cap="none">
                <a:solidFill>
                  <a:srgbClr val="A72A1E"/>
                </a:solidFill>
                <a:latin typeface="Trebuchet MS"/>
                <a:ea typeface="Trebuchet MS"/>
                <a:cs typeface="Trebuchet MS"/>
                <a:sym typeface="Trebuchet MS"/>
              </a:endParaRPr>
            </a:p>
          </p:txBody>
        </p:sp>
      </p:grpSp>
      <p:grpSp>
        <p:nvGrpSpPr>
          <p:cNvPr id="644" name="Google Shape;644;g15aab922d1d_0_14"/>
          <p:cNvGrpSpPr/>
          <p:nvPr/>
        </p:nvGrpSpPr>
        <p:grpSpPr>
          <a:xfrm>
            <a:off x="1088604" y="1636323"/>
            <a:ext cx="6412748" cy="444344"/>
            <a:chOff x="1593000" y="2322568"/>
            <a:chExt cx="5958142" cy="643510"/>
          </a:xfrm>
        </p:grpSpPr>
        <p:sp>
          <p:nvSpPr>
            <p:cNvPr id="645" name="Google Shape;645;g15aab922d1d_0_14"/>
            <p:cNvSpPr/>
            <p:nvPr/>
          </p:nvSpPr>
          <p:spPr>
            <a:xfrm>
              <a:off x="4232542" y="2322578"/>
              <a:ext cx="33186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46" name="Google Shape;646;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47" name="Google Shape;647;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48" name="Google Shape;648;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PARTICIPATION</a:t>
              </a:r>
              <a:endParaRPr sz="1200" b="0" i="0" u="none" strike="noStrike" cap="none">
                <a:solidFill>
                  <a:srgbClr val="FFFFFF"/>
                </a:solidFill>
                <a:latin typeface="Trebuchet MS"/>
                <a:ea typeface="Trebuchet MS"/>
                <a:cs typeface="Trebuchet MS"/>
                <a:sym typeface="Trebuchet MS"/>
              </a:endParaRPr>
            </a:p>
          </p:txBody>
        </p:sp>
        <p:sp>
          <p:nvSpPr>
            <p:cNvPr id="649" name="Google Shape;649;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50" name="Google Shape;650;g15aab922d1d_0_14"/>
            <p:cNvSpPr/>
            <p:nvPr/>
          </p:nvSpPr>
          <p:spPr>
            <a:xfrm>
              <a:off x="1593000" y="2322575"/>
              <a:ext cx="690000" cy="642600"/>
            </a:xfrm>
            <a:prstGeom prst="rect">
              <a:avLst/>
            </a:prstGeom>
            <a:solidFill>
              <a:srgbClr val="52525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0" i="0" u="none" strike="noStrike" cap="none">
                  <a:solidFill>
                    <a:srgbClr val="FFFFFF"/>
                  </a:solidFill>
                  <a:latin typeface="Trebuchet MS"/>
                  <a:ea typeface="Trebuchet MS"/>
                  <a:cs typeface="Trebuchet MS"/>
                  <a:sym typeface="Trebuchet MS"/>
                </a:rPr>
                <a:t>1</a:t>
              </a:r>
              <a:endParaRPr sz="2600" b="0" i="0" u="none" strike="noStrike" cap="none">
                <a:solidFill>
                  <a:srgbClr val="FFFFFF"/>
                </a:solidFill>
                <a:latin typeface="Trebuchet MS"/>
                <a:ea typeface="Trebuchet MS"/>
                <a:cs typeface="Trebuchet MS"/>
                <a:sym typeface="Trebuchet MS"/>
              </a:endParaRPr>
            </a:p>
          </p:txBody>
        </p:sp>
        <p:sp>
          <p:nvSpPr>
            <p:cNvPr id="651" name="Google Shape;651;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Increase Participation of Publicly Funded programs</a:t>
              </a:r>
              <a:endParaRPr sz="1000" b="1" i="0" u="none" strike="noStrike" cap="none">
                <a:solidFill>
                  <a:srgbClr val="A72A1E"/>
                </a:solidFill>
                <a:latin typeface="Trebuchet MS"/>
                <a:ea typeface="Trebuchet MS"/>
                <a:cs typeface="Trebuchet MS"/>
                <a:sym typeface="Trebuchet MS"/>
              </a:endParaRPr>
            </a:p>
          </p:txBody>
        </p:sp>
      </p:grpSp>
      <p:grpSp>
        <p:nvGrpSpPr>
          <p:cNvPr id="652" name="Google Shape;652;g15aab922d1d_0_14"/>
          <p:cNvGrpSpPr/>
          <p:nvPr/>
        </p:nvGrpSpPr>
        <p:grpSpPr>
          <a:xfrm>
            <a:off x="1088603" y="3897114"/>
            <a:ext cx="6412628" cy="444337"/>
            <a:chOff x="1593000" y="2322561"/>
            <a:chExt cx="5958030" cy="643500"/>
          </a:xfrm>
        </p:grpSpPr>
        <p:sp>
          <p:nvSpPr>
            <p:cNvPr id="653" name="Google Shape;653;g15aab922d1d_0_14"/>
            <p:cNvSpPr/>
            <p:nvPr/>
          </p:nvSpPr>
          <p:spPr>
            <a:xfrm>
              <a:off x="4216830" y="2322561"/>
              <a:ext cx="33342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54" name="Google Shape;654;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55" name="Google Shape;655;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56" name="Google Shape;656;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LINKB5</a:t>
              </a:r>
              <a:endParaRPr sz="1200" b="0" i="0" u="none" strike="noStrike" cap="none">
                <a:solidFill>
                  <a:srgbClr val="FFFFFF"/>
                </a:solidFill>
                <a:latin typeface="Trebuchet MS"/>
                <a:ea typeface="Trebuchet MS"/>
                <a:cs typeface="Trebuchet MS"/>
                <a:sym typeface="Trebuchet MS"/>
              </a:endParaRPr>
            </a:p>
          </p:txBody>
        </p:sp>
        <p:sp>
          <p:nvSpPr>
            <p:cNvPr id="657" name="Google Shape;657;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58" name="Google Shape;658;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6</a:t>
              </a:r>
              <a:endParaRPr sz="2800" b="0" i="0" u="none" strike="noStrike" cap="none">
                <a:solidFill>
                  <a:srgbClr val="FFFFFF"/>
                </a:solidFill>
                <a:latin typeface="Trebuchet MS"/>
                <a:ea typeface="Trebuchet MS"/>
                <a:cs typeface="Trebuchet MS"/>
                <a:sym typeface="Trebuchet MS"/>
              </a:endParaRPr>
            </a:p>
          </p:txBody>
        </p:sp>
        <p:sp>
          <p:nvSpPr>
            <p:cNvPr id="659" name="Google Shape;659;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Improve LinkB5 user experience</a:t>
              </a:r>
              <a:endParaRPr sz="1000" b="1" i="0" u="none" strike="noStrike" cap="none">
                <a:solidFill>
                  <a:srgbClr val="A72A1E"/>
                </a:solidFill>
                <a:latin typeface="Trebuchet MS"/>
                <a:ea typeface="Trebuchet MS"/>
                <a:cs typeface="Trebuchet MS"/>
                <a:sym typeface="Trebuchet MS"/>
              </a:endParaRPr>
            </a:p>
          </p:txBody>
        </p:sp>
      </p:grpSp>
      <p:grpSp>
        <p:nvGrpSpPr>
          <p:cNvPr id="660" name="Google Shape;660;g15aab922d1d_0_14"/>
          <p:cNvGrpSpPr/>
          <p:nvPr/>
        </p:nvGrpSpPr>
        <p:grpSpPr>
          <a:xfrm>
            <a:off x="1088604" y="4349277"/>
            <a:ext cx="6412578" cy="444347"/>
            <a:chOff x="1593000" y="2322568"/>
            <a:chExt cx="5957984" cy="643515"/>
          </a:xfrm>
        </p:grpSpPr>
        <p:sp>
          <p:nvSpPr>
            <p:cNvPr id="661" name="Google Shape;661;g15aab922d1d_0_14"/>
            <p:cNvSpPr/>
            <p:nvPr/>
          </p:nvSpPr>
          <p:spPr>
            <a:xfrm>
              <a:off x="4235684" y="2322583"/>
              <a:ext cx="3315300" cy="6435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62" name="Google Shape;662;g15aab922d1d_0_14"/>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63" name="Google Shape;663;g15aab922d1d_0_14"/>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64" name="Google Shape;664;g15aab922d1d_0_1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Trebuchet MS"/>
                  <a:ea typeface="Trebuchet MS"/>
                  <a:cs typeface="Trebuchet MS"/>
                  <a:sym typeface="Trebuchet MS"/>
                </a:rPr>
                <a:t>APPEAL PROCESS</a:t>
              </a:r>
              <a:endParaRPr sz="1200" b="0" i="0" u="none" strike="noStrike" cap="none">
                <a:solidFill>
                  <a:srgbClr val="FFFFFF"/>
                </a:solidFill>
                <a:latin typeface="Trebuchet MS"/>
                <a:ea typeface="Trebuchet MS"/>
                <a:cs typeface="Trebuchet MS"/>
                <a:sym typeface="Trebuchet MS"/>
              </a:endParaRPr>
            </a:p>
          </p:txBody>
        </p:sp>
        <p:sp>
          <p:nvSpPr>
            <p:cNvPr id="665" name="Google Shape;665;g15aab922d1d_0_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Trebuchet MS"/>
                <a:ea typeface="Trebuchet MS"/>
                <a:cs typeface="Trebuchet MS"/>
                <a:sym typeface="Trebuchet MS"/>
              </a:endParaRPr>
            </a:p>
          </p:txBody>
        </p:sp>
        <p:sp>
          <p:nvSpPr>
            <p:cNvPr id="666" name="Google Shape;666;g15aab922d1d_0_14"/>
            <p:cNvSpPr/>
            <p:nvPr/>
          </p:nvSpPr>
          <p:spPr>
            <a:xfrm>
              <a:off x="1593000" y="2322575"/>
              <a:ext cx="690000" cy="6426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FFFFFF"/>
                  </a:solidFill>
                  <a:latin typeface="Trebuchet MS"/>
                  <a:ea typeface="Trebuchet MS"/>
                  <a:cs typeface="Trebuchet MS"/>
                  <a:sym typeface="Trebuchet MS"/>
                </a:rPr>
                <a:t>7</a:t>
              </a:r>
              <a:endParaRPr sz="2800" b="0" i="0" u="none" strike="noStrike" cap="none">
                <a:solidFill>
                  <a:srgbClr val="FFFFFF"/>
                </a:solidFill>
                <a:latin typeface="Trebuchet MS"/>
                <a:ea typeface="Trebuchet MS"/>
                <a:cs typeface="Trebuchet MS"/>
                <a:sym typeface="Trebuchet MS"/>
              </a:endParaRPr>
            </a:p>
          </p:txBody>
        </p:sp>
        <p:sp>
          <p:nvSpPr>
            <p:cNvPr id="667" name="Google Shape;667;g15aab922d1d_0_1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00000"/>
                </a:lnSpc>
                <a:spcBef>
                  <a:spcPts val="0"/>
                </a:spcBef>
                <a:spcAft>
                  <a:spcPts val="0"/>
                </a:spcAft>
                <a:buClr>
                  <a:srgbClr val="A72A1E"/>
                </a:buClr>
                <a:buSzPts val="1000"/>
                <a:buFont typeface="Trebuchet MS"/>
                <a:buChar char="●"/>
              </a:pPr>
              <a:r>
                <a:rPr lang="en" sz="1000" b="1" i="0" u="none" strike="noStrike" cap="none">
                  <a:solidFill>
                    <a:srgbClr val="A72A1E"/>
                  </a:solidFill>
                  <a:latin typeface="Trebuchet MS"/>
                  <a:ea typeface="Trebuchet MS"/>
                  <a:cs typeface="Trebuchet MS"/>
                  <a:sym typeface="Trebuchet MS"/>
                </a:rPr>
                <a:t>Develop a structured process to address unique situations</a:t>
              </a:r>
              <a:endParaRPr sz="1000" b="1" i="0" u="none" strike="noStrike" cap="none">
                <a:solidFill>
                  <a:srgbClr val="A72A1E"/>
                </a:solidFill>
                <a:latin typeface="Trebuchet MS"/>
                <a:ea typeface="Trebuchet MS"/>
                <a:cs typeface="Trebuchet MS"/>
                <a:sym typeface="Trebuchet MS"/>
              </a:endParaRPr>
            </a:p>
          </p:txBody>
        </p:sp>
      </p:grpSp>
      <p:sp>
        <p:nvSpPr>
          <p:cNvPr id="668" name="Google Shape;668;g15aab922d1d_0_14"/>
          <p:cNvSpPr txBox="1"/>
          <p:nvPr/>
        </p:nvSpPr>
        <p:spPr>
          <a:xfrm>
            <a:off x="628650" y="911525"/>
            <a:ext cx="8335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The enhancements, end</a:t>
            </a:r>
            <a:r>
              <a:rPr lang="en" sz="1500">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orsed by ECAC and approved by the BOE, help</a:t>
            </a:r>
            <a:r>
              <a:rPr lang="en" sz="1500" b="0" i="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ensure </a:t>
            </a:r>
            <a:r>
              <a:rPr lang="en" sz="1500">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more </a:t>
            </a:r>
            <a:r>
              <a:rPr lang="en" sz="1500" b="0" i="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children have access to quality teaching and learning experiences that meet their unique needs. </a:t>
            </a:r>
            <a:endParaRPr sz="1300" b="0" i="0" u="none" strike="noStrike" cap="none">
              <a:solidFill>
                <a:srgbClr val="000000"/>
              </a:solidFill>
              <a:latin typeface="Trebuchet MS"/>
              <a:ea typeface="Trebuchet MS"/>
              <a:cs typeface="Trebuchet MS"/>
              <a:sym typeface="Trebuchet MS"/>
            </a:endParaRPr>
          </a:p>
        </p:txBody>
      </p:sp>
      <p:sp>
        <p:nvSpPr>
          <p:cNvPr id="669" name="Google Shape;669;g15aab922d1d_0_14"/>
          <p:cNvSpPr txBox="1"/>
          <p:nvPr/>
        </p:nvSpPr>
        <p:spPr>
          <a:xfrm>
            <a:off x="515825" y="4745575"/>
            <a:ext cx="82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
          <p:cNvSpPr txBox="1">
            <a:spLocks noGrp="1"/>
          </p:cNvSpPr>
          <p:nvPr>
            <p:ph type="title"/>
          </p:nvPr>
        </p:nvSpPr>
        <p:spPr>
          <a:xfrm>
            <a:off x="628650" y="1976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Agenda</a:t>
            </a:r>
            <a:endParaRPr sz="3000"/>
          </a:p>
        </p:txBody>
      </p:sp>
      <p:sp>
        <p:nvSpPr>
          <p:cNvPr id="467" name="Google Shape;467;p3"/>
          <p:cNvSpPr txBox="1">
            <a:spLocks noGrp="1"/>
          </p:cNvSpPr>
          <p:nvPr>
            <p:ph type="body" idx="1"/>
          </p:nvPr>
        </p:nvSpPr>
        <p:spPr>
          <a:xfrm>
            <a:off x="706600" y="1216826"/>
            <a:ext cx="7886700" cy="3958200"/>
          </a:xfrm>
          <a:prstGeom prst="rect">
            <a:avLst/>
          </a:prstGeom>
          <a:noFill/>
          <a:ln>
            <a:noFill/>
          </a:ln>
        </p:spPr>
        <p:txBody>
          <a:bodyPr spcFirstLastPara="1" wrap="square" lIns="114300" tIns="34275" rIns="68575" bIns="34275" anchor="t" anchorCtr="0">
            <a:noAutofit/>
          </a:bodyPr>
          <a:lstStyle/>
          <a:p>
            <a:pPr marL="539750" lvl="0" indent="-438150" algn="l" rtl="0">
              <a:lnSpc>
                <a:spcPct val="150000"/>
              </a:lnSpc>
              <a:spcBef>
                <a:spcPts val="1000"/>
              </a:spcBef>
              <a:spcAft>
                <a:spcPts val="0"/>
              </a:spcAft>
              <a:buSzPts val="2000"/>
              <a:buFont typeface="Trebuchet MS"/>
              <a:buAutoNum type="romanUcPeriod"/>
            </a:pPr>
            <a:r>
              <a:rPr lang="en" sz="2000"/>
              <a:t>Update on VQB5 Practice Years </a:t>
            </a:r>
            <a:endParaRPr sz="2000"/>
          </a:p>
          <a:p>
            <a:pPr marL="539750" lvl="0" indent="-438150" algn="l" rtl="0">
              <a:lnSpc>
                <a:spcPct val="150000"/>
              </a:lnSpc>
              <a:spcBef>
                <a:spcPts val="1000"/>
              </a:spcBef>
              <a:spcAft>
                <a:spcPts val="0"/>
              </a:spcAft>
              <a:buSzPts val="2000"/>
              <a:buFont typeface="Trebuchet MS"/>
              <a:buAutoNum type="romanUcPeriod"/>
            </a:pPr>
            <a:r>
              <a:rPr lang="en" sz="2000"/>
              <a:t>Update on Licensing Regulations and Workgroup</a:t>
            </a:r>
            <a:endParaRPr sz="2000"/>
          </a:p>
          <a:p>
            <a:pPr marL="539750" lvl="0" indent="-438150" algn="l" rtl="0">
              <a:lnSpc>
                <a:spcPct val="150000"/>
              </a:lnSpc>
              <a:spcBef>
                <a:spcPts val="1000"/>
              </a:spcBef>
              <a:spcAft>
                <a:spcPts val="0"/>
              </a:spcAft>
              <a:buSzPts val="2000"/>
              <a:buFont typeface="Trebuchet MS"/>
              <a:buAutoNum type="romanUcPeriod"/>
            </a:pPr>
            <a:r>
              <a:rPr lang="en" sz="2000"/>
              <a:t>Update on Improvements to the Child Care Subsidy Program</a:t>
            </a:r>
            <a:endParaRPr sz="2000"/>
          </a:p>
          <a:p>
            <a:pPr marL="539750" lvl="0" indent="-438150" algn="l" rtl="0">
              <a:lnSpc>
                <a:spcPct val="150000"/>
              </a:lnSpc>
              <a:spcBef>
                <a:spcPts val="1000"/>
              </a:spcBef>
              <a:spcAft>
                <a:spcPts val="0"/>
              </a:spcAft>
              <a:buSzPts val="2000"/>
              <a:buAutoNum type="romanUcPeriod"/>
            </a:pPr>
            <a:r>
              <a:rPr lang="en"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Update on Preschool Development Grant Birth-to-Five Opportunity</a:t>
            </a:r>
            <a:endParaRPr sz="2000"/>
          </a:p>
          <a:p>
            <a:pPr marL="457200" lvl="0" indent="-355600" algn="l" rtl="0">
              <a:spcBef>
                <a:spcPts val="1000"/>
              </a:spcBef>
              <a:spcAft>
                <a:spcPts val="0"/>
              </a:spcAft>
              <a:buSzPts val="2000"/>
              <a:buAutoNum type="romanUcPeriod"/>
            </a:pPr>
            <a:r>
              <a:rPr lang="en" sz="2000"/>
              <a:t>Update on Virginia Child Care Provider Survey Opportunity</a:t>
            </a:r>
            <a:endParaRPr sz="2000"/>
          </a:p>
          <a:p>
            <a:pPr marL="0" lvl="0" indent="0" algn="l" rtl="0">
              <a:lnSpc>
                <a:spcPct val="100000"/>
              </a:lnSpc>
              <a:spcBef>
                <a:spcPts val="1000"/>
              </a:spcBef>
              <a:spcAft>
                <a:spcPts val="600"/>
              </a:spcAft>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15aab922d1d_0_1298"/>
          <p:cNvSpPr txBox="1">
            <a:spLocks noGrp="1"/>
          </p:cNvSpPr>
          <p:nvPr>
            <p:ph type="title"/>
          </p:nvPr>
        </p:nvSpPr>
        <p:spPr>
          <a:xfrm>
            <a:off x="628650" y="16636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VQB5 Activities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Timeline </a:t>
            </a:r>
            <a:r>
              <a:rPr lang="en" sz="3000"/>
              <a:t>(2022-2023) </a:t>
            </a:r>
            <a:endParaRPr sz="3000"/>
          </a:p>
        </p:txBody>
      </p:sp>
      <p:sp>
        <p:nvSpPr>
          <p:cNvPr id="675" name="Google Shape;675;g15aab922d1d_0_1298"/>
          <p:cNvSpPr txBox="1">
            <a:spLocks noGrp="1"/>
          </p:cNvSpPr>
          <p:nvPr>
            <p:ph type="body" idx="1"/>
          </p:nvPr>
        </p:nvSpPr>
        <p:spPr>
          <a:xfrm>
            <a:off x="489025" y="9400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1600"/>
              <a:t>All programs that completed registration by Sept. 16th, 2022 will complete the following activities during Practice Year 2.</a:t>
            </a:r>
            <a:endParaRPr sz="1600"/>
          </a:p>
        </p:txBody>
      </p:sp>
      <p:graphicFrame>
        <p:nvGraphicFramePr>
          <p:cNvPr id="676" name="Google Shape;676;g15aab922d1d_0_1298"/>
          <p:cNvGraphicFramePr/>
          <p:nvPr/>
        </p:nvGraphicFramePr>
        <p:xfrm>
          <a:off x="628649" y="1627620"/>
          <a:ext cx="3000000" cy="3000000"/>
        </p:xfrm>
        <a:graphic>
          <a:graphicData uri="http://schemas.openxmlformats.org/drawingml/2006/table">
            <a:tbl>
              <a:tblPr>
                <a:noFill/>
                <a:tableStyleId>{F4C9A38B-538B-4914-BD2E-D31110F9D2EE}</a:tableStyleId>
              </a:tblPr>
              <a:tblGrid>
                <a:gridCol w="1971900">
                  <a:extLst>
                    <a:ext uri="{9D8B030D-6E8A-4147-A177-3AD203B41FA5}">
                      <a16:colId xmlns:a16="http://schemas.microsoft.com/office/drawing/2014/main" val="20000"/>
                    </a:ext>
                  </a:extLst>
                </a:gridCol>
                <a:gridCol w="2033125">
                  <a:extLst>
                    <a:ext uri="{9D8B030D-6E8A-4147-A177-3AD203B41FA5}">
                      <a16:colId xmlns:a16="http://schemas.microsoft.com/office/drawing/2014/main" val="20001"/>
                    </a:ext>
                  </a:extLst>
                </a:gridCol>
                <a:gridCol w="2150400">
                  <a:extLst>
                    <a:ext uri="{9D8B030D-6E8A-4147-A177-3AD203B41FA5}">
                      <a16:colId xmlns:a16="http://schemas.microsoft.com/office/drawing/2014/main" val="20002"/>
                    </a:ext>
                  </a:extLst>
                </a:gridCol>
                <a:gridCol w="2051800">
                  <a:extLst>
                    <a:ext uri="{9D8B030D-6E8A-4147-A177-3AD203B41FA5}">
                      <a16:colId xmlns:a16="http://schemas.microsoft.com/office/drawing/2014/main" val="20003"/>
                    </a:ext>
                  </a:extLst>
                </a:gridCol>
              </a:tblGrid>
              <a:tr h="450025">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Summer 2022 </a:t>
                      </a:r>
                      <a:endParaRPr sz="12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Fall 2022 </a:t>
                      </a:r>
                      <a:endParaRPr sz="12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Winter 2023</a:t>
                      </a:r>
                      <a:endParaRPr sz="1500" b="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u="none" strike="noStrike" cap="none">
                          <a:latin typeface="Trebuchet MS"/>
                          <a:ea typeface="Trebuchet MS"/>
                          <a:cs typeface="Trebuchet MS"/>
                          <a:sym typeface="Trebuchet MS"/>
                        </a:rPr>
                        <a:t>Spring 2023 </a:t>
                      </a:r>
                      <a:endParaRPr sz="1200" b="1" i="1"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extLst>
                  <a:ext uri="{0D108BD9-81ED-4DB2-BD59-A6C34878D82A}">
                    <a16:rowId xmlns:a16="http://schemas.microsoft.com/office/drawing/2014/main" val="10000"/>
                  </a:ext>
                </a:extLst>
              </a:tr>
              <a:tr h="18874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Program registration and preparation for fall CLASS observations</a:t>
                      </a: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b="1">
                          <a:solidFill>
                            <a:schemeClr val="accent2"/>
                          </a:solidFill>
                          <a:latin typeface="Trebuchet MS"/>
                          <a:ea typeface="Trebuchet MS"/>
                          <a:cs typeface="Trebuchet MS"/>
                          <a:sym typeface="Trebuchet MS"/>
                        </a:rPr>
                        <a:t>(Registration closed 9/16/22)</a:t>
                      </a:r>
                      <a:endParaRPr b="1">
                        <a:solidFill>
                          <a:schemeClr val="accent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Local </a:t>
                      </a:r>
                      <a:r>
                        <a:rPr lang="en" sz="1400" b="1" u="none" strike="noStrike" cap="none">
                          <a:latin typeface="Trebuchet MS"/>
                          <a:ea typeface="Trebuchet MS"/>
                          <a:cs typeface="Trebuchet MS"/>
                          <a:sym typeface="Trebuchet MS"/>
                        </a:rPr>
                        <a:t>CLASS </a:t>
                      </a:r>
                      <a:r>
                        <a:rPr lang="en" sz="1400" u="none" strike="noStrike" cap="none">
                          <a:latin typeface="Trebuchet MS"/>
                          <a:ea typeface="Trebuchet MS"/>
                          <a:cs typeface="Trebuchet MS"/>
                          <a:sym typeface="Trebuchet MS"/>
                        </a:rPr>
                        <a:t>observations and </a:t>
                      </a:r>
                      <a:r>
                        <a:rPr lang="en" sz="1400" b="1" u="none" strike="noStrike" cap="none">
                          <a:latin typeface="Trebuchet MS"/>
                          <a:ea typeface="Trebuchet MS"/>
                          <a:cs typeface="Trebuchet MS"/>
                          <a:sym typeface="Trebuchet MS"/>
                        </a:rPr>
                        <a:t>curriculum </a:t>
                      </a:r>
                      <a:r>
                        <a:rPr lang="en" sz="1400" u="none" strike="noStrike" cap="none">
                          <a:latin typeface="Trebuchet MS"/>
                          <a:ea typeface="Trebuchet MS"/>
                          <a:cs typeface="Trebuchet MS"/>
                          <a:sym typeface="Trebuchet MS"/>
                        </a:rPr>
                        <a:t>use information for every classroom entered in LinkB5.</a:t>
                      </a: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 </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Programs use information from fall to engage in professional development based on program and classroom needs. </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3F3F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Trebuchet MS"/>
                          <a:ea typeface="Trebuchet MS"/>
                          <a:cs typeface="Trebuchet MS"/>
                          <a:sym typeface="Trebuchet MS"/>
                        </a:rPr>
                        <a:t>Local </a:t>
                      </a:r>
                      <a:r>
                        <a:rPr lang="en" sz="1400" b="1" u="none" strike="noStrike" cap="none">
                          <a:latin typeface="Trebuchet MS"/>
                          <a:ea typeface="Trebuchet MS"/>
                          <a:cs typeface="Trebuchet MS"/>
                          <a:sym typeface="Trebuchet MS"/>
                        </a:rPr>
                        <a:t>CLASS </a:t>
                      </a:r>
                      <a:r>
                        <a:rPr lang="en" sz="1400" u="none" strike="noStrike" cap="none">
                          <a:latin typeface="Trebuchet MS"/>
                          <a:ea typeface="Trebuchet MS"/>
                          <a:cs typeface="Trebuchet MS"/>
                          <a:sym typeface="Trebuchet MS"/>
                        </a:rPr>
                        <a:t>observations and </a:t>
                      </a:r>
                      <a:r>
                        <a:rPr lang="en" sz="1400" b="1" u="none" strike="noStrike" cap="none">
                          <a:latin typeface="Trebuchet MS"/>
                          <a:ea typeface="Trebuchet MS"/>
                          <a:cs typeface="Trebuchet MS"/>
                          <a:sym typeface="Trebuchet MS"/>
                        </a:rPr>
                        <a:t>curriculum </a:t>
                      </a:r>
                      <a:r>
                        <a:rPr lang="en" sz="1400" u="none" strike="noStrike" cap="none">
                          <a:latin typeface="Trebuchet MS"/>
                          <a:ea typeface="Trebuchet MS"/>
                          <a:cs typeface="Trebuchet MS"/>
                          <a:sym typeface="Trebuchet MS"/>
                        </a:rPr>
                        <a:t>use information updated (if needed) for every classroom entered in LinkB5.</a:t>
                      </a:r>
                      <a:endParaRPr sz="1400" u="none" strike="noStrike" cap="none">
                        <a:latin typeface="Trebuchet MS"/>
                        <a:ea typeface="Trebuchet MS"/>
                        <a:cs typeface="Trebuchet MS"/>
                        <a:sym typeface="Trebuchet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5D0D0"/>
                    </a:solidFill>
                  </a:tcPr>
                </a:tc>
                <a:extLst>
                  <a:ext uri="{0D108BD9-81ED-4DB2-BD59-A6C34878D82A}">
                    <a16:rowId xmlns:a16="http://schemas.microsoft.com/office/drawing/2014/main" val="10001"/>
                  </a:ext>
                </a:extLst>
              </a:tr>
            </a:tbl>
          </a:graphicData>
        </a:graphic>
      </p:graphicFrame>
      <p:sp>
        <p:nvSpPr>
          <p:cNvPr id="677" name="Google Shape;677;g15aab922d1d_0_1298"/>
          <p:cNvSpPr txBox="1"/>
          <p:nvPr/>
        </p:nvSpPr>
        <p:spPr>
          <a:xfrm>
            <a:off x="610375" y="4434125"/>
            <a:ext cx="7417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a:solidFill>
                  <a:schemeClr val="dk1"/>
                </a:solidFill>
                <a:latin typeface="Trebuchet MS"/>
                <a:ea typeface="Trebuchet MS"/>
                <a:cs typeface="Trebuchet MS"/>
                <a:sym typeface="Trebuchet MS"/>
              </a:rPr>
              <a:t>Every site will also have at least one external observation between Oct-June, </a:t>
            </a:r>
            <a:r>
              <a:rPr lang="en" sz="1300" i="0" u="none" strike="noStrike" cap="none">
                <a:solidFill>
                  <a:schemeClr val="dk1"/>
                </a:solidFill>
                <a:latin typeface="Trebuchet MS"/>
                <a:ea typeface="Trebuchet MS"/>
                <a:cs typeface="Trebuchet MS"/>
                <a:sym typeface="Trebuchet MS"/>
              </a:rPr>
              <a:t>as a secondary method to gather information, support local o</a:t>
            </a:r>
            <a:r>
              <a:rPr lang="en" sz="1300">
                <a:solidFill>
                  <a:schemeClr val="dk1"/>
                </a:solidFill>
                <a:latin typeface="Trebuchet MS"/>
                <a:ea typeface="Trebuchet MS"/>
                <a:cs typeface="Trebuchet MS"/>
                <a:sym typeface="Trebuchet MS"/>
              </a:rPr>
              <a:t>bservers,</a:t>
            </a:r>
            <a:r>
              <a:rPr lang="en" sz="1300" i="0" u="none" strike="noStrike" cap="none">
                <a:solidFill>
                  <a:schemeClr val="dk1"/>
                </a:solidFill>
                <a:latin typeface="Trebuchet MS"/>
                <a:ea typeface="Trebuchet MS"/>
                <a:cs typeface="Trebuchet MS"/>
                <a:sym typeface="Trebuchet MS"/>
              </a:rPr>
              <a:t> and provide additional feedback. </a:t>
            </a:r>
            <a:r>
              <a:rPr lang="en" sz="1500" i="0" u="none" strike="noStrike" cap="none">
                <a:solidFill>
                  <a:srgbClr val="000000"/>
                </a:solidFill>
                <a:latin typeface="Trebuchet MS"/>
                <a:ea typeface="Trebuchet MS"/>
                <a:cs typeface="Trebuchet MS"/>
                <a:sym typeface="Trebuchet MS"/>
              </a:rPr>
              <a:t> </a:t>
            </a:r>
            <a:endParaRPr sz="1500" i="0" u="none" strike="noStrike" cap="none">
              <a:solidFill>
                <a:srgbClr val="000000"/>
              </a:solidFill>
              <a:latin typeface="Trebuchet MS"/>
              <a:ea typeface="Trebuchet MS"/>
              <a:cs typeface="Trebuchet MS"/>
              <a:sym typeface="Trebuchet MS"/>
            </a:endParaRPr>
          </a:p>
        </p:txBody>
      </p:sp>
      <p:sp>
        <p:nvSpPr>
          <p:cNvPr id="678" name="Google Shape;678;g15aab922d1d_0_1298"/>
          <p:cNvSpPr/>
          <p:nvPr/>
        </p:nvSpPr>
        <p:spPr>
          <a:xfrm>
            <a:off x="2828100" y="3751993"/>
            <a:ext cx="6007800" cy="679200"/>
          </a:xfrm>
          <a:prstGeom prst="lef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Measurement, Feedback and Support for Every Classroom</a:t>
            </a:r>
            <a:endParaRPr sz="1200" b="1" i="0" u="none" strike="noStrike" cap="none">
              <a:solidFill>
                <a:schemeClr val="lt1"/>
              </a:solidFill>
              <a:latin typeface="Trebuchet MS"/>
              <a:ea typeface="Trebuchet MS"/>
              <a:cs typeface="Trebuchet MS"/>
              <a:sym typeface="Trebuchet MS"/>
            </a:endParaRPr>
          </a:p>
        </p:txBody>
      </p:sp>
      <p:sp>
        <p:nvSpPr>
          <p:cNvPr id="679" name="Google Shape;679;g15aab922d1d_0_1298"/>
          <p:cNvSpPr/>
          <p:nvPr/>
        </p:nvSpPr>
        <p:spPr>
          <a:xfrm>
            <a:off x="610385" y="3752794"/>
            <a:ext cx="2235900" cy="679200"/>
          </a:xfrm>
          <a:prstGeom prst="left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Reflect and Prepare</a:t>
            </a:r>
            <a:endParaRPr sz="12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1007d2e1088_0_256"/>
          <p:cNvSpPr txBox="1">
            <a:spLocks noGrp="1"/>
          </p:cNvSpPr>
          <p:nvPr>
            <p:ph type="title"/>
          </p:nvPr>
        </p:nvSpPr>
        <p:spPr>
          <a:xfrm>
            <a:off x="628638" y="1419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1000"/>
              </a:spcAft>
              <a:buSzPts val="3800"/>
              <a:buNone/>
            </a:pPr>
            <a:r>
              <a:rPr lang="en" sz="3500" b="1"/>
              <a:t>Update on Licensing Regulations</a:t>
            </a:r>
            <a:endParaRPr sz="35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15734264e9f_3_18"/>
          <p:cNvSpPr txBox="1">
            <a:spLocks noGrp="1"/>
          </p:cNvSpPr>
          <p:nvPr>
            <p:ph type="title"/>
          </p:nvPr>
        </p:nvSpPr>
        <p:spPr>
          <a:xfrm>
            <a:off x="471505" y="205375"/>
            <a:ext cx="8222400" cy="745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100"/>
              <a:buNone/>
            </a:pPr>
            <a:r>
              <a:rPr lang="en" sz="3000"/>
              <a:t>Status of Pending Regulatory Action</a:t>
            </a:r>
            <a:endParaRPr sz="3000"/>
          </a:p>
        </p:txBody>
      </p:sp>
      <p:sp>
        <p:nvSpPr>
          <p:cNvPr id="690" name="Google Shape;690;g15734264e9f_3_18"/>
          <p:cNvSpPr txBox="1">
            <a:spLocks noGrp="1"/>
          </p:cNvSpPr>
          <p:nvPr>
            <p:ph type="body" idx="1"/>
          </p:nvPr>
        </p:nvSpPr>
        <p:spPr>
          <a:xfrm>
            <a:off x="628650" y="1122207"/>
            <a:ext cx="82224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100"/>
              <a:buNone/>
            </a:pPr>
            <a:r>
              <a:rPr lang="en" sz="1800"/>
              <a:t>This section provides an update on the regulatory action initiated for </a:t>
            </a: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General Procedures and Information for Licensure (8VAC20-821) </a:t>
            </a:r>
            <a:endParaRPr sz="1800"/>
          </a:p>
          <a:p>
            <a:pPr marL="0" lvl="0" indent="0" algn="l" rtl="0">
              <a:lnSpc>
                <a:spcPct val="100000"/>
              </a:lnSpc>
              <a:spcBef>
                <a:spcPts val="800"/>
              </a:spcBef>
              <a:spcAft>
                <a:spcPts val="0"/>
              </a:spcAft>
              <a:buSzPts val="1100"/>
              <a:buNone/>
            </a:pPr>
            <a:r>
              <a:rPr lang="en" sz="1800"/>
              <a:t>A regulatory action to repeal the current 8VAC20-820 and create a new 8VAC20-821 with background check requirements for child care providers merged into the new regulation was accepted by the Board on first review on September 15, 2022. </a:t>
            </a:r>
            <a:endParaRPr/>
          </a:p>
          <a:p>
            <a:pPr marL="279400" lvl="0" indent="-285750" algn="l" rtl="0">
              <a:lnSpc>
                <a:spcPct val="100000"/>
              </a:lnSpc>
              <a:spcBef>
                <a:spcPts val="800"/>
              </a:spcBef>
              <a:spcAft>
                <a:spcPts val="0"/>
              </a:spcAft>
              <a:buSzPts val="1100"/>
              <a:buChar char="•"/>
            </a:pPr>
            <a:r>
              <a:rPr lang="en" sz="1800"/>
              <a:t>The Board members will review the materials presented in depth and the Board members will vote on the regulatory action on final review. </a:t>
            </a:r>
            <a:endParaRPr/>
          </a:p>
          <a:p>
            <a:pPr marL="279400" lvl="0" indent="-285750" algn="l" rtl="0">
              <a:lnSpc>
                <a:spcPct val="100000"/>
              </a:lnSpc>
              <a:spcBef>
                <a:spcPts val="800"/>
              </a:spcBef>
              <a:spcAft>
                <a:spcPts val="0"/>
              </a:spcAft>
              <a:buSzPts val="1100"/>
              <a:buChar char="•"/>
            </a:pPr>
            <a:r>
              <a:rPr lang="en" sz="1800"/>
              <a:t>If the Board approves, the regulation will move to the ‘proposed’ stage in the regulatory process. </a:t>
            </a:r>
            <a:endParaRPr/>
          </a:p>
          <a:p>
            <a:pPr marL="457200" lvl="0" indent="0" algn="l" rtl="0">
              <a:lnSpc>
                <a:spcPct val="100000"/>
              </a:lnSpc>
              <a:spcBef>
                <a:spcPts val="1000"/>
              </a:spcBef>
              <a:spcAft>
                <a:spcPts val="1000"/>
              </a:spcAft>
              <a:buSzPts val="1100"/>
              <a:buNone/>
            </a:pP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g15734264e9f_3_23"/>
          <p:cNvSpPr txBox="1">
            <a:spLocks noGrp="1"/>
          </p:cNvSpPr>
          <p:nvPr>
            <p:ph type="title"/>
          </p:nvPr>
        </p:nvSpPr>
        <p:spPr>
          <a:xfrm>
            <a:off x="471488" y="205382"/>
            <a:ext cx="5915100" cy="745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100"/>
              <a:buNone/>
            </a:pPr>
            <a:r>
              <a:rPr lang="en" sz="3000"/>
              <a:t>Next Steps</a:t>
            </a:r>
            <a:endParaRPr sz="3000"/>
          </a:p>
        </p:txBody>
      </p:sp>
      <p:sp>
        <p:nvSpPr>
          <p:cNvPr id="696" name="Google Shape;696;g15734264e9f_3_23"/>
          <p:cNvSpPr txBox="1">
            <a:spLocks noGrp="1"/>
          </p:cNvSpPr>
          <p:nvPr>
            <p:ph type="body" idx="1"/>
          </p:nvPr>
        </p:nvSpPr>
        <p:spPr>
          <a:xfrm>
            <a:off x="628650" y="1268343"/>
            <a:ext cx="8222400" cy="3263400"/>
          </a:xfrm>
          <a:prstGeom prst="rect">
            <a:avLst/>
          </a:prstGeom>
          <a:noFill/>
          <a:ln>
            <a:noFill/>
          </a:ln>
        </p:spPr>
        <p:txBody>
          <a:bodyPr spcFirstLastPara="1" wrap="square" lIns="68575" tIns="34275" rIns="68575" bIns="34275" anchor="t" anchorCtr="0">
            <a:noAutofit/>
          </a:bodyPr>
          <a:lstStyle/>
          <a:p>
            <a:pPr marL="279400" lvl="0" indent="-330200" algn="l" rtl="0">
              <a:lnSpc>
                <a:spcPct val="100000"/>
              </a:lnSpc>
              <a:spcBef>
                <a:spcPts val="800"/>
              </a:spcBef>
              <a:spcAft>
                <a:spcPts val="0"/>
              </a:spcAft>
              <a:buSzPts val="1800"/>
              <a:buChar char="•"/>
            </a:pPr>
            <a:r>
              <a:rPr lang="en" sz="1800"/>
              <a:t>If the Board approves, the proposed regulation will continue in the review process ending with a review by the Governor’s office. If approved by the Governor, the proposed regulatory text and a document explaining the basis, purpose, substance and issues of the regulatory action will be posted to the Virginia Regulatory Town Hall and a 60 day public comment period will open.</a:t>
            </a:r>
            <a:endParaRPr sz="1800"/>
          </a:p>
          <a:p>
            <a:pPr marL="279400" lvl="0" indent="-330200" algn="l" rtl="0">
              <a:lnSpc>
                <a:spcPct val="100000"/>
              </a:lnSpc>
              <a:spcBef>
                <a:spcPts val="800"/>
              </a:spcBef>
              <a:spcAft>
                <a:spcPts val="0"/>
              </a:spcAft>
              <a:buSzPts val="1800"/>
              <a:buChar char="•"/>
            </a:pPr>
            <a:r>
              <a:rPr lang="en" sz="1800"/>
              <a:t>VDOE will make changes to the proposed regulation based on comments received during the public comment period.</a:t>
            </a:r>
            <a:endParaRPr sz="1800"/>
          </a:p>
          <a:p>
            <a:pPr marL="279400" lvl="0" indent="-330200" algn="l" rtl="0">
              <a:lnSpc>
                <a:spcPct val="100000"/>
              </a:lnSpc>
              <a:spcBef>
                <a:spcPts val="800"/>
              </a:spcBef>
              <a:spcAft>
                <a:spcPts val="0"/>
              </a:spcAft>
              <a:buSzPts val="1800"/>
              <a:buChar char="•"/>
            </a:pPr>
            <a:r>
              <a:rPr lang="en" sz="1800"/>
              <a:t>A final regulation will be prepared for approval. </a:t>
            </a:r>
            <a:endParaRPr sz="1800"/>
          </a:p>
          <a:p>
            <a:pPr marL="0" lvl="0" indent="0" algn="l" rtl="0">
              <a:lnSpc>
                <a:spcPct val="100000"/>
              </a:lnSpc>
              <a:spcBef>
                <a:spcPts val="800"/>
              </a:spcBef>
              <a:spcAft>
                <a:spcPts val="0"/>
              </a:spcAft>
              <a:buSzPts val="1100"/>
              <a:buNone/>
            </a:pPr>
            <a:endParaRPr sz="1800"/>
          </a:p>
          <a:p>
            <a:pPr marL="457200" lvl="0" indent="0" algn="l" rtl="0">
              <a:lnSpc>
                <a:spcPct val="100000"/>
              </a:lnSpc>
              <a:spcBef>
                <a:spcPts val="1000"/>
              </a:spcBef>
              <a:spcAft>
                <a:spcPts val="1000"/>
              </a:spcAft>
              <a:buSzPts val="1100"/>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5734264e9f_3_28"/>
          <p:cNvSpPr txBox="1">
            <a:spLocks noGrp="1"/>
          </p:cNvSpPr>
          <p:nvPr>
            <p:ph type="title"/>
          </p:nvPr>
        </p:nvSpPr>
        <p:spPr>
          <a:xfrm>
            <a:off x="514850" y="263725"/>
            <a:ext cx="9016200" cy="745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100"/>
              <a:buNone/>
            </a:pPr>
            <a:r>
              <a:rPr lang="en" sz="3000"/>
              <a:t>Health and Safety Regulation Workgroup Update</a:t>
            </a:r>
            <a:endParaRPr sz="3000"/>
          </a:p>
        </p:txBody>
      </p:sp>
      <p:sp>
        <p:nvSpPr>
          <p:cNvPr id="702" name="Google Shape;702;g15734264e9f_3_28"/>
          <p:cNvSpPr txBox="1">
            <a:spLocks noGrp="1"/>
          </p:cNvSpPr>
          <p:nvPr>
            <p:ph type="body" idx="1"/>
          </p:nvPr>
        </p:nvSpPr>
        <p:spPr>
          <a:xfrm>
            <a:off x="628650" y="998350"/>
            <a:ext cx="8222400" cy="4297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100"/>
              <a:buNone/>
            </a:pPr>
            <a:r>
              <a:rPr lang="en" sz="1600"/>
              <a:t>Here is a progress update on the comprehensive review of Standards for Licensed Child Day Centers (8VAC20-780) which will repeal the current regulation and establish a new regulation (8VAC20-781). </a:t>
            </a:r>
            <a:endParaRPr sz="1600"/>
          </a:p>
          <a:p>
            <a:pPr marL="279400" lvl="0" indent="-317500" algn="l" rtl="0">
              <a:lnSpc>
                <a:spcPct val="100000"/>
              </a:lnSpc>
              <a:spcBef>
                <a:spcPts val="800"/>
              </a:spcBef>
              <a:spcAft>
                <a:spcPts val="0"/>
              </a:spcAft>
              <a:buSzPts val="1600"/>
              <a:buChar char="•"/>
            </a:pPr>
            <a:r>
              <a:rPr lang="en" sz="1600"/>
              <a:t>The workgroup has worked over the last eight months to review the standards. </a:t>
            </a:r>
            <a:endParaRPr sz="1600"/>
          </a:p>
          <a:p>
            <a:pPr marL="279400" lvl="0" indent="-317500" algn="l" rtl="0">
              <a:lnSpc>
                <a:spcPct val="100000"/>
              </a:lnSpc>
              <a:spcBef>
                <a:spcPts val="800"/>
              </a:spcBef>
              <a:spcAft>
                <a:spcPts val="0"/>
              </a:spcAft>
              <a:buSzPts val="1600"/>
              <a:buChar char="•"/>
            </a:pPr>
            <a:r>
              <a:rPr lang="en" sz="1600"/>
              <a:t>As of September 27, 2022, the workgroup has concluded the first review of the standards. </a:t>
            </a:r>
            <a:endParaRPr sz="1600"/>
          </a:p>
          <a:p>
            <a:pPr marL="279400" lvl="0" indent="-317500" algn="l" rtl="0">
              <a:lnSpc>
                <a:spcPct val="100000"/>
              </a:lnSpc>
              <a:spcBef>
                <a:spcPts val="800"/>
              </a:spcBef>
              <a:spcAft>
                <a:spcPts val="0"/>
              </a:spcAft>
              <a:buSzPts val="1600"/>
              <a:buChar char="•"/>
            </a:pPr>
            <a:r>
              <a:rPr lang="en" sz="1600"/>
              <a:t>The Office of Child Care Health and Safety will revise standards based on feedback and recommendations from the group. Follow-up meetings will occur to review final draft recommendations. </a:t>
            </a:r>
            <a:endParaRPr sz="1600"/>
          </a:p>
          <a:p>
            <a:pPr marL="279400" lvl="0" indent="-317500" algn="l" rtl="0">
              <a:lnSpc>
                <a:spcPct val="100000"/>
              </a:lnSpc>
              <a:spcBef>
                <a:spcPts val="800"/>
              </a:spcBef>
              <a:spcAft>
                <a:spcPts val="0"/>
              </a:spcAft>
              <a:buSzPts val="1600"/>
              <a:buChar char="•"/>
            </a:pPr>
            <a:r>
              <a:rPr lang="en" sz="1600"/>
              <a:t>The final draft will be presented to ECAC members at the December meeting. </a:t>
            </a:r>
            <a:endParaRPr sz="1600"/>
          </a:p>
          <a:p>
            <a:pPr marL="279400" lvl="0" indent="-317500" algn="l" rtl="0">
              <a:lnSpc>
                <a:spcPct val="100000"/>
              </a:lnSpc>
              <a:spcBef>
                <a:spcPts val="800"/>
              </a:spcBef>
              <a:spcAft>
                <a:spcPts val="0"/>
              </a:spcAft>
              <a:buSzPts val="1600"/>
              <a:buChar char="•"/>
            </a:pPr>
            <a:r>
              <a:rPr lang="en" sz="1600"/>
              <a:t>The next step is to prepare and submit the NOIRA for Board approval. VDOE is in the planning phase of this next step. </a:t>
            </a:r>
            <a:endParaRPr sz="1600"/>
          </a:p>
          <a:p>
            <a:pPr marL="0" lvl="0" indent="0" algn="l" rtl="0">
              <a:lnSpc>
                <a:spcPct val="100000"/>
              </a:lnSpc>
              <a:spcBef>
                <a:spcPts val="800"/>
              </a:spcBef>
              <a:spcAft>
                <a:spcPts val="0"/>
              </a:spcAft>
              <a:buSzPts val="1100"/>
              <a:buNone/>
            </a:pPr>
            <a:endParaRPr sz="1800"/>
          </a:p>
          <a:p>
            <a:pPr marL="457200" lvl="0" indent="0" algn="l" rtl="0">
              <a:lnSpc>
                <a:spcPct val="100000"/>
              </a:lnSpc>
              <a:spcBef>
                <a:spcPts val="1000"/>
              </a:spcBef>
              <a:spcAft>
                <a:spcPts val="1000"/>
              </a:spcAft>
              <a:buSzPts val="1100"/>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153681db59e_0_0"/>
          <p:cNvSpPr txBox="1">
            <a:spLocks noGrp="1"/>
          </p:cNvSpPr>
          <p:nvPr>
            <p:ph type="title"/>
          </p:nvPr>
        </p:nvSpPr>
        <p:spPr>
          <a:xfrm>
            <a:off x="623888" y="14347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1000"/>
              </a:spcAft>
              <a:buSzPts val="3800"/>
              <a:buNone/>
            </a:pPr>
            <a:r>
              <a:rPr lang="en" sz="3500" b="1"/>
              <a:t>Update on Improvements to the Child Care Subsidy Program</a:t>
            </a:r>
            <a:endParaRPr sz="35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1340093cb7c_0_175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Overview</a:t>
            </a:r>
            <a:endParaRPr sz="3000"/>
          </a:p>
        </p:txBody>
      </p:sp>
      <p:sp>
        <p:nvSpPr>
          <p:cNvPr id="713" name="Google Shape;713;g1340093cb7c_0_1751"/>
          <p:cNvSpPr txBox="1">
            <a:spLocks noGrp="1"/>
          </p:cNvSpPr>
          <p:nvPr>
            <p:ph type="body" idx="1"/>
          </p:nvPr>
        </p:nvSpPr>
        <p:spPr>
          <a:xfrm>
            <a:off x="628650" y="1369225"/>
            <a:ext cx="82224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This section summarizes the Child Care Subsidy Program policy changes to make quality child care more accessible to Virginia’s families and providers.</a:t>
            </a:r>
            <a:endParaRPr sz="1800"/>
          </a:p>
          <a:p>
            <a:pPr marL="457200" lvl="0" indent="-342900" algn="l" rtl="0">
              <a:lnSpc>
                <a:spcPct val="100000"/>
              </a:lnSpc>
              <a:spcBef>
                <a:spcPts val="1000"/>
              </a:spcBef>
              <a:spcAft>
                <a:spcPts val="0"/>
              </a:spcAft>
              <a:buSzPts val="1800"/>
              <a:buChar char="•"/>
            </a:pPr>
            <a:r>
              <a:rPr lang="en" sz="1800"/>
              <a:t>Three Key Principles for Public Investments in Early Childhood Care and Education in Virginia</a:t>
            </a:r>
            <a:endParaRPr sz="1800"/>
          </a:p>
          <a:p>
            <a:pPr marL="457200" lvl="0" indent="-342900" algn="l" rtl="0">
              <a:lnSpc>
                <a:spcPct val="100000"/>
              </a:lnSpc>
              <a:spcBef>
                <a:spcPts val="1000"/>
              </a:spcBef>
              <a:spcAft>
                <a:spcPts val="0"/>
              </a:spcAft>
              <a:buSzPts val="1800"/>
              <a:buChar char="•"/>
            </a:pPr>
            <a:r>
              <a:rPr lang="en" sz="1800"/>
              <a:t>Virginia’s New Cost Estimation Model and Revisions to Provider Rates</a:t>
            </a:r>
            <a:endParaRPr sz="1800"/>
          </a:p>
          <a:p>
            <a:pPr marL="457200" lvl="0" indent="-342900" algn="l" rtl="0">
              <a:lnSpc>
                <a:spcPct val="100000"/>
              </a:lnSpc>
              <a:spcBef>
                <a:spcPts val="1000"/>
              </a:spcBef>
              <a:spcAft>
                <a:spcPts val="0"/>
              </a:spcAft>
              <a:buSzPts val="1800"/>
              <a:buChar char="•"/>
            </a:pPr>
            <a:r>
              <a:rPr lang="en" sz="1800"/>
              <a:t>Revisions to Parent Copayments</a:t>
            </a:r>
            <a:endParaRPr sz="1800"/>
          </a:p>
          <a:p>
            <a:pPr marL="457200" lvl="0" indent="0" algn="l" rtl="0">
              <a:lnSpc>
                <a:spcPct val="100000"/>
              </a:lnSpc>
              <a:spcBef>
                <a:spcPts val="1000"/>
              </a:spcBef>
              <a:spcAft>
                <a:spcPts val="100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g15734264e9f_5_15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Virginia is Serving More Children and Families in the Child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Care</a:t>
            </a:r>
            <a:r>
              <a:rPr lang="en" sz="3000"/>
              <a:t> Subsidy Program than Ever</a:t>
            </a:r>
            <a:endParaRPr sz="3000"/>
          </a:p>
        </p:txBody>
      </p:sp>
      <p:sp>
        <p:nvSpPr>
          <p:cNvPr id="719" name="Google Shape;719;g15734264e9f_5_154"/>
          <p:cNvSpPr txBox="1"/>
          <p:nvPr/>
        </p:nvSpPr>
        <p:spPr>
          <a:xfrm>
            <a:off x="226800" y="4536075"/>
            <a:ext cx="8690400" cy="431100"/>
          </a:xfrm>
          <a:prstGeom prst="rect">
            <a:avLst/>
          </a:prstGeom>
          <a:solidFill>
            <a:srgbClr val="C2253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1">
                <a:solidFill>
                  <a:schemeClr val="lt1"/>
                </a:solidFill>
                <a:latin typeface="Trebuchet MS"/>
                <a:ea typeface="Trebuchet MS"/>
                <a:cs typeface="Trebuchet MS"/>
                <a:sym typeface="Trebuchet MS"/>
              </a:rPr>
              <a:t>VDOE aspires to serve 35,000 children this year and 38,000 children in </a:t>
            </a:r>
            <a:r>
              <a:rPr lang="en" sz="1600" b="1" i="1" u="none" strike="noStrike" cap="none">
                <a:solidFill>
                  <a:schemeClr val="lt1"/>
                </a:solidFill>
                <a:latin typeface="Trebuchet MS"/>
                <a:ea typeface="Trebuchet MS"/>
                <a:cs typeface="Trebuchet MS"/>
                <a:sym typeface="Trebuchet MS"/>
              </a:rPr>
              <a:t>CCSP </a:t>
            </a:r>
            <a:r>
              <a:rPr lang="en" sz="1600" b="1" i="1">
                <a:solidFill>
                  <a:schemeClr val="lt1"/>
                </a:solidFill>
                <a:latin typeface="Trebuchet MS"/>
                <a:ea typeface="Trebuchet MS"/>
                <a:cs typeface="Trebuchet MS"/>
                <a:sym typeface="Trebuchet MS"/>
              </a:rPr>
              <a:t>next year</a:t>
            </a:r>
            <a:r>
              <a:rPr lang="en" sz="1600" b="1" i="1" u="none" strike="noStrike" cap="none">
                <a:solidFill>
                  <a:schemeClr val="lt1"/>
                </a:solidFill>
                <a:latin typeface="Trebuchet MS"/>
                <a:ea typeface="Trebuchet MS"/>
                <a:cs typeface="Trebuchet MS"/>
                <a:sym typeface="Trebuchet MS"/>
              </a:rPr>
              <a:t>.</a:t>
            </a:r>
            <a:endParaRPr sz="1600" b="1" i="1" u="none" strike="noStrike" cap="none">
              <a:solidFill>
                <a:schemeClr val="lt1"/>
              </a:solidFill>
              <a:latin typeface="Trebuchet MS"/>
              <a:ea typeface="Trebuchet MS"/>
              <a:cs typeface="Trebuchet MS"/>
              <a:sym typeface="Trebuchet MS"/>
            </a:endParaRPr>
          </a:p>
        </p:txBody>
      </p:sp>
      <p:pic>
        <p:nvPicPr>
          <p:cNvPr id="720" name="Google Shape;720;g15734264e9f_5_154"/>
          <p:cNvPicPr preferRelativeResize="0"/>
          <p:nvPr/>
        </p:nvPicPr>
        <p:blipFill>
          <a:blip r:embed="rId3">
            <a:alphaModFix/>
          </a:blip>
          <a:stretch>
            <a:fillRect/>
          </a:stretch>
        </p:blipFill>
        <p:spPr>
          <a:xfrm>
            <a:off x="1489425" y="1282675"/>
            <a:ext cx="6165151" cy="3160550"/>
          </a:xfrm>
          <a:prstGeom prst="rect">
            <a:avLst/>
          </a:prstGeom>
          <a:noFill/>
          <a:ln>
            <a:noFill/>
          </a:ln>
        </p:spPr>
      </p:pic>
      <p:sp>
        <p:nvSpPr>
          <p:cNvPr id="721" name="Google Shape;721;g15734264e9f_5_154"/>
          <p:cNvSpPr txBox="1"/>
          <p:nvPr/>
        </p:nvSpPr>
        <p:spPr>
          <a:xfrm>
            <a:off x="2407050" y="1290275"/>
            <a:ext cx="43299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000" b="1">
                <a:solidFill>
                  <a:schemeClr val="accent2"/>
                </a:solidFill>
                <a:latin typeface="Trebuchet MS"/>
                <a:ea typeface="Trebuchet MS"/>
                <a:cs typeface="Trebuchet MS"/>
                <a:sym typeface="Trebuchet MS"/>
              </a:rPr>
              <a:t>Enrollment Feb. 2020 - June 2022</a:t>
            </a:r>
            <a:endParaRPr sz="2000" b="1">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1340093cb7c_0_177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Update on Child Care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Funding</a:t>
            </a:r>
            <a:r>
              <a:rPr lang="en" sz="3000"/>
              <a:t> Efforts</a:t>
            </a:r>
            <a:endParaRPr sz="3000"/>
          </a:p>
        </p:txBody>
      </p:sp>
      <p:sp>
        <p:nvSpPr>
          <p:cNvPr id="727" name="Google Shape;727;g1340093cb7c_0_1771"/>
          <p:cNvSpPr txBox="1">
            <a:spLocks noGrp="1"/>
          </p:cNvSpPr>
          <p:nvPr>
            <p:ph type="body" idx="1"/>
          </p:nvPr>
        </p:nvSpPr>
        <p:spPr>
          <a:xfrm>
            <a:off x="660900" y="1208775"/>
            <a:ext cx="8163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VDOE is implementing two key changes to the Child Care Subsidy Program policy that will 1) fund child care programs to meet quality expectations and 2) make public child care more accessible and affordable for parents by:</a:t>
            </a:r>
            <a:endParaRPr sz="1800"/>
          </a:p>
          <a:p>
            <a:pPr marL="457200" lvl="0" indent="-342900" algn="l" rtl="0">
              <a:lnSpc>
                <a:spcPct val="100000"/>
              </a:lnSpc>
              <a:spcBef>
                <a:spcPts val="800"/>
              </a:spcBef>
              <a:spcAft>
                <a:spcPts val="0"/>
              </a:spcAft>
              <a:buSzPts val="1800"/>
              <a:buFont typeface="Trebuchet MS"/>
              <a:buAutoNum type="arabicPeriod"/>
            </a:pPr>
            <a:r>
              <a:rPr lang="en" sz="1800"/>
              <a:t>Using the of results the cost estimation model to determine the “true cost” to deliver quality care and education with competitive compensation, and set payment rates based on a percentage of these costs.</a:t>
            </a:r>
            <a:endParaRPr sz="1800"/>
          </a:p>
          <a:p>
            <a:pPr marL="457200" lvl="0" indent="-342900" algn="l" rtl="0">
              <a:lnSpc>
                <a:spcPct val="100000"/>
              </a:lnSpc>
              <a:spcBef>
                <a:spcPts val="1000"/>
              </a:spcBef>
              <a:spcAft>
                <a:spcPts val="0"/>
              </a:spcAft>
              <a:buSzPts val="1800"/>
              <a:buFont typeface="Trebuchet MS"/>
              <a:buAutoNum type="arabicPeriod"/>
            </a:pPr>
            <a:r>
              <a:rPr lang="en" sz="1800"/>
              <a:t>Restructuring parent copayments in the Child Care Subsidy Program (CCSP) to reduce financial burdens for families and promote consistency with other publicly-funded programs.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1340093cb7c_0_1781"/>
          <p:cNvSpPr txBox="1">
            <a:spLocks noGrp="1"/>
          </p:cNvSpPr>
          <p:nvPr>
            <p:ph type="title"/>
          </p:nvPr>
        </p:nvSpPr>
        <p:spPr>
          <a:xfrm>
            <a:off x="628650" y="857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Reminder</a:t>
            </a:r>
            <a:r>
              <a:rPr lang="en" sz="3000"/>
              <a:t>: Key Principles</a:t>
            </a:r>
            <a:r>
              <a:rPr lang="en"/>
              <a:t> </a:t>
            </a:r>
            <a:endParaRPr/>
          </a:p>
        </p:txBody>
      </p:sp>
      <p:graphicFrame>
        <p:nvGraphicFramePr>
          <p:cNvPr id="733" name="Google Shape;733;g1340093cb7c_0_1781"/>
          <p:cNvGraphicFramePr/>
          <p:nvPr/>
        </p:nvGraphicFramePr>
        <p:xfrm>
          <a:off x="628650" y="971550"/>
          <a:ext cx="3000000" cy="3000000"/>
        </p:xfrm>
        <a:graphic>
          <a:graphicData uri="http://schemas.openxmlformats.org/drawingml/2006/table">
            <a:tbl>
              <a:tblPr>
                <a:noFill/>
                <a:tableStyleId>{F4C9A38B-538B-4914-BD2E-D31110F9D2EE}</a:tableStyleId>
              </a:tblPr>
              <a:tblGrid>
                <a:gridCol w="2684000">
                  <a:extLst>
                    <a:ext uri="{9D8B030D-6E8A-4147-A177-3AD203B41FA5}">
                      <a16:colId xmlns:a16="http://schemas.microsoft.com/office/drawing/2014/main" val="20000"/>
                    </a:ext>
                  </a:extLst>
                </a:gridCol>
                <a:gridCol w="2546900">
                  <a:extLst>
                    <a:ext uri="{9D8B030D-6E8A-4147-A177-3AD203B41FA5}">
                      <a16:colId xmlns:a16="http://schemas.microsoft.com/office/drawing/2014/main" val="20001"/>
                    </a:ext>
                  </a:extLst>
                </a:gridCol>
                <a:gridCol w="3062900">
                  <a:extLst>
                    <a:ext uri="{9D8B030D-6E8A-4147-A177-3AD203B41FA5}">
                      <a16:colId xmlns:a16="http://schemas.microsoft.com/office/drawing/2014/main" val="20002"/>
                    </a:ext>
                  </a:extLst>
                </a:gridCol>
              </a:tblGrid>
              <a:tr h="7511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1. Our unique public-private system should offer true choice for families.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2. Rates should reflect higher quality expectations.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3. Educator compensation should be competitive.</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2667500">
                <a:tc>
                  <a:txBody>
                    <a:bodyPr/>
                    <a:lstStyle/>
                    <a:p>
                      <a:pPr marL="285750" marR="0" lvl="0" indent="-285750" algn="l" rtl="0">
                        <a:lnSpc>
                          <a:spcPct val="100000"/>
                        </a:lnSpc>
                        <a:spcBef>
                          <a:spcPts val="0"/>
                        </a:spcBef>
                        <a:spcAft>
                          <a:spcPts val="0"/>
                        </a:spcAft>
                        <a:buClr>
                          <a:schemeClr val="dk1"/>
                        </a:buClr>
                        <a:buSzPts val="1200"/>
                        <a:buFont typeface="Trebuchet MS"/>
                        <a:buChar char="•"/>
                      </a:pPr>
                      <a:r>
                        <a:rPr lang="en" sz="1200" u="none" strike="noStrike" cap="none">
                          <a:solidFill>
                            <a:schemeClr val="dk1"/>
                          </a:solidFill>
                          <a:latin typeface="Trebuchet MS"/>
                          <a:ea typeface="Trebuchet MS"/>
                          <a:cs typeface="Trebuchet MS"/>
                          <a:sym typeface="Trebuchet MS"/>
                        </a:rPr>
                        <a:t>Eligible families have different preferences and should be able to choose based on what is best for their child; not be limited because of affordability. </a:t>
                      </a:r>
                      <a:endParaRPr sz="1200" u="none" strike="noStrike" cap="none">
                        <a:solidFill>
                          <a:schemeClr val="dk1"/>
                        </a:solidFill>
                        <a:latin typeface="Trebuchet MS"/>
                        <a:ea typeface="Trebuchet MS"/>
                        <a:cs typeface="Trebuchet MS"/>
                        <a:sym typeface="Trebuchet MS"/>
                      </a:endParaRPr>
                    </a:p>
                    <a:p>
                      <a:pPr marL="285750" marR="0" lvl="0" indent="-285750" algn="l" rtl="0">
                        <a:lnSpc>
                          <a:spcPct val="100000"/>
                        </a:lnSpc>
                        <a:spcBef>
                          <a:spcPts val="1000"/>
                        </a:spcBef>
                        <a:spcAft>
                          <a:spcPts val="0"/>
                        </a:spcAft>
                        <a:buClr>
                          <a:schemeClr val="dk1"/>
                        </a:buClr>
                        <a:buSzPts val="1200"/>
                        <a:buFont typeface="Trebuchet MS"/>
                        <a:buChar char="•"/>
                      </a:pPr>
                      <a:r>
                        <a:rPr lang="en" sz="12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The </a:t>
                      </a:r>
                      <a:r>
                        <a:rPr lang="en" sz="12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public </a:t>
                      </a:r>
                      <a:r>
                        <a:rPr lang="en" sz="12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school day is free for all families. The ECE equivalent should be free for eligible families to the greatest extent feasible. </a:t>
                      </a:r>
                      <a:endParaRPr sz="1200" u="none" strike="noStrike" cap="none">
                        <a:solidFill>
                          <a:schemeClr val="dk1"/>
                        </a:solidFill>
                        <a:latin typeface="Trebuchet MS"/>
                        <a:ea typeface="Trebuchet MS"/>
                        <a:cs typeface="Trebuchet MS"/>
                        <a:sym typeface="Trebuchet MS"/>
                      </a:endParaRPr>
                    </a:p>
                    <a:p>
                      <a:pPr marL="285750" marR="0" lvl="0" indent="-285750" algn="l" rtl="0">
                        <a:lnSpc>
                          <a:spcPct val="100000"/>
                        </a:lnSpc>
                        <a:spcBef>
                          <a:spcPts val="1000"/>
                        </a:spcBef>
                        <a:spcAft>
                          <a:spcPts val="0"/>
                        </a:spcAft>
                        <a:buClr>
                          <a:schemeClr val="dk1"/>
                        </a:buClr>
                        <a:buSzPts val="1200"/>
                        <a:buFont typeface="Trebuchet MS"/>
                        <a:buChar char="•"/>
                      </a:pPr>
                      <a:r>
                        <a:rPr lang="en" sz="1200" u="none" strike="noStrike" cap="none">
                          <a:solidFill>
                            <a:schemeClr val="dk1"/>
                          </a:solidFill>
                          <a:latin typeface="Trebuchet MS"/>
                          <a:ea typeface="Trebuchet MS"/>
                          <a:cs typeface="Trebuchet MS"/>
                          <a:sym typeface="Trebuchet MS"/>
                        </a:rPr>
                        <a:t>Families living in poverty should not have payment obligations.</a:t>
                      </a:r>
                      <a:endParaRPr sz="1200" u="none" strike="noStrike" cap="none">
                        <a:latin typeface="Trebuchet MS"/>
                        <a:ea typeface="Trebuchet MS"/>
                        <a:cs typeface="Trebuchet MS"/>
                        <a:sym typeface="Trebuchet MS"/>
                      </a:endParaRPr>
                    </a:p>
                  </a:txBody>
                  <a:tcPr marL="91425" marR="91425" marT="91425" marB="91425"/>
                </a:tc>
                <a:tc>
                  <a:txBody>
                    <a:bodyPr/>
                    <a:lstStyle/>
                    <a:p>
                      <a:pPr marL="342900" marR="0" lvl="0" indent="-3048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All publicly-funded programs have same quality expectations under VQB5.</a:t>
                      </a:r>
                      <a:endParaRPr sz="1200" u="none" strike="noStrike" cap="none">
                        <a:latin typeface="Trebuchet MS"/>
                        <a:ea typeface="Trebuchet MS"/>
                        <a:cs typeface="Trebuchet MS"/>
                        <a:sym typeface="Trebuchet MS"/>
                      </a:endParaRPr>
                    </a:p>
                    <a:p>
                      <a:pPr marL="342900" marR="0" lvl="0" indent="-304800" algn="l" rtl="0">
                        <a:lnSpc>
                          <a:spcPct val="100000"/>
                        </a:lnSpc>
                        <a:spcBef>
                          <a:spcPts val="100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Public payment rates should reflect the supports educators need to foster strong teacher-child relationships and implement effective curricula. </a:t>
                      </a:r>
                      <a:endParaRPr sz="1200" u="none" strike="noStrike" cap="none">
                        <a:latin typeface="Trebuchet MS"/>
                        <a:ea typeface="Trebuchet MS"/>
                        <a:cs typeface="Trebuchet MS"/>
                        <a:sym typeface="Trebuchet MS"/>
                      </a:endParaRPr>
                    </a:p>
                    <a:p>
                      <a:pPr marL="342900" marR="0" lvl="0" indent="-304800" algn="l" rtl="0">
                        <a:lnSpc>
                          <a:spcPct val="100000"/>
                        </a:lnSpc>
                        <a:spcBef>
                          <a:spcPts val="100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All providers should have access to payment rates that support continuous quality improvement.</a:t>
                      </a:r>
                      <a:endParaRPr sz="1200" u="none" strike="noStrike" cap="none">
                        <a:latin typeface="Trebuchet MS"/>
                        <a:ea typeface="Trebuchet MS"/>
                        <a:cs typeface="Trebuchet MS"/>
                        <a:sym typeface="Trebuchet MS"/>
                      </a:endParaRPr>
                    </a:p>
                  </a:txBody>
                  <a:tcPr marL="91425" marR="91425" marT="91425" marB="91425"/>
                </a:tc>
                <a:tc>
                  <a:txBody>
                    <a:bodyPr/>
                    <a:lstStyle/>
                    <a:p>
                      <a:pPr marL="342900" marR="0" lvl="0" indent="-304800" algn="l" rtl="0">
                        <a:lnSpc>
                          <a:spcPct val="100000"/>
                        </a:lnSpc>
                        <a:spcBef>
                          <a:spcPts val="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Compensation for early childhood educators should attract and help retain competent professionals.</a:t>
                      </a:r>
                      <a:endParaRPr sz="1200" u="none" strike="noStrike" cap="none">
                        <a:latin typeface="Trebuchet MS"/>
                        <a:ea typeface="Trebuchet MS"/>
                        <a:cs typeface="Trebuchet MS"/>
                        <a:sym typeface="Trebuchet MS"/>
                      </a:endParaRPr>
                    </a:p>
                    <a:p>
                      <a:pPr marL="342900" marR="0" lvl="0" indent="-304800" algn="l" rtl="0">
                        <a:lnSpc>
                          <a:spcPct val="100000"/>
                        </a:lnSpc>
                        <a:spcBef>
                          <a:spcPts val="100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rPr>
                        <a:t>Compensation for publicly-funded early childhood programs should be pegged to public teacher salaries and should include benefits. </a:t>
                      </a:r>
                      <a:endParaRPr sz="1200" u="none" strike="noStrike" cap="none">
                        <a:latin typeface="Trebuchet MS"/>
                        <a:ea typeface="Trebuchet MS"/>
                        <a:cs typeface="Trebuchet MS"/>
                        <a:sym typeface="Trebuchet MS"/>
                      </a:endParaRPr>
                    </a:p>
                    <a:p>
                      <a:pPr marL="342900" marR="0" lvl="0" indent="-304800" algn="l" rtl="0">
                        <a:lnSpc>
                          <a:spcPct val="100000"/>
                        </a:lnSpc>
                        <a:spcBef>
                          <a:spcPts val="1000"/>
                        </a:spcBef>
                        <a:spcAft>
                          <a:spcPts val="0"/>
                        </a:spcAft>
                        <a:buClr>
                          <a:srgbClr val="000000"/>
                        </a:buClr>
                        <a:buSzPts val="1200"/>
                        <a:buFont typeface="Trebuchet MS"/>
                        <a:buChar char="●"/>
                      </a:pPr>
                      <a:r>
                        <a:rPr lang="en" sz="12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Wages/salaries at publicly-funded programs should generally be reflective of competency, education levels and </a:t>
                      </a:r>
                      <a:r>
                        <a:rPr lang="en" sz="1200" u="none" strike="noStrike" cap="none">
                          <a:latin typeface="Trebuchet MS"/>
                          <a:ea typeface="Trebuchet MS"/>
                          <a:cs typeface="Trebuchet MS"/>
                          <a:sym typeface="Trebuchet MS"/>
                        </a:rPr>
                        <a:t>experience, noting that all educators will be a part of VQB5. </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1fd6b114ad_1_5"/>
          <p:cNvSpPr txBox="1">
            <a:spLocks noGrp="1"/>
          </p:cNvSpPr>
          <p:nvPr>
            <p:ph type="title"/>
          </p:nvPr>
        </p:nvSpPr>
        <p:spPr>
          <a:xfrm>
            <a:off x="623888" y="14347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endParaRPr sz="3500" b="1"/>
          </a:p>
          <a:p>
            <a:pPr marL="0" lvl="0" indent="0" algn="l" rtl="0">
              <a:lnSpc>
                <a:spcPct val="90000"/>
              </a:lnSpc>
              <a:spcBef>
                <a:spcPts val="1000"/>
              </a:spcBef>
              <a:spcAft>
                <a:spcPts val="1000"/>
              </a:spcAft>
              <a:buSzPts val="3800"/>
              <a:buNone/>
            </a:pPr>
            <a:r>
              <a:rPr lang="en" sz="3500" b="1"/>
              <a:t>Update on VQB5 Practice Years</a:t>
            </a:r>
            <a:endParaRPr sz="35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1340093cb7c_0_1889"/>
          <p:cNvSpPr txBox="1">
            <a:spLocks noGrp="1"/>
          </p:cNvSpPr>
          <p:nvPr>
            <p:ph type="title"/>
          </p:nvPr>
        </p:nvSpPr>
        <p:spPr>
          <a:xfrm>
            <a:off x="623901" y="1282300"/>
            <a:ext cx="82248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sz="3500" b="1"/>
              <a:t>Virginia’s Cost Estimation Model</a:t>
            </a:r>
            <a:endParaRPr sz="3500" b="1"/>
          </a:p>
        </p:txBody>
      </p:sp>
      <p:sp>
        <p:nvSpPr>
          <p:cNvPr id="739" name="Google Shape;739;g1340093cb7c_0_188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i="1"/>
              <a:t>A New Approach to Setting Provider Payment Rates</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15734264e9f_5_5"/>
          <p:cNvSpPr txBox="1">
            <a:spLocks noGrp="1"/>
          </p:cNvSpPr>
          <p:nvPr>
            <p:ph type="title"/>
          </p:nvPr>
        </p:nvSpPr>
        <p:spPr>
          <a:xfrm>
            <a:off x="552450" y="1976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Funding Providers to Meet VQB5 Expectations</a:t>
            </a:r>
            <a:endParaRPr sz="3000"/>
          </a:p>
        </p:txBody>
      </p:sp>
      <p:sp>
        <p:nvSpPr>
          <p:cNvPr id="745" name="Google Shape;745;g15734264e9f_5_5"/>
          <p:cNvSpPr txBox="1">
            <a:spLocks noGrp="1"/>
          </p:cNvSpPr>
          <p:nvPr>
            <p:ph type="body" idx="1"/>
          </p:nvPr>
        </p:nvSpPr>
        <p:spPr>
          <a:xfrm>
            <a:off x="476250" y="1064175"/>
            <a:ext cx="8086200" cy="3568500"/>
          </a:xfrm>
          <a:prstGeom prst="rect">
            <a:avLst/>
          </a:prstGeom>
          <a:noFill/>
          <a:ln>
            <a:noFill/>
          </a:ln>
        </p:spPr>
        <p:txBody>
          <a:bodyPr spcFirstLastPara="1" wrap="square" lIns="68575" tIns="34275" rIns="68575" bIns="34275" anchor="t" anchorCtr="0">
            <a:noAutofit/>
          </a:bodyPr>
          <a:lstStyle/>
          <a:p>
            <a:pPr marL="177800" lvl="0" indent="0" algn="l" rtl="0">
              <a:lnSpc>
                <a:spcPct val="100000"/>
              </a:lnSpc>
              <a:spcBef>
                <a:spcPts val="800"/>
              </a:spcBef>
              <a:spcAft>
                <a:spcPts val="0"/>
              </a:spcAft>
              <a:buNone/>
            </a:pPr>
            <a:r>
              <a:rPr lang="en" sz="1700"/>
              <a:t>VDOE is using a new model to set payment rates that looks at different program elements and cost drivers, namely educator compensation, to assess the “true cost” of providing child care.</a:t>
            </a:r>
            <a:endParaRPr sz="1700"/>
          </a:p>
          <a:p>
            <a:pPr marL="457200" lvl="0" indent="-336550" algn="l" rtl="0">
              <a:lnSpc>
                <a:spcPct val="100000"/>
              </a:lnSpc>
              <a:spcBef>
                <a:spcPts val="1000"/>
              </a:spcBef>
              <a:spcAft>
                <a:spcPts val="0"/>
              </a:spcAft>
              <a:buSzPts val="1700"/>
              <a:buChar char="•"/>
            </a:pPr>
            <a:r>
              <a:rPr lang="en" sz="1700"/>
              <a:t>Starting October 1, payment rates will better support providers to meet quality expectations in VQB5.</a:t>
            </a:r>
            <a:endParaRPr sz="1700"/>
          </a:p>
          <a:p>
            <a:pPr marL="914400" marR="0" lvl="1" indent="-336550" algn="l" rtl="0">
              <a:lnSpc>
                <a:spcPct val="100000"/>
              </a:lnSpc>
              <a:spcBef>
                <a:spcPts val="1000"/>
              </a:spcBef>
              <a:spcAft>
                <a:spcPts val="0"/>
              </a:spcAft>
              <a:buClr>
                <a:schemeClr val="dk1"/>
              </a:buClr>
              <a:buSzPts val="1700"/>
              <a:buChar char="•"/>
            </a:pPr>
            <a:r>
              <a:rPr lang="en" sz="1700">
                <a:solidFill>
                  <a:schemeClr val="dk1"/>
                </a:solidFill>
              </a:rPr>
              <a:t>This accounts for higher staff compensation, benefits, and opportunities for performance bonuses not just for programs achieving high quality levels, but for all programs in the subsidy system.</a:t>
            </a:r>
            <a:endParaRPr sz="1700">
              <a:solidFill>
                <a:schemeClr val="dk1"/>
              </a:solidFill>
            </a:endParaRPr>
          </a:p>
          <a:p>
            <a:pPr marL="914400" marR="0" lvl="1" indent="-336550" algn="l" rtl="0">
              <a:lnSpc>
                <a:spcPct val="100000"/>
              </a:lnSpc>
              <a:spcBef>
                <a:spcPts val="1000"/>
              </a:spcBef>
              <a:spcAft>
                <a:spcPts val="1000"/>
              </a:spcAft>
              <a:buClr>
                <a:schemeClr val="dk1"/>
              </a:buClr>
              <a:buSzPts val="1700"/>
              <a:buChar char="•"/>
            </a:pPr>
            <a:r>
              <a:rPr lang="en" sz="1700">
                <a:solidFill>
                  <a:schemeClr val="dk1"/>
                </a:solidFill>
              </a:rPr>
              <a:t>CCSP Vendors (Level 1 and Level 2) will be paid for up to 15 days of planned closure for holidays, vacations, and professional development or planning time.</a:t>
            </a:r>
            <a:endParaRPr sz="17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340093cb7c_0_1900"/>
          <p:cNvSpPr txBox="1">
            <a:spLocks noGrp="1"/>
          </p:cNvSpPr>
          <p:nvPr>
            <p:ph type="title"/>
          </p:nvPr>
        </p:nvSpPr>
        <p:spPr>
          <a:xfrm>
            <a:off x="649325" y="2229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Key </a:t>
            </a:r>
            <a:r>
              <a:rPr lang="en" sz="3000"/>
              <a:t>Assumptions in VDOE’s Model</a:t>
            </a:r>
            <a:endParaRPr sz="3000"/>
          </a:p>
        </p:txBody>
      </p:sp>
      <p:sp>
        <p:nvSpPr>
          <p:cNvPr id="751" name="Google Shape;751;g1340093cb7c_0_1900"/>
          <p:cNvSpPr txBox="1">
            <a:spLocks noGrp="1"/>
          </p:cNvSpPr>
          <p:nvPr>
            <p:ph type="body" idx="1"/>
          </p:nvPr>
        </p:nvSpPr>
        <p:spPr>
          <a:xfrm>
            <a:off x="649325" y="1039250"/>
            <a:ext cx="8171400" cy="3424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700"/>
              <a:t>Here are the key assumptions:</a:t>
            </a:r>
            <a:endParaRPr sz="1700"/>
          </a:p>
          <a:p>
            <a:pPr marL="457200" lvl="0" indent="-330200" algn="l" rtl="0">
              <a:lnSpc>
                <a:spcPct val="100000"/>
              </a:lnSpc>
              <a:spcBef>
                <a:spcPts val="800"/>
              </a:spcBef>
              <a:spcAft>
                <a:spcPts val="0"/>
              </a:spcAft>
              <a:buSzPts val="1600"/>
              <a:buFont typeface="Trebuchet MS"/>
              <a:buChar char="•"/>
            </a:pPr>
            <a:r>
              <a:rPr lang="en" sz="1700"/>
              <a:t>The model generates separate estimates for child day centers and family day homes, and account for differences in program size and auspice.</a:t>
            </a:r>
            <a:endParaRPr sz="1700"/>
          </a:p>
          <a:p>
            <a:pPr marL="457200" lvl="0" indent="-330200" algn="l" rtl="0">
              <a:lnSpc>
                <a:spcPct val="100000"/>
              </a:lnSpc>
              <a:spcBef>
                <a:spcPts val="1000"/>
              </a:spcBef>
              <a:spcAft>
                <a:spcPts val="0"/>
              </a:spcAft>
              <a:buSzPts val="1600"/>
              <a:buFont typeface="Trebuchet MS"/>
              <a:buChar char="•"/>
            </a:pPr>
            <a:r>
              <a:rPr lang="en" sz="1700"/>
              <a:t>The model accounts for geographic variations in wages and other operating costs. Localities will be organized regionally into </a:t>
            </a:r>
            <a:r>
              <a:rPr lang="en" sz="1700"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Ready Regions</a:t>
            </a:r>
            <a:r>
              <a:rPr lang="en" sz="1700"/>
              <a:t>.</a:t>
            </a:r>
            <a:endParaRPr sz="1700"/>
          </a:p>
          <a:p>
            <a:pPr marL="457200" lvl="0" indent="-330200" algn="l" rtl="0">
              <a:lnSpc>
                <a:spcPct val="100000"/>
              </a:lnSpc>
              <a:spcBef>
                <a:spcPts val="1000"/>
              </a:spcBef>
              <a:spcAft>
                <a:spcPts val="0"/>
              </a:spcAft>
              <a:buSzPts val="1600"/>
              <a:buFont typeface="Trebuchet MS"/>
              <a:buChar char="•"/>
            </a:pPr>
            <a:r>
              <a:rPr lang="en" sz="1700"/>
              <a:t>Licensing standards serve as the baseline for the cost of meeting basic health and safety standards, including age-based group sizes and teacher-child ratios.</a:t>
            </a:r>
            <a:endParaRPr sz="1700"/>
          </a:p>
          <a:p>
            <a:pPr marL="457200" lvl="0" indent="-330200" algn="l" rtl="0">
              <a:lnSpc>
                <a:spcPct val="100000"/>
              </a:lnSpc>
              <a:spcBef>
                <a:spcPts val="1000"/>
              </a:spcBef>
              <a:spcAft>
                <a:spcPts val="0"/>
              </a:spcAft>
              <a:buSzPts val="1600"/>
              <a:buFont typeface="Trebuchet MS"/>
              <a:buChar char="•"/>
            </a:pPr>
            <a:r>
              <a:rPr lang="en" sz="1700"/>
              <a:t>Costs at increasing levels of quality under VQB5 reflect competitive compensation and supports for educators.</a:t>
            </a:r>
            <a:endParaRPr sz="1700"/>
          </a:p>
          <a:p>
            <a:pPr marL="457200" lvl="0" indent="-330200" algn="l" rtl="0">
              <a:lnSpc>
                <a:spcPct val="100000"/>
              </a:lnSpc>
              <a:spcBef>
                <a:spcPts val="1000"/>
              </a:spcBef>
              <a:spcAft>
                <a:spcPts val="1000"/>
              </a:spcAft>
              <a:buSzPts val="1600"/>
              <a:buFont typeface="Trebuchet MS"/>
              <a:buChar char="•"/>
            </a:pPr>
            <a:r>
              <a:rPr lang="en" sz="1700"/>
              <a:t>The model assumes a certain level of enrollment efficiency, or the number of children enrolled relative to capacity. </a:t>
            </a:r>
            <a:endParaRPr sz="17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15734264e9f_5_434"/>
          <p:cNvSpPr txBox="1">
            <a:spLocks noGrp="1"/>
          </p:cNvSpPr>
          <p:nvPr>
            <p:ph type="title"/>
          </p:nvPr>
        </p:nvSpPr>
        <p:spPr>
          <a:xfrm>
            <a:off x="628650" y="163618"/>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Payment Rate Structure (Effective Oct. 1)</a:t>
            </a:r>
            <a:endParaRPr sz="3000"/>
          </a:p>
        </p:txBody>
      </p:sp>
      <p:sp>
        <p:nvSpPr>
          <p:cNvPr id="757" name="Google Shape;757;g15734264e9f_5_434"/>
          <p:cNvSpPr txBox="1">
            <a:spLocks noGrp="1"/>
          </p:cNvSpPr>
          <p:nvPr>
            <p:ph type="body" idx="1"/>
          </p:nvPr>
        </p:nvSpPr>
        <p:spPr>
          <a:xfrm>
            <a:off x="628650" y="1029300"/>
            <a:ext cx="7886700" cy="32985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0"/>
              </a:spcBef>
              <a:spcAft>
                <a:spcPts val="0"/>
              </a:spcAft>
              <a:buSzPts val="1500"/>
              <a:buFont typeface="Trebuchet MS"/>
              <a:buChar char="•"/>
            </a:pPr>
            <a:r>
              <a:rPr lang="en" sz="1500"/>
              <a:t>Centers: Proposed rates are set at 75% of cost estimation model results for Level 2 programs. (The rate differential between Level 1 and Level 2 centers is eliminated to account for the similarity in health and safety requirements between licensing and subsidy vendor regulations).</a:t>
            </a:r>
            <a:endParaRPr sz="1500"/>
          </a:p>
          <a:p>
            <a:pPr marL="457200" lvl="0" indent="-323850" algn="l" rtl="0">
              <a:lnSpc>
                <a:spcPct val="100000"/>
              </a:lnSpc>
              <a:spcBef>
                <a:spcPts val="1000"/>
              </a:spcBef>
              <a:spcAft>
                <a:spcPts val="0"/>
              </a:spcAft>
              <a:buSzPts val="1500"/>
              <a:buFont typeface="Trebuchet MS"/>
              <a:buChar char="•"/>
            </a:pPr>
            <a:r>
              <a:rPr lang="en" sz="1500"/>
              <a:t>Family Day Homes: Rates are set at graduated percentages of cost for each age group: 94% for infants, 82% for toddlers, 76% for preschool, and 70% for school age.</a:t>
            </a:r>
            <a:endParaRPr sz="1500"/>
          </a:p>
          <a:p>
            <a:pPr marL="914400" lvl="1" indent="-323850" algn="l" rtl="0">
              <a:lnSpc>
                <a:spcPct val="100000"/>
              </a:lnSpc>
              <a:spcBef>
                <a:spcPts val="1000"/>
              </a:spcBef>
              <a:spcAft>
                <a:spcPts val="0"/>
              </a:spcAft>
              <a:buClr>
                <a:schemeClr val="dk1"/>
              </a:buClr>
              <a:buSzPts val="1500"/>
              <a:buFont typeface="Trebuchet MS"/>
              <a:buChar char="•"/>
            </a:pPr>
            <a:r>
              <a:rPr lang="en" sz="1500">
                <a:solidFill>
                  <a:schemeClr val="dk1"/>
                </a:solidFill>
              </a:rPr>
              <a:t>Modeled cost for Level 1 and Level 2 Family Day Homes.</a:t>
            </a:r>
            <a:endParaRPr sz="1500">
              <a:solidFill>
                <a:schemeClr val="dk1"/>
              </a:solidFill>
            </a:endParaRPr>
          </a:p>
          <a:p>
            <a:pPr marL="914400" lvl="1" indent="-323850" algn="l" rtl="0">
              <a:lnSpc>
                <a:spcPct val="100000"/>
              </a:lnSpc>
              <a:spcBef>
                <a:spcPts val="1000"/>
              </a:spcBef>
              <a:spcAft>
                <a:spcPts val="0"/>
              </a:spcAft>
              <a:buClr>
                <a:schemeClr val="dk1"/>
              </a:buClr>
              <a:buSzPts val="1500"/>
              <a:buChar char="•"/>
            </a:pPr>
            <a:r>
              <a:rPr lang="en" sz="1500">
                <a:solidFill>
                  <a:schemeClr val="dk1"/>
                </a:solidFill>
              </a:rPr>
              <a:t>Accounting for a mixed-age setting used in the cost model, Family Day Home programs would receive about 80% of the total cost of quality model results.</a:t>
            </a:r>
            <a:endParaRPr sz="1500">
              <a:solidFill>
                <a:schemeClr val="dk1"/>
              </a:solidFill>
            </a:endParaRPr>
          </a:p>
          <a:p>
            <a:pPr marL="457200" lvl="0" indent="-323850" algn="l" rtl="0">
              <a:lnSpc>
                <a:spcPct val="100000"/>
              </a:lnSpc>
              <a:spcBef>
                <a:spcPts val="1000"/>
              </a:spcBef>
              <a:spcAft>
                <a:spcPts val="0"/>
              </a:spcAft>
              <a:buSzPts val="1500"/>
              <a:buFont typeface="Trebuchet MS"/>
              <a:buChar char="•"/>
            </a:pPr>
            <a:r>
              <a:rPr lang="en" sz="1500"/>
              <a:t>All: Part-day rates are 70 percent of full-day rates.</a:t>
            </a:r>
            <a:endParaRPr sz="1500"/>
          </a:p>
          <a:p>
            <a:pPr marL="457200" lvl="0" indent="-323850" algn="l" rtl="0">
              <a:lnSpc>
                <a:spcPct val="100000"/>
              </a:lnSpc>
              <a:spcBef>
                <a:spcPts val="1000"/>
              </a:spcBef>
              <a:spcAft>
                <a:spcPts val="0"/>
              </a:spcAft>
              <a:buSzPts val="1500"/>
              <a:buFont typeface="Trebuchet MS"/>
              <a:buChar char="•"/>
            </a:pPr>
            <a:r>
              <a:rPr lang="en" sz="1500"/>
              <a:t>All: Locality payment rates either increase or are held harmless. No locality will experience a reduction in payment rates.</a:t>
            </a:r>
            <a:endParaRPr sz="1500"/>
          </a:p>
          <a:p>
            <a:pPr marL="0" lvl="0" indent="0" algn="l" rtl="0">
              <a:spcBef>
                <a:spcPts val="1000"/>
              </a:spcBef>
              <a:spcAft>
                <a:spcPts val="0"/>
              </a:spcAft>
              <a:buNone/>
            </a:pPr>
            <a:r>
              <a:rPr lang="en" sz="1500" b="1" u="sng">
                <a:solidFill>
                  <a:schemeClr val="accen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Rates are on ChildCareVA.com</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15734264e9f_5_1378"/>
          <p:cNvSpPr txBox="1">
            <a:spLocks noGrp="1"/>
          </p:cNvSpPr>
          <p:nvPr>
            <p:ph type="title"/>
          </p:nvPr>
        </p:nvSpPr>
        <p:spPr>
          <a:xfrm>
            <a:off x="311700" y="2164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Local Impacts: Centers</a:t>
            </a:r>
            <a:endParaRPr sz="3000"/>
          </a:p>
        </p:txBody>
      </p:sp>
      <p:graphicFrame>
        <p:nvGraphicFramePr>
          <p:cNvPr id="763" name="Google Shape;763;g15734264e9f_5_1378"/>
          <p:cNvGraphicFramePr/>
          <p:nvPr/>
        </p:nvGraphicFramePr>
        <p:xfrm>
          <a:off x="267150" y="800675"/>
          <a:ext cx="3000000" cy="3000000"/>
        </p:xfrm>
        <a:graphic>
          <a:graphicData uri="http://schemas.openxmlformats.org/drawingml/2006/table">
            <a:tbl>
              <a:tblPr>
                <a:noFill/>
                <a:tableStyleId>{F4C9A38B-538B-4914-BD2E-D31110F9D2EE}</a:tableStyleId>
              </a:tblPr>
              <a:tblGrid>
                <a:gridCol w="585775">
                  <a:extLst>
                    <a:ext uri="{9D8B030D-6E8A-4147-A177-3AD203B41FA5}">
                      <a16:colId xmlns:a16="http://schemas.microsoft.com/office/drawing/2014/main" val="20000"/>
                    </a:ext>
                  </a:extLst>
                </a:gridCol>
                <a:gridCol w="1137825">
                  <a:extLst>
                    <a:ext uri="{9D8B030D-6E8A-4147-A177-3AD203B41FA5}">
                      <a16:colId xmlns:a16="http://schemas.microsoft.com/office/drawing/2014/main" val="20001"/>
                    </a:ext>
                  </a:extLst>
                </a:gridCol>
                <a:gridCol w="1710400">
                  <a:extLst>
                    <a:ext uri="{9D8B030D-6E8A-4147-A177-3AD203B41FA5}">
                      <a16:colId xmlns:a16="http://schemas.microsoft.com/office/drawing/2014/main" val="20002"/>
                    </a:ext>
                  </a:extLst>
                </a:gridCol>
                <a:gridCol w="1710400">
                  <a:extLst>
                    <a:ext uri="{9D8B030D-6E8A-4147-A177-3AD203B41FA5}">
                      <a16:colId xmlns:a16="http://schemas.microsoft.com/office/drawing/2014/main" val="20003"/>
                    </a:ext>
                  </a:extLst>
                </a:gridCol>
                <a:gridCol w="1710400">
                  <a:extLst>
                    <a:ext uri="{9D8B030D-6E8A-4147-A177-3AD203B41FA5}">
                      <a16:colId xmlns:a16="http://schemas.microsoft.com/office/drawing/2014/main" val="20004"/>
                    </a:ext>
                  </a:extLst>
                </a:gridCol>
                <a:gridCol w="1710400">
                  <a:extLst>
                    <a:ext uri="{9D8B030D-6E8A-4147-A177-3AD203B41FA5}">
                      <a16:colId xmlns:a16="http://schemas.microsoft.com/office/drawing/2014/main" val="20005"/>
                    </a:ext>
                  </a:extLst>
                </a:gridCol>
              </a:tblGrid>
              <a:tr h="396200">
                <a:tc rowSpan="2"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Licensed Centers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License-Exempt Centers</a:t>
                      </a:r>
                      <a:endParaRPr sz="1400" b="1" u="none" strike="noStrike" cap="none">
                        <a:solidFill>
                          <a:schemeClr val="lt1"/>
                        </a:solidFill>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59942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a:solidFill>
                            <a:schemeClr val="lt1"/>
                          </a:solidFill>
                          <a:latin typeface="Trebuchet MS"/>
                          <a:ea typeface="Trebuchet MS"/>
                          <a:cs typeface="Trebuchet MS"/>
                          <a:sym typeface="Trebuchet MS"/>
                        </a:rPr>
                        <a:t>Number of localities experiencing increase (out of 133)</a:t>
                      </a:r>
                      <a:endParaRPr sz="1100" i="1">
                        <a:solidFill>
                          <a:schemeClr val="lt1"/>
                        </a:solidFill>
                        <a:latin typeface="Trebuchet MS"/>
                        <a:ea typeface="Trebuchet MS"/>
                        <a:cs typeface="Trebuchet MS"/>
                        <a:sym typeface="Trebuchet MS"/>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a:solidFill>
                            <a:schemeClr val="lt1"/>
                          </a:solidFill>
                          <a:latin typeface="Trebuchet MS"/>
                          <a:ea typeface="Trebuchet MS"/>
                          <a:cs typeface="Trebuchet MS"/>
                          <a:sym typeface="Trebuchet MS"/>
                        </a:rPr>
                        <a:t>Average daily rate increase if &gt; $0</a:t>
                      </a:r>
                      <a:endParaRPr sz="1100" i="1">
                        <a:solidFill>
                          <a:schemeClr val="lt1"/>
                        </a:solidFill>
                        <a:latin typeface="Trebuchet MS"/>
                        <a:ea typeface="Trebuchet MS"/>
                        <a:cs typeface="Trebuchet MS"/>
                        <a:sym typeface="Trebuchet MS"/>
                      </a:endParaRPr>
                    </a:p>
                  </a:txBody>
                  <a:tcPr marL="91425" marR="91425" marT="91425" marB="91425" anchor="ctr">
                    <a:lnR w="9525" cap="flat" cmpd="sng">
                      <a:solidFill>
                        <a:srgbClr val="9E9E9E"/>
                      </a:solidFill>
                      <a:prstDash val="solid"/>
                      <a:round/>
                      <a:headEnd type="none" w="sm" len="sm"/>
                      <a:tailEnd type="none" w="sm" len="sm"/>
                    </a:ln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a:solidFill>
                            <a:schemeClr val="lt1"/>
                          </a:solidFill>
                          <a:latin typeface="Trebuchet MS"/>
                          <a:ea typeface="Trebuchet MS"/>
                          <a:cs typeface="Trebuchet MS"/>
                          <a:sym typeface="Trebuchet MS"/>
                        </a:rPr>
                        <a:t>Number of localities experiencing increase (out of 133)</a:t>
                      </a:r>
                      <a:endParaRPr sz="1100" i="1">
                        <a:solidFill>
                          <a:schemeClr val="lt1"/>
                        </a:solidFill>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a:solidFill>
                            <a:schemeClr val="lt1"/>
                          </a:solidFill>
                          <a:latin typeface="Trebuchet MS"/>
                          <a:ea typeface="Trebuchet MS"/>
                          <a:cs typeface="Trebuchet MS"/>
                          <a:sym typeface="Trebuchet MS"/>
                        </a:rPr>
                        <a:t>Average daily rate increase if &gt; $0</a:t>
                      </a:r>
                      <a:endParaRPr sz="1100" i="1">
                        <a:solidFill>
                          <a:schemeClr val="lt1"/>
                        </a:solidFill>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65725">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Full-day</a:t>
                      </a:r>
                      <a:endParaRPr sz="1400" b="1" u="none" strike="noStrike" cap="none">
                        <a:latin typeface="Trebuchet MS"/>
                        <a:ea typeface="Trebuchet MS"/>
                        <a:cs typeface="Trebuchet MS"/>
                        <a:sym typeface="Trebuchet MS"/>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Infant</a:t>
                      </a:r>
                      <a:endParaRPr sz="1200" b="1" i="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$31</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200" b="1">
                        <a:latin typeface="Trebuchet MS"/>
                        <a:ea typeface="Trebuchet MS"/>
                        <a:cs typeface="Trebuchet MS"/>
                        <a:sym typeface="Trebuchet MS"/>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$36</a:t>
                      </a:r>
                      <a:endParaRPr sz="1200" b="1">
                        <a:latin typeface="Trebuchet MS"/>
                        <a:ea typeface="Trebuchet MS"/>
                        <a:cs typeface="Trebuchet MS"/>
                        <a:sym typeface="Trebuchet M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Toddler</a:t>
                      </a:r>
                      <a:endParaRPr sz="1200" b="1" i="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$25</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$29</a:t>
                      </a:r>
                      <a:endParaRPr sz="1200" b="1">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Preschool</a:t>
                      </a:r>
                      <a:endParaRPr sz="1200" b="1" i="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115 (86%)</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126 (95%)</a:t>
                      </a:r>
                      <a:endParaRPr sz="1200" b="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$15</a:t>
                      </a:r>
                      <a:endParaRPr sz="1200" b="1">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School-Age</a:t>
                      </a:r>
                      <a:endParaRPr sz="1200" b="1" i="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92 (69%)</a:t>
                      </a:r>
                      <a:endParaRPr sz="1200" b="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$5</a:t>
                      </a:r>
                      <a:endParaRPr sz="1200" b="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111 (83%)</a:t>
                      </a:r>
                      <a:endParaRPr sz="1200" b="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$7</a:t>
                      </a:r>
                      <a:endParaRPr sz="1200" b="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25">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Part-day</a:t>
                      </a:r>
                      <a:endParaRPr sz="1400" b="1" u="none" strike="noStrike" cap="none">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Infant</a:t>
                      </a:r>
                      <a:endParaRPr sz="1200" b="1"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$22</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$25</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Toddler</a:t>
                      </a:r>
                      <a:endParaRPr sz="1200" b="1"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$17</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$20</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Preschool</a:t>
                      </a:r>
                      <a:endParaRPr sz="1200" b="1"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116 (97%)</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$9</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126 (95%)</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a:latin typeface="Trebuchet MS"/>
                          <a:ea typeface="Trebuchet MS"/>
                          <a:cs typeface="Trebuchet MS"/>
                          <a:sym typeface="Trebuchet MS"/>
                        </a:rPr>
                        <a:t>School-Age</a:t>
                      </a:r>
                      <a:endParaRPr sz="1200" b="1"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79 (59%)</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$4</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114 (86%)</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$5</a:t>
                      </a:r>
                      <a:endParaRPr sz="1200" b="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15734264e9f_5_1373"/>
          <p:cNvSpPr txBox="1">
            <a:spLocks noGrp="1"/>
          </p:cNvSpPr>
          <p:nvPr>
            <p:ph type="title"/>
          </p:nvPr>
        </p:nvSpPr>
        <p:spPr>
          <a:xfrm>
            <a:off x="311700" y="216425"/>
            <a:ext cx="88323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Local Impacts: Family D</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ay Homes (A</a:t>
            </a:r>
            <a:r>
              <a:rPr lang="en" sz="3000"/>
              <a:t>ugust update)</a:t>
            </a:r>
            <a:endParaRPr sz="3000"/>
          </a:p>
        </p:txBody>
      </p:sp>
      <p:graphicFrame>
        <p:nvGraphicFramePr>
          <p:cNvPr id="769" name="Google Shape;769;g15734264e9f_5_1373"/>
          <p:cNvGraphicFramePr/>
          <p:nvPr/>
        </p:nvGraphicFramePr>
        <p:xfrm>
          <a:off x="267150" y="800675"/>
          <a:ext cx="3000000" cy="3000000"/>
        </p:xfrm>
        <a:graphic>
          <a:graphicData uri="http://schemas.openxmlformats.org/drawingml/2006/table">
            <a:tbl>
              <a:tblPr>
                <a:noFill/>
                <a:tableStyleId>{F4C9A38B-538B-4914-BD2E-D31110F9D2EE}</a:tableStyleId>
              </a:tblPr>
              <a:tblGrid>
                <a:gridCol w="585775">
                  <a:extLst>
                    <a:ext uri="{9D8B030D-6E8A-4147-A177-3AD203B41FA5}">
                      <a16:colId xmlns:a16="http://schemas.microsoft.com/office/drawing/2014/main" val="20000"/>
                    </a:ext>
                  </a:extLst>
                </a:gridCol>
                <a:gridCol w="1137825">
                  <a:extLst>
                    <a:ext uri="{9D8B030D-6E8A-4147-A177-3AD203B41FA5}">
                      <a16:colId xmlns:a16="http://schemas.microsoft.com/office/drawing/2014/main" val="20001"/>
                    </a:ext>
                  </a:extLst>
                </a:gridCol>
                <a:gridCol w="1710400">
                  <a:extLst>
                    <a:ext uri="{9D8B030D-6E8A-4147-A177-3AD203B41FA5}">
                      <a16:colId xmlns:a16="http://schemas.microsoft.com/office/drawing/2014/main" val="20002"/>
                    </a:ext>
                  </a:extLst>
                </a:gridCol>
                <a:gridCol w="1710400">
                  <a:extLst>
                    <a:ext uri="{9D8B030D-6E8A-4147-A177-3AD203B41FA5}">
                      <a16:colId xmlns:a16="http://schemas.microsoft.com/office/drawing/2014/main" val="20003"/>
                    </a:ext>
                  </a:extLst>
                </a:gridCol>
                <a:gridCol w="1710400">
                  <a:extLst>
                    <a:ext uri="{9D8B030D-6E8A-4147-A177-3AD203B41FA5}">
                      <a16:colId xmlns:a16="http://schemas.microsoft.com/office/drawing/2014/main" val="20004"/>
                    </a:ext>
                  </a:extLst>
                </a:gridCol>
                <a:gridCol w="1710400">
                  <a:extLst>
                    <a:ext uri="{9D8B030D-6E8A-4147-A177-3AD203B41FA5}">
                      <a16:colId xmlns:a16="http://schemas.microsoft.com/office/drawing/2014/main" val="20005"/>
                    </a:ext>
                  </a:extLst>
                </a:gridCol>
              </a:tblGrid>
              <a:tr h="396200">
                <a:tc rowSpan="2" grid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Licensed Family Day Homes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License-Exempt Family Day Homes</a:t>
                      </a:r>
                      <a:endParaRPr sz="1400" b="1" u="none" strike="noStrike" cap="none">
                        <a:solidFill>
                          <a:schemeClr val="lt1"/>
                        </a:solidFill>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59942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u="none" strike="noStrike" cap="none">
                          <a:solidFill>
                            <a:schemeClr val="lt1"/>
                          </a:solidFill>
                          <a:latin typeface="Trebuchet MS"/>
                          <a:ea typeface="Trebuchet MS"/>
                          <a:cs typeface="Trebuchet MS"/>
                          <a:sym typeface="Trebuchet MS"/>
                        </a:rPr>
                        <a:t>Number of localities experiencing increase (out of 133)</a:t>
                      </a:r>
                      <a:endParaRPr sz="1100" b="1" i="1" u="none" strike="noStrike" cap="none">
                        <a:solidFill>
                          <a:schemeClr val="lt1"/>
                        </a:solidFill>
                        <a:latin typeface="Trebuchet MS"/>
                        <a:ea typeface="Trebuchet MS"/>
                        <a:cs typeface="Trebuchet MS"/>
                        <a:sym typeface="Trebuchet MS"/>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u="none" strike="noStrike" cap="none">
                          <a:solidFill>
                            <a:schemeClr val="lt1"/>
                          </a:solidFill>
                          <a:latin typeface="Trebuchet MS"/>
                          <a:ea typeface="Trebuchet MS"/>
                          <a:cs typeface="Trebuchet MS"/>
                          <a:sym typeface="Trebuchet MS"/>
                        </a:rPr>
                        <a:t>Average daily rate increase if &gt; $0</a:t>
                      </a:r>
                      <a:endParaRPr sz="1100" i="1" u="none" strike="noStrike" cap="none">
                        <a:solidFill>
                          <a:schemeClr val="lt1"/>
                        </a:solidFill>
                        <a:latin typeface="Trebuchet MS"/>
                        <a:ea typeface="Trebuchet MS"/>
                        <a:cs typeface="Trebuchet MS"/>
                        <a:sym typeface="Trebuchet MS"/>
                      </a:endParaRPr>
                    </a:p>
                  </a:txBody>
                  <a:tcPr marL="91425" marR="91425" marT="91425" marB="91425" anchor="ctr">
                    <a:lnR w="9525" cap="flat" cmpd="sng">
                      <a:solidFill>
                        <a:srgbClr val="9E9E9E"/>
                      </a:solidFill>
                      <a:prstDash val="solid"/>
                      <a:round/>
                      <a:headEnd type="none" w="sm" len="sm"/>
                      <a:tailEnd type="none" w="sm" len="sm"/>
                    </a:lnR>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u="none" strike="noStrike" cap="none">
                          <a:solidFill>
                            <a:schemeClr val="lt1"/>
                          </a:solidFill>
                          <a:latin typeface="Trebuchet MS"/>
                          <a:ea typeface="Trebuchet MS"/>
                          <a:cs typeface="Trebuchet MS"/>
                          <a:sym typeface="Trebuchet MS"/>
                        </a:rPr>
                        <a:t>Number of localities experiencing increase (out of 133)</a:t>
                      </a:r>
                      <a:endParaRPr sz="1100" i="1" u="none" strike="noStrike" cap="none">
                        <a:solidFill>
                          <a:schemeClr val="lt1"/>
                        </a:solidFill>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i="1" u="none" strike="noStrike" cap="none">
                          <a:solidFill>
                            <a:schemeClr val="lt1"/>
                          </a:solidFill>
                          <a:latin typeface="Trebuchet MS"/>
                          <a:ea typeface="Trebuchet MS"/>
                          <a:cs typeface="Trebuchet MS"/>
                          <a:sym typeface="Trebuchet MS"/>
                        </a:rPr>
                        <a:t>Average daily rate increase if &gt; $0</a:t>
                      </a:r>
                      <a:endParaRPr sz="1100" i="1" u="none" strike="noStrike" cap="none">
                        <a:solidFill>
                          <a:schemeClr val="lt1"/>
                        </a:solidFill>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65725">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Full-day</a:t>
                      </a:r>
                      <a:endParaRPr sz="1400" b="1" u="none" strike="noStrike" cap="none">
                        <a:latin typeface="Trebuchet MS"/>
                        <a:ea typeface="Trebuchet MS"/>
                        <a:cs typeface="Trebuchet MS"/>
                        <a:sym typeface="Trebuchet MS"/>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Infant</a:t>
                      </a:r>
                      <a:endParaRPr sz="1200" b="1"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000"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$24</a:t>
                      </a:r>
                      <a:endParaRPr sz="1200"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000" i="1">
                        <a:latin typeface="Trebuchet MS"/>
                        <a:ea typeface="Trebuchet MS"/>
                        <a:cs typeface="Trebuchet MS"/>
                        <a:sym typeface="Trebuchet MS"/>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$21</a:t>
                      </a:r>
                      <a:endParaRPr sz="1200" i="1" u="none" strike="noStrike" cap="none">
                        <a:latin typeface="Trebuchet MS"/>
                        <a:ea typeface="Trebuchet MS"/>
                        <a:cs typeface="Trebuchet MS"/>
                        <a:sym typeface="Trebuchet M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Toddler</a:t>
                      </a:r>
                      <a:endParaRPr sz="1200" b="1"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100"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$20</a:t>
                      </a:r>
                      <a:endParaRPr sz="1200"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$18</a:t>
                      </a:r>
                      <a:endParaRPr sz="1200" i="1"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Preschool</a:t>
                      </a:r>
                      <a:endParaRPr sz="1200" b="1"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$18</a:t>
                      </a:r>
                      <a:endParaRPr sz="1200" i="1"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$16</a:t>
                      </a:r>
                      <a:endParaRPr sz="1200" i="1"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School-Age</a:t>
                      </a:r>
                      <a:endParaRPr sz="1200" b="1" i="1"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131 (98%)</a:t>
                      </a:r>
                      <a:endParaRPr sz="1200"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$17</a:t>
                      </a:r>
                      <a:endParaRPr sz="1200" i="1"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$14</a:t>
                      </a:r>
                      <a:endParaRPr sz="1200" i="1"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25">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latin typeface="Trebuchet MS"/>
                          <a:ea typeface="Trebuchet MS"/>
                          <a:cs typeface="Trebuchet MS"/>
                          <a:sym typeface="Trebuchet MS"/>
                        </a:rPr>
                        <a:t>Part-day</a:t>
                      </a:r>
                      <a:endParaRPr sz="1400" b="1" u="none" strike="noStrike" cap="none">
                        <a:latin typeface="Trebuchet MS"/>
                        <a:ea typeface="Trebuchet MS"/>
                        <a:cs typeface="Trebuchet MS"/>
                        <a:sym typeface="Trebuchet MS"/>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Infant</a:t>
                      </a:r>
                      <a:endParaRPr sz="1200" b="1"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$17</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133 (100%)</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$15</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Toddler</a:t>
                      </a:r>
                      <a:endParaRPr sz="1200" b="1"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$14</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Preschool</a:t>
                      </a:r>
                      <a:endParaRPr sz="1200" b="1"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132 (99%)</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$13</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657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i="1" u="none" strike="noStrike" cap="none">
                          <a:latin typeface="Trebuchet MS"/>
                          <a:ea typeface="Trebuchet MS"/>
                          <a:cs typeface="Trebuchet MS"/>
                          <a:sym typeface="Trebuchet MS"/>
                        </a:rPr>
                        <a:t>School-Age</a:t>
                      </a:r>
                      <a:endParaRPr sz="1200" b="1"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$9</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129 (97%)</a:t>
                      </a:r>
                      <a:endParaRPr sz="1000" i="1">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Trebuchet MS"/>
                          <a:ea typeface="Trebuchet MS"/>
                          <a:cs typeface="Trebuchet MS"/>
                          <a:sym typeface="Trebuchet MS"/>
                        </a:rPr>
                        <a:t>$11</a:t>
                      </a:r>
                      <a:endParaRPr sz="1200" i="1" u="none" strike="noStrike" cap="none">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1340093cb7c_0_1930"/>
          <p:cNvSpPr txBox="1">
            <a:spLocks noGrp="1"/>
          </p:cNvSpPr>
          <p:nvPr>
            <p:ph type="title"/>
          </p:nvPr>
        </p:nvSpPr>
        <p:spPr>
          <a:xfrm>
            <a:off x="311700" y="2164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What Does the Change in Payment Rates Mean…</a:t>
            </a:r>
            <a:endParaRPr sz="3000"/>
          </a:p>
        </p:txBody>
      </p:sp>
      <p:graphicFrame>
        <p:nvGraphicFramePr>
          <p:cNvPr id="775" name="Google Shape;775;g1340093cb7c_0_1930"/>
          <p:cNvGraphicFramePr/>
          <p:nvPr/>
        </p:nvGraphicFramePr>
        <p:xfrm>
          <a:off x="187200" y="954625"/>
          <a:ext cx="3000000" cy="3000000"/>
        </p:xfrm>
        <a:graphic>
          <a:graphicData uri="http://schemas.openxmlformats.org/drawingml/2006/table">
            <a:tbl>
              <a:tblPr>
                <a:noFill/>
                <a:tableStyleId>{F4C9A38B-538B-4914-BD2E-D31110F9D2EE}</a:tableStyleId>
              </a:tblPr>
              <a:tblGrid>
                <a:gridCol w="2931325">
                  <a:extLst>
                    <a:ext uri="{9D8B030D-6E8A-4147-A177-3AD203B41FA5}">
                      <a16:colId xmlns:a16="http://schemas.microsoft.com/office/drawing/2014/main" val="20000"/>
                    </a:ext>
                  </a:extLst>
                </a:gridCol>
                <a:gridCol w="2931325">
                  <a:extLst>
                    <a:ext uri="{9D8B030D-6E8A-4147-A177-3AD203B41FA5}">
                      <a16:colId xmlns:a16="http://schemas.microsoft.com/office/drawing/2014/main" val="20001"/>
                    </a:ext>
                  </a:extLst>
                </a:gridCol>
                <a:gridCol w="2931325">
                  <a:extLst>
                    <a:ext uri="{9D8B030D-6E8A-4147-A177-3AD203B41FA5}">
                      <a16:colId xmlns:a16="http://schemas.microsoft.com/office/drawing/2014/main" val="20002"/>
                    </a:ext>
                  </a:extLst>
                </a:gridCol>
              </a:tblGrid>
              <a:tr h="3962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families?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child care providers?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a:t>
                      </a:r>
                      <a:r>
                        <a:rPr lang="en" sz="1400" b="1" u="none" strike="noStrike" cap="none">
                          <a:solidFill>
                            <a:schemeClr val="lt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Virginia</a:t>
                      </a:r>
                      <a:r>
                        <a:rPr lang="en" sz="1400" b="1" u="none" strike="noStrike" cap="none">
                          <a:solidFill>
                            <a:schemeClr val="lt1"/>
                          </a:solidFill>
                          <a:latin typeface="Trebuchet MS"/>
                          <a:ea typeface="Trebuchet MS"/>
                          <a:cs typeface="Trebuchet MS"/>
                          <a:sym typeface="Trebuchet MS"/>
                        </a:rPr>
                        <a:t>?</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3226900">
                <a:tc>
                  <a:txBody>
                    <a:bodyPr/>
                    <a:lstStyle/>
                    <a:p>
                      <a:pPr marL="3429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The state will cover a greater share of costs for providers in the Child Care Subsidy Program, allowing more providers to serve publicly-funded families.</a:t>
                      </a:r>
                      <a:endParaRPr sz="1300" u="none" strike="noStrike" cap="none">
                        <a:latin typeface="Trebuchet MS"/>
                        <a:ea typeface="Trebuchet MS"/>
                        <a:cs typeface="Trebuchet MS"/>
                        <a:sym typeface="Trebuchet MS"/>
                      </a:endParaRPr>
                    </a:p>
                    <a:p>
                      <a:pPr marL="3429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Families will have more options when selecting a provider.</a:t>
                      </a:r>
                      <a:endParaRPr sz="1300" u="none" strike="noStrike" cap="none">
                        <a:latin typeface="Trebuchet MS"/>
                        <a:ea typeface="Trebuchet MS"/>
                        <a:cs typeface="Trebuchet MS"/>
                        <a:sym typeface="Trebuchet MS"/>
                      </a:endParaRPr>
                    </a:p>
                    <a:p>
                      <a:pPr marL="3429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Families will be able to choose the option that best meets their needs and preferences. </a:t>
                      </a:r>
                      <a:endParaRPr sz="1300" u="none" strike="noStrike" cap="none">
                        <a:latin typeface="Trebuchet MS"/>
                        <a:ea typeface="Trebuchet MS"/>
                        <a:cs typeface="Trebuchet MS"/>
                        <a:sym typeface="Trebuchet MS"/>
                      </a:endParaRPr>
                    </a:p>
                  </a:txBody>
                  <a:tcPr marL="91425" marR="91425" marT="91425" marB="91425">
                    <a:solidFill>
                      <a:schemeClr val="lt1"/>
                    </a:solidFill>
                  </a:tcPr>
                </a:tc>
                <a:tc>
                  <a:txBody>
                    <a:bodyPr/>
                    <a:lstStyle/>
                    <a:p>
                      <a:pPr marL="4572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Payment rates will be commensurate with expectations for delivering quality as measured by VQB5, primarily by accounting for competitive compensation.</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Providers that serve a large share of publicly- funded children will have sufficient public resources and will be encouraged to increase educator compensation over time. </a:t>
                      </a:r>
                      <a:endParaRPr sz="1300" u="none" strike="noStrike" cap="none">
                        <a:latin typeface="Trebuchet MS"/>
                        <a:ea typeface="Trebuchet MS"/>
                        <a:cs typeface="Trebuchet MS"/>
                        <a:sym typeface="Trebuchet MS"/>
                      </a:endParaRPr>
                    </a:p>
                  </a:txBody>
                  <a:tcPr marL="91425" marR="91425" marT="91425" marB="91425">
                    <a:solidFill>
                      <a:schemeClr val="lt1"/>
                    </a:solidFill>
                  </a:tcPr>
                </a:tc>
                <a:tc>
                  <a:txBody>
                    <a:bodyPr/>
                    <a:lstStyle/>
                    <a:p>
                      <a:pPr marL="3429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Virginia will have a consistent method for per-child payment rates in public programs, promoting coordination and choice across the system.</a:t>
                      </a:r>
                      <a:endParaRPr sz="1300" u="none" strike="noStrike" cap="none">
                        <a:latin typeface="Trebuchet MS"/>
                        <a:ea typeface="Trebuchet MS"/>
                        <a:cs typeface="Trebuchet MS"/>
                        <a:sym typeface="Trebuchet MS"/>
                      </a:endParaRPr>
                    </a:p>
                    <a:p>
                      <a:pPr marL="3429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Our public-private system ECCE system will better prepare children for kindergarten, resulting in more children coming to school with the key literacy, math, and social-emotional skills needed to succeed.</a:t>
                      </a:r>
                      <a:endParaRPr sz="1300" u="none" strike="noStrike" cap="none">
                        <a:latin typeface="Trebuchet MS"/>
                        <a:ea typeface="Trebuchet MS"/>
                        <a:cs typeface="Trebuchet MS"/>
                        <a:sym typeface="Trebuchet MS"/>
                      </a:endParaRPr>
                    </a:p>
                    <a:p>
                      <a:pPr marL="3429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Virginia will establish a national model for a public-private parent choice system.</a:t>
                      </a:r>
                      <a:endParaRPr sz="1300" u="none" strike="noStrike" cap="none">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1340093cb7c_0_19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sz="3500" b="1"/>
              <a:t>Revisions to Parent Copayment </a:t>
            </a:r>
            <a:r>
              <a:rPr lang="en" sz="35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Scale</a:t>
            </a:r>
            <a:endParaRPr sz="3500" b="1"/>
          </a:p>
        </p:txBody>
      </p:sp>
      <p:sp>
        <p:nvSpPr>
          <p:cNvPr id="781" name="Google Shape;781;g1340093cb7c_0_19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i="1"/>
              <a:t>Making Child Care Assistance More Accessible to Families</a:t>
            </a:r>
            <a:endParaRPr i="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g1340093cb7c_0_1945"/>
          <p:cNvSpPr txBox="1">
            <a:spLocks noGrp="1"/>
          </p:cNvSpPr>
          <p:nvPr>
            <p:ph type="title"/>
          </p:nvPr>
        </p:nvSpPr>
        <p:spPr>
          <a:xfrm>
            <a:off x="628650" y="273850"/>
            <a:ext cx="81903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Federal Requirements for Family Copayments</a:t>
            </a:r>
            <a:endParaRPr sz="3000"/>
          </a:p>
        </p:txBody>
      </p:sp>
      <p:sp>
        <p:nvSpPr>
          <p:cNvPr id="787" name="Google Shape;787;g1340093cb7c_0_19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Federal law requires most families in the CCSP to pay a copayment.</a:t>
            </a:r>
            <a:endParaRPr sz="1800"/>
          </a:p>
          <a:p>
            <a:pPr marL="457200" lvl="0" indent="-342900" algn="l" rtl="0">
              <a:lnSpc>
                <a:spcPct val="100000"/>
              </a:lnSpc>
              <a:spcBef>
                <a:spcPts val="800"/>
              </a:spcBef>
              <a:spcAft>
                <a:spcPts val="0"/>
              </a:spcAft>
              <a:buSzPts val="1800"/>
              <a:buFont typeface="Trebuchet MS"/>
              <a:buChar char="•"/>
            </a:pPr>
            <a:r>
              <a:rPr lang="en" sz="1800"/>
              <a:t>VDOE has the authority to waive copayments for families in poverty, homeless families, children in child protective services/foster care, and “other priority populations” as identified by the state.</a:t>
            </a:r>
            <a:endParaRPr sz="1800"/>
          </a:p>
          <a:p>
            <a:pPr marL="457200" lvl="0" indent="-342900" algn="l" rtl="0">
              <a:lnSpc>
                <a:spcPct val="100000"/>
              </a:lnSpc>
              <a:spcBef>
                <a:spcPts val="1000"/>
              </a:spcBef>
              <a:spcAft>
                <a:spcPts val="0"/>
              </a:spcAft>
              <a:buSzPts val="1800"/>
              <a:buFont typeface="Trebuchet MS"/>
              <a:buChar char="•"/>
            </a:pPr>
            <a:r>
              <a:rPr lang="en" sz="1800"/>
              <a:t>Copayments must reflect a sliding fee scale based on income.</a:t>
            </a:r>
            <a:endParaRPr sz="1800"/>
          </a:p>
          <a:p>
            <a:pPr marL="457200" lvl="0" indent="-342900" algn="l" rtl="0">
              <a:lnSpc>
                <a:spcPct val="100000"/>
              </a:lnSpc>
              <a:spcBef>
                <a:spcPts val="1000"/>
              </a:spcBef>
              <a:spcAft>
                <a:spcPts val="1000"/>
              </a:spcAft>
              <a:buSzPts val="1800"/>
              <a:buFont typeface="Trebuchet MS"/>
              <a:buChar char="•"/>
            </a:pPr>
            <a:r>
              <a:rPr lang="en" sz="1800"/>
              <a:t>Copayments can be a flat rate or a percentage of family income. They cannot be based on prices charged by providers. </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1340093cb7c_0_195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Priorities for Virginia’s Copayment Scale</a:t>
            </a:r>
            <a:endParaRPr sz="3000"/>
          </a:p>
        </p:txBody>
      </p:sp>
      <p:sp>
        <p:nvSpPr>
          <p:cNvPr id="793" name="Google Shape;793;g1340093cb7c_0_195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Virginia’s priorities are rooted in the 3 key principles for investment.</a:t>
            </a:r>
            <a:endParaRPr sz="1800"/>
          </a:p>
          <a:p>
            <a:pPr marL="457200" lvl="0" indent="-342900" algn="l" rtl="0">
              <a:lnSpc>
                <a:spcPct val="100000"/>
              </a:lnSpc>
              <a:spcBef>
                <a:spcPts val="800"/>
              </a:spcBef>
              <a:spcAft>
                <a:spcPts val="0"/>
              </a:spcAft>
              <a:buSzPts val="1800"/>
              <a:buFont typeface="Trebuchet MS"/>
              <a:buChar char="•"/>
            </a:pPr>
            <a:r>
              <a:rPr lang="en" sz="1800"/>
              <a:t>Families at or below the poverty line should not have a copayment obligation.</a:t>
            </a:r>
            <a:endParaRPr sz="1800"/>
          </a:p>
          <a:p>
            <a:pPr marL="457200" lvl="0" indent="-342900" algn="l" rtl="0">
              <a:lnSpc>
                <a:spcPct val="100000"/>
              </a:lnSpc>
              <a:spcBef>
                <a:spcPts val="1000"/>
              </a:spcBef>
              <a:spcAft>
                <a:spcPts val="0"/>
              </a:spcAft>
              <a:buSzPts val="1800"/>
              <a:buFont typeface="Trebuchet MS"/>
              <a:buChar char="•"/>
            </a:pPr>
            <a:r>
              <a:rPr lang="en" sz="1800"/>
              <a:t>Copayments should be simple and straightforward.</a:t>
            </a:r>
            <a:endParaRPr sz="1800"/>
          </a:p>
          <a:p>
            <a:pPr marL="457200" lvl="0" indent="-342900" algn="l" rtl="0">
              <a:lnSpc>
                <a:spcPct val="100000"/>
              </a:lnSpc>
              <a:spcBef>
                <a:spcPts val="1000"/>
              </a:spcBef>
              <a:spcAft>
                <a:spcPts val="1000"/>
              </a:spcAft>
              <a:buSzPts val="1800"/>
              <a:buFont typeface="Trebuchet MS"/>
              <a:buChar char="•"/>
            </a:pPr>
            <a:r>
              <a:rPr lang="en" sz="1800"/>
              <a:t>Copayments should mirror cost obligations in other publicly-funded programs, to the extent possible.</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5abf70fae8_0_39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marR="101600" lvl="0" indent="0" algn="l" rtl="0">
              <a:lnSpc>
                <a:spcPct val="100000"/>
              </a:lnSpc>
              <a:spcBef>
                <a:spcPts val="0"/>
              </a:spcBef>
              <a:spcAft>
                <a:spcPts val="0"/>
              </a:spcAft>
              <a:buClr>
                <a:srgbClr val="000000"/>
              </a:buClr>
              <a:buSzPts val="1400"/>
              <a:buFont typeface="Arial"/>
              <a:buNone/>
            </a:pPr>
            <a:r>
              <a:rPr lang="en" sz="1800" b="0">
                <a:solidFill>
                  <a:srgbClr val="000000"/>
                </a:solidFill>
                <a:latin typeface="Trebuchet MS"/>
                <a:ea typeface="Trebuchet MS"/>
                <a:cs typeface="Trebuchet MS"/>
                <a:sym typeface="Trebuchet MS"/>
              </a:rPr>
              <a:t>In response to </a:t>
            </a:r>
            <a:r>
              <a:rPr lang="en" sz="1800" b="0">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state </a:t>
            </a:r>
            <a:r>
              <a:rPr lang="en" sz="1800">
                <a:solidFill>
                  <a:srgbClr val="000000"/>
                </a:solidFill>
              </a:rPr>
              <a:t>law</a:t>
            </a:r>
            <a:r>
              <a:rPr lang="en" sz="1800" b="0">
                <a:solidFill>
                  <a:srgbClr val="000000"/>
                </a:solidFill>
                <a:latin typeface="Trebuchet MS"/>
                <a:ea typeface="Trebuchet MS"/>
                <a:cs typeface="Trebuchet MS"/>
                <a:sym typeface="Trebuchet MS"/>
              </a:rPr>
              <a:t>, </a:t>
            </a:r>
            <a:r>
              <a:rPr lang="en" sz="1800">
                <a:solidFill>
                  <a:srgbClr val="000000"/>
                </a:solidFill>
              </a:rPr>
              <a:t>the Virginia Board of Education has established a  u</a:t>
            </a:r>
            <a:r>
              <a:rPr lang="en" sz="1800" b="0">
                <a:solidFill>
                  <a:srgbClr val="000000"/>
                </a:solidFill>
                <a:latin typeface="Trebuchet MS"/>
                <a:ea typeface="Trebuchet MS"/>
                <a:cs typeface="Trebuchet MS"/>
                <a:sym typeface="Trebuchet MS"/>
              </a:rPr>
              <a:t>nified </a:t>
            </a:r>
            <a:r>
              <a:rPr lang="en" sz="1800">
                <a:solidFill>
                  <a:srgbClr val="000000"/>
                </a:solidFill>
              </a:rPr>
              <a:t>m</a:t>
            </a:r>
            <a:r>
              <a:rPr lang="en" sz="1800" b="0">
                <a:solidFill>
                  <a:srgbClr val="000000"/>
                </a:solidFill>
                <a:latin typeface="Trebuchet MS"/>
                <a:ea typeface="Trebuchet MS"/>
                <a:cs typeface="Trebuchet MS"/>
                <a:sym typeface="Trebuchet MS"/>
              </a:rPr>
              <a:t>easurement and </a:t>
            </a:r>
            <a:r>
              <a:rPr lang="en" sz="1800">
                <a:solidFill>
                  <a:srgbClr val="000000"/>
                </a:solidFill>
              </a:rPr>
              <a:t>i</a:t>
            </a:r>
            <a:r>
              <a:rPr lang="en" sz="1800" b="0">
                <a:solidFill>
                  <a:srgbClr val="000000"/>
                </a:solidFill>
                <a:latin typeface="Trebuchet MS"/>
                <a:ea typeface="Trebuchet MS"/>
                <a:cs typeface="Trebuchet MS"/>
                <a:sym typeface="Trebuchet MS"/>
              </a:rPr>
              <a:t>mprovement </a:t>
            </a:r>
            <a:r>
              <a:rPr lang="en" sz="1800">
                <a:solidFill>
                  <a:srgbClr val="000000"/>
                </a:solidFill>
              </a:rPr>
              <a:t>s</a:t>
            </a:r>
            <a:r>
              <a:rPr lang="en" sz="1800" b="0">
                <a:solidFill>
                  <a:srgbClr val="000000"/>
                </a:solidFill>
                <a:latin typeface="Trebuchet MS"/>
                <a:ea typeface="Trebuchet MS"/>
                <a:cs typeface="Trebuchet MS"/>
                <a:sym typeface="Trebuchet MS"/>
              </a:rPr>
              <a:t>ystem, called VQB5, </a:t>
            </a:r>
            <a:r>
              <a:rPr lang="en" sz="1800">
                <a:solidFill>
                  <a:srgbClr val="000000"/>
                </a:solidFill>
              </a:rPr>
              <a:t>for all publicly-funded birth-to-five early childhood programs</a:t>
            </a:r>
            <a:r>
              <a:rPr lang="en" sz="1800" b="0">
                <a:solidFill>
                  <a:srgbClr val="000000"/>
                </a:solidFill>
                <a:latin typeface="Trebuchet MS"/>
                <a:ea typeface="Trebuchet MS"/>
                <a:cs typeface="Trebuchet MS"/>
                <a:sym typeface="Trebuchet MS"/>
              </a:rPr>
              <a:t>. </a:t>
            </a:r>
            <a:endParaRPr sz="1800" b="0">
              <a:solidFill>
                <a:srgbClr val="000000"/>
              </a:solidFill>
              <a:latin typeface="Trebuchet MS"/>
              <a:ea typeface="Trebuchet MS"/>
              <a:cs typeface="Trebuchet MS"/>
              <a:sym typeface="Trebuchet MS"/>
            </a:endParaRPr>
          </a:p>
          <a:p>
            <a:pPr marL="342900" marR="101600" lvl="0" indent="-247650" algn="l" rtl="0">
              <a:lnSpc>
                <a:spcPct val="100000"/>
              </a:lnSpc>
              <a:spcBef>
                <a:spcPts val="1400"/>
              </a:spcBef>
              <a:spcAft>
                <a:spcPts val="0"/>
              </a:spcAft>
              <a:buClr>
                <a:srgbClr val="000000"/>
              </a:buClr>
              <a:buSzPts val="1300"/>
              <a:buFont typeface="Trebuchet MS"/>
              <a:buChar char="•"/>
            </a:pPr>
            <a:r>
              <a:rPr lang="en" sz="1800" b="0">
                <a:solidFill>
                  <a:srgbClr val="000000"/>
                </a:solidFill>
                <a:latin typeface="Trebuchet MS"/>
                <a:ea typeface="Trebuchet MS"/>
                <a:cs typeface="Trebuchet MS"/>
                <a:sym typeface="Trebuchet MS"/>
              </a:rPr>
              <a:t>The Virginia Department of Education (VDOE) worked with </a:t>
            </a:r>
            <a:r>
              <a:rPr lang="en" sz="1800">
                <a:solidFill>
                  <a:srgbClr val="000000"/>
                </a:solidFill>
              </a:rPr>
              <a:t>multiple </a:t>
            </a:r>
            <a:r>
              <a:rPr lang="en" sz="1800" b="0">
                <a:solidFill>
                  <a:srgbClr val="000000"/>
                </a:solidFill>
                <a:latin typeface="Trebuchet MS"/>
                <a:ea typeface="Trebuchet MS"/>
                <a:cs typeface="Trebuchet MS"/>
                <a:sym typeface="Trebuchet MS"/>
              </a:rPr>
              <a:t>stakeholders and communities to develop the new system</a:t>
            </a:r>
            <a:r>
              <a:rPr lang="en" sz="1800" b="0">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endParaRPr sz="1800" b="0">
              <a:solidFill>
                <a:srgbClr val="000000"/>
              </a:solidFill>
              <a:latin typeface="Trebuchet MS"/>
              <a:ea typeface="Trebuchet MS"/>
              <a:cs typeface="Trebuchet MS"/>
              <a:sym typeface="Trebuchet MS"/>
            </a:endParaRPr>
          </a:p>
          <a:p>
            <a:pPr marL="342900" marR="101600" lvl="0" indent="-247650" algn="l" rtl="0">
              <a:lnSpc>
                <a:spcPct val="100000"/>
              </a:lnSpc>
              <a:spcBef>
                <a:spcPts val="800"/>
              </a:spcBef>
              <a:spcAft>
                <a:spcPts val="0"/>
              </a:spcAft>
              <a:buClr>
                <a:srgbClr val="000000"/>
              </a:buClr>
              <a:buSzPts val="1300"/>
              <a:buFont typeface="Trebuchet MS"/>
              <a:buChar char="•"/>
            </a:pPr>
            <a:r>
              <a:rPr lang="en" sz="1800" b="0">
                <a:solidFill>
                  <a:srgbClr val="000000"/>
                </a:solidFill>
                <a:latin typeface="Trebuchet MS"/>
                <a:ea typeface="Trebuchet MS"/>
                <a:cs typeface="Trebuchet MS"/>
                <a:sym typeface="Trebuchet MS"/>
              </a:rPr>
              <a:t>This new system includes 2 </a:t>
            </a:r>
            <a:r>
              <a:rPr lang="en" sz="1800">
                <a:solidFill>
                  <a:srgbClr val="000000"/>
                </a:solidFill>
              </a:rPr>
              <a:t>Practice Years</a:t>
            </a:r>
            <a:r>
              <a:rPr lang="en" sz="1800" b="0">
                <a:solidFill>
                  <a:srgbClr val="000000"/>
                </a:solidFill>
                <a:latin typeface="Trebuchet MS"/>
                <a:ea typeface="Trebuchet MS"/>
                <a:cs typeface="Trebuchet MS"/>
                <a:sym typeface="Trebuchet MS"/>
              </a:rPr>
              <a:t> through local and regional community networks. </a:t>
            </a:r>
            <a:endParaRPr sz="1300" b="0">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342900" marR="101600" lvl="0" indent="-247650" algn="l" rtl="0">
              <a:lnSpc>
                <a:spcPct val="100000"/>
              </a:lnSpc>
              <a:spcBef>
                <a:spcPts val="1400"/>
              </a:spcBef>
              <a:spcAft>
                <a:spcPts val="0"/>
              </a:spcAft>
              <a:buClr>
                <a:srgbClr val="000000"/>
              </a:buClr>
              <a:buSzPts val="1300"/>
              <a:buFont typeface="Trebuchet MS"/>
              <a:buChar char="•"/>
            </a:pPr>
            <a:r>
              <a:rPr lang="en" sz="1800" b="0">
                <a:solidFill>
                  <a:srgbClr val="000000"/>
                </a:solidFill>
                <a:latin typeface="Trebuchet MS"/>
                <a:ea typeface="Trebuchet MS"/>
                <a:cs typeface="Trebuchet MS"/>
                <a:sym typeface="Trebuchet MS"/>
              </a:rPr>
              <a:t>By fall 2023, all publicly-funded programs, including VPI and Early Childhood Special Education, will be required to participate in </a:t>
            </a:r>
            <a:r>
              <a:rPr lang="en" sz="1800" b="0">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VQB5</a:t>
            </a:r>
            <a:r>
              <a:rPr lang="en" sz="1800" b="0">
                <a:solidFill>
                  <a:srgbClr val="000000"/>
                </a:solidFill>
                <a:latin typeface="Trebuchet MS"/>
                <a:ea typeface="Trebuchet MS"/>
                <a:cs typeface="Trebuchet MS"/>
                <a:sym typeface="Trebuchet MS"/>
              </a:rPr>
              <a:t>.  </a:t>
            </a:r>
            <a:endParaRPr sz="1800" b="0">
              <a:solidFill>
                <a:srgbClr val="000000"/>
              </a:solidFill>
              <a:latin typeface="Trebuchet MS"/>
              <a:ea typeface="Trebuchet MS"/>
              <a:cs typeface="Trebuchet MS"/>
              <a:sym typeface="Trebuchet MS"/>
            </a:endParaRPr>
          </a:p>
          <a:p>
            <a:pPr marL="0" lvl="0" indent="0" algn="l" rtl="0">
              <a:lnSpc>
                <a:spcPct val="100000"/>
              </a:lnSpc>
              <a:spcBef>
                <a:spcPts val="800"/>
              </a:spcBef>
              <a:spcAft>
                <a:spcPts val="0"/>
              </a:spcAft>
              <a:buNone/>
            </a:pPr>
            <a:endParaRPr sz="1100">
              <a:latin typeface="Trebuchet MS"/>
              <a:ea typeface="Trebuchet MS"/>
              <a:cs typeface="Trebuchet MS"/>
              <a:sym typeface="Trebuchet MS"/>
            </a:endParaRPr>
          </a:p>
        </p:txBody>
      </p:sp>
      <p:sp>
        <p:nvSpPr>
          <p:cNvPr id="478" name="Google Shape;478;g15abf70fae8_0_399"/>
          <p:cNvSpPr txBox="1">
            <a:spLocks noGrp="1"/>
          </p:cNvSpPr>
          <p:nvPr>
            <p:ph type="sldNum" idx="12"/>
          </p:nvPr>
        </p:nvSpPr>
        <p:spPr>
          <a:xfrm>
            <a:off x="6457950" y="4767263"/>
            <a:ext cx="758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a:t>
            </a:fld>
            <a:endParaRPr/>
          </a:p>
        </p:txBody>
      </p:sp>
      <p:sp>
        <p:nvSpPr>
          <p:cNvPr id="479" name="Google Shape;479;g15abf70fae8_0_399"/>
          <p:cNvSpPr txBox="1">
            <a:spLocks noGrp="1"/>
          </p:cNvSpPr>
          <p:nvPr>
            <p:ph type="title"/>
          </p:nvPr>
        </p:nvSpPr>
        <p:spPr>
          <a:xfrm>
            <a:off x="628650" y="273850"/>
            <a:ext cx="81402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VQB5: </a:t>
            </a:r>
            <a:r>
              <a:rPr lang="en" sz="3000" b="0">
                <a:latin typeface="Trebuchet MS"/>
                <a:ea typeface="Trebuchet MS"/>
                <a:cs typeface="Trebuchet MS"/>
                <a:sym typeface="Trebuchet MS"/>
              </a:rPr>
              <a:t>Unified Measurement and Improvement </a:t>
            </a:r>
            <a:endParaRPr sz="3000" b="0">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1340093cb7c_0_195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New Copayment Structure</a:t>
            </a:r>
            <a:endParaRPr sz="3000"/>
          </a:p>
        </p:txBody>
      </p:sp>
      <p:sp>
        <p:nvSpPr>
          <p:cNvPr id="799" name="Google Shape;799;g1340093cb7c_0_1955"/>
          <p:cNvSpPr txBox="1">
            <a:spLocks noGrp="1"/>
          </p:cNvSpPr>
          <p:nvPr>
            <p:ph type="body" idx="1"/>
          </p:nvPr>
        </p:nvSpPr>
        <p:spPr>
          <a:xfrm>
            <a:off x="689600" y="12683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Here’s how Virginia will restructure copayments:</a:t>
            </a:r>
            <a:endParaRPr sz="1800"/>
          </a:p>
          <a:p>
            <a:pPr marL="457200" lvl="0" indent="-342900" algn="l" rtl="0">
              <a:lnSpc>
                <a:spcPct val="100000"/>
              </a:lnSpc>
              <a:spcBef>
                <a:spcPts val="800"/>
              </a:spcBef>
              <a:spcAft>
                <a:spcPts val="0"/>
              </a:spcAft>
              <a:buSzPts val="1800"/>
              <a:buFont typeface="Trebuchet MS"/>
              <a:buChar char="•"/>
            </a:pPr>
            <a:r>
              <a:rPr lang="en" sz="1800"/>
              <a:t>Copayment rates will be established per day and per child receiving assistance (up to three children).</a:t>
            </a:r>
            <a:endParaRPr sz="1800"/>
          </a:p>
          <a:p>
            <a:pPr marL="457200" lvl="0" indent="-342900" algn="l" rtl="0">
              <a:lnSpc>
                <a:spcPct val="100000"/>
              </a:lnSpc>
              <a:spcBef>
                <a:spcPts val="800"/>
              </a:spcBef>
              <a:spcAft>
                <a:spcPts val="0"/>
              </a:spcAft>
              <a:buSzPts val="1800"/>
              <a:buFont typeface="Trebuchet MS"/>
              <a:buChar char="•"/>
            </a:pPr>
            <a:r>
              <a:rPr lang="en" sz="1800"/>
              <a:t>Daily payment rates will start at $0 for families with incomes below the poverty guidelines, and increase as a family’s income increases.</a:t>
            </a:r>
            <a:endParaRPr sz="1800"/>
          </a:p>
          <a:p>
            <a:pPr marL="457200" lvl="0" indent="-342900" algn="l" rtl="0">
              <a:lnSpc>
                <a:spcPct val="100000"/>
              </a:lnSpc>
              <a:spcBef>
                <a:spcPts val="800"/>
              </a:spcBef>
              <a:spcAft>
                <a:spcPts val="0"/>
              </a:spcAft>
              <a:buSzPts val="1800"/>
              <a:buChar char="•"/>
            </a:pPr>
            <a:r>
              <a:rPr lang="en" sz="1800"/>
              <a:t>Maximum total fees for monthly family copayments will not exceed 7% of family income.</a:t>
            </a:r>
            <a:endParaRPr sz="1800"/>
          </a:p>
          <a:p>
            <a:pPr marL="457200" lvl="0" indent="-342900" algn="l" rtl="0">
              <a:lnSpc>
                <a:spcPct val="100000"/>
              </a:lnSpc>
              <a:spcBef>
                <a:spcPts val="1000"/>
              </a:spcBef>
              <a:spcAft>
                <a:spcPts val="1000"/>
              </a:spcAft>
              <a:buSzPts val="1800"/>
              <a:buFont typeface="Trebuchet MS"/>
              <a:buChar char="•"/>
            </a:pPr>
            <a:r>
              <a:rPr lang="en" sz="1800"/>
              <a:t>Copayments will be paid to providers on a monthly basis.</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15734264e9f_5_1527"/>
          <p:cNvSpPr txBox="1">
            <a:spLocks noGrp="1"/>
          </p:cNvSpPr>
          <p:nvPr>
            <p:ph type="title"/>
          </p:nvPr>
        </p:nvSpPr>
        <p:spPr>
          <a:xfrm>
            <a:off x="628650" y="452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New Copayment Scale </a:t>
            </a:r>
            <a:endParaRPr sz="3000"/>
          </a:p>
        </p:txBody>
      </p:sp>
      <p:sp>
        <p:nvSpPr>
          <p:cNvPr id="805" name="Google Shape;805;g15734264e9f_5_1527"/>
          <p:cNvSpPr txBox="1">
            <a:spLocks noGrp="1"/>
          </p:cNvSpPr>
          <p:nvPr>
            <p:ph type="body" idx="1"/>
          </p:nvPr>
        </p:nvSpPr>
        <p:spPr>
          <a:xfrm>
            <a:off x="689600" y="966725"/>
            <a:ext cx="7825800" cy="3969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a:t>Here are the new copayment amounts, effective January 1, 2023:</a:t>
            </a:r>
            <a:endParaRPr sz="1800"/>
          </a:p>
          <a:p>
            <a:pPr marL="0" lvl="0" indent="0" algn="l" rtl="0">
              <a:lnSpc>
                <a:spcPct val="100000"/>
              </a:lnSpc>
              <a:spcBef>
                <a:spcPts val="800"/>
              </a:spcBef>
              <a:spcAft>
                <a:spcPts val="0"/>
              </a:spcAft>
              <a:buSzPts val="1400"/>
              <a:buNone/>
            </a:pPr>
            <a:endParaRPr sz="1800" b="1"/>
          </a:p>
          <a:p>
            <a:pPr marL="0" lvl="0" indent="0" algn="l" rtl="0">
              <a:lnSpc>
                <a:spcPct val="100000"/>
              </a:lnSpc>
              <a:spcBef>
                <a:spcPts val="800"/>
              </a:spcBef>
              <a:spcAft>
                <a:spcPts val="0"/>
              </a:spcAft>
              <a:buSzPts val="1400"/>
              <a:buNone/>
            </a:pPr>
            <a:endParaRPr sz="1800" b="1"/>
          </a:p>
          <a:p>
            <a:pPr marL="0" lvl="0" indent="0" algn="l" rtl="0">
              <a:lnSpc>
                <a:spcPct val="100000"/>
              </a:lnSpc>
              <a:spcBef>
                <a:spcPts val="800"/>
              </a:spcBef>
              <a:spcAft>
                <a:spcPts val="0"/>
              </a:spcAft>
              <a:buSzPts val="1400"/>
              <a:buNone/>
            </a:pPr>
            <a:endParaRPr sz="1800" b="1"/>
          </a:p>
          <a:p>
            <a:pPr marL="0" lvl="0" indent="0" algn="l" rtl="0">
              <a:lnSpc>
                <a:spcPct val="100000"/>
              </a:lnSpc>
              <a:spcBef>
                <a:spcPts val="1000"/>
              </a:spcBef>
              <a:spcAft>
                <a:spcPts val="0"/>
              </a:spcAft>
              <a:buNone/>
            </a:pPr>
            <a:endParaRPr sz="1800"/>
          </a:p>
          <a:p>
            <a:pPr marL="0" lvl="0" indent="0" algn="l" rtl="0">
              <a:lnSpc>
                <a:spcPct val="100000"/>
              </a:lnSpc>
              <a:spcBef>
                <a:spcPts val="1000"/>
              </a:spcBef>
              <a:spcAft>
                <a:spcPts val="0"/>
              </a:spcAft>
              <a:buNone/>
            </a:pPr>
            <a:endParaRPr sz="1800"/>
          </a:p>
          <a:p>
            <a:pPr marL="0" lvl="0" indent="0" algn="l" rtl="0">
              <a:lnSpc>
                <a:spcPct val="100000"/>
              </a:lnSpc>
              <a:spcBef>
                <a:spcPts val="1000"/>
              </a:spcBef>
              <a:spcAft>
                <a:spcPts val="0"/>
              </a:spcAft>
              <a:buNone/>
            </a:pPr>
            <a:endParaRPr sz="1800"/>
          </a:p>
          <a:p>
            <a:pPr marL="0" lvl="0" indent="0" algn="l" rtl="0">
              <a:lnSpc>
                <a:spcPct val="100000"/>
              </a:lnSpc>
              <a:spcBef>
                <a:spcPts val="1000"/>
              </a:spcBef>
              <a:spcAft>
                <a:spcPts val="0"/>
              </a:spcAft>
              <a:buNone/>
            </a:pPr>
            <a:endParaRPr sz="600"/>
          </a:p>
          <a:p>
            <a:pPr marL="0" lvl="0" indent="0" algn="l" rtl="0">
              <a:lnSpc>
                <a:spcPct val="100000"/>
              </a:lnSpc>
              <a:spcBef>
                <a:spcPts val="1000"/>
              </a:spcBef>
              <a:spcAft>
                <a:spcPts val="1000"/>
              </a:spcAft>
              <a:buNone/>
            </a:pPr>
            <a:r>
              <a:rPr lang="en" sz="1800"/>
              <a:t>*If a family adds a child during their eligibility period, their case will be reassessed to determine if an additional per-child copayment will apply.</a:t>
            </a:r>
            <a:endParaRPr sz="1800"/>
          </a:p>
        </p:txBody>
      </p:sp>
      <p:graphicFrame>
        <p:nvGraphicFramePr>
          <p:cNvPr id="806" name="Google Shape;806;g15734264e9f_5_1527"/>
          <p:cNvGraphicFramePr/>
          <p:nvPr/>
        </p:nvGraphicFramePr>
        <p:xfrm>
          <a:off x="919825" y="1428825"/>
          <a:ext cx="3000000" cy="3000000"/>
        </p:xfrm>
        <a:graphic>
          <a:graphicData uri="http://schemas.openxmlformats.org/drawingml/2006/table">
            <a:tbl>
              <a:tblPr>
                <a:noFill/>
                <a:tableStyleId>{2D35919E-452C-4220-9EA4-D886BC98B5F3}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a:solidFill>
                            <a:schemeClr val="lt1"/>
                          </a:solidFill>
                          <a:latin typeface="Trebuchet MS"/>
                          <a:ea typeface="Trebuchet MS"/>
                          <a:cs typeface="Trebuchet MS"/>
                          <a:sym typeface="Trebuchet MS"/>
                        </a:rPr>
                        <a:t>Income Range</a:t>
                      </a:r>
                      <a:endParaRPr sz="1800">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lvl="0" indent="0" algn="l" rtl="0">
                        <a:spcBef>
                          <a:spcPts val="0"/>
                        </a:spcBef>
                        <a:spcAft>
                          <a:spcPts val="0"/>
                        </a:spcAft>
                        <a:buNone/>
                      </a:pPr>
                      <a:r>
                        <a:rPr lang="en" sz="1800">
                          <a:solidFill>
                            <a:schemeClr val="lt1"/>
                          </a:solidFill>
                          <a:latin typeface="Trebuchet MS"/>
                          <a:ea typeface="Trebuchet MS"/>
                          <a:cs typeface="Trebuchet MS"/>
                          <a:sym typeface="Trebuchet MS"/>
                        </a:rPr>
                        <a:t>Family Copayment Amount</a:t>
                      </a:r>
                      <a:endParaRPr sz="1800">
                        <a:solidFill>
                          <a:schemeClr val="lt1"/>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latin typeface="Trebuchet MS"/>
                          <a:ea typeface="Trebuchet MS"/>
                          <a:cs typeface="Trebuchet MS"/>
                          <a:sym typeface="Trebuchet MS"/>
                        </a:rPr>
                        <a:t>0% - 100% FPG</a:t>
                      </a:r>
                      <a:endParaRPr sz="180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l" rtl="0">
                        <a:spcBef>
                          <a:spcPts val="0"/>
                        </a:spcBef>
                        <a:spcAft>
                          <a:spcPts val="0"/>
                        </a:spcAft>
                        <a:buNone/>
                      </a:pPr>
                      <a:r>
                        <a:rPr lang="en" sz="1800">
                          <a:latin typeface="Trebuchet MS"/>
                          <a:ea typeface="Trebuchet MS"/>
                          <a:cs typeface="Trebuchet MS"/>
                          <a:sym typeface="Trebuchet MS"/>
                        </a:rPr>
                        <a:t>$0</a:t>
                      </a:r>
                      <a:endParaRPr sz="1800">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Trebuchet MS"/>
                          <a:ea typeface="Trebuchet MS"/>
                          <a:cs typeface="Trebuchet MS"/>
                          <a:sym typeface="Trebuchet MS"/>
                        </a:rPr>
                        <a:t>101% - 200% FPG</a:t>
                      </a:r>
                      <a:endParaRPr sz="180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l" rtl="0">
                        <a:spcBef>
                          <a:spcPts val="0"/>
                        </a:spcBef>
                        <a:spcAft>
                          <a:spcPts val="0"/>
                        </a:spcAft>
                        <a:buNone/>
                      </a:pPr>
                      <a:r>
                        <a:rPr lang="en" sz="1800">
                          <a:latin typeface="Trebuchet MS"/>
                          <a:ea typeface="Trebuchet MS"/>
                          <a:cs typeface="Trebuchet MS"/>
                          <a:sym typeface="Trebuchet MS"/>
                        </a:rPr>
                        <a:t>$60 Monthly Fee per Child*</a:t>
                      </a:r>
                      <a:endParaRPr sz="1800">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latin typeface="Trebuchet MS"/>
                          <a:ea typeface="Trebuchet MS"/>
                          <a:cs typeface="Trebuchet MS"/>
                          <a:sym typeface="Trebuchet MS"/>
                        </a:rPr>
                        <a:t>201% - 300% FPG</a:t>
                      </a:r>
                      <a:endParaRPr sz="180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l" rtl="0">
                        <a:spcBef>
                          <a:spcPts val="0"/>
                        </a:spcBef>
                        <a:spcAft>
                          <a:spcPts val="0"/>
                        </a:spcAft>
                        <a:buNone/>
                      </a:pPr>
                      <a:r>
                        <a:rPr lang="en" sz="1800">
                          <a:latin typeface="Trebuchet MS"/>
                          <a:ea typeface="Trebuchet MS"/>
                          <a:cs typeface="Trebuchet MS"/>
                          <a:sym typeface="Trebuchet MS"/>
                        </a:rPr>
                        <a:t>$120 Monthly Fee per Child*</a:t>
                      </a:r>
                      <a:endParaRPr sz="1800">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a:latin typeface="Trebuchet MS"/>
                          <a:ea typeface="Trebuchet MS"/>
                          <a:cs typeface="Trebuchet MS"/>
                          <a:sym typeface="Trebuchet MS"/>
                        </a:rPr>
                        <a:t>301% and above FPG</a:t>
                      </a:r>
                      <a:endParaRPr sz="180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l" rtl="0">
                        <a:spcBef>
                          <a:spcPts val="0"/>
                        </a:spcBef>
                        <a:spcAft>
                          <a:spcPts val="0"/>
                        </a:spcAft>
                        <a:buNone/>
                      </a:pPr>
                      <a:r>
                        <a:rPr lang="en" sz="1800">
                          <a:latin typeface="Trebuchet MS"/>
                          <a:ea typeface="Trebuchet MS"/>
                          <a:cs typeface="Trebuchet MS"/>
                          <a:sym typeface="Trebuchet MS"/>
                        </a:rPr>
                        <a:t>$180 Monthly Fee per Child*</a:t>
                      </a:r>
                      <a:endParaRPr sz="1800">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g15f553b665c_4_1"/>
          <p:cNvSpPr txBox="1">
            <a:spLocks noGrp="1"/>
          </p:cNvSpPr>
          <p:nvPr>
            <p:ph type="title"/>
          </p:nvPr>
        </p:nvSpPr>
        <p:spPr>
          <a:xfrm>
            <a:off x="555150" y="85725"/>
            <a:ext cx="8503200" cy="10491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SzPts val="1400"/>
              <a:buNone/>
            </a:pPr>
            <a:r>
              <a:rPr lang="en" sz="3000"/>
              <a:t>Example: Impact on Families</a:t>
            </a:r>
            <a:endParaRPr sz="3200"/>
          </a:p>
        </p:txBody>
      </p:sp>
      <p:sp>
        <p:nvSpPr>
          <p:cNvPr id="812" name="Google Shape;812;g15f553b665c_4_1"/>
          <p:cNvSpPr txBox="1">
            <a:spLocks noGrp="1"/>
          </p:cNvSpPr>
          <p:nvPr>
            <p:ph type="body" idx="1"/>
          </p:nvPr>
        </p:nvSpPr>
        <p:spPr>
          <a:xfrm>
            <a:off x="771250" y="990425"/>
            <a:ext cx="8130900" cy="391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400"/>
              </a:spcBef>
              <a:spcAft>
                <a:spcPts val="0"/>
              </a:spcAft>
              <a:buNone/>
            </a:pPr>
            <a:r>
              <a:rPr lang="en" sz="1800">
                <a:solidFill>
                  <a:srgbClr val="000000"/>
                </a:solidFill>
              </a:rPr>
              <a:t>Example: The Johnson family of three has a household income of $34,500 annually, or $2,875 monthly, roughly 150% FPG. The Johnson family has preschooler and a 5th grader in the CCSP. </a:t>
            </a:r>
            <a:endParaRPr sz="1800">
              <a:solidFill>
                <a:srgbClr val="000000"/>
              </a:solidFill>
            </a:endParaRPr>
          </a:p>
          <a:p>
            <a:pPr marL="457200" lvl="0" indent="-342900" algn="l" rtl="0">
              <a:lnSpc>
                <a:spcPct val="100000"/>
              </a:lnSpc>
              <a:spcBef>
                <a:spcPts val="400"/>
              </a:spcBef>
              <a:spcAft>
                <a:spcPts val="0"/>
              </a:spcAft>
              <a:buClr>
                <a:srgbClr val="000000"/>
              </a:buClr>
              <a:buSzPts val="1800"/>
              <a:buFont typeface="Trebuchet MS"/>
              <a:buChar char="●"/>
            </a:pPr>
            <a:r>
              <a:rPr lang="en" sz="1800">
                <a:solidFill>
                  <a:srgbClr val="000000"/>
                </a:solidFill>
              </a:rPr>
              <a:t>The </a:t>
            </a:r>
            <a:r>
              <a:rPr lang="en" sz="18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preschooler</a:t>
            </a:r>
            <a:r>
              <a:rPr lang="en" sz="1800">
                <a:solidFill>
                  <a:srgbClr val="000000"/>
                </a:solidFill>
              </a:rPr>
              <a:t> (Child 1) is authorized for care 5 days per week all year. </a:t>
            </a:r>
            <a:endParaRPr sz="1800">
              <a:solidFill>
                <a:srgbClr val="000000"/>
              </a:solidFill>
            </a:endParaRPr>
          </a:p>
          <a:p>
            <a:pPr marL="457200" lvl="0" indent="-342900" algn="l" rtl="0">
              <a:lnSpc>
                <a:spcPct val="100000"/>
              </a:lnSpc>
              <a:spcBef>
                <a:spcPts val="0"/>
              </a:spcBef>
              <a:spcAft>
                <a:spcPts val="0"/>
              </a:spcAft>
              <a:buClr>
                <a:srgbClr val="000000"/>
              </a:buClr>
              <a:buSzPts val="1800"/>
              <a:buFont typeface="Trebuchet MS"/>
              <a:buChar char="●"/>
            </a:pPr>
            <a:r>
              <a:rPr lang="en" sz="1800">
                <a:solidFill>
                  <a:srgbClr val="000000"/>
                </a:solidFill>
              </a:rPr>
              <a:t>The 5th grader (Child 2) is authorized for care 3 days per week during the school year (9 months) and 5 days per week during the summer (3 months)</a:t>
            </a:r>
            <a:endParaRPr sz="1800">
              <a:solidFill>
                <a:srgbClr val="000000"/>
              </a:solidFill>
            </a:endParaRPr>
          </a:p>
          <a:p>
            <a:pPr marL="0" lvl="0" indent="0" algn="l" rtl="0">
              <a:lnSpc>
                <a:spcPct val="100000"/>
              </a:lnSpc>
              <a:spcBef>
                <a:spcPts val="400"/>
              </a:spcBef>
              <a:spcAft>
                <a:spcPts val="0"/>
              </a:spcAft>
              <a:buNone/>
            </a:pPr>
            <a:endParaRPr sz="1800">
              <a:solidFill>
                <a:srgbClr val="000000"/>
              </a:solidFill>
            </a:endParaRPr>
          </a:p>
          <a:p>
            <a:pPr marL="0" lvl="0" indent="0" algn="l" rtl="0">
              <a:lnSpc>
                <a:spcPct val="100000"/>
              </a:lnSpc>
              <a:spcBef>
                <a:spcPts val="400"/>
              </a:spcBef>
              <a:spcAft>
                <a:spcPts val="0"/>
              </a:spcAft>
              <a:buNone/>
            </a:pPr>
            <a:endParaRPr sz="1800">
              <a:solidFill>
                <a:srgbClr val="000000"/>
              </a:solidFill>
            </a:endParaRPr>
          </a:p>
          <a:p>
            <a:pPr marL="0" lvl="0" indent="0" algn="l" rtl="0">
              <a:lnSpc>
                <a:spcPct val="100000"/>
              </a:lnSpc>
              <a:spcBef>
                <a:spcPts val="400"/>
              </a:spcBef>
              <a:spcAft>
                <a:spcPts val="0"/>
              </a:spcAft>
              <a:buNone/>
            </a:pPr>
            <a:endParaRPr sz="1800">
              <a:solidFill>
                <a:srgbClr val="000000"/>
              </a:solidFill>
            </a:endParaRPr>
          </a:p>
        </p:txBody>
      </p:sp>
      <p:graphicFrame>
        <p:nvGraphicFramePr>
          <p:cNvPr id="813" name="Google Shape;813;g15f553b665c_4_1"/>
          <p:cNvGraphicFramePr/>
          <p:nvPr/>
        </p:nvGraphicFramePr>
        <p:xfrm>
          <a:off x="1545750" y="3273645"/>
          <a:ext cx="3000000" cy="3000000"/>
        </p:xfrm>
        <a:graphic>
          <a:graphicData uri="http://schemas.openxmlformats.org/drawingml/2006/table">
            <a:tbl>
              <a:tblPr>
                <a:noFill/>
                <a:tableStyleId>{2D35919E-452C-4220-9EA4-D886BC98B5F3}</a:tableStyleId>
              </a:tblPr>
              <a:tblGrid>
                <a:gridCol w="1670975">
                  <a:extLst>
                    <a:ext uri="{9D8B030D-6E8A-4147-A177-3AD203B41FA5}">
                      <a16:colId xmlns:a16="http://schemas.microsoft.com/office/drawing/2014/main" val="20000"/>
                    </a:ext>
                  </a:extLst>
                </a:gridCol>
                <a:gridCol w="1670975">
                  <a:extLst>
                    <a:ext uri="{9D8B030D-6E8A-4147-A177-3AD203B41FA5}">
                      <a16:colId xmlns:a16="http://schemas.microsoft.com/office/drawing/2014/main" val="20001"/>
                    </a:ext>
                  </a:extLst>
                </a:gridCol>
                <a:gridCol w="1670975">
                  <a:extLst>
                    <a:ext uri="{9D8B030D-6E8A-4147-A177-3AD203B41FA5}">
                      <a16:colId xmlns:a16="http://schemas.microsoft.com/office/drawing/2014/main" val="20002"/>
                    </a:ext>
                  </a:extLst>
                </a:gridCol>
                <a:gridCol w="1670975">
                  <a:extLst>
                    <a:ext uri="{9D8B030D-6E8A-4147-A177-3AD203B41FA5}">
                      <a16:colId xmlns:a16="http://schemas.microsoft.com/office/drawing/2014/main" val="20003"/>
                    </a:ext>
                  </a:extLst>
                </a:gridCol>
              </a:tblGrid>
              <a:tr h="540475">
                <a:tc>
                  <a:txBody>
                    <a:bodyPr/>
                    <a:lstStyle/>
                    <a:p>
                      <a:pPr marL="0" lvl="0" indent="0" algn="ctr" rtl="0">
                        <a:spcBef>
                          <a:spcPts val="0"/>
                        </a:spcBef>
                        <a:spcAft>
                          <a:spcPts val="0"/>
                        </a:spcAft>
                        <a:buClr>
                          <a:srgbClr val="000000"/>
                        </a:buClr>
                        <a:buSzPts val="1200"/>
                        <a:buFont typeface="Arial"/>
                        <a:buNone/>
                      </a:pPr>
                      <a:r>
                        <a:rPr lang="en" sz="1550" b="1">
                          <a:solidFill>
                            <a:schemeClr val="lt1"/>
                          </a:solidFill>
                          <a:latin typeface="Trebuchet MS"/>
                          <a:ea typeface="Trebuchet MS"/>
                          <a:cs typeface="Trebuchet MS"/>
                          <a:sym typeface="Trebuchet MS"/>
                        </a:rPr>
                        <a:t>Monthly copay for child 1 </a:t>
                      </a:r>
                      <a:endParaRPr sz="1550">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lvl="0" indent="0" algn="ctr" rtl="0">
                        <a:spcBef>
                          <a:spcPts val="0"/>
                        </a:spcBef>
                        <a:spcAft>
                          <a:spcPts val="0"/>
                        </a:spcAft>
                        <a:buClr>
                          <a:srgbClr val="000000"/>
                        </a:buClr>
                        <a:buSzPts val="1200"/>
                        <a:buFont typeface="Arial"/>
                        <a:buNone/>
                      </a:pPr>
                      <a:r>
                        <a:rPr lang="en" sz="1550" b="1">
                          <a:solidFill>
                            <a:schemeClr val="lt1"/>
                          </a:solidFill>
                          <a:latin typeface="Trebuchet MS"/>
                          <a:ea typeface="Trebuchet MS"/>
                          <a:cs typeface="Trebuchet MS"/>
                          <a:sym typeface="Trebuchet MS"/>
                        </a:rPr>
                        <a:t>Monthly copay for child 2</a:t>
                      </a:r>
                      <a:endParaRPr sz="1550">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lvl="0" indent="0" algn="ctr" rtl="0">
                        <a:spcBef>
                          <a:spcPts val="0"/>
                        </a:spcBef>
                        <a:spcAft>
                          <a:spcPts val="0"/>
                        </a:spcAft>
                        <a:buClr>
                          <a:srgbClr val="000000"/>
                        </a:buClr>
                        <a:buSzPts val="1200"/>
                        <a:buFont typeface="Arial"/>
                        <a:buNone/>
                      </a:pPr>
                      <a:r>
                        <a:rPr lang="en" sz="1550" b="1">
                          <a:solidFill>
                            <a:schemeClr val="lt1"/>
                          </a:solidFill>
                          <a:latin typeface="Trebuchet MS"/>
                          <a:ea typeface="Trebuchet MS"/>
                          <a:cs typeface="Trebuchet MS"/>
                          <a:sym typeface="Trebuchet MS"/>
                        </a:rPr>
                        <a:t>Monthly Total Family Copay</a:t>
                      </a:r>
                      <a:endParaRPr sz="1550">
                        <a:solidFill>
                          <a:schemeClr val="lt1"/>
                        </a:solidFill>
                      </a:endParaRPr>
                    </a:p>
                  </a:txBody>
                  <a:tcPr marL="91425" marR="91425" marT="91425" marB="91425">
                    <a:solidFill>
                      <a:schemeClr val="accent2"/>
                    </a:solidFill>
                  </a:tcPr>
                </a:tc>
                <a:tc>
                  <a:txBody>
                    <a:bodyPr/>
                    <a:lstStyle/>
                    <a:p>
                      <a:pPr marL="0" lvl="0" indent="0" algn="ctr" rtl="0">
                        <a:spcBef>
                          <a:spcPts val="0"/>
                        </a:spcBef>
                        <a:spcAft>
                          <a:spcPts val="0"/>
                        </a:spcAft>
                        <a:buClr>
                          <a:srgbClr val="000000"/>
                        </a:buClr>
                        <a:buSzPts val="1200"/>
                        <a:buFont typeface="Arial"/>
                        <a:buNone/>
                      </a:pPr>
                      <a:r>
                        <a:rPr lang="en" sz="1550" b="1" i="1">
                          <a:solidFill>
                            <a:schemeClr val="lt1"/>
                          </a:solidFill>
                          <a:latin typeface="Trebuchet MS"/>
                          <a:ea typeface="Trebuchet MS"/>
                          <a:cs typeface="Trebuchet MS"/>
                          <a:sym typeface="Trebuchet MS"/>
                        </a:rPr>
                        <a:t>Copay under current scale</a:t>
                      </a:r>
                      <a:endParaRPr sz="1550">
                        <a:solidFill>
                          <a:schemeClr val="lt1"/>
                        </a:solidFill>
                      </a:endParaRPr>
                    </a:p>
                  </a:txBody>
                  <a:tcPr marL="91425" marR="91425" marT="91425" marB="91425">
                    <a:solidFill>
                      <a:schemeClr val="accent2"/>
                    </a:solidFill>
                  </a:tcPr>
                </a:tc>
                <a:extLst>
                  <a:ext uri="{0D108BD9-81ED-4DB2-BD59-A6C34878D82A}">
                    <a16:rowId xmlns:a16="http://schemas.microsoft.com/office/drawing/2014/main" val="10000"/>
                  </a:ext>
                </a:extLst>
              </a:tr>
              <a:tr h="247200">
                <a:tc>
                  <a:txBody>
                    <a:bodyPr/>
                    <a:lstStyle/>
                    <a:p>
                      <a:pPr marL="0" lvl="0" indent="0" algn="ctr" rtl="0">
                        <a:spcBef>
                          <a:spcPts val="0"/>
                        </a:spcBef>
                        <a:spcAft>
                          <a:spcPts val="0"/>
                        </a:spcAft>
                        <a:buNone/>
                      </a:pPr>
                      <a:r>
                        <a:rPr lang="en" sz="1550">
                          <a:latin typeface="Trebuchet MS"/>
                          <a:ea typeface="Trebuchet MS"/>
                          <a:cs typeface="Trebuchet MS"/>
                          <a:sym typeface="Trebuchet MS"/>
                        </a:rPr>
                        <a:t>$60</a:t>
                      </a:r>
                      <a:endParaRPr sz="155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ctr" rtl="0">
                        <a:spcBef>
                          <a:spcPts val="0"/>
                        </a:spcBef>
                        <a:spcAft>
                          <a:spcPts val="0"/>
                        </a:spcAft>
                        <a:buNone/>
                      </a:pPr>
                      <a:r>
                        <a:rPr lang="en" sz="1550">
                          <a:latin typeface="Trebuchet MS"/>
                          <a:ea typeface="Trebuchet MS"/>
                          <a:cs typeface="Trebuchet MS"/>
                          <a:sym typeface="Trebuchet MS"/>
                        </a:rPr>
                        <a:t>$60</a:t>
                      </a:r>
                      <a:endParaRPr sz="155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ctr" rtl="0">
                        <a:spcBef>
                          <a:spcPts val="0"/>
                        </a:spcBef>
                        <a:spcAft>
                          <a:spcPts val="0"/>
                        </a:spcAft>
                        <a:buNone/>
                      </a:pPr>
                      <a:r>
                        <a:rPr lang="en" sz="1550">
                          <a:latin typeface="Trebuchet MS"/>
                          <a:ea typeface="Trebuchet MS"/>
                          <a:cs typeface="Trebuchet MS"/>
                          <a:sym typeface="Trebuchet MS"/>
                        </a:rPr>
                        <a:t>$120</a:t>
                      </a:r>
                      <a:endParaRPr sz="1550">
                        <a:latin typeface="Trebuchet MS"/>
                        <a:ea typeface="Trebuchet MS"/>
                        <a:cs typeface="Trebuchet MS"/>
                        <a:sym typeface="Trebuchet MS"/>
                      </a:endParaRPr>
                    </a:p>
                  </a:txBody>
                  <a:tcPr marL="91425" marR="91425" marT="91425" marB="91425">
                    <a:solidFill>
                      <a:schemeClr val="lt1"/>
                    </a:solidFill>
                  </a:tcPr>
                </a:tc>
                <a:tc>
                  <a:txBody>
                    <a:bodyPr/>
                    <a:lstStyle/>
                    <a:p>
                      <a:pPr marL="0" lvl="0" indent="0" algn="ctr" rtl="0">
                        <a:spcBef>
                          <a:spcPts val="0"/>
                        </a:spcBef>
                        <a:spcAft>
                          <a:spcPts val="0"/>
                        </a:spcAft>
                        <a:buNone/>
                      </a:pPr>
                      <a:r>
                        <a:rPr lang="en" sz="1550">
                          <a:latin typeface="Trebuchet MS"/>
                          <a:ea typeface="Trebuchet MS"/>
                          <a:cs typeface="Trebuchet MS"/>
                          <a:sym typeface="Trebuchet MS"/>
                        </a:rPr>
                        <a:t>$201.25</a:t>
                      </a:r>
                      <a:endParaRPr sz="1550">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15734264e9f_5_1534"/>
          <p:cNvSpPr txBox="1">
            <a:spLocks noGrp="1"/>
          </p:cNvSpPr>
          <p:nvPr>
            <p:ph type="title"/>
          </p:nvPr>
        </p:nvSpPr>
        <p:spPr>
          <a:xfrm>
            <a:off x="311700" y="2164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What Does the Change in Copayments Mean…</a:t>
            </a:r>
            <a:endParaRPr sz="3000"/>
          </a:p>
        </p:txBody>
      </p:sp>
      <p:graphicFrame>
        <p:nvGraphicFramePr>
          <p:cNvPr id="819" name="Google Shape;819;g15734264e9f_5_1534"/>
          <p:cNvGraphicFramePr/>
          <p:nvPr/>
        </p:nvGraphicFramePr>
        <p:xfrm>
          <a:off x="85725" y="811150"/>
          <a:ext cx="3000000" cy="3000000"/>
        </p:xfrm>
        <a:graphic>
          <a:graphicData uri="http://schemas.openxmlformats.org/drawingml/2006/table">
            <a:tbl>
              <a:tblPr>
                <a:noFill/>
                <a:tableStyleId>{F4C9A38B-538B-4914-BD2E-D31110F9D2EE}</a:tableStyleId>
              </a:tblPr>
              <a:tblGrid>
                <a:gridCol w="2990850">
                  <a:extLst>
                    <a:ext uri="{9D8B030D-6E8A-4147-A177-3AD203B41FA5}">
                      <a16:colId xmlns:a16="http://schemas.microsoft.com/office/drawing/2014/main" val="20000"/>
                    </a:ext>
                  </a:extLst>
                </a:gridCol>
                <a:gridCol w="2856775">
                  <a:extLst>
                    <a:ext uri="{9D8B030D-6E8A-4147-A177-3AD203B41FA5}">
                      <a16:colId xmlns:a16="http://schemas.microsoft.com/office/drawing/2014/main" val="20001"/>
                    </a:ext>
                  </a:extLst>
                </a:gridCol>
                <a:gridCol w="3124925">
                  <a:extLst>
                    <a:ext uri="{9D8B030D-6E8A-4147-A177-3AD203B41FA5}">
                      <a16:colId xmlns:a16="http://schemas.microsoft.com/office/drawing/2014/main" val="20002"/>
                    </a:ext>
                  </a:extLst>
                </a:gridCol>
              </a:tblGrid>
              <a:tr h="3283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families?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child care providers?</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Trebuchet MS"/>
                          <a:ea typeface="Trebuchet MS"/>
                          <a:cs typeface="Trebuchet MS"/>
                          <a:sym typeface="Trebuchet MS"/>
                        </a:rPr>
                        <a:t>For Virginia?</a:t>
                      </a:r>
                      <a:endParaRPr sz="14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3569850">
                <a:tc>
                  <a:txBody>
                    <a:bodyPr/>
                    <a:lstStyle/>
                    <a:p>
                      <a:pPr marL="4572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Family copayment burdens will be significantly reduced, allowing more families to access child care assistance.</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Families will have more choices among publicly-funded programs that meet their needs.</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More families will be able to access full-day, full-year experiences for their preschool-age children.</a:t>
                      </a:r>
                      <a:endParaRPr sz="1300" u="none" strike="noStrike" cap="none">
                        <a:latin typeface="Trebuchet MS"/>
                        <a:ea typeface="Trebuchet MS"/>
                        <a:cs typeface="Trebuchet MS"/>
                        <a:sym typeface="Trebuchet MS"/>
                      </a:endParaRPr>
                    </a:p>
                  </a:txBody>
                  <a:tcPr marL="91425" marR="91425" marT="91425" marB="91425">
                    <a:solidFill>
                      <a:schemeClr val="lt1"/>
                    </a:solidFill>
                  </a:tcPr>
                </a:tc>
                <a:tc>
                  <a:txBody>
                    <a:bodyPr/>
                    <a:lstStyle/>
                    <a:p>
                      <a:pPr marL="4572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Family copayments will be affordable, minimizing the likelihood that families will struggle to make monthly payments.</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Coupled with higher payment rates, fewer families will owe providers tuition beyond the copayment and state payment.</a:t>
                      </a:r>
                      <a:endParaRPr sz="1300" u="none" strike="noStrike" cap="none">
                        <a:latin typeface="Trebuchet MS"/>
                        <a:ea typeface="Trebuchet MS"/>
                        <a:cs typeface="Trebuchet MS"/>
                        <a:sym typeface="Trebuchet MS"/>
                      </a:endParaRPr>
                    </a:p>
                  </a:txBody>
                  <a:tcPr marL="91425" marR="91425" marT="91425" marB="91425">
                    <a:solidFill>
                      <a:schemeClr val="lt1"/>
                    </a:solidFill>
                  </a:tcPr>
                </a:tc>
                <a:tc>
                  <a:txBody>
                    <a:bodyPr/>
                    <a:lstStyle/>
                    <a:p>
                      <a:pPr marL="457200" marR="0" lvl="0" indent="-311150" algn="l" rtl="0">
                        <a:lnSpc>
                          <a:spcPct val="100000"/>
                        </a:lnSpc>
                        <a:spcBef>
                          <a:spcPts val="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More families will have access to stable, quality child care, supporting parental employment and maximum workforce participation and productivity.</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Our public-private system ECCE system will better prepare children for kindergarten, resulting in more children coming to school with the key literacy, math, and social-emotional skills needed to succeed.</a:t>
                      </a:r>
                      <a:endParaRPr sz="1300" u="none" strike="noStrike" cap="none">
                        <a:latin typeface="Trebuchet MS"/>
                        <a:ea typeface="Trebuchet MS"/>
                        <a:cs typeface="Trebuchet MS"/>
                        <a:sym typeface="Trebuchet MS"/>
                      </a:endParaRPr>
                    </a:p>
                    <a:p>
                      <a:pPr marL="457200" marR="0" lvl="0" indent="-311150" algn="l" rtl="0">
                        <a:lnSpc>
                          <a:spcPct val="100000"/>
                        </a:lnSpc>
                        <a:spcBef>
                          <a:spcPts val="1000"/>
                        </a:spcBef>
                        <a:spcAft>
                          <a:spcPts val="0"/>
                        </a:spcAft>
                        <a:buClr>
                          <a:srgbClr val="000000"/>
                        </a:buClr>
                        <a:buSzPts val="1300"/>
                        <a:buFont typeface="Trebuchet MS"/>
                        <a:buChar char="●"/>
                      </a:pPr>
                      <a:r>
                        <a:rPr lang="en" sz="1300" u="none" strike="noStrike" cap="none">
                          <a:latin typeface="Trebuchet MS"/>
                          <a:ea typeface="Trebuchet MS"/>
                          <a:cs typeface="Trebuchet MS"/>
                          <a:sym typeface="Trebuchet MS"/>
                        </a:rPr>
                        <a:t>Virginia will establish a national model for a public-private parent choice system.</a:t>
                      </a:r>
                      <a:endParaRPr sz="1300" u="none" strike="noStrike" cap="none">
                        <a:latin typeface="Trebuchet MS"/>
                        <a:ea typeface="Trebuchet MS"/>
                        <a:cs typeface="Trebuchet MS"/>
                        <a:sym typeface="Trebuchet MS"/>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23"/>
        <p:cNvGrpSpPr/>
        <p:nvPr/>
      </p:nvGrpSpPr>
      <p:grpSpPr>
        <a:xfrm>
          <a:off x="0" y="0"/>
          <a:ext cx="0" cy="0"/>
          <a:chOff x="0" y="0"/>
          <a:chExt cx="0" cy="0"/>
        </a:xfrm>
      </p:grpSpPr>
      <p:sp>
        <p:nvSpPr>
          <p:cNvPr id="824" name="Google Shape;824;g1340093cb7c_0_1477"/>
          <p:cNvSpPr txBox="1">
            <a:spLocks noGrp="1"/>
          </p:cNvSpPr>
          <p:nvPr>
            <p:ph type="title"/>
          </p:nvPr>
        </p:nvSpPr>
        <p:spPr>
          <a:xfrm>
            <a:off x="628650" y="452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Other Changes to Child Care Subsidy</a:t>
            </a:r>
            <a:endParaRPr sz="3000"/>
          </a:p>
        </p:txBody>
      </p:sp>
      <p:sp>
        <p:nvSpPr>
          <p:cNvPr id="825" name="Google Shape;825;g1340093cb7c_0_1477"/>
          <p:cNvSpPr txBox="1"/>
          <p:nvPr/>
        </p:nvSpPr>
        <p:spPr>
          <a:xfrm>
            <a:off x="704850" y="1074750"/>
            <a:ext cx="8137200" cy="345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 sz="1800" i="0" u="none" strike="noStrike" cap="none">
                <a:solidFill>
                  <a:srgbClr val="000000"/>
                </a:solidFill>
                <a:latin typeface="Trebuchet MS"/>
                <a:ea typeface="Trebuchet MS"/>
                <a:cs typeface="Trebuchet MS"/>
                <a:sym typeface="Trebuchet MS"/>
              </a:rPr>
              <a:t>New state budget language</a:t>
            </a:r>
            <a:r>
              <a:rPr lang="en" sz="1800">
                <a:latin typeface="Trebuchet MS"/>
                <a:ea typeface="Trebuchet MS"/>
                <a:cs typeface="Trebuchet MS"/>
                <a:sym typeface="Trebuchet MS"/>
              </a:rPr>
              <a:t> also </a:t>
            </a:r>
            <a:r>
              <a:rPr lang="en" sz="1800" i="0" u="none" strike="noStrike" cap="none">
                <a:solidFill>
                  <a:srgbClr val="000000"/>
                </a:solidFill>
                <a:latin typeface="Trebuchet MS"/>
                <a:ea typeface="Trebuchet MS"/>
                <a:cs typeface="Trebuchet MS"/>
                <a:sym typeface="Trebuchet MS"/>
              </a:rPr>
              <a:t>directs VDOE to increase access and ensure choice across the public-private system after July 1 by:</a:t>
            </a:r>
            <a:endParaRPr sz="1800" i="0" u="none" strike="noStrike" cap="none">
              <a:solidFill>
                <a:srgbClr val="000000"/>
              </a:solidFill>
              <a:latin typeface="Trebuchet MS"/>
              <a:ea typeface="Trebuchet MS"/>
              <a:cs typeface="Trebuchet MS"/>
              <a:sym typeface="Trebuchet MS"/>
            </a:endParaRPr>
          </a:p>
          <a:p>
            <a:pPr marL="457200" marR="0" lvl="0" indent="-311150" algn="l" rtl="0">
              <a:lnSpc>
                <a:spcPct val="115000"/>
              </a:lnSpc>
              <a:spcBef>
                <a:spcPts val="1000"/>
              </a:spcBef>
              <a:spcAft>
                <a:spcPts val="0"/>
              </a:spcAft>
              <a:buClr>
                <a:srgbClr val="000000"/>
              </a:buClr>
              <a:buSzPts val="1300"/>
              <a:buFont typeface="Trebuchet MS"/>
              <a:buChar char="●"/>
            </a:pPr>
            <a:r>
              <a:rPr lang="en" sz="1800" b="0" i="0" u="none" strike="noStrike" cap="none">
                <a:solidFill>
                  <a:schemeClr val="dk1"/>
                </a:solidFill>
                <a:latin typeface="Trebuchet MS"/>
                <a:ea typeface="Trebuchet MS"/>
                <a:cs typeface="Trebuchet MS"/>
                <a:sym typeface="Trebuchet MS"/>
              </a:rPr>
              <a:t>Removing the 72 month limit for time that families may participate </a:t>
            </a:r>
            <a:endParaRPr sz="18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rgbClr val="000000"/>
              </a:buClr>
              <a:buSzPts val="1300"/>
              <a:buFont typeface="Trebuchet MS"/>
              <a:buChar char="●"/>
            </a:pPr>
            <a:r>
              <a:rPr lang="en" sz="1800" b="0" i="0" u="none" strike="noStrike" cap="none">
                <a:solidFill>
                  <a:schemeClr val="dk1"/>
                </a:solidFill>
                <a:latin typeface="Trebuchet MS"/>
                <a:ea typeface="Trebuchet MS"/>
                <a:cs typeface="Trebuchet MS"/>
                <a:sym typeface="Trebuchet MS"/>
              </a:rPr>
              <a:t>Supporting parents to pursue work;</a:t>
            </a:r>
            <a:endParaRPr sz="18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 sz="1800" b="0" i="0" u="none" strike="noStrike" cap="none">
                <a:solidFill>
                  <a:schemeClr val="dk1"/>
                </a:solidFill>
                <a:latin typeface="Trebuchet MS"/>
                <a:ea typeface="Trebuchet MS"/>
                <a:cs typeface="Trebuchet MS"/>
                <a:sym typeface="Trebuchet MS"/>
              </a:rPr>
              <a:t>Paying based on enrollment</a:t>
            </a:r>
            <a:r>
              <a:rPr lang="en" sz="1800">
                <a:solidFill>
                  <a:schemeClr val="dk1"/>
                </a:solidFill>
                <a:latin typeface="Trebuchet MS"/>
                <a:ea typeface="Trebuchet MS"/>
                <a:cs typeface="Trebuchet MS"/>
                <a:sym typeface="Trebuchet MS"/>
              </a:rPr>
              <a:t>: all vendors receive 36 absences per child;</a:t>
            </a:r>
            <a:endParaRPr sz="1800">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 sz="1800">
                <a:solidFill>
                  <a:schemeClr val="dk1"/>
                </a:solidFill>
                <a:latin typeface="Trebuchet MS"/>
                <a:ea typeface="Trebuchet MS"/>
                <a:cs typeface="Trebuchet MS"/>
                <a:sym typeface="Trebuchet MS"/>
              </a:rPr>
              <a:t>Paying </a:t>
            </a:r>
            <a:r>
              <a:rPr lang="en" sz="1800" b="0" i="0" u="none" strike="noStrike" cap="none">
                <a:solidFill>
                  <a:schemeClr val="dk1"/>
                </a:solidFill>
                <a:latin typeface="Trebuchet MS"/>
                <a:ea typeface="Trebuchet MS"/>
                <a:cs typeface="Trebuchet MS"/>
                <a:sym typeface="Trebuchet MS"/>
              </a:rPr>
              <a:t>for additional planned days of closur</a:t>
            </a:r>
            <a:r>
              <a:rPr lang="en" sz="1800">
                <a:solidFill>
                  <a:schemeClr val="dk1"/>
                </a:solidFill>
                <a:latin typeface="Trebuchet MS"/>
                <a:ea typeface="Trebuchet MS"/>
                <a:cs typeface="Trebuchet MS"/>
                <a:sym typeface="Trebuchet MS"/>
              </a:rPr>
              <a:t>e (up to 15 days, all levels) </a:t>
            </a:r>
            <a:endParaRPr sz="1800">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chemeClr val="dk1"/>
              </a:buClr>
              <a:buSzPts val="1300"/>
              <a:buFont typeface="Trebuchet MS"/>
              <a:buChar char="●"/>
            </a:pPr>
            <a:r>
              <a:rPr lang="en" sz="1800">
                <a:solidFill>
                  <a:schemeClr val="dk1"/>
                </a:solidFill>
                <a:latin typeface="Trebuchet MS"/>
                <a:ea typeface="Trebuchet MS"/>
                <a:cs typeface="Trebuchet MS"/>
                <a:sym typeface="Trebuchet MS"/>
              </a:rPr>
              <a:t>Juneteenth is now a paid holiday;</a:t>
            </a:r>
            <a:endParaRPr sz="18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rgbClr val="000000"/>
              </a:buClr>
              <a:buSzPts val="1300"/>
              <a:buFont typeface="Trebuchet MS"/>
              <a:buChar char="●"/>
            </a:pPr>
            <a:r>
              <a:rPr lang="en" sz="1800" b="0" i="0" u="none" strike="noStrike" cap="none">
                <a:solidFill>
                  <a:schemeClr val="dk1"/>
                </a:solidFill>
                <a:latin typeface="Trebuchet MS"/>
                <a:ea typeface="Trebuchet MS"/>
                <a:cs typeface="Trebuchet MS"/>
                <a:sym typeface="Trebuchet MS"/>
              </a:rPr>
              <a:t>Setting 85% of State Median Income as threshold for families with young children; and</a:t>
            </a:r>
            <a:endParaRPr sz="1800" b="0" i="0" u="none" strike="noStrike" cap="none">
              <a:solidFill>
                <a:schemeClr val="dk1"/>
              </a:solidFill>
              <a:latin typeface="Trebuchet MS"/>
              <a:ea typeface="Trebuchet MS"/>
              <a:cs typeface="Trebuchet MS"/>
              <a:sym typeface="Trebuchet MS"/>
            </a:endParaRPr>
          </a:p>
          <a:p>
            <a:pPr marL="457200" marR="0" lvl="0" indent="-311150" algn="l" rtl="0">
              <a:lnSpc>
                <a:spcPct val="115000"/>
              </a:lnSpc>
              <a:spcBef>
                <a:spcPts val="0"/>
              </a:spcBef>
              <a:spcAft>
                <a:spcPts val="0"/>
              </a:spcAft>
              <a:buClr>
                <a:srgbClr val="000000"/>
              </a:buClr>
              <a:buSzPts val="1300"/>
              <a:buFont typeface="Trebuchet MS"/>
              <a:buChar char="●"/>
            </a:pPr>
            <a:r>
              <a:rPr lang="en" sz="1800" b="0" i="0" u="none" strike="noStrike" cap="none">
                <a:solidFill>
                  <a:schemeClr val="dk1"/>
                </a:solidFill>
                <a:latin typeface="Trebuchet MS"/>
                <a:ea typeface="Trebuchet MS"/>
                <a:cs typeface="Trebuchet MS"/>
                <a:sym typeface="Trebuchet MS"/>
              </a:rPr>
              <a:t>Eliminating the waitlist for child care subsidy</a:t>
            </a:r>
            <a:r>
              <a:rPr lang="en" sz="1800">
                <a:solidFill>
                  <a:schemeClr val="dk1"/>
                </a:solidFill>
                <a:latin typeface="Trebuchet MS"/>
                <a:ea typeface="Trebuchet MS"/>
                <a:cs typeface="Trebuchet MS"/>
                <a:sym typeface="Trebuchet MS"/>
              </a:rPr>
              <a:t>.</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1340093cb7c_0_199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sz="3500" b="1"/>
              <a:t>What’s </a:t>
            </a:r>
            <a:r>
              <a:rPr lang="en" sz="35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Next</a:t>
            </a:r>
            <a:r>
              <a:rPr lang="en" sz="3500" b="1"/>
              <a:t>?</a:t>
            </a:r>
            <a:endParaRPr sz="35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34"/>
        <p:cNvGrpSpPr/>
        <p:nvPr/>
      </p:nvGrpSpPr>
      <p:grpSpPr>
        <a:xfrm>
          <a:off x="0" y="0"/>
          <a:ext cx="0" cy="0"/>
          <a:chOff x="0" y="0"/>
          <a:chExt cx="0" cy="0"/>
        </a:xfrm>
      </p:grpSpPr>
      <p:sp>
        <p:nvSpPr>
          <p:cNvPr id="835" name="Google Shape;835;g15ba62c2f53_1_149"/>
          <p:cNvSpPr txBox="1">
            <a:spLocks noGrp="1"/>
          </p:cNvSpPr>
          <p:nvPr>
            <p:ph type="title"/>
          </p:nvPr>
        </p:nvSpPr>
        <p:spPr>
          <a:xfrm>
            <a:off x="580800" y="292625"/>
            <a:ext cx="82515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Timeline</a:t>
            </a:r>
            <a:r>
              <a:rPr lang="en" sz="3000"/>
              <a:t> for I</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mplementation</a:t>
            </a:r>
            <a:endParaRPr sz="3000"/>
          </a:p>
        </p:txBody>
      </p:sp>
      <p:sp>
        <p:nvSpPr>
          <p:cNvPr id="836" name="Google Shape;836;g15ba62c2f53_1_149"/>
          <p:cNvSpPr txBox="1"/>
          <p:nvPr/>
        </p:nvSpPr>
        <p:spPr>
          <a:xfrm>
            <a:off x="580800" y="961850"/>
            <a:ext cx="8028300" cy="37248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a:latin typeface="Trebuchet MS"/>
                <a:ea typeface="Trebuchet MS"/>
                <a:cs typeface="Trebuchet MS"/>
                <a:sym typeface="Trebuchet MS"/>
              </a:rPr>
              <a:t>The new rates for the Child Care Subsidy Program (CCSP) will go into effect on October 1, 2022. </a:t>
            </a:r>
            <a:endParaRPr sz="1800">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 sz="1800" b="1">
                <a:latin typeface="Trebuchet MS"/>
                <a:ea typeface="Trebuchet MS"/>
                <a:cs typeface="Trebuchet MS"/>
                <a:sym typeface="Trebuchet MS"/>
              </a:rPr>
              <a:t>September 28, 2022</a:t>
            </a:r>
            <a:r>
              <a:rPr lang="en" sz="1800">
                <a:latin typeface="Trebuchet MS"/>
                <a:ea typeface="Trebuchet MS"/>
                <a:cs typeface="Trebuchet MS"/>
                <a:sym typeface="Trebuchet MS"/>
              </a:rPr>
              <a:t>: End of Town Hall public comment period. Policy changes to CCSP Guidance Manual take effect Sep. 29.</a:t>
            </a:r>
            <a:endParaRPr sz="1800">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 sz="1800" b="1">
                <a:solidFill>
                  <a:schemeClr val="dk1"/>
                </a:solidFill>
                <a:latin typeface="Trebuchet MS"/>
                <a:ea typeface="Trebuchet MS"/>
                <a:cs typeface="Trebuchet MS"/>
                <a:sym typeface="Trebuchet MS"/>
              </a:rPr>
              <a:t>September - October</a:t>
            </a:r>
            <a:r>
              <a:rPr lang="en" sz="1800">
                <a:solidFill>
                  <a:schemeClr val="dk1"/>
                </a:solidFill>
                <a:latin typeface="Trebuchet MS"/>
                <a:ea typeface="Trebuchet MS"/>
                <a:cs typeface="Trebuchet MS"/>
                <a:sym typeface="Trebuchet MS"/>
              </a:rPr>
              <a:t>: baseline child care provider survey</a:t>
            </a:r>
            <a:endParaRPr sz="1800">
              <a:solidFill>
                <a:schemeClr val="dk1"/>
              </a:solidFill>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 sz="1800" b="1">
                <a:latin typeface="Trebuchet MS"/>
                <a:ea typeface="Trebuchet MS"/>
                <a:cs typeface="Trebuchet MS"/>
                <a:sym typeface="Trebuchet MS"/>
              </a:rPr>
              <a:t>October 1, 2022</a:t>
            </a:r>
            <a:r>
              <a:rPr lang="en" sz="1800">
                <a:latin typeface="Trebuchet MS"/>
                <a:ea typeface="Trebuchet MS"/>
                <a:cs typeface="Trebuchet MS"/>
                <a:sym typeface="Trebuchet MS"/>
              </a:rPr>
              <a:t>: New provider payment rates go into effect</a:t>
            </a:r>
            <a:endParaRPr sz="1800">
              <a:latin typeface="Trebuchet MS"/>
              <a:ea typeface="Trebuchet MS"/>
              <a:cs typeface="Trebuchet MS"/>
              <a:sym typeface="Trebuchet MS"/>
            </a:endParaRPr>
          </a:p>
          <a:p>
            <a:pPr marL="914400" lvl="1" indent="-342900" algn="l" rtl="0">
              <a:spcBef>
                <a:spcPts val="1000"/>
              </a:spcBef>
              <a:spcAft>
                <a:spcPts val="0"/>
              </a:spcAft>
              <a:buSzPts val="1800"/>
              <a:buFont typeface="Trebuchet MS"/>
              <a:buChar char="○"/>
            </a:pPr>
            <a:r>
              <a:rPr lang="en" sz="1800">
                <a:latin typeface="Trebuchet MS"/>
                <a:ea typeface="Trebuchet MS"/>
                <a:cs typeface="Trebuchet MS"/>
                <a:sym typeface="Trebuchet MS"/>
              </a:rPr>
              <a:t>Vendors should expect to see the increased payments reflected in their November 1 payment.</a:t>
            </a:r>
            <a:endParaRPr sz="1800">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 sz="1800" b="1">
                <a:latin typeface="Trebuchet MS"/>
                <a:ea typeface="Trebuchet MS"/>
                <a:cs typeface="Trebuchet MS"/>
                <a:sym typeface="Trebuchet MS"/>
              </a:rPr>
              <a:t>November (approx.): </a:t>
            </a:r>
            <a:r>
              <a:rPr lang="en" sz="1800">
                <a:latin typeface="Trebuchet MS"/>
                <a:ea typeface="Trebuchet MS"/>
                <a:cs typeface="Trebuchet MS"/>
                <a:sym typeface="Trebuchet MS"/>
              </a:rPr>
              <a:t>Vendor Agreements reissued</a:t>
            </a:r>
            <a:endParaRPr sz="1800">
              <a:latin typeface="Trebuchet MS"/>
              <a:ea typeface="Trebuchet MS"/>
              <a:cs typeface="Trebuchet MS"/>
              <a:sym typeface="Trebuchet MS"/>
            </a:endParaRPr>
          </a:p>
          <a:p>
            <a:pPr marL="457200" lvl="0" indent="-342900" algn="l" rtl="0">
              <a:spcBef>
                <a:spcPts val="1000"/>
              </a:spcBef>
              <a:spcAft>
                <a:spcPts val="0"/>
              </a:spcAft>
              <a:buSzPts val="1800"/>
              <a:buFont typeface="Trebuchet MS"/>
              <a:buChar char="●"/>
            </a:pPr>
            <a:r>
              <a:rPr lang="en" sz="1800" b="1">
                <a:latin typeface="Trebuchet MS"/>
                <a:ea typeface="Trebuchet MS"/>
                <a:cs typeface="Trebuchet MS"/>
                <a:sym typeface="Trebuchet MS"/>
              </a:rPr>
              <a:t>January 1, 2023</a:t>
            </a:r>
            <a:r>
              <a:rPr lang="en" sz="1800">
                <a:latin typeface="Trebuchet MS"/>
                <a:ea typeface="Trebuchet MS"/>
                <a:cs typeface="Trebuchet MS"/>
                <a:sym typeface="Trebuchet MS"/>
              </a:rPr>
              <a:t>: New copayment scale goes into effect</a:t>
            </a:r>
            <a:endParaRPr sz="2100">
              <a:solidFill>
                <a:schemeClr val="dk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g15f6a4d3775_0_0"/>
          <p:cNvSpPr txBox="1">
            <a:spLocks noGrp="1"/>
          </p:cNvSpPr>
          <p:nvPr>
            <p:ph type="title"/>
          </p:nvPr>
        </p:nvSpPr>
        <p:spPr>
          <a:xfrm>
            <a:off x="623888" y="14347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endParaRPr sz="3500" b="1"/>
          </a:p>
          <a:p>
            <a:pPr marL="0" lvl="0" indent="0" algn="l" rtl="0">
              <a:lnSpc>
                <a:spcPct val="90000"/>
              </a:lnSpc>
              <a:spcBef>
                <a:spcPts val="1000"/>
              </a:spcBef>
              <a:spcAft>
                <a:spcPts val="1000"/>
              </a:spcAft>
              <a:buSzPts val="3800"/>
              <a:buNone/>
            </a:pPr>
            <a:r>
              <a:rPr lang="en" sz="3500" b="1"/>
              <a:t>Update on Preschool Development Grant Birth-Five Opportunity </a:t>
            </a:r>
            <a:endParaRPr sz="35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g15f6a4d3775_0_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New Grant Opportunity for Virginia </a:t>
            </a:r>
            <a:endParaRPr sz="3000"/>
          </a:p>
        </p:txBody>
      </p:sp>
      <p:sp>
        <p:nvSpPr>
          <p:cNvPr id="847" name="Google Shape;847;g15f6a4d3775_0_4"/>
          <p:cNvSpPr txBox="1">
            <a:spLocks noGrp="1"/>
          </p:cNvSpPr>
          <p:nvPr>
            <p:ph type="body" idx="1"/>
          </p:nvPr>
        </p:nvSpPr>
        <p:spPr>
          <a:xfrm>
            <a:off x="704850" y="1293025"/>
            <a:ext cx="82878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700"/>
              <a:t>Virginia will likely apply for a Preschool Development Grant Birth-to-Five (PDG B-5) Planning Grant.</a:t>
            </a:r>
            <a:endParaRPr sz="1700"/>
          </a:p>
          <a:p>
            <a:pPr marL="457200" lvl="0" indent="-336550" algn="l" rtl="0">
              <a:lnSpc>
                <a:spcPct val="100000"/>
              </a:lnSpc>
              <a:spcBef>
                <a:spcPts val="800"/>
              </a:spcBef>
              <a:spcAft>
                <a:spcPts val="0"/>
              </a:spcAft>
              <a:buSzPts val="1700"/>
              <a:buFont typeface="Trebuchet MS"/>
              <a:buChar char="•"/>
            </a:pPr>
            <a:r>
              <a:rPr lang="en" sz="1700"/>
              <a:t>Virginia has received a PDB B-5 planning grant and 3-year renewal grant.</a:t>
            </a:r>
            <a:endParaRPr sz="1700"/>
          </a:p>
          <a:p>
            <a:pPr marL="457200" lvl="0" indent="-336550" algn="l" rtl="0">
              <a:lnSpc>
                <a:spcPct val="100000"/>
              </a:lnSpc>
              <a:spcBef>
                <a:spcPts val="1000"/>
              </a:spcBef>
              <a:spcAft>
                <a:spcPts val="0"/>
              </a:spcAft>
              <a:buSzPts val="1700"/>
              <a:buFont typeface="Trebuchet MS"/>
              <a:buChar char="•"/>
            </a:pPr>
            <a:r>
              <a:rPr lang="en" sz="1700"/>
              <a:t>F</a:t>
            </a:r>
            <a:r>
              <a:rPr lang="en" sz="1700">
                <a:solidFill>
                  <a:srgbClr val="000000"/>
                </a:solidFill>
              </a:rPr>
              <a:t>unds support needs assessment, strategic planning, family engagement, quality improvement, and/or workforce compensation and supports.</a:t>
            </a:r>
            <a:endParaRPr sz="1700">
              <a:solidFill>
                <a:srgbClr val="000000"/>
              </a:solidFill>
            </a:endParaRPr>
          </a:p>
          <a:p>
            <a:pPr marL="457200" lvl="0" indent="-336550" algn="l" rtl="0">
              <a:lnSpc>
                <a:spcPct val="100000"/>
              </a:lnSpc>
              <a:spcBef>
                <a:spcPts val="1000"/>
              </a:spcBef>
              <a:spcAft>
                <a:spcPts val="0"/>
              </a:spcAft>
              <a:buSzPts val="1700"/>
              <a:buFont typeface="Trebuchet MS"/>
              <a:buChar char="•"/>
            </a:pPr>
            <a:r>
              <a:rPr lang="en" sz="1700">
                <a:solidFill>
                  <a:srgbClr val="000000"/>
                </a:solidFill>
              </a:rPr>
              <a:t>PDG B-5 encourages collaboration among programs as well as a mixed delivery system that includes child care and family child care providers, Head Start, state pre-kindergarten, and home visiting.</a:t>
            </a:r>
            <a:endParaRPr sz="1700">
              <a:solidFill>
                <a:srgbClr val="000000"/>
              </a:solidFill>
            </a:endParaRPr>
          </a:p>
          <a:p>
            <a:pPr marL="457200" lvl="0" indent="-336550" algn="l" rtl="0">
              <a:lnSpc>
                <a:spcPct val="100000"/>
              </a:lnSpc>
              <a:spcBef>
                <a:spcPts val="1000"/>
              </a:spcBef>
              <a:spcAft>
                <a:spcPts val="0"/>
              </a:spcAft>
              <a:buSzPts val="1700"/>
              <a:buFont typeface="Trebuchet MS"/>
              <a:buChar char="•"/>
            </a:pPr>
            <a:r>
              <a:rPr lang="en" sz="1700"/>
              <a:t>Eligible states can receive up to $4 million for 1 year. 27 states are competing for ~10 awards.</a:t>
            </a:r>
            <a:endParaRPr sz="1700"/>
          </a:p>
          <a:p>
            <a:pPr marL="457200" lvl="0" indent="-336550" algn="l" rtl="0">
              <a:lnSpc>
                <a:spcPct val="100000"/>
              </a:lnSpc>
              <a:spcBef>
                <a:spcPts val="1000"/>
              </a:spcBef>
              <a:spcAft>
                <a:spcPts val="1000"/>
              </a:spcAft>
              <a:buSzPts val="1700"/>
              <a:buFont typeface="Trebuchet MS"/>
              <a:buChar char="•"/>
            </a:pPr>
            <a:r>
              <a:rPr lang="en" sz="1700"/>
              <a:t>Application is due on November 7, 2022.</a:t>
            </a:r>
            <a:endParaRPr sz="17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13f69d6ebe0_1_0"/>
          <p:cNvSpPr txBox="1">
            <a:spLocks noGrp="1"/>
          </p:cNvSpPr>
          <p:nvPr>
            <p:ph type="title"/>
          </p:nvPr>
        </p:nvSpPr>
        <p:spPr>
          <a:xfrm>
            <a:off x="623888" y="14347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endParaRPr sz="3500" b="1"/>
          </a:p>
          <a:p>
            <a:pPr marL="0" lvl="0" indent="0" algn="l" rtl="0">
              <a:lnSpc>
                <a:spcPct val="90000"/>
              </a:lnSpc>
              <a:spcBef>
                <a:spcPts val="1000"/>
              </a:spcBef>
              <a:spcAft>
                <a:spcPts val="1000"/>
              </a:spcAft>
              <a:buSzPts val="3800"/>
              <a:buNone/>
            </a:pPr>
            <a:r>
              <a:rPr lang="en" sz="3500" b="1"/>
              <a:t>Update on Virginia Child Care Provider Survey Opportunity</a:t>
            </a:r>
            <a:endParaRPr sz="3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15abf70fae8_0_0"/>
          <p:cNvSpPr txBox="1">
            <a:spLocks noGrp="1"/>
          </p:cNvSpPr>
          <p:nvPr>
            <p:ph type="body" idx="1"/>
          </p:nvPr>
        </p:nvSpPr>
        <p:spPr>
          <a:xfrm>
            <a:off x="628650" y="1103944"/>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Virginia’s early childhood system must ensure that </a:t>
            </a:r>
            <a:r>
              <a:rPr lang="en" sz="1900" u="sng">
                <a:solidFill>
                  <a:schemeClr val="dk1"/>
                </a:solidFill>
                <a:latin typeface="Trebuchet MS"/>
                <a:ea typeface="Trebuchet MS"/>
                <a:cs typeface="Trebuchet MS"/>
                <a:sym typeface="Trebuchet MS"/>
              </a:rPr>
              <a:t>all</a:t>
            </a:r>
            <a:r>
              <a:rPr lang="en" sz="1900">
                <a:solidFill>
                  <a:schemeClr val="dk1"/>
                </a:solidFill>
                <a:latin typeface="Trebuchet MS"/>
                <a:ea typeface="Trebuchet MS"/>
                <a:cs typeface="Trebuchet MS"/>
                <a:sym typeface="Trebuchet MS"/>
              </a:rPr>
              <a:t> children have access to quality teaching and learning experiences that meet their unique needs. </a:t>
            </a:r>
            <a:endParaRPr sz="1900">
              <a:latin typeface="Trebuchet MS"/>
              <a:ea typeface="Trebuchet MS"/>
              <a:cs typeface="Trebuchet MS"/>
              <a:sym typeface="Trebuchet MS"/>
            </a:endParaRPr>
          </a:p>
          <a:p>
            <a:pPr marL="0" lvl="0" indent="0" algn="l" rtl="0">
              <a:lnSpc>
                <a:spcPct val="100000"/>
              </a:lnSpc>
              <a:spcBef>
                <a:spcPts val="800"/>
              </a:spcBef>
              <a:spcAft>
                <a:spcPts val="0"/>
              </a:spcAft>
              <a:buClr>
                <a:schemeClr val="dk1"/>
              </a:buClr>
              <a:buSzPts val="1100"/>
              <a:buFont typeface="Arial"/>
              <a:buNone/>
            </a:pPr>
            <a:r>
              <a:rPr lang="en" sz="1900">
                <a:latin typeface="Trebuchet MS"/>
                <a:ea typeface="Trebuchet MS"/>
                <a:cs typeface="Trebuchet MS"/>
                <a:sym typeface="Trebuchet MS"/>
              </a:rPr>
              <a:t>Working together, through VQB5</a:t>
            </a:r>
            <a:r>
              <a:rPr lang="en" sz="1900">
                <a:solidFill>
                  <a:schemeClr val="dk1"/>
                </a:solidFill>
                <a:latin typeface="Trebuchet MS"/>
                <a:ea typeface="Trebuchet MS"/>
                <a:cs typeface="Trebuchet MS"/>
                <a:sym typeface="Trebuchet MS"/>
              </a:rPr>
              <a:t>, we:   </a:t>
            </a:r>
            <a:endParaRPr sz="1900">
              <a:solidFill>
                <a:schemeClr val="dk1"/>
              </a:solidFill>
              <a:latin typeface="Trebuchet MS"/>
              <a:ea typeface="Trebuchet MS"/>
              <a:cs typeface="Trebuchet MS"/>
              <a:sym typeface="Trebuchet MS"/>
            </a:endParaRPr>
          </a:p>
          <a:p>
            <a:pPr marL="0" lvl="0" indent="0" algn="l" rtl="0">
              <a:spcBef>
                <a:spcPts val="800"/>
              </a:spcBef>
              <a:spcAft>
                <a:spcPts val="0"/>
              </a:spcAft>
              <a:buNone/>
            </a:pPr>
            <a:endParaRPr>
              <a:latin typeface="Trebuchet MS"/>
              <a:ea typeface="Trebuchet MS"/>
              <a:cs typeface="Trebuchet MS"/>
              <a:sym typeface="Trebuchet MS"/>
            </a:endParaRPr>
          </a:p>
        </p:txBody>
      </p:sp>
      <p:sp>
        <p:nvSpPr>
          <p:cNvPr id="485" name="Google Shape;485;g15abf70fae8_0_0"/>
          <p:cNvSpPr txBox="1">
            <a:spLocks noGrp="1"/>
          </p:cNvSpPr>
          <p:nvPr>
            <p:ph type="sldNum" idx="12"/>
          </p:nvPr>
        </p:nvSpPr>
        <p:spPr>
          <a:xfrm>
            <a:off x="6457950" y="4767263"/>
            <a:ext cx="7587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5</a:t>
            </a:fld>
            <a:endParaRPr/>
          </a:p>
        </p:txBody>
      </p:sp>
      <p:sp>
        <p:nvSpPr>
          <p:cNvPr id="486" name="Google Shape;486;g15abf70fae8_0_0"/>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b="0">
                <a:latin typeface="Trebuchet MS"/>
                <a:ea typeface="Trebuchet MS"/>
                <a:cs typeface="Trebuchet MS"/>
                <a:sym typeface="Trebuchet MS"/>
              </a:rPr>
              <a:t>Unified Measurement and Improvement</a:t>
            </a:r>
            <a:endParaRPr sz="3000" b="0">
              <a:latin typeface="Trebuchet MS"/>
              <a:ea typeface="Trebuchet MS"/>
              <a:cs typeface="Trebuchet MS"/>
              <a:sym typeface="Trebuchet MS"/>
            </a:endParaRPr>
          </a:p>
        </p:txBody>
      </p:sp>
      <p:sp>
        <p:nvSpPr>
          <p:cNvPr id="487" name="Google Shape;487;g15abf70fae8_0_0"/>
          <p:cNvSpPr/>
          <p:nvPr/>
        </p:nvSpPr>
        <p:spPr>
          <a:xfrm>
            <a:off x="703300" y="2709950"/>
            <a:ext cx="2470500" cy="15051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700" b="1">
                <a:solidFill>
                  <a:srgbClr val="980000"/>
                </a:solidFill>
                <a:highlight>
                  <a:srgbClr val="F4CCCC"/>
                </a:highlight>
                <a:latin typeface="Trebuchet MS"/>
                <a:ea typeface="Trebuchet MS"/>
                <a:cs typeface="Trebuchet MS"/>
                <a:sym typeface="Trebuchet MS"/>
              </a:rPr>
              <a:t>UNIFY </a:t>
            </a:r>
            <a:r>
              <a:rPr lang="en" sz="1500">
                <a:solidFill>
                  <a:schemeClr val="dk1"/>
                </a:solidFill>
                <a:highlight>
                  <a:srgbClr val="F4CCCC"/>
                </a:highlight>
                <a:latin typeface="Trebuchet MS"/>
                <a:ea typeface="Trebuchet MS"/>
                <a:cs typeface="Trebuchet MS"/>
                <a:sym typeface="Trebuchet MS"/>
              </a:rPr>
              <a:t>around shared and equitable expectations for quality.</a:t>
            </a:r>
            <a:endParaRPr sz="1500">
              <a:solidFill>
                <a:schemeClr val="dk1"/>
              </a:solidFill>
              <a:highlight>
                <a:srgbClr val="F4CCCC"/>
              </a:highlight>
              <a:latin typeface="Trebuchet MS"/>
              <a:ea typeface="Trebuchet MS"/>
              <a:cs typeface="Trebuchet MS"/>
              <a:sym typeface="Trebuchet MS"/>
            </a:endParaRPr>
          </a:p>
        </p:txBody>
      </p:sp>
      <p:sp>
        <p:nvSpPr>
          <p:cNvPr id="488" name="Google Shape;488;g15abf70fae8_0_0"/>
          <p:cNvSpPr/>
          <p:nvPr/>
        </p:nvSpPr>
        <p:spPr>
          <a:xfrm>
            <a:off x="3438125" y="2709950"/>
            <a:ext cx="2619000" cy="15051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 b="1">
              <a:solidFill>
                <a:srgbClr val="980000"/>
              </a:solidFill>
              <a:highlight>
                <a:srgbClr val="F4CCCC"/>
              </a:highlight>
              <a:latin typeface="Trebuchet MS"/>
              <a:ea typeface="Trebuchet MS"/>
              <a:cs typeface="Trebuchet MS"/>
              <a:sym typeface="Trebuchet MS"/>
            </a:endParaRPr>
          </a:p>
          <a:p>
            <a:pPr marL="0" lvl="0" indent="0" algn="ctr" rtl="0">
              <a:spcBef>
                <a:spcPts val="800"/>
              </a:spcBef>
              <a:spcAft>
                <a:spcPts val="800"/>
              </a:spcAft>
              <a:buNone/>
            </a:pPr>
            <a:r>
              <a:rPr lang="en" sz="1700" b="1">
                <a:solidFill>
                  <a:srgbClr val="980000"/>
                </a:solidFill>
                <a:highlight>
                  <a:srgbClr val="F4CCCC"/>
                </a:highlight>
                <a:latin typeface="Trebuchet MS"/>
                <a:ea typeface="Trebuchet MS"/>
                <a:cs typeface="Trebuchet MS"/>
                <a:sym typeface="Trebuchet MS"/>
              </a:rPr>
              <a:t>MEASURE</a:t>
            </a:r>
            <a:r>
              <a:rPr lang="en" sz="1700">
                <a:solidFill>
                  <a:schemeClr val="dk1"/>
                </a:solidFill>
                <a:highlight>
                  <a:srgbClr val="F4CCCC"/>
                </a:highlight>
                <a:latin typeface="Trebuchet MS"/>
                <a:ea typeface="Trebuchet MS"/>
                <a:cs typeface="Trebuchet MS"/>
                <a:sym typeface="Trebuchet MS"/>
              </a:rPr>
              <a:t> </a:t>
            </a:r>
            <a:r>
              <a:rPr lang="en" sz="1500">
                <a:solidFill>
                  <a:schemeClr val="dk1"/>
                </a:solidFill>
                <a:highlight>
                  <a:srgbClr val="F4CCCC"/>
                </a:highlight>
                <a:latin typeface="Trebuchet MS"/>
                <a:ea typeface="Trebuchet MS"/>
                <a:cs typeface="Trebuchet MS"/>
                <a:sym typeface="Trebuchet MS"/>
              </a:rPr>
              <a:t>and strengthen teacher-child interactions and curriculum use in all publicly-funded birth-to-five programs.</a:t>
            </a:r>
            <a:endParaRPr sz="1500" b="1">
              <a:solidFill>
                <a:srgbClr val="980000"/>
              </a:solidFill>
              <a:highlight>
                <a:srgbClr val="F4CCCC"/>
              </a:highlight>
              <a:latin typeface="Trebuchet MS"/>
              <a:ea typeface="Trebuchet MS"/>
              <a:cs typeface="Trebuchet MS"/>
              <a:sym typeface="Trebuchet MS"/>
            </a:endParaRPr>
          </a:p>
        </p:txBody>
      </p:sp>
      <p:sp>
        <p:nvSpPr>
          <p:cNvPr id="489" name="Google Shape;489;g15abf70fae8_0_0"/>
          <p:cNvSpPr/>
          <p:nvPr/>
        </p:nvSpPr>
        <p:spPr>
          <a:xfrm>
            <a:off x="6321450" y="2709950"/>
            <a:ext cx="2470500" cy="15051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700" b="1">
                <a:solidFill>
                  <a:srgbClr val="980000"/>
                </a:solidFill>
                <a:highlight>
                  <a:srgbClr val="F4CCCC"/>
                </a:highlight>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IMPROVE </a:t>
            </a:r>
            <a:r>
              <a:rPr lang="en" sz="1500">
                <a:solidFill>
                  <a:schemeClr val="dk1"/>
                </a:solidFill>
                <a:highlight>
                  <a:srgbClr val="F4CCCC"/>
                </a:highlight>
                <a:latin typeface="Trebuchet MS"/>
                <a:ea typeface="Trebuchet MS"/>
                <a:cs typeface="Trebuchet MS"/>
                <a:sym typeface="Trebuchet MS"/>
              </a:rPr>
              <a:t>supports for educators, prioritizing those who need it most. </a:t>
            </a:r>
            <a:endParaRPr sz="1500">
              <a:solidFill>
                <a:schemeClr val="dk1"/>
              </a:solidFill>
              <a:highlight>
                <a:srgbClr val="F4CCCC"/>
              </a:highlight>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13f69d6ebe0_1_4"/>
          <p:cNvSpPr txBox="1">
            <a:spLocks noGrp="1"/>
          </p:cNvSpPr>
          <p:nvPr>
            <p:ph type="title"/>
          </p:nvPr>
        </p:nvSpPr>
        <p:spPr>
          <a:xfrm>
            <a:off x="596000" y="175875"/>
            <a:ext cx="87276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Provider Survey is Open through October 7th</a:t>
            </a:r>
            <a:endParaRPr sz="3000"/>
          </a:p>
        </p:txBody>
      </p:sp>
      <p:sp>
        <p:nvSpPr>
          <p:cNvPr id="858" name="Google Shape;858;g13f69d6ebe0_1_4"/>
          <p:cNvSpPr txBox="1">
            <a:spLocks noGrp="1"/>
          </p:cNvSpPr>
          <p:nvPr>
            <p:ph type="body" idx="1"/>
          </p:nvPr>
        </p:nvSpPr>
        <p:spPr>
          <a:xfrm>
            <a:off x="649325" y="888725"/>
            <a:ext cx="8287800" cy="4011900"/>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Trebuchet MS"/>
              <a:buChar char="•"/>
            </a:pPr>
            <a:r>
              <a:rPr lang="en" sz="1600"/>
              <a:t>The Virginia Department of Education wants to learn more about your experiences leading your early childhood site. </a:t>
            </a:r>
            <a:endParaRPr sz="1600"/>
          </a:p>
          <a:p>
            <a:pPr marL="457200" lvl="0" indent="-330200" algn="l" rtl="0">
              <a:lnSpc>
                <a:spcPct val="100000"/>
              </a:lnSpc>
              <a:spcBef>
                <a:spcPts val="600"/>
              </a:spcBef>
              <a:spcAft>
                <a:spcPts val="0"/>
              </a:spcAft>
              <a:buSzPts val="1600"/>
              <a:buChar char="•"/>
            </a:pPr>
            <a:r>
              <a:rPr lang="en" sz="1600"/>
              <a:t>All respondents will receive a </a:t>
            </a:r>
            <a:r>
              <a:rPr lang="en" sz="1600" b="1" u="sng"/>
              <a:t>$25 Walmart gift card</a:t>
            </a:r>
            <a:r>
              <a:rPr lang="en" sz="1600" b="1"/>
              <a:t> </a:t>
            </a:r>
            <a:r>
              <a:rPr lang="en" sz="1600"/>
              <a:t>after completing the survey!</a:t>
            </a:r>
            <a:endParaRPr sz="1600" b="1"/>
          </a:p>
          <a:p>
            <a:pPr marL="457200" lvl="0" indent="-330200" algn="l" rtl="0">
              <a:lnSpc>
                <a:spcPct val="100000"/>
              </a:lnSpc>
              <a:spcBef>
                <a:spcPts val="600"/>
              </a:spcBef>
              <a:spcAft>
                <a:spcPts val="0"/>
              </a:spcAft>
              <a:buSzPts val="1600"/>
              <a:buFont typeface="Trebuchet MS"/>
              <a:buChar char="•"/>
            </a:pPr>
            <a:r>
              <a:rPr lang="en" sz="1600"/>
              <a:t>Our partners at the University of Virginia (UVA) have sent emails with your survey link.</a:t>
            </a:r>
            <a:endParaRPr sz="1600" b="1"/>
          </a:p>
          <a:p>
            <a:pPr marL="914400" lvl="1" indent="-330200" algn="l" rtl="0">
              <a:lnSpc>
                <a:spcPct val="100000"/>
              </a:lnSpc>
              <a:spcBef>
                <a:spcPts val="600"/>
              </a:spcBef>
              <a:spcAft>
                <a:spcPts val="0"/>
              </a:spcAft>
              <a:buClr>
                <a:schemeClr val="dk1"/>
              </a:buClr>
              <a:buSzPts val="1600"/>
              <a:buFont typeface="Trebuchet MS"/>
              <a:buChar char="•"/>
            </a:pPr>
            <a:r>
              <a:rPr lang="en" sz="1600" i="1">
                <a:solidFill>
                  <a:schemeClr val="dk1"/>
                </a:solidFill>
              </a:rPr>
              <a:t>If you can’t find the email, but would like to take the survey, please email the UVA team at                           </a:t>
            </a:r>
            <a:r>
              <a:rPr lang="en" sz="1600" i="1"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see-partnerships@virginia.edu</a:t>
            </a:r>
            <a:r>
              <a:rPr lang="en" sz="1600" i="1">
                <a:solidFill>
                  <a:schemeClr val="dk1"/>
                </a:solidFill>
              </a:rPr>
              <a:t>.  </a:t>
            </a:r>
            <a:endParaRPr sz="1600" i="1">
              <a:solidFill>
                <a:schemeClr val="dk1"/>
              </a:solidFill>
            </a:endParaRPr>
          </a:p>
          <a:p>
            <a:pPr marL="457200" lvl="0" indent="-330200" algn="l" rtl="0">
              <a:lnSpc>
                <a:spcPct val="100000"/>
              </a:lnSpc>
              <a:spcBef>
                <a:spcPts val="600"/>
              </a:spcBef>
              <a:spcAft>
                <a:spcPts val="0"/>
              </a:spcAft>
              <a:buSzPts val="1600"/>
              <a:buChar char="•"/>
            </a:pPr>
            <a:r>
              <a:rPr lang="en" sz="1600"/>
              <a:t>The survey is </a:t>
            </a:r>
            <a:r>
              <a:rPr lang="en" sz="1600" b="1"/>
              <a:t>voluntary</a:t>
            </a:r>
            <a:r>
              <a:rPr lang="en" sz="1600"/>
              <a:t> and </a:t>
            </a:r>
            <a:r>
              <a:rPr lang="en" sz="1600" b="1"/>
              <a:t>confidential</a:t>
            </a:r>
            <a:r>
              <a:rPr lang="en" sz="1600"/>
              <a:t>. It asks about your site’s enrollment, staffing, and experiences with the Child Care Subsidy Program. It will never be used to evaluate you or your site.</a:t>
            </a:r>
            <a:endParaRPr sz="1600" b="1"/>
          </a:p>
          <a:p>
            <a:pPr marL="457200" lvl="0" indent="-330200" algn="l" rtl="0">
              <a:lnSpc>
                <a:spcPct val="100000"/>
              </a:lnSpc>
              <a:spcBef>
                <a:spcPts val="600"/>
              </a:spcBef>
              <a:spcAft>
                <a:spcPts val="0"/>
              </a:spcAft>
              <a:buSzPts val="1600"/>
              <a:buFont typeface="Trebuchet MS"/>
              <a:buChar char="•"/>
            </a:pPr>
            <a:r>
              <a:rPr lang="en" sz="1600"/>
              <a:t>This survey will help us to understand how to:</a:t>
            </a:r>
            <a:endParaRPr sz="1600"/>
          </a:p>
          <a:p>
            <a:pPr marL="914400" lvl="1" indent="-330200" algn="l" rtl="0">
              <a:lnSpc>
                <a:spcPct val="100000"/>
              </a:lnSpc>
              <a:spcBef>
                <a:spcPts val="600"/>
              </a:spcBef>
              <a:spcAft>
                <a:spcPts val="0"/>
              </a:spcAft>
              <a:buClr>
                <a:schemeClr val="dk1"/>
              </a:buClr>
              <a:buSzPts val="1600"/>
              <a:buFont typeface="Trebuchet MS"/>
              <a:buChar char="•"/>
            </a:pPr>
            <a:r>
              <a:rPr lang="en" sz="1600">
                <a:solidFill>
                  <a:schemeClr val="dk1"/>
                </a:solidFill>
              </a:rPr>
              <a:t>Improve child care providers’ experiences with the Child Care Subsidy Program (CCSP)</a:t>
            </a:r>
            <a:endParaRPr sz="1600">
              <a:solidFill>
                <a:schemeClr val="dk1"/>
              </a:solidFill>
            </a:endParaRPr>
          </a:p>
          <a:p>
            <a:pPr marL="914400" lvl="1" indent="-330200" algn="l" rtl="0">
              <a:lnSpc>
                <a:spcPct val="100000"/>
              </a:lnSpc>
              <a:spcBef>
                <a:spcPts val="600"/>
              </a:spcBef>
              <a:spcAft>
                <a:spcPts val="600"/>
              </a:spcAft>
              <a:buClr>
                <a:schemeClr val="dk1"/>
              </a:buClr>
              <a:buSzPts val="1600"/>
              <a:buFont typeface="Trebuchet MS"/>
              <a:buChar char="•"/>
            </a:pPr>
            <a:r>
              <a:rPr lang="en" sz="1600">
                <a:solidFill>
                  <a:schemeClr val="dk1"/>
                </a:solidFill>
              </a:rPr>
              <a:t>Improve families’ access to child care</a:t>
            </a:r>
            <a:endParaRPr sz="16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1340093cb7c_0_123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Appendices</a:t>
            </a:r>
            <a:endParaRPr b="1"/>
          </a:p>
        </p:txBody>
      </p:sp>
      <p:sp>
        <p:nvSpPr>
          <p:cNvPr id="864" name="Google Shape;864;g1340093cb7c_0_123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g15e00af3404_0_0"/>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rgbClr val="000000"/>
              </a:buClr>
              <a:buSzPts val="3800"/>
              <a:buFont typeface="Arial"/>
              <a:buNone/>
            </a:pPr>
            <a:r>
              <a:rPr lang="en" sz="3500" b="1"/>
              <a:t>Appendix </a:t>
            </a:r>
            <a:r>
              <a:rPr lang="en" sz="35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A: VQB5 Pr</a:t>
            </a:r>
            <a:r>
              <a:rPr lang="en" sz="3500" b="1"/>
              <a:t>actice Years</a:t>
            </a:r>
            <a:endParaRPr/>
          </a:p>
        </p:txBody>
      </p:sp>
      <p:sp>
        <p:nvSpPr>
          <p:cNvPr id="870" name="Google Shape;870;g15e00af3404_0_0"/>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g1559653056d_6_11"/>
          <p:cNvSpPr txBox="1">
            <a:spLocks noGrp="1"/>
          </p:cNvSpPr>
          <p:nvPr>
            <p:ph type="title"/>
          </p:nvPr>
        </p:nvSpPr>
        <p:spPr>
          <a:xfrm>
            <a:off x="743075" y="681250"/>
            <a:ext cx="6221100" cy="446400"/>
          </a:xfrm>
          <a:prstGeom prst="rect">
            <a:avLst/>
          </a:prstGeom>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400"/>
              <a:buFont typeface="Arial"/>
              <a:buNone/>
            </a:pPr>
            <a:r>
              <a:rPr lang="en" sz="3000"/>
              <a:t>A1: </a:t>
            </a:r>
            <a:r>
              <a:rPr lang="en" sz="3000" b="0">
                <a:latin typeface="Trebuchet MS"/>
                <a:ea typeface="Trebuchet MS"/>
                <a:cs typeface="Trebuchet MS"/>
                <a:sym typeface="Trebuchet MS"/>
              </a:rPr>
              <a:t>VQB5 Ready R</a:t>
            </a:r>
            <a:r>
              <a:rPr lang="en" sz="3000"/>
              <a:t>egions </a:t>
            </a:r>
            <a:r>
              <a:rPr lang="en" sz="3000" b="0">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Coordination</a:t>
            </a:r>
            <a:endParaRPr sz="3000" b="0">
              <a:latin typeface="Trebuchet MS"/>
              <a:ea typeface="Trebuchet MS"/>
              <a:cs typeface="Trebuchet MS"/>
              <a:sym typeface="Trebuchet MS"/>
            </a:endParaRPr>
          </a:p>
          <a:p>
            <a:pPr marL="0" lvl="0" indent="0" algn="l" rtl="0">
              <a:spcBef>
                <a:spcPts val="0"/>
              </a:spcBef>
              <a:spcAft>
                <a:spcPts val="0"/>
              </a:spcAft>
              <a:buNone/>
            </a:pPr>
            <a:endParaRPr sz="3000" b="0">
              <a:latin typeface="Trebuchet MS"/>
              <a:ea typeface="Trebuchet MS"/>
              <a:cs typeface="Trebuchet MS"/>
              <a:sym typeface="Trebuchet MS"/>
            </a:endParaRPr>
          </a:p>
        </p:txBody>
      </p:sp>
      <p:graphicFrame>
        <p:nvGraphicFramePr>
          <p:cNvPr id="876" name="Google Shape;876;g1559653056d_6_11"/>
          <p:cNvGraphicFramePr/>
          <p:nvPr/>
        </p:nvGraphicFramePr>
        <p:xfrm>
          <a:off x="743075" y="1514615"/>
          <a:ext cx="3000000" cy="3000000"/>
        </p:xfrm>
        <a:graphic>
          <a:graphicData uri="http://schemas.openxmlformats.org/drawingml/2006/table">
            <a:tbl>
              <a:tblPr>
                <a:noFill/>
                <a:tableStyleId>{2D35919E-452C-4220-9EA4-D886BC98B5F3}</a:tableStyleId>
              </a:tblPr>
              <a:tblGrid>
                <a:gridCol w="717200">
                  <a:extLst>
                    <a:ext uri="{9D8B030D-6E8A-4147-A177-3AD203B41FA5}">
                      <a16:colId xmlns:a16="http://schemas.microsoft.com/office/drawing/2014/main" val="20000"/>
                    </a:ext>
                  </a:extLst>
                </a:gridCol>
                <a:gridCol w="1576750">
                  <a:extLst>
                    <a:ext uri="{9D8B030D-6E8A-4147-A177-3AD203B41FA5}">
                      <a16:colId xmlns:a16="http://schemas.microsoft.com/office/drawing/2014/main" val="20001"/>
                    </a:ext>
                  </a:extLst>
                </a:gridCol>
                <a:gridCol w="4035875">
                  <a:extLst>
                    <a:ext uri="{9D8B030D-6E8A-4147-A177-3AD203B41FA5}">
                      <a16:colId xmlns:a16="http://schemas.microsoft.com/office/drawing/2014/main" val="20002"/>
                    </a:ext>
                  </a:extLst>
                </a:gridCol>
              </a:tblGrid>
              <a:tr h="396175">
                <a:tc>
                  <a:txBody>
                    <a:bodyPr/>
                    <a:lstStyle/>
                    <a:p>
                      <a:pPr marL="0" lvl="0" indent="0" algn="l" rtl="0">
                        <a:spcBef>
                          <a:spcPts val="0"/>
                        </a:spcBef>
                        <a:spcAft>
                          <a:spcPts val="0"/>
                        </a:spcAft>
                        <a:buNone/>
                      </a:pPr>
                      <a:r>
                        <a:rPr lang="en" sz="1300">
                          <a:latin typeface="Trebuchet MS"/>
                          <a:ea typeface="Trebuchet MS"/>
                          <a:cs typeface="Trebuchet MS"/>
                          <a:sym typeface="Trebuchet MS"/>
                        </a:rPr>
                        <a:t>RR 1</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Southwest</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United Way of Southwest Virginia</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175">
                <a:tc>
                  <a:txBody>
                    <a:bodyPr/>
                    <a:lstStyle/>
                    <a:p>
                      <a:pPr marL="0" lvl="0" indent="0" algn="l" rtl="0">
                        <a:spcBef>
                          <a:spcPts val="0"/>
                        </a:spcBef>
                        <a:spcAft>
                          <a:spcPts val="0"/>
                        </a:spcAft>
                        <a:buNone/>
                      </a:pPr>
                      <a:r>
                        <a:rPr lang="en" sz="1300">
                          <a:latin typeface="Trebuchet MS"/>
                          <a:ea typeface="Trebuchet MS"/>
                          <a:cs typeface="Trebuchet MS"/>
                          <a:sym typeface="Trebuchet MS"/>
                        </a:rPr>
                        <a:t>RR 2</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West</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United Way of Roanoke Valley</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2500">
                <a:tc>
                  <a:txBody>
                    <a:bodyPr/>
                    <a:lstStyle/>
                    <a:p>
                      <a:pPr marL="0" lvl="0" indent="0" algn="l" rtl="0">
                        <a:spcBef>
                          <a:spcPts val="0"/>
                        </a:spcBef>
                        <a:spcAft>
                          <a:spcPts val="0"/>
                        </a:spcAft>
                        <a:buNone/>
                      </a:pPr>
                      <a:r>
                        <a:rPr lang="en" sz="1300">
                          <a:latin typeface="Trebuchet MS"/>
                          <a:ea typeface="Trebuchet MS"/>
                          <a:cs typeface="Trebuchet MS"/>
                          <a:sym typeface="Trebuchet MS"/>
                        </a:rPr>
                        <a:t>RR 3</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Southside</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Center for Early Success</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2500">
                <a:tc>
                  <a:txBody>
                    <a:bodyPr/>
                    <a:lstStyle/>
                    <a:p>
                      <a:pPr marL="0" lvl="0" indent="0" algn="l" rtl="0">
                        <a:spcBef>
                          <a:spcPts val="0"/>
                        </a:spcBef>
                        <a:spcAft>
                          <a:spcPts val="0"/>
                        </a:spcAft>
                        <a:buNone/>
                      </a:pPr>
                      <a:r>
                        <a:rPr lang="en" sz="1300">
                          <a:latin typeface="Trebuchet MS"/>
                          <a:ea typeface="Trebuchet MS"/>
                          <a:cs typeface="Trebuchet MS"/>
                          <a:sym typeface="Trebuchet MS"/>
                        </a:rPr>
                        <a:t>RR 4</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Central</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Thrive Birth to Five</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52500">
                <a:tc>
                  <a:txBody>
                    <a:bodyPr/>
                    <a:lstStyle/>
                    <a:p>
                      <a:pPr marL="0" lvl="0" indent="0" algn="l" rtl="0">
                        <a:spcBef>
                          <a:spcPts val="0"/>
                        </a:spcBef>
                        <a:spcAft>
                          <a:spcPts val="0"/>
                        </a:spcAft>
                        <a:buNone/>
                      </a:pPr>
                      <a:r>
                        <a:rPr lang="en" sz="1300">
                          <a:latin typeface="Trebuchet MS"/>
                          <a:ea typeface="Trebuchet MS"/>
                          <a:cs typeface="Trebuchet MS"/>
                          <a:sym typeface="Trebuchet MS"/>
                        </a:rPr>
                        <a:t>RR 5</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Southeastern</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Minus 9 to 5, EVMS</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72100">
                <a:tc>
                  <a:txBody>
                    <a:bodyPr/>
                    <a:lstStyle/>
                    <a:p>
                      <a:pPr marL="0" lvl="0" indent="0" algn="l" rtl="0">
                        <a:spcBef>
                          <a:spcPts val="0"/>
                        </a:spcBef>
                        <a:spcAft>
                          <a:spcPts val="0"/>
                        </a:spcAft>
                        <a:buNone/>
                      </a:pPr>
                      <a:r>
                        <a:rPr lang="en" sz="1300">
                          <a:latin typeface="Trebuchet MS"/>
                          <a:ea typeface="Trebuchet MS"/>
                          <a:cs typeface="Trebuchet MS"/>
                          <a:sym typeface="Trebuchet MS"/>
                        </a:rPr>
                        <a:t>RR 6</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Chesapeake Bay</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Smart Beginnings Virginia Peninsula</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73950">
                <a:tc>
                  <a:txBody>
                    <a:bodyPr/>
                    <a:lstStyle/>
                    <a:p>
                      <a:pPr marL="0" lvl="0" indent="0" algn="l" rtl="0">
                        <a:spcBef>
                          <a:spcPts val="0"/>
                        </a:spcBef>
                        <a:spcAft>
                          <a:spcPts val="0"/>
                        </a:spcAft>
                        <a:buNone/>
                      </a:pPr>
                      <a:r>
                        <a:rPr lang="en" sz="1300">
                          <a:latin typeface="Trebuchet MS"/>
                          <a:ea typeface="Trebuchet MS"/>
                          <a:cs typeface="Trebuchet MS"/>
                          <a:sym typeface="Trebuchet MS"/>
                        </a:rPr>
                        <a:t>RR 7</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Capital Area</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Fairfax County Office for Children</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64700">
                <a:tc>
                  <a:txBody>
                    <a:bodyPr/>
                    <a:lstStyle/>
                    <a:p>
                      <a:pPr marL="0" lvl="0" indent="0" algn="l" rtl="0">
                        <a:spcBef>
                          <a:spcPts val="0"/>
                        </a:spcBef>
                        <a:spcAft>
                          <a:spcPts val="0"/>
                        </a:spcAft>
                        <a:buNone/>
                      </a:pPr>
                      <a:r>
                        <a:rPr lang="en" sz="1300">
                          <a:latin typeface="Trebuchet MS"/>
                          <a:ea typeface="Trebuchet MS"/>
                          <a:cs typeface="Trebuchet MS"/>
                          <a:sym typeface="Trebuchet MS"/>
                        </a:rPr>
                        <a:t>RR 8</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North Central</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Smart Beginnings Rappahannock Area</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09125">
                <a:tc>
                  <a:txBody>
                    <a:bodyPr/>
                    <a:lstStyle/>
                    <a:p>
                      <a:pPr marL="0" lvl="0" indent="0" algn="l" rtl="0">
                        <a:spcBef>
                          <a:spcPts val="0"/>
                        </a:spcBef>
                        <a:spcAft>
                          <a:spcPts val="0"/>
                        </a:spcAft>
                        <a:buNone/>
                      </a:pPr>
                      <a:r>
                        <a:rPr lang="en" sz="1300">
                          <a:latin typeface="Trebuchet MS"/>
                          <a:ea typeface="Trebuchet MS"/>
                          <a:cs typeface="Trebuchet MS"/>
                          <a:sym typeface="Trebuchet MS"/>
                        </a:rPr>
                        <a:t>RR 9</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Blue Ridge </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latin typeface="Trebuchet MS"/>
                          <a:ea typeface="Trebuchet MS"/>
                          <a:cs typeface="Trebuchet MS"/>
                          <a:sym typeface="Trebuchet MS"/>
                        </a:rPr>
                        <a:t>United Way of Greater Charlottesville</a:t>
                      </a:r>
                      <a:endParaRPr sz="1300">
                        <a:latin typeface="Trebuchet MS"/>
                        <a:ea typeface="Trebuchet MS"/>
                        <a:cs typeface="Trebuchet MS"/>
                        <a:sym typeface="Trebuchet MS"/>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877" name="Google Shape;877;g1559653056d_6_11"/>
          <p:cNvPicPr preferRelativeResize="0"/>
          <p:nvPr/>
        </p:nvPicPr>
        <p:blipFill>
          <a:blip r:embed="rId3">
            <a:alphaModFix/>
          </a:blip>
          <a:stretch>
            <a:fillRect/>
          </a:stretch>
        </p:blipFill>
        <p:spPr>
          <a:xfrm>
            <a:off x="6964175" y="260675"/>
            <a:ext cx="2042602" cy="1148974"/>
          </a:xfrm>
          <a:prstGeom prst="rect">
            <a:avLst/>
          </a:prstGeom>
          <a:noFill/>
          <a:ln>
            <a:noFill/>
          </a:ln>
        </p:spPr>
      </p:pic>
      <p:sp>
        <p:nvSpPr>
          <p:cNvPr id="878" name="Google Shape;878;g1559653056d_6_11"/>
          <p:cNvSpPr txBox="1"/>
          <p:nvPr/>
        </p:nvSpPr>
        <p:spPr>
          <a:xfrm>
            <a:off x="7162075" y="1465650"/>
            <a:ext cx="1924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rebuchet MS"/>
                <a:ea typeface="Trebuchet MS"/>
                <a:cs typeface="Trebuchet MS"/>
                <a:sym typeface="Trebuchet MS"/>
              </a:rPr>
              <a:t>**See </a:t>
            </a:r>
            <a:r>
              <a:rPr lang="en" u="sng">
                <a:solidFill>
                  <a:schemeClr val="hlink"/>
                </a:solidFill>
                <a:latin typeface="Trebuchet MS"/>
                <a:ea typeface="Trebuchet MS"/>
                <a:cs typeface="Trebuchet MS"/>
                <a:sym typeface="Trebuchet MS"/>
                <a:hlinkClick r:id="rId4"/>
              </a:rPr>
              <a:t>Ready Regions Contact List</a:t>
            </a:r>
            <a:r>
              <a:rPr lang="en">
                <a:latin typeface="Trebuchet MS"/>
                <a:ea typeface="Trebuchet MS"/>
                <a:cs typeface="Trebuchet MS"/>
                <a:sym typeface="Trebuchet MS"/>
              </a:rPr>
              <a:t> for County/City Breakdown </a:t>
            </a:r>
            <a:endParaRPr>
              <a:latin typeface="Trebuchet MS"/>
              <a:ea typeface="Trebuchet MS"/>
              <a:cs typeface="Trebuchet MS"/>
              <a:sym typeface="Trebuchet MS"/>
            </a:endParaRPr>
          </a:p>
        </p:txBody>
      </p:sp>
      <p:sp>
        <p:nvSpPr>
          <p:cNvPr id="879" name="Google Shape;879;g1559653056d_6_11"/>
          <p:cNvSpPr txBox="1"/>
          <p:nvPr/>
        </p:nvSpPr>
        <p:spPr>
          <a:xfrm>
            <a:off x="723875" y="1127650"/>
            <a:ext cx="624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rebuchet MS"/>
                <a:ea typeface="Trebuchet MS"/>
                <a:cs typeface="Trebuchet MS"/>
                <a:sym typeface="Trebuchet MS"/>
              </a:rPr>
              <a:t>The following organizations lead the Ready Regions work for VQB5:</a:t>
            </a:r>
            <a:endParaRPr>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1559653056d_6_163"/>
          <p:cNvSpPr txBox="1">
            <a:spLocks noGrp="1"/>
          </p:cNvSpPr>
          <p:nvPr>
            <p:ph type="title"/>
          </p:nvPr>
        </p:nvSpPr>
        <p:spPr>
          <a:xfrm>
            <a:off x="565400" y="-1"/>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t>A2: VQB5 Practice Year Ratings</a:t>
            </a:r>
            <a:endParaRPr sz="3000"/>
          </a:p>
        </p:txBody>
      </p:sp>
      <p:sp>
        <p:nvSpPr>
          <p:cNvPr id="885" name="Google Shape;885;g1559653056d_6_163"/>
          <p:cNvSpPr txBox="1">
            <a:spLocks noGrp="1"/>
          </p:cNvSpPr>
          <p:nvPr>
            <p:ph type="body" idx="1"/>
          </p:nvPr>
        </p:nvSpPr>
        <p:spPr>
          <a:xfrm>
            <a:off x="565375" y="940050"/>
            <a:ext cx="84006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1500">
                <a:solidFill>
                  <a:srgbClr val="000000"/>
                </a:solidFill>
              </a:rPr>
              <a:t>Practice Year ratings are calculated at the end of the school year (i.e. in the summer) using the following point system. Practice Year 2 ratings will be shared privately with site-administrators in the fall of 2023 for information only.  </a:t>
            </a:r>
            <a:endParaRPr/>
          </a:p>
        </p:txBody>
      </p:sp>
      <p:graphicFrame>
        <p:nvGraphicFramePr>
          <p:cNvPr id="886" name="Google Shape;886;g1559653056d_6_163"/>
          <p:cNvGraphicFramePr/>
          <p:nvPr/>
        </p:nvGraphicFramePr>
        <p:xfrm>
          <a:off x="769175" y="1786413"/>
          <a:ext cx="3000000" cy="3000000"/>
        </p:xfrm>
        <a:graphic>
          <a:graphicData uri="http://schemas.openxmlformats.org/drawingml/2006/table">
            <a:tbl>
              <a:tblPr>
                <a:noFill/>
                <a:tableStyleId>{F4C9A38B-538B-4914-BD2E-D31110F9D2EE}</a:tableStyleId>
              </a:tblPr>
              <a:tblGrid>
                <a:gridCol w="1947475">
                  <a:extLst>
                    <a:ext uri="{9D8B030D-6E8A-4147-A177-3AD203B41FA5}">
                      <a16:colId xmlns:a16="http://schemas.microsoft.com/office/drawing/2014/main" val="20000"/>
                    </a:ext>
                  </a:extLst>
                </a:gridCol>
                <a:gridCol w="6045550">
                  <a:extLst>
                    <a:ext uri="{9D8B030D-6E8A-4147-A177-3AD203B41FA5}">
                      <a16:colId xmlns:a16="http://schemas.microsoft.com/office/drawing/2014/main" val="20001"/>
                    </a:ext>
                  </a:extLst>
                </a:gridCol>
              </a:tblGrid>
              <a:tr h="332375">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Interactions Points</a:t>
                      </a:r>
                      <a:endParaRPr sz="1400"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(700 total points)</a:t>
                      </a:r>
                      <a:r>
                        <a:rPr lang="en" sz="1200" b="1" i="1"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sz="1400" u="none" strike="noStrike" cap="none">
                          <a:solidFill>
                            <a:schemeClr val="dk1"/>
                          </a:solidFill>
                          <a:latin typeface="Trebuchet MS"/>
                          <a:ea typeface="Trebuchet MS"/>
                          <a:cs typeface="Trebuchet MS"/>
                          <a:sym typeface="Trebuchet MS"/>
                        </a:rPr>
                        <a:t>Average of all local CLASS scores from the fall and the spring (</a:t>
                      </a:r>
                      <a:r>
                        <a:rPr lang="en" sz="1400" i="1" u="none" strike="noStrike" cap="none">
                          <a:solidFill>
                            <a:schemeClr val="dk1"/>
                          </a:solidFill>
                          <a:latin typeface="Trebuchet MS"/>
                          <a:ea typeface="Trebuchet MS"/>
                          <a:cs typeface="Trebuchet MS"/>
                          <a:sym typeface="Trebuchet MS"/>
                        </a:rPr>
                        <a:t>all classrooms</a:t>
                      </a:r>
                      <a:r>
                        <a:rPr lang="en" sz="1400" u="none" strike="noStrike" cap="none">
                          <a:solidFill>
                            <a:schemeClr val="dk1"/>
                          </a:solidFill>
                          <a:latin typeface="Trebuchet MS"/>
                          <a:ea typeface="Trebuchet MS"/>
                          <a:cs typeface="Trebuchet MS"/>
                          <a:sym typeface="Trebuchet MS"/>
                        </a:rPr>
                        <a:t> at a site*) x 100 </a:t>
                      </a:r>
                      <a:endParaRPr sz="1400" u="none" strike="noStrike" cap="none">
                        <a:latin typeface="Trebuchet MS"/>
                        <a:ea typeface="Trebuchet MS"/>
                        <a:cs typeface="Trebuchet MS"/>
                        <a:sym typeface="Trebuchet MS"/>
                      </a:endParaRPr>
                    </a:p>
                  </a:txBody>
                  <a:tcPr marL="91425" marR="91425" marT="91425" marB="9142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670525">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Curriculum Points</a:t>
                      </a:r>
                      <a:endParaRPr sz="1400" b="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000" b="1" i="1" u="none" strike="noStrike" cap="none">
                          <a:solidFill>
                            <a:schemeClr val="dk1"/>
                          </a:solidFill>
                          <a:latin typeface="Trebuchet MS"/>
                          <a:ea typeface="Trebuchet MS"/>
                          <a:cs typeface="Trebuchet MS"/>
                          <a:sym typeface="Trebuchet MS"/>
                        </a:rPr>
                        <a:t>(100 total points)</a:t>
                      </a:r>
                      <a:r>
                        <a:rPr lang="en" sz="1200" b="1" i="1" u="none" strike="noStrike" cap="none">
                          <a:solidFill>
                            <a:schemeClr val="dk1"/>
                          </a:solidFill>
                          <a:latin typeface="Trebuchet MS"/>
                          <a:ea typeface="Trebuchet MS"/>
                          <a:cs typeface="Trebuchet MS"/>
                          <a:sym typeface="Trebuchet MS"/>
                        </a:rPr>
                        <a:t> </a:t>
                      </a:r>
                      <a:endParaRPr sz="1200" b="1" i="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marR="0" lvl="0" indent="-317500" algn="l" rtl="0">
                        <a:lnSpc>
                          <a:spcPct val="100000"/>
                        </a:lnSpc>
                        <a:spcBef>
                          <a:spcPts val="0"/>
                        </a:spcBef>
                        <a:spcAft>
                          <a:spcPts val="0"/>
                        </a:spcAft>
                        <a:buClr>
                          <a:srgbClr val="000000"/>
                        </a:buClr>
                        <a:buSzPts val="1400"/>
                        <a:buFont typeface="Trebuchet MS"/>
                        <a:buChar char="●"/>
                      </a:pPr>
                      <a:r>
                        <a:rPr lang="en" sz="1400" u="none" strike="noStrike" cap="none">
                          <a:solidFill>
                            <a:schemeClr val="dk1"/>
                          </a:solidFill>
                          <a:latin typeface="Trebuchet MS"/>
                          <a:ea typeface="Trebuchet MS"/>
                          <a:cs typeface="Trebuchet MS"/>
                          <a:sym typeface="Trebuchet MS"/>
                        </a:rPr>
                        <a:t>Programs using </a:t>
                      </a:r>
                      <a:r>
                        <a:rPr lang="en" sz="14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an </a:t>
                      </a:r>
                      <a:r>
                        <a:rPr lang="en" sz="14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approved</a:t>
                      </a:r>
                      <a:r>
                        <a:rPr lang="en" sz="14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 </a:t>
                      </a:r>
                      <a:r>
                        <a:rPr lang="en" sz="1400" u="none" strike="noStrike" cap="none">
                          <a:solidFill>
                            <a:schemeClr val="dk1"/>
                          </a:solidFill>
                          <a:latin typeface="Trebuchet MS"/>
                          <a:ea typeface="Trebuchet MS"/>
                          <a:cs typeface="Trebuchet MS"/>
                          <a:sym typeface="Trebuchet MS"/>
                        </a:rPr>
                        <a:t>curriculum in </a:t>
                      </a:r>
                      <a:r>
                        <a:rPr lang="en" sz="1400" i="1" u="none" strike="noStrike" cap="none">
                          <a:solidFill>
                            <a:schemeClr val="dk1"/>
                          </a:solidFill>
                          <a:latin typeface="Trebuchet MS"/>
                          <a:ea typeface="Trebuchet MS"/>
                          <a:cs typeface="Trebuchet MS"/>
                          <a:sym typeface="Trebuchet MS"/>
                        </a:rPr>
                        <a:t>at least one classroom</a:t>
                      </a:r>
                      <a:r>
                        <a:rPr lang="en" sz="1400" i="1">
                          <a:solidFill>
                            <a:schemeClr val="dk1"/>
                          </a:solidFill>
                          <a:latin typeface="Trebuchet MS"/>
                          <a:ea typeface="Trebuchet MS"/>
                          <a:cs typeface="Trebuchet MS"/>
                          <a:sym typeface="Trebuchet MS"/>
                        </a:rPr>
                        <a:t>, by May 31st, </a:t>
                      </a:r>
                      <a:r>
                        <a:rPr lang="en" sz="1400" u="none" strike="noStrike" cap="none">
                          <a:solidFill>
                            <a:schemeClr val="dk1"/>
                          </a:solidFill>
                          <a:latin typeface="Trebuchet MS"/>
                          <a:ea typeface="Trebuchet MS"/>
                          <a:cs typeface="Trebuchet MS"/>
                          <a:sym typeface="Trebuchet MS"/>
                        </a:rPr>
                        <a:t>will receive</a:t>
                      </a:r>
                      <a:r>
                        <a:rPr lang="en" sz="1400" u="none" strike="noStrike" cap="none">
                          <a:latin typeface="Trebuchet MS"/>
                          <a:ea typeface="Trebuchet MS"/>
                          <a:cs typeface="Trebuchet MS"/>
                          <a:sym typeface="Trebuchet MS"/>
                        </a:rPr>
                        <a:t> 100 </a:t>
                      </a:r>
                      <a:r>
                        <a:rPr lang="en" sz="14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points</a:t>
                      </a:r>
                      <a:r>
                        <a:rPr lang="en" sz="1400" u="none" strike="noStrike" cap="none">
                          <a:latin typeface="Trebuchet MS"/>
                          <a:ea typeface="Trebuchet MS"/>
                          <a:cs typeface="Trebuchet MS"/>
                          <a:sym typeface="Trebuchet MS"/>
                        </a:rPr>
                        <a:t> a</a:t>
                      </a:r>
                      <a:r>
                        <a:rPr lang="en" sz="1400" u="none" strike="noStrike" cap="none">
                          <a:solidFill>
                            <a:schemeClr val="dk1"/>
                          </a:solidFill>
                          <a:latin typeface="Trebuchet MS"/>
                          <a:ea typeface="Trebuchet MS"/>
                          <a:cs typeface="Trebuchet MS"/>
                          <a:sym typeface="Trebuchet MS"/>
                        </a:rPr>
                        <a:t>dded to their </a:t>
                      </a:r>
                      <a:r>
                        <a:rPr lang="en" sz="14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score</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marR="0" lvl="0" indent="0" algn="l" rtl="0">
                        <a:lnSpc>
                          <a:spcPct val="100000"/>
                        </a:lnSpc>
                        <a:spcBef>
                          <a:spcPts val="0"/>
                        </a:spcBef>
                        <a:spcAft>
                          <a:spcPts val="0"/>
                        </a:spcAft>
                        <a:buClr>
                          <a:srgbClr val="000000"/>
                        </a:buClr>
                        <a:buSzPts val="1600"/>
                        <a:buFont typeface="Arial"/>
                        <a:buNone/>
                      </a:pPr>
                      <a:r>
                        <a:rPr lang="en" sz="1400" b="1" u="none" strike="noStrike" cap="none">
                          <a:solidFill>
                            <a:schemeClr val="dk1"/>
                          </a:solidFill>
                          <a:latin typeface="Trebuchet MS"/>
                          <a:ea typeface="Trebuchet MS"/>
                          <a:cs typeface="Trebuchet MS"/>
                          <a:sym typeface="Trebuchet MS"/>
                        </a:rPr>
                        <a:t>Total Points</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A9999"/>
                    </a:solidFill>
                  </a:tcPr>
                </a:tc>
                <a:tc>
                  <a:txBody>
                    <a:bodyPr/>
                    <a:lstStyle/>
                    <a:p>
                      <a:pPr marL="457200" marR="0" lvl="0" indent="-317500" algn="l" rtl="0">
                        <a:lnSpc>
                          <a:spcPct val="100000"/>
                        </a:lnSpc>
                        <a:spcBef>
                          <a:spcPts val="0"/>
                        </a:spcBef>
                        <a:spcAft>
                          <a:spcPts val="0"/>
                        </a:spcAft>
                        <a:buClr>
                          <a:schemeClr val="dk1"/>
                        </a:buClr>
                        <a:buSzPts val="1400"/>
                        <a:buFont typeface="Trebuchet MS"/>
                        <a:buChar char="●"/>
                      </a:pPr>
                      <a:r>
                        <a:rPr lang="en" sz="1400" u="none" strike="noStrike" cap="none">
                          <a:solidFill>
                            <a:schemeClr val="dk1"/>
                          </a:solidFill>
                          <a:latin typeface="Trebuchet MS"/>
                          <a:ea typeface="Trebuchet MS"/>
                          <a:cs typeface="Trebuchet MS"/>
                          <a:sym typeface="Trebuchet MS"/>
                        </a:rPr>
                        <a:t>Interactions Points + Curriculum Points = Total Points</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426700">
                <a:tc>
                  <a:txBody>
                    <a:bodyPr/>
                    <a:lstStyle/>
                    <a:p>
                      <a:pPr marL="0" marR="0" lvl="0" indent="0" algn="l" rtl="0">
                        <a:lnSpc>
                          <a:spcPct val="100000"/>
                        </a:lnSpc>
                        <a:spcBef>
                          <a:spcPts val="0"/>
                        </a:spcBef>
                        <a:spcAft>
                          <a:spcPts val="0"/>
                        </a:spcAft>
                        <a:buNone/>
                      </a:pPr>
                      <a:r>
                        <a:rPr lang="en" sz="1400" b="1">
                          <a:solidFill>
                            <a:schemeClr val="dk1"/>
                          </a:solidFill>
                          <a:latin typeface="Trebuchet MS"/>
                          <a:ea typeface="Trebuchet MS"/>
                          <a:cs typeface="Trebuchet MS"/>
                          <a:sym typeface="Trebuchet MS"/>
                        </a:rPr>
                        <a:t>Practice Year 2 Ratings</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E06666"/>
                    </a:solidFill>
                  </a:tcPr>
                </a:tc>
                <a:tc>
                  <a:txBody>
                    <a:bodyPr/>
                    <a:lstStyle/>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Exceeds Practice Year Expectations =</a:t>
                      </a: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700 - </a:t>
                      </a: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800 points </a:t>
                      </a:r>
                      <a:endParaRPr>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endParaRPr>
                    </a:p>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Meets Practice Year Expectations</a:t>
                      </a: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 </a:t>
                      </a: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 400 - 699 points</a:t>
                      </a:r>
                      <a:endParaRPr>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3"/>
                          </a:ext>
                        </a:extLst>
                      </a:endParaRPr>
                    </a:p>
                    <a:p>
                      <a:pPr marL="457200" lvl="0" indent="-317500" algn="l" rtl="0">
                        <a:spcBef>
                          <a:spcPts val="0"/>
                        </a:spcBef>
                        <a:spcAft>
                          <a:spcPts val="0"/>
                        </a:spcAft>
                        <a:buSzPts val="1400"/>
                        <a:buFont typeface="Trebuchet MS"/>
                        <a:buChar char="●"/>
                      </a:pP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4"/>
                            </a:ext>
                          </a:extLst>
                        </a:rPr>
                        <a:t>Needs Support = 100 - 399 points</a:t>
                      </a:r>
                      <a:endParaRPr sz="1600">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887" name="Google Shape;887;g1559653056d_6_163"/>
          <p:cNvSpPr txBox="1"/>
          <p:nvPr/>
        </p:nvSpPr>
        <p:spPr>
          <a:xfrm>
            <a:off x="769175" y="4312400"/>
            <a:ext cx="6525900" cy="9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Sites with practice ratings will be provided with Professional Development options in response to their practice rating results.  Programs that fall into the “Needs Support” category within the practice years will be a priority for improvement support. </a:t>
            </a:r>
            <a:endParaRPr sz="1200">
              <a:latin typeface="Trebuchet MS"/>
              <a:ea typeface="Trebuchet MS"/>
              <a:cs typeface="Trebuchet MS"/>
              <a:sym typeface="Trebuchet MS"/>
            </a:endParaRPr>
          </a:p>
          <a:p>
            <a:pPr marL="0" lvl="0" indent="0" algn="l" rtl="0">
              <a:spcBef>
                <a:spcPts val="300"/>
              </a:spcBef>
              <a:spcAft>
                <a:spcPts val="1200"/>
              </a:spcAft>
              <a:buNone/>
            </a:pPr>
            <a:endParaRPr sz="1200" i="1">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1559653056d_6_28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A3: PY1 Results - Sample Complete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Rating</a:t>
            </a:r>
            <a:endParaRPr sz="3000"/>
          </a:p>
        </p:txBody>
      </p:sp>
      <p:pic>
        <p:nvPicPr>
          <p:cNvPr id="893" name="Google Shape;893;g1559653056d_6_284"/>
          <p:cNvPicPr preferRelativeResize="0"/>
          <p:nvPr/>
        </p:nvPicPr>
        <p:blipFill>
          <a:blip r:embed="rId3">
            <a:alphaModFix/>
          </a:blip>
          <a:stretch>
            <a:fillRect/>
          </a:stretch>
        </p:blipFill>
        <p:spPr>
          <a:xfrm>
            <a:off x="1003713" y="1165800"/>
            <a:ext cx="7136575" cy="34033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1340093cb7c_0_263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sz="2800"/>
              <a:t>Appendix C: Background on Family Copayments in the Child Care Subsidy Program</a:t>
            </a:r>
            <a:endParaRPr sz="2800"/>
          </a:p>
        </p:txBody>
      </p:sp>
      <p:sp>
        <p:nvSpPr>
          <p:cNvPr id="899" name="Google Shape;899;g1340093cb7c_0_263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i="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1340093cb7c_0_264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C1. Child Care Subsidy Copayments and Rates </a:t>
            </a:r>
            <a:endParaRPr sz="3000"/>
          </a:p>
        </p:txBody>
      </p:sp>
      <p:sp>
        <p:nvSpPr>
          <p:cNvPr id="905" name="Google Shape;905;g1340093cb7c_0_2643"/>
          <p:cNvSpPr txBox="1">
            <a:spLocks noGrp="1"/>
          </p:cNvSpPr>
          <p:nvPr>
            <p:ph type="body" idx="1"/>
          </p:nvPr>
        </p:nvSpPr>
        <p:spPr>
          <a:xfrm>
            <a:off x="704850" y="1252700"/>
            <a:ext cx="7886700" cy="3002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b="1"/>
              <a:t>The Child Care Subsidy Program (CCSP) pays a portion of child care tuition for eligible families, up to the Maximum Reimbursement Rate (MRR), less the family copayment.</a:t>
            </a:r>
            <a:endParaRPr b="1"/>
          </a:p>
          <a:p>
            <a:pPr marL="457200" lvl="0" indent="-311150" algn="l" rtl="0">
              <a:lnSpc>
                <a:spcPct val="100000"/>
              </a:lnSpc>
              <a:spcBef>
                <a:spcPts val="1000"/>
              </a:spcBef>
              <a:spcAft>
                <a:spcPts val="0"/>
              </a:spcAft>
              <a:buSzPts val="1300"/>
              <a:buChar char="•"/>
            </a:pPr>
            <a:r>
              <a:rPr lang="en" sz="2000"/>
              <a:t>Copayments are currently set based on a percentage of families’ incomes. Families with any countable income owe copayments, unless they are on TANF. </a:t>
            </a:r>
            <a:endParaRPr sz="2000"/>
          </a:p>
          <a:p>
            <a:pPr marL="457200" lvl="0" indent="-311150" algn="l" rtl="0">
              <a:lnSpc>
                <a:spcPct val="100000"/>
              </a:lnSpc>
              <a:spcBef>
                <a:spcPts val="1000"/>
              </a:spcBef>
              <a:spcAft>
                <a:spcPts val="0"/>
              </a:spcAft>
              <a:buSzPts val="1300"/>
              <a:buChar char="•"/>
            </a:pPr>
            <a:r>
              <a:rPr lang="en" sz="2000"/>
              <a:t>Currently, the MRR is set based on a percentile of the prevailing </a:t>
            </a:r>
            <a:r>
              <a:rPr lang="en" sz="2000" b="1"/>
              <a:t>market rate</a:t>
            </a:r>
            <a:r>
              <a:rPr lang="en" sz="2000"/>
              <a:t>--the prices charged by child care providers in each locality.</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1340093cb7c_0_264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C2. How are Family Copayments Set?</a:t>
            </a:r>
            <a:endParaRPr sz="3000"/>
          </a:p>
        </p:txBody>
      </p:sp>
      <p:sp>
        <p:nvSpPr>
          <p:cNvPr id="911" name="Google Shape;911;g1340093cb7c_0_2648"/>
          <p:cNvSpPr txBox="1">
            <a:spLocks noGrp="1"/>
          </p:cNvSpPr>
          <p:nvPr>
            <p:ph type="body" idx="1"/>
          </p:nvPr>
        </p:nvSpPr>
        <p:spPr>
          <a:xfrm>
            <a:off x="628650" y="12930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b="1"/>
              <a:t>Federal law requires most families in the CCSP to contribute to the cost of child care by paying a copayment.</a:t>
            </a:r>
            <a:r>
              <a:rPr lang="en" sz="1800"/>
              <a:t> </a:t>
            </a:r>
            <a:endParaRPr sz="1800"/>
          </a:p>
          <a:p>
            <a:pPr marL="457200" lvl="0" indent="-342900" algn="l" rtl="0">
              <a:lnSpc>
                <a:spcPct val="100000"/>
              </a:lnSpc>
              <a:spcBef>
                <a:spcPts val="1000"/>
              </a:spcBef>
              <a:spcAft>
                <a:spcPts val="0"/>
              </a:spcAft>
              <a:buSzPts val="1800"/>
              <a:buFont typeface="Trebuchet MS"/>
              <a:buChar char="•"/>
            </a:pPr>
            <a:r>
              <a:rPr lang="en" sz="1800"/>
              <a:t>Copayments are based on family size and income, and may consider other factors, such as the number of children in care or whether care is full- or part-time.</a:t>
            </a:r>
            <a:endParaRPr sz="1800"/>
          </a:p>
          <a:p>
            <a:pPr marL="457200" lvl="0" indent="-342900" algn="l" rtl="0">
              <a:lnSpc>
                <a:spcPct val="100000"/>
              </a:lnSpc>
              <a:spcBef>
                <a:spcPts val="1000"/>
              </a:spcBef>
              <a:spcAft>
                <a:spcPts val="0"/>
              </a:spcAft>
              <a:buSzPts val="1800"/>
              <a:buFont typeface="Trebuchet MS"/>
              <a:buChar char="•"/>
            </a:pPr>
            <a:r>
              <a:rPr lang="en" sz="1800"/>
              <a:t>Copayments may be based a share of income or a flat dollar amount. They may not be based on the cost of care.</a:t>
            </a:r>
            <a:endParaRPr sz="1800"/>
          </a:p>
          <a:p>
            <a:pPr marL="457200" lvl="0" indent="-342900" algn="l" rtl="0">
              <a:lnSpc>
                <a:spcPct val="100000"/>
              </a:lnSpc>
              <a:spcBef>
                <a:spcPts val="1000"/>
              </a:spcBef>
              <a:spcAft>
                <a:spcPts val="0"/>
              </a:spcAft>
              <a:buSzPts val="1800"/>
              <a:buFont typeface="Trebuchet MS"/>
              <a:buChar char="•"/>
            </a:pPr>
            <a:r>
              <a:rPr lang="en" sz="1800"/>
              <a:t>The federal Office of Child Care recommends that copayments not exceed </a:t>
            </a:r>
            <a:r>
              <a:rPr lang="en" sz="1800" b="1"/>
              <a:t>7 percent</a:t>
            </a:r>
            <a:r>
              <a:rPr lang="en" sz="1800"/>
              <a:t> of family income.</a:t>
            </a:r>
            <a:endParaRPr sz="1800"/>
          </a:p>
          <a:p>
            <a:pPr marL="0" lvl="0" indent="0" algn="l" rtl="0">
              <a:lnSpc>
                <a:spcPct val="100000"/>
              </a:lnSpc>
              <a:spcBef>
                <a:spcPts val="1000"/>
              </a:spcBef>
              <a:spcAft>
                <a:spcPts val="1000"/>
              </a:spcAft>
              <a:buSzPts val="1400"/>
              <a:buNone/>
            </a:pPr>
            <a:r>
              <a:rPr lang="en" sz="1800" b="1" i="1"/>
              <a:t>Note: States may permit child care providers to charge families the difference between the MRR and their tuition rates.</a:t>
            </a:r>
            <a:endParaRPr sz="1800" b="1" i="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g1340093cb7c_0_2653"/>
          <p:cNvSpPr txBox="1">
            <a:spLocks noGrp="1"/>
          </p:cNvSpPr>
          <p:nvPr>
            <p:ph type="title"/>
          </p:nvPr>
        </p:nvSpPr>
        <p:spPr>
          <a:xfrm>
            <a:off x="311700" y="25587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C3. Current Copayment Rates Limit Access</a:t>
            </a:r>
            <a:endParaRPr sz="3000"/>
          </a:p>
        </p:txBody>
      </p:sp>
      <p:graphicFrame>
        <p:nvGraphicFramePr>
          <p:cNvPr id="917" name="Google Shape;917;g1340093cb7c_0_2653"/>
          <p:cNvGraphicFramePr/>
          <p:nvPr/>
        </p:nvGraphicFramePr>
        <p:xfrm>
          <a:off x="356100" y="981025"/>
          <a:ext cx="3000000" cy="3000000"/>
        </p:xfrm>
        <a:graphic>
          <a:graphicData uri="http://schemas.openxmlformats.org/drawingml/2006/table">
            <a:tbl>
              <a:tblPr>
                <a:noFill/>
                <a:tableStyleId>{F4C9A38B-538B-4914-BD2E-D31110F9D2EE}</a:tableStyleId>
              </a:tblPr>
              <a:tblGrid>
                <a:gridCol w="876750">
                  <a:extLst>
                    <a:ext uri="{9D8B030D-6E8A-4147-A177-3AD203B41FA5}">
                      <a16:colId xmlns:a16="http://schemas.microsoft.com/office/drawing/2014/main" val="20000"/>
                    </a:ext>
                  </a:extLst>
                </a:gridCol>
                <a:gridCol w="1602775">
                  <a:extLst>
                    <a:ext uri="{9D8B030D-6E8A-4147-A177-3AD203B41FA5}">
                      <a16:colId xmlns:a16="http://schemas.microsoft.com/office/drawing/2014/main" val="20001"/>
                    </a:ext>
                  </a:extLst>
                </a:gridCol>
                <a:gridCol w="1602775">
                  <a:extLst>
                    <a:ext uri="{9D8B030D-6E8A-4147-A177-3AD203B41FA5}">
                      <a16:colId xmlns:a16="http://schemas.microsoft.com/office/drawing/2014/main" val="20002"/>
                    </a:ext>
                  </a:extLst>
                </a:gridCol>
                <a:gridCol w="1602775">
                  <a:extLst>
                    <a:ext uri="{9D8B030D-6E8A-4147-A177-3AD203B41FA5}">
                      <a16:colId xmlns:a16="http://schemas.microsoft.com/office/drawing/2014/main" val="20003"/>
                    </a:ext>
                  </a:extLst>
                </a:gridCol>
              </a:tblGrid>
              <a:tr h="744975">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Poverty threshold</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Annual income for a family of 4</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Copayment obligation </a:t>
                      </a:r>
                      <a:endParaRPr sz="1200" b="1"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 of income)</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200" b="1" u="none" strike="noStrike" cap="none">
                          <a:solidFill>
                            <a:schemeClr val="lt1"/>
                          </a:solidFill>
                          <a:latin typeface="Trebuchet MS"/>
                          <a:ea typeface="Trebuchet MS"/>
                          <a:cs typeface="Trebuchet MS"/>
                          <a:sym typeface="Trebuchet MS"/>
                        </a:rPr>
                        <a:t>Annual copayment obligation (in dollars)</a:t>
                      </a:r>
                      <a:endParaRPr sz="1200" b="1" u="none" strike="noStrike" cap="none">
                        <a:solidFill>
                          <a:schemeClr val="lt1"/>
                        </a:solidFill>
                        <a:latin typeface="Trebuchet MS"/>
                        <a:ea typeface="Trebuchet MS"/>
                        <a:cs typeface="Trebuchet MS"/>
                        <a:sym typeface="Trebuchet MS"/>
                      </a:endParaRPr>
                    </a:p>
                  </a:txBody>
                  <a:tcPr marL="91425" marR="91425" marT="91425" marB="91425">
                    <a:solidFill>
                      <a:schemeClr val="accent2"/>
                    </a:solidFill>
                  </a:tcPr>
                </a:tc>
                <a:extLst>
                  <a:ext uri="{0D108BD9-81ED-4DB2-BD59-A6C34878D82A}">
                    <a16:rowId xmlns:a16="http://schemas.microsoft.com/office/drawing/2014/main" val="10000"/>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100%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$27,750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5%</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$1,388</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125%</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$34,688</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6%</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$2,081</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150%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$41,625</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7%</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$2,914</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160%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$44,400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8%</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$3,552</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185%</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$51,338</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9%</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$4,620</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5"/>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250%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$69,375</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$6,938</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6"/>
                  </a:ext>
                </a:extLst>
              </a:tr>
              <a:tr h="403500">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300%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$83,250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10%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 sz="1200" u="none" strike="noStrike" cap="none">
                          <a:latin typeface="Trebuchet MS"/>
                          <a:ea typeface="Trebuchet MS"/>
                          <a:cs typeface="Trebuchet MS"/>
                          <a:sym typeface="Trebuchet MS"/>
                        </a:rPr>
                        <a:t>$8,325</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7"/>
                  </a:ext>
                </a:extLst>
              </a:tr>
              <a:tr h="403500">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85</a:t>
                      </a:r>
                      <a:r>
                        <a:rPr lang="en" sz="1200" u="none" strike="noStrike" cap="none">
                          <a:latin typeface="Trebuchet MS"/>
                          <a:ea typeface="Trebuchet MS"/>
                          <a:cs typeface="Trebuchet MS"/>
                          <a:sym typeface="Trebuchet MS"/>
                        </a:rPr>
                        <a:t>% SMI</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$88,954</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10%</a:t>
                      </a:r>
                      <a:endParaRPr sz="1200" u="none" strike="noStrike" cap="none">
                        <a:latin typeface="Trebuchet MS"/>
                        <a:ea typeface="Trebuchet MS"/>
                        <a:cs typeface="Trebuchet MS"/>
                        <a:sym typeface="Trebuchet MS"/>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200" u="none" strike="noStrike" cap="none">
                          <a:latin typeface="Trebuchet MS"/>
                          <a:ea typeface="Trebuchet MS"/>
                          <a:cs typeface="Trebuchet MS"/>
                          <a:sym typeface="Trebuchet MS"/>
                        </a:rPr>
                        <a:t>$8,895</a:t>
                      </a:r>
                      <a:endParaRPr sz="1200" u="none" strike="noStrike" cap="none">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8"/>
                  </a:ext>
                </a:extLst>
              </a:tr>
            </a:tbl>
          </a:graphicData>
        </a:graphic>
      </p:graphicFrame>
      <p:sp>
        <p:nvSpPr>
          <p:cNvPr id="918" name="Google Shape;918;g1340093cb7c_0_2653"/>
          <p:cNvSpPr txBox="1"/>
          <p:nvPr/>
        </p:nvSpPr>
        <p:spPr>
          <a:xfrm>
            <a:off x="6209125" y="981025"/>
            <a:ext cx="2743800" cy="380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500" b="1" i="0" u="none" strike="noStrike" cap="none">
                <a:solidFill>
                  <a:srgbClr val="000000"/>
                </a:solidFill>
                <a:latin typeface="Trebuchet MS"/>
                <a:ea typeface="Trebuchet MS"/>
                <a:cs typeface="Trebuchet MS"/>
                <a:sym typeface="Trebuchet MS"/>
              </a:rPr>
              <a:t>Notes about current copayment structure in Virginia:</a:t>
            </a:r>
            <a:endParaRPr sz="1500" b="1"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Copayments are based on a percent of monthly income and assessed on a monthly basis. </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Copayments are not differentiated for full vs. part-time care.</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100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Families pay one copayment, regardless of the number of children in care.</a:t>
            </a:r>
            <a:endParaRPr sz="15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15aab922d1d_0_659"/>
          <p:cNvSpPr txBox="1">
            <a:spLocks noGrp="1"/>
          </p:cNvSpPr>
          <p:nvPr>
            <p:ph type="title"/>
          </p:nvPr>
        </p:nvSpPr>
        <p:spPr>
          <a:xfrm>
            <a:off x="437825" y="-93020"/>
            <a:ext cx="105156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VQB5 Timeline</a:t>
            </a:r>
            <a:endParaRPr sz="3000"/>
          </a:p>
        </p:txBody>
      </p:sp>
      <p:grpSp>
        <p:nvGrpSpPr>
          <p:cNvPr id="495" name="Google Shape;495;g15aab922d1d_0_659"/>
          <p:cNvGrpSpPr/>
          <p:nvPr/>
        </p:nvGrpSpPr>
        <p:grpSpPr>
          <a:xfrm>
            <a:off x="642642" y="1518856"/>
            <a:ext cx="8227908" cy="3316272"/>
            <a:chOff x="26154" y="3568"/>
            <a:chExt cx="7854055" cy="3156851"/>
          </a:xfrm>
        </p:grpSpPr>
        <p:sp>
          <p:nvSpPr>
            <p:cNvPr id="496" name="Google Shape;496;g15aab922d1d_0_659"/>
            <p:cNvSpPr/>
            <p:nvPr/>
          </p:nvSpPr>
          <p:spPr>
            <a:xfrm rot="5400000">
              <a:off x="-64446" y="94168"/>
              <a:ext cx="1156800" cy="975600"/>
            </a:xfrm>
            <a:prstGeom prst="chevron">
              <a:avLst>
                <a:gd name="adj" fmla="val 50000"/>
              </a:avLst>
            </a:prstGeom>
            <a:solidFill>
              <a:srgbClr val="E46F7C"/>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15aab922d1d_0_659"/>
            <p:cNvSpPr txBox="1"/>
            <p:nvPr/>
          </p:nvSpPr>
          <p:spPr>
            <a:xfrm>
              <a:off x="26222" y="491335"/>
              <a:ext cx="975600" cy="1812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2021-2022</a:t>
              </a:r>
              <a:r>
                <a:rPr lang="en"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498" name="Google Shape;498;g15aab922d1d_0_659"/>
            <p:cNvSpPr/>
            <p:nvPr/>
          </p:nvSpPr>
          <p:spPr>
            <a:xfrm rot="5400000">
              <a:off x="4036002" y="-2954852"/>
              <a:ext cx="849300" cy="67806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5aab922d1d_0_659"/>
            <p:cNvSpPr txBox="1"/>
            <p:nvPr/>
          </p:nvSpPr>
          <p:spPr>
            <a:xfrm>
              <a:off x="1088209" y="14615"/>
              <a:ext cx="6744900" cy="806100"/>
            </a:xfrm>
            <a:prstGeom prst="rect">
              <a:avLst/>
            </a:prstGeom>
            <a:noFill/>
            <a:ln>
              <a:noFill/>
            </a:ln>
          </p:spPr>
          <p:txBody>
            <a:bodyPr spcFirstLastPara="1" wrap="square" lIns="99550" tIns="8875" rIns="8875" bIns="8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sz="1500" b="1">
                  <a:latin typeface="Trebuchet MS"/>
                  <a:ea typeface="Trebuchet MS"/>
                  <a:cs typeface="Trebuchet MS"/>
                  <a:sym typeface="Trebuchet MS"/>
                </a:rPr>
                <a:t>VQB5 </a:t>
              </a:r>
              <a:r>
                <a:rPr lang="en" sz="1500" b="1" i="0" u="none" strike="noStrike" cap="none">
                  <a:solidFill>
                    <a:srgbClr val="000000"/>
                  </a:solidFill>
                  <a:latin typeface="Trebuchet MS"/>
                  <a:ea typeface="Trebuchet MS"/>
                  <a:cs typeface="Trebuchet MS"/>
                  <a:sym typeface="Trebuchet MS"/>
                </a:rPr>
                <a:t>Practice Year 1 </a:t>
              </a:r>
              <a:r>
                <a:rPr lang="en" sz="1500" b="1" i="0" u="none" strike="noStrike" cap="none">
                  <a:solidFill>
                    <a:schemeClr val="accent2"/>
                  </a:solidFill>
                  <a:latin typeface="Trebuchet MS"/>
                  <a:ea typeface="Trebuchet MS"/>
                  <a:cs typeface="Trebuchet MS"/>
                  <a:sym typeface="Trebuchet MS"/>
                </a:rPr>
                <a:t>(</a:t>
              </a:r>
              <a:r>
                <a:rPr lang="en" sz="1500" b="1">
                  <a:solidFill>
                    <a:schemeClr val="accent2"/>
                  </a:solidFill>
                  <a:latin typeface="Trebuchet MS"/>
                  <a:ea typeface="Trebuchet MS"/>
                  <a:cs typeface="Trebuchet MS"/>
                  <a:sym typeface="Trebuchet MS"/>
                </a:rPr>
                <a:t>Completed in June 2022 1500+ </a:t>
              </a:r>
              <a:r>
                <a:rPr lang="en" sz="1500" b="1">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sites</a:t>
              </a:r>
              <a:r>
                <a:rPr lang="en" sz="1500" b="1">
                  <a:solidFill>
                    <a:schemeClr val="accent2"/>
                  </a:solidFill>
                  <a:latin typeface="Trebuchet MS"/>
                  <a:ea typeface="Trebuchet MS"/>
                  <a:cs typeface="Trebuchet MS"/>
                  <a:sym typeface="Trebuchet MS"/>
                </a:rPr>
                <a:t>)</a:t>
              </a:r>
              <a:endParaRPr sz="1500" b="1">
                <a:solidFill>
                  <a:schemeClr val="accent2"/>
                </a:solidFill>
                <a:latin typeface="Trebuchet MS"/>
                <a:ea typeface="Trebuchet MS"/>
                <a:cs typeface="Trebuchet MS"/>
                <a:sym typeface="Trebuchet MS"/>
              </a:endParaRPr>
            </a:p>
            <a:p>
              <a:pPr marL="457200" marR="0" lvl="0" indent="-323850" algn="l" rtl="0">
                <a:lnSpc>
                  <a:spcPct val="90000"/>
                </a:lnSpc>
                <a:spcBef>
                  <a:spcPts val="0"/>
                </a:spcBef>
                <a:spcAft>
                  <a:spcPts val="0"/>
                </a:spcAft>
                <a:buSzPts val="1500"/>
                <a:buFont typeface="Trebuchet MS"/>
                <a:buChar char="●"/>
              </a:pPr>
              <a:r>
                <a:rPr lang="en" sz="1500" b="0" i="0" u="none" strike="noStrike" cap="none">
                  <a:solidFill>
                    <a:srgbClr val="000000"/>
                  </a:solidFill>
                  <a:latin typeface="Trebuchet MS"/>
                  <a:ea typeface="Trebuchet MS"/>
                  <a:cs typeface="Trebuchet MS"/>
                  <a:sym typeface="Trebuchet MS"/>
                </a:rPr>
                <a:t>Participation </a:t>
              </a:r>
              <a:r>
                <a:rPr lang="en" sz="1500">
                  <a:latin typeface="Trebuchet MS"/>
                  <a:ea typeface="Trebuchet MS"/>
                  <a:cs typeface="Trebuchet MS"/>
                  <a:sym typeface="Trebuchet MS"/>
                </a:rPr>
                <a:t>through </a:t>
              </a:r>
              <a:r>
                <a:rPr lang="en" sz="1500" b="0" i="0" u="none" strike="noStrike" cap="none">
                  <a:solidFill>
                    <a:srgbClr val="000000"/>
                  </a:solidFill>
                  <a:latin typeface="Trebuchet MS"/>
                  <a:ea typeface="Trebuchet MS"/>
                  <a:cs typeface="Trebuchet MS"/>
                  <a:sym typeface="Trebuchet MS"/>
                </a:rPr>
                <a:t>PDG </a:t>
              </a:r>
              <a:r>
                <a:rPr lang="en" sz="1500">
                  <a:latin typeface="Trebuchet MS"/>
                  <a:ea typeface="Trebuchet MS"/>
                  <a:cs typeface="Trebuchet MS"/>
                  <a:sym typeface="Trebuchet MS"/>
                </a:rPr>
                <a:t>communities (about 85% of the state)</a:t>
              </a:r>
              <a:endParaRPr sz="1500">
                <a:latin typeface="Trebuchet MS"/>
                <a:ea typeface="Trebuchet MS"/>
                <a:cs typeface="Trebuchet MS"/>
                <a:sym typeface="Trebuchet MS"/>
              </a:endParaRPr>
            </a:p>
            <a:p>
              <a:pPr marL="457200" marR="0" lvl="0" indent="-323850" algn="l" rtl="0">
                <a:lnSpc>
                  <a:spcPct val="90000"/>
                </a:lnSpc>
                <a:spcBef>
                  <a:spcPts val="0"/>
                </a:spcBef>
                <a:spcAft>
                  <a:spcPts val="0"/>
                </a:spcAft>
                <a:buClr>
                  <a:schemeClr val="accent2"/>
                </a:buClr>
                <a:buSzPts val="1500"/>
                <a:buFont typeface="Trebuchet MS"/>
                <a:buChar char="●"/>
              </a:pPr>
              <a:r>
                <a:rPr lang="en" sz="1500" b="1">
                  <a:solidFill>
                    <a:schemeClr val="accent2"/>
                  </a:solidFill>
                  <a:latin typeface="Trebuchet MS"/>
                  <a:ea typeface="Trebuchet MS"/>
                  <a:cs typeface="Trebuchet MS"/>
                  <a:sym typeface="Trebuchet MS"/>
                </a:rPr>
                <a:t>Practice Year 1 ratings will be shared with site leaders </a:t>
              </a:r>
              <a:r>
                <a:rPr lang="en" sz="1500" b="1" u="sng">
                  <a:solidFill>
                    <a:schemeClr val="accent2"/>
                  </a:solidFill>
                  <a:latin typeface="Trebuchet MS"/>
                  <a:ea typeface="Trebuchet MS"/>
                  <a:cs typeface="Trebuchet MS"/>
                  <a:sym typeface="Trebuchet MS"/>
                </a:rPr>
                <a:t>on Oct.3rd</a:t>
              </a:r>
              <a:endParaRPr sz="1500" b="1" u="sng">
                <a:solidFill>
                  <a:schemeClr val="accent2"/>
                </a:solidFill>
                <a:latin typeface="Trebuchet MS"/>
                <a:ea typeface="Trebuchet MS"/>
                <a:cs typeface="Trebuchet MS"/>
                <a:sym typeface="Trebuchet MS"/>
              </a:endParaRPr>
            </a:p>
          </p:txBody>
        </p:sp>
        <p:sp>
          <p:nvSpPr>
            <p:cNvPr id="500" name="Google Shape;500;g15aab922d1d_0_659"/>
            <p:cNvSpPr/>
            <p:nvPr/>
          </p:nvSpPr>
          <p:spPr>
            <a:xfrm rot="5400000">
              <a:off x="-61707" y="1057667"/>
              <a:ext cx="1125300" cy="949200"/>
            </a:xfrm>
            <a:prstGeom prst="chevron">
              <a:avLst>
                <a:gd name="adj" fmla="val 50000"/>
              </a:avLst>
            </a:prstGeom>
            <a:solidFill>
              <a:schemeClr val="accent2"/>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15aab922d1d_0_659"/>
            <p:cNvSpPr txBox="1"/>
            <p:nvPr/>
          </p:nvSpPr>
          <p:spPr>
            <a:xfrm>
              <a:off x="26221" y="1444280"/>
              <a:ext cx="949200" cy="17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2022-2023</a:t>
              </a:r>
              <a:endParaRPr sz="1200" b="1" i="0" u="none" strike="noStrike" cap="none">
                <a:solidFill>
                  <a:schemeClr val="lt1"/>
                </a:solidFill>
                <a:latin typeface="Trebuchet MS"/>
                <a:ea typeface="Trebuchet MS"/>
                <a:cs typeface="Trebuchet MS"/>
                <a:sym typeface="Trebuchet MS"/>
              </a:endParaRPr>
            </a:p>
          </p:txBody>
        </p:sp>
        <p:sp>
          <p:nvSpPr>
            <p:cNvPr id="502" name="Google Shape;502;g15aab922d1d_0_659"/>
            <p:cNvSpPr/>
            <p:nvPr/>
          </p:nvSpPr>
          <p:spPr>
            <a:xfrm rot="5400000">
              <a:off x="4004485" y="-1978573"/>
              <a:ext cx="886200" cy="67875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15aab922d1d_0_659"/>
            <p:cNvSpPr txBox="1"/>
            <p:nvPr/>
          </p:nvSpPr>
          <p:spPr>
            <a:xfrm>
              <a:off x="1084760" y="907679"/>
              <a:ext cx="6751800" cy="1031700"/>
            </a:xfrm>
            <a:prstGeom prst="rect">
              <a:avLst/>
            </a:prstGeom>
            <a:noFill/>
            <a:ln>
              <a:noFill/>
            </a:ln>
          </p:spPr>
          <p:txBody>
            <a:bodyPr spcFirstLastPara="1" wrap="square" lIns="99550" tIns="8875" rIns="8875" bIns="88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sz="1500" b="1">
                  <a:latin typeface="Trebuchet MS"/>
                  <a:ea typeface="Trebuchet MS"/>
                  <a:cs typeface="Trebuchet MS"/>
                  <a:sym typeface="Trebuchet MS"/>
                </a:rPr>
                <a:t>VQB5 </a:t>
              </a:r>
              <a:r>
                <a:rPr lang="en" sz="1500" b="1" i="0" u="none" strike="noStrike" cap="none">
                  <a:solidFill>
                    <a:srgbClr val="000000"/>
                  </a:solidFill>
                  <a:latin typeface="Trebuchet MS"/>
                  <a:ea typeface="Trebuchet MS"/>
                  <a:cs typeface="Trebuchet MS"/>
                  <a:sym typeface="Trebuchet MS"/>
                </a:rPr>
                <a:t>Practice Year </a:t>
              </a:r>
              <a:r>
                <a:rPr lang="en" sz="1500" b="1" i="0" u="none" strike="noStrike" cap="none">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2</a:t>
              </a:r>
              <a:r>
                <a:rPr lang="en" sz="1500" b="1" i="0" u="none" strike="noStrike" cap="none">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 sz="1500" b="1" i="0" u="none" strike="noStrike" cap="none">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t>
              </a:r>
              <a:r>
                <a:rPr lang="en" sz="1500" b="1">
                  <a:solidFill>
                    <a:schemeClr val="accent2"/>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2600+ sites completed registration)</a:t>
              </a:r>
              <a:endParaRPr sz="1500" b="1" i="0" u="none" strike="noStrike" cap="none">
                <a:solidFill>
                  <a:schemeClr val="accent2"/>
                </a:solidFill>
                <a:latin typeface="Trebuchet MS"/>
                <a:ea typeface="Trebuchet MS"/>
                <a:cs typeface="Trebuchet MS"/>
                <a:sym typeface="Trebuchet MS"/>
              </a:endParaRPr>
            </a:p>
            <a:p>
              <a:pPr marL="457200" marR="0" lvl="0" indent="-323850" algn="l" rtl="0">
                <a:lnSpc>
                  <a:spcPct val="90000"/>
                </a:lnSpc>
                <a:spcBef>
                  <a:spcPts val="0"/>
                </a:spcBef>
                <a:spcAft>
                  <a:spcPts val="0"/>
                </a:spcAft>
                <a:buClr>
                  <a:srgbClr val="000000"/>
                </a:buClr>
                <a:buSzPts val="1500"/>
                <a:buFont typeface="Trebuchet MS"/>
                <a:buChar char="●"/>
              </a:pPr>
              <a:r>
                <a:rPr lang="en" sz="1500" b="0" i="0" u="none" strike="noStrike" cap="none">
                  <a:solidFill>
                    <a:srgbClr val="000000"/>
                  </a:solidFill>
                  <a:latin typeface="Trebuchet MS"/>
                  <a:ea typeface="Trebuchet MS"/>
                  <a:cs typeface="Trebuchet MS"/>
                  <a:sym typeface="Trebuchet MS"/>
                </a:rPr>
                <a:t>Participation available through </a:t>
              </a:r>
              <a:r>
                <a:rPr lang="en" sz="1500" b="0" i="0" u="sng" strike="noStrike" cap="none">
                  <a:solidFill>
                    <a:schemeClr val="hlink"/>
                  </a:solidFill>
                  <a:latin typeface="Trebuchet MS"/>
                  <a:ea typeface="Trebuchet MS"/>
                  <a:cs typeface="Trebuchet MS"/>
                  <a:sym typeface="Trebuchet MS"/>
                  <a:hlinkClick r:id="rId3"/>
                </a:rPr>
                <a:t>Ready Regions</a:t>
              </a:r>
              <a:r>
                <a:rPr lang="en" sz="1500" b="0" i="0" u="none" strike="noStrike" cap="none">
                  <a:solidFill>
                    <a:srgbClr val="000000"/>
                  </a:solidFill>
                  <a:latin typeface="Trebuchet MS"/>
                  <a:ea typeface="Trebuchet MS"/>
                  <a:cs typeface="Trebuchet MS"/>
                  <a:sym typeface="Trebuchet MS"/>
                </a:rPr>
                <a:t> to </a:t>
              </a:r>
              <a:r>
                <a:rPr lang="en" sz="1500">
                  <a:latin typeface="Trebuchet MS"/>
                  <a:ea typeface="Trebuchet MS"/>
                  <a:cs typeface="Trebuchet MS"/>
                  <a:sym typeface="Trebuchet MS"/>
                </a:rPr>
                <a:t>100% of programs</a:t>
              </a:r>
              <a:r>
                <a:rPr lang="en" sz="1500" b="0" i="0" u="none" strike="noStrike" cap="none">
                  <a:solidFill>
                    <a:srgbClr val="000000"/>
                  </a:solidFill>
                  <a:latin typeface="Trebuchet MS"/>
                  <a:ea typeface="Trebuchet MS"/>
                  <a:cs typeface="Trebuchet MS"/>
                  <a:sym typeface="Trebuchet MS"/>
                </a:rPr>
                <a:t> </a:t>
              </a:r>
              <a:endParaRPr sz="1500" b="0" i="0" u="none" strike="noStrike" cap="none">
                <a:solidFill>
                  <a:srgbClr val="000000"/>
                </a:solidFill>
                <a:latin typeface="Trebuchet MS"/>
                <a:ea typeface="Trebuchet MS"/>
                <a:cs typeface="Trebuchet MS"/>
                <a:sym typeface="Trebuchet MS"/>
              </a:endParaRPr>
            </a:p>
            <a:p>
              <a:pPr marL="457200" marR="0" lvl="0" indent="-323850" algn="l" rtl="0">
                <a:lnSpc>
                  <a:spcPct val="90000"/>
                </a:lnSpc>
                <a:spcBef>
                  <a:spcPts val="0"/>
                </a:spcBef>
                <a:spcAft>
                  <a:spcPts val="0"/>
                </a:spcAft>
                <a:buSzPts val="1500"/>
                <a:buFont typeface="Trebuchet MS"/>
                <a:buChar char="●"/>
              </a:pPr>
              <a:r>
                <a:rPr lang="en" sz="1500">
                  <a:latin typeface="Trebuchet MS"/>
                  <a:ea typeface="Trebuchet MS"/>
                  <a:cs typeface="Trebuchet MS"/>
                  <a:sym typeface="Trebuchet MS"/>
                </a:rPr>
                <a:t>Practice Year 2 ratings shared with site leaders in fall of 2023</a:t>
              </a:r>
              <a:endParaRPr sz="1500">
                <a:latin typeface="Trebuchet MS"/>
                <a:ea typeface="Trebuchet MS"/>
                <a:cs typeface="Trebuchet MS"/>
                <a:sym typeface="Trebuchet MS"/>
              </a:endParaRPr>
            </a:p>
          </p:txBody>
        </p:sp>
        <p:sp>
          <p:nvSpPr>
            <p:cNvPr id="504" name="Google Shape;504;g15aab922d1d_0_659"/>
            <p:cNvSpPr/>
            <p:nvPr/>
          </p:nvSpPr>
          <p:spPr>
            <a:xfrm rot="5400000">
              <a:off x="-48622" y="2123169"/>
              <a:ext cx="1125300" cy="949200"/>
            </a:xfrm>
            <a:prstGeom prst="chevron">
              <a:avLst>
                <a:gd name="adj" fmla="val 50000"/>
              </a:avLst>
            </a:prstGeom>
            <a:solidFill>
              <a:srgbClr val="60111B"/>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g15aab922d1d_0_659"/>
            <p:cNvSpPr txBox="1"/>
            <p:nvPr/>
          </p:nvSpPr>
          <p:spPr>
            <a:xfrm>
              <a:off x="26216" y="2509710"/>
              <a:ext cx="949200" cy="17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1" i="0" u="none" strike="noStrike" cap="none">
                  <a:solidFill>
                    <a:schemeClr val="lt1"/>
                  </a:solidFill>
                  <a:latin typeface="Trebuchet MS"/>
                  <a:ea typeface="Trebuchet MS"/>
                  <a:cs typeface="Trebuchet MS"/>
                  <a:sym typeface="Trebuchet MS"/>
                </a:rPr>
                <a:t>2023-2024</a:t>
              </a:r>
              <a:endParaRPr sz="1200" b="1" i="0" u="none" strike="noStrike" cap="none">
                <a:solidFill>
                  <a:schemeClr val="lt1"/>
                </a:solidFill>
                <a:latin typeface="Trebuchet MS"/>
                <a:ea typeface="Trebuchet MS"/>
                <a:cs typeface="Trebuchet MS"/>
                <a:sym typeface="Trebuchet MS"/>
              </a:endParaRPr>
            </a:p>
          </p:txBody>
        </p:sp>
        <p:sp>
          <p:nvSpPr>
            <p:cNvPr id="506" name="Google Shape;506;g15aab922d1d_0_659"/>
            <p:cNvSpPr/>
            <p:nvPr/>
          </p:nvSpPr>
          <p:spPr>
            <a:xfrm rot="5400000">
              <a:off x="4047709" y="-901728"/>
              <a:ext cx="825900" cy="6839100"/>
            </a:xfrm>
            <a:prstGeom prst="round2SameRect">
              <a:avLst>
                <a:gd name="adj1" fmla="val 16667"/>
                <a:gd name="adj2" fmla="val 0"/>
              </a:avLst>
            </a:prstGeom>
            <a:solidFill>
              <a:schemeClr val="lt1">
                <a:alpha val="89020"/>
              </a:schemeClr>
            </a:solidFill>
            <a:ln w="25400" cap="flat" cmpd="sng">
              <a:solidFill>
                <a:srgbClr val="0E141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g15aab922d1d_0_659"/>
            <p:cNvSpPr txBox="1"/>
            <p:nvPr/>
          </p:nvSpPr>
          <p:spPr>
            <a:xfrm>
              <a:off x="1065120" y="2035070"/>
              <a:ext cx="6791100" cy="853800"/>
            </a:xfrm>
            <a:prstGeom prst="rect">
              <a:avLst/>
            </a:prstGeom>
            <a:noFill/>
            <a:ln>
              <a:noFill/>
            </a:ln>
          </p:spPr>
          <p:txBody>
            <a:bodyPr spcFirstLastPara="1" wrap="square" lIns="99550" tIns="8875" rIns="8875" bIns="8875" anchor="ctr" anchorCtr="0">
              <a:noAutofit/>
            </a:bodyPr>
            <a:lstStyle/>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r>
                <a:rPr lang="en" sz="1500" b="1">
                  <a:latin typeface="Trebuchet MS"/>
                  <a:ea typeface="Trebuchet MS"/>
                  <a:cs typeface="Trebuchet MS"/>
                  <a:sym typeface="Trebuchet MS"/>
                </a:rPr>
                <a:t>VQB5 </a:t>
              </a:r>
              <a:r>
                <a:rPr lang="en" sz="1500" b="1" i="0" u="none" strike="noStrike" cap="none">
                  <a:solidFill>
                    <a:srgbClr val="000000"/>
                  </a:solidFill>
                  <a:latin typeface="Trebuchet MS"/>
                  <a:ea typeface="Trebuchet MS"/>
                  <a:cs typeface="Trebuchet MS"/>
                  <a:sym typeface="Trebuchet MS"/>
                </a:rPr>
                <a:t>Year 1 </a:t>
              </a:r>
              <a:endParaRPr sz="1500" b="1"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 sz="1500" i="0" u="none" strike="noStrike" cap="none">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All publicly funded programs </a:t>
              </a:r>
              <a:r>
                <a:rPr lang="en" sz="1500" b="1" i="0" u="none" strike="noStrike" cap="none">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required</a:t>
              </a:r>
              <a:r>
                <a:rPr lang="en" sz="1500" i="0" u="none" strike="noStrike" cap="none">
                  <a:solidFill>
                    <a:srgbClr val="000000"/>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to participate</a:t>
              </a:r>
              <a:endParaRPr sz="1500" i="0" u="none" strike="noStrike" cap="none">
                <a:solidFill>
                  <a:srgbClr val="000000"/>
                </a:solidFill>
                <a:latin typeface="Trebuchet MS"/>
                <a:ea typeface="Trebuchet MS"/>
                <a:cs typeface="Trebuchet MS"/>
                <a:sym typeface="Trebuchet MS"/>
              </a:endParaRPr>
            </a:p>
            <a:p>
              <a:pPr marL="457200" marR="0" lvl="0" indent="-323850" algn="l" rtl="0">
                <a:lnSpc>
                  <a:spcPct val="100000"/>
                </a:lnSpc>
                <a:spcBef>
                  <a:spcPts val="0"/>
                </a:spcBef>
                <a:spcAft>
                  <a:spcPts val="0"/>
                </a:spcAft>
                <a:buClr>
                  <a:srgbClr val="000000"/>
                </a:buClr>
                <a:buSzPts val="1500"/>
                <a:buFont typeface="Trebuchet MS"/>
                <a:buChar char="●"/>
              </a:pPr>
              <a:r>
                <a:rPr lang="en" sz="1500" i="0" u="none" strike="noStrike" cap="none">
                  <a:solidFill>
                    <a:srgbClr val="000000"/>
                  </a:solidFill>
                  <a:latin typeface="Trebuchet MS"/>
                  <a:ea typeface="Trebuchet MS"/>
                  <a:cs typeface="Trebuchet MS"/>
                  <a:sym typeface="Trebuchet MS"/>
                </a:rPr>
                <a:t>Quality Ratings from Year 1 publicly shared in the fall 2024</a:t>
              </a:r>
              <a:endParaRPr sz="1500" i="0" u="none" strike="noStrike" cap="none">
                <a:solidFill>
                  <a:srgbClr val="000000"/>
                </a:solidFill>
                <a:latin typeface="Trebuchet MS"/>
                <a:ea typeface="Trebuchet MS"/>
                <a:cs typeface="Trebuchet MS"/>
                <a:sym typeface="Trebuchet MS"/>
              </a:endParaRPr>
            </a:p>
            <a:p>
              <a:pPr marL="0" marR="0" lvl="0" indent="0" algn="l" rtl="0">
                <a:lnSpc>
                  <a:spcPct val="9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sp>
        <p:nvSpPr>
          <p:cNvPr id="508" name="Google Shape;508;g15aab922d1d_0_659"/>
          <p:cNvSpPr txBox="1"/>
          <p:nvPr/>
        </p:nvSpPr>
        <p:spPr>
          <a:xfrm>
            <a:off x="437825" y="747850"/>
            <a:ext cx="850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a:latin typeface="Trebuchet MS"/>
                <a:ea typeface="Trebuchet MS"/>
                <a:cs typeface="Trebuchet MS"/>
                <a:sym typeface="Trebuchet MS"/>
              </a:rPr>
              <a:t>P</a:t>
            </a:r>
            <a:r>
              <a:rPr lang="en">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ractice years allow programs the chance to practice collecting information and receiving supportive feedback</a:t>
            </a:r>
            <a:r>
              <a:rPr lang="en">
                <a:latin typeface="Trebuchet MS"/>
                <a:ea typeface="Trebuchet MS"/>
                <a:cs typeface="Trebuchet MS"/>
                <a:sym typeface="Trebuchet MS"/>
              </a:rPr>
              <a:t>, and targeted supports for interactions and curriculum. They also enable state and local leaders to gather information to inform future guidelines and procedures. </a:t>
            </a:r>
            <a:endParaRPr sz="1700">
              <a:latin typeface="Trebuchet MS"/>
              <a:ea typeface="Trebuchet MS"/>
              <a:cs typeface="Trebuchet MS"/>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1340093cb7c_0_265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sz="2800"/>
              <a:t>Appendix D: Background on Maximum Reimbursement Rates in the Child Care Subsidy Program</a:t>
            </a:r>
            <a:endParaRPr sz="2800"/>
          </a:p>
        </p:txBody>
      </p:sp>
      <p:sp>
        <p:nvSpPr>
          <p:cNvPr id="924" name="Google Shape;924;g1340093cb7c_0_265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endParaRPr i="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g1340093cb7c_0_266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D1. How do States Determine Maximum Reimbursement Rates?</a:t>
            </a:r>
            <a:endParaRPr sz="3000"/>
          </a:p>
        </p:txBody>
      </p:sp>
      <p:sp>
        <p:nvSpPr>
          <p:cNvPr id="930" name="Google Shape;930;g1340093cb7c_0_266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b="1"/>
              <a:t>States set payment rates in their child care assistance programs using one of the following methods:</a:t>
            </a:r>
            <a:endParaRPr b="1"/>
          </a:p>
          <a:p>
            <a:pPr marL="457200" lvl="0" indent="-355600" algn="l" rtl="0">
              <a:lnSpc>
                <a:spcPct val="100000"/>
              </a:lnSpc>
              <a:spcBef>
                <a:spcPts val="800"/>
              </a:spcBef>
              <a:spcAft>
                <a:spcPts val="0"/>
              </a:spcAft>
              <a:buSzPts val="2000"/>
              <a:buFont typeface="Trebuchet MS"/>
              <a:buAutoNum type="arabicPeriod"/>
            </a:pPr>
            <a:r>
              <a:rPr lang="en"/>
              <a:t>A market rate survey, which </a:t>
            </a:r>
            <a:r>
              <a:rPr lang="en" sz="2000"/>
              <a:t>is a study of the fees that child care programs charge based on the program type (center or family day home), age group, unit of care, and geography; or</a:t>
            </a:r>
            <a:endParaRPr sz="2000"/>
          </a:p>
          <a:p>
            <a:pPr marL="457200" lvl="0" indent="-355600" algn="l" rtl="0">
              <a:lnSpc>
                <a:spcPct val="100000"/>
              </a:lnSpc>
              <a:spcBef>
                <a:spcPts val="1000"/>
              </a:spcBef>
              <a:spcAft>
                <a:spcPts val="0"/>
              </a:spcAft>
              <a:buSzPts val="2000"/>
              <a:buFont typeface="Trebuchet MS"/>
              <a:buAutoNum type="arabicPeriod"/>
            </a:pPr>
            <a:r>
              <a:rPr lang="en" sz="2000"/>
              <a:t>An approved alternative methodology that estimates the cost of operating a child care program versus the prices programs charge families. </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15734264e9f_5_1056"/>
          <p:cNvSpPr txBox="1">
            <a:spLocks noGrp="1"/>
          </p:cNvSpPr>
          <p:nvPr>
            <p:ph type="title"/>
          </p:nvPr>
        </p:nvSpPr>
        <p:spPr>
          <a:xfrm>
            <a:off x="311700" y="1402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D2: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7"/>
                  </a:ext>
                </a:extLst>
              </a:rPr>
              <a:t>Regional Daily Rates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8"/>
                  </a:ext>
                </a:extLst>
              </a:rPr>
              <a:t>Centers</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9"/>
                  </a:ext>
                </a:extLst>
              </a:rPr>
              <a:t>)*</a:t>
            </a:r>
            <a:endParaRPr sz="3000"/>
          </a:p>
        </p:txBody>
      </p:sp>
      <p:graphicFrame>
        <p:nvGraphicFramePr>
          <p:cNvPr id="936" name="Google Shape;936;g15734264e9f_5_1056"/>
          <p:cNvGraphicFramePr/>
          <p:nvPr/>
        </p:nvGraphicFramePr>
        <p:xfrm>
          <a:off x="285750" y="817575"/>
          <a:ext cx="3000000" cy="3000000"/>
        </p:xfrm>
        <a:graphic>
          <a:graphicData uri="http://schemas.openxmlformats.org/drawingml/2006/table">
            <a:tbl>
              <a:tblPr>
                <a:noFill/>
                <a:tableStyleId>{B0358CD9-DEF0-4BF3-8ECC-86D0B8DB0201}</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gridCol w="952500">
                  <a:extLst>
                    <a:ext uri="{9D8B030D-6E8A-4147-A177-3AD203B41FA5}">
                      <a16:colId xmlns:a16="http://schemas.microsoft.com/office/drawing/2014/main" val="20007"/>
                    </a:ext>
                  </a:extLst>
                </a:gridCol>
                <a:gridCol w="952500">
                  <a:extLst>
                    <a:ext uri="{9D8B030D-6E8A-4147-A177-3AD203B41FA5}">
                      <a16:colId xmlns:a16="http://schemas.microsoft.com/office/drawing/2014/main" val="20008"/>
                    </a:ext>
                  </a:extLst>
                </a:gridCol>
              </a:tblGrid>
              <a:tr h="0">
                <a:tc rowSpan="2">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0:0"/>
                      </a:ext>
                    </a:extLst>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Full-Day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0:1"/>
                      </a:ext>
                    </a:extLs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Part-Day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0:5"/>
                      </a:ext>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3"/>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4"/>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5"/>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6"/>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7"/>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8"/>
                      </a:ext>
                    </a:extLst>
                  </a:tcPr>
                </a:tc>
                <a:extLst>
                  <a:ext uri="{0D108BD9-81ED-4DB2-BD59-A6C34878D82A}">
                    <a16:rowId xmlns:a16="http://schemas.microsoft.com/office/drawing/2014/main" val="10001"/>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1</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$63.00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$27.00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$19.00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2:8"/>
                      </a:ext>
                    </a:extLst>
                  </a:tcPr>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2</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$67.00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$47.00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3:8"/>
                      </a:ext>
                    </a:extLst>
                  </a:tcPr>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3</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$64.00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$56.00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4:8"/>
                      </a:ext>
                    </a:extLst>
                  </a:tcPr>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4</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5:8"/>
                      </a:ext>
                    </a:extLst>
                  </a:tcPr>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5</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$71.00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$43.00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6:8"/>
                      </a:ext>
                    </a:extLst>
                  </a:tcPr>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6</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7:8"/>
                      </a:ext>
                    </a:extLst>
                  </a:tcPr>
                </a:tc>
                <a:extLst>
                  <a:ext uri="{0D108BD9-81ED-4DB2-BD59-A6C34878D82A}">
                    <a16:rowId xmlns:a16="http://schemas.microsoft.com/office/drawing/2014/main" val="10007"/>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7</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$94.00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$81.00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$66.00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$57.00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$28.00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8:8"/>
                      </a:ext>
                    </a:extLst>
                  </a:tcPr>
                </a:tc>
                <a:extLst>
                  <a:ext uri="{0D108BD9-81ED-4DB2-BD59-A6C34878D82A}">
                    <a16:rowId xmlns:a16="http://schemas.microsoft.com/office/drawing/2014/main" val="10008"/>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8</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$83.00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$72.00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$51.00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$25.00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9:8"/>
                      </a:ext>
                    </a:extLst>
                  </a:tcPr>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9</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$70.00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$61.00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$42.00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4"/>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$49.00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5"/>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$43.00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6"/>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$30.00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7"/>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u="none" strike="noStrike" cap="none">
                          <a:latin typeface="Trebuchet MS"/>
                          <a:ea typeface="Trebuchet MS"/>
                          <a:cs typeface="Trebuchet MS"/>
                          <a:sym typeface="Trebuchet MS"/>
                        </a:rPr>
                        <a:t>$21.00</a:t>
                      </a: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36:10:8"/>
                      </a:ext>
                    </a:extLst>
                  </a:tcPr>
                </a:tc>
                <a:extLst>
                  <a:ext uri="{0D108BD9-81ED-4DB2-BD59-A6C34878D82A}">
                    <a16:rowId xmlns:a16="http://schemas.microsoft.com/office/drawing/2014/main" val="10010"/>
                  </a:ext>
                </a:extLst>
              </a:tr>
            </a:tbl>
          </a:graphicData>
        </a:graphic>
      </p:graphicFrame>
      <p:sp>
        <p:nvSpPr>
          <p:cNvPr id="937" name="Google Shape;937;g15734264e9f_5_1056"/>
          <p:cNvSpPr txBox="1"/>
          <p:nvPr/>
        </p:nvSpPr>
        <p:spPr>
          <a:xfrm>
            <a:off x="389125" y="4603600"/>
            <a:ext cx="83979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Trebuchet MS"/>
                <a:ea typeface="Trebuchet MS"/>
                <a:cs typeface="Trebuchet MS"/>
                <a:sym typeface="Trebuchet MS"/>
              </a:rPr>
              <a:t>Note: If the identified regional payment rate is lower than the current MRR, local rates will be held harmless. </a:t>
            </a:r>
            <a:endParaRPr sz="900" b="0" i="1" u="none" strike="noStrike" cap="none">
              <a:solidFill>
                <a:srgbClr val="000000"/>
              </a:solidFill>
              <a:latin typeface="Trebuchet MS"/>
              <a:ea typeface="Trebuchet MS"/>
              <a:cs typeface="Trebuchet MS"/>
              <a:sym typeface="Trebuchet MS"/>
            </a:endParaRPr>
          </a:p>
        </p:txBody>
      </p:sp>
      <p:sp>
        <p:nvSpPr>
          <p:cNvPr id="938" name="Google Shape;938;g15734264e9f_5_1056"/>
          <p:cNvSpPr txBox="1"/>
          <p:nvPr/>
        </p:nvSpPr>
        <p:spPr>
          <a:xfrm>
            <a:off x="389125" y="4804300"/>
            <a:ext cx="579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Trebuchet MS"/>
                <a:ea typeface="Trebuchet MS"/>
                <a:cs typeface="Trebuchet MS"/>
                <a:sym typeface="Trebuchet MS"/>
              </a:rPr>
              <a:t>Additional details regarding Family Day Home rates are available in the appendices.</a:t>
            </a:r>
            <a:endParaRPr sz="1000" i="1">
              <a:latin typeface="Trebuchet MS"/>
              <a:ea typeface="Trebuchet MS"/>
              <a:cs typeface="Trebuchet MS"/>
              <a:sym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g15734264e9f_5_1063"/>
          <p:cNvSpPr txBox="1">
            <a:spLocks noGrp="1"/>
          </p:cNvSpPr>
          <p:nvPr>
            <p:ph type="title"/>
          </p:nvPr>
        </p:nvSpPr>
        <p:spPr>
          <a:xfrm>
            <a:off x="311700" y="1402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D3: Regional Daily Rates (Licensed FDH)</a:t>
            </a:r>
            <a:r>
              <a:rPr lang="en" sz="2900"/>
              <a:t>*</a:t>
            </a:r>
            <a:endParaRPr sz="2900"/>
          </a:p>
        </p:txBody>
      </p:sp>
      <p:graphicFrame>
        <p:nvGraphicFramePr>
          <p:cNvPr id="944" name="Google Shape;944;g15734264e9f_5_1063"/>
          <p:cNvGraphicFramePr/>
          <p:nvPr/>
        </p:nvGraphicFramePr>
        <p:xfrm>
          <a:off x="285750" y="817575"/>
          <a:ext cx="3000000" cy="3000000"/>
        </p:xfrm>
        <a:graphic>
          <a:graphicData uri="http://schemas.openxmlformats.org/drawingml/2006/table">
            <a:tbl>
              <a:tblPr>
                <a:noFill/>
                <a:tableStyleId>{B0358CD9-DEF0-4BF3-8ECC-86D0B8DB0201}</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gridCol w="952500">
                  <a:extLst>
                    <a:ext uri="{9D8B030D-6E8A-4147-A177-3AD203B41FA5}">
                      <a16:colId xmlns:a16="http://schemas.microsoft.com/office/drawing/2014/main" val="20007"/>
                    </a:ext>
                  </a:extLst>
                </a:gridCol>
                <a:gridCol w="952500">
                  <a:extLst>
                    <a:ext uri="{9D8B030D-6E8A-4147-A177-3AD203B41FA5}">
                      <a16:colId xmlns:a16="http://schemas.microsoft.com/office/drawing/2014/main" val="20008"/>
                    </a:ext>
                  </a:extLst>
                </a:gridCol>
              </a:tblGrid>
              <a:tr h="0">
                <a:tc rowSpan="2">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0:0"/>
                      </a:ext>
                    </a:extLst>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Full-Day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0:1"/>
                      </a:ext>
                    </a:extLs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Part-Day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0:5"/>
                      </a:ext>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3"/>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4"/>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5"/>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6"/>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7"/>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8"/>
                      </a:ext>
                    </a:extLst>
                  </a:tcPr>
                </a:tc>
                <a:extLst>
                  <a:ext uri="{0D108BD9-81ED-4DB2-BD59-A6C34878D82A}">
                    <a16:rowId xmlns:a16="http://schemas.microsoft.com/office/drawing/2014/main" val="10001"/>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1</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2:8"/>
                      </a:ext>
                    </a:extLst>
                  </a:tcPr>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2</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3:8"/>
                      </a:ext>
                    </a:extLst>
                  </a:tcPr>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3</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4:8"/>
                      </a:ext>
                    </a:extLst>
                  </a:tcPr>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4</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5:8"/>
                      </a:ext>
                    </a:extLst>
                  </a:tcPr>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5</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$ 32.00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6:8"/>
                      </a:ext>
                    </a:extLst>
                  </a:tcPr>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6</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7:8"/>
                      </a:ext>
                    </a:extLst>
                  </a:tcPr>
                </a:tc>
                <a:extLst>
                  <a:ext uri="{0D108BD9-81ED-4DB2-BD59-A6C34878D82A}">
                    <a16:rowId xmlns:a16="http://schemas.microsoft.com/office/drawing/2014/main" val="10007"/>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7</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$ 75.00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$ 66.00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$ 61.00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$ 53.00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8:8"/>
                      </a:ext>
                    </a:extLst>
                  </a:tcPr>
                </a:tc>
                <a:extLst>
                  <a:ext uri="{0D108BD9-81ED-4DB2-BD59-A6C34878D82A}">
                    <a16:rowId xmlns:a16="http://schemas.microsoft.com/office/drawing/2014/main" val="10008"/>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8</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$ 66.00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9:8"/>
                      </a:ext>
                    </a:extLst>
                  </a:tcPr>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9</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$ 32.00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44:10:8"/>
                      </a:ext>
                    </a:extLst>
                  </a:tcPr>
                </a:tc>
                <a:extLst>
                  <a:ext uri="{0D108BD9-81ED-4DB2-BD59-A6C34878D82A}">
                    <a16:rowId xmlns:a16="http://schemas.microsoft.com/office/drawing/2014/main" val="10010"/>
                  </a:ext>
                </a:extLst>
              </a:tr>
            </a:tbl>
          </a:graphicData>
        </a:graphic>
      </p:graphicFrame>
      <p:sp>
        <p:nvSpPr>
          <p:cNvPr id="945" name="Google Shape;945;g15734264e9f_5_1063"/>
          <p:cNvSpPr txBox="1"/>
          <p:nvPr/>
        </p:nvSpPr>
        <p:spPr>
          <a:xfrm>
            <a:off x="389125" y="4679800"/>
            <a:ext cx="83979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Trebuchet MS"/>
                <a:ea typeface="Trebuchet MS"/>
                <a:cs typeface="Trebuchet MS"/>
                <a:sym typeface="Trebuchet MS"/>
              </a:rPr>
              <a:t>Note: If the identified regional payment rate is lower than the current MRR, local rates will be held harmless. </a:t>
            </a:r>
            <a:endParaRPr sz="9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15734264e9f_5_1069"/>
          <p:cNvSpPr txBox="1">
            <a:spLocks noGrp="1"/>
          </p:cNvSpPr>
          <p:nvPr>
            <p:ph type="title"/>
          </p:nvPr>
        </p:nvSpPr>
        <p:spPr>
          <a:xfrm>
            <a:off x="311700" y="1402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2900"/>
              <a:t>D4: Regional Daily Rates (Unlicensed FDH)*</a:t>
            </a:r>
            <a:endParaRPr sz="2900"/>
          </a:p>
        </p:txBody>
      </p:sp>
      <p:graphicFrame>
        <p:nvGraphicFramePr>
          <p:cNvPr id="951" name="Google Shape;951;g15734264e9f_5_1069"/>
          <p:cNvGraphicFramePr/>
          <p:nvPr/>
        </p:nvGraphicFramePr>
        <p:xfrm>
          <a:off x="285750" y="817575"/>
          <a:ext cx="3000000" cy="3000000"/>
        </p:xfrm>
        <a:graphic>
          <a:graphicData uri="http://schemas.openxmlformats.org/drawingml/2006/table">
            <a:tbl>
              <a:tblPr>
                <a:noFill/>
                <a:tableStyleId>{B0358CD9-DEF0-4BF3-8ECC-86D0B8DB0201}</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gridCol w="952500">
                  <a:extLst>
                    <a:ext uri="{9D8B030D-6E8A-4147-A177-3AD203B41FA5}">
                      <a16:colId xmlns:a16="http://schemas.microsoft.com/office/drawing/2014/main" val="20007"/>
                    </a:ext>
                  </a:extLst>
                </a:gridCol>
                <a:gridCol w="952500">
                  <a:extLst>
                    <a:ext uri="{9D8B030D-6E8A-4147-A177-3AD203B41FA5}">
                      <a16:colId xmlns:a16="http://schemas.microsoft.com/office/drawing/2014/main" val="20008"/>
                    </a:ext>
                  </a:extLst>
                </a:gridCol>
              </a:tblGrid>
              <a:tr h="0">
                <a:tc rowSpan="2">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0:0"/>
                      </a:ext>
                    </a:extLst>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Full-Day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0:1"/>
                      </a:ext>
                    </a:extLst>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lnSpc>
                          <a:spcPct val="115000"/>
                        </a:lnSpc>
                        <a:spcBef>
                          <a:spcPts val="0"/>
                        </a:spcBef>
                        <a:spcAft>
                          <a:spcPts val="0"/>
                        </a:spcAft>
                        <a:buClr>
                          <a:srgbClr val="000000"/>
                        </a:buClr>
                        <a:buSzPts val="1300"/>
                        <a:buFont typeface="Arial"/>
                        <a:buNone/>
                      </a:pPr>
                      <a:r>
                        <a:rPr lang="en" sz="1300" b="1" u="none" strike="noStrike" cap="none">
                          <a:solidFill>
                            <a:schemeClr val="lt1"/>
                          </a:solidFill>
                          <a:latin typeface="Trebuchet MS"/>
                          <a:ea typeface="Trebuchet MS"/>
                          <a:cs typeface="Trebuchet MS"/>
                          <a:sym typeface="Trebuchet MS"/>
                        </a:rPr>
                        <a:t>Part-Day</a:t>
                      </a:r>
                      <a:endParaRPr sz="1300" b="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0:5"/>
                      </a:ext>
                    </a:extLs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3"/>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4"/>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Infant</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5"/>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Toddler</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6"/>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Preschool</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7"/>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i="1" u="none" strike="noStrike" cap="none">
                          <a:solidFill>
                            <a:schemeClr val="lt1"/>
                          </a:solidFill>
                          <a:latin typeface="Trebuchet MS"/>
                          <a:ea typeface="Trebuchet MS"/>
                          <a:cs typeface="Trebuchet MS"/>
                          <a:sym typeface="Trebuchet MS"/>
                        </a:rPr>
                        <a:t>School-Age</a:t>
                      </a:r>
                      <a:endParaRPr sz="1000" b="1" i="1" u="none" strike="noStrike" cap="none">
                        <a:solidFill>
                          <a:schemeClr val="lt1"/>
                        </a:solidFill>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8"/>
                      </a:ext>
                    </a:extLst>
                  </a:tcPr>
                </a:tc>
                <a:extLst>
                  <a:ext uri="{0D108BD9-81ED-4DB2-BD59-A6C34878D82A}">
                    <a16:rowId xmlns:a16="http://schemas.microsoft.com/office/drawing/2014/main" val="10001"/>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1</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2:8"/>
                      </a:ext>
                    </a:extLst>
                  </a:tcPr>
                </a:tc>
                <a:extLst>
                  <a:ext uri="{0D108BD9-81ED-4DB2-BD59-A6C34878D82A}">
                    <a16:rowId xmlns:a16="http://schemas.microsoft.com/office/drawing/2014/main" val="10002"/>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2</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3:8"/>
                      </a:ext>
                    </a:extLst>
                  </a:tcPr>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3</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$ 32.00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4:8"/>
                      </a:ext>
                    </a:extLst>
                  </a:tcPr>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4</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5:8"/>
                      </a:ext>
                    </a:extLst>
                  </a:tcPr>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5</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6:8"/>
                      </a:ext>
                    </a:extLst>
                  </a:tcPr>
                </a:tc>
                <a:extLst>
                  <a:ext uri="{0D108BD9-81ED-4DB2-BD59-A6C34878D82A}">
                    <a16:rowId xmlns:a16="http://schemas.microsoft.com/office/drawing/2014/main" val="10006"/>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6</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$ 42.00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$ 39.00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$ 34.00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7:8"/>
                      </a:ext>
                    </a:extLst>
                  </a:tcPr>
                </a:tc>
                <a:extLst>
                  <a:ext uri="{0D108BD9-81ED-4DB2-BD59-A6C34878D82A}">
                    <a16:rowId xmlns:a16="http://schemas.microsoft.com/office/drawing/2014/main" val="10007"/>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7</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8:8"/>
                      </a:ext>
                    </a:extLst>
                  </a:tcPr>
                </a:tc>
                <a:extLst>
                  <a:ext uri="{0D108BD9-81ED-4DB2-BD59-A6C34878D82A}">
                    <a16:rowId xmlns:a16="http://schemas.microsoft.com/office/drawing/2014/main" val="10008"/>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8</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2"/>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3"/>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9:8"/>
                      </a:ext>
                    </a:extLst>
                  </a:tcPr>
                </a:tc>
                <a:extLst>
                  <a:ext uri="{0D108BD9-81ED-4DB2-BD59-A6C34878D82A}">
                    <a16:rowId xmlns:a16="http://schemas.microsoft.com/office/drawing/2014/main" val="10009"/>
                  </a:ext>
                </a:extLst>
              </a:tr>
              <a:tr h="0">
                <a:tc>
                  <a:txBody>
                    <a:bodyPr/>
                    <a:lstStyle/>
                    <a:p>
                      <a:pPr marL="0" marR="0" lvl="0" indent="0" algn="l" rtl="0">
                        <a:lnSpc>
                          <a:spcPct val="115000"/>
                        </a:lnSpc>
                        <a:spcBef>
                          <a:spcPts val="0"/>
                        </a:spcBef>
                        <a:spcAft>
                          <a:spcPts val="0"/>
                        </a:spcAft>
                        <a:buClr>
                          <a:srgbClr val="000000"/>
                        </a:buClr>
                        <a:buSzPts val="1000"/>
                        <a:buFont typeface="Arial"/>
                        <a:buNone/>
                      </a:pPr>
                      <a:r>
                        <a:rPr lang="en" sz="1000" b="1" u="none" strike="noStrike" cap="none">
                          <a:latin typeface="Trebuchet MS"/>
                          <a:ea typeface="Trebuchet MS"/>
                          <a:cs typeface="Trebuchet MS"/>
                          <a:sym typeface="Trebuchet MS"/>
                        </a:rPr>
                        <a:t>Region 9</a:t>
                      </a:r>
                      <a:endParaRPr sz="1000" b="1" u="none" strike="noStrike" cap="none">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0"/>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$ 50.00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1"/>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$ 43.00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2"/>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$ 40.00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3"/>
                      </a:ext>
                    </a:extLst>
                  </a:tcPr>
                </a:tc>
                <a:tc>
                  <a:txBody>
                    <a:bodyPr/>
                    <a:lstStyle/>
                    <a:p>
                      <a:pPr marL="0" marR="0" lvl="0" indent="0" algn="r" rtl="0">
                        <a:lnSpc>
                          <a:spcPct val="115000"/>
                        </a:lnSpc>
                        <a:spcBef>
                          <a:spcPts val="0"/>
                        </a:spcBef>
                        <a:spcAft>
                          <a:spcPts val="0"/>
                        </a:spcAft>
                        <a:buClr>
                          <a:srgbClr val="000000"/>
                        </a:buClr>
                        <a:buSzPts val="1000"/>
                        <a:buFont typeface="Arial"/>
                        <a:buNone/>
                      </a:pPr>
                      <a:r>
                        <a:rPr lang="en" sz="1000">
                          <a:latin typeface="Trebuchet MS"/>
                          <a:ea typeface="Trebuchet MS"/>
                          <a:cs typeface="Trebuchet MS"/>
                          <a:sym typeface="Trebuchet MS"/>
                        </a:rPr>
                        <a:t>$ 37.00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4"/>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$ 35.00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5"/>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$ 31.00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6"/>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$ 28.00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7"/>
                      </a:ext>
                    </a:extLst>
                  </a:tcPr>
                </a:tc>
                <a:tc>
                  <a:txBody>
                    <a:bodyPr/>
                    <a:lstStyle/>
                    <a:p>
                      <a:pPr marL="0" marR="0" lvl="0" indent="0" algn="r" rtl="0">
                        <a:lnSpc>
                          <a:spcPct val="115000"/>
                        </a:lnSpc>
                        <a:spcBef>
                          <a:spcPts val="0"/>
                        </a:spcBef>
                        <a:spcAft>
                          <a:spcPts val="0"/>
                        </a:spcAft>
                        <a:buNone/>
                      </a:pPr>
                      <a:r>
                        <a:rPr lang="en" sz="1000">
                          <a:latin typeface="Trebuchet MS"/>
                          <a:ea typeface="Trebuchet MS"/>
                          <a:cs typeface="Trebuchet MS"/>
                          <a:sym typeface="Trebuchet MS"/>
                        </a:rPr>
                        <a:t>$ 26.00</a:t>
                      </a:r>
                      <a:endParaRPr sz="1000">
                        <a:latin typeface="Trebuchet MS"/>
                        <a:ea typeface="Trebuchet MS"/>
                        <a:cs typeface="Trebuchet MS"/>
                        <a:sym typeface="Trebuchet MS"/>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951:10:8"/>
                      </a:ext>
                    </a:extLst>
                  </a:tcPr>
                </a:tc>
                <a:extLst>
                  <a:ext uri="{0D108BD9-81ED-4DB2-BD59-A6C34878D82A}">
                    <a16:rowId xmlns:a16="http://schemas.microsoft.com/office/drawing/2014/main" val="10010"/>
                  </a:ext>
                </a:extLst>
              </a:tr>
            </a:tbl>
          </a:graphicData>
        </a:graphic>
      </p:graphicFrame>
      <p:sp>
        <p:nvSpPr>
          <p:cNvPr id="952" name="Google Shape;952;g15734264e9f_5_1069"/>
          <p:cNvSpPr txBox="1"/>
          <p:nvPr/>
        </p:nvSpPr>
        <p:spPr>
          <a:xfrm>
            <a:off x="389125" y="4679800"/>
            <a:ext cx="83979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00000"/>
                </a:solidFill>
                <a:latin typeface="Trebuchet MS"/>
                <a:ea typeface="Trebuchet MS"/>
                <a:cs typeface="Trebuchet MS"/>
                <a:sym typeface="Trebuchet MS"/>
              </a:rPr>
              <a:t>Note: If the identified regional payment rate is lower than the current MRR, local rates will be held harmless. </a:t>
            </a:r>
            <a:endParaRPr sz="9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1340093cb7c_0_1935"/>
          <p:cNvSpPr txBox="1">
            <a:spLocks noGrp="1"/>
          </p:cNvSpPr>
          <p:nvPr>
            <p:ph type="title"/>
          </p:nvPr>
        </p:nvSpPr>
        <p:spPr>
          <a:xfrm>
            <a:off x="628650" y="1214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3000"/>
              <a:t>D5: Notes Regarding Payment Rates</a:t>
            </a:r>
            <a:endParaRPr sz="3000"/>
          </a:p>
        </p:txBody>
      </p:sp>
      <p:sp>
        <p:nvSpPr>
          <p:cNvPr id="958" name="Google Shape;958;g1340093cb7c_0_1935"/>
          <p:cNvSpPr txBox="1">
            <a:spLocks noGrp="1"/>
          </p:cNvSpPr>
          <p:nvPr>
            <p:ph type="body" idx="1"/>
          </p:nvPr>
        </p:nvSpPr>
        <p:spPr>
          <a:xfrm>
            <a:off x="628650" y="1115950"/>
            <a:ext cx="8230500" cy="3364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 sz="1800" b="1"/>
              <a:t>Shifting the basic principles and methodology for setting payment rates is an exciting opportunity in Virginia. It is also important to note what the new methodology does NOT do:</a:t>
            </a:r>
            <a:endParaRPr sz="1800" b="1"/>
          </a:p>
          <a:p>
            <a:pPr marL="457200" lvl="0" indent="-342900" algn="l" rtl="0">
              <a:lnSpc>
                <a:spcPct val="100000"/>
              </a:lnSpc>
              <a:spcBef>
                <a:spcPts val="1000"/>
              </a:spcBef>
              <a:spcAft>
                <a:spcPts val="0"/>
              </a:spcAft>
              <a:buSzPts val="1800"/>
              <a:buChar char="•"/>
            </a:pPr>
            <a:r>
              <a:rPr lang="en" sz="1800"/>
              <a:t>Set new or additional requirements associated with higher payment rates.</a:t>
            </a:r>
            <a:endParaRPr sz="1800"/>
          </a:p>
          <a:p>
            <a:pPr marL="457200" lvl="0" indent="-342900" algn="l" rtl="0">
              <a:lnSpc>
                <a:spcPct val="100000"/>
              </a:lnSpc>
              <a:spcBef>
                <a:spcPts val="1000"/>
              </a:spcBef>
              <a:spcAft>
                <a:spcPts val="0"/>
              </a:spcAft>
              <a:buSzPts val="1800"/>
              <a:buChar char="•"/>
            </a:pPr>
            <a:r>
              <a:rPr lang="en" sz="1800"/>
              <a:t>Require providers to change wages when new rates go into effect.</a:t>
            </a:r>
            <a:endParaRPr sz="1800"/>
          </a:p>
          <a:p>
            <a:pPr marL="457200" lvl="0" indent="-342900" algn="l" rtl="0">
              <a:lnSpc>
                <a:spcPct val="100000"/>
              </a:lnSpc>
              <a:spcBef>
                <a:spcPts val="1000"/>
              </a:spcBef>
              <a:spcAft>
                <a:spcPts val="0"/>
              </a:spcAft>
              <a:buSzPts val="1800"/>
              <a:buChar char="•"/>
            </a:pPr>
            <a:r>
              <a:rPr lang="en" sz="1800"/>
              <a:t>Cap earnings for any program.</a:t>
            </a:r>
            <a:endParaRPr sz="1800"/>
          </a:p>
          <a:p>
            <a:pPr marL="457200" lvl="0" indent="-342900" algn="l" rtl="0">
              <a:lnSpc>
                <a:spcPct val="100000"/>
              </a:lnSpc>
              <a:spcBef>
                <a:spcPts val="1000"/>
              </a:spcBef>
              <a:spcAft>
                <a:spcPts val="0"/>
              </a:spcAft>
              <a:buSzPts val="1800"/>
              <a:buChar char="•"/>
            </a:pPr>
            <a:r>
              <a:rPr lang="en" sz="1800"/>
              <a:t>Require programs to increase costs for private pay families. </a:t>
            </a:r>
            <a:endParaRPr sz="1800"/>
          </a:p>
          <a:p>
            <a:pPr marL="914400" lvl="1" indent="-342900" algn="l" rtl="0">
              <a:lnSpc>
                <a:spcPct val="100000"/>
              </a:lnSpc>
              <a:spcBef>
                <a:spcPts val="1000"/>
              </a:spcBef>
              <a:spcAft>
                <a:spcPts val="1000"/>
              </a:spcAft>
              <a:buSzPts val="1800"/>
              <a:buChar char="•"/>
            </a:pPr>
            <a:r>
              <a:rPr lang="en"/>
              <a:t>Vendors will be paid the MRR for their locality. </a:t>
            </a:r>
            <a:r>
              <a:rPr lang="en" sz="1800"/>
              <a:t>If the MRR is higher than the rate a program charges the general public, the Vendor will still be paid the MRR. If a Vendor prefers to receive a lower rate than the MRR, the Vendor m</a:t>
            </a:r>
            <a:r>
              <a:rPr lang="en"/>
              <a:t>ay</a:t>
            </a:r>
            <a:r>
              <a:rPr lang="en" sz="1800"/>
              <a:t> contact VDSS.</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gbfb86555e0_0_174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SzPts val="3800"/>
              <a:buNone/>
            </a:pPr>
            <a:r>
              <a:rPr lang="en"/>
              <a:t>We are experiencing technical difficulties.</a:t>
            </a:r>
            <a:endParaRPr/>
          </a:p>
        </p:txBody>
      </p:sp>
      <p:sp>
        <p:nvSpPr>
          <p:cNvPr id="964" name="Google Shape;964;gbfb86555e0_0_174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a:t>The livestream will return momentarily.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15abf70fae8_0_106"/>
          <p:cNvSpPr txBox="1">
            <a:spLocks noGrp="1"/>
          </p:cNvSpPr>
          <p:nvPr>
            <p:ph type="title"/>
          </p:nvPr>
        </p:nvSpPr>
        <p:spPr>
          <a:xfrm>
            <a:off x="579150" y="85725"/>
            <a:ext cx="7985700" cy="1326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Measuring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Quality</a:t>
            </a:r>
            <a:endParaRPr sz="3000"/>
          </a:p>
        </p:txBody>
      </p:sp>
      <p:sp>
        <p:nvSpPr>
          <p:cNvPr id="514" name="Google Shape;514;g15abf70fae8_0_106"/>
          <p:cNvSpPr txBox="1"/>
          <p:nvPr/>
        </p:nvSpPr>
        <p:spPr>
          <a:xfrm>
            <a:off x="658369" y="1056006"/>
            <a:ext cx="8323800" cy="3342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200"/>
              </a:spcBef>
              <a:spcAft>
                <a:spcPts val="1200"/>
              </a:spcAft>
              <a:buClr>
                <a:srgbClr val="000000"/>
              </a:buClr>
              <a:buSzPts val="1600"/>
              <a:buFont typeface="Arial"/>
              <a:buNone/>
            </a:pPr>
            <a:r>
              <a:rPr lang="en" sz="1700" i="0" u="none" strike="noStrike" cap="none">
                <a:solidFill>
                  <a:schemeClr val="dk1"/>
                </a:solidFill>
                <a:latin typeface="Trebuchet MS"/>
                <a:ea typeface="Trebuchet MS"/>
                <a:cs typeface="Trebuchet MS"/>
                <a:sym typeface="Trebuchet MS"/>
              </a:rPr>
              <a:t>V</a:t>
            </a:r>
            <a:r>
              <a:rPr lang="en" sz="1700">
                <a:solidFill>
                  <a:schemeClr val="dk1"/>
                </a:solidFill>
                <a:latin typeface="Trebuchet MS"/>
                <a:ea typeface="Trebuchet MS"/>
                <a:cs typeface="Trebuchet MS"/>
                <a:sym typeface="Trebuchet MS"/>
              </a:rPr>
              <a:t>QB5 measures </a:t>
            </a:r>
            <a:r>
              <a:rPr lang="en" sz="1700" i="0" u="none" strike="noStrike" cap="none">
                <a:solidFill>
                  <a:schemeClr val="dk1"/>
                </a:solidFill>
                <a:latin typeface="Trebuchet MS"/>
                <a:ea typeface="Trebuchet MS"/>
                <a:cs typeface="Trebuchet MS"/>
                <a:sym typeface="Trebuchet MS"/>
              </a:rPr>
              <a:t>the quality of infant, toddler and preschool teaching and learning based on two nationally-recognized quality indicators.</a:t>
            </a:r>
            <a:endParaRPr sz="1700" i="0" u="none" strike="noStrike" cap="none">
              <a:solidFill>
                <a:schemeClr val="dk1"/>
              </a:solidFill>
              <a:latin typeface="Trebuchet MS"/>
              <a:ea typeface="Trebuchet MS"/>
              <a:cs typeface="Trebuchet MS"/>
              <a:sym typeface="Trebuchet MS"/>
            </a:endParaRPr>
          </a:p>
        </p:txBody>
      </p:sp>
      <p:graphicFrame>
        <p:nvGraphicFramePr>
          <p:cNvPr id="515" name="Google Shape;515;g15abf70fae8_0_106"/>
          <p:cNvGraphicFramePr/>
          <p:nvPr/>
        </p:nvGraphicFramePr>
        <p:xfrm>
          <a:off x="658387" y="1726903"/>
          <a:ext cx="3000000" cy="3000000"/>
        </p:xfrm>
        <a:graphic>
          <a:graphicData uri="http://schemas.openxmlformats.org/drawingml/2006/table">
            <a:tbl>
              <a:tblPr>
                <a:noFill/>
                <a:tableStyleId>{B0358CD9-DEF0-4BF3-8ECC-86D0B8DB0201}</a:tableStyleId>
              </a:tblPr>
              <a:tblGrid>
                <a:gridCol w="3913625">
                  <a:extLst>
                    <a:ext uri="{9D8B030D-6E8A-4147-A177-3AD203B41FA5}">
                      <a16:colId xmlns:a16="http://schemas.microsoft.com/office/drawing/2014/main" val="20000"/>
                    </a:ext>
                  </a:extLst>
                </a:gridCol>
                <a:gridCol w="3913625">
                  <a:extLst>
                    <a:ext uri="{9D8B030D-6E8A-4147-A177-3AD203B41FA5}">
                      <a16:colId xmlns:a16="http://schemas.microsoft.com/office/drawing/2014/main" val="20001"/>
                    </a:ext>
                  </a:extLst>
                </a:gridCol>
              </a:tblGrid>
              <a:tr h="365550">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FFFFFF"/>
                          </a:solidFill>
                          <a:latin typeface="Trebuchet MS"/>
                          <a:ea typeface="Trebuchet MS"/>
                          <a:cs typeface="Trebuchet MS"/>
                          <a:sym typeface="Trebuchet MS"/>
                        </a:rPr>
                        <a:t>Interactions</a:t>
                      </a:r>
                      <a:endParaRPr sz="1700" b="1" u="none" strike="noStrike" cap="none">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700" b="1" u="none" strike="noStrike" cap="none">
                          <a:solidFill>
                            <a:srgbClr val="FFFFFF"/>
                          </a:solidFill>
                          <a:latin typeface="Trebuchet MS"/>
                          <a:ea typeface="Trebuchet MS"/>
                          <a:cs typeface="Trebuchet MS"/>
                          <a:sym typeface="Trebuchet MS"/>
                        </a:rPr>
                        <a:t>Curriculum</a:t>
                      </a:r>
                      <a:endParaRPr sz="1700" b="1" u="none" strike="noStrike" cap="none">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055250">
                <a:tc>
                  <a:txBody>
                    <a:bodyPr/>
                    <a:lstStyle/>
                    <a:p>
                      <a:pPr marL="0" marR="0" lvl="0" indent="0" algn="l" rtl="0">
                        <a:lnSpc>
                          <a:spcPct val="115000"/>
                        </a:lnSpc>
                        <a:spcBef>
                          <a:spcPts val="0"/>
                        </a:spcBef>
                        <a:spcAft>
                          <a:spcPts val="0"/>
                        </a:spcAft>
                        <a:buClr>
                          <a:srgbClr val="000000"/>
                        </a:buClr>
                        <a:buSzPts val="1100"/>
                        <a:buFont typeface="Arial"/>
                        <a:buNone/>
                      </a:pPr>
                      <a:r>
                        <a:rPr lang="en" sz="1400" u="none" strike="noStrike" cap="none">
                          <a:solidFill>
                            <a:schemeClr val="dk1"/>
                          </a:solidFill>
                          <a:latin typeface="Trebuchet MS"/>
                          <a:ea typeface="Trebuchet MS"/>
                          <a:cs typeface="Trebuchet MS"/>
                          <a:sym typeface="Trebuchet MS"/>
                        </a:rPr>
                        <a:t>Measure teacher-child interactions and instruction in a developmentally-appropriate way using the</a:t>
                      </a:r>
                      <a:r>
                        <a:rPr lang="en" sz="1400" u="none" strike="noStrike" cap="none">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strike="noStrike" cap="none">
                          <a:latin typeface="Trebuchet MS"/>
                          <a:ea typeface="Trebuchet MS"/>
                          <a:cs typeface="Trebuchet MS"/>
                          <a:sym typeface="Trebuchet MS"/>
                        </a:rPr>
                        <a:t>Classroom Assessment Scoring System (CLASS)</a:t>
                      </a:r>
                      <a:r>
                        <a:rPr lang="en" sz="1400" u="none" strike="noStrike" cap="none">
                          <a:solidFill>
                            <a:schemeClr val="accent2"/>
                          </a:solidFill>
                          <a:latin typeface="Trebuchet MS"/>
                          <a:ea typeface="Trebuchet MS"/>
                          <a:cs typeface="Trebuchet MS"/>
                          <a:sym typeface="Trebuchet MS"/>
                        </a:rPr>
                        <a:t> </a:t>
                      </a:r>
                      <a:r>
                        <a:rPr lang="en" sz="1400" u="none" strike="noStrike" cap="none">
                          <a:solidFill>
                            <a:schemeClr val="dk1"/>
                          </a:solidFill>
                          <a:latin typeface="Trebuchet MS"/>
                          <a:ea typeface="Trebuchet MS"/>
                          <a:cs typeface="Trebuchet MS"/>
                          <a:sym typeface="Trebuchet MS"/>
                        </a:rPr>
                        <a:t> </a:t>
                      </a:r>
                      <a:endParaRPr sz="1400"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1"/>
                          </a:solidFill>
                          <a:latin typeface="Trebuchet MS"/>
                          <a:ea typeface="Trebuchet MS"/>
                          <a:cs typeface="Trebuchet MS"/>
                          <a:sym typeface="Trebuchet MS"/>
                        </a:rPr>
                        <a:t>Measure the </a:t>
                      </a:r>
                      <a:r>
                        <a:rPr lang="en" sz="1400" u="none"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use of </a:t>
                      </a:r>
                      <a:r>
                        <a:rPr lang="en" sz="1400" strike="noStrike" cap="none">
                          <a:solidFill>
                            <a:schemeClr val="dk1"/>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approved curricula</a:t>
                      </a:r>
                      <a:r>
                        <a:rPr lang="en" sz="1400" u="none" strike="noStrike" cap="none">
                          <a:solidFill>
                            <a:schemeClr val="dk1"/>
                          </a:solidFill>
                          <a:latin typeface="Trebuchet MS"/>
                          <a:ea typeface="Trebuchet MS"/>
                          <a:cs typeface="Trebuchet MS"/>
                          <a:sym typeface="Trebuchet MS"/>
                        </a:rPr>
                        <a:t> that are aligned with </a:t>
                      </a:r>
                      <a:r>
                        <a:rPr lang="en" sz="1400" strike="noStrike" cap="none">
                          <a:solidFill>
                            <a:schemeClr val="dk1"/>
                          </a:solidFill>
                          <a:latin typeface="Trebuchet MS"/>
                          <a:ea typeface="Trebuchet MS"/>
                          <a:cs typeface="Trebuchet MS"/>
                          <a:sym typeface="Trebuchet MS"/>
                        </a:rPr>
                        <a:t>Virginia’s Early Learning and Development Standards </a:t>
                      </a:r>
                      <a:endParaRPr sz="1400" u="none" strike="noStrike" cap="none">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828875">
                <a:tc gridSpan="2">
                  <a:txBody>
                    <a:bodyPr/>
                    <a:lstStyle/>
                    <a:p>
                      <a:pPr marL="0" marR="0" lvl="0" indent="0" algn="l" rtl="0">
                        <a:lnSpc>
                          <a:spcPct val="115000"/>
                        </a:lnSpc>
                        <a:spcBef>
                          <a:spcPts val="0"/>
                        </a:spcBef>
                        <a:spcAft>
                          <a:spcPts val="0"/>
                        </a:spcAft>
                        <a:buClr>
                          <a:schemeClr val="dk1"/>
                        </a:buClr>
                        <a:buSzPts val="1100"/>
                        <a:buFont typeface="Arial"/>
                        <a:buNone/>
                      </a:pPr>
                      <a:r>
                        <a:rPr lang="en" sz="1400" u="none" strike="noStrike" cap="none">
                          <a:solidFill>
                            <a:srgbClr val="FFFFFF"/>
                          </a:solidFill>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u="none" strike="noStrike" cap="none">
                          <a:solidFill>
                            <a:srgbClr val="FFFFFF"/>
                          </a:solidFill>
                          <a:latin typeface="Trebuchet MS"/>
                          <a:ea typeface="Trebuchet MS"/>
                          <a:cs typeface="Trebuchet MS"/>
                          <a:sym typeface="Trebuchet MS"/>
                        </a:rPr>
                        <a:t> resulting in improved school readiness. </a:t>
                      </a:r>
                      <a:endParaRPr sz="1400" b="1" u="none" strike="noStrike" cap="none">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516" name="Google Shape;516;g15abf70fae8_0_106"/>
          <p:cNvSpPr txBox="1"/>
          <p:nvPr/>
        </p:nvSpPr>
        <p:spPr>
          <a:xfrm>
            <a:off x="725875" y="4398300"/>
            <a:ext cx="67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Trebuchet MS"/>
                <a:ea typeface="Trebuchet MS"/>
                <a:cs typeface="Trebuchet MS"/>
                <a:sym typeface="Trebuchet MS"/>
              </a:rPr>
              <a:t>Details can be found on the </a:t>
            </a:r>
            <a:r>
              <a:rPr lang="en" sz="1200" u="sng">
                <a:solidFill>
                  <a:schemeClr val="accent2"/>
                </a:solidFill>
                <a:latin typeface="Trebuchet MS"/>
                <a:ea typeface="Trebuchet MS"/>
                <a:cs typeface="Trebuchet MS"/>
                <a:sym typeface="Trebuchet M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Quality Measurement and Improvement (VQB5)</a:t>
            </a:r>
            <a:r>
              <a:rPr lang="en" sz="1200">
                <a:latin typeface="Trebuchet MS"/>
                <a:ea typeface="Trebuchet MS"/>
                <a:cs typeface="Trebuchet MS"/>
                <a:sym typeface="Trebuchet MS"/>
              </a:rPr>
              <a:t> website</a:t>
            </a:r>
            <a:endParaRPr sz="12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5aab922d1d_0_354"/>
          <p:cNvSpPr txBox="1">
            <a:spLocks noGrp="1"/>
          </p:cNvSpPr>
          <p:nvPr>
            <p:ph type="title"/>
          </p:nvPr>
        </p:nvSpPr>
        <p:spPr>
          <a:xfrm>
            <a:off x="628650" y="39818"/>
            <a:ext cx="7886700" cy="9945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Continuous Quality Improvement</a:t>
            </a:r>
            <a:endParaRPr sz="3000">
              <a:solidFill>
                <a:srgbClr val="C22536"/>
              </a:solidFill>
            </a:endParaRPr>
          </a:p>
        </p:txBody>
      </p:sp>
      <p:grpSp>
        <p:nvGrpSpPr>
          <p:cNvPr id="522" name="Google Shape;522;g15aab922d1d_0_354"/>
          <p:cNvGrpSpPr/>
          <p:nvPr/>
        </p:nvGrpSpPr>
        <p:grpSpPr>
          <a:xfrm>
            <a:off x="2379340" y="1033367"/>
            <a:ext cx="4466554" cy="3890573"/>
            <a:chOff x="2820225" y="891450"/>
            <a:chExt cx="3175200" cy="3175200"/>
          </a:xfrm>
        </p:grpSpPr>
        <p:sp>
          <p:nvSpPr>
            <p:cNvPr id="523" name="Google Shape;523;g15aab922d1d_0_354"/>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g15aab922d1d_0_354"/>
            <p:cNvSpPr/>
            <p:nvPr/>
          </p:nvSpPr>
          <p:spPr>
            <a:xfrm rot="10800000">
              <a:off x="3175023" y="1179900"/>
              <a:ext cx="450600" cy="450600"/>
            </a:xfrm>
            <a:prstGeom prst="rtTriangl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g15aab922d1d_0_354"/>
          <p:cNvSpPr txBox="1"/>
          <p:nvPr/>
        </p:nvSpPr>
        <p:spPr>
          <a:xfrm>
            <a:off x="4085750" y="998500"/>
            <a:ext cx="2674800" cy="8004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PREPARE</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understand what is being measured and why</a:t>
            </a:r>
            <a:endParaRPr sz="1200">
              <a:solidFill>
                <a:srgbClr val="FFFFFF"/>
              </a:solidFill>
              <a:latin typeface="Trebuchet MS"/>
              <a:ea typeface="Trebuchet MS"/>
              <a:cs typeface="Trebuchet MS"/>
              <a:sym typeface="Trebuchet MS"/>
            </a:endParaRPr>
          </a:p>
        </p:txBody>
      </p:sp>
      <p:sp>
        <p:nvSpPr>
          <p:cNvPr id="526" name="Google Shape;526;g15aab922d1d_0_354"/>
          <p:cNvSpPr txBox="1"/>
          <p:nvPr/>
        </p:nvSpPr>
        <p:spPr>
          <a:xfrm>
            <a:off x="777051" y="351305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SUPPORT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receive professional development that addresses their unique classrooms</a:t>
            </a:r>
            <a:endParaRPr sz="1200">
              <a:solidFill>
                <a:srgbClr val="FFFFFF"/>
              </a:solidFill>
              <a:latin typeface="Trebuchet MS"/>
              <a:ea typeface="Trebuchet MS"/>
              <a:cs typeface="Trebuchet MS"/>
              <a:sym typeface="Trebuchet MS"/>
            </a:endParaRPr>
          </a:p>
        </p:txBody>
      </p:sp>
      <p:sp>
        <p:nvSpPr>
          <p:cNvPr id="527" name="Google Shape;527;g15aab922d1d_0_354"/>
          <p:cNvSpPr txBox="1"/>
          <p:nvPr/>
        </p:nvSpPr>
        <p:spPr>
          <a:xfrm>
            <a:off x="4728800" y="3573200"/>
            <a:ext cx="2995800" cy="11697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GIVE FEEDBACK</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provide educators with individualized feedback on their classroom’s strengths and opportunities for growth</a:t>
            </a:r>
            <a:endParaRPr sz="1200">
              <a:solidFill>
                <a:srgbClr val="FFFFFF"/>
              </a:solidFill>
              <a:latin typeface="Trebuchet MS"/>
              <a:ea typeface="Trebuchet MS"/>
              <a:cs typeface="Trebuchet MS"/>
              <a:sym typeface="Trebuchet MS"/>
            </a:endParaRPr>
          </a:p>
        </p:txBody>
      </p:sp>
      <p:sp>
        <p:nvSpPr>
          <p:cNvPr id="528" name="Google Shape;528;g15aab922d1d_0_354"/>
          <p:cNvSpPr txBox="1"/>
          <p:nvPr/>
        </p:nvSpPr>
        <p:spPr>
          <a:xfrm>
            <a:off x="688450" y="2046900"/>
            <a:ext cx="3395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RECOGNIZE, REFLECT AND ADJUST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use data to recognize growth, reflect on what works and make adjustments to address challenges and gaps</a:t>
            </a:r>
            <a:endParaRPr sz="1200">
              <a:solidFill>
                <a:srgbClr val="FFFFFF"/>
              </a:solidFill>
              <a:latin typeface="Trebuchet MS"/>
              <a:ea typeface="Trebuchet MS"/>
              <a:cs typeface="Trebuchet MS"/>
              <a:sym typeface="Trebuchet MS"/>
            </a:endParaRPr>
          </a:p>
        </p:txBody>
      </p:sp>
      <p:sp>
        <p:nvSpPr>
          <p:cNvPr id="529" name="Google Shape;529;g15aab922d1d_0_354"/>
          <p:cNvSpPr txBox="1"/>
          <p:nvPr/>
        </p:nvSpPr>
        <p:spPr>
          <a:xfrm>
            <a:off x="5275000" y="2112988"/>
            <a:ext cx="3207900" cy="11697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MEASURE AND IMPROVE</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All infant, toddler and preschool classrooms are observed and consistent information is collected to understand the experience of all children</a:t>
            </a:r>
            <a:endParaRPr sz="1200">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1559653056d_6_6"/>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Using VQB5 Data to Target </a:t>
            </a:r>
            <a:r>
              <a:rPr lang="en"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Support </a:t>
            </a:r>
            <a:endParaRPr sz="3000"/>
          </a:p>
        </p:txBody>
      </p:sp>
      <p:sp>
        <p:nvSpPr>
          <p:cNvPr id="535" name="Google Shape;535;g1559653056d_6_6"/>
          <p:cNvSpPr txBox="1">
            <a:spLocks noGrp="1"/>
          </p:cNvSpPr>
          <p:nvPr>
            <p:ph type="body" idx="1"/>
          </p:nvPr>
        </p:nvSpPr>
        <p:spPr>
          <a:xfrm>
            <a:off x="628650" y="1192344"/>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800">
                <a:solidFill>
                  <a:srgbClr val="000000"/>
                </a:solidFill>
              </a:rPr>
              <a:t>Here are ways that VDOE and partners are prioritizing programs for improvement supports based on their unique needs:</a:t>
            </a:r>
            <a:endParaRPr sz="2200"/>
          </a:p>
          <a:p>
            <a:pPr marL="457200" lvl="0" indent="-298450" algn="l" rtl="0">
              <a:spcBef>
                <a:spcPts val="800"/>
              </a:spcBef>
              <a:spcAft>
                <a:spcPts val="0"/>
              </a:spcAft>
              <a:buSzPts val="1100"/>
              <a:buChar char="●"/>
            </a:pPr>
            <a:r>
              <a:rPr lang="en" sz="1800"/>
              <a:t>Ready Regions are using regional data to collaborate with existing improvement partners to ensure there are professional development options available to VQB5 programs.</a:t>
            </a:r>
            <a:endParaRPr sz="1800"/>
          </a:p>
          <a:p>
            <a:pPr marL="457200" lvl="0" indent="-298450" algn="l" rtl="0">
              <a:spcBef>
                <a:spcPts val="1000"/>
              </a:spcBef>
              <a:spcAft>
                <a:spcPts val="0"/>
              </a:spcAft>
              <a:buSzPts val="1100"/>
              <a:buChar char="●"/>
            </a:pPr>
            <a:r>
              <a:rPr lang="en" sz="1800"/>
              <a:t>Classrooms with lower scores on CLASS observations are being prioritized for coaching supports.</a:t>
            </a:r>
            <a:endParaRPr sz="1800"/>
          </a:p>
          <a:p>
            <a:pPr marL="457200" lvl="0" indent="-298450" algn="l" rtl="0">
              <a:spcBef>
                <a:spcPts val="1000"/>
              </a:spcBef>
              <a:spcAft>
                <a:spcPts val="0"/>
              </a:spcAft>
              <a:buSzPts val="1100"/>
              <a:buChar char="●"/>
            </a:pPr>
            <a:r>
              <a:rPr lang="en" sz="1800"/>
              <a:t>Sites who are not yet using an approved curriculum are prioritized for STREAMin3 enrollment and coaching.</a:t>
            </a:r>
            <a:endParaRPr sz="1800"/>
          </a:p>
          <a:p>
            <a:pPr marL="457200" lvl="0" indent="-298450" algn="l" rtl="0">
              <a:spcBef>
                <a:spcPts val="1000"/>
              </a:spcBef>
              <a:spcAft>
                <a:spcPts val="1000"/>
              </a:spcAft>
              <a:buSzPts val="1100"/>
              <a:buChar char="●"/>
            </a:pPr>
            <a:r>
              <a:rPr lang="en" sz="1800"/>
              <a:t>Improvement partners are prioritizing VQB5 sites for trainings and technical assistance on CLASS and curriculum. </a:t>
            </a:r>
            <a:endParaRPr sz="1800"/>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6215</Words>
  <Application>Microsoft Office PowerPoint</Application>
  <PresentationFormat>On-screen Show (16:9)</PresentationFormat>
  <Paragraphs>852</Paragraphs>
  <Slides>66</Slides>
  <Notes>66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Proxima Nova</vt:lpstr>
      <vt:lpstr>Trebuchet MS</vt:lpstr>
      <vt:lpstr>Noto Sans Symbols</vt:lpstr>
      <vt:lpstr>Helvetica Neue</vt:lpstr>
      <vt:lpstr>Josefin Sans</vt:lpstr>
      <vt:lpstr>Roboto</vt:lpstr>
      <vt:lpstr>Calibri</vt:lpstr>
      <vt:lpstr>Office Theme</vt:lpstr>
      <vt:lpstr>Office Theme</vt:lpstr>
      <vt:lpstr>Office Theme</vt:lpstr>
      <vt:lpstr>Virginia’s Early Childhood Advisory Committee (ECAC)</vt:lpstr>
      <vt:lpstr>Agenda</vt:lpstr>
      <vt:lpstr> Update on VQB5 Practice Years</vt:lpstr>
      <vt:lpstr>VQB5: Unified Measurement and Improvement </vt:lpstr>
      <vt:lpstr>Unified Measurement and Improvement</vt:lpstr>
      <vt:lpstr>VQB5 Timeline</vt:lpstr>
      <vt:lpstr>Measuring Quality</vt:lpstr>
      <vt:lpstr>Continuous Quality Improvement</vt:lpstr>
      <vt:lpstr>Using VQB5 Data to Target Support </vt:lpstr>
      <vt:lpstr>VQB5 Practice Year 1 Summary</vt:lpstr>
      <vt:lpstr>Practice Year 1 Participation (2021-2022)</vt:lpstr>
      <vt:lpstr>Practice Year 1: Percent of Sites Receiving a Complete Rating</vt:lpstr>
      <vt:lpstr>Practice Year 1: CLASS Observations from Fall to Spring</vt:lpstr>
      <vt:lpstr>Practice Year 1: Number of CLASS Observations from Fall to Spring by Age</vt:lpstr>
      <vt:lpstr>Overall Practice Year 1 VQB5 Ratings</vt:lpstr>
      <vt:lpstr>Next Steps: Sharing Practice Year 1 Results</vt:lpstr>
      <vt:lpstr>VQB5 Practice Year 2</vt:lpstr>
      <vt:lpstr>VQB5 Practice Year 2 (2022-2023)</vt:lpstr>
      <vt:lpstr>Practice Year 2 Enhancements </vt:lpstr>
      <vt:lpstr>VQB5 Activities Timeline (2022-2023) </vt:lpstr>
      <vt:lpstr>Update on Licensing Regulations</vt:lpstr>
      <vt:lpstr>Status of Pending Regulatory Action</vt:lpstr>
      <vt:lpstr>Next Steps</vt:lpstr>
      <vt:lpstr>Health and Safety Regulation Workgroup Update</vt:lpstr>
      <vt:lpstr>Update on Improvements to the Child Care Subsidy Program</vt:lpstr>
      <vt:lpstr>Overview</vt:lpstr>
      <vt:lpstr>Virginia is Serving More Children and Families in the Child Care Subsidy Program than Ever</vt:lpstr>
      <vt:lpstr>Update on Child Care Funding Efforts</vt:lpstr>
      <vt:lpstr>Reminder: Key Principles </vt:lpstr>
      <vt:lpstr>Virginia’s Cost Estimation Model</vt:lpstr>
      <vt:lpstr>Funding Providers to Meet VQB5 Expectations</vt:lpstr>
      <vt:lpstr>Key Assumptions in VDOE’s Model</vt:lpstr>
      <vt:lpstr>Payment Rate Structure (Effective Oct. 1)</vt:lpstr>
      <vt:lpstr>Local Impacts: Centers</vt:lpstr>
      <vt:lpstr>Local Impacts: Family Day Homes (August update)</vt:lpstr>
      <vt:lpstr>What Does the Change in Payment Rates Mean…</vt:lpstr>
      <vt:lpstr>Revisions to Parent Copayment Scale</vt:lpstr>
      <vt:lpstr>Federal Requirements for Family Copayments</vt:lpstr>
      <vt:lpstr>Priorities for Virginia’s Copayment Scale</vt:lpstr>
      <vt:lpstr>New Copayment Structure</vt:lpstr>
      <vt:lpstr>New Copayment Scale </vt:lpstr>
      <vt:lpstr>Example: Impact on Families</vt:lpstr>
      <vt:lpstr>What Does the Change in Copayments Mean…</vt:lpstr>
      <vt:lpstr>Other Changes to Child Care Subsidy</vt:lpstr>
      <vt:lpstr>What’s Next?</vt:lpstr>
      <vt:lpstr>Timeline for Implementation</vt:lpstr>
      <vt:lpstr> Update on Preschool Development Grant Birth-Five Opportunity </vt:lpstr>
      <vt:lpstr>New Grant Opportunity for Virginia </vt:lpstr>
      <vt:lpstr> Update on Virginia Child Care Provider Survey Opportunity</vt:lpstr>
      <vt:lpstr>Provider Survey is Open through October 7th</vt:lpstr>
      <vt:lpstr>Appendices</vt:lpstr>
      <vt:lpstr>Appendix A: VQB5 Practice Years</vt:lpstr>
      <vt:lpstr>A1: VQB5 Ready Regions Coordination </vt:lpstr>
      <vt:lpstr>A2: VQB5 Practice Year Ratings</vt:lpstr>
      <vt:lpstr>A3: PY1 Results - Sample Complete Rating</vt:lpstr>
      <vt:lpstr>Appendix C: Background on Family Copayments in the Child Care Subsidy Program</vt:lpstr>
      <vt:lpstr>C1. Child Care Subsidy Copayments and Rates </vt:lpstr>
      <vt:lpstr>C2. How are Family Copayments Set?</vt:lpstr>
      <vt:lpstr>C3. Current Copayment Rates Limit Access</vt:lpstr>
      <vt:lpstr>Appendix D: Background on Maximum Reimbursement Rates in the Child Care Subsidy Program</vt:lpstr>
      <vt:lpstr>D1. How do States Determine Maximum Reimbursement Rates?</vt:lpstr>
      <vt:lpstr>D2: Regional Daily Rates (Centers)*</vt:lpstr>
      <vt:lpstr>D3: Regional Daily Rates (Licensed FDH)*</vt:lpstr>
      <vt:lpstr>D4: Regional Daily Rates (Unlicensed FDH)*</vt:lpstr>
      <vt:lpstr>D5: Notes Regarding Payment Rates</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Ullrich, Rebecca (DOE)</dc:creator>
  <cp:lastModifiedBy>Alieyyah Lewis</cp:lastModifiedBy>
  <cp:revision>1</cp:revision>
  <dcterms:modified xsi:type="dcterms:W3CDTF">2022-10-03T17:32:05Z</dcterms:modified>
</cp:coreProperties>
</file>