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5143500" cx="9144000"/>
  <p:notesSz cx="6858000" cy="9144000"/>
  <p:embeddedFontLst>
    <p:embeddedFont>
      <p:font typeface="Proxima Nova"/>
      <p:regular r:id="rId82"/>
      <p:bold r:id="rId83"/>
      <p:italic r:id="rId84"/>
      <p:boldItalic r:id="rId85"/>
    </p:embeddedFont>
    <p:embeddedFont>
      <p:font typeface="Roboto"/>
      <p:regular r:id="rId86"/>
      <p:bold r:id="rId87"/>
      <p:italic r:id="rId88"/>
      <p:boldItalic r:id="rId89"/>
    </p:embeddedFont>
    <p:embeddedFont>
      <p:font typeface="Helvetica Neue"/>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guide id="2" pos="2880">
          <p15:clr>
            <a:srgbClr val="A4A3A4"/>
          </p15:clr>
        </p15:guide>
      </p15:sldGuideLst>
    </p:ext>
    <p:ext uri="http://customooxmlschemas.google.com/">
      <go:slidesCustomData xmlns:go="http://customooxmlschemas.google.com/" r:id="rId94" roundtripDataSignature="AMtx7mi1nmMamu18jIYF+48KLjo036wb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E73A43-6339-48D8-BC70-2CC6585D5ED7}">
  <a:tblStyle styleId="{FEE73A43-6339-48D8-BC70-2CC6585D5ED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F8AE0F5-03B9-48D0-8CF7-6855371CBE2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11A7F23-887D-4DC6-9B42-281D80AD3127}"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ProximaNova-italic.fntdata"/><Relationship Id="rId83" Type="http://schemas.openxmlformats.org/officeDocument/2006/relationships/font" Target="fonts/ProximaNova-bold.fntdata"/><Relationship Id="rId42" Type="http://schemas.openxmlformats.org/officeDocument/2006/relationships/slide" Target="slides/slide36.xml"/><Relationship Id="rId86" Type="http://schemas.openxmlformats.org/officeDocument/2006/relationships/font" Target="fonts/Roboto-regular.fntdata"/><Relationship Id="rId41" Type="http://schemas.openxmlformats.org/officeDocument/2006/relationships/slide" Target="slides/slide35.xml"/><Relationship Id="rId85" Type="http://schemas.openxmlformats.org/officeDocument/2006/relationships/font" Target="fonts/ProximaNova-boldItalic.fntdata"/><Relationship Id="rId44" Type="http://schemas.openxmlformats.org/officeDocument/2006/relationships/slide" Target="slides/slide38.xml"/><Relationship Id="rId88" Type="http://schemas.openxmlformats.org/officeDocument/2006/relationships/font" Target="fonts/Roboto-italic.fntdata"/><Relationship Id="rId43" Type="http://schemas.openxmlformats.org/officeDocument/2006/relationships/slide" Target="slides/slide37.xml"/><Relationship Id="rId87" Type="http://schemas.openxmlformats.org/officeDocument/2006/relationships/font" Target="fonts/Roboto-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Roboto-boldItalic.fntdata"/><Relationship Id="rId80" Type="http://schemas.openxmlformats.org/officeDocument/2006/relationships/slide" Target="slides/slide74.xml"/><Relationship Id="rId82" Type="http://schemas.openxmlformats.org/officeDocument/2006/relationships/font" Target="fonts/ProximaNova-regular.fntdata"/><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94" Type="http://customschemas.google.com/relationships/presentationmetadata" Target="metadata"/><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HelveticaNeue-bold.fntdata"/><Relationship Id="rId90" Type="http://schemas.openxmlformats.org/officeDocument/2006/relationships/font" Target="fonts/HelveticaNeue-regular.fntdata"/><Relationship Id="rId93" Type="http://schemas.openxmlformats.org/officeDocument/2006/relationships/font" Target="fonts/HelveticaNeue-boldItalic.fntdata"/><Relationship Id="rId92" Type="http://schemas.openxmlformats.org/officeDocument/2006/relationships/font" Target="fonts/HelveticaNeue-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Kv6-wbJvi601XKuTvpjZEtvduGJz4o1k/edit#slide=id.p1" TargetMode="External"/><Relationship Id="rId3" Type="http://schemas.openxmlformats.org/officeDocument/2006/relationships/hyperlink" Target="https://p1pe.doe.virginia.gov/buildatable/fallmembership"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scce.berkeley.edu/workforce-index-2020/states/virginia/" TargetMode="External"/><Relationship Id="rId3" Type="http://schemas.openxmlformats.org/officeDocument/2006/relationships/hyperlink" Target="https://drive.google.com/file/d/1TUlsKYpJFkftAnuUXykfje67ThIdaPEK/view" TargetMode="External"/><Relationship Id="rId4" Type="http://schemas.openxmlformats.org/officeDocument/2006/relationships/hyperlink" Target="https://www.the74million.org/article/about-1-in-3-child-care-workers-are-going-hungry/"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elfsightcdn.com/022b8cb9-839c-4bc2-992e-cefccb8e877e/6de6fd54-e921-4c88-a452-ad7cabccc362.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40093cb7c_0_3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28" name="Google Shape;228;g1340093cb7c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40093cb7c_0_2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1340093cb7c_0_26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32cfc6ead2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132cfc6ead2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340093cb7c_0_1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1340093cb7c_0_17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340093cb7c_0_1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1340093cb7c_0_17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40093cb7c_0_1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340093cb7c_0_17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Voice over what it means to be a market failure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1050">
                <a:solidFill>
                  <a:srgbClr val="333333"/>
                </a:solidFill>
                <a:highlight>
                  <a:srgbClr val="F1F3F4"/>
                </a:highlight>
                <a:latin typeface="Roboto"/>
                <a:ea typeface="Roboto"/>
                <a:cs typeface="Roboto"/>
                <a:sym typeface="Roboto"/>
              </a:rPr>
              <a:t>Love this quote -- think it succinctly summarizes this market failure for me “The market failure is that we count on parents to pay for the bulk of the cost of child care, yet to provide good-quality care costs far more than many parents can afford” -  Gina Adams, Urban Institute.</a:t>
            </a:r>
            <a:endParaRPr sz="1050">
              <a:solidFill>
                <a:srgbClr val="333333"/>
              </a:solidFill>
              <a:highlight>
                <a:srgbClr val="F1F3F4"/>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340093cb7c_0_2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1340093cb7c_0_28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40093cb7c_0_1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1340093cb7c_0_17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400"/>
              <a:buFont typeface="Arial"/>
              <a:buNone/>
            </a:pPr>
            <a:r>
              <a:rPr lang="en" sz="1200">
                <a:solidFill>
                  <a:srgbClr val="C12436"/>
                </a:solidFill>
                <a:latin typeface="Trebuchet MS"/>
                <a:ea typeface="Trebuchet MS"/>
                <a:cs typeface="Trebuchet MS"/>
                <a:sym typeface="Trebuchet MS"/>
              </a:rPr>
              <a:t>Due to the broken nature of the child care market, where the consumers— parents—are not able to pay for the actual cost of the service they are purchasing, using a market rate-setting approach that relies on the tuition these consumers can pay presents an inherently inaccurate relationship between rates and cost of the service</a:t>
            </a:r>
            <a:endParaRPr sz="1200">
              <a:solidFill>
                <a:srgbClr val="C12436"/>
              </a:solidFill>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rPr lang="en"/>
              <a:t>Historically, payment rates for community-based child care programs receiving public funding have been based on market rates, or the prices providers charge in a given locality. </a:t>
            </a:r>
            <a:endParaRPr/>
          </a:p>
          <a:p>
            <a:pPr indent="0" lvl="0" marL="0" rtl="0" algn="l">
              <a:lnSpc>
                <a:spcPct val="100000"/>
              </a:lnSpc>
              <a:spcBef>
                <a:spcPts val="0"/>
              </a:spcBef>
              <a:spcAft>
                <a:spcPts val="0"/>
              </a:spcAft>
              <a:buSzPts val="1100"/>
              <a:buNone/>
            </a:pPr>
            <a:r>
              <a:rPr lang="en"/>
              <a:t>Advocates and policymakers increasingly recognize that market rates do not reflect true costs and cannot reliably be used to set per-child payment rates in public programs.</a:t>
            </a:r>
            <a:endParaRPr/>
          </a:p>
          <a:p>
            <a:pPr indent="0" lvl="0" marL="0" rtl="0" algn="l">
              <a:lnSpc>
                <a:spcPct val="100000"/>
              </a:lnSpc>
              <a:spcBef>
                <a:spcPts val="0"/>
              </a:spcBef>
              <a:spcAft>
                <a:spcPts val="0"/>
              </a:spcAft>
              <a:buSzPts val="1100"/>
              <a:buNone/>
            </a:pPr>
            <a:r>
              <a:rPr lang="en"/>
              <a:t>The prices programs charge are primarily influenced by what parents can pay. </a:t>
            </a:r>
            <a:endParaRPr/>
          </a:p>
          <a:p>
            <a:pPr indent="0" lvl="0" marL="0" rtl="0" algn="l">
              <a:lnSpc>
                <a:spcPct val="100000"/>
              </a:lnSpc>
              <a:spcBef>
                <a:spcPts val="0"/>
              </a:spcBef>
              <a:spcAft>
                <a:spcPts val="0"/>
              </a:spcAft>
              <a:buSzPts val="1100"/>
              <a:buNone/>
            </a:pPr>
            <a:r>
              <a:rPr lang="en"/>
              <a:t>The market often does not fully reveal how other sources of revenue that offset operating costs and how the balance of age groups affects prices.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40093cb7c_0_1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1340093cb7c_0_17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340093cb7c_0_17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1340093cb7c_0_17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Kris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40093cb7c_0_1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1340093cb7c_0_17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Whenever possible, the framework for setting per-child payment rates and parent cost-sharing obligations should be consistent across the public-private system.</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40093cb7c_0_1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1340093cb7c_0_17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Data sources: </a:t>
            </a:r>
            <a:r>
              <a:rPr lang="en" u="sng">
                <a:solidFill>
                  <a:schemeClr val="hlink"/>
                </a:solidFill>
                <a:hlinkClick r:id="rId2"/>
              </a:rPr>
              <a:t>https://docs.google.com/presentation/d/1Kv6-wbJvi601XKuTvpjZEtvduGJz4o1k/edit#slide=id.p1</a:t>
            </a:r>
            <a:r>
              <a:rPr lang="en">
                <a:solidFill>
                  <a:schemeClr val="dk1"/>
                </a:solidFill>
              </a:rPr>
              <a:t> and “DRAFT_Early Childhood Biennial Budget Proposals_5.9.22 FOR GOV” (slides 5 and 12)</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Notes:</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VPI: </a:t>
            </a:r>
            <a:r>
              <a:rPr lang="en"/>
              <a:t>VPI set rate is $7,655 per-child or $7.73. </a:t>
            </a:r>
            <a:r>
              <a:rPr lang="en">
                <a:solidFill>
                  <a:schemeClr val="dk1"/>
                </a:solidFill>
              </a:rPr>
              <a:t>State contribution for VPI is $4,899 ($4.95 per hour); </a:t>
            </a:r>
            <a:r>
              <a:rPr lang="en"/>
              <a:t>the difference ($2,756 per-child) is paid by local match.</a:t>
            </a:r>
            <a:endParaRPr/>
          </a:p>
          <a:p>
            <a:pPr indent="-298450" lvl="0" marL="457200" rtl="0" algn="l">
              <a:lnSpc>
                <a:spcPct val="100000"/>
              </a:lnSpc>
              <a:spcBef>
                <a:spcPts val="0"/>
              </a:spcBef>
              <a:spcAft>
                <a:spcPts val="0"/>
              </a:spcAft>
              <a:buSzPts val="1100"/>
              <a:buChar char="●"/>
            </a:pPr>
            <a:r>
              <a:rPr lang="en"/>
              <a:t>K-12 enrollment this from </a:t>
            </a:r>
            <a:r>
              <a:rPr lang="en" u="sng">
                <a:solidFill>
                  <a:schemeClr val="hlink"/>
                </a:solidFill>
                <a:hlinkClick r:id="rId3"/>
              </a:rPr>
              <a:t>https://p1pe.doe.virginia.gov/buildatable/fallmembership</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340093cb7c_0_1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1340093cb7c_0_17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340093cb7c_0_1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1340093cb7c_0_18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greatest determinant of program quality is the teacher—specifically, the quality of their interactions with children.</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High-quality programs provide higher teacher compensation</a:t>
            </a:r>
            <a:endParaRPr>
              <a:solidFill>
                <a:schemeClr val="dk1"/>
              </a:solidFill>
            </a:endParaRPr>
          </a:p>
          <a:p>
            <a:pPr indent="0" lvl="0" marL="0" rtl="0" algn="l">
              <a:lnSpc>
                <a:spcPct val="115000"/>
              </a:lnSpc>
              <a:spcBef>
                <a:spcPts val="1200"/>
              </a:spcBef>
              <a:spcAft>
                <a:spcPts val="0"/>
              </a:spcAft>
              <a:buSzPts val="1100"/>
              <a:buNone/>
            </a:pPr>
            <a:r>
              <a:rPr lang="en"/>
              <a:t>Children who experienced higher-quality classrooms showed gains in social and cognitive skills, including inhibitory control, working memory, and language and literacy skills. (Hamre, Hatfield, Pianta, &amp; Jamil, 2014)</a:t>
            </a:r>
            <a:endParaRPr/>
          </a:p>
          <a:p>
            <a:pPr indent="0" lvl="0" marL="0" rtl="0" algn="l">
              <a:lnSpc>
                <a:spcPct val="115000"/>
              </a:lnSpc>
              <a:spcBef>
                <a:spcPts val="1200"/>
              </a:spcBef>
              <a:spcAft>
                <a:spcPts val="0"/>
              </a:spcAft>
              <a:buSzPts val="1100"/>
              <a:buNone/>
            </a:pPr>
            <a:r>
              <a:rPr lang="en"/>
              <a:t>Responsive interactions with teachers provide young children a secure base from which to explore their environments.</a:t>
            </a:r>
            <a:endParaRPr/>
          </a:p>
          <a:p>
            <a:pPr indent="0" lvl="0" marL="0" rtl="0" algn="l">
              <a:lnSpc>
                <a:spcPct val="115000"/>
              </a:lnSpc>
              <a:spcBef>
                <a:spcPts val="1200"/>
              </a:spcBef>
              <a:spcAft>
                <a:spcPts val="0"/>
              </a:spcAft>
              <a:buSzPts val="1100"/>
              <a:buNone/>
            </a:pPr>
            <a:r>
              <a:rPr lang="en"/>
              <a:t>Scaffolded interactions with teachers help children master increasingly difficult tasks that extend their learning and development.</a:t>
            </a:r>
            <a:endParaRPr/>
          </a:p>
          <a:p>
            <a:pPr indent="0" lvl="0" marL="0" rtl="0" algn="l">
              <a:lnSpc>
                <a:spcPct val="115000"/>
              </a:lnSpc>
              <a:spcBef>
                <a:spcPts val="1200"/>
              </a:spcBef>
              <a:spcAft>
                <a:spcPts val="0"/>
              </a:spcAft>
              <a:buSzPts val="1100"/>
              <a:buNone/>
            </a:pPr>
            <a:r>
              <a:t/>
            </a:r>
            <a:endParaRPr/>
          </a:p>
          <a:p>
            <a:pPr indent="0" lvl="0" marL="0" rtl="0" algn="l">
              <a:lnSpc>
                <a:spcPct val="115000"/>
              </a:lnSpc>
              <a:spcBef>
                <a:spcPts val="1200"/>
              </a:spcBef>
              <a:spcAft>
                <a:spcPts val="120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340093cb7c_0_1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1340093cb7c_0_18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340093cb7c_0_2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340093cb7c_0_2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0F150D"/>
              </a:buClr>
              <a:buSzPts val="1200"/>
              <a:buFont typeface="Trebuchet MS"/>
              <a:buChar char="●"/>
            </a:pPr>
            <a:r>
              <a:rPr lang="en">
                <a:solidFill>
                  <a:schemeClr val="dk1"/>
                </a:solidFill>
              </a:rPr>
              <a:t>Stats in table: </a:t>
            </a:r>
            <a:r>
              <a:rPr lang="en" u="sng">
                <a:solidFill>
                  <a:schemeClr val="hlink"/>
                </a:solidFill>
                <a:hlinkClick r:id="rId2"/>
              </a:rPr>
              <a:t>https://cscce.berkeley.edu/workforce-index-2020/states/virginia/</a:t>
            </a:r>
            <a:r>
              <a:rPr lang="en">
                <a:solidFill>
                  <a:schemeClr val="dk1"/>
                </a:solidFill>
              </a:rPr>
              <a:t> (And first bullet, “Early educators pay a penalty for working with younger children…” stats come from Berkeley)  </a:t>
            </a:r>
            <a:r>
              <a:rPr lang="en" sz="1200">
                <a:solidFill>
                  <a:srgbClr val="0F150D"/>
                </a:solidFill>
                <a:latin typeface="Trebuchet MS"/>
                <a:ea typeface="Trebuchet MS"/>
                <a:cs typeface="Trebuchet MS"/>
                <a:sym typeface="Trebuchet MS"/>
              </a:rPr>
              <a:t>The poverty rate for early educators in Virginia is 16%, double the state average across workers (8%) and 7.9 times as high as for K-8 teachers (2.1 percent).**</a:t>
            </a:r>
            <a:endParaRPr sz="1200">
              <a:solidFill>
                <a:srgbClr val="0F150D"/>
              </a:solidFill>
              <a:latin typeface="Trebuchet MS"/>
              <a:ea typeface="Trebuchet MS"/>
              <a:cs typeface="Trebuchet MS"/>
              <a:sym typeface="Trebuchet MS"/>
            </a:endParaRPr>
          </a:p>
          <a:p>
            <a:pPr indent="-304800" lvl="0" marL="457200" rtl="0" algn="l">
              <a:spcBef>
                <a:spcPts val="0"/>
              </a:spcBef>
              <a:spcAft>
                <a:spcPts val="0"/>
              </a:spcAft>
              <a:buClr>
                <a:srgbClr val="0F150D"/>
              </a:buClr>
              <a:buSzPts val="1200"/>
              <a:buFont typeface="Trebuchet MS"/>
              <a:buChar char="●"/>
            </a:pPr>
            <a:r>
              <a:rPr lang="en" sz="1200">
                <a:solidFill>
                  <a:srgbClr val="0F150D"/>
                </a:solidFill>
                <a:latin typeface="Trebuchet MS"/>
                <a:ea typeface="Trebuchet MS"/>
                <a:cs typeface="Trebuchet MS"/>
                <a:sym typeface="Trebuchet MS"/>
              </a:rPr>
              <a:t>Second bullet: 40% of child care workers are experiencing some level of poverty. (</a:t>
            </a:r>
            <a:r>
              <a:rPr lang="en">
                <a:solidFill>
                  <a:schemeClr val="dk1"/>
                </a:solidFill>
              </a:rPr>
              <a:t>CECI White Paper Food Insecurity in ECE </a:t>
            </a:r>
            <a:r>
              <a:rPr lang="en" u="sng">
                <a:solidFill>
                  <a:schemeClr val="hlink"/>
                </a:solidFill>
                <a:hlinkClick r:id="rId3"/>
              </a:rPr>
              <a:t>https://drive.google.com/file/d/1TUlsKYpJFkftAnuUXykfje67ThIdaPEK/view</a:t>
            </a:r>
            <a:r>
              <a:rPr lang="en">
                <a:solidFill>
                  <a:schemeClr val="dk1"/>
                </a:solidFill>
              </a:rPr>
              <a:t>  Colin McGinnis, 2022</a:t>
            </a:r>
            <a:r>
              <a:rPr lang="en" sz="1200">
                <a:solidFill>
                  <a:srgbClr val="0F150D"/>
                </a:solidFill>
                <a:latin typeface="Trebuchet MS"/>
                <a:ea typeface="Trebuchet MS"/>
                <a:cs typeface="Trebuchet MS"/>
                <a:sym typeface="Trebuchet MS"/>
              </a:rPr>
              <a:t>)</a:t>
            </a:r>
            <a:endParaRPr sz="1200">
              <a:solidFill>
                <a:srgbClr val="0F150D"/>
              </a:solidFill>
              <a:latin typeface="Trebuchet MS"/>
              <a:ea typeface="Trebuchet MS"/>
              <a:cs typeface="Trebuchet MS"/>
              <a:sym typeface="Trebuchet MS"/>
            </a:endParaRPr>
          </a:p>
          <a:p>
            <a:pPr indent="-304800" lvl="0" marL="457200" rtl="0" algn="l">
              <a:lnSpc>
                <a:spcPct val="90000"/>
              </a:lnSpc>
              <a:spcBef>
                <a:spcPts val="0"/>
              </a:spcBef>
              <a:spcAft>
                <a:spcPts val="0"/>
              </a:spcAft>
              <a:buClr>
                <a:srgbClr val="0F150D"/>
              </a:buClr>
              <a:buSzPts val="1200"/>
              <a:buFont typeface="Trebuchet MS"/>
              <a:buChar char="●"/>
            </a:pPr>
            <a:r>
              <a:rPr lang="en" sz="1200">
                <a:solidFill>
                  <a:srgbClr val="0F150D"/>
                </a:solidFill>
                <a:latin typeface="Trebuchet MS"/>
                <a:ea typeface="Trebuchet MS"/>
                <a:cs typeface="Trebuchet MS"/>
                <a:sym typeface="Trebuchet MS"/>
              </a:rPr>
              <a:t>31% of child care workers experienced food insecurity last year. (</a:t>
            </a:r>
            <a:r>
              <a:rPr lang="en" u="sng">
                <a:solidFill>
                  <a:schemeClr val="hlink"/>
                </a:solidFill>
                <a:hlinkClick r:id="rId4"/>
              </a:rPr>
              <a:t>https://www.the74million.org/article/about-1-in-3-child-care-workers-are-going-hungry/</a:t>
            </a:r>
            <a:r>
              <a:rPr lang="en" sz="1200">
                <a:solidFill>
                  <a:srgbClr val="0F150D"/>
                </a:solidFill>
                <a:latin typeface="Trebuchet MS"/>
                <a:ea typeface="Trebuchet MS"/>
                <a:cs typeface="Trebuchet MS"/>
                <a:sym typeface="Trebuchet MS"/>
              </a:rPr>
              <a:t>)</a:t>
            </a:r>
            <a:endParaRPr sz="1200">
              <a:solidFill>
                <a:srgbClr val="0F150D"/>
              </a:solidFill>
              <a:latin typeface="Trebuchet MS"/>
              <a:ea typeface="Trebuchet MS"/>
              <a:cs typeface="Trebuchet MS"/>
              <a:sym typeface="Trebuchet MS"/>
            </a:endParaRPr>
          </a:p>
          <a:p>
            <a:pPr indent="0" lvl="0" marL="0" rtl="0" algn="l">
              <a:lnSpc>
                <a:spcPct val="90000"/>
              </a:lnSpc>
              <a:spcBef>
                <a:spcPts val="800"/>
              </a:spcBef>
              <a:spcAft>
                <a:spcPts val="0"/>
              </a:spcAft>
              <a:buNone/>
            </a:pPr>
            <a:r>
              <a:rPr lang="en" sz="1200">
                <a:solidFill>
                  <a:srgbClr val="0F150D"/>
                </a:solidFill>
                <a:latin typeface="Trebuchet MS"/>
                <a:ea typeface="Trebuchet MS"/>
                <a:cs typeface="Trebuchet MS"/>
                <a:sym typeface="Trebuchet MS"/>
              </a:rPr>
              <a:t>Care providers earn, on average, $24,000 a year, on average, less than a fast-food worker or janitor, even though 87% of them have some form of higher education. (“How Child Care Became the Most Broken Business in America”, Claire Suddath, November 18, 2021)</a:t>
            </a:r>
            <a:endParaRPr sz="1200">
              <a:solidFill>
                <a:srgbClr val="0F150D"/>
              </a:solidFill>
              <a:latin typeface="Trebuchet MS"/>
              <a:ea typeface="Trebuchet MS"/>
              <a:cs typeface="Trebuchet MS"/>
              <a:sym typeface="Trebuchet MS"/>
            </a:endParaRPr>
          </a:p>
          <a:p>
            <a:pPr indent="0" lvl="0" marL="0" rtl="0" algn="l">
              <a:lnSpc>
                <a:spcPct val="90000"/>
              </a:lnSpc>
              <a:spcBef>
                <a:spcPts val="800"/>
              </a:spcBef>
              <a:spcAft>
                <a:spcPts val="0"/>
              </a:spcAft>
              <a:buNone/>
            </a:pPr>
            <a:r>
              <a:rPr lang="en" sz="1200">
                <a:solidFill>
                  <a:srgbClr val="0F150D"/>
                </a:solidFill>
                <a:latin typeface="Trebuchet MS"/>
                <a:ea typeface="Trebuchet MS"/>
                <a:cs typeface="Trebuchet MS"/>
                <a:sym typeface="Trebuchet MS"/>
              </a:rPr>
              <a:t>Research suggests that families need an income of at least 200% of the Federal Poverty Level to afford basic needs such as food and shelter (Jiang et al., 2017).</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40093cb7c_0_18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1340093cb7c_0_18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457200" rtl="0" algn="l">
              <a:lnSpc>
                <a:spcPct val="100000"/>
              </a:lnSpc>
              <a:spcBef>
                <a:spcPts val="1000"/>
              </a:spcBef>
              <a:spcAft>
                <a:spcPts val="1000"/>
              </a:spcAft>
              <a:buClr>
                <a:srgbClr val="0F150D"/>
              </a:buClr>
              <a:buSzPts val="900"/>
              <a:buChar char="•"/>
            </a:pPr>
            <a:r>
              <a:t/>
            </a:r>
            <a:endParaRPr sz="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340093cb7c_0_2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340093cb7c_0_2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Virginia’s Teacher Recognition Program (</a:t>
            </a:r>
            <a:r>
              <a:rPr lang="en" u="sng">
                <a:solidFill>
                  <a:schemeClr val="hlink"/>
                </a:solidFill>
                <a:hlinkClick r:id="rId2"/>
              </a:rPr>
              <a:t>https://files.elfsightcdn.com/022b8cb9-839c-4bc2-992e-cefccb8e877e/6de6fd54-e921-4c88-a452-ad7cabccc362.pdf</a:t>
            </a:r>
            <a:r>
              <a:rPr lang="en"/>
              <a:t>)</a:t>
            </a:r>
            <a:endParaRPr/>
          </a:p>
          <a:p>
            <a:pPr indent="-298450" lvl="0" marL="457200" rtl="0" algn="l">
              <a:spcBef>
                <a:spcPts val="0"/>
              </a:spcBef>
              <a:spcAft>
                <a:spcPts val="0"/>
              </a:spcAft>
              <a:buSzPts val="1100"/>
              <a:buChar char="●"/>
            </a:pPr>
            <a:r>
              <a:rPr lang="en"/>
              <a:t>In 2019, Virginia was awarded a federal Preschool Development Birth through Five Initial Grant (PDG). </a:t>
            </a:r>
            <a:endParaRPr/>
          </a:p>
          <a:p>
            <a:pPr indent="-298450" lvl="0" marL="457200" rtl="0" algn="l">
              <a:spcBef>
                <a:spcPts val="0"/>
              </a:spcBef>
              <a:spcAft>
                <a:spcPts val="0"/>
              </a:spcAft>
              <a:buSzPts val="1100"/>
              <a:buChar char="●"/>
            </a:pPr>
            <a:r>
              <a:rPr lang="en"/>
              <a:t>Partnership between the Virginia Department of Education, the Virginia Early Childhood Foundation, and the University of Virginia</a:t>
            </a:r>
            <a:endParaRPr/>
          </a:p>
          <a:p>
            <a:pPr indent="-298450" lvl="0" marL="457200" rtl="0" algn="l">
              <a:spcBef>
                <a:spcPts val="0"/>
              </a:spcBef>
              <a:spcAft>
                <a:spcPts val="0"/>
              </a:spcAft>
              <a:buSzPts val="1100"/>
              <a:buChar char="●"/>
            </a:pPr>
            <a:r>
              <a:rPr lang="en"/>
              <a:t>Financial incentive program designed to support teacher retention and to recognize teachers for their work with young children. </a:t>
            </a:r>
            <a:endParaRPr/>
          </a:p>
          <a:p>
            <a:pPr indent="-298450" lvl="0" marL="457200" rtl="0" algn="l">
              <a:spcBef>
                <a:spcPts val="0"/>
              </a:spcBef>
              <a:spcAft>
                <a:spcPts val="0"/>
              </a:spcAft>
              <a:buSzPts val="1100"/>
              <a:buChar char="●"/>
            </a:pPr>
            <a:r>
              <a:rPr lang="en"/>
              <a:t>In its pilot year, eligible teachers at publicly funded sites participating in the PDG B-5 initiative could receive up to $1,500. More than 500 center- and home-based child care sites accepting child care subsidies, Head Start centers, and school-based pre-k sites were included.</a:t>
            </a:r>
            <a:endParaRPr/>
          </a:p>
          <a:p>
            <a:pPr indent="-298450" lvl="0" marL="457200" rtl="0" algn="l">
              <a:spcBef>
                <a:spcPts val="0"/>
              </a:spcBef>
              <a:spcAft>
                <a:spcPts val="0"/>
              </a:spcAft>
              <a:buSzPts val="1100"/>
              <a:buChar char="●"/>
            </a:pPr>
            <a:r>
              <a:rPr lang="en"/>
              <a:t>To be eligible teachers worked directly with young children ages 0 to 5 for at least 30 hours per week. To receive the full $1,500 amount, teachers had to continue meeting these requirements and remain at the same site for the full eight-month duration of the program (May 1st, 2019 through December 31st, 2019). </a:t>
            </a:r>
            <a:endParaRPr/>
          </a:p>
          <a:p>
            <a:pPr indent="-298450" lvl="0" marL="457200" rtl="0" algn="l">
              <a:spcBef>
                <a:spcPts val="0"/>
              </a:spcBef>
              <a:spcAft>
                <a:spcPts val="0"/>
              </a:spcAft>
              <a:buSzPts val="1100"/>
              <a:buChar char="●"/>
            </a:pPr>
            <a:r>
              <a:rPr lang="en"/>
              <a:t>The experiment showed that the Teacher Recognition Program led to significant drops in turnover, especially among child care teachers.</a:t>
            </a:r>
            <a:endParaRPr/>
          </a:p>
          <a:p>
            <a:pPr indent="-298450" lvl="0" marL="457200" rtl="0" algn="l">
              <a:spcBef>
                <a:spcPts val="0"/>
              </a:spcBef>
              <a:spcAft>
                <a:spcPts val="0"/>
              </a:spcAft>
              <a:buSzPts val="1100"/>
              <a:buChar char="●"/>
            </a:pPr>
            <a:r>
              <a:rPr lang="en"/>
              <a:t>Follow-up survey in May 2020, about 4-5 months after still eligible teachers received their last payments. One way in which the Teacher Recognition Program may have influenced teachers is by increasing their sense that their work was appreciated. Nearly all respondents indicated that the program made them feel like their hard work was valued (98%) and made them more excited for the work they do (95%).</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Overall, about 1 in 4 (24%) child care teachers in our sample left their center over an eight-month period prior to the COVID-19 pandemic. Turnover rates were slightly lower among lead teachers (22%) compared to assistant teachers (26%). Teachers working with infants and toddlers left their centers at about the same rate as those working with preschool-age children.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340093cb7c_0_1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340093cb7c_0_18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340093cb7c_0_1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1340093cb7c_0_18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fd6b114ad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11fd6b114ad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340093cb7c_0_1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1340093cb7c_0_18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340093cb7c_0_1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1340093cb7c_0_19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340093cb7c_0_1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g1340093cb7c_0_19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Voice over→ if we get compensation high enough, we’d phase out RecognizeB5</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340093cb7c_0_19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1340093cb7c_0_19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Federal law requires states to model the costs associated with meeting higher levels of quality, as defined by the state quality rating and improvement system. Many states use this information to established tiered reimbursement rates based on levels of quality.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340093cb7c_0_1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1340093cb7c_0_19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340093cb7c_0_1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1340093cb7c_0_19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340093cb7c_0_1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1340093cb7c_0_19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340093cb7c_0_1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1340093cb7c_0_19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340093cb7c_0_1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1340093cb7c_0_19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340093cb7c_0_1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1340093cb7c_0_19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fd6b114a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1fd6b114ad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3346ea68d2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13346ea68d2_0_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take a look at the rates. Again, we won’t charge families below the poverty level a copayment under the new scale. Currently, families in poverty would pay about $2.5 million in copayments to child care providers each year.</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3561105f9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13561105f9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the remaining three income thresholds, there are three different potential scenarios for daily payment rates presented. We have not yet decided on the final scale, and welcome your feedback on the payment rate for each income threshold.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chart lays out the potential daily rates, what that would equal on a weekly basis assuming 5 days per week, and the estimated per-child cost based on a current average of 21 authorized days of attendance per month. The final column tells you how much we estimate families would pay in copayments annually, based on the current number of families enrolled in this income range and the average number of children per family.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3346ea68d2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13346ea68d2_0_3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3346ea68d2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g13346ea68d2_0_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340093cb7c_0_1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1340093cb7c_0_19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again, here are the outcomes we hope to see based on the revisions to the copayment scale. Most importantly for families, copayment burdens will be significantly reduced, which eliminate cost as a barrier to participate in the subsidy program. This will also give more families more options for programs and providers that meet their needs, and can open the door to full-day, full-year experiences for more families.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340093cb7c_0_2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1340093cb7c_0_25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340093cb7c_0_28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1340093cb7c_0_28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340093cb7c_0_2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340093cb7c_0_2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340093cb7c_0_28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95" name="Google Shape;495;g1340093cb7c_0_28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340093cb7c_0_2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1340093cb7c_0_2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007d2e1088_0_2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1007d2e1088_0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340093cb7c_0_2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340093cb7c_0_2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340093cb7c_0_28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340093cb7c_0_2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340093cb7c_0_1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1340093cb7c_0_19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340093cb7c_0_20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1340093cb7c_0_20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January 1 minimum wage increase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340093cb7c_0_20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1340093cb7c_0_20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January 1 minimum wage increase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340093cb7c_0_2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g1340093cb7c_0_28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32cfc6ead2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132cfc6ead2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3417279dd0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g13417279dd0_0_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Clr>
                <a:schemeClr val="dk1"/>
              </a:buClr>
              <a:buSzPts val="1400"/>
              <a:buFont typeface="Arial"/>
              <a:buNone/>
            </a:pPr>
            <a:r>
              <a:rPr b="1" lang="en" sz="1800">
                <a:solidFill>
                  <a:srgbClr val="0F150D"/>
                </a:solidFill>
                <a:latin typeface="Trebuchet MS"/>
                <a:ea typeface="Trebuchet MS"/>
                <a:cs typeface="Trebuchet MS"/>
                <a:sym typeface="Trebuchet MS"/>
              </a:rPr>
              <a:t>the revision of the GP (a summary of what was shared at the last ECAC meeting):</a:t>
            </a:r>
            <a:endParaRPr b="1" sz="1800">
              <a:solidFill>
                <a:srgbClr val="0F150D"/>
              </a:solidFill>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340093cb7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g1340093cb7c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340093cb7c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g1340093cb7c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40093cb7c_0_2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340093cb7c_0_2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29230c8c61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g129230c8c61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340093cb7c_0_1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340093cb7c_0_1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340093cb7c_0_1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340093cb7c_0_1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340093cb7c_0_12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92" name="Google Shape;592;g1340093cb7c_0_12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340093cb7c_0_12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00" name="Google Shape;600;g1340093cb7c_0_1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340093cb7c_0_12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07" name="Google Shape;607;g1340093cb7c_0_12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340093cb7c_0_28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15" name="Google Shape;615;g1340093cb7c_0_28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340093cb7c_0_12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23" name="Google Shape;623;g1340093cb7c_0_12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340093cb7c_0_2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g1340093cb7c_0_26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340093cb7c_0_2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g1340093cb7c_0_26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40093cb7c_0_3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08" name="Google Shape;208;g1340093cb7c_0_3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340093cb7c_0_2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g1340093cb7c_0_26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340093cb7c_0_2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g1340093cb7c_0_2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340093cb7c_0_2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g1340093cb7c_0_26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340093cb7c_0_2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g1340093cb7c_0_26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Statistically valid and reliable MRS:</a:t>
            </a:r>
            <a:endParaRPr/>
          </a:p>
          <a:p>
            <a:pPr indent="0" lvl="0" marL="0" rtl="0" algn="l">
              <a:lnSpc>
                <a:spcPct val="100000"/>
              </a:lnSpc>
              <a:spcBef>
                <a:spcPts val="0"/>
              </a:spcBef>
              <a:spcAft>
                <a:spcPts val="0"/>
              </a:spcAft>
              <a:buClr>
                <a:schemeClr val="dk1"/>
              </a:buClr>
              <a:buSzPts val="1100"/>
              <a:buFont typeface="Arial"/>
              <a:buNone/>
            </a:pPr>
            <a:r>
              <a:rPr lang="en"/>
              <a:t>• Include the full priced child care market</a:t>
            </a:r>
            <a:endParaRPr/>
          </a:p>
          <a:p>
            <a:pPr indent="0" lvl="0" marL="0" rtl="0" algn="l">
              <a:lnSpc>
                <a:spcPct val="100000"/>
              </a:lnSpc>
              <a:spcBef>
                <a:spcPts val="0"/>
              </a:spcBef>
              <a:spcAft>
                <a:spcPts val="0"/>
              </a:spcAft>
              <a:buClr>
                <a:schemeClr val="dk1"/>
              </a:buClr>
              <a:buSzPts val="1100"/>
              <a:buFont typeface="Arial"/>
              <a:buNone/>
            </a:pPr>
            <a:r>
              <a:rPr lang="en"/>
              <a:t>• Contain complete and current data</a:t>
            </a:r>
            <a:endParaRPr/>
          </a:p>
          <a:p>
            <a:pPr indent="0" lvl="0" marL="0" rtl="0" algn="l">
              <a:lnSpc>
                <a:spcPct val="100000"/>
              </a:lnSpc>
              <a:spcBef>
                <a:spcPts val="0"/>
              </a:spcBef>
              <a:spcAft>
                <a:spcPts val="0"/>
              </a:spcAft>
              <a:buClr>
                <a:schemeClr val="dk1"/>
              </a:buClr>
              <a:buSzPts val="1100"/>
              <a:buFont typeface="Arial"/>
              <a:buNone/>
            </a:pPr>
            <a:r>
              <a:rPr lang="en"/>
              <a:t>• Represent geographic variation</a:t>
            </a:r>
            <a:endParaRPr/>
          </a:p>
          <a:p>
            <a:pPr indent="0" lvl="0" marL="0" rtl="0" algn="l">
              <a:lnSpc>
                <a:spcPct val="100000"/>
              </a:lnSpc>
              <a:spcBef>
                <a:spcPts val="0"/>
              </a:spcBef>
              <a:spcAft>
                <a:spcPts val="0"/>
              </a:spcAft>
              <a:buClr>
                <a:schemeClr val="dk1"/>
              </a:buClr>
              <a:buSzPts val="1100"/>
              <a:buFont typeface="Arial"/>
              <a:buNone/>
            </a:pPr>
            <a:r>
              <a:rPr lang="en"/>
              <a:t>• Use rigorous data collection procedures</a:t>
            </a:r>
            <a:endParaRPr/>
          </a:p>
          <a:p>
            <a:pPr indent="0" lvl="0" marL="0" rtl="0" algn="l">
              <a:lnSpc>
                <a:spcPct val="100000"/>
              </a:lnSpc>
              <a:spcBef>
                <a:spcPts val="0"/>
              </a:spcBef>
              <a:spcAft>
                <a:spcPts val="0"/>
              </a:spcAft>
              <a:buClr>
                <a:schemeClr val="dk1"/>
              </a:buClr>
              <a:buSzPts val="1100"/>
              <a:buFont typeface="Arial"/>
              <a:buNone/>
            </a:pPr>
            <a:r>
              <a:rPr lang="en"/>
              <a:t>• Analyze data in a manner that captures market differences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340093cb7c_0_2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g1340093cb7c_0_26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bfb86555e0_0_1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 name="Google Shape;672;gbfb86555e0_0_17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340093cb7c_0_1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340093cb7c_0_1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40093cb7c_0_147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22" name="Google Shape;222;g1340093cb7c_0_14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itle Page" type="title">
  <p:cSld name="TITLE">
    <p:spTree>
      <p:nvGrpSpPr>
        <p:cNvPr id="12" name="Shape 12"/>
        <p:cNvGrpSpPr/>
        <p:nvPr/>
      </p:nvGrpSpPr>
      <p:grpSpPr>
        <a:xfrm>
          <a:off x="0" y="0"/>
          <a:ext cx="0" cy="0"/>
          <a:chOff x="0" y="0"/>
          <a:chExt cx="0" cy="0"/>
        </a:xfrm>
      </p:grpSpPr>
      <p:sp>
        <p:nvSpPr>
          <p:cNvPr id="13" name="Google Shape;13;p3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33"/>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 name="Google Shape;15;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3"/>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DOE Logo&#10;" id="18" name="Google Shape;18;p33"/>
          <p:cNvPicPr preferRelativeResize="0"/>
          <p:nvPr/>
        </p:nvPicPr>
        <p:blipFill rotWithShape="1">
          <a:blip r:embed="rId2">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Section Header - RED" showMasterSp="0">
  <p:cSld name="Alternate Section Header - RED">
    <p:bg>
      <p:bgPr>
        <a:solidFill>
          <a:srgbClr val="C00000"/>
        </a:solidFill>
      </p:bgPr>
    </p:bg>
    <p:spTree>
      <p:nvGrpSpPr>
        <p:cNvPr id="71" name="Shape 71"/>
        <p:cNvGrpSpPr/>
        <p:nvPr/>
      </p:nvGrpSpPr>
      <p:grpSpPr>
        <a:xfrm>
          <a:off x="0" y="0"/>
          <a:ext cx="0" cy="0"/>
          <a:chOff x="0" y="0"/>
          <a:chExt cx="0" cy="0"/>
        </a:xfrm>
      </p:grpSpPr>
      <p:sp>
        <p:nvSpPr>
          <p:cNvPr id="72" name="Google Shape;72;p41"/>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41"/>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sz="1800">
                <a:solidFill>
                  <a:schemeClr val="dk1"/>
                </a:solidFill>
              </a:defRPr>
            </a:lvl1pPr>
            <a:lvl2pPr indent="-228600" lvl="1" marL="914400" algn="l">
              <a:lnSpc>
                <a:spcPct val="90000"/>
              </a:lnSpc>
              <a:spcBef>
                <a:spcPts val="400"/>
              </a:spcBef>
              <a:spcAft>
                <a:spcPts val="0"/>
              </a:spcAft>
              <a:buClr>
                <a:schemeClr val="lt1"/>
              </a:buClr>
              <a:buSzPts val="1500"/>
              <a:buNone/>
              <a:defRPr sz="1500">
                <a:solidFill>
                  <a:schemeClr val="lt1"/>
                </a:solidFill>
              </a:defRPr>
            </a:lvl2pPr>
            <a:lvl3pPr indent="-228600" lvl="2" marL="1371600" algn="l">
              <a:lnSpc>
                <a:spcPct val="90000"/>
              </a:lnSpc>
              <a:spcBef>
                <a:spcPts val="400"/>
              </a:spcBef>
              <a:spcAft>
                <a:spcPts val="0"/>
              </a:spcAft>
              <a:buClr>
                <a:schemeClr val="lt1"/>
              </a:buClr>
              <a:buSzPts val="1400"/>
              <a:buNone/>
              <a:defRPr sz="1400">
                <a:solidFill>
                  <a:schemeClr val="lt1"/>
                </a:solidFill>
              </a:defRPr>
            </a:lvl3pPr>
            <a:lvl4pPr indent="-228600" lvl="3" marL="1828800" algn="l">
              <a:lnSpc>
                <a:spcPct val="90000"/>
              </a:lnSpc>
              <a:spcBef>
                <a:spcPts val="400"/>
              </a:spcBef>
              <a:spcAft>
                <a:spcPts val="0"/>
              </a:spcAft>
              <a:buClr>
                <a:schemeClr val="lt1"/>
              </a:buClr>
              <a:buSzPts val="1200"/>
              <a:buNone/>
              <a:defRPr sz="1200">
                <a:solidFill>
                  <a:schemeClr val="lt1"/>
                </a:solidFill>
              </a:defRPr>
            </a:lvl4pPr>
            <a:lvl5pPr indent="-228600" lvl="4" marL="2286000" algn="l">
              <a:lnSpc>
                <a:spcPct val="90000"/>
              </a:lnSpc>
              <a:spcBef>
                <a:spcPts val="400"/>
              </a:spcBef>
              <a:spcAft>
                <a:spcPts val="0"/>
              </a:spcAft>
              <a:buClr>
                <a:schemeClr val="lt1"/>
              </a:buClr>
              <a:buSzPts val="1200"/>
              <a:buNone/>
              <a:defRPr sz="1200">
                <a:solidFill>
                  <a:schemeClr val="lt1"/>
                </a:solidFill>
              </a:defRPr>
            </a:lvl5pPr>
            <a:lvl6pPr indent="-228600" lvl="5" marL="2743200" algn="l">
              <a:lnSpc>
                <a:spcPct val="90000"/>
              </a:lnSpc>
              <a:spcBef>
                <a:spcPts val="400"/>
              </a:spcBef>
              <a:spcAft>
                <a:spcPts val="0"/>
              </a:spcAft>
              <a:buClr>
                <a:schemeClr val="lt1"/>
              </a:buClr>
              <a:buSzPts val="1200"/>
              <a:buNone/>
              <a:defRPr sz="1200">
                <a:solidFill>
                  <a:schemeClr val="lt1"/>
                </a:solidFill>
              </a:defRPr>
            </a:lvl6pPr>
            <a:lvl7pPr indent="-228600" lvl="6" marL="3200400" algn="l">
              <a:lnSpc>
                <a:spcPct val="90000"/>
              </a:lnSpc>
              <a:spcBef>
                <a:spcPts val="400"/>
              </a:spcBef>
              <a:spcAft>
                <a:spcPts val="0"/>
              </a:spcAft>
              <a:buClr>
                <a:schemeClr val="lt1"/>
              </a:buClr>
              <a:buSzPts val="1200"/>
              <a:buNone/>
              <a:defRPr sz="1200">
                <a:solidFill>
                  <a:schemeClr val="lt1"/>
                </a:solidFill>
              </a:defRPr>
            </a:lvl7pPr>
            <a:lvl8pPr indent="-228600" lvl="7" marL="3657600" algn="l">
              <a:lnSpc>
                <a:spcPct val="90000"/>
              </a:lnSpc>
              <a:spcBef>
                <a:spcPts val="400"/>
              </a:spcBef>
              <a:spcAft>
                <a:spcPts val="0"/>
              </a:spcAft>
              <a:buClr>
                <a:schemeClr val="lt1"/>
              </a:buClr>
              <a:buSzPts val="1200"/>
              <a:buNone/>
              <a:defRPr sz="1200">
                <a:solidFill>
                  <a:schemeClr val="lt1"/>
                </a:solidFill>
              </a:defRPr>
            </a:lvl8pPr>
            <a:lvl9pPr indent="-228600" lvl="8" marL="4114800" algn="l">
              <a:lnSpc>
                <a:spcPct val="90000"/>
              </a:lnSpc>
              <a:spcBef>
                <a:spcPts val="400"/>
              </a:spcBef>
              <a:spcAft>
                <a:spcPts val="0"/>
              </a:spcAft>
              <a:buClr>
                <a:schemeClr val="lt1"/>
              </a:buClr>
              <a:buSzPts val="1200"/>
              <a:buNone/>
              <a:defRPr sz="1200">
                <a:solidFill>
                  <a:schemeClr val="lt1"/>
                </a:solidFill>
              </a:defRPr>
            </a:lvl9pPr>
          </a:lstStyle>
          <a:p/>
        </p:txBody>
      </p:sp>
      <p:sp>
        <p:nvSpPr>
          <p:cNvPr id="74" name="Google Shape;74;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41"/>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DOE LOGO" id="77" name="Google Shape;77;p41"/>
          <p:cNvPicPr preferRelativeResize="0"/>
          <p:nvPr/>
        </p:nvPicPr>
        <p:blipFill rotWithShape="1">
          <a:blip r:embed="rId2">
            <a:alphaModFix/>
          </a:blip>
          <a:srcRect b="0" l="0" r="0" t="0"/>
          <a:stretch/>
        </p:blipFill>
        <p:spPr>
          <a:xfrm>
            <a:off x="7216755" y="456723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4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43"/>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solidFill>
                  <a:schemeClr val="dk1"/>
                </a:solidFill>
              </a:defRPr>
            </a:lvl1pPr>
            <a:lvl2pPr indent="-228600" lvl="1" marL="914400" algn="l">
              <a:lnSpc>
                <a:spcPct val="90000"/>
              </a:lnSpc>
              <a:spcBef>
                <a:spcPts val="400"/>
              </a:spcBef>
              <a:spcAft>
                <a:spcPts val="0"/>
              </a:spcAft>
              <a:buClr>
                <a:srgbClr val="C22536"/>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rgbClr val="901A28"/>
              </a:buClr>
              <a:buSzPts val="1200"/>
              <a:buNone/>
              <a:defRPr b="1" sz="1200"/>
            </a:lvl4pPr>
            <a:lvl5pPr indent="-228600" lvl="4" marL="2286000" algn="l">
              <a:lnSpc>
                <a:spcPct val="90000"/>
              </a:lnSpc>
              <a:spcBef>
                <a:spcPts val="400"/>
              </a:spcBef>
              <a:spcAft>
                <a:spcPts val="0"/>
              </a:spcAft>
              <a:buClr>
                <a:srgbClr val="525252"/>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1" name="Google Shape;81;p43"/>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4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solidFill>
                  <a:schemeClr val="dk1"/>
                </a:solidFill>
              </a:defRPr>
            </a:lvl1pPr>
            <a:lvl2pPr indent="-228600" lvl="1" marL="914400" algn="l">
              <a:lnSpc>
                <a:spcPct val="90000"/>
              </a:lnSpc>
              <a:spcBef>
                <a:spcPts val="400"/>
              </a:spcBef>
              <a:spcAft>
                <a:spcPts val="0"/>
              </a:spcAft>
              <a:buClr>
                <a:srgbClr val="C22536"/>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rgbClr val="901A28"/>
              </a:buClr>
              <a:buSzPts val="1200"/>
              <a:buNone/>
              <a:defRPr b="1" sz="1200"/>
            </a:lvl4pPr>
            <a:lvl5pPr indent="-228600" lvl="4" marL="2286000" algn="l">
              <a:lnSpc>
                <a:spcPct val="90000"/>
              </a:lnSpc>
              <a:spcBef>
                <a:spcPts val="400"/>
              </a:spcBef>
              <a:spcAft>
                <a:spcPts val="0"/>
              </a:spcAft>
              <a:buClr>
                <a:srgbClr val="525252"/>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3" name="Google Shape;83;p43"/>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43"/>
          <p:cNvSpPr txBox="1"/>
          <p:nvPr>
            <p:ph idx="12" type="sldNum"/>
          </p:nvPr>
        </p:nvSpPr>
        <p:spPr>
          <a:xfrm>
            <a:off x="6457950" y="4767263"/>
            <a:ext cx="83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87" name="Google Shape;87;p43"/>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88" name="Google Shape;88;p43"/>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44"/>
          <p:cNvSpPr txBox="1"/>
          <p:nvPr>
            <p:ph idx="12" type="sldNum"/>
          </p:nvPr>
        </p:nvSpPr>
        <p:spPr>
          <a:xfrm>
            <a:off x="6457950" y="4767263"/>
            <a:ext cx="82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93" name="Google Shape;93;p44"/>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94" name="Google Shape;94;p44"/>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45"/>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45"/>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rgbClr val="C22536"/>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rgbClr val="901A28"/>
              </a:buClr>
              <a:buSzPts val="1500"/>
              <a:buChar char="•"/>
              <a:defRPr sz="1500"/>
            </a:lvl4pPr>
            <a:lvl5pPr indent="-323850" lvl="4" marL="2286000" algn="l">
              <a:lnSpc>
                <a:spcPct val="90000"/>
              </a:lnSpc>
              <a:spcBef>
                <a:spcPts val="400"/>
              </a:spcBef>
              <a:spcAft>
                <a:spcPts val="0"/>
              </a:spcAft>
              <a:buClr>
                <a:srgbClr val="525252"/>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98" name="Google Shape;98;p45"/>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rgbClr val="C22536"/>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rgbClr val="901A28"/>
              </a:buClr>
              <a:buSzPts val="800"/>
              <a:buNone/>
              <a:defRPr sz="800"/>
            </a:lvl4pPr>
            <a:lvl5pPr indent="-228600" lvl="4" marL="2286000" algn="l">
              <a:lnSpc>
                <a:spcPct val="90000"/>
              </a:lnSpc>
              <a:spcBef>
                <a:spcPts val="400"/>
              </a:spcBef>
              <a:spcAft>
                <a:spcPts val="0"/>
              </a:spcAft>
              <a:buClr>
                <a:srgbClr val="52525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99" name="Google Shape;99;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45"/>
          <p:cNvSpPr txBox="1"/>
          <p:nvPr>
            <p:ph idx="12" type="sldNum"/>
          </p:nvPr>
        </p:nvSpPr>
        <p:spPr>
          <a:xfrm>
            <a:off x="6457951"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102" name="Google Shape;102;p45"/>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103" name="Google Shape;103;p45"/>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46"/>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46"/>
          <p:cNvSpPr/>
          <p:nvPr>
            <p:ph idx="2" type="pic"/>
          </p:nvPr>
        </p:nvSpPr>
        <p:spPr>
          <a:xfrm>
            <a:off x="3887391" y="740569"/>
            <a:ext cx="4629000" cy="3655200"/>
          </a:xfrm>
          <a:prstGeom prst="rect">
            <a:avLst/>
          </a:prstGeom>
          <a:noFill/>
          <a:ln>
            <a:noFill/>
          </a:ln>
        </p:spPr>
      </p:sp>
      <p:sp>
        <p:nvSpPr>
          <p:cNvPr id="107" name="Google Shape;107;p46"/>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rgbClr val="C22536"/>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rgbClr val="901A28"/>
              </a:buClr>
              <a:buSzPts val="800"/>
              <a:buNone/>
              <a:defRPr sz="800"/>
            </a:lvl4pPr>
            <a:lvl5pPr indent="-228600" lvl="4" marL="2286000" algn="l">
              <a:lnSpc>
                <a:spcPct val="90000"/>
              </a:lnSpc>
              <a:spcBef>
                <a:spcPts val="400"/>
              </a:spcBef>
              <a:spcAft>
                <a:spcPts val="0"/>
              </a:spcAft>
              <a:buClr>
                <a:srgbClr val="52525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8" name="Google Shape;108;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46"/>
          <p:cNvSpPr txBox="1"/>
          <p:nvPr>
            <p:ph idx="12" type="sldNum"/>
          </p:nvPr>
        </p:nvSpPr>
        <p:spPr>
          <a:xfrm>
            <a:off x="6457950" y="4767263"/>
            <a:ext cx="83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111" name="Google Shape;111;p46"/>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112" name="Google Shape;112;p46"/>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47"/>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4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47"/>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119" name="Google Shape;119;p47"/>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120" name="Google Shape;120;p47"/>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48"/>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4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4" name="Google Shape;124;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48"/>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127" name="Google Shape;127;p48"/>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128" name="Google Shape;128;p48"/>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9" name="Shape 129"/>
        <p:cNvGrpSpPr/>
        <p:nvPr/>
      </p:nvGrpSpPr>
      <p:grpSpPr>
        <a:xfrm>
          <a:off x="0" y="0"/>
          <a:ext cx="0" cy="0"/>
          <a:chOff x="0" y="0"/>
          <a:chExt cx="0" cy="0"/>
        </a:xfrm>
      </p:grpSpPr>
      <p:sp>
        <p:nvSpPr>
          <p:cNvPr id="130" name="Google Shape;130;p49"/>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49"/>
          <p:cNvSpPr txBox="1"/>
          <p:nvPr>
            <p:ph idx="1" type="body"/>
          </p:nvPr>
        </p:nvSpPr>
        <p:spPr>
          <a:xfrm>
            <a:off x="3117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sz="1400"/>
            </a:lvl1pPr>
            <a:lvl2pPr indent="-304800" lvl="1" marL="914400" algn="l">
              <a:lnSpc>
                <a:spcPct val="90000"/>
              </a:lnSpc>
              <a:spcBef>
                <a:spcPts val="400"/>
              </a:spcBef>
              <a:spcAft>
                <a:spcPts val="0"/>
              </a:spcAft>
              <a:buSzPts val="1200"/>
              <a:buChar char="•"/>
              <a:defRPr sz="12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0"/>
              </a:spcAft>
              <a:buSzPts val="1200"/>
              <a:buChar char="•"/>
              <a:defRPr sz="1200"/>
            </a:lvl9pPr>
          </a:lstStyle>
          <a:p/>
        </p:txBody>
      </p:sp>
      <p:sp>
        <p:nvSpPr>
          <p:cNvPr id="132" name="Google Shape;132;p49"/>
          <p:cNvSpPr txBox="1"/>
          <p:nvPr>
            <p:ph idx="2" type="body"/>
          </p:nvPr>
        </p:nvSpPr>
        <p:spPr>
          <a:xfrm>
            <a:off x="48324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sz="1400"/>
            </a:lvl1pPr>
            <a:lvl2pPr indent="-304800" lvl="1" marL="914400" algn="l">
              <a:lnSpc>
                <a:spcPct val="90000"/>
              </a:lnSpc>
              <a:spcBef>
                <a:spcPts val="400"/>
              </a:spcBef>
              <a:spcAft>
                <a:spcPts val="0"/>
              </a:spcAft>
              <a:buSzPts val="1200"/>
              <a:buChar char="•"/>
              <a:defRPr sz="12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0"/>
              </a:spcAft>
              <a:buSzPts val="1200"/>
              <a:buChar char="•"/>
              <a:defRPr sz="1200"/>
            </a:lvl9pPr>
          </a:lstStyle>
          <a:p/>
        </p:txBody>
      </p:sp>
      <p:sp>
        <p:nvSpPr>
          <p:cNvPr id="133" name="Google Shape;133;p49"/>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and Content">
  <p:cSld name="19_Title and Content">
    <p:spTree>
      <p:nvGrpSpPr>
        <p:cNvPr id="134" name="Shape 134"/>
        <p:cNvGrpSpPr/>
        <p:nvPr/>
      </p:nvGrpSpPr>
      <p:grpSpPr>
        <a:xfrm>
          <a:off x="0" y="0"/>
          <a:ext cx="0" cy="0"/>
          <a:chOff x="0" y="0"/>
          <a:chExt cx="0" cy="0"/>
        </a:xfrm>
      </p:grpSpPr>
      <p:sp>
        <p:nvSpPr>
          <p:cNvPr id="135" name="Google Shape;135;gee3969c561_0_632"/>
          <p:cNvSpPr txBox="1"/>
          <p:nvPr>
            <p:ph type="title"/>
          </p:nvPr>
        </p:nvSpPr>
        <p:spPr>
          <a:xfrm>
            <a:off x="593017" y="154323"/>
            <a:ext cx="8369100" cy="465300"/>
          </a:xfrm>
          <a:prstGeom prst="rect">
            <a:avLst/>
          </a:prstGeom>
          <a:solidFill>
            <a:srgbClr val="0E2441"/>
          </a:solidFill>
          <a:ln>
            <a:noFill/>
          </a:ln>
        </p:spPr>
        <p:txBody>
          <a:bodyPr anchorCtr="0" anchor="ctr" bIns="34275" lIns="68575" spcFirstLastPara="1" rIns="68575" wrap="square" tIns="34275">
            <a:noAutofit/>
          </a:bodyPr>
          <a:lstStyle>
            <a:lvl1pPr lvl="0" algn="r">
              <a:lnSpc>
                <a:spcPct val="90000"/>
              </a:lnSpc>
              <a:spcBef>
                <a:spcPts val="0"/>
              </a:spcBef>
              <a:spcAft>
                <a:spcPts val="0"/>
              </a:spcAft>
              <a:buClr>
                <a:schemeClr val="lt1"/>
              </a:buClr>
              <a:buSzPts val="2100"/>
              <a:buFont typeface="Calibri"/>
              <a:buNone/>
              <a:defRPr b="1" i="0" sz="2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gee3969c561_0_632"/>
          <p:cNvSpPr txBox="1"/>
          <p:nvPr>
            <p:ph idx="1" type="body"/>
          </p:nvPr>
        </p:nvSpPr>
        <p:spPr>
          <a:xfrm>
            <a:off x="2504209" y="619672"/>
            <a:ext cx="6483900" cy="273900"/>
          </a:xfrm>
          <a:prstGeom prst="rect">
            <a:avLst/>
          </a:prstGeom>
          <a:solidFill>
            <a:srgbClr val="1E4882"/>
          </a:solidFill>
          <a:ln>
            <a:noFill/>
          </a:ln>
        </p:spPr>
        <p:txBody>
          <a:bodyPr anchorCtr="0" anchor="ctr" bIns="34275" lIns="68575" spcFirstLastPara="1" rIns="68575" wrap="square" tIns="34275">
            <a:normAutofit/>
          </a:bodyPr>
          <a:lstStyle>
            <a:lvl1pPr indent="-228600" lvl="0" marL="457200" algn="r">
              <a:lnSpc>
                <a:spcPct val="90000"/>
              </a:lnSpc>
              <a:spcBef>
                <a:spcPts val="800"/>
              </a:spcBef>
              <a:spcAft>
                <a:spcPts val="0"/>
              </a:spcAft>
              <a:buClr>
                <a:srgbClr val="E5E0E0"/>
              </a:buClr>
              <a:buSzPts val="1200"/>
              <a:buNone/>
              <a:defRPr b="1" i="0" sz="1200">
                <a:solidFill>
                  <a:srgbClr val="E5E0E0"/>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7" name="Google Shape;137;gee3969c561_0_632"/>
          <p:cNvSpPr txBox="1"/>
          <p:nvPr>
            <p:ph idx="2" type="body"/>
          </p:nvPr>
        </p:nvSpPr>
        <p:spPr>
          <a:xfrm>
            <a:off x="369278" y="1298983"/>
            <a:ext cx="8369100" cy="3610500"/>
          </a:xfrm>
          <a:prstGeom prst="rect">
            <a:avLst/>
          </a:prstGeom>
          <a:noFill/>
          <a:ln>
            <a:noFill/>
          </a:ln>
        </p:spPr>
        <p:txBody>
          <a:bodyPr anchorCtr="0" anchor="t" bIns="34275" lIns="68575" spcFirstLastPara="1" rIns="68575" wrap="square" tIns="34275">
            <a:normAutofit/>
          </a:bodyPr>
          <a:lstStyle>
            <a:lvl1pPr indent="-342900" lvl="0" marL="457200" algn="l">
              <a:lnSpc>
                <a:spcPct val="82500"/>
              </a:lnSpc>
              <a:spcBef>
                <a:spcPts val="900"/>
              </a:spcBef>
              <a:spcAft>
                <a:spcPts val="0"/>
              </a:spcAft>
              <a:buClr>
                <a:schemeClr val="accent2"/>
              </a:buClr>
              <a:buSzPts val="1800"/>
              <a:buFont typeface="Noto Sans Symbols"/>
              <a:buChar char="▪"/>
              <a:defRPr b="0" i="0" sz="1800">
                <a:solidFill>
                  <a:srgbClr val="575757"/>
                </a:solidFill>
                <a:latin typeface="Calibri"/>
                <a:ea typeface="Calibri"/>
                <a:cs typeface="Calibri"/>
                <a:sym typeface="Calibri"/>
              </a:defRPr>
            </a:lvl1pPr>
            <a:lvl2pPr indent="-342900" lvl="1" marL="914400" algn="l">
              <a:lnSpc>
                <a:spcPct val="82500"/>
              </a:lnSpc>
              <a:spcBef>
                <a:spcPts val="900"/>
              </a:spcBef>
              <a:spcAft>
                <a:spcPts val="0"/>
              </a:spcAft>
              <a:buClr>
                <a:schemeClr val="accent2"/>
              </a:buClr>
              <a:buSzPts val="1800"/>
              <a:buFont typeface="Noto Sans Symbols"/>
              <a:buChar char="▪"/>
              <a:defRPr b="0" i="0" sz="1800">
                <a:solidFill>
                  <a:srgbClr val="575757"/>
                </a:solidFill>
                <a:latin typeface="Calibri"/>
                <a:ea typeface="Calibri"/>
                <a:cs typeface="Calibri"/>
                <a:sym typeface="Calibri"/>
              </a:defRPr>
            </a:lvl2pPr>
            <a:lvl3pPr indent="-336550" lvl="2" marL="1371600" algn="l">
              <a:lnSpc>
                <a:spcPct val="90000"/>
              </a:lnSpc>
              <a:spcBef>
                <a:spcPts val="900"/>
              </a:spcBef>
              <a:spcAft>
                <a:spcPts val="0"/>
              </a:spcAft>
              <a:buClr>
                <a:schemeClr val="accent2"/>
              </a:buClr>
              <a:buSzPts val="1700"/>
              <a:buFont typeface="Noto Sans Symbols"/>
              <a:buChar char="▪"/>
              <a:defRPr b="0" i="0" sz="1700">
                <a:solidFill>
                  <a:srgbClr val="575757"/>
                </a:solidFill>
                <a:latin typeface="Calibri"/>
                <a:ea typeface="Calibri"/>
                <a:cs typeface="Calibri"/>
                <a:sym typeface="Calibri"/>
              </a:defRPr>
            </a:lvl3pPr>
            <a:lvl4pPr indent="-317500" lvl="3" marL="1828800" algn="l">
              <a:lnSpc>
                <a:spcPct val="110000"/>
              </a:lnSpc>
              <a:spcBef>
                <a:spcPts val="900"/>
              </a:spcBef>
              <a:spcAft>
                <a:spcPts val="0"/>
              </a:spcAft>
              <a:buClr>
                <a:schemeClr val="accent2"/>
              </a:buClr>
              <a:buSzPts val="1400"/>
              <a:buFont typeface="Noto Sans Symbols"/>
              <a:buChar char="▪"/>
              <a:defRPr b="0" i="0" sz="1400">
                <a:solidFill>
                  <a:srgbClr val="575757"/>
                </a:solidFill>
                <a:latin typeface="Calibri"/>
                <a:ea typeface="Calibri"/>
                <a:cs typeface="Calibri"/>
                <a:sym typeface="Calibri"/>
              </a:defRPr>
            </a:lvl4pPr>
            <a:lvl5pPr indent="-304800" lvl="4" marL="2286000" algn="l">
              <a:lnSpc>
                <a:spcPct val="123750"/>
              </a:lnSpc>
              <a:spcBef>
                <a:spcPts val="900"/>
              </a:spcBef>
              <a:spcAft>
                <a:spcPts val="0"/>
              </a:spcAft>
              <a:buClr>
                <a:schemeClr val="accent2"/>
              </a:buClr>
              <a:buSzPts val="1200"/>
              <a:buFont typeface="Noto Sans Symbols"/>
              <a:buChar char="▪"/>
              <a:defRPr b="0" i="0" sz="1200">
                <a:solidFill>
                  <a:srgbClr val="575757"/>
                </a:solidFill>
                <a:latin typeface="Calibri"/>
                <a:ea typeface="Calibri"/>
                <a:cs typeface="Calibri"/>
                <a:sym typeface="Calibri"/>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gee3969c561_0_632"/>
          <p:cNvSpPr txBox="1"/>
          <p:nvPr>
            <p:ph idx="12" type="sldNum"/>
          </p:nvPr>
        </p:nvSpPr>
        <p:spPr>
          <a:xfrm>
            <a:off x="8499763" y="4613563"/>
            <a:ext cx="462300" cy="375600"/>
          </a:xfrm>
          <a:prstGeom prst="rect">
            <a:avLst/>
          </a:prstGeom>
          <a:solidFill>
            <a:srgbClr val="1E4882"/>
          </a:solid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and Content">
  <p:cSld name="33_Title and Content">
    <p:spTree>
      <p:nvGrpSpPr>
        <p:cNvPr id="139" name="Shape 139"/>
        <p:cNvGrpSpPr/>
        <p:nvPr/>
      </p:nvGrpSpPr>
      <p:grpSpPr>
        <a:xfrm>
          <a:off x="0" y="0"/>
          <a:ext cx="0" cy="0"/>
          <a:chOff x="0" y="0"/>
          <a:chExt cx="0" cy="0"/>
        </a:xfrm>
      </p:grpSpPr>
      <p:sp>
        <p:nvSpPr>
          <p:cNvPr id="140" name="Google Shape;140;gee3969c561_0_803"/>
          <p:cNvSpPr txBox="1"/>
          <p:nvPr>
            <p:ph type="title"/>
          </p:nvPr>
        </p:nvSpPr>
        <p:spPr>
          <a:xfrm>
            <a:off x="593017" y="154323"/>
            <a:ext cx="8369100" cy="465300"/>
          </a:xfrm>
          <a:prstGeom prst="rect">
            <a:avLst/>
          </a:prstGeom>
          <a:solidFill>
            <a:srgbClr val="1E4882"/>
          </a:solidFill>
          <a:ln>
            <a:noFill/>
          </a:ln>
        </p:spPr>
        <p:txBody>
          <a:bodyPr anchorCtr="0" anchor="ctr" bIns="34275" lIns="68575" spcFirstLastPara="1" rIns="68575" wrap="square" tIns="34275">
            <a:noAutofit/>
          </a:bodyPr>
          <a:lstStyle>
            <a:lvl1pPr lvl="0" algn="r">
              <a:lnSpc>
                <a:spcPct val="90000"/>
              </a:lnSpc>
              <a:spcBef>
                <a:spcPts val="0"/>
              </a:spcBef>
              <a:spcAft>
                <a:spcPts val="0"/>
              </a:spcAft>
              <a:buClr>
                <a:schemeClr val="lt1"/>
              </a:buClr>
              <a:buSzPts val="2100"/>
              <a:buFont typeface="Calibri"/>
              <a:buNone/>
              <a:defRPr b="1" i="0" sz="2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1" name="Google Shape;141;gee3969c561_0_803"/>
          <p:cNvSpPr txBox="1"/>
          <p:nvPr>
            <p:ph idx="1" type="body"/>
          </p:nvPr>
        </p:nvSpPr>
        <p:spPr>
          <a:xfrm>
            <a:off x="2504209" y="619672"/>
            <a:ext cx="6483900" cy="273900"/>
          </a:xfrm>
          <a:prstGeom prst="rect">
            <a:avLst/>
          </a:prstGeom>
          <a:solidFill>
            <a:srgbClr val="006E90"/>
          </a:solidFill>
          <a:ln>
            <a:noFill/>
          </a:ln>
        </p:spPr>
        <p:txBody>
          <a:bodyPr anchorCtr="0" anchor="ctr" bIns="34275" lIns="68575" spcFirstLastPara="1" rIns="68575" wrap="square" tIns="34275">
            <a:normAutofit/>
          </a:bodyPr>
          <a:lstStyle>
            <a:lvl1pPr indent="-228600" lvl="0" marL="457200" algn="r">
              <a:lnSpc>
                <a:spcPct val="90000"/>
              </a:lnSpc>
              <a:spcBef>
                <a:spcPts val="800"/>
              </a:spcBef>
              <a:spcAft>
                <a:spcPts val="0"/>
              </a:spcAft>
              <a:buClr>
                <a:srgbClr val="E5E0E0"/>
              </a:buClr>
              <a:buSzPts val="1200"/>
              <a:buNone/>
              <a:defRPr b="1" i="0" sz="1200">
                <a:solidFill>
                  <a:srgbClr val="E5E0E0"/>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2" name="Google Shape;142;gee3969c561_0_803"/>
          <p:cNvSpPr txBox="1"/>
          <p:nvPr>
            <p:ph idx="12" type="sldNum"/>
          </p:nvPr>
        </p:nvSpPr>
        <p:spPr>
          <a:xfrm>
            <a:off x="8499763" y="4613563"/>
            <a:ext cx="462300" cy="375600"/>
          </a:xfrm>
          <a:prstGeom prst="rect">
            <a:avLst/>
          </a:prstGeom>
          <a:solidFill>
            <a:srgbClr val="1E4882"/>
          </a:solid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143" name="Google Shape;143;gee3969c561_0_803"/>
          <p:cNvSpPr txBox="1"/>
          <p:nvPr>
            <p:ph idx="2" type="body"/>
          </p:nvPr>
        </p:nvSpPr>
        <p:spPr>
          <a:xfrm>
            <a:off x="3617042" y="1085022"/>
            <a:ext cx="4882800" cy="3904200"/>
          </a:xfrm>
          <a:prstGeom prst="rect">
            <a:avLst/>
          </a:prstGeom>
          <a:noFill/>
          <a:ln>
            <a:noFill/>
          </a:ln>
        </p:spPr>
        <p:txBody>
          <a:bodyPr anchorCtr="0" anchor="t" bIns="34275" lIns="68575" spcFirstLastPara="1" rIns="68575" wrap="square" tIns="34275">
            <a:normAutofit/>
          </a:bodyPr>
          <a:lstStyle>
            <a:lvl1pPr indent="-342900" lvl="0" marL="457200" algn="l">
              <a:lnSpc>
                <a:spcPct val="107500"/>
              </a:lnSpc>
              <a:spcBef>
                <a:spcPts val="900"/>
              </a:spcBef>
              <a:spcAft>
                <a:spcPts val="0"/>
              </a:spcAft>
              <a:buClr>
                <a:schemeClr val="accent2"/>
              </a:buClr>
              <a:buSzPts val="1800"/>
              <a:buFont typeface="Noto Sans Symbols"/>
              <a:buChar char="▪"/>
              <a:defRPr b="0" i="0" sz="1800">
                <a:solidFill>
                  <a:srgbClr val="3F3F3F"/>
                </a:solidFill>
                <a:latin typeface="Proxima Nova"/>
                <a:ea typeface="Proxima Nova"/>
                <a:cs typeface="Proxima Nova"/>
                <a:sym typeface="Proxima Nova"/>
              </a:defRPr>
            </a:lvl1pPr>
            <a:lvl2pPr indent="-342900" lvl="1" marL="914400" algn="l">
              <a:lnSpc>
                <a:spcPct val="107500"/>
              </a:lnSpc>
              <a:spcBef>
                <a:spcPts val="900"/>
              </a:spcBef>
              <a:spcAft>
                <a:spcPts val="0"/>
              </a:spcAft>
              <a:buClr>
                <a:schemeClr val="accent2"/>
              </a:buClr>
              <a:buSzPts val="1800"/>
              <a:buFont typeface="Noto Sans Symbols"/>
              <a:buChar char="▪"/>
              <a:defRPr b="0" i="0" sz="1800">
                <a:solidFill>
                  <a:srgbClr val="3F3F3F"/>
                </a:solidFill>
                <a:latin typeface="Proxima Nova"/>
                <a:ea typeface="Proxima Nova"/>
                <a:cs typeface="Proxima Nova"/>
                <a:sym typeface="Proxima Nova"/>
              </a:defRPr>
            </a:lvl2pPr>
            <a:lvl3pPr indent="-336550" lvl="2" marL="1371600" algn="l">
              <a:lnSpc>
                <a:spcPct val="117272"/>
              </a:lnSpc>
              <a:spcBef>
                <a:spcPts val="900"/>
              </a:spcBef>
              <a:spcAft>
                <a:spcPts val="0"/>
              </a:spcAft>
              <a:buClr>
                <a:schemeClr val="accent2"/>
              </a:buClr>
              <a:buSzPts val="1700"/>
              <a:buFont typeface="Noto Sans Symbols"/>
              <a:buChar char="▪"/>
              <a:defRPr b="0" i="0" sz="1700">
                <a:solidFill>
                  <a:srgbClr val="3F3F3F"/>
                </a:solidFill>
                <a:latin typeface="Proxima Nova"/>
                <a:ea typeface="Proxima Nova"/>
                <a:cs typeface="Proxima Nova"/>
                <a:sym typeface="Proxima Nova"/>
              </a:defRPr>
            </a:lvl3pPr>
            <a:lvl4pPr indent="-317500" lvl="3" marL="1828800" algn="l">
              <a:lnSpc>
                <a:spcPct val="143333"/>
              </a:lnSpc>
              <a:spcBef>
                <a:spcPts val="900"/>
              </a:spcBef>
              <a:spcAft>
                <a:spcPts val="0"/>
              </a:spcAft>
              <a:buClr>
                <a:schemeClr val="accent2"/>
              </a:buClr>
              <a:buSzPts val="1400"/>
              <a:buFont typeface="Noto Sans Symbols"/>
              <a:buChar char="▪"/>
              <a:defRPr b="0" i="0" sz="1400">
                <a:solidFill>
                  <a:srgbClr val="3F3F3F"/>
                </a:solidFill>
                <a:latin typeface="Proxima Nova"/>
                <a:ea typeface="Proxima Nova"/>
                <a:cs typeface="Proxima Nova"/>
                <a:sym typeface="Proxima Nova"/>
              </a:defRPr>
            </a:lvl4pPr>
            <a:lvl5pPr indent="-304800" lvl="4" marL="2286000" algn="l">
              <a:lnSpc>
                <a:spcPct val="161250"/>
              </a:lnSpc>
              <a:spcBef>
                <a:spcPts val="900"/>
              </a:spcBef>
              <a:spcAft>
                <a:spcPts val="0"/>
              </a:spcAft>
              <a:buClr>
                <a:schemeClr val="accent2"/>
              </a:buClr>
              <a:buSzPts val="1200"/>
              <a:buFont typeface="Noto Sans Symbols"/>
              <a:buChar char="▪"/>
              <a:defRPr b="0" i="0" sz="1200">
                <a:solidFill>
                  <a:srgbClr val="3F3F3F"/>
                </a:solidFill>
                <a:latin typeface="Proxima Nova"/>
                <a:ea typeface="Proxima Nova"/>
                <a:cs typeface="Proxima Nova"/>
                <a:sym typeface="Proxima Nova"/>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gee3969c561_0_803"/>
          <p:cNvSpPr/>
          <p:nvPr>
            <p:ph idx="3" type="pic"/>
          </p:nvPr>
        </p:nvSpPr>
        <p:spPr>
          <a:xfrm>
            <a:off x="181842" y="1085023"/>
            <a:ext cx="3357600" cy="3815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4"/>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 name="Google Shape;22;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34"/>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25" name="Google Shape;25;p34"/>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10;" id="26" name="Google Shape;26;p34"/>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extLst>
    <p:ext uri="{DCECCB84-F9BA-43D5-87BE-67443E8EF086}">
      <p15:sldGuideLst>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145" name="Shape 145"/>
        <p:cNvGrpSpPr/>
        <p:nvPr/>
      </p:nvGrpSpPr>
      <p:grpSpPr>
        <a:xfrm>
          <a:off x="0" y="0"/>
          <a:ext cx="0" cy="0"/>
          <a:chOff x="0" y="0"/>
          <a:chExt cx="0" cy="0"/>
        </a:xfrm>
      </p:grpSpPr>
      <p:sp>
        <p:nvSpPr>
          <p:cNvPr id="146" name="Google Shape;146;g1340093cb7c_0_268"/>
          <p:cNvSpPr txBox="1"/>
          <p:nvPr>
            <p:ph idx="12" type="sldNum"/>
          </p:nvPr>
        </p:nvSpPr>
        <p:spPr>
          <a:xfrm>
            <a:off x="4500562" y="4905375"/>
            <a:ext cx="138300" cy="140400"/>
          </a:xfrm>
          <a:prstGeom prst="rect">
            <a:avLst/>
          </a:prstGeom>
          <a:noFill/>
          <a:ln>
            <a:noFill/>
          </a:ln>
        </p:spPr>
        <p:txBody>
          <a:bodyPr anchorCtr="0" anchor="b" bIns="19050" lIns="19050" spcFirstLastPara="1" rIns="19050" wrap="square" tIns="19050">
            <a:noAutofit/>
          </a:bodyPr>
          <a:lstStyle>
            <a:lvl1pPr indent="0" lvl="0"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bg>
      <p:bgPr>
        <a:solidFill>
          <a:srgbClr val="000000"/>
        </a:solidFill>
      </p:bgPr>
    </p:bg>
    <p:spTree>
      <p:nvGrpSpPr>
        <p:cNvPr id="147" name="Shape 147"/>
        <p:cNvGrpSpPr/>
        <p:nvPr/>
      </p:nvGrpSpPr>
      <p:grpSpPr>
        <a:xfrm>
          <a:off x="0" y="0"/>
          <a:ext cx="0" cy="0"/>
          <a:chOff x="0" y="0"/>
          <a:chExt cx="0" cy="0"/>
        </a:xfrm>
      </p:grpSpPr>
      <p:sp>
        <p:nvSpPr>
          <p:cNvPr id="148" name="Google Shape;148;g1340093cb7c_0_270"/>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49" name="Shape 149"/>
        <p:cNvGrpSpPr/>
        <p:nvPr/>
      </p:nvGrpSpPr>
      <p:grpSpPr>
        <a:xfrm>
          <a:off x="0" y="0"/>
          <a:ext cx="0" cy="0"/>
          <a:chOff x="0" y="0"/>
          <a:chExt cx="0" cy="0"/>
        </a:xfrm>
      </p:grpSpPr>
      <p:sp>
        <p:nvSpPr>
          <p:cNvPr id="150" name="Google Shape;150;g1340093cb7c_0_696"/>
          <p:cNvSpPr txBox="1"/>
          <p:nvPr>
            <p:ph idx="1"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279400" lvl="0" marL="457200" rtl="0" algn="l">
              <a:lnSpc>
                <a:spcPct val="90000"/>
              </a:lnSpc>
              <a:spcBef>
                <a:spcPts val="1700"/>
              </a:spcBef>
              <a:spcAft>
                <a:spcPts val="0"/>
              </a:spcAft>
              <a:buClr>
                <a:srgbClr val="000000"/>
              </a:buClr>
              <a:buSzPts val="800"/>
              <a:buChar char="•"/>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51" name="Google Shape;151;g1340093cb7c_0_696"/>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1">
  <p:cSld name="Bullets_1">
    <p:spTree>
      <p:nvGrpSpPr>
        <p:cNvPr id="152" name="Shape 152"/>
        <p:cNvGrpSpPr/>
        <p:nvPr/>
      </p:nvGrpSpPr>
      <p:grpSpPr>
        <a:xfrm>
          <a:off x="0" y="0"/>
          <a:ext cx="0" cy="0"/>
          <a:chOff x="0" y="0"/>
          <a:chExt cx="0" cy="0"/>
        </a:xfrm>
      </p:grpSpPr>
      <p:sp>
        <p:nvSpPr>
          <p:cNvPr id="153" name="Google Shape;153;g1340093cb7c_0_699"/>
          <p:cNvSpPr txBox="1"/>
          <p:nvPr>
            <p:ph idx="1"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279400" lvl="0" marL="457200" rtl="0" algn="l">
              <a:lnSpc>
                <a:spcPct val="90000"/>
              </a:lnSpc>
              <a:spcBef>
                <a:spcPts val="1700"/>
              </a:spcBef>
              <a:spcAft>
                <a:spcPts val="0"/>
              </a:spcAft>
              <a:buClr>
                <a:srgbClr val="000000"/>
              </a:buClr>
              <a:buSzPts val="800"/>
              <a:buChar char="•"/>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54" name="Google Shape;154;g1340093cb7c_0_699"/>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TITLE_AND_BODY_2">
    <p:spTree>
      <p:nvGrpSpPr>
        <p:cNvPr id="155" name="Shape 155"/>
        <p:cNvGrpSpPr/>
        <p:nvPr/>
      </p:nvGrpSpPr>
      <p:grpSpPr>
        <a:xfrm>
          <a:off x="0" y="0"/>
          <a:ext cx="0" cy="0"/>
          <a:chOff x="0" y="0"/>
          <a:chExt cx="0" cy="0"/>
        </a:xfrm>
      </p:grpSpPr>
      <p:sp>
        <p:nvSpPr>
          <p:cNvPr id="156" name="Google Shape;156;g1340093cb7c_0_702"/>
          <p:cNvSpPr txBox="1"/>
          <p:nvPr>
            <p:ph idx="12" type="sldNum"/>
          </p:nvPr>
        </p:nvSpPr>
        <p:spPr>
          <a:xfrm>
            <a:off x="4500562" y="4905375"/>
            <a:ext cx="138300" cy="140400"/>
          </a:xfrm>
          <a:prstGeom prst="rect">
            <a:avLst/>
          </a:prstGeom>
          <a:noFill/>
          <a:ln>
            <a:noFill/>
          </a:ln>
        </p:spPr>
        <p:txBody>
          <a:bodyPr anchorCtr="0" anchor="b" bIns="19050" lIns="19050" spcFirstLastPara="1" rIns="19050" wrap="square" tIns="19050">
            <a:noAutofit/>
          </a:bodyPr>
          <a:lstStyle>
            <a:lvl1pPr indent="0" lvl="0"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2">
  <p:cSld name="Bullets_2">
    <p:spTree>
      <p:nvGrpSpPr>
        <p:cNvPr id="157" name="Shape 157"/>
        <p:cNvGrpSpPr/>
        <p:nvPr/>
      </p:nvGrpSpPr>
      <p:grpSpPr>
        <a:xfrm>
          <a:off x="0" y="0"/>
          <a:ext cx="0" cy="0"/>
          <a:chOff x="0" y="0"/>
          <a:chExt cx="0" cy="0"/>
        </a:xfrm>
      </p:grpSpPr>
      <p:sp>
        <p:nvSpPr>
          <p:cNvPr id="158" name="Google Shape;158;g1340093cb7c_0_704"/>
          <p:cNvSpPr txBox="1"/>
          <p:nvPr>
            <p:ph idx="1"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279400" lvl="0" marL="457200" rtl="0" algn="l">
              <a:lnSpc>
                <a:spcPct val="90000"/>
              </a:lnSpc>
              <a:spcBef>
                <a:spcPts val="1700"/>
              </a:spcBef>
              <a:spcAft>
                <a:spcPts val="0"/>
              </a:spcAft>
              <a:buClr>
                <a:srgbClr val="000000"/>
              </a:buClr>
              <a:buSzPts val="800"/>
              <a:buChar char="•"/>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59" name="Google Shape;159;g1340093cb7c_0_704"/>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TITLE_AND_BODY_3">
    <p:spTree>
      <p:nvGrpSpPr>
        <p:cNvPr id="160" name="Shape 160"/>
        <p:cNvGrpSpPr/>
        <p:nvPr/>
      </p:nvGrpSpPr>
      <p:grpSpPr>
        <a:xfrm>
          <a:off x="0" y="0"/>
          <a:ext cx="0" cy="0"/>
          <a:chOff x="0" y="0"/>
          <a:chExt cx="0" cy="0"/>
        </a:xfrm>
      </p:grpSpPr>
      <p:sp>
        <p:nvSpPr>
          <p:cNvPr id="161" name="Google Shape;161;g1340093cb7c_0_1222"/>
          <p:cNvSpPr txBox="1"/>
          <p:nvPr>
            <p:ph idx="12" type="sldNum"/>
          </p:nvPr>
        </p:nvSpPr>
        <p:spPr>
          <a:xfrm>
            <a:off x="4500562" y="4905375"/>
            <a:ext cx="138300" cy="140400"/>
          </a:xfrm>
          <a:prstGeom prst="rect">
            <a:avLst/>
          </a:prstGeom>
          <a:noFill/>
          <a:ln>
            <a:noFill/>
          </a:ln>
        </p:spPr>
        <p:txBody>
          <a:bodyPr anchorCtr="0" anchor="b" bIns="19050" lIns="19050" spcFirstLastPara="1" rIns="19050" wrap="square" tIns="19050">
            <a:noAutofit/>
          </a:bodyPr>
          <a:lstStyle>
            <a:lvl1pPr indent="0" lvl="0"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162" name="Shape 162"/>
        <p:cNvGrpSpPr/>
        <p:nvPr/>
      </p:nvGrpSpPr>
      <p:grpSpPr>
        <a:xfrm>
          <a:off x="0" y="0"/>
          <a:ext cx="0" cy="0"/>
          <a:chOff x="0" y="0"/>
          <a:chExt cx="0" cy="0"/>
        </a:xfrm>
      </p:grpSpPr>
      <p:sp>
        <p:nvSpPr>
          <p:cNvPr id="163" name="Google Shape;163;g1340093cb7c_0_1460"/>
          <p:cNvSpPr txBox="1"/>
          <p:nvPr>
            <p:ph idx="1" type="body"/>
          </p:nvPr>
        </p:nvSpPr>
        <p:spPr>
          <a:xfrm>
            <a:off x="450503" y="4447448"/>
            <a:ext cx="82392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64" name="Google Shape;164;g1340093cb7c_0_1460"/>
          <p:cNvSpPr txBox="1"/>
          <p:nvPr>
            <p:ph type="title"/>
          </p:nvPr>
        </p:nvSpPr>
        <p:spPr>
          <a:xfrm>
            <a:off x="452436" y="965622"/>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65" name="Google Shape;165;g1340093cb7c_0_1460"/>
          <p:cNvSpPr txBox="1"/>
          <p:nvPr>
            <p:ph idx="2" type="body"/>
          </p:nvPr>
        </p:nvSpPr>
        <p:spPr>
          <a:xfrm>
            <a:off x="450503" y="2708696"/>
            <a:ext cx="8239200" cy="7143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66" name="Google Shape;166;g1340093cb7c_0_1460"/>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TITLE_AND_BODY_4">
    <p:spTree>
      <p:nvGrpSpPr>
        <p:cNvPr id="167" name="Shape 167"/>
        <p:cNvGrpSpPr/>
        <p:nvPr/>
      </p:nvGrpSpPr>
      <p:grpSpPr>
        <a:xfrm>
          <a:off x="0" y="0"/>
          <a:ext cx="0" cy="0"/>
          <a:chOff x="0" y="0"/>
          <a:chExt cx="0" cy="0"/>
        </a:xfrm>
      </p:grpSpPr>
      <p:sp>
        <p:nvSpPr>
          <p:cNvPr id="168" name="Google Shape;168;g1340093cb7c_0_1465"/>
          <p:cNvSpPr txBox="1"/>
          <p:nvPr>
            <p:ph idx="12" type="sldNum"/>
          </p:nvPr>
        </p:nvSpPr>
        <p:spPr>
          <a:xfrm>
            <a:off x="4500562" y="4905375"/>
            <a:ext cx="138300" cy="140400"/>
          </a:xfrm>
          <a:prstGeom prst="rect">
            <a:avLst/>
          </a:prstGeom>
          <a:noFill/>
          <a:ln>
            <a:noFill/>
          </a:ln>
        </p:spPr>
        <p:txBody>
          <a:bodyPr anchorCtr="0" anchor="b" bIns="19050" lIns="19050" spcFirstLastPara="1" rIns="19050" wrap="square" tIns="19050">
            <a:noAutofit/>
          </a:bodyPr>
          <a:lstStyle>
            <a:lvl1pPr indent="0" lvl="0"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5">
  <p:cSld name="TITLE_AND_BODY_5">
    <p:spTree>
      <p:nvGrpSpPr>
        <p:cNvPr id="169" name="Shape 169"/>
        <p:cNvGrpSpPr/>
        <p:nvPr/>
      </p:nvGrpSpPr>
      <p:grpSpPr>
        <a:xfrm>
          <a:off x="0" y="0"/>
          <a:ext cx="0" cy="0"/>
          <a:chOff x="0" y="0"/>
          <a:chExt cx="0" cy="0"/>
        </a:xfrm>
      </p:grpSpPr>
      <p:sp>
        <p:nvSpPr>
          <p:cNvPr id="170" name="Google Shape;170;g1340093cb7c_0_1718"/>
          <p:cNvSpPr txBox="1"/>
          <p:nvPr>
            <p:ph idx="12" type="sldNum"/>
          </p:nvPr>
        </p:nvSpPr>
        <p:spPr>
          <a:xfrm>
            <a:off x="4500562" y="4905375"/>
            <a:ext cx="138300" cy="140400"/>
          </a:xfrm>
          <a:prstGeom prst="rect">
            <a:avLst/>
          </a:prstGeom>
          <a:noFill/>
          <a:ln>
            <a:noFill/>
          </a:ln>
        </p:spPr>
        <p:txBody>
          <a:bodyPr anchorCtr="0" anchor="b" bIns="19050" lIns="19050" spcFirstLastPara="1" rIns="19050" wrap="square" tIns="19050">
            <a:noAutofit/>
          </a:bodyPr>
          <a:lstStyle>
            <a:lvl1pPr indent="0" lvl="0"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3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988"/>
              </a:buClr>
              <a:buSzPts val="1800"/>
              <a:buNone/>
              <a:defRPr sz="1800">
                <a:solidFill>
                  <a:srgbClr val="888988"/>
                </a:solidFill>
              </a:defRPr>
            </a:lvl1pPr>
            <a:lvl2pPr indent="-228600" lvl="1" marL="914400" algn="l">
              <a:lnSpc>
                <a:spcPct val="90000"/>
              </a:lnSpc>
              <a:spcBef>
                <a:spcPts val="400"/>
              </a:spcBef>
              <a:spcAft>
                <a:spcPts val="0"/>
              </a:spcAft>
              <a:buClr>
                <a:srgbClr val="888988"/>
              </a:buClr>
              <a:buSzPts val="1500"/>
              <a:buNone/>
              <a:defRPr sz="1500">
                <a:solidFill>
                  <a:srgbClr val="888988"/>
                </a:solidFill>
              </a:defRPr>
            </a:lvl2pPr>
            <a:lvl3pPr indent="-228600" lvl="2" marL="1371600" algn="l">
              <a:lnSpc>
                <a:spcPct val="90000"/>
              </a:lnSpc>
              <a:spcBef>
                <a:spcPts val="400"/>
              </a:spcBef>
              <a:spcAft>
                <a:spcPts val="0"/>
              </a:spcAft>
              <a:buClr>
                <a:srgbClr val="888988"/>
              </a:buClr>
              <a:buSzPts val="1400"/>
              <a:buNone/>
              <a:defRPr sz="1400">
                <a:solidFill>
                  <a:srgbClr val="888988"/>
                </a:solidFill>
              </a:defRPr>
            </a:lvl3pPr>
            <a:lvl4pPr indent="-228600" lvl="3" marL="1828800" algn="l">
              <a:lnSpc>
                <a:spcPct val="90000"/>
              </a:lnSpc>
              <a:spcBef>
                <a:spcPts val="400"/>
              </a:spcBef>
              <a:spcAft>
                <a:spcPts val="0"/>
              </a:spcAft>
              <a:buClr>
                <a:srgbClr val="888988"/>
              </a:buClr>
              <a:buSzPts val="1200"/>
              <a:buNone/>
              <a:defRPr sz="1200">
                <a:solidFill>
                  <a:srgbClr val="888988"/>
                </a:solidFill>
              </a:defRPr>
            </a:lvl4pPr>
            <a:lvl5pPr indent="-228600" lvl="4" marL="2286000" algn="l">
              <a:lnSpc>
                <a:spcPct val="90000"/>
              </a:lnSpc>
              <a:spcBef>
                <a:spcPts val="400"/>
              </a:spcBef>
              <a:spcAft>
                <a:spcPts val="0"/>
              </a:spcAft>
              <a:buClr>
                <a:srgbClr val="888988"/>
              </a:buClr>
              <a:buSzPts val="1200"/>
              <a:buNone/>
              <a:defRPr sz="1200">
                <a:solidFill>
                  <a:srgbClr val="888988"/>
                </a:solidFill>
              </a:defRPr>
            </a:lvl5pPr>
            <a:lvl6pPr indent="-228600" lvl="5" marL="2743200" algn="l">
              <a:lnSpc>
                <a:spcPct val="90000"/>
              </a:lnSpc>
              <a:spcBef>
                <a:spcPts val="400"/>
              </a:spcBef>
              <a:spcAft>
                <a:spcPts val="0"/>
              </a:spcAft>
              <a:buClr>
                <a:srgbClr val="888988"/>
              </a:buClr>
              <a:buSzPts val="1200"/>
              <a:buNone/>
              <a:defRPr sz="1200">
                <a:solidFill>
                  <a:srgbClr val="888988"/>
                </a:solidFill>
              </a:defRPr>
            </a:lvl6pPr>
            <a:lvl7pPr indent="-228600" lvl="6" marL="3200400" algn="l">
              <a:lnSpc>
                <a:spcPct val="90000"/>
              </a:lnSpc>
              <a:spcBef>
                <a:spcPts val="400"/>
              </a:spcBef>
              <a:spcAft>
                <a:spcPts val="0"/>
              </a:spcAft>
              <a:buClr>
                <a:srgbClr val="888988"/>
              </a:buClr>
              <a:buSzPts val="1200"/>
              <a:buNone/>
              <a:defRPr sz="1200">
                <a:solidFill>
                  <a:srgbClr val="888988"/>
                </a:solidFill>
              </a:defRPr>
            </a:lvl7pPr>
            <a:lvl8pPr indent="-228600" lvl="7" marL="3657600" algn="l">
              <a:lnSpc>
                <a:spcPct val="90000"/>
              </a:lnSpc>
              <a:spcBef>
                <a:spcPts val="400"/>
              </a:spcBef>
              <a:spcAft>
                <a:spcPts val="0"/>
              </a:spcAft>
              <a:buClr>
                <a:srgbClr val="888988"/>
              </a:buClr>
              <a:buSzPts val="1200"/>
              <a:buNone/>
              <a:defRPr sz="1200">
                <a:solidFill>
                  <a:srgbClr val="888988"/>
                </a:solidFill>
              </a:defRPr>
            </a:lvl8pPr>
            <a:lvl9pPr indent="-228600" lvl="8" marL="4114800" algn="l">
              <a:lnSpc>
                <a:spcPct val="90000"/>
              </a:lnSpc>
              <a:spcBef>
                <a:spcPts val="400"/>
              </a:spcBef>
              <a:spcAft>
                <a:spcPts val="0"/>
              </a:spcAft>
              <a:buClr>
                <a:srgbClr val="888988"/>
              </a:buClr>
              <a:buSzPts val="1200"/>
              <a:buNone/>
              <a:defRPr sz="1200">
                <a:solidFill>
                  <a:srgbClr val="888988"/>
                </a:solidFill>
              </a:defRPr>
            </a:lvl9pPr>
          </a:lstStyle>
          <a:p/>
        </p:txBody>
      </p:sp>
      <p:sp>
        <p:nvSpPr>
          <p:cNvPr id="30" name="Google Shape;30;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37"/>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DOE LOGO" id="33" name="Google Shape;33;p37"/>
          <p:cNvPicPr preferRelativeResize="0"/>
          <p:nvPr/>
        </p:nvPicPr>
        <p:blipFill rotWithShape="1">
          <a:blip r:embed="rId2">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42"/>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4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42"/>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41" name="Google Shape;41;p42"/>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42" name="Google Shape;42;p42"/>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35"/>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35"/>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46" name="Google Shape;46;p3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8"/>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38"/>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52" name="Google Shape;52;p38"/>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53" name="Google Shape;53;p38"/>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54" name="Shape 54"/>
        <p:cNvGrpSpPr/>
        <p:nvPr/>
      </p:nvGrpSpPr>
      <p:grpSpPr>
        <a:xfrm>
          <a:off x="0" y="0"/>
          <a:ext cx="0" cy="0"/>
          <a:chOff x="0" y="0"/>
          <a:chExt cx="0" cy="0"/>
        </a:xfrm>
      </p:grpSpPr>
      <p:sp>
        <p:nvSpPr>
          <p:cNvPr id="55" name="Google Shape;55;p36"/>
          <p:cNvSpPr txBox="1"/>
          <p:nvPr>
            <p:ph type="title"/>
          </p:nvPr>
        </p:nvSpPr>
        <p:spPr>
          <a:xfrm>
            <a:off x="311700" y="2150850"/>
            <a:ext cx="8520600" cy="8418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6" name="Google Shape;56;p3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7" name="Shape 57"/>
        <p:cNvGrpSpPr/>
        <p:nvPr/>
      </p:nvGrpSpPr>
      <p:grpSpPr>
        <a:xfrm>
          <a:off x="0" y="0"/>
          <a:ext cx="0" cy="0"/>
          <a:chOff x="0" y="0"/>
          <a:chExt cx="0" cy="0"/>
        </a:xfrm>
      </p:grpSpPr>
      <p:pic>
        <p:nvPicPr>
          <p:cNvPr descr="A picture containing photo, newspaper, different, many&#10;&#10;Description automatically generated" id="58" name="Google Shape;58;p39"/>
          <p:cNvPicPr preferRelativeResize="0"/>
          <p:nvPr/>
        </p:nvPicPr>
        <p:blipFill rotWithShape="1">
          <a:blip r:embed="rId2">
            <a:alphaModFix amt="20000"/>
          </a:blip>
          <a:srcRect b="0" l="0" r="0" t="0"/>
          <a:stretch/>
        </p:blipFill>
        <p:spPr>
          <a:xfrm>
            <a:off x="0" y="1255"/>
            <a:ext cx="9144001" cy="5140990"/>
          </a:xfrm>
          <a:prstGeom prst="rect">
            <a:avLst/>
          </a:prstGeom>
          <a:noFill/>
          <a:ln>
            <a:noFill/>
          </a:ln>
        </p:spPr>
      </p:pic>
      <p:sp>
        <p:nvSpPr>
          <p:cNvPr id="59" name="Google Shape;59;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39"/>
          <p:cNvSpPr txBox="1"/>
          <p:nvPr>
            <p:ph type="ctrTitle"/>
          </p:nvPr>
        </p:nvSpPr>
        <p:spPr>
          <a:xfrm>
            <a:off x="1143000" y="1676399"/>
            <a:ext cx="6858000" cy="1790700"/>
          </a:xfrm>
          <a:prstGeom prst="rect">
            <a:avLst/>
          </a:prstGeom>
          <a:solidFill>
            <a:schemeClr val="lt1">
              <a:alpha val="60000"/>
            </a:schemeClr>
          </a:solidFill>
          <a:ln cap="rnd" cmpd="sng" w="79375">
            <a:solidFill>
              <a:srgbClr val="C00000">
                <a:alpha val="75294"/>
              </a:srgbClr>
            </a:solidFill>
            <a:prstDash val="solid"/>
            <a:round/>
            <a:headEnd len="sm" w="sm" type="none"/>
            <a:tailEnd len="sm" w="sm" type="none"/>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39"/>
          <p:cNvSpPr txBox="1"/>
          <p:nvPr>
            <p:ph idx="1" type="subTitle"/>
          </p:nvPr>
        </p:nvSpPr>
        <p:spPr>
          <a:xfrm>
            <a:off x="1084006" y="3536156"/>
            <a:ext cx="6858000" cy="7716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Section Header - BLACK" showMasterSp="0">
  <p:cSld name="Alternate Section Header - BLACK">
    <p:bg>
      <p:bgPr>
        <a:solidFill>
          <a:schemeClr val="dk1"/>
        </a:solidFill>
      </p:bgPr>
    </p:bg>
    <p:spTree>
      <p:nvGrpSpPr>
        <p:cNvPr id="64" name="Shape 64"/>
        <p:cNvGrpSpPr/>
        <p:nvPr/>
      </p:nvGrpSpPr>
      <p:grpSpPr>
        <a:xfrm>
          <a:off x="0" y="0"/>
          <a:ext cx="0" cy="0"/>
          <a:chOff x="0" y="0"/>
          <a:chExt cx="0" cy="0"/>
        </a:xfrm>
      </p:grpSpPr>
      <p:sp>
        <p:nvSpPr>
          <p:cNvPr id="65" name="Google Shape;65;p4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40"/>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800"/>
              <a:buNone/>
              <a:defRPr sz="1800">
                <a:solidFill>
                  <a:schemeClr val="lt1"/>
                </a:solidFill>
              </a:defRPr>
            </a:lvl1pPr>
            <a:lvl2pPr indent="-228600" lvl="1" marL="914400" algn="l">
              <a:lnSpc>
                <a:spcPct val="90000"/>
              </a:lnSpc>
              <a:spcBef>
                <a:spcPts val="400"/>
              </a:spcBef>
              <a:spcAft>
                <a:spcPts val="0"/>
              </a:spcAft>
              <a:buClr>
                <a:schemeClr val="lt1"/>
              </a:buClr>
              <a:buSzPts val="1500"/>
              <a:buNone/>
              <a:defRPr sz="1500">
                <a:solidFill>
                  <a:schemeClr val="lt1"/>
                </a:solidFill>
              </a:defRPr>
            </a:lvl2pPr>
            <a:lvl3pPr indent="-228600" lvl="2" marL="1371600" algn="l">
              <a:lnSpc>
                <a:spcPct val="90000"/>
              </a:lnSpc>
              <a:spcBef>
                <a:spcPts val="400"/>
              </a:spcBef>
              <a:spcAft>
                <a:spcPts val="0"/>
              </a:spcAft>
              <a:buClr>
                <a:schemeClr val="lt1"/>
              </a:buClr>
              <a:buSzPts val="1400"/>
              <a:buNone/>
              <a:defRPr sz="1400">
                <a:solidFill>
                  <a:schemeClr val="lt1"/>
                </a:solidFill>
              </a:defRPr>
            </a:lvl3pPr>
            <a:lvl4pPr indent="-228600" lvl="3" marL="1828800" algn="l">
              <a:lnSpc>
                <a:spcPct val="90000"/>
              </a:lnSpc>
              <a:spcBef>
                <a:spcPts val="400"/>
              </a:spcBef>
              <a:spcAft>
                <a:spcPts val="0"/>
              </a:spcAft>
              <a:buClr>
                <a:schemeClr val="lt1"/>
              </a:buClr>
              <a:buSzPts val="1200"/>
              <a:buNone/>
              <a:defRPr sz="1200">
                <a:solidFill>
                  <a:schemeClr val="lt1"/>
                </a:solidFill>
              </a:defRPr>
            </a:lvl4pPr>
            <a:lvl5pPr indent="-228600" lvl="4" marL="2286000" algn="l">
              <a:lnSpc>
                <a:spcPct val="90000"/>
              </a:lnSpc>
              <a:spcBef>
                <a:spcPts val="400"/>
              </a:spcBef>
              <a:spcAft>
                <a:spcPts val="0"/>
              </a:spcAft>
              <a:buClr>
                <a:schemeClr val="lt1"/>
              </a:buClr>
              <a:buSzPts val="1200"/>
              <a:buNone/>
              <a:defRPr sz="1200">
                <a:solidFill>
                  <a:schemeClr val="lt1"/>
                </a:solidFill>
              </a:defRPr>
            </a:lvl5pPr>
            <a:lvl6pPr indent="-228600" lvl="5" marL="2743200" algn="l">
              <a:lnSpc>
                <a:spcPct val="90000"/>
              </a:lnSpc>
              <a:spcBef>
                <a:spcPts val="400"/>
              </a:spcBef>
              <a:spcAft>
                <a:spcPts val="0"/>
              </a:spcAft>
              <a:buClr>
                <a:schemeClr val="lt1"/>
              </a:buClr>
              <a:buSzPts val="1200"/>
              <a:buNone/>
              <a:defRPr sz="1200">
                <a:solidFill>
                  <a:schemeClr val="lt1"/>
                </a:solidFill>
              </a:defRPr>
            </a:lvl6pPr>
            <a:lvl7pPr indent="-228600" lvl="6" marL="3200400" algn="l">
              <a:lnSpc>
                <a:spcPct val="90000"/>
              </a:lnSpc>
              <a:spcBef>
                <a:spcPts val="400"/>
              </a:spcBef>
              <a:spcAft>
                <a:spcPts val="0"/>
              </a:spcAft>
              <a:buClr>
                <a:schemeClr val="lt1"/>
              </a:buClr>
              <a:buSzPts val="1200"/>
              <a:buNone/>
              <a:defRPr sz="1200">
                <a:solidFill>
                  <a:schemeClr val="lt1"/>
                </a:solidFill>
              </a:defRPr>
            </a:lvl7pPr>
            <a:lvl8pPr indent="-228600" lvl="7" marL="3657600" algn="l">
              <a:lnSpc>
                <a:spcPct val="90000"/>
              </a:lnSpc>
              <a:spcBef>
                <a:spcPts val="400"/>
              </a:spcBef>
              <a:spcAft>
                <a:spcPts val="0"/>
              </a:spcAft>
              <a:buClr>
                <a:schemeClr val="lt1"/>
              </a:buClr>
              <a:buSzPts val="1200"/>
              <a:buNone/>
              <a:defRPr sz="1200">
                <a:solidFill>
                  <a:schemeClr val="lt1"/>
                </a:solidFill>
              </a:defRPr>
            </a:lvl8pPr>
            <a:lvl9pPr indent="-228600" lvl="8" marL="4114800" algn="l">
              <a:lnSpc>
                <a:spcPct val="90000"/>
              </a:lnSpc>
              <a:spcBef>
                <a:spcPts val="400"/>
              </a:spcBef>
              <a:spcAft>
                <a:spcPts val="0"/>
              </a:spcAft>
              <a:buClr>
                <a:schemeClr val="lt1"/>
              </a:buClr>
              <a:buSzPts val="1200"/>
              <a:buNone/>
              <a:defRPr sz="1200">
                <a:solidFill>
                  <a:schemeClr val="lt1"/>
                </a:solidFill>
              </a:defRPr>
            </a:lvl9pPr>
          </a:lstStyle>
          <a:p/>
        </p:txBody>
      </p:sp>
      <p:sp>
        <p:nvSpPr>
          <p:cNvPr id="67" name="Google Shape;67;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40"/>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DOE LOGO" id="70" name="Google Shape;70;p40"/>
          <p:cNvPicPr preferRelativeResize="0"/>
          <p:nvPr/>
        </p:nvPicPr>
        <p:blipFill rotWithShape="1">
          <a:blip r:embed="rId2">
            <a:alphaModFix/>
          </a:blip>
          <a:srcRect b="0" l="0" r="0" t="0"/>
          <a:stretch/>
        </p:blipFill>
        <p:spPr>
          <a:xfrm>
            <a:off x="7297031" y="4587478"/>
            <a:ext cx="1846969" cy="6156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theme" Target="../theme/theme1.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2"/>
          <p:cNvPicPr preferRelativeResize="0"/>
          <p:nvPr/>
        </p:nvPicPr>
        <p:blipFill rotWithShape="1">
          <a:blip r:embed="rId1">
            <a:alphaModFix/>
          </a:blip>
          <a:srcRect b="0" l="0" r="0" t="0"/>
          <a:stretch/>
        </p:blipFill>
        <p:spPr>
          <a:xfrm>
            <a:off x="0" y="0"/>
            <a:ext cx="9143999" cy="5143499"/>
          </a:xfrm>
          <a:prstGeom prst="rect">
            <a:avLst/>
          </a:prstGeom>
          <a:noFill/>
          <a:ln>
            <a:noFill/>
          </a:ln>
        </p:spPr>
      </p:pic>
      <p:sp>
        <p:nvSpPr>
          <p:cNvPr id="7" name="Google Shape;7;p32"/>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accent2"/>
              </a:buClr>
              <a:buSzPts val="3300"/>
              <a:buFont typeface="Trebuchet MS"/>
              <a:buNone/>
              <a:defRPr b="0" i="0" sz="3300" u="none" cap="none" strike="noStrike">
                <a:solidFill>
                  <a:schemeClr val="accent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3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rgbClr val="C22536"/>
              </a:buClr>
              <a:buSzPts val="1800"/>
              <a:buFont typeface="Arial"/>
              <a:buChar char="•"/>
              <a:defRPr b="0" i="0" sz="1800" u="none" cap="none" strike="noStrike">
                <a:solidFill>
                  <a:srgbClr val="C22536"/>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rgbClr val="901A28"/>
              </a:buClr>
              <a:buSzPts val="1400"/>
              <a:buFont typeface="Arial"/>
              <a:buChar char="•"/>
              <a:defRPr b="0" i="0" sz="1400" u="none" cap="none" strike="noStrike">
                <a:solidFill>
                  <a:srgbClr val="901A28"/>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rgbClr val="525252"/>
              </a:buClr>
              <a:buSzPts val="1400"/>
              <a:buFont typeface="Arial"/>
              <a:buChar char="•"/>
              <a:defRPr b="0" i="0" sz="1400" u="none" cap="none" strike="noStrike">
                <a:solidFill>
                  <a:srgbClr val="52525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9" name="Google Shape;9;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9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10" name="Google Shape;10;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9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11" name="Google Shape;11;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google.com/url?q=https://www.minneapolisfed.org/article/2011/hardly-childs-play&amp;sa=D&amp;source=editors&amp;ust=1654216283212989&amp;usg=AOvVaw3J0Bl2lQZG1hn4G4uzrv-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vecf.org/ready-region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
          <p:cNvSpPr txBox="1"/>
          <p:nvPr>
            <p:ph type="ctrTitle"/>
          </p:nvPr>
        </p:nvSpPr>
        <p:spPr>
          <a:xfrm>
            <a:off x="879975" y="1235475"/>
            <a:ext cx="75783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2"/>
              </a:buClr>
              <a:buSzPts val="4500"/>
              <a:buFont typeface="Trebuchet MS"/>
              <a:buNone/>
            </a:pPr>
            <a:r>
              <a:rPr b="1" lang="en"/>
              <a:t>Virginia’s Early Childhood Advisory Committee (ECAC)</a:t>
            </a:r>
            <a:endParaRPr b="1"/>
          </a:p>
        </p:txBody>
      </p:sp>
      <p:sp>
        <p:nvSpPr>
          <p:cNvPr id="176" name="Google Shape;176;p1"/>
          <p:cNvSpPr txBox="1"/>
          <p:nvPr>
            <p:ph idx="1" type="subTitle"/>
          </p:nvPr>
        </p:nvSpPr>
        <p:spPr>
          <a:xfrm>
            <a:off x="1143000" y="3095228"/>
            <a:ext cx="6858000" cy="1241700"/>
          </a:xfrm>
          <a:prstGeom prst="rect">
            <a:avLst/>
          </a:prstGeom>
          <a:noFill/>
          <a:ln>
            <a:noFill/>
          </a:ln>
        </p:spPr>
        <p:txBody>
          <a:bodyPr anchorCtr="0" anchor="t" bIns="34275" lIns="68575" spcFirstLastPara="1" rIns="68575" wrap="square" tIns="34275">
            <a:noAutofit/>
          </a:bodyPr>
          <a:lstStyle/>
          <a:p>
            <a:pPr indent="-361950" lvl="0" marL="457200" rtl="0" algn="ctr">
              <a:lnSpc>
                <a:spcPct val="90000"/>
              </a:lnSpc>
              <a:spcBef>
                <a:spcPts val="800"/>
              </a:spcBef>
              <a:spcAft>
                <a:spcPts val="0"/>
              </a:spcAft>
              <a:buClr>
                <a:schemeClr val="dk1"/>
              </a:buClr>
              <a:buSzPts val="1800"/>
              <a:buNone/>
            </a:pPr>
            <a:r>
              <a:t/>
            </a:r>
            <a:endParaRPr/>
          </a:p>
          <a:p>
            <a:pPr indent="-361950" lvl="0" marL="457200" rtl="0" algn="ctr">
              <a:lnSpc>
                <a:spcPct val="90000"/>
              </a:lnSpc>
              <a:spcBef>
                <a:spcPts val="800"/>
              </a:spcBef>
              <a:spcAft>
                <a:spcPts val="0"/>
              </a:spcAft>
              <a:buClr>
                <a:schemeClr val="dk1"/>
              </a:buClr>
              <a:buSzPts val="1800"/>
              <a:buNone/>
            </a:pPr>
            <a:r>
              <a:rPr lang="en"/>
              <a:t>June 23, 2022</a:t>
            </a:r>
            <a:endParaRPr/>
          </a:p>
        </p:txBody>
      </p:sp>
      <p:pic>
        <p:nvPicPr>
          <p:cNvPr id="177" name="Google Shape;177;p1"/>
          <p:cNvPicPr preferRelativeResize="0"/>
          <p:nvPr/>
        </p:nvPicPr>
        <p:blipFill rotWithShape="1">
          <a:blip r:embed="rId3">
            <a:alphaModFix/>
          </a:blip>
          <a:srcRect b="0" l="0" r="0" t="0"/>
          <a:stretch/>
        </p:blipFill>
        <p:spPr>
          <a:xfrm>
            <a:off x="0" y="4512175"/>
            <a:ext cx="1775351" cy="6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29" name="Shape 229"/>
        <p:cNvGrpSpPr/>
        <p:nvPr/>
      </p:nvGrpSpPr>
      <p:grpSpPr>
        <a:xfrm>
          <a:off x="0" y="0"/>
          <a:ext cx="0" cy="0"/>
          <a:chOff x="0" y="0"/>
          <a:chExt cx="0" cy="0"/>
        </a:xfrm>
      </p:grpSpPr>
      <p:sp>
        <p:nvSpPr>
          <p:cNvPr id="230" name="Google Shape;230;g1340093cb7c_0_330"/>
          <p:cNvSpPr txBox="1"/>
          <p:nvPr>
            <p:ph idx="12" type="sldNum"/>
          </p:nvPr>
        </p:nvSpPr>
        <p:spPr>
          <a:xfrm>
            <a:off x="6457950" y="4767263"/>
            <a:ext cx="758700" cy="177000"/>
          </a:xfrm>
          <a:prstGeom prst="rect">
            <a:avLst/>
          </a:prstGeom>
          <a:noFill/>
          <a:ln>
            <a:noFill/>
          </a:ln>
        </p:spPr>
        <p:txBody>
          <a:bodyPr anchorCtr="0" anchor="b" bIns="19050" lIns="19050" spcFirstLastPara="1" rIns="19050" wrap="square" tIns="19050">
            <a:spAutoFit/>
          </a:bodyPr>
          <a:lstStyle/>
          <a:p>
            <a:pPr indent="0" lvl="0" marL="0" rtl="0" algn="r">
              <a:spcBef>
                <a:spcPts val="0"/>
              </a:spcBef>
              <a:spcAft>
                <a:spcPts val="0"/>
              </a:spcAft>
              <a:buClr>
                <a:srgbClr val="000000"/>
              </a:buClr>
              <a:buSzPts val="900"/>
              <a:buFont typeface="Arial"/>
              <a:buNone/>
            </a:pPr>
            <a:fld id="{00000000-1234-1234-1234-123412341234}" type="slidenum">
              <a:rPr lang="en" sz="900">
                <a:solidFill>
                  <a:srgbClr val="888988"/>
                </a:solidFill>
                <a:latin typeface="Trebuchet MS"/>
                <a:ea typeface="Trebuchet MS"/>
                <a:cs typeface="Trebuchet MS"/>
                <a:sym typeface="Trebuchet MS"/>
              </a:rPr>
              <a:t>‹#›</a:t>
            </a:fld>
            <a:endParaRPr sz="900">
              <a:solidFill>
                <a:srgbClr val="888988"/>
              </a:solidFill>
              <a:latin typeface="Trebuchet MS"/>
              <a:ea typeface="Trebuchet MS"/>
              <a:cs typeface="Trebuchet MS"/>
              <a:sym typeface="Trebuchet MS"/>
            </a:endParaRPr>
          </a:p>
        </p:txBody>
      </p:sp>
      <p:sp>
        <p:nvSpPr>
          <p:cNvPr id="231" name="Google Shape;231;g1340093cb7c_0_330"/>
          <p:cNvSpPr txBox="1"/>
          <p:nvPr/>
        </p:nvSpPr>
        <p:spPr>
          <a:xfrm>
            <a:off x="552299" y="-16927"/>
            <a:ext cx="8239200" cy="837300"/>
          </a:xfrm>
          <a:prstGeom prst="rect">
            <a:avLst/>
          </a:prstGeom>
          <a:noFill/>
          <a:ln>
            <a:noFill/>
          </a:ln>
        </p:spPr>
        <p:txBody>
          <a:bodyPr anchorCtr="0" anchor="b" bIns="19050" lIns="19050" spcFirstLastPara="1" rIns="19050" wrap="square" tIns="19050">
            <a:noAutofit/>
          </a:bodyPr>
          <a:lstStyle/>
          <a:p>
            <a:pPr indent="0" lvl="0" marL="0" marR="0" rtl="0" algn="l">
              <a:lnSpc>
                <a:spcPct val="80000"/>
              </a:lnSpc>
              <a:spcBef>
                <a:spcPts val="0"/>
              </a:spcBef>
              <a:spcAft>
                <a:spcPts val="0"/>
              </a:spcAft>
              <a:buClr>
                <a:srgbClr val="FFFFFF"/>
              </a:buClr>
              <a:buSzPts val="2700"/>
              <a:buFont typeface="Abel"/>
              <a:buNone/>
            </a:pPr>
            <a:r>
              <a:rPr i="0" lang="en" sz="3000" u="none" cap="none" strike="noStrike">
                <a:solidFill>
                  <a:schemeClr val="accent2"/>
                </a:solidFill>
                <a:latin typeface="Trebuchet MS"/>
                <a:ea typeface="Trebuchet MS"/>
                <a:cs typeface="Trebuchet MS"/>
                <a:sym typeface="Trebuchet MS"/>
              </a:rPr>
              <a:t>Impact of Child Care Subsidy Changes To Date</a:t>
            </a:r>
            <a:endParaRPr i="0" sz="3000" u="none" cap="none" strike="noStrike">
              <a:solidFill>
                <a:schemeClr val="accent2"/>
              </a:solidFill>
              <a:latin typeface="Trebuchet MS"/>
              <a:ea typeface="Trebuchet MS"/>
              <a:cs typeface="Trebuchet MS"/>
              <a:sym typeface="Trebuchet MS"/>
            </a:endParaRPr>
          </a:p>
        </p:txBody>
      </p:sp>
      <p:sp>
        <p:nvSpPr>
          <p:cNvPr id="232" name="Google Shape;232;g1340093cb7c_0_330"/>
          <p:cNvSpPr txBox="1"/>
          <p:nvPr/>
        </p:nvSpPr>
        <p:spPr>
          <a:xfrm>
            <a:off x="4502906" y="4905375"/>
            <a:ext cx="138300" cy="146100"/>
          </a:xfrm>
          <a:prstGeom prst="rect">
            <a:avLst/>
          </a:prstGeom>
          <a:noFill/>
          <a:ln>
            <a:noFill/>
          </a:ln>
        </p:spPr>
        <p:txBody>
          <a:bodyPr anchorCtr="0" anchor="b" bIns="19050" lIns="19050" spcFirstLastPara="1" rIns="19050" wrap="square" tIns="19050">
            <a:spAutoFit/>
          </a:bodyPr>
          <a:lstStyle/>
          <a:p>
            <a:pPr indent="0" lvl="0" marL="0" marR="0" rtl="0" algn="ctr">
              <a:lnSpc>
                <a:spcPct val="100000"/>
              </a:lnSpc>
              <a:spcBef>
                <a:spcPts val="0"/>
              </a:spcBef>
              <a:spcAft>
                <a:spcPts val="0"/>
              </a:spcAft>
              <a:buClr>
                <a:srgbClr val="FFFFFF"/>
              </a:buClr>
              <a:buSzPts val="700"/>
              <a:buFont typeface="Helvetica Neue"/>
              <a:buNone/>
            </a:pPr>
            <a:fld id="{00000000-1234-1234-1234-123412341234}" type="slidenum">
              <a:rPr b="0" i="0" lang="en" sz="700" u="none" cap="none" strike="noStrike">
                <a:solidFill>
                  <a:srgbClr val="222222"/>
                </a:solidFill>
                <a:latin typeface="Helvetica Neue"/>
                <a:ea typeface="Helvetica Neue"/>
                <a:cs typeface="Helvetica Neue"/>
                <a:sym typeface="Helvetica Neue"/>
              </a:rPr>
              <a:t>‹#›</a:t>
            </a:fld>
            <a:endParaRPr b="0" i="0" sz="700" u="none" cap="none" strike="noStrike">
              <a:solidFill>
                <a:srgbClr val="222222"/>
              </a:solidFill>
              <a:latin typeface="Helvetica Neue"/>
              <a:ea typeface="Helvetica Neue"/>
              <a:cs typeface="Helvetica Neue"/>
              <a:sym typeface="Helvetica Neue"/>
            </a:endParaRPr>
          </a:p>
        </p:txBody>
      </p:sp>
      <p:pic>
        <p:nvPicPr>
          <p:cNvPr id="233" name="Google Shape;233;g1340093cb7c_0_330"/>
          <p:cNvPicPr preferRelativeResize="0"/>
          <p:nvPr/>
        </p:nvPicPr>
        <p:blipFill rotWithShape="1">
          <a:blip r:embed="rId3">
            <a:alphaModFix/>
          </a:blip>
          <a:srcRect b="0" l="0" r="0" t="0"/>
          <a:stretch/>
        </p:blipFill>
        <p:spPr>
          <a:xfrm>
            <a:off x="966492" y="1240686"/>
            <a:ext cx="7344600" cy="3613500"/>
          </a:xfrm>
          <a:prstGeom prst="rect">
            <a:avLst/>
          </a:prstGeom>
          <a:noFill/>
          <a:ln>
            <a:noFill/>
          </a:ln>
        </p:spPr>
      </p:pic>
      <p:sp>
        <p:nvSpPr>
          <p:cNvPr id="234" name="Google Shape;234;g1340093cb7c_0_330"/>
          <p:cNvSpPr txBox="1"/>
          <p:nvPr/>
        </p:nvSpPr>
        <p:spPr>
          <a:xfrm>
            <a:off x="1300907" y="2886459"/>
            <a:ext cx="486600" cy="1731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0000"/>
                </a:solidFill>
                <a:latin typeface="Trebuchet MS"/>
                <a:ea typeface="Trebuchet MS"/>
                <a:cs typeface="Trebuchet MS"/>
                <a:sym typeface="Trebuchet MS"/>
              </a:rPr>
              <a:t>22,252</a:t>
            </a:r>
            <a:endParaRPr i="0" sz="900" u="none" cap="none" strike="noStrike">
              <a:solidFill>
                <a:srgbClr val="000000"/>
              </a:solidFill>
              <a:latin typeface="Trebuchet MS"/>
              <a:ea typeface="Trebuchet MS"/>
              <a:cs typeface="Trebuchet MS"/>
              <a:sym typeface="Trebuchet MS"/>
            </a:endParaRPr>
          </a:p>
        </p:txBody>
      </p:sp>
      <p:sp>
        <p:nvSpPr>
          <p:cNvPr id="235" name="Google Shape;235;g1340093cb7c_0_330"/>
          <p:cNvSpPr txBox="1"/>
          <p:nvPr/>
        </p:nvSpPr>
        <p:spPr>
          <a:xfrm>
            <a:off x="2620091" y="3336642"/>
            <a:ext cx="486600" cy="1731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0000"/>
                </a:solidFill>
                <a:latin typeface="Trebuchet MS"/>
                <a:ea typeface="Trebuchet MS"/>
                <a:cs typeface="Trebuchet MS"/>
                <a:sym typeface="Trebuchet MS"/>
              </a:rPr>
              <a:t>18,379</a:t>
            </a:r>
            <a:endParaRPr i="0" sz="900" u="none" cap="none" strike="noStrike">
              <a:solidFill>
                <a:srgbClr val="000000"/>
              </a:solidFill>
              <a:latin typeface="Trebuchet MS"/>
              <a:ea typeface="Trebuchet MS"/>
              <a:cs typeface="Trebuchet MS"/>
              <a:sym typeface="Trebuchet MS"/>
            </a:endParaRPr>
          </a:p>
        </p:txBody>
      </p:sp>
      <p:sp>
        <p:nvSpPr>
          <p:cNvPr id="236" name="Google Shape;236;g1340093cb7c_0_330"/>
          <p:cNvSpPr txBox="1"/>
          <p:nvPr/>
        </p:nvSpPr>
        <p:spPr>
          <a:xfrm>
            <a:off x="4428596" y="3687938"/>
            <a:ext cx="486600" cy="1731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0000"/>
                </a:solidFill>
                <a:latin typeface="Trebuchet MS"/>
                <a:ea typeface="Trebuchet MS"/>
                <a:cs typeface="Trebuchet MS"/>
                <a:sym typeface="Trebuchet MS"/>
              </a:rPr>
              <a:t>14,887</a:t>
            </a:r>
            <a:endParaRPr i="0" sz="900" u="none" cap="none" strike="noStrike">
              <a:solidFill>
                <a:srgbClr val="000000"/>
              </a:solidFill>
              <a:latin typeface="Trebuchet MS"/>
              <a:ea typeface="Trebuchet MS"/>
              <a:cs typeface="Trebuchet MS"/>
              <a:sym typeface="Trebuchet MS"/>
            </a:endParaRPr>
          </a:p>
        </p:txBody>
      </p:sp>
      <p:sp>
        <p:nvSpPr>
          <p:cNvPr id="237" name="Google Shape;237;g1340093cb7c_0_330"/>
          <p:cNvSpPr txBox="1"/>
          <p:nvPr/>
        </p:nvSpPr>
        <p:spPr>
          <a:xfrm>
            <a:off x="5908557" y="3163517"/>
            <a:ext cx="486600" cy="1731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0000"/>
                </a:solidFill>
                <a:latin typeface="Trebuchet MS"/>
                <a:ea typeface="Trebuchet MS"/>
                <a:cs typeface="Trebuchet MS"/>
                <a:sym typeface="Trebuchet MS"/>
              </a:rPr>
              <a:t>19,342</a:t>
            </a:r>
            <a:endParaRPr i="0" sz="900" u="none" cap="none" strike="noStrike">
              <a:solidFill>
                <a:srgbClr val="000000"/>
              </a:solidFill>
              <a:latin typeface="Trebuchet MS"/>
              <a:ea typeface="Trebuchet MS"/>
              <a:cs typeface="Trebuchet MS"/>
              <a:sym typeface="Trebuchet MS"/>
            </a:endParaRPr>
          </a:p>
        </p:txBody>
      </p:sp>
      <p:sp>
        <p:nvSpPr>
          <p:cNvPr id="238" name="Google Shape;238;g1340093cb7c_0_330"/>
          <p:cNvSpPr txBox="1"/>
          <p:nvPr/>
        </p:nvSpPr>
        <p:spPr>
          <a:xfrm>
            <a:off x="7085697" y="2465246"/>
            <a:ext cx="486600" cy="1731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0000"/>
                </a:solidFill>
                <a:latin typeface="Trebuchet MS"/>
                <a:ea typeface="Trebuchet MS"/>
                <a:cs typeface="Trebuchet MS"/>
                <a:sym typeface="Trebuchet MS"/>
              </a:rPr>
              <a:t>23,245</a:t>
            </a:r>
            <a:endParaRPr i="0" sz="900" u="none" cap="none" strike="noStrike">
              <a:solidFill>
                <a:srgbClr val="000000"/>
              </a:solidFill>
              <a:latin typeface="Trebuchet MS"/>
              <a:ea typeface="Trebuchet MS"/>
              <a:cs typeface="Trebuchet MS"/>
              <a:sym typeface="Trebuchet MS"/>
            </a:endParaRPr>
          </a:p>
        </p:txBody>
      </p:sp>
      <p:sp>
        <p:nvSpPr>
          <p:cNvPr id="239" name="Google Shape;239;g1340093cb7c_0_330"/>
          <p:cNvSpPr txBox="1"/>
          <p:nvPr/>
        </p:nvSpPr>
        <p:spPr>
          <a:xfrm>
            <a:off x="7867916" y="1883186"/>
            <a:ext cx="486600" cy="1731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900"/>
              <a:buFont typeface="Arial"/>
              <a:buNone/>
            </a:pPr>
            <a:r>
              <a:rPr i="0" lang="en" sz="900" u="none" cap="none" strike="noStrike">
                <a:solidFill>
                  <a:srgbClr val="000000"/>
                </a:solidFill>
                <a:latin typeface="Trebuchet MS"/>
                <a:ea typeface="Trebuchet MS"/>
                <a:cs typeface="Trebuchet MS"/>
                <a:sym typeface="Trebuchet MS"/>
              </a:rPr>
              <a:t>28,980</a:t>
            </a:r>
            <a:endParaRPr i="0" sz="900" u="none" cap="none" strike="noStrike">
              <a:solidFill>
                <a:srgbClr val="000000"/>
              </a:solidFill>
              <a:latin typeface="Trebuchet MS"/>
              <a:ea typeface="Trebuchet MS"/>
              <a:cs typeface="Trebuchet MS"/>
              <a:sym typeface="Trebuchet MS"/>
            </a:endParaRPr>
          </a:p>
        </p:txBody>
      </p:sp>
      <p:cxnSp>
        <p:nvCxnSpPr>
          <p:cNvPr id="240" name="Google Shape;240;g1340093cb7c_0_330"/>
          <p:cNvCxnSpPr/>
          <p:nvPr/>
        </p:nvCxnSpPr>
        <p:spPr>
          <a:xfrm>
            <a:off x="4917498" y="2027959"/>
            <a:ext cx="0" cy="2112000"/>
          </a:xfrm>
          <a:prstGeom prst="straightConnector1">
            <a:avLst/>
          </a:prstGeom>
          <a:noFill/>
          <a:ln cap="flat" cmpd="sng" w="9525">
            <a:solidFill>
              <a:srgbClr val="000000"/>
            </a:solidFill>
            <a:prstDash val="dash"/>
            <a:round/>
            <a:headEnd len="sm" w="sm" type="none"/>
            <a:tailEnd len="sm" w="sm" type="none"/>
          </a:ln>
        </p:spPr>
      </p:cxnSp>
      <p:sp>
        <p:nvSpPr>
          <p:cNvPr id="241" name="Google Shape;241;g1340093cb7c_0_330"/>
          <p:cNvSpPr txBox="1"/>
          <p:nvPr/>
        </p:nvSpPr>
        <p:spPr>
          <a:xfrm>
            <a:off x="4973361" y="2204378"/>
            <a:ext cx="1827600" cy="542700"/>
          </a:xfrm>
          <a:prstGeom prst="rect">
            <a:avLst/>
          </a:prstGeom>
          <a:noFill/>
          <a:ln>
            <a:noFill/>
          </a:ln>
        </p:spPr>
        <p:txBody>
          <a:bodyPr anchorCtr="0" anchor="t" bIns="17150" lIns="34275" spcFirstLastPara="1" rIns="34275" wrap="square" tIns="17150">
            <a:spAutoFit/>
          </a:bodyPr>
          <a:lstStyle/>
          <a:p>
            <a:pPr indent="0" lvl="0" marL="0" marR="0" rtl="0" algn="l">
              <a:lnSpc>
                <a:spcPct val="100000"/>
              </a:lnSpc>
              <a:spcBef>
                <a:spcPts val="0"/>
              </a:spcBef>
              <a:spcAft>
                <a:spcPts val="0"/>
              </a:spcAft>
              <a:buClr>
                <a:srgbClr val="000000"/>
              </a:buClr>
              <a:buSzPts val="1100"/>
              <a:buFont typeface="Arial"/>
              <a:buNone/>
            </a:pPr>
            <a:r>
              <a:rPr i="0" lang="en" sz="1100" u="none" cap="none" strike="noStrike">
                <a:solidFill>
                  <a:srgbClr val="000000"/>
                </a:solidFill>
                <a:latin typeface="Trebuchet MS"/>
                <a:ea typeface="Trebuchet MS"/>
                <a:cs typeface="Trebuchet MS"/>
                <a:sym typeface="Trebuchet MS"/>
              </a:rPr>
              <a:t>March 2021: Implementation of expanded eligibility</a:t>
            </a:r>
            <a:endParaRPr i="0" sz="1100" u="none" cap="none" strike="noStrike">
              <a:solidFill>
                <a:srgbClr val="000000"/>
              </a:solidFill>
              <a:latin typeface="Trebuchet MS"/>
              <a:ea typeface="Trebuchet MS"/>
              <a:cs typeface="Trebuchet MS"/>
              <a:sym typeface="Trebuchet MS"/>
            </a:endParaRPr>
          </a:p>
        </p:txBody>
      </p:sp>
      <p:sp>
        <p:nvSpPr>
          <p:cNvPr id="242" name="Google Shape;242;g1340093cb7c_0_330"/>
          <p:cNvSpPr/>
          <p:nvPr/>
        </p:nvSpPr>
        <p:spPr>
          <a:xfrm>
            <a:off x="1720949" y="1096749"/>
            <a:ext cx="6393300" cy="265500"/>
          </a:xfrm>
          <a:prstGeom prst="rect">
            <a:avLst/>
          </a:prstGeom>
          <a:noFill/>
          <a:ln>
            <a:noFill/>
          </a:ln>
        </p:spPr>
        <p:txBody>
          <a:bodyPr anchorCtr="0" anchor="t"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Trebuchet MS"/>
                <a:ea typeface="Trebuchet MS"/>
                <a:cs typeface="Trebuchet MS"/>
                <a:sym typeface="Trebuchet MS"/>
              </a:rPr>
              <a:t>Child Care Subsidy Program Enrollment, February 2020 – April 2022</a:t>
            </a:r>
            <a:endParaRPr i="0" sz="5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340093cb7c_0_260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lang="en"/>
              <a:t>Questions and Discussion</a:t>
            </a:r>
            <a:endParaRPr/>
          </a:p>
        </p:txBody>
      </p:sp>
      <p:sp>
        <p:nvSpPr>
          <p:cNvPr id="248" name="Google Shape;248;g1340093cb7c_0_2608"/>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132cfc6ead2_0_9"/>
          <p:cNvSpPr txBox="1"/>
          <p:nvPr>
            <p:ph type="title"/>
          </p:nvPr>
        </p:nvSpPr>
        <p:spPr>
          <a:xfrm>
            <a:off x="623888" y="14347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1000"/>
              </a:spcAft>
              <a:buSzPts val="3800"/>
              <a:buNone/>
            </a:pPr>
            <a:r>
              <a:rPr b="1" lang="en" sz="3500"/>
              <a:t>Update on Revisions to Provider Rates and Family Copayments in the Child Care Subsidy Program</a:t>
            </a:r>
            <a:endParaRPr b="1" sz="3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1340093cb7c_0_1751"/>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Overview</a:t>
            </a:r>
            <a:endParaRPr sz="3000"/>
          </a:p>
        </p:txBody>
      </p:sp>
      <p:sp>
        <p:nvSpPr>
          <p:cNvPr id="259" name="Google Shape;259;g1340093cb7c_0_1751"/>
          <p:cNvSpPr txBox="1"/>
          <p:nvPr>
            <p:ph idx="1" type="body"/>
          </p:nvPr>
        </p:nvSpPr>
        <p:spPr>
          <a:xfrm>
            <a:off x="628650" y="1369225"/>
            <a:ext cx="82224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This section summarizes current proposals to make quality child care more accessible to Virginia families and providers.</a:t>
            </a:r>
            <a:endParaRPr b="1" sz="1800"/>
          </a:p>
          <a:p>
            <a:pPr indent="-342900" lvl="0" marL="457200" rtl="0" algn="l">
              <a:lnSpc>
                <a:spcPct val="100000"/>
              </a:lnSpc>
              <a:spcBef>
                <a:spcPts val="1000"/>
              </a:spcBef>
              <a:spcAft>
                <a:spcPts val="0"/>
              </a:spcAft>
              <a:buSzPts val="1800"/>
              <a:buChar char="•"/>
            </a:pPr>
            <a:r>
              <a:rPr lang="en" sz="1800"/>
              <a:t>The Challenge: Child Care Market = Market Failure</a:t>
            </a:r>
            <a:endParaRPr sz="1800"/>
          </a:p>
          <a:p>
            <a:pPr indent="-342900" lvl="0" marL="457200" rtl="0" algn="l">
              <a:lnSpc>
                <a:spcPct val="100000"/>
              </a:lnSpc>
              <a:spcBef>
                <a:spcPts val="1000"/>
              </a:spcBef>
              <a:spcAft>
                <a:spcPts val="0"/>
              </a:spcAft>
              <a:buSzPts val="1800"/>
              <a:buChar char="•"/>
            </a:pPr>
            <a:r>
              <a:rPr lang="en" sz="1800"/>
              <a:t>Three Key Principles for Public Investments in Early Childhood Care and Education in Virginia</a:t>
            </a:r>
            <a:endParaRPr sz="1800"/>
          </a:p>
          <a:p>
            <a:pPr indent="-342900" lvl="0" marL="457200" rtl="0" algn="l">
              <a:lnSpc>
                <a:spcPct val="100000"/>
              </a:lnSpc>
              <a:spcBef>
                <a:spcPts val="1000"/>
              </a:spcBef>
              <a:spcAft>
                <a:spcPts val="0"/>
              </a:spcAft>
              <a:buSzPts val="1800"/>
              <a:buChar char="•"/>
            </a:pPr>
            <a:r>
              <a:rPr lang="en" sz="1800"/>
              <a:t>Virginia’s New Cost Estimation Model and Proposed Revisions to Provider Rates</a:t>
            </a:r>
            <a:endParaRPr sz="1800"/>
          </a:p>
          <a:p>
            <a:pPr indent="-342900" lvl="0" marL="457200" rtl="0" algn="l">
              <a:lnSpc>
                <a:spcPct val="100000"/>
              </a:lnSpc>
              <a:spcBef>
                <a:spcPts val="1000"/>
              </a:spcBef>
              <a:spcAft>
                <a:spcPts val="0"/>
              </a:spcAft>
              <a:buSzPts val="1800"/>
              <a:buChar char="•"/>
            </a:pPr>
            <a:r>
              <a:rPr lang="en" sz="1800"/>
              <a:t>Proposed Revisions to Parent Copayments</a:t>
            </a:r>
            <a:endParaRPr sz="1800"/>
          </a:p>
          <a:p>
            <a:pPr indent="-342900" lvl="0" marL="457200" rtl="0" algn="l">
              <a:lnSpc>
                <a:spcPct val="100000"/>
              </a:lnSpc>
              <a:spcBef>
                <a:spcPts val="1000"/>
              </a:spcBef>
              <a:spcAft>
                <a:spcPts val="1000"/>
              </a:spcAft>
              <a:buSzPts val="1800"/>
              <a:buChar char="•"/>
            </a:pPr>
            <a:r>
              <a:rPr lang="en" sz="1800"/>
              <a:t>Discussion</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340093cb7c_0_175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sz="3400"/>
              <a:t>The Challenge</a:t>
            </a:r>
            <a:endParaRPr i="1" sz="3400"/>
          </a:p>
        </p:txBody>
      </p:sp>
      <p:sp>
        <p:nvSpPr>
          <p:cNvPr id="265" name="Google Shape;265;g1340093cb7c_0_1756"/>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340093cb7c_0_1761"/>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Child Care Market Failure</a:t>
            </a:r>
            <a:endParaRPr sz="3000"/>
          </a:p>
        </p:txBody>
      </p:sp>
      <p:sp>
        <p:nvSpPr>
          <p:cNvPr id="271" name="Google Shape;271;g1340093cb7c_0_1761"/>
          <p:cNvSpPr txBox="1"/>
          <p:nvPr>
            <p:ph idx="1" type="body"/>
          </p:nvPr>
        </p:nvSpPr>
        <p:spPr>
          <a:xfrm>
            <a:off x="683750" y="1171475"/>
            <a:ext cx="8262300" cy="3213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The child care system represents a “market failure.”</a:t>
            </a:r>
            <a:endParaRPr b="1" sz="1800"/>
          </a:p>
          <a:p>
            <a:pPr indent="-330200" lvl="0" marL="457200" rtl="0" algn="l">
              <a:lnSpc>
                <a:spcPct val="100000"/>
              </a:lnSpc>
              <a:spcBef>
                <a:spcPts val="1000"/>
              </a:spcBef>
              <a:spcAft>
                <a:spcPts val="0"/>
              </a:spcAft>
              <a:buSzPts val="1600"/>
              <a:buChar char="•"/>
            </a:pPr>
            <a:r>
              <a:rPr lang="en" sz="1600"/>
              <a:t>The child care market is fragmented, composed largely of small organizations-- for-profit and nonprofit--that rely on private financing (e.g., parent pay). </a:t>
            </a:r>
            <a:endParaRPr sz="1600"/>
          </a:p>
          <a:p>
            <a:pPr indent="-330200" lvl="0" marL="457200" rtl="0" algn="l">
              <a:lnSpc>
                <a:spcPct val="100000"/>
              </a:lnSpc>
              <a:spcBef>
                <a:spcPts val="800"/>
              </a:spcBef>
              <a:spcAft>
                <a:spcPts val="0"/>
              </a:spcAft>
              <a:buSzPts val="1600"/>
              <a:buChar char="•"/>
            </a:pPr>
            <a:r>
              <a:rPr lang="en" sz="1600"/>
              <a:t>Profit margins are razor thin. The </a:t>
            </a:r>
            <a:r>
              <a:rPr lang="en" sz="1600" u="sng">
                <a:solidFill>
                  <a:schemeClr val="hlink"/>
                </a:solidFill>
                <a:hlinkClick r:id="rId3"/>
              </a:rPr>
              <a:t>Federal Reserve Bank</a:t>
            </a:r>
            <a:r>
              <a:rPr lang="en" sz="1600"/>
              <a:t> reports that most child care providers operate on profit margins of less than 1 percent.</a:t>
            </a:r>
            <a:endParaRPr sz="1600"/>
          </a:p>
          <a:p>
            <a:pPr indent="-330200" lvl="0" marL="457200" rtl="0" algn="l">
              <a:lnSpc>
                <a:spcPct val="100000"/>
              </a:lnSpc>
              <a:spcBef>
                <a:spcPts val="800"/>
              </a:spcBef>
              <a:spcAft>
                <a:spcPts val="0"/>
              </a:spcAft>
              <a:buSzPts val="1600"/>
              <a:buChar char="•"/>
            </a:pPr>
            <a:r>
              <a:rPr lang="en" sz="1600"/>
              <a:t>Half of the providers in Virginia reported losing money last year.</a:t>
            </a:r>
            <a:endParaRPr sz="1600"/>
          </a:p>
          <a:p>
            <a:pPr indent="-330200" lvl="0" marL="457200" rtl="0" algn="l">
              <a:lnSpc>
                <a:spcPct val="100000"/>
              </a:lnSpc>
              <a:spcBef>
                <a:spcPts val="1000"/>
              </a:spcBef>
              <a:spcAft>
                <a:spcPts val="0"/>
              </a:spcAft>
              <a:buSzPts val="1600"/>
              <a:buChar char="•"/>
            </a:pPr>
            <a:r>
              <a:rPr lang="en" sz="1600"/>
              <a:t>Parents are expected to pay for care at a time when they can least afford it. Assistance with costs is limited.</a:t>
            </a:r>
            <a:endParaRPr sz="1600"/>
          </a:p>
          <a:p>
            <a:pPr indent="-330200" lvl="0" marL="457200" rtl="0" algn="l">
              <a:lnSpc>
                <a:spcPct val="100000"/>
              </a:lnSpc>
              <a:spcBef>
                <a:spcPts val="800"/>
              </a:spcBef>
              <a:spcAft>
                <a:spcPts val="0"/>
              </a:spcAft>
              <a:buSzPts val="1600"/>
              <a:buChar char="•"/>
            </a:pPr>
            <a:r>
              <a:rPr lang="en" sz="1600"/>
              <a:t>In many communities, providers cannot increase tuition rates to account for better staff compensation, quality supports, and other resources because parents cannot afford to pay any more.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1340093cb7c_0_2814"/>
          <p:cNvSpPr txBox="1"/>
          <p:nvPr>
            <p:ph type="title"/>
          </p:nvPr>
        </p:nvSpPr>
        <p:spPr>
          <a:xfrm>
            <a:off x="628650" y="273850"/>
            <a:ext cx="8429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Paying Teachers More Means Charging Parents More</a:t>
            </a:r>
            <a:endParaRPr sz="3200"/>
          </a:p>
        </p:txBody>
      </p:sp>
      <p:pic>
        <p:nvPicPr>
          <p:cNvPr id="277" name="Google Shape;277;g1340093cb7c_0_2814"/>
          <p:cNvPicPr preferRelativeResize="0"/>
          <p:nvPr/>
        </p:nvPicPr>
        <p:blipFill rotWithShape="1">
          <a:blip r:embed="rId3">
            <a:alphaModFix/>
          </a:blip>
          <a:srcRect b="0" l="0" r="0" t="0"/>
          <a:stretch/>
        </p:blipFill>
        <p:spPr>
          <a:xfrm>
            <a:off x="699225" y="1521899"/>
            <a:ext cx="4571575" cy="3103976"/>
          </a:xfrm>
          <a:prstGeom prst="rect">
            <a:avLst/>
          </a:prstGeom>
          <a:noFill/>
          <a:ln>
            <a:noFill/>
          </a:ln>
        </p:spPr>
      </p:pic>
      <p:sp>
        <p:nvSpPr>
          <p:cNvPr id="278" name="Google Shape;278;g1340093cb7c_0_2814"/>
          <p:cNvSpPr txBox="1"/>
          <p:nvPr/>
        </p:nvSpPr>
        <p:spPr>
          <a:xfrm>
            <a:off x="5270800" y="1278825"/>
            <a:ext cx="3683700" cy="26781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Trebuchet MS"/>
              <a:buChar char="●"/>
            </a:pPr>
            <a:r>
              <a:rPr b="1" i="0" lang="en" sz="1800" u="none" cap="none" strike="noStrike">
                <a:solidFill>
                  <a:srgbClr val="000000"/>
                </a:solidFill>
                <a:latin typeface="Trebuchet MS"/>
                <a:ea typeface="Trebuchet MS"/>
                <a:cs typeface="Trebuchet MS"/>
                <a:sym typeface="Trebuchet MS"/>
              </a:rPr>
              <a:t>Child care is a labor intensive industry.</a:t>
            </a:r>
            <a:endParaRPr b="1"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000000"/>
              </a:buClr>
              <a:buSzPts val="1800"/>
              <a:buFont typeface="Trebuchet MS"/>
              <a:buChar char="●"/>
            </a:pPr>
            <a:r>
              <a:rPr b="0" i="0" lang="en" sz="1800" u="none" cap="none" strike="noStrike">
                <a:solidFill>
                  <a:srgbClr val="000000"/>
                </a:solidFill>
                <a:latin typeface="Trebuchet MS"/>
                <a:ea typeface="Trebuchet MS"/>
                <a:cs typeface="Trebuchet MS"/>
                <a:sym typeface="Trebuchet MS"/>
              </a:rPr>
              <a:t>Staffing costs (salaries and benefits) account for 56-68% of classroom operating costs.</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000000"/>
              </a:buClr>
              <a:buSzPts val="1800"/>
              <a:buFont typeface="Trebuchet MS"/>
              <a:buChar char="●"/>
            </a:pPr>
            <a:r>
              <a:rPr b="0" i="0" lang="en" sz="1800" u="none" cap="none" strike="noStrike">
                <a:solidFill>
                  <a:srgbClr val="000000"/>
                </a:solidFill>
                <a:latin typeface="Trebuchet MS"/>
                <a:ea typeface="Trebuchet MS"/>
                <a:cs typeface="Trebuchet MS"/>
                <a:sym typeface="Trebuchet MS"/>
              </a:rPr>
              <a:t>Staff compensation and benefits are one of the only areas where programs can cut costs.</a:t>
            </a:r>
            <a:endParaRPr b="0" i="0" sz="18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340093cb7c_0_1766"/>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Tuition Rates ≠ </a:t>
            </a:r>
            <a:r>
              <a:rPr i="1" lang="en" sz="3000"/>
              <a:t>A</a:t>
            </a:r>
            <a:r>
              <a:rPr i="1" lang="en" sz="3000">
                <a:extLst>
                  <a:ext uri="http://customooxmlschemas.google.com/">
                    <go:slidesCustomData xmlns:go="http://customooxmlschemas.google.com/" textRoundtripDataId="4"/>
                  </a:ext>
                </a:extLst>
              </a:rPr>
              <a:t>ctual</a:t>
            </a:r>
            <a:r>
              <a:rPr lang="en" sz="3000">
                <a:extLst>
                  <a:ext uri="http://customooxmlschemas.google.com/">
                    <go:slidesCustomData xmlns:go="http://customooxmlschemas.google.com/" textRoundtripDataId="5"/>
                  </a:ext>
                </a:extLst>
              </a:rPr>
              <a:t> </a:t>
            </a:r>
            <a:r>
              <a:rPr i="1" lang="en" sz="3000">
                <a:extLst>
                  <a:ext uri="http://customooxmlschemas.google.com/">
                    <go:slidesCustomData xmlns:go="http://customooxmlschemas.google.com/" textRoundtripDataId="6"/>
                  </a:ext>
                </a:extLst>
              </a:rPr>
              <a:t>Cost </a:t>
            </a:r>
            <a:r>
              <a:rPr lang="en" sz="3000">
                <a:extLst>
                  <a:ext uri="http://customooxmlschemas.google.com/">
                    <go:slidesCustomData xmlns:go="http://customooxmlschemas.google.com/" textRoundtripDataId="7"/>
                  </a:ext>
                </a:extLst>
              </a:rPr>
              <a:t>of Child Care</a:t>
            </a:r>
            <a:endParaRPr sz="3000"/>
          </a:p>
        </p:txBody>
      </p:sp>
      <p:sp>
        <p:nvSpPr>
          <p:cNvPr id="284" name="Google Shape;284;g1340093cb7c_0_1766"/>
          <p:cNvSpPr txBox="1"/>
          <p:nvPr>
            <p:ph idx="1" type="body"/>
          </p:nvPr>
        </p:nvSpPr>
        <p:spPr>
          <a:xfrm>
            <a:off x="766425" y="1268344"/>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Historically, states set payment rates for publicly-funded child care programs based on </a:t>
            </a:r>
            <a:r>
              <a:rPr b="1" i="1" lang="en" sz="1800"/>
              <a:t>market rates</a:t>
            </a:r>
            <a:r>
              <a:rPr b="1" lang="en" sz="1800"/>
              <a:t>, or the prices providers charge. </a:t>
            </a:r>
            <a:r>
              <a:rPr b="1" lang="en" sz="1800">
                <a:extLst>
                  <a:ext uri="http://customooxmlschemas.google.com/">
                    <go:slidesCustomData xmlns:go="http://customooxmlschemas.google.com/" textRoundtripDataId="8"/>
                  </a:ext>
                </a:extLst>
              </a:rPr>
              <a:t>However, the prices programs charge--and how tuition is collected--are influenced what parents can pay. </a:t>
            </a:r>
            <a:endParaRPr b="1" sz="1800"/>
          </a:p>
          <a:p>
            <a:pPr indent="0" lvl="0" marL="0" rtl="0" algn="l">
              <a:lnSpc>
                <a:spcPct val="100000"/>
              </a:lnSpc>
              <a:spcBef>
                <a:spcPts val="800"/>
              </a:spcBef>
              <a:spcAft>
                <a:spcPts val="0"/>
              </a:spcAft>
              <a:buNone/>
            </a:pPr>
            <a:r>
              <a:t/>
            </a:r>
            <a:endParaRPr b="1" sz="600"/>
          </a:p>
          <a:p>
            <a:pPr indent="-342900" lvl="0" marL="457200" rtl="0" algn="l">
              <a:lnSpc>
                <a:spcPct val="100000"/>
              </a:lnSpc>
              <a:spcBef>
                <a:spcPts val="0"/>
              </a:spcBef>
              <a:spcAft>
                <a:spcPts val="0"/>
              </a:spcAft>
              <a:buClr>
                <a:schemeClr val="dk1"/>
              </a:buClr>
              <a:buSzPts val="1800"/>
              <a:buChar char="•"/>
            </a:pPr>
            <a:r>
              <a:rPr lang="en" sz="1800">
                <a:solidFill>
                  <a:schemeClr val="dk1"/>
                </a:solidFill>
              </a:rPr>
              <a:t>Prices often do not reflect realistic operating costs.</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Data on prices alone do not account for other sources of revenue or the balance of enrollment among different age groups.</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Common practices--like setting tuition for the semester but collecting payments weekly--demonstrate sensitivity to parents’ ability to make payments.</a:t>
            </a:r>
            <a:endParaRPr sz="1800">
              <a:solidFill>
                <a:schemeClr val="dk1"/>
              </a:solidFill>
            </a:endParaRPr>
          </a:p>
          <a:p>
            <a:pPr indent="0" lvl="0" marL="0" rtl="0" algn="l">
              <a:lnSpc>
                <a:spcPct val="100000"/>
              </a:lnSpc>
              <a:spcBef>
                <a:spcPts val="800"/>
              </a:spcBef>
              <a:spcAft>
                <a:spcPts val="1000"/>
              </a:spcAft>
              <a:buSzPts val="1400"/>
              <a:buNone/>
            </a:pPr>
            <a:r>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340093cb7c_0_1771"/>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Addressing the Challenge: 2 Proposals</a:t>
            </a:r>
            <a:endParaRPr sz="3000"/>
          </a:p>
        </p:txBody>
      </p:sp>
      <p:sp>
        <p:nvSpPr>
          <p:cNvPr id="290" name="Google Shape;290;g1340093cb7c_0_1771"/>
          <p:cNvSpPr txBox="1"/>
          <p:nvPr>
            <p:ph idx="1" type="body"/>
          </p:nvPr>
        </p:nvSpPr>
        <p:spPr>
          <a:xfrm>
            <a:off x="660900" y="1208775"/>
            <a:ext cx="81636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To prepare more children for kindergarten, the VDOE seeks to 1) fund child care programs to meet quality expectations and 2) make public child care more accessible and affordable for parents by:</a:t>
            </a:r>
            <a:endParaRPr b="1" sz="1800"/>
          </a:p>
          <a:p>
            <a:pPr indent="-342900" lvl="0" marL="457200" rtl="0" algn="l">
              <a:lnSpc>
                <a:spcPct val="100000"/>
              </a:lnSpc>
              <a:spcBef>
                <a:spcPts val="800"/>
              </a:spcBef>
              <a:spcAft>
                <a:spcPts val="0"/>
              </a:spcAft>
              <a:buSzPts val="1800"/>
              <a:buFont typeface="Trebuchet MS"/>
              <a:buAutoNum type="arabicPeriod"/>
            </a:pPr>
            <a:r>
              <a:rPr lang="en" sz="1800"/>
              <a:t>Using a </a:t>
            </a:r>
            <a:r>
              <a:rPr b="1" lang="en" sz="1800"/>
              <a:t>cost estimation model</a:t>
            </a:r>
            <a:r>
              <a:rPr lang="en" sz="1800"/>
              <a:t> to determine the “true cost” to deliver quality care and education with competitive compensation, and setting payment rates based on a percentage of these costs.</a:t>
            </a:r>
            <a:endParaRPr sz="1800"/>
          </a:p>
          <a:p>
            <a:pPr indent="-342900" lvl="0" marL="457200" rtl="0" algn="l">
              <a:lnSpc>
                <a:spcPct val="100000"/>
              </a:lnSpc>
              <a:spcBef>
                <a:spcPts val="1000"/>
              </a:spcBef>
              <a:spcAft>
                <a:spcPts val="0"/>
              </a:spcAft>
              <a:buSzPts val="1800"/>
              <a:buFont typeface="Trebuchet MS"/>
              <a:buAutoNum type="arabicPeriod"/>
            </a:pPr>
            <a:r>
              <a:rPr lang="en" sz="1800"/>
              <a:t>Restructuring </a:t>
            </a:r>
            <a:r>
              <a:rPr b="1" lang="en" sz="1800"/>
              <a:t>parent copayments</a:t>
            </a:r>
            <a:r>
              <a:rPr lang="en" sz="1800"/>
              <a:t> in the Child Care Subsidy Program (CCSP) to reduce financial burdens for families and promote consistency with other publicly-funded programs.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340093cb7c_0_177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sz="3400"/>
              <a:t>Three Key Principles for Public Investments in Early Childhood Care and Education in Virginia</a:t>
            </a:r>
            <a:endParaRPr i="1" sz="3400"/>
          </a:p>
        </p:txBody>
      </p:sp>
      <p:sp>
        <p:nvSpPr>
          <p:cNvPr id="296" name="Google Shape;296;g1340093cb7c_0_1776"/>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
          <p:cNvSpPr txBox="1"/>
          <p:nvPr>
            <p:ph type="title"/>
          </p:nvPr>
        </p:nvSpPr>
        <p:spPr>
          <a:xfrm>
            <a:off x="628650" y="1976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Agenda</a:t>
            </a:r>
            <a:endParaRPr sz="3000"/>
          </a:p>
        </p:txBody>
      </p:sp>
      <p:sp>
        <p:nvSpPr>
          <p:cNvPr id="183" name="Google Shape;183;p3"/>
          <p:cNvSpPr txBox="1"/>
          <p:nvPr>
            <p:ph idx="1" type="body"/>
          </p:nvPr>
        </p:nvSpPr>
        <p:spPr>
          <a:xfrm>
            <a:off x="706600" y="988219"/>
            <a:ext cx="7886700" cy="3263400"/>
          </a:xfrm>
          <a:prstGeom prst="rect">
            <a:avLst/>
          </a:prstGeom>
          <a:noFill/>
          <a:ln>
            <a:noFill/>
          </a:ln>
        </p:spPr>
        <p:txBody>
          <a:bodyPr anchorCtr="0" anchor="t" bIns="34275" lIns="114300" spcFirstLastPara="1" rIns="68575" wrap="square" tIns="34275">
            <a:noAutofit/>
          </a:bodyPr>
          <a:lstStyle/>
          <a:p>
            <a:pPr indent="-419100" lvl="0" marL="539750" rtl="0" algn="l">
              <a:lnSpc>
                <a:spcPct val="100000"/>
              </a:lnSpc>
              <a:spcBef>
                <a:spcPts val="0"/>
              </a:spcBef>
              <a:spcAft>
                <a:spcPts val="0"/>
              </a:spcAft>
              <a:buSzPts val="1700"/>
              <a:buFont typeface="Trebuchet MS"/>
              <a:buAutoNum type="romanUcPeriod"/>
            </a:pPr>
            <a:r>
              <a:rPr lang="en" sz="1700"/>
              <a:t>Full Advisory Committee convenes</a:t>
            </a:r>
            <a:endParaRPr sz="1700"/>
          </a:p>
          <a:p>
            <a:pPr indent="-330200" lvl="1" marL="914400" rtl="0" algn="l">
              <a:lnSpc>
                <a:spcPct val="100000"/>
              </a:lnSpc>
              <a:spcBef>
                <a:spcPts val="50"/>
              </a:spcBef>
              <a:spcAft>
                <a:spcPts val="0"/>
              </a:spcAft>
              <a:buSzPts val="1600"/>
              <a:buChar char="•"/>
            </a:pPr>
            <a:r>
              <a:rPr lang="en" sz="1500"/>
              <a:t>Approval of agenda</a:t>
            </a:r>
            <a:endParaRPr sz="1500"/>
          </a:p>
          <a:p>
            <a:pPr indent="-330200" lvl="1" marL="914400" rtl="0" algn="l">
              <a:lnSpc>
                <a:spcPct val="100000"/>
              </a:lnSpc>
              <a:spcBef>
                <a:spcPts val="50"/>
              </a:spcBef>
              <a:spcAft>
                <a:spcPts val="0"/>
              </a:spcAft>
              <a:buSzPts val="1600"/>
              <a:buChar char="•"/>
            </a:pPr>
            <a:r>
              <a:rPr lang="en" sz="1500"/>
              <a:t>Approval of May minutes</a:t>
            </a:r>
            <a:endParaRPr sz="1500"/>
          </a:p>
          <a:p>
            <a:pPr indent="-419100" lvl="0" marL="539750" rtl="0" algn="l">
              <a:lnSpc>
                <a:spcPct val="100000"/>
              </a:lnSpc>
              <a:spcBef>
                <a:spcPts val="600"/>
              </a:spcBef>
              <a:spcAft>
                <a:spcPts val="0"/>
              </a:spcAft>
              <a:buSzPts val="1700"/>
              <a:buFont typeface="Trebuchet MS"/>
              <a:buAutoNum type="romanUcPeriod"/>
            </a:pPr>
            <a:r>
              <a:rPr lang="en" sz="1700"/>
              <a:t>Presentation: Update on Workgroup Progress on the Regulations for Licensed Child Day Centers</a:t>
            </a:r>
            <a:endParaRPr sz="1700"/>
          </a:p>
          <a:p>
            <a:pPr indent="-419100" lvl="0" marL="539750" rtl="0" algn="l">
              <a:lnSpc>
                <a:spcPct val="100000"/>
              </a:lnSpc>
              <a:spcBef>
                <a:spcPts val="600"/>
              </a:spcBef>
              <a:spcAft>
                <a:spcPts val="0"/>
              </a:spcAft>
              <a:buSzPts val="1700"/>
              <a:buFont typeface="Trebuchet MS"/>
              <a:buAutoNum type="romanUcPeriod"/>
            </a:pPr>
            <a:r>
              <a:rPr lang="en" sz="1700"/>
              <a:t>Presentation: Update on FY22 General Assembly Session</a:t>
            </a:r>
            <a:endParaRPr sz="1700"/>
          </a:p>
          <a:p>
            <a:pPr indent="-419100" lvl="0" marL="539750" rtl="0" algn="l">
              <a:lnSpc>
                <a:spcPct val="100000"/>
              </a:lnSpc>
              <a:spcBef>
                <a:spcPts val="600"/>
              </a:spcBef>
              <a:spcAft>
                <a:spcPts val="0"/>
              </a:spcAft>
              <a:buSzPts val="1700"/>
              <a:buFont typeface="Trebuchet MS"/>
              <a:buAutoNum type="romanUcPeriod"/>
            </a:pPr>
            <a:r>
              <a:rPr lang="en" sz="1700"/>
              <a:t>Presentation: Update on Revisions to Provider Payment Rates and Family Copayment Obligations in the Child Care Subsidy Program</a:t>
            </a:r>
            <a:endParaRPr sz="1700"/>
          </a:p>
          <a:p>
            <a:pPr indent="-419100" lvl="0" marL="539750" rtl="0" algn="l">
              <a:lnSpc>
                <a:spcPct val="100000"/>
              </a:lnSpc>
              <a:spcBef>
                <a:spcPts val="600"/>
              </a:spcBef>
              <a:spcAft>
                <a:spcPts val="0"/>
              </a:spcAft>
              <a:buSzPts val="1700"/>
              <a:buFont typeface="Trebuchet MS"/>
              <a:buAutoNum type="romanUcPeriod"/>
            </a:pPr>
            <a:r>
              <a:rPr lang="en" sz="1700">
                <a:extLst>
                  <a:ext uri="http://customooxmlschemas.google.com/">
                    <go:slidesCustomData xmlns:go="http://customooxmlschemas.google.com/" textRoundtripDataId="0"/>
                  </a:ext>
                </a:extLst>
              </a:rPr>
              <a:t>Presentation</a:t>
            </a:r>
            <a:r>
              <a:rPr lang="en" sz="1700"/>
              <a:t>: Proposed Changes to Child Care Subsidy Program Regulations Based on FY 23-24 Biennial Budget</a:t>
            </a:r>
            <a:endParaRPr sz="1700"/>
          </a:p>
          <a:p>
            <a:pPr indent="-419100" lvl="0" marL="539750" rtl="0" algn="l">
              <a:lnSpc>
                <a:spcPct val="100000"/>
              </a:lnSpc>
              <a:spcBef>
                <a:spcPts val="600"/>
              </a:spcBef>
              <a:spcAft>
                <a:spcPts val="0"/>
              </a:spcAft>
              <a:buSzPts val="1700"/>
              <a:buFont typeface="Trebuchet MS"/>
              <a:buAutoNum type="romanUcPeriod"/>
            </a:pPr>
            <a:r>
              <a:rPr lang="en" sz="1700">
                <a:extLst>
                  <a:ext uri="http://customooxmlschemas.google.com/">
                    <go:slidesCustomData xmlns:go="http://customooxmlschemas.google.com/" textRoundtripDataId="1"/>
                  </a:ext>
                </a:extLst>
              </a:rPr>
              <a:t>Presentation: </a:t>
            </a:r>
            <a:r>
              <a:rPr lang="en" sz="1700"/>
              <a:t>Proposed Revisions to General Procedures and Background Checks </a:t>
            </a:r>
            <a:endParaRPr sz="1700"/>
          </a:p>
          <a:p>
            <a:pPr indent="-419100" lvl="0" marL="539750" rtl="0" algn="l">
              <a:lnSpc>
                <a:spcPct val="100000"/>
              </a:lnSpc>
              <a:spcBef>
                <a:spcPts val="600"/>
              </a:spcBef>
              <a:spcAft>
                <a:spcPts val="600"/>
              </a:spcAft>
              <a:buSzPts val="1700"/>
              <a:buFont typeface="Trebuchet MS"/>
              <a:buAutoNum type="romanUcPeriod"/>
            </a:pPr>
            <a:r>
              <a:rPr lang="en" sz="1700"/>
              <a:t>Questions and discussion</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340093cb7c_0_1781"/>
          <p:cNvSpPr txBox="1"/>
          <p:nvPr>
            <p:ph type="title"/>
          </p:nvPr>
        </p:nvSpPr>
        <p:spPr>
          <a:xfrm>
            <a:off x="628650" y="452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extLst>
                  <a:ext uri="http://customooxmlschemas.google.com/">
                    <go:slidesCustomData xmlns:go="http://customooxmlschemas.google.com/" textRoundtripDataId="9"/>
                  </a:ext>
                </a:extLst>
              </a:rPr>
              <a:t>Summary</a:t>
            </a:r>
            <a:r>
              <a:rPr lang="en"/>
              <a:t>: Key Principles </a:t>
            </a:r>
            <a:endParaRPr/>
          </a:p>
        </p:txBody>
      </p:sp>
      <p:graphicFrame>
        <p:nvGraphicFramePr>
          <p:cNvPr id="302" name="Google Shape;302;g1340093cb7c_0_1781"/>
          <p:cNvGraphicFramePr/>
          <p:nvPr/>
        </p:nvGraphicFramePr>
        <p:xfrm>
          <a:off x="628650" y="971550"/>
          <a:ext cx="3000000" cy="3000000"/>
        </p:xfrm>
        <a:graphic>
          <a:graphicData uri="http://schemas.openxmlformats.org/drawingml/2006/table">
            <a:tbl>
              <a:tblPr>
                <a:noFill/>
                <a:tableStyleId>{FEE73A43-6339-48D8-BC70-2CC6585D5ED7}</a:tableStyleId>
              </a:tblPr>
              <a:tblGrid>
                <a:gridCol w="2684000"/>
                <a:gridCol w="2546900"/>
                <a:gridCol w="3062900"/>
              </a:tblGrid>
              <a:tr h="751175">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1. Our unique public-private system should offer true choice for families.</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2. Rates should reflect higher quality expectations.</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3. Educator compensation should be competitive.</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2667500">
                <a:tc>
                  <a:txBody>
                    <a:bodyPr/>
                    <a:lstStyle/>
                    <a:p>
                      <a:pPr indent="-285750" lvl="0" marL="285750" marR="0" rtl="0" algn="l">
                        <a:lnSpc>
                          <a:spcPct val="100000"/>
                        </a:lnSpc>
                        <a:spcBef>
                          <a:spcPts val="0"/>
                        </a:spcBef>
                        <a:spcAft>
                          <a:spcPts val="0"/>
                        </a:spcAft>
                        <a:buClr>
                          <a:schemeClr val="dk1"/>
                        </a:buClr>
                        <a:buSzPts val="1200"/>
                        <a:buFont typeface="Trebuchet MS"/>
                        <a:buChar char="•"/>
                      </a:pPr>
                      <a:r>
                        <a:rPr lang="en" sz="1200" u="none" cap="none" strike="noStrike">
                          <a:solidFill>
                            <a:schemeClr val="dk1"/>
                          </a:solidFill>
                          <a:latin typeface="Trebuchet MS"/>
                          <a:ea typeface="Trebuchet MS"/>
                          <a:cs typeface="Trebuchet MS"/>
                          <a:sym typeface="Trebuchet MS"/>
                        </a:rPr>
                        <a:t>Eligible families have different preferences and should be able to choose based on what is best for their child; not be limited because of affordability. </a:t>
                      </a:r>
                      <a:endParaRPr sz="1200" u="none" cap="none" strike="noStrike">
                        <a:solidFill>
                          <a:schemeClr val="dk1"/>
                        </a:solidFill>
                        <a:latin typeface="Trebuchet MS"/>
                        <a:ea typeface="Trebuchet MS"/>
                        <a:cs typeface="Trebuchet MS"/>
                        <a:sym typeface="Trebuchet MS"/>
                      </a:endParaRPr>
                    </a:p>
                    <a:p>
                      <a:pPr indent="-285750" lvl="0" marL="285750" marR="0" rtl="0" algn="l">
                        <a:lnSpc>
                          <a:spcPct val="100000"/>
                        </a:lnSpc>
                        <a:spcBef>
                          <a:spcPts val="1000"/>
                        </a:spcBef>
                        <a:spcAft>
                          <a:spcPts val="0"/>
                        </a:spcAft>
                        <a:buClr>
                          <a:schemeClr val="dk1"/>
                        </a:buClr>
                        <a:buSzPts val="1200"/>
                        <a:buFont typeface="Trebuchet MS"/>
                        <a:buChar char="•"/>
                      </a:pPr>
                      <a:r>
                        <a:rPr lang="en" sz="12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10"/>
                            </a:ext>
                          </a:extLst>
                        </a:rPr>
                        <a:t>The </a:t>
                      </a:r>
                      <a:r>
                        <a:rPr lang="en" sz="12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11"/>
                            </a:ext>
                          </a:extLst>
                        </a:rPr>
                        <a:t>public </a:t>
                      </a:r>
                      <a:r>
                        <a:rPr lang="en" sz="12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12"/>
                            </a:ext>
                          </a:extLst>
                        </a:rPr>
                        <a:t>school day is free for all families. The ECE equivalent should be free for eligible families to the greatest extent feasible. </a:t>
                      </a:r>
                      <a:endParaRPr sz="1200" u="none" cap="none" strike="noStrike">
                        <a:solidFill>
                          <a:schemeClr val="dk1"/>
                        </a:solidFill>
                        <a:latin typeface="Trebuchet MS"/>
                        <a:ea typeface="Trebuchet MS"/>
                        <a:cs typeface="Trebuchet MS"/>
                        <a:sym typeface="Trebuchet MS"/>
                      </a:endParaRPr>
                    </a:p>
                    <a:p>
                      <a:pPr indent="-285750" lvl="0" marL="285750" marR="0" rtl="0" algn="l">
                        <a:lnSpc>
                          <a:spcPct val="100000"/>
                        </a:lnSpc>
                        <a:spcBef>
                          <a:spcPts val="1000"/>
                        </a:spcBef>
                        <a:spcAft>
                          <a:spcPts val="0"/>
                        </a:spcAft>
                        <a:buClr>
                          <a:schemeClr val="dk1"/>
                        </a:buClr>
                        <a:buSzPts val="1200"/>
                        <a:buFont typeface="Trebuchet MS"/>
                        <a:buChar char="•"/>
                      </a:pPr>
                      <a:r>
                        <a:rPr lang="en" sz="1200" u="none" cap="none" strike="noStrike">
                          <a:solidFill>
                            <a:schemeClr val="dk1"/>
                          </a:solidFill>
                          <a:latin typeface="Trebuchet MS"/>
                          <a:ea typeface="Trebuchet MS"/>
                          <a:cs typeface="Trebuchet MS"/>
                          <a:sym typeface="Trebuchet MS"/>
                        </a:rPr>
                        <a:t>Families living in poverty should not have payment obligations.</a:t>
                      </a:r>
                      <a:endParaRPr sz="1200" u="none" cap="none" strike="noStrike">
                        <a:latin typeface="Trebuchet MS"/>
                        <a:ea typeface="Trebuchet MS"/>
                        <a:cs typeface="Trebuchet MS"/>
                        <a:sym typeface="Trebuchet MS"/>
                      </a:endParaRPr>
                    </a:p>
                  </a:txBody>
                  <a:tcPr marT="91425" marB="91425" marR="91425" marL="91425"/>
                </a:tc>
                <a:tc>
                  <a:txBody>
                    <a:bodyPr/>
                    <a:lstStyle/>
                    <a:p>
                      <a:pPr indent="-304800" lvl="0" marL="342900" marR="0" rtl="0" algn="l">
                        <a:lnSpc>
                          <a:spcPct val="100000"/>
                        </a:lnSpc>
                        <a:spcBef>
                          <a:spcPts val="0"/>
                        </a:spcBef>
                        <a:spcAft>
                          <a:spcPts val="0"/>
                        </a:spcAft>
                        <a:buClr>
                          <a:srgbClr val="000000"/>
                        </a:buClr>
                        <a:buSzPts val="1200"/>
                        <a:buFont typeface="Trebuchet MS"/>
                        <a:buChar char="●"/>
                      </a:pPr>
                      <a:r>
                        <a:rPr lang="en" sz="1200" u="none" cap="none" strike="noStrike">
                          <a:latin typeface="Trebuchet MS"/>
                          <a:ea typeface="Trebuchet MS"/>
                          <a:cs typeface="Trebuchet MS"/>
                          <a:sym typeface="Trebuchet MS"/>
                        </a:rPr>
                        <a:t>All publicly-funded programs have same quality expectations under VQB5.</a:t>
                      </a:r>
                      <a:endParaRPr sz="1200" u="none" cap="none" strike="noStrike">
                        <a:latin typeface="Trebuchet MS"/>
                        <a:ea typeface="Trebuchet MS"/>
                        <a:cs typeface="Trebuchet MS"/>
                        <a:sym typeface="Trebuchet MS"/>
                      </a:endParaRPr>
                    </a:p>
                    <a:p>
                      <a:pPr indent="-304800" lvl="0" marL="342900" marR="0" rtl="0" algn="l">
                        <a:lnSpc>
                          <a:spcPct val="100000"/>
                        </a:lnSpc>
                        <a:spcBef>
                          <a:spcPts val="1000"/>
                        </a:spcBef>
                        <a:spcAft>
                          <a:spcPts val="0"/>
                        </a:spcAft>
                        <a:buClr>
                          <a:srgbClr val="000000"/>
                        </a:buClr>
                        <a:buSzPts val="1200"/>
                        <a:buFont typeface="Trebuchet MS"/>
                        <a:buChar char="●"/>
                      </a:pPr>
                      <a:r>
                        <a:rPr lang="en" sz="1200" u="none" cap="none" strike="noStrike">
                          <a:latin typeface="Trebuchet MS"/>
                          <a:ea typeface="Trebuchet MS"/>
                          <a:cs typeface="Trebuchet MS"/>
                          <a:sym typeface="Trebuchet MS"/>
                        </a:rPr>
                        <a:t>Public payment rates should reflect the supports educators need to foster strong teacher-child relationships and implement effective curricula. </a:t>
                      </a:r>
                      <a:endParaRPr sz="1200" u="none" cap="none" strike="noStrike">
                        <a:latin typeface="Trebuchet MS"/>
                        <a:ea typeface="Trebuchet MS"/>
                        <a:cs typeface="Trebuchet MS"/>
                        <a:sym typeface="Trebuchet MS"/>
                      </a:endParaRPr>
                    </a:p>
                    <a:p>
                      <a:pPr indent="-304800" lvl="0" marL="342900" marR="0" rtl="0" algn="l">
                        <a:lnSpc>
                          <a:spcPct val="100000"/>
                        </a:lnSpc>
                        <a:spcBef>
                          <a:spcPts val="1000"/>
                        </a:spcBef>
                        <a:spcAft>
                          <a:spcPts val="0"/>
                        </a:spcAft>
                        <a:buClr>
                          <a:srgbClr val="000000"/>
                        </a:buClr>
                        <a:buSzPts val="1200"/>
                        <a:buFont typeface="Trebuchet MS"/>
                        <a:buChar char="●"/>
                      </a:pPr>
                      <a:r>
                        <a:rPr lang="en" sz="1200" u="none" cap="none" strike="noStrike">
                          <a:latin typeface="Trebuchet MS"/>
                          <a:ea typeface="Trebuchet MS"/>
                          <a:cs typeface="Trebuchet MS"/>
                          <a:sym typeface="Trebuchet MS"/>
                        </a:rPr>
                        <a:t>All providers should have access to payment rates that support continuous quality improvement.</a:t>
                      </a:r>
                      <a:endParaRPr sz="1200" u="none" cap="none" strike="noStrike">
                        <a:latin typeface="Trebuchet MS"/>
                        <a:ea typeface="Trebuchet MS"/>
                        <a:cs typeface="Trebuchet MS"/>
                        <a:sym typeface="Trebuchet MS"/>
                      </a:endParaRPr>
                    </a:p>
                  </a:txBody>
                  <a:tcPr marT="91425" marB="91425" marR="91425" marL="91425"/>
                </a:tc>
                <a:tc>
                  <a:txBody>
                    <a:bodyPr/>
                    <a:lstStyle/>
                    <a:p>
                      <a:pPr indent="-304800" lvl="0" marL="342900" marR="0" rtl="0" algn="l">
                        <a:lnSpc>
                          <a:spcPct val="100000"/>
                        </a:lnSpc>
                        <a:spcBef>
                          <a:spcPts val="0"/>
                        </a:spcBef>
                        <a:spcAft>
                          <a:spcPts val="0"/>
                        </a:spcAft>
                        <a:buClr>
                          <a:srgbClr val="000000"/>
                        </a:buClr>
                        <a:buSzPts val="1200"/>
                        <a:buFont typeface="Trebuchet MS"/>
                        <a:buChar char="●"/>
                      </a:pPr>
                      <a:r>
                        <a:rPr lang="en" sz="1200" u="none" cap="none" strike="noStrike">
                          <a:latin typeface="Trebuchet MS"/>
                          <a:ea typeface="Trebuchet MS"/>
                          <a:cs typeface="Trebuchet MS"/>
                          <a:sym typeface="Trebuchet MS"/>
                        </a:rPr>
                        <a:t>Compensation for early childhood educators should attract and help retain competent professionals.</a:t>
                      </a:r>
                      <a:endParaRPr sz="1200" u="none" cap="none" strike="noStrike">
                        <a:latin typeface="Trebuchet MS"/>
                        <a:ea typeface="Trebuchet MS"/>
                        <a:cs typeface="Trebuchet MS"/>
                        <a:sym typeface="Trebuchet MS"/>
                      </a:endParaRPr>
                    </a:p>
                    <a:p>
                      <a:pPr indent="-304800" lvl="0" marL="342900" marR="0" rtl="0" algn="l">
                        <a:lnSpc>
                          <a:spcPct val="100000"/>
                        </a:lnSpc>
                        <a:spcBef>
                          <a:spcPts val="1000"/>
                        </a:spcBef>
                        <a:spcAft>
                          <a:spcPts val="0"/>
                        </a:spcAft>
                        <a:buClr>
                          <a:srgbClr val="000000"/>
                        </a:buClr>
                        <a:buSzPts val="1200"/>
                        <a:buFont typeface="Trebuchet MS"/>
                        <a:buChar char="●"/>
                      </a:pPr>
                      <a:r>
                        <a:rPr lang="en" sz="1200" u="none" cap="none" strike="noStrike">
                          <a:latin typeface="Trebuchet MS"/>
                          <a:ea typeface="Trebuchet MS"/>
                          <a:cs typeface="Trebuchet MS"/>
                          <a:sym typeface="Trebuchet MS"/>
                        </a:rPr>
                        <a:t>Compensation for publicly-funded early childhood programs should be pegged to public teacher salaries and should include benefits. </a:t>
                      </a:r>
                      <a:endParaRPr sz="1200" u="none" cap="none" strike="noStrike">
                        <a:latin typeface="Trebuchet MS"/>
                        <a:ea typeface="Trebuchet MS"/>
                        <a:cs typeface="Trebuchet MS"/>
                        <a:sym typeface="Trebuchet MS"/>
                      </a:endParaRPr>
                    </a:p>
                    <a:p>
                      <a:pPr indent="-304800" lvl="0" marL="342900" marR="0" rtl="0" algn="l">
                        <a:lnSpc>
                          <a:spcPct val="100000"/>
                        </a:lnSpc>
                        <a:spcBef>
                          <a:spcPts val="1000"/>
                        </a:spcBef>
                        <a:spcAft>
                          <a:spcPts val="0"/>
                        </a:spcAft>
                        <a:buClr>
                          <a:srgbClr val="000000"/>
                        </a:buClr>
                        <a:buSzPts val="1200"/>
                        <a:buFont typeface="Trebuchet MS"/>
                        <a:buChar char="●"/>
                      </a:pPr>
                      <a:r>
                        <a:rPr lang="en" sz="1200" u="none" cap="none" strike="noStrike">
                          <a:latin typeface="Trebuchet MS"/>
                          <a:ea typeface="Trebuchet MS"/>
                          <a:cs typeface="Trebuchet MS"/>
                          <a:sym typeface="Trebuchet MS"/>
                          <a:extLst>
                            <a:ext uri="http://customooxmlschemas.google.com/">
                              <go:slidesCustomData xmlns:go="http://customooxmlschemas.google.com/" textRoundtripDataId="13"/>
                            </a:ext>
                          </a:extLst>
                        </a:rPr>
                        <a:t>Wages/salaries at publicly-funded programs should generally be reflective of competency, education levels and </a:t>
                      </a:r>
                      <a:r>
                        <a:rPr lang="en" sz="1200" u="none" cap="none" strike="noStrike">
                          <a:latin typeface="Trebuchet MS"/>
                          <a:ea typeface="Trebuchet MS"/>
                          <a:cs typeface="Trebuchet MS"/>
                          <a:sym typeface="Trebuchet MS"/>
                        </a:rPr>
                        <a:t>experience, noting that all educators will be a part of VQB5. </a:t>
                      </a:r>
                      <a:endParaRPr sz="1200" u="none" cap="none" strike="noStrike">
                        <a:latin typeface="Trebuchet MS"/>
                        <a:ea typeface="Trebuchet MS"/>
                        <a:cs typeface="Trebuchet MS"/>
                        <a:sym typeface="Trebuchet MS"/>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340093cb7c_0_1791"/>
          <p:cNvSpPr txBox="1"/>
          <p:nvPr>
            <p:ph type="title"/>
          </p:nvPr>
        </p:nvSpPr>
        <p:spPr>
          <a:xfrm>
            <a:off x="311700" y="292625"/>
            <a:ext cx="87465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sz="2600"/>
              <a:t>True Choice: Supporting </a:t>
            </a:r>
            <a:r>
              <a:rPr lang="en" sz="2600"/>
              <a:t>Differing Needs and Preferences</a:t>
            </a:r>
            <a:endParaRPr sz="2600"/>
          </a:p>
        </p:txBody>
      </p:sp>
      <p:graphicFrame>
        <p:nvGraphicFramePr>
          <p:cNvPr id="308" name="Google Shape;308;g1340093cb7c_0_1791"/>
          <p:cNvGraphicFramePr/>
          <p:nvPr/>
        </p:nvGraphicFramePr>
        <p:xfrm>
          <a:off x="311663" y="1720120"/>
          <a:ext cx="3000000" cy="3000000"/>
        </p:xfrm>
        <a:graphic>
          <a:graphicData uri="http://schemas.openxmlformats.org/drawingml/2006/table">
            <a:tbl>
              <a:tblPr>
                <a:noFill/>
                <a:tableStyleId>{FEE73A43-6339-48D8-BC70-2CC6585D5ED7}</a:tableStyleId>
              </a:tblPr>
              <a:tblGrid>
                <a:gridCol w="1951650"/>
                <a:gridCol w="1962175"/>
                <a:gridCol w="1332950"/>
                <a:gridCol w="1695550"/>
                <a:gridCol w="1578250"/>
              </a:tblGrid>
              <a:tr h="7315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Program</a:t>
                      </a:r>
                      <a:endParaRPr b="1" sz="1200" u="none" cap="none" strike="noStrike">
                        <a:solidFill>
                          <a:schemeClr val="lt1"/>
                        </a:solidFill>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Number of children served FY22</a:t>
                      </a:r>
                      <a:endParaRPr b="1" sz="1200" u="none" cap="none" strike="noStrike">
                        <a:solidFill>
                          <a:schemeClr val="lt1"/>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Total spending</a:t>
                      </a:r>
                      <a:endParaRPr b="1" sz="1200" u="none" cap="none" strike="noStrike">
                        <a:solidFill>
                          <a:schemeClr val="lt1"/>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Hours per year </a:t>
                      </a:r>
                      <a:endParaRPr b="1" sz="1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t/>
                      </a:r>
                      <a:endParaRPr b="1" sz="10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Trebuchet MS"/>
                          <a:ea typeface="Trebuchet MS"/>
                          <a:cs typeface="Trebuchet MS"/>
                          <a:sym typeface="Trebuchet MS"/>
                        </a:rPr>
                        <a:t>Investment</a:t>
                      </a:r>
                      <a:r>
                        <a:rPr b="1" lang="en" sz="1200" u="none" cap="none" strike="noStrike">
                          <a:solidFill>
                            <a:schemeClr val="lt1"/>
                          </a:solidFill>
                          <a:latin typeface="Trebuchet MS"/>
                          <a:ea typeface="Trebuchet MS"/>
                          <a:cs typeface="Trebuchet MS"/>
                          <a:sym typeface="Trebuchet MS"/>
                        </a:rPr>
                        <a:t> per hour</a:t>
                      </a:r>
                      <a:endParaRPr b="1" sz="1200" u="none" cap="none" strike="noStrike">
                        <a:solidFill>
                          <a:schemeClr val="lt1"/>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Estimated investment per-child </a:t>
                      </a:r>
                      <a:endParaRPr b="1" sz="1200" u="none" cap="none" strike="noStrike">
                        <a:solidFill>
                          <a:schemeClr val="lt1"/>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solidFill>
                      <a:schemeClr val="accent2"/>
                    </a:solidFill>
                  </a:tcPr>
                </a:tc>
              </a:tr>
              <a:tr h="624800">
                <a:tc>
                  <a:txBody>
                    <a:bodyPr/>
                    <a:lstStyle/>
                    <a:p>
                      <a:pPr indent="0" lvl="0" marL="0" marR="0" rtl="0" algn="l">
                        <a:lnSpc>
                          <a:spcPct val="100000"/>
                        </a:lnSpc>
                        <a:spcBef>
                          <a:spcPts val="0"/>
                        </a:spcBef>
                        <a:spcAft>
                          <a:spcPts val="0"/>
                        </a:spcAft>
                        <a:buClr>
                          <a:srgbClr val="000000"/>
                        </a:buClr>
                        <a:buSzPts val="1400"/>
                        <a:buFont typeface="Arial"/>
                        <a:buNone/>
                      </a:pPr>
                      <a:r>
                        <a:rPr lang="en" sz="1100" u="none" cap="none" strike="noStrike">
                          <a:latin typeface="Trebuchet MS"/>
                          <a:ea typeface="Trebuchet MS"/>
                          <a:cs typeface="Trebuchet MS"/>
                          <a:sym typeface="Trebuchet MS"/>
                        </a:rPr>
                        <a:t>Child Care Subsidy Program (CCSP)</a:t>
                      </a:r>
                      <a:endParaRPr sz="11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31,343 </a:t>
                      </a:r>
                      <a:r>
                        <a:rPr lang="en" sz="900" u="none" cap="none" strike="noStrike">
                          <a:latin typeface="Trebuchet MS"/>
                          <a:ea typeface="Trebuchet MS"/>
                          <a:cs typeface="Trebuchet MS"/>
                          <a:sym typeface="Trebuchet MS"/>
                        </a:rPr>
                        <a:t>(52% birth-</a:t>
                      </a:r>
                      <a:r>
                        <a:rPr lang="en" sz="900">
                          <a:latin typeface="Trebuchet MS"/>
                          <a:ea typeface="Trebuchet MS"/>
                          <a:cs typeface="Trebuchet MS"/>
                          <a:sym typeface="Trebuchet MS"/>
                        </a:rPr>
                        <a:t>5</a:t>
                      </a:r>
                      <a:r>
                        <a:rPr lang="en" sz="900" u="none" cap="none" strike="noStrike">
                          <a:latin typeface="Trebuchet MS"/>
                          <a:ea typeface="Trebuchet MS"/>
                          <a:cs typeface="Trebuchet MS"/>
                          <a:sym typeface="Trebuchet MS"/>
                        </a:rPr>
                        <a:t>)</a:t>
                      </a:r>
                      <a:endParaRPr sz="9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accent2"/>
                          </a:solidFill>
                          <a:latin typeface="Trebuchet MS"/>
                          <a:ea typeface="Trebuchet MS"/>
                          <a:cs typeface="Trebuchet MS"/>
                          <a:sym typeface="Trebuchet MS"/>
                        </a:rPr>
                        <a:t>$156,708,114 </a:t>
                      </a:r>
                      <a:r>
                        <a:rPr lang="en" sz="900" u="none" cap="none" strike="noStrike">
                          <a:solidFill>
                            <a:schemeClr val="accent2"/>
                          </a:solidFill>
                          <a:latin typeface="Trebuchet MS"/>
                          <a:ea typeface="Trebuchet MS"/>
                          <a:cs typeface="Trebuchet MS"/>
                          <a:sym typeface="Trebuchet MS"/>
                        </a:rPr>
                        <a:t>(</a:t>
                      </a:r>
                      <a:r>
                        <a:rPr i="1" lang="en" sz="900" u="none" cap="none" strike="noStrike">
                          <a:solidFill>
                            <a:schemeClr val="accent2"/>
                          </a:solidFill>
                          <a:latin typeface="Trebuchet MS"/>
                          <a:ea typeface="Trebuchet MS"/>
                          <a:cs typeface="Trebuchet MS"/>
                          <a:sym typeface="Trebuchet MS"/>
                        </a:rPr>
                        <a:t>SGF, CCDBG, and COVID relief funds</a:t>
                      </a:r>
                      <a:r>
                        <a:rPr lang="en" sz="900" u="none" cap="none" strike="noStrike">
                          <a:solidFill>
                            <a:schemeClr val="accent2"/>
                          </a:solidFill>
                          <a:latin typeface="Trebuchet MS"/>
                          <a:ea typeface="Trebuchet MS"/>
                          <a:cs typeface="Trebuchet MS"/>
                          <a:sym typeface="Trebuchet MS"/>
                        </a:rPr>
                        <a:t>)</a:t>
                      </a:r>
                      <a:endParaRPr sz="900" u="none" cap="none" strike="noStrike">
                        <a:solidFill>
                          <a:schemeClr val="accent2"/>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Up to 3,120 hours</a:t>
                      </a:r>
                      <a:endParaRPr sz="11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500"/>
                        <a:buFont typeface="Arial"/>
                        <a:buNone/>
                      </a:pPr>
                      <a:r>
                        <a:t/>
                      </a:r>
                      <a:endParaRPr sz="5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$3.48 per hour</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 sz="1100">
                          <a:latin typeface="Trebuchet MS"/>
                          <a:ea typeface="Trebuchet MS"/>
                          <a:cs typeface="Trebuchet MS"/>
                          <a:sym typeface="Trebuchet MS"/>
                        </a:rPr>
                        <a:t>Up to $10,900</a:t>
                      </a:r>
                      <a:endParaRPr sz="1100">
                        <a:latin typeface="Trebuchet MS"/>
                        <a:ea typeface="Trebuchet MS"/>
                        <a:cs typeface="Trebuchet MS"/>
                        <a:sym typeface="Trebuchet MS"/>
                      </a:endParaRPr>
                    </a:p>
                    <a:p>
                      <a:pPr indent="0" lvl="0" marL="0" rtl="0" algn="ctr">
                        <a:spcBef>
                          <a:spcPts val="0"/>
                        </a:spcBef>
                        <a:spcAft>
                          <a:spcPts val="0"/>
                        </a:spcAft>
                        <a:buClr>
                          <a:srgbClr val="000000"/>
                        </a:buClr>
                        <a:buSzPts val="1400"/>
                        <a:buFont typeface="Arial"/>
                        <a:buNone/>
                      </a:pPr>
                      <a:r>
                        <a:rPr lang="en" sz="1100">
                          <a:latin typeface="Trebuchet MS"/>
                          <a:ea typeface="Trebuchet MS"/>
                          <a:cs typeface="Trebuchet MS"/>
                          <a:sym typeface="Trebuchet MS"/>
                        </a:rPr>
                        <a:t>(average $6,900)</a:t>
                      </a:r>
                      <a:endParaRPr sz="1100">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r h="594325">
                <a:tc>
                  <a:txBody>
                    <a:bodyPr/>
                    <a:lstStyle/>
                    <a:p>
                      <a:pPr indent="0" lvl="0" marL="0" marR="0" rtl="0" algn="l">
                        <a:lnSpc>
                          <a:spcPct val="100000"/>
                        </a:lnSpc>
                        <a:spcBef>
                          <a:spcPts val="0"/>
                        </a:spcBef>
                        <a:spcAft>
                          <a:spcPts val="0"/>
                        </a:spcAft>
                        <a:buClr>
                          <a:srgbClr val="000000"/>
                        </a:buClr>
                        <a:buSzPts val="1400"/>
                        <a:buFont typeface="Arial"/>
                        <a:buNone/>
                      </a:pPr>
                      <a:r>
                        <a:rPr lang="en" sz="1100" u="none" cap="none" strike="noStrike">
                          <a:latin typeface="Trebuchet MS"/>
                          <a:ea typeface="Trebuchet MS"/>
                          <a:cs typeface="Trebuchet MS"/>
                          <a:sym typeface="Trebuchet MS"/>
                        </a:rPr>
                        <a:t>Virginia Preschool Initiative (VPI)</a:t>
                      </a:r>
                      <a:endParaRPr sz="11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20,596 </a:t>
                      </a:r>
                      <a:r>
                        <a:rPr lang="en" sz="900" u="none" cap="none" strike="noStrike">
                          <a:latin typeface="Trebuchet MS"/>
                          <a:ea typeface="Trebuchet MS"/>
                          <a:cs typeface="Trebuchet MS"/>
                          <a:sym typeface="Trebuchet MS"/>
                        </a:rPr>
                        <a:t>(93% 4-year-olds)</a:t>
                      </a:r>
                      <a:endParaRPr sz="9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accent2"/>
                          </a:solidFill>
                          <a:latin typeface="Trebuchet MS"/>
                          <a:ea typeface="Trebuchet MS"/>
                          <a:cs typeface="Trebuchet MS"/>
                          <a:sym typeface="Trebuchet MS"/>
                        </a:rPr>
                        <a:t>$136,238,757 </a:t>
                      </a:r>
                      <a:r>
                        <a:rPr lang="en" sz="900" u="none" cap="none" strike="noStrike">
                          <a:solidFill>
                            <a:schemeClr val="accent2"/>
                          </a:solidFill>
                          <a:latin typeface="Trebuchet MS"/>
                          <a:ea typeface="Trebuchet MS"/>
                          <a:cs typeface="Trebuchet MS"/>
                          <a:sym typeface="Trebuchet MS"/>
                        </a:rPr>
                        <a:t>(</a:t>
                      </a:r>
                      <a:r>
                        <a:rPr i="1" lang="en" sz="900" u="none" cap="none" strike="noStrike">
                          <a:solidFill>
                            <a:schemeClr val="accent2"/>
                          </a:solidFill>
                          <a:latin typeface="Trebuchet MS"/>
                          <a:ea typeface="Trebuchet MS"/>
                          <a:cs typeface="Trebuchet MS"/>
                          <a:sym typeface="Trebuchet MS"/>
                        </a:rPr>
                        <a:t>SGF</a:t>
                      </a:r>
                      <a:r>
                        <a:rPr lang="en" sz="900" u="none" cap="none" strike="noStrike">
                          <a:solidFill>
                            <a:schemeClr val="accent2"/>
                          </a:solidFill>
                          <a:latin typeface="Trebuchet MS"/>
                          <a:ea typeface="Trebuchet MS"/>
                          <a:cs typeface="Trebuchet MS"/>
                          <a:sym typeface="Trebuchet MS"/>
                        </a:rPr>
                        <a:t>)</a:t>
                      </a:r>
                      <a:endParaRPr sz="1100" u="none" cap="none" strike="noStrike">
                        <a:solidFill>
                          <a:schemeClr val="accent2"/>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990 hours</a:t>
                      </a:r>
                      <a:endParaRPr sz="11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500"/>
                        <a:buFont typeface="Arial"/>
                        <a:buNone/>
                      </a:pPr>
                      <a:r>
                        <a:t/>
                      </a:r>
                      <a:endParaRPr sz="500" u="none" cap="none" strike="noStrike">
                        <a:latin typeface="Trebuchet MS"/>
                        <a:ea typeface="Trebuchet MS"/>
                        <a:cs typeface="Trebuchet MS"/>
                        <a:sym typeface="Trebuchet MS"/>
                      </a:endParaRPr>
                    </a:p>
                    <a:p>
                      <a:pPr indent="0" lvl="0" marL="0" rtl="0" algn="ctr">
                        <a:spcBef>
                          <a:spcPts val="0"/>
                        </a:spcBef>
                        <a:spcAft>
                          <a:spcPts val="0"/>
                        </a:spcAft>
                        <a:buNone/>
                      </a:pPr>
                      <a:r>
                        <a:rPr lang="en" sz="1100">
                          <a:latin typeface="Trebuchet MS"/>
                          <a:ea typeface="Trebuchet MS"/>
                          <a:cs typeface="Trebuchet MS"/>
                          <a:sym typeface="Trebuchet MS"/>
                        </a:rPr>
                        <a:t>$4.95 per hour (state)</a:t>
                      </a:r>
                      <a:endParaRPr sz="1100">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a:t>
                      </a:r>
                      <a:r>
                        <a:rPr lang="en" sz="1100">
                          <a:latin typeface="Trebuchet MS"/>
                          <a:ea typeface="Trebuchet MS"/>
                          <a:cs typeface="Trebuchet MS"/>
                          <a:sym typeface="Trebuchet MS"/>
                        </a:rPr>
                        <a:t>7,655 ($4,899 in state funds)</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r h="6248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extLst>
                            <a:ext uri="http://customooxmlschemas.google.com/">
                              <go:slidesCustomData xmlns:go="http://customooxmlschemas.google.com/" textRoundtripDataId="14"/>
                            </a:ext>
                          </a:extLst>
                        </a:rPr>
                        <a:t>Early Head Start (EHS)</a:t>
                      </a:r>
                      <a:r>
                        <a:rPr lang="en" sz="1100" u="none" cap="none" strike="noStrike">
                          <a:latin typeface="Trebuchet MS"/>
                          <a:ea typeface="Trebuchet MS"/>
                          <a:cs typeface="Trebuchet MS"/>
                          <a:sym typeface="Trebuchet MS"/>
                        </a:rPr>
                        <a:t> and Head Start (HS)</a:t>
                      </a:r>
                      <a:endParaRPr sz="11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14,890 </a:t>
                      </a:r>
                      <a:r>
                        <a:rPr lang="en" sz="900" u="none" cap="none" strike="noStrike">
                          <a:latin typeface="Trebuchet MS"/>
                          <a:ea typeface="Trebuchet MS"/>
                          <a:cs typeface="Trebuchet MS"/>
                          <a:sym typeface="Trebuchet MS"/>
                        </a:rPr>
                        <a:t>(80% 3- and 4- year-olds)</a:t>
                      </a:r>
                      <a:endParaRPr sz="9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accent2"/>
                          </a:solidFill>
                          <a:latin typeface="Trebuchet MS"/>
                          <a:ea typeface="Trebuchet MS"/>
                          <a:cs typeface="Trebuchet MS"/>
                          <a:sym typeface="Trebuchet MS"/>
                        </a:rPr>
                        <a:t>$155,435,668 </a:t>
                      </a:r>
                      <a:r>
                        <a:rPr lang="en" sz="900" u="none" cap="none" strike="noStrike">
                          <a:solidFill>
                            <a:schemeClr val="accent2"/>
                          </a:solidFill>
                          <a:latin typeface="Trebuchet MS"/>
                          <a:ea typeface="Trebuchet MS"/>
                          <a:cs typeface="Trebuchet MS"/>
                          <a:sym typeface="Trebuchet MS"/>
                        </a:rPr>
                        <a:t>(</a:t>
                      </a:r>
                      <a:r>
                        <a:rPr i="1" lang="en" sz="900" u="none" cap="none" strike="noStrike">
                          <a:solidFill>
                            <a:schemeClr val="accent2"/>
                          </a:solidFill>
                          <a:latin typeface="Trebuchet MS"/>
                          <a:ea typeface="Trebuchet MS"/>
                          <a:cs typeface="Trebuchet MS"/>
                          <a:sym typeface="Trebuchet MS"/>
                        </a:rPr>
                        <a:t>Federal</a:t>
                      </a:r>
                      <a:r>
                        <a:rPr lang="en" sz="900" u="none" cap="none" strike="noStrike">
                          <a:solidFill>
                            <a:schemeClr val="accent2"/>
                          </a:solidFill>
                          <a:latin typeface="Trebuchet MS"/>
                          <a:ea typeface="Trebuchet MS"/>
                          <a:cs typeface="Trebuchet MS"/>
                          <a:sym typeface="Trebuchet MS"/>
                        </a:rPr>
                        <a:t>)</a:t>
                      </a:r>
                      <a:endParaRPr i="1" sz="1100" u="none" cap="none" strike="noStrike">
                        <a:solidFill>
                          <a:schemeClr val="accent2"/>
                        </a:solidFill>
                        <a:highlight>
                          <a:schemeClr val="accent4"/>
                        </a:highlight>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Varies</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Between </a:t>
                      </a:r>
                      <a:endParaRPr sz="11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$9,507-$17,911</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r>
              <a:tr h="624800">
                <a:tc>
                  <a:txBody>
                    <a:bodyPr/>
                    <a:lstStyle/>
                    <a:p>
                      <a:pPr indent="0" lvl="0" marL="0" marR="0" rtl="0" algn="l">
                        <a:lnSpc>
                          <a:spcPct val="100000"/>
                        </a:lnSpc>
                        <a:spcBef>
                          <a:spcPts val="0"/>
                        </a:spcBef>
                        <a:spcAft>
                          <a:spcPts val="0"/>
                        </a:spcAft>
                        <a:buClr>
                          <a:srgbClr val="000000"/>
                        </a:buClr>
                        <a:buSzPts val="1400"/>
                        <a:buFont typeface="Arial"/>
                        <a:buNone/>
                      </a:pPr>
                      <a:r>
                        <a:rPr lang="en" sz="1100" u="none" cap="none" strike="noStrike">
                          <a:latin typeface="Trebuchet MS"/>
                          <a:ea typeface="Trebuchet MS"/>
                          <a:cs typeface="Trebuchet MS"/>
                          <a:sym typeface="Trebuchet MS"/>
                        </a:rPr>
                        <a:t>Mixed Delivery Preschool Grant Program (MDG)</a:t>
                      </a:r>
                      <a:endParaRPr sz="11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1,250</a:t>
                      </a:r>
                      <a:r>
                        <a:rPr lang="en" sz="900" u="none" cap="none" strike="noStrike">
                          <a:latin typeface="Trebuchet MS"/>
                          <a:ea typeface="Trebuchet MS"/>
                          <a:cs typeface="Trebuchet MS"/>
                          <a:sym typeface="Trebuchet MS"/>
                        </a:rPr>
                        <a:t> (3- and 4-year-olds)</a:t>
                      </a:r>
                      <a:endParaRPr sz="9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accent2"/>
                          </a:solidFill>
                          <a:latin typeface="Trebuchet MS"/>
                          <a:ea typeface="Trebuchet MS"/>
                          <a:cs typeface="Trebuchet MS"/>
                          <a:sym typeface="Trebuchet MS"/>
                        </a:rPr>
                        <a:t>$16,000,000 </a:t>
                      </a:r>
                      <a:r>
                        <a:rPr lang="en" sz="900" u="none" cap="none" strike="noStrike">
                          <a:solidFill>
                            <a:schemeClr val="accent2"/>
                          </a:solidFill>
                          <a:latin typeface="Trebuchet MS"/>
                          <a:ea typeface="Trebuchet MS"/>
                          <a:cs typeface="Trebuchet MS"/>
                          <a:sym typeface="Trebuchet MS"/>
                        </a:rPr>
                        <a:t>(</a:t>
                      </a:r>
                      <a:r>
                        <a:rPr i="1" lang="en" sz="900" u="none" cap="none" strike="noStrike">
                          <a:solidFill>
                            <a:schemeClr val="accent2"/>
                          </a:solidFill>
                          <a:latin typeface="Trebuchet MS"/>
                          <a:ea typeface="Trebuchet MS"/>
                          <a:cs typeface="Trebuchet MS"/>
                          <a:sym typeface="Trebuchet MS"/>
                        </a:rPr>
                        <a:t>SGF and COVID relief funds</a:t>
                      </a:r>
                      <a:r>
                        <a:rPr lang="en" sz="900" u="none" cap="none" strike="noStrike">
                          <a:solidFill>
                            <a:schemeClr val="accent2"/>
                          </a:solidFill>
                          <a:latin typeface="Trebuchet MS"/>
                          <a:ea typeface="Trebuchet MS"/>
                          <a:cs typeface="Trebuchet MS"/>
                          <a:sym typeface="Trebuchet MS"/>
                        </a:rPr>
                        <a:t>)</a:t>
                      </a:r>
                      <a:endParaRPr sz="1100" u="none" cap="none" strike="noStrike">
                        <a:solidFill>
                          <a:schemeClr val="accent2"/>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2,860 - 3,120 hours</a:t>
                      </a:r>
                      <a:endParaRPr sz="11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500"/>
                        <a:buFont typeface="Arial"/>
                        <a:buNone/>
                      </a:pPr>
                      <a:r>
                        <a:t/>
                      </a:r>
                      <a:endParaRPr sz="5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$4.51 per hour</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Between $12,000-14,000</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bl>
          </a:graphicData>
        </a:graphic>
      </p:graphicFrame>
      <p:sp>
        <p:nvSpPr>
          <p:cNvPr id="309" name="Google Shape;309;g1340093cb7c_0_1791"/>
          <p:cNvSpPr txBox="1"/>
          <p:nvPr/>
        </p:nvSpPr>
        <p:spPr>
          <a:xfrm>
            <a:off x="311675" y="938925"/>
            <a:ext cx="84381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800" u="none" cap="none" strike="noStrike">
                <a:solidFill>
                  <a:srgbClr val="000000"/>
                </a:solidFill>
                <a:latin typeface="Trebuchet MS"/>
                <a:ea typeface="Trebuchet MS"/>
                <a:cs typeface="Trebuchet MS"/>
                <a:sym typeface="Trebuchet MS"/>
              </a:rPr>
              <a:t>Per-child investments are inconsistent across publicly-funded early childhood programs</a:t>
            </a:r>
            <a:r>
              <a:rPr b="1" lang="en" sz="1800">
                <a:latin typeface="Trebuchet MS"/>
                <a:ea typeface="Trebuchet MS"/>
                <a:cs typeface="Trebuchet MS"/>
                <a:sym typeface="Trebuchet MS"/>
              </a:rPr>
              <a:t>; this limits access, availability and family choice. </a:t>
            </a:r>
            <a:endParaRPr b="1" i="0" sz="18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340093cb7c_0_1797"/>
          <p:cNvSpPr txBox="1"/>
          <p:nvPr>
            <p:ph type="title"/>
          </p:nvPr>
        </p:nvSpPr>
        <p:spPr>
          <a:xfrm>
            <a:off x="311700" y="2164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sz="3000"/>
              <a:t>True Choice: Aligning </a:t>
            </a:r>
            <a:r>
              <a:rPr lang="en" sz="3000"/>
              <a:t>Family Costs</a:t>
            </a:r>
            <a:endParaRPr sz="3000"/>
          </a:p>
        </p:txBody>
      </p:sp>
      <p:graphicFrame>
        <p:nvGraphicFramePr>
          <p:cNvPr id="315" name="Google Shape;315;g1340093cb7c_0_1797"/>
          <p:cNvGraphicFramePr/>
          <p:nvPr/>
        </p:nvGraphicFramePr>
        <p:xfrm>
          <a:off x="394238" y="1700325"/>
          <a:ext cx="3000000" cy="3000000"/>
        </p:xfrm>
        <a:graphic>
          <a:graphicData uri="http://schemas.openxmlformats.org/drawingml/2006/table">
            <a:tbl>
              <a:tblPr>
                <a:noFill/>
                <a:tableStyleId>{FEE73A43-6339-48D8-BC70-2CC6585D5ED7}</a:tableStyleId>
              </a:tblPr>
              <a:tblGrid>
                <a:gridCol w="1297950"/>
                <a:gridCol w="2136775"/>
                <a:gridCol w="1417825"/>
                <a:gridCol w="1173375"/>
                <a:gridCol w="1152375"/>
                <a:gridCol w="1259750"/>
              </a:tblGrid>
              <a:tr h="54860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Poverty threshold</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Annual income for a family of 4 with two children</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Annual copayment obligation for a preschooler</a:t>
                      </a:r>
                      <a:endParaRPr b="1" sz="1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*services may not be full-day, full-year</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hMerge="1"/>
                <a:tc hMerge="1"/>
                <a:tc hMerge="1"/>
              </a:tr>
              <a:tr h="367125">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CCSP</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MDG*</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EHS/HS*</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VPI*</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$27,750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$1,388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$34,688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$2,081</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Clr>
                          <a:srgbClr val="000000"/>
                        </a:buClr>
                        <a:buSzPts val="1200"/>
                        <a:buFont typeface="Arial"/>
                        <a:buNone/>
                      </a:pPr>
                      <a:r>
                        <a:rPr lang="en" sz="1200">
                          <a:latin typeface="Trebuchet MS"/>
                          <a:ea typeface="Trebuchet MS"/>
                          <a:cs typeface="Trebuchet MS"/>
                          <a:sym typeface="Trebuchet MS"/>
                        </a:rPr>
                        <a:t>$0</a:t>
                      </a:r>
                      <a:endParaRPr i="1" sz="1200">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$41,625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$2,914</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Clr>
                          <a:srgbClr val="000000"/>
                        </a:buClr>
                        <a:buSzPts val="1200"/>
                        <a:buFont typeface="Arial"/>
                        <a:buNone/>
                      </a:pPr>
                      <a:r>
                        <a:rPr lang="en" sz="1200">
                          <a:latin typeface="Trebuchet MS"/>
                          <a:ea typeface="Trebuchet MS"/>
                          <a:cs typeface="Trebuchet MS"/>
                          <a:sym typeface="Trebuchet MS"/>
                        </a:rPr>
                        <a:t>$0</a:t>
                      </a:r>
                      <a:endParaRPr i="1" sz="1200">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160%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$44,400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$3,552</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Clr>
                          <a:srgbClr val="000000"/>
                        </a:buClr>
                        <a:buSzPts val="1200"/>
                        <a:buFont typeface="Arial"/>
                        <a:buNone/>
                      </a:pPr>
                      <a:r>
                        <a:rPr lang="en" sz="1200">
                          <a:latin typeface="Trebuchet MS"/>
                          <a:ea typeface="Trebuchet MS"/>
                          <a:cs typeface="Trebuchet MS"/>
                          <a:sym typeface="Trebuchet MS"/>
                        </a:rPr>
                        <a:t>$0</a:t>
                      </a:r>
                      <a:endParaRPr i="1" sz="1200">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185%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$51,338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$4,620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Clr>
                          <a:srgbClr val="000000"/>
                        </a:buClr>
                        <a:buSzPts val="1200"/>
                        <a:buFont typeface="Arial"/>
                        <a:buNone/>
                      </a:pPr>
                      <a:r>
                        <a:rPr lang="en" sz="1200">
                          <a:latin typeface="Trebuchet MS"/>
                          <a:ea typeface="Trebuchet MS"/>
                          <a:cs typeface="Trebuchet MS"/>
                          <a:sym typeface="Trebuchet MS"/>
                        </a:rPr>
                        <a:t>$0</a:t>
                      </a:r>
                      <a:endParaRPr i="1" sz="1200">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$69,375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rtl="0" algn="ctr">
                        <a:spcBef>
                          <a:spcPts val="0"/>
                        </a:spcBef>
                        <a:spcAft>
                          <a:spcPts val="0"/>
                        </a:spcAft>
                        <a:buClr>
                          <a:srgbClr val="000000"/>
                        </a:buClr>
                        <a:buSzPts val="1200"/>
                        <a:buFont typeface="Arial"/>
                        <a:buNone/>
                      </a:pPr>
                      <a:r>
                        <a:rPr lang="en" sz="1200">
                          <a:latin typeface="Trebuchet MS"/>
                          <a:ea typeface="Trebuchet MS"/>
                          <a:cs typeface="Trebuchet MS"/>
                          <a:sym typeface="Trebuchet MS"/>
                        </a:rPr>
                        <a:t>$0</a:t>
                      </a:r>
                      <a:endParaRPr i="1" sz="1200">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bl>
          </a:graphicData>
        </a:graphic>
      </p:graphicFrame>
      <p:sp>
        <p:nvSpPr>
          <p:cNvPr id="316" name="Google Shape;316;g1340093cb7c_0_1797"/>
          <p:cNvSpPr txBox="1"/>
          <p:nvPr/>
        </p:nvSpPr>
        <p:spPr>
          <a:xfrm>
            <a:off x="318025" y="782250"/>
            <a:ext cx="86649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500" u="none" cap="none" strike="noStrike">
                <a:solidFill>
                  <a:srgbClr val="000000"/>
                </a:solidFill>
                <a:latin typeface="Trebuchet MS"/>
                <a:ea typeface="Trebuchet MS"/>
                <a:cs typeface="Trebuchet MS"/>
                <a:sym typeface="Trebuchet MS"/>
              </a:rPr>
              <a:t>Most publicly-funded programs do not require families to pay for services, at least during “instructional hours.” Families that participate in MDG, EHS/HS, or VPI may also participate in the CCSP to help with costs associated with before/after-school and summer care. </a:t>
            </a:r>
            <a:endParaRPr b="1" i="0" sz="15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340093cb7c_0_1808"/>
          <p:cNvSpPr txBox="1"/>
          <p:nvPr>
            <p:ph type="title"/>
          </p:nvPr>
        </p:nvSpPr>
        <p:spPr>
          <a:xfrm>
            <a:off x="628650" y="1214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Quality Expectations: </a:t>
            </a:r>
            <a:r>
              <a:rPr lang="en" sz="3000">
                <a:extLst>
                  <a:ext uri="http://customooxmlschemas.google.com/">
                    <go:slidesCustomData xmlns:go="http://customooxmlschemas.google.com/" textRoundtripDataId="15"/>
                  </a:ext>
                </a:extLst>
              </a:rPr>
              <a:t>Educators </a:t>
            </a:r>
            <a:r>
              <a:rPr lang="en" sz="3000"/>
              <a:t>are Core </a:t>
            </a:r>
            <a:endParaRPr sz="3000"/>
          </a:p>
        </p:txBody>
      </p:sp>
      <p:sp>
        <p:nvSpPr>
          <p:cNvPr id="322" name="Google Shape;322;g1340093cb7c_0_1808"/>
          <p:cNvSpPr txBox="1"/>
          <p:nvPr>
            <p:ph idx="1" type="body"/>
          </p:nvPr>
        </p:nvSpPr>
        <p:spPr>
          <a:xfrm>
            <a:off x="747925" y="1047700"/>
            <a:ext cx="8072100" cy="3109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b="1" lang="en" sz="1800"/>
              <a:t>Research shows that stimulating and supportive interactions between teachers and children and effective use of quality curricula promote children’s holistic learning and development,</a:t>
            </a:r>
            <a:r>
              <a:rPr b="1" i="1" lang="en" sz="1800"/>
              <a:t> resulting in improved school readiness. </a:t>
            </a:r>
            <a:endParaRPr b="1" sz="1800"/>
          </a:p>
          <a:p>
            <a:pPr indent="-342900" lvl="0" marL="457200" rtl="0" algn="l">
              <a:lnSpc>
                <a:spcPct val="100000"/>
              </a:lnSpc>
              <a:spcBef>
                <a:spcPts val="800"/>
              </a:spcBef>
              <a:spcAft>
                <a:spcPts val="0"/>
              </a:spcAft>
              <a:buSzPts val="1800"/>
              <a:buFont typeface="Trebuchet MS"/>
              <a:buChar char="•"/>
            </a:pPr>
            <a:r>
              <a:rPr lang="en" sz="1800"/>
              <a:t>Children in classrooms with high-quality interactions benefit academically, socially, and behaviorally – across diverse settings.</a:t>
            </a:r>
            <a:endParaRPr sz="1800"/>
          </a:p>
          <a:p>
            <a:pPr indent="-342900" lvl="0" marL="457200" rtl="0" algn="l">
              <a:lnSpc>
                <a:spcPct val="100000"/>
              </a:lnSpc>
              <a:spcBef>
                <a:spcPts val="1000"/>
              </a:spcBef>
              <a:spcAft>
                <a:spcPts val="0"/>
              </a:spcAft>
              <a:buSzPts val="1800"/>
              <a:buFont typeface="Trebuchet MS"/>
              <a:buChar char="•"/>
            </a:pPr>
            <a:r>
              <a:rPr lang="en" sz="1800"/>
              <a:t>Teachers who report lower levels of stress and feeling supported professionally are better equipped to engage in responsive interactions and implement quality curricula. They are also more likely to stay in their roles.</a:t>
            </a:r>
            <a:endParaRPr sz="1800"/>
          </a:p>
          <a:p>
            <a:pPr indent="-342900" lvl="0" marL="457200" rtl="0" algn="l">
              <a:lnSpc>
                <a:spcPct val="100000"/>
              </a:lnSpc>
              <a:spcBef>
                <a:spcPts val="1000"/>
              </a:spcBef>
              <a:spcAft>
                <a:spcPts val="1000"/>
              </a:spcAft>
              <a:buSzPts val="1800"/>
              <a:buFont typeface="Trebuchet MS"/>
              <a:buChar char="•"/>
            </a:pPr>
            <a:r>
              <a:rPr lang="en" sz="1800"/>
              <a:t>Having stable, consistent caregivers (i.e., minimal turnover) in ECCE classrooms is an important predictor of child outcomes.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340093cb7c_0_1813"/>
          <p:cNvSpPr txBox="1"/>
          <p:nvPr>
            <p:ph type="title"/>
          </p:nvPr>
        </p:nvSpPr>
        <p:spPr>
          <a:xfrm>
            <a:off x="628650" y="273850"/>
            <a:ext cx="82932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Quality Expectations: Virginia is Raising the Bar </a:t>
            </a:r>
            <a:endParaRPr sz="3000"/>
          </a:p>
        </p:txBody>
      </p:sp>
      <p:sp>
        <p:nvSpPr>
          <p:cNvPr id="328" name="Google Shape;328;g1340093cb7c_0_1813"/>
          <p:cNvSpPr txBox="1"/>
          <p:nvPr>
            <p:ph idx="1" type="body"/>
          </p:nvPr>
        </p:nvSpPr>
        <p:spPr>
          <a:xfrm>
            <a:off x="628650" y="1268350"/>
            <a:ext cx="80130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b="1" lang="en" sz="1800"/>
              <a:t>All publicly-funded classrooms serving children ages birth to 5 are required to participate in VQB5 beginning in the fall of 2023.</a:t>
            </a:r>
            <a:endParaRPr b="1" sz="1800"/>
          </a:p>
          <a:p>
            <a:pPr indent="0" lvl="0" marL="0" rtl="0" algn="l">
              <a:lnSpc>
                <a:spcPct val="100000"/>
              </a:lnSpc>
              <a:spcBef>
                <a:spcPts val="800"/>
              </a:spcBef>
              <a:spcAft>
                <a:spcPts val="0"/>
              </a:spcAft>
              <a:buSzPts val="1400"/>
              <a:buNone/>
            </a:pPr>
            <a:r>
              <a:t/>
            </a:r>
            <a:endParaRPr sz="400"/>
          </a:p>
          <a:p>
            <a:pPr indent="0" lvl="0" marL="0" rtl="0" algn="l">
              <a:lnSpc>
                <a:spcPct val="100000"/>
              </a:lnSpc>
              <a:spcBef>
                <a:spcPts val="800"/>
              </a:spcBef>
              <a:spcAft>
                <a:spcPts val="0"/>
              </a:spcAft>
              <a:buSzPts val="1400"/>
              <a:buNone/>
            </a:pPr>
            <a:r>
              <a:rPr lang="en" sz="1800"/>
              <a:t>VQB5 measures the quality of infant, toddler, and preschool teaching and learning based on two nationally-recognized quality indicators: </a:t>
            </a:r>
            <a:endParaRPr sz="1800"/>
          </a:p>
          <a:p>
            <a:pPr indent="-342900" lvl="0" marL="914400" rtl="0" algn="l">
              <a:lnSpc>
                <a:spcPct val="100000"/>
              </a:lnSpc>
              <a:spcBef>
                <a:spcPts val="800"/>
              </a:spcBef>
              <a:spcAft>
                <a:spcPts val="0"/>
              </a:spcAft>
              <a:buSzPts val="1800"/>
              <a:buFont typeface="Trebuchet MS"/>
              <a:buAutoNum type="arabicPeriod"/>
            </a:pPr>
            <a:r>
              <a:rPr b="1" lang="en" sz="1800"/>
              <a:t>Interactions </a:t>
            </a:r>
            <a:r>
              <a:rPr lang="en" sz="1800"/>
              <a:t>(measured by the CLASS tool); and </a:t>
            </a:r>
            <a:endParaRPr sz="1800"/>
          </a:p>
          <a:p>
            <a:pPr indent="-342900" lvl="0" marL="914400" rtl="0" algn="l">
              <a:lnSpc>
                <a:spcPct val="100000"/>
              </a:lnSpc>
              <a:spcBef>
                <a:spcPts val="1000"/>
              </a:spcBef>
              <a:spcAft>
                <a:spcPts val="0"/>
              </a:spcAft>
              <a:buSzPts val="1800"/>
              <a:buFont typeface="Trebuchet MS"/>
              <a:buAutoNum type="arabicPeriod"/>
            </a:pPr>
            <a:r>
              <a:rPr b="1" lang="en" sz="1800"/>
              <a:t>Curricula </a:t>
            </a:r>
            <a:r>
              <a:rPr lang="en" sz="1800"/>
              <a:t>(determined by the use of an approved curricula).</a:t>
            </a:r>
            <a:endParaRPr sz="1800"/>
          </a:p>
          <a:p>
            <a:pPr indent="0" lvl="0" marL="0" rtl="0" algn="l">
              <a:lnSpc>
                <a:spcPct val="100000"/>
              </a:lnSpc>
              <a:spcBef>
                <a:spcPts val="1000"/>
              </a:spcBef>
              <a:spcAft>
                <a:spcPts val="0"/>
              </a:spcAft>
              <a:buSzPts val="1400"/>
              <a:buNone/>
            </a:pPr>
            <a:r>
              <a:t/>
            </a:r>
            <a:endParaRPr sz="1800"/>
          </a:p>
          <a:p>
            <a:pPr indent="0" lvl="0" marL="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1000"/>
              </a:spcAft>
              <a:buSzPts val="1400"/>
              <a:buNone/>
            </a:pPr>
            <a:r>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340093cb7c_0_2303"/>
          <p:cNvSpPr txBox="1"/>
          <p:nvPr>
            <p:ph type="title"/>
          </p:nvPr>
        </p:nvSpPr>
        <p:spPr>
          <a:xfrm>
            <a:off x="628650" y="2738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Competitive Compensation: </a:t>
            </a:r>
            <a:r>
              <a:rPr lang="en" sz="3000"/>
              <a:t>Child Care Educators are Underpaid </a:t>
            </a:r>
            <a:endParaRPr sz="3000"/>
          </a:p>
        </p:txBody>
      </p:sp>
      <p:sp>
        <p:nvSpPr>
          <p:cNvPr id="334" name="Google Shape;334;g1340093cb7c_0_2303"/>
          <p:cNvSpPr txBox="1"/>
          <p:nvPr/>
        </p:nvSpPr>
        <p:spPr>
          <a:xfrm>
            <a:off x="4681100" y="1231200"/>
            <a:ext cx="4263900" cy="32325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rebuchet MS"/>
              <a:buChar char="●"/>
            </a:pPr>
            <a:r>
              <a:rPr b="1" lang="en" sz="1800">
                <a:latin typeface="Trebuchet MS"/>
                <a:ea typeface="Trebuchet MS"/>
                <a:cs typeface="Trebuchet MS"/>
                <a:sym typeface="Trebuchet MS"/>
                <a:extLst>
                  <a:ext uri="http://customooxmlschemas.google.com/">
                    <go:slidesCustomData xmlns:go="http://customooxmlschemas.google.com/" textRoundtripDataId="16"/>
                  </a:ext>
                </a:extLst>
              </a:rPr>
              <a:t>Early </a:t>
            </a:r>
            <a:r>
              <a:rPr b="1" lang="en" sz="1800">
                <a:latin typeface="Trebuchet MS"/>
                <a:ea typeface="Trebuchet MS"/>
                <a:cs typeface="Trebuchet MS"/>
                <a:sym typeface="Trebuchet MS"/>
              </a:rPr>
              <a:t>educators pay a penalty for working with younger children. </a:t>
            </a:r>
            <a:r>
              <a:rPr lang="en" sz="1800">
                <a:solidFill>
                  <a:schemeClr val="dk1"/>
                </a:solidFill>
                <a:latin typeface="Trebuchet MS"/>
                <a:ea typeface="Trebuchet MS"/>
                <a:cs typeface="Trebuchet MS"/>
                <a:sym typeface="Trebuchet MS"/>
              </a:rPr>
              <a:t>Virginia early educators with a bachelor’s degree are paid 22% less than their K-8 peers. </a:t>
            </a:r>
            <a:endParaRPr sz="1800">
              <a:solidFill>
                <a:schemeClr val="dk1"/>
              </a:solidFill>
              <a:latin typeface="Trebuchet MS"/>
              <a:ea typeface="Trebuchet MS"/>
              <a:cs typeface="Trebuchet MS"/>
              <a:sym typeface="Trebuchet MS"/>
            </a:endParaRPr>
          </a:p>
          <a:p>
            <a:pPr indent="-304800" lvl="0" marL="457200" rtl="0" algn="l">
              <a:lnSpc>
                <a:spcPct val="100000"/>
              </a:lnSpc>
              <a:spcBef>
                <a:spcPts val="0"/>
              </a:spcBef>
              <a:spcAft>
                <a:spcPts val="0"/>
              </a:spcAft>
              <a:buClr>
                <a:schemeClr val="dk1"/>
              </a:buClr>
              <a:buSzPts val="1200"/>
              <a:buFont typeface="Trebuchet MS"/>
              <a:buChar char="●"/>
            </a:pPr>
            <a:r>
              <a:rPr lang="en" sz="1800">
                <a:solidFill>
                  <a:schemeClr val="dk1"/>
                </a:solidFill>
                <a:latin typeface="Trebuchet MS"/>
                <a:ea typeface="Trebuchet MS"/>
                <a:cs typeface="Trebuchet MS"/>
                <a:sym typeface="Trebuchet MS"/>
              </a:rPr>
              <a:t>40% of child care workers are experiencing some level of poverty.</a:t>
            </a:r>
            <a:endParaRPr sz="1800">
              <a:solidFill>
                <a:schemeClr val="dk1"/>
              </a:solidFill>
              <a:latin typeface="Trebuchet MS"/>
              <a:ea typeface="Trebuchet MS"/>
              <a:cs typeface="Trebuchet MS"/>
              <a:sym typeface="Trebuchet MS"/>
            </a:endParaRPr>
          </a:p>
          <a:p>
            <a:pPr indent="-304800" lvl="0" marL="457200" rtl="0" algn="l">
              <a:lnSpc>
                <a:spcPct val="100000"/>
              </a:lnSpc>
              <a:spcBef>
                <a:spcPts val="0"/>
              </a:spcBef>
              <a:spcAft>
                <a:spcPts val="0"/>
              </a:spcAft>
              <a:buClr>
                <a:schemeClr val="dk1"/>
              </a:buClr>
              <a:buSzPts val="1200"/>
              <a:buFont typeface="Trebuchet MS"/>
              <a:buChar char="●"/>
            </a:pPr>
            <a:r>
              <a:rPr lang="en" sz="1800">
                <a:solidFill>
                  <a:schemeClr val="dk1"/>
                </a:solidFill>
                <a:latin typeface="Trebuchet MS"/>
                <a:ea typeface="Trebuchet MS"/>
                <a:cs typeface="Trebuchet MS"/>
                <a:sym typeface="Trebuchet MS"/>
              </a:rPr>
              <a:t>31% of child care workers experienced food insecurity last year.</a:t>
            </a:r>
            <a:endParaRPr sz="1800">
              <a:solidFill>
                <a:schemeClr val="dk1"/>
              </a:solidFill>
              <a:latin typeface="Trebuchet MS"/>
              <a:ea typeface="Trebuchet MS"/>
              <a:cs typeface="Trebuchet MS"/>
              <a:sym typeface="Trebuchet MS"/>
            </a:endParaRPr>
          </a:p>
        </p:txBody>
      </p:sp>
      <p:sp>
        <p:nvSpPr>
          <p:cNvPr id="335" name="Google Shape;335;g1340093cb7c_0_2303"/>
          <p:cNvSpPr txBox="1"/>
          <p:nvPr/>
        </p:nvSpPr>
        <p:spPr>
          <a:xfrm>
            <a:off x="506300" y="1251425"/>
            <a:ext cx="406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Trebuchet MS"/>
                <a:ea typeface="Trebuchet MS"/>
                <a:cs typeface="Trebuchet MS"/>
                <a:sym typeface="Trebuchet MS"/>
              </a:rPr>
              <a:t>Median Annual Wages in Virginia, 2019</a:t>
            </a:r>
            <a:endParaRPr b="1">
              <a:latin typeface="Trebuchet MS"/>
              <a:ea typeface="Trebuchet MS"/>
              <a:cs typeface="Trebuchet MS"/>
              <a:sym typeface="Trebuchet MS"/>
            </a:endParaRPr>
          </a:p>
        </p:txBody>
      </p:sp>
      <p:sp>
        <p:nvSpPr>
          <p:cNvPr id="336" name="Google Shape;336;g1340093cb7c_0_2303"/>
          <p:cNvSpPr txBox="1"/>
          <p:nvPr/>
        </p:nvSpPr>
        <p:spPr>
          <a:xfrm>
            <a:off x="506300" y="4667100"/>
            <a:ext cx="4062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latin typeface="Trebuchet MS"/>
                <a:ea typeface="Trebuchet MS"/>
                <a:cs typeface="Trebuchet MS"/>
                <a:sym typeface="Trebuchet MS"/>
              </a:rPr>
              <a:t>Source: Center for the Study of Child Care Employment</a:t>
            </a:r>
            <a:endParaRPr i="1" sz="800">
              <a:latin typeface="Trebuchet MS"/>
              <a:ea typeface="Trebuchet MS"/>
              <a:cs typeface="Trebuchet MS"/>
              <a:sym typeface="Trebuchet MS"/>
            </a:endParaRPr>
          </a:p>
        </p:txBody>
      </p:sp>
      <p:pic>
        <p:nvPicPr>
          <p:cNvPr id="337" name="Google Shape;337;g1340093cb7c_0_2303"/>
          <p:cNvPicPr preferRelativeResize="0"/>
          <p:nvPr/>
        </p:nvPicPr>
        <p:blipFill>
          <a:blip r:embed="rId3">
            <a:alphaModFix/>
          </a:blip>
          <a:stretch>
            <a:fillRect/>
          </a:stretch>
        </p:blipFill>
        <p:spPr>
          <a:xfrm>
            <a:off x="424450" y="1651625"/>
            <a:ext cx="4435275" cy="2743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340093cb7c_0_1859"/>
          <p:cNvSpPr txBox="1"/>
          <p:nvPr>
            <p:ph type="title"/>
          </p:nvPr>
        </p:nvSpPr>
        <p:spPr>
          <a:xfrm>
            <a:off x="628650" y="1214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Competitive Compensation: </a:t>
            </a:r>
            <a:r>
              <a:rPr lang="en" sz="3000"/>
              <a:t>Low Public Rates Impact Wages and Staffing</a:t>
            </a:r>
            <a:endParaRPr sz="3000"/>
          </a:p>
        </p:txBody>
      </p:sp>
      <p:sp>
        <p:nvSpPr>
          <p:cNvPr id="343" name="Google Shape;343;g1340093cb7c_0_1859"/>
          <p:cNvSpPr txBox="1"/>
          <p:nvPr>
            <p:ph idx="1" type="body"/>
          </p:nvPr>
        </p:nvSpPr>
        <p:spPr>
          <a:xfrm>
            <a:off x="628650" y="1140621"/>
            <a:ext cx="7886700" cy="958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A survey of child care centers in </a:t>
            </a:r>
            <a:r>
              <a:rPr b="1" lang="en" sz="1800">
                <a:extLst>
                  <a:ext uri="http://customooxmlschemas.google.com/">
                    <go:slidesCustomData xmlns:go="http://customooxmlschemas.google.com/" textRoundtripDataId="17"/>
                  </a:ext>
                </a:extLst>
              </a:rPr>
              <a:t>Virginia </a:t>
            </a:r>
            <a:r>
              <a:rPr b="1" lang="en" sz="1800"/>
              <a:t>demonstrates that programs that participate in the Child Care Subsidy Program pay staff less and experience greater staffing instability. </a:t>
            </a:r>
            <a:endParaRPr sz="2500"/>
          </a:p>
        </p:txBody>
      </p:sp>
      <p:pic>
        <p:nvPicPr>
          <p:cNvPr id="344" name="Google Shape;344;g1340093cb7c_0_1859"/>
          <p:cNvPicPr preferRelativeResize="0"/>
          <p:nvPr/>
        </p:nvPicPr>
        <p:blipFill rotWithShape="1">
          <a:blip r:embed="rId3">
            <a:alphaModFix/>
          </a:blip>
          <a:srcRect b="0" l="0" r="0" t="0"/>
          <a:stretch/>
        </p:blipFill>
        <p:spPr>
          <a:xfrm>
            <a:off x="760825" y="2824525"/>
            <a:ext cx="2227049" cy="2033775"/>
          </a:xfrm>
          <a:prstGeom prst="rect">
            <a:avLst/>
          </a:prstGeom>
          <a:noFill/>
          <a:ln>
            <a:noFill/>
          </a:ln>
        </p:spPr>
      </p:pic>
      <p:sp>
        <p:nvSpPr>
          <p:cNvPr id="345" name="Google Shape;345;g1340093cb7c_0_1859"/>
          <p:cNvSpPr txBox="1"/>
          <p:nvPr/>
        </p:nvSpPr>
        <p:spPr>
          <a:xfrm>
            <a:off x="628650" y="2099125"/>
            <a:ext cx="23286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Trebuchet MS"/>
                <a:ea typeface="Trebuchet MS"/>
                <a:cs typeface="Trebuchet MS"/>
                <a:sym typeface="Trebuchet MS"/>
              </a:rPr>
              <a:t>Lead educators in subsidy- participating centers earn </a:t>
            </a:r>
            <a:r>
              <a:rPr b="1" i="0" lang="en" sz="1100" u="none" cap="none" strike="noStrike">
                <a:solidFill>
                  <a:schemeClr val="accent2"/>
                </a:solidFill>
                <a:latin typeface="Trebuchet MS"/>
                <a:ea typeface="Trebuchet MS"/>
                <a:cs typeface="Trebuchet MS"/>
                <a:sym typeface="Trebuchet MS"/>
              </a:rPr>
              <a:t>$2.92 less</a:t>
            </a:r>
            <a:r>
              <a:rPr b="0" i="0" lang="en" sz="1100" u="none" cap="none" strike="noStrike">
                <a:solidFill>
                  <a:srgbClr val="000000"/>
                </a:solidFill>
                <a:latin typeface="Trebuchet MS"/>
                <a:ea typeface="Trebuchet MS"/>
                <a:cs typeface="Trebuchet MS"/>
                <a:sym typeface="Trebuchet MS"/>
              </a:rPr>
              <a:t>, on average, than those in non-subsidy sites.</a:t>
            </a:r>
            <a:endParaRPr b="0" i="0" sz="1100" u="none" cap="none" strike="noStrike">
              <a:solidFill>
                <a:srgbClr val="000000"/>
              </a:solidFill>
              <a:latin typeface="Trebuchet MS"/>
              <a:ea typeface="Trebuchet MS"/>
              <a:cs typeface="Trebuchet MS"/>
              <a:sym typeface="Trebuchet MS"/>
            </a:endParaRPr>
          </a:p>
        </p:txBody>
      </p:sp>
      <p:pic>
        <p:nvPicPr>
          <p:cNvPr id="346" name="Google Shape;346;g1340093cb7c_0_1859"/>
          <p:cNvPicPr preferRelativeResize="0"/>
          <p:nvPr/>
        </p:nvPicPr>
        <p:blipFill rotWithShape="1">
          <a:blip r:embed="rId4">
            <a:alphaModFix/>
          </a:blip>
          <a:srcRect b="0" l="0" r="0" t="0"/>
          <a:stretch/>
        </p:blipFill>
        <p:spPr>
          <a:xfrm>
            <a:off x="3368162" y="3037225"/>
            <a:ext cx="2560076" cy="1694175"/>
          </a:xfrm>
          <a:prstGeom prst="rect">
            <a:avLst/>
          </a:prstGeom>
          <a:noFill/>
          <a:ln>
            <a:noFill/>
          </a:ln>
        </p:spPr>
      </p:pic>
      <p:sp>
        <p:nvSpPr>
          <p:cNvPr id="347" name="Google Shape;347;g1340093cb7c_0_1859"/>
          <p:cNvSpPr txBox="1"/>
          <p:nvPr/>
        </p:nvSpPr>
        <p:spPr>
          <a:xfrm>
            <a:off x="3483900" y="2022925"/>
            <a:ext cx="2328600" cy="1031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accent2"/>
                </a:solidFill>
                <a:latin typeface="Trebuchet MS"/>
                <a:ea typeface="Trebuchet MS"/>
                <a:cs typeface="Trebuchet MS"/>
                <a:sym typeface="Trebuchet MS"/>
              </a:rPr>
              <a:t>71 percent</a:t>
            </a:r>
            <a:r>
              <a:rPr b="0" i="0" lang="en" sz="1100" u="none" cap="none" strike="noStrike">
                <a:solidFill>
                  <a:srgbClr val="000000"/>
                </a:solidFill>
                <a:latin typeface="Trebuchet MS"/>
                <a:ea typeface="Trebuchet MS"/>
                <a:cs typeface="Trebuchet MS"/>
                <a:sym typeface="Trebuchet MS"/>
              </a:rPr>
              <a:t> of subsidized centers reported applicants turning down jobs due to insufficient pay and/or benefits,versus less than half of non-subsidy sites.</a:t>
            </a:r>
            <a:endParaRPr b="0" i="0" sz="1100" u="none" cap="none" strike="noStrike">
              <a:solidFill>
                <a:srgbClr val="000000"/>
              </a:solidFill>
              <a:latin typeface="Trebuchet MS"/>
              <a:ea typeface="Trebuchet MS"/>
              <a:cs typeface="Trebuchet MS"/>
              <a:sym typeface="Trebuchet MS"/>
            </a:endParaRPr>
          </a:p>
        </p:txBody>
      </p:sp>
      <p:sp>
        <p:nvSpPr>
          <p:cNvPr id="348" name="Google Shape;348;g1340093cb7c_0_1859"/>
          <p:cNvSpPr txBox="1"/>
          <p:nvPr/>
        </p:nvSpPr>
        <p:spPr>
          <a:xfrm>
            <a:off x="6233750" y="2084550"/>
            <a:ext cx="24324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Trebuchet MS"/>
                <a:ea typeface="Trebuchet MS"/>
                <a:cs typeface="Trebuchet MS"/>
                <a:sym typeface="Trebuchet MS"/>
              </a:rPr>
              <a:t>On average, subsidized centers reported </a:t>
            </a:r>
            <a:r>
              <a:rPr b="1" i="0" lang="en" sz="1100" u="none" cap="none" strike="noStrike">
                <a:solidFill>
                  <a:schemeClr val="accent2"/>
                </a:solidFill>
                <a:latin typeface="Trebuchet MS"/>
                <a:ea typeface="Trebuchet MS"/>
                <a:cs typeface="Trebuchet MS"/>
                <a:sym typeface="Trebuchet MS"/>
              </a:rPr>
              <a:t>4 teacher vacancies</a:t>
            </a:r>
            <a:r>
              <a:rPr b="0" i="0" lang="en" sz="1100" u="none" cap="none" strike="noStrike">
                <a:solidFill>
                  <a:schemeClr val="dk1"/>
                </a:solidFill>
                <a:latin typeface="Trebuchet MS"/>
                <a:ea typeface="Trebuchet MS"/>
                <a:cs typeface="Trebuchet MS"/>
                <a:sym typeface="Trebuchet MS"/>
              </a:rPr>
              <a:t>. Non-subsidy sites reported just 2. </a:t>
            </a:r>
            <a:endParaRPr b="0" i="0" sz="1100" u="none" cap="none" strike="noStrike">
              <a:solidFill>
                <a:schemeClr val="dk1"/>
              </a:solidFill>
              <a:latin typeface="Trebuchet MS"/>
              <a:ea typeface="Trebuchet MS"/>
              <a:cs typeface="Trebuchet MS"/>
              <a:sym typeface="Trebuchet MS"/>
            </a:endParaRPr>
          </a:p>
        </p:txBody>
      </p:sp>
      <p:pic>
        <p:nvPicPr>
          <p:cNvPr id="349" name="Google Shape;349;g1340093cb7c_0_1859"/>
          <p:cNvPicPr preferRelativeResize="0"/>
          <p:nvPr/>
        </p:nvPicPr>
        <p:blipFill rotWithShape="1">
          <a:blip r:embed="rId5">
            <a:alphaModFix/>
          </a:blip>
          <a:srcRect b="0" l="0" r="0" t="0"/>
          <a:stretch/>
        </p:blipFill>
        <p:spPr>
          <a:xfrm>
            <a:off x="6908576" y="2961025"/>
            <a:ext cx="326376" cy="588375"/>
          </a:xfrm>
          <a:prstGeom prst="rect">
            <a:avLst/>
          </a:prstGeom>
          <a:noFill/>
          <a:ln>
            <a:noFill/>
          </a:ln>
        </p:spPr>
      </p:pic>
      <p:pic>
        <p:nvPicPr>
          <p:cNvPr id="350" name="Google Shape;350;g1340093cb7c_0_1859"/>
          <p:cNvPicPr preferRelativeResize="0"/>
          <p:nvPr/>
        </p:nvPicPr>
        <p:blipFill rotWithShape="1">
          <a:blip r:embed="rId5">
            <a:alphaModFix/>
          </a:blip>
          <a:srcRect b="0" l="0" r="0" t="0"/>
          <a:stretch/>
        </p:blipFill>
        <p:spPr>
          <a:xfrm>
            <a:off x="7351126" y="2961025"/>
            <a:ext cx="326376" cy="588375"/>
          </a:xfrm>
          <a:prstGeom prst="rect">
            <a:avLst/>
          </a:prstGeom>
          <a:noFill/>
          <a:ln>
            <a:noFill/>
          </a:ln>
        </p:spPr>
      </p:pic>
      <p:pic>
        <p:nvPicPr>
          <p:cNvPr id="351" name="Google Shape;351;g1340093cb7c_0_1859"/>
          <p:cNvPicPr preferRelativeResize="0"/>
          <p:nvPr/>
        </p:nvPicPr>
        <p:blipFill rotWithShape="1">
          <a:blip r:embed="rId5">
            <a:alphaModFix/>
          </a:blip>
          <a:srcRect b="0" l="0" r="0" t="0"/>
          <a:stretch/>
        </p:blipFill>
        <p:spPr>
          <a:xfrm>
            <a:off x="7789276" y="2961025"/>
            <a:ext cx="326376" cy="588375"/>
          </a:xfrm>
          <a:prstGeom prst="rect">
            <a:avLst/>
          </a:prstGeom>
          <a:noFill/>
          <a:ln>
            <a:noFill/>
          </a:ln>
        </p:spPr>
      </p:pic>
      <p:pic>
        <p:nvPicPr>
          <p:cNvPr id="352" name="Google Shape;352;g1340093cb7c_0_1859"/>
          <p:cNvPicPr preferRelativeResize="0"/>
          <p:nvPr/>
        </p:nvPicPr>
        <p:blipFill rotWithShape="1">
          <a:blip r:embed="rId5">
            <a:alphaModFix/>
          </a:blip>
          <a:srcRect b="0" l="0" r="0" t="0"/>
          <a:stretch/>
        </p:blipFill>
        <p:spPr>
          <a:xfrm>
            <a:off x="8231826" y="2961025"/>
            <a:ext cx="326376" cy="588375"/>
          </a:xfrm>
          <a:prstGeom prst="rect">
            <a:avLst/>
          </a:prstGeom>
          <a:noFill/>
          <a:ln>
            <a:noFill/>
          </a:ln>
        </p:spPr>
      </p:pic>
      <p:pic>
        <p:nvPicPr>
          <p:cNvPr id="353" name="Google Shape;353;g1340093cb7c_0_1859"/>
          <p:cNvPicPr preferRelativeResize="0"/>
          <p:nvPr/>
        </p:nvPicPr>
        <p:blipFill rotWithShape="1">
          <a:blip r:embed="rId5">
            <a:alphaModFix/>
          </a:blip>
          <a:srcRect b="0" l="0" r="0" t="0"/>
          <a:stretch/>
        </p:blipFill>
        <p:spPr>
          <a:xfrm>
            <a:off x="7789276" y="3775475"/>
            <a:ext cx="326376" cy="588375"/>
          </a:xfrm>
          <a:prstGeom prst="rect">
            <a:avLst/>
          </a:prstGeom>
          <a:noFill/>
          <a:ln>
            <a:noFill/>
          </a:ln>
        </p:spPr>
      </p:pic>
      <p:pic>
        <p:nvPicPr>
          <p:cNvPr id="354" name="Google Shape;354;g1340093cb7c_0_1859"/>
          <p:cNvPicPr preferRelativeResize="0"/>
          <p:nvPr/>
        </p:nvPicPr>
        <p:blipFill rotWithShape="1">
          <a:blip r:embed="rId5">
            <a:alphaModFix/>
          </a:blip>
          <a:srcRect b="0" l="0" r="0" t="0"/>
          <a:stretch/>
        </p:blipFill>
        <p:spPr>
          <a:xfrm>
            <a:off x="8231826" y="3775475"/>
            <a:ext cx="326376" cy="588375"/>
          </a:xfrm>
          <a:prstGeom prst="rect">
            <a:avLst/>
          </a:prstGeom>
          <a:noFill/>
          <a:ln>
            <a:noFill/>
          </a:ln>
        </p:spPr>
      </p:pic>
      <p:sp>
        <p:nvSpPr>
          <p:cNvPr id="355" name="Google Shape;355;g1340093cb7c_0_1859"/>
          <p:cNvSpPr txBox="1"/>
          <p:nvPr/>
        </p:nvSpPr>
        <p:spPr>
          <a:xfrm>
            <a:off x="6245475" y="3026025"/>
            <a:ext cx="790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accent3"/>
                </a:solidFill>
                <a:latin typeface="Calibri"/>
                <a:ea typeface="Calibri"/>
                <a:cs typeface="Calibri"/>
                <a:sym typeface="Calibri"/>
              </a:rPr>
              <a:t>Subsidy</a:t>
            </a:r>
            <a:endParaRPr b="1" i="0" sz="1200" u="none" cap="none" strike="noStrike">
              <a:solidFill>
                <a:schemeClr val="accent3"/>
              </a:solidFill>
              <a:latin typeface="Calibri"/>
              <a:ea typeface="Calibri"/>
              <a:cs typeface="Calibri"/>
              <a:sym typeface="Calibri"/>
            </a:endParaRPr>
          </a:p>
        </p:txBody>
      </p:sp>
      <p:sp>
        <p:nvSpPr>
          <p:cNvPr id="356" name="Google Shape;356;g1340093cb7c_0_1859"/>
          <p:cNvSpPr txBox="1"/>
          <p:nvPr/>
        </p:nvSpPr>
        <p:spPr>
          <a:xfrm>
            <a:off x="6232325" y="3898250"/>
            <a:ext cx="1194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accent3"/>
                </a:solidFill>
                <a:latin typeface="Calibri"/>
                <a:ea typeface="Calibri"/>
                <a:cs typeface="Calibri"/>
                <a:sym typeface="Calibri"/>
              </a:rPr>
              <a:t>Non-subsidy</a:t>
            </a:r>
            <a:endParaRPr b="1" i="0" sz="1200" u="none" cap="none" strike="noStrike">
              <a:solidFill>
                <a:schemeClr val="accent3"/>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340093cb7c_0_2451"/>
          <p:cNvSpPr txBox="1"/>
          <p:nvPr>
            <p:ph type="title"/>
          </p:nvPr>
        </p:nvSpPr>
        <p:spPr>
          <a:xfrm>
            <a:off x="552450" y="273850"/>
            <a:ext cx="83781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Competitive Compensation: </a:t>
            </a:r>
            <a:r>
              <a:rPr lang="en" sz="3000"/>
              <a:t>Increasing Compensation Increases St</a:t>
            </a:r>
            <a:r>
              <a:rPr lang="en" sz="3000">
                <a:extLst>
                  <a:ext uri="http://customooxmlschemas.google.com/">
                    <go:slidesCustomData xmlns:go="http://customooxmlschemas.google.com/" textRoundtripDataId="18"/>
                  </a:ext>
                </a:extLst>
              </a:rPr>
              <a:t>a</a:t>
            </a:r>
            <a:r>
              <a:rPr lang="en" sz="3000"/>
              <a:t>bility</a:t>
            </a:r>
            <a:endParaRPr sz="3000"/>
          </a:p>
        </p:txBody>
      </p:sp>
      <p:sp>
        <p:nvSpPr>
          <p:cNvPr id="362" name="Google Shape;362;g1340093cb7c_0_2451"/>
          <p:cNvSpPr txBox="1"/>
          <p:nvPr>
            <p:ph idx="1" type="body"/>
          </p:nvPr>
        </p:nvSpPr>
        <p:spPr>
          <a:xfrm>
            <a:off x="5190225" y="1420750"/>
            <a:ext cx="3667200" cy="1929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800"/>
              <a:t>In child care centers, the offer of a $1,500 financial incentive </a:t>
            </a:r>
            <a:r>
              <a:rPr b="1" lang="en" sz="1800">
                <a:solidFill>
                  <a:schemeClr val="accent2"/>
                </a:solidFill>
              </a:rPr>
              <a:t>cut teacher t</a:t>
            </a:r>
            <a:r>
              <a:rPr b="1" lang="en" sz="2000">
                <a:solidFill>
                  <a:schemeClr val="accent2"/>
                </a:solidFill>
              </a:rPr>
              <a:t>urnover in half.</a:t>
            </a:r>
            <a:endParaRPr b="1" sz="2000"/>
          </a:p>
          <a:p>
            <a:pPr indent="0" lvl="0" marL="0" rtl="0" algn="l">
              <a:spcBef>
                <a:spcPts val="800"/>
              </a:spcBef>
              <a:spcAft>
                <a:spcPts val="0"/>
              </a:spcAft>
              <a:buNone/>
            </a:pPr>
            <a:r>
              <a:t/>
            </a:r>
            <a:endParaRPr i="1" sz="2000"/>
          </a:p>
          <a:p>
            <a:pPr indent="0" lvl="0" marL="0" rtl="0" algn="l">
              <a:spcBef>
                <a:spcPts val="800"/>
              </a:spcBef>
              <a:spcAft>
                <a:spcPts val="0"/>
              </a:spcAft>
              <a:buNone/>
            </a:pPr>
            <a:r>
              <a:rPr i="1" lang="en" sz="2000"/>
              <a:t>“All of the teachers who were eligible appreciated it and it definitely made an impact on how long they continued to work at [our site].”</a:t>
            </a:r>
            <a:endParaRPr i="1" sz="2000"/>
          </a:p>
          <a:p>
            <a:pPr indent="0" lvl="0" marL="0" rtl="0" algn="l">
              <a:spcBef>
                <a:spcPts val="800"/>
              </a:spcBef>
              <a:spcAft>
                <a:spcPts val="0"/>
              </a:spcAft>
              <a:buNone/>
            </a:pPr>
            <a:r>
              <a:rPr lang="en" sz="2000"/>
              <a:t>-Participating Early </a:t>
            </a:r>
            <a:r>
              <a:rPr lang="en" sz="2000">
                <a:extLst>
                  <a:ext uri="http://customooxmlschemas.google.com/">
                    <go:slidesCustomData xmlns:go="http://customooxmlschemas.google.com/" textRoundtripDataId="19"/>
                  </a:ext>
                </a:extLst>
              </a:rPr>
              <a:t>Childhood</a:t>
            </a:r>
            <a:r>
              <a:rPr lang="en" sz="2000"/>
              <a:t> Educator</a:t>
            </a:r>
            <a:endParaRPr sz="2000"/>
          </a:p>
        </p:txBody>
      </p:sp>
      <p:pic>
        <p:nvPicPr>
          <p:cNvPr id="363" name="Google Shape;363;g1340093cb7c_0_2451"/>
          <p:cNvPicPr preferRelativeResize="0"/>
          <p:nvPr/>
        </p:nvPicPr>
        <p:blipFill>
          <a:blip r:embed="rId3">
            <a:alphaModFix/>
          </a:blip>
          <a:stretch>
            <a:fillRect/>
          </a:stretch>
        </p:blipFill>
        <p:spPr>
          <a:xfrm>
            <a:off x="1009650" y="1718175"/>
            <a:ext cx="3894151" cy="3263399"/>
          </a:xfrm>
          <a:prstGeom prst="rect">
            <a:avLst/>
          </a:prstGeom>
          <a:noFill/>
          <a:ln>
            <a:noFill/>
          </a:ln>
        </p:spPr>
      </p:pic>
      <p:sp>
        <p:nvSpPr>
          <p:cNvPr id="364" name="Google Shape;364;g1340093cb7c_0_2451"/>
          <p:cNvSpPr txBox="1"/>
          <p:nvPr/>
        </p:nvSpPr>
        <p:spPr>
          <a:xfrm>
            <a:off x="784850" y="1177250"/>
            <a:ext cx="4119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Trebuchet MS"/>
                <a:ea typeface="Trebuchet MS"/>
                <a:cs typeface="Trebuchet MS"/>
                <a:sym typeface="Trebuchet MS"/>
              </a:rPr>
              <a:t>Impact of Teacher Recognition Incentive on Center-based Teacher Turnover Rates (2019)</a:t>
            </a:r>
            <a:endParaRPr b="1">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340093cb7c_0_1884"/>
          <p:cNvSpPr txBox="1"/>
          <p:nvPr>
            <p:ph type="title"/>
          </p:nvPr>
        </p:nvSpPr>
        <p:spPr>
          <a:xfrm>
            <a:off x="628650" y="273850"/>
            <a:ext cx="8429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Competitive Compensation: Retention Matters</a:t>
            </a:r>
            <a:endParaRPr sz="3000"/>
          </a:p>
        </p:txBody>
      </p:sp>
      <p:sp>
        <p:nvSpPr>
          <p:cNvPr id="370" name="Google Shape;370;g1340093cb7c_0_1884"/>
          <p:cNvSpPr txBox="1"/>
          <p:nvPr>
            <p:ph idx="1" type="body"/>
          </p:nvPr>
        </p:nvSpPr>
        <p:spPr>
          <a:xfrm>
            <a:off x="781050" y="12930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Research demonstrates that children who have stable, consistent educators over the course of a school year show:</a:t>
            </a:r>
            <a:endParaRPr b="1" sz="1800"/>
          </a:p>
          <a:p>
            <a:pPr indent="-342900" lvl="0" marL="457200" rtl="0" algn="l">
              <a:lnSpc>
                <a:spcPct val="100000"/>
              </a:lnSpc>
              <a:spcBef>
                <a:spcPts val="0"/>
              </a:spcBef>
              <a:spcAft>
                <a:spcPts val="0"/>
              </a:spcAft>
              <a:buClr>
                <a:schemeClr val="dk1"/>
              </a:buClr>
              <a:buSzPts val="1800"/>
              <a:buChar char="•"/>
            </a:pPr>
            <a:r>
              <a:rPr lang="en" sz="1800">
                <a:solidFill>
                  <a:schemeClr val="dk1"/>
                </a:solidFill>
              </a:rPr>
              <a:t>Greater school readiness gains, including social-emotional and language development;</a:t>
            </a:r>
            <a:endParaRPr sz="1800"/>
          </a:p>
          <a:p>
            <a:pPr indent="-342900" lvl="0" marL="457200" rtl="0" algn="l">
              <a:lnSpc>
                <a:spcPct val="100000"/>
              </a:lnSpc>
              <a:spcBef>
                <a:spcPts val="0"/>
              </a:spcBef>
              <a:spcAft>
                <a:spcPts val="0"/>
              </a:spcAft>
              <a:buClr>
                <a:schemeClr val="dk1"/>
              </a:buClr>
              <a:buSzPts val="1800"/>
              <a:buChar char="•"/>
            </a:pPr>
            <a:r>
              <a:rPr lang="en" sz="1800">
                <a:solidFill>
                  <a:schemeClr val="dk1"/>
                </a:solidFill>
              </a:rPr>
              <a:t>Fewer behavior challenges; and</a:t>
            </a:r>
            <a:endParaRPr sz="1800"/>
          </a:p>
          <a:p>
            <a:pPr indent="-342900" lvl="0" marL="457200" rtl="0" algn="l">
              <a:lnSpc>
                <a:spcPct val="100000"/>
              </a:lnSpc>
              <a:spcBef>
                <a:spcPts val="0"/>
              </a:spcBef>
              <a:spcAft>
                <a:spcPts val="0"/>
              </a:spcAft>
              <a:buClr>
                <a:schemeClr val="dk1"/>
              </a:buClr>
              <a:buSzPts val="1800"/>
              <a:buChar char="•"/>
            </a:pPr>
            <a:r>
              <a:rPr lang="en" sz="1800">
                <a:solidFill>
                  <a:schemeClr val="dk1"/>
                </a:solidFill>
              </a:rPr>
              <a:t>Stronger relationships with adults in the classroom.</a:t>
            </a:r>
            <a:endParaRPr sz="1800">
              <a:solidFill>
                <a:schemeClr val="dk1"/>
              </a:solidFill>
            </a:endParaRPr>
          </a:p>
          <a:p>
            <a:pPr indent="0" lvl="0" marL="0" rtl="0" algn="l">
              <a:lnSpc>
                <a:spcPct val="100000"/>
              </a:lnSpc>
              <a:spcBef>
                <a:spcPts val="1000"/>
              </a:spcBef>
              <a:spcAft>
                <a:spcPts val="0"/>
              </a:spcAft>
              <a:buNone/>
            </a:pPr>
            <a:r>
              <a:rPr lang="en" sz="1800"/>
              <a:t>Low levels of turnover also minimize logistical and operational challenges for programs that otherwise can affect operating hours, pick-up and drop-off procedures, and family engagement.</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340093cb7c_0_1889"/>
          <p:cNvSpPr txBox="1"/>
          <p:nvPr>
            <p:ph type="title"/>
          </p:nvPr>
        </p:nvSpPr>
        <p:spPr>
          <a:xfrm>
            <a:off x="623901" y="1282300"/>
            <a:ext cx="82248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sz="3400"/>
              <a:t>Virginia’s New Cost Estimation Model</a:t>
            </a:r>
            <a:endParaRPr i="1" sz="3400"/>
          </a:p>
        </p:txBody>
      </p:sp>
      <p:sp>
        <p:nvSpPr>
          <p:cNvPr id="376" name="Google Shape;376;g1340093cb7c_0_1889"/>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1fd6b114ad_1_5"/>
          <p:cNvSpPr txBox="1"/>
          <p:nvPr>
            <p:ph type="title"/>
          </p:nvPr>
        </p:nvSpPr>
        <p:spPr>
          <a:xfrm>
            <a:off x="623888" y="14347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t/>
            </a:r>
            <a:endParaRPr b="1" sz="3500"/>
          </a:p>
          <a:p>
            <a:pPr indent="0" lvl="0" marL="0" rtl="0" algn="l">
              <a:lnSpc>
                <a:spcPct val="90000"/>
              </a:lnSpc>
              <a:spcBef>
                <a:spcPts val="1000"/>
              </a:spcBef>
              <a:spcAft>
                <a:spcPts val="1000"/>
              </a:spcAft>
              <a:buSzPts val="3800"/>
              <a:buNone/>
            </a:pPr>
            <a:r>
              <a:rPr b="1" lang="en" sz="3500"/>
              <a:t>Update on </a:t>
            </a:r>
            <a:r>
              <a:rPr b="1" lang="en" sz="3500"/>
              <a:t>Workgroup Progress on the Regulations for Licensed Child Day Centers</a:t>
            </a:r>
            <a:endParaRPr b="1" sz="3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1340093cb7c_0_1894"/>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Using a Model to Estimate “True Costs”</a:t>
            </a:r>
            <a:endParaRPr sz="3000"/>
          </a:p>
        </p:txBody>
      </p:sp>
      <p:sp>
        <p:nvSpPr>
          <p:cNvPr id="382" name="Google Shape;382;g1340093cb7c_0_1894"/>
          <p:cNvSpPr txBox="1"/>
          <p:nvPr>
            <p:ph idx="1" type="body"/>
          </p:nvPr>
        </p:nvSpPr>
        <p:spPr>
          <a:xfrm>
            <a:off x="781050" y="12168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1000"/>
              </a:spcAft>
              <a:buSzPts val="1400"/>
              <a:buNone/>
            </a:pPr>
            <a:r>
              <a:rPr b="1" lang="en" sz="1800"/>
              <a:t>Cost estimation models examine different </a:t>
            </a:r>
            <a:r>
              <a:rPr b="1" lang="en" sz="1800"/>
              <a:t>program characteristics,</a:t>
            </a:r>
            <a:r>
              <a:rPr b="1" lang="en" sz="1800"/>
              <a:t> </a:t>
            </a:r>
            <a:r>
              <a:rPr b="1" lang="en" sz="1800"/>
              <a:t>cost drivers,</a:t>
            </a:r>
            <a:r>
              <a:rPr b="1" lang="en" sz="1800"/>
              <a:t> and </a:t>
            </a:r>
            <a:r>
              <a:rPr b="1" lang="en" sz="1800">
                <a:extLst>
                  <a:ext uri="http://customooxmlschemas.google.com/">
                    <go:slidesCustomData xmlns:go="http://customooxmlschemas.google.com/" textRoundtripDataId="20"/>
                  </a:ext>
                </a:extLst>
              </a:rPr>
              <a:t>business decisions</a:t>
            </a:r>
            <a:r>
              <a:rPr b="1" lang="en" sz="1800"/>
              <a:t> to assess the “true cost” of operating a child care program. </a:t>
            </a:r>
            <a:endParaRPr b="1" sz="1800"/>
          </a:p>
        </p:txBody>
      </p:sp>
      <p:graphicFrame>
        <p:nvGraphicFramePr>
          <p:cNvPr id="383" name="Google Shape;383;g1340093cb7c_0_1894"/>
          <p:cNvGraphicFramePr/>
          <p:nvPr/>
        </p:nvGraphicFramePr>
        <p:xfrm>
          <a:off x="800100" y="2315125"/>
          <a:ext cx="3000000" cy="3000000"/>
        </p:xfrm>
        <a:graphic>
          <a:graphicData uri="http://schemas.openxmlformats.org/drawingml/2006/table">
            <a:tbl>
              <a:tblPr>
                <a:noFill/>
                <a:tableStyleId>{FEE73A43-6339-48D8-BC70-2CC6585D5ED7}</a:tableStyleId>
              </a:tblPr>
              <a:tblGrid>
                <a:gridCol w="2628900"/>
                <a:gridCol w="2628900"/>
                <a:gridCol w="2628900"/>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Program characteristics</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Cost drivers</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Business decisions</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381000">
                <a:tc>
                  <a:txBody>
                    <a:bodyPr/>
                    <a:lstStyle/>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Center vs. family day home</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Geography</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For- vs. non-profit</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Public (i.e., government-run) vs. private</a:t>
                      </a:r>
                      <a:endParaRPr sz="1500" u="none" cap="none" strike="noStrike">
                        <a:solidFill>
                          <a:schemeClr val="dk1"/>
                        </a:solidFill>
                        <a:latin typeface="Trebuchet MS"/>
                        <a:ea typeface="Trebuchet MS"/>
                        <a:cs typeface="Trebuchet MS"/>
                        <a:sym typeface="Trebuchet MS"/>
                      </a:endParaRPr>
                    </a:p>
                  </a:txBody>
                  <a:tcPr marT="91425" marB="91425" marR="91425" marL="91425"/>
                </a:tc>
                <a:tc>
                  <a:txBody>
                    <a:bodyPr/>
                    <a:lstStyle/>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Licensing standards</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Teacher-child ratios</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Materials and supplies</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Facility costs</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Compensation and benefits</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Educator supports</a:t>
                      </a:r>
                      <a:endParaRPr sz="1500" u="none" cap="none" strike="noStrike">
                        <a:solidFill>
                          <a:schemeClr val="dk1"/>
                        </a:solidFill>
                        <a:latin typeface="Trebuchet MS"/>
                        <a:ea typeface="Trebuchet MS"/>
                        <a:cs typeface="Trebuchet MS"/>
                        <a:sym typeface="Trebuchet MS"/>
                      </a:endParaRPr>
                    </a:p>
                  </a:txBody>
                  <a:tcPr marT="91425" marB="91425" marR="91425" marL="91425"/>
                </a:tc>
                <a:tc>
                  <a:txBody>
                    <a:bodyPr/>
                    <a:lstStyle/>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Enrollment efficiency</a:t>
                      </a:r>
                      <a:endParaRPr sz="1500" u="none" cap="none" strike="noStrike">
                        <a:latin typeface="Trebuchet MS"/>
                        <a:ea typeface="Trebuchet MS"/>
                        <a:cs typeface="Trebuchet MS"/>
                        <a:sym typeface="Trebuchet MS"/>
                      </a:endParaRPr>
                    </a:p>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Funding sources</a:t>
                      </a:r>
                      <a:endParaRPr sz="1500" u="none" cap="none" strike="noStrike">
                        <a:latin typeface="Trebuchet MS"/>
                        <a:ea typeface="Trebuchet MS"/>
                        <a:cs typeface="Trebuchet MS"/>
                        <a:sym typeface="Trebuchet MS"/>
                      </a:endParaRPr>
                    </a:p>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Share of children that are publicly- vs. privately-funded </a:t>
                      </a:r>
                      <a:endParaRPr sz="1500" u="none" cap="none" strike="noStrike">
                        <a:latin typeface="Trebuchet MS"/>
                        <a:ea typeface="Trebuchet MS"/>
                        <a:cs typeface="Trebuchet MS"/>
                        <a:sym typeface="Trebuchet MS"/>
                      </a:endParaRPr>
                    </a:p>
                  </a:txBody>
                  <a:tcPr marT="91425" marB="91425" marR="91425" marL="914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1340093cb7c_0_190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extLst>
                  <a:ext uri="http://customooxmlschemas.google.com/">
                    <go:slidesCustomData xmlns:go="http://customooxmlschemas.google.com/" textRoundtripDataId="21"/>
                  </a:ext>
                </a:extLst>
              </a:rPr>
              <a:t>Key </a:t>
            </a:r>
            <a:r>
              <a:rPr lang="en" sz="3000"/>
              <a:t>Assumptions in VDOE’s Model</a:t>
            </a:r>
            <a:endParaRPr sz="3000"/>
          </a:p>
        </p:txBody>
      </p:sp>
      <p:sp>
        <p:nvSpPr>
          <p:cNvPr id="389" name="Google Shape;389;g1340093cb7c_0_1900"/>
          <p:cNvSpPr txBox="1"/>
          <p:nvPr>
            <p:ph idx="1" type="body"/>
          </p:nvPr>
        </p:nvSpPr>
        <p:spPr>
          <a:xfrm>
            <a:off x="628650" y="1208200"/>
            <a:ext cx="8171400" cy="342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700"/>
              <a:t>Here are the key assumptions:</a:t>
            </a:r>
            <a:endParaRPr b="1" sz="1700"/>
          </a:p>
          <a:p>
            <a:pPr indent="-330200" lvl="0" marL="457200" rtl="0" algn="l">
              <a:lnSpc>
                <a:spcPct val="100000"/>
              </a:lnSpc>
              <a:spcBef>
                <a:spcPts val="800"/>
              </a:spcBef>
              <a:spcAft>
                <a:spcPts val="0"/>
              </a:spcAft>
              <a:buSzPts val="1600"/>
              <a:buFont typeface="Trebuchet MS"/>
              <a:buChar char="•"/>
            </a:pPr>
            <a:r>
              <a:rPr lang="en" sz="1700"/>
              <a:t>The model generates separate estimates for child day centers and family day homes, and account for differences in program size and auspice.</a:t>
            </a:r>
            <a:endParaRPr sz="1700"/>
          </a:p>
          <a:p>
            <a:pPr indent="-330200" lvl="0" marL="457200" rtl="0" algn="l">
              <a:lnSpc>
                <a:spcPct val="100000"/>
              </a:lnSpc>
              <a:spcBef>
                <a:spcPts val="1000"/>
              </a:spcBef>
              <a:spcAft>
                <a:spcPts val="0"/>
              </a:spcAft>
              <a:buSzPts val="1600"/>
              <a:buFont typeface="Trebuchet MS"/>
              <a:buChar char="•"/>
            </a:pPr>
            <a:r>
              <a:rPr lang="en" sz="1700"/>
              <a:t>The model accounts for geographic variations in wages and other operating costs. Localities will be organized regionally into </a:t>
            </a:r>
            <a:r>
              <a:rPr lang="en" sz="1700" u="sng">
                <a:solidFill>
                  <a:schemeClr val="accent2"/>
                </a:solidFill>
                <a:hlinkClick r:id="rId3">
                  <a:extLst>
                    <a:ext uri="{A12FA001-AC4F-418D-AE19-62706E023703}">
                      <ahyp:hlinkClr val="tx"/>
                    </a:ext>
                  </a:extLst>
                </a:hlinkClick>
              </a:rPr>
              <a:t>Ready Regions</a:t>
            </a:r>
            <a:r>
              <a:rPr lang="en" sz="1700"/>
              <a:t>.</a:t>
            </a:r>
            <a:endParaRPr sz="1700"/>
          </a:p>
          <a:p>
            <a:pPr indent="-330200" lvl="0" marL="457200" rtl="0" algn="l">
              <a:lnSpc>
                <a:spcPct val="100000"/>
              </a:lnSpc>
              <a:spcBef>
                <a:spcPts val="1000"/>
              </a:spcBef>
              <a:spcAft>
                <a:spcPts val="0"/>
              </a:spcAft>
              <a:buSzPts val="1600"/>
              <a:buFont typeface="Trebuchet MS"/>
              <a:buChar char="•"/>
            </a:pPr>
            <a:r>
              <a:rPr lang="en" sz="1700"/>
              <a:t>Licensing standards serve as the baseline for the cost of meeting basic health and safety standards, including age-based group sizes and teacher-child ratios.</a:t>
            </a:r>
            <a:endParaRPr sz="1700"/>
          </a:p>
          <a:p>
            <a:pPr indent="-330200" lvl="0" marL="457200" rtl="0" algn="l">
              <a:lnSpc>
                <a:spcPct val="100000"/>
              </a:lnSpc>
              <a:spcBef>
                <a:spcPts val="1000"/>
              </a:spcBef>
              <a:spcAft>
                <a:spcPts val="0"/>
              </a:spcAft>
              <a:buSzPts val="1600"/>
              <a:buFont typeface="Trebuchet MS"/>
              <a:buChar char="•"/>
            </a:pPr>
            <a:r>
              <a:rPr lang="en" sz="1700"/>
              <a:t>Costs at increasing levels of quality under VQB5 reflect competitive compensation and supports for educators.</a:t>
            </a:r>
            <a:endParaRPr sz="1700"/>
          </a:p>
          <a:p>
            <a:pPr indent="-330200" lvl="0" marL="457200" rtl="0" algn="l">
              <a:lnSpc>
                <a:spcPct val="100000"/>
              </a:lnSpc>
              <a:spcBef>
                <a:spcPts val="1000"/>
              </a:spcBef>
              <a:spcAft>
                <a:spcPts val="1000"/>
              </a:spcAft>
              <a:buSzPts val="1600"/>
              <a:buFont typeface="Trebuchet MS"/>
              <a:buChar char="•"/>
            </a:pPr>
            <a:r>
              <a:rPr lang="en" sz="1700"/>
              <a:t>The model assumes a certain level of enrollment efficiency, or the number of children enrolled relative to capacity. </a:t>
            </a:r>
            <a:endParaRPr sz="17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340093cb7c_0_191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Using Cost Estimation to Set Rates</a:t>
            </a:r>
            <a:endParaRPr sz="3000"/>
          </a:p>
        </p:txBody>
      </p:sp>
      <p:sp>
        <p:nvSpPr>
          <p:cNvPr id="395" name="Google Shape;395;g1340093cb7c_0_1915"/>
          <p:cNvSpPr txBox="1"/>
          <p:nvPr>
            <p:ph idx="1" type="body"/>
          </p:nvPr>
        </p:nvSpPr>
        <p:spPr>
          <a:xfrm>
            <a:off x="689600" y="1268344"/>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VDOE will use the cost estimation model to phase in:</a:t>
            </a:r>
            <a:endParaRPr b="1" sz="1800"/>
          </a:p>
          <a:p>
            <a:pPr indent="-342900" lvl="0" marL="457200" rtl="0" algn="l">
              <a:lnSpc>
                <a:spcPct val="100000"/>
              </a:lnSpc>
              <a:spcBef>
                <a:spcPts val="800"/>
              </a:spcBef>
              <a:spcAft>
                <a:spcPts val="0"/>
              </a:spcAft>
              <a:buSzPts val="1800"/>
              <a:buFont typeface="Trebuchet MS"/>
              <a:buChar char="•"/>
            </a:pPr>
            <a:r>
              <a:rPr b="1" lang="en" sz="1800"/>
              <a:t>Phase I:</a:t>
            </a:r>
            <a:r>
              <a:rPr b="1" i="1" lang="en" sz="1800"/>
              <a:t> </a:t>
            </a:r>
            <a:r>
              <a:rPr lang="en" sz="1800"/>
              <a:t>Set</a:t>
            </a:r>
            <a:r>
              <a:rPr b="1" i="1" lang="en" sz="1800"/>
              <a:t> </a:t>
            </a:r>
            <a:r>
              <a:rPr b="1" i="1" lang="en" sz="1800"/>
              <a:t>Regional payment rates</a:t>
            </a:r>
            <a:r>
              <a:rPr lang="en" sz="1800"/>
              <a:t> in the Child Care Subsidy Program based on a percentage of estimated costs.</a:t>
            </a:r>
            <a:endParaRPr sz="1800"/>
          </a:p>
          <a:p>
            <a:pPr indent="-342900" lvl="1" marL="914400" rtl="0" algn="l">
              <a:lnSpc>
                <a:spcPct val="100000"/>
              </a:lnSpc>
              <a:spcBef>
                <a:spcPts val="800"/>
              </a:spcBef>
              <a:spcAft>
                <a:spcPts val="0"/>
              </a:spcAft>
              <a:buSzPts val="1800"/>
              <a:buFont typeface="Trebuchet MS"/>
              <a:buChar char="•"/>
            </a:pPr>
            <a:r>
              <a:rPr b="1" lang="en"/>
              <a:t>Phase II</a:t>
            </a:r>
            <a:r>
              <a:rPr lang="en"/>
              <a:t>: Set </a:t>
            </a:r>
            <a:r>
              <a:rPr b="1" i="1" lang="en"/>
              <a:t>voluntary wage scale</a:t>
            </a:r>
            <a:r>
              <a:rPr lang="en"/>
              <a:t> to encourage programs to increase wages over time.</a:t>
            </a:r>
            <a:endParaRPr/>
          </a:p>
          <a:p>
            <a:pPr indent="-342900" lvl="2" marL="1371600" rtl="0" algn="l">
              <a:lnSpc>
                <a:spcPct val="100000"/>
              </a:lnSpc>
              <a:spcBef>
                <a:spcPts val="1000"/>
              </a:spcBef>
              <a:spcAft>
                <a:spcPts val="0"/>
              </a:spcAft>
              <a:buSzPts val="1800"/>
              <a:buFont typeface="Trebuchet MS"/>
              <a:buChar char="•"/>
            </a:pPr>
            <a:r>
              <a:rPr b="1" lang="en" sz="1800"/>
              <a:t>Phase III:</a:t>
            </a:r>
            <a:r>
              <a:rPr b="1" i="1" lang="en" sz="1800"/>
              <a:t> </a:t>
            </a:r>
            <a:r>
              <a:rPr b="1" i="1" lang="en" sz="1800"/>
              <a:t>Additional supports for</a:t>
            </a:r>
            <a:r>
              <a:rPr lang="en" sz="1800"/>
              <a:t> </a:t>
            </a:r>
            <a:r>
              <a:rPr b="1" i="1" lang="en" sz="1800"/>
              <a:t>continuous quality improvement</a:t>
            </a:r>
            <a:r>
              <a:rPr i="1" lang="en" sz="1800"/>
              <a:t> </a:t>
            </a:r>
            <a:r>
              <a:rPr lang="en" sz="1800"/>
              <a:t>based on VDOE’s evaluation during the final VQB5 practice year.</a:t>
            </a:r>
            <a:endParaRPr sz="1800"/>
          </a:p>
          <a:p>
            <a:pPr indent="0" lvl="0" marL="0" rtl="0" algn="l">
              <a:lnSpc>
                <a:spcPct val="100000"/>
              </a:lnSpc>
              <a:spcBef>
                <a:spcPts val="1000"/>
              </a:spcBef>
              <a:spcAft>
                <a:spcPts val="1000"/>
              </a:spcAft>
              <a:buSzPts val="1400"/>
              <a:buNone/>
            </a:pPr>
            <a:r>
              <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340093cb7c_0_192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Funding</a:t>
            </a:r>
            <a:r>
              <a:rPr lang="en" sz="3000"/>
              <a:t> All Providers to Meet Expectations</a:t>
            </a:r>
            <a:endParaRPr sz="3000"/>
          </a:p>
        </p:txBody>
      </p:sp>
      <p:sp>
        <p:nvSpPr>
          <p:cNvPr id="401" name="Google Shape;401;g1340093cb7c_0_1920"/>
          <p:cNvSpPr txBox="1"/>
          <p:nvPr>
            <p:ph idx="1" type="body"/>
          </p:nvPr>
        </p:nvSpPr>
        <p:spPr>
          <a:xfrm>
            <a:off x="628650" y="1268344"/>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i="1" lang="en" sz="1800"/>
              <a:t>A</a:t>
            </a:r>
            <a:r>
              <a:rPr b="1" i="1" lang="en" sz="1800"/>
              <a:t>ll</a:t>
            </a:r>
            <a:r>
              <a:rPr b="1" lang="en" sz="1800"/>
              <a:t> publicly-funded providers should have access to the tools and resources they need to offer safe spaces for learning and to support continuous quality improvement. </a:t>
            </a:r>
            <a:endParaRPr b="1" sz="1800"/>
          </a:p>
          <a:p>
            <a:pPr indent="-342900" lvl="0" marL="457200" rtl="0" algn="l">
              <a:lnSpc>
                <a:spcPct val="100000"/>
              </a:lnSpc>
              <a:spcBef>
                <a:spcPts val="1000"/>
              </a:spcBef>
              <a:spcAft>
                <a:spcPts val="0"/>
              </a:spcAft>
              <a:buSzPts val="1800"/>
              <a:buChar char="•"/>
            </a:pPr>
            <a:r>
              <a:rPr lang="en" sz="1800"/>
              <a:t>Payment rates will be set based on modeled costs to </a:t>
            </a:r>
            <a:r>
              <a:rPr b="1" lang="en" sz="1800"/>
              <a:t>meet the quality expectations of </a:t>
            </a:r>
            <a:r>
              <a:rPr b="1" lang="en" sz="1800"/>
              <a:t>VQB5</a:t>
            </a:r>
            <a:r>
              <a:rPr lang="en" sz="1800"/>
              <a:t>.</a:t>
            </a:r>
            <a:endParaRPr sz="1800"/>
          </a:p>
          <a:p>
            <a:pPr indent="-342900" lvl="0" marL="457200" rtl="0" algn="l">
              <a:lnSpc>
                <a:spcPct val="100000"/>
              </a:lnSpc>
              <a:spcBef>
                <a:spcPts val="1000"/>
              </a:spcBef>
              <a:spcAft>
                <a:spcPts val="0"/>
              </a:spcAft>
              <a:buSzPts val="1800"/>
              <a:buChar char="•"/>
            </a:pPr>
            <a:r>
              <a:rPr lang="en" sz="1800"/>
              <a:t>Doing so help support </a:t>
            </a:r>
            <a:r>
              <a:rPr i="1" lang="en" sz="1800"/>
              <a:t>all</a:t>
            </a:r>
            <a:r>
              <a:rPr lang="en" sz="1800"/>
              <a:t> programs in the subsidy program to provide</a:t>
            </a:r>
            <a:r>
              <a:rPr lang="en" sz="1800"/>
              <a:t> higher staff compensation, better benefits, and opportunities for performance bonuses.</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1340093cb7c_0_1930"/>
          <p:cNvSpPr txBox="1"/>
          <p:nvPr>
            <p:ph type="title"/>
          </p:nvPr>
        </p:nvSpPr>
        <p:spPr>
          <a:xfrm>
            <a:off x="311700" y="2164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What Does the Change in Payment Rates Mean…</a:t>
            </a:r>
            <a:endParaRPr sz="3000"/>
          </a:p>
        </p:txBody>
      </p:sp>
      <p:graphicFrame>
        <p:nvGraphicFramePr>
          <p:cNvPr id="407" name="Google Shape;407;g1340093cb7c_0_1930"/>
          <p:cNvGraphicFramePr/>
          <p:nvPr/>
        </p:nvGraphicFramePr>
        <p:xfrm>
          <a:off x="187200" y="954625"/>
          <a:ext cx="3000000" cy="3000000"/>
        </p:xfrm>
        <a:graphic>
          <a:graphicData uri="http://schemas.openxmlformats.org/drawingml/2006/table">
            <a:tbl>
              <a:tblPr>
                <a:noFill/>
                <a:tableStyleId>{FEE73A43-6339-48D8-BC70-2CC6585D5ED7}</a:tableStyleId>
              </a:tblPr>
              <a:tblGrid>
                <a:gridCol w="2931325"/>
                <a:gridCol w="2931325"/>
                <a:gridCol w="29313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For families?</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For child care providers?</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For </a:t>
                      </a:r>
                      <a:r>
                        <a:rPr b="1" lang="en" sz="1400" u="none" cap="none" strike="noStrike">
                          <a:solidFill>
                            <a:schemeClr val="lt1"/>
                          </a:solidFill>
                          <a:latin typeface="Trebuchet MS"/>
                          <a:ea typeface="Trebuchet MS"/>
                          <a:cs typeface="Trebuchet MS"/>
                          <a:sym typeface="Trebuchet MS"/>
                          <a:extLst>
                            <a:ext uri="http://customooxmlschemas.google.com/">
                              <go:slidesCustomData xmlns:go="http://customooxmlschemas.google.com/" textRoundtripDataId="22"/>
                            </a:ext>
                          </a:extLst>
                        </a:rPr>
                        <a:t>Virginia</a:t>
                      </a:r>
                      <a:r>
                        <a:rPr b="1" lang="en" sz="1400" u="none" cap="none" strike="noStrike">
                          <a:solidFill>
                            <a:schemeClr val="lt1"/>
                          </a:solidFill>
                          <a:latin typeface="Trebuchet MS"/>
                          <a:ea typeface="Trebuchet MS"/>
                          <a:cs typeface="Trebuchet MS"/>
                          <a:sym typeface="Trebuchet MS"/>
                        </a:rPr>
                        <a:t>?</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3226900">
                <a:tc>
                  <a:txBody>
                    <a:bodyPr/>
                    <a:lstStyle/>
                    <a:p>
                      <a:pPr indent="-311150" lvl="0" marL="342900" marR="0" rtl="0" algn="l">
                        <a:lnSpc>
                          <a:spcPct val="100000"/>
                        </a:lnSpc>
                        <a:spcBef>
                          <a:spcPts val="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The state will cover a greater share of costs for providers in the Child Care Subsidy Program, allowing more providers to serve publicly-funded families.</a:t>
                      </a:r>
                      <a:endParaRPr sz="1300">
                        <a:latin typeface="Trebuchet MS"/>
                        <a:ea typeface="Trebuchet MS"/>
                        <a:cs typeface="Trebuchet MS"/>
                        <a:sym typeface="Trebuchet MS"/>
                      </a:endParaRPr>
                    </a:p>
                    <a:p>
                      <a:pPr indent="-311150" lvl="0" marL="342900" marR="0" rtl="0" algn="l">
                        <a:lnSpc>
                          <a:spcPct val="100000"/>
                        </a:lnSpc>
                        <a:spcBef>
                          <a:spcPts val="100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Families will have more options when selecting a provider.</a:t>
                      </a:r>
                      <a:endParaRPr sz="1300" u="none" cap="none" strike="noStrike">
                        <a:latin typeface="Trebuchet MS"/>
                        <a:ea typeface="Trebuchet MS"/>
                        <a:cs typeface="Trebuchet MS"/>
                        <a:sym typeface="Trebuchet MS"/>
                      </a:endParaRPr>
                    </a:p>
                    <a:p>
                      <a:pPr indent="-311150" lvl="0" marL="342900" marR="0" rtl="0" algn="l">
                        <a:lnSpc>
                          <a:spcPct val="100000"/>
                        </a:lnSpc>
                        <a:spcBef>
                          <a:spcPts val="1000"/>
                        </a:spcBef>
                        <a:spcAft>
                          <a:spcPts val="0"/>
                        </a:spcAft>
                        <a:buSzPts val="1300"/>
                        <a:buFont typeface="Trebuchet MS"/>
                        <a:buChar char="●"/>
                      </a:pPr>
                      <a:r>
                        <a:rPr lang="en" sz="1300">
                          <a:latin typeface="Trebuchet MS"/>
                          <a:ea typeface="Trebuchet MS"/>
                          <a:cs typeface="Trebuchet MS"/>
                          <a:sym typeface="Trebuchet MS"/>
                        </a:rPr>
                        <a:t>Families will be able to choose the option that best meets their needs and preferences. </a:t>
                      </a:r>
                      <a:endParaRPr sz="1300">
                        <a:latin typeface="Trebuchet MS"/>
                        <a:ea typeface="Trebuchet MS"/>
                        <a:cs typeface="Trebuchet MS"/>
                        <a:sym typeface="Trebuchet MS"/>
                      </a:endParaRPr>
                    </a:p>
                  </a:txBody>
                  <a:tcPr marT="91425" marB="91425" marR="91425" marL="91425">
                    <a:solidFill>
                      <a:schemeClr val="lt1"/>
                    </a:solidFill>
                  </a:tcPr>
                </a:tc>
                <a:tc>
                  <a:txBody>
                    <a:bodyPr/>
                    <a:lstStyle/>
                    <a:p>
                      <a:pPr indent="-311150" lvl="0" marL="457200" marR="0" rtl="0" algn="l">
                        <a:lnSpc>
                          <a:spcPct val="100000"/>
                        </a:lnSpc>
                        <a:spcBef>
                          <a:spcPts val="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Payment rates will be commensurate with expectations for delivering quality as measured by VQB</a:t>
                      </a:r>
                      <a:r>
                        <a:rPr lang="en" sz="1300">
                          <a:latin typeface="Trebuchet MS"/>
                          <a:ea typeface="Trebuchet MS"/>
                          <a:cs typeface="Trebuchet MS"/>
                          <a:sym typeface="Trebuchet MS"/>
                        </a:rPr>
                        <a:t>5, primarily by accounting for competitive compensation</a:t>
                      </a:r>
                      <a:r>
                        <a:rPr lang="en" sz="1300" u="none" cap="none" strike="noStrike">
                          <a:latin typeface="Trebuchet MS"/>
                          <a:ea typeface="Trebuchet MS"/>
                          <a:cs typeface="Trebuchet MS"/>
                          <a:sym typeface="Trebuchet MS"/>
                        </a:rPr>
                        <a:t>.</a:t>
                      </a:r>
                      <a:endParaRPr sz="1300" u="none" cap="none" strike="noStrike">
                        <a:latin typeface="Trebuchet MS"/>
                        <a:ea typeface="Trebuchet MS"/>
                        <a:cs typeface="Trebuchet MS"/>
                        <a:sym typeface="Trebuchet MS"/>
                      </a:endParaRPr>
                    </a:p>
                    <a:p>
                      <a:pPr indent="-311150" lvl="0" marL="457200" marR="0" rtl="0" algn="l">
                        <a:lnSpc>
                          <a:spcPct val="100000"/>
                        </a:lnSpc>
                        <a:spcBef>
                          <a:spcPts val="100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Providers that serve a large share of publicly- funded children will have sufficient</a:t>
                      </a:r>
                      <a:r>
                        <a:rPr lang="en" sz="1300">
                          <a:latin typeface="Trebuchet MS"/>
                          <a:ea typeface="Trebuchet MS"/>
                          <a:cs typeface="Trebuchet MS"/>
                          <a:sym typeface="Trebuchet MS"/>
                        </a:rPr>
                        <a:t> public </a:t>
                      </a:r>
                      <a:r>
                        <a:rPr lang="en" sz="1300" u="none" cap="none" strike="noStrike">
                          <a:latin typeface="Trebuchet MS"/>
                          <a:ea typeface="Trebuchet MS"/>
                          <a:cs typeface="Trebuchet MS"/>
                          <a:sym typeface="Trebuchet MS"/>
                        </a:rPr>
                        <a:t>resources and will be encouraged to increase educator compensation over time.</a:t>
                      </a:r>
                      <a:r>
                        <a:rPr lang="en" sz="1300">
                          <a:latin typeface="Trebuchet MS"/>
                          <a:ea typeface="Trebuchet MS"/>
                          <a:cs typeface="Trebuchet MS"/>
                          <a:sym typeface="Trebuchet MS"/>
                        </a:rPr>
                        <a:t> </a:t>
                      </a:r>
                      <a:endParaRPr sz="1300" u="none" cap="none" strike="noStrike">
                        <a:latin typeface="Trebuchet MS"/>
                        <a:ea typeface="Trebuchet MS"/>
                        <a:cs typeface="Trebuchet MS"/>
                        <a:sym typeface="Trebuchet MS"/>
                      </a:endParaRPr>
                    </a:p>
                  </a:txBody>
                  <a:tcPr marT="91425" marB="91425" marR="91425" marL="91425">
                    <a:solidFill>
                      <a:schemeClr val="lt1"/>
                    </a:solidFill>
                  </a:tcPr>
                </a:tc>
                <a:tc>
                  <a:txBody>
                    <a:bodyPr/>
                    <a:lstStyle/>
                    <a:p>
                      <a:pPr indent="-311150" lvl="0" marL="342900" marR="0" rtl="0" algn="l">
                        <a:lnSpc>
                          <a:spcPct val="100000"/>
                        </a:lnSpc>
                        <a:spcBef>
                          <a:spcPts val="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Virginia will have a consistent method for per-child payment rates in public programs, promoting coordination and choice across the system.</a:t>
                      </a:r>
                      <a:endParaRPr sz="1300" u="none" cap="none" strike="noStrike">
                        <a:latin typeface="Trebuchet MS"/>
                        <a:ea typeface="Trebuchet MS"/>
                        <a:cs typeface="Trebuchet MS"/>
                        <a:sym typeface="Trebuchet MS"/>
                      </a:endParaRPr>
                    </a:p>
                    <a:p>
                      <a:pPr indent="-311150" lvl="0" marL="342900" marR="0" rtl="0" algn="l">
                        <a:lnSpc>
                          <a:spcPct val="100000"/>
                        </a:lnSpc>
                        <a:spcBef>
                          <a:spcPts val="100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Our public-private system ECCE system will better prepare children for kindergarten, resulting in more children coming to school with the key literacy, math, and social-emotional skills needed to succeed.</a:t>
                      </a:r>
                      <a:endParaRPr sz="1300" u="none" cap="none" strike="noStrike">
                        <a:latin typeface="Trebuchet MS"/>
                        <a:ea typeface="Trebuchet MS"/>
                        <a:cs typeface="Trebuchet MS"/>
                        <a:sym typeface="Trebuchet MS"/>
                      </a:endParaRPr>
                    </a:p>
                    <a:p>
                      <a:pPr indent="-311150" lvl="0" marL="342900" marR="0" rtl="0" algn="l">
                        <a:lnSpc>
                          <a:spcPct val="100000"/>
                        </a:lnSpc>
                        <a:spcBef>
                          <a:spcPts val="100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Virginia will establish a national model for a public-private parent choice system.</a:t>
                      </a:r>
                      <a:endParaRPr sz="1300" u="none" cap="none" strike="noStrike">
                        <a:latin typeface="Trebuchet MS"/>
                        <a:ea typeface="Trebuchet MS"/>
                        <a:cs typeface="Trebuchet MS"/>
                        <a:sym typeface="Trebuchet MS"/>
                      </a:endParaRPr>
                    </a:p>
                  </a:txBody>
                  <a:tcPr marT="91425" marB="91425" marR="91425" marL="91425">
                    <a:solidFill>
                      <a:schemeClr val="lt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340093cb7c_0_193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Important Notes Regarding Payment Rates</a:t>
            </a:r>
            <a:endParaRPr sz="3000"/>
          </a:p>
        </p:txBody>
      </p:sp>
      <p:sp>
        <p:nvSpPr>
          <p:cNvPr id="413" name="Google Shape;413;g1340093cb7c_0_193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Shifting the basic principles and methodology for setting payment rates is an exciting opportunity in Virginia. However, it is also important to note what the new methodology does NOT do:</a:t>
            </a:r>
            <a:endParaRPr b="1" sz="1800"/>
          </a:p>
          <a:p>
            <a:pPr indent="-342900" lvl="0" marL="457200" rtl="0" algn="l">
              <a:lnSpc>
                <a:spcPct val="100000"/>
              </a:lnSpc>
              <a:spcBef>
                <a:spcPts val="1000"/>
              </a:spcBef>
              <a:spcAft>
                <a:spcPts val="0"/>
              </a:spcAft>
              <a:buSzPts val="1800"/>
              <a:buChar char="•"/>
            </a:pPr>
            <a:r>
              <a:rPr lang="en" sz="1800"/>
              <a:t>Set new or additional requirements associated with higher payment rates;</a:t>
            </a:r>
            <a:endParaRPr sz="1800"/>
          </a:p>
          <a:p>
            <a:pPr indent="-342900" lvl="0" marL="457200" rtl="0" algn="l">
              <a:lnSpc>
                <a:spcPct val="100000"/>
              </a:lnSpc>
              <a:spcBef>
                <a:spcPts val="1000"/>
              </a:spcBef>
              <a:spcAft>
                <a:spcPts val="0"/>
              </a:spcAft>
              <a:buSzPts val="1800"/>
              <a:buChar char="•"/>
            </a:pPr>
            <a:r>
              <a:rPr lang="en" sz="1800"/>
              <a:t>Require all providers to implement the voluntary wage scale when increased payment rates go into effect; or</a:t>
            </a:r>
            <a:endParaRPr sz="1800"/>
          </a:p>
          <a:p>
            <a:pPr indent="-342900" lvl="0" marL="457200" rtl="0" algn="l">
              <a:lnSpc>
                <a:spcPct val="100000"/>
              </a:lnSpc>
              <a:spcBef>
                <a:spcPts val="1000"/>
              </a:spcBef>
              <a:spcAft>
                <a:spcPts val="1000"/>
              </a:spcAft>
              <a:buSzPts val="1800"/>
              <a:buChar char="•"/>
            </a:pPr>
            <a:r>
              <a:rPr lang="en" sz="1800"/>
              <a:t>Cap earnings for any program or individual.</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1340093cb7c_0_194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sz="3400"/>
              <a:t>Overview: Proposed Revisions to Parent Copayment Scale</a:t>
            </a:r>
            <a:endParaRPr i="1" sz="3400"/>
          </a:p>
        </p:txBody>
      </p:sp>
      <p:sp>
        <p:nvSpPr>
          <p:cNvPr id="419" name="Google Shape;419;g1340093cb7c_0_1940"/>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rPr i="1" lang="en"/>
              <a:t>Making Child Care Assistance More Accessible to Families</a:t>
            </a:r>
            <a:endParaRPr i="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1340093cb7c_0_1945"/>
          <p:cNvSpPr txBox="1"/>
          <p:nvPr>
            <p:ph type="title"/>
          </p:nvPr>
        </p:nvSpPr>
        <p:spPr>
          <a:xfrm>
            <a:off x="628650" y="273850"/>
            <a:ext cx="81903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Federal Requirements for Family Copayments</a:t>
            </a:r>
            <a:endParaRPr sz="3000"/>
          </a:p>
        </p:txBody>
      </p:sp>
      <p:sp>
        <p:nvSpPr>
          <p:cNvPr id="425" name="Google Shape;425;g1340093cb7c_0_194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Federal law requires most families in the CCSP to pay a copayment.</a:t>
            </a:r>
            <a:endParaRPr b="1" sz="1800"/>
          </a:p>
          <a:p>
            <a:pPr indent="-342900" lvl="0" marL="457200" rtl="0" algn="l">
              <a:lnSpc>
                <a:spcPct val="100000"/>
              </a:lnSpc>
              <a:spcBef>
                <a:spcPts val="800"/>
              </a:spcBef>
              <a:spcAft>
                <a:spcPts val="0"/>
              </a:spcAft>
              <a:buSzPts val="1800"/>
              <a:buFont typeface="Trebuchet MS"/>
              <a:buChar char="•"/>
            </a:pPr>
            <a:r>
              <a:rPr lang="en" sz="1800"/>
              <a:t>V</a:t>
            </a:r>
            <a:r>
              <a:rPr lang="en" sz="1800"/>
              <a:t>DOE has the authority to waive copayments for families in poverty, homeless families, children in child protective services/foster care, and “other priority populations” as identified by the state.</a:t>
            </a:r>
            <a:endParaRPr sz="1800"/>
          </a:p>
          <a:p>
            <a:pPr indent="-342900" lvl="0" marL="457200" rtl="0" algn="l">
              <a:lnSpc>
                <a:spcPct val="100000"/>
              </a:lnSpc>
              <a:spcBef>
                <a:spcPts val="1000"/>
              </a:spcBef>
              <a:spcAft>
                <a:spcPts val="0"/>
              </a:spcAft>
              <a:buSzPts val="1800"/>
              <a:buFont typeface="Trebuchet MS"/>
              <a:buChar char="•"/>
            </a:pPr>
            <a:r>
              <a:rPr lang="en" sz="1800"/>
              <a:t>Copayments must reflect a sliding fee scale based on income.</a:t>
            </a:r>
            <a:endParaRPr sz="1800"/>
          </a:p>
          <a:p>
            <a:pPr indent="-342900" lvl="0" marL="457200" rtl="0" algn="l">
              <a:lnSpc>
                <a:spcPct val="100000"/>
              </a:lnSpc>
              <a:spcBef>
                <a:spcPts val="1000"/>
              </a:spcBef>
              <a:spcAft>
                <a:spcPts val="1000"/>
              </a:spcAft>
              <a:buSzPts val="1800"/>
              <a:buFont typeface="Trebuchet MS"/>
              <a:buChar char="•"/>
            </a:pPr>
            <a:r>
              <a:rPr lang="en" sz="1800"/>
              <a:t>Copayments can be a flat rate or a percentage of family income. They cannot be based on prices charged by providers. </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1340093cb7c_0_195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Priorities for Virginia’s Copayment Scale</a:t>
            </a:r>
            <a:endParaRPr sz="3000"/>
          </a:p>
        </p:txBody>
      </p:sp>
      <p:sp>
        <p:nvSpPr>
          <p:cNvPr id="431" name="Google Shape;431;g1340093cb7c_0_195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Virginia’s priorities are rooted in the 3 key principles for investment.</a:t>
            </a:r>
            <a:endParaRPr b="1" sz="1800"/>
          </a:p>
          <a:p>
            <a:pPr indent="-342900" lvl="0" marL="457200" rtl="0" algn="l">
              <a:lnSpc>
                <a:spcPct val="100000"/>
              </a:lnSpc>
              <a:spcBef>
                <a:spcPts val="800"/>
              </a:spcBef>
              <a:spcAft>
                <a:spcPts val="0"/>
              </a:spcAft>
              <a:buSzPts val="1800"/>
              <a:buFont typeface="Trebuchet MS"/>
              <a:buChar char="•"/>
            </a:pPr>
            <a:r>
              <a:rPr lang="en" sz="1800"/>
              <a:t>Families at or below the poverty line should not have a copayment obligation.</a:t>
            </a:r>
            <a:endParaRPr sz="1800"/>
          </a:p>
          <a:p>
            <a:pPr indent="-342900" lvl="0" marL="457200" rtl="0" algn="l">
              <a:lnSpc>
                <a:spcPct val="100000"/>
              </a:lnSpc>
              <a:spcBef>
                <a:spcPts val="1000"/>
              </a:spcBef>
              <a:spcAft>
                <a:spcPts val="0"/>
              </a:spcAft>
              <a:buSzPts val="1800"/>
              <a:buFont typeface="Trebuchet MS"/>
              <a:buChar char="•"/>
            </a:pPr>
            <a:r>
              <a:rPr lang="en" sz="1800"/>
              <a:t>Copayments should be simple and straightforward.</a:t>
            </a:r>
            <a:endParaRPr sz="1800"/>
          </a:p>
          <a:p>
            <a:pPr indent="-342900" lvl="0" marL="457200" rtl="0" algn="l">
              <a:lnSpc>
                <a:spcPct val="100000"/>
              </a:lnSpc>
              <a:spcBef>
                <a:spcPts val="1000"/>
              </a:spcBef>
              <a:spcAft>
                <a:spcPts val="1000"/>
              </a:spcAft>
              <a:buSzPts val="1800"/>
              <a:buFont typeface="Trebuchet MS"/>
              <a:buChar char="•"/>
            </a:pPr>
            <a:r>
              <a:rPr lang="en" sz="1800"/>
              <a:t>Copayments should mirror cost obligations in other publicly-funded programs, to the extent possible.</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1340093cb7c_0_195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Proposed Structure</a:t>
            </a:r>
            <a:endParaRPr sz="3000"/>
          </a:p>
        </p:txBody>
      </p:sp>
      <p:sp>
        <p:nvSpPr>
          <p:cNvPr id="437" name="Google Shape;437;g1340093cb7c_0_1955"/>
          <p:cNvSpPr txBox="1"/>
          <p:nvPr>
            <p:ph idx="1" type="body"/>
          </p:nvPr>
        </p:nvSpPr>
        <p:spPr>
          <a:xfrm>
            <a:off x="689600" y="1268344"/>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Here’s how Virginia will restructure copayments:</a:t>
            </a:r>
            <a:endParaRPr b="1" sz="1800"/>
          </a:p>
          <a:p>
            <a:pPr indent="-342900" lvl="0" marL="457200" rtl="0" algn="l">
              <a:lnSpc>
                <a:spcPct val="100000"/>
              </a:lnSpc>
              <a:spcBef>
                <a:spcPts val="800"/>
              </a:spcBef>
              <a:spcAft>
                <a:spcPts val="0"/>
              </a:spcAft>
              <a:buSzPts val="1800"/>
              <a:buFont typeface="Trebuchet MS"/>
              <a:buChar char="•"/>
            </a:pPr>
            <a:r>
              <a:rPr lang="en" sz="1800"/>
              <a:t>Copayment rates will be established per day and per child receiving assistance (up to three children).</a:t>
            </a:r>
            <a:endParaRPr sz="1800"/>
          </a:p>
          <a:p>
            <a:pPr indent="-342900" lvl="0" marL="457200" rtl="0" algn="l">
              <a:lnSpc>
                <a:spcPct val="100000"/>
              </a:lnSpc>
              <a:spcBef>
                <a:spcPts val="800"/>
              </a:spcBef>
              <a:spcAft>
                <a:spcPts val="0"/>
              </a:spcAft>
              <a:buSzPts val="1800"/>
              <a:buFont typeface="Trebuchet MS"/>
              <a:buChar char="•"/>
            </a:pPr>
            <a:r>
              <a:rPr lang="en" sz="1800"/>
              <a:t>Daily payment rates will start at $0 for families with incomes below the poverty guidelines, and increase as a family’s income increases.</a:t>
            </a:r>
            <a:endParaRPr sz="1800"/>
          </a:p>
          <a:p>
            <a:pPr indent="-342900" lvl="0" marL="457200" rtl="0" algn="l">
              <a:lnSpc>
                <a:spcPct val="100000"/>
              </a:lnSpc>
              <a:spcBef>
                <a:spcPts val="1000"/>
              </a:spcBef>
              <a:spcAft>
                <a:spcPts val="1000"/>
              </a:spcAft>
              <a:buSzPts val="1800"/>
              <a:buFont typeface="Trebuchet MS"/>
              <a:buChar char="•"/>
            </a:pPr>
            <a:r>
              <a:rPr lang="en" sz="1800"/>
              <a:t>Copayments will be paid to providers on a monthly basis.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1fd6b114ad_1_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Health and Safety Regulation Work</a:t>
            </a:r>
            <a:r>
              <a:rPr lang="en" sz="3000">
                <a:extLst>
                  <a:ext uri="http://customooxmlschemas.google.com/">
                    <go:slidesCustomData xmlns:go="http://customooxmlschemas.google.com/" textRoundtripDataId="2"/>
                  </a:ext>
                </a:extLst>
              </a:rPr>
              <a:t>group</a:t>
            </a:r>
            <a:r>
              <a:rPr lang="en" sz="3000"/>
              <a:t>: Updated Timeline (From November Meeting)</a:t>
            </a:r>
            <a:endParaRPr sz="3000"/>
          </a:p>
        </p:txBody>
      </p:sp>
      <p:sp>
        <p:nvSpPr>
          <p:cNvPr id="194" name="Google Shape;194;g11fd6b114ad_1_0"/>
          <p:cNvSpPr txBox="1"/>
          <p:nvPr>
            <p:ph idx="1" type="body"/>
          </p:nvPr>
        </p:nvSpPr>
        <p:spPr>
          <a:xfrm>
            <a:off x="734825"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VDOE will convene the work group to review child care health and safety regulations by the end of 2021.</a:t>
            </a:r>
            <a:endParaRPr b="1" sz="1800"/>
          </a:p>
          <a:p>
            <a:pPr indent="-342900" lvl="0" marL="457200" rtl="0" algn="l">
              <a:lnSpc>
                <a:spcPct val="100000"/>
              </a:lnSpc>
              <a:spcBef>
                <a:spcPts val="800"/>
              </a:spcBef>
              <a:spcAft>
                <a:spcPts val="0"/>
              </a:spcAft>
              <a:buSzPts val="1800"/>
              <a:buChar char="•"/>
            </a:pPr>
            <a:r>
              <a:rPr lang="en" sz="1800"/>
              <a:t>Will consist of ECAC members and other key stakeholders to ensure broad representation among provider types and stakeholder parties.</a:t>
            </a:r>
            <a:endParaRPr sz="1800"/>
          </a:p>
          <a:p>
            <a:pPr indent="-342900" lvl="0" marL="457200" rtl="0" algn="l">
              <a:lnSpc>
                <a:spcPct val="100000"/>
              </a:lnSpc>
              <a:spcBef>
                <a:spcPts val="0"/>
              </a:spcBef>
              <a:spcAft>
                <a:spcPts val="0"/>
              </a:spcAft>
              <a:buSzPts val="1800"/>
              <a:buChar char="•"/>
            </a:pPr>
            <a:r>
              <a:rPr lang="en" sz="1800"/>
              <a:t>Will focus on the licensed child day center regulations first.</a:t>
            </a:r>
            <a:endParaRPr sz="1800"/>
          </a:p>
          <a:p>
            <a:pPr indent="0" lvl="0" marL="0" rtl="0" algn="l">
              <a:lnSpc>
                <a:spcPct val="100000"/>
              </a:lnSpc>
              <a:spcBef>
                <a:spcPts val="0"/>
              </a:spcBef>
              <a:spcAft>
                <a:spcPts val="0"/>
              </a:spcAft>
              <a:buClr>
                <a:srgbClr val="000000"/>
              </a:buClr>
              <a:buSzPts val="1400"/>
              <a:buFont typeface="Arial"/>
              <a:buNone/>
            </a:pPr>
            <a:r>
              <a:t/>
            </a:r>
            <a:endParaRPr sz="1800"/>
          </a:p>
          <a:p>
            <a:pPr indent="0" lvl="0" marL="0" rtl="0" algn="l">
              <a:lnSpc>
                <a:spcPct val="100000"/>
              </a:lnSpc>
              <a:spcBef>
                <a:spcPts val="0"/>
              </a:spcBef>
              <a:spcAft>
                <a:spcPts val="0"/>
              </a:spcAft>
              <a:buClr>
                <a:srgbClr val="000000"/>
              </a:buClr>
              <a:buSzPts val="1400"/>
              <a:buFont typeface="Arial"/>
              <a:buNone/>
            </a:pPr>
            <a:r>
              <a:rPr lang="en" sz="1800"/>
              <a:t>Regulatory changes recommended by the work group will be continue to brought to the ECAC for further discussion and endorsement.</a:t>
            </a:r>
            <a:endParaRPr sz="1800"/>
          </a:p>
          <a:p>
            <a:pPr indent="0" lvl="0" marL="0" rtl="0" algn="l">
              <a:lnSpc>
                <a:spcPct val="100000"/>
              </a:lnSpc>
              <a:spcBef>
                <a:spcPts val="800"/>
              </a:spcBef>
              <a:spcAft>
                <a:spcPts val="0"/>
              </a:spcAft>
              <a:buNone/>
            </a:pPr>
            <a:r>
              <a:t/>
            </a:r>
            <a:endParaRPr sz="1800"/>
          </a:p>
          <a:p>
            <a:pPr indent="0" lvl="0" marL="0" rtl="0" algn="l">
              <a:lnSpc>
                <a:spcPct val="100000"/>
              </a:lnSpc>
              <a:spcBef>
                <a:spcPts val="800"/>
              </a:spcBef>
              <a:spcAft>
                <a:spcPts val="0"/>
              </a:spcAft>
              <a:buSzPts val="1400"/>
              <a:buNone/>
            </a:pPr>
            <a:r>
              <a:t/>
            </a:r>
            <a:endParaRPr i="1"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13346ea68d2_0_326"/>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Proposed Copayment Scale: 0-100% </a:t>
            </a:r>
            <a:r>
              <a:rPr lang="en" sz="3000">
                <a:extLst>
                  <a:ext uri="http://customooxmlschemas.google.com/">
                    <go:slidesCustomData xmlns:go="http://customooxmlschemas.google.com/" textRoundtripDataId="23"/>
                  </a:ext>
                </a:extLst>
              </a:rPr>
              <a:t>FPG</a:t>
            </a:r>
            <a:endParaRPr sz="3000"/>
          </a:p>
        </p:txBody>
      </p:sp>
      <p:sp>
        <p:nvSpPr>
          <p:cNvPr id="443" name="Google Shape;443;g13346ea68d2_0_3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b="1" lang="en"/>
              <a:t>Families with incomes up to 100 percent of the federal poverty guidelines (FPG; $27,750 for a family of 4)</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t/>
            </a:r>
            <a:endParaRPr/>
          </a:p>
        </p:txBody>
      </p:sp>
      <p:graphicFrame>
        <p:nvGraphicFramePr>
          <p:cNvPr id="444" name="Google Shape;444;g13346ea68d2_0_326"/>
          <p:cNvGraphicFramePr/>
          <p:nvPr/>
        </p:nvGraphicFramePr>
        <p:xfrm>
          <a:off x="1009650" y="2321875"/>
          <a:ext cx="3000000" cy="3000000"/>
        </p:xfrm>
        <a:graphic>
          <a:graphicData uri="http://schemas.openxmlformats.org/drawingml/2006/table">
            <a:tbl>
              <a:tblPr>
                <a:noFill/>
                <a:tableStyleId>{FEE73A43-6339-48D8-BC70-2CC6585D5ED7}</a:tableStyleId>
              </a:tblPr>
              <a:tblGrid>
                <a:gridCol w="1791850"/>
                <a:gridCol w="1791850"/>
                <a:gridCol w="1791850"/>
                <a:gridCol w="1791850"/>
              </a:tblGrid>
              <a:tr h="822925">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Daily per-child copayment</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Per-child cost per week (assuming 5 days)</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Per-child cost per month (assuming an average of 21 days per month)</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Annual copayments collected for all families based on current enrollment</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dk2"/>
                    </a:solidFil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$0</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$0</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$0</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$0</a:t>
                      </a:r>
                      <a:endParaRPr sz="1400" u="none" cap="none" strike="noStrike">
                        <a:latin typeface="Trebuchet MS"/>
                        <a:ea typeface="Trebuchet MS"/>
                        <a:cs typeface="Trebuchet MS"/>
                        <a:sym typeface="Trebuchet MS"/>
                      </a:endParaRPr>
                    </a:p>
                  </a:txBody>
                  <a:tcPr marT="91425" marB="91425" marR="91425" marL="91425"/>
                </a:tc>
              </a:tr>
            </a:tbl>
          </a:graphicData>
        </a:graphic>
      </p:graphicFrame>
      <p:sp>
        <p:nvSpPr>
          <p:cNvPr id="445" name="Google Shape;445;g13346ea68d2_0_326"/>
          <p:cNvSpPr txBox="1"/>
          <p:nvPr/>
        </p:nvSpPr>
        <p:spPr>
          <a:xfrm>
            <a:off x="628650" y="3847525"/>
            <a:ext cx="6897300" cy="785100"/>
          </a:xfrm>
          <a:prstGeom prst="rect">
            <a:avLst/>
          </a:prstGeom>
          <a:solidFill>
            <a:srgbClr val="575757"/>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 sz="1300" u="none" cap="none" strike="noStrike">
                <a:solidFill>
                  <a:schemeClr val="lt1"/>
                </a:solidFill>
                <a:latin typeface="Trebuchet MS"/>
                <a:ea typeface="Trebuchet MS"/>
                <a:cs typeface="Trebuchet MS"/>
                <a:sym typeface="Trebuchet MS"/>
              </a:rPr>
              <a:t>Families with household incomes below the poverty guidelines </a:t>
            </a:r>
            <a:r>
              <a:rPr i="1" lang="en" sz="1300">
                <a:solidFill>
                  <a:schemeClr val="lt1"/>
                </a:solidFill>
                <a:latin typeface="Trebuchet MS"/>
                <a:ea typeface="Trebuchet MS"/>
                <a:cs typeface="Trebuchet MS"/>
                <a:sym typeface="Trebuchet MS"/>
              </a:rPr>
              <a:t>would </a:t>
            </a:r>
            <a:r>
              <a:rPr b="0" i="1" lang="en" sz="1300" u="none" cap="none" strike="noStrike">
                <a:solidFill>
                  <a:schemeClr val="lt1"/>
                </a:solidFill>
                <a:latin typeface="Trebuchet MS"/>
                <a:ea typeface="Trebuchet MS"/>
                <a:cs typeface="Trebuchet MS"/>
                <a:sym typeface="Trebuchet MS"/>
              </a:rPr>
              <a:t>pay an </a:t>
            </a:r>
            <a:r>
              <a:rPr b="1" i="1" lang="en" sz="1300" u="none" cap="none" strike="noStrike">
                <a:solidFill>
                  <a:schemeClr val="lt1"/>
                </a:solidFill>
                <a:latin typeface="Trebuchet MS"/>
                <a:ea typeface="Trebuchet MS"/>
                <a:cs typeface="Trebuchet MS"/>
                <a:sym typeface="Trebuchet MS"/>
              </a:rPr>
              <a:t>average of </a:t>
            </a:r>
            <a:r>
              <a:rPr b="1" i="1" lang="en" sz="1300">
                <a:solidFill>
                  <a:schemeClr val="lt1"/>
                </a:solidFill>
                <a:latin typeface="Trebuchet MS"/>
                <a:ea typeface="Trebuchet MS"/>
                <a:cs typeface="Trebuchet MS"/>
                <a:sym typeface="Trebuchet MS"/>
              </a:rPr>
              <a:t>~</a:t>
            </a:r>
            <a:r>
              <a:rPr b="1" i="1" lang="en" sz="1300" u="none" cap="none" strike="noStrike">
                <a:solidFill>
                  <a:schemeClr val="lt1"/>
                </a:solidFill>
                <a:latin typeface="Trebuchet MS"/>
                <a:ea typeface="Trebuchet MS"/>
                <a:cs typeface="Trebuchet MS"/>
                <a:sym typeface="Trebuchet MS"/>
              </a:rPr>
              <a:t>$</a:t>
            </a:r>
            <a:r>
              <a:rPr b="1" i="1" lang="en" sz="1300">
                <a:solidFill>
                  <a:schemeClr val="lt1"/>
                </a:solidFill>
                <a:latin typeface="Trebuchet MS"/>
                <a:ea typeface="Trebuchet MS"/>
                <a:cs typeface="Trebuchet MS"/>
                <a:sym typeface="Trebuchet MS"/>
              </a:rPr>
              <a:t>50</a:t>
            </a:r>
            <a:r>
              <a:rPr b="0" i="1" lang="en" sz="1300" u="none" cap="none" strike="noStrike">
                <a:solidFill>
                  <a:schemeClr val="lt1"/>
                </a:solidFill>
                <a:latin typeface="Trebuchet MS"/>
                <a:ea typeface="Trebuchet MS"/>
                <a:cs typeface="Trebuchet MS"/>
                <a:sym typeface="Trebuchet MS"/>
              </a:rPr>
              <a:t> per month under the current copayment s</a:t>
            </a:r>
            <a:r>
              <a:rPr i="1" lang="en" sz="1300">
                <a:solidFill>
                  <a:schemeClr val="lt1"/>
                </a:solidFill>
                <a:latin typeface="Trebuchet MS"/>
                <a:ea typeface="Trebuchet MS"/>
                <a:cs typeface="Trebuchet MS"/>
                <a:sym typeface="Trebuchet MS"/>
              </a:rPr>
              <a:t>cale. Collectively, this equals ~$1.9 million in payments annually.</a:t>
            </a:r>
            <a:endParaRPr b="0" i="1" sz="13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13561105f95_1_0"/>
          <p:cNvSpPr txBox="1"/>
          <p:nvPr>
            <p:ph type="title"/>
          </p:nvPr>
        </p:nvSpPr>
        <p:spPr>
          <a:xfrm>
            <a:off x="628650" y="273850"/>
            <a:ext cx="80793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Proposed Copayment Scale: 101-200% FPG</a:t>
            </a:r>
            <a:endParaRPr sz="3000"/>
          </a:p>
        </p:txBody>
      </p:sp>
      <p:sp>
        <p:nvSpPr>
          <p:cNvPr id="451" name="Google Shape;451;g13561105f95_1_0"/>
          <p:cNvSpPr txBox="1"/>
          <p:nvPr>
            <p:ph idx="1" type="body"/>
          </p:nvPr>
        </p:nvSpPr>
        <p:spPr>
          <a:xfrm>
            <a:off x="628650" y="12168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b="1" lang="en"/>
              <a:t>Families with incomes 101-200% FPG (up to $55,500 for a family of 4)</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t/>
            </a:r>
            <a:endParaRPr/>
          </a:p>
        </p:txBody>
      </p:sp>
      <p:graphicFrame>
        <p:nvGraphicFramePr>
          <p:cNvPr id="452" name="Google Shape;452;g13561105f95_1_0"/>
          <p:cNvGraphicFramePr/>
          <p:nvPr/>
        </p:nvGraphicFramePr>
        <p:xfrm>
          <a:off x="628650" y="1940875"/>
          <a:ext cx="3000000" cy="3000000"/>
        </p:xfrm>
        <a:graphic>
          <a:graphicData uri="http://schemas.openxmlformats.org/drawingml/2006/table">
            <a:tbl>
              <a:tblPr>
                <a:noFill/>
                <a:tableStyleId>{FEE73A43-6339-48D8-BC70-2CC6585D5ED7}</a:tableStyleId>
              </a:tblPr>
              <a:tblGrid>
                <a:gridCol w="976450"/>
                <a:gridCol w="1650350"/>
                <a:gridCol w="1791850"/>
                <a:gridCol w="1791850"/>
                <a:gridCol w="1791850"/>
              </a:tblGrid>
              <a:tr h="822925">
                <a:tc>
                  <a:txBody>
                    <a:bodyPr/>
                    <a:lstStyle/>
                    <a:p>
                      <a:pPr indent="0" lvl="0" marL="0" marR="0" rtl="0" algn="ctr">
                        <a:lnSpc>
                          <a:spcPct val="100000"/>
                        </a:lnSpc>
                        <a:spcBef>
                          <a:spcPts val="0"/>
                        </a:spcBef>
                        <a:spcAft>
                          <a:spcPts val="0"/>
                        </a:spcAft>
                        <a:buClr>
                          <a:srgbClr val="000000"/>
                        </a:buClr>
                        <a:buSzPts val="1300"/>
                        <a:buFont typeface="Arial"/>
                        <a:buNone/>
                      </a:pPr>
                      <a:r>
                        <a:rPr b="1" lang="en" sz="1300">
                          <a:solidFill>
                            <a:schemeClr val="lt1"/>
                          </a:solidFill>
                          <a:latin typeface="Trebuchet MS"/>
                          <a:ea typeface="Trebuchet MS"/>
                          <a:cs typeface="Trebuchet MS"/>
                          <a:sym typeface="Trebuchet MS"/>
                        </a:rPr>
                        <a:t>Scenario</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Daily per-child copayment</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Per-child cost per week (assuming 5 days)</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Per-child cost per month (assuming an average of 21 days per month)</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Annual copayments collected for all families based on current enrollment</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1"/>
                    </a:solidFil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$1.00</a:t>
                      </a:r>
                      <a:endParaRPr sz="14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$5</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$21</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a:latin typeface="Trebuchet MS"/>
                          <a:ea typeface="Trebuchet MS"/>
                          <a:cs typeface="Trebuchet MS"/>
                          <a:sym typeface="Trebuchet MS"/>
                        </a:rPr>
                        <a:t>$5.1 million</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B</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$2.50</a:t>
                      </a:r>
                      <a:endParaRPr sz="14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$13</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$53</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$12</a:t>
                      </a:r>
                      <a:r>
                        <a:rPr lang="en">
                          <a:latin typeface="Trebuchet MS"/>
                          <a:ea typeface="Trebuchet MS"/>
                          <a:cs typeface="Trebuchet MS"/>
                          <a:sym typeface="Trebuchet MS"/>
                        </a:rPr>
                        <a:t>.8 million</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C</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$3.00</a:t>
                      </a:r>
                      <a:endParaRPr sz="14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$15</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$63</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$15</a:t>
                      </a:r>
                      <a:r>
                        <a:rPr lang="en">
                          <a:latin typeface="Trebuchet MS"/>
                          <a:ea typeface="Trebuchet MS"/>
                          <a:cs typeface="Trebuchet MS"/>
                          <a:sym typeface="Trebuchet MS"/>
                        </a:rPr>
                        <a:t>.3 million</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
        <p:nvSpPr>
          <p:cNvPr id="453" name="Google Shape;453;g13561105f95_1_0"/>
          <p:cNvSpPr txBox="1"/>
          <p:nvPr/>
        </p:nvSpPr>
        <p:spPr>
          <a:xfrm>
            <a:off x="628650" y="4173275"/>
            <a:ext cx="6615000" cy="785100"/>
          </a:xfrm>
          <a:prstGeom prst="rect">
            <a:avLst/>
          </a:prstGeom>
          <a:solidFill>
            <a:srgbClr val="575757"/>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 sz="1300" u="none" cap="none" strike="noStrike">
                <a:solidFill>
                  <a:schemeClr val="lt1"/>
                </a:solidFill>
                <a:latin typeface="Trebuchet MS"/>
                <a:ea typeface="Trebuchet MS"/>
                <a:cs typeface="Trebuchet MS"/>
                <a:sym typeface="Trebuchet MS"/>
              </a:rPr>
              <a:t>Families with household incomes between 101-200% FPG </a:t>
            </a:r>
            <a:r>
              <a:rPr i="1" lang="en" sz="1300">
                <a:solidFill>
                  <a:schemeClr val="lt1"/>
                </a:solidFill>
                <a:latin typeface="Trebuchet MS"/>
                <a:ea typeface="Trebuchet MS"/>
                <a:cs typeface="Trebuchet MS"/>
                <a:sym typeface="Trebuchet MS"/>
              </a:rPr>
              <a:t>would </a:t>
            </a:r>
            <a:r>
              <a:rPr b="0" i="1" lang="en" sz="1300" u="none" cap="none" strike="noStrike">
                <a:solidFill>
                  <a:schemeClr val="lt1"/>
                </a:solidFill>
                <a:latin typeface="Trebuchet MS"/>
                <a:ea typeface="Trebuchet MS"/>
                <a:cs typeface="Trebuchet MS"/>
                <a:sym typeface="Trebuchet MS"/>
              </a:rPr>
              <a:t>pay </a:t>
            </a:r>
            <a:r>
              <a:rPr b="1" i="1" lang="en" sz="1300" u="none" cap="none" strike="noStrike">
                <a:solidFill>
                  <a:schemeClr val="lt1"/>
                </a:solidFill>
                <a:latin typeface="Trebuchet MS"/>
                <a:ea typeface="Trebuchet MS"/>
                <a:cs typeface="Trebuchet MS"/>
                <a:sym typeface="Trebuchet MS"/>
              </a:rPr>
              <a:t>between ~$</a:t>
            </a:r>
            <a:r>
              <a:rPr b="1" i="1" lang="en" sz="1300">
                <a:solidFill>
                  <a:schemeClr val="lt1"/>
                </a:solidFill>
                <a:latin typeface="Trebuchet MS"/>
                <a:ea typeface="Trebuchet MS"/>
                <a:cs typeface="Trebuchet MS"/>
                <a:sym typeface="Trebuchet MS"/>
              </a:rPr>
              <a:t>135</a:t>
            </a:r>
            <a:r>
              <a:rPr b="1" i="1" lang="en" sz="1300" u="none" cap="none" strike="noStrike">
                <a:solidFill>
                  <a:schemeClr val="lt1"/>
                </a:solidFill>
                <a:latin typeface="Trebuchet MS"/>
                <a:ea typeface="Trebuchet MS"/>
                <a:cs typeface="Trebuchet MS"/>
                <a:sym typeface="Trebuchet MS"/>
              </a:rPr>
              <a:t>-</a:t>
            </a:r>
            <a:r>
              <a:rPr b="1" i="1" lang="en" sz="1300">
                <a:solidFill>
                  <a:schemeClr val="lt1"/>
                </a:solidFill>
                <a:latin typeface="Trebuchet MS"/>
                <a:ea typeface="Trebuchet MS"/>
                <a:cs typeface="Trebuchet MS"/>
                <a:sym typeface="Trebuchet MS"/>
              </a:rPr>
              <a:t>290</a:t>
            </a:r>
            <a:r>
              <a:rPr b="0" i="1" lang="en" sz="1300" u="none" cap="none" strike="noStrike">
                <a:solidFill>
                  <a:schemeClr val="lt1"/>
                </a:solidFill>
                <a:latin typeface="Trebuchet MS"/>
                <a:ea typeface="Trebuchet MS"/>
                <a:cs typeface="Trebuchet MS"/>
                <a:sym typeface="Trebuchet MS"/>
              </a:rPr>
              <a:t> on average each month under the current copayment scale. </a:t>
            </a:r>
            <a:r>
              <a:rPr i="1" lang="en" sz="1300">
                <a:solidFill>
                  <a:schemeClr val="lt1"/>
                </a:solidFill>
                <a:latin typeface="Trebuchet MS"/>
                <a:ea typeface="Trebuchet MS"/>
                <a:cs typeface="Trebuchet MS"/>
                <a:sym typeface="Trebuchet MS"/>
              </a:rPr>
              <a:t>Collectively, this equals ~$13.6 million annually.</a:t>
            </a:r>
            <a:endParaRPr b="0" i="1" sz="13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3346ea68d2_0_340"/>
          <p:cNvSpPr txBox="1"/>
          <p:nvPr>
            <p:ph type="title"/>
          </p:nvPr>
        </p:nvSpPr>
        <p:spPr>
          <a:xfrm>
            <a:off x="628650" y="273850"/>
            <a:ext cx="80793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Proposed Copayment Scale: 201-300% FPG</a:t>
            </a:r>
            <a:endParaRPr sz="3000"/>
          </a:p>
        </p:txBody>
      </p:sp>
      <p:sp>
        <p:nvSpPr>
          <p:cNvPr id="459" name="Google Shape;459;g13346ea68d2_0_340"/>
          <p:cNvSpPr txBox="1"/>
          <p:nvPr>
            <p:ph idx="1" type="body"/>
          </p:nvPr>
        </p:nvSpPr>
        <p:spPr>
          <a:xfrm>
            <a:off x="628650" y="12168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b="1" lang="en"/>
              <a:t>Families with incomes 201-300% FPG (up to $83,250 for a family of 4)</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t/>
            </a:r>
            <a:endParaRPr/>
          </a:p>
        </p:txBody>
      </p:sp>
      <p:graphicFrame>
        <p:nvGraphicFramePr>
          <p:cNvPr id="460" name="Google Shape;460;g13346ea68d2_0_340"/>
          <p:cNvGraphicFramePr/>
          <p:nvPr/>
        </p:nvGraphicFramePr>
        <p:xfrm>
          <a:off x="628650" y="1940875"/>
          <a:ext cx="3000000" cy="3000000"/>
        </p:xfrm>
        <a:graphic>
          <a:graphicData uri="http://schemas.openxmlformats.org/drawingml/2006/table">
            <a:tbl>
              <a:tblPr>
                <a:noFill/>
                <a:tableStyleId>{FEE73A43-6339-48D8-BC70-2CC6585D5ED7}</a:tableStyleId>
              </a:tblPr>
              <a:tblGrid>
                <a:gridCol w="884475"/>
                <a:gridCol w="1742325"/>
                <a:gridCol w="1791850"/>
                <a:gridCol w="1791850"/>
                <a:gridCol w="1791850"/>
              </a:tblGrid>
              <a:tr h="822925">
                <a:tc>
                  <a:txBody>
                    <a:bodyPr/>
                    <a:lstStyle/>
                    <a:p>
                      <a:pPr indent="0" lvl="0" marL="0" rtl="0" algn="ctr">
                        <a:spcBef>
                          <a:spcPts val="0"/>
                        </a:spcBef>
                        <a:spcAft>
                          <a:spcPts val="0"/>
                        </a:spcAft>
                        <a:buClr>
                          <a:srgbClr val="000000"/>
                        </a:buClr>
                        <a:buSzPts val="1300"/>
                        <a:buFont typeface="Arial"/>
                        <a:buNone/>
                      </a:pPr>
                      <a:r>
                        <a:rPr b="1" lang="en" sz="1300">
                          <a:solidFill>
                            <a:schemeClr val="lt1"/>
                          </a:solidFill>
                          <a:latin typeface="Trebuchet MS"/>
                          <a:ea typeface="Trebuchet MS"/>
                          <a:cs typeface="Trebuchet MS"/>
                          <a:sym typeface="Trebuchet MS"/>
                        </a:rPr>
                        <a:t>Scenario</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Daily per-child copayment</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Per-child cost per week (assuming 5 days)</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Per-child cost per month (assuming an average of 21 days per month)</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Annual copayments collected for all families based on current enrollment</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1"/>
                    </a:solidFil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$2.00	</a:t>
                      </a:r>
                      <a:endParaRPr sz="14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$10</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$42</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$2</a:t>
                      </a:r>
                      <a:r>
                        <a:rPr lang="en">
                          <a:latin typeface="Trebuchet MS"/>
                          <a:ea typeface="Trebuchet MS"/>
                          <a:cs typeface="Trebuchet MS"/>
                          <a:sym typeface="Trebuchet MS"/>
                        </a:rPr>
                        <a:t>.8 million</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B</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$5.00</a:t>
                      </a:r>
                      <a:endParaRPr sz="14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$25	</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$105</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$7</a:t>
                      </a:r>
                      <a:r>
                        <a:rPr lang="en">
                          <a:latin typeface="Trebuchet MS"/>
                          <a:ea typeface="Trebuchet MS"/>
                          <a:cs typeface="Trebuchet MS"/>
                          <a:sym typeface="Trebuchet MS"/>
                        </a:rPr>
                        <a:t>.1 million</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C</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$8.50</a:t>
                      </a:r>
                      <a:endParaRPr sz="14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$43</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$179</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$12</a:t>
                      </a:r>
                      <a:r>
                        <a:rPr lang="en">
                          <a:latin typeface="Trebuchet MS"/>
                          <a:ea typeface="Trebuchet MS"/>
                          <a:cs typeface="Trebuchet MS"/>
                          <a:sym typeface="Trebuchet MS"/>
                        </a:rPr>
                        <a:t> million</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
        <p:nvSpPr>
          <p:cNvPr id="461" name="Google Shape;461;g13346ea68d2_0_340"/>
          <p:cNvSpPr txBox="1"/>
          <p:nvPr/>
        </p:nvSpPr>
        <p:spPr>
          <a:xfrm>
            <a:off x="628650" y="4249475"/>
            <a:ext cx="6573600" cy="785100"/>
          </a:xfrm>
          <a:prstGeom prst="rect">
            <a:avLst/>
          </a:prstGeom>
          <a:solidFill>
            <a:srgbClr val="575757"/>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 sz="1300" u="none" cap="none" strike="noStrike">
                <a:solidFill>
                  <a:schemeClr val="lt1"/>
                </a:solidFill>
                <a:latin typeface="Trebuchet MS"/>
                <a:ea typeface="Trebuchet MS"/>
                <a:cs typeface="Trebuchet MS"/>
                <a:sym typeface="Trebuchet MS"/>
              </a:rPr>
              <a:t>Families with household incomes </a:t>
            </a:r>
            <a:r>
              <a:rPr i="1" lang="en" sz="1300">
                <a:solidFill>
                  <a:schemeClr val="lt1"/>
                </a:solidFill>
                <a:latin typeface="Trebuchet MS"/>
                <a:ea typeface="Trebuchet MS"/>
                <a:cs typeface="Trebuchet MS"/>
                <a:sym typeface="Trebuchet MS"/>
              </a:rPr>
              <a:t>between 200-300%</a:t>
            </a:r>
            <a:r>
              <a:rPr b="0" i="1" lang="en" sz="1300" u="none" cap="none" strike="noStrike">
                <a:solidFill>
                  <a:schemeClr val="lt1"/>
                </a:solidFill>
                <a:latin typeface="Trebuchet MS"/>
                <a:ea typeface="Trebuchet MS"/>
                <a:cs typeface="Trebuchet MS"/>
                <a:sym typeface="Trebuchet MS"/>
              </a:rPr>
              <a:t> FPG </a:t>
            </a:r>
            <a:r>
              <a:rPr i="1" lang="en" sz="1300">
                <a:solidFill>
                  <a:schemeClr val="lt1"/>
                </a:solidFill>
                <a:latin typeface="Trebuchet MS"/>
                <a:ea typeface="Trebuchet MS"/>
                <a:cs typeface="Trebuchet MS"/>
                <a:sym typeface="Trebuchet MS"/>
              </a:rPr>
              <a:t>would </a:t>
            </a:r>
            <a:r>
              <a:rPr b="0" i="1" lang="en" sz="1300" u="none" cap="none" strike="noStrike">
                <a:solidFill>
                  <a:schemeClr val="lt1"/>
                </a:solidFill>
                <a:latin typeface="Trebuchet MS"/>
                <a:ea typeface="Trebuchet MS"/>
                <a:cs typeface="Trebuchet MS"/>
                <a:sym typeface="Trebuchet MS"/>
              </a:rPr>
              <a:t>pay an </a:t>
            </a:r>
            <a:r>
              <a:rPr b="1" i="1" lang="en" sz="1300" u="none" cap="none" strike="noStrike">
                <a:solidFill>
                  <a:schemeClr val="lt1"/>
                </a:solidFill>
                <a:latin typeface="Trebuchet MS"/>
                <a:ea typeface="Trebuchet MS"/>
                <a:cs typeface="Trebuchet MS"/>
                <a:sym typeface="Trebuchet MS"/>
              </a:rPr>
              <a:t>average of </a:t>
            </a:r>
            <a:r>
              <a:rPr b="1" i="1" lang="en" sz="1300">
                <a:solidFill>
                  <a:schemeClr val="lt1"/>
                </a:solidFill>
                <a:latin typeface="Trebuchet MS"/>
                <a:ea typeface="Trebuchet MS"/>
                <a:cs typeface="Trebuchet MS"/>
                <a:sym typeface="Trebuchet MS"/>
              </a:rPr>
              <a:t>~</a:t>
            </a:r>
            <a:r>
              <a:rPr b="1" i="1" lang="en" sz="1300" u="none" cap="none" strike="noStrike">
                <a:solidFill>
                  <a:schemeClr val="lt1"/>
                </a:solidFill>
                <a:latin typeface="Trebuchet MS"/>
                <a:ea typeface="Trebuchet MS"/>
                <a:cs typeface="Trebuchet MS"/>
                <a:sym typeface="Trebuchet MS"/>
              </a:rPr>
              <a:t>$</a:t>
            </a:r>
            <a:r>
              <a:rPr b="1" i="1" lang="en" sz="1300">
                <a:solidFill>
                  <a:schemeClr val="lt1"/>
                </a:solidFill>
                <a:latin typeface="Trebuchet MS"/>
                <a:ea typeface="Trebuchet MS"/>
                <a:cs typeface="Trebuchet MS"/>
                <a:sym typeface="Trebuchet MS"/>
              </a:rPr>
              <a:t>450</a:t>
            </a:r>
            <a:r>
              <a:rPr b="0" i="1" lang="en" sz="1300" u="none" cap="none" strike="noStrike">
                <a:solidFill>
                  <a:schemeClr val="lt1"/>
                </a:solidFill>
                <a:latin typeface="Trebuchet MS"/>
                <a:ea typeface="Trebuchet MS"/>
                <a:cs typeface="Trebuchet MS"/>
                <a:sym typeface="Trebuchet MS"/>
              </a:rPr>
              <a:t> per month under the current scale. </a:t>
            </a:r>
            <a:r>
              <a:rPr i="1" lang="en" sz="1300">
                <a:solidFill>
                  <a:schemeClr val="lt1"/>
                </a:solidFill>
                <a:latin typeface="Trebuchet MS"/>
                <a:ea typeface="Trebuchet MS"/>
                <a:cs typeface="Trebuchet MS"/>
                <a:sym typeface="Trebuchet MS"/>
              </a:rPr>
              <a:t>Collectively, this equals ~$18 million annually.</a:t>
            </a:r>
            <a:endParaRPr b="0" i="1" sz="13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13346ea68d2_0_347"/>
          <p:cNvSpPr txBox="1"/>
          <p:nvPr>
            <p:ph type="title"/>
          </p:nvPr>
        </p:nvSpPr>
        <p:spPr>
          <a:xfrm>
            <a:off x="628650" y="273850"/>
            <a:ext cx="80793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Proposed Copayment Scale: 301% FPG-85% SMI</a:t>
            </a:r>
            <a:endParaRPr sz="3000"/>
          </a:p>
        </p:txBody>
      </p:sp>
      <p:sp>
        <p:nvSpPr>
          <p:cNvPr id="467" name="Google Shape;467;g13346ea68d2_0_347"/>
          <p:cNvSpPr txBox="1"/>
          <p:nvPr>
            <p:ph idx="1" type="body"/>
          </p:nvPr>
        </p:nvSpPr>
        <p:spPr>
          <a:xfrm>
            <a:off x="628650" y="11406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b="1" lang="en"/>
              <a:t>Families with incomes over 301% FPG up to 85% SMI (up to $92,604 for a family of 4)</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t/>
            </a:r>
            <a:endParaRPr/>
          </a:p>
        </p:txBody>
      </p:sp>
      <p:graphicFrame>
        <p:nvGraphicFramePr>
          <p:cNvPr id="468" name="Google Shape;468;g13346ea68d2_0_347"/>
          <p:cNvGraphicFramePr/>
          <p:nvPr/>
        </p:nvGraphicFramePr>
        <p:xfrm>
          <a:off x="628650" y="1940875"/>
          <a:ext cx="3000000" cy="3000000"/>
        </p:xfrm>
        <a:graphic>
          <a:graphicData uri="http://schemas.openxmlformats.org/drawingml/2006/table">
            <a:tbl>
              <a:tblPr>
                <a:noFill/>
                <a:tableStyleId>{FEE73A43-6339-48D8-BC70-2CC6585D5ED7}</a:tableStyleId>
              </a:tblPr>
              <a:tblGrid>
                <a:gridCol w="877400"/>
                <a:gridCol w="1749400"/>
                <a:gridCol w="1791850"/>
                <a:gridCol w="1791850"/>
                <a:gridCol w="1791850"/>
              </a:tblGrid>
              <a:tr h="822925">
                <a:tc>
                  <a:txBody>
                    <a:bodyPr/>
                    <a:lstStyle/>
                    <a:p>
                      <a:pPr indent="0" lvl="0" marL="0" rtl="0" algn="ctr">
                        <a:spcBef>
                          <a:spcPts val="0"/>
                        </a:spcBef>
                        <a:spcAft>
                          <a:spcPts val="0"/>
                        </a:spcAft>
                        <a:buClr>
                          <a:srgbClr val="000000"/>
                        </a:buClr>
                        <a:buSzPts val="1300"/>
                        <a:buFont typeface="Arial"/>
                        <a:buNone/>
                      </a:pPr>
                      <a:r>
                        <a:rPr b="1" lang="en" sz="1300">
                          <a:solidFill>
                            <a:schemeClr val="lt1"/>
                          </a:solidFill>
                          <a:latin typeface="Trebuchet MS"/>
                          <a:ea typeface="Trebuchet MS"/>
                          <a:cs typeface="Trebuchet MS"/>
                          <a:sym typeface="Trebuchet MS"/>
                        </a:rPr>
                        <a:t>Scenario</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Daily per-child copayment</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Per-child cost per week (assuming 5 days)</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Per-child cost per month (assuming an average of 21 days per month)</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Annual copayments collected for all families based on current enrollment</a:t>
                      </a:r>
                      <a:endParaRPr b="1" sz="1300" u="none" cap="none" strike="noStrike">
                        <a:solidFill>
                          <a:schemeClr val="lt1"/>
                        </a:solidFill>
                        <a:latin typeface="Trebuchet MS"/>
                        <a:ea typeface="Trebuchet MS"/>
                        <a:cs typeface="Trebuchet MS"/>
                        <a:sym typeface="Trebuchet MS"/>
                      </a:endParaRPr>
                    </a:p>
                  </a:txBody>
                  <a:tcPr marT="91425" marB="91425" marR="91425" marL="91425" anchor="ctr">
                    <a:solidFill>
                      <a:schemeClr val="accent1"/>
                    </a:solidFil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$4.50	</a:t>
                      </a:r>
                      <a:endParaRPr sz="14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$23	</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$95</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a:t>
                      </a:r>
                      <a:r>
                        <a:rPr lang="en">
                          <a:latin typeface="Trebuchet MS"/>
                          <a:ea typeface="Trebuchet MS"/>
                          <a:cs typeface="Trebuchet MS"/>
                          <a:sym typeface="Trebuchet MS"/>
                        </a:rPr>
                        <a:t>.3 million</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B</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$8.50	</a:t>
                      </a:r>
                      <a:endParaRPr sz="14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$43</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$179</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$2</a:t>
                      </a:r>
                      <a:r>
                        <a:rPr lang="en">
                          <a:latin typeface="Trebuchet MS"/>
                          <a:ea typeface="Trebuchet MS"/>
                          <a:cs typeface="Trebuchet MS"/>
                          <a:sym typeface="Trebuchet MS"/>
                        </a:rPr>
                        <a:t>.4 million</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r h="3962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C</a:t>
                      </a:r>
                      <a:endParaRPr sz="14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$12.00</a:t>
                      </a:r>
                      <a:endParaRPr sz="14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$60</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$252</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$3</a:t>
                      </a:r>
                      <a:r>
                        <a:rPr lang="en">
                          <a:latin typeface="Trebuchet MS"/>
                          <a:ea typeface="Trebuchet MS"/>
                          <a:cs typeface="Trebuchet MS"/>
                          <a:sym typeface="Trebuchet MS"/>
                        </a:rPr>
                        <a:t>.3 million</a:t>
                      </a:r>
                      <a:endParaRPr sz="14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
        <p:nvSpPr>
          <p:cNvPr id="469" name="Google Shape;469;g13346ea68d2_0_347"/>
          <p:cNvSpPr txBox="1"/>
          <p:nvPr/>
        </p:nvSpPr>
        <p:spPr>
          <a:xfrm>
            <a:off x="628650" y="4249475"/>
            <a:ext cx="6573600" cy="585000"/>
          </a:xfrm>
          <a:prstGeom prst="rect">
            <a:avLst/>
          </a:prstGeom>
          <a:solidFill>
            <a:srgbClr val="575757"/>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 sz="1300" u="none" cap="none" strike="noStrike">
                <a:solidFill>
                  <a:schemeClr val="lt1"/>
                </a:solidFill>
                <a:latin typeface="Trebuchet MS"/>
                <a:ea typeface="Trebuchet MS"/>
                <a:cs typeface="Trebuchet MS"/>
                <a:sym typeface="Trebuchet MS"/>
              </a:rPr>
              <a:t>Families with household incomes over </a:t>
            </a:r>
            <a:r>
              <a:rPr i="1" lang="en" sz="1300">
                <a:solidFill>
                  <a:schemeClr val="lt1"/>
                </a:solidFill>
                <a:latin typeface="Trebuchet MS"/>
                <a:ea typeface="Trebuchet MS"/>
                <a:cs typeface="Trebuchet MS"/>
                <a:sym typeface="Trebuchet MS"/>
              </a:rPr>
              <a:t>3</a:t>
            </a:r>
            <a:r>
              <a:rPr b="0" i="1" lang="en" sz="1300" u="none" cap="none" strike="noStrike">
                <a:solidFill>
                  <a:schemeClr val="lt1"/>
                </a:solidFill>
                <a:latin typeface="Trebuchet MS"/>
                <a:ea typeface="Trebuchet MS"/>
                <a:cs typeface="Trebuchet MS"/>
                <a:sym typeface="Trebuchet MS"/>
              </a:rPr>
              <a:t>00% FPG </a:t>
            </a:r>
            <a:r>
              <a:rPr i="1" lang="en" sz="1300">
                <a:solidFill>
                  <a:schemeClr val="lt1"/>
                </a:solidFill>
                <a:latin typeface="Trebuchet MS"/>
                <a:ea typeface="Trebuchet MS"/>
                <a:cs typeface="Trebuchet MS"/>
                <a:sym typeface="Trebuchet MS"/>
              </a:rPr>
              <a:t>would </a:t>
            </a:r>
            <a:r>
              <a:rPr b="0" i="1" lang="en" sz="1300" u="none" cap="none" strike="noStrike">
                <a:solidFill>
                  <a:schemeClr val="lt1"/>
                </a:solidFill>
                <a:latin typeface="Trebuchet MS"/>
                <a:ea typeface="Trebuchet MS"/>
                <a:cs typeface="Trebuchet MS"/>
                <a:sym typeface="Trebuchet MS"/>
              </a:rPr>
              <a:t>pay an </a:t>
            </a:r>
            <a:r>
              <a:rPr b="1" i="1" lang="en" sz="1300" u="none" cap="none" strike="noStrike">
                <a:solidFill>
                  <a:schemeClr val="lt1"/>
                </a:solidFill>
                <a:latin typeface="Trebuchet MS"/>
                <a:ea typeface="Trebuchet MS"/>
                <a:cs typeface="Trebuchet MS"/>
                <a:sym typeface="Trebuchet MS"/>
              </a:rPr>
              <a:t>average of ~$</a:t>
            </a:r>
            <a:r>
              <a:rPr b="1" i="1" lang="en" sz="1300">
                <a:solidFill>
                  <a:schemeClr val="lt1"/>
                </a:solidFill>
                <a:latin typeface="Trebuchet MS"/>
                <a:ea typeface="Trebuchet MS"/>
                <a:cs typeface="Trebuchet MS"/>
                <a:sym typeface="Trebuchet MS"/>
              </a:rPr>
              <a:t>550</a:t>
            </a:r>
            <a:r>
              <a:rPr b="0" i="1" lang="en" sz="1300" u="none" cap="none" strike="noStrike">
                <a:solidFill>
                  <a:schemeClr val="lt1"/>
                </a:solidFill>
                <a:latin typeface="Trebuchet MS"/>
                <a:ea typeface="Trebuchet MS"/>
                <a:cs typeface="Trebuchet MS"/>
                <a:sym typeface="Trebuchet MS"/>
              </a:rPr>
              <a:t> per month under the current scale. </a:t>
            </a:r>
            <a:r>
              <a:rPr i="1" lang="en" sz="1300">
                <a:solidFill>
                  <a:schemeClr val="lt1"/>
                </a:solidFill>
                <a:latin typeface="Trebuchet MS"/>
                <a:ea typeface="Trebuchet MS"/>
                <a:cs typeface="Trebuchet MS"/>
                <a:sym typeface="Trebuchet MS"/>
              </a:rPr>
              <a:t>Collectively, this equals ~$2.7 million annually.</a:t>
            </a:r>
            <a:endParaRPr b="0" i="1" sz="13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1340093cb7c_0_1988"/>
          <p:cNvSpPr txBox="1"/>
          <p:nvPr>
            <p:ph type="title"/>
          </p:nvPr>
        </p:nvSpPr>
        <p:spPr>
          <a:xfrm>
            <a:off x="311700" y="2164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What Does the Change in Copayments Mean…</a:t>
            </a:r>
            <a:endParaRPr sz="3000"/>
          </a:p>
        </p:txBody>
      </p:sp>
      <p:graphicFrame>
        <p:nvGraphicFramePr>
          <p:cNvPr id="475" name="Google Shape;475;g1340093cb7c_0_1988"/>
          <p:cNvGraphicFramePr/>
          <p:nvPr/>
        </p:nvGraphicFramePr>
        <p:xfrm>
          <a:off x="85725" y="811150"/>
          <a:ext cx="3000000" cy="3000000"/>
        </p:xfrm>
        <a:graphic>
          <a:graphicData uri="http://schemas.openxmlformats.org/drawingml/2006/table">
            <a:tbl>
              <a:tblPr>
                <a:noFill/>
                <a:tableStyleId>{FEE73A43-6339-48D8-BC70-2CC6585D5ED7}</a:tableStyleId>
              </a:tblPr>
              <a:tblGrid>
                <a:gridCol w="2990850"/>
                <a:gridCol w="2856775"/>
                <a:gridCol w="3124925"/>
              </a:tblGrid>
              <a:tr h="32832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For families?</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For child care providers?</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lt1"/>
                          </a:solidFill>
                          <a:latin typeface="Trebuchet MS"/>
                          <a:ea typeface="Trebuchet MS"/>
                          <a:cs typeface="Trebuchet MS"/>
                          <a:sym typeface="Trebuchet MS"/>
                        </a:rPr>
                        <a:t>For Virginia?</a:t>
                      </a:r>
                      <a:endParaRPr b="1" sz="14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3569850">
                <a:tc>
                  <a:txBody>
                    <a:bodyPr/>
                    <a:lstStyle/>
                    <a:p>
                      <a:pPr indent="-311150" lvl="0" marL="457200" marR="0" rtl="0" algn="l">
                        <a:lnSpc>
                          <a:spcPct val="100000"/>
                        </a:lnSpc>
                        <a:spcBef>
                          <a:spcPts val="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Family copayment burdens will be significantly reduced, allowing more families to access child care assistance.</a:t>
                      </a:r>
                      <a:endParaRPr sz="1300" u="none" cap="none" strike="noStrike">
                        <a:latin typeface="Trebuchet MS"/>
                        <a:ea typeface="Trebuchet MS"/>
                        <a:cs typeface="Trebuchet MS"/>
                        <a:sym typeface="Trebuchet MS"/>
                      </a:endParaRPr>
                    </a:p>
                    <a:p>
                      <a:pPr indent="-311150" lvl="0" marL="457200" marR="0" rtl="0" algn="l">
                        <a:lnSpc>
                          <a:spcPct val="100000"/>
                        </a:lnSpc>
                        <a:spcBef>
                          <a:spcPts val="1000"/>
                        </a:spcBef>
                        <a:spcAft>
                          <a:spcPts val="0"/>
                        </a:spcAft>
                        <a:buSzPts val="1300"/>
                        <a:buFont typeface="Trebuchet MS"/>
                        <a:buChar char="●"/>
                      </a:pPr>
                      <a:r>
                        <a:rPr lang="en" sz="1300">
                          <a:latin typeface="Trebuchet MS"/>
                          <a:ea typeface="Trebuchet MS"/>
                          <a:cs typeface="Trebuchet MS"/>
                          <a:sym typeface="Trebuchet MS"/>
                        </a:rPr>
                        <a:t>Families will have more choices among publicly-funded programs that meet their needs.</a:t>
                      </a:r>
                      <a:endParaRPr sz="1300">
                        <a:latin typeface="Trebuchet MS"/>
                        <a:ea typeface="Trebuchet MS"/>
                        <a:cs typeface="Trebuchet MS"/>
                        <a:sym typeface="Trebuchet MS"/>
                      </a:endParaRPr>
                    </a:p>
                    <a:p>
                      <a:pPr indent="-311150" lvl="0" marL="457200" marR="0" rtl="0" algn="l">
                        <a:lnSpc>
                          <a:spcPct val="100000"/>
                        </a:lnSpc>
                        <a:spcBef>
                          <a:spcPts val="1000"/>
                        </a:spcBef>
                        <a:spcAft>
                          <a:spcPts val="1000"/>
                        </a:spcAft>
                        <a:buSzPts val="1300"/>
                        <a:buFont typeface="Trebuchet MS"/>
                        <a:buChar char="●"/>
                      </a:pPr>
                      <a:r>
                        <a:rPr lang="en" sz="1300">
                          <a:latin typeface="Trebuchet MS"/>
                          <a:ea typeface="Trebuchet MS"/>
                          <a:cs typeface="Trebuchet MS"/>
                          <a:sym typeface="Trebuchet MS"/>
                        </a:rPr>
                        <a:t>More families will be able to access full-day, full-year experiences for their preschool-age children.</a:t>
                      </a:r>
                      <a:endParaRPr sz="1300">
                        <a:latin typeface="Trebuchet MS"/>
                        <a:ea typeface="Trebuchet MS"/>
                        <a:cs typeface="Trebuchet MS"/>
                        <a:sym typeface="Trebuchet MS"/>
                      </a:endParaRPr>
                    </a:p>
                  </a:txBody>
                  <a:tcPr marT="91425" marB="91425" marR="91425" marL="91425">
                    <a:solidFill>
                      <a:schemeClr val="lt1"/>
                    </a:solidFill>
                  </a:tcPr>
                </a:tc>
                <a:tc>
                  <a:txBody>
                    <a:bodyPr/>
                    <a:lstStyle/>
                    <a:p>
                      <a:pPr indent="-311150" lvl="0" marL="457200" marR="0" rtl="0" algn="l">
                        <a:lnSpc>
                          <a:spcPct val="100000"/>
                        </a:lnSpc>
                        <a:spcBef>
                          <a:spcPts val="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Family copayments will be affordable, minimizing the likelihood that families will struggle to make monthly payments.</a:t>
                      </a:r>
                      <a:endParaRPr sz="1300" u="none" cap="none" strike="noStrike">
                        <a:latin typeface="Trebuchet MS"/>
                        <a:ea typeface="Trebuchet MS"/>
                        <a:cs typeface="Trebuchet MS"/>
                        <a:sym typeface="Trebuchet MS"/>
                      </a:endParaRPr>
                    </a:p>
                    <a:p>
                      <a:pPr indent="-311150" lvl="0" marL="457200" marR="0" rtl="0" algn="l">
                        <a:lnSpc>
                          <a:spcPct val="100000"/>
                        </a:lnSpc>
                        <a:spcBef>
                          <a:spcPts val="100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Coupled with higher payment rates, fewer families will owe providers tuition beyond the copayment and state payment.</a:t>
                      </a:r>
                      <a:endParaRPr sz="1300" u="none" cap="none" strike="noStrike">
                        <a:latin typeface="Trebuchet MS"/>
                        <a:ea typeface="Trebuchet MS"/>
                        <a:cs typeface="Trebuchet MS"/>
                        <a:sym typeface="Trebuchet MS"/>
                      </a:endParaRPr>
                    </a:p>
                  </a:txBody>
                  <a:tcPr marT="91425" marB="91425" marR="91425" marL="91425">
                    <a:solidFill>
                      <a:schemeClr val="lt1"/>
                    </a:solidFill>
                  </a:tcPr>
                </a:tc>
                <a:tc>
                  <a:txBody>
                    <a:bodyPr/>
                    <a:lstStyle/>
                    <a:p>
                      <a:pPr indent="-311150" lvl="0" marL="457200" marR="0" rtl="0" algn="l">
                        <a:lnSpc>
                          <a:spcPct val="100000"/>
                        </a:lnSpc>
                        <a:spcBef>
                          <a:spcPts val="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More families will have access to stable, quality child care, supporting parental employment and </a:t>
                      </a:r>
                      <a:r>
                        <a:rPr lang="en" sz="1300">
                          <a:latin typeface="Trebuchet MS"/>
                          <a:ea typeface="Trebuchet MS"/>
                          <a:cs typeface="Trebuchet MS"/>
                          <a:sym typeface="Trebuchet MS"/>
                        </a:rPr>
                        <a:t>maximum workforce participation and productivity</a:t>
                      </a:r>
                      <a:r>
                        <a:rPr lang="en" sz="1300" u="none" cap="none" strike="noStrike">
                          <a:latin typeface="Trebuchet MS"/>
                          <a:ea typeface="Trebuchet MS"/>
                          <a:cs typeface="Trebuchet MS"/>
                          <a:sym typeface="Trebuchet MS"/>
                        </a:rPr>
                        <a:t>.</a:t>
                      </a:r>
                      <a:endParaRPr sz="1300" u="none" cap="none" strike="noStrike">
                        <a:latin typeface="Trebuchet MS"/>
                        <a:ea typeface="Trebuchet MS"/>
                        <a:cs typeface="Trebuchet MS"/>
                        <a:sym typeface="Trebuchet MS"/>
                      </a:endParaRPr>
                    </a:p>
                    <a:p>
                      <a:pPr indent="-311150" lvl="0" marL="457200" rtl="0" algn="l">
                        <a:spcBef>
                          <a:spcPts val="1000"/>
                        </a:spcBef>
                        <a:spcAft>
                          <a:spcPts val="0"/>
                        </a:spcAft>
                        <a:buSzPts val="1300"/>
                        <a:buFont typeface="Trebuchet MS"/>
                        <a:buChar char="●"/>
                      </a:pPr>
                      <a:r>
                        <a:rPr lang="en" sz="1300">
                          <a:latin typeface="Trebuchet MS"/>
                          <a:ea typeface="Trebuchet MS"/>
                          <a:cs typeface="Trebuchet MS"/>
                          <a:sym typeface="Trebuchet MS"/>
                        </a:rPr>
                        <a:t>Our public-private system ECCE system will better prepare children for kindergarten, resulting in more children coming to school with the key literacy, math, and social-emotional skills needed to succeed.</a:t>
                      </a:r>
                      <a:endParaRPr sz="1300">
                        <a:latin typeface="Trebuchet MS"/>
                        <a:ea typeface="Trebuchet MS"/>
                        <a:cs typeface="Trebuchet MS"/>
                        <a:sym typeface="Trebuchet MS"/>
                      </a:endParaRPr>
                    </a:p>
                    <a:p>
                      <a:pPr indent="-311150" lvl="0" marL="457200" rtl="0" algn="l">
                        <a:spcBef>
                          <a:spcPts val="1000"/>
                        </a:spcBef>
                        <a:spcAft>
                          <a:spcPts val="0"/>
                        </a:spcAft>
                        <a:buSzPts val="1300"/>
                        <a:buFont typeface="Trebuchet MS"/>
                        <a:buChar char="●"/>
                      </a:pPr>
                      <a:r>
                        <a:rPr lang="en" sz="1300">
                          <a:latin typeface="Trebuchet MS"/>
                          <a:ea typeface="Trebuchet MS"/>
                          <a:cs typeface="Trebuchet MS"/>
                          <a:sym typeface="Trebuchet MS"/>
                        </a:rPr>
                        <a:t>Virginia will establish a national model for a public-private parent choice system.</a:t>
                      </a:r>
                      <a:endParaRPr sz="1300">
                        <a:latin typeface="Trebuchet MS"/>
                        <a:ea typeface="Trebuchet MS"/>
                        <a:cs typeface="Trebuchet MS"/>
                        <a:sym typeface="Trebuchet MS"/>
                      </a:endParaRPr>
                    </a:p>
                  </a:txBody>
                  <a:tcPr marT="91425" marB="91425" marR="91425" marL="91425">
                    <a:solidFill>
                      <a:schemeClr val="lt1"/>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1340093cb7c_0_259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sz="3500"/>
              <a:t>Questions and Discussion</a:t>
            </a:r>
            <a:endParaRPr i="1" sz="3500"/>
          </a:p>
        </p:txBody>
      </p:sp>
      <p:sp>
        <p:nvSpPr>
          <p:cNvPr id="481" name="Google Shape;481;g1340093cb7c_0_2598"/>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i="1"/>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1340093cb7c_0_2846"/>
          <p:cNvSpPr txBox="1"/>
          <p:nvPr>
            <p:ph type="title"/>
          </p:nvPr>
        </p:nvSpPr>
        <p:spPr>
          <a:xfrm>
            <a:off x="623888" y="14347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1000"/>
              </a:spcAft>
              <a:buSzPts val="3800"/>
              <a:buNone/>
            </a:pPr>
            <a:r>
              <a:rPr b="1" lang="en" sz="3500"/>
              <a:t>Proposed Changes to Child Care Subsidy Program Regulations Based on FY 23-24 Biennial Budget</a:t>
            </a:r>
            <a:endParaRPr b="1" sz="35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1340093cb7c_0_2850"/>
          <p:cNvSpPr txBox="1"/>
          <p:nvPr>
            <p:ph type="title"/>
          </p:nvPr>
        </p:nvSpPr>
        <p:spPr>
          <a:xfrm>
            <a:off x="628650" y="2738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Proposing Regulatory Changes through Exempt Action</a:t>
            </a:r>
            <a:endParaRPr sz="3000"/>
          </a:p>
        </p:txBody>
      </p:sp>
      <p:sp>
        <p:nvSpPr>
          <p:cNvPr id="492" name="Google Shape;492;g1340093cb7c_0_285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VDOE can pursue regulatory changes through </a:t>
            </a:r>
            <a:r>
              <a:rPr b="1" i="1" lang="en" sz="1800"/>
              <a:t>exempt action</a:t>
            </a:r>
            <a:r>
              <a:rPr b="1" lang="en" sz="1800"/>
              <a:t> under two conditions:</a:t>
            </a:r>
            <a:endParaRPr b="1" sz="1800"/>
          </a:p>
          <a:p>
            <a:pPr indent="-342900" lvl="0" marL="457200" rtl="0" algn="l">
              <a:lnSpc>
                <a:spcPct val="100000"/>
              </a:lnSpc>
              <a:spcBef>
                <a:spcPts val="1000"/>
              </a:spcBef>
              <a:spcAft>
                <a:spcPts val="0"/>
              </a:spcAft>
              <a:buSzPts val="1800"/>
              <a:buFont typeface="Trebuchet MS"/>
              <a:buAutoNum type="arabicPeriod"/>
            </a:pPr>
            <a:r>
              <a:rPr lang="en" sz="1800"/>
              <a:t>When directed by state law (including the biennial budget)</a:t>
            </a:r>
            <a:endParaRPr sz="1800"/>
          </a:p>
          <a:p>
            <a:pPr indent="-342900" lvl="0" marL="457200" rtl="0" algn="l">
              <a:lnSpc>
                <a:spcPct val="100000"/>
              </a:lnSpc>
              <a:spcBef>
                <a:spcPts val="1000"/>
              </a:spcBef>
              <a:spcAft>
                <a:spcPts val="0"/>
              </a:spcAft>
              <a:buSzPts val="1800"/>
              <a:buFont typeface="Trebuchet MS"/>
              <a:buAutoNum type="arabicPeriod"/>
            </a:pPr>
            <a:r>
              <a:rPr lang="en" sz="1800"/>
              <a:t>When it does not exercise discretion in the proposed changes</a:t>
            </a:r>
            <a:endParaRPr sz="1800"/>
          </a:p>
          <a:p>
            <a:pPr indent="-342900" lvl="0" marL="457200" rtl="0" algn="l">
              <a:lnSpc>
                <a:spcPct val="100000"/>
              </a:lnSpc>
              <a:spcBef>
                <a:spcPts val="1000"/>
              </a:spcBef>
              <a:spcAft>
                <a:spcPts val="0"/>
              </a:spcAft>
              <a:buSzPts val="1800"/>
              <a:buChar char="•"/>
            </a:pPr>
            <a:r>
              <a:rPr lang="en" sz="1800"/>
              <a:t>The budget directives related to the Child Care Subsidy Program reflect a significant departure from current regulation. </a:t>
            </a:r>
            <a:endParaRPr sz="1800"/>
          </a:p>
          <a:p>
            <a:pPr indent="-342900" lvl="0" marL="457200" rtl="0" algn="l">
              <a:lnSpc>
                <a:spcPct val="100000"/>
              </a:lnSpc>
              <a:spcBef>
                <a:spcPts val="1000"/>
              </a:spcBef>
              <a:spcAft>
                <a:spcPts val="1000"/>
              </a:spcAft>
              <a:buSzPts val="1800"/>
              <a:buChar char="•"/>
            </a:pPr>
            <a:r>
              <a:rPr lang="en" sz="1800"/>
              <a:t>VDOE proposes a set of very discreet revisions to 8VAC20-790 to make the regulations consistent with these directives.</a:t>
            </a:r>
            <a:endParaRPr sz="18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96" name="Shape 496"/>
        <p:cNvGrpSpPr/>
        <p:nvPr/>
      </p:nvGrpSpPr>
      <p:grpSpPr>
        <a:xfrm>
          <a:off x="0" y="0"/>
          <a:ext cx="0" cy="0"/>
          <a:chOff x="0" y="0"/>
          <a:chExt cx="0" cy="0"/>
        </a:xfrm>
      </p:grpSpPr>
      <p:sp>
        <p:nvSpPr>
          <p:cNvPr id="497" name="Google Shape;497;g1340093cb7c_0_2855"/>
          <p:cNvSpPr txBox="1"/>
          <p:nvPr>
            <p:ph type="title"/>
          </p:nvPr>
        </p:nvSpPr>
        <p:spPr>
          <a:xfrm>
            <a:off x="628650" y="1976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Required</a:t>
            </a:r>
            <a:r>
              <a:rPr lang="en" sz="3000"/>
              <a:t> Changes to Child Care Subsidy </a:t>
            </a:r>
            <a:endParaRPr sz="3000"/>
          </a:p>
        </p:txBody>
      </p:sp>
      <p:sp>
        <p:nvSpPr>
          <p:cNvPr id="498" name="Google Shape;498;g1340093cb7c_0_2855"/>
          <p:cNvSpPr txBox="1"/>
          <p:nvPr/>
        </p:nvSpPr>
        <p:spPr>
          <a:xfrm>
            <a:off x="628650" y="1115950"/>
            <a:ext cx="8137200" cy="383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Trebuchet MS"/>
                <a:ea typeface="Trebuchet MS"/>
                <a:cs typeface="Trebuchet MS"/>
                <a:sym typeface="Trebuchet MS"/>
              </a:rPr>
              <a:t>New state budget language directs VDOE to increase access and ensure choice across the public-private system by taking the following actions after July 1:</a:t>
            </a:r>
            <a:endParaRPr b="1" sz="1700">
              <a:latin typeface="Trebuchet MS"/>
              <a:ea typeface="Trebuchet MS"/>
              <a:cs typeface="Trebuchet MS"/>
              <a:sym typeface="Trebuchet MS"/>
            </a:endParaRPr>
          </a:p>
          <a:p>
            <a:pPr indent="-323850" lvl="0" marL="457200" rtl="0" algn="l">
              <a:spcBef>
                <a:spcPts val="1000"/>
              </a:spcBef>
              <a:spcAft>
                <a:spcPts val="0"/>
              </a:spcAft>
              <a:buSzPts val="1500"/>
              <a:buFont typeface="Trebuchet MS"/>
              <a:buChar char="●"/>
            </a:pPr>
            <a:r>
              <a:rPr lang="en" sz="1500">
                <a:solidFill>
                  <a:schemeClr val="dk1"/>
                </a:solidFill>
                <a:latin typeface="Trebuchet MS"/>
                <a:ea typeface="Trebuchet MS"/>
                <a:cs typeface="Trebuchet MS"/>
                <a:sym typeface="Trebuchet MS"/>
              </a:rPr>
              <a:t>Estimating the actual cost of providing high quality care and education services in community-based settings and adjusting rates accordingly</a:t>
            </a:r>
            <a:endParaRPr sz="1500">
              <a:solidFill>
                <a:schemeClr val="dk1"/>
              </a:solidFill>
              <a:latin typeface="Trebuchet MS"/>
              <a:ea typeface="Trebuchet MS"/>
              <a:cs typeface="Trebuchet MS"/>
              <a:sym typeface="Trebuchet MS"/>
            </a:endParaRPr>
          </a:p>
          <a:p>
            <a:pPr indent="-323850" lvl="0" marL="457200" rtl="0" algn="l">
              <a:spcBef>
                <a:spcPts val="600"/>
              </a:spcBef>
              <a:spcAft>
                <a:spcPts val="0"/>
              </a:spcAft>
              <a:buSzPts val="1500"/>
              <a:buFont typeface="Trebuchet MS"/>
              <a:buChar char="●"/>
            </a:pPr>
            <a:r>
              <a:rPr lang="en" sz="1500">
                <a:solidFill>
                  <a:schemeClr val="dk1"/>
                </a:solidFill>
                <a:latin typeface="Trebuchet MS"/>
                <a:ea typeface="Trebuchet MS"/>
                <a:cs typeface="Trebuchet MS"/>
                <a:sym typeface="Trebuchet MS"/>
              </a:rPr>
              <a:t>Paying based on enrollment, setting rates based on cost benchmarks</a:t>
            </a:r>
            <a:endParaRPr sz="1500">
              <a:solidFill>
                <a:schemeClr val="dk1"/>
              </a:solidFill>
              <a:latin typeface="Trebuchet MS"/>
              <a:ea typeface="Trebuchet MS"/>
              <a:cs typeface="Trebuchet MS"/>
              <a:sym typeface="Trebuchet MS"/>
            </a:endParaRPr>
          </a:p>
          <a:p>
            <a:pPr indent="-323850" lvl="0" marL="457200" rtl="0" algn="l">
              <a:spcBef>
                <a:spcPts val="600"/>
              </a:spcBef>
              <a:spcAft>
                <a:spcPts val="0"/>
              </a:spcAft>
              <a:buSzPts val="1500"/>
              <a:buFont typeface="Trebuchet MS"/>
              <a:buChar char="●"/>
            </a:pPr>
            <a:r>
              <a:rPr lang="en" sz="1500">
                <a:solidFill>
                  <a:schemeClr val="dk1"/>
                </a:solidFill>
                <a:latin typeface="Trebuchet MS"/>
                <a:ea typeface="Trebuchet MS"/>
                <a:cs typeface="Trebuchet MS"/>
                <a:sym typeface="Trebuchet MS"/>
              </a:rPr>
              <a:t>Eliminating or reducing copayments for private child care options that aligns with public options </a:t>
            </a:r>
            <a:endParaRPr sz="1500">
              <a:solidFill>
                <a:schemeClr val="dk1"/>
              </a:solidFill>
              <a:latin typeface="Trebuchet MS"/>
              <a:ea typeface="Trebuchet MS"/>
              <a:cs typeface="Trebuchet MS"/>
              <a:sym typeface="Trebuchet MS"/>
            </a:endParaRPr>
          </a:p>
          <a:p>
            <a:pPr indent="-323850" lvl="0" marL="457200" rtl="0" algn="l">
              <a:spcBef>
                <a:spcPts val="600"/>
              </a:spcBef>
              <a:spcAft>
                <a:spcPts val="0"/>
              </a:spcAft>
              <a:buSzPts val="1500"/>
              <a:buFont typeface="Trebuchet MS"/>
              <a:buChar char="●"/>
            </a:pPr>
            <a:r>
              <a:rPr lang="en" sz="1500">
                <a:solidFill>
                  <a:schemeClr val="dk1"/>
                </a:solidFill>
                <a:latin typeface="Trebuchet MS"/>
                <a:ea typeface="Trebuchet MS"/>
                <a:cs typeface="Trebuchet MS"/>
                <a:sym typeface="Trebuchet MS"/>
              </a:rPr>
              <a:t>Removing the existing 72 month limit on the duration of time that families may participate </a:t>
            </a:r>
            <a:endParaRPr sz="1500">
              <a:solidFill>
                <a:schemeClr val="dk1"/>
              </a:solidFill>
              <a:latin typeface="Trebuchet MS"/>
              <a:ea typeface="Trebuchet MS"/>
              <a:cs typeface="Trebuchet MS"/>
              <a:sym typeface="Trebuchet MS"/>
            </a:endParaRPr>
          </a:p>
          <a:p>
            <a:pPr indent="-323850" lvl="0" marL="457200" rtl="0" algn="l">
              <a:spcBef>
                <a:spcPts val="600"/>
              </a:spcBef>
              <a:spcAft>
                <a:spcPts val="0"/>
              </a:spcAft>
              <a:buSzPts val="1500"/>
              <a:buFont typeface="Trebuchet MS"/>
              <a:buChar char="●"/>
            </a:pPr>
            <a:r>
              <a:rPr lang="en" sz="1500">
                <a:solidFill>
                  <a:schemeClr val="dk1"/>
                </a:solidFill>
                <a:latin typeface="Trebuchet MS"/>
                <a:ea typeface="Trebuchet MS"/>
                <a:cs typeface="Trebuchet MS"/>
                <a:sym typeface="Trebuchet MS"/>
              </a:rPr>
              <a:t>Setting 85% of State Median Income as income threshold for families with young children</a:t>
            </a:r>
            <a:endParaRPr sz="1500">
              <a:solidFill>
                <a:schemeClr val="dk1"/>
              </a:solidFill>
              <a:latin typeface="Trebuchet MS"/>
              <a:ea typeface="Trebuchet MS"/>
              <a:cs typeface="Trebuchet MS"/>
              <a:sym typeface="Trebuchet MS"/>
            </a:endParaRPr>
          </a:p>
          <a:p>
            <a:pPr indent="-323850" lvl="0" marL="457200" rtl="0" algn="l">
              <a:spcBef>
                <a:spcPts val="600"/>
              </a:spcBef>
              <a:spcAft>
                <a:spcPts val="0"/>
              </a:spcAft>
              <a:buSzPts val="1500"/>
              <a:buFont typeface="Trebuchet MS"/>
              <a:buChar char="●"/>
            </a:pPr>
            <a:r>
              <a:rPr lang="en" sz="1500">
                <a:solidFill>
                  <a:schemeClr val="dk1"/>
                </a:solidFill>
                <a:latin typeface="Trebuchet MS"/>
                <a:ea typeface="Trebuchet MS"/>
                <a:cs typeface="Trebuchet MS"/>
                <a:sym typeface="Trebuchet MS"/>
              </a:rPr>
              <a:t>Encouraging parents to pursue work</a:t>
            </a:r>
            <a:endParaRPr sz="1500">
              <a:solidFill>
                <a:schemeClr val="dk1"/>
              </a:solidFill>
              <a:latin typeface="Trebuchet MS"/>
              <a:ea typeface="Trebuchet MS"/>
              <a:cs typeface="Trebuchet MS"/>
              <a:sym typeface="Trebuchet MS"/>
            </a:endParaRPr>
          </a:p>
          <a:p>
            <a:pPr indent="-323850" lvl="0" marL="457200" rtl="0" algn="l">
              <a:spcBef>
                <a:spcPts val="600"/>
              </a:spcBef>
              <a:spcAft>
                <a:spcPts val="600"/>
              </a:spcAft>
              <a:buSzPts val="1500"/>
              <a:buFont typeface="Trebuchet MS"/>
              <a:buChar char="●"/>
            </a:pPr>
            <a:r>
              <a:rPr lang="en" sz="1500">
                <a:solidFill>
                  <a:schemeClr val="dk1"/>
                </a:solidFill>
                <a:latin typeface="Trebuchet MS"/>
                <a:ea typeface="Trebuchet MS"/>
                <a:cs typeface="Trebuchet MS"/>
                <a:sym typeface="Trebuchet MS"/>
              </a:rPr>
              <a:t>Eliminating the waitlist for child care subsidy </a:t>
            </a:r>
            <a:endParaRPr sz="1500">
              <a:latin typeface="Trebuchet MS"/>
              <a:ea typeface="Trebuchet MS"/>
              <a:cs typeface="Trebuchet MS"/>
              <a:sym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1340093cb7c_0_2860"/>
          <p:cNvSpPr txBox="1"/>
          <p:nvPr>
            <p:ph type="title"/>
          </p:nvPr>
        </p:nvSpPr>
        <p:spPr>
          <a:xfrm>
            <a:off x="311700" y="2164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Summary of Proposed Changes (1 of 3</a:t>
            </a:r>
            <a:r>
              <a:rPr lang="en">
                <a:extLst>
                  <a:ext uri="http://customooxmlschemas.google.com/">
                    <go:slidesCustomData xmlns:go="http://customooxmlschemas.google.com/" textRoundtripDataId="24"/>
                  </a:ext>
                </a:extLst>
              </a:rPr>
              <a:t>)</a:t>
            </a:r>
            <a:endParaRPr/>
          </a:p>
        </p:txBody>
      </p:sp>
      <p:sp>
        <p:nvSpPr>
          <p:cNvPr id="504" name="Google Shape;504;g1340093cb7c_0_2860"/>
          <p:cNvSpPr txBox="1"/>
          <p:nvPr>
            <p:ph idx="1" type="body"/>
          </p:nvPr>
        </p:nvSpPr>
        <p:spPr>
          <a:xfrm>
            <a:off x="311700" y="9238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800"/>
              <a:t>VDOE proposes the following changes to 8VAC20-790:</a:t>
            </a:r>
            <a:endParaRPr b="1" sz="1800"/>
          </a:p>
        </p:txBody>
      </p:sp>
      <p:graphicFrame>
        <p:nvGraphicFramePr>
          <p:cNvPr id="505" name="Google Shape;505;g1340093cb7c_0_2860"/>
          <p:cNvGraphicFramePr/>
          <p:nvPr/>
        </p:nvGraphicFramePr>
        <p:xfrm>
          <a:off x="269800" y="1314450"/>
          <a:ext cx="3000000" cy="3000000"/>
        </p:xfrm>
        <a:graphic>
          <a:graphicData uri="http://schemas.openxmlformats.org/drawingml/2006/table">
            <a:tbl>
              <a:tblPr>
                <a:noFill/>
                <a:tableStyleId>{3F8AE0F5-03B9-48D0-8CF7-6855371CBE21}</a:tableStyleId>
              </a:tblPr>
              <a:tblGrid>
                <a:gridCol w="4281250"/>
                <a:gridCol w="4281250"/>
              </a:tblGrid>
              <a:tr h="396200">
                <a:tc>
                  <a:txBody>
                    <a:bodyPr/>
                    <a:lstStyle/>
                    <a:p>
                      <a:pPr indent="0" lvl="0" marL="0" rtl="0" algn="l">
                        <a:spcBef>
                          <a:spcPts val="0"/>
                        </a:spcBef>
                        <a:spcAft>
                          <a:spcPts val="0"/>
                        </a:spcAft>
                        <a:buNone/>
                      </a:pPr>
                      <a:r>
                        <a:rPr b="1" lang="en" sz="1000">
                          <a:latin typeface="Trebuchet MS"/>
                          <a:ea typeface="Trebuchet MS"/>
                          <a:cs typeface="Trebuchet MS"/>
                          <a:sym typeface="Trebuchet MS"/>
                        </a:rPr>
                        <a:t>Item 129</a:t>
                      </a:r>
                      <a:endParaRPr b="1" sz="1000">
                        <a:latin typeface="Trebuchet MS"/>
                        <a:ea typeface="Trebuchet MS"/>
                        <a:cs typeface="Trebuchet MS"/>
                        <a:sym typeface="Trebuchet M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Trebuchet MS"/>
                          <a:ea typeface="Trebuchet MS"/>
                          <a:cs typeface="Trebuchet MS"/>
                          <a:sym typeface="Trebuchet MS"/>
                        </a:rPr>
                        <a:t>Corresponding regulatory change</a:t>
                      </a:r>
                      <a:endParaRPr b="1" sz="1000">
                        <a:latin typeface="Trebuchet MS"/>
                        <a:ea typeface="Trebuchet MS"/>
                        <a:cs typeface="Trebuchet MS"/>
                        <a:sym typeface="Trebuchet M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P. Notwithstanding 8VAC-20-790, the Department of Education shall not set a limit on the duration of time that families may participate in the Child Care Subsidy Program, subject to available funds.</a:t>
                      </a:r>
                      <a:endParaRPr b="1" sz="1000">
                        <a:solidFill>
                          <a:srgbClr val="444444"/>
                        </a:solidFill>
                        <a:latin typeface="Trebuchet MS"/>
                        <a:ea typeface="Trebuchet MS"/>
                        <a:cs typeface="Trebuchet MS"/>
                        <a:sym typeface="Trebuchet MS"/>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8VAC20-790-40. P. Adequate documentation supporting the reasons for termination must be filed in the case record. </a:t>
                      </a:r>
                      <a:r>
                        <a:rPr lang="en" sz="1000" strike="sngStrike">
                          <a:solidFill>
                            <a:srgbClr val="444444"/>
                          </a:solidFill>
                          <a:latin typeface="Trebuchet MS"/>
                          <a:ea typeface="Trebuchet MS"/>
                          <a:cs typeface="Trebuchet MS"/>
                          <a:sym typeface="Trebuchet MS"/>
                        </a:rPr>
                        <a:t>Eligibility in the Fee Program is limited to a total of 72 months per family. Receipt of assistance in any other program category does not count toward the 72-month limitation.</a:t>
                      </a:r>
                      <a:endParaRPr b="1" sz="1000" strike="sngStrike">
                        <a:solidFill>
                          <a:srgbClr val="444444"/>
                        </a:solidFill>
                        <a:latin typeface="Trebuchet MS"/>
                        <a:ea typeface="Trebuchet MS"/>
                        <a:cs typeface="Trebuchet MS"/>
                        <a:sym typeface="Trebuchet MS"/>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Q. Notwithstanding 8VAC-20-790, the Department of Education shall increase participation in the Child Care Subsidy Program among families and providers using non-general funds by: 1) making child care assistance available to parents or guardians who are searching for work;</a:t>
                      </a:r>
                      <a:endParaRPr b="1" sz="1000">
                        <a:solidFill>
                          <a:srgbClr val="444444"/>
                        </a:solidFill>
                        <a:latin typeface="Trebuchet MS"/>
                        <a:ea typeface="Trebuchet MS"/>
                        <a:cs typeface="Trebuchet MS"/>
                        <a:sym typeface="Trebuchet MS"/>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8VAC20-790-20. A.9. Resides with a family in which there is a need for child care services, arising from one of the following situations:</a:t>
                      </a:r>
                      <a:endParaRPr sz="1000">
                        <a:solidFill>
                          <a:srgbClr val="444444"/>
                        </a:solidFill>
                        <a:latin typeface="Trebuchet MS"/>
                        <a:ea typeface="Trebuchet MS"/>
                        <a:cs typeface="Trebuchet MS"/>
                        <a:sym typeface="Trebuchet MS"/>
                      </a:endParaRPr>
                    </a:p>
                    <a:p>
                      <a:pPr indent="0" lvl="0" marL="171450" rtl="0" algn="l">
                        <a:spcBef>
                          <a:spcPts val="0"/>
                        </a:spcBef>
                        <a:spcAft>
                          <a:spcPts val="0"/>
                        </a:spcAft>
                        <a:buNone/>
                      </a:pPr>
                      <a:r>
                        <a:rPr lang="en" sz="1000">
                          <a:solidFill>
                            <a:srgbClr val="444444"/>
                          </a:solidFill>
                          <a:latin typeface="Trebuchet MS"/>
                          <a:ea typeface="Trebuchet MS"/>
                          <a:cs typeface="Trebuchet MS"/>
                          <a:sym typeface="Trebuchet MS"/>
                        </a:rPr>
                        <a:t>a. In a two-parent household, there must be a documented reason why one of the parents cannot provide the needed child care.</a:t>
                      </a:r>
                      <a:endParaRPr sz="1000">
                        <a:solidFill>
                          <a:srgbClr val="444444"/>
                        </a:solidFill>
                        <a:latin typeface="Trebuchet MS"/>
                        <a:ea typeface="Trebuchet MS"/>
                        <a:cs typeface="Trebuchet MS"/>
                        <a:sym typeface="Trebuchet MS"/>
                      </a:endParaRPr>
                    </a:p>
                    <a:p>
                      <a:pPr indent="0" lvl="0" marL="171450" rtl="0" algn="l">
                        <a:spcBef>
                          <a:spcPts val="0"/>
                        </a:spcBef>
                        <a:spcAft>
                          <a:spcPts val="0"/>
                        </a:spcAft>
                        <a:buNone/>
                      </a:pPr>
                      <a:r>
                        <a:rPr lang="en" sz="1000">
                          <a:solidFill>
                            <a:srgbClr val="444444"/>
                          </a:solidFill>
                          <a:latin typeface="Trebuchet MS"/>
                          <a:ea typeface="Trebuchet MS"/>
                          <a:cs typeface="Trebuchet MS"/>
                          <a:sym typeface="Trebuchet MS"/>
                        </a:rPr>
                        <a:t>b. Parents who need child care to support the following approved activities:</a:t>
                      </a:r>
                      <a:endParaRPr sz="1000">
                        <a:solidFill>
                          <a:srgbClr val="444444"/>
                        </a:solidFill>
                        <a:latin typeface="Trebuchet MS"/>
                        <a:ea typeface="Trebuchet MS"/>
                        <a:cs typeface="Trebuchet MS"/>
                        <a:sym typeface="Trebuchet MS"/>
                      </a:endParaRPr>
                    </a:p>
                    <a:p>
                      <a:pPr indent="0" lvl="0" marL="457200" rtl="0" algn="l">
                        <a:spcBef>
                          <a:spcPts val="0"/>
                        </a:spcBef>
                        <a:spcAft>
                          <a:spcPts val="0"/>
                        </a:spcAft>
                        <a:buNone/>
                      </a:pPr>
                      <a:r>
                        <a:rPr lang="en" sz="1000">
                          <a:solidFill>
                            <a:srgbClr val="444444"/>
                          </a:solidFill>
                          <a:latin typeface="Trebuchet MS"/>
                          <a:ea typeface="Trebuchet MS"/>
                          <a:cs typeface="Trebuchet MS"/>
                          <a:sym typeface="Trebuchet MS"/>
                        </a:rPr>
                        <a:t>(1) Employment </a:t>
                      </a:r>
                      <a:r>
                        <a:rPr lang="en" sz="1000" u="sng">
                          <a:solidFill>
                            <a:srgbClr val="444444"/>
                          </a:solidFill>
                          <a:latin typeface="Trebuchet MS"/>
                          <a:ea typeface="Trebuchet MS"/>
                          <a:cs typeface="Trebuchet MS"/>
                          <a:sym typeface="Trebuchet MS"/>
                        </a:rPr>
                        <a:t>or employment search</a:t>
                      </a:r>
                      <a:r>
                        <a:rPr lang="en" sz="1000">
                          <a:solidFill>
                            <a:srgbClr val="444444"/>
                          </a:solidFill>
                          <a:latin typeface="Trebuchet MS"/>
                          <a:ea typeface="Trebuchet MS"/>
                          <a:cs typeface="Trebuchet MS"/>
                          <a:sym typeface="Trebuchet MS"/>
                        </a:rPr>
                        <a:t>;</a:t>
                      </a:r>
                      <a:endParaRPr sz="1000">
                        <a:solidFill>
                          <a:srgbClr val="444444"/>
                        </a:solidFill>
                        <a:latin typeface="Trebuchet MS"/>
                        <a:ea typeface="Trebuchet MS"/>
                        <a:cs typeface="Trebuchet MS"/>
                        <a:sym typeface="Trebuchet MS"/>
                      </a:endParaRPr>
                    </a:p>
                    <a:p>
                      <a:pPr indent="0" lvl="0" marL="457200" rtl="0" algn="l">
                        <a:spcBef>
                          <a:spcPts val="0"/>
                        </a:spcBef>
                        <a:spcAft>
                          <a:spcPts val="0"/>
                        </a:spcAft>
                        <a:buNone/>
                      </a:pPr>
                      <a:r>
                        <a:rPr lang="en" sz="1000">
                          <a:solidFill>
                            <a:srgbClr val="444444"/>
                          </a:solidFill>
                          <a:latin typeface="Trebuchet MS"/>
                          <a:ea typeface="Trebuchet MS"/>
                          <a:cs typeface="Trebuchet MS"/>
                          <a:sym typeface="Trebuchet MS"/>
                        </a:rPr>
                        <a:t>(2) Education or training leading to employment;</a:t>
                      </a:r>
                      <a:endParaRPr sz="1000">
                        <a:solidFill>
                          <a:srgbClr val="444444"/>
                        </a:solidFill>
                        <a:latin typeface="Trebuchet MS"/>
                        <a:ea typeface="Trebuchet MS"/>
                        <a:cs typeface="Trebuchet MS"/>
                        <a:sym typeface="Trebuchet MS"/>
                      </a:endParaRPr>
                    </a:p>
                    <a:p>
                      <a:pPr indent="0" lvl="0" marL="457200" rtl="0" algn="l">
                        <a:spcBef>
                          <a:spcPts val="0"/>
                        </a:spcBef>
                        <a:spcAft>
                          <a:spcPts val="0"/>
                        </a:spcAft>
                        <a:buNone/>
                      </a:pPr>
                      <a:r>
                        <a:rPr lang="en" sz="1000">
                          <a:solidFill>
                            <a:srgbClr val="444444"/>
                          </a:solidFill>
                          <a:latin typeface="Trebuchet MS"/>
                          <a:ea typeface="Trebuchet MS"/>
                          <a:cs typeface="Trebuchet MS"/>
                          <a:sym typeface="Trebuchet MS"/>
                        </a:rPr>
                        <a:t>(3) Child protective services; or</a:t>
                      </a:r>
                      <a:endParaRPr sz="1000">
                        <a:solidFill>
                          <a:srgbClr val="444444"/>
                        </a:solidFill>
                        <a:latin typeface="Trebuchet MS"/>
                        <a:ea typeface="Trebuchet MS"/>
                        <a:cs typeface="Trebuchet MS"/>
                        <a:sym typeface="Trebuchet MS"/>
                      </a:endParaRPr>
                    </a:p>
                    <a:p>
                      <a:pPr indent="0" lvl="0" marL="457200" rtl="0" algn="l">
                        <a:spcBef>
                          <a:spcPts val="0"/>
                        </a:spcBef>
                        <a:spcAft>
                          <a:spcPts val="0"/>
                        </a:spcAft>
                        <a:buNone/>
                      </a:pPr>
                      <a:r>
                        <a:rPr lang="en" sz="1000">
                          <a:solidFill>
                            <a:srgbClr val="444444"/>
                          </a:solidFill>
                          <a:latin typeface="Trebuchet MS"/>
                          <a:ea typeface="Trebuchet MS"/>
                          <a:cs typeface="Trebuchet MS"/>
                          <a:sym typeface="Trebuchet MS"/>
                        </a:rPr>
                        <a:t>(4) Assigned VIEW or SNAPET activity.</a:t>
                      </a:r>
                      <a:endParaRPr sz="1000">
                        <a:solidFill>
                          <a:srgbClr val="444444"/>
                        </a:solidFill>
                        <a:latin typeface="Trebuchet MS"/>
                        <a:ea typeface="Trebuchet MS"/>
                        <a:cs typeface="Trebuchet MS"/>
                        <a:sym typeface="Trebuchet MS"/>
                      </a:endParaRPr>
                    </a:p>
                    <a:p>
                      <a:pPr indent="0" lvl="0" marL="0" rtl="0" algn="l">
                        <a:spcBef>
                          <a:spcPts val="0"/>
                        </a:spcBef>
                        <a:spcAft>
                          <a:spcPts val="0"/>
                        </a:spcAft>
                        <a:buNone/>
                      </a:pPr>
                      <a:r>
                        <a:t/>
                      </a:r>
                      <a:endParaRPr b="1" sz="1000">
                        <a:solidFill>
                          <a:srgbClr val="444444"/>
                        </a:solidFill>
                        <a:latin typeface="Trebuchet MS"/>
                        <a:ea typeface="Trebuchet MS"/>
                        <a:cs typeface="Trebuchet MS"/>
                        <a:sym typeface="Trebuchet MS"/>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506" name="Google Shape;506;g1340093cb7c_0_2860"/>
          <p:cNvSpPr txBox="1"/>
          <p:nvPr/>
        </p:nvSpPr>
        <p:spPr>
          <a:xfrm>
            <a:off x="360825" y="4456650"/>
            <a:ext cx="812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latin typeface="Trebuchet MS"/>
                <a:ea typeface="Trebuchet MS"/>
                <a:cs typeface="Trebuchet MS"/>
                <a:sym typeface="Trebuchet MS"/>
              </a:rPr>
              <a:t>Note: Item Q. 2) does not require regulatory revisions and can be addressed through Child Care Subsidy Program guidance manual changes alone.</a:t>
            </a:r>
            <a:endParaRPr i="1" sz="80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007d2e1088_0_256"/>
          <p:cNvSpPr txBox="1"/>
          <p:nvPr>
            <p:ph type="title"/>
          </p:nvPr>
        </p:nvSpPr>
        <p:spPr>
          <a:xfrm>
            <a:off x="623888" y="14347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1000"/>
              </a:spcAft>
              <a:buSzPts val="3800"/>
              <a:buNone/>
            </a:pPr>
            <a:r>
              <a:rPr b="1" lang="en" sz="3500"/>
              <a:t>Update on FY22 General Assembly Session</a:t>
            </a:r>
            <a:endParaRPr b="1" sz="35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1340093cb7c_0_2867"/>
          <p:cNvSpPr txBox="1"/>
          <p:nvPr>
            <p:ph type="title"/>
          </p:nvPr>
        </p:nvSpPr>
        <p:spPr>
          <a:xfrm>
            <a:off x="311700" y="2164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Summary of Proposed Changes (2 of 3)</a:t>
            </a:r>
            <a:endParaRPr/>
          </a:p>
        </p:txBody>
      </p:sp>
      <p:sp>
        <p:nvSpPr>
          <p:cNvPr id="512" name="Google Shape;512;g1340093cb7c_0_2867"/>
          <p:cNvSpPr txBox="1"/>
          <p:nvPr>
            <p:ph idx="1" type="body"/>
          </p:nvPr>
        </p:nvSpPr>
        <p:spPr>
          <a:xfrm>
            <a:off x="311700" y="8476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900"/>
              <a:t>VDOE proposes the following changes to 8VAC20-790:</a:t>
            </a:r>
            <a:endParaRPr b="1" sz="1900"/>
          </a:p>
        </p:txBody>
      </p:sp>
      <p:graphicFrame>
        <p:nvGraphicFramePr>
          <p:cNvPr id="513" name="Google Shape;513;g1340093cb7c_0_2867"/>
          <p:cNvGraphicFramePr/>
          <p:nvPr/>
        </p:nvGraphicFramePr>
        <p:xfrm>
          <a:off x="269800" y="1238250"/>
          <a:ext cx="3000000" cy="3000000"/>
        </p:xfrm>
        <a:graphic>
          <a:graphicData uri="http://schemas.openxmlformats.org/drawingml/2006/table">
            <a:tbl>
              <a:tblPr>
                <a:noFill/>
                <a:tableStyleId>{3F8AE0F5-03B9-48D0-8CF7-6855371CBE21}</a:tableStyleId>
              </a:tblPr>
              <a:tblGrid>
                <a:gridCol w="4352000"/>
                <a:gridCol w="4352000"/>
              </a:tblGrid>
              <a:tr h="386425">
                <a:tc>
                  <a:txBody>
                    <a:bodyPr/>
                    <a:lstStyle/>
                    <a:p>
                      <a:pPr indent="0" lvl="0" marL="0" rtl="0" algn="l">
                        <a:spcBef>
                          <a:spcPts val="0"/>
                        </a:spcBef>
                        <a:spcAft>
                          <a:spcPts val="0"/>
                        </a:spcAft>
                        <a:buNone/>
                      </a:pPr>
                      <a:r>
                        <a:rPr b="1" lang="en" sz="1000">
                          <a:latin typeface="Trebuchet MS"/>
                          <a:ea typeface="Trebuchet MS"/>
                          <a:cs typeface="Trebuchet MS"/>
                          <a:sym typeface="Trebuchet MS"/>
                        </a:rPr>
                        <a:t>Item 129</a:t>
                      </a:r>
                      <a:endParaRPr b="1" sz="1000">
                        <a:latin typeface="Trebuchet MS"/>
                        <a:ea typeface="Trebuchet MS"/>
                        <a:cs typeface="Trebuchet MS"/>
                        <a:sym typeface="Trebuchet M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Trebuchet MS"/>
                          <a:ea typeface="Trebuchet MS"/>
                          <a:cs typeface="Trebuchet MS"/>
                          <a:sym typeface="Trebuchet MS"/>
                        </a:rPr>
                        <a:t>Corresponding regulatory change</a:t>
                      </a:r>
                      <a:endParaRPr b="1" sz="1000">
                        <a:latin typeface="Trebuchet MS"/>
                        <a:ea typeface="Trebuchet MS"/>
                        <a:cs typeface="Trebuchet MS"/>
                        <a:sym typeface="Trebuchet M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394050">
                <a:tc>
                  <a:txBody>
                    <a:bodyPr/>
                    <a:lstStyle/>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Q. Notwithstanding 8VAC-20-790, the Department of Education shall increase participation in the Child Care Subsidy Program among families and providers using non-general funds by: … 3) issuing payments to Child Care Subsidy Program vendors for authorized enrollment, subject to the attendance threshold established by the Department of Education; 4) issuing payments to providers for up to 15 days of planned closure for all vendors in the Child Care Subsidy Program for holidays, vacations, and professional development or planning time; 5) issuing payments to family day homes in the Child Care Subsidy program for up to three sick days to care for themselves or a family member; …7) ensuring that Child Care Subsidy Program vendor payment rates for infants and toddlers fully reflect the cost of care;</a:t>
                      </a:r>
                      <a:endParaRPr b="1" sz="1000">
                        <a:solidFill>
                          <a:srgbClr val="444444"/>
                        </a:solidFill>
                        <a:latin typeface="Trebuchet MS"/>
                        <a:ea typeface="Trebuchet MS"/>
                        <a:cs typeface="Trebuchet MS"/>
                        <a:sym typeface="Trebuchet MS"/>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8VAC20-790-80. A. Maximum reimbursable rates.</a:t>
                      </a:r>
                      <a:endParaRPr sz="1000">
                        <a:solidFill>
                          <a:srgbClr val="444444"/>
                        </a:solidFill>
                        <a:latin typeface="Trebuchet MS"/>
                        <a:ea typeface="Trebuchet MS"/>
                        <a:cs typeface="Trebuchet MS"/>
                        <a:sym typeface="Trebuchet MS"/>
                      </a:endParaRPr>
                    </a:p>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D. </a:t>
                      </a:r>
                      <a:r>
                        <a:rPr lang="en" sz="1000" strike="sngStrike">
                          <a:solidFill>
                            <a:srgbClr val="444444"/>
                          </a:solidFill>
                          <a:latin typeface="Trebuchet MS"/>
                          <a:ea typeface="Trebuchet MS"/>
                          <a:cs typeface="Trebuchet MS"/>
                          <a:sym typeface="Trebuchet MS"/>
                        </a:rPr>
                        <a:t>Level two providers</a:t>
                      </a:r>
                      <a:r>
                        <a:rPr lang="en" sz="1000">
                          <a:solidFill>
                            <a:srgbClr val="444444"/>
                          </a:solidFill>
                          <a:latin typeface="Trebuchet MS"/>
                          <a:ea typeface="Trebuchet MS"/>
                          <a:cs typeface="Trebuchet MS"/>
                          <a:sym typeface="Trebuchet MS"/>
                        </a:rPr>
                        <a:t> </a:t>
                      </a:r>
                      <a:r>
                        <a:rPr lang="en" sz="1000" u="sng">
                          <a:solidFill>
                            <a:srgbClr val="444444"/>
                          </a:solidFill>
                          <a:latin typeface="Trebuchet MS"/>
                          <a:ea typeface="Trebuchet MS"/>
                          <a:cs typeface="Trebuchet MS"/>
                          <a:sym typeface="Trebuchet MS"/>
                        </a:rPr>
                        <a:t>Providers</a:t>
                      </a:r>
                      <a:r>
                        <a:rPr lang="en" sz="1000">
                          <a:solidFill>
                            <a:srgbClr val="444444"/>
                          </a:solidFill>
                          <a:latin typeface="Trebuchet MS"/>
                          <a:ea typeface="Trebuchet MS"/>
                          <a:cs typeface="Trebuchet MS"/>
                          <a:sym typeface="Trebuchet MS"/>
                        </a:rPr>
                        <a:t> may be paid up to </a:t>
                      </a:r>
                      <a:r>
                        <a:rPr lang="en" sz="1000" strike="sngStrike">
                          <a:solidFill>
                            <a:srgbClr val="444444"/>
                          </a:solidFill>
                          <a:latin typeface="Trebuchet MS"/>
                          <a:ea typeface="Trebuchet MS"/>
                          <a:cs typeface="Trebuchet MS"/>
                          <a:sym typeface="Trebuchet MS"/>
                        </a:rPr>
                        <a:t>10</a:t>
                      </a:r>
                      <a:r>
                        <a:rPr lang="en" sz="1000">
                          <a:solidFill>
                            <a:srgbClr val="444444"/>
                          </a:solidFill>
                          <a:latin typeface="Trebuchet MS"/>
                          <a:ea typeface="Trebuchet MS"/>
                          <a:cs typeface="Trebuchet MS"/>
                          <a:sym typeface="Trebuchet MS"/>
                        </a:rPr>
                        <a:t> </a:t>
                      </a:r>
                      <a:r>
                        <a:rPr lang="en" sz="1000" u="sng">
                          <a:solidFill>
                            <a:srgbClr val="444444"/>
                          </a:solidFill>
                          <a:latin typeface="Trebuchet MS"/>
                          <a:ea typeface="Trebuchet MS"/>
                          <a:cs typeface="Trebuchet MS"/>
                          <a:sym typeface="Trebuchet MS"/>
                        </a:rPr>
                        <a:t>15 days of planned closure for</a:t>
                      </a:r>
                      <a:r>
                        <a:rPr lang="en" sz="1000">
                          <a:solidFill>
                            <a:srgbClr val="444444"/>
                          </a:solidFill>
                          <a:latin typeface="Trebuchet MS"/>
                          <a:ea typeface="Trebuchet MS"/>
                          <a:cs typeface="Trebuchet MS"/>
                          <a:sym typeface="Trebuchet MS"/>
                        </a:rPr>
                        <a:t> holidays</a:t>
                      </a:r>
                      <a:r>
                        <a:rPr lang="en" sz="1000" u="sng">
                          <a:solidFill>
                            <a:srgbClr val="444444"/>
                          </a:solidFill>
                          <a:latin typeface="Trebuchet MS"/>
                          <a:ea typeface="Trebuchet MS"/>
                          <a:cs typeface="Trebuchet MS"/>
                          <a:sym typeface="Trebuchet MS"/>
                        </a:rPr>
                        <a:t>, vacations, and professional development or planning time</a:t>
                      </a:r>
                      <a:r>
                        <a:rPr lang="en" sz="1000">
                          <a:solidFill>
                            <a:srgbClr val="444444"/>
                          </a:solidFill>
                          <a:latin typeface="Trebuchet MS"/>
                          <a:ea typeface="Trebuchet MS"/>
                          <a:cs typeface="Trebuchet MS"/>
                          <a:sym typeface="Trebuchet MS"/>
                        </a:rPr>
                        <a:t> on which no child care services are provided as identified in the vendor agreement. </a:t>
                      </a:r>
                      <a:r>
                        <a:rPr lang="en" sz="1000" strike="sngStrike">
                          <a:solidFill>
                            <a:srgbClr val="444444"/>
                          </a:solidFill>
                          <a:latin typeface="Trebuchet MS"/>
                          <a:ea typeface="Trebuchet MS"/>
                          <a:cs typeface="Trebuchet MS"/>
                          <a:sym typeface="Trebuchet MS"/>
                        </a:rPr>
                        <a:t>Certified preschools, religious exempt centers, and voluntary registered family day homes that are classified as level one providers may be paid for holidays on which no child care services are provided in accordance with the provisions of the vendor agreement. All other level one providers will not receive payment for any holiday unless services are provided on such day.</a:t>
                      </a:r>
                      <a:endParaRPr sz="1000" strike="sngStrike">
                        <a:solidFill>
                          <a:srgbClr val="444444"/>
                        </a:solidFill>
                        <a:latin typeface="Trebuchet MS"/>
                        <a:ea typeface="Trebuchet MS"/>
                        <a:cs typeface="Trebuchet MS"/>
                        <a:sym typeface="Trebuchet MS"/>
                      </a:endParaRPr>
                    </a:p>
                    <a:p>
                      <a:pPr indent="0" lvl="0" marL="0" rtl="0" algn="l">
                        <a:spcBef>
                          <a:spcPts val="0"/>
                        </a:spcBef>
                        <a:spcAft>
                          <a:spcPts val="0"/>
                        </a:spcAft>
                        <a:buNone/>
                      </a:pPr>
                      <a:r>
                        <a:t/>
                      </a:r>
                      <a:endParaRPr sz="1000">
                        <a:solidFill>
                          <a:srgbClr val="444444"/>
                        </a:solidFill>
                        <a:latin typeface="Trebuchet MS"/>
                        <a:ea typeface="Trebuchet MS"/>
                        <a:cs typeface="Trebuchet MS"/>
                        <a:sym typeface="Trebuchet MS"/>
                      </a:endParaRPr>
                    </a:p>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E. </a:t>
                      </a:r>
                      <a:r>
                        <a:rPr lang="en" sz="1000" strike="sngStrike">
                          <a:solidFill>
                            <a:srgbClr val="444444"/>
                          </a:solidFill>
                          <a:latin typeface="Trebuchet MS"/>
                          <a:ea typeface="Trebuchet MS"/>
                          <a:cs typeface="Trebuchet MS"/>
                          <a:sym typeface="Trebuchet MS"/>
                        </a:rPr>
                        <a:t>Level two providers may be paid for up to 36 days the child is absent per fiscal year.</a:t>
                      </a:r>
                      <a:r>
                        <a:rPr lang="en" sz="1000">
                          <a:solidFill>
                            <a:srgbClr val="444444"/>
                          </a:solidFill>
                          <a:latin typeface="Trebuchet MS"/>
                          <a:ea typeface="Trebuchet MS"/>
                          <a:cs typeface="Trebuchet MS"/>
                          <a:sym typeface="Trebuchet MS"/>
                        </a:rPr>
                        <a:t> </a:t>
                      </a:r>
                      <a:r>
                        <a:rPr lang="en" sz="1000" u="sng">
                          <a:solidFill>
                            <a:srgbClr val="444444"/>
                          </a:solidFill>
                          <a:latin typeface="Trebuchet MS"/>
                          <a:ea typeface="Trebuchet MS"/>
                          <a:cs typeface="Trebuchet MS"/>
                          <a:sym typeface="Trebuchet MS"/>
                        </a:rPr>
                        <a:t>The Department shall issue payments to Child Care Subsidy Program vendors for authorized enrollment, subject to the attendance threshold established by the Department of Education.</a:t>
                      </a:r>
                      <a:endParaRPr sz="1000" u="sng">
                        <a:solidFill>
                          <a:srgbClr val="444444"/>
                        </a:solidFill>
                        <a:latin typeface="Trebuchet MS"/>
                        <a:ea typeface="Trebuchet MS"/>
                        <a:cs typeface="Trebuchet MS"/>
                        <a:sym typeface="Trebuchet MS"/>
                      </a:endParaRPr>
                    </a:p>
                    <a:p>
                      <a:pPr indent="0" lvl="0" marL="0" rtl="0" algn="l">
                        <a:spcBef>
                          <a:spcPts val="0"/>
                        </a:spcBef>
                        <a:spcAft>
                          <a:spcPts val="0"/>
                        </a:spcAft>
                        <a:buNone/>
                      </a:pPr>
                      <a:r>
                        <a:t/>
                      </a:r>
                      <a:endParaRPr sz="1000">
                        <a:solidFill>
                          <a:srgbClr val="444444"/>
                        </a:solidFill>
                        <a:latin typeface="Trebuchet MS"/>
                        <a:ea typeface="Trebuchet MS"/>
                        <a:cs typeface="Trebuchet MS"/>
                        <a:sym typeface="Trebuchet MS"/>
                      </a:endParaRPr>
                    </a:p>
                    <a:p>
                      <a:pPr indent="0" lvl="0" marL="0" rtl="0" algn="l">
                        <a:spcBef>
                          <a:spcPts val="0"/>
                        </a:spcBef>
                        <a:spcAft>
                          <a:spcPts val="0"/>
                        </a:spcAft>
                        <a:buNone/>
                      </a:pPr>
                      <a:r>
                        <a:rPr lang="en" sz="1000" u="sng">
                          <a:solidFill>
                            <a:srgbClr val="444444"/>
                          </a:solidFill>
                          <a:latin typeface="Trebuchet MS"/>
                          <a:ea typeface="Trebuchet MS"/>
                          <a:cs typeface="Trebuchet MS"/>
                          <a:sym typeface="Trebuchet MS"/>
                        </a:rPr>
                        <a:t>F. Family day home providers in the Child Care Subsidy program may be paid for up to three sick days to care for themselves or a family member.</a:t>
                      </a:r>
                      <a:endParaRPr sz="1000" u="sng">
                        <a:solidFill>
                          <a:srgbClr val="444444"/>
                        </a:solidFill>
                        <a:latin typeface="Trebuchet MS"/>
                        <a:ea typeface="Trebuchet MS"/>
                        <a:cs typeface="Trebuchet MS"/>
                        <a:sym typeface="Trebuchet MS"/>
                      </a:endParaRPr>
                    </a:p>
                    <a:p>
                      <a:pPr indent="0" lvl="0" marL="0" rtl="0" algn="l">
                        <a:spcBef>
                          <a:spcPts val="0"/>
                        </a:spcBef>
                        <a:spcAft>
                          <a:spcPts val="0"/>
                        </a:spcAft>
                        <a:buNone/>
                      </a:pPr>
                      <a:r>
                        <a:t/>
                      </a:r>
                      <a:endParaRPr sz="1000" u="sng">
                        <a:solidFill>
                          <a:srgbClr val="444444"/>
                        </a:solidFill>
                        <a:latin typeface="Trebuchet MS"/>
                        <a:ea typeface="Trebuchet MS"/>
                        <a:cs typeface="Trebuchet MS"/>
                        <a:sym typeface="Trebuchet MS"/>
                      </a:endParaRPr>
                    </a:p>
                    <a:p>
                      <a:pPr indent="0" lvl="0" marL="0" rtl="0" algn="l">
                        <a:spcBef>
                          <a:spcPts val="0"/>
                        </a:spcBef>
                        <a:spcAft>
                          <a:spcPts val="0"/>
                        </a:spcAft>
                        <a:buNone/>
                      </a:pPr>
                      <a:r>
                        <a:rPr lang="en" sz="1000" u="sng">
                          <a:solidFill>
                            <a:srgbClr val="444444"/>
                          </a:solidFill>
                          <a:latin typeface="Trebuchet MS"/>
                          <a:ea typeface="Trebuchet MS"/>
                          <a:cs typeface="Trebuchet MS"/>
                          <a:sym typeface="Trebuchet MS"/>
                        </a:rPr>
                        <a:t>G. Child Care Subsidy vendor payment rates for infants and toddlers shall fully reflect the cost of care.</a:t>
                      </a:r>
                      <a:endParaRPr b="1" sz="1000" u="sng">
                        <a:solidFill>
                          <a:srgbClr val="444444"/>
                        </a:solidFill>
                        <a:latin typeface="Trebuchet MS"/>
                        <a:ea typeface="Trebuchet MS"/>
                        <a:cs typeface="Trebuchet MS"/>
                        <a:sym typeface="Trebuchet MS"/>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514" name="Google Shape;514;g1340093cb7c_0_2867"/>
          <p:cNvSpPr txBox="1"/>
          <p:nvPr/>
        </p:nvSpPr>
        <p:spPr>
          <a:xfrm>
            <a:off x="311700" y="4617025"/>
            <a:ext cx="4166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latin typeface="Trebuchet MS"/>
                <a:ea typeface="Trebuchet MS"/>
                <a:cs typeface="Trebuchet MS"/>
                <a:sym typeface="Trebuchet MS"/>
              </a:rPr>
              <a:t>Note: Item Q. 6) does not require regulatory revisions and can be addressed through Child Care Subsidy Program guidance manual changes alone.</a:t>
            </a:r>
            <a:endParaRPr i="1" sz="800">
              <a:latin typeface="Trebuchet MS"/>
              <a:ea typeface="Trebuchet MS"/>
              <a:cs typeface="Trebuchet MS"/>
              <a:sym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1340093cb7c_0_2874"/>
          <p:cNvSpPr txBox="1"/>
          <p:nvPr>
            <p:ph type="title"/>
          </p:nvPr>
        </p:nvSpPr>
        <p:spPr>
          <a:xfrm>
            <a:off x="311700" y="2164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Summary of Proposed Changes (3 of 3)</a:t>
            </a:r>
            <a:endParaRPr/>
          </a:p>
        </p:txBody>
      </p:sp>
      <p:sp>
        <p:nvSpPr>
          <p:cNvPr id="520" name="Google Shape;520;g1340093cb7c_0_2874"/>
          <p:cNvSpPr txBox="1"/>
          <p:nvPr>
            <p:ph idx="1" type="body"/>
          </p:nvPr>
        </p:nvSpPr>
        <p:spPr>
          <a:xfrm>
            <a:off x="311700" y="8476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900"/>
              <a:t>VDOE proposes the following changes to 8VAC20-790:</a:t>
            </a:r>
            <a:endParaRPr b="1" sz="1900"/>
          </a:p>
        </p:txBody>
      </p:sp>
      <p:graphicFrame>
        <p:nvGraphicFramePr>
          <p:cNvPr id="521" name="Google Shape;521;g1340093cb7c_0_2874"/>
          <p:cNvGraphicFramePr/>
          <p:nvPr/>
        </p:nvGraphicFramePr>
        <p:xfrm>
          <a:off x="269800" y="1314450"/>
          <a:ext cx="3000000" cy="3000000"/>
        </p:xfrm>
        <a:graphic>
          <a:graphicData uri="http://schemas.openxmlformats.org/drawingml/2006/table">
            <a:tbl>
              <a:tblPr>
                <a:noFill/>
                <a:tableStyleId>{3F8AE0F5-03B9-48D0-8CF7-6855371CBE21}</a:tableStyleId>
              </a:tblPr>
              <a:tblGrid>
                <a:gridCol w="4352000"/>
                <a:gridCol w="4352000"/>
              </a:tblGrid>
              <a:tr h="255900">
                <a:tc>
                  <a:txBody>
                    <a:bodyPr/>
                    <a:lstStyle/>
                    <a:p>
                      <a:pPr indent="0" lvl="0" marL="0" rtl="0" algn="l">
                        <a:spcBef>
                          <a:spcPts val="0"/>
                        </a:spcBef>
                        <a:spcAft>
                          <a:spcPts val="0"/>
                        </a:spcAft>
                        <a:buNone/>
                      </a:pPr>
                      <a:r>
                        <a:rPr b="1" lang="en" sz="1000">
                          <a:latin typeface="Trebuchet MS"/>
                          <a:ea typeface="Trebuchet MS"/>
                          <a:cs typeface="Trebuchet MS"/>
                          <a:sym typeface="Trebuchet MS"/>
                        </a:rPr>
                        <a:t>Item 129</a:t>
                      </a:r>
                      <a:endParaRPr b="1" sz="1000">
                        <a:latin typeface="Trebuchet MS"/>
                        <a:ea typeface="Trebuchet MS"/>
                        <a:cs typeface="Trebuchet MS"/>
                        <a:sym typeface="Trebuchet M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Trebuchet MS"/>
                          <a:ea typeface="Trebuchet MS"/>
                          <a:cs typeface="Trebuchet MS"/>
                          <a:sym typeface="Trebuchet MS"/>
                        </a:rPr>
                        <a:t>Corresponding regulatory change</a:t>
                      </a:r>
                      <a:endParaRPr b="1" sz="1000">
                        <a:latin typeface="Trebuchet MS"/>
                        <a:ea typeface="Trebuchet MS"/>
                        <a:cs typeface="Trebuchet MS"/>
                        <a:sym typeface="Trebuchet MS"/>
                      </a:endParaRPr>
                    </a:p>
                  </a:txBody>
                  <a:tcPr marT="91425" marB="91425" marR="91425" marL="91425">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247525">
                <a:tc>
                  <a:txBody>
                    <a:bodyPr/>
                    <a:lstStyle/>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Q. Notwithstanding 8VAC-20-790, the Department of Education shall increase participation in the Child Care Subsidy Program among families and providers using non-general funds by: … 8) eliminating copayments for families at or below 100 percent of the federal poverty guidelines and reducing copayments for families above 100 percent of the federal poverty guidelines.</a:t>
                      </a:r>
                      <a:endParaRPr sz="1000">
                        <a:solidFill>
                          <a:srgbClr val="444444"/>
                        </a:solidFill>
                        <a:latin typeface="Trebuchet MS"/>
                        <a:ea typeface="Trebuchet MS"/>
                        <a:cs typeface="Trebuchet MS"/>
                        <a:sym typeface="Trebuchet MS"/>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444444"/>
                          </a:solidFill>
                          <a:latin typeface="Trebuchet MS"/>
                          <a:ea typeface="Trebuchet MS"/>
                          <a:cs typeface="Trebuchet MS"/>
                          <a:sym typeface="Trebuchet MS"/>
                        </a:rPr>
                        <a:t>8VAC20-790-40. F. Families receiving child care subsidy and services shall be required to pay a copayment unless their gross monthly income is at or below the federal poverty guidelines </a:t>
                      </a:r>
                      <a:r>
                        <a:rPr lang="en" sz="1000" strike="sngStrike">
                          <a:solidFill>
                            <a:srgbClr val="444444"/>
                          </a:solidFill>
                          <a:latin typeface="Trebuchet MS"/>
                          <a:ea typeface="Trebuchet MS"/>
                          <a:cs typeface="Trebuchet MS"/>
                          <a:sym typeface="Trebuchet MS"/>
                        </a:rPr>
                        <a:t>and they are recipients of TANF, participants in the SNAPET program, or families where all children participate in the Head Start program</a:t>
                      </a:r>
                      <a:r>
                        <a:rPr lang="en" sz="1000">
                          <a:solidFill>
                            <a:srgbClr val="444444"/>
                          </a:solidFill>
                          <a:latin typeface="Trebuchet MS"/>
                          <a:ea typeface="Trebuchet MS"/>
                          <a:cs typeface="Trebuchet MS"/>
                          <a:sym typeface="Trebuchet MS"/>
                        </a:rPr>
                        <a:t>. The copayment amount will be based on a scale set out in the current Child Care and Development Fund Plan for Virginia. Copayments may be increased at redetermination and during graduated phase out if the family's countable income exceeds the initial eligibility limit but is below the exit eligibility limit. Local departments shall be required to act on changes reported by the family that would reduce the family's copayment during the 12-month eligibility period.</a:t>
                      </a:r>
                      <a:endParaRPr sz="1000">
                        <a:solidFill>
                          <a:srgbClr val="444444"/>
                        </a:solidFill>
                        <a:latin typeface="Trebuchet MS"/>
                        <a:ea typeface="Trebuchet MS"/>
                        <a:cs typeface="Trebuchet MS"/>
                        <a:sym typeface="Trebuchet MS"/>
                      </a:endParaRPr>
                    </a:p>
                  </a:txBody>
                  <a:tcPr marT="63500" marB="63500" marR="63500" marL="63500">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1340093cb7c_0_199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a:t>What’s Next?</a:t>
            </a:r>
            <a:endParaRPr i="1"/>
          </a:p>
        </p:txBody>
      </p:sp>
      <p:sp>
        <p:nvSpPr>
          <p:cNvPr id="527" name="Google Shape;527;g1340093cb7c_0_1993"/>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i="1"/>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1340093cb7c_0_2003"/>
          <p:cNvSpPr txBox="1"/>
          <p:nvPr>
            <p:ph type="title"/>
          </p:nvPr>
        </p:nvSpPr>
        <p:spPr>
          <a:xfrm>
            <a:off x="311700" y="2926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sz="3000"/>
              <a:t>Timeline for I</a:t>
            </a:r>
            <a:r>
              <a:rPr lang="en" sz="3000">
                <a:extLst>
                  <a:ext uri="http://customooxmlschemas.google.com/">
                    <go:slidesCustomData xmlns:go="http://customooxmlschemas.google.com/" textRoundtripDataId="25"/>
                  </a:ext>
                </a:extLst>
              </a:rPr>
              <a:t>mplementation</a:t>
            </a:r>
            <a:endParaRPr sz="3000"/>
          </a:p>
        </p:txBody>
      </p:sp>
      <p:graphicFrame>
        <p:nvGraphicFramePr>
          <p:cNvPr id="533" name="Google Shape;533;g1340093cb7c_0_2003"/>
          <p:cNvGraphicFramePr/>
          <p:nvPr/>
        </p:nvGraphicFramePr>
        <p:xfrm>
          <a:off x="1124500" y="1009650"/>
          <a:ext cx="3000000" cy="3000000"/>
        </p:xfrm>
        <a:graphic>
          <a:graphicData uri="http://schemas.openxmlformats.org/drawingml/2006/table">
            <a:tbl>
              <a:tblPr>
                <a:noFill/>
                <a:tableStyleId>{FEE73A43-6339-48D8-BC70-2CC6585D5ED7}</a:tableStyleId>
              </a:tblPr>
              <a:tblGrid>
                <a:gridCol w="2253125"/>
                <a:gridCol w="5530875"/>
              </a:tblGrid>
              <a:tr h="2204425">
                <a:tc>
                  <a:txBody>
                    <a:bodyPr/>
                    <a:lstStyle/>
                    <a:p>
                      <a:pPr indent="0" lvl="0" marL="0" marR="0" rtl="0" algn="l">
                        <a:lnSpc>
                          <a:spcPct val="100000"/>
                        </a:lnSpc>
                        <a:spcBef>
                          <a:spcPts val="0"/>
                        </a:spcBef>
                        <a:spcAft>
                          <a:spcPts val="0"/>
                        </a:spcAft>
                        <a:buClr>
                          <a:srgbClr val="000000"/>
                        </a:buClr>
                        <a:buSzPts val="1900"/>
                        <a:buFont typeface="Arial"/>
                        <a:buNone/>
                      </a:pPr>
                      <a:r>
                        <a:rPr b="1" lang="en" sz="1700" u="none" cap="none" strike="noStrike">
                          <a:latin typeface="Trebuchet MS"/>
                          <a:ea typeface="Trebuchet MS"/>
                          <a:cs typeface="Trebuchet MS"/>
                          <a:sym typeface="Trebuchet MS"/>
                        </a:rPr>
                        <a:t>Engagement</a:t>
                      </a:r>
                      <a:endParaRPr b="1" sz="17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600"/>
                        <a:buFont typeface="Arial"/>
                        <a:buNone/>
                      </a:pPr>
                      <a:r>
                        <a:rPr i="1" lang="en" sz="1500" u="none" cap="none" strike="noStrike">
                          <a:latin typeface="Trebuchet MS"/>
                          <a:ea typeface="Trebuchet MS"/>
                          <a:cs typeface="Trebuchet MS"/>
                          <a:sym typeface="Trebuchet MS"/>
                        </a:rPr>
                        <a:t>Summer 2022</a:t>
                      </a:r>
                      <a:endParaRPr i="1" sz="1500" u="none" cap="none" strike="noStrike">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chemeClr val="dk1"/>
                        </a:buClr>
                        <a:buSzPts val="1700"/>
                        <a:buFont typeface="Trebuchet MS"/>
                        <a:buChar char="●"/>
                      </a:pPr>
                      <a:r>
                        <a:rPr b="1" lang="en" sz="1700" u="none" cap="none" strike="noStrike">
                          <a:solidFill>
                            <a:schemeClr val="dk1"/>
                          </a:solidFill>
                          <a:latin typeface="Trebuchet MS"/>
                          <a:ea typeface="Trebuchet MS"/>
                          <a:cs typeface="Trebuchet MS"/>
                          <a:sym typeface="Trebuchet MS"/>
                        </a:rPr>
                        <a:t>June/July 2022</a:t>
                      </a:r>
                      <a:r>
                        <a:rPr lang="en" sz="1700" u="none" cap="none" strike="noStrike">
                          <a:solidFill>
                            <a:schemeClr val="dk1"/>
                          </a:solidFill>
                          <a:latin typeface="Trebuchet MS"/>
                          <a:ea typeface="Trebuchet MS"/>
                          <a:cs typeface="Trebuchet MS"/>
                          <a:sym typeface="Trebuchet MS"/>
                        </a:rPr>
                        <a:t>: conduct stakeholder engagement sessions</a:t>
                      </a:r>
                      <a:endParaRPr sz="1700" u="none" cap="none" strike="noStrike">
                        <a:solidFill>
                          <a:schemeClr val="dk1"/>
                        </a:solidFill>
                        <a:latin typeface="Trebuchet MS"/>
                        <a:ea typeface="Trebuchet MS"/>
                        <a:cs typeface="Trebuchet MS"/>
                        <a:sym typeface="Trebuchet MS"/>
                      </a:endParaRPr>
                    </a:p>
                    <a:p>
                      <a:pPr indent="-336550" lvl="0" marL="457200" marR="0" rtl="0" algn="l">
                        <a:lnSpc>
                          <a:spcPct val="100000"/>
                        </a:lnSpc>
                        <a:spcBef>
                          <a:spcPts val="0"/>
                        </a:spcBef>
                        <a:spcAft>
                          <a:spcPts val="0"/>
                        </a:spcAft>
                        <a:buClr>
                          <a:schemeClr val="dk1"/>
                        </a:buClr>
                        <a:buSzPts val="1700"/>
                        <a:buFont typeface="Trebuchet MS"/>
                        <a:buChar char="●"/>
                      </a:pPr>
                      <a:r>
                        <a:rPr b="1" lang="en" sz="1700">
                          <a:solidFill>
                            <a:schemeClr val="dk1"/>
                          </a:solidFill>
                          <a:latin typeface="Trebuchet MS"/>
                          <a:ea typeface="Trebuchet MS"/>
                          <a:cs typeface="Trebuchet MS"/>
                          <a:sym typeface="Trebuchet MS"/>
                        </a:rPr>
                        <a:t>July 2022: </a:t>
                      </a:r>
                      <a:r>
                        <a:rPr lang="en" sz="1700">
                          <a:solidFill>
                            <a:schemeClr val="dk1"/>
                          </a:solidFill>
                          <a:latin typeface="Trebuchet MS"/>
                          <a:ea typeface="Trebuchet MS"/>
                          <a:cs typeface="Trebuchet MS"/>
                          <a:sym typeface="Trebuchet MS"/>
                        </a:rPr>
                        <a:t>bring exempt action subsidy regulations to the Board</a:t>
                      </a:r>
                      <a:endParaRPr sz="1700">
                        <a:solidFill>
                          <a:schemeClr val="dk1"/>
                        </a:solidFill>
                        <a:latin typeface="Trebuchet MS"/>
                        <a:ea typeface="Trebuchet MS"/>
                        <a:cs typeface="Trebuchet MS"/>
                        <a:sym typeface="Trebuchet MS"/>
                      </a:endParaRPr>
                    </a:p>
                    <a:p>
                      <a:pPr indent="-336550" lvl="0" marL="457200" marR="0" rtl="0" algn="l">
                        <a:lnSpc>
                          <a:spcPct val="100000"/>
                        </a:lnSpc>
                        <a:spcBef>
                          <a:spcPts val="0"/>
                        </a:spcBef>
                        <a:spcAft>
                          <a:spcPts val="0"/>
                        </a:spcAft>
                        <a:buClr>
                          <a:schemeClr val="dk1"/>
                        </a:buClr>
                        <a:buSzPts val="1700"/>
                        <a:buFont typeface="Trebuchet MS"/>
                        <a:buChar char="●"/>
                      </a:pPr>
                      <a:r>
                        <a:rPr b="1" lang="en" sz="1700" u="none" cap="none" strike="noStrike">
                          <a:solidFill>
                            <a:schemeClr val="dk1"/>
                          </a:solidFill>
                          <a:latin typeface="Trebuchet MS"/>
                          <a:ea typeface="Trebuchet MS"/>
                          <a:cs typeface="Trebuchet MS"/>
                          <a:sym typeface="Trebuchet MS"/>
                        </a:rPr>
                        <a:t>August 1, 2022</a:t>
                      </a:r>
                      <a:r>
                        <a:rPr lang="en" sz="1700" u="none" cap="none" strike="noStrike">
                          <a:solidFill>
                            <a:schemeClr val="dk1"/>
                          </a:solidFill>
                          <a:latin typeface="Trebuchet MS"/>
                          <a:ea typeface="Trebuchet MS"/>
                          <a:cs typeface="Trebuchet MS"/>
                          <a:sym typeface="Trebuchet MS"/>
                        </a:rPr>
                        <a:t>: submit proposed changes to Town Hall for public comment</a:t>
                      </a:r>
                      <a:endParaRPr sz="1700" u="none" cap="none" strike="noStrike">
                        <a:solidFill>
                          <a:schemeClr val="dk1"/>
                        </a:solidFill>
                        <a:latin typeface="Trebuchet MS"/>
                        <a:ea typeface="Trebuchet MS"/>
                        <a:cs typeface="Trebuchet MS"/>
                        <a:sym typeface="Trebuchet MS"/>
                      </a:endParaRPr>
                    </a:p>
                    <a:p>
                      <a:pPr indent="-336550" lvl="0" marL="457200" marR="0" rtl="0" algn="l">
                        <a:lnSpc>
                          <a:spcPct val="100000"/>
                        </a:lnSpc>
                        <a:spcBef>
                          <a:spcPts val="0"/>
                        </a:spcBef>
                        <a:spcAft>
                          <a:spcPts val="0"/>
                        </a:spcAft>
                        <a:buClr>
                          <a:schemeClr val="dk1"/>
                        </a:buClr>
                        <a:buSzPts val="1700"/>
                        <a:buFont typeface="Trebuchet MS"/>
                        <a:buChar char="●"/>
                      </a:pPr>
                      <a:r>
                        <a:rPr b="1" lang="en" sz="1700" u="none" cap="none" strike="noStrike">
                          <a:solidFill>
                            <a:schemeClr val="dk1"/>
                          </a:solidFill>
                          <a:latin typeface="Trebuchet MS"/>
                          <a:ea typeface="Trebuchet MS"/>
                          <a:cs typeface="Trebuchet MS"/>
                          <a:sym typeface="Trebuchet MS"/>
                        </a:rPr>
                        <a:t>September 1, 2022</a:t>
                      </a:r>
                      <a:r>
                        <a:rPr lang="en" sz="1700" u="none" cap="none" strike="noStrike">
                          <a:solidFill>
                            <a:schemeClr val="dk1"/>
                          </a:solidFill>
                          <a:latin typeface="Trebuchet MS"/>
                          <a:ea typeface="Trebuchet MS"/>
                          <a:cs typeface="Trebuchet MS"/>
                          <a:sym typeface="Trebuchet MS"/>
                        </a:rPr>
                        <a:t>: baseline child care provider survey</a:t>
                      </a:r>
                      <a:endParaRPr sz="17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800"/>
                        <a:buFont typeface="Arial"/>
                        <a:buNone/>
                      </a:pPr>
                      <a:r>
                        <a:t/>
                      </a:r>
                      <a:endParaRPr sz="1700" u="none" cap="none" strike="noStrike">
                        <a:solidFill>
                          <a:schemeClr val="dk1"/>
                        </a:solidFill>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843700">
                <a:tc>
                  <a:txBody>
                    <a:bodyPr/>
                    <a:lstStyle/>
                    <a:p>
                      <a:pPr indent="0" lvl="0" marL="0" marR="0" rtl="0" algn="l">
                        <a:lnSpc>
                          <a:spcPct val="100000"/>
                        </a:lnSpc>
                        <a:spcBef>
                          <a:spcPts val="0"/>
                        </a:spcBef>
                        <a:spcAft>
                          <a:spcPts val="0"/>
                        </a:spcAft>
                        <a:buClr>
                          <a:srgbClr val="000000"/>
                        </a:buClr>
                        <a:buSzPts val="1900"/>
                        <a:buFont typeface="Arial"/>
                        <a:buNone/>
                      </a:pPr>
                      <a:r>
                        <a:rPr b="1" lang="en" sz="1700" u="none" cap="none" strike="noStrike">
                          <a:latin typeface="Trebuchet MS"/>
                          <a:ea typeface="Trebuchet MS"/>
                          <a:cs typeface="Trebuchet MS"/>
                          <a:sym typeface="Trebuchet MS"/>
                        </a:rPr>
                        <a:t>Implementation</a:t>
                      </a:r>
                      <a:endParaRPr b="1" sz="17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600"/>
                        <a:buFont typeface="Arial"/>
                        <a:buNone/>
                      </a:pPr>
                      <a:r>
                        <a:rPr i="1" lang="en" sz="1500" u="none" cap="none" strike="noStrike">
                          <a:latin typeface="Trebuchet MS"/>
                          <a:ea typeface="Trebuchet MS"/>
                          <a:cs typeface="Trebuchet MS"/>
                          <a:sym typeface="Trebuchet MS"/>
                        </a:rPr>
                        <a:t>Fall 2022 - Spring 2023</a:t>
                      </a:r>
                      <a:endParaRPr sz="1500" u="none" cap="none" strike="noStrike">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00000"/>
                        </a:buClr>
                        <a:buSzPts val="1700"/>
                        <a:buFont typeface="Trebuchet MS"/>
                        <a:buChar char="●"/>
                      </a:pPr>
                      <a:r>
                        <a:rPr b="1" lang="en" sz="1700" u="none" cap="none" strike="noStrike">
                          <a:solidFill>
                            <a:schemeClr val="dk1"/>
                          </a:solidFill>
                          <a:latin typeface="Trebuchet MS"/>
                          <a:ea typeface="Trebuchet MS"/>
                          <a:cs typeface="Trebuchet MS"/>
                          <a:sym typeface="Trebuchet MS"/>
                        </a:rPr>
                        <a:t>October 1, 2022</a:t>
                      </a:r>
                      <a:r>
                        <a:rPr lang="en" sz="1700" u="none" cap="none" strike="noStrike">
                          <a:solidFill>
                            <a:schemeClr val="dk1"/>
                          </a:solidFill>
                          <a:latin typeface="Trebuchet MS"/>
                          <a:ea typeface="Trebuchet MS"/>
                          <a:cs typeface="Trebuchet MS"/>
                          <a:sym typeface="Trebuchet MS"/>
                        </a:rPr>
                        <a:t>: new payment rates go into effect</a:t>
                      </a:r>
                      <a:endParaRPr sz="1700" u="none" cap="none" strike="noStrike">
                        <a:latin typeface="Trebuchet MS"/>
                        <a:ea typeface="Trebuchet MS"/>
                        <a:cs typeface="Trebuchet MS"/>
                        <a:sym typeface="Trebuchet MS"/>
                      </a:endParaRPr>
                    </a:p>
                    <a:p>
                      <a:pPr indent="-336550" lvl="0" marL="457200" marR="0" rtl="0" algn="l">
                        <a:lnSpc>
                          <a:spcPct val="100000"/>
                        </a:lnSpc>
                        <a:spcBef>
                          <a:spcPts val="0"/>
                        </a:spcBef>
                        <a:spcAft>
                          <a:spcPts val="0"/>
                        </a:spcAft>
                        <a:buClr>
                          <a:srgbClr val="000000"/>
                        </a:buClr>
                        <a:buSzPts val="1700"/>
                        <a:buFont typeface="Trebuchet MS"/>
                        <a:buChar char="●"/>
                      </a:pPr>
                      <a:r>
                        <a:rPr b="1" lang="en" sz="1700">
                          <a:latin typeface="Trebuchet MS"/>
                          <a:ea typeface="Trebuchet MS"/>
                          <a:cs typeface="Trebuchet MS"/>
                          <a:sym typeface="Trebuchet MS"/>
                        </a:rPr>
                        <a:t>January </a:t>
                      </a:r>
                      <a:r>
                        <a:rPr b="1" lang="en" sz="1700" u="none" cap="none" strike="noStrike">
                          <a:latin typeface="Trebuchet MS"/>
                          <a:ea typeface="Trebuchet MS"/>
                          <a:cs typeface="Trebuchet MS"/>
                          <a:sym typeface="Trebuchet MS"/>
                        </a:rPr>
                        <a:t>1, 202</a:t>
                      </a:r>
                      <a:r>
                        <a:rPr b="1" lang="en" sz="1700">
                          <a:latin typeface="Trebuchet MS"/>
                          <a:ea typeface="Trebuchet MS"/>
                          <a:cs typeface="Trebuchet MS"/>
                          <a:sym typeface="Trebuchet MS"/>
                        </a:rPr>
                        <a:t>3</a:t>
                      </a:r>
                      <a:r>
                        <a:rPr lang="en" sz="1700" u="none" cap="none" strike="noStrike">
                          <a:latin typeface="Trebuchet MS"/>
                          <a:ea typeface="Trebuchet MS"/>
                          <a:cs typeface="Trebuchet MS"/>
                          <a:sym typeface="Trebuchet MS"/>
                        </a:rPr>
                        <a:t>: new copayment scale goes into effect</a:t>
                      </a:r>
                      <a:endParaRPr sz="1700" u="none" cap="none" strike="noStrike">
                        <a:latin typeface="Trebuchet MS"/>
                        <a:ea typeface="Trebuchet MS"/>
                        <a:cs typeface="Trebuchet MS"/>
                        <a:sym typeface="Trebuchet MS"/>
                      </a:endParaRPr>
                    </a:p>
                    <a:p>
                      <a:pPr indent="-336550" lvl="0" marL="457200" marR="0" rtl="0" algn="l">
                        <a:lnSpc>
                          <a:spcPct val="100000"/>
                        </a:lnSpc>
                        <a:spcBef>
                          <a:spcPts val="0"/>
                        </a:spcBef>
                        <a:spcAft>
                          <a:spcPts val="0"/>
                        </a:spcAft>
                        <a:buClr>
                          <a:srgbClr val="000000"/>
                        </a:buClr>
                        <a:buSzPts val="1700"/>
                        <a:buFont typeface="Trebuchet MS"/>
                        <a:buChar char="●"/>
                      </a:pPr>
                      <a:r>
                        <a:rPr b="1" lang="en" sz="1700" u="none" cap="none" strike="noStrike">
                          <a:latin typeface="Trebuchet MS"/>
                          <a:ea typeface="Trebuchet MS"/>
                          <a:cs typeface="Trebuchet MS"/>
                          <a:sym typeface="Trebuchet MS"/>
                        </a:rPr>
                        <a:t>March 1, 2023</a:t>
                      </a:r>
                      <a:r>
                        <a:rPr lang="en" sz="1700" u="none" cap="none" strike="noStrike">
                          <a:latin typeface="Trebuchet MS"/>
                          <a:ea typeface="Trebuchet MS"/>
                          <a:cs typeface="Trebuchet MS"/>
                          <a:sym typeface="Trebuchet MS"/>
                        </a:rPr>
                        <a:t>: voluntary wage scale takes effect</a:t>
                      </a:r>
                      <a:endParaRPr sz="1700" u="none" cap="none" strike="noStrike">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34" name="Google Shape;534;g1340093cb7c_0_2003"/>
          <p:cNvSpPr/>
          <p:nvPr/>
        </p:nvSpPr>
        <p:spPr>
          <a:xfrm>
            <a:off x="218500" y="1155025"/>
            <a:ext cx="906000" cy="5727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g1340093cb7c_0_2003"/>
          <p:cNvSpPr/>
          <p:nvPr/>
        </p:nvSpPr>
        <p:spPr>
          <a:xfrm>
            <a:off x="218500" y="3588575"/>
            <a:ext cx="906000" cy="5727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1340093cb7c_0_2010"/>
          <p:cNvSpPr txBox="1"/>
          <p:nvPr>
            <p:ph type="title"/>
          </p:nvPr>
        </p:nvSpPr>
        <p:spPr>
          <a:xfrm>
            <a:off x="311700" y="3688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sz="3000"/>
              <a:t>Timeline for I</a:t>
            </a:r>
            <a:r>
              <a:rPr lang="en" sz="3000">
                <a:extLst>
                  <a:ext uri="http://customooxmlschemas.google.com/">
                    <go:slidesCustomData xmlns:go="http://customooxmlschemas.google.com/" textRoundtripDataId="26"/>
                  </a:ext>
                </a:extLst>
              </a:rPr>
              <a:t>mplementation</a:t>
            </a:r>
            <a:r>
              <a:rPr lang="en" sz="3000"/>
              <a:t> (continued)</a:t>
            </a:r>
            <a:endParaRPr sz="3000"/>
          </a:p>
        </p:txBody>
      </p:sp>
      <p:graphicFrame>
        <p:nvGraphicFramePr>
          <p:cNvPr id="541" name="Google Shape;541;g1340093cb7c_0_2010"/>
          <p:cNvGraphicFramePr/>
          <p:nvPr/>
        </p:nvGraphicFramePr>
        <p:xfrm>
          <a:off x="1124500" y="1162050"/>
          <a:ext cx="3000000" cy="3000000"/>
        </p:xfrm>
        <a:graphic>
          <a:graphicData uri="http://schemas.openxmlformats.org/drawingml/2006/table">
            <a:tbl>
              <a:tblPr>
                <a:noFill/>
                <a:tableStyleId>{FEE73A43-6339-48D8-BC70-2CC6585D5ED7}</a:tableStyleId>
              </a:tblPr>
              <a:tblGrid>
                <a:gridCol w="2253125"/>
                <a:gridCol w="5530875"/>
              </a:tblGrid>
              <a:tr h="2788900">
                <a:tc>
                  <a:txBody>
                    <a:bodyPr/>
                    <a:lstStyle/>
                    <a:p>
                      <a:pPr indent="0" lvl="0" marL="0" marR="0" rtl="0" algn="l">
                        <a:lnSpc>
                          <a:spcPct val="100000"/>
                        </a:lnSpc>
                        <a:spcBef>
                          <a:spcPts val="0"/>
                        </a:spcBef>
                        <a:spcAft>
                          <a:spcPts val="0"/>
                        </a:spcAft>
                        <a:buClr>
                          <a:srgbClr val="000000"/>
                        </a:buClr>
                        <a:buSzPts val="2000"/>
                        <a:buFont typeface="Arial"/>
                        <a:buNone/>
                      </a:pPr>
                      <a:r>
                        <a:rPr b="1" lang="en" sz="1700" u="none" cap="none" strike="noStrike">
                          <a:latin typeface="Trebuchet MS"/>
                          <a:ea typeface="Trebuchet MS"/>
                          <a:cs typeface="Trebuchet MS"/>
                          <a:sym typeface="Trebuchet MS"/>
                        </a:rPr>
                        <a:t>Evaluation and Next Steps</a:t>
                      </a:r>
                      <a:endParaRPr b="1" sz="17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700"/>
                        <a:buFont typeface="Arial"/>
                        <a:buNone/>
                      </a:pPr>
                      <a:r>
                        <a:rPr i="1" lang="en" sz="1500" u="none" cap="none" strike="noStrike">
                          <a:latin typeface="Trebuchet MS"/>
                          <a:ea typeface="Trebuchet MS"/>
                          <a:cs typeface="Trebuchet MS"/>
                          <a:sym typeface="Trebuchet MS"/>
                        </a:rPr>
                        <a:t>Summer 2023 and beyond</a:t>
                      </a:r>
                      <a:endParaRPr sz="1500" u="none" cap="none" strike="noStrike">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 sz="1700" u="none" cap="none" strike="noStrike">
                          <a:latin typeface="Trebuchet MS"/>
                          <a:ea typeface="Trebuchet MS"/>
                          <a:cs typeface="Trebuchet MS"/>
                          <a:sym typeface="Trebuchet MS"/>
                        </a:rPr>
                        <a:t>VDOE will monitor:</a:t>
                      </a:r>
                      <a:endParaRPr sz="1700" u="none" cap="none" strike="noStrike">
                        <a:latin typeface="Trebuchet MS"/>
                        <a:ea typeface="Trebuchet MS"/>
                        <a:cs typeface="Trebuchet MS"/>
                        <a:sym typeface="Trebuchet MS"/>
                      </a:endParaRPr>
                    </a:p>
                    <a:p>
                      <a:pPr indent="-336550" lvl="0" marL="457200" marR="0" rtl="0" algn="l">
                        <a:lnSpc>
                          <a:spcPct val="100000"/>
                        </a:lnSpc>
                        <a:spcBef>
                          <a:spcPts val="0"/>
                        </a:spcBef>
                        <a:spcAft>
                          <a:spcPts val="0"/>
                        </a:spcAft>
                        <a:buClr>
                          <a:srgbClr val="000000"/>
                        </a:buClr>
                        <a:buSzPts val="1700"/>
                        <a:buFont typeface="Trebuchet MS"/>
                        <a:buChar char="●"/>
                      </a:pPr>
                      <a:r>
                        <a:rPr lang="en" sz="1700" u="none" cap="none" strike="noStrike">
                          <a:latin typeface="Trebuchet MS"/>
                          <a:ea typeface="Trebuchet MS"/>
                          <a:cs typeface="Trebuchet MS"/>
                          <a:sym typeface="Trebuchet MS"/>
                        </a:rPr>
                        <a:t>The implementation of the voluntary wage scale</a:t>
                      </a:r>
                      <a:endParaRPr sz="1700" u="none" cap="none" strike="noStrike">
                        <a:latin typeface="Trebuchet MS"/>
                        <a:ea typeface="Trebuchet MS"/>
                        <a:cs typeface="Trebuchet MS"/>
                        <a:sym typeface="Trebuchet MS"/>
                      </a:endParaRPr>
                    </a:p>
                    <a:p>
                      <a:pPr indent="-336550" lvl="0" marL="457200" marR="0" rtl="0" algn="l">
                        <a:lnSpc>
                          <a:spcPct val="100000"/>
                        </a:lnSpc>
                        <a:spcBef>
                          <a:spcPts val="0"/>
                        </a:spcBef>
                        <a:spcAft>
                          <a:spcPts val="0"/>
                        </a:spcAft>
                        <a:buClr>
                          <a:srgbClr val="000000"/>
                        </a:buClr>
                        <a:buSzPts val="1700"/>
                        <a:buFont typeface="Trebuchet MS"/>
                        <a:buChar char="●"/>
                      </a:pPr>
                      <a:r>
                        <a:rPr lang="en" sz="1700" u="none" cap="none" strike="noStrike">
                          <a:latin typeface="Trebuchet MS"/>
                          <a:ea typeface="Trebuchet MS"/>
                          <a:cs typeface="Trebuchet MS"/>
                          <a:sym typeface="Trebuchet MS"/>
                        </a:rPr>
                        <a:t>Staffing retention and program fiscal stability</a:t>
                      </a:r>
                      <a:endParaRPr sz="1700" u="none" cap="none" strike="noStrike">
                        <a:latin typeface="Trebuchet MS"/>
                        <a:ea typeface="Trebuchet MS"/>
                        <a:cs typeface="Trebuchet MS"/>
                        <a:sym typeface="Trebuchet MS"/>
                      </a:endParaRPr>
                    </a:p>
                    <a:p>
                      <a:pPr indent="-336550" lvl="0" marL="457200" marR="0" rtl="0" algn="l">
                        <a:lnSpc>
                          <a:spcPct val="100000"/>
                        </a:lnSpc>
                        <a:spcBef>
                          <a:spcPts val="0"/>
                        </a:spcBef>
                        <a:spcAft>
                          <a:spcPts val="0"/>
                        </a:spcAft>
                        <a:buClr>
                          <a:srgbClr val="000000"/>
                        </a:buClr>
                        <a:buSzPts val="1700"/>
                        <a:buFont typeface="Trebuchet MS"/>
                        <a:buChar char="●"/>
                      </a:pPr>
                      <a:r>
                        <a:rPr lang="en" sz="1700" u="none" cap="none" strike="noStrike">
                          <a:latin typeface="Trebuchet MS"/>
                          <a:ea typeface="Trebuchet MS"/>
                          <a:cs typeface="Trebuchet MS"/>
                          <a:sym typeface="Trebuchet MS"/>
                        </a:rPr>
                        <a:t>Planning time and other supports for continuous quality improvement</a:t>
                      </a:r>
                      <a:endParaRPr sz="1700" u="none" cap="none" strike="noStrike">
                        <a:latin typeface="Trebuchet MS"/>
                        <a:ea typeface="Trebuchet MS"/>
                        <a:cs typeface="Trebuchet MS"/>
                        <a:sym typeface="Trebuchet MS"/>
                      </a:endParaRPr>
                    </a:p>
                    <a:p>
                      <a:pPr indent="-336550" lvl="0" marL="457200" marR="0" rtl="0" algn="l">
                        <a:lnSpc>
                          <a:spcPct val="100000"/>
                        </a:lnSpc>
                        <a:spcBef>
                          <a:spcPts val="0"/>
                        </a:spcBef>
                        <a:spcAft>
                          <a:spcPts val="0"/>
                        </a:spcAft>
                        <a:buClr>
                          <a:srgbClr val="000000"/>
                        </a:buClr>
                        <a:buSzPts val="1700"/>
                        <a:buFont typeface="Trebuchet MS"/>
                        <a:buChar char="●"/>
                      </a:pPr>
                      <a:r>
                        <a:rPr lang="en" sz="1700" u="none" cap="none" strike="noStrike">
                          <a:latin typeface="Trebuchet MS"/>
                          <a:ea typeface="Trebuchet MS"/>
                          <a:cs typeface="Trebuchet MS"/>
                          <a:sym typeface="Trebuchet MS"/>
                        </a:rPr>
                        <a:t>Family application and enrollment rates </a:t>
                      </a:r>
                      <a:endParaRPr sz="17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900"/>
                        <a:buFont typeface="Arial"/>
                        <a:buNone/>
                      </a:pPr>
                      <a:r>
                        <a:t/>
                      </a:r>
                      <a:endParaRPr sz="17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900"/>
                        <a:buFont typeface="Arial"/>
                        <a:buNone/>
                      </a:pPr>
                      <a:r>
                        <a:rPr lang="en" sz="1700" u="none" cap="none" strike="noStrike">
                          <a:latin typeface="Trebuchet MS"/>
                          <a:ea typeface="Trebuchet MS"/>
                          <a:cs typeface="Trebuchet MS"/>
                          <a:sym typeface="Trebuchet MS"/>
                        </a:rPr>
                        <a:t>Based on outcomes, VDOE will identify next steps for payment policies in the CCSP.</a:t>
                      </a:r>
                      <a:endParaRPr sz="1700" u="none" cap="none" strike="noStrike">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42" name="Google Shape;542;g1340093cb7c_0_2010"/>
          <p:cNvSpPr/>
          <p:nvPr/>
        </p:nvSpPr>
        <p:spPr>
          <a:xfrm>
            <a:off x="218500" y="1385150"/>
            <a:ext cx="906000" cy="5727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1340093cb7c_0_288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a:t>Questions, Discussion, and Endorsement</a:t>
            </a:r>
            <a:endParaRPr i="1"/>
          </a:p>
        </p:txBody>
      </p:sp>
      <p:sp>
        <p:nvSpPr>
          <p:cNvPr id="548" name="Google Shape;548;g1340093cb7c_0_2880"/>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i="1"/>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132cfc6ead2_0_17"/>
          <p:cNvSpPr txBox="1"/>
          <p:nvPr>
            <p:ph type="title"/>
          </p:nvPr>
        </p:nvSpPr>
        <p:spPr>
          <a:xfrm>
            <a:off x="623900" y="245650"/>
            <a:ext cx="7886700" cy="3423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1000"/>
              </a:spcAft>
              <a:buSzPts val="3800"/>
              <a:buNone/>
            </a:pPr>
            <a:r>
              <a:rPr b="1" lang="en" sz="3300"/>
              <a:t>Proposed </a:t>
            </a:r>
            <a:r>
              <a:rPr b="1" lang="en" sz="3300">
                <a:extLst>
                  <a:ext uri="http://customooxmlschemas.google.com/">
                    <go:slidesCustomData xmlns:go="http://customooxmlschemas.google.com/" textRoundtripDataId="27"/>
                  </a:ext>
                </a:extLst>
              </a:rPr>
              <a:t>Revisions</a:t>
            </a:r>
            <a:r>
              <a:rPr b="1" lang="en" sz="3300"/>
              <a:t> to General Procedures and Background Checks </a:t>
            </a:r>
            <a:endParaRPr b="1" sz="33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13417279dd0_0_289"/>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Approach for Revisions </a:t>
            </a:r>
            <a:endParaRPr sz="3000"/>
          </a:p>
        </p:txBody>
      </p:sp>
      <p:sp>
        <p:nvSpPr>
          <p:cNvPr id="559" name="Google Shape;559;g13417279dd0_0_289"/>
          <p:cNvSpPr txBox="1"/>
          <p:nvPr>
            <p:ph idx="1" type="body"/>
          </p:nvPr>
        </p:nvSpPr>
        <p:spPr>
          <a:xfrm>
            <a:off x="628650" y="1226575"/>
            <a:ext cx="8320200" cy="26841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Here’s a summary of approach for revising the General Procedures and Criminal Background Checks Regulations: </a:t>
            </a:r>
            <a:endParaRPr b="1" sz="1800"/>
          </a:p>
          <a:p>
            <a:pPr indent="-342900" lvl="0" marL="457200" rtl="0" algn="l">
              <a:lnSpc>
                <a:spcPct val="100000"/>
              </a:lnSpc>
              <a:spcBef>
                <a:spcPts val="800"/>
              </a:spcBef>
              <a:spcAft>
                <a:spcPts val="0"/>
              </a:spcAft>
              <a:buSzPts val="1800"/>
              <a:buChar char="•"/>
            </a:pPr>
            <a:r>
              <a:rPr lang="en" sz="1800"/>
              <a:t>Remove any unnecessary language and complexity;</a:t>
            </a:r>
            <a:endParaRPr sz="1800"/>
          </a:p>
          <a:p>
            <a:pPr indent="-342900" lvl="0" marL="457200" rtl="0" algn="l">
              <a:lnSpc>
                <a:spcPct val="100000"/>
              </a:lnSpc>
              <a:spcBef>
                <a:spcPts val="1000"/>
              </a:spcBef>
              <a:spcAft>
                <a:spcPts val="0"/>
              </a:spcAft>
              <a:buSzPts val="1800"/>
              <a:buChar char="•"/>
            </a:pPr>
            <a:r>
              <a:rPr lang="en" sz="1800"/>
              <a:t>A</a:t>
            </a:r>
            <a:r>
              <a:rPr lang="en" sz="1800"/>
              <a:t>djust the structure, format, and language of the current regulation;</a:t>
            </a:r>
            <a:endParaRPr sz="1800"/>
          </a:p>
          <a:p>
            <a:pPr indent="-342900" lvl="0" marL="457200" rtl="0" algn="l">
              <a:lnSpc>
                <a:spcPct val="100000"/>
              </a:lnSpc>
              <a:spcBef>
                <a:spcPts val="1000"/>
              </a:spcBef>
              <a:spcAft>
                <a:spcPts val="0"/>
              </a:spcAft>
              <a:buSzPts val="1800"/>
              <a:buChar char="•"/>
            </a:pPr>
            <a:r>
              <a:rPr lang="en" sz="1800"/>
              <a:t>Incorporating updates to address everchanging national health and safety guidelines and practices; </a:t>
            </a:r>
            <a:endParaRPr sz="1800"/>
          </a:p>
          <a:p>
            <a:pPr indent="-342900" lvl="0" marL="457200" rtl="0" algn="l">
              <a:lnSpc>
                <a:spcPct val="100000"/>
              </a:lnSpc>
              <a:spcBef>
                <a:spcPts val="1000"/>
              </a:spcBef>
              <a:spcAft>
                <a:spcPts val="0"/>
              </a:spcAft>
              <a:buSzPts val="1800"/>
              <a:buChar char="•"/>
            </a:pPr>
            <a:r>
              <a:rPr lang="en" sz="1800"/>
              <a:t>Only add requirements conducive to the greater protection of the health, safety, and welfare of children in care; and</a:t>
            </a:r>
            <a:endParaRPr sz="1800"/>
          </a:p>
          <a:p>
            <a:pPr indent="-342900" lvl="0" marL="457200" rtl="0" algn="l">
              <a:lnSpc>
                <a:spcPct val="100000"/>
              </a:lnSpc>
              <a:spcBef>
                <a:spcPts val="1000"/>
              </a:spcBef>
              <a:spcAft>
                <a:spcPts val="1000"/>
              </a:spcAft>
              <a:buSzPts val="1800"/>
              <a:buChar char="•"/>
            </a:pPr>
            <a:r>
              <a:rPr lang="en" sz="1800"/>
              <a:t>Balance health and safety with any increased cost to child care providers and families.</a:t>
            </a: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340093cb7c_1_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Proposed General Procedures (GP)</a:t>
            </a:r>
            <a:endParaRPr sz="3000"/>
          </a:p>
        </p:txBody>
      </p:sp>
      <p:sp>
        <p:nvSpPr>
          <p:cNvPr id="565" name="Google Shape;565;g1340093cb7c_1_5"/>
          <p:cNvSpPr txBox="1"/>
          <p:nvPr>
            <p:ph idx="1" type="body"/>
          </p:nvPr>
        </p:nvSpPr>
        <p:spPr>
          <a:xfrm>
            <a:off x="628650" y="1369225"/>
            <a:ext cx="8320200" cy="26841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The proposed revisions to General Procedures and Information for Licensure have</a:t>
            </a:r>
            <a:r>
              <a:rPr b="1" lang="en" sz="1800"/>
              <a:t>:</a:t>
            </a:r>
            <a:endParaRPr b="1" sz="1800"/>
          </a:p>
          <a:p>
            <a:pPr indent="-342900" lvl="0" marL="457200" rtl="0" algn="l">
              <a:lnSpc>
                <a:spcPct val="100000"/>
              </a:lnSpc>
              <a:spcBef>
                <a:spcPts val="1000"/>
              </a:spcBef>
              <a:spcAft>
                <a:spcPts val="0"/>
              </a:spcAft>
              <a:buSzPts val="1800"/>
              <a:buChar char="•"/>
            </a:pPr>
            <a:r>
              <a:rPr lang="en" sz="1800"/>
              <a:t>Removed any unnecessary language, general information, and complexity;</a:t>
            </a:r>
            <a:endParaRPr sz="1800"/>
          </a:p>
          <a:p>
            <a:pPr indent="-342900" lvl="0" marL="457200" rtl="0" algn="l">
              <a:lnSpc>
                <a:spcPct val="100000"/>
              </a:lnSpc>
              <a:spcBef>
                <a:spcPts val="1000"/>
              </a:spcBef>
              <a:spcAft>
                <a:spcPts val="0"/>
              </a:spcAft>
              <a:buSzPts val="1800"/>
              <a:buChar char="•"/>
            </a:pPr>
            <a:r>
              <a:rPr lang="en" sz="1800"/>
              <a:t>Only added language that reduces confusion;</a:t>
            </a:r>
            <a:endParaRPr sz="1800"/>
          </a:p>
          <a:p>
            <a:pPr indent="-342900" lvl="0" marL="457200" rtl="0" algn="l">
              <a:lnSpc>
                <a:spcPct val="100000"/>
              </a:lnSpc>
              <a:spcBef>
                <a:spcPts val="1000"/>
              </a:spcBef>
              <a:spcAft>
                <a:spcPts val="0"/>
              </a:spcAft>
              <a:buSzPts val="1800"/>
              <a:buChar char="•"/>
            </a:pPr>
            <a:r>
              <a:rPr lang="en" sz="1800"/>
              <a:t>Ensured changes do not limit providers’ rights or responsibilities; and</a:t>
            </a:r>
            <a:endParaRPr sz="1800"/>
          </a:p>
          <a:p>
            <a:pPr indent="-342900" lvl="0" marL="457200" rtl="0" algn="l">
              <a:lnSpc>
                <a:spcPct val="100000"/>
              </a:lnSpc>
              <a:spcBef>
                <a:spcPts val="1000"/>
              </a:spcBef>
              <a:spcAft>
                <a:spcPts val="1000"/>
              </a:spcAft>
              <a:buSzPts val="1800"/>
              <a:buChar char="•"/>
            </a:pPr>
            <a:r>
              <a:rPr lang="en" sz="1800"/>
              <a:t>Repealed the “Fee Requirements For Processing Applications” regulation and added it to the General Procedures.  </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1340093cb7c_1_1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Proposed Background Checks (BC)</a:t>
            </a:r>
            <a:endParaRPr sz="3000"/>
          </a:p>
        </p:txBody>
      </p:sp>
      <p:sp>
        <p:nvSpPr>
          <p:cNvPr id="571" name="Google Shape;571;g1340093cb7c_1_10"/>
          <p:cNvSpPr txBox="1"/>
          <p:nvPr>
            <p:ph idx="1" type="body"/>
          </p:nvPr>
        </p:nvSpPr>
        <p:spPr>
          <a:xfrm>
            <a:off x="628650" y="1268350"/>
            <a:ext cx="83202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The proposed revisions to the </a:t>
            </a:r>
            <a:r>
              <a:rPr b="1" lang="en" sz="1800"/>
              <a:t>Background Checks would repeal these regulations as </a:t>
            </a:r>
            <a:r>
              <a:rPr b="1" lang="en" sz="1800"/>
              <a:t>written</a:t>
            </a:r>
            <a:r>
              <a:rPr b="1" lang="en" sz="1800"/>
              <a:t> and add what is NOT covered in Code into General Procedures: </a:t>
            </a:r>
            <a:endParaRPr b="1" sz="1800"/>
          </a:p>
          <a:p>
            <a:pPr indent="-330200" lvl="0" marL="457200" rtl="0" algn="l">
              <a:lnSpc>
                <a:spcPct val="100000"/>
              </a:lnSpc>
              <a:spcBef>
                <a:spcPts val="800"/>
              </a:spcBef>
              <a:spcAft>
                <a:spcPts val="0"/>
              </a:spcAft>
              <a:buSzPts val="1600"/>
              <a:buChar char="•"/>
            </a:pPr>
            <a:r>
              <a:rPr lang="en" sz="1600"/>
              <a:t>The Code of Virginia has become much more specific regarding background checks for child care programs over the years.</a:t>
            </a:r>
            <a:endParaRPr sz="1600"/>
          </a:p>
          <a:p>
            <a:pPr indent="-330200" lvl="0" marL="457200" rtl="0" algn="l">
              <a:lnSpc>
                <a:spcPct val="100000"/>
              </a:lnSpc>
              <a:spcBef>
                <a:spcPts val="1000"/>
              </a:spcBef>
              <a:spcAft>
                <a:spcPts val="0"/>
              </a:spcAft>
              <a:buSzPts val="1600"/>
              <a:buChar char="•"/>
            </a:pPr>
            <a:r>
              <a:rPr lang="en" sz="1600"/>
              <a:t>The Code of Virginia has more restrictions and requirements for background checks than the Federal requirements. </a:t>
            </a:r>
            <a:endParaRPr sz="1600"/>
          </a:p>
          <a:p>
            <a:pPr indent="-330200" lvl="0" marL="457200" rtl="0" algn="l">
              <a:lnSpc>
                <a:spcPct val="100000"/>
              </a:lnSpc>
              <a:spcBef>
                <a:spcPts val="1000"/>
              </a:spcBef>
              <a:spcAft>
                <a:spcPts val="0"/>
              </a:spcAft>
              <a:buSzPts val="1600"/>
              <a:buChar char="•"/>
            </a:pPr>
            <a:r>
              <a:rPr lang="en" sz="1600"/>
              <a:t>Approximately 90% of the current BC regulation repeats what was or is written in the Code of Virginia or Federal requirements so VDOE recommends that the remaining 10% be placed in General Procedures.</a:t>
            </a:r>
            <a:endParaRPr sz="1600"/>
          </a:p>
          <a:p>
            <a:pPr indent="-330200" lvl="0" marL="457200" rtl="0" algn="l">
              <a:lnSpc>
                <a:spcPct val="100000"/>
              </a:lnSpc>
              <a:spcBef>
                <a:spcPts val="1000"/>
              </a:spcBef>
              <a:spcAft>
                <a:spcPts val="1000"/>
              </a:spcAft>
              <a:buSzPts val="1600"/>
              <a:buChar char="•"/>
            </a:pPr>
            <a:r>
              <a:rPr lang="en" sz="1600"/>
              <a:t>VDOE then recommends a repeal of 8VAC20-770: Background Checks for Child Day Programs and Family Day Systems.</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340093cb7c_0_2835"/>
          <p:cNvSpPr txBox="1"/>
          <p:nvPr>
            <p:ph type="title"/>
          </p:nvPr>
        </p:nvSpPr>
        <p:spPr>
          <a:xfrm>
            <a:off x="628650" y="2738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Legislative Update: Ready Regions and Overpayment</a:t>
            </a:r>
            <a:endParaRPr sz="3000"/>
          </a:p>
        </p:txBody>
      </p:sp>
      <p:sp>
        <p:nvSpPr>
          <p:cNvPr id="205" name="Google Shape;205;g1340093cb7c_0_283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House Bill 389/Senate Bill--</a:t>
            </a:r>
            <a:r>
              <a:rPr b="1" i="1" lang="en" sz="1800"/>
              <a:t>signed into law April 11, 2022</a:t>
            </a:r>
            <a:endParaRPr b="1" i="1" sz="1800"/>
          </a:p>
          <a:p>
            <a:pPr indent="-342900" lvl="0" marL="457200" rtl="0" algn="l">
              <a:lnSpc>
                <a:spcPct val="100000"/>
              </a:lnSpc>
              <a:spcBef>
                <a:spcPts val="800"/>
              </a:spcBef>
              <a:spcAft>
                <a:spcPts val="0"/>
              </a:spcAft>
              <a:buSzPts val="1800"/>
              <a:buChar char="•"/>
            </a:pPr>
            <a:r>
              <a:rPr lang="en" sz="1800"/>
              <a:t>Directs the Board of Education to establish a system of regional entities that will be responsible for: </a:t>
            </a:r>
            <a:endParaRPr sz="1800"/>
          </a:p>
          <a:p>
            <a:pPr indent="-342900" lvl="1" marL="914400" rtl="0" algn="l">
              <a:lnSpc>
                <a:spcPct val="100000"/>
              </a:lnSpc>
              <a:spcBef>
                <a:spcPts val="0"/>
              </a:spcBef>
              <a:spcAft>
                <a:spcPts val="0"/>
              </a:spcAft>
              <a:buSzPts val="1800"/>
              <a:buChar char="•"/>
            </a:pPr>
            <a:r>
              <a:rPr lang="en"/>
              <a:t>Coordinating family access to early childhood care and education services</a:t>
            </a:r>
            <a:endParaRPr/>
          </a:p>
          <a:p>
            <a:pPr indent="-342900" lvl="1" marL="914400" rtl="0" algn="l">
              <a:lnSpc>
                <a:spcPct val="100000"/>
              </a:lnSpc>
              <a:spcBef>
                <a:spcPts val="0"/>
              </a:spcBef>
              <a:spcAft>
                <a:spcPts val="0"/>
              </a:spcAft>
              <a:buSzPts val="1800"/>
              <a:buChar char="•"/>
            </a:pPr>
            <a:r>
              <a:rPr lang="en"/>
              <a:t>Implementing the uniform measurement and improvement system</a:t>
            </a:r>
            <a:endParaRPr/>
          </a:p>
          <a:p>
            <a:pPr indent="-342900" lvl="1" marL="914400" rtl="0" algn="l">
              <a:lnSpc>
                <a:spcPct val="100000"/>
              </a:lnSpc>
              <a:spcBef>
                <a:spcPts val="0"/>
              </a:spcBef>
              <a:spcAft>
                <a:spcPts val="0"/>
              </a:spcAft>
              <a:buSzPts val="1800"/>
              <a:buChar char="•"/>
            </a:pPr>
            <a:r>
              <a:rPr lang="en"/>
              <a:t>Supporting continuous quality improvement efforts</a:t>
            </a:r>
            <a:endParaRPr/>
          </a:p>
          <a:p>
            <a:pPr indent="-342900" lvl="0" marL="457200" rtl="0" algn="l">
              <a:lnSpc>
                <a:spcPct val="100000"/>
              </a:lnSpc>
              <a:spcBef>
                <a:spcPts val="1000"/>
              </a:spcBef>
              <a:spcAft>
                <a:spcPts val="0"/>
              </a:spcAft>
              <a:buSzPts val="1800"/>
              <a:buChar char="•"/>
            </a:pPr>
            <a:r>
              <a:rPr lang="en" sz="1800"/>
              <a:t>Establishes the Child Care Subsidy Overpayment Fund, which allows VDOE to recoup public funds in instances of intentional or unintentional program violations and use these funds for the purposes of training for early childhood programs</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129230c8c61_0_8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sz="3500"/>
              <a:t>Questions, Discussion, and Endorsement</a:t>
            </a:r>
            <a:endParaRPr i="1" sz="3500"/>
          </a:p>
        </p:txBody>
      </p:sp>
      <p:sp>
        <p:nvSpPr>
          <p:cNvPr id="577" name="Google Shape;577;g129230c8c61_0_83"/>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1340093cb7c_0_1233"/>
          <p:cNvSpPr txBox="1"/>
          <p:nvPr>
            <p:ph type="title"/>
          </p:nvPr>
        </p:nvSpPr>
        <p:spPr>
          <a:xfrm>
            <a:off x="623888" y="1282304"/>
            <a:ext cx="7886700" cy="21396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b="1" i="1" lang="en"/>
              <a:t>Appendices</a:t>
            </a:r>
            <a:endParaRPr b="1" i="1"/>
          </a:p>
        </p:txBody>
      </p:sp>
      <p:sp>
        <p:nvSpPr>
          <p:cNvPr id="583" name="Google Shape;583;g1340093cb7c_0_1233"/>
          <p:cNvSpPr txBox="1"/>
          <p:nvPr>
            <p:ph idx="1" type="body"/>
          </p:nvPr>
        </p:nvSpPr>
        <p:spPr>
          <a:xfrm>
            <a:off x="623888" y="3442097"/>
            <a:ext cx="7886700" cy="1125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1340093cb7c_0_1238"/>
          <p:cNvSpPr txBox="1"/>
          <p:nvPr>
            <p:ph type="title"/>
          </p:nvPr>
        </p:nvSpPr>
        <p:spPr>
          <a:xfrm>
            <a:off x="623888" y="1282304"/>
            <a:ext cx="7886700" cy="21396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i="1" lang="en" sz="2800"/>
              <a:t>Appendix A: Item Detail on Early Childhood Investments in HB/SB 30</a:t>
            </a:r>
            <a:endParaRPr i="1" sz="2800"/>
          </a:p>
        </p:txBody>
      </p:sp>
      <p:sp>
        <p:nvSpPr>
          <p:cNvPr id="589" name="Google Shape;589;g1340093cb7c_0_1238"/>
          <p:cNvSpPr txBox="1"/>
          <p:nvPr>
            <p:ph idx="1" type="body"/>
          </p:nvPr>
        </p:nvSpPr>
        <p:spPr>
          <a:xfrm>
            <a:off x="623888" y="3442097"/>
            <a:ext cx="7886700" cy="1125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593" name="Shape 593"/>
        <p:cNvGrpSpPr/>
        <p:nvPr/>
      </p:nvGrpSpPr>
      <p:grpSpPr>
        <a:xfrm>
          <a:off x="0" y="0"/>
          <a:ext cx="0" cy="0"/>
          <a:chOff x="0" y="0"/>
          <a:chExt cx="0" cy="0"/>
        </a:xfrm>
      </p:grpSpPr>
      <p:sp>
        <p:nvSpPr>
          <p:cNvPr id="594" name="Google Shape;594;g1340093cb7c_0_1251"/>
          <p:cNvSpPr txBox="1"/>
          <p:nvPr>
            <p:ph idx="4294967295" type="body"/>
          </p:nvPr>
        </p:nvSpPr>
        <p:spPr>
          <a:xfrm>
            <a:off x="715134" y="1297069"/>
            <a:ext cx="8076300" cy="3766200"/>
          </a:xfrm>
          <a:prstGeom prst="rect">
            <a:avLst/>
          </a:prstGeom>
          <a:noFill/>
          <a:ln>
            <a:noFill/>
          </a:ln>
        </p:spPr>
        <p:txBody>
          <a:bodyPr anchorCtr="0" anchor="t" bIns="17125" lIns="17125" spcFirstLastPara="1" rIns="17125" wrap="square" tIns="17125">
            <a:noAutofit/>
          </a:bodyPr>
          <a:lstStyle/>
          <a:p>
            <a:pPr indent="0" lvl="0" marL="177800" rtl="0" algn="l">
              <a:lnSpc>
                <a:spcPct val="100000"/>
              </a:lnSpc>
              <a:spcBef>
                <a:spcPts val="0"/>
              </a:spcBef>
              <a:spcAft>
                <a:spcPts val="0"/>
              </a:spcAft>
              <a:buSzPts val="2200"/>
              <a:buNone/>
            </a:pPr>
            <a:r>
              <a:rPr b="1" lang="en" sz="1600">
                <a:solidFill>
                  <a:srgbClr val="434343"/>
                </a:solidFill>
                <a:highlight>
                  <a:srgbClr val="FFFFFF"/>
                </a:highlight>
              </a:rPr>
              <a:t>In response to 2017 JLARC Study and pursuant to 22.1-289.05, the VDOE continues to build out a statewide uniform measurement and improvement system for all publicly-funded birth-to-five programs that promotes school readiness. </a:t>
            </a:r>
            <a:endParaRPr b="1" sz="1600">
              <a:solidFill>
                <a:srgbClr val="434343"/>
              </a:solidFill>
              <a:highlight>
                <a:srgbClr val="FFFFFF"/>
              </a:highlight>
            </a:endParaRPr>
          </a:p>
        </p:txBody>
      </p:sp>
      <p:sp>
        <p:nvSpPr>
          <p:cNvPr id="595" name="Google Shape;595;g1340093cb7c_0_1251"/>
          <p:cNvSpPr txBox="1"/>
          <p:nvPr/>
        </p:nvSpPr>
        <p:spPr>
          <a:xfrm>
            <a:off x="628650" y="4315059"/>
            <a:ext cx="8270700" cy="238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434343"/>
                </a:solidFill>
                <a:latin typeface="Trebuchet MS"/>
                <a:ea typeface="Trebuchet MS"/>
                <a:cs typeface="Trebuchet MS"/>
                <a:sym typeface="Trebuchet MS"/>
              </a:rPr>
              <a:t>NOTE: AMOUNTS ARE TOTAL SGF FUNDING (NOT INCREASES FROM PRIOR YEAR)</a:t>
            </a:r>
            <a:endParaRPr b="1" i="0" sz="1100" u="none" cap="none" strike="noStrike">
              <a:solidFill>
                <a:schemeClr val="accent5"/>
              </a:solidFill>
              <a:latin typeface="Trebuchet MS"/>
              <a:ea typeface="Trebuchet MS"/>
              <a:cs typeface="Trebuchet MS"/>
              <a:sym typeface="Trebuchet MS"/>
            </a:endParaRPr>
          </a:p>
        </p:txBody>
      </p:sp>
      <p:graphicFrame>
        <p:nvGraphicFramePr>
          <p:cNvPr id="596" name="Google Shape;596;g1340093cb7c_0_1251"/>
          <p:cNvGraphicFramePr/>
          <p:nvPr/>
        </p:nvGraphicFramePr>
        <p:xfrm>
          <a:off x="715134" y="2405243"/>
          <a:ext cx="3000000" cy="3000000"/>
        </p:xfrm>
        <a:graphic>
          <a:graphicData uri="http://schemas.openxmlformats.org/drawingml/2006/table">
            <a:tbl>
              <a:tblPr>
                <a:noFill/>
                <a:tableStyleId>{611A7F23-887D-4DC6-9B42-281D80AD3127}</a:tableStyleId>
              </a:tblPr>
              <a:tblGrid>
                <a:gridCol w="1778200"/>
                <a:gridCol w="933250"/>
                <a:gridCol w="998150"/>
                <a:gridCol w="999675"/>
                <a:gridCol w="3065250"/>
              </a:tblGrid>
              <a:tr h="2560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rgbClr val="43434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FY22</a:t>
                      </a:r>
                      <a:endParaRPr b="1" sz="11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rgbClr val="43434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FY23</a:t>
                      </a:r>
                      <a:endParaRPr b="1" sz="11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rgbClr val="43434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FY24</a:t>
                      </a:r>
                      <a:endParaRPr b="1" sz="11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rgbClr val="43434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Rationale for Increase</a:t>
                      </a:r>
                      <a:endParaRPr b="1" sz="11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rgbClr val="434343"/>
                    </a:solidFill>
                  </a:tcPr>
                </a:tc>
              </a:tr>
              <a:tr h="739100">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H. Virginia Kindergarten Readiness Program (VKRP)</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1,750,000</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2,777,000</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2,777,000</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Expansion of preschool VKRP to more 4 year olds and to pilot three year version; increase in administration costs</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r h="764625">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J. External Classroom Observations (CLASS)</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350,000</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805,600</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1,047,000</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57150" marR="0" rtl="0" algn="l">
                        <a:lnSpc>
                          <a:spcPct val="100000"/>
                        </a:lnSpc>
                        <a:spcBef>
                          <a:spcPts val="0"/>
                        </a:spcBef>
                        <a:spcAft>
                          <a:spcPts val="0"/>
                        </a:spcAft>
                        <a:buClr>
                          <a:srgbClr val="000000"/>
                        </a:buClr>
                        <a:buSzPts val="1100"/>
                        <a:buFont typeface="Arial"/>
                        <a:buNone/>
                      </a:pPr>
                      <a:r>
                        <a:rPr lang="en" sz="1100" u="none" cap="none" strike="noStrike">
                          <a:solidFill>
                            <a:srgbClr val="434343"/>
                          </a:solidFill>
                          <a:latin typeface="Trebuchet MS"/>
                          <a:ea typeface="Trebuchet MS"/>
                          <a:cs typeface="Trebuchet MS"/>
                          <a:sym typeface="Trebuchet MS"/>
                        </a:rPr>
                        <a:t>Statewide expansion of accountability system; SGF is for state-funded classrooms; NGF is for federally-funded classrooms</a:t>
                      </a:r>
                      <a:endParaRPr sz="11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bl>
          </a:graphicData>
        </a:graphic>
      </p:graphicFrame>
      <p:sp>
        <p:nvSpPr>
          <p:cNvPr id="597" name="Google Shape;597;g1340093cb7c_0_1251"/>
          <p:cNvSpPr txBox="1"/>
          <p:nvPr>
            <p:ph type="title"/>
          </p:nvPr>
        </p:nvSpPr>
        <p:spPr>
          <a:xfrm>
            <a:off x="628650" y="2738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A1: Item 129 - SGF Impact</a:t>
            </a:r>
            <a:endParaRPr sz="30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601" name="Shape 601"/>
        <p:cNvGrpSpPr/>
        <p:nvPr/>
      </p:nvGrpSpPr>
      <p:grpSpPr>
        <a:xfrm>
          <a:off x="0" y="0"/>
          <a:ext cx="0" cy="0"/>
          <a:chOff x="0" y="0"/>
          <a:chExt cx="0" cy="0"/>
        </a:xfrm>
      </p:grpSpPr>
      <p:sp>
        <p:nvSpPr>
          <p:cNvPr id="602" name="Google Shape;602;g1340093cb7c_0_1260"/>
          <p:cNvSpPr txBox="1"/>
          <p:nvPr>
            <p:ph idx="4294967295" type="title"/>
          </p:nvPr>
        </p:nvSpPr>
        <p:spPr>
          <a:xfrm>
            <a:off x="190238" y="59269"/>
            <a:ext cx="8793300" cy="837300"/>
          </a:xfrm>
          <a:prstGeom prst="rect">
            <a:avLst/>
          </a:prstGeom>
          <a:noFill/>
          <a:ln>
            <a:noFill/>
          </a:ln>
        </p:spPr>
        <p:txBody>
          <a:bodyPr anchorCtr="0" anchor="b" bIns="19050" lIns="19050" spcFirstLastPara="1" rIns="19050" wrap="square" tIns="19050">
            <a:noAutofit/>
          </a:bodyPr>
          <a:lstStyle/>
          <a:p>
            <a:pPr indent="0" lvl="0" marL="0" rtl="0" algn="l">
              <a:lnSpc>
                <a:spcPct val="80000"/>
              </a:lnSpc>
              <a:spcBef>
                <a:spcPts val="0"/>
              </a:spcBef>
              <a:spcAft>
                <a:spcPts val="0"/>
              </a:spcAft>
              <a:buClr>
                <a:srgbClr val="FFFFFF"/>
              </a:buClr>
              <a:buSzPts val="2700"/>
              <a:buFont typeface="Abel"/>
              <a:buNone/>
            </a:pPr>
            <a:r>
              <a:rPr lang="en" sz="2800"/>
              <a:t>A</a:t>
            </a:r>
            <a:r>
              <a:rPr lang="en" sz="2800"/>
              <a:t>2: Item 129 - Language Changes (No SGF Impact)</a:t>
            </a:r>
            <a:endParaRPr sz="2800"/>
          </a:p>
        </p:txBody>
      </p:sp>
      <p:sp>
        <p:nvSpPr>
          <p:cNvPr id="603" name="Google Shape;603;g1340093cb7c_0_1260"/>
          <p:cNvSpPr txBox="1"/>
          <p:nvPr>
            <p:ph idx="12" type="sldNum"/>
          </p:nvPr>
        </p:nvSpPr>
        <p:spPr>
          <a:xfrm>
            <a:off x="4500562" y="4905375"/>
            <a:ext cx="138300" cy="140400"/>
          </a:xfrm>
          <a:prstGeom prst="rect">
            <a:avLst/>
          </a:prstGeom>
          <a:noFill/>
          <a:ln>
            <a:noFill/>
          </a:ln>
        </p:spPr>
        <p:txBody>
          <a:bodyPr anchorCtr="0" anchor="b" bIns="19050" lIns="19050" spcFirstLastPara="1" rIns="19050" wrap="square" tIns="19050">
            <a:noAutofit/>
          </a:bodyPr>
          <a:lstStyle/>
          <a:p>
            <a:pPr indent="0" lvl="0" marL="0" rtl="0" algn="ctr">
              <a:lnSpc>
                <a:spcPct val="100000"/>
              </a:lnSpc>
              <a:spcBef>
                <a:spcPts val="0"/>
              </a:spcBef>
              <a:spcAft>
                <a:spcPts val="0"/>
              </a:spcAft>
              <a:buClr>
                <a:srgbClr val="FFFFFF"/>
              </a:buClr>
              <a:buSzPts val="700"/>
              <a:buFont typeface="Helvetica Neue"/>
              <a:buNone/>
            </a:pPr>
            <a:fld id="{00000000-1234-1234-1234-123412341234}" type="slidenum">
              <a:rPr lang="en">
                <a:solidFill>
                  <a:schemeClr val="dk1"/>
                </a:solidFill>
                <a:latin typeface="Trebuchet MS"/>
                <a:ea typeface="Trebuchet MS"/>
                <a:cs typeface="Trebuchet MS"/>
                <a:sym typeface="Trebuchet MS"/>
              </a:rPr>
              <a:t>‹#›</a:t>
            </a:fld>
            <a:endParaRPr>
              <a:solidFill>
                <a:schemeClr val="dk1"/>
              </a:solidFill>
              <a:latin typeface="Trebuchet MS"/>
              <a:ea typeface="Trebuchet MS"/>
              <a:cs typeface="Trebuchet MS"/>
              <a:sym typeface="Trebuchet MS"/>
            </a:endParaRPr>
          </a:p>
        </p:txBody>
      </p:sp>
      <p:sp>
        <p:nvSpPr>
          <p:cNvPr id="604" name="Google Shape;604;g1340093cb7c_0_1260"/>
          <p:cNvSpPr txBox="1"/>
          <p:nvPr/>
        </p:nvSpPr>
        <p:spPr>
          <a:xfrm>
            <a:off x="308700" y="1139175"/>
            <a:ext cx="8324400" cy="3766200"/>
          </a:xfrm>
          <a:prstGeom prst="rect">
            <a:avLst/>
          </a:prstGeom>
          <a:noFill/>
          <a:ln>
            <a:noFill/>
          </a:ln>
        </p:spPr>
        <p:txBody>
          <a:bodyPr anchorCtr="0" anchor="t" bIns="17125" lIns="17125" spcFirstLastPara="1" rIns="17125" wrap="square" tIns="17125">
            <a:noAutofit/>
          </a:bodyPr>
          <a:lstStyle/>
          <a:p>
            <a:pPr indent="0" lvl="0" marL="177800" marR="0" rtl="0" algn="l">
              <a:lnSpc>
                <a:spcPct val="100000"/>
              </a:lnSpc>
              <a:spcBef>
                <a:spcPts val="0"/>
              </a:spcBef>
              <a:spcAft>
                <a:spcPts val="0"/>
              </a:spcAft>
              <a:buClr>
                <a:srgbClr val="FFFFFF"/>
              </a:buClr>
              <a:buSzPts val="2200"/>
              <a:buFont typeface="Helvetica Neue"/>
              <a:buNone/>
            </a:pPr>
            <a:r>
              <a:rPr b="1" i="0" lang="en" sz="1400" u="none" cap="none" strike="noStrike">
                <a:solidFill>
                  <a:srgbClr val="434343"/>
                </a:solidFill>
                <a:latin typeface="Trebuchet MS"/>
                <a:ea typeface="Trebuchet MS"/>
                <a:cs typeface="Trebuchet MS"/>
                <a:sym typeface="Trebuchet MS"/>
              </a:rPr>
              <a:t>New budget language calls for specific actions from the VDOE to ensure maximum choice for families across the public-private early childhood system:</a:t>
            </a:r>
            <a:endParaRPr i="0" sz="500" u="none" cap="none" strike="noStrike">
              <a:solidFill>
                <a:srgbClr val="000000"/>
              </a:solidFill>
              <a:latin typeface="Trebuchet MS"/>
              <a:ea typeface="Trebuchet MS"/>
              <a:cs typeface="Trebuchet MS"/>
              <a:sym typeface="Trebuchet MS"/>
            </a:endParaRPr>
          </a:p>
          <a:p>
            <a:pPr indent="-190500" lvl="0" marL="342900" marR="0" rtl="0" algn="l">
              <a:lnSpc>
                <a:spcPct val="115000"/>
              </a:lnSpc>
              <a:spcBef>
                <a:spcPts val="0"/>
              </a:spcBef>
              <a:spcAft>
                <a:spcPts val="0"/>
              </a:spcAft>
              <a:buClr>
                <a:srgbClr val="434343"/>
              </a:buClr>
              <a:buSzPts val="1600"/>
              <a:buFont typeface="Trebuchet MS"/>
              <a:buChar char="•"/>
            </a:pPr>
            <a:r>
              <a:rPr i="0" lang="en" sz="1400" u="none" cap="none" strike="noStrike">
                <a:solidFill>
                  <a:srgbClr val="434343"/>
                </a:solidFill>
                <a:latin typeface="Trebuchet MS"/>
                <a:ea typeface="Trebuchet MS"/>
                <a:cs typeface="Trebuchet MS"/>
                <a:sym typeface="Trebuchet MS"/>
              </a:rPr>
              <a:t>Convene a workgroup to develop recommendation for the use of marijuana tax revenues to maximize access to public and private pre-kindergarten programs for three and four year and children (N)</a:t>
            </a:r>
            <a:endParaRPr i="0" sz="500" u="none" cap="none" strike="noStrike">
              <a:solidFill>
                <a:srgbClr val="000000"/>
              </a:solidFill>
              <a:latin typeface="Trebuchet MS"/>
              <a:ea typeface="Trebuchet MS"/>
              <a:cs typeface="Trebuchet MS"/>
              <a:sym typeface="Trebuchet MS"/>
            </a:endParaRPr>
          </a:p>
          <a:p>
            <a:pPr indent="-190500" lvl="0" marL="342900" marR="0" rtl="0" algn="l">
              <a:lnSpc>
                <a:spcPct val="115000"/>
              </a:lnSpc>
              <a:spcBef>
                <a:spcPts val="0"/>
              </a:spcBef>
              <a:spcAft>
                <a:spcPts val="0"/>
              </a:spcAft>
              <a:buClr>
                <a:srgbClr val="434343"/>
              </a:buClr>
              <a:buSzPts val="1600"/>
              <a:buFont typeface="Trebuchet MS"/>
              <a:buChar char="•"/>
            </a:pPr>
            <a:r>
              <a:rPr i="0" lang="en" sz="1400" u="none" cap="none" strike="noStrike">
                <a:solidFill>
                  <a:srgbClr val="434343"/>
                </a:solidFill>
                <a:latin typeface="Trebuchet MS"/>
                <a:ea typeface="Trebuchet MS"/>
                <a:cs typeface="Trebuchet MS"/>
                <a:sym typeface="Trebuchet MS"/>
              </a:rPr>
              <a:t>Develop a methodology to estimate the actual cost of providing high quality care and education services in community-based settings (O)</a:t>
            </a:r>
            <a:endParaRPr i="0" sz="500" u="none" cap="none" strike="noStrike">
              <a:solidFill>
                <a:srgbClr val="000000"/>
              </a:solidFill>
              <a:latin typeface="Trebuchet MS"/>
              <a:ea typeface="Trebuchet MS"/>
              <a:cs typeface="Trebuchet MS"/>
              <a:sym typeface="Trebuchet MS"/>
            </a:endParaRPr>
          </a:p>
          <a:p>
            <a:pPr indent="-190500" lvl="0" marL="342900" marR="0" rtl="0" algn="l">
              <a:lnSpc>
                <a:spcPct val="115000"/>
              </a:lnSpc>
              <a:spcBef>
                <a:spcPts val="0"/>
              </a:spcBef>
              <a:spcAft>
                <a:spcPts val="0"/>
              </a:spcAft>
              <a:buClr>
                <a:srgbClr val="434343"/>
              </a:buClr>
              <a:buSzPts val="1600"/>
              <a:buFont typeface="Trebuchet MS"/>
              <a:buChar char="•"/>
            </a:pPr>
            <a:r>
              <a:rPr i="0" lang="en" sz="1400" u="none" cap="none" strike="noStrike">
                <a:solidFill>
                  <a:srgbClr val="434343"/>
                </a:solidFill>
                <a:latin typeface="Trebuchet MS"/>
                <a:ea typeface="Trebuchet MS"/>
                <a:cs typeface="Trebuchet MS"/>
                <a:sym typeface="Trebuchet MS"/>
              </a:rPr>
              <a:t>Remove the existing 72 month limit on the duration of time that families may participate on the Child Care Subsidy Program (P)</a:t>
            </a:r>
            <a:endParaRPr i="0" sz="500" u="none" cap="none" strike="noStrike">
              <a:solidFill>
                <a:srgbClr val="000000"/>
              </a:solidFill>
              <a:latin typeface="Trebuchet MS"/>
              <a:ea typeface="Trebuchet MS"/>
              <a:cs typeface="Trebuchet MS"/>
              <a:sym typeface="Trebuchet MS"/>
            </a:endParaRPr>
          </a:p>
          <a:p>
            <a:pPr indent="-190500" lvl="0" marL="342900" marR="0" rtl="0" algn="l">
              <a:lnSpc>
                <a:spcPct val="115000"/>
              </a:lnSpc>
              <a:spcBef>
                <a:spcPts val="0"/>
              </a:spcBef>
              <a:spcAft>
                <a:spcPts val="0"/>
              </a:spcAft>
              <a:buClr>
                <a:srgbClr val="434343"/>
              </a:buClr>
              <a:buSzPts val="1600"/>
              <a:buFont typeface="Trebuchet MS"/>
              <a:buChar char="•"/>
            </a:pPr>
            <a:r>
              <a:rPr i="0" lang="en" sz="1400" u="none" cap="none" strike="noStrike">
                <a:solidFill>
                  <a:srgbClr val="434343"/>
                </a:solidFill>
                <a:latin typeface="Trebuchet MS"/>
                <a:ea typeface="Trebuchet MS"/>
                <a:cs typeface="Trebuchet MS"/>
                <a:sym typeface="Trebuchet MS"/>
              </a:rPr>
              <a:t>Offer more choice to families in FY23 and FY24 by strengthening the Child Care Subsidy Program, including encouraging parents to pursue work, paying based on enrollment, setting rates based on cost benchmarks and eliminating or reducing copayments for private child care options that aligns with public options (Q)</a:t>
            </a:r>
            <a:endParaRPr i="0" sz="1800" u="none" cap="none" strike="noStrike">
              <a:solidFill>
                <a:srgbClr val="FFFFFF"/>
              </a:solidFill>
              <a:latin typeface="Trebuchet MS"/>
              <a:ea typeface="Trebuchet MS"/>
              <a:cs typeface="Trebuchet MS"/>
              <a:sym typeface="Trebuchet MS"/>
            </a:endParaRPr>
          </a:p>
          <a:p>
            <a:pPr indent="-190500" lvl="0" marL="342900" marR="0" rtl="0" algn="l">
              <a:lnSpc>
                <a:spcPct val="115000"/>
              </a:lnSpc>
              <a:spcBef>
                <a:spcPts val="0"/>
              </a:spcBef>
              <a:spcAft>
                <a:spcPts val="0"/>
              </a:spcAft>
              <a:buClr>
                <a:schemeClr val="dk1"/>
              </a:buClr>
              <a:buSzPts val="1600"/>
              <a:buFont typeface="Trebuchet MS"/>
              <a:buChar char="•"/>
            </a:pPr>
            <a:r>
              <a:rPr lang="en">
                <a:solidFill>
                  <a:schemeClr val="dk1"/>
                </a:solidFill>
                <a:latin typeface="Trebuchet MS"/>
                <a:ea typeface="Trebuchet MS"/>
                <a:cs typeface="Trebuchet MS"/>
                <a:sym typeface="Trebuchet MS"/>
              </a:rPr>
              <a:t>E</a:t>
            </a:r>
            <a:r>
              <a:rPr i="0" lang="en" sz="1400" u="none" cap="none" strike="noStrike">
                <a:solidFill>
                  <a:schemeClr val="dk1"/>
                </a:solidFill>
                <a:latin typeface="Trebuchet MS"/>
                <a:ea typeface="Trebuchet MS"/>
                <a:cs typeface="Trebuchet MS"/>
                <a:sym typeface="Trebuchet MS"/>
              </a:rPr>
              <a:t>liminate the waitlist for child care subsidy and set 85% SMI as income threshold for families with young children for biennium</a:t>
            </a:r>
            <a:endParaRPr i="0" sz="500" u="none" cap="none" strike="noStrike">
              <a:solidFill>
                <a:schemeClr val="dk1"/>
              </a:solidFill>
              <a:latin typeface="Trebuchet MS"/>
              <a:ea typeface="Trebuchet MS"/>
              <a:cs typeface="Trebuchet MS"/>
              <a:sym typeface="Trebuchet MS"/>
            </a:endParaRPr>
          </a:p>
          <a:p>
            <a:pPr indent="0" lvl="0" marL="342900" marR="0" rtl="0" algn="l">
              <a:lnSpc>
                <a:spcPct val="115000"/>
              </a:lnSpc>
              <a:spcBef>
                <a:spcPts val="0"/>
              </a:spcBef>
              <a:spcAft>
                <a:spcPts val="0"/>
              </a:spcAft>
              <a:buClr>
                <a:srgbClr val="FFFFFF"/>
              </a:buClr>
              <a:buSzPts val="2200"/>
              <a:buFont typeface="Helvetica Neue"/>
              <a:buNone/>
            </a:pPr>
            <a:r>
              <a:t/>
            </a:r>
            <a:endParaRPr i="0" sz="1600" u="none" cap="none" strike="noStrike">
              <a:solidFill>
                <a:srgbClr val="666666"/>
              </a:solidFill>
              <a:latin typeface="Trebuchet MS"/>
              <a:ea typeface="Trebuchet MS"/>
              <a:cs typeface="Trebuchet MS"/>
              <a:sym typeface="Trebuchet MS"/>
            </a:endParaRPr>
          </a:p>
          <a:p>
            <a:pPr indent="0" lvl="0" marL="177800" marR="0" rtl="0" algn="l">
              <a:lnSpc>
                <a:spcPct val="115000"/>
              </a:lnSpc>
              <a:spcBef>
                <a:spcPts val="0"/>
              </a:spcBef>
              <a:spcAft>
                <a:spcPts val="0"/>
              </a:spcAft>
              <a:buClr>
                <a:srgbClr val="FFFFFF"/>
              </a:buClr>
              <a:buSzPts val="2200"/>
              <a:buFont typeface="Helvetica Neue"/>
              <a:buNone/>
            </a:pPr>
            <a:r>
              <a:t/>
            </a:r>
            <a:endParaRPr i="0" sz="1600" u="none" cap="none" strike="noStrike">
              <a:solidFill>
                <a:srgbClr val="666666"/>
              </a:solidFill>
              <a:latin typeface="Trebuchet MS"/>
              <a:ea typeface="Trebuchet MS"/>
              <a:cs typeface="Trebuchet MS"/>
              <a:sym typeface="Trebuchet M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608" name="Shape 608"/>
        <p:cNvGrpSpPr/>
        <p:nvPr/>
      </p:nvGrpSpPr>
      <p:grpSpPr>
        <a:xfrm>
          <a:off x="0" y="0"/>
          <a:ext cx="0" cy="0"/>
          <a:chOff x="0" y="0"/>
          <a:chExt cx="0" cy="0"/>
        </a:xfrm>
      </p:grpSpPr>
      <p:sp>
        <p:nvSpPr>
          <p:cNvPr id="609" name="Google Shape;609;g1340093cb7c_0_1267"/>
          <p:cNvSpPr txBox="1"/>
          <p:nvPr>
            <p:ph idx="4294967295" type="body"/>
          </p:nvPr>
        </p:nvSpPr>
        <p:spPr>
          <a:xfrm>
            <a:off x="486534" y="1144669"/>
            <a:ext cx="8076300" cy="3766200"/>
          </a:xfrm>
          <a:prstGeom prst="rect">
            <a:avLst/>
          </a:prstGeom>
          <a:noFill/>
          <a:ln>
            <a:noFill/>
          </a:ln>
        </p:spPr>
        <p:txBody>
          <a:bodyPr anchorCtr="0" anchor="t" bIns="17125" lIns="17125" spcFirstLastPara="1" rIns="17125" wrap="square" tIns="17125">
            <a:noAutofit/>
          </a:bodyPr>
          <a:lstStyle/>
          <a:p>
            <a:pPr indent="0" lvl="0" marL="177800" rtl="0" algn="l">
              <a:lnSpc>
                <a:spcPct val="100000"/>
              </a:lnSpc>
              <a:spcBef>
                <a:spcPts val="0"/>
              </a:spcBef>
              <a:spcAft>
                <a:spcPts val="0"/>
              </a:spcAft>
              <a:buSzPts val="2200"/>
              <a:buNone/>
            </a:pPr>
            <a:r>
              <a:rPr b="1" lang="en" sz="1600">
                <a:solidFill>
                  <a:srgbClr val="434343"/>
                </a:solidFill>
              </a:rPr>
              <a:t>Item includes investments to expand public-private partnerships and innovative initiatives that have demonstrated impact.</a:t>
            </a:r>
            <a:endParaRPr b="1" sz="1600">
              <a:solidFill>
                <a:srgbClr val="434343"/>
              </a:solidFill>
            </a:endParaRPr>
          </a:p>
        </p:txBody>
      </p:sp>
      <p:graphicFrame>
        <p:nvGraphicFramePr>
          <p:cNvPr id="610" name="Google Shape;610;g1340093cb7c_0_1267"/>
          <p:cNvGraphicFramePr/>
          <p:nvPr/>
        </p:nvGraphicFramePr>
        <p:xfrm>
          <a:off x="686555" y="1943982"/>
          <a:ext cx="3000000" cy="3000000"/>
        </p:xfrm>
        <a:graphic>
          <a:graphicData uri="http://schemas.openxmlformats.org/drawingml/2006/table">
            <a:tbl>
              <a:tblPr>
                <a:noFill/>
                <a:tableStyleId>{611A7F23-887D-4DC6-9B42-281D80AD3127}</a:tableStyleId>
              </a:tblPr>
              <a:tblGrid>
                <a:gridCol w="1557900"/>
                <a:gridCol w="858775"/>
                <a:gridCol w="974250"/>
                <a:gridCol w="1003125"/>
                <a:gridCol w="3565050"/>
              </a:tblGrid>
              <a:tr h="208350">
                <a:tc>
                  <a:txBody>
                    <a:bodyPr/>
                    <a:lstStyle/>
                    <a:p>
                      <a:pPr indent="0" lvl="0" marL="0" marR="0" rtl="0" algn="l">
                        <a:lnSpc>
                          <a:spcPct val="100000"/>
                        </a:lnSpc>
                        <a:spcBef>
                          <a:spcPts val="0"/>
                        </a:spcBef>
                        <a:spcAft>
                          <a:spcPts val="0"/>
                        </a:spcAft>
                        <a:buClr>
                          <a:srgbClr val="000000"/>
                        </a:buClr>
                        <a:buSzPts val="1000"/>
                        <a:buFont typeface="Arial"/>
                        <a:buNone/>
                      </a:pPr>
                      <a:r>
                        <a:t/>
                      </a:r>
                      <a:endParaRPr b="1" sz="1000" u="none" cap="none" strike="noStrike">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Trebuchet MS"/>
                          <a:ea typeface="Trebuchet MS"/>
                          <a:cs typeface="Trebuchet MS"/>
                          <a:sym typeface="Trebuchet MS"/>
                        </a:rPr>
                        <a:t>FY22</a:t>
                      </a:r>
                      <a:endParaRPr b="1" sz="10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Trebuchet MS"/>
                          <a:ea typeface="Trebuchet MS"/>
                          <a:cs typeface="Trebuchet MS"/>
                          <a:sym typeface="Trebuchet MS"/>
                        </a:rPr>
                        <a:t>FY23</a:t>
                      </a:r>
                      <a:endParaRPr b="1" sz="10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Trebuchet MS"/>
                          <a:ea typeface="Trebuchet MS"/>
                          <a:cs typeface="Trebuchet MS"/>
                          <a:sym typeface="Trebuchet MS"/>
                        </a:rPr>
                        <a:t>FY24</a:t>
                      </a:r>
                      <a:endParaRPr b="1" sz="10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Trebuchet MS"/>
                          <a:ea typeface="Trebuchet MS"/>
                          <a:cs typeface="Trebuchet MS"/>
                          <a:sym typeface="Trebuchet MS"/>
                        </a:rPr>
                        <a:t>Rationale for Increase</a:t>
                      </a:r>
                      <a:endParaRPr b="1" sz="10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r>
              <a:tr h="6781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434343"/>
                          </a:solidFill>
                          <a:latin typeface="Trebuchet MS"/>
                          <a:ea typeface="Trebuchet MS"/>
                          <a:cs typeface="Trebuchet MS"/>
                          <a:sym typeface="Trebuchet MS"/>
                        </a:rPr>
                        <a:t>O. Wolftrap for STEM and Early Literacy </a:t>
                      </a:r>
                      <a:endParaRPr sz="10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rgbClr val="434343"/>
                          </a:solidFill>
                          <a:latin typeface="Trebuchet MS"/>
                          <a:ea typeface="Trebuchet MS"/>
                          <a:cs typeface="Trebuchet MS"/>
                          <a:sym typeface="Trebuchet MS"/>
                        </a:rPr>
                        <a:t>725,000</a:t>
                      </a:r>
                      <a:endParaRPr sz="10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rgbClr val="434343"/>
                          </a:solidFill>
                          <a:latin typeface="Trebuchet MS"/>
                          <a:ea typeface="Trebuchet MS"/>
                          <a:cs typeface="Trebuchet MS"/>
                          <a:sym typeface="Trebuchet MS"/>
                        </a:rPr>
                        <a:t>1,000,000</a:t>
                      </a:r>
                      <a:endParaRPr sz="10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rgbClr val="434343"/>
                          </a:solidFill>
                          <a:latin typeface="Trebuchet MS"/>
                          <a:ea typeface="Trebuchet MS"/>
                          <a:cs typeface="Trebuchet MS"/>
                          <a:sym typeface="Trebuchet MS"/>
                        </a:rPr>
                        <a:t>1,300,000</a:t>
                      </a:r>
                      <a:endParaRPr sz="10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434343"/>
                          </a:solidFill>
                          <a:latin typeface="Trebuchet MS"/>
                          <a:ea typeface="Trebuchet MS"/>
                          <a:cs typeface="Trebuchet MS"/>
                          <a:sym typeface="Trebuchet MS"/>
                        </a:rPr>
                        <a:t>Expand services into currently unserved divisions in an equitable manner, with a special focus on capacity building and establishing new services in specific regions</a:t>
                      </a:r>
                      <a:endParaRPr sz="1000" u="none" cap="none" strike="noStrike">
                        <a:solidFill>
                          <a:srgbClr val="434343"/>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r h="61497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S. Expand Virginia Early Childhood Foundation Mixed Delivery (S)</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5,000,000</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6,971,900</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9,736,015</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Offer high quality preschool to more at-risk 4 and 4 year olds in private settings; pilot for 200 infants and toddlers; new language aligns eligibility with VPI to ensure maximum choice for families </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r h="6781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CC. Early Childhood Educator Incentive </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5,000,000</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10,000,000</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10,000,000</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Expand program that seeks to strengthen quality, attract new educators and reduce turnover in child care and family day home classrooms in support of VQB5</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bl>
          </a:graphicData>
        </a:graphic>
      </p:graphicFrame>
      <p:sp>
        <p:nvSpPr>
          <p:cNvPr id="611" name="Google Shape;611;g1340093cb7c_0_1267"/>
          <p:cNvSpPr txBox="1"/>
          <p:nvPr/>
        </p:nvSpPr>
        <p:spPr>
          <a:xfrm>
            <a:off x="628650" y="4769875"/>
            <a:ext cx="5411700" cy="238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434343"/>
                </a:solidFill>
                <a:latin typeface="Trebuchet MS"/>
                <a:ea typeface="Trebuchet MS"/>
                <a:cs typeface="Trebuchet MS"/>
                <a:sym typeface="Trebuchet MS"/>
              </a:rPr>
              <a:t>NOTE: AMOUNTS ARE TOTAL SGF FUNDING (NOT INCREASES FROM PRIOR YEAR)</a:t>
            </a:r>
            <a:endParaRPr b="1" i="0" sz="1100" u="none" cap="none" strike="noStrike">
              <a:solidFill>
                <a:schemeClr val="accent5"/>
              </a:solidFill>
              <a:latin typeface="Trebuchet MS"/>
              <a:ea typeface="Trebuchet MS"/>
              <a:cs typeface="Trebuchet MS"/>
              <a:sym typeface="Trebuchet MS"/>
            </a:endParaRPr>
          </a:p>
        </p:txBody>
      </p:sp>
      <p:sp>
        <p:nvSpPr>
          <p:cNvPr id="612" name="Google Shape;612;g1340093cb7c_0_1267"/>
          <p:cNvSpPr txBox="1"/>
          <p:nvPr>
            <p:ph type="title"/>
          </p:nvPr>
        </p:nvSpPr>
        <p:spPr>
          <a:xfrm>
            <a:off x="628650" y="273843"/>
            <a:ext cx="7886700" cy="994500"/>
          </a:xfrm>
          <a:prstGeom prst="rect">
            <a:avLst/>
          </a:prstGeom>
          <a:noFill/>
        </p:spPr>
        <p:txBody>
          <a:bodyPr anchorCtr="0" anchor="ctr" bIns="34275" lIns="68575" spcFirstLastPara="1" rIns="68575" wrap="square" tIns="34275">
            <a:noAutofit/>
          </a:bodyPr>
          <a:lstStyle/>
          <a:p>
            <a:pPr indent="0" lvl="0" marL="0" rtl="0" algn="l">
              <a:spcBef>
                <a:spcPts val="0"/>
              </a:spcBef>
              <a:spcAft>
                <a:spcPts val="0"/>
              </a:spcAft>
              <a:buNone/>
            </a:pPr>
            <a:r>
              <a:rPr lang="en" sz="3000"/>
              <a:t>A3: Item 136 - SGF Impact</a:t>
            </a:r>
            <a:endParaRPr sz="30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616" name="Shape 616"/>
        <p:cNvGrpSpPr/>
        <p:nvPr/>
      </p:nvGrpSpPr>
      <p:grpSpPr>
        <a:xfrm>
          <a:off x="0" y="0"/>
          <a:ext cx="0" cy="0"/>
          <a:chOff x="0" y="0"/>
          <a:chExt cx="0" cy="0"/>
        </a:xfrm>
      </p:grpSpPr>
      <p:sp>
        <p:nvSpPr>
          <p:cNvPr id="617" name="Google Shape;617;g1340093cb7c_0_2825"/>
          <p:cNvSpPr txBox="1"/>
          <p:nvPr>
            <p:ph idx="4294967295" type="body"/>
          </p:nvPr>
        </p:nvSpPr>
        <p:spPr>
          <a:xfrm>
            <a:off x="486534" y="1144669"/>
            <a:ext cx="8076300" cy="3766200"/>
          </a:xfrm>
          <a:prstGeom prst="rect">
            <a:avLst/>
          </a:prstGeom>
          <a:noFill/>
          <a:ln>
            <a:noFill/>
          </a:ln>
        </p:spPr>
        <p:txBody>
          <a:bodyPr anchorCtr="0" anchor="t" bIns="17125" lIns="17125" spcFirstLastPara="1" rIns="17125" wrap="square" tIns="17125">
            <a:noAutofit/>
          </a:bodyPr>
          <a:lstStyle/>
          <a:p>
            <a:pPr indent="0" lvl="0" marL="177800" rtl="0" algn="l">
              <a:lnSpc>
                <a:spcPct val="100000"/>
              </a:lnSpc>
              <a:spcBef>
                <a:spcPts val="0"/>
              </a:spcBef>
              <a:spcAft>
                <a:spcPts val="0"/>
              </a:spcAft>
              <a:buSzPts val="2200"/>
              <a:buNone/>
            </a:pPr>
            <a:r>
              <a:rPr b="1" lang="en" sz="1600">
                <a:solidFill>
                  <a:srgbClr val="434343"/>
                </a:solidFill>
              </a:rPr>
              <a:t>Increasing the VPI per-pupil funding and the number of slots enables school divisions and community partners to prepare more children for kindergarten. </a:t>
            </a:r>
            <a:endParaRPr b="1" sz="1600">
              <a:solidFill>
                <a:srgbClr val="434343"/>
              </a:solidFill>
            </a:endParaRPr>
          </a:p>
          <a:p>
            <a:pPr indent="0" lvl="0" marL="177800" rtl="0" algn="l">
              <a:lnSpc>
                <a:spcPct val="100000"/>
              </a:lnSpc>
              <a:spcBef>
                <a:spcPts val="0"/>
              </a:spcBef>
              <a:spcAft>
                <a:spcPts val="0"/>
              </a:spcAft>
              <a:buSzPts val="2200"/>
              <a:buNone/>
            </a:pPr>
            <a:r>
              <a:t/>
            </a:r>
            <a:endParaRPr b="1" sz="1600">
              <a:solidFill>
                <a:srgbClr val="434343"/>
              </a:solidFill>
            </a:endParaRPr>
          </a:p>
        </p:txBody>
      </p:sp>
      <p:sp>
        <p:nvSpPr>
          <p:cNvPr id="618" name="Google Shape;618;g1340093cb7c_0_2825"/>
          <p:cNvSpPr txBox="1"/>
          <p:nvPr/>
        </p:nvSpPr>
        <p:spPr>
          <a:xfrm>
            <a:off x="628650" y="4693675"/>
            <a:ext cx="5411700" cy="238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434343"/>
                </a:solidFill>
                <a:latin typeface="Trebuchet MS"/>
                <a:ea typeface="Trebuchet MS"/>
                <a:cs typeface="Trebuchet MS"/>
                <a:sym typeface="Trebuchet MS"/>
              </a:rPr>
              <a:t>NOTE: AMOUNTS ARE TOTAL SGF FUNDING (NOT INCREASES FROM PRIOR YEAR)</a:t>
            </a:r>
            <a:endParaRPr b="1" i="0" sz="1100" u="none" cap="none" strike="noStrike">
              <a:solidFill>
                <a:schemeClr val="accent5"/>
              </a:solidFill>
              <a:latin typeface="Trebuchet MS"/>
              <a:ea typeface="Trebuchet MS"/>
              <a:cs typeface="Trebuchet MS"/>
              <a:sym typeface="Trebuchet MS"/>
            </a:endParaRPr>
          </a:p>
        </p:txBody>
      </p:sp>
      <p:sp>
        <p:nvSpPr>
          <p:cNvPr id="619" name="Google Shape;619;g1340093cb7c_0_2825"/>
          <p:cNvSpPr txBox="1"/>
          <p:nvPr>
            <p:ph type="title"/>
          </p:nvPr>
        </p:nvSpPr>
        <p:spPr>
          <a:xfrm>
            <a:off x="628650" y="273843"/>
            <a:ext cx="7886700" cy="994500"/>
          </a:xfrm>
          <a:prstGeom prst="rect">
            <a:avLst/>
          </a:prstGeom>
          <a:noFill/>
        </p:spPr>
        <p:txBody>
          <a:bodyPr anchorCtr="0" anchor="ctr" bIns="34275" lIns="68575" spcFirstLastPara="1" rIns="68575" wrap="square" tIns="34275">
            <a:noAutofit/>
          </a:bodyPr>
          <a:lstStyle/>
          <a:p>
            <a:pPr indent="0" lvl="0" marL="0" rtl="0" algn="l">
              <a:spcBef>
                <a:spcPts val="0"/>
              </a:spcBef>
              <a:spcAft>
                <a:spcPts val="0"/>
              </a:spcAft>
              <a:buNone/>
            </a:pPr>
            <a:r>
              <a:rPr lang="en" sz="3000"/>
              <a:t>A4: Item 137 - SGF Impact</a:t>
            </a:r>
            <a:endParaRPr sz="3000"/>
          </a:p>
        </p:txBody>
      </p:sp>
      <p:graphicFrame>
        <p:nvGraphicFramePr>
          <p:cNvPr id="620" name="Google Shape;620;g1340093cb7c_0_2825"/>
          <p:cNvGraphicFramePr/>
          <p:nvPr/>
        </p:nvGraphicFramePr>
        <p:xfrm>
          <a:off x="692956" y="1837193"/>
          <a:ext cx="3000000" cy="3000000"/>
        </p:xfrm>
        <a:graphic>
          <a:graphicData uri="http://schemas.openxmlformats.org/drawingml/2006/table">
            <a:tbl>
              <a:tblPr>
                <a:noFill/>
                <a:tableStyleId>{611A7F23-887D-4DC6-9B42-281D80AD3127}</a:tableStyleId>
              </a:tblPr>
              <a:tblGrid>
                <a:gridCol w="2048650"/>
                <a:gridCol w="782525"/>
                <a:gridCol w="958050"/>
                <a:gridCol w="848325"/>
                <a:gridCol w="3064275"/>
              </a:tblGrid>
              <a:tr h="205700">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lt1"/>
                          </a:solidFill>
                          <a:latin typeface="Trebuchet MS"/>
                          <a:ea typeface="Trebuchet MS"/>
                          <a:cs typeface="Trebuchet MS"/>
                          <a:sym typeface="Trebuchet MS"/>
                        </a:rPr>
                        <a:t>FY22</a:t>
                      </a:r>
                      <a:endParaRPr b="1" sz="9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lt1"/>
                          </a:solidFill>
                          <a:latin typeface="Trebuchet MS"/>
                          <a:ea typeface="Trebuchet MS"/>
                          <a:cs typeface="Trebuchet MS"/>
                          <a:sym typeface="Trebuchet MS"/>
                        </a:rPr>
                        <a:t>FY23</a:t>
                      </a:r>
                      <a:endParaRPr b="1" sz="9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lt1"/>
                          </a:solidFill>
                          <a:latin typeface="Trebuchet MS"/>
                          <a:ea typeface="Trebuchet MS"/>
                          <a:cs typeface="Trebuchet MS"/>
                          <a:sym typeface="Trebuchet MS"/>
                        </a:rPr>
                        <a:t>FY24</a:t>
                      </a:r>
                      <a:endParaRPr b="1" sz="9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lt1"/>
                          </a:solidFill>
                          <a:latin typeface="Trebuchet MS"/>
                          <a:ea typeface="Trebuchet MS"/>
                          <a:cs typeface="Trebuchet MS"/>
                          <a:sym typeface="Trebuchet MS"/>
                        </a:rPr>
                        <a:t>Rationale for Increase</a:t>
                      </a:r>
                      <a:endParaRPr b="1" sz="900" u="none" cap="none" strike="noStrike">
                        <a:solidFill>
                          <a:schemeClr val="lt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solidFill>
                      <a:schemeClr val="dk2"/>
                    </a:solidFill>
                  </a:tcPr>
                </a:tc>
              </a:tr>
              <a:tr h="342875">
                <a:tc>
                  <a:txBody>
                    <a:bodyPr/>
                    <a:lstStyle/>
                    <a:p>
                      <a:pPr indent="0" lvl="0" marL="0" marR="0" rtl="0" algn="l">
                        <a:lnSpc>
                          <a:spcPct val="100000"/>
                        </a:lnSpc>
                        <a:spcBef>
                          <a:spcPts val="0"/>
                        </a:spcBef>
                        <a:spcAft>
                          <a:spcPts val="0"/>
                        </a:spcAft>
                        <a:buClr>
                          <a:srgbClr val="000000"/>
                        </a:buClr>
                        <a:buSzPts val="900"/>
                        <a:buFont typeface="Arial"/>
                        <a:buNone/>
                      </a:pPr>
                      <a:r>
                        <a:rPr lang="en" sz="1000" u="none" cap="none" strike="noStrike">
                          <a:solidFill>
                            <a:schemeClr val="dk1"/>
                          </a:solidFill>
                          <a:latin typeface="Trebuchet MS"/>
                          <a:ea typeface="Trebuchet MS"/>
                          <a:cs typeface="Trebuchet MS"/>
                          <a:sym typeface="Trebuchet MS"/>
                        </a:rPr>
                        <a:t>14. Virginia Preschool Initiative - Per-Pupil Amount</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1000" u="none" cap="none" strike="noStrike">
                          <a:solidFill>
                            <a:schemeClr val="dk1"/>
                          </a:solidFill>
                          <a:highlight>
                            <a:srgbClr val="FFFFFF"/>
                          </a:highlight>
                          <a:latin typeface="Trebuchet MS"/>
                          <a:ea typeface="Trebuchet MS"/>
                          <a:cs typeface="Trebuchet MS"/>
                          <a:sym typeface="Trebuchet MS"/>
                        </a:rPr>
                        <a:t>81,03,402</a:t>
                      </a:r>
                      <a:endParaRPr sz="1000" u="none" cap="none" strike="noStrike">
                        <a:solidFill>
                          <a:schemeClr val="dk1"/>
                        </a:solidFill>
                        <a:highlight>
                          <a:srgbClr val="FFFFFF"/>
                        </a:highlight>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900"/>
                        <a:buFont typeface="Arial"/>
                        <a:buNone/>
                      </a:pPr>
                      <a:r>
                        <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1000" u="none" cap="none" strike="noStrike">
                          <a:solidFill>
                            <a:schemeClr val="dk1"/>
                          </a:solidFill>
                          <a:latin typeface="Trebuchet MS"/>
                          <a:ea typeface="Trebuchet MS"/>
                          <a:cs typeface="Trebuchet MS"/>
                          <a:sym typeface="Trebuchet MS"/>
                        </a:rPr>
                        <a:t>117,240,609</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1000" u="none" cap="none" strike="noStrike">
                          <a:solidFill>
                            <a:schemeClr val="dk1"/>
                          </a:solidFill>
                          <a:latin typeface="Trebuchet MS"/>
                          <a:ea typeface="Trebuchet MS"/>
                          <a:cs typeface="Trebuchet MS"/>
                          <a:sym typeface="Trebuchet MS"/>
                        </a:rPr>
                        <a:t>117,531,866</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1000" u="none" cap="none" strike="noStrike">
                          <a:solidFill>
                            <a:schemeClr val="dk1"/>
                          </a:solidFill>
                          <a:latin typeface="Trebuchet MS"/>
                          <a:ea typeface="Trebuchet MS"/>
                          <a:cs typeface="Trebuchet MS"/>
                          <a:sym typeface="Trebuchet MS"/>
                        </a:rPr>
                        <a:t>Increase per-pupil amount to $8,359 from $7,655 based on benchmarked costs </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r h="205700">
                <a:tc>
                  <a:txBody>
                    <a:bodyPr/>
                    <a:lstStyle/>
                    <a:p>
                      <a:pPr indent="0" lvl="0" marL="0" marR="0" rtl="0" algn="l">
                        <a:lnSpc>
                          <a:spcPct val="100000"/>
                        </a:lnSpc>
                        <a:spcBef>
                          <a:spcPts val="0"/>
                        </a:spcBef>
                        <a:spcAft>
                          <a:spcPts val="0"/>
                        </a:spcAft>
                        <a:buClr>
                          <a:srgbClr val="000000"/>
                        </a:buClr>
                        <a:buSzPts val="900"/>
                        <a:buFont typeface="Arial"/>
                        <a:buNone/>
                      </a:pPr>
                      <a:r>
                        <a:rPr lang="en" sz="1000" u="none" cap="none" strike="noStrike">
                          <a:solidFill>
                            <a:schemeClr val="dk1"/>
                          </a:solidFill>
                          <a:latin typeface="Trebuchet MS"/>
                          <a:ea typeface="Trebuchet MS"/>
                          <a:cs typeface="Trebuchet MS"/>
                          <a:sym typeface="Trebuchet MS"/>
                        </a:rPr>
                        <a:t>Early Childhood Expansion</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1000" u="none" cap="none" strike="noStrike">
                          <a:solidFill>
                            <a:schemeClr val="dk1"/>
                          </a:solidFill>
                          <a:highlight>
                            <a:srgbClr val="FFFFFF"/>
                          </a:highlight>
                          <a:latin typeface="Trebuchet MS"/>
                          <a:ea typeface="Trebuchet MS"/>
                          <a:cs typeface="Trebuchet MS"/>
                          <a:sym typeface="Trebuchet MS"/>
                        </a:rPr>
                        <a:t>21,778,364</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1000" u="none" cap="none" strike="noStrike">
                          <a:solidFill>
                            <a:schemeClr val="dk1"/>
                          </a:solidFill>
                          <a:latin typeface="Trebuchet MS"/>
                          <a:ea typeface="Trebuchet MS"/>
                          <a:cs typeface="Trebuchet MS"/>
                          <a:sym typeface="Trebuchet MS"/>
                        </a:rPr>
                        <a:t>34,368,036</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1000" u="none" cap="none" strike="noStrike">
                          <a:solidFill>
                            <a:schemeClr val="dk1"/>
                          </a:solidFill>
                          <a:latin typeface="Trebuchet MS"/>
                          <a:ea typeface="Trebuchet MS"/>
                          <a:cs typeface="Trebuchet MS"/>
                          <a:sym typeface="Trebuchet MS"/>
                        </a:rPr>
                        <a:t>45,116,920</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1000" u="none" cap="none" strike="noStrike">
                          <a:solidFill>
                            <a:schemeClr val="dk1"/>
                          </a:solidFill>
                          <a:latin typeface="Trebuchet MS"/>
                          <a:ea typeface="Trebuchet MS"/>
                          <a:cs typeface="Trebuchet MS"/>
                          <a:sym typeface="Trebuchet MS"/>
                        </a:rPr>
                        <a:t>Details provided below </a:t>
                      </a:r>
                      <a:endParaRPr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r h="342875">
                <a:tc>
                  <a:txBody>
                    <a:bodyPr/>
                    <a:lstStyle/>
                    <a:p>
                      <a:pPr indent="0" lvl="0" marL="17780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Serve at risk 3 year olds</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5,487,917</a:t>
                      </a:r>
                      <a:endParaRPr i="1" sz="1000" u="none" cap="none" strike="noStrike">
                        <a:solidFill>
                          <a:schemeClr val="dk1"/>
                        </a:solidFill>
                        <a:highlight>
                          <a:srgbClr val="FFFFFF"/>
                        </a:highlight>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12,729,291</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20,029,791</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Provide a two year experience for at-risk children to better prepare them for school</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r h="342875">
                <a:tc>
                  <a:txBody>
                    <a:bodyPr/>
                    <a:lstStyle/>
                    <a:p>
                      <a:pPr indent="0" lvl="0" marL="17780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Serve children on waitlists</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966,504</a:t>
                      </a:r>
                      <a:endParaRPr i="1" sz="1000" u="none" cap="none" strike="noStrike">
                        <a:solidFill>
                          <a:schemeClr val="dk1"/>
                        </a:solidFill>
                        <a:highlight>
                          <a:srgbClr val="FFFFFF"/>
                        </a:highlight>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3,587,390</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3,587,390</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Enable communities to serve more children if need is identified</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r h="480025">
                <a:tc>
                  <a:txBody>
                    <a:bodyPr/>
                    <a:lstStyle/>
                    <a:p>
                      <a:pPr indent="0" lvl="0" marL="17780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Community provider add-ons</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2,501,500</a:t>
                      </a:r>
                      <a:endParaRPr i="1" sz="1000" u="none" cap="none" strike="noStrike">
                        <a:solidFill>
                          <a:schemeClr val="dk1"/>
                        </a:solidFill>
                        <a:highlight>
                          <a:srgbClr val="FFFFFF"/>
                        </a:highlight>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4,886,000</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8,334,384</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Support school divisions to partner with community-based providers to increase family choice and address physical space limitations</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r h="342875">
                <a:tc>
                  <a:txBody>
                    <a:bodyPr/>
                    <a:lstStyle/>
                    <a:p>
                      <a:pPr indent="0" lvl="0" marL="17780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Increase ratios provided </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6,693,927</a:t>
                      </a:r>
                      <a:endParaRPr i="1" sz="1000" u="none" cap="none" strike="noStrike">
                        <a:solidFill>
                          <a:schemeClr val="dk1"/>
                        </a:solidFill>
                        <a:highlight>
                          <a:srgbClr val="FFFFFF"/>
                        </a:highlight>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7,711,560</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7,711,560</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Allow more children to be served with existing staff to maximize resources</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r h="270625">
                <a:tc>
                  <a:txBody>
                    <a:bodyPr/>
                    <a:lstStyle/>
                    <a:p>
                      <a:pPr indent="0" lvl="0" marL="17780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Flexible funding</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6,128,516</a:t>
                      </a:r>
                      <a:endParaRPr i="1" sz="1000" u="none" cap="none" strike="noStrike">
                        <a:solidFill>
                          <a:schemeClr val="dk1"/>
                        </a:solidFill>
                        <a:highlight>
                          <a:srgbClr val="FFFFFF"/>
                        </a:highlight>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5,453,795</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5,453,795</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i="1" lang="en" sz="1000" u="none" cap="none" strike="noStrike">
                          <a:solidFill>
                            <a:schemeClr val="dk1"/>
                          </a:solidFill>
                          <a:latin typeface="Trebuchet MS"/>
                          <a:ea typeface="Trebuchet MS"/>
                          <a:cs typeface="Trebuchet MS"/>
                          <a:sym typeface="Trebuchet MS"/>
                        </a:rPr>
                        <a:t>Enable VDOE to respond to needs in the field </a:t>
                      </a:r>
                      <a:endParaRPr i="1" sz="1000" u="none" cap="none" strike="noStrike">
                        <a:solidFill>
                          <a:schemeClr val="dk1"/>
                        </a:solidFill>
                        <a:latin typeface="Trebuchet MS"/>
                        <a:ea typeface="Trebuchet MS"/>
                        <a:cs typeface="Trebuchet MS"/>
                        <a:sym typeface="Trebuchet MS"/>
                      </a:endParaRPr>
                    </a:p>
                  </a:txBody>
                  <a:tcPr marT="34275" marB="34275" marR="34275" marL="34275">
                    <a:lnL cap="flat" cmpd="sng" w="9525">
                      <a:solidFill>
                        <a:srgbClr val="525252"/>
                      </a:solidFill>
                      <a:prstDash val="solid"/>
                      <a:round/>
                      <a:headEnd len="sm" w="sm" type="none"/>
                      <a:tailEnd len="sm" w="sm" type="none"/>
                    </a:lnL>
                    <a:lnR cap="flat" cmpd="sng" w="9525">
                      <a:solidFill>
                        <a:srgbClr val="525252"/>
                      </a:solidFill>
                      <a:prstDash val="solid"/>
                      <a:round/>
                      <a:headEnd len="sm" w="sm" type="none"/>
                      <a:tailEnd len="sm" w="sm" type="none"/>
                    </a:lnR>
                    <a:lnT cap="flat" cmpd="sng" w="9525">
                      <a:solidFill>
                        <a:srgbClr val="525252"/>
                      </a:solidFill>
                      <a:prstDash val="solid"/>
                      <a:round/>
                      <a:headEnd len="sm" w="sm" type="none"/>
                      <a:tailEnd len="sm" w="sm" type="none"/>
                    </a:lnT>
                    <a:lnB cap="flat" cmpd="sng" w="9525">
                      <a:solidFill>
                        <a:srgbClr val="525252"/>
                      </a:solidFill>
                      <a:prstDash val="solid"/>
                      <a:round/>
                      <a:headEnd len="sm" w="sm" type="none"/>
                      <a:tailEnd len="sm" w="sm" type="none"/>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624" name="Shape 624"/>
        <p:cNvGrpSpPr/>
        <p:nvPr/>
      </p:nvGrpSpPr>
      <p:grpSpPr>
        <a:xfrm>
          <a:off x="0" y="0"/>
          <a:ext cx="0" cy="0"/>
          <a:chOff x="0" y="0"/>
          <a:chExt cx="0" cy="0"/>
        </a:xfrm>
      </p:grpSpPr>
      <p:sp>
        <p:nvSpPr>
          <p:cNvPr id="625" name="Google Shape;625;g1340093cb7c_0_1285"/>
          <p:cNvSpPr txBox="1"/>
          <p:nvPr>
            <p:ph type="title"/>
          </p:nvPr>
        </p:nvSpPr>
        <p:spPr>
          <a:xfrm>
            <a:off x="628650" y="2738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A5: Item 137 - Language Changes</a:t>
            </a:r>
            <a:endParaRPr sz="3000"/>
          </a:p>
        </p:txBody>
      </p:sp>
      <p:sp>
        <p:nvSpPr>
          <p:cNvPr id="626" name="Google Shape;626;g1340093cb7c_0_1285"/>
          <p:cNvSpPr txBox="1"/>
          <p:nvPr>
            <p:ph idx="1" type="body"/>
          </p:nvPr>
        </p:nvSpPr>
        <p:spPr>
          <a:xfrm>
            <a:off x="628650" y="1172575"/>
            <a:ext cx="7886700" cy="3460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700"/>
              <a:t>New budget language seeks to ensure VPI promotes greater school readiness:</a:t>
            </a:r>
            <a:endParaRPr sz="1700"/>
          </a:p>
          <a:p>
            <a:pPr indent="-323850" lvl="0" marL="457200" rtl="0" algn="l">
              <a:lnSpc>
                <a:spcPct val="100000"/>
              </a:lnSpc>
              <a:spcBef>
                <a:spcPts val="1000"/>
              </a:spcBef>
              <a:spcAft>
                <a:spcPts val="0"/>
              </a:spcAft>
              <a:buSzPts val="1500"/>
              <a:buChar char="•"/>
            </a:pPr>
            <a:r>
              <a:rPr lang="en" sz="1500"/>
              <a:t>Consider eligible at-risk five-year-olds who are not eligible to attend kindergarten, or who did not have access to a sufficient preschool experience and whose families request preschool as the most appropriate placement (14.a.1) </a:t>
            </a:r>
            <a:endParaRPr sz="1500"/>
          </a:p>
          <a:p>
            <a:pPr indent="-323850" lvl="0" marL="457200" rtl="0" algn="l">
              <a:lnSpc>
                <a:spcPct val="100000"/>
              </a:lnSpc>
              <a:spcBef>
                <a:spcPts val="1000"/>
              </a:spcBef>
              <a:spcAft>
                <a:spcPts val="0"/>
              </a:spcAft>
              <a:buSzPts val="1500"/>
              <a:buChar char="•"/>
            </a:pPr>
            <a:r>
              <a:rPr lang="en" sz="1500"/>
              <a:t>Require VDOE to biennially rebenchmark the VPI per pupil amounts using a formula similar to the current formula supporting public K-12 education in Virginia (14.a.4)</a:t>
            </a:r>
            <a:endParaRPr sz="1500"/>
          </a:p>
          <a:p>
            <a:pPr indent="-323850" lvl="0" marL="457200" rtl="0" algn="l">
              <a:lnSpc>
                <a:spcPct val="100000"/>
              </a:lnSpc>
              <a:spcBef>
                <a:spcPts val="1000"/>
              </a:spcBef>
              <a:spcAft>
                <a:spcPts val="0"/>
              </a:spcAft>
              <a:buSzPts val="1500"/>
              <a:buChar char="•"/>
            </a:pPr>
            <a:r>
              <a:rPr lang="en" sz="1500"/>
              <a:t>Expand eligibility criteria to include children with disabilities or delays who are eligible for special education services under the Individuals with Disabilities Education Act, regardless of household income (14.d)</a:t>
            </a:r>
            <a:endParaRPr sz="1500"/>
          </a:p>
          <a:p>
            <a:pPr indent="-323850" lvl="0" marL="457200" rtl="0" algn="l">
              <a:lnSpc>
                <a:spcPct val="100000"/>
              </a:lnSpc>
              <a:spcBef>
                <a:spcPts val="1000"/>
              </a:spcBef>
              <a:spcAft>
                <a:spcPts val="0"/>
              </a:spcAft>
              <a:buSzPts val="1500"/>
              <a:buChar char="•"/>
            </a:pPr>
            <a:r>
              <a:rPr lang="en" sz="1500"/>
              <a:t>Require VDOE to estimate the actual cost of providing high-quality early childhood education services in community-based setting and provide recommendations for the amount of the community-provider add-on grants in the second year (14.g.2)</a:t>
            </a:r>
            <a:endParaRPr sz="1500"/>
          </a:p>
          <a:p>
            <a:pPr indent="0" lvl="0" marL="0" rtl="0" algn="l">
              <a:lnSpc>
                <a:spcPct val="100000"/>
              </a:lnSpc>
              <a:spcBef>
                <a:spcPts val="1000"/>
              </a:spcBef>
              <a:spcAft>
                <a:spcPts val="0"/>
              </a:spcAft>
              <a:buNone/>
            </a:pPr>
            <a:r>
              <a:t/>
            </a:r>
            <a:endParaRPr sz="1700"/>
          </a:p>
          <a:p>
            <a:pPr indent="0" lvl="0" marL="0" rtl="0" algn="l">
              <a:lnSpc>
                <a:spcPct val="100000"/>
              </a:lnSpc>
              <a:spcBef>
                <a:spcPts val="1000"/>
              </a:spcBef>
              <a:spcAft>
                <a:spcPts val="1000"/>
              </a:spcAft>
              <a:buNone/>
            </a:pPr>
            <a:r>
              <a:t/>
            </a:r>
            <a:endParaRPr sz="17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1340093cb7c_0_263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sz="2800"/>
              <a:t>Appendix B: Background on Family Copayments in the Child Care Subsidy Program</a:t>
            </a:r>
            <a:endParaRPr i="1" sz="2800"/>
          </a:p>
        </p:txBody>
      </p:sp>
      <p:sp>
        <p:nvSpPr>
          <p:cNvPr id="632" name="Google Shape;632;g1340093cb7c_0_2638"/>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i="1"/>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1340093cb7c_0_2643"/>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B1. </a:t>
            </a:r>
            <a:r>
              <a:rPr lang="en" sz="3000"/>
              <a:t>Child Care Subsidy Copayments and Rates </a:t>
            </a:r>
            <a:endParaRPr sz="3000"/>
          </a:p>
        </p:txBody>
      </p:sp>
      <p:sp>
        <p:nvSpPr>
          <p:cNvPr id="638" name="Google Shape;638;g1340093cb7c_0_2643"/>
          <p:cNvSpPr txBox="1"/>
          <p:nvPr>
            <p:ph idx="1" type="body"/>
          </p:nvPr>
        </p:nvSpPr>
        <p:spPr>
          <a:xfrm>
            <a:off x="704850" y="1252700"/>
            <a:ext cx="7886700" cy="3002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a:t>The Child Care Subsidy Program (CCSP) pays a portion of child care tuition for eligible families, up to the Maximum Reimbursement Rate (MRR), less the family copayment.</a:t>
            </a:r>
            <a:endParaRPr b="1"/>
          </a:p>
          <a:p>
            <a:pPr indent="-311150" lvl="0" marL="457200" rtl="0" algn="l">
              <a:lnSpc>
                <a:spcPct val="100000"/>
              </a:lnSpc>
              <a:spcBef>
                <a:spcPts val="1000"/>
              </a:spcBef>
              <a:spcAft>
                <a:spcPts val="0"/>
              </a:spcAft>
              <a:buSzPts val="1300"/>
              <a:buChar char="•"/>
            </a:pPr>
            <a:r>
              <a:rPr lang="en" sz="2000"/>
              <a:t>Copayments are currently set based on a percentage of families’ incomes. Families with any countable income owe copayments, unless they are on TANF. </a:t>
            </a:r>
            <a:endParaRPr sz="2000"/>
          </a:p>
          <a:p>
            <a:pPr indent="-311150" lvl="0" marL="457200" rtl="0" algn="l">
              <a:lnSpc>
                <a:spcPct val="100000"/>
              </a:lnSpc>
              <a:spcBef>
                <a:spcPts val="1000"/>
              </a:spcBef>
              <a:spcAft>
                <a:spcPts val="0"/>
              </a:spcAft>
              <a:buSzPts val="1300"/>
              <a:buChar char="•"/>
            </a:pPr>
            <a:r>
              <a:rPr lang="en" sz="2000"/>
              <a:t>Currently, the MRR is set based on a percentile of the prevailing </a:t>
            </a:r>
            <a:r>
              <a:rPr b="1" lang="en" sz="2000"/>
              <a:t>market rate</a:t>
            </a:r>
            <a:r>
              <a:rPr lang="en" sz="2000"/>
              <a:t>--the prices charged by child care providers in each locality.</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09" name="Shape 209"/>
        <p:cNvGrpSpPr/>
        <p:nvPr/>
      </p:nvGrpSpPr>
      <p:grpSpPr>
        <a:xfrm>
          <a:off x="0" y="0"/>
          <a:ext cx="0" cy="0"/>
          <a:chOff x="0" y="0"/>
          <a:chExt cx="0" cy="0"/>
        </a:xfrm>
      </p:grpSpPr>
      <p:sp>
        <p:nvSpPr>
          <p:cNvPr id="210" name="Google Shape;210;g1340093cb7c_0_311"/>
          <p:cNvSpPr txBox="1"/>
          <p:nvPr>
            <p:ph idx="4294967295" type="title"/>
          </p:nvPr>
        </p:nvSpPr>
        <p:spPr>
          <a:xfrm>
            <a:off x="552299" y="59273"/>
            <a:ext cx="8239200" cy="837300"/>
          </a:xfrm>
          <a:prstGeom prst="rect">
            <a:avLst/>
          </a:prstGeom>
          <a:noFill/>
          <a:ln>
            <a:noFill/>
          </a:ln>
        </p:spPr>
        <p:txBody>
          <a:bodyPr anchorCtr="0" anchor="b" bIns="19050" lIns="19050" spcFirstLastPara="1" rIns="19050" wrap="square" tIns="19050">
            <a:noAutofit/>
          </a:bodyPr>
          <a:lstStyle/>
          <a:p>
            <a:pPr indent="0" lvl="0" marL="0" rtl="0" algn="l">
              <a:lnSpc>
                <a:spcPct val="80000"/>
              </a:lnSpc>
              <a:spcBef>
                <a:spcPts val="0"/>
              </a:spcBef>
              <a:spcAft>
                <a:spcPts val="0"/>
              </a:spcAft>
              <a:buClr>
                <a:srgbClr val="FFFFFF"/>
              </a:buClr>
              <a:buSzPts val="2700"/>
              <a:buFont typeface="Abel"/>
              <a:buNone/>
            </a:pPr>
            <a:r>
              <a:rPr lang="en" sz="3000"/>
              <a:t>Overview of State Biennial Budget</a:t>
            </a:r>
            <a:endParaRPr sz="3000"/>
          </a:p>
        </p:txBody>
      </p:sp>
      <p:sp>
        <p:nvSpPr>
          <p:cNvPr id="211" name="Google Shape;211;g1340093cb7c_0_311"/>
          <p:cNvSpPr txBox="1"/>
          <p:nvPr>
            <p:ph idx="12" type="sldNum"/>
          </p:nvPr>
        </p:nvSpPr>
        <p:spPr>
          <a:xfrm>
            <a:off x="6457950" y="4767263"/>
            <a:ext cx="758700" cy="273900"/>
          </a:xfrm>
          <a:prstGeom prst="rect">
            <a:avLst/>
          </a:prstGeom>
          <a:noFill/>
          <a:ln>
            <a:noFill/>
          </a:ln>
        </p:spPr>
        <p:txBody>
          <a:bodyPr anchorCtr="0" anchor="b" bIns="19050" lIns="19050" spcFirstLastPara="1" rIns="19050" wrap="square" tIns="19050">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12" name="Google Shape;212;g1340093cb7c_0_311"/>
          <p:cNvSpPr txBox="1"/>
          <p:nvPr>
            <p:ph idx="1" type="body"/>
          </p:nvPr>
        </p:nvSpPr>
        <p:spPr>
          <a:xfrm>
            <a:off x="552300" y="1169000"/>
            <a:ext cx="7963200" cy="3387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800"/>
              <a:t>The early childhood investments in the Biennial Budget seek to: </a:t>
            </a:r>
            <a:endParaRPr b="1" sz="1800"/>
          </a:p>
          <a:p>
            <a:pPr indent="-342900" lvl="0" marL="457200" rtl="0" algn="l">
              <a:lnSpc>
                <a:spcPct val="100000"/>
              </a:lnSpc>
              <a:spcBef>
                <a:spcPts val="800"/>
              </a:spcBef>
              <a:spcAft>
                <a:spcPts val="0"/>
              </a:spcAft>
              <a:buSzPts val="1800"/>
              <a:buChar char="•"/>
            </a:pPr>
            <a:r>
              <a:rPr lang="en" sz="1800"/>
              <a:t>Complete implementation of early childhood system at state and regional level, specifically the new statewide accountability system (VQB5); </a:t>
            </a:r>
            <a:endParaRPr sz="1800"/>
          </a:p>
          <a:p>
            <a:pPr indent="-342900" lvl="0" marL="457200" rtl="0" algn="l">
              <a:lnSpc>
                <a:spcPct val="100000"/>
              </a:lnSpc>
              <a:spcBef>
                <a:spcPts val="1000"/>
              </a:spcBef>
              <a:spcAft>
                <a:spcPts val="0"/>
              </a:spcAft>
              <a:buSzPts val="1800"/>
              <a:buChar char="•"/>
            </a:pPr>
            <a:r>
              <a:rPr lang="en" sz="1800"/>
              <a:t>Support more choices for young learners via the Child Care Subsidy Program (CCSP), Virginia Preschool Initiative (VPI) and Mixed Delivery;</a:t>
            </a:r>
            <a:endParaRPr sz="1800"/>
          </a:p>
          <a:p>
            <a:pPr indent="-342900" lvl="0" marL="457200" rtl="0" algn="l">
              <a:lnSpc>
                <a:spcPct val="100000"/>
              </a:lnSpc>
              <a:spcBef>
                <a:spcPts val="1000"/>
              </a:spcBef>
              <a:spcAft>
                <a:spcPts val="0"/>
              </a:spcAft>
              <a:buSzPts val="1800"/>
              <a:buChar char="•"/>
            </a:pPr>
            <a:r>
              <a:rPr lang="en" sz="1800"/>
              <a:t>Enable a data-driven recovery from COVID-19; and</a:t>
            </a:r>
            <a:endParaRPr sz="1800"/>
          </a:p>
          <a:p>
            <a:pPr indent="-342900" lvl="0" marL="457200" rtl="0" algn="l">
              <a:lnSpc>
                <a:spcPct val="100000"/>
              </a:lnSpc>
              <a:spcBef>
                <a:spcPts val="1000"/>
              </a:spcBef>
              <a:spcAft>
                <a:spcPts val="1000"/>
              </a:spcAft>
              <a:buSzPts val="1800"/>
              <a:buChar char="•"/>
            </a:pPr>
            <a:r>
              <a:rPr lang="en" sz="1800"/>
              <a:t>Lay the groundwork for future expansion of public-private parent choice system</a:t>
            </a:r>
            <a:endParaRPr sz="18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1340093cb7c_0_2648"/>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B2. </a:t>
            </a:r>
            <a:r>
              <a:rPr lang="en" sz="3000"/>
              <a:t>How are Family Copayments Set?</a:t>
            </a:r>
            <a:endParaRPr sz="3000"/>
          </a:p>
        </p:txBody>
      </p:sp>
      <p:sp>
        <p:nvSpPr>
          <p:cNvPr id="644" name="Google Shape;644;g1340093cb7c_0_2648"/>
          <p:cNvSpPr txBox="1"/>
          <p:nvPr>
            <p:ph idx="1" type="body"/>
          </p:nvPr>
        </p:nvSpPr>
        <p:spPr>
          <a:xfrm>
            <a:off x="628650" y="12930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Federal law requires most families in the CCSP to contribute to the cost of child care by paying a copayment.</a:t>
            </a:r>
            <a:r>
              <a:rPr lang="en" sz="1800"/>
              <a:t> </a:t>
            </a:r>
            <a:endParaRPr sz="1800"/>
          </a:p>
          <a:p>
            <a:pPr indent="-342900" lvl="0" marL="457200" rtl="0" algn="l">
              <a:lnSpc>
                <a:spcPct val="100000"/>
              </a:lnSpc>
              <a:spcBef>
                <a:spcPts val="1000"/>
              </a:spcBef>
              <a:spcAft>
                <a:spcPts val="0"/>
              </a:spcAft>
              <a:buSzPts val="1800"/>
              <a:buFont typeface="Trebuchet MS"/>
              <a:buChar char="•"/>
            </a:pPr>
            <a:r>
              <a:rPr lang="en" sz="1800"/>
              <a:t>Copayments are based on family size and income, and may consider other factors, such as the number of children in care or whether care is full- or part-time.</a:t>
            </a:r>
            <a:endParaRPr sz="1800"/>
          </a:p>
          <a:p>
            <a:pPr indent="-342900" lvl="0" marL="457200" rtl="0" algn="l">
              <a:lnSpc>
                <a:spcPct val="100000"/>
              </a:lnSpc>
              <a:spcBef>
                <a:spcPts val="1000"/>
              </a:spcBef>
              <a:spcAft>
                <a:spcPts val="0"/>
              </a:spcAft>
              <a:buSzPts val="1800"/>
              <a:buFont typeface="Trebuchet MS"/>
              <a:buChar char="•"/>
            </a:pPr>
            <a:r>
              <a:rPr lang="en" sz="1800"/>
              <a:t>Copayments may be based a share of income or a flat dollar amount. They may not be based on the cost of care.</a:t>
            </a:r>
            <a:endParaRPr sz="1800"/>
          </a:p>
          <a:p>
            <a:pPr indent="-342900" lvl="0" marL="457200" rtl="0" algn="l">
              <a:lnSpc>
                <a:spcPct val="100000"/>
              </a:lnSpc>
              <a:spcBef>
                <a:spcPts val="1000"/>
              </a:spcBef>
              <a:spcAft>
                <a:spcPts val="0"/>
              </a:spcAft>
              <a:buSzPts val="1800"/>
              <a:buFont typeface="Trebuchet MS"/>
              <a:buChar char="•"/>
            </a:pPr>
            <a:r>
              <a:rPr lang="en" sz="1800"/>
              <a:t>The federal Office of Child Care recommends that copayments not exceed </a:t>
            </a:r>
            <a:r>
              <a:rPr b="1" lang="en" sz="1800"/>
              <a:t>7 percent</a:t>
            </a:r>
            <a:r>
              <a:rPr lang="en" sz="1800"/>
              <a:t> of family income.</a:t>
            </a:r>
            <a:endParaRPr sz="1800"/>
          </a:p>
          <a:p>
            <a:pPr indent="0" lvl="0" marL="0" rtl="0" algn="l">
              <a:lnSpc>
                <a:spcPct val="100000"/>
              </a:lnSpc>
              <a:spcBef>
                <a:spcPts val="1000"/>
              </a:spcBef>
              <a:spcAft>
                <a:spcPts val="1000"/>
              </a:spcAft>
              <a:buSzPts val="1400"/>
              <a:buNone/>
            </a:pPr>
            <a:r>
              <a:rPr b="1" i="1" lang="en" sz="1800"/>
              <a:t>Note: States may permit child care providers to charge families the difference between the MRR and their tuition rates.</a:t>
            </a:r>
            <a:endParaRPr b="1" i="1" sz="18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g1340093cb7c_0_2653"/>
          <p:cNvSpPr txBox="1"/>
          <p:nvPr>
            <p:ph type="title"/>
          </p:nvPr>
        </p:nvSpPr>
        <p:spPr>
          <a:xfrm>
            <a:off x="311700" y="25587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sz="3000"/>
              <a:t>B3. </a:t>
            </a:r>
            <a:r>
              <a:rPr lang="en" sz="3000"/>
              <a:t>Current Copayment Rates Limit Access</a:t>
            </a:r>
            <a:endParaRPr sz="3000"/>
          </a:p>
        </p:txBody>
      </p:sp>
      <p:graphicFrame>
        <p:nvGraphicFramePr>
          <p:cNvPr id="650" name="Google Shape;650;g1340093cb7c_0_2653"/>
          <p:cNvGraphicFramePr/>
          <p:nvPr/>
        </p:nvGraphicFramePr>
        <p:xfrm>
          <a:off x="356100" y="981025"/>
          <a:ext cx="3000000" cy="3000000"/>
        </p:xfrm>
        <a:graphic>
          <a:graphicData uri="http://schemas.openxmlformats.org/drawingml/2006/table">
            <a:tbl>
              <a:tblPr>
                <a:noFill/>
                <a:tableStyleId>{FEE73A43-6339-48D8-BC70-2CC6585D5ED7}</a:tableStyleId>
              </a:tblPr>
              <a:tblGrid>
                <a:gridCol w="876750"/>
                <a:gridCol w="1602775"/>
                <a:gridCol w="1602775"/>
                <a:gridCol w="1602775"/>
              </a:tblGrid>
              <a:tr h="744975">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Poverty threshold</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Annual income for a family of 4</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Copayment obligation </a:t>
                      </a:r>
                      <a:endParaRPr b="1" sz="1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 of income)</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Annual copayment obligation (in dollars)</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$27,750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$1,388</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$34,688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$2,081</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$41,625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7%</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$2,914</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160%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$44,400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$3,552</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185%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$51,338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9%</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$4,620</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$69,375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$6,938</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300%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$83,250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10%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$8,325</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extLst>
                            <a:ext uri="http://customooxmlschemas.google.com/">
                              <go:slidesCustomData xmlns:go="http://customooxmlschemas.google.com/" textRoundtripDataId="28"/>
                            </a:ext>
                          </a:extLst>
                        </a:rPr>
                        <a:t>85</a:t>
                      </a:r>
                      <a:r>
                        <a:rPr lang="en" sz="1200" u="none" cap="none" strike="noStrike">
                          <a:latin typeface="Trebuchet MS"/>
                          <a:ea typeface="Trebuchet MS"/>
                          <a:cs typeface="Trebuchet MS"/>
                          <a:sym typeface="Trebuchet MS"/>
                        </a:rPr>
                        <a:t>% SMI</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$88,954</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$8,895</a:t>
                      </a:r>
                      <a:endParaRPr sz="1200" u="none" cap="none" strike="noStrike">
                        <a:latin typeface="Trebuchet MS"/>
                        <a:ea typeface="Trebuchet MS"/>
                        <a:cs typeface="Trebuchet MS"/>
                        <a:sym typeface="Trebuchet MS"/>
                      </a:endParaRPr>
                    </a:p>
                  </a:txBody>
                  <a:tcPr marT="91425" marB="91425" marR="91425" marL="91425"/>
                </a:tc>
              </a:tr>
            </a:tbl>
          </a:graphicData>
        </a:graphic>
      </p:graphicFrame>
      <p:sp>
        <p:nvSpPr>
          <p:cNvPr id="651" name="Google Shape;651;g1340093cb7c_0_2653"/>
          <p:cNvSpPr txBox="1"/>
          <p:nvPr/>
        </p:nvSpPr>
        <p:spPr>
          <a:xfrm>
            <a:off x="6209125" y="981025"/>
            <a:ext cx="2743800" cy="380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500" u="none" cap="none" strike="noStrike">
                <a:solidFill>
                  <a:srgbClr val="000000"/>
                </a:solidFill>
                <a:latin typeface="Trebuchet MS"/>
                <a:ea typeface="Trebuchet MS"/>
                <a:cs typeface="Trebuchet MS"/>
                <a:sym typeface="Trebuchet MS"/>
              </a:rPr>
              <a:t>Notes about current copayment structure in Virginia:</a:t>
            </a:r>
            <a:endParaRPr b="1" i="0" sz="1500" u="none" cap="none" strike="noStrike">
              <a:solidFill>
                <a:srgbClr val="000000"/>
              </a:solidFill>
              <a:latin typeface="Trebuchet MS"/>
              <a:ea typeface="Trebuchet MS"/>
              <a:cs typeface="Trebuchet MS"/>
              <a:sym typeface="Trebuchet MS"/>
            </a:endParaRPr>
          </a:p>
          <a:p>
            <a:pPr indent="-323850" lvl="0" marL="457200" marR="0" rtl="0" algn="l">
              <a:lnSpc>
                <a:spcPct val="100000"/>
              </a:lnSpc>
              <a:spcBef>
                <a:spcPts val="1000"/>
              </a:spcBef>
              <a:spcAft>
                <a:spcPts val="0"/>
              </a:spcAft>
              <a:buClr>
                <a:srgbClr val="000000"/>
              </a:buClr>
              <a:buSzPts val="1500"/>
              <a:buFont typeface="Trebuchet MS"/>
              <a:buChar char="●"/>
            </a:pPr>
            <a:r>
              <a:rPr b="0" i="0" lang="en" sz="1500" u="none" cap="none" strike="noStrike">
                <a:solidFill>
                  <a:srgbClr val="000000"/>
                </a:solidFill>
                <a:latin typeface="Trebuchet MS"/>
                <a:ea typeface="Trebuchet MS"/>
                <a:cs typeface="Trebuchet MS"/>
                <a:sym typeface="Trebuchet MS"/>
              </a:rPr>
              <a:t>Copayments are based on a percent of monthly income and assessed on a monthly basis. </a:t>
            </a:r>
            <a:endParaRPr b="0" i="0" sz="1500" u="none" cap="none" strike="noStrike">
              <a:solidFill>
                <a:srgbClr val="000000"/>
              </a:solidFill>
              <a:latin typeface="Trebuchet MS"/>
              <a:ea typeface="Trebuchet MS"/>
              <a:cs typeface="Trebuchet MS"/>
              <a:sym typeface="Trebuchet MS"/>
            </a:endParaRPr>
          </a:p>
          <a:p>
            <a:pPr indent="-323850" lvl="0" marL="457200" marR="0" rtl="0" algn="l">
              <a:lnSpc>
                <a:spcPct val="100000"/>
              </a:lnSpc>
              <a:spcBef>
                <a:spcPts val="1000"/>
              </a:spcBef>
              <a:spcAft>
                <a:spcPts val="0"/>
              </a:spcAft>
              <a:buClr>
                <a:srgbClr val="000000"/>
              </a:buClr>
              <a:buSzPts val="1500"/>
              <a:buFont typeface="Trebuchet MS"/>
              <a:buChar char="●"/>
            </a:pPr>
            <a:r>
              <a:rPr b="0" i="0" lang="en" sz="1500" u="none" cap="none" strike="noStrike">
                <a:solidFill>
                  <a:srgbClr val="000000"/>
                </a:solidFill>
                <a:latin typeface="Trebuchet MS"/>
                <a:ea typeface="Trebuchet MS"/>
                <a:cs typeface="Trebuchet MS"/>
                <a:sym typeface="Trebuchet MS"/>
              </a:rPr>
              <a:t>Copayments are not differentiated for full vs. part-time care.</a:t>
            </a:r>
            <a:endParaRPr b="0" i="0" sz="1500" u="none" cap="none" strike="noStrike">
              <a:solidFill>
                <a:srgbClr val="000000"/>
              </a:solidFill>
              <a:latin typeface="Trebuchet MS"/>
              <a:ea typeface="Trebuchet MS"/>
              <a:cs typeface="Trebuchet MS"/>
              <a:sym typeface="Trebuchet MS"/>
            </a:endParaRPr>
          </a:p>
          <a:p>
            <a:pPr indent="-323850" lvl="0" marL="457200" marR="0" rtl="0" algn="l">
              <a:lnSpc>
                <a:spcPct val="100000"/>
              </a:lnSpc>
              <a:spcBef>
                <a:spcPts val="1000"/>
              </a:spcBef>
              <a:spcAft>
                <a:spcPts val="0"/>
              </a:spcAft>
              <a:buClr>
                <a:srgbClr val="000000"/>
              </a:buClr>
              <a:buSzPts val="1500"/>
              <a:buFont typeface="Trebuchet MS"/>
              <a:buChar char="●"/>
            </a:pPr>
            <a:r>
              <a:rPr b="0" i="0" lang="en" sz="1500" u="none" cap="none" strike="noStrike">
                <a:solidFill>
                  <a:srgbClr val="000000"/>
                </a:solidFill>
                <a:latin typeface="Trebuchet MS"/>
                <a:ea typeface="Trebuchet MS"/>
                <a:cs typeface="Trebuchet MS"/>
                <a:sym typeface="Trebuchet MS"/>
              </a:rPr>
              <a:t>Families pay one copayment, regardless of the number of children in care.</a:t>
            </a:r>
            <a:endParaRPr b="0" i="0" sz="15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g1340093cb7c_0_265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i="1" lang="en" sz="2800"/>
              <a:t>Appendix C: Background on Maximum Reimbursement Rates in the Child Care Subsidy Program</a:t>
            </a:r>
            <a:endParaRPr i="1" sz="2800"/>
          </a:p>
        </p:txBody>
      </p:sp>
      <p:sp>
        <p:nvSpPr>
          <p:cNvPr id="657" name="Google Shape;657;g1340093cb7c_0_2659"/>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i="1"/>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g1340093cb7c_0_2664"/>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C1. </a:t>
            </a:r>
            <a:r>
              <a:rPr lang="en" sz="3000"/>
              <a:t>How do States Determine Maximum Reimbursement Rates?</a:t>
            </a:r>
            <a:endParaRPr sz="3000"/>
          </a:p>
        </p:txBody>
      </p:sp>
      <p:sp>
        <p:nvSpPr>
          <p:cNvPr id="663" name="Google Shape;663;g1340093cb7c_0_266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a:t>States set payment rates in their child care assistance programs using one of the following methods:</a:t>
            </a:r>
            <a:endParaRPr b="1"/>
          </a:p>
          <a:p>
            <a:pPr indent="-355600" lvl="0" marL="457200" rtl="0" algn="l">
              <a:lnSpc>
                <a:spcPct val="100000"/>
              </a:lnSpc>
              <a:spcBef>
                <a:spcPts val="800"/>
              </a:spcBef>
              <a:spcAft>
                <a:spcPts val="0"/>
              </a:spcAft>
              <a:buSzPts val="2000"/>
              <a:buFont typeface="Trebuchet MS"/>
              <a:buAutoNum type="arabicPeriod"/>
            </a:pPr>
            <a:r>
              <a:rPr lang="en"/>
              <a:t>A market rate survey, which </a:t>
            </a:r>
            <a:r>
              <a:rPr lang="en" sz="2000"/>
              <a:t>is a study of the fees that child care programs charge based on the program type (center or family day home), age group, unit of care, and geography; or</a:t>
            </a:r>
            <a:endParaRPr sz="2000"/>
          </a:p>
          <a:p>
            <a:pPr indent="-355600" lvl="0" marL="457200" rtl="0" algn="l">
              <a:lnSpc>
                <a:spcPct val="100000"/>
              </a:lnSpc>
              <a:spcBef>
                <a:spcPts val="1000"/>
              </a:spcBef>
              <a:spcAft>
                <a:spcPts val="0"/>
              </a:spcAft>
              <a:buSzPts val="2000"/>
              <a:buFont typeface="Trebuchet MS"/>
              <a:buAutoNum type="arabicPeriod"/>
            </a:pPr>
            <a:r>
              <a:rPr lang="en" sz="2000"/>
              <a:t>An approved alternative methodology that estimates the cost of operating a child care program versus the prices programs charge families. </a:t>
            </a:r>
            <a:endParaRPr sz="20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g1340093cb7c_0_2669"/>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C2. </a:t>
            </a:r>
            <a:r>
              <a:rPr lang="en" sz="3000"/>
              <a:t>Limitations to the Market Rate Survey</a:t>
            </a:r>
            <a:endParaRPr sz="3000"/>
          </a:p>
        </p:txBody>
      </p:sp>
      <p:sp>
        <p:nvSpPr>
          <p:cNvPr id="669" name="Google Shape;669;g1340093cb7c_0_2669"/>
          <p:cNvSpPr txBox="1"/>
          <p:nvPr>
            <p:ph idx="1" type="body"/>
          </p:nvPr>
        </p:nvSpPr>
        <p:spPr>
          <a:xfrm>
            <a:off x="766425" y="1268344"/>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Increasingly, advocates and policymakers recognize the limitations of using a market rate survey to set payment rates. For example:</a:t>
            </a:r>
            <a:endParaRPr b="1" sz="1800"/>
          </a:p>
          <a:p>
            <a:pPr indent="-342900" lvl="0" marL="457200" rtl="0" algn="l">
              <a:lnSpc>
                <a:spcPct val="100000"/>
              </a:lnSpc>
              <a:spcBef>
                <a:spcPts val="1000"/>
              </a:spcBef>
              <a:spcAft>
                <a:spcPts val="0"/>
              </a:spcAft>
              <a:buSzPts val="1800"/>
              <a:buChar char="•"/>
            </a:pPr>
            <a:r>
              <a:rPr lang="en" sz="1800"/>
              <a:t>The survey is conducted every three years. Current rates or prices are used to set future payment rates.</a:t>
            </a:r>
            <a:endParaRPr sz="1800"/>
          </a:p>
          <a:p>
            <a:pPr indent="-342900" lvl="0" marL="457200" rtl="0" algn="l">
              <a:lnSpc>
                <a:spcPct val="100000"/>
              </a:lnSpc>
              <a:spcBef>
                <a:spcPts val="1000"/>
              </a:spcBef>
              <a:spcAft>
                <a:spcPts val="0"/>
              </a:spcAft>
              <a:buSzPts val="1800"/>
              <a:buChar char="•"/>
            </a:pPr>
            <a:r>
              <a:rPr lang="en" sz="1800"/>
              <a:t>Market rates </a:t>
            </a:r>
            <a:r>
              <a:rPr i="1" lang="en" sz="1800"/>
              <a:t>do not</a:t>
            </a:r>
            <a:r>
              <a:rPr lang="en" sz="1800"/>
              <a:t> reflect true costs. The prices programs charge are primarily influenced by what parents can pay. In addition, the market often does not fully reveal how other sources of revenue that offset operating costs and how the balance of age groups affects prices.</a:t>
            </a:r>
            <a:endParaRPr sz="1800"/>
          </a:p>
          <a:p>
            <a:pPr indent="-342900" lvl="0" marL="457200" rtl="0" algn="l">
              <a:lnSpc>
                <a:spcPct val="100000"/>
              </a:lnSpc>
              <a:spcBef>
                <a:spcPts val="1000"/>
              </a:spcBef>
              <a:spcAft>
                <a:spcPts val="0"/>
              </a:spcAft>
              <a:buSzPts val="1800"/>
              <a:buChar char="•"/>
            </a:pPr>
            <a:r>
              <a:rPr lang="en" sz="1800"/>
              <a:t>Survey findings are dependent on response rates. If programs of a certain auspice or size are over- or under-represented in the sample, it can skew price estimates.</a:t>
            </a:r>
            <a:endParaRPr sz="1800"/>
          </a:p>
          <a:p>
            <a:pPr indent="0" lvl="0" marL="0" rtl="0" algn="l">
              <a:lnSpc>
                <a:spcPct val="100000"/>
              </a:lnSpc>
              <a:spcBef>
                <a:spcPts val="1000"/>
              </a:spcBef>
              <a:spcAft>
                <a:spcPts val="0"/>
              </a:spcAft>
              <a:buSzPts val="1400"/>
              <a:buNone/>
            </a:pPr>
            <a:r>
              <a:t/>
            </a:r>
            <a:endParaRPr sz="2000"/>
          </a:p>
          <a:p>
            <a:pPr indent="0" lvl="0" marL="0" rtl="0" algn="l">
              <a:lnSpc>
                <a:spcPct val="100000"/>
              </a:lnSpc>
              <a:spcBef>
                <a:spcPts val="800"/>
              </a:spcBef>
              <a:spcAft>
                <a:spcPts val="0"/>
              </a:spcAft>
              <a:buSzPts val="1400"/>
              <a:buNone/>
            </a:pPr>
            <a:r>
              <a:t/>
            </a:r>
            <a:endParaRPr sz="20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bfb86555e0_0_174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lang="en"/>
              <a:t>We are experiencing technical difficulties.</a:t>
            </a:r>
            <a:endParaRPr/>
          </a:p>
        </p:txBody>
      </p:sp>
      <p:sp>
        <p:nvSpPr>
          <p:cNvPr id="675" name="Google Shape;675;gbfb86555e0_0_1745"/>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rPr lang="en"/>
              <a:t>The livestream will return momentarily.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340093cb7c_0_1614"/>
          <p:cNvSpPr txBox="1"/>
          <p:nvPr>
            <p:ph type="title"/>
          </p:nvPr>
        </p:nvSpPr>
        <p:spPr>
          <a:xfrm>
            <a:off x="628650" y="2738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extLst>
                  <a:ext uri="http://customooxmlschemas.google.com/">
                    <go:slidesCustomData xmlns:go="http://customooxmlschemas.google.com/" textRoundtripDataId="3"/>
                  </a:ext>
                </a:extLst>
              </a:rPr>
              <a:t>Key </a:t>
            </a:r>
            <a:r>
              <a:rPr lang="en" sz="3000"/>
              <a:t>Wins for Early Childhood </a:t>
            </a:r>
            <a:endParaRPr sz="3000"/>
          </a:p>
        </p:txBody>
      </p:sp>
      <p:sp>
        <p:nvSpPr>
          <p:cNvPr id="218" name="Google Shape;218;g1340093cb7c_0_1614"/>
          <p:cNvSpPr txBox="1"/>
          <p:nvPr>
            <p:ph idx="1" type="body"/>
          </p:nvPr>
        </p:nvSpPr>
        <p:spPr>
          <a:xfrm>
            <a:off x="628650" y="1293019"/>
            <a:ext cx="7886700" cy="3263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The FY23-24 budget includes additional state investments in:</a:t>
            </a:r>
            <a:endParaRPr b="1" sz="1800"/>
          </a:p>
          <a:p>
            <a:pPr indent="-342900" lvl="0" marL="457200" rtl="0" algn="l">
              <a:lnSpc>
                <a:spcPct val="100000"/>
              </a:lnSpc>
              <a:spcBef>
                <a:spcPts val="1000"/>
              </a:spcBef>
              <a:spcAft>
                <a:spcPts val="0"/>
              </a:spcAft>
              <a:buSzPts val="1800"/>
              <a:buChar char="•"/>
            </a:pPr>
            <a:r>
              <a:rPr b="1" i="1" lang="en" sz="1800"/>
              <a:t>Virginia’s statewide uniform measurement improvement system (VQB5),</a:t>
            </a:r>
            <a:r>
              <a:rPr lang="en" sz="1800"/>
              <a:t> including funding </a:t>
            </a:r>
            <a:r>
              <a:rPr lang="en" sz="1800"/>
              <a:t>external classroom observations; </a:t>
            </a:r>
            <a:endParaRPr sz="1800"/>
          </a:p>
          <a:p>
            <a:pPr indent="-342900" lvl="0" marL="457200" rtl="0" algn="l">
              <a:lnSpc>
                <a:spcPct val="100000"/>
              </a:lnSpc>
              <a:spcBef>
                <a:spcPts val="1000"/>
              </a:spcBef>
              <a:spcAft>
                <a:spcPts val="0"/>
              </a:spcAft>
              <a:buSzPts val="1800"/>
              <a:buChar char="•"/>
            </a:pPr>
            <a:r>
              <a:rPr lang="en" sz="1800"/>
              <a:t>The </a:t>
            </a:r>
            <a:r>
              <a:rPr b="1" i="1" lang="en" sz="1800"/>
              <a:t>Virginia Preschool Initiative </a:t>
            </a:r>
            <a:r>
              <a:rPr lang="en" sz="1800"/>
              <a:t>and the </a:t>
            </a:r>
            <a:r>
              <a:rPr b="1" i="1" lang="en" sz="1800"/>
              <a:t>Mixed Delivery Grant Program</a:t>
            </a:r>
            <a:r>
              <a:rPr lang="en" sz="1800"/>
              <a:t>, allowing VDOE to serve more eligible three- and four-year-old children in high-quality preschool settings;</a:t>
            </a:r>
            <a:endParaRPr sz="1800"/>
          </a:p>
          <a:p>
            <a:pPr indent="-342900" lvl="0" marL="457200" rtl="0" algn="l">
              <a:lnSpc>
                <a:spcPct val="100000"/>
              </a:lnSpc>
              <a:spcBef>
                <a:spcPts val="1000"/>
              </a:spcBef>
              <a:spcAft>
                <a:spcPts val="0"/>
              </a:spcAft>
              <a:buSzPts val="1800"/>
              <a:buChar char="•"/>
            </a:pPr>
            <a:r>
              <a:rPr lang="en" sz="1800"/>
              <a:t>The early childhood educator incentive, </a:t>
            </a:r>
            <a:r>
              <a:rPr b="1" i="1" lang="en" sz="1800"/>
              <a:t>RecognizeB5</a:t>
            </a:r>
            <a:r>
              <a:rPr lang="en" sz="1800"/>
              <a:t>, to expand the program to additional educators and offer higher incentive rates;</a:t>
            </a:r>
            <a:endParaRPr sz="1800"/>
          </a:p>
          <a:p>
            <a:pPr indent="-342900" lvl="0" marL="457200" rtl="0" algn="l">
              <a:lnSpc>
                <a:spcPct val="100000"/>
              </a:lnSpc>
              <a:spcBef>
                <a:spcPts val="1000"/>
              </a:spcBef>
              <a:spcAft>
                <a:spcPts val="1000"/>
              </a:spcAft>
              <a:buSzPts val="1800"/>
              <a:buChar char="•"/>
            </a:pPr>
            <a:r>
              <a:rPr lang="en" sz="1800"/>
              <a:t>Expanding the </a:t>
            </a:r>
            <a:r>
              <a:rPr b="1" i="1" lang="en" sz="1800"/>
              <a:t>Virginia Kindergarten Readiness Program (VKRP)</a:t>
            </a:r>
            <a:r>
              <a:rPr b="1" lang="en" sz="1800"/>
              <a:t> </a:t>
            </a:r>
            <a:r>
              <a:rPr lang="en" sz="1800"/>
              <a:t>to help address learning and social-emotional needs related to COVID-19. </a:t>
            </a:r>
            <a:endParaRPr sz="1800"/>
          </a:p>
        </p:txBody>
      </p:sp>
      <p:sp>
        <p:nvSpPr>
          <p:cNvPr id="219" name="Google Shape;219;g1340093cb7c_0_1614"/>
          <p:cNvSpPr txBox="1"/>
          <p:nvPr/>
        </p:nvSpPr>
        <p:spPr>
          <a:xfrm>
            <a:off x="700750" y="4618825"/>
            <a:ext cx="646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latin typeface="Trebuchet MS"/>
                <a:ea typeface="Trebuchet MS"/>
                <a:cs typeface="Trebuchet MS"/>
                <a:sym typeface="Trebuchet MS"/>
              </a:rPr>
              <a:t>Detailed line items from the FY23-24 budget are available in Appendix A.</a:t>
            </a:r>
            <a:endParaRPr i="1" sz="1200">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23" name="Shape 223"/>
        <p:cNvGrpSpPr/>
        <p:nvPr/>
      </p:nvGrpSpPr>
      <p:grpSpPr>
        <a:xfrm>
          <a:off x="0" y="0"/>
          <a:ext cx="0" cy="0"/>
          <a:chOff x="0" y="0"/>
          <a:chExt cx="0" cy="0"/>
        </a:xfrm>
      </p:grpSpPr>
      <p:sp>
        <p:nvSpPr>
          <p:cNvPr id="224" name="Google Shape;224;g1340093cb7c_0_1477"/>
          <p:cNvSpPr txBox="1"/>
          <p:nvPr>
            <p:ph type="title"/>
          </p:nvPr>
        </p:nvSpPr>
        <p:spPr>
          <a:xfrm>
            <a:off x="628650" y="1976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Key Changes to Child Care Subsidy</a:t>
            </a:r>
            <a:endParaRPr sz="3000"/>
          </a:p>
        </p:txBody>
      </p:sp>
      <p:sp>
        <p:nvSpPr>
          <p:cNvPr id="225" name="Google Shape;225;g1340093cb7c_0_1477"/>
          <p:cNvSpPr txBox="1"/>
          <p:nvPr/>
        </p:nvSpPr>
        <p:spPr>
          <a:xfrm>
            <a:off x="628650" y="1192150"/>
            <a:ext cx="8137200" cy="363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Trebuchet MS"/>
                <a:ea typeface="Trebuchet MS"/>
                <a:cs typeface="Trebuchet MS"/>
                <a:sym typeface="Trebuchet MS"/>
              </a:rPr>
              <a:t>New state budget language directs VDOE to increase access and ensure choice across the public-private system after July 1 by:</a:t>
            </a:r>
            <a:endParaRPr b="1" sz="1800">
              <a:latin typeface="Trebuchet MS"/>
              <a:ea typeface="Trebuchet MS"/>
              <a:cs typeface="Trebuchet MS"/>
              <a:sym typeface="Trebuchet MS"/>
            </a:endParaRPr>
          </a:p>
          <a:p>
            <a:pPr indent="-311150" lvl="0" marL="457200" rtl="0" algn="l">
              <a:spcBef>
                <a:spcPts val="1000"/>
              </a:spcBef>
              <a:spcAft>
                <a:spcPts val="0"/>
              </a:spcAft>
              <a:buSzPts val="1300"/>
              <a:buFont typeface="Trebuchet MS"/>
              <a:buChar char="●"/>
            </a:pPr>
            <a:r>
              <a:rPr lang="en" sz="1800">
                <a:solidFill>
                  <a:schemeClr val="dk1"/>
                </a:solidFill>
                <a:latin typeface="Trebuchet MS"/>
                <a:ea typeface="Trebuchet MS"/>
                <a:cs typeface="Trebuchet MS"/>
                <a:sym typeface="Trebuchet MS"/>
              </a:rPr>
              <a:t>Removing the 72 month limit for time that families may participate </a:t>
            </a:r>
            <a:endParaRPr sz="1800">
              <a:solidFill>
                <a:schemeClr val="dk1"/>
              </a:solidFill>
              <a:latin typeface="Trebuchet MS"/>
              <a:ea typeface="Trebuchet MS"/>
              <a:cs typeface="Trebuchet MS"/>
              <a:sym typeface="Trebuchet MS"/>
            </a:endParaRPr>
          </a:p>
          <a:p>
            <a:pPr indent="-311150" lvl="0" marL="457200" rtl="0" algn="l">
              <a:spcBef>
                <a:spcPts val="0"/>
              </a:spcBef>
              <a:spcAft>
                <a:spcPts val="0"/>
              </a:spcAft>
              <a:buSzPts val="1300"/>
              <a:buFont typeface="Trebuchet MS"/>
              <a:buChar char="●"/>
            </a:pPr>
            <a:r>
              <a:rPr lang="en" sz="1800">
                <a:solidFill>
                  <a:schemeClr val="dk1"/>
                </a:solidFill>
                <a:latin typeface="Trebuchet MS"/>
                <a:ea typeface="Trebuchet MS"/>
                <a:cs typeface="Trebuchet MS"/>
                <a:sym typeface="Trebuchet MS"/>
              </a:rPr>
              <a:t>Supporting parents to pursue work</a:t>
            </a:r>
            <a:endParaRPr sz="1800">
              <a:solidFill>
                <a:schemeClr val="dk1"/>
              </a:solidFill>
              <a:latin typeface="Trebuchet MS"/>
              <a:ea typeface="Trebuchet MS"/>
              <a:cs typeface="Trebuchet MS"/>
              <a:sym typeface="Trebuchet MS"/>
            </a:endParaRPr>
          </a:p>
          <a:p>
            <a:pPr indent="-311150" lvl="0" marL="457200" rtl="0" algn="l">
              <a:spcBef>
                <a:spcPts val="0"/>
              </a:spcBef>
              <a:spcAft>
                <a:spcPts val="0"/>
              </a:spcAft>
              <a:buClr>
                <a:schemeClr val="dk1"/>
              </a:buClr>
              <a:buSzPts val="1300"/>
              <a:buFont typeface="Trebuchet MS"/>
              <a:buChar char="●"/>
            </a:pPr>
            <a:r>
              <a:rPr lang="en" sz="1800">
                <a:solidFill>
                  <a:schemeClr val="dk1"/>
                </a:solidFill>
                <a:latin typeface="Trebuchet MS"/>
                <a:ea typeface="Trebuchet MS"/>
                <a:cs typeface="Trebuchet MS"/>
                <a:sym typeface="Trebuchet MS"/>
              </a:rPr>
              <a:t>Paying based on enrollment and for additional planned days of closure</a:t>
            </a:r>
            <a:endParaRPr sz="1800">
              <a:solidFill>
                <a:schemeClr val="dk1"/>
              </a:solidFill>
              <a:latin typeface="Trebuchet MS"/>
              <a:ea typeface="Trebuchet MS"/>
              <a:cs typeface="Trebuchet MS"/>
              <a:sym typeface="Trebuchet MS"/>
            </a:endParaRPr>
          </a:p>
          <a:p>
            <a:pPr indent="-311150" lvl="0" marL="457200" rtl="0" algn="l">
              <a:spcBef>
                <a:spcPts val="0"/>
              </a:spcBef>
              <a:spcAft>
                <a:spcPts val="0"/>
              </a:spcAft>
              <a:buSzPts val="1300"/>
              <a:buFont typeface="Trebuchet MS"/>
              <a:buChar char="●"/>
            </a:pPr>
            <a:r>
              <a:rPr lang="en" sz="1800">
                <a:solidFill>
                  <a:schemeClr val="dk1"/>
                </a:solidFill>
                <a:latin typeface="Trebuchet MS"/>
                <a:ea typeface="Trebuchet MS"/>
                <a:cs typeface="Trebuchet MS"/>
                <a:sym typeface="Trebuchet MS"/>
              </a:rPr>
              <a:t>Setting 85% of State Median Income as threshold for families with young children</a:t>
            </a:r>
            <a:endParaRPr sz="1800">
              <a:solidFill>
                <a:schemeClr val="dk1"/>
              </a:solidFill>
              <a:latin typeface="Trebuchet MS"/>
              <a:ea typeface="Trebuchet MS"/>
              <a:cs typeface="Trebuchet MS"/>
              <a:sym typeface="Trebuchet MS"/>
            </a:endParaRPr>
          </a:p>
          <a:p>
            <a:pPr indent="-311150" lvl="0" marL="457200" rtl="0" algn="l">
              <a:spcBef>
                <a:spcPts val="0"/>
              </a:spcBef>
              <a:spcAft>
                <a:spcPts val="0"/>
              </a:spcAft>
              <a:buSzPts val="1300"/>
              <a:buFont typeface="Trebuchet MS"/>
              <a:buChar char="●"/>
            </a:pPr>
            <a:r>
              <a:rPr lang="en" sz="1800">
                <a:solidFill>
                  <a:schemeClr val="dk1"/>
                </a:solidFill>
                <a:latin typeface="Trebuchet MS"/>
                <a:ea typeface="Trebuchet MS"/>
                <a:cs typeface="Trebuchet MS"/>
                <a:sym typeface="Trebuchet MS"/>
              </a:rPr>
              <a:t>Eliminating the waitlist for child care subsidy </a:t>
            </a:r>
            <a:endParaRPr sz="1800">
              <a:solidFill>
                <a:schemeClr val="dk1"/>
              </a:solidFill>
              <a:latin typeface="Trebuchet MS"/>
              <a:ea typeface="Trebuchet MS"/>
              <a:cs typeface="Trebuchet MS"/>
              <a:sym typeface="Trebuchet MS"/>
            </a:endParaRPr>
          </a:p>
          <a:p>
            <a:pPr indent="-311150" lvl="0" marL="457200" rtl="0" algn="l">
              <a:spcBef>
                <a:spcPts val="0"/>
              </a:spcBef>
              <a:spcAft>
                <a:spcPts val="0"/>
              </a:spcAft>
              <a:buSzPts val="1300"/>
              <a:buFont typeface="Trebuchet MS"/>
              <a:buChar char="●"/>
            </a:pPr>
            <a:r>
              <a:rPr lang="en" sz="1800">
                <a:solidFill>
                  <a:schemeClr val="dk1"/>
                </a:solidFill>
                <a:latin typeface="Trebuchet MS"/>
                <a:ea typeface="Trebuchet MS"/>
                <a:cs typeface="Trebuchet MS"/>
                <a:sym typeface="Trebuchet MS"/>
              </a:rPr>
              <a:t>Estimating the actual cost of providing high quality care and education services in community-based settings and adjusting rates accordingly </a:t>
            </a:r>
            <a:endParaRPr sz="1800">
              <a:solidFill>
                <a:schemeClr val="dk1"/>
              </a:solidFill>
              <a:latin typeface="Trebuchet MS"/>
              <a:ea typeface="Trebuchet MS"/>
              <a:cs typeface="Trebuchet MS"/>
              <a:sym typeface="Trebuchet MS"/>
            </a:endParaRPr>
          </a:p>
          <a:p>
            <a:pPr indent="-311150" lvl="0" marL="457200" rtl="0" algn="l">
              <a:spcBef>
                <a:spcPts val="0"/>
              </a:spcBef>
              <a:spcAft>
                <a:spcPts val="0"/>
              </a:spcAft>
              <a:buSzPts val="1300"/>
              <a:buFont typeface="Trebuchet MS"/>
              <a:buChar char="●"/>
            </a:pPr>
            <a:r>
              <a:rPr lang="en" sz="1800">
                <a:solidFill>
                  <a:schemeClr val="dk1"/>
                </a:solidFill>
                <a:latin typeface="Trebuchet MS"/>
                <a:ea typeface="Trebuchet MS"/>
                <a:cs typeface="Trebuchet MS"/>
                <a:sym typeface="Trebuchet MS"/>
              </a:rPr>
              <a:t>Eliminating or reducing copayments for private child care options to align with public options </a:t>
            </a:r>
            <a:endParaRPr sz="18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Ullrich, Rebecca (DOE)</dc:creator>
</cp:coreProperties>
</file>