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Lst>
  <p:sldSz cy="5143500" cx="9144000"/>
  <p:notesSz cx="6858000" cy="9144000"/>
  <p:embeddedFontLst>
    <p:embeddedFont>
      <p:font typeface="Proxima Nova"/>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9AA0A6"/>
          </p15:clr>
        </p15:guide>
        <p15:guide id="2" pos="2880">
          <p15:clr>
            <a:srgbClr val="A4A3A4"/>
          </p15:clr>
        </p15:guide>
      </p15:sldGuideLst>
    </p:ext>
    <p:ext uri="http://customooxmlschemas.google.com/">
      <go:slidesCustomData xmlns:go="http://customooxmlschemas.google.com/" r:id="rId58" roundtripDataSignature="AMtx7mgD2sAh9Pb08OJR8WC/3oT/gM9t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710CAA-6149-4C46-8CAB-57AE2A94946B}">
  <a:tblStyle styleId="{0A710CAA-6149-4C46-8CAB-57AE2A94946B}"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7751A9D-4CFE-475F-9F25-4541B2D40E8C}"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ProximaNova-bold.fntdata"/><Relationship Id="rId10" Type="http://schemas.openxmlformats.org/officeDocument/2006/relationships/slide" Target="slides/slide4.xml"/><Relationship Id="rId54" Type="http://schemas.openxmlformats.org/officeDocument/2006/relationships/font" Target="fonts/ProximaNova-regular.fntdata"/><Relationship Id="rId13" Type="http://schemas.openxmlformats.org/officeDocument/2006/relationships/slide" Target="slides/slide7.xml"/><Relationship Id="rId57" Type="http://schemas.openxmlformats.org/officeDocument/2006/relationships/font" Target="fonts/ProximaNova-boldItalic.fntdata"/><Relationship Id="rId12" Type="http://schemas.openxmlformats.org/officeDocument/2006/relationships/slide" Target="slides/slide6.xml"/><Relationship Id="rId56" Type="http://schemas.openxmlformats.org/officeDocument/2006/relationships/font" Target="fonts/ProximaNova-italic.fntdata"/><Relationship Id="rId15" Type="http://schemas.openxmlformats.org/officeDocument/2006/relationships/slide" Target="slides/slide9.xml"/><Relationship Id="rId14" Type="http://schemas.openxmlformats.org/officeDocument/2006/relationships/slide" Target="slides/slide8.xml"/><Relationship Id="rId58"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12a0299da8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12a0299da8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11bc63894c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11bc63894c0_0_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1bc63894c0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11bc63894c0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1bc63894c0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g11bc63894c0_0_1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29dd047fc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129dd047fc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11bc63894c0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g11bc63894c0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1bc63894c0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g11bc63894c0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KRIS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1bc63894c0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0" name="Google Shape;330;g11bc63894c0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1bc63894c0_0_1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g11bc63894c0_0_1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007d2e1088_0_3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1007d2e1088_0_3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Kris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28d74f11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7" name="Google Shape;347;g128d74f113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28d74f113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3" name="Google Shape;353;g128d74f1137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28d74f113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9" name="Google Shape;359;g128d74f1137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128d74f113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g128d74f1137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128d74f1137_0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2" name="Google Shape;372;g128d74f1137_0_1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29230c8c6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8" name="Google Shape;378;g129230c8c61_0_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29230c8c6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129230c8c61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29230c8c6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1" name="Google Shape;391;g129230c8c61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29230c8c6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g129230c8c61_0_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129230c8c6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g129230c8c61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Statistically valid and reliable MRS:</a:t>
            </a:r>
            <a:endParaRPr/>
          </a:p>
          <a:p>
            <a:pPr indent="0" lvl="0" marL="0" rtl="0" algn="l">
              <a:lnSpc>
                <a:spcPct val="100000"/>
              </a:lnSpc>
              <a:spcBef>
                <a:spcPts val="0"/>
              </a:spcBef>
              <a:spcAft>
                <a:spcPts val="0"/>
              </a:spcAft>
              <a:buClr>
                <a:schemeClr val="dk1"/>
              </a:buClr>
              <a:buSzPts val="1100"/>
              <a:buFont typeface="Arial"/>
              <a:buNone/>
            </a:pPr>
            <a:r>
              <a:rPr lang="en"/>
              <a:t>• Include the full priced child care market</a:t>
            </a:r>
            <a:endParaRPr/>
          </a:p>
          <a:p>
            <a:pPr indent="0" lvl="0" marL="0" rtl="0" algn="l">
              <a:lnSpc>
                <a:spcPct val="100000"/>
              </a:lnSpc>
              <a:spcBef>
                <a:spcPts val="0"/>
              </a:spcBef>
              <a:spcAft>
                <a:spcPts val="0"/>
              </a:spcAft>
              <a:buClr>
                <a:schemeClr val="dk1"/>
              </a:buClr>
              <a:buSzPts val="1100"/>
              <a:buFont typeface="Arial"/>
              <a:buNone/>
            </a:pPr>
            <a:r>
              <a:rPr lang="en"/>
              <a:t>• Contain complete and current data</a:t>
            </a:r>
            <a:endParaRPr/>
          </a:p>
          <a:p>
            <a:pPr indent="0" lvl="0" marL="0" rtl="0" algn="l">
              <a:lnSpc>
                <a:spcPct val="100000"/>
              </a:lnSpc>
              <a:spcBef>
                <a:spcPts val="0"/>
              </a:spcBef>
              <a:spcAft>
                <a:spcPts val="0"/>
              </a:spcAft>
              <a:buClr>
                <a:schemeClr val="dk1"/>
              </a:buClr>
              <a:buSzPts val="1100"/>
              <a:buFont typeface="Arial"/>
              <a:buNone/>
            </a:pPr>
            <a:r>
              <a:rPr lang="en"/>
              <a:t>• Represent geographic variation</a:t>
            </a:r>
            <a:endParaRPr/>
          </a:p>
          <a:p>
            <a:pPr indent="0" lvl="0" marL="0" rtl="0" algn="l">
              <a:lnSpc>
                <a:spcPct val="100000"/>
              </a:lnSpc>
              <a:spcBef>
                <a:spcPts val="0"/>
              </a:spcBef>
              <a:spcAft>
                <a:spcPts val="0"/>
              </a:spcAft>
              <a:buClr>
                <a:schemeClr val="dk1"/>
              </a:buClr>
              <a:buSzPts val="1100"/>
              <a:buFont typeface="Arial"/>
              <a:buNone/>
            </a:pPr>
            <a:r>
              <a:rPr lang="en"/>
              <a:t>• Use rigorous data collection procedures</a:t>
            </a:r>
            <a:endParaRPr/>
          </a:p>
          <a:p>
            <a:pPr indent="0" lvl="0" marL="0" rtl="0" algn="l">
              <a:lnSpc>
                <a:spcPct val="100000"/>
              </a:lnSpc>
              <a:spcBef>
                <a:spcPts val="0"/>
              </a:spcBef>
              <a:spcAft>
                <a:spcPts val="0"/>
              </a:spcAft>
              <a:buClr>
                <a:schemeClr val="dk1"/>
              </a:buClr>
              <a:buSzPts val="1100"/>
              <a:buFont typeface="Arial"/>
              <a:buNone/>
            </a:pPr>
            <a:r>
              <a:rPr lang="en"/>
              <a:t>• Analyze data in a manner that captures market differences</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007d2e1088_0_2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g1007d2e1088_0_2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29230c8c6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g129230c8c61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29230c8c6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6" name="Google Shape;416;g129230c8c61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129efd1421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129efd142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128d74f1137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g128d74f1137_0_1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85750" lvl="0" marL="457200" rtl="0" algn="l">
              <a:spcBef>
                <a:spcPts val="1000"/>
              </a:spcBef>
              <a:spcAft>
                <a:spcPts val="1000"/>
              </a:spcAft>
              <a:buClr>
                <a:srgbClr val="0F150D"/>
              </a:buClr>
              <a:buSzPts val="900"/>
              <a:buChar char="•"/>
            </a:pPr>
            <a:r>
              <a:t/>
            </a:r>
            <a:endParaRPr sz="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28d74f1137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g128d74f1137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129230c8c61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6" name="Google Shape;446;g129230c8c61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129230c8c61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g129230c8c61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1004c542a72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g1004c542a72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28f3d9361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3" name="Google Shape;463;g128f3d9361c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28f3d9361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g128f3d9361c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bc63894c0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g11bc63894c0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166" name="Google Shape;166;g11bc63894c0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004c542a72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g1004c542a72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128f3d9361c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g128f3d9361c_1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28f3d9361c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g128f3d9361c_1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BC have not been updated with the current Code of Virginia requirements since around 2018.</a:t>
            </a:r>
            <a:endParaRPr/>
          </a:p>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128f3d9361c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g128f3d9361c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g129230c8c61_0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g129230c8c61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29230c8c61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4" name="Google Shape;504;g129230c8c61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g129230c8c6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9" name="Google Shape;509;g129230c8c61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gbfb86555e0_0_1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5" name="Google Shape;515;gbfb86555e0_0_17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1bc63894c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g11bc63894c0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1bc63894c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g11bc63894c0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KRIS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1bc63894c0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KRIS</a:t>
            </a:r>
            <a:endParaRPr/>
          </a:p>
        </p:txBody>
      </p:sp>
      <p:sp>
        <p:nvSpPr>
          <p:cNvPr id="244" name="Google Shape;244;g11bc63894c0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1bc63894c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g11bc63894c0_0_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287c59f88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287c59f88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in Title Page" type="title">
  <p:cSld name="TITLE">
    <p:spTree>
      <p:nvGrpSpPr>
        <p:cNvPr id="12" name="Shape 12"/>
        <p:cNvGrpSpPr/>
        <p:nvPr/>
      </p:nvGrpSpPr>
      <p:grpSpPr>
        <a:xfrm>
          <a:off x="0" y="0"/>
          <a:ext cx="0" cy="0"/>
          <a:chOff x="0" y="0"/>
          <a:chExt cx="0" cy="0"/>
        </a:xfrm>
      </p:grpSpPr>
      <p:sp>
        <p:nvSpPr>
          <p:cNvPr id="13" name="Google Shape;13;p3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 name="Google Shape;14;p33"/>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5" name="Google Shape;15;p3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 name="Google Shape;16;p3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3"/>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DOE Logo&#10;" id="18" name="Google Shape;18;p33"/>
          <p:cNvPicPr preferRelativeResize="0"/>
          <p:nvPr/>
        </p:nvPicPr>
        <p:blipFill rotWithShape="1">
          <a:blip r:embed="rId2">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Section Header - RED" showMasterSp="0">
  <p:cSld name="Alternate Section Header - RED">
    <p:bg>
      <p:bgPr>
        <a:solidFill>
          <a:srgbClr val="C00000"/>
        </a:solidFill>
      </p:bgPr>
    </p:bg>
    <p:spTree>
      <p:nvGrpSpPr>
        <p:cNvPr id="71" name="Shape 71"/>
        <p:cNvGrpSpPr/>
        <p:nvPr/>
      </p:nvGrpSpPr>
      <p:grpSpPr>
        <a:xfrm>
          <a:off x="0" y="0"/>
          <a:ext cx="0" cy="0"/>
          <a:chOff x="0" y="0"/>
          <a:chExt cx="0" cy="0"/>
        </a:xfrm>
      </p:grpSpPr>
      <p:sp>
        <p:nvSpPr>
          <p:cNvPr id="72" name="Google Shape;72;p41"/>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41"/>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sz="1800">
                <a:solidFill>
                  <a:schemeClr val="dk1"/>
                </a:solidFill>
              </a:defRPr>
            </a:lvl1pPr>
            <a:lvl2pPr indent="-228600" lvl="1" marL="914400" algn="l">
              <a:lnSpc>
                <a:spcPct val="90000"/>
              </a:lnSpc>
              <a:spcBef>
                <a:spcPts val="400"/>
              </a:spcBef>
              <a:spcAft>
                <a:spcPts val="0"/>
              </a:spcAft>
              <a:buClr>
                <a:schemeClr val="lt1"/>
              </a:buClr>
              <a:buSzPts val="1500"/>
              <a:buNone/>
              <a:defRPr sz="1500">
                <a:solidFill>
                  <a:schemeClr val="lt1"/>
                </a:solidFill>
              </a:defRPr>
            </a:lvl2pPr>
            <a:lvl3pPr indent="-228600" lvl="2" marL="1371600" algn="l">
              <a:lnSpc>
                <a:spcPct val="90000"/>
              </a:lnSpc>
              <a:spcBef>
                <a:spcPts val="400"/>
              </a:spcBef>
              <a:spcAft>
                <a:spcPts val="0"/>
              </a:spcAft>
              <a:buClr>
                <a:schemeClr val="lt1"/>
              </a:buClr>
              <a:buSzPts val="1400"/>
              <a:buNone/>
              <a:defRPr sz="1400">
                <a:solidFill>
                  <a:schemeClr val="lt1"/>
                </a:solidFill>
              </a:defRPr>
            </a:lvl3pPr>
            <a:lvl4pPr indent="-228600" lvl="3" marL="1828800" algn="l">
              <a:lnSpc>
                <a:spcPct val="90000"/>
              </a:lnSpc>
              <a:spcBef>
                <a:spcPts val="400"/>
              </a:spcBef>
              <a:spcAft>
                <a:spcPts val="0"/>
              </a:spcAft>
              <a:buClr>
                <a:schemeClr val="lt1"/>
              </a:buClr>
              <a:buSzPts val="1200"/>
              <a:buNone/>
              <a:defRPr sz="1200">
                <a:solidFill>
                  <a:schemeClr val="lt1"/>
                </a:solidFill>
              </a:defRPr>
            </a:lvl4pPr>
            <a:lvl5pPr indent="-228600" lvl="4" marL="2286000" algn="l">
              <a:lnSpc>
                <a:spcPct val="90000"/>
              </a:lnSpc>
              <a:spcBef>
                <a:spcPts val="400"/>
              </a:spcBef>
              <a:spcAft>
                <a:spcPts val="0"/>
              </a:spcAft>
              <a:buClr>
                <a:schemeClr val="lt1"/>
              </a:buClr>
              <a:buSzPts val="1200"/>
              <a:buNone/>
              <a:defRPr sz="1200">
                <a:solidFill>
                  <a:schemeClr val="lt1"/>
                </a:solidFill>
              </a:defRPr>
            </a:lvl5pPr>
            <a:lvl6pPr indent="-228600" lvl="5" marL="2743200" algn="l">
              <a:lnSpc>
                <a:spcPct val="90000"/>
              </a:lnSpc>
              <a:spcBef>
                <a:spcPts val="400"/>
              </a:spcBef>
              <a:spcAft>
                <a:spcPts val="0"/>
              </a:spcAft>
              <a:buClr>
                <a:schemeClr val="lt1"/>
              </a:buClr>
              <a:buSzPts val="1200"/>
              <a:buNone/>
              <a:defRPr sz="1200">
                <a:solidFill>
                  <a:schemeClr val="lt1"/>
                </a:solidFill>
              </a:defRPr>
            </a:lvl6pPr>
            <a:lvl7pPr indent="-228600" lvl="6" marL="3200400" algn="l">
              <a:lnSpc>
                <a:spcPct val="90000"/>
              </a:lnSpc>
              <a:spcBef>
                <a:spcPts val="400"/>
              </a:spcBef>
              <a:spcAft>
                <a:spcPts val="0"/>
              </a:spcAft>
              <a:buClr>
                <a:schemeClr val="lt1"/>
              </a:buClr>
              <a:buSzPts val="1200"/>
              <a:buNone/>
              <a:defRPr sz="1200">
                <a:solidFill>
                  <a:schemeClr val="lt1"/>
                </a:solidFill>
              </a:defRPr>
            </a:lvl7pPr>
            <a:lvl8pPr indent="-228600" lvl="7" marL="3657600" algn="l">
              <a:lnSpc>
                <a:spcPct val="90000"/>
              </a:lnSpc>
              <a:spcBef>
                <a:spcPts val="400"/>
              </a:spcBef>
              <a:spcAft>
                <a:spcPts val="0"/>
              </a:spcAft>
              <a:buClr>
                <a:schemeClr val="lt1"/>
              </a:buClr>
              <a:buSzPts val="1200"/>
              <a:buNone/>
              <a:defRPr sz="1200">
                <a:solidFill>
                  <a:schemeClr val="lt1"/>
                </a:solidFill>
              </a:defRPr>
            </a:lvl8pPr>
            <a:lvl9pPr indent="-228600" lvl="8" marL="4114800" algn="l">
              <a:lnSpc>
                <a:spcPct val="90000"/>
              </a:lnSpc>
              <a:spcBef>
                <a:spcPts val="400"/>
              </a:spcBef>
              <a:spcAft>
                <a:spcPts val="0"/>
              </a:spcAft>
              <a:buClr>
                <a:schemeClr val="lt1"/>
              </a:buClr>
              <a:buSzPts val="1200"/>
              <a:buNone/>
              <a:defRPr sz="1200">
                <a:solidFill>
                  <a:schemeClr val="lt1"/>
                </a:solidFill>
              </a:defRPr>
            </a:lvl9pPr>
          </a:lstStyle>
          <a:p/>
        </p:txBody>
      </p:sp>
      <p:sp>
        <p:nvSpPr>
          <p:cNvPr id="74" name="Google Shape;74;p4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5" name="Google Shape;75;p4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41"/>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DOE LOGO" id="77" name="Google Shape;77;p41"/>
          <p:cNvPicPr preferRelativeResize="0"/>
          <p:nvPr/>
        </p:nvPicPr>
        <p:blipFill rotWithShape="1">
          <a:blip r:embed="rId2">
            <a:alphaModFix/>
          </a:blip>
          <a:srcRect b="0" l="0" r="0" t="0"/>
          <a:stretch/>
        </p:blipFill>
        <p:spPr>
          <a:xfrm>
            <a:off x="7216755" y="456723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8" name="Shape 78"/>
        <p:cNvGrpSpPr/>
        <p:nvPr/>
      </p:nvGrpSpPr>
      <p:grpSpPr>
        <a:xfrm>
          <a:off x="0" y="0"/>
          <a:ext cx="0" cy="0"/>
          <a:chOff x="0" y="0"/>
          <a:chExt cx="0" cy="0"/>
        </a:xfrm>
      </p:grpSpPr>
      <p:sp>
        <p:nvSpPr>
          <p:cNvPr id="79" name="Google Shape;79;p4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43"/>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solidFill>
                  <a:schemeClr val="dk1"/>
                </a:solidFill>
              </a:defRPr>
            </a:lvl1pPr>
            <a:lvl2pPr indent="-228600" lvl="1" marL="914400" algn="l">
              <a:lnSpc>
                <a:spcPct val="90000"/>
              </a:lnSpc>
              <a:spcBef>
                <a:spcPts val="400"/>
              </a:spcBef>
              <a:spcAft>
                <a:spcPts val="0"/>
              </a:spcAft>
              <a:buClr>
                <a:srgbClr val="C22536"/>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rgbClr val="901A28"/>
              </a:buClr>
              <a:buSzPts val="1200"/>
              <a:buNone/>
              <a:defRPr b="1" sz="1200"/>
            </a:lvl4pPr>
            <a:lvl5pPr indent="-228600" lvl="4" marL="2286000" algn="l">
              <a:lnSpc>
                <a:spcPct val="90000"/>
              </a:lnSpc>
              <a:spcBef>
                <a:spcPts val="400"/>
              </a:spcBef>
              <a:spcAft>
                <a:spcPts val="0"/>
              </a:spcAft>
              <a:buClr>
                <a:srgbClr val="525252"/>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1" name="Google Shape;81;p43"/>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4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algn="l">
              <a:lnSpc>
                <a:spcPct val="90000"/>
              </a:lnSpc>
              <a:spcBef>
                <a:spcPts val="800"/>
              </a:spcBef>
              <a:spcAft>
                <a:spcPts val="0"/>
              </a:spcAft>
              <a:buClr>
                <a:schemeClr val="dk1"/>
              </a:buClr>
              <a:buSzPts val="1800"/>
              <a:buNone/>
              <a:defRPr b="1" sz="1800">
                <a:solidFill>
                  <a:schemeClr val="dk1"/>
                </a:solidFill>
              </a:defRPr>
            </a:lvl1pPr>
            <a:lvl2pPr indent="-228600" lvl="1" marL="914400" algn="l">
              <a:lnSpc>
                <a:spcPct val="90000"/>
              </a:lnSpc>
              <a:spcBef>
                <a:spcPts val="400"/>
              </a:spcBef>
              <a:spcAft>
                <a:spcPts val="0"/>
              </a:spcAft>
              <a:buClr>
                <a:srgbClr val="C22536"/>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rgbClr val="901A28"/>
              </a:buClr>
              <a:buSzPts val="1200"/>
              <a:buNone/>
              <a:defRPr b="1" sz="1200"/>
            </a:lvl4pPr>
            <a:lvl5pPr indent="-228600" lvl="4" marL="2286000" algn="l">
              <a:lnSpc>
                <a:spcPct val="90000"/>
              </a:lnSpc>
              <a:spcBef>
                <a:spcPts val="400"/>
              </a:spcBef>
              <a:spcAft>
                <a:spcPts val="0"/>
              </a:spcAft>
              <a:buClr>
                <a:srgbClr val="525252"/>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3" name="Google Shape;83;p43"/>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4" name="Google Shape;84;p4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5" name="Google Shape;85;p4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6" name="Google Shape;86;p43"/>
          <p:cNvSpPr txBox="1"/>
          <p:nvPr>
            <p:ph idx="12" type="sldNum"/>
          </p:nvPr>
        </p:nvSpPr>
        <p:spPr>
          <a:xfrm>
            <a:off x="6457950" y="4767263"/>
            <a:ext cx="83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87" name="Google Shape;87;p43"/>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88" name="Google Shape;88;p43"/>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4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4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44"/>
          <p:cNvSpPr txBox="1"/>
          <p:nvPr>
            <p:ph idx="12" type="sldNum"/>
          </p:nvPr>
        </p:nvSpPr>
        <p:spPr>
          <a:xfrm>
            <a:off x="6457950" y="4767263"/>
            <a:ext cx="8205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93" name="Google Shape;93;p44"/>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94" name="Google Shape;94;p44"/>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5" name="Shape 95"/>
        <p:cNvGrpSpPr/>
        <p:nvPr/>
      </p:nvGrpSpPr>
      <p:grpSpPr>
        <a:xfrm>
          <a:off x="0" y="0"/>
          <a:ext cx="0" cy="0"/>
          <a:chOff x="0" y="0"/>
          <a:chExt cx="0" cy="0"/>
        </a:xfrm>
      </p:grpSpPr>
      <p:sp>
        <p:nvSpPr>
          <p:cNvPr id="96" name="Google Shape;96;p45"/>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45"/>
          <p:cNvSpPr txBox="1"/>
          <p:nvPr>
            <p:ph idx="1" type="body"/>
          </p:nvPr>
        </p:nvSpPr>
        <p:spPr>
          <a:xfrm>
            <a:off x="3887391" y="740569"/>
            <a:ext cx="4629000" cy="3655200"/>
          </a:xfrm>
          <a:prstGeom prst="rect">
            <a:avLst/>
          </a:prstGeom>
          <a:noFill/>
          <a:ln>
            <a:noFill/>
          </a:ln>
        </p:spPr>
        <p:txBody>
          <a:bodyPr anchorCtr="0" anchor="t" bIns="34275" lIns="68575" spcFirstLastPara="1" rIns="68575" wrap="square" tIns="34275">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rgbClr val="C22536"/>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rgbClr val="901A28"/>
              </a:buClr>
              <a:buSzPts val="1500"/>
              <a:buChar char="•"/>
              <a:defRPr sz="1500"/>
            </a:lvl4pPr>
            <a:lvl5pPr indent="-323850" lvl="4" marL="2286000" algn="l">
              <a:lnSpc>
                <a:spcPct val="90000"/>
              </a:lnSpc>
              <a:spcBef>
                <a:spcPts val="400"/>
              </a:spcBef>
              <a:spcAft>
                <a:spcPts val="0"/>
              </a:spcAft>
              <a:buClr>
                <a:srgbClr val="525252"/>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98" name="Google Shape;98;p45"/>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rgbClr val="C22536"/>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rgbClr val="901A28"/>
              </a:buClr>
              <a:buSzPts val="800"/>
              <a:buNone/>
              <a:defRPr sz="800"/>
            </a:lvl4pPr>
            <a:lvl5pPr indent="-228600" lvl="4" marL="2286000" algn="l">
              <a:lnSpc>
                <a:spcPct val="90000"/>
              </a:lnSpc>
              <a:spcBef>
                <a:spcPts val="400"/>
              </a:spcBef>
              <a:spcAft>
                <a:spcPts val="0"/>
              </a:spcAft>
              <a:buClr>
                <a:srgbClr val="525252"/>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99" name="Google Shape;99;p4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4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45"/>
          <p:cNvSpPr txBox="1"/>
          <p:nvPr>
            <p:ph idx="12" type="sldNum"/>
          </p:nvPr>
        </p:nvSpPr>
        <p:spPr>
          <a:xfrm>
            <a:off x="6457951"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102" name="Google Shape;102;p45"/>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103" name="Google Shape;103;p45"/>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4" name="Shape 104"/>
        <p:cNvGrpSpPr/>
        <p:nvPr/>
      </p:nvGrpSpPr>
      <p:grpSpPr>
        <a:xfrm>
          <a:off x="0" y="0"/>
          <a:ext cx="0" cy="0"/>
          <a:chOff x="0" y="0"/>
          <a:chExt cx="0" cy="0"/>
        </a:xfrm>
      </p:grpSpPr>
      <p:sp>
        <p:nvSpPr>
          <p:cNvPr id="105" name="Google Shape;105;p46"/>
          <p:cNvSpPr txBox="1"/>
          <p:nvPr>
            <p:ph type="title"/>
          </p:nvPr>
        </p:nvSpPr>
        <p:spPr>
          <a:xfrm>
            <a:off x="629841" y="342900"/>
            <a:ext cx="2949300" cy="12000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6" name="Google Shape;106;p46"/>
          <p:cNvSpPr/>
          <p:nvPr>
            <p:ph idx="2" type="pic"/>
          </p:nvPr>
        </p:nvSpPr>
        <p:spPr>
          <a:xfrm>
            <a:off x="3887391" y="740569"/>
            <a:ext cx="4629000" cy="3655200"/>
          </a:xfrm>
          <a:prstGeom prst="rect">
            <a:avLst/>
          </a:prstGeom>
          <a:noFill/>
          <a:ln>
            <a:noFill/>
          </a:ln>
        </p:spPr>
      </p:sp>
      <p:sp>
        <p:nvSpPr>
          <p:cNvPr id="107" name="Google Shape;107;p46"/>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rgbClr val="C22536"/>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rgbClr val="901A28"/>
              </a:buClr>
              <a:buSzPts val="800"/>
              <a:buNone/>
              <a:defRPr sz="800"/>
            </a:lvl4pPr>
            <a:lvl5pPr indent="-228600" lvl="4" marL="2286000" algn="l">
              <a:lnSpc>
                <a:spcPct val="90000"/>
              </a:lnSpc>
              <a:spcBef>
                <a:spcPts val="400"/>
              </a:spcBef>
              <a:spcAft>
                <a:spcPts val="0"/>
              </a:spcAft>
              <a:buClr>
                <a:srgbClr val="525252"/>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8" name="Google Shape;108;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9" name="Google Shape;109;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0" name="Google Shape;110;p46"/>
          <p:cNvSpPr txBox="1"/>
          <p:nvPr>
            <p:ph idx="12" type="sldNum"/>
          </p:nvPr>
        </p:nvSpPr>
        <p:spPr>
          <a:xfrm>
            <a:off x="6457950" y="4767263"/>
            <a:ext cx="8352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111" name="Google Shape;111;p46"/>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112" name="Google Shape;112;p46"/>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47"/>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47"/>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47"/>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119" name="Google Shape;119;p47"/>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120" name="Google Shape;120;p47"/>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1" name="Shape 121"/>
        <p:cNvGrpSpPr/>
        <p:nvPr/>
      </p:nvGrpSpPr>
      <p:grpSpPr>
        <a:xfrm>
          <a:off x="0" y="0"/>
          <a:ext cx="0" cy="0"/>
          <a:chOff x="0" y="0"/>
          <a:chExt cx="0" cy="0"/>
        </a:xfrm>
      </p:grpSpPr>
      <p:sp>
        <p:nvSpPr>
          <p:cNvPr id="122" name="Google Shape;122;p48"/>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p48"/>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4" name="Google Shape;124;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5" name="Google Shape;125;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48"/>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127" name="Google Shape;127;p48"/>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128" name="Google Shape;128;p48"/>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9" name="Shape 129"/>
        <p:cNvGrpSpPr/>
        <p:nvPr/>
      </p:nvGrpSpPr>
      <p:grpSpPr>
        <a:xfrm>
          <a:off x="0" y="0"/>
          <a:ext cx="0" cy="0"/>
          <a:chOff x="0" y="0"/>
          <a:chExt cx="0" cy="0"/>
        </a:xfrm>
      </p:grpSpPr>
      <p:sp>
        <p:nvSpPr>
          <p:cNvPr id="130" name="Google Shape;130;p49"/>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1" name="Google Shape;131;p49"/>
          <p:cNvSpPr txBox="1"/>
          <p:nvPr>
            <p:ph idx="1" type="body"/>
          </p:nvPr>
        </p:nvSpPr>
        <p:spPr>
          <a:xfrm>
            <a:off x="3117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sz="1400"/>
            </a:lvl1pPr>
            <a:lvl2pPr indent="-304800" lvl="1" marL="914400" algn="l">
              <a:lnSpc>
                <a:spcPct val="90000"/>
              </a:lnSpc>
              <a:spcBef>
                <a:spcPts val="400"/>
              </a:spcBef>
              <a:spcAft>
                <a:spcPts val="0"/>
              </a:spcAft>
              <a:buSzPts val="1200"/>
              <a:buChar char="•"/>
              <a:defRPr sz="1200"/>
            </a:lvl2pPr>
            <a:lvl3pPr indent="-304800" lvl="2" marL="1371600" algn="l">
              <a:lnSpc>
                <a:spcPct val="90000"/>
              </a:lnSpc>
              <a:spcBef>
                <a:spcPts val="400"/>
              </a:spcBef>
              <a:spcAft>
                <a:spcPts val="0"/>
              </a:spcAft>
              <a:buSzPts val="1200"/>
              <a:buChar char="•"/>
              <a:defRPr sz="12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04800" lvl="5" marL="2743200" algn="l">
              <a:lnSpc>
                <a:spcPct val="90000"/>
              </a:lnSpc>
              <a:spcBef>
                <a:spcPts val="400"/>
              </a:spcBef>
              <a:spcAft>
                <a:spcPts val="0"/>
              </a:spcAft>
              <a:buSzPts val="1200"/>
              <a:buChar char="•"/>
              <a:defRPr sz="1200"/>
            </a:lvl6pPr>
            <a:lvl7pPr indent="-304800" lvl="6" marL="3200400" algn="l">
              <a:lnSpc>
                <a:spcPct val="90000"/>
              </a:lnSpc>
              <a:spcBef>
                <a:spcPts val="400"/>
              </a:spcBef>
              <a:spcAft>
                <a:spcPts val="0"/>
              </a:spcAft>
              <a:buSzPts val="1200"/>
              <a:buChar char="•"/>
              <a:defRPr sz="1200"/>
            </a:lvl7pPr>
            <a:lvl8pPr indent="-304800" lvl="7" marL="3657600" algn="l">
              <a:lnSpc>
                <a:spcPct val="90000"/>
              </a:lnSpc>
              <a:spcBef>
                <a:spcPts val="400"/>
              </a:spcBef>
              <a:spcAft>
                <a:spcPts val="0"/>
              </a:spcAft>
              <a:buSzPts val="1200"/>
              <a:buChar char="•"/>
              <a:defRPr sz="1200"/>
            </a:lvl8pPr>
            <a:lvl9pPr indent="-304800" lvl="8" marL="4114800" algn="l">
              <a:lnSpc>
                <a:spcPct val="90000"/>
              </a:lnSpc>
              <a:spcBef>
                <a:spcPts val="400"/>
              </a:spcBef>
              <a:spcAft>
                <a:spcPts val="0"/>
              </a:spcAft>
              <a:buSzPts val="1200"/>
              <a:buChar char="•"/>
              <a:defRPr sz="1200"/>
            </a:lvl9pPr>
          </a:lstStyle>
          <a:p/>
        </p:txBody>
      </p:sp>
      <p:sp>
        <p:nvSpPr>
          <p:cNvPr id="132" name="Google Shape;132;p49"/>
          <p:cNvSpPr txBox="1"/>
          <p:nvPr>
            <p:ph idx="2" type="body"/>
          </p:nvPr>
        </p:nvSpPr>
        <p:spPr>
          <a:xfrm>
            <a:off x="4832400" y="1152475"/>
            <a:ext cx="3999900" cy="3416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SzPts val="1400"/>
              <a:buChar char="•"/>
              <a:defRPr sz="1400"/>
            </a:lvl1pPr>
            <a:lvl2pPr indent="-304800" lvl="1" marL="914400" algn="l">
              <a:lnSpc>
                <a:spcPct val="90000"/>
              </a:lnSpc>
              <a:spcBef>
                <a:spcPts val="400"/>
              </a:spcBef>
              <a:spcAft>
                <a:spcPts val="0"/>
              </a:spcAft>
              <a:buSzPts val="1200"/>
              <a:buChar char="•"/>
              <a:defRPr sz="1200"/>
            </a:lvl2pPr>
            <a:lvl3pPr indent="-304800" lvl="2" marL="1371600" algn="l">
              <a:lnSpc>
                <a:spcPct val="90000"/>
              </a:lnSpc>
              <a:spcBef>
                <a:spcPts val="400"/>
              </a:spcBef>
              <a:spcAft>
                <a:spcPts val="0"/>
              </a:spcAft>
              <a:buSzPts val="1200"/>
              <a:buChar char="•"/>
              <a:defRPr sz="1200"/>
            </a:lvl3pPr>
            <a:lvl4pPr indent="-304800" lvl="3" marL="1828800" algn="l">
              <a:lnSpc>
                <a:spcPct val="90000"/>
              </a:lnSpc>
              <a:spcBef>
                <a:spcPts val="400"/>
              </a:spcBef>
              <a:spcAft>
                <a:spcPts val="0"/>
              </a:spcAft>
              <a:buSzPts val="1200"/>
              <a:buChar char="•"/>
              <a:defRPr sz="1200"/>
            </a:lvl4pPr>
            <a:lvl5pPr indent="-304800" lvl="4" marL="2286000" algn="l">
              <a:lnSpc>
                <a:spcPct val="90000"/>
              </a:lnSpc>
              <a:spcBef>
                <a:spcPts val="400"/>
              </a:spcBef>
              <a:spcAft>
                <a:spcPts val="0"/>
              </a:spcAft>
              <a:buSzPts val="1200"/>
              <a:buChar char="•"/>
              <a:defRPr sz="1200"/>
            </a:lvl5pPr>
            <a:lvl6pPr indent="-304800" lvl="5" marL="2743200" algn="l">
              <a:lnSpc>
                <a:spcPct val="90000"/>
              </a:lnSpc>
              <a:spcBef>
                <a:spcPts val="400"/>
              </a:spcBef>
              <a:spcAft>
                <a:spcPts val="0"/>
              </a:spcAft>
              <a:buSzPts val="1200"/>
              <a:buChar char="•"/>
              <a:defRPr sz="1200"/>
            </a:lvl6pPr>
            <a:lvl7pPr indent="-304800" lvl="6" marL="3200400" algn="l">
              <a:lnSpc>
                <a:spcPct val="90000"/>
              </a:lnSpc>
              <a:spcBef>
                <a:spcPts val="400"/>
              </a:spcBef>
              <a:spcAft>
                <a:spcPts val="0"/>
              </a:spcAft>
              <a:buSzPts val="1200"/>
              <a:buChar char="•"/>
              <a:defRPr sz="1200"/>
            </a:lvl7pPr>
            <a:lvl8pPr indent="-304800" lvl="7" marL="3657600" algn="l">
              <a:lnSpc>
                <a:spcPct val="90000"/>
              </a:lnSpc>
              <a:spcBef>
                <a:spcPts val="400"/>
              </a:spcBef>
              <a:spcAft>
                <a:spcPts val="0"/>
              </a:spcAft>
              <a:buSzPts val="1200"/>
              <a:buChar char="•"/>
              <a:defRPr sz="1200"/>
            </a:lvl8pPr>
            <a:lvl9pPr indent="-304800" lvl="8" marL="4114800" algn="l">
              <a:lnSpc>
                <a:spcPct val="90000"/>
              </a:lnSpc>
              <a:spcBef>
                <a:spcPts val="400"/>
              </a:spcBef>
              <a:spcAft>
                <a:spcPts val="0"/>
              </a:spcAft>
              <a:buSzPts val="1200"/>
              <a:buChar char="•"/>
              <a:defRPr sz="1200"/>
            </a:lvl9pPr>
          </a:lstStyle>
          <a:p/>
        </p:txBody>
      </p:sp>
      <p:sp>
        <p:nvSpPr>
          <p:cNvPr id="133" name="Google Shape;133;p49"/>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Title and Content">
  <p:cSld name="19_Title and Content">
    <p:spTree>
      <p:nvGrpSpPr>
        <p:cNvPr id="134" name="Shape 134"/>
        <p:cNvGrpSpPr/>
        <p:nvPr/>
      </p:nvGrpSpPr>
      <p:grpSpPr>
        <a:xfrm>
          <a:off x="0" y="0"/>
          <a:ext cx="0" cy="0"/>
          <a:chOff x="0" y="0"/>
          <a:chExt cx="0" cy="0"/>
        </a:xfrm>
      </p:grpSpPr>
      <p:sp>
        <p:nvSpPr>
          <p:cNvPr id="135" name="Google Shape;135;gee3969c561_0_632"/>
          <p:cNvSpPr txBox="1"/>
          <p:nvPr>
            <p:ph type="title"/>
          </p:nvPr>
        </p:nvSpPr>
        <p:spPr>
          <a:xfrm>
            <a:off x="593017" y="154323"/>
            <a:ext cx="8369100" cy="465300"/>
          </a:xfrm>
          <a:prstGeom prst="rect">
            <a:avLst/>
          </a:prstGeom>
          <a:solidFill>
            <a:srgbClr val="0E2441"/>
          </a:solidFill>
          <a:ln>
            <a:noFill/>
          </a:ln>
        </p:spPr>
        <p:txBody>
          <a:bodyPr anchorCtr="0" anchor="ctr" bIns="34275" lIns="68575" spcFirstLastPara="1" rIns="68575" wrap="square" tIns="34275">
            <a:noAutofit/>
          </a:bodyPr>
          <a:lstStyle>
            <a:lvl1pPr lvl="0" algn="r">
              <a:lnSpc>
                <a:spcPct val="90000"/>
              </a:lnSpc>
              <a:spcBef>
                <a:spcPts val="0"/>
              </a:spcBef>
              <a:spcAft>
                <a:spcPts val="0"/>
              </a:spcAft>
              <a:buClr>
                <a:schemeClr val="lt1"/>
              </a:buClr>
              <a:buSzPts val="2100"/>
              <a:buFont typeface="Calibri"/>
              <a:buNone/>
              <a:defRPr b="1" i="0" sz="2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36" name="Google Shape;136;gee3969c561_0_632"/>
          <p:cNvSpPr txBox="1"/>
          <p:nvPr>
            <p:ph idx="1" type="body"/>
          </p:nvPr>
        </p:nvSpPr>
        <p:spPr>
          <a:xfrm>
            <a:off x="2504209" y="619672"/>
            <a:ext cx="6483900" cy="273900"/>
          </a:xfrm>
          <a:prstGeom prst="rect">
            <a:avLst/>
          </a:prstGeom>
          <a:solidFill>
            <a:srgbClr val="1E4882"/>
          </a:solidFill>
          <a:ln>
            <a:noFill/>
          </a:ln>
        </p:spPr>
        <p:txBody>
          <a:bodyPr anchorCtr="0" anchor="ctr" bIns="34275" lIns="68575" spcFirstLastPara="1" rIns="68575" wrap="square" tIns="34275">
            <a:normAutofit/>
          </a:bodyPr>
          <a:lstStyle>
            <a:lvl1pPr indent="-228600" lvl="0" marL="457200" algn="r">
              <a:lnSpc>
                <a:spcPct val="90000"/>
              </a:lnSpc>
              <a:spcBef>
                <a:spcPts val="800"/>
              </a:spcBef>
              <a:spcAft>
                <a:spcPts val="0"/>
              </a:spcAft>
              <a:buClr>
                <a:srgbClr val="E5E0E0"/>
              </a:buClr>
              <a:buSzPts val="1200"/>
              <a:buNone/>
              <a:defRPr b="1" i="0" sz="1200">
                <a:solidFill>
                  <a:srgbClr val="E5E0E0"/>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7" name="Google Shape;137;gee3969c561_0_632"/>
          <p:cNvSpPr txBox="1"/>
          <p:nvPr>
            <p:ph idx="2" type="body"/>
          </p:nvPr>
        </p:nvSpPr>
        <p:spPr>
          <a:xfrm>
            <a:off x="369278" y="1298983"/>
            <a:ext cx="8369100" cy="3610500"/>
          </a:xfrm>
          <a:prstGeom prst="rect">
            <a:avLst/>
          </a:prstGeom>
          <a:noFill/>
          <a:ln>
            <a:noFill/>
          </a:ln>
        </p:spPr>
        <p:txBody>
          <a:bodyPr anchorCtr="0" anchor="t" bIns="34275" lIns="68575" spcFirstLastPara="1" rIns="68575" wrap="square" tIns="34275">
            <a:normAutofit/>
          </a:bodyPr>
          <a:lstStyle>
            <a:lvl1pPr indent="-342900" lvl="0" marL="457200" algn="l">
              <a:lnSpc>
                <a:spcPct val="82500"/>
              </a:lnSpc>
              <a:spcBef>
                <a:spcPts val="900"/>
              </a:spcBef>
              <a:spcAft>
                <a:spcPts val="0"/>
              </a:spcAft>
              <a:buClr>
                <a:schemeClr val="accent2"/>
              </a:buClr>
              <a:buSzPts val="1800"/>
              <a:buFont typeface="Noto Sans Symbols"/>
              <a:buChar char="▪"/>
              <a:defRPr b="0" i="0" sz="1800">
                <a:solidFill>
                  <a:srgbClr val="575757"/>
                </a:solidFill>
                <a:latin typeface="Calibri"/>
                <a:ea typeface="Calibri"/>
                <a:cs typeface="Calibri"/>
                <a:sym typeface="Calibri"/>
              </a:defRPr>
            </a:lvl1pPr>
            <a:lvl2pPr indent="-342900" lvl="1" marL="914400" algn="l">
              <a:lnSpc>
                <a:spcPct val="82500"/>
              </a:lnSpc>
              <a:spcBef>
                <a:spcPts val="900"/>
              </a:spcBef>
              <a:spcAft>
                <a:spcPts val="0"/>
              </a:spcAft>
              <a:buClr>
                <a:schemeClr val="accent2"/>
              </a:buClr>
              <a:buSzPts val="1800"/>
              <a:buFont typeface="Noto Sans Symbols"/>
              <a:buChar char="▪"/>
              <a:defRPr b="0" i="0" sz="1800">
                <a:solidFill>
                  <a:srgbClr val="575757"/>
                </a:solidFill>
                <a:latin typeface="Calibri"/>
                <a:ea typeface="Calibri"/>
                <a:cs typeface="Calibri"/>
                <a:sym typeface="Calibri"/>
              </a:defRPr>
            </a:lvl2pPr>
            <a:lvl3pPr indent="-336550" lvl="2" marL="1371600" algn="l">
              <a:lnSpc>
                <a:spcPct val="90000"/>
              </a:lnSpc>
              <a:spcBef>
                <a:spcPts val="900"/>
              </a:spcBef>
              <a:spcAft>
                <a:spcPts val="0"/>
              </a:spcAft>
              <a:buClr>
                <a:schemeClr val="accent2"/>
              </a:buClr>
              <a:buSzPts val="1700"/>
              <a:buFont typeface="Noto Sans Symbols"/>
              <a:buChar char="▪"/>
              <a:defRPr b="0" i="0" sz="1700">
                <a:solidFill>
                  <a:srgbClr val="575757"/>
                </a:solidFill>
                <a:latin typeface="Calibri"/>
                <a:ea typeface="Calibri"/>
                <a:cs typeface="Calibri"/>
                <a:sym typeface="Calibri"/>
              </a:defRPr>
            </a:lvl3pPr>
            <a:lvl4pPr indent="-317500" lvl="3" marL="1828800" algn="l">
              <a:lnSpc>
                <a:spcPct val="110000"/>
              </a:lnSpc>
              <a:spcBef>
                <a:spcPts val="900"/>
              </a:spcBef>
              <a:spcAft>
                <a:spcPts val="0"/>
              </a:spcAft>
              <a:buClr>
                <a:schemeClr val="accent2"/>
              </a:buClr>
              <a:buSzPts val="1400"/>
              <a:buFont typeface="Noto Sans Symbols"/>
              <a:buChar char="▪"/>
              <a:defRPr b="0" i="0" sz="1400">
                <a:solidFill>
                  <a:srgbClr val="575757"/>
                </a:solidFill>
                <a:latin typeface="Calibri"/>
                <a:ea typeface="Calibri"/>
                <a:cs typeface="Calibri"/>
                <a:sym typeface="Calibri"/>
              </a:defRPr>
            </a:lvl4pPr>
            <a:lvl5pPr indent="-304800" lvl="4" marL="2286000" algn="l">
              <a:lnSpc>
                <a:spcPct val="123750"/>
              </a:lnSpc>
              <a:spcBef>
                <a:spcPts val="900"/>
              </a:spcBef>
              <a:spcAft>
                <a:spcPts val="0"/>
              </a:spcAft>
              <a:buClr>
                <a:schemeClr val="accent2"/>
              </a:buClr>
              <a:buSzPts val="1200"/>
              <a:buFont typeface="Noto Sans Symbols"/>
              <a:buChar char="▪"/>
              <a:defRPr b="0" i="0" sz="1200">
                <a:solidFill>
                  <a:srgbClr val="575757"/>
                </a:solidFill>
                <a:latin typeface="Calibri"/>
                <a:ea typeface="Calibri"/>
                <a:cs typeface="Calibri"/>
                <a:sym typeface="Calibri"/>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38" name="Google Shape;138;gee3969c561_0_632"/>
          <p:cNvSpPr txBox="1"/>
          <p:nvPr>
            <p:ph idx="12" type="sldNum"/>
          </p:nvPr>
        </p:nvSpPr>
        <p:spPr>
          <a:xfrm>
            <a:off x="8499763" y="4613563"/>
            <a:ext cx="462300" cy="375600"/>
          </a:xfrm>
          <a:prstGeom prst="rect">
            <a:avLst/>
          </a:prstGeom>
          <a:solidFill>
            <a:srgbClr val="1E4882"/>
          </a:solid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3_Title and Content">
  <p:cSld name="33_Title and Content">
    <p:spTree>
      <p:nvGrpSpPr>
        <p:cNvPr id="139" name="Shape 139"/>
        <p:cNvGrpSpPr/>
        <p:nvPr/>
      </p:nvGrpSpPr>
      <p:grpSpPr>
        <a:xfrm>
          <a:off x="0" y="0"/>
          <a:ext cx="0" cy="0"/>
          <a:chOff x="0" y="0"/>
          <a:chExt cx="0" cy="0"/>
        </a:xfrm>
      </p:grpSpPr>
      <p:sp>
        <p:nvSpPr>
          <p:cNvPr id="140" name="Google Shape;140;gee3969c561_0_803"/>
          <p:cNvSpPr txBox="1"/>
          <p:nvPr>
            <p:ph type="title"/>
          </p:nvPr>
        </p:nvSpPr>
        <p:spPr>
          <a:xfrm>
            <a:off x="593017" y="154323"/>
            <a:ext cx="8369100" cy="465300"/>
          </a:xfrm>
          <a:prstGeom prst="rect">
            <a:avLst/>
          </a:prstGeom>
          <a:solidFill>
            <a:srgbClr val="1E4882"/>
          </a:solidFill>
          <a:ln>
            <a:noFill/>
          </a:ln>
        </p:spPr>
        <p:txBody>
          <a:bodyPr anchorCtr="0" anchor="ctr" bIns="34275" lIns="68575" spcFirstLastPara="1" rIns="68575" wrap="square" tIns="34275">
            <a:noAutofit/>
          </a:bodyPr>
          <a:lstStyle>
            <a:lvl1pPr lvl="0" algn="r">
              <a:lnSpc>
                <a:spcPct val="90000"/>
              </a:lnSpc>
              <a:spcBef>
                <a:spcPts val="0"/>
              </a:spcBef>
              <a:spcAft>
                <a:spcPts val="0"/>
              </a:spcAft>
              <a:buClr>
                <a:schemeClr val="lt1"/>
              </a:buClr>
              <a:buSzPts val="2100"/>
              <a:buFont typeface="Calibri"/>
              <a:buNone/>
              <a:defRPr b="1" i="0" sz="2100">
                <a:solidFill>
                  <a:schemeClr val="lt1"/>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41" name="Google Shape;141;gee3969c561_0_803"/>
          <p:cNvSpPr txBox="1"/>
          <p:nvPr>
            <p:ph idx="1" type="body"/>
          </p:nvPr>
        </p:nvSpPr>
        <p:spPr>
          <a:xfrm>
            <a:off x="2504209" y="619672"/>
            <a:ext cx="6483900" cy="273900"/>
          </a:xfrm>
          <a:prstGeom prst="rect">
            <a:avLst/>
          </a:prstGeom>
          <a:solidFill>
            <a:srgbClr val="006E90"/>
          </a:solidFill>
          <a:ln>
            <a:noFill/>
          </a:ln>
        </p:spPr>
        <p:txBody>
          <a:bodyPr anchorCtr="0" anchor="ctr" bIns="34275" lIns="68575" spcFirstLastPara="1" rIns="68575" wrap="square" tIns="34275">
            <a:normAutofit/>
          </a:bodyPr>
          <a:lstStyle>
            <a:lvl1pPr indent="-228600" lvl="0" marL="457200" algn="r">
              <a:lnSpc>
                <a:spcPct val="90000"/>
              </a:lnSpc>
              <a:spcBef>
                <a:spcPts val="800"/>
              </a:spcBef>
              <a:spcAft>
                <a:spcPts val="0"/>
              </a:spcAft>
              <a:buClr>
                <a:srgbClr val="E5E0E0"/>
              </a:buClr>
              <a:buSzPts val="1200"/>
              <a:buNone/>
              <a:defRPr b="1" i="0" sz="1200">
                <a:solidFill>
                  <a:srgbClr val="E5E0E0"/>
                </a:solidFill>
                <a:latin typeface="Calibri"/>
                <a:ea typeface="Calibri"/>
                <a:cs typeface="Calibri"/>
                <a:sym typeface="Calibri"/>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2" name="Google Shape;142;gee3969c561_0_803"/>
          <p:cNvSpPr txBox="1"/>
          <p:nvPr>
            <p:ph idx="12" type="sldNum"/>
          </p:nvPr>
        </p:nvSpPr>
        <p:spPr>
          <a:xfrm>
            <a:off x="8499763" y="4613563"/>
            <a:ext cx="462300" cy="375600"/>
          </a:xfrm>
          <a:prstGeom prst="rect">
            <a:avLst/>
          </a:prstGeom>
          <a:solidFill>
            <a:srgbClr val="1E4882"/>
          </a:solidFill>
          <a:ln>
            <a:noFill/>
          </a:ln>
        </p:spPr>
        <p:txBody>
          <a:bodyPr anchorCtr="0" anchor="ctr" bIns="34275" lIns="68575" spcFirstLastPara="1" rIns="68575" wrap="square" tIns="34275">
            <a:noAutofit/>
          </a:bodyPr>
          <a:lstStyle>
            <a:lvl1pPr indent="0" lvl="0"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900"/>
              <a:buFont typeface="Arial"/>
              <a:buNone/>
              <a:defRPr b="1" i="0" sz="1200" u="none" cap="none" strike="noStrike">
                <a:solidFill>
                  <a:srgbClr val="E5E0E0"/>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
              <a:t>‹#›</a:t>
            </a:fld>
            <a:endParaRPr/>
          </a:p>
        </p:txBody>
      </p:sp>
      <p:sp>
        <p:nvSpPr>
          <p:cNvPr id="143" name="Google Shape;143;gee3969c561_0_803"/>
          <p:cNvSpPr txBox="1"/>
          <p:nvPr>
            <p:ph idx="2" type="body"/>
          </p:nvPr>
        </p:nvSpPr>
        <p:spPr>
          <a:xfrm>
            <a:off x="3617042" y="1085022"/>
            <a:ext cx="4882800" cy="3904200"/>
          </a:xfrm>
          <a:prstGeom prst="rect">
            <a:avLst/>
          </a:prstGeom>
          <a:noFill/>
          <a:ln>
            <a:noFill/>
          </a:ln>
        </p:spPr>
        <p:txBody>
          <a:bodyPr anchorCtr="0" anchor="t" bIns="34275" lIns="68575" spcFirstLastPara="1" rIns="68575" wrap="square" tIns="34275">
            <a:normAutofit/>
          </a:bodyPr>
          <a:lstStyle>
            <a:lvl1pPr indent="-342900" lvl="0" marL="457200" algn="l">
              <a:lnSpc>
                <a:spcPct val="107500"/>
              </a:lnSpc>
              <a:spcBef>
                <a:spcPts val="900"/>
              </a:spcBef>
              <a:spcAft>
                <a:spcPts val="0"/>
              </a:spcAft>
              <a:buClr>
                <a:schemeClr val="accent2"/>
              </a:buClr>
              <a:buSzPts val="1800"/>
              <a:buFont typeface="Noto Sans Symbols"/>
              <a:buChar char="▪"/>
              <a:defRPr b="0" i="0" sz="1800">
                <a:solidFill>
                  <a:srgbClr val="3F3F3F"/>
                </a:solidFill>
                <a:latin typeface="Proxima Nova"/>
                <a:ea typeface="Proxima Nova"/>
                <a:cs typeface="Proxima Nova"/>
                <a:sym typeface="Proxima Nova"/>
              </a:defRPr>
            </a:lvl1pPr>
            <a:lvl2pPr indent="-342900" lvl="1" marL="914400" algn="l">
              <a:lnSpc>
                <a:spcPct val="107500"/>
              </a:lnSpc>
              <a:spcBef>
                <a:spcPts val="900"/>
              </a:spcBef>
              <a:spcAft>
                <a:spcPts val="0"/>
              </a:spcAft>
              <a:buClr>
                <a:schemeClr val="accent2"/>
              </a:buClr>
              <a:buSzPts val="1800"/>
              <a:buFont typeface="Noto Sans Symbols"/>
              <a:buChar char="▪"/>
              <a:defRPr b="0" i="0" sz="1800">
                <a:solidFill>
                  <a:srgbClr val="3F3F3F"/>
                </a:solidFill>
                <a:latin typeface="Proxima Nova"/>
                <a:ea typeface="Proxima Nova"/>
                <a:cs typeface="Proxima Nova"/>
                <a:sym typeface="Proxima Nova"/>
              </a:defRPr>
            </a:lvl2pPr>
            <a:lvl3pPr indent="-336550" lvl="2" marL="1371600" algn="l">
              <a:lnSpc>
                <a:spcPct val="117272"/>
              </a:lnSpc>
              <a:spcBef>
                <a:spcPts val="900"/>
              </a:spcBef>
              <a:spcAft>
                <a:spcPts val="0"/>
              </a:spcAft>
              <a:buClr>
                <a:schemeClr val="accent2"/>
              </a:buClr>
              <a:buSzPts val="1700"/>
              <a:buFont typeface="Noto Sans Symbols"/>
              <a:buChar char="▪"/>
              <a:defRPr b="0" i="0" sz="1700">
                <a:solidFill>
                  <a:srgbClr val="3F3F3F"/>
                </a:solidFill>
                <a:latin typeface="Proxima Nova"/>
                <a:ea typeface="Proxima Nova"/>
                <a:cs typeface="Proxima Nova"/>
                <a:sym typeface="Proxima Nova"/>
              </a:defRPr>
            </a:lvl3pPr>
            <a:lvl4pPr indent="-317500" lvl="3" marL="1828800" algn="l">
              <a:lnSpc>
                <a:spcPct val="143333"/>
              </a:lnSpc>
              <a:spcBef>
                <a:spcPts val="900"/>
              </a:spcBef>
              <a:spcAft>
                <a:spcPts val="0"/>
              </a:spcAft>
              <a:buClr>
                <a:schemeClr val="accent2"/>
              </a:buClr>
              <a:buSzPts val="1400"/>
              <a:buFont typeface="Noto Sans Symbols"/>
              <a:buChar char="▪"/>
              <a:defRPr b="0" i="0" sz="1400">
                <a:solidFill>
                  <a:srgbClr val="3F3F3F"/>
                </a:solidFill>
                <a:latin typeface="Proxima Nova"/>
                <a:ea typeface="Proxima Nova"/>
                <a:cs typeface="Proxima Nova"/>
                <a:sym typeface="Proxima Nova"/>
              </a:defRPr>
            </a:lvl4pPr>
            <a:lvl5pPr indent="-304800" lvl="4" marL="2286000" algn="l">
              <a:lnSpc>
                <a:spcPct val="161250"/>
              </a:lnSpc>
              <a:spcBef>
                <a:spcPts val="900"/>
              </a:spcBef>
              <a:spcAft>
                <a:spcPts val="0"/>
              </a:spcAft>
              <a:buClr>
                <a:schemeClr val="accent2"/>
              </a:buClr>
              <a:buSzPts val="1200"/>
              <a:buFont typeface="Noto Sans Symbols"/>
              <a:buChar char="▪"/>
              <a:defRPr b="0" i="0" sz="1200">
                <a:solidFill>
                  <a:srgbClr val="3F3F3F"/>
                </a:solidFill>
                <a:latin typeface="Proxima Nova"/>
                <a:ea typeface="Proxima Nova"/>
                <a:cs typeface="Proxima Nova"/>
                <a:sym typeface="Proxima Nova"/>
              </a:defRPr>
            </a:lvl5pPr>
            <a:lvl6pPr indent="-317500" lvl="5" marL="2743200" algn="l">
              <a:lnSpc>
                <a:spcPct val="90000"/>
              </a:lnSpc>
              <a:spcBef>
                <a:spcPts val="9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4" name="Google Shape;144;gee3969c561_0_803"/>
          <p:cNvSpPr/>
          <p:nvPr>
            <p:ph idx="3" type="pic"/>
          </p:nvPr>
        </p:nvSpPr>
        <p:spPr>
          <a:xfrm>
            <a:off x="181842" y="1085023"/>
            <a:ext cx="3357600" cy="3815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4"/>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1" name="Google Shape;21;p3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2" name="Google Shape;22;p3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3" name="Google Shape;23;p3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34"/>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25" name="Google Shape;25;p34"/>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10;" id="26" name="Google Shape;26;p34"/>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extLst>
    <p:ext uri="{DCECCB84-F9BA-43D5-87BE-67443E8EF086}">
      <p15:sldGuideLst>
        <p15:guide id="1" orient="horz" pos="31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9" name="Google Shape;29;p37"/>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888988"/>
              </a:buClr>
              <a:buSzPts val="1800"/>
              <a:buNone/>
              <a:defRPr sz="1800">
                <a:solidFill>
                  <a:srgbClr val="888988"/>
                </a:solidFill>
              </a:defRPr>
            </a:lvl1pPr>
            <a:lvl2pPr indent="-228600" lvl="1" marL="914400" algn="l">
              <a:lnSpc>
                <a:spcPct val="90000"/>
              </a:lnSpc>
              <a:spcBef>
                <a:spcPts val="400"/>
              </a:spcBef>
              <a:spcAft>
                <a:spcPts val="0"/>
              </a:spcAft>
              <a:buClr>
                <a:srgbClr val="888988"/>
              </a:buClr>
              <a:buSzPts val="1500"/>
              <a:buNone/>
              <a:defRPr sz="1500">
                <a:solidFill>
                  <a:srgbClr val="888988"/>
                </a:solidFill>
              </a:defRPr>
            </a:lvl2pPr>
            <a:lvl3pPr indent="-228600" lvl="2" marL="1371600" algn="l">
              <a:lnSpc>
                <a:spcPct val="90000"/>
              </a:lnSpc>
              <a:spcBef>
                <a:spcPts val="400"/>
              </a:spcBef>
              <a:spcAft>
                <a:spcPts val="0"/>
              </a:spcAft>
              <a:buClr>
                <a:srgbClr val="888988"/>
              </a:buClr>
              <a:buSzPts val="1400"/>
              <a:buNone/>
              <a:defRPr sz="1400">
                <a:solidFill>
                  <a:srgbClr val="888988"/>
                </a:solidFill>
              </a:defRPr>
            </a:lvl3pPr>
            <a:lvl4pPr indent="-228600" lvl="3" marL="1828800" algn="l">
              <a:lnSpc>
                <a:spcPct val="90000"/>
              </a:lnSpc>
              <a:spcBef>
                <a:spcPts val="400"/>
              </a:spcBef>
              <a:spcAft>
                <a:spcPts val="0"/>
              </a:spcAft>
              <a:buClr>
                <a:srgbClr val="888988"/>
              </a:buClr>
              <a:buSzPts val="1200"/>
              <a:buNone/>
              <a:defRPr sz="1200">
                <a:solidFill>
                  <a:srgbClr val="888988"/>
                </a:solidFill>
              </a:defRPr>
            </a:lvl4pPr>
            <a:lvl5pPr indent="-228600" lvl="4" marL="2286000" algn="l">
              <a:lnSpc>
                <a:spcPct val="90000"/>
              </a:lnSpc>
              <a:spcBef>
                <a:spcPts val="400"/>
              </a:spcBef>
              <a:spcAft>
                <a:spcPts val="0"/>
              </a:spcAft>
              <a:buClr>
                <a:srgbClr val="888988"/>
              </a:buClr>
              <a:buSzPts val="1200"/>
              <a:buNone/>
              <a:defRPr sz="1200">
                <a:solidFill>
                  <a:srgbClr val="888988"/>
                </a:solidFill>
              </a:defRPr>
            </a:lvl5pPr>
            <a:lvl6pPr indent="-228600" lvl="5" marL="2743200" algn="l">
              <a:lnSpc>
                <a:spcPct val="90000"/>
              </a:lnSpc>
              <a:spcBef>
                <a:spcPts val="400"/>
              </a:spcBef>
              <a:spcAft>
                <a:spcPts val="0"/>
              </a:spcAft>
              <a:buClr>
                <a:srgbClr val="888988"/>
              </a:buClr>
              <a:buSzPts val="1200"/>
              <a:buNone/>
              <a:defRPr sz="1200">
                <a:solidFill>
                  <a:srgbClr val="888988"/>
                </a:solidFill>
              </a:defRPr>
            </a:lvl6pPr>
            <a:lvl7pPr indent="-228600" lvl="6" marL="3200400" algn="l">
              <a:lnSpc>
                <a:spcPct val="90000"/>
              </a:lnSpc>
              <a:spcBef>
                <a:spcPts val="400"/>
              </a:spcBef>
              <a:spcAft>
                <a:spcPts val="0"/>
              </a:spcAft>
              <a:buClr>
                <a:srgbClr val="888988"/>
              </a:buClr>
              <a:buSzPts val="1200"/>
              <a:buNone/>
              <a:defRPr sz="1200">
                <a:solidFill>
                  <a:srgbClr val="888988"/>
                </a:solidFill>
              </a:defRPr>
            </a:lvl7pPr>
            <a:lvl8pPr indent="-228600" lvl="7" marL="3657600" algn="l">
              <a:lnSpc>
                <a:spcPct val="90000"/>
              </a:lnSpc>
              <a:spcBef>
                <a:spcPts val="400"/>
              </a:spcBef>
              <a:spcAft>
                <a:spcPts val="0"/>
              </a:spcAft>
              <a:buClr>
                <a:srgbClr val="888988"/>
              </a:buClr>
              <a:buSzPts val="1200"/>
              <a:buNone/>
              <a:defRPr sz="1200">
                <a:solidFill>
                  <a:srgbClr val="888988"/>
                </a:solidFill>
              </a:defRPr>
            </a:lvl8pPr>
            <a:lvl9pPr indent="-228600" lvl="8" marL="4114800" algn="l">
              <a:lnSpc>
                <a:spcPct val="90000"/>
              </a:lnSpc>
              <a:spcBef>
                <a:spcPts val="400"/>
              </a:spcBef>
              <a:spcAft>
                <a:spcPts val="0"/>
              </a:spcAft>
              <a:buClr>
                <a:srgbClr val="888988"/>
              </a:buClr>
              <a:buSzPts val="1200"/>
              <a:buNone/>
              <a:defRPr sz="1200">
                <a:solidFill>
                  <a:srgbClr val="888988"/>
                </a:solidFill>
              </a:defRPr>
            </a:lvl9pPr>
          </a:lstStyle>
          <a:p/>
        </p:txBody>
      </p:sp>
      <p:sp>
        <p:nvSpPr>
          <p:cNvPr id="30" name="Google Shape;30;p3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1" name="Google Shape;31;p3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37"/>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DOE LOGO" id="33" name="Google Shape;33;p37"/>
          <p:cNvPicPr preferRelativeResize="0"/>
          <p:nvPr/>
        </p:nvPicPr>
        <p:blipFill rotWithShape="1">
          <a:blip r:embed="rId2">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42"/>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2"/>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7" name="Google Shape;37;p42"/>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rgbClr val="C22536"/>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rgbClr val="901A28"/>
              </a:buClr>
              <a:buSzPts val="1400"/>
              <a:buChar char="•"/>
              <a:defRPr/>
            </a:lvl4pPr>
            <a:lvl5pPr indent="-317500" lvl="4" marL="2286000" algn="l">
              <a:lnSpc>
                <a:spcPct val="90000"/>
              </a:lnSpc>
              <a:spcBef>
                <a:spcPts val="400"/>
              </a:spcBef>
              <a:spcAft>
                <a:spcPts val="0"/>
              </a:spcAft>
              <a:buClr>
                <a:srgbClr val="52525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8" name="Google Shape;38;p4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4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 name="Google Shape;40;p42"/>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41" name="Google Shape;41;p42"/>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42" name="Google Shape;42;p42"/>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3" name="Shape 43"/>
        <p:cNvGrpSpPr/>
        <p:nvPr/>
      </p:nvGrpSpPr>
      <p:grpSpPr>
        <a:xfrm>
          <a:off x="0" y="0"/>
          <a:ext cx="0" cy="0"/>
          <a:chOff x="0" y="0"/>
          <a:chExt cx="0" cy="0"/>
        </a:xfrm>
      </p:grpSpPr>
      <p:sp>
        <p:nvSpPr>
          <p:cNvPr id="44" name="Google Shape;44;p35"/>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35"/>
          <p:cNvSpPr txBox="1"/>
          <p:nvPr>
            <p:ph idx="1" type="body"/>
          </p:nvPr>
        </p:nvSpPr>
        <p:spPr>
          <a:xfrm>
            <a:off x="311700" y="1152475"/>
            <a:ext cx="8520600" cy="34164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46" name="Google Shape;46;p35"/>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8"/>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3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3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1" name="Google Shape;51;p38"/>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irginia Department of Education" id="52" name="Google Shape;52;p38"/>
          <p:cNvPicPr preferRelativeResize="0"/>
          <p:nvPr/>
        </p:nvPicPr>
        <p:blipFill rotWithShape="1">
          <a:blip r:embed="rId2">
            <a:alphaModFix/>
          </a:blip>
          <a:srcRect b="0" l="0" r="0" t="0"/>
          <a:stretch/>
        </p:blipFill>
        <p:spPr>
          <a:xfrm rot="-5400000">
            <a:off x="-2270565" y="2417512"/>
            <a:ext cx="4998453" cy="285873"/>
          </a:xfrm>
          <a:prstGeom prst="rect">
            <a:avLst/>
          </a:prstGeom>
          <a:noFill/>
          <a:ln>
            <a:noFill/>
          </a:ln>
        </p:spPr>
      </p:pic>
      <p:pic>
        <p:nvPicPr>
          <p:cNvPr descr="VDOE Logo" id="53" name="Google Shape;53;p38"/>
          <p:cNvPicPr preferRelativeResize="0"/>
          <p:nvPr/>
        </p:nvPicPr>
        <p:blipFill rotWithShape="1">
          <a:blip r:embed="rId3">
            <a:alphaModFix/>
          </a:blip>
          <a:srcRect b="0" l="0" r="0" t="0"/>
          <a:stretch/>
        </p:blipFill>
        <p:spPr>
          <a:xfrm>
            <a:off x="7216755" y="4587708"/>
            <a:ext cx="1898855" cy="63295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_1">
  <p:cSld name="SECTION_HEADER_1">
    <p:spTree>
      <p:nvGrpSpPr>
        <p:cNvPr id="54" name="Shape 54"/>
        <p:cNvGrpSpPr/>
        <p:nvPr/>
      </p:nvGrpSpPr>
      <p:grpSpPr>
        <a:xfrm>
          <a:off x="0" y="0"/>
          <a:ext cx="0" cy="0"/>
          <a:chOff x="0" y="0"/>
          <a:chExt cx="0" cy="0"/>
        </a:xfrm>
      </p:grpSpPr>
      <p:sp>
        <p:nvSpPr>
          <p:cNvPr id="55" name="Google Shape;55;p36"/>
          <p:cNvSpPr txBox="1"/>
          <p:nvPr>
            <p:ph type="title"/>
          </p:nvPr>
        </p:nvSpPr>
        <p:spPr>
          <a:xfrm>
            <a:off x="311700" y="2150850"/>
            <a:ext cx="8520600" cy="841800"/>
          </a:xfrm>
          <a:prstGeom prst="rect">
            <a:avLst/>
          </a:prstGeom>
          <a:noFill/>
          <a:ln>
            <a:noFill/>
          </a:ln>
        </p:spPr>
        <p:txBody>
          <a:bodyPr anchorCtr="0" anchor="ctr" bIns="34275" lIns="68575" spcFirstLastPara="1" rIns="68575" wrap="square" tIns="34275">
            <a:no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6" name="Google Shape;56;p36"/>
          <p:cNvSpPr txBox="1"/>
          <p:nvPr>
            <p:ph idx="12" type="sldNum"/>
          </p:nvPr>
        </p:nvSpPr>
        <p:spPr>
          <a:xfrm>
            <a:off x="8472458" y="4663217"/>
            <a:ext cx="548700" cy="3936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p:spTree>
      <p:nvGrpSpPr>
        <p:cNvPr id="57" name="Shape 57"/>
        <p:cNvGrpSpPr/>
        <p:nvPr/>
      </p:nvGrpSpPr>
      <p:grpSpPr>
        <a:xfrm>
          <a:off x="0" y="0"/>
          <a:ext cx="0" cy="0"/>
          <a:chOff x="0" y="0"/>
          <a:chExt cx="0" cy="0"/>
        </a:xfrm>
      </p:grpSpPr>
      <p:pic>
        <p:nvPicPr>
          <p:cNvPr descr="A picture containing photo, newspaper, different, many&#10;&#10;Description automatically generated" id="58" name="Google Shape;58;p39"/>
          <p:cNvPicPr preferRelativeResize="0"/>
          <p:nvPr/>
        </p:nvPicPr>
        <p:blipFill rotWithShape="1">
          <a:blip r:embed="rId2">
            <a:alphaModFix amt="20000"/>
          </a:blip>
          <a:srcRect b="0" l="0" r="0" t="0"/>
          <a:stretch/>
        </p:blipFill>
        <p:spPr>
          <a:xfrm>
            <a:off x="0" y="1255"/>
            <a:ext cx="9144001" cy="5140990"/>
          </a:xfrm>
          <a:prstGeom prst="rect">
            <a:avLst/>
          </a:prstGeom>
          <a:noFill/>
          <a:ln>
            <a:noFill/>
          </a:ln>
        </p:spPr>
      </p:pic>
      <p:sp>
        <p:nvSpPr>
          <p:cNvPr id="59" name="Google Shape;59;p3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3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3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
        <p:nvSpPr>
          <p:cNvPr id="62" name="Google Shape;62;p39"/>
          <p:cNvSpPr txBox="1"/>
          <p:nvPr>
            <p:ph type="ctrTitle"/>
          </p:nvPr>
        </p:nvSpPr>
        <p:spPr>
          <a:xfrm>
            <a:off x="1143000" y="1676399"/>
            <a:ext cx="6858000" cy="1790700"/>
          </a:xfrm>
          <a:prstGeom prst="rect">
            <a:avLst/>
          </a:prstGeom>
          <a:solidFill>
            <a:schemeClr val="lt1">
              <a:alpha val="60000"/>
            </a:schemeClr>
          </a:solidFill>
          <a:ln cap="rnd" cmpd="sng" w="79375">
            <a:solidFill>
              <a:srgbClr val="C00000">
                <a:alpha val="75686"/>
              </a:srgbClr>
            </a:solidFill>
            <a:prstDash val="solid"/>
            <a:round/>
            <a:headEnd len="sm" w="sm" type="none"/>
            <a:tailEnd len="sm" w="sm" type="none"/>
          </a:ln>
        </p:spPr>
        <p:txBody>
          <a:bodyPr anchorCtr="0" anchor="ctr" bIns="34275" lIns="68575" spcFirstLastPara="1" rIns="68575" wrap="square" tIns="34275">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3" name="Google Shape;63;p39"/>
          <p:cNvSpPr txBox="1"/>
          <p:nvPr>
            <p:ph idx="1" type="subTitle"/>
          </p:nvPr>
        </p:nvSpPr>
        <p:spPr>
          <a:xfrm>
            <a:off x="1084006" y="3536156"/>
            <a:ext cx="6858000" cy="7716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ernate Section Header - BLACK" showMasterSp="0">
  <p:cSld name="Alternate Section Header - BLACK">
    <p:bg>
      <p:bgPr>
        <a:solidFill>
          <a:schemeClr val="dk1"/>
        </a:solidFill>
      </p:bgPr>
    </p:bg>
    <p:spTree>
      <p:nvGrpSpPr>
        <p:cNvPr id="64" name="Shape 64"/>
        <p:cNvGrpSpPr/>
        <p:nvPr/>
      </p:nvGrpSpPr>
      <p:grpSpPr>
        <a:xfrm>
          <a:off x="0" y="0"/>
          <a:ext cx="0" cy="0"/>
          <a:chOff x="0" y="0"/>
          <a:chExt cx="0" cy="0"/>
        </a:xfrm>
      </p:grpSpPr>
      <p:sp>
        <p:nvSpPr>
          <p:cNvPr id="65" name="Google Shape;65;p40"/>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40"/>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chemeClr val="lt1"/>
              </a:buClr>
              <a:buSzPts val="1800"/>
              <a:buNone/>
              <a:defRPr sz="1800">
                <a:solidFill>
                  <a:schemeClr val="lt1"/>
                </a:solidFill>
              </a:defRPr>
            </a:lvl1pPr>
            <a:lvl2pPr indent="-228600" lvl="1" marL="914400" algn="l">
              <a:lnSpc>
                <a:spcPct val="90000"/>
              </a:lnSpc>
              <a:spcBef>
                <a:spcPts val="400"/>
              </a:spcBef>
              <a:spcAft>
                <a:spcPts val="0"/>
              </a:spcAft>
              <a:buClr>
                <a:schemeClr val="lt1"/>
              </a:buClr>
              <a:buSzPts val="1500"/>
              <a:buNone/>
              <a:defRPr sz="1500">
                <a:solidFill>
                  <a:schemeClr val="lt1"/>
                </a:solidFill>
              </a:defRPr>
            </a:lvl2pPr>
            <a:lvl3pPr indent="-228600" lvl="2" marL="1371600" algn="l">
              <a:lnSpc>
                <a:spcPct val="90000"/>
              </a:lnSpc>
              <a:spcBef>
                <a:spcPts val="400"/>
              </a:spcBef>
              <a:spcAft>
                <a:spcPts val="0"/>
              </a:spcAft>
              <a:buClr>
                <a:schemeClr val="lt1"/>
              </a:buClr>
              <a:buSzPts val="1400"/>
              <a:buNone/>
              <a:defRPr sz="1400">
                <a:solidFill>
                  <a:schemeClr val="lt1"/>
                </a:solidFill>
              </a:defRPr>
            </a:lvl3pPr>
            <a:lvl4pPr indent="-228600" lvl="3" marL="1828800" algn="l">
              <a:lnSpc>
                <a:spcPct val="90000"/>
              </a:lnSpc>
              <a:spcBef>
                <a:spcPts val="400"/>
              </a:spcBef>
              <a:spcAft>
                <a:spcPts val="0"/>
              </a:spcAft>
              <a:buClr>
                <a:schemeClr val="lt1"/>
              </a:buClr>
              <a:buSzPts val="1200"/>
              <a:buNone/>
              <a:defRPr sz="1200">
                <a:solidFill>
                  <a:schemeClr val="lt1"/>
                </a:solidFill>
              </a:defRPr>
            </a:lvl4pPr>
            <a:lvl5pPr indent="-228600" lvl="4" marL="2286000" algn="l">
              <a:lnSpc>
                <a:spcPct val="90000"/>
              </a:lnSpc>
              <a:spcBef>
                <a:spcPts val="400"/>
              </a:spcBef>
              <a:spcAft>
                <a:spcPts val="0"/>
              </a:spcAft>
              <a:buClr>
                <a:schemeClr val="lt1"/>
              </a:buClr>
              <a:buSzPts val="1200"/>
              <a:buNone/>
              <a:defRPr sz="1200">
                <a:solidFill>
                  <a:schemeClr val="lt1"/>
                </a:solidFill>
              </a:defRPr>
            </a:lvl5pPr>
            <a:lvl6pPr indent="-228600" lvl="5" marL="2743200" algn="l">
              <a:lnSpc>
                <a:spcPct val="90000"/>
              </a:lnSpc>
              <a:spcBef>
                <a:spcPts val="400"/>
              </a:spcBef>
              <a:spcAft>
                <a:spcPts val="0"/>
              </a:spcAft>
              <a:buClr>
                <a:schemeClr val="lt1"/>
              </a:buClr>
              <a:buSzPts val="1200"/>
              <a:buNone/>
              <a:defRPr sz="1200">
                <a:solidFill>
                  <a:schemeClr val="lt1"/>
                </a:solidFill>
              </a:defRPr>
            </a:lvl6pPr>
            <a:lvl7pPr indent="-228600" lvl="6" marL="3200400" algn="l">
              <a:lnSpc>
                <a:spcPct val="90000"/>
              </a:lnSpc>
              <a:spcBef>
                <a:spcPts val="400"/>
              </a:spcBef>
              <a:spcAft>
                <a:spcPts val="0"/>
              </a:spcAft>
              <a:buClr>
                <a:schemeClr val="lt1"/>
              </a:buClr>
              <a:buSzPts val="1200"/>
              <a:buNone/>
              <a:defRPr sz="1200">
                <a:solidFill>
                  <a:schemeClr val="lt1"/>
                </a:solidFill>
              </a:defRPr>
            </a:lvl7pPr>
            <a:lvl8pPr indent="-228600" lvl="7" marL="3657600" algn="l">
              <a:lnSpc>
                <a:spcPct val="90000"/>
              </a:lnSpc>
              <a:spcBef>
                <a:spcPts val="400"/>
              </a:spcBef>
              <a:spcAft>
                <a:spcPts val="0"/>
              </a:spcAft>
              <a:buClr>
                <a:schemeClr val="lt1"/>
              </a:buClr>
              <a:buSzPts val="1200"/>
              <a:buNone/>
              <a:defRPr sz="1200">
                <a:solidFill>
                  <a:schemeClr val="lt1"/>
                </a:solidFill>
              </a:defRPr>
            </a:lvl8pPr>
            <a:lvl9pPr indent="-228600" lvl="8" marL="4114800" algn="l">
              <a:lnSpc>
                <a:spcPct val="90000"/>
              </a:lnSpc>
              <a:spcBef>
                <a:spcPts val="400"/>
              </a:spcBef>
              <a:spcAft>
                <a:spcPts val="0"/>
              </a:spcAft>
              <a:buClr>
                <a:schemeClr val="lt1"/>
              </a:buClr>
              <a:buSzPts val="1200"/>
              <a:buNone/>
              <a:defRPr sz="1200">
                <a:solidFill>
                  <a:schemeClr val="lt1"/>
                </a:solidFill>
              </a:defRPr>
            </a:lvl9pPr>
          </a:lstStyle>
          <a:p/>
        </p:txBody>
      </p:sp>
      <p:sp>
        <p:nvSpPr>
          <p:cNvPr id="67" name="Google Shape;67;p4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4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9" name="Google Shape;69;p40"/>
          <p:cNvSpPr txBox="1"/>
          <p:nvPr>
            <p:ph idx="12" type="sldNum"/>
          </p:nvPr>
        </p:nvSpPr>
        <p:spPr>
          <a:xfrm>
            <a:off x="6457950" y="4767263"/>
            <a:ext cx="7587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pic>
        <p:nvPicPr>
          <p:cNvPr descr="VDOE LOGO" id="70" name="Google Shape;70;p40"/>
          <p:cNvPicPr preferRelativeResize="0"/>
          <p:nvPr/>
        </p:nvPicPr>
        <p:blipFill rotWithShape="1">
          <a:blip r:embed="rId2">
            <a:alphaModFix/>
          </a:blip>
          <a:srcRect b="0" l="0" r="0" t="0"/>
          <a:stretch/>
        </p:blipFill>
        <p:spPr>
          <a:xfrm>
            <a:off x="7297031" y="4587478"/>
            <a:ext cx="1846969" cy="6156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1.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32"/>
          <p:cNvPicPr preferRelativeResize="0"/>
          <p:nvPr/>
        </p:nvPicPr>
        <p:blipFill rotWithShape="1">
          <a:blip r:embed="rId1">
            <a:alphaModFix/>
          </a:blip>
          <a:srcRect b="0" l="0" r="0" t="0"/>
          <a:stretch/>
        </p:blipFill>
        <p:spPr>
          <a:xfrm>
            <a:off x="0" y="0"/>
            <a:ext cx="9143999" cy="5143499"/>
          </a:xfrm>
          <a:prstGeom prst="rect">
            <a:avLst/>
          </a:prstGeom>
          <a:noFill/>
          <a:ln>
            <a:noFill/>
          </a:ln>
        </p:spPr>
      </p:pic>
      <p:sp>
        <p:nvSpPr>
          <p:cNvPr id="7" name="Google Shape;7;p32"/>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accent2"/>
              </a:buClr>
              <a:buSzPts val="3300"/>
              <a:buFont typeface="Trebuchet MS"/>
              <a:buNone/>
              <a:defRPr b="0" i="0" sz="3300" u="none" cap="none" strike="noStrike">
                <a:solidFill>
                  <a:schemeClr val="accent2"/>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p3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Trebuchet MS"/>
                <a:ea typeface="Trebuchet MS"/>
                <a:cs typeface="Trebuchet MS"/>
                <a:sym typeface="Trebuchet MS"/>
              </a:defRPr>
            </a:lvl1pPr>
            <a:lvl2pPr indent="-342900" lvl="1" marL="914400" marR="0" rtl="0" algn="l">
              <a:lnSpc>
                <a:spcPct val="90000"/>
              </a:lnSpc>
              <a:spcBef>
                <a:spcPts val="400"/>
              </a:spcBef>
              <a:spcAft>
                <a:spcPts val="0"/>
              </a:spcAft>
              <a:buClr>
                <a:srgbClr val="C22536"/>
              </a:buClr>
              <a:buSzPts val="1800"/>
              <a:buFont typeface="Arial"/>
              <a:buChar char="•"/>
              <a:defRPr b="0" i="0" sz="1800" u="none" cap="none" strike="noStrike">
                <a:solidFill>
                  <a:srgbClr val="C22536"/>
                </a:solidFill>
                <a:latin typeface="Trebuchet MS"/>
                <a:ea typeface="Trebuchet MS"/>
                <a:cs typeface="Trebuchet MS"/>
                <a:sym typeface="Trebuchet MS"/>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Trebuchet MS"/>
                <a:ea typeface="Trebuchet MS"/>
                <a:cs typeface="Trebuchet MS"/>
                <a:sym typeface="Trebuchet MS"/>
              </a:defRPr>
            </a:lvl3pPr>
            <a:lvl4pPr indent="-317500" lvl="3" marL="1828800" marR="0" rtl="0" algn="l">
              <a:lnSpc>
                <a:spcPct val="90000"/>
              </a:lnSpc>
              <a:spcBef>
                <a:spcPts val="400"/>
              </a:spcBef>
              <a:spcAft>
                <a:spcPts val="0"/>
              </a:spcAft>
              <a:buClr>
                <a:srgbClr val="901A28"/>
              </a:buClr>
              <a:buSzPts val="1400"/>
              <a:buFont typeface="Arial"/>
              <a:buChar char="•"/>
              <a:defRPr b="0" i="0" sz="1400" u="none" cap="none" strike="noStrike">
                <a:solidFill>
                  <a:srgbClr val="901A28"/>
                </a:solidFill>
                <a:latin typeface="Trebuchet MS"/>
                <a:ea typeface="Trebuchet MS"/>
                <a:cs typeface="Trebuchet MS"/>
                <a:sym typeface="Trebuchet MS"/>
              </a:defRPr>
            </a:lvl4pPr>
            <a:lvl5pPr indent="-317500" lvl="4" marL="2286000" marR="0" rtl="0" algn="l">
              <a:lnSpc>
                <a:spcPct val="90000"/>
              </a:lnSpc>
              <a:spcBef>
                <a:spcPts val="400"/>
              </a:spcBef>
              <a:spcAft>
                <a:spcPts val="0"/>
              </a:spcAft>
              <a:buClr>
                <a:srgbClr val="525252"/>
              </a:buClr>
              <a:buSzPts val="1400"/>
              <a:buFont typeface="Arial"/>
              <a:buChar char="•"/>
              <a:defRPr b="0" i="0" sz="1400" u="none" cap="none" strike="noStrike">
                <a:solidFill>
                  <a:srgbClr val="525252"/>
                </a:solidFill>
                <a:latin typeface="Trebuchet MS"/>
                <a:ea typeface="Trebuchet MS"/>
                <a:cs typeface="Trebuchet MS"/>
                <a:sym typeface="Trebuchet MS"/>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Trebuchet MS"/>
                <a:ea typeface="Trebuchet MS"/>
                <a:cs typeface="Trebuchet MS"/>
                <a:sym typeface="Trebuchet MS"/>
              </a:defRPr>
            </a:lvl9pPr>
          </a:lstStyle>
          <a:p/>
        </p:txBody>
      </p:sp>
      <p:sp>
        <p:nvSpPr>
          <p:cNvPr id="9" name="Google Shape;9;p3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9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10" name="Google Shape;10;p3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988"/>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Trebuchet MS"/>
                <a:ea typeface="Trebuchet MS"/>
                <a:cs typeface="Trebuchet MS"/>
                <a:sym typeface="Trebuchet MS"/>
              </a:defRPr>
            </a:lvl9pPr>
          </a:lstStyle>
          <a:p/>
        </p:txBody>
      </p:sp>
      <p:sp>
        <p:nvSpPr>
          <p:cNvPr id="11" name="Google Shape;11;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988"/>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doe.virginia.gov/early-childhood/vqb5/index.s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e-virginia-gov.zoom.us/webinar/register/WN_Y35zbtnFTbqoz6MGsvRHHw" TargetMode="External"/><Relationship Id="rId4" Type="http://schemas.openxmlformats.org/officeDocument/2006/relationships/hyperlink" Target="https://doe-virginia-gov.zoom.us/webinar/register/WN_E6ooSWjiQLypAddNq8vuRg" TargetMode="External"/><Relationship Id="rId5" Type="http://schemas.openxmlformats.org/officeDocument/2006/relationships/hyperlink" Target="https://vecf.org/ready-regio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costofchildcare.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doe.virginia.gov/boe/committees_advisory/early-childhood/index.s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doe.virginia.gov/early-childhood/readiness-connections/index.shtml" TargetMode="External"/><Relationship Id="rId4" Type="http://schemas.openxmlformats.org/officeDocument/2006/relationships/hyperlink" Target="https://www.doe.virginia.gov/early-childhood/vqb5/index.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
          <p:cNvSpPr txBox="1"/>
          <p:nvPr>
            <p:ph type="ctrTitle"/>
          </p:nvPr>
        </p:nvSpPr>
        <p:spPr>
          <a:xfrm>
            <a:off x="879975" y="1235475"/>
            <a:ext cx="7578300" cy="1790700"/>
          </a:xfrm>
          <a:prstGeom prst="rect">
            <a:avLst/>
          </a:prstGeom>
          <a:noFill/>
          <a:ln>
            <a:noFill/>
          </a:ln>
        </p:spPr>
        <p:txBody>
          <a:bodyPr anchorCtr="0" anchor="b" bIns="34275" lIns="68575" spcFirstLastPara="1" rIns="68575" wrap="square" tIns="34275">
            <a:noAutofit/>
          </a:bodyPr>
          <a:lstStyle/>
          <a:p>
            <a:pPr indent="0" lvl="0" marL="0" rtl="0" algn="ctr">
              <a:lnSpc>
                <a:spcPct val="90000"/>
              </a:lnSpc>
              <a:spcBef>
                <a:spcPts val="0"/>
              </a:spcBef>
              <a:spcAft>
                <a:spcPts val="0"/>
              </a:spcAft>
              <a:buClr>
                <a:schemeClr val="accent2"/>
              </a:buClr>
              <a:buSzPts val="4500"/>
              <a:buFont typeface="Trebuchet MS"/>
              <a:buNone/>
            </a:pPr>
            <a:r>
              <a:rPr b="1" lang="en"/>
              <a:t>Virginia’s Early Childhood Advisory Committee (ECAC)</a:t>
            </a:r>
            <a:endParaRPr b="1"/>
          </a:p>
        </p:txBody>
      </p:sp>
      <p:sp>
        <p:nvSpPr>
          <p:cNvPr id="150" name="Google Shape;150;p1"/>
          <p:cNvSpPr txBox="1"/>
          <p:nvPr>
            <p:ph idx="1" type="subTitle"/>
          </p:nvPr>
        </p:nvSpPr>
        <p:spPr>
          <a:xfrm>
            <a:off x="1143000" y="3095228"/>
            <a:ext cx="6858000" cy="1241700"/>
          </a:xfrm>
          <a:prstGeom prst="rect">
            <a:avLst/>
          </a:prstGeom>
          <a:noFill/>
          <a:ln>
            <a:noFill/>
          </a:ln>
        </p:spPr>
        <p:txBody>
          <a:bodyPr anchorCtr="0" anchor="t" bIns="34275" lIns="68575" spcFirstLastPara="1" rIns="68575" wrap="square" tIns="34275">
            <a:noAutofit/>
          </a:bodyPr>
          <a:lstStyle/>
          <a:p>
            <a:pPr indent="-361950" lvl="0" marL="457200" rtl="0" algn="ctr">
              <a:lnSpc>
                <a:spcPct val="90000"/>
              </a:lnSpc>
              <a:spcBef>
                <a:spcPts val="800"/>
              </a:spcBef>
              <a:spcAft>
                <a:spcPts val="0"/>
              </a:spcAft>
              <a:buClr>
                <a:schemeClr val="dk1"/>
              </a:buClr>
              <a:buSzPts val="1800"/>
              <a:buNone/>
            </a:pPr>
            <a:r>
              <a:t/>
            </a:r>
            <a:endParaRPr/>
          </a:p>
          <a:p>
            <a:pPr indent="-361950" lvl="0" marL="457200" rtl="0" algn="ctr">
              <a:lnSpc>
                <a:spcPct val="90000"/>
              </a:lnSpc>
              <a:spcBef>
                <a:spcPts val="800"/>
              </a:spcBef>
              <a:spcAft>
                <a:spcPts val="0"/>
              </a:spcAft>
              <a:buClr>
                <a:schemeClr val="dk1"/>
              </a:buClr>
              <a:buSzPts val="1800"/>
              <a:buNone/>
            </a:pPr>
            <a:r>
              <a:rPr lang="en"/>
              <a:t>May 19, 2022</a:t>
            </a:r>
            <a:endParaRPr/>
          </a:p>
        </p:txBody>
      </p:sp>
      <p:pic>
        <p:nvPicPr>
          <p:cNvPr id="151" name="Google Shape;151;p1"/>
          <p:cNvPicPr preferRelativeResize="0"/>
          <p:nvPr/>
        </p:nvPicPr>
        <p:blipFill rotWithShape="1">
          <a:blip r:embed="rId3">
            <a:alphaModFix/>
          </a:blip>
          <a:srcRect b="0" l="0" r="0" t="0"/>
          <a:stretch/>
        </p:blipFill>
        <p:spPr>
          <a:xfrm>
            <a:off x="0" y="4512175"/>
            <a:ext cx="1775351" cy="631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g12a0299da83_0_6"/>
          <p:cNvPicPr preferRelativeResize="0"/>
          <p:nvPr/>
        </p:nvPicPr>
        <p:blipFill rotWithShape="1">
          <a:blip r:embed="rId3">
            <a:alphaModFix/>
          </a:blip>
          <a:srcRect b="3919" l="2563" r="2153" t="11241"/>
          <a:stretch/>
        </p:blipFill>
        <p:spPr>
          <a:xfrm>
            <a:off x="833725" y="765900"/>
            <a:ext cx="7853075" cy="3933275"/>
          </a:xfrm>
          <a:prstGeom prst="rect">
            <a:avLst/>
          </a:prstGeom>
          <a:noFill/>
          <a:ln>
            <a:noFill/>
          </a:ln>
        </p:spPr>
      </p:pic>
      <p:sp>
        <p:nvSpPr>
          <p:cNvPr id="266" name="Google Shape;266;g12a0299da83_0_6"/>
          <p:cNvSpPr txBox="1"/>
          <p:nvPr/>
        </p:nvSpPr>
        <p:spPr>
          <a:xfrm>
            <a:off x="1140075" y="2895000"/>
            <a:ext cx="889200" cy="800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rebuchet MS"/>
                <a:ea typeface="Trebuchet MS"/>
                <a:cs typeface="Trebuchet MS"/>
                <a:sym typeface="Trebuchet MS"/>
              </a:rPr>
              <a:t>Spanish - 5</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ASL - 13</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Korean - 1</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Chinese - 1</a:t>
            </a:r>
            <a:endParaRPr sz="1000">
              <a:latin typeface="Trebuchet MS"/>
              <a:ea typeface="Trebuchet MS"/>
              <a:cs typeface="Trebuchet MS"/>
              <a:sym typeface="Trebuchet MS"/>
            </a:endParaRPr>
          </a:p>
        </p:txBody>
      </p:sp>
      <p:sp>
        <p:nvSpPr>
          <p:cNvPr id="267" name="Google Shape;267;g12a0299da83_0_6"/>
          <p:cNvSpPr txBox="1"/>
          <p:nvPr/>
        </p:nvSpPr>
        <p:spPr>
          <a:xfrm>
            <a:off x="3192025" y="2248500"/>
            <a:ext cx="889200" cy="6465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rebuchet MS"/>
                <a:ea typeface="Trebuchet MS"/>
                <a:cs typeface="Trebuchet MS"/>
                <a:sym typeface="Trebuchet MS"/>
              </a:rPr>
              <a:t>Spanish - 1</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ASL - 9</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French - 2</a:t>
            </a:r>
            <a:endParaRPr sz="1000">
              <a:latin typeface="Trebuchet MS"/>
              <a:ea typeface="Trebuchet MS"/>
              <a:cs typeface="Trebuchet MS"/>
              <a:sym typeface="Trebuchet MS"/>
            </a:endParaRPr>
          </a:p>
        </p:txBody>
      </p:sp>
      <p:sp>
        <p:nvSpPr>
          <p:cNvPr id="268" name="Google Shape;268;g12a0299da83_0_6"/>
          <p:cNvSpPr txBox="1"/>
          <p:nvPr/>
        </p:nvSpPr>
        <p:spPr>
          <a:xfrm>
            <a:off x="4373525" y="4522400"/>
            <a:ext cx="889200" cy="4926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rebuchet MS"/>
                <a:ea typeface="Trebuchet MS"/>
                <a:cs typeface="Trebuchet MS"/>
                <a:sym typeface="Trebuchet MS"/>
              </a:rPr>
              <a:t>Spanish - 2</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ASL - 1</a:t>
            </a:r>
            <a:endParaRPr sz="1000">
              <a:latin typeface="Trebuchet MS"/>
              <a:ea typeface="Trebuchet MS"/>
              <a:cs typeface="Trebuchet MS"/>
              <a:sym typeface="Trebuchet MS"/>
            </a:endParaRPr>
          </a:p>
        </p:txBody>
      </p:sp>
      <p:sp>
        <p:nvSpPr>
          <p:cNvPr id="269" name="Google Shape;269;g12a0299da83_0_6"/>
          <p:cNvSpPr txBox="1"/>
          <p:nvPr/>
        </p:nvSpPr>
        <p:spPr>
          <a:xfrm>
            <a:off x="6847700" y="4161125"/>
            <a:ext cx="889200" cy="9543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solidFill>
                  <a:schemeClr val="dk1"/>
                </a:solidFill>
                <a:latin typeface="Trebuchet MS"/>
                <a:ea typeface="Trebuchet MS"/>
                <a:cs typeface="Trebuchet MS"/>
                <a:sym typeface="Trebuchet MS"/>
              </a:rPr>
              <a:t>Spanish - 37</a:t>
            </a:r>
            <a:endParaRPr sz="10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000">
                <a:solidFill>
                  <a:schemeClr val="dk1"/>
                </a:solidFill>
                <a:latin typeface="Trebuchet MS"/>
                <a:ea typeface="Trebuchet MS"/>
                <a:cs typeface="Trebuchet MS"/>
                <a:sym typeface="Trebuchet MS"/>
              </a:rPr>
              <a:t>ASL - 23</a:t>
            </a:r>
            <a:endParaRPr sz="10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000">
                <a:solidFill>
                  <a:schemeClr val="dk1"/>
                </a:solidFill>
                <a:latin typeface="Trebuchet MS"/>
                <a:ea typeface="Trebuchet MS"/>
                <a:cs typeface="Trebuchet MS"/>
                <a:sym typeface="Trebuchet MS"/>
              </a:rPr>
              <a:t>Arabic - 1</a:t>
            </a:r>
            <a:endParaRPr sz="10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000">
                <a:solidFill>
                  <a:schemeClr val="dk1"/>
                </a:solidFill>
                <a:latin typeface="Trebuchet MS"/>
                <a:ea typeface="Trebuchet MS"/>
                <a:cs typeface="Trebuchet MS"/>
                <a:sym typeface="Trebuchet MS"/>
              </a:rPr>
              <a:t>French - 2</a:t>
            </a:r>
            <a:endParaRPr sz="1000">
              <a:solidFill>
                <a:schemeClr val="dk1"/>
              </a:solidFill>
              <a:latin typeface="Trebuchet MS"/>
              <a:ea typeface="Trebuchet MS"/>
              <a:cs typeface="Trebuchet MS"/>
              <a:sym typeface="Trebuchet MS"/>
            </a:endParaRPr>
          </a:p>
          <a:p>
            <a:pPr indent="0" lvl="0" marL="0" rtl="0" algn="l">
              <a:spcBef>
                <a:spcPts val="0"/>
              </a:spcBef>
              <a:spcAft>
                <a:spcPts val="0"/>
              </a:spcAft>
              <a:buNone/>
            </a:pPr>
            <a:r>
              <a:rPr lang="en" sz="1000">
                <a:solidFill>
                  <a:schemeClr val="dk1"/>
                </a:solidFill>
                <a:latin typeface="Trebuchet MS"/>
                <a:ea typeface="Trebuchet MS"/>
                <a:cs typeface="Trebuchet MS"/>
                <a:sym typeface="Trebuchet MS"/>
              </a:rPr>
              <a:t>Russian - 1</a:t>
            </a:r>
            <a:endParaRPr sz="1000">
              <a:solidFill>
                <a:schemeClr val="dk1"/>
              </a:solidFill>
              <a:latin typeface="Trebuchet MS"/>
              <a:ea typeface="Trebuchet MS"/>
              <a:cs typeface="Trebuchet MS"/>
              <a:sym typeface="Trebuchet MS"/>
            </a:endParaRPr>
          </a:p>
        </p:txBody>
      </p:sp>
      <p:sp>
        <p:nvSpPr>
          <p:cNvPr id="270" name="Google Shape;270;g12a0299da83_0_6"/>
          <p:cNvSpPr txBox="1"/>
          <p:nvPr/>
        </p:nvSpPr>
        <p:spPr>
          <a:xfrm>
            <a:off x="7783975" y="3468175"/>
            <a:ext cx="969900" cy="800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rebuchet MS"/>
                <a:ea typeface="Trebuchet MS"/>
                <a:cs typeface="Trebuchet MS"/>
                <a:sym typeface="Trebuchet MS"/>
              </a:rPr>
              <a:t>Spanish - 22</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ASL - 24</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Arabic - 2</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Japanese - 2</a:t>
            </a:r>
            <a:endParaRPr sz="1000">
              <a:latin typeface="Trebuchet MS"/>
              <a:ea typeface="Trebuchet MS"/>
              <a:cs typeface="Trebuchet MS"/>
              <a:sym typeface="Trebuchet MS"/>
            </a:endParaRPr>
          </a:p>
        </p:txBody>
      </p:sp>
      <p:sp>
        <p:nvSpPr>
          <p:cNvPr id="271" name="Google Shape;271;g12a0299da83_0_6"/>
          <p:cNvSpPr txBox="1"/>
          <p:nvPr/>
        </p:nvSpPr>
        <p:spPr>
          <a:xfrm>
            <a:off x="7252350" y="2696025"/>
            <a:ext cx="969900" cy="4926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rebuchet MS"/>
                <a:ea typeface="Trebuchet MS"/>
                <a:cs typeface="Trebuchet MS"/>
                <a:sym typeface="Trebuchet MS"/>
              </a:rPr>
              <a:t>Spanish - 5</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ASL - 4</a:t>
            </a:r>
            <a:endParaRPr sz="1000">
              <a:latin typeface="Trebuchet MS"/>
              <a:ea typeface="Trebuchet MS"/>
              <a:cs typeface="Trebuchet MS"/>
              <a:sym typeface="Trebuchet MS"/>
            </a:endParaRPr>
          </a:p>
        </p:txBody>
      </p:sp>
      <p:sp>
        <p:nvSpPr>
          <p:cNvPr id="272" name="Google Shape;272;g12a0299da83_0_6"/>
          <p:cNvSpPr txBox="1"/>
          <p:nvPr/>
        </p:nvSpPr>
        <p:spPr>
          <a:xfrm>
            <a:off x="7545450" y="1409525"/>
            <a:ext cx="1141500" cy="800400"/>
          </a:xfrm>
          <a:prstGeom prst="rect">
            <a:avLst/>
          </a:prstGeom>
          <a:solidFill>
            <a:schemeClr val="lt1"/>
          </a:solidFill>
          <a:ln cap="flat" cmpd="sng" w="3810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000">
                <a:solidFill>
                  <a:schemeClr val="accent2"/>
                </a:solidFill>
                <a:latin typeface="Trebuchet MS"/>
                <a:ea typeface="Trebuchet MS"/>
                <a:cs typeface="Trebuchet MS"/>
                <a:sym typeface="Trebuchet MS"/>
              </a:rPr>
              <a:t>Spanish </a:t>
            </a:r>
            <a:r>
              <a:rPr b="1" lang="en" sz="1000">
                <a:latin typeface="Trebuchet MS"/>
                <a:ea typeface="Trebuchet MS"/>
                <a:cs typeface="Trebuchet MS"/>
                <a:sym typeface="Trebuchet MS"/>
              </a:rPr>
              <a:t>- 172</a:t>
            </a:r>
            <a:endParaRPr b="1" sz="1000">
              <a:latin typeface="Trebuchet MS"/>
              <a:ea typeface="Trebuchet MS"/>
              <a:cs typeface="Trebuchet MS"/>
              <a:sym typeface="Trebuchet MS"/>
            </a:endParaRPr>
          </a:p>
          <a:p>
            <a:pPr indent="0" lvl="0" marL="0" rtl="0" algn="l">
              <a:spcBef>
                <a:spcPts val="0"/>
              </a:spcBef>
              <a:spcAft>
                <a:spcPts val="0"/>
              </a:spcAft>
              <a:buNone/>
            </a:pPr>
            <a:r>
              <a:rPr b="1" lang="en" sz="1000">
                <a:latin typeface="Trebuchet MS"/>
                <a:ea typeface="Trebuchet MS"/>
                <a:cs typeface="Trebuchet MS"/>
                <a:sym typeface="Trebuchet MS"/>
              </a:rPr>
              <a:t>ASL - 19</a:t>
            </a:r>
            <a:endParaRPr b="1" sz="1000">
              <a:latin typeface="Trebuchet MS"/>
              <a:ea typeface="Trebuchet MS"/>
              <a:cs typeface="Trebuchet MS"/>
              <a:sym typeface="Trebuchet MS"/>
            </a:endParaRPr>
          </a:p>
          <a:p>
            <a:pPr indent="0" lvl="0" marL="0" rtl="0" algn="l">
              <a:spcBef>
                <a:spcPts val="0"/>
              </a:spcBef>
              <a:spcAft>
                <a:spcPts val="0"/>
              </a:spcAft>
              <a:buNone/>
            </a:pPr>
            <a:r>
              <a:rPr b="1" lang="en" sz="1000">
                <a:latin typeface="Trebuchet MS"/>
                <a:ea typeface="Trebuchet MS"/>
                <a:cs typeface="Trebuchet MS"/>
                <a:sym typeface="Trebuchet MS"/>
              </a:rPr>
              <a:t>Arabic - 10</a:t>
            </a:r>
            <a:endParaRPr b="1" sz="1000">
              <a:latin typeface="Trebuchet MS"/>
              <a:ea typeface="Trebuchet MS"/>
              <a:cs typeface="Trebuchet MS"/>
              <a:sym typeface="Trebuchet MS"/>
            </a:endParaRPr>
          </a:p>
          <a:p>
            <a:pPr indent="0" lvl="0" marL="0" rtl="0" algn="l">
              <a:spcBef>
                <a:spcPts val="0"/>
              </a:spcBef>
              <a:spcAft>
                <a:spcPts val="0"/>
              </a:spcAft>
              <a:buNone/>
            </a:pPr>
            <a:r>
              <a:rPr b="1" lang="en" sz="1000">
                <a:latin typeface="Trebuchet MS"/>
                <a:ea typeface="Trebuchet MS"/>
                <a:cs typeface="Trebuchet MS"/>
                <a:sym typeface="Trebuchet MS"/>
              </a:rPr>
              <a:t>French -3</a:t>
            </a:r>
            <a:endParaRPr b="1" sz="1000">
              <a:latin typeface="Trebuchet MS"/>
              <a:ea typeface="Trebuchet MS"/>
              <a:cs typeface="Trebuchet MS"/>
              <a:sym typeface="Trebuchet MS"/>
            </a:endParaRPr>
          </a:p>
        </p:txBody>
      </p:sp>
      <p:sp>
        <p:nvSpPr>
          <p:cNvPr id="273" name="Google Shape;273;g12a0299da83_0_6"/>
          <p:cNvSpPr txBox="1"/>
          <p:nvPr/>
        </p:nvSpPr>
        <p:spPr>
          <a:xfrm>
            <a:off x="4544250" y="1215125"/>
            <a:ext cx="969900" cy="4926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rebuchet MS"/>
                <a:ea typeface="Trebuchet MS"/>
                <a:cs typeface="Trebuchet MS"/>
                <a:sym typeface="Trebuchet MS"/>
              </a:rPr>
              <a:t>Spanish - 15</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ASL - 9</a:t>
            </a:r>
            <a:endParaRPr sz="1000">
              <a:latin typeface="Trebuchet MS"/>
              <a:ea typeface="Trebuchet MS"/>
              <a:cs typeface="Trebuchet MS"/>
              <a:sym typeface="Trebuchet MS"/>
            </a:endParaRPr>
          </a:p>
        </p:txBody>
      </p:sp>
      <p:sp>
        <p:nvSpPr>
          <p:cNvPr id="274" name="Google Shape;274;g12a0299da83_0_6"/>
          <p:cNvSpPr txBox="1"/>
          <p:nvPr>
            <p:ph type="title"/>
          </p:nvPr>
        </p:nvSpPr>
        <p:spPr>
          <a:xfrm>
            <a:off x="628650" y="-228607"/>
            <a:ext cx="7886700" cy="994500"/>
          </a:xfrm>
          <a:prstGeom prst="rect">
            <a:avLst/>
          </a:prstGeom>
          <a:noFill/>
        </p:spPr>
        <p:txBody>
          <a:bodyPr anchorCtr="0" anchor="ctr" bIns="34275" lIns="68575" spcFirstLastPara="1" rIns="68575" wrap="square" tIns="34275">
            <a:noAutofit/>
          </a:bodyPr>
          <a:lstStyle/>
          <a:p>
            <a:pPr indent="0" lvl="0" marL="0" rtl="0" algn="l">
              <a:spcBef>
                <a:spcPts val="0"/>
              </a:spcBef>
              <a:spcAft>
                <a:spcPts val="0"/>
              </a:spcAft>
              <a:buNone/>
            </a:pPr>
            <a:r>
              <a:rPr lang="en" sz="2800"/>
              <a:t>Languages Spoken in Classrooms by Region</a:t>
            </a:r>
            <a:endParaRPr sz="2800"/>
          </a:p>
        </p:txBody>
      </p:sp>
      <p:sp>
        <p:nvSpPr>
          <p:cNvPr id="275" name="Google Shape;275;g12a0299da83_0_6"/>
          <p:cNvSpPr txBox="1"/>
          <p:nvPr/>
        </p:nvSpPr>
        <p:spPr>
          <a:xfrm>
            <a:off x="6914425" y="517900"/>
            <a:ext cx="969900" cy="4926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Trebuchet MS"/>
                <a:ea typeface="Trebuchet MS"/>
                <a:cs typeface="Trebuchet MS"/>
                <a:sym typeface="Trebuchet MS"/>
              </a:rPr>
              <a:t>Spanish - 22</a:t>
            </a:r>
            <a:endParaRPr sz="1000">
              <a:latin typeface="Trebuchet MS"/>
              <a:ea typeface="Trebuchet MS"/>
              <a:cs typeface="Trebuchet MS"/>
              <a:sym typeface="Trebuchet MS"/>
            </a:endParaRPr>
          </a:p>
          <a:p>
            <a:pPr indent="0" lvl="0" marL="0" rtl="0" algn="l">
              <a:spcBef>
                <a:spcPts val="0"/>
              </a:spcBef>
              <a:spcAft>
                <a:spcPts val="0"/>
              </a:spcAft>
              <a:buNone/>
            </a:pPr>
            <a:r>
              <a:rPr lang="en" sz="1000">
                <a:latin typeface="Trebuchet MS"/>
                <a:ea typeface="Trebuchet MS"/>
                <a:cs typeface="Trebuchet MS"/>
                <a:sym typeface="Trebuchet MS"/>
              </a:rPr>
              <a:t>ASL - 13</a:t>
            </a:r>
            <a:endParaRPr sz="1000">
              <a:latin typeface="Trebuchet MS"/>
              <a:ea typeface="Trebuchet MS"/>
              <a:cs typeface="Trebuchet MS"/>
              <a:sym typeface="Trebuchet MS"/>
            </a:endParaRPr>
          </a:p>
        </p:txBody>
      </p:sp>
      <p:cxnSp>
        <p:nvCxnSpPr>
          <p:cNvPr id="276" name="Google Shape;276;g12a0299da83_0_6"/>
          <p:cNvCxnSpPr>
            <a:stCxn id="266" idx="3"/>
          </p:cNvCxnSpPr>
          <p:nvPr/>
        </p:nvCxnSpPr>
        <p:spPr>
          <a:xfrm>
            <a:off x="2029275" y="3295200"/>
            <a:ext cx="774300" cy="389400"/>
          </a:xfrm>
          <a:prstGeom prst="straightConnector1">
            <a:avLst/>
          </a:prstGeom>
          <a:noFill/>
          <a:ln cap="flat" cmpd="sng" w="19050">
            <a:solidFill>
              <a:schemeClr val="dk1"/>
            </a:solidFill>
            <a:prstDash val="solid"/>
            <a:round/>
            <a:headEnd len="med" w="med" type="none"/>
            <a:tailEnd len="med" w="med" type="none"/>
          </a:ln>
        </p:spPr>
      </p:cxnSp>
      <p:cxnSp>
        <p:nvCxnSpPr>
          <p:cNvPr id="277" name="Google Shape;277;g12a0299da83_0_6"/>
          <p:cNvCxnSpPr>
            <a:stCxn id="267" idx="3"/>
          </p:cNvCxnSpPr>
          <p:nvPr/>
        </p:nvCxnSpPr>
        <p:spPr>
          <a:xfrm>
            <a:off x="4081225" y="2571750"/>
            <a:ext cx="322800" cy="218400"/>
          </a:xfrm>
          <a:prstGeom prst="straightConnector1">
            <a:avLst/>
          </a:prstGeom>
          <a:noFill/>
          <a:ln cap="flat" cmpd="sng" w="19050">
            <a:solidFill>
              <a:schemeClr val="dk1"/>
            </a:solidFill>
            <a:prstDash val="solid"/>
            <a:round/>
            <a:headEnd len="med" w="med" type="none"/>
            <a:tailEnd len="med" w="med" type="none"/>
          </a:ln>
        </p:spPr>
      </p:cxnSp>
      <p:cxnSp>
        <p:nvCxnSpPr>
          <p:cNvPr id="278" name="Google Shape;278;g12a0299da83_0_6"/>
          <p:cNvCxnSpPr>
            <a:stCxn id="273" idx="2"/>
          </p:cNvCxnSpPr>
          <p:nvPr/>
        </p:nvCxnSpPr>
        <p:spPr>
          <a:xfrm>
            <a:off x="5029200" y="1707725"/>
            <a:ext cx="354300" cy="204000"/>
          </a:xfrm>
          <a:prstGeom prst="straightConnector1">
            <a:avLst/>
          </a:prstGeom>
          <a:noFill/>
          <a:ln cap="flat" cmpd="sng" w="19050">
            <a:solidFill>
              <a:schemeClr val="dk1"/>
            </a:solidFill>
            <a:prstDash val="solid"/>
            <a:round/>
            <a:headEnd len="med" w="med" type="none"/>
            <a:tailEnd len="med" w="med" type="none"/>
          </a:ln>
        </p:spPr>
      </p:cxnSp>
      <p:cxnSp>
        <p:nvCxnSpPr>
          <p:cNvPr id="279" name="Google Shape;279;g12a0299da83_0_6"/>
          <p:cNvCxnSpPr>
            <a:stCxn id="268" idx="0"/>
          </p:cNvCxnSpPr>
          <p:nvPr/>
        </p:nvCxnSpPr>
        <p:spPr>
          <a:xfrm flipH="1" rot="10800000">
            <a:off x="4818125" y="4013900"/>
            <a:ext cx="359100" cy="508500"/>
          </a:xfrm>
          <a:prstGeom prst="straightConnector1">
            <a:avLst/>
          </a:prstGeom>
          <a:noFill/>
          <a:ln cap="flat" cmpd="sng" w="19050">
            <a:solidFill>
              <a:schemeClr val="dk1"/>
            </a:solidFill>
            <a:prstDash val="solid"/>
            <a:round/>
            <a:headEnd len="med" w="med" type="none"/>
            <a:tailEnd len="med" w="med" type="none"/>
          </a:ln>
        </p:spPr>
      </p:cxnSp>
      <p:cxnSp>
        <p:nvCxnSpPr>
          <p:cNvPr id="280" name="Google Shape;280;g12a0299da83_0_6"/>
          <p:cNvCxnSpPr>
            <a:stCxn id="269" idx="1"/>
          </p:cNvCxnSpPr>
          <p:nvPr/>
        </p:nvCxnSpPr>
        <p:spPr>
          <a:xfrm rot="10800000">
            <a:off x="6562100" y="3751775"/>
            <a:ext cx="285600" cy="886500"/>
          </a:xfrm>
          <a:prstGeom prst="straightConnector1">
            <a:avLst/>
          </a:prstGeom>
          <a:noFill/>
          <a:ln cap="flat" cmpd="sng" w="19050">
            <a:solidFill>
              <a:schemeClr val="dk1"/>
            </a:solidFill>
            <a:prstDash val="solid"/>
            <a:round/>
            <a:headEnd len="med" w="med" type="none"/>
            <a:tailEnd len="med" w="med" type="none"/>
          </a:ln>
        </p:spPr>
      </p:cxnSp>
      <p:cxnSp>
        <p:nvCxnSpPr>
          <p:cNvPr id="281" name="Google Shape;281;g12a0299da83_0_6"/>
          <p:cNvCxnSpPr>
            <a:stCxn id="270" idx="1"/>
          </p:cNvCxnSpPr>
          <p:nvPr/>
        </p:nvCxnSpPr>
        <p:spPr>
          <a:xfrm rot="10800000">
            <a:off x="7301875" y="3865975"/>
            <a:ext cx="482100" cy="2400"/>
          </a:xfrm>
          <a:prstGeom prst="straightConnector1">
            <a:avLst/>
          </a:prstGeom>
          <a:noFill/>
          <a:ln cap="flat" cmpd="sng" w="19050">
            <a:solidFill>
              <a:schemeClr val="dk1"/>
            </a:solidFill>
            <a:prstDash val="solid"/>
            <a:round/>
            <a:headEnd len="med" w="med" type="none"/>
            <a:tailEnd len="med" w="med" type="none"/>
          </a:ln>
        </p:spPr>
      </p:cxnSp>
      <p:cxnSp>
        <p:nvCxnSpPr>
          <p:cNvPr id="282" name="Google Shape;282;g12a0299da83_0_6"/>
          <p:cNvCxnSpPr>
            <a:stCxn id="271" idx="1"/>
          </p:cNvCxnSpPr>
          <p:nvPr/>
        </p:nvCxnSpPr>
        <p:spPr>
          <a:xfrm rot="10800000">
            <a:off x="7079850" y="2689425"/>
            <a:ext cx="172500" cy="252900"/>
          </a:xfrm>
          <a:prstGeom prst="straightConnector1">
            <a:avLst/>
          </a:prstGeom>
          <a:noFill/>
          <a:ln cap="flat" cmpd="sng" w="19050">
            <a:solidFill>
              <a:schemeClr val="dk1"/>
            </a:solidFill>
            <a:prstDash val="solid"/>
            <a:round/>
            <a:headEnd len="med" w="med" type="none"/>
            <a:tailEnd len="med" w="med" type="none"/>
          </a:ln>
        </p:spPr>
      </p:cxnSp>
      <p:cxnSp>
        <p:nvCxnSpPr>
          <p:cNvPr id="283" name="Google Shape;283;g12a0299da83_0_6"/>
          <p:cNvCxnSpPr>
            <a:stCxn id="272" idx="1"/>
          </p:cNvCxnSpPr>
          <p:nvPr/>
        </p:nvCxnSpPr>
        <p:spPr>
          <a:xfrm rot="10800000">
            <a:off x="6817650" y="1754825"/>
            <a:ext cx="727800" cy="54900"/>
          </a:xfrm>
          <a:prstGeom prst="straightConnector1">
            <a:avLst/>
          </a:prstGeom>
          <a:noFill/>
          <a:ln cap="flat" cmpd="sng" w="19050">
            <a:solidFill>
              <a:schemeClr val="dk1"/>
            </a:solidFill>
            <a:prstDash val="solid"/>
            <a:round/>
            <a:headEnd len="med" w="med" type="none"/>
            <a:tailEnd len="med" w="med" type="none"/>
          </a:ln>
        </p:spPr>
      </p:cxnSp>
      <p:cxnSp>
        <p:nvCxnSpPr>
          <p:cNvPr id="284" name="Google Shape;284;g12a0299da83_0_6"/>
          <p:cNvCxnSpPr/>
          <p:nvPr/>
        </p:nvCxnSpPr>
        <p:spPr>
          <a:xfrm flipH="1">
            <a:off x="6434450" y="1015250"/>
            <a:ext cx="981600" cy="322800"/>
          </a:xfrm>
          <a:prstGeom prst="straightConnector1">
            <a:avLst/>
          </a:prstGeom>
          <a:noFill/>
          <a:ln cap="flat" cmpd="sng" w="19050">
            <a:solidFill>
              <a:schemeClr val="dk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g11bc63894c0_0_99"/>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spcBef>
                <a:spcPts val="0"/>
              </a:spcBef>
              <a:spcAft>
                <a:spcPts val="0"/>
              </a:spcAft>
              <a:buSzPts val="1400"/>
              <a:buNone/>
            </a:pPr>
            <a:r>
              <a:rPr lang="en" sz="3000"/>
              <a:t>VQB5 Classrooms by Languages Spoken</a:t>
            </a:r>
            <a:endParaRPr sz="3000"/>
          </a:p>
        </p:txBody>
      </p:sp>
      <p:pic>
        <p:nvPicPr>
          <p:cNvPr id="290" name="Google Shape;290;g11bc63894c0_0_99"/>
          <p:cNvPicPr preferRelativeResize="0"/>
          <p:nvPr/>
        </p:nvPicPr>
        <p:blipFill rotWithShape="1">
          <a:blip r:embed="rId3">
            <a:alphaModFix/>
          </a:blip>
          <a:srcRect b="0" l="0" r="0" t="0"/>
          <a:stretch/>
        </p:blipFill>
        <p:spPr>
          <a:xfrm>
            <a:off x="950800" y="1233125"/>
            <a:ext cx="7183551" cy="324710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1bc63894c0_0_105"/>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Local Observers: Languages Spoken</a:t>
            </a:r>
            <a:endParaRPr sz="3000"/>
          </a:p>
        </p:txBody>
      </p:sp>
      <p:sp>
        <p:nvSpPr>
          <p:cNvPr id="296" name="Google Shape;296;g11bc63894c0_0_105"/>
          <p:cNvSpPr txBox="1"/>
          <p:nvPr/>
        </p:nvSpPr>
        <p:spPr>
          <a:xfrm>
            <a:off x="781100" y="3684450"/>
            <a:ext cx="763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rebuchet MS"/>
              <a:ea typeface="Trebuchet MS"/>
              <a:cs typeface="Trebuchet MS"/>
              <a:sym typeface="Trebuchet MS"/>
            </a:endParaRPr>
          </a:p>
        </p:txBody>
      </p:sp>
      <p:sp>
        <p:nvSpPr>
          <p:cNvPr id="297" name="Google Shape;297;g11bc63894c0_0_105"/>
          <p:cNvSpPr txBox="1"/>
          <p:nvPr/>
        </p:nvSpPr>
        <p:spPr>
          <a:xfrm>
            <a:off x="707300" y="1105350"/>
            <a:ext cx="75081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rgbClr val="212121"/>
                </a:solidFill>
                <a:latin typeface="Trebuchet MS"/>
                <a:ea typeface="Trebuchet MS"/>
                <a:cs typeface="Trebuchet MS"/>
                <a:sym typeface="Trebuchet MS"/>
              </a:rPr>
              <a:t>Information about </a:t>
            </a:r>
            <a:r>
              <a:rPr lang="en" sz="1500">
                <a:solidFill>
                  <a:srgbClr val="212121"/>
                </a:solidFill>
                <a:latin typeface="Trebuchet MS"/>
                <a:ea typeface="Trebuchet MS"/>
                <a:cs typeface="Trebuchet MS"/>
                <a:sym typeface="Trebuchet MS"/>
              </a:rPr>
              <a:t>Local CLASS Observers is gathered twice a year through the collection of PDG observer inventories. (next year to be gathered through Ready Regions). The chart below shows responses gathered as of 1/31/22.</a:t>
            </a:r>
            <a:endParaRPr sz="1500">
              <a:latin typeface="Trebuchet MS"/>
              <a:ea typeface="Trebuchet MS"/>
              <a:cs typeface="Trebuchet MS"/>
              <a:sym typeface="Trebuchet MS"/>
            </a:endParaRPr>
          </a:p>
        </p:txBody>
      </p:sp>
      <p:sp>
        <p:nvSpPr>
          <p:cNvPr id="298" name="Google Shape;298;g11bc63894c0_0_105"/>
          <p:cNvSpPr/>
          <p:nvPr/>
        </p:nvSpPr>
        <p:spPr>
          <a:xfrm>
            <a:off x="4716125" y="2255825"/>
            <a:ext cx="3861300" cy="19191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sz="1500">
                <a:solidFill>
                  <a:srgbClr val="212121"/>
                </a:solidFill>
                <a:latin typeface="Trebuchet MS"/>
                <a:ea typeface="Trebuchet MS"/>
                <a:cs typeface="Trebuchet MS"/>
                <a:sym typeface="Trebuchet MS"/>
              </a:rPr>
              <a:t>65 local observers in PDG Communities, indicated that they speak a language other than English (63% speak Spanish).  </a:t>
            </a:r>
            <a:endParaRPr sz="1500">
              <a:solidFill>
                <a:srgbClr val="212121"/>
              </a:solidFill>
              <a:latin typeface="Trebuchet MS"/>
              <a:ea typeface="Trebuchet MS"/>
              <a:cs typeface="Trebuchet MS"/>
              <a:sym typeface="Trebuchet MS"/>
            </a:endParaRPr>
          </a:p>
          <a:p>
            <a:pPr indent="0" lvl="0" marL="0" rtl="0" algn="l">
              <a:lnSpc>
                <a:spcPct val="100000"/>
              </a:lnSpc>
              <a:spcBef>
                <a:spcPts val="0"/>
              </a:spcBef>
              <a:spcAft>
                <a:spcPts val="0"/>
              </a:spcAft>
              <a:buNone/>
            </a:pPr>
            <a:r>
              <a:t/>
            </a:r>
            <a:endParaRPr sz="1500">
              <a:solidFill>
                <a:srgbClr val="212121"/>
              </a:solidFill>
              <a:latin typeface="Trebuchet MS"/>
              <a:ea typeface="Trebuchet MS"/>
              <a:cs typeface="Trebuchet MS"/>
              <a:sym typeface="Trebuchet MS"/>
            </a:endParaRPr>
          </a:p>
          <a:p>
            <a:pPr indent="0" lvl="0" marL="0" rtl="0" algn="l">
              <a:lnSpc>
                <a:spcPct val="100000"/>
              </a:lnSpc>
              <a:spcBef>
                <a:spcPts val="0"/>
              </a:spcBef>
              <a:spcAft>
                <a:spcPts val="0"/>
              </a:spcAft>
              <a:buNone/>
            </a:pPr>
            <a:r>
              <a:rPr lang="en" sz="1500">
                <a:solidFill>
                  <a:srgbClr val="212121"/>
                </a:solidFill>
                <a:latin typeface="Trebuchet MS"/>
                <a:ea typeface="Trebuchet MS"/>
                <a:cs typeface="Trebuchet MS"/>
                <a:sym typeface="Trebuchet MS"/>
              </a:rPr>
              <a:t>All but two Ready Regions have observers who speak a language other than English. </a:t>
            </a:r>
            <a:endParaRPr sz="1500">
              <a:latin typeface="Trebuchet MS"/>
              <a:ea typeface="Trebuchet MS"/>
              <a:cs typeface="Trebuchet MS"/>
              <a:sym typeface="Trebuchet MS"/>
            </a:endParaRPr>
          </a:p>
        </p:txBody>
      </p:sp>
      <p:pic>
        <p:nvPicPr>
          <p:cNvPr id="299" name="Google Shape;299;g11bc63894c0_0_105"/>
          <p:cNvPicPr preferRelativeResize="0"/>
          <p:nvPr/>
        </p:nvPicPr>
        <p:blipFill>
          <a:blip r:embed="rId3">
            <a:alphaModFix/>
          </a:blip>
          <a:stretch>
            <a:fillRect/>
          </a:stretch>
        </p:blipFill>
        <p:spPr>
          <a:xfrm>
            <a:off x="781100" y="2094437"/>
            <a:ext cx="3428000" cy="2241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11bc63894c0_0_111"/>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Local </a:t>
            </a:r>
            <a:r>
              <a:rPr lang="en" sz="3000"/>
              <a:t>Observers with Unique Experience</a:t>
            </a:r>
            <a:endParaRPr sz="3000"/>
          </a:p>
        </p:txBody>
      </p:sp>
      <p:pic>
        <p:nvPicPr>
          <p:cNvPr id="305" name="Google Shape;305;g11bc63894c0_0_111"/>
          <p:cNvPicPr preferRelativeResize="0"/>
          <p:nvPr/>
        </p:nvPicPr>
        <p:blipFill rotWithShape="1">
          <a:blip r:embed="rId3">
            <a:alphaModFix/>
          </a:blip>
          <a:srcRect b="0" l="4197" r="7982" t="18520"/>
          <a:stretch/>
        </p:blipFill>
        <p:spPr>
          <a:xfrm>
            <a:off x="1315988" y="1175650"/>
            <a:ext cx="6512026" cy="3454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129dd047fc9_1_0"/>
          <p:cNvSpPr txBox="1"/>
          <p:nvPr>
            <p:ph type="title"/>
          </p:nvPr>
        </p:nvSpPr>
        <p:spPr>
          <a:xfrm>
            <a:off x="628650" y="273843"/>
            <a:ext cx="7886700" cy="994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Enhancements for Practice Year 2</a:t>
            </a:r>
            <a:endParaRPr/>
          </a:p>
        </p:txBody>
      </p:sp>
      <p:sp>
        <p:nvSpPr>
          <p:cNvPr id="311" name="Google Shape;311;g129dd047fc9_1_0"/>
          <p:cNvSpPr txBox="1"/>
          <p:nvPr>
            <p:ph idx="1" type="body"/>
          </p:nvPr>
        </p:nvSpPr>
        <p:spPr>
          <a:xfrm>
            <a:off x="628650" y="1118669"/>
            <a:ext cx="7886700" cy="3263400"/>
          </a:xfrm>
          <a:prstGeom prst="rect">
            <a:avLst/>
          </a:prstGeom>
        </p:spPr>
        <p:txBody>
          <a:bodyPr anchorCtr="0" anchor="t" bIns="34275" lIns="68575" spcFirstLastPara="1" rIns="68575" wrap="square" tIns="34275">
            <a:noAutofit/>
          </a:bodyPr>
          <a:lstStyle/>
          <a:p>
            <a:pPr indent="0" lvl="0" marL="0" rtl="0" algn="l">
              <a:spcBef>
                <a:spcPts val="800"/>
              </a:spcBef>
              <a:spcAft>
                <a:spcPts val="0"/>
              </a:spcAft>
              <a:buNone/>
            </a:pPr>
            <a:r>
              <a:rPr lang="en" sz="1600">
                <a:extLst>
                  <a:ext uri="http://customooxmlschemas.google.com/">
                    <go:slidesCustomData xmlns:go="http://customooxmlschemas.google.com/" textRoundtripDataId="18"/>
                  </a:ext>
                </a:extLst>
              </a:rPr>
              <a:t>The VDOE will continue to strengthen supports for family day home providers</a:t>
            </a:r>
            <a:r>
              <a:rPr lang="en" sz="1600">
                <a:extLst>
                  <a:ext uri="http://customooxmlschemas.google.com/">
                    <go:slidesCustomData xmlns:go="http://customooxmlschemas.google.com/" textRoundtripDataId="19"/>
                  </a:ext>
                </a:extLst>
              </a:rPr>
              <a:t> and </a:t>
            </a:r>
            <a:r>
              <a:rPr lang="en" sz="1600">
                <a:extLst>
                  <a:ext uri="http://customooxmlschemas.google.com/">
                    <go:slidesCustomData xmlns:go="http://customooxmlschemas.google.com/" textRoundtripDataId="20"/>
                  </a:ext>
                </a:extLst>
              </a:rPr>
              <a:t>programs that serve children with disabilities and dual language learners.</a:t>
            </a:r>
            <a:endParaRPr sz="1600">
              <a:extLst>
                <a:ext uri="http://customooxmlschemas.google.com/">
                  <go:slidesCustomData xmlns:go="http://customooxmlschemas.google.com/" textRoundtripDataId="21"/>
                </a:ext>
              </a:extLst>
            </a:endParaRPr>
          </a:p>
          <a:p>
            <a:pPr indent="0" lvl="0" marL="0" rtl="0" algn="l">
              <a:spcBef>
                <a:spcPts val="800"/>
              </a:spcBef>
              <a:spcAft>
                <a:spcPts val="0"/>
              </a:spcAft>
              <a:buNone/>
            </a:pPr>
            <a:r>
              <a:rPr lang="en" sz="1600">
                <a:extLst>
                  <a:ext uri="http://customooxmlschemas.google.com/">
                    <go:slidesCustomData xmlns:go="http://customooxmlschemas.google.com/" textRoundtripDataId="22"/>
                  </a:ext>
                </a:extLst>
              </a:rPr>
              <a:t> </a:t>
            </a:r>
            <a:r>
              <a:rPr lang="en" sz="1600">
                <a:extLst>
                  <a:ext uri="http://customooxmlschemas.google.com/">
                    <go:slidesCustomData xmlns:go="http://customooxmlschemas.google.com/" textRoundtripDataId="23"/>
                  </a:ext>
                </a:extLst>
              </a:rPr>
              <a:t>These strategies include:</a:t>
            </a:r>
            <a:endParaRPr sz="1500"/>
          </a:p>
          <a:p>
            <a:pPr indent="-323850" lvl="0" marL="457200" rtl="0" algn="l">
              <a:lnSpc>
                <a:spcPct val="100000"/>
              </a:lnSpc>
              <a:spcBef>
                <a:spcPts val="0"/>
              </a:spcBef>
              <a:spcAft>
                <a:spcPts val="0"/>
              </a:spcAft>
              <a:buSzPts val="1500"/>
              <a:buFont typeface="Trebuchet MS"/>
              <a:buChar char="•"/>
            </a:pPr>
            <a:r>
              <a:rPr lang="en" sz="1500"/>
              <a:t>Prioritizing </a:t>
            </a:r>
            <a:r>
              <a:rPr lang="en" sz="1500"/>
              <a:t>targeted</a:t>
            </a:r>
            <a:r>
              <a:rPr lang="en" sz="1500"/>
              <a:t> coaching for family day homes and programs that </a:t>
            </a:r>
            <a:r>
              <a:rPr lang="en" sz="1500">
                <a:extLst>
                  <a:ext uri="http://customooxmlschemas.google.com/">
                    <go:slidesCustomData xmlns:go="http://customooxmlschemas.google.com/" textRoundtripDataId="24"/>
                  </a:ext>
                </a:extLst>
              </a:rPr>
              <a:t>serve children with disabilities and dual language learners</a:t>
            </a:r>
            <a:r>
              <a:rPr lang="en" sz="1500"/>
              <a:t>.</a:t>
            </a:r>
            <a:endParaRPr sz="1500"/>
          </a:p>
          <a:p>
            <a:pPr indent="-323850" lvl="0" marL="457200" rtl="0" algn="l">
              <a:lnSpc>
                <a:spcPct val="100000"/>
              </a:lnSpc>
              <a:spcBef>
                <a:spcPts val="1000"/>
              </a:spcBef>
              <a:spcAft>
                <a:spcPts val="0"/>
              </a:spcAft>
              <a:buSzPts val="1500"/>
              <a:buFont typeface="Trebuchet MS"/>
              <a:buChar char="•"/>
            </a:pPr>
            <a:r>
              <a:rPr lang="en" sz="1500"/>
              <a:t>Developing new tools and resources to support effective teaching practices in family day homes settings, as well as for programs serving </a:t>
            </a:r>
            <a:r>
              <a:rPr lang="en" sz="1500">
                <a:extLst>
                  <a:ext uri="http://customooxmlschemas.google.com/">
                    <go:slidesCustomData xmlns:go="http://customooxmlschemas.google.com/" textRoundtripDataId="25"/>
                  </a:ext>
                </a:extLst>
              </a:rPr>
              <a:t>children with disabilities and dual language learners</a:t>
            </a:r>
            <a:r>
              <a:rPr lang="en" sz="1500"/>
              <a:t>.</a:t>
            </a:r>
            <a:endParaRPr sz="1500"/>
          </a:p>
          <a:p>
            <a:pPr indent="-323850" lvl="0" marL="457200" rtl="0" algn="l">
              <a:lnSpc>
                <a:spcPct val="100000"/>
              </a:lnSpc>
              <a:spcBef>
                <a:spcPts val="1000"/>
              </a:spcBef>
              <a:spcAft>
                <a:spcPts val="0"/>
              </a:spcAft>
              <a:buSzPts val="1500"/>
              <a:buChar char="•"/>
            </a:pPr>
            <a:r>
              <a:rPr lang="en" sz="1500"/>
              <a:t>Connecting improvement </a:t>
            </a:r>
            <a:r>
              <a:rPr lang="en" sz="1500"/>
              <a:t>partners to</a:t>
            </a:r>
            <a:r>
              <a:rPr lang="en" sz="1500"/>
              <a:t> local Ready Regions to develop plans for identifying and responding to program needs in a timely and responsive manner</a:t>
            </a:r>
            <a:endParaRPr sz="1500"/>
          </a:p>
          <a:p>
            <a:pPr indent="-323850" lvl="0" marL="457200" rtl="0" algn="l">
              <a:lnSpc>
                <a:spcPct val="100000"/>
              </a:lnSpc>
              <a:spcBef>
                <a:spcPts val="1000"/>
              </a:spcBef>
              <a:spcAft>
                <a:spcPts val="0"/>
              </a:spcAft>
              <a:buSzPts val="1500"/>
              <a:buChar char="•"/>
            </a:pPr>
            <a:r>
              <a:rPr lang="en" sz="1500"/>
              <a:t>Working with Ready Regions to understand any additional observer and improvement needs </a:t>
            </a:r>
            <a:r>
              <a:rPr lang="en" sz="1500"/>
              <a:t>based on regional data and findings</a:t>
            </a:r>
            <a:r>
              <a:rPr lang="en" sz="1500"/>
              <a:t>, with a specific focus on reviewing the needs of family day homes and </a:t>
            </a:r>
            <a:r>
              <a:rPr lang="en" sz="1500"/>
              <a:t>programs serving </a:t>
            </a:r>
            <a:r>
              <a:rPr lang="en" sz="1500">
                <a:extLst>
                  <a:ext uri="http://customooxmlschemas.google.com/">
                    <go:slidesCustomData xmlns:go="http://customooxmlschemas.google.com/" textRoundtripDataId="26"/>
                  </a:ext>
                </a:extLst>
              </a:rPr>
              <a:t>children with disabilities and dual language learners</a:t>
            </a:r>
            <a:r>
              <a:rPr lang="en" sz="1500"/>
              <a:t>.  </a:t>
            </a:r>
            <a:endParaRPr sz="1500"/>
          </a:p>
          <a:p>
            <a:pPr indent="0" lvl="0" marL="0" rtl="0" algn="l">
              <a:spcBef>
                <a:spcPts val="1000"/>
              </a:spcBef>
              <a:spcAft>
                <a:spcPts val="0"/>
              </a:spcAft>
              <a:buNone/>
            </a:pPr>
            <a:r>
              <a:t/>
            </a:r>
            <a:endParaRPr sz="1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11bc63894c0_0_117"/>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lang="en"/>
              <a:t>Next Steps </a:t>
            </a:r>
            <a:endParaRPr/>
          </a:p>
        </p:txBody>
      </p:sp>
      <p:sp>
        <p:nvSpPr>
          <p:cNvPr id="317" name="Google Shape;317;g11bc63894c0_0_117"/>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11bc63894c0_0_122"/>
          <p:cNvSpPr txBox="1"/>
          <p:nvPr>
            <p:ph type="title"/>
          </p:nvPr>
        </p:nvSpPr>
        <p:spPr>
          <a:xfrm>
            <a:off x="628650" y="166368"/>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extLst>
                  <a:ext uri="http://customooxmlschemas.google.com/">
                    <go:slidesCustomData xmlns:go="http://customooxmlschemas.google.com/" textRoundtripDataId="27"/>
                  </a:ext>
                </a:extLst>
              </a:rPr>
              <a:t>VQB5 Activities Timeline</a:t>
            </a:r>
            <a:r>
              <a:rPr lang="en" sz="3000"/>
              <a:t> </a:t>
            </a:r>
            <a:endParaRPr sz="3000"/>
          </a:p>
        </p:txBody>
      </p:sp>
      <p:sp>
        <p:nvSpPr>
          <p:cNvPr id="323" name="Google Shape;323;g11bc63894c0_0_122"/>
          <p:cNvSpPr txBox="1"/>
          <p:nvPr>
            <p:ph idx="1" type="body"/>
          </p:nvPr>
        </p:nvSpPr>
        <p:spPr>
          <a:xfrm>
            <a:off x="533250" y="940044"/>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400"/>
              <a:buNone/>
            </a:pPr>
            <a:r>
              <a:rPr lang="en" sz="1600">
                <a:solidFill>
                  <a:srgbClr val="000000"/>
                </a:solidFill>
              </a:rPr>
              <a:t>Practice Year 2 will follow the </a:t>
            </a:r>
            <a:r>
              <a:rPr lang="en" sz="1600" u="sng">
                <a:solidFill>
                  <a:schemeClr val="hlink"/>
                </a:solidFill>
                <a:hlinkClick r:id="rId3"/>
              </a:rPr>
              <a:t>VQB5 annual measurement and improvement cycle</a:t>
            </a:r>
            <a:r>
              <a:rPr lang="en" sz="1600">
                <a:solidFill>
                  <a:srgbClr val="000000"/>
                </a:solidFill>
              </a:rPr>
              <a:t>, as summarized </a:t>
            </a:r>
            <a:r>
              <a:rPr lang="en" sz="1600">
                <a:solidFill>
                  <a:srgbClr val="000000"/>
                </a:solidFill>
                <a:extLst>
                  <a:ext uri="http://customooxmlschemas.google.com/">
                    <go:slidesCustomData xmlns:go="http://customooxmlschemas.google.com/" textRoundtripDataId="28"/>
                  </a:ext>
                </a:extLst>
              </a:rPr>
              <a:t>below</a:t>
            </a:r>
            <a:r>
              <a:rPr lang="en" sz="1600">
                <a:solidFill>
                  <a:srgbClr val="000000"/>
                </a:solidFill>
              </a:rPr>
              <a:t>:</a:t>
            </a:r>
            <a:endParaRPr sz="1600"/>
          </a:p>
        </p:txBody>
      </p:sp>
      <p:graphicFrame>
        <p:nvGraphicFramePr>
          <p:cNvPr id="324" name="Google Shape;324;g11bc63894c0_0_122"/>
          <p:cNvGraphicFramePr/>
          <p:nvPr/>
        </p:nvGraphicFramePr>
        <p:xfrm>
          <a:off x="783600" y="1627620"/>
          <a:ext cx="3000000" cy="3000000"/>
        </p:xfrm>
        <a:graphic>
          <a:graphicData uri="http://schemas.openxmlformats.org/drawingml/2006/table">
            <a:tbl>
              <a:tblPr>
                <a:noFill/>
                <a:tableStyleId>{0A710CAA-6149-4C46-8CAB-57AE2A94946B}</a:tableStyleId>
              </a:tblPr>
              <a:tblGrid>
                <a:gridCol w="1809750"/>
                <a:gridCol w="1809750"/>
                <a:gridCol w="1809750"/>
                <a:gridCol w="1809750"/>
              </a:tblGrid>
              <a:tr h="450025">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Trebuchet MS"/>
                          <a:ea typeface="Trebuchet MS"/>
                          <a:cs typeface="Trebuchet MS"/>
                          <a:sym typeface="Trebuchet MS"/>
                        </a:rPr>
                        <a:t>Summer 2022</a:t>
                      </a:r>
                      <a:endParaRPr b="1" sz="1500" u="none" cap="none" strike="noStrike">
                        <a:latin typeface="Trebuchet MS"/>
                        <a:ea typeface="Trebuchet MS"/>
                        <a:cs typeface="Trebuchet MS"/>
                        <a:sym typeface="Trebuchet M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Trebuchet MS"/>
                          <a:ea typeface="Trebuchet MS"/>
                          <a:cs typeface="Trebuchet MS"/>
                          <a:sym typeface="Trebuchet MS"/>
                        </a:rPr>
                        <a:t>Fall 2022</a:t>
                      </a:r>
                      <a:endParaRPr b="1" sz="1500" u="none" cap="none" strike="noStrike">
                        <a:latin typeface="Trebuchet MS"/>
                        <a:ea typeface="Trebuchet MS"/>
                        <a:cs typeface="Trebuchet MS"/>
                        <a:sym typeface="Trebuchet M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5D0D0"/>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Trebuchet MS"/>
                          <a:ea typeface="Trebuchet MS"/>
                          <a:cs typeface="Trebuchet MS"/>
                          <a:sym typeface="Trebuchet MS"/>
                        </a:rPr>
                        <a:t>Winter 2023</a:t>
                      </a:r>
                      <a:endParaRPr b="1" sz="1500" u="none" cap="none" strike="noStrike">
                        <a:latin typeface="Trebuchet MS"/>
                        <a:ea typeface="Trebuchet MS"/>
                        <a:cs typeface="Trebuchet MS"/>
                        <a:sym typeface="Trebuchet M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latin typeface="Trebuchet MS"/>
                          <a:ea typeface="Trebuchet MS"/>
                          <a:cs typeface="Trebuchet MS"/>
                          <a:sym typeface="Trebuchet MS"/>
                        </a:rPr>
                        <a:t>Spring 2023</a:t>
                      </a:r>
                      <a:endParaRPr b="1" sz="1500" u="none" cap="none" strike="noStrike">
                        <a:latin typeface="Trebuchet MS"/>
                        <a:ea typeface="Trebuchet MS"/>
                        <a:cs typeface="Trebuchet MS"/>
                        <a:sym typeface="Trebuchet M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5D0D0"/>
                    </a:solidFill>
                  </a:tcPr>
                </a:tc>
              </a:tr>
              <a:tr h="1887400">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Program </a:t>
                      </a:r>
                      <a:r>
                        <a:rPr lang="en" sz="1400" u="none" cap="none" strike="noStrike">
                          <a:latin typeface="Trebuchet MS"/>
                          <a:ea typeface="Trebuchet MS"/>
                          <a:cs typeface="Trebuchet MS"/>
                          <a:sym typeface="Trebuchet MS"/>
                          <a:extLst>
                            <a:ext uri="http://customooxmlschemas.google.com/">
                              <go:slidesCustomData xmlns:go="http://customooxmlschemas.google.com/" textRoundtripDataId="29"/>
                            </a:ext>
                          </a:extLst>
                        </a:rPr>
                        <a:t>registration </a:t>
                      </a:r>
                      <a:r>
                        <a:rPr lang="en" sz="1400" u="none" cap="none" strike="noStrike">
                          <a:latin typeface="Trebuchet MS"/>
                          <a:ea typeface="Trebuchet MS"/>
                          <a:cs typeface="Trebuchet MS"/>
                          <a:sym typeface="Trebuchet MS"/>
                        </a:rPr>
                        <a:t>and preparation for fall CLASS observations</a:t>
                      </a:r>
                      <a:endParaRPr sz="1400" u="none" cap="none" strike="noStrike">
                        <a:latin typeface="Trebuchet MS"/>
                        <a:ea typeface="Trebuchet MS"/>
                        <a:cs typeface="Trebuchet MS"/>
                        <a:sym typeface="Trebuchet MS"/>
                        <a:extLst>
                          <a:ext uri="http://customooxmlschemas.google.com/">
                            <go:slidesCustomData xmlns:go="http://customooxmlschemas.google.com/" textRoundtripDataId="30"/>
                          </a:ext>
                        </a:extLst>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xtLst>
                          <a:ext uri="http://customooxmlschemas.google.com/">
                            <go:slidesCustomData xmlns:go="http://customooxmlschemas.google.com/" textRoundtripDataId="31"/>
                          </a:ext>
                        </a:extLst>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Local </a:t>
                      </a:r>
                      <a:r>
                        <a:rPr b="1" lang="en" sz="1400" u="none" cap="none" strike="noStrike">
                          <a:latin typeface="Trebuchet MS"/>
                          <a:ea typeface="Trebuchet MS"/>
                          <a:cs typeface="Trebuchet MS"/>
                          <a:sym typeface="Trebuchet MS"/>
                          <a:extLst>
                            <a:ext uri="http://customooxmlschemas.google.com/">
                              <go:slidesCustomData xmlns:go="http://customooxmlschemas.google.com/" textRoundtripDataId="32"/>
                            </a:ext>
                          </a:extLst>
                        </a:rPr>
                        <a:t>CLASS </a:t>
                      </a:r>
                      <a:r>
                        <a:rPr lang="en" sz="1400" u="none" cap="none" strike="noStrike">
                          <a:latin typeface="Trebuchet MS"/>
                          <a:ea typeface="Trebuchet MS"/>
                          <a:cs typeface="Trebuchet MS"/>
                          <a:sym typeface="Trebuchet MS"/>
                          <a:extLst>
                            <a:ext uri="http://customooxmlschemas.google.com/">
                              <go:slidesCustomData xmlns:go="http://customooxmlschemas.google.com/" textRoundtripDataId="33"/>
                            </a:ext>
                          </a:extLst>
                        </a:rPr>
                        <a:t>observations and </a:t>
                      </a:r>
                      <a:r>
                        <a:rPr b="1" lang="en" sz="1400" u="none" cap="none" strike="noStrike">
                          <a:latin typeface="Trebuchet MS"/>
                          <a:ea typeface="Trebuchet MS"/>
                          <a:cs typeface="Trebuchet MS"/>
                          <a:sym typeface="Trebuchet MS"/>
                          <a:extLst>
                            <a:ext uri="http://customooxmlschemas.google.com/">
                              <go:slidesCustomData xmlns:go="http://customooxmlschemas.google.com/" textRoundtripDataId="34"/>
                            </a:ext>
                          </a:extLst>
                        </a:rPr>
                        <a:t>curriculum </a:t>
                      </a:r>
                      <a:r>
                        <a:rPr lang="en" sz="1400" u="none" cap="none" strike="noStrike">
                          <a:latin typeface="Trebuchet MS"/>
                          <a:ea typeface="Trebuchet MS"/>
                          <a:cs typeface="Trebuchet MS"/>
                          <a:sym typeface="Trebuchet MS"/>
                          <a:extLst>
                            <a:ext uri="http://customooxmlschemas.google.com/">
                              <go:slidesCustomData xmlns:go="http://customooxmlschemas.google.com/" textRoundtripDataId="35"/>
                            </a:ext>
                          </a:extLst>
                        </a:rPr>
                        <a:t>use information for every classroom entered in LinkB5.</a:t>
                      </a:r>
                      <a:endParaRPr sz="1400" u="none" cap="none" strike="noStrike">
                        <a:latin typeface="Trebuchet MS"/>
                        <a:ea typeface="Trebuchet MS"/>
                        <a:cs typeface="Trebuchet MS"/>
                        <a:sym typeface="Trebuchet MS"/>
                        <a:extLst>
                          <a:ext uri="http://customooxmlschemas.google.com/">
                            <go:slidesCustomData xmlns:go="http://customooxmlschemas.google.com/" textRoundtripDataId="36"/>
                          </a:ext>
                        </a:extLst>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Trebuchet MS"/>
                        <a:ea typeface="Trebuchet MS"/>
                        <a:cs typeface="Trebuchet MS"/>
                        <a:sym typeface="Trebuchet MS"/>
                        <a:extLst>
                          <a:ext uri="http://customooxmlschemas.google.com/">
                            <go:slidesCustomData xmlns:go="http://customooxmlschemas.google.com/" textRoundtripDataId="37"/>
                          </a:ext>
                        </a:extLst>
                      </a:endParaRPr>
                    </a:p>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extLst>
                            <a:ext uri="http://customooxmlschemas.google.com/">
                              <go:slidesCustomData xmlns:go="http://customooxmlschemas.google.com/" textRoundtripDataId="38"/>
                            </a:ext>
                          </a:extLst>
                        </a:rPr>
                        <a:t> </a:t>
                      </a:r>
                      <a:endParaRPr sz="1400" u="none" cap="none" strike="noStrike">
                        <a:latin typeface="Trebuchet MS"/>
                        <a:ea typeface="Trebuchet MS"/>
                        <a:cs typeface="Trebuchet MS"/>
                        <a:sym typeface="Trebuchet M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5D0D0"/>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extLst>
                            <a:ext uri="http://customooxmlschemas.google.com/">
                              <go:slidesCustomData xmlns:go="http://customooxmlschemas.google.com/" textRoundtripDataId="39"/>
                            </a:ext>
                          </a:extLst>
                        </a:rPr>
                        <a:t>Programs use information from fall to engage in professional development based on program and classroom needs. </a:t>
                      </a:r>
                      <a:endParaRPr sz="1400" u="none" cap="none" strike="noStrike">
                        <a:latin typeface="Trebuchet MS"/>
                        <a:ea typeface="Trebuchet MS"/>
                        <a:cs typeface="Trebuchet MS"/>
                        <a:sym typeface="Trebuchet M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400"/>
                        <a:buFont typeface="Arial"/>
                        <a:buNone/>
                      </a:pPr>
                      <a:r>
                        <a:rPr lang="en" sz="1400" u="none" cap="none" strike="noStrike">
                          <a:latin typeface="Trebuchet MS"/>
                          <a:ea typeface="Trebuchet MS"/>
                          <a:cs typeface="Trebuchet MS"/>
                          <a:sym typeface="Trebuchet MS"/>
                        </a:rPr>
                        <a:t>Local </a:t>
                      </a:r>
                      <a:r>
                        <a:rPr b="1" lang="en" sz="1400" u="none" cap="none" strike="noStrike">
                          <a:latin typeface="Trebuchet MS"/>
                          <a:ea typeface="Trebuchet MS"/>
                          <a:cs typeface="Trebuchet MS"/>
                          <a:sym typeface="Trebuchet MS"/>
                          <a:extLst>
                            <a:ext uri="http://customooxmlschemas.google.com/">
                              <go:slidesCustomData xmlns:go="http://customooxmlschemas.google.com/" textRoundtripDataId="40"/>
                            </a:ext>
                          </a:extLst>
                        </a:rPr>
                        <a:t>CLASS </a:t>
                      </a:r>
                      <a:r>
                        <a:rPr lang="en" sz="1400" u="none" cap="none" strike="noStrike">
                          <a:latin typeface="Trebuchet MS"/>
                          <a:ea typeface="Trebuchet MS"/>
                          <a:cs typeface="Trebuchet MS"/>
                          <a:sym typeface="Trebuchet MS"/>
                          <a:extLst>
                            <a:ext uri="http://customooxmlschemas.google.com/">
                              <go:slidesCustomData xmlns:go="http://customooxmlschemas.google.com/" textRoundtripDataId="41"/>
                            </a:ext>
                          </a:extLst>
                        </a:rPr>
                        <a:t>observations and </a:t>
                      </a:r>
                      <a:r>
                        <a:rPr b="1" lang="en" sz="1400" u="none" cap="none" strike="noStrike">
                          <a:latin typeface="Trebuchet MS"/>
                          <a:ea typeface="Trebuchet MS"/>
                          <a:cs typeface="Trebuchet MS"/>
                          <a:sym typeface="Trebuchet MS"/>
                          <a:extLst>
                            <a:ext uri="http://customooxmlschemas.google.com/">
                              <go:slidesCustomData xmlns:go="http://customooxmlschemas.google.com/" textRoundtripDataId="42"/>
                            </a:ext>
                          </a:extLst>
                        </a:rPr>
                        <a:t>curriculum </a:t>
                      </a:r>
                      <a:r>
                        <a:rPr lang="en" sz="1400" u="none" cap="none" strike="noStrike">
                          <a:latin typeface="Trebuchet MS"/>
                          <a:ea typeface="Trebuchet MS"/>
                          <a:cs typeface="Trebuchet MS"/>
                          <a:sym typeface="Trebuchet MS"/>
                          <a:extLst>
                            <a:ext uri="http://customooxmlschemas.google.com/">
                              <go:slidesCustomData xmlns:go="http://customooxmlschemas.google.com/" textRoundtripDataId="43"/>
                            </a:ext>
                          </a:extLst>
                        </a:rPr>
                        <a:t>use information updated (if needed) for every classroom entered in LinkB5.</a:t>
                      </a:r>
                      <a:endParaRPr sz="1400" u="none" cap="none" strike="noStrike">
                        <a:latin typeface="Trebuchet MS"/>
                        <a:ea typeface="Trebuchet MS"/>
                        <a:cs typeface="Trebuchet MS"/>
                        <a:sym typeface="Trebuchet MS"/>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F5D0D0"/>
                    </a:solidFill>
                  </a:tcPr>
                </a:tc>
              </a:tr>
            </a:tbl>
          </a:graphicData>
        </a:graphic>
      </p:graphicFrame>
      <p:sp>
        <p:nvSpPr>
          <p:cNvPr id="325" name="Google Shape;325;g11bc63894c0_0_122"/>
          <p:cNvSpPr txBox="1"/>
          <p:nvPr/>
        </p:nvSpPr>
        <p:spPr>
          <a:xfrm>
            <a:off x="863400" y="4330025"/>
            <a:ext cx="74172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44"/>
                  </a:ext>
                </a:extLst>
              </a:rPr>
              <a:t>External CLASS observations are also used in some classrooms as a secondary method to gather information and provide additional feedback. </a:t>
            </a:r>
            <a:r>
              <a:rPr b="0" i="0" lang="en" sz="1500" u="none" cap="none" strike="noStrike">
                <a:solidFill>
                  <a:srgbClr val="000000"/>
                </a:solidFill>
                <a:latin typeface="Trebuchet MS"/>
                <a:ea typeface="Trebuchet MS"/>
                <a:cs typeface="Trebuchet MS"/>
                <a:sym typeface="Trebuchet MS"/>
                <a:extLst>
                  <a:ext uri="http://customooxmlschemas.google.com/">
                    <go:slidesCustomData xmlns:go="http://customooxmlschemas.google.com/" textRoundtripDataId="45"/>
                  </a:ext>
                </a:extLst>
              </a:rPr>
              <a:t> </a:t>
            </a:r>
            <a:endParaRPr b="0" i="0" sz="1500" u="none" cap="none" strike="noStrike">
              <a:solidFill>
                <a:srgbClr val="000000"/>
              </a:solidFill>
              <a:latin typeface="Trebuchet MS"/>
              <a:ea typeface="Trebuchet MS"/>
              <a:cs typeface="Trebuchet MS"/>
              <a:sym typeface="Trebuchet MS"/>
            </a:endParaRPr>
          </a:p>
        </p:txBody>
      </p:sp>
      <p:sp>
        <p:nvSpPr>
          <p:cNvPr id="326" name="Google Shape;326;g11bc63894c0_0_122"/>
          <p:cNvSpPr/>
          <p:nvPr/>
        </p:nvSpPr>
        <p:spPr>
          <a:xfrm>
            <a:off x="2643275" y="3727975"/>
            <a:ext cx="5466600" cy="679200"/>
          </a:xfrm>
          <a:prstGeom prst="lef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Trebuchet MS"/>
                <a:ea typeface="Trebuchet MS"/>
                <a:cs typeface="Trebuchet MS"/>
                <a:sym typeface="Trebuchet MS"/>
              </a:rPr>
              <a:t>Measurement, Feedback and Support for Every Classroom</a:t>
            </a:r>
            <a:endParaRPr b="1" i="0" sz="1200" u="none" cap="none" strike="noStrike">
              <a:solidFill>
                <a:schemeClr val="lt1"/>
              </a:solidFill>
              <a:latin typeface="Trebuchet MS"/>
              <a:ea typeface="Trebuchet MS"/>
              <a:cs typeface="Trebuchet MS"/>
              <a:sym typeface="Trebuchet MS"/>
            </a:endParaRPr>
          </a:p>
        </p:txBody>
      </p:sp>
      <p:sp>
        <p:nvSpPr>
          <p:cNvPr id="327" name="Google Shape;327;g11bc63894c0_0_122"/>
          <p:cNvSpPr/>
          <p:nvPr/>
        </p:nvSpPr>
        <p:spPr>
          <a:xfrm>
            <a:off x="628650" y="3727975"/>
            <a:ext cx="1964700" cy="679200"/>
          </a:xfrm>
          <a:prstGeom prst="leftRightArrow">
            <a:avLst>
              <a:gd fmla="val 50000" name="adj1"/>
              <a:gd fmla="val 50000" name="adj2"/>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chemeClr val="lt1"/>
                </a:solidFill>
                <a:latin typeface="Trebuchet MS"/>
                <a:ea typeface="Trebuchet MS"/>
                <a:cs typeface="Trebuchet MS"/>
                <a:sym typeface="Trebuchet MS"/>
              </a:rPr>
              <a:t>Reflect and Prepare</a:t>
            </a:r>
            <a:endParaRPr b="1" i="0" sz="1200" u="none" cap="none" strike="noStrike">
              <a:solidFill>
                <a:schemeClr val="l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g11bc63894c0_0_131"/>
          <p:cNvSpPr txBox="1"/>
          <p:nvPr>
            <p:ph type="title"/>
          </p:nvPr>
        </p:nvSpPr>
        <p:spPr>
          <a:xfrm>
            <a:off x="330927" y="125797"/>
            <a:ext cx="88131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200"/>
              <a:t>  Upcoming VQB5 Engagement</a:t>
            </a:r>
            <a:endParaRPr sz="3200"/>
          </a:p>
        </p:txBody>
      </p:sp>
      <p:sp>
        <p:nvSpPr>
          <p:cNvPr id="333" name="Google Shape;333;g11bc63894c0_0_131"/>
          <p:cNvSpPr txBox="1"/>
          <p:nvPr>
            <p:ph idx="1" type="body"/>
          </p:nvPr>
        </p:nvSpPr>
        <p:spPr>
          <a:xfrm>
            <a:off x="628641" y="1011748"/>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400"/>
              <a:buNone/>
            </a:pPr>
            <a:r>
              <a:rPr b="1" lang="en" sz="1800">
                <a:solidFill>
                  <a:srgbClr val="222222"/>
                </a:solidFill>
                <a:latin typeface="Calibri"/>
                <a:ea typeface="Calibri"/>
                <a:cs typeface="Calibri"/>
                <a:sym typeface="Calibri"/>
              </a:rPr>
              <a:t>V</a:t>
            </a:r>
            <a:r>
              <a:rPr b="1" lang="en" sz="1600">
                <a:solidFill>
                  <a:srgbClr val="222222"/>
                </a:solidFill>
              </a:rPr>
              <a:t>QB5 Webinars and Communication</a:t>
            </a:r>
            <a:endParaRPr b="1" sz="1600">
              <a:solidFill>
                <a:srgbClr val="222222"/>
              </a:solidFill>
            </a:endParaRPr>
          </a:p>
          <a:p>
            <a:pPr indent="-330200" lvl="0" marL="457200" rtl="0" algn="l">
              <a:lnSpc>
                <a:spcPct val="100000"/>
              </a:lnSpc>
              <a:spcBef>
                <a:spcPts val="1000"/>
              </a:spcBef>
              <a:spcAft>
                <a:spcPts val="0"/>
              </a:spcAft>
              <a:buSzPts val="1600"/>
              <a:buFont typeface="Calibri"/>
              <a:buChar char="•"/>
            </a:pPr>
            <a:r>
              <a:rPr b="1" lang="en" sz="1600">
                <a:solidFill>
                  <a:srgbClr val="222222"/>
                </a:solidFill>
              </a:rPr>
              <a:t>May - </a:t>
            </a:r>
            <a:r>
              <a:rPr lang="en" sz="1600">
                <a:solidFill>
                  <a:srgbClr val="222222"/>
                </a:solidFill>
              </a:rPr>
              <a:t>Letter about VQB5 participation sent to publicly funded programs</a:t>
            </a:r>
            <a:endParaRPr sz="1600">
              <a:solidFill>
                <a:srgbClr val="222222"/>
              </a:solidFill>
            </a:endParaRPr>
          </a:p>
          <a:p>
            <a:pPr indent="-330200" lvl="0" marL="457200" rtl="0" algn="l">
              <a:lnSpc>
                <a:spcPct val="100000"/>
              </a:lnSpc>
              <a:spcBef>
                <a:spcPts val="1000"/>
              </a:spcBef>
              <a:spcAft>
                <a:spcPts val="0"/>
              </a:spcAft>
              <a:buSzPts val="1600"/>
              <a:buFont typeface="Calibri"/>
              <a:buChar char="•"/>
            </a:pPr>
            <a:r>
              <a:rPr b="1" lang="en" sz="1600">
                <a:solidFill>
                  <a:srgbClr val="222222"/>
                </a:solidFill>
              </a:rPr>
              <a:t>May 25 at 12pm</a:t>
            </a:r>
            <a:r>
              <a:rPr lang="en" sz="1600">
                <a:solidFill>
                  <a:srgbClr val="222222"/>
                </a:solidFill>
              </a:rPr>
              <a:t> - Webinar: Using CLASS to Strengthen Interactions in Virginia’s Early Learning Programs (Program Leader Panel Discussion)  - </a:t>
            </a:r>
            <a:r>
              <a:rPr lang="en" sz="1600" u="sng">
                <a:solidFill>
                  <a:schemeClr val="hlink"/>
                </a:solidFill>
                <a:hlinkClick r:id="rId3"/>
              </a:rPr>
              <a:t>Info and Registration </a:t>
            </a:r>
            <a:endParaRPr sz="1600">
              <a:solidFill>
                <a:srgbClr val="232333"/>
              </a:solidFill>
            </a:endParaRPr>
          </a:p>
          <a:p>
            <a:pPr indent="-330200" lvl="0" marL="457200" rtl="0" algn="l">
              <a:lnSpc>
                <a:spcPct val="100000"/>
              </a:lnSpc>
              <a:spcBef>
                <a:spcPts val="1000"/>
              </a:spcBef>
              <a:spcAft>
                <a:spcPts val="0"/>
              </a:spcAft>
              <a:buSzPts val="1600"/>
              <a:buFont typeface="Calibri"/>
              <a:buChar char="•"/>
            </a:pPr>
            <a:r>
              <a:rPr b="1" lang="en" sz="1600">
                <a:solidFill>
                  <a:srgbClr val="232333"/>
                </a:solidFill>
              </a:rPr>
              <a:t>June 16 - BOE final review of VQB5 Practice Year 2 Guidelines</a:t>
            </a:r>
            <a:endParaRPr b="1" sz="1600">
              <a:solidFill>
                <a:srgbClr val="232333"/>
              </a:solidFill>
            </a:endParaRPr>
          </a:p>
          <a:p>
            <a:pPr indent="-266700" lvl="1" marL="685800" rtl="0" algn="l">
              <a:lnSpc>
                <a:spcPct val="100000"/>
              </a:lnSpc>
              <a:spcBef>
                <a:spcPts val="0"/>
              </a:spcBef>
              <a:spcAft>
                <a:spcPts val="0"/>
              </a:spcAft>
              <a:buSzPts val="1600"/>
              <a:buFont typeface="Calibri"/>
              <a:buChar char="•"/>
            </a:pPr>
            <a:r>
              <a:rPr b="1" lang="en" sz="1600">
                <a:solidFill>
                  <a:srgbClr val="232333"/>
                </a:solidFill>
              </a:rPr>
              <a:t>Mid-June - </a:t>
            </a:r>
            <a:r>
              <a:rPr lang="en" sz="1600">
                <a:solidFill>
                  <a:srgbClr val="232333"/>
                </a:solidFill>
              </a:rPr>
              <a:t>A Superintendent Memo encouraging participation in VQB5 will be sent to all Superintendents </a:t>
            </a:r>
            <a:endParaRPr sz="1600">
              <a:solidFill>
                <a:srgbClr val="232333"/>
              </a:solidFill>
            </a:endParaRPr>
          </a:p>
          <a:p>
            <a:pPr indent="-330200" lvl="0" marL="457200" rtl="0" algn="l">
              <a:lnSpc>
                <a:spcPct val="100000"/>
              </a:lnSpc>
              <a:spcBef>
                <a:spcPts val="1000"/>
              </a:spcBef>
              <a:spcAft>
                <a:spcPts val="0"/>
              </a:spcAft>
              <a:buSzPts val="1600"/>
              <a:buFont typeface="Calibri"/>
              <a:buChar char="•"/>
            </a:pPr>
            <a:r>
              <a:rPr b="1" lang="en" sz="1600">
                <a:solidFill>
                  <a:srgbClr val="232333"/>
                </a:solidFill>
              </a:rPr>
              <a:t>June 22 at 12pm</a:t>
            </a:r>
            <a:r>
              <a:rPr lang="en" sz="1600">
                <a:solidFill>
                  <a:srgbClr val="232333"/>
                </a:solidFill>
              </a:rPr>
              <a:t> - Webinar: VQB5 Information Session for VPI Coordinators - </a:t>
            </a:r>
            <a:r>
              <a:rPr lang="en" sz="1600" u="sng">
                <a:solidFill>
                  <a:schemeClr val="hlink"/>
                </a:solidFill>
                <a:hlinkClick r:id="rId4"/>
              </a:rPr>
              <a:t>Info and Registration</a:t>
            </a:r>
            <a:endParaRPr sz="1600">
              <a:solidFill>
                <a:srgbClr val="232333"/>
              </a:solidFill>
            </a:endParaRPr>
          </a:p>
          <a:p>
            <a:pPr indent="-330200" lvl="0" marL="457200" rtl="0" algn="l">
              <a:lnSpc>
                <a:spcPct val="100000"/>
              </a:lnSpc>
              <a:spcBef>
                <a:spcPts val="1000"/>
              </a:spcBef>
              <a:spcAft>
                <a:spcPts val="0"/>
              </a:spcAft>
              <a:buClr>
                <a:srgbClr val="232333"/>
              </a:buClr>
              <a:buSzPts val="1600"/>
              <a:buChar char="•"/>
            </a:pPr>
            <a:r>
              <a:rPr b="1" lang="en" sz="1600">
                <a:solidFill>
                  <a:srgbClr val="232333"/>
                </a:solidFill>
              </a:rPr>
              <a:t>August 1-Sept. 16 </a:t>
            </a:r>
            <a:r>
              <a:rPr lang="en" sz="1600">
                <a:solidFill>
                  <a:srgbClr val="232333"/>
                </a:solidFill>
              </a:rPr>
              <a:t>- VQB5 Practice Year 2 Registration through </a:t>
            </a:r>
            <a:r>
              <a:rPr lang="en" sz="1600" u="sng">
                <a:solidFill>
                  <a:schemeClr val="hlink"/>
                </a:solidFill>
                <a:hlinkClick r:id="rId5"/>
              </a:rPr>
              <a:t>Ready Regions</a:t>
            </a:r>
            <a:endParaRPr sz="1600">
              <a:solidFill>
                <a:srgbClr val="232333"/>
              </a:solidFill>
            </a:endParaRPr>
          </a:p>
          <a:p>
            <a:pPr indent="-266700" lvl="1" marL="685800" rtl="0" algn="l">
              <a:lnSpc>
                <a:spcPct val="100000"/>
              </a:lnSpc>
              <a:spcBef>
                <a:spcPts val="0"/>
              </a:spcBef>
              <a:spcAft>
                <a:spcPts val="0"/>
              </a:spcAft>
              <a:buClr>
                <a:srgbClr val="232333"/>
              </a:buClr>
              <a:buSzPts val="1600"/>
              <a:buChar char="•"/>
            </a:pPr>
            <a:r>
              <a:rPr lang="en" sz="1600">
                <a:solidFill>
                  <a:srgbClr val="232333"/>
                </a:solidFill>
              </a:rPr>
              <a:t>Second letter to publicly-funded programs </a:t>
            </a:r>
            <a:endParaRPr sz="1600">
              <a:solidFill>
                <a:srgbClr val="232333"/>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11bc63894c0_0_136"/>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lang="en"/>
              <a:t>Questions and Discussion</a:t>
            </a:r>
            <a:endParaRPr/>
          </a:p>
        </p:txBody>
      </p:sp>
      <p:sp>
        <p:nvSpPr>
          <p:cNvPr id="339" name="Google Shape;339;g11bc63894c0_0_136"/>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g1007d2e1088_0_398"/>
          <p:cNvSpPr txBox="1"/>
          <p:nvPr>
            <p:ph type="title"/>
          </p:nvPr>
        </p:nvSpPr>
        <p:spPr>
          <a:xfrm>
            <a:off x="623888" y="14347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1000"/>
              </a:spcAft>
              <a:buSzPts val="3800"/>
              <a:buNone/>
            </a:pPr>
            <a:r>
              <a:rPr b="1" lang="en" sz="3500"/>
              <a:t>Update on VDOE Efforts to Adjust Provider Payment Rates and Parent Obligations</a:t>
            </a:r>
            <a:endParaRPr sz="28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Agenda</a:t>
            </a:r>
            <a:endParaRPr sz="3000"/>
          </a:p>
        </p:txBody>
      </p:sp>
      <p:sp>
        <p:nvSpPr>
          <p:cNvPr id="157" name="Google Shape;157;p3"/>
          <p:cNvSpPr txBox="1"/>
          <p:nvPr>
            <p:ph idx="1" type="body"/>
          </p:nvPr>
        </p:nvSpPr>
        <p:spPr>
          <a:xfrm>
            <a:off x="706600" y="1064419"/>
            <a:ext cx="7886700" cy="3263400"/>
          </a:xfrm>
          <a:prstGeom prst="rect">
            <a:avLst/>
          </a:prstGeom>
          <a:noFill/>
          <a:ln>
            <a:noFill/>
          </a:ln>
        </p:spPr>
        <p:txBody>
          <a:bodyPr anchorCtr="0" anchor="t" bIns="34275" lIns="68575" spcFirstLastPara="1" rIns="68575" wrap="square" tIns="34275">
            <a:noAutofit/>
          </a:bodyPr>
          <a:lstStyle/>
          <a:p>
            <a:pPr indent="-406400" lvl="0" marL="539750" rtl="0" algn="l">
              <a:lnSpc>
                <a:spcPct val="100000"/>
              </a:lnSpc>
              <a:spcBef>
                <a:spcPts val="0"/>
              </a:spcBef>
              <a:spcAft>
                <a:spcPts val="0"/>
              </a:spcAft>
              <a:buSzPts val="1500"/>
              <a:buFont typeface="Trebuchet MS"/>
              <a:buAutoNum type="romanUcPeriod"/>
            </a:pPr>
            <a:r>
              <a:rPr lang="en" sz="1500"/>
              <a:t>Full Advisory Committee convenes</a:t>
            </a:r>
            <a:endParaRPr sz="1500"/>
          </a:p>
          <a:p>
            <a:pPr indent="-317500" lvl="1" marL="914400" rtl="0" algn="l">
              <a:lnSpc>
                <a:spcPct val="100000"/>
              </a:lnSpc>
              <a:spcBef>
                <a:spcPts val="50"/>
              </a:spcBef>
              <a:spcAft>
                <a:spcPts val="0"/>
              </a:spcAft>
              <a:buSzPts val="1400"/>
              <a:buChar char="•"/>
            </a:pPr>
            <a:r>
              <a:rPr lang="en" sz="1300"/>
              <a:t>Approval of agenda</a:t>
            </a:r>
            <a:endParaRPr sz="1300"/>
          </a:p>
          <a:p>
            <a:pPr indent="-317500" lvl="1" marL="914400" rtl="0" algn="l">
              <a:lnSpc>
                <a:spcPct val="100000"/>
              </a:lnSpc>
              <a:spcBef>
                <a:spcPts val="50"/>
              </a:spcBef>
              <a:spcAft>
                <a:spcPts val="0"/>
              </a:spcAft>
              <a:buSzPts val="1400"/>
              <a:buChar char="•"/>
            </a:pPr>
            <a:r>
              <a:rPr lang="en" sz="1300"/>
              <a:t>Approval of March minutes</a:t>
            </a:r>
            <a:endParaRPr sz="1300"/>
          </a:p>
          <a:p>
            <a:pPr indent="-406400" lvl="0" marL="539750" rtl="0" algn="l">
              <a:lnSpc>
                <a:spcPct val="100000"/>
              </a:lnSpc>
              <a:spcBef>
                <a:spcPts val="50"/>
              </a:spcBef>
              <a:spcAft>
                <a:spcPts val="0"/>
              </a:spcAft>
              <a:buSzPts val="1500"/>
              <a:buFont typeface="Trebuchet MS"/>
              <a:buAutoNum type="romanUcPeriod"/>
            </a:pPr>
            <a:r>
              <a:rPr lang="en" sz="1500"/>
              <a:t>Presentation: Update on VQB5 Practice Year 2 Guidelines and Implementation Planning</a:t>
            </a:r>
            <a:endParaRPr sz="1500"/>
          </a:p>
          <a:p>
            <a:pPr indent="-406400" lvl="0" marL="539750" rtl="0" algn="l">
              <a:lnSpc>
                <a:spcPct val="100000"/>
              </a:lnSpc>
              <a:spcBef>
                <a:spcPts val="100"/>
              </a:spcBef>
              <a:spcAft>
                <a:spcPts val="0"/>
              </a:spcAft>
              <a:buSzPts val="1500"/>
              <a:buFont typeface="Trebuchet MS"/>
              <a:buAutoNum type="romanUcPeriod"/>
            </a:pPr>
            <a:r>
              <a:rPr lang="en" sz="1500"/>
              <a:t>Presentation: Update on VDOE Efforts to Adjust Provider Payment Rates and Parent Obligations</a:t>
            </a:r>
            <a:endParaRPr i="1" sz="1500"/>
          </a:p>
          <a:p>
            <a:pPr indent="-406400" lvl="0" marL="539750" rtl="0" algn="l">
              <a:lnSpc>
                <a:spcPct val="100000"/>
              </a:lnSpc>
              <a:spcBef>
                <a:spcPts val="100"/>
              </a:spcBef>
              <a:spcAft>
                <a:spcPts val="0"/>
              </a:spcAft>
              <a:buSzPts val="1500"/>
              <a:buAutoNum type="romanUcPeriod"/>
            </a:pPr>
            <a:r>
              <a:rPr lang="en" sz="1500"/>
              <a:t>Presentation: Update on Proposed Revisions to 8VAC20-820: </a:t>
            </a:r>
            <a:r>
              <a:rPr i="1" lang="en" sz="1500"/>
              <a:t>General Procedures and Information for Licensure</a:t>
            </a:r>
            <a:endParaRPr i="1" sz="1500"/>
          </a:p>
          <a:p>
            <a:pPr indent="-406400" lvl="0" marL="539750" rtl="0" algn="l">
              <a:lnSpc>
                <a:spcPct val="100000"/>
              </a:lnSpc>
              <a:spcBef>
                <a:spcPts val="100"/>
              </a:spcBef>
              <a:spcAft>
                <a:spcPts val="0"/>
              </a:spcAft>
              <a:buSzPts val="1500"/>
              <a:buAutoNum type="romanUcPeriod"/>
            </a:pPr>
            <a:r>
              <a:rPr lang="en" sz="1500"/>
              <a:t>Presentation: Update on Proposed Revisions to 8VAC20-770: </a:t>
            </a:r>
            <a:r>
              <a:rPr i="1" lang="en" sz="1500"/>
              <a:t>Background Checks for Child Day Programs and Family Day Systems</a:t>
            </a:r>
            <a:endParaRPr i="1" sz="1500"/>
          </a:p>
          <a:p>
            <a:pPr indent="-406400" lvl="0" marL="539750" rtl="0" algn="l">
              <a:lnSpc>
                <a:spcPct val="100000"/>
              </a:lnSpc>
              <a:spcBef>
                <a:spcPts val="100"/>
              </a:spcBef>
              <a:spcAft>
                <a:spcPts val="100"/>
              </a:spcAft>
              <a:buSzPts val="1500"/>
              <a:buFont typeface="Trebuchet MS"/>
              <a:buAutoNum type="romanUcPeriod"/>
            </a:pPr>
            <a:r>
              <a:rPr lang="en" sz="1500"/>
              <a:t>Questions and discussion</a:t>
            </a:r>
            <a:endParaRPr sz="16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128d74f1137_0_0"/>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Overview</a:t>
            </a:r>
            <a:endParaRPr sz="3000"/>
          </a:p>
        </p:txBody>
      </p:sp>
      <p:sp>
        <p:nvSpPr>
          <p:cNvPr id="350" name="Google Shape;350;g128d74f1137_0_0"/>
          <p:cNvSpPr txBox="1"/>
          <p:nvPr>
            <p:ph idx="1" type="body"/>
          </p:nvPr>
        </p:nvSpPr>
        <p:spPr>
          <a:xfrm>
            <a:off x="683750" y="1171475"/>
            <a:ext cx="8262300" cy="32133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The child care system represents a “market failure:”</a:t>
            </a:r>
            <a:endParaRPr b="1" sz="1800"/>
          </a:p>
          <a:p>
            <a:pPr indent="-342900" lvl="0" marL="457200" rtl="0" algn="l">
              <a:lnSpc>
                <a:spcPct val="100000"/>
              </a:lnSpc>
              <a:spcBef>
                <a:spcPts val="800"/>
              </a:spcBef>
              <a:spcAft>
                <a:spcPts val="0"/>
              </a:spcAft>
              <a:buSzPts val="1800"/>
              <a:buChar char="•"/>
            </a:pPr>
            <a:r>
              <a:rPr lang="en" sz="1800"/>
              <a:t>The market often fails to match supply and demand. </a:t>
            </a:r>
            <a:endParaRPr sz="1800"/>
          </a:p>
          <a:p>
            <a:pPr indent="-342900" lvl="0" marL="457200" rtl="0" algn="l">
              <a:lnSpc>
                <a:spcPct val="100000"/>
              </a:lnSpc>
              <a:spcBef>
                <a:spcPts val="800"/>
              </a:spcBef>
              <a:spcAft>
                <a:spcPts val="0"/>
              </a:spcAft>
              <a:buSzPts val="1800"/>
              <a:buChar char="•"/>
            </a:pPr>
            <a:r>
              <a:rPr lang="en" sz="1800"/>
              <a:t>Tuition rates don’t reflect the true costs to operate a high-quality child care program, yet families can’t afford to pay higher costs. </a:t>
            </a:r>
            <a:endParaRPr sz="1800"/>
          </a:p>
          <a:p>
            <a:pPr indent="-342900" lvl="0" marL="457200" rtl="0" algn="l">
              <a:lnSpc>
                <a:spcPct val="100000"/>
              </a:lnSpc>
              <a:spcBef>
                <a:spcPts val="800"/>
              </a:spcBef>
              <a:spcAft>
                <a:spcPts val="0"/>
              </a:spcAft>
              <a:buSzPts val="1800"/>
              <a:buChar char="•"/>
            </a:pPr>
            <a:r>
              <a:rPr lang="en" sz="1800">
                <a:solidFill>
                  <a:srgbClr val="000000"/>
                </a:solidFill>
              </a:rPr>
              <a:t>The benefits of quality child care may accrue not only to children and families, but to society as a whole. To the extent that parents make decisions without considering these externalities, they may underinvest in high-quality care.</a:t>
            </a:r>
            <a:r>
              <a:rPr lang="en" sz="1800"/>
              <a:t>  </a:t>
            </a:r>
            <a:endParaRPr sz="1800"/>
          </a:p>
          <a:p>
            <a:pPr indent="0" lvl="0" marL="0" rtl="0" algn="l">
              <a:lnSpc>
                <a:spcPct val="100000"/>
              </a:lnSpc>
              <a:spcBef>
                <a:spcPts val="800"/>
              </a:spcBef>
              <a:spcAft>
                <a:spcPts val="0"/>
              </a:spcAft>
              <a:buSzPts val="1400"/>
              <a:buNone/>
            </a:pPr>
            <a:r>
              <a:rPr lang="en" sz="1800"/>
              <a:t>This presentation summarizes the current market state and plans to make the Child Care Subsidy Program more accessible to families and providers.</a:t>
            </a:r>
            <a:endParaRPr sz="1800"/>
          </a:p>
          <a:p>
            <a:pPr indent="0" lvl="0" marL="0" rtl="0" algn="l">
              <a:lnSpc>
                <a:spcPct val="100000"/>
              </a:lnSpc>
              <a:spcBef>
                <a:spcPts val="1000"/>
              </a:spcBef>
              <a:spcAft>
                <a:spcPts val="1000"/>
              </a:spcAft>
              <a:buSzPts val="1400"/>
              <a:buNone/>
            </a:pPr>
            <a:r>
              <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128d74f1137_0_5"/>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Child Care Market = Market Failure</a:t>
            </a:r>
            <a:endParaRPr sz="3000"/>
          </a:p>
        </p:txBody>
      </p:sp>
      <p:sp>
        <p:nvSpPr>
          <p:cNvPr id="356" name="Google Shape;356;g128d74f1137_0_5"/>
          <p:cNvSpPr txBox="1"/>
          <p:nvPr>
            <p:ph idx="1" type="body"/>
          </p:nvPr>
        </p:nvSpPr>
        <p:spPr>
          <a:xfrm>
            <a:off x="628650" y="1276050"/>
            <a:ext cx="7886700" cy="35091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The current child care system primarily relies on private funds but the market does not work effectively. </a:t>
            </a:r>
            <a:endParaRPr b="1" sz="1800"/>
          </a:p>
          <a:p>
            <a:pPr indent="-342900" lvl="0" marL="457200" rtl="0" algn="l">
              <a:lnSpc>
                <a:spcPct val="100000"/>
              </a:lnSpc>
              <a:spcBef>
                <a:spcPts val="800"/>
              </a:spcBef>
              <a:spcAft>
                <a:spcPts val="0"/>
              </a:spcAft>
              <a:buSzPts val="1800"/>
              <a:buChar char="•"/>
            </a:pPr>
            <a:r>
              <a:rPr lang="en" sz="1800"/>
              <a:t>The child care market is fragmented, composed largely of small, single-establishment firms--both profit and non-profit--that rely on private financing.</a:t>
            </a:r>
            <a:endParaRPr sz="1800"/>
          </a:p>
          <a:p>
            <a:pPr indent="-342900" lvl="0" marL="457200" rtl="0" algn="l">
              <a:lnSpc>
                <a:spcPct val="100000"/>
              </a:lnSpc>
              <a:spcBef>
                <a:spcPts val="1000"/>
              </a:spcBef>
              <a:spcAft>
                <a:spcPts val="0"/>
              </a:spcAft>
              <a:buSzPts val="1800"/>
              <a:buChar char="•"/>
            </a:pPr>
            <a:r>
              <a:rPr lang="en" sz="1800"/>
              <a:t>Parents are expected to pay for care at a time when they can least afford it. Assistance with costs is limited.</a:t>
            </a:r>
            <a:endParaRPr sz="1800"/>
          </a:p>
          <a:p>
            <a:pPr indent="-342900" lvl="0" marL="457200" rtl="0" algn="l">
              <a:lnSpc>
                <a:spcPct val="100000"/>
              </a:lnSpc>
              <a:spcBef>
                <a:spcPts val="1000"/>
              </a:spcBef>
              <a:spcAft>
                <a:spcPts val="0"/>
              </a:spcAft>
              <a:buSzPts val="1800"/>
              <a:buChar char="•"/>
            </a:pPr>
            <a:r>
              <a:rPr lang="en" sz="1800"/>
              <a:t>In many communities, providers cannot increase tuition rates to account for better staff compensation, quality supports, and other resources without pricing themselves out of the market. </a:t>
            </a:r>
            <a:r>
              <a:rPr lang="en" sz="1800"/>
              <a:t>Half of providers reported losing money last year.</a:t>
            </a:r>
            <a:endParaRPr sz="1800"/>
          </a:p>
          <a:p>
            <a:pPr indent="0" lvl="0" marL="457200" rtl="0" algn="l">
              <a:lnSpc>
                <a:spcPct val="100000"/>
              </a:lnSpc>
              <a:spcBef>
                <a:spcPts val="1000"/>
              </a:spcBef>
              <a:spcAft>
                <a:spcPts val="0"/>
              </a:spcAft>
              <a:buNone/>
            </a:pPr>
            <a:r>
              <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128d74f1137_0_15"/>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Child Care in Virginia is Expensive </a:t>
            </a:r>
            <a:endParaRPr sz="3000"/>
          </a:p>
        </p:txBody>
      </p:sp>
      <p:sp>
        <p:nvSpPr>
          <p:cNvPr id="362" name="Google Shape;362;g128d74f1137_0_15"/>
          <p:cNvSpPr txBox="1"/>
          <p:nvPr>
            <p:ph idx="1" type="body"/>
          </p:nvPr>
        </p:nvSpPr>
        <p:spPr>
          <a:xfrm>
            <a:off x="628650" y="1179925"/>
            <a:ext cx="7886700" cy="29955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1000"/>
              </a:spcAft>
              <a:buSzPts val="1400"/>
              <a:buNone/>
            </a:pPr>
            <a:r>
              <a:rPr b="1" lang="en" sz="1700"/>
              <a:t>Virginia is ranked 10th highest in the nation for child care costs. </a:t>
            </a:r>
            <a:r>
              <a:rPr b="1" lang="en" sz="1700"/>
              <a:t>The price of care is higher than most families can afford to pay. The average annual rate for an infant is </a:t>
            </a:r>
            <a:r>
              <a:rPr b="1" lang="en" sz="1700">
                <a:solidFill>
                  <a:schemeClr val="accent2"/>
                </a:solidFill>
              </a:rPr>
              <a:t>$14,063</a:t>
            </a:r>
            <a:r>
              <a:rPr b="1" lang="en" sz="1700"/>
              <a:t>; for a preschooler is </a:t>
            </a:r>
            <a:r>
              <a:rPr b="1" lang="en" sz="1700">
                <a:solidFill>
                  <a:schemeClr val="accent2"/>
                </a:solidFill>
              </a:rPr>
              <a:t>$10,867.</a:t>
            </a:r>
            <a:endParaRPr b="1" sz="1700">
              <a:solidFill>
                <a:schemeClr val="accent2"/>
              </a:solidFill>
            </a:endParaRPr>
          </a:p>
        </p:txBody>
      </p:sp>
      <p:graphicFrame>
        <p:nvGraphicFramePr>
          <p:cNvPr id="363" name="Google Shape;363;g128d74f1137_0_15"/>
          <p:cNvGraphicFramePr/>
          <p:nvPr/>
        </p:nvGraphicFramePr>
        <p:xfrm>
          <a:off x="973500" y="2053125"/>
          <a:ext cx="3000000" cy="3000000"/>
        </p:xfrm>
        <a:graphic>
          <a:graphicData uri="http://schemas.openxmlformats.org/drawingml/2006/table">
            <a:tbl>
              <a:tblPr>
                <a:noFill/>
                <a:tableStyleId>{0A710CAA-6149-4C46-8CAB-57AE2A94946B}</a:tableStyleId>
              </a:tblPr>
              <a:tblGrid>
                <a:gridCol w="1809325"/>
                <a:gridCol w="1809325"/>
                <a:gridCol w="1809325"/>
                <a:gridCol w="1809325"/>
              </a:tblGrid>
              <a:tr h="600875">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Percent of median income in VA</a:t>
                      </a:r>
                      <a:endParaRPr b="1" sz="1300" u="none" cap="none" strike="noStrike">
                        <a:solidFill>
                          <a:schemeClr val="lt1"/>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Annual income for a family of 4</a:t>
                      </a:r>
                      <a:endParaRPr b="1" sz="1300" u="none" cap="none" strike="noStrike">
                        <a:solidFill>
                          <a:schemeClr val="lt1"/>
                        </a:solidFill>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Share of income for infant care</a:t>
                      </a:r>
                      <a:endParaRPr b="1" sz="13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Share of income for preschool-age care</a:t>
                      </a:r>
                      <a:endParaRPr b="1" sz="13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381000">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30%</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$31,396</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45%</a:t>
                      </a:r>
                      <a:endParaRPr sz="1300" u="none" cap="none" strike="noStrike">
                        <a:latin typeface="Trebuchet MS"/>
                        <a:ea typeface="Trebuchet MS"/>
                        <a:cs typeface="Trebuchet MS"/>
                        <a:sym typeface="Trebuchet MS"/>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35%</a:t>
                      </a:r>
                      <a:endParaRPr sz="1300" u="none" cap="none" strike="noStrike">
                        <a:latin typeface="Trebuchet MS"/>
                        <a:ea typeface="Trebuchet MS"/>
                        <a:cs typeface="Trebuchet MS"/>
                        <a:sym typeface="Trebuchet MS"/>
                      </a:endParaRPr>
                    </a:p>
                  </a:txBody>
                  <a:tcPr marT="91425" marB="91425" marR="91425" marL="91425">
                    <a:lnB cap="flat" cmpd="sng" w="9525">
                      <a:solidFill>
                        <a:srgbClr val="9E9E9E"/>
                      </a:solidFill>
                      <a:prstDash val="solid"/>
                      <a:round/>
                      <a:headEnd len="sm" w="sm" type="none"/>
                      <a:tailEnd len="sm" w="sm" type="none"/>
                    </a:lnB>
                    <a:solidFill>
                      <a:schemeClr val="lt1"/>
                    </a:solidFill>
                  </a:tcPr>
                </a:tc>
              </a:tr>
              <a:tr h="381000">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60%</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$62,791</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22%</a:t>
                      </a:r>
                      <a:endParaRPr sz="13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17%</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381000">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85%</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$88,954</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16%</a:t>
                      </a:r>
                      <a:endParaRPr sz="13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12%</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r>
              <a:tr h="396200">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100%</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$104,652</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13%</a:t>
                      </a:r>
                      <a:endParaRPr sz="1300" u="none" cap="none" strike="noStrike">
                        <a:latin typeface="Trebuchet MS"/>
                        <a:ea typeface="Trebuchet MS"/>
                        <a:cs typeface="Trebuchet MS"/>
                        <a:sym typeface="Trebuchet MS"/>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 sz="1400" u="none" cap="none" strike="noStrike"/>
                        <a:t>10%</a:t>
                      </a:r>
                      <a:endParaRPr sz="1400" u="none" cap="none" strike="noStrike"/>
                    </a:p>
                  </a:txBody>
                  <a:tcPr marT="91425" marB="91425" marR="91425" marL="91425">
                    <a:lnT cap="flat" cmpd="sng" w="9525">
                      <a:solidFill>
                        <a:srgbClr val="9E9E9E"/>
                      </a:solidFill>
                      <a:prstDash val="solid"/>
                      <a:round/>
                      <a:headEnd len="sm" w="sm" type="none"/>
                      <a:tailEnd len="sm" w="sm" type="none"/>
                    </a:lnT>
                    <a:solidFill>
                      <a:schemeClr val="lt1"/>
                    </a:solidFill>
                  </a:tcPr>
                </a:tc>
              </a:tr>
              <a:tr h="381000">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150%</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$156,978</a:t>
                      </a:r>
                      <a:endParaRPr sz="13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9%</a:t>
                      </a:r>
                      <a:endParaRPr sz="1300" u="none" cap="none" strike="noStrike">
                        <a:latin typeface="Trebuchet MS"/>
                        <a:ea typeface="Trebuchet MS"/>
                        <a:cs typeface="Trebuchet MS"/>
                        <a:sym typeface="Trebuchet MS"/>
                      </a:endParaRPr>
                    </a:p>
                  </a:txBody>
                  <a:tcPr marT="91425" marB="91425" marR="91425" marL="91425">
                    <a:solidFill>
                      <a:schemeClr val="lt1"/>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7%</a:t>
                      </a:r>
                      <a:endParaRPr sz="1300" u="none" cap="none" strike="noStrike">
                        <a:latin typeface="Trebuchet MS"/>
                        <a:ea typeface="Trebuchet MS"/>
                        <a:cs typeface="Trebuchet MS"/>
                        <a:sym typeface="Trebuchet MS"/>
                      </a:endParaRPr>
                    </a:p>
                  </a:txBody>
                  <a:tcPr marT="91425" marB="91425" marR="91425" marL="91425">
                    <a:solidFill>
                      <a:schemeClr val="lt1"/>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128d74f1137_0_10"/>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Costs vs. Price</a:t>
            </a:r>
            <a:endParaRPr sz="3000"/>
          </a:p>
        </p:txBody>
      </p:sp>
      <p:sp>
        <p:nvSpPr>
          <p:cNvPr id="369" name="Google Shape;369;g128d74f1137_0_10"/>
          <p:cNvSpPr txBox="1"/>
          <p:nvPr>
            <p:ph idx="1" type="body"/>
          </p:nvPr>
        </p:nvSpPr>
        <p:spPr>
          <a:xfrm>
            <a:off x="628650" y="1171125"/>
            <a:ext cx="8152200" cy="3461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a:t>The </a:t>
            </a:r>
            <a:r>
              <a:rPr b="1" i="1" lang="en"/>
              <a:t>true cost</a:t>
            </a:r>
            <a:r>
              <a:rPr b="1" lang="en"/>
              <a:t> of high-quality child care is not the same as the </a:t>
            </a:r>
            <a:r>
              <a:rPr b="1" i="1" lang="en"/>
              <a:t>prices</a:t>
            </a:r>
            <a:r>
              <a:rPr b="1" lang="en"/>
              <a:t> providers can charge. </a:t>
            </a:r>
            <a:r>
              <a:rPr b="1" lang="en">
                <a:extLst>
                  <a:ext uri="http://customooxmlschemas.google.com/">
                    <go:slidesCustomData xmlns:go="http://customooxmlschemas.google.com/" textRoundtripDataId="46"/>
                  </a:ext>
                </a:extLst>
              </a:rPr>
              <a:t>True costs</a:t>
            </a:r>
            <a:r>
              <a:rPr b="1" lang="en"/>
              <a:t> </a:t>
            </a:r>
            <a:r>
              <a:rPr b="1" i="1" lang="en"/>
              <a:t>primarily</a:t>
            </a:r>
            <a:r>
              <a:rPr b="1" lang="en"/>
              <a:t> account for:</a:t>
            </a:r>
            <a:endParaRPr b="1"/>
          </a:p>
          <a:p>
            <a:pPr indent="-317500" lvl="0" marL="457200" rtl="0" algn="l">
              <a:lnSpc>
                <a:spcPct val="100000"/>
              </a:lnSpc>
              <a:spcBef>
                <a:spcPts val="1000"/>
              </a:spcBef>
              <a:spcAft>
                <a:spcPts val="0"/>
              </a:spcAft>
              <a:buSzPts val="1400"/>
              <a:buChar char="•"/>
            </a:pPr>
            <a:r>
              <a:rPr lang="en"/>
              <a:t>Salaries and employer-sponsored benefits that reflect the complexity and demands of the early childhood profession</a:t>
            </a:r>
            <a:endParaRPr/>
          </a:p>
          <a:p>
            <a:pPr indent="-317500" lvl="0" marL="457200" rtl="0" algn="l">
              <a:lnSpc>
                <a:spcPct val="100000"/>
              </a:lnSpc>
              <a:spcBef>
                <a:spcPts val="1000"/>
              </a:spcBef>
              <a:spcAft>
                <a:spcPts val="0"/>
              </a:spcAft>
              <a:buSzPts val="1400"/>
              <a:buChar char="•"/>
            </a:pPr>
            <a:r>
              <a:rPr lang="en"/>
              <a:t>Adequate staffing for educators to engage in planning, coaching, and other professional development opportunities</a:t>
            </a:r>
            <a:endParaRPr/>
          </a:p>
          <a:p>
            <a:pPr indent="-317500" lvl="0" marL="457200" rtl="0" algn="l">
              <a:lnSpc>
                <a:spcPct val="100000"/>
              </a:lnSpc>
              <a:spcBef>
                <a:spcPts val="1000"/>
              </a:spcBef>
              <a:spcAft>
                <a:spcPts val="0"/>
              </a:spcAft>
              <a:buSzPts val="1400"/>
              <a:buChar char="•"/>
            </a:pPr>
            <a:r>
              <a:rPr lang="en"/>
              <a:t>Other costs related to facilities, materials and supplies </a:t>
            </a:r>
            <a:endParaRPr/>
          </a:p>
          <a:p>
            <a:pPr indent="0" lvl="0" marL="457200" rtl="0" algn="l">
              <a:lnSpc>
                <a:spcPct val="100000"/>
              </a:lnSpc>
              <a:spcBef>
                <a:spcPts val="1000"/>
              </a:spcBef>
              <a:spcAft>
                <a:spcPts val="0"/>
              </a:spcAft>
              <a:buNone/>
            </a:pPr>
            <a:r>
              <a:t/>
            </a:r>
            <a:endParaRPr sz="600"/>
          </a:p>
          <a:p>
            <a:pPr indent="0" lvl="0" marL="0" rtl="0" algn="ctr">
              <a:lnSpc>
                <a:spcPct val="100000"/>
              </a:lnSpc>
              <a:spcBef>
                <a:spcPts val="1000"/>
              </a:spcBef>
              <a:spcAft>
                <a:spcPts val="0"/>
              </a:spcAft>
              <a:buSzPts val="1400"/>
              <a:buNone/>
            </a:pPr>
            <a:r>
              <a:rPr b="1" lang="en" u="sng">
                <a:solidFill>
                  <a:schemeClr val="hlink"/>
                </a:solidFill>
                <a:hlinkClick r:id="rId3"/>
                <a:extLst>
                  <a:ext uri="http://customooxmlschemas.google.com/">
                    <go:slidesCustomData xmlns:go="http://customooxmlschemas.google.com/" textRoundtripDataId="47"/>
                  </a:ext>
                </a:extLst>
              </a:rPr>
              <a:t>https://www.costofchildcare.org/</a:t>
            </a:r>
            <a:r>
              <a:rPr b="1" lang="en">
                <a:extLst>
                  <a:ext uri="http://customooxmlschemas.google.com/">
                    <go:slidesCustomData xmlns:go="http://customooxmlschemas.google.com/" textRoundtripDataId="48"/>
                  </a:ext>
                </a:extLst>
              </a:rPr>
              <a:t> </a:t>
            </a:r>
            <a:endParaRPr b="1"/>
          </a:p>
          <a:p>
            <a:pPr indent="0" lvl="0" marL="0" rtl="0" algn="l">
              <a:lnSpc>
                <a:spcPct val="100000"/>
              </a:lnSpc>
              <a:spcBef>
                <a:spcPts val="1000"/>
              </a:spcBef>
              <a:spcAft>
                <a:spcPts val="1000"/>
              </a:spcAft>
              <a:buSzPts val="1400"/>
              <a:buNone/>
            </a:pPr>
            <a:r>
              <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g128d74f1137_0_145"/>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Child Care Subsidy Copayments and Rates </a:t>
            </a:r>
            <a:endParaRPr sz="3000"/>
          </a:p>
        </p:txBody>
      </p:sp>
      <p:sp>
        <p:nvSpPr>
          <p:cNvPr id="375" name="Google Shape;375;g128d74f1137_0_145"/>
          <p:cNvSpPr txBox="1"/>
          <p:nvPr>
            <p:ph idx="1" type="body"/>
          </p:nvPr>
        </p:nvSpPr>
        <p:spPr>
          <a:xfrm>
            <a:off x="704850" y="1252700"/>
            <a:ext cx="7886700" cy="3002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a:t>The Child Care Subsidy Program (CCSP) pays a portion of child care tuition for eligible families, up to the Maximum Reimbursement Rate (MRR), less the family copayment.</a:t>
            </a:r>
            <a:endParaRPr b="1"/>
          </a:p>
          <a:p>
            <a:pPr indent="-311150" lvl="0" marL="457200" rtl="0" algn="l">
              <a:lnSpc>
                <a:spcPct val="100000"/>
              </a:lnSpc>
              <a:spcBef>
                <a:spcPts val="1000"/>
              </a:spcBef>
              <a:spcAft>
                <a:spcPts val="0"/>
              </a:spcAft>
              <a:buSzPts val="1300"/>
              <a:buChar char="•"/>
            </a:pPr>
            <a:r>
              <a:rPr lang="en" sz="2000"/>
              <a:t>Copayments are currently set based on a percentage of families’ incomes. Families with any countable income owe copayments, unless they are on TANF. </a:t>
            </a:r>
            <a:endParaRPr sz="2000"/>
          </a:p>
          <a:p>
            <a:pPr indent="-311150" lvl="0" marL="457200" rtl="0" algn="l">
              <a:lnSpc>
                <a:spcPct val="100000"/>
              </a:lnSpc>
              <a:spcBef>
                <a:spcPts val="1000"/>
              </a:spcBef>
              <a:spcAft>
                <a:spcPts val="0"/>
              </a:spcAft>
              <a:buSzPts val="1300"/>
              <a:buChar char="•"/>
            </a:pPr>
            <a:r>
              <a:rPr lang="en" sz="2000"/>
              <a:t>Currently, the MRR is set based on a percentile of the prevailing </a:t>
            </a:r>
            <a:r>
              <a:rPr b="1" lang="en" sz="2000"/>
              <a:t>market rate</a:t>
            </a:r>
            <a:r>
              <a:rPr lang="en" sz="2000"/>
              <a:t>--the prices charged by child care providers in each locality.</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g129230c8c61_0_47"/>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How are Family Copayments Set?</a:t>
            </a:r>
            <a:endParaRPr sz="3000"/>
          </a:p>
        </p:txBody>
      </p:sp>
      <p:sp>
        <p:nvSpPr>
          <p:cNvPr id="381" name="Google Shape;381;g129230c8c61_0_47"/>
          <p:cNvSpPr txBox="1"/>
          <p:nvPr>
            <p:ph idx="1" type="body"/>
          </p:nvPr>
        </p:nvSpPr>
        <p:spPr>
          <a:xfrm>
            <a:off x="628650" y="12930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Federal law requires most families in the CCSP to contribute to the cost of child care by paying a </a:t>
            </a:r>
            <a:r>
              <a:rPr b="1" lang="en" sz="1800"/>
              <a:t>copayment</a:t>
            </a:r>
            <a:r>
              <a:rPr b="1" lang="en" sz="1800"/>
              <a:t>.</a:t>
            </a:r>
            <a:r>
              <a:rPr lang="en" sz="1800"/>
              <a:t> </a:t>
            </a:r>
            <a:endParaRPr sz="1800"/>
          </a:p>
          <a:p>
            <a:pPr indent="-342900" lvl="0" marL="457200" rtl="0" algn="l">
              <a:lnSpc>
                <a:spcPct val="100000"/>
              </a:lnSpc>
              <a:spcBef>
                <a:spcPts val="1000"/>
              </a:spcBef>
              <a:spcAft>
                <a:spcPts val="0"/>
              </a:spcAft>
              <a:buSzPts val="1800"/>
              <a:buFont typeface="Trebuchet MS"/>
              <a:buChar char="•"/>
            </a:pPr>
            <a:r>
              <a:rPr lang="en" sz="1800"/>
              <a:t>Copayments are based on family size and income, and may consider other factors, such as the number of children in care or whether care is full- or part-time.</a:t>
            </a:r>
            <a:endParaRPr sz="1800"/>
          </a:p>
          <a:p>
            <a:pPr indent="-342900" lvl="0" marL="457200" rtl="0" algn="l">
              <a:lnSpc>
                <a:spcPct val="100000"/>
              </a:lnSpc>
              <a:spcBef>
                <a:spcPts val="1000"/>
              </a:spcBef>
              <a:spcAft>
                <a:spcPts val="0"/>
              </a:spcAft>
              <a:buSzPts val="1800"/>
              <a:buFont typeface="Trebuchet MS"/>
              <a:buChar char="•"/>
            </a:pPr>
            <a:r>
              <a:rPr lang="en" sz="1800"/>
              <a:t>Copayments may be based a share of income or a flat dollar amount. They may not be based on the cost of care.</a:t>
            </a:r>
            <a:endParaRPr sz="1800"/>
          </a:p>
          <a:p>
            <a:pPr indent="-342900" lvl="0" marL="457200" rtl="0" algn="l">
              <a:lnSpc>
                <a:spcPct val="100000"/>
              </a:lnSpc>
              <a:spcBef>
                <a:spcPts val="1000"/>
              </a:spcBef>
              <a:spcAft>
                <a:spcPts val="0"/>
              </a:spcAft>
              <a:buSzPts val="1800"/>
              <a:buFont typeface="Trebuchet MS"/>
              <a:buChar char="•"/>
            </a:pPr>
            <a:r>
              <a:rPr lang="en" sz="1800"/>
              <a:t>The federal Office of Child Care recommends that copayments not exceed </a:t>
            </a:r>
            <a:r>
              <a:rPr b="1" lang="en" sz="1800"/>
              <a:t>7 percent</a:t>
            </a:r>
            <a:r>
              <a:rPr lang="en" sz="1800"/>
              <a:t> of family income.</a:t>
            </a:r>
            <a:endParaRPr sz="1800"/>
          </a:p>
          <a:p>
            <a:pPr indent="0" lvl="0" marL="0" rtl="0" algn="l">
              <a:lnSpc>
                <a:spcPct val="100000"/>
              </a:lnSpc>
              <a:spcBef>
                <a:spcPts val="1000"/>
              </a:spcBef>
              <a:spcAft>
                <a:spcPts val="1000"/>
              </a:spcAft>
              <a:buSzPts val="1400"/>
              <a:buNone/>
            </a:pPr>
            <a:r>
              <a:rPr b="1" i="1" lang="en" sz="1800"/>
              <a:t>Note: States may permit child care providers to charge families the difference between the MRR and their tuition rates.</a:t>
            </a:r>
            <a:endParaRPr b="1" i="1"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129230c8c61_0_52"/>
          <p:cNvSpPr txBox="1"/>
          <p:nvPr>
            <p:ph type="title"/>
          </p:nvPr>
        </p:nvSpPr>
        <p:spPr>
          <a:xfrm>
            <a:off x="311700" y="25587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sz="3000"/>
              <a:t>Current Copayment Rates Limit Access</a:t>
            </a:r>
            <a:endParaRPr sz="3000"/>
          </a:p>
        </p:txBody>
      </p:sp>
      <p:graphicFrame>
        <p:nvGraphicFramePr>
          <p:cNvPr id="387" name="Google Shape;387;g129230c8c61_0_52"/>
          <p:cNvGraphicFramePr/>
          <p:nvPr/>
        </p:nvGraphicFramePr>
        <p:xfrm>
          <a:off x="356100" y="981025"/>
          <a:ext cx="3000000" cy="3000000"/>
        </p:xfrm>
        <a:graphic>
          <a:graphicData uri="http://schemas.openxmlformats.org/drawingml/2006/table">
            <a:tbl>
              <a:tblPr>
                <a:noFill/>
                <a:tableStyleId>{0A710CAA-6149-4C46-8CAB-57AE2A94946B}</a:tableStyleId>
              </a:tblPr>
              <a:tblGrid>
                <a:gridCol w="876750"/>
                <a:gridCol w="1602775"/>
                <a:gridCol w="1602775"/>
                <a:gridCol w="1602775"/>
              </a:tblGrid>
              <a:tr h="744975">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solidFill>
                            <a:schemeClr val="lt1"/>
                          </a:solidFill>
                          <a:latin typeface="Trebuchet MS"/>
                          <a:ea typeface="Trebuchet MS"/>
                          <a:cs typeface="Trebuchet MS"/>
                          <a:sym typeface="Trebuchet MS"/>
                        </a:rPr>
                        <a:t>Poverty threshold</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solidFill>
                            <a:schemeClr val="lt1"/>
                          </a:solidFill>
                          <a:latin typeface="Trebuchet MS"/>
                          <a:ea typeface="Trebuchet MS"/>
                          <a:cs typeface="Trebuchet MS"/>
                          <a:sym typeface="Trebuchet MS"/>
                        </a:rPr>
                        <a:t>Annual income for a family of 4</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solidFill>
                            <a:schemeClr val="lt1"/>
                          </a:solidFill>
                          <a:latin typeface="Trebuchet MS"/>
                          <a:ea typeface="Trebuchet MS"/>
                          <a:cs typeface="Trebuchet MS"/>
                          <a:sym typeface="Trebuchet MS"/>
                        </a:rPr>
                        <a:t>Copayment obligation </a:t>
                      </a:r>
                      <a:endParaRPr b="1" sz="1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1" lang="en" sz="1200" u="none" cap="none" strike="noStrike">
                          <a:solidFill>
                            <a:schemeClr val="lt1"/>
                          </a:solidFill>
                          <a:latin typeface="Trebuchet MS"/>
                          <a:ea typeface="Trebuchet MS"/>
                          <a:cs typeface="Trebuchet MS"/>
                          <a:sym typeface="Trebuchet MS"/>
                        </a:rPr>
                        <a:t>(% of income)</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 sz="1200" u="none" cap="none" strike="noStrike">
                          <a:solidFill>
                            <a:schemeClr val="lt1"/>
                          </a:solidFill>
                          <a:latin typeface="Trebuchet MS"/>
                          <a:ea typeface="Trebuchet MS"/>
                          <a:cs typeface="Trebuchet MS"/>
                          <a:sym typeface="Trebuchet MS"/>
                        </a:rPr>
                        <a:t>Annual copayment obligation (in dollars)</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$27,750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$1,388</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125%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$34,688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$2,081</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$41,625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7%</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$2,914</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160%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$44,400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$3,552</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185%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$51,338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9%</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$4,620</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$69,375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$6,938</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None/>
                      </a:pPr>
                      <a:r>
                        <a:rPr lang="en" sz="1200">
                          <a:latin typeface="Trebuchet MS"/>
                          <a:ea typeface="Trebuchet MS"/>
                          <a:cs typeface="Trebuchet MS"/>
                          <a:sym typeface="Trebuchet MS"/>
                        </a:rPr>
                        <a:t>300%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None/>
                      </a:pPr>
                      <a:r>
                        <a:rPr lang="en" sz="1200">
                          <a:latin typeface="Trebuchet MS"/>
                          <a:ea typeface="Trebuchet MS"/>
                          <a:cs typeface="Trebuchet MS"/>
                          <a:sym typeface="Trebuchet MS"/>
                        </a:rPr>
                        <a:t>$83,250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None/>
                      </a:pPr>
                      <a:r>
                        <a:rPr lang="en" sz="1200">
                          <a:latin typeface="Trebuchet MS"/>
                          <a:ea typeface="Trebuchet MS"/>
                          <a:cs typeface="Trebuchet MS"/>
                          <a:sym typeface="Trebuchet MS"/>
                        </a:rPr>
                        <a:t>10%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None/>
                      </a:pPr>
                      <a:r>
                        <a:rPr lang="en" sz="1200">
                          <a:latin typeface="Trebuchet MS"/>
                          <a:ea typeface="Trebuchet MS"/>
                          <a:cs typeface="Trebuchet MS"/>
                          <a:sym typeface="Trebuchet MS"/>
                        </a:rPr>
                        <a:t>$8,325</a:t>
                      </a:r>
                      <a:endParaRPr sz="1200" u="none" cap="none" strike="noStrike">
                        <a:latin typeface="Trebuchet MS"/>
                        <a:ea typeface="Trebuchet MS"/>
                        <a:cs typeface="Trebuchet MS"/>
                        <a:sym typeface="Trebuchet MS"/>
                      </a:endParaRPr>
                    </a:p>
                  </a:txBody>
                  <a:tcPr marT="91425" marB="91425" marR="91425" marL="91425"/>
                </a:tc>
              </a:tr>
              <a:tr h="403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extLst>
                            <a:ext uri="http://customooxmlschemas.google.com/">
                              <go:slidesCustomData xmlns:go="http://customooxmlschemas.google.com/" textRoundtripDataId="49"/>
                            </a:ext>
                          </a:extLst>
                        </a:rPr>
                        <a:t>85</a:t>
                      </a:r>
                      <a:r>
                        <a:rPr lang="en" sz="1200" u="none" cap="none" strike="noStrike">
                          <a:latin typeface="Trebuchet MS"/>
                          <a:ea typeface="Trebuchet MS"/>
                          <a:cs typeface="Trebuchet MS"/>
                          <a:sym typeface="Trebuchet MS"/>
                        </a:rPr>
                        <a:t>% SMI</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$88,954</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$8,895</a:t>
                      </a:r>
                      <a:endParaRPr sz="1200" u="none" cap="none" strike="noStrike">
                        <a:latin typeface="Trebuchet MS"/>
                        <a:ea typeface="Trebuchet MS"/>
                        <a:cs typeface="Trebuchet MS"/>
                        <a:sym typeface="Trebuchet MS"/>
                      </a:endParaRPr>
                    </a:p>
                  </a:txBody>
                  <a:tcPr marT="91425" marB="91425" marR="91425" marL="91425"/>
                </a:tc>
              </a:tr>
            </a:tbl>
          </a:graphicData>
        </a:graphic>
      </p:graphicFrame>
      <p:sp>
        <p:nvSpPr>
          <p:cNvPr id="388" name="Google Shape;388;g129230c8c61_0_52"/>
          <p:cNvSpPr txBox="1"/>
          <p:nvPr/>
        </p:nvSpPr>
        <p:spPr>
          <a:xfrm>
            <a:off x="6209125" y="981025"/>
            <a:ext cx="2743800" cy="3801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500" u="none" cap="none" strike="noStrike">
                <a:solidFill>
                  <a:srgbClr val="000000"/>
                </a:solidFill>
                <a:latin typeface="Trebuchet MS"/>
                <a:ea typeface="Trebuchet MS"/>
                <a:cs typeface="Trebuchet MS"/>
                <a:sym typeface="Trebuchet MS"/>
              </a:rPr>
              <a:t>Notes about current copayment structure in Virginia:</a:t>
            </a:r>
            <a:endParaRPr b="1" i="0" sz="1500" u="none" cap="none" strike="noStrike">
              <a:solidFill>
                <a:srgbClr val="000000"/>
              </a:solidFill>
              <a:latin typeface="Trebuchet MS"/>
              <a:ea typeface="Trebuchet MS"/>
              <a:cs typeface="Trebuchet MS"/>
              <a:sym typeface="Trebuchet MS"/>
            </a:endParaRPr>
          </a:p>
          <a:p>
            <a:pPr indent="-323850" lvl="0" marL="457200" marR="0" rtl="0" algn="l">
              <a:lnSpc>
                <a:spcPct val="100000"/>
              </a:lnSpc>
              <a:spcBef>
                <a:spcPts val="1000"/>
              </a:spcBef>
              <a:spcAft>
                <a:spcPts val="0"/>
              </a:spcAft>
              <a:buClr>
                <a:srgbClr val="000000"/>
              </a:buClr>
              <a:buSzPts val="1500"/>
              <a:buFont typeface="Trebuchet MS"/>
              <a:buChar char="●"/>
            </a:pPr>
            <a:r>
              <a:rPr lang="en" sz="1500">
                <a:latin typeface="Trebuchet MS"/>
                <a:ea typeface="Trebuchet MS"/>
                <a:cs typeface="Trebuchet MS"/>
                <a:sym typeface="Trebuchet MS"/>
              </a:rPr>
              <a:t>Copayments are based on a percent of monthly income and assessed on a monthly basis. </a:t>
            </a:r>
            <a:endParaRPr sz="1500">
              <a:latin typeface="Trebuchet MS"/>
              <a:ea typeface="Trebuchet MS"/>
              <a:cs typeface="Trebuchet MS"/>
              <a:sym typeface="Trebuchet MS"/>
            </a:endParaRPr>
          </a:p>
          <a:p>
            <a:pPr indent="-323850" lvl="0" marL="457200" marR="0" rtl="0" algn="l">
              <a:lnSpc>
                <a:spcPct val="100000"/>
              </a:lnSpc>
              <a:spcBef>
                <a:spcPts val="1000"/>
              </a:spcBef>
              <a:spcAft>
                <a:spcPts val="0"/>
              </a:spcAft>
              <a:buClr>
                <a:srgbClr val="000000"/>
              </a:buClr>
              <a:buSzPts val="1500"/>
              <a:buFont typeface="Trebuchet MS"/>
              <a:buChar char="●"/>
            </a:pPr>
            <a:r>
              <a:rPr b="0" i="0" lang="en" sz="1500" u="none" cap="none" strike="noStrike">
                <a:solidFill>
                  <a:srgbClr val="000000"/>
                </a:solidFill>
                <a:latin typeface="Trebuchet MS"/>
                <a:ea typeface="Trebuchet MS"/>
                <a:cs typeface="Trebuchet MS"/>
                <a:sym typeface="Trebuchet MS"/>
              </a:rPr>
              <a:t>Copayments are not differentiated for full vs. part-time care.</a:t>
            </a:r>
            <a:endParaRPr b="0" i="0" sz="1500" u="none" cap="none" strike="noStrike">
              <a:solidFill>
                <a:srgbClr val="000000"/>
              </a:solidFill>
              <a:latin typeface="Trebuchet MS"/>
              <a:ea typeface="Trebuchet MS"/>
              <a:cs typeface="Trebuchet MS"/>
              <a:sym typeface="Trebuchet MS"/>
            </a:endParaRPr>
          </a:p>
          <a:p>
            <a:pPr indent="-323850" lvl="0" marL="457200" marR="0" rtl="0" algn="l">
              <a:lnSpc>
                <a:spcPct val="100000"/>
              </a:lnSpc>
              <a:spcBef>
                <a:spcPts val="1000"/>
              </a:spcBef>
              <a:spcAft>
                <a:spcPts val="0"/>
              </a:spcAft>
              <a:buClr>
                <a:srgbClr val="000000"/>
              </a:buClr>
              <a:buSzPts val="1500"/>
              <a:buFont typeface="Trebuchet MS"/>
              <a:buChar char="●"/>
            </a:pPr>
            <a:r>
              <a:rPr b="0" i="0" lang="en" sz="1500" u="none" cap="none" strike="noStrike">
                <a:solidFill>
                  <a:srgbClr val="000000"/>
                </a:solidFill>
                <a:latin typeface="Trebuchet MS"/>
                <a:ea typeface="Trebuchet MS"/>
                <a:cs typeface="Trebuchet MS"/>
                <a:sym typeface="Trebuchet MS"/>
              </a:rPr>
              <a:t>Families pay one copayment, regardless of the number of children in care.</a:t>
            </a:r>
            <a:endParaRPr b="0" i="0" sz="15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129230c8c61_0_58"/>
          <p:cNvSpPr txBox="1"/>
          <p:nvPr>
            <p:ph type="title"/>
          </p:nvPr>
        </p:nvSpPr>
        <p:spPr>
          <a:xfrm>
            <a:off x="311700" y="3688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sz="3000"/>
              <a:t>Family Costs: Virginia vs. Other States</a:t>
            </a:r>
            <a:endParaRPr sz="3000"/>
          </a:p>
        </p:txBody>
      </p:sp>
      <p:graphicFrame>
        <p:nvGraphicFramePr>
          <p:cNvPr id="394" name="Google Shape;394;g129230c8c61_0_58"/>
          <p:cNvGraphicFramePr/>
          <p:nvPr/>
        </p:nvGraphicFramePr>
        <p:xfrm>
          <a:off x="355563" y="1090725"/>
          <a:ext cx="3000000" cy="3000000"/>
        </p:xfrm>
        <a:graphic>
          <a:graphicData uri="http://schemas.openxmlformats.org/drawingml/2006/table">
            <a:tbl>
              <a:tblPr>
                <a:noFill/>
                <a:tableStyleId>{0A710CAA-6149-4C46-8CAB-57AE2A94946B}</a:tableStyleId>
              </a:tblPr>
              <a:tblGrid>
                <a:gridCol w="1147725"/>
                <a:gridCol w="1889425"/>
                <a:gridCol w="1178750"/>
                <a:gridCol w="1112500"/>
                <a:gridCol w="1019000"/>
                <a:gridCol w="1113950"/>
                <a:gridCol w="971525"/>
              </a:tblGrid>
              <a:tr h="524100">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Poverty threshold</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Annual income for a family of 4 with two children</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gridSpan="5">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Annual copayment obligation for a preschooler and an infant</a:t>
                      </a:r>
                      <a:endParaRPr b="1" sz="1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Trebuchet MS"/>
                          <a:ea typeface="Trebuchet MS"/>
                          <a:cs typeface="Trebuchet MS"/>
                          <a:sym typeface="Trebuchet MS"/>
                        </a:rPr>
                        <a:t>Assumes full-day, full-year care</a:t>
                      </a:r>
                      <a:endParaRPr b="1" i="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hMerge="1"/>
                <a:tc hMerge="1"/>
                <a:tc hMerge="1"/>
                <a:tc hMerge="1"/>
              </a:tr>
              <a:tr h="525775">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Virginia</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Washington, DC</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Maryland</a:t>
                      </a:r>
                      <a:endParaRPr b="1" sz="1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(Baltimore)</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Pennsylvania</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extLst>
                            <a:ext uri="http://customooxmlschemas.google.com/">
                              <go:slidesCustomData xmlns:go="http://customooxmlschemas.google.com/" textRoundtripDataId="50"/>
                            </a:ext>
                          </a:extLst>
                        </a:rPr>
                        <a:t>North </a:t>
                      </a:r>
                      <a:r>
                        <a:rPr b="1" lang="en" sz="1200" u="none" cap="none" strike="noStrike">
                          <a:solidFill>
                            <a:schemeClr val="lt1"/>
                          </a:solidFill>
                          <a:latin typeface="Trebuchet MS"/>
                          <a:ea typeface="Trebuchet MS"/>
                          <a:cs typeface="Trebuchet MS"/>
                          <a:sym typeface="Trebuchet MS"/>
                        </a:rPr>
                        <a:t>Carolina</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$27,750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$1,388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$944</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$1,924</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$2,775</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125%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$34,688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$2,081</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$606</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$1,545</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$2,756</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$3,469</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$41,625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$2,914</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$871</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$3,015</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$3,536</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$4,163</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160%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$44,400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$3,552</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$1,022</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$3,825</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$4,056</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$4,440</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185%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$51,338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$4,620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$1,544</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$5,370</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$4,940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$5,134</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$69,375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$6,938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$2,904</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$6,030</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i="1" lang="en" sz="1200" u="none" cap="none" strike="noStrike">
                          <a:latin typeface="Trebuchet MS"/>
                          <a:ea typeface="Trebuchet MS"/>
                          <a:cs typeface="Trebuchet MS"/>
                          <a:sym typeface="Trebuchet MS"/>
                        </a:rPr>
                        <a:t>ineligible</a:t>
                      </a:r>
                      <a:endParaRPr i="1"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i="1" lang="en" sz="1200" u="none" cap="none" strike="noStrike">
                          <a:latin typeface="Trebuchet MS"/>
                          <a:ea typeface="Trebuchet MS"/>
                          <a:cs typeface="Trebuchet MS"/>
                          <a:sym typeface="Trebuchet MS"/>
                        </a:rPr>
                        <a:t>ineligible</a:t>
                      </a:r>
                      <a:endParaRPr i="1" sz="1200" u="none" cap="none" strike="noStrike">
                        <a:latin typeface="Trebuchet MS"/>
                        <a:ea typeface="Trebuchet MS"/>
                        <a:cs typeface="Trebuchet MS"/>
                        <a:sym typeface="Trebuchet MS"/>
                      </a:endParaRPr>
                    </a:p>
                  </a:txBody>
                  <a:tcPr marT="91425" marB="91425" marR="91425" marL="91425"/>
                </a:tc>
              </a:tr>
            </a:tbl>
          </a:graphicData>
        </a:graphic>
      </p:graphicFrame>
      <p:sp>
        <p:nvSpPr>
          <p:cNvPr id="395" name="Google Shape;395;g129230c8c61_0_58"/>
          <p:cNvSpPr txBox="1"/>
          <p:nvPr/>
        </p:nvSpPr>
        <p:spPr>
          <a:xfrm>
            <a:off x="553775" y="4580650"/>
            <a:ext cx="8071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Trebuchet MS"/>
                <a:ea typeface="Trebuchet MS"/>
                <a:cs typeface="Trebuchet MS"/>
                <a:sym typeface="Trebuchet MS"/>
              </a:rPr>
              <a:t>*</a:t>
            </a:r>
            <a:r>
              <a:rPr b="0" i="1" lang="en" sz="1400" u="none" cap="none" strike="noStrike">
                <a:solidFill>
                  <a:srgbClr val="000000"/>
                </a:solidFill>
                <a:latin typeface="Trebuchet MS"/>
                <a:ea typeface="Trebuchet MS"/>
                <a:cs typeface="Trebuchet MS"/>
                <a:sym typeface="Trebuchet MS"/>
              </a:rPr>
              <a:t>A high-level summary of other states’ copayment rates is available in the Appendices.</a:t>
            </a:r>
            <a:endParaRPr b="0" i="1" sz="14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129230c8c61_0_64"/>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sz="3000"/>
              <a:t>Family Costs: CCSP vs. Other Public Programs</a:t>
            </a:r>
            <a:endParaRPr sz="3000"/>
          </a:p>
        </p:txBody>
      </p:sp>
      <p:graphicFrame>
        <p:nvGraphicFramePr>
          <p:cNvPr id="401" name="Google Shape;401;g129230c8c61_0_64"/>
          <p:cNvGraphicFramePr/>
          <p:nvPr/>
        </p:nvGraphicFramePr>
        <p:xfrm>
          <a:off x="394238" y="1243125"/>
          <a:ext cx="3000000" cy="3000000"/>
        </p:xfrm>
        <a:graphic>
          <a:graphicData uri="http://schemas.openxmlformats.org/drawingml/2006/table">
            <a:tbl>
              <a:tblPr>
                <a:noFill/>
                <a:tableStyleId>{0A710CAA-6149-4C46-8CAB-57AE2A94946B}</a:tableStyleId>
              </a:tblPr>
              <a:tblGrid>
                <a:gridCol w="1297950"/>
                <a:gridCol w="2136775"/>
                <a:gridCol w="1417825"/>
                <a:gridCol w="1173375"/>
                <a:gridCol w="1152375"/>
                <a:gridCol w="1259750"/>
              </a:tblGrid>
              <a:tr h="548600">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Poverty threshold</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rowSpan="2">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Annual income for a family of 4 with two children</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gridSpan="4">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Annual copayment obligation for a preschooler</a:t>
                      </a:r>
                      <a:endParaRPr b="1" sz="12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Trebuchet MS"/>
                          <a:ea typeface="Trebuchet MS"/>
                          <a:cs typeface="Trebuchet MS"/>
                          <a:sym typeface="Trebuchet MS"/>
                        </a:rPr>
                        <a:t>*services may not be full-day, full-year</a:t>
                      </a:r>
                      <a:endParaRPr b="1" i="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hMerge="1"/>
                <a:tc hMerge="1"/>
                <a:tc hMerge="1"/>
              </a:tr>
              <a:tr h="731500">
                <a:tc vMerge="1"/>
                <a:tc vMerge="1"/>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Child Care Subsidy Program</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Mixed Delivery*</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Head Start*</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 sz="1200" u="none" cap="none" strike="noStrike">
                          <a:solidFill>
                            <a:schemeClr val="lt1"/>
                          </a:solidFill>
                          <a:latin typeface="Trebuchet MS"/>
                          <a:ea typeface="Trebuchet MS"/>
                          <a:cs typeface="Trebuchet MS"/>
                          <a:sym typeface="Trebuchet MS"/>
                        </a:rPr>
                        <a:t>Virginia Preschool Initiative*</a:t>
                      </a:r>
                      <a:endParaRPr b="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$27,750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$1,388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125%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$34,688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$2,081</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i="1" lang="en" sz="1200" u="none" cap="none" strike="noStrike">
                          <a:latin typeface="Trebuchet MS"/>
                          <a:ea typeface="Trebuchet MS"/>
                          <a:cs typeface="Trebuchet MS"/>
                          <a:sym typeface="Trebuchet MS"/>
                        </a:rPr>
                        <a:t>ineligible</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$41,625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$2,914</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i="1" lang="en" sz="1200" u="none" cap="none" strike="noStrike">
                          <a:latin typeface="Trebuchet MS"/>
                          <a:ea typeface="Trebuchet MS"/>
                          <a:cs typeface="Trebuchet MS"/>
                          <a:sym typeface="Trebuchet MS"/>
                        </a:rPr>
                        <a:t>ineligible</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160%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$44,400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$3,552</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i="1" lang="en" sz="1200" u="none" cap="none" strike="noStrike">
                          <a:latin typeface="Trebuchet MS"/>
                          <a:ea typeface="Trebuchet MS"/>
                          <a:cs typeface="Trebuchet MS"/>
                          <a:sym typeface="Trebuchet MS"/>
                        </a:rPr>
                        <a:t>ineligible</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185%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$51,338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$4,620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i="1" lang="en" sz="1200" u="none" cap="none" strike="noStrike">
                          <a:latin typeface="Trebuchet MS"/>
                          <a:ea typeface="Trebuchet MS"/>
                          <a:cs typeface="Trebuchet MS"/>
                          <a:sym typeface="Trebuchet MS"/>
                        </a:rPr>
                        <a:t>ineligible</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r h="378500">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250%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$69,375</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 sz="1200" u="none" cap="none" strike="noStrike">
                          <a:latin typeface="Trebuchet MS"/>
                          <a:ea typeface="Trebuchet MS"/>
                          <a:cs typeface="Trebuchet MS"/>
                          <a:sym typeface="Trebuchet MS"/>
                        </a:rPr>
                        <a:t>$6,938</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i="1" lang="en" sz="1200" u="none" cap="none" strike="noStrike">
                          <a:latin typeface="Trebuchet MS"/>
                          <a:ea typeface="Trebuchet MS"/>
                          <a:cs typeface="Trebuchet MS"/>
                          <a:sym typeface="Trebuchet MS"/>
                        </a:rPr>
                        <a:t>ineligible</a:t>
                      </a:r>
                      <a:endParaRPr sz="12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200"/>
                        <a:buFont typeface="Arial"/>
                        <a:buNone/>
                      </a:pPr>
                      <a:r>
                        <a:rPr lang="en" sz="1200" u="none" cap="none" strike="noStrike">
                          <a:latin typeface="Trebuchet MS"/>
                          <a:ea typeface="Trebuchet MS"/>
                          <a:cs typeface="Trebuchet MS"/>
                          <a:sym typeface="Trebuchet MS"/>
                        </a:rPr>
                        <a:t>$0</a:t>
                      </a:r>
                      <a:endParaRPr sz="1200" u="none" cap="none" strike="noStrike">
                        <a:latin typeface="Trebuchet MS"/>
                        <a:ea typeface="Trebuchet MS"/>
                        <a:cs typeface="Trebuchet MS"/>
                        <a:sym typeface="Trebuchet MS"/>
                      </a:endParaRPr>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g129230c8c61_0_24"/>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How do States Determine Maximum Reimbursement Rates?</a:t>
            </a:r>
            <a:endParaRPr/>
          </a:p>
        </p:txBody>
      </p:sp>
      <p:sp>
        <p:nvSpPr>
          <p:cNvPr id="407" name="Google Shape;407;g129230c8c61_0_2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a:t>States set payment rates in their child care assistance programs using one of the following methods:</a:t>
            </a:r>
            <a:endParaRPr b="1"/>
          </a:p>
          <a:p>
            <a:pPr indent="-355600" lvl="0" marL="457200" rtl="0" algn="l">
              <a:lnSpc>
                <a:spcPct val="100000"/>
              </a:lnSpc>
              <a:spcBef>
                <a:spcPts val="800"/>
              </a:spcBef>
              <a:spcAft>
                <a:spcPts val="0"/>
              </a:spcAft>
              <a:buSzPts val="2000"/>
              <a:buFont typeface="Trebuchet MS"/>
              <a:buAutoNum type="arabicPeriod"/>
            </a:pPr>
            <a:r>
              <a:rPr lang="en"/>
              <a:t>A market rate survey, which </a:t>
            </a:r>
            <a:r>
              <a:rPr lang="en" sz="2000"/>
              <a:t>is a study of the fees that child care programs charge based on the program type (center or family day home), age group, unit of care, and geography; or</a:t>
            </a:r>
            <a:endParaRPr sz="2000"/>
          </a:p>
          <a:p>
            <a:pPr indent="-355600" lvl="0" marL="457200" rtl="0" algn="l">
              <a:lnSpc>
                <a:spcPct val="100000"/>
              </a:lnSpc>
              <a:spcBef>
                <a:spcPts val="1000"/>
              </a:spcBef>
              <a:spcAft>
                <a:spcPts val="0"/>
              </a:spcAft>
              <a:buSzPts val="2000"/>
              <a:buFont typeface="Trebuchet MS"/>
              <a:buAutoNum type="arabicPeriod"/>
            </a:pPr>
            <a:r>
              <a:rPr lang="en" sz="2000"/>
              <a:t>An approved alternative methodology that estimates the cost of operating a child care program versus the prices programs charge families. </a:t>
            </a:r>
            <a:endParaRPr sz="2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g1007d2e1088_0_256"/>
          <p:cNvSpPr txBox="1"/>
          <p:nvPr>
            <p:ph type="title"/>
          </p:nvPr>
        </p:nvSpPr>
        <p:spPr>
          <a:xfrm>
            <a:off x="623888" y="14347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1000"/>
              </a:spcAft>
              <a:buSzPts val="3800"/>
              <a:buNone/>
            </a:pPr>
            <a:r>
              <a:rPr b="1" lang="en" sz="3500"/>
              <a:t>Update on VQB5 Practice Year 2 Guidelines and Implementation Planning</a:t>
            </a:r>
            <a:endParaRPr b="1" sz="3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g129230c8c61_0_19"/>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Limitations to the Market Rate Survey</a:t>
            </a:r>
            <a:endParaRPr/>
          </a:p>
        </p:txBody>
      </p:sp>
      <p:sp>
        <p:nvSpPr>
          <p:cNvPr id="413" name="Google Shape;413;g129230c8c61_0_19"/>
          <p:cNvSpPr txBox="1"/>
          <p:nvPr>
            <p:ph idx="1" type="body"/>
          </p:nvPr>
        </p:nvSpPr>
        <p:spPr>
          <a:xfrm>
            <a:off x="766425" y="1268344"/>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Increasingly, advocates and policymakers recognize the limitations of using a market rate survey to set payment rates. For example:</a:t>
            </a:r>
            <a:endParaRPr b="1" sz="1800"/>
          </a:p>
          <a:p>
            <a:pPr indent="-342900" lvl="0" marL="457200" rtl="0" algn="l">
              <a:lnSpc>
                <a:spcPct val="100000"/>
              </a:lnSpc>
              <a:spcBef>
                <a:spcPts val="1000"/>
              </a:spcBef>
              <a:spcAft>
                <a:spcPts val="0"/>
              </a:spcAft>
              <a:buSzPts val="1800"/>
              <a:buChar char="•"/>
            </a:pPr>
            <a:r>
              <a:rPr lang="en" sz="1800"/>
              <a:t>The survey is conducted every three years. Current rates or prices are used to set future payment rates.</a:t>
            </a:r>
            <a:endParaRPr sz="1800"/>
          </a:p>
          <a:p>
            <a:pPr indent="-342900" lvl="0" marL="457200" rtl="0" algn="l">
              <a:lnSpc>
                <a:spcPct val="100000"/>
              </a:lnSpc>
              <a:spcBef>
                <a:spcPts val="1000"/>
              </a:spcBef>
              <a:spcAft>
                <a:spcPts val="0"/>
              </a:spcAft>
              <a:buSzPts val="1800"/>
              <a:buChar char="•"/>
            </a:pPr>
            <a:r>
              <a:rPr lang="en" sz="1800"/>
              <a:t>Market rates </a:t>
            </a:r>
            <a:r>
              <a:rPr i="1" lang="en" sz="1800"/>
              <a:t>do not</a:t>
            </a:r>
            <a:r>
              <a:rPr lang="en" sz="1800"/>
              <a:t> reflect true costs. The prices programs charge are primarily influenced by what parents can pay. In addition, the market often does not fully reveal how other sources of revenue that offset operating costs and how the balance of age groups affects prices.</a:t>
            </a:r>
            <a:endParaRPr sz="1800"/>
          </a:p>
          <a:p>
            <a:pPr indent="-342900" lvl="0" marL="457200" rtl="0" algn="l">
              <a:lnSpc>
                <a:spcPct val="100000"/>
              </a:lnSpc>
              <a:spcBef>
                <a:spcPts val="1000"/>
              </a:spcBef>
              <a:spcAft>
                <a:spcPts val="0"/>
              </a:spcAft>
              <a:buSzPts val="1800"/>
              <a:buChar char="•"/>
            </a:pPr>
            <a:r>
              <a:rPr lang="en" sz="1800"/>
              <a:t>Survey findings are dependent on response rates. If programs of a certain auspice or size are over- or under-represented in the sample, it can skew price estimates.</a:t>
            </a:r>
            <a:endParaRPr sz="1800"/>
          </a:p>
          <a:p>
            <a:pPr indent="0" lvl="0" marL="0" rtl="0" algn="l">
              <a:lnSpc>
                <a:spcPct val="100000"/>
              </a:lnSpc>
              <a:spcBef>
                <a:spcPts val="1000"/>
              </a:spcBef>
              <a:spcAft>
                <a:spcPts val="0"/>
              </a:spcAft>
              <a:buSzPts val="1400"/>
              <a:buNone/>
            </a:pPr>
            <a:r>
              <a:t/>
            </a:r>
            <a:endParaRPr sz="2000"/>
          </a:p>
          <a:p>
            <a:pPr indent="0" lvl="0" marL="0" rtl="0" algn="l">
              <a:lnSpc>
                <a:spcPct val="100000"/>
              </a:lnSpc>
              <a:spcBef>
                <a:spcPts val="800"/>
              </a:spcBef>
              <a:spcAft>
                <a:spcPts val="0"/>
              </a:spcAft>
              <a:buSzPts val="1400"/>
              <a:buNone/>
            </a:pPr>
            <a:r>
              <a:t/>
            </a:r>
            <a:endParaRPr sz="20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129230c8c61_0_30"/>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a:t>Evidence from Virginia: CCSP Payment Rates</a:t>
            </a:r>
            <a:endParaRPr/>
          </a:p>
        </p:txBody>
      </p:sp>
      <p:sp>
        <p:nvSpPr>
          <p:cNvPr id="419" name="Google Shape;419;g129230c8c61_0_30"/>
          <p:cNvSpPr txBox="1"/>
          <p:nvPr>
            <p:ph idx="1" type="body"/>
          </p:nvPr>
        </p:nvSpPr>
        <p:spPr>
          <a:xfrm>
            <a:off x="311700" y="1114675"/>
            <a:ext cx="8520600" cy="6723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2100"/>
              <a:buNone/>
            </a:pPr>
            <a:r>
              <a:rPr b="1" lang="en"/>
              <a:t>Market rate survey findings result in inconsistent maximum reimbursement rates.</a:t>
            </a:r>
            <a:endParaRPr b="1"/>
          </a:p>
        </p:txBody>
      </p:sp>
      <p:graphicFrame>
        <p:nvGraphicFramePr>
          <p:cNvPr id="420" name="Google Shape;420;g129230c8c61_0_30"/>
          <p:cNvGraphicFramePr/>
          <p:nvPr/>
        </p:nvGraphicFramePr>
        <p:xfrm>
          <a:off x="311650" y="2175550"/>
          <a:ext cx="3000000" cy="3000000"/>
        </p:xfrm>
        <a:graphic>
          <a:graphicData uri="http://schemas.openxmlformats.org/drawingml/2006/table">
            <a:tbl>
              <a:tblPr>
                <a:noFill/>
                <a:tableStyleId>{0A710CAA-6149-4C46-8CAB-57AE2A94946B}</a:tableStyleId>
              </a:tblPr>
              <a:tblGrid>
                <a:gridCol w="1507375"/>
                <a:gridCol w="887375"/>
                <a:gridCol w="887375"/>
                <a:gridCol w="887375"/>
                <a:gridCol w="887375"/>
                <a:gridCol w="887375"/>
                <a:gridCol w="887375"/>
                <a:gridCol w="887375"/>
                <a:gridCol w="887375"/>
              </a:tblGrid>
              <a:tr h="396200">
                <a:tc rowSpan="2">
                  <a:txBody>
                    <a:bodyPr/>
                    <a:lstStyle/>
                    <a:p>
                      <a:pPr indent="0" lvl="0" marL="0" marR="0" rtl="0" algn="l">
                        <a:lnSpc>
                          <a:spcPct val="100000"/>
                        </a:lnSpc>
                        <a:spcBef>
                          <a:spcPts val="0"/>
                        </a:spcBef>
                        <a:spcAft>
                          <a:spcPts val="0"/>
                        </a:spcAft>
                        <a:buClr>
                          <a:srgbClr val="000000"/>
                        </a:buClr>
                        <a:buSzPts val="1300"/>
                        <a:buFont typeface="Arial"/>
                        <a:buNone/>
                      </a:pPr>
                      <a:r>
                        <a:t/>
                      </a:r>
                      <a:endParaRPr sz="1300" u="none" cap="none" strike="noStrike">
                        <a:latin typeface="Trebuchet MS"/>
                        <a:ea typeface="Trebuchet MS"/>
                        <a:cs typeface="Trebuchet MS"/>
                        <a:sym typeface="Trebuchet MS"/>
                      </a:endParaRPr>
                    </a:p>
                  </a:txBody>
                  <a:tcPr marT="91425" marB="91425" marR="91425" marL="91425">
                    <a:solidFill>
                      <a:schemeClr val="accent2"/>
                    </a:solidFill>
                  </a:tcPr>
                </a:tc>
                <a:tc gridSpan="4">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Centers</a:t>
                      </a:r>
                      <a:endParaRPr b="1" sz="13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hMerge="1"/>
                <a:tc hMerge="1"/>
                <a:tc hMerge="1"/>
                <a:tc gridSpan="4">
                  <a:txBody>
                    <a:bodyPr/>
                    <a:lstStyle/>
                    <a:p>
                      <a:pPr indent="0" lvl="0" marL="0" marR="0" rtl="0" algn="ctr">
                        <a:lnSpc>
                          <a:spcPct val="100000"/>
                        </a:lnSpc>
                        <a:spcBef>
                          <a:spcPts val="0"/>
                        </a:spcBef>
                        <a:spcAft>
                          <a:spcPts val="0"/>
                        </a:spcAft>
                        <a:buClr>
                          <a:srgbClr val="000000"/>
                        </a:buClr>
                        <a:buSzPts val="1300"/>
                        <a:buFont typeface="Arial"/>
                        <a:buNone/>
                      </a:pPr>
                      <a:r>
                        <a:rPr b="1" lang="en" sz="1300" u="none" cap="none" strike="noStrike">
                          <a:solidFill>
                            <a:schemeClr val="lt1"/>
                          </a:solidFill>
                          <a:latin typeface="Trebuchet MS"/>
                          <a:ea typeface="Trebuchet MS"/>
                          <a:cs typeface="Trebuchet MS"/>
                          <a:sym typeface="Trebuchet MS"/>
                        </a:rPr>
                        <a:t>Family day homes</a:t>
                      </a:r>
                      <a:endParaRPr b="1" sz="13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hMerge="1"/>
                <a:tc hMerge="1"/>
                <a:tc hMerge="1"/>
              </a:tr>
              <a:tr h="492675">
                <a:tc vMerge="1"/>
                <a:tc>
                  <a:txBody>
                    <a:bodyPr/>
                    <a:lstStyle/>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Trebuchet MS"/>
                          <a:ea typeface="Trebuchet MS"/>
                          <a:cs typeface="Trebuchet MS"/>
                          <a:sym typeface="Trebuchet MS"/>
                        </a:rPr>
                        <a:t>Infant</a:t>
                      </a:r>
                      <a:endParaRPr b="1" i="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Trebuchet MS"/>
                          <a:ea typeface="Trebuchet MS"/>
                          <a:cs typeface="Trebuchet MS"/>
                          <a:sym typeface="Trebuchet MS"/>
                        </a:rPr>
                        <a:t>Toddler</a:t>
                      </a:r>
                      <a:endParaRPr b="1" i="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Trebuchet MS"/>
                          <a:ea typeface="Trebuchet MS"/>
                          <a:cs typeface="Trebuchet MS"/>
                          <a:sym typeface="Trebuchet MS"/>
                        </a:rPr>
                        <a:t>Pre- school</a:t>
                      </a:r>
                      <a:endParaRPr b="1" i="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Trebuchet MS"/>
                          <a:ea typeface="Trebuchet MS"/>
                          <a:cs typeface="Trebuchet MS"/>
                          <a:sym typeface="Trebuchet MS"/>
                        </a:rPr>
                        <a:t>School- age</a:t>
                      </a:r>
                      <a:endParaRPr b="1" i="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Trebuchet MS"/>
                          <a:ea typeface="Trebuchet MS"/>
                          <a:cs typeface="Trebuchet MS"/>
                          <a:sym typeface="Trebuchet MS"/>
                        </a:rPr>
                        <a:t>Infant</a:t>
                      </a:r>
                      <a:endParaRPr b="1" i="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Trebuchet MS"/>
                          <a:ea typeface="Trebuchet MS"/>
                          <a:cs typeface="Trebuchet MS"/>
                          <a:sym typeface="Trebuchet MS"/>
                        </a:rPr>
                        <a:t>Toddler</a:t>
                      </a:r>
                      <a:endParaRPr b="1" i="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Trebuchet MS"/>
                          <a:ea typeface="Trebuchet MS"/>
                          <a:cs typeface="Trebuchet MS"/>
                          <a:sym typeface="Trebuchet MS"/>
                        </a:rPr>
                        <a:t>Pre- school</a:t>
                      </a:r>
                      <a:endParaRPr b="1" i="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1" lang="en" sz="1200" u="none" cap="none" strike="noStrike">
                          <a:solidFill>
                            <a:schemeClr val="lt1"/>
                          </a:solidFill>
                          <a:latin typeface="Trebuchet MS"/>
                          <a:ea typeface="Trebuchet MS"/>
                          <a:cs typeface="Trebuchet MS"/>
                          <a:sym typeface="Trebuchet MS"/>
                        </a:rPr>
                        <a:t>School- age</a:t>
                      </a:r>
                      <a:endParaRPr b="1" i="1" sz="12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2793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Chesterfield</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$56</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$56</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$45</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$40</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$35</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$33</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$29</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$25</a:t>
                      </a:r>
                      <a:endParaRPr sz="1300" u="none" cap="none" strike="noStrike">
                        <a:latin typeface="Trebuchet MS"/>
                        <a:ea typeface="Trebuchet MS"/>
                        <a:cs typeface="Trebuchet MS"/>
                        <a:sym typeface="Trebuchet MS"/>
                      </a:endParaRPr>
                    </a:p>
                  </a:txBody>
                  <a:tcPr marT="91425" marB="91425" marR="91425" marL="91425"/>
                </a:tc>
              </a:tr>
              <a:tr h="2626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Hampton</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$43</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$38</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$35</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$28</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$30</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$28</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$26</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$28</a:t>
                      </a:r>
                      <a:endParaRPr sz="1300" u="none" cap="none" strike="noStrike">
                        <a:latin typeface="Trebuchet MS"/>
                        <a:ea typeface="Trebuchet MS"/>
                        <a:cs typeface="Trebuchet MS"/>
                        <a:sym typeface="Trebuchet MS"/>
                      </a:endParaRPr>
                    </a:p>
                  </a:txBody>
                  <a:tcPr marT="91425" marB="91425" marR="91425" marL="91425"/>
                </a:tc>
              </a:tr>
              <a:tr h="2459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Fairfax</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$82</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$78</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$70</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$61</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$55</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$52</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$50</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$45</a:t>
                      </a:r>
                      <a:endParaRPr sz="1300" u="none" cap="none" strike="noStrike">
                        <a:latin typeface="Trebuchet MS"/>
                        <a:ea typeface="Trebuchet MS"/>
                        <a:cs typeface="Trebuchet MS"/>
                        <a:sym typeface="Trebuchet MS"/>
                      </a:endParaRPr>
                    </a:p>
                  </a:txBody>
                  <a:tcPr marT="91425" marB="91425" marR="91425" marL="91425"/>
                </a:tc>
              </a:tr>
              <a:tr h="229225">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Botetourt</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$30</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$28</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$25</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$30</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$27</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$22</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$22</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$20</a:t>
                      </a:r>
                      <a:endParaRPr sz="1300" u="none" cap="none" strike="noStrike">
                        <a:latin typeface="Trebuchet MS"/>
                        <a:ea typeface="Trebuchet MS"/>
                        <a:cs typeface="Trebuchet MS"/>
                        <a:sym typeface="Trebuchet MS"/>
                      </a:endParaRPr>
                    </a:p>
                  </a:txBody>
                  <a:tcPr marT="91425" marB="91425" marR="91425" marL="91425"/>
                </a:tc>
              </a:tr>
              <a:tr h="195800">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Norton</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$25</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$24</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$26</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$21</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$20</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$20</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$20</a:t>
                      </a:r>
                      <a:endParaRPr sz="13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300"/>
                        <a:buFont typeface="Arial"/>
                        <a:buNone/>
                      </a:pPr>
                      <a:r>
                        <a:rPr lang="en" sz="1300" u="none" cap="none" strike="noStrike">
                          <a:latin typeface="Trebuchet MS"/>
                          <a:ea typeface="Trebuchet MS"/>
                          <a:cs typeface="Trebuchet MS"/>
                          <a:sym typeface="Trebuchet MS"/>
                        </a:rPr>
                        <a:t>$20</a:t>
                      </a:r>
                      <a:endParaRPr sz="1300" u="none" cap="none" strike="noStrike">
                        <a:latin typeface="Trebuchet MS"/>
                        <a:ea typeface="Trebuchet MS"/>
                        <a:cs typeface="Trebuchet MS"/>
                        <a:sym typeface="Trebuchet MS"/>
                      </a:endParaRPr>
                    </a:p>
                  </a:txBody>
                  <a:tcPr marT="91425" marB="91425" marR="91425" marL="91425"/>
                </a:tc>
              </a:tr>
            </a:tbl>
          </a:graphicData>
        </a:graphic>
      </p:graphicFrame>
      <p:sp>
        <p:nvSpPr>
          <p:cNvPr id="421" name="Google Shape;421;g129230c8c61_0_30"/>
          <p:cNvSpPr txBox="1"/>
          <p:nvPr/>
        </p:nvSpPr>
        <p:spPr>
          <a:xfrm>
            <a:off x="484300" y="1792050"/>
            <a:ext cx="824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lang="en">
                <a:latin typeface="Trebuchet MS"/>
                <a:ea typeface="Trebuchet MS"/>
                <a:cs typeface="Trebuchet MS"/>
                <a:sym typeface="Trebuchet MS"/>
              </a:rPr>
              <a:t>Daily full-time</a:t>
            </a:r>
            <a:r>
              <a:rPr b="1" i="0" lang="en" sz="1400" u="none" cap="none" strike="noStrike">
                <a:solidFill>
                  <a:srgbClr val="000000"/>
                </a:solidFill>
                <a:latin typeface="Trebuchet MS"/>
                <a:ea typeface="Trebuchet MS"/>
                <a:cs typeface="Trebuchet MS"/>
                <a:sym typeface="Trebuchet MS"/>
              </a:rPr>
              <a:t> rates for Level 2 programs </a:t>
            </a:r>
            <a:r>
              <a:rPr b="1" lang="en">
                <a:latin typeface="Trebuchet MS"/>
                <a:ea typeface="Trebuchet MS"/>
                <a:cs typeface="Trebuchet MS"/>
                <a:sym typeface="Trebuchet MS"/>
              </a:rPr>
              <a:t>in select counties</a:t>
            </a:r>
            <a:endParaRPr b="1" i="0" sz="14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g129efd14219_0_0"/>
          <p:cNvSpPr txBox="1"/>
          <p:nvPr>
            <p:ph type="title"/>
          </p:nvPr>
        </p:nvSpPr>
        <p:spPr>
          <a:xfrm>
            <a:off x="311700" y="445025"/>
            <a:ext cx="8520600" cy="5727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Average annual difference between private-pay and subsidy rates</a:t>
            </a:r>
            <a:endParaRPr/>
          </a:p>
        </p:txBody>
      </p:sp>
      <p:sp>
        <p:nvSpPr>
          <p:cNvPr id="427" name="Google Shape;427;g129efd14219_0_0"/>
          <p:cNvSpPr txBox="1"/>
          <p:nvPr>
            <p:ph idx="1" type="body"/>
          </p:nvPr>
        </p:nvSpPr>
        <p:spPr>
          <a:xfrm>
            <a:off x="311700" y="1260250"/>
            <a:ext cx="8520600" cy="946500"/>
          </a:xfrm>
          <a:prstGeom prst="rect">
            <a:avLst/>
          </a:prstGeom>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lang="en" sz="1300"/>
              <a:t>In the fall of 2021, 1,661 CCSP vendors reported payment rates to the Virginia Department of Social Services. On average, 45 percent indicated tuition rates </a:t>
            </a:r>
            <a:r>
              <a:rPr b="1" lang="en" sz="1300"/>
              <a:t>higher</a:t>
            </a:r>
            <a:r>
              <a:rPr lang="en" sz="1300"/>
              <a:t> than the MRR. This chart shows the number of providers reporting rates for each age group and the average annual difference in rates by Ready Region. </a:t>
            </a:r>
            <a:r>
              <a:rPr b="1" lang="en" sz="1300"/>
              <a:t>preliminary.</a:t>
            </a:r>
            <a:endParaRPr b="1" sz="1300"/>
          </a:p>
        </p:txBody>
      </p:sp>
      <p:graphicFrame>
        <p:nvGraphicFramePr>
          <p:cNvPr id="428" name="Google Shape;428;g129efd14219_0_0"/>
          <p:cNvGraphicFramePr/>
          <p:nvPr/>
        </p:nvGraphicFramePr>
        <p:xfrm>
          <a:off x="197400" y="2088150"/>
          <a:ext cx="3000000" cy="3000000"/>
        </p:xfrm>
        <a:graphic>
          <a:graphicData uri="http://schemas.openxmlformats.org/drawingml/2006/table">
            <a:tbl>
              <a:tblPr>
                <a:noFill/>
                <a:tableStyleId>{A7751A9D-4CFE-475F-9F25-4541B2D40E8C}</a:tableStyleId>
              </a:tblPr>
              <a:tblGrid>
                <a:gridCol w="886600"/>
                <a:gridCol w="859175"/>
                <a:gridCol w="859175"/>
                <a:gridCol w="859175"/>
                <a:gridCol w="859175"/>
                <a:gridCol w="859175"/>
                <a:gridCol w="1042000"/>
                <a:gridCol w="859175"/>
                <a:gridCol w="859175"/>
                <a:gridCol w="859175"/>
              </a:tblGrid>
              <a:tr h="396200">
                <a:tc>
                  <a:txBody>
                    <a:bodyPr/>
                    <a:lstStyle/>
                    <a:p>
                      <a:pPr indent="0" lvl="0" marL="0" rtl="0" algn="l">
                        <a:lnSpc>
                          <a:spcPct val="50000"/>
                        </a:lnSpc>
                        <a:spcBef>
                          <a:spcPts val="0"/>
                        </a:spcBef>
                        <a:spcAft>
                          <a:spcPts val="0"/>
                        </a:spcAft>
                        <a:buNone/>
                      </a:pPr>
                      <a:r>
                        <a:t/>
                      </a:r>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0:0"/>
                      </a:ext>
                    </a:extLst>
                  </a:tcPr>
                </a:tc>
                <a:tc>
                  <a:txBody>
                    <a:bodyPr/>
                    <a:lstStyle/>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Southwest (1)</a:t>
                      </a:r>
                      <a:endParaRPr b="1" sz="1100">
                        <a:solidFill>
                          <a:schemeClr val="lt1"/>
                        </a:solidFill>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accent2"/>
                    </a:solidFill>
                    <a:extLst>
                      <a:ext uri="http://customooxmlschemas.google.com/">
                        <go:slidesCustomData xmlns:go="http://customooxmlschemas.google.com/" cellId="428:0:1"/>
                      </a:ext>
                    </a:extLst>
                  </a:tcPr>
                </a:tc>
                <a:tc>
                  <a:txBody>
                    <a:bodyPr/>
                    <a:lstStyle/>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West </a:t>
                      </a:r>
                      <a:endParaRPr b="1" sz="1100">
                        <a:solidFill>
                          <a:schemeClr val="lt1"/>
                        </a:solidFill>
                        <a:latin typeface="Trebuchet MS"/>
                        <a:ea typeface="Trebuchet MS"/>
                        <a:cs typeface="Trebuchet MS"/>
                        <a:sym typeface="Trebuchet MS"/>
                      </a:endParaRPr>
                    </a:p>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(2)</a:t>
                      </a:r>
                      <a:endParaRPr b="1" sz="1100">
                        <a:solidFill>
                          <a:schemeClr val="lt1"/>
                        </a:solidFill>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accent2"/>
                    </a:solidFill>
                    <a:extLst>
                      <a:ext uri="http://customooxmlschemas.google.com/">
                        <go:slidesCustomData xmlns:go="http://customooxmlschemas.google.com/" cellId="428:0:2"/>
                      </a:ext>
                    </a:extLst>
                  </a:tcPr>
                </a:tc>
                <a:tc>
                  <a:txBody>
                    <a:bodyPr/>
                    <a:lstStyle/>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Southside (3)</a:t>
                      </a:r>
                      <a:endParaRPr b="1" sz="1100">
                        <a:solidFill>
                          <a:schemeClr val="lt1"/>
                        </a:solidFill>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accent2"/>
                    </a:solidFill>
                    <a:extLst>
                      <a:ext uri="http://customooxmlschemas.google.com/">
                        <go:slidesCustomData xmlns:go="http://customooxmlschemas.google.com/" cellId="428:0:3"/>
                      </a:ext>
                    </a:extLst>
                  </a:tcPr>
                </a:tc>
                <a:tc>
                  <a:txBody>
                    <a:bodyPr/>
                    <a:lstStyle/>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Central </a:t>
                      </a:r>
                      <a:endParaRPr b="1" sz="1100">
                        <a:solidFill>
                          <a:schemeClr val="lt1"/>
                        </a:solidFill>
                        <a:latin typeface="Trebuchet MS"/>
                        <a:ea typeface="Trebuchet MS"/>
                        <a:cs typeface="Trebuchet MS"/>
                        <a:sym typeface="Trebuchet MS"/>
                      </a:endParaRPr>
                    </a:p>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(4)</a:t>
                      </a:r>
                      <a:endParaRPr b="1" sz="1100">
                        <a:solidFill>
                          <a:schemeClr val="lt1"/>
                        </a:solidFill>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accent2"/>
                    </a:solidFill>
                    <a:extLst>
                      <a:ext uri="http://customooxmlschemas.google.com/">
                        <go:slidesCustomData xmlns:go="http://customooxmlschemas.google.com/" cellId="428:0:4"/>
                      </a:ext>
                    </a:extLst>
                  </a:tcPr>
                </a:tc>
                <a:tc>
                  <a:txBody>
                    <a:bodyPr/>
                    <a:lstStyle/>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South-</a:t>
                      </a:r>
                      <a:endParaRPr b="1" sz="1100">
                        <a:solidFill>
                          <a:schemeClr val="lt1"/>
                        </a:solidFill>
                        <a:latin typeface="Trebuchet MS"/>
                        <a:ea typeface="Trebuchet MS"/>
                        <a:cs typeface="Trebuchet MS"/>
                        <a:sym typeface="Trebuchet MS"/>
                      </a:endParaRPr>
                    </a:p>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eastern (5)</a:t>
                      </a:r>
                      <a:endParaRPr b="1" sz="1100">
                        <a:solidFill>
                          <a:schemeClr val="lt1"/>
                        </a:solidFill>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accent2"/>
                    </a:solidFill>
                    <a:extLst>
                      <a:ext uri="http://customooxmlschemas.google.com/">
                        <go:slidesCustomData xmlns:go="http://customooxmlschemas.google.com/" cellId="428:0:5"/>
                      </a:ext>
                    </a:extLst>
                  </a:tcPr>
                </a:tc>
                <a:tc>
                  <a:txBody>
                    <a:bodyPr/>
                    <a:lstStyle/>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Chesapeake Bay (6)</a:t>
                      </a:r>
                      <a:endParaRPr b="1" sz="1100">
                        <a:solidFill>
                          <a:schemeClr val="lt1"/>
                        </a:solidFill>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accent2"/>
                    </a:solidFill>
                    <a:extLst>
                      <a:ext uri="http://customooxmlschemas.google.com/">
                        <go:slidesCustomData xmlns:go="http://customooxmlschemas.google.com/" cellId="428:0:6"/>
                      </a:ext>
                    </a:extLst>
                  </a:tcPr>
                </a:tc>
                <a:tc>
                  <a:txBody>
                    <a:bodyPr/>
                    <a:lstStyle/>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Capital Area (7)</a:t>
                      </a:r>
                      <a:endParaRPr b="1" sz="1100">
                        <a:solidFill>
                          <a:schemeClr val="lt1"/>
                        </a:solidFill>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accent2"/>
                    </a:solidFill>
                    <a:extLst>
                      <a:ext uri="http://customooxmlschemas.google.com/">
                        <go:slidesCustomData xmlns:go="http://customooxmlschemas.google.com/" cellId="428:0:7"/>
                      </a:ext>
                    </a:extLst>
                  </a:tcPr>
                </a:tc>
                <a:tc>
                  <a:txBody>
                    <a:bodyPr/>
                    <a:lstStyle/>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North Central (8)</a:t>
                      </a:r>
                      <a:endParaRPr b="1" sz="1100">
                        <a:solidFill>
                          <a:schemeClr val="lt1"/>
                        </a:solidFill>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accent2"/>
                    </a:solidFill>
                    <a:extLst>
                      <a:ext uri="http://customooxmlschemas.google.com/">
                        <go:slidesCustomData xmlns:go="http://customooxmlschemas.google.com/" cellId="428:0:8"/>
                      </a:ext>
                    </a:extLst>
                  </a:tcPr>
                </a:tc>
                <a:tc>
                  <a:txBody>
                    <a:bodyPr/>
                    <a:lstStyle/>
                    <a:p>
                      <a:pPr indent="0" lvl="0" marL="0" rtl="0" algn="ctr">
                        <a:lnSpc>
                          <a:spcPct val="100000"/>
                        </a:lnSpc>
                        <a:spcBef>
                          <a:spcPts val="0"/>
                        </a:spcBef>
                        <a:spcAft>
                          <a:spcPts val="0"/>
                        </a:spcAft>
                        <a:buNone/>
                      </a:pPr>
                      <a:r>
                        <a:rPr b="1" lang="en" sz="1100">
                          <a:solidFill>
                            <a:schemeClr val="lt1"/>
                          </a:solidFill>
                          <a:latin typeface="Trebuchet MS"/>
                          <a:ea typeface="Trebuchet MS"/>
                          <a:cs typeface="Trebuchet MS"/>
                          <a:sym typeface="Trebuchet MS"/>
                        </a:rPr>
                        <a:t>Blue Ridge (9)</a:t>
                      </a:r>
                      <a:endParaRPr b="1" sz="1100">
                        <a:solidFill>
                          <a:schemeClr val="lt1"/>
                        </a:solidFill>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accent2"/>
                    </a:solidFill>
                    <a:extLst>
                      <a:ext uri="http://customooxmlschemas.google.com/">
                        <go:slidesCustomData xmlns:go="http://customooxmlschemas.google.com/" cellId="428:0:9"/>
                      </a:ext>
                    </a:extLst>
                  </a:tcPr>
                </a:tc>
              </a:tr>
              <a:tr h="189650">
                <a:tc rowSpan="2">
                  <a:txBody>
                    <a:bodyPr/>
                    <a:lstStyle/>
                    <a:p>
                      <a:pPr indent="0" lvl="0" marL="0" rtl="0" algn="l">
                        <a:lnSpc>
                          <a:spcPct val="50000"/>
                        </a:lnSpc>
                        <a:spcBef>
                          <a:spcPts val="0"/>
                        </a:spcBef>
                        <a:spcAft>
                          <a:spcPts val="0"/>
                        </a:spcAft>
                        <a:buNone/>
                      </a:pPr>
                      <a:r>
                        <a:rPr lang="en" sz="1100">
                          <a:latin typeface="Trebuchet MS"/>
                          <a:ea typeface="Trebuchet MS"/>
                          <a:cs typeface="Trebuchet MS"/>
                          <a:sym typeface="Trebuchet MS"/>
                        </a:rPr>
                        <a:t>Infant</a:t>
                      </a:r>
                      <a:endParaRPr sz="1100">
                        <a:latin typeface="Trebuchet MS"/>
                        <a:ea typeface="Trebuchet MS"/>
                        <a:cs typeface="Trebuchet MS"/>
                        <a:sym typeface="Trebuchet MS"/>
                      </a:endParaRPr>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1:0"/>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$638</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1:1"/>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$2,279</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1:2"/>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$52</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1:3"/>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-$24</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1:4"/>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$466</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1:5"/>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$516</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1:6"/>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$1,167</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1:7"/>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$454</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1:8"/>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$1,059</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1:9"/>
                      </a:ext>
                    </a:extLst>
                  </a:tcPr>
                </a:tc>
              </a:tr>
              <a:tr h="190500">
                <a:tc vMerge="1"/>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67</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2:1"/>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69</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2:2"/>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68</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2:3"/>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204</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2:4"/>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220</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2:5"/>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95</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2:6"/>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586</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2:7"/>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250</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2:8"/>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102</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2:9"/>
                      </a:ext>
                    </a:extLst>
                  </a:tcPr>
                </a:tc>
              </a:tr>
              <a:tr h="190500">
                <a:tc rowSpan="2">
                  <a:txBody>
                    <a:bodyPr/>
                    <a:lstStyle/>
                    <a:p>
                      <a:pPr indent="0" lvl="0" marL="0" rtl="0" algn="l">
                        <a:lnSpc>
                          <a:spcPct val="50000"/>
                        </a:lnSpc>
                        <a:spcBef>
                          <a:spcPts val="0"/>
                        </a:spcBef>
                        <a:spcAft>
                          <a:spcPts val="0"/>
                        </a:spcAft>
                        <a:buNone/>
                      </a:pPr>
                      <a:r>
                        <a:rPr lang="en" sz="1100">
                          <a:latin typeface="Trebuchet MS"/>
                          <a:ea typeface="Trebuchet MS"/>
                          <a:cs typeface="Trebuchet MS"/>
                          <a:sym typeface="Trebuchet MS"/>
                        </a:rPr>
                        <a:t>Toddler</a:t>
                      </a:r>
                      <a:endParaRPr sz="1100">
                        <a:latin typeface="Trebuchet MS"/>
                        <a:ea typeface="Trebuchet MS"/>
                        <a:cs typeface="Trebuchet MS"/>
                        <a:sym typeface="Trebuchet MS"/>
                      </a:endParaRPr>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3:0"/>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$631</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3:1"/>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$1,921</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3:2"/>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$220</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3:3"/>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$125</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3:4"/>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$457</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3:5"/>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$2,055</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3:6"/>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$1,116</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3:7"/>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$639</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3:8"/>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$793</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3:9"/>
                      </a:ext>
                    </a:extLst>
                  </a:tcPr>
                </a:tc>
              </a:tr>
              <a:tr h="190500">
                <a:tc vMerge="1"/>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69</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4:1"/>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74</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4:2"/>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71</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4:3"/>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224</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4:4"/>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235</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4:5"/>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100</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4:6"/>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606</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4:7"/>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260</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4:8"/>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113</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4:9"/>
                      </a:ext>
                    </a:extLst>
                  </a:tcPr>
                </a:tc>
              </a:tr>
              <a:tr h="190500">
                <a:tc rowSpan="2">
                  <a:txBody>
                    <a:bodyPr/>
                    <a:lstStyle/>
                    <a:p>
                      <a:pPr indent="0" lvl="0" marL="0" rtl="0" algn="l">
                        <a:lnSpc>
                          <a:spcPct val="50000"/>
                        </a:lnSpc>
                        <a:spcBef>
                          <a:spcPts val="0"/>
                        </a:spcBef>
                        <a:spcAft>
                          <a:spcPts val="0"/>
                        </a:spcAft>
                        <a:buNone/>
                      </a:pPr>
                      <a:r>
                        <a:rPr lang="en" sz="1100">
                          <a:latin typeface="Trebuchet MS"/>
                          <a:ea typeface="Trebuchet MS"/>
                          <a:cs typeface="Trebuchet MS"/>
                          <a:sym typeface="Trebuchet MS"/>
                        </a:rPr>
                        <a:t>Preschool</a:t>
                      </a:r>
                      <a:endParaRPr sz="1100">
                        <a:latin typeface="Trebuchet MS"/>
                        <a:ea typeface="Trebuchet MS"/>
                        <a:cs typeface="Trebuchet MS"/>
                        <a:sym typeface="Trebuchet MS"/>
                      </a:endParaRPr>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5:0"/>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$498</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5:1"/>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$939</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5:2"/>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$409</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5:3"/>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-$11</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5:4"/>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$265</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5:5"/>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-$56</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5:6"/>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$46</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5:7"/>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-$1,083</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5:8"/>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$286</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5:9"/>
                      </a:ext>
                    </a:extLst>
                  </a:tcPr>
                </a:tc>
              </a:tr>
              <a:tr h="190500">
                <a:tc vMerge="1"/>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83</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6:1"/>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119</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6:2"/>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91</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6:3"/>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287</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6:4"/>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348</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6:5"/>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135</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6:6"/>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782</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6:7"/>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356</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6:8"/>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142</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6:9"/>
                      </a:ext>
                    </a:extLst>
                  </a:tcPr>
                </a:tc>
              </a:tr>
              <a:tr h="190500">
                <a:tc rowSpan="2">
                  <a:txBody>
                    <a:bodyPr/>
                    <a:lstStyle/>
                    <a:p>
                      <a:pPr indent="0" lvl="0" marL="0" rtl="0" algn="l">
                        <a:lnSpc>
                          <a:spcPct val="50000"/>
                        </a:lnSpc>
                        <a:spcBef>
                          <a:spcPts val="0"/>
                        </a:spcBef>
                        <a:spcAft>
                          <a:spcPts val="0"/>
                        </a:spcAft>
                        <a:buNone/>
                      </a:pPr>
                      <a:r>
                        <a:rPr lang="en" sz="1100">
                          <a:latin typeface="Trebuchet MS"/>
                          <a:ea typeface="Trebuchet MS"/>
                          <a:cs typeface="Trebuchet MS"/>
                          <a:sym typeface="Trebuchet MS"/>
                        </a:rPr>
                        <a:t>School-age</a:t>
                      </a:r>
                      <a:endParaRPr sz="1100">
                        <a:latin typeface="Trebuchet MS"/>
                        <a:ea typeface="Trebuchet MS"/>
                        <a:cs typeface="Trebuchet MS"/>
                        <a:sym typeface="Trebuchet MS"/>
                      </a:endParaRPr>
                    </a:p>
                  </a:txBody>
                  <a:tcPr marT="91425" marB="91425"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7:0"/>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$31</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7:1"/>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$647</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7:2"/>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$244</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7:3"/>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$263</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7:4"/>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$431</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7:5"/>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$52</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7:6"/>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$383</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7:7"/>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-$808</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7:8"/>
                      </a:ext>
                    </a:extLst>
                  </a:tcPr>
                </a:tc>
                <a:tc>
                  <a:txBody>
                    <a:bodyPr/>
                    <a:lstStyle/>
                    <a:p>
                      <a:pPr indent="0" lvl="0" marL="0" rtl="0" algn="r">
                        <a:lnSpc>
                          <a:spcPct val="50000"/>
                        </a:lnSpc>
                        <a:spcBef>
                          <a:spcPts val="0"/>
                        </a:spcBef>
                        <a:spcAft>
                          <a:spcPts val="0"/>
                        </a:spcAft>
                        <a:buNone/>
                      </a:pPr>
                      <a:r>
                        <a:rPr lang="en" sz="1100">
                          <a:latin typeface="Trebuchet MS"/>
                          <a:ea typeface="Trebuchet MS"/>
                          <a:cs typeface="Trebuchet MS"/>
                          <a:sym typeface="Trebuchet MS"/>
                        </a:rPr>
                        <a:t>$188.15</a:t>
                      </a:r>
                      <a:endParaRPr sz="11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7:9"/>
                      </a:ext>
                    </a:extLst>
                  </a:tcPr>
                </a:tc>
              </a:tr>
              <a:tr h="190500">
                <a:tc vMerge="1"/>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88</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8:1"/>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109</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8:2"/>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89</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8:3"/>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283</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8:4"/>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340</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8:5"/>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134</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8:6"/>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743</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8:7"/>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363</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8:8"/>
                      </a:ext>
                    </a:extLst>
                  </a:tcPr>
                </a:tc>
                <a:tc>
                  <a:txBody>
                    <a:bodyPr/>
                    <a:lstStyle/>
                    <a:p>
                      <a:pPr indent="0" lvl="0" marL="0" rtl="0" algn="r">
                        <a:lnSpc>
                          <a:spcPct val="50000"/>
                        </a:lnSpc>
                        <a:spcBef>
                          <a:spcPts val="0"/>
                        </a:spcBef>
                        <a:spcAft>
                          <a:spcPts val="0"/>
                        </a:spcAft>
                        <a:buNone/>
                      </a:pPr>
                      <a:r>
                        <a:rPr i="1" lang="en" sz="900">
                          <a:latin typeface="Trebuchet MS"/>
                          <a:ea typeface="Trebuchet MS"/>
                          <a:cs typeface="Trebuchet MS"/>
                          <a:sym typeface="Trebuchet MS"/>
                        </a:rPr>
                        <a:t>141</a:t>
                      </a:r>
                      <a:endParaRPr i="1" sz="900">
                        <a:latin typeface="Trebuchet MS"/>
                        <a:ea typeface="Trebuchet MS"/>
                        <a:cs typeface="Trebuchet MS"/>
                        <a:sym typeface="Trebuchet MS"/>
                      </a:endParaRPr>
                    </a:p>
                  </a:txBody>
                  <a:tcPr marT="91425" marB="91425"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extLst>
                      <a:ext uri="http://customooxmlschemas.google.com/">
                        <go:slidesCustomData xmlns:go="http://customooxmlschemas.google.com/" cellId="428:8:9"/>
                      </a:ext>
                    </a:extLst>
                  </a:tcPr>
                </a:tc>
              </a:tr>
            </a:tbl>
          </a:graphicData>
        </a:graphic>
      </p:graphicFrame>
      <p:sp>
        <p:nvSpPr>
          <p:cNvPr id="429" name="Google Shape;429;g129efd14219_0_0"/>
          <p:cNvSpPr txBox="1"/>
          <p:nvPr/>
        </p:nvSpPr>
        <p:spPr>
          <a:xfrm>
            <a:off x="393875" y="4648050"/>
            <a:ext cx="8438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900">
                <a:latin typeface="Trebuchet MS"/>
                <a:ea typeface="Trebuchet MS"/>
                <a:cs typeface="Trebuchet MS"/>
                <a:sym typeface="Trebuchet MS"/>
              </a:rPr>
              <a:t>Note: </a:t>
            </a:r>
            <a:r>
              <a:rPr b="1" i="1" lang="en" sz="900">
                <a:latin typeface="Trebuchet MS"/>
                <a:ea typeface="Trebuchet MS"/>
                <a:cs typeface="Trebuchet MS"/>
                <a:sym typeface="Trebuchet MS"/>
              </a:rPr>
              <a:t>Analysis is preliminary. </a:t>
            </a:r>
            <a:r>
              <a:rPr i="1" lang="en" sz="900">
                <a:latin typeface="Trebuchet MS"/>
                <a:ea typeface="Trebuchet MS"/>
                <a:cs typeface="Trebuchet MS"/>
                <a:sym typeface="Trebuchet MS"/>
              </a:rPr>
              <a:t>Sample is not representative of all CCSP vendors. Vendors are more likely to submit payment rates to VDSS if their rates are </a:t>
            </a:r>
            <a:r>
              <a:rPr b="1" i="1" lang="en" sz="900">
                <a:latin typeface="Trebuchet MS"/>
                <a:ea typeface="Trebuchet MS"/>
                <a:cs typeface="Trebuchet MS"/>
                <a:sym typeface="Trebuchet MS"/>
              </a:rPr>
              <a:t>below</a:t>
            </a:r>
            <a:r>
              <a:rPr i="1" lang="en" sz="900">
                <a:latin typeface="Trebuchet MS"/>
                <a:ea typeface="Trebuchet MS"/>
                <a:cs typeface="Trebuchet MS"/>
                <a:sym typeface="Trebuchet MS"/>
              </a:rPr>
              <a:t> the MRR. This data may underestimate the extent to which private tuition rates exceed the subsidy rate.</a:t>
            </a:r>
            <a:endParaRPr i="1" sz="900">
              <a:latin typeface="Trebuchet MS"/>
              <a:ea typeface="Trebuchet MS"/>
              <a:cs typeface="Trebuchet MS"/>
              <a:sym typeface="Trebuchet M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g128d74f1137_0_155"/>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Evidence from Virginia: Subsidy payment rates impact staffing</a:t>
            </a:r>
            <a:endParaRPr/>
          </a:p>
        </p:txBody>
      </p:sp>
      <p:sp>
        <p:nvSpPr>
          <p:cNvPr id="435" name="Google Shape;435;g128d74f1137_0_155"/>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Preliminary findings from a survey of child care centers in </a:t>
            </a:r>
            <a:r>
              <a:rPr b="1" lang="en" sz="1800">
                <a:extLst>
                  <a:ext uri="http://customooxmlschemas.google.com/">
                    <go:slidesCustomData xmlns:go="http://customooxmlschemas.google.com/" textRoundtripDataId="51"/>
                  </a:ext>
                </a:extLst>
              </a:rPr>
              <a:t>Virginia </a:t>
            </a:r>
            <a:r>
              <a:rPr b="1" lang="en" sz="1800"/>
              <a:t>demonstrate the impact of low payment rates.</a:t>
            </a:r>
            <a:endParaRPr b="1" sz="1800"/>
          </a:p>
          <a:p>
            <a:pPr indent="-330200" lvl="0" marL="457200" rtl="0" algn="l">
              <a:lnSpc>
                <a:spcPct val="100000"/>
              </a:lnSpc>
              <a:spcBef>
                <a:spcPts val="1000"/>
              </a:spcBef>
              <a:spcAft>
                <a:spcPts val="0"/>
              </a:spcAft>
              <a:buSzPts val="1600"/>
              <a:buChar char="•"/>
            </a:pPr>
            <a:r>
              <a:rPr lang="en" sz="1600"/>
              <a:t>Average hourly wages for lead teachers in subsidized programs are 21 percent ($2.92) less than programs that don’t accept subsidy.</a:t>
            </a:r>
            <a:endParaRPr sz="1600"/>
          </a:p>
          <a:p>
            <a:pPr indent="-330200" lvl="0" marL="457200" rtl="0" algn="l">
              <a:lnSpc>
                <a:spcPct val="100000"/>
              </a:lnSpc>
              <a:spcBef>
                <a:spcPts val="1000"/>
              </a:spcBef>
              <a:spcAft>
                <a:spcPts val="0"/>
              </a:spcAft>
              <a:buSzPts val="1600"/>
              <a:buChar char="•"/>
            </a:pPr>
            <a:r>
              <a:rPr lang="en" sz="1600"/>
              <a:t>71% of centers in subsidy reported applicants turning down jobs due to insufficient pay and/or benefits, compared to 49% of centers that don’t accept subsidy.</a:t>
            </a:r>
            <a:endParaRPr sz="1600"/>
          </a:p>
          <a:p>
            <a:pPr indent="-330200" lvl="0" marL="457200" rtl="0" algn="l">
              <a:lnSpc>
                <a:spcPct val="100000"/>
              </a:lnSpc>
              <a:spcBef>
                <a:spcPts val="1000"/>
              </a:spcBef>
              <a:spcAft>
                <a:spcPts val="1000"/>
              </a:spcAft>
              <a:buSzPts val="1600"/>
              <a:buChar char="•"/>
            </a:pPr>
            <a:r>
              <a:rPr lang="en" sz="1600"/>
              <a:t>65% of centers in subsidy reported turning away families or serving fewer children due to staffing shortages, compared to 38% of centers that don’t accept subsidy.</a:t>
            </a:r>
            <a:endParaRPr sz="25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g128d74f1137_0_161"/>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Making Child Care More Affordable</a:t>
            </a:r>
            <a:endParaRPr/>
          </a:p>
        </p:txBody>
      </p:sp>
      <p:sp>
        <p:nvSpPr>
          <p:cNvPr id="441" name="Google Shape;441;g128d74f1137_0_161"/>
          <p:cNvSpPr txBox="1"/>
          <p:nvPr>
            <p:ph idx="1" type="body"/>
          </p:nvPr>
        </p:nvSpPr>
        <p:spPr>
          <a:xfrm>
            <a:off x="628650" y="12168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1000"/>
              </a:spcAft>
              <a:buSzPts val="1400"/>
              <a:buNone/>
            </a:pPr>
            <a:r>
              <a:rPr b="1" lang="en" sz="1800"/>
              <a:t>VDOE is taking steps to make the CCSP more accessible to families and providers based on the following key principles:</a:t>
            </a:r>
            <a:endParaRPr b="1" sz="1800"/>
          </a:p>
        </p:txBody>
      </p:sp>
      <p:graphicFrame>
        <p:nvGraphicFramePr>
          <p:cNvPr id="442" name="Google Shape;442;g128d74f1137_0_161"/>
          <p:cNvGraphicFramePr/>
          <p:nvPr/>
        </p:nvGraphicFramePr>
        <p:xfrm>
          <a:off x="628650" y="1891325"/>
          <a:ext cx="3000000" cy="3000000"/>
        </p:xfrm>
        <a:graphic>
          <a:graphicData uri="http://schemas.openxmlformats.org/drawingml/2006/table">
            <a:tbl>
              <a:tblPr>
                <a:noFill/>
                <a:tableStyleId>{0A710CAA-6149-4C46-8CAB-57AE2A94946B}</a:tableStyleId>
              </a:tblPr>
              <a:tblGrid>
                <a:gridCol w="4099450"/>
              </a:tblGrid>
              <a:tr h="396200">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2"/>
                          </a:solidFill>
                          <a:latin typeface="Trebuchet MS"/>
                          <a:ea typeface="Trebuchet MS"/>
                          <a:cs typeface="Trebuchet MS"/>
                          <a:sym typeface="Trebuchet MS"/>
                        </a:rPr>
                        <a:t>Maximum reimbursement rates should:</a:t>
                      </a:r>
                      <a:endParaRPr b="1" sz="1500" u="none" cap="none" strike="noStrike">
                        <a:solidFill>
                          <a:schemeClr val="accent2"/>
                        </a:solidFill>
                        <a:latin typeface="Trebuchet MS"/>
                        <a:ea typeface="Trebuchet MS"/>
                        <a:cs typeface="Trebuchet MS"/>
                        <a:sym typeface="Trebuchet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143750">
                <a:tc>
                  <a:txBody>
                    <a:bodyPr/>
                    <a:lstStyle/>
                    <a:p>
                      <a:pPr indent="-320675" lvl="0" marL="457200" marR="0" rtl="0" algn="l">
                        <a:lnSpc>
                          <a:spcPct val="100000"/>
                        </a:lnSpc>
                        <a:spcBef>
                          <a:spcPts val="0"/>
                        </a:spcBef>
                        <a:spcAft>
                          <a:spcPts val="0"/>
                        </a:spcAft>
                        <a:buClr>
                          <a:srgbClr val="000000"/>
                        </a:buClr>
                        <a:buSzPts val="1450"/>
                        <a:buFont typeface="Trebuchet MS"/>
                        <a:buChar char="●"/>
                      </a:pPr>
                      <a:r>
                        <a:rPr lang="en" sz="1450">
                          <a:latin typeface="Trebuchet MS"/>
                          <a:ea typeface="Trebuchet MS"/>
                          <a:cs typeface="Trebuchet MS"/>
                          <a:sym typeface="Trebuchet MS"/>
                        </a:rPr>
                        <a:t>Encourage all providers to participate</a:t>
                      </a:r>
                      <a:r>
                        <a:rPr lang="en" sz="1450" u="none" cap="none" strike="noStrike">
                          <a:latin typeface="Trebuchet MS"/>
                          <a:ea typeface="Trebuchet MS"/>
                          <a:cs typeface="Trebuchet MS"/>
                          <a:sym typeface="Trebuchet MS"/>
                        </a:rPr>
                        <a:t> in </a:t>
                      </a:r>
                      <a:r>
                        <a:rPr lang="en" sz="1450">
                          <a:latin typeface="Trebuchet MS"/>
                          <a:ea typeface="Trebuchet MS"/>
                          <a:cs typeface="Trebuchet MS"/>
                          <a:sym typeface="Trebuchet MS"/>
                        </a:rPr>
                        <a:t>the CCSP</a:t>
                      </a:r>
                      <a:endParaRPr sz="1450" u="none" cap="none" strike="noStrike">
                        <a:latin typeface="Trebuchet MS"/>
                        <a:ea typeface="Trebuchet MS"/>
                        <a:cs typeface="Trebuchet MS"/>
                        <a:sym typeface="Trebuchet MS"/>
                      </a:endParaRPr>
                    </a:p>
                    <a:p>
                      <a:pPr indent="-320675" lvl="0" marL="457200" marR="0" rtl="0" algn="l">
                        <a:lnSpc>
                          <a:spcPct val="100000"/>
                        </a:lnSpc>
                        <a:spcBef>
                          <a:spcPts val="700"/>
                        </a:spcBef>
                        <a:spcAft>
                          <a:spcPts val="0"/>
                        </a:spcAft>
                        <a:buClr>
                          <a:srgbClr val="000000"/>
                        </a:buClr>
                        <a:buSzPts val="1450"/>
                        <a:buFont typeface="Trebuchet MS"/>
                        <a:buChar char="●"/>
                      </a:pPr>
                      <a:r>
                        <a:rPr lang="en" sz="1450" u="none" cap="none" strike="noStrike">
                          <a:latin typeface="Trebuchet MS"/>
                          <a:ea typeface="Trebuchet MS"/>
                          <a:cs typeface="Trebuchet MS"/>
                          <a:sym typeface="Trebuchet MS"/>
                        </a:rPr>
                        <a:t>Reflect the true costs of providing quality care, including </a:t>
                      </a:r>
                      <a:r>
                        <a:rPr lang="en" sz="1450">
                          <a:latin typeface="Trebuchet MS"/>
                          <a:ea typeface="Trebuchet MS"/>
                          <a:cs typeface="Trebuchet MS"/>
                          <a:sym typeface="Trebuchet MS"/>
                          <a:extLst>
                            <a:ext uri="http://customooxmlschemas.google.com/">
                              <go:slidesCustomData xmlns:go="http://customooxmlschemas.google.com/" textRoundtripDataId="52"/>
                            </a:ext>
                          </a:extLst>
                        </a:rPr>
                        <a:t>competitive </a:t>
                      </a:r>
                      <a:r>
                        <a:rPr lang="en" sz="1450" u="none" cap="none" strike="noStrike">
                          <a:latin typeface="Trebuchet MS"/>
                          <a:ea typeface="Trebuchet MS"/>
                          <a:cs typeface="Trebuchet MS"/>
                          <a:sym typeface="Trebuchet MS"/>
                        </a:rPr>
                        <a:t>compensation</a:t>
                      </a:r>
                      <a:r>
                        <a:rPr lang="en" sz="1450">
                          <a:latin typeface="Trebuchet MS"/>
                          <a:ea typeface="Trebuchet MS"/>
                          <a:cs typeface="Trebuchet MS"/>
                          <a:sym typeface="Trebuchet MS"/>
                        </a:rPr>
                        <a:t> </a:t>
                      </a:r>
                      <a:r>
                        <a:rPr lang="en" sz="1450" u="none" cap="none" strike="noStrike">
                          <a:latin typeface="Trebuchet MS"/>
                          <a:ea typeface="Trebuchet MS"/>
                          <a:cs typeface="Trebuchet MS"/>
                          <a:sym typeface="Trebuchet MS"/>
                        </a:rPr>
                        <a:t>for staff</a:t>
                      </a:r>
                      <a:endParaRPr sz="1450" u="none" cap="none" strike="noStrike">
                        <a:latin typeface="Trebuchet MS"/>
                        <a:ea typeface="Trebuchet MS"/>
                        <a:cs typeface="Trebuchet MS"/>
                        <a:sym typeface="Trebuchet MS"/>
                      </a:endParaRPr>
                    </a:p>
                    <a:p>
                      <a:pPr indent="-320675" lvl="0" marL="457200" marR="0" rtl="0" algn="l">
                        <a:lnSpc>
                          <a:spcPct val="100000"/>
                        </a:lnSpc>
                        <a:spcBef>
                          <a:spcPts val="700"/>
                        </a:spcBef>
                        <a:spcAft>
                          <a:spcPts val="0"/>
                        </a:spcAft>
                        <a:buClr>
                          <a:srgbClr val="000000"/>
                        </a:buClr>
                        <a:buSzPts val="1450"/>
                        <a:buFont typeface="Trebuchet MS"/>
                        <a:buChar char="●"/>
                      </a:pPr>
                      <a:r>
                        <a:rPr lang="en" sz="1450" u="none" cap="none" strike="noStrike">
                          <a:latin typeface="Trebuchet MS"/>
                          <a:ea typeface="Trebuchet MS"/>
                          <a:cs typeface="Trebuchet MS"/>
                          <a:sym typeface="Trebuchet MS"/>
                        </a:rPr>
                        <a:t>Reflect meaningfully higher costs associated with infant-toddler care</a:t>
                      </a:r>
                      <a:endParaRPr sz="1450" u="none" cap="none" strike="noStrike">
                        <a:latin typeface="Trebuchet MS"/>
                        <a:ea typeface="Trebuchet MS"/>
                        <a:cs typeface="Trebuchet MS"/>
                        <a:sym typeface="Trebuchet MS"/>
                      </a:endParaRPr>
                    </a:p>
                    <a:p>
                      <a:pPr indent="-320675" lvl="0" marL="457200" marR="0" rtl="0" algn="l">
                        <a:lnSpc>
                          <a:spcPct val="100000"/>
                        </a:lnSpc>
                        <a:spcBef>
                          <a:spcPts val="700"/>
                        </a:spcBef>
                        <a:spcAft>
                          <a:spcPts val="0"/>
                        </a:spcAft>
                        <a:buClr>
                          <a:srgbClr val="000000"/>
                        </a:buClr>
                        <a:buSzPts val="1450"/>
                        <a:buFont typeface="Trebuchet MS"/>
                        <a:buChar char="●"/>
                      </a:pPr>
                      <a:r>
                        <a:rPr lang="en" sz="1450" u="none" cap="none" strike="noStrike">
                          <a:latin typeface="Trebuchet MS"/>
                          <a:ea typeface="Trebuchet MS"/>
                          <a:cs typeface="Trebuchet MS"/>
                          <a:sym typeface="Trebuchet MS"/>
                        </a:rPr>
                        <a:t>Incentivize investments in staff supports, such as paid planning time and coaching</a:t>
                      </a:r>
                      <a:endParaRPr sz="1450" u="none" cap="none" strike="noStrike">
                        <a:latin typeface="Trebuchet MS"/>
                        <a:ea typeface="Trebuchet MS"/>
                        <a:cs typeface="Trebuchet MS"/>
                        <a:sym typeface="Trebuchet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graphicFrame>
        <p:nvGraphicFramePr>
          <p:cNvPr id="443" name="Google Shape;443;g128d74f1137_0_161"/>
          <p:cNvGraphicFramePr/>
          <p:nvPr/>
        </p:nvGraphicFramePr>
        <p:xfrm>
          <a:off x="5095050" y="1891325"/>
          <a:ext cx="3000000" cy="3000000"/>
        </p:xfrm>
        <a:graphic>
          <a:graphicData uri="http://schemas.openxmlformats.org/drawingml/2006/table">
            <a:tbl>
              <a:tblPr>
                <a:noFill/>
                <a:tableStyleId>{0A710CAA-6149-4C46-8CAB-57AE2A94946B}</a:tableStyleId>
              </a:tblPr>
              <a:tblGrid>
                <a:gridCol w="3648575"/>
              </a:tblGrid>
              <a:tr h="381000">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accent2"/>
                          </a:solidFill>
                          <a:latin typeface="Trebuchet MS"/>
                          <a:ea typeface="Trebuchet MS"/>
                          <a:cs typeface="Trebuchet MS"/>
                          <a:sym typeface="Trebuchet MS"/>
                        </a:rPr>
                        <a:t>Family copayments should:</a:t>
                      </a:r>
                      <a:endParaRPr b="1" sz="1500" u="none" cap="none" strike="noStrike">
                        <a:solidFill>
                          <a:schemeClr val="accent2"/>
                        </a:solidFill>
                        <a:latin typeface="Trebuchet MS"/>
                        <a:ea typeface="Trebuchet MS"/>
                        <a:cs typeface="Trebuchet MS"/>
                        <a:sym typeface="Trebuchet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686525">
                <a:tc>
                  <a:txBody>
                    <a:bodyPr/>
                    <a:lstStyle/>
                    <a:p>
                      <a:pPr indent="-320675" lvl="0" marL="457200" marR="0" rtl="0" algn="l">
                        <a:lnSpc>
                          <a:spcPct val="100000"/>
                        </a:lnSpc>
                        <a:spcBef>
                          <a:spcPts val="0"/>
                        </a:spcBef>
                        <a:spcAft>
                          <a:spcPts val="0"/>
                        </a:spcAft>
                        <a:buClr>
                          <a:srgbClr val="000000"/>
                        </a:buClr>
                        <a:buSzPts val="1450"/>
                        <a:buFont typeface="Trebuchet MS"/>
                        <a:buChar char="●"/>
                      </a:pPr>
                      <a:r>
                        <a:rPr lang="en" sz="1450">
                          <a:latin typeface="Trebuchet MS"/>
                          <a:ea typeface="Trebuchet MS"/>
                          <a:cs typeface="Trebuchet MS"/>
                          <a:sym typeface="Trebuchet MS"/>
                        </a:rPr>
                        <a:t>Be $0</a:t>
                      </a:r>
                      <a:r>
                        <a:rPr lang="en" sz="1450" u="none" cap="none" strike="noStrike">
                          <a:latin typeface="Trebuchet MS"/>
                          <a:ea typeface="Trebuchet MS"/>
                          <a:cs typeface="Trebuchet MS"/>
                          <a:sym typeface="Trebuchet MS"/>
                        </a:rPr>
                        <a:t> for any family at or below the federal poverty level</a:t>
                      </a:r>
                      <a:endParaRPr sz="1450" u="none" cap="none" strike="noStrike">
                        <a:latin typeface="Trebuchet MS"/>
                        <a:ea typeface="Trebuchet MS"/>
                        <a:cs typeface="Trebuchet MS"/>
                        <a:sym typeface="Trebuchet MS"/>
                      </a:endParaRPr>
                    </a:p>
                    <a:p>
                      <a:pPr indent="-320675" lvl="0" marL="457200" marR="0" rtl="0" algn="l">
                        <a:lnSpc>
                          <a:spcPct val="100000"/>
                        </a:lnSpc>
                        <a:spcBef>
                          <a:spcPts val="700"/>
                        </a:spcBef>
                        <a:spcAft>
                          <a:spcPts val="0"/>
                        </a:spcAft>
                        <a:buClr>
                          <a:srgbClr val="000000"/>
                        </a:buClr>
                        <a:buSzPts val="1450"/>
                        <a:buFont typeface="Trebuchet MS"/>
                        <a:buChar char="●"/>
                      </a:pPr>
                      <a:r>
                        <a:rPr lang="en" sz="1450">
                          <a:latin typeface="Trebuchet MS"/>
                          <a:ea typeface="Trebuchet MS"/>
                          <a:cs typeface="Trebuchet MS"/>
                          <a:sym typeface="Trebuchet MS"/>
                        </a:rPr>
                        <a:t>Enable more eligible families to</a:t>
                      </a:r>
                      <a:r>
                        <a:rPr lang="en" sz="1450" u="none" cap="none" strike="noStrike">
                          <a:latin typeface="Trebuchet MS"/>
                          <a:ea typeface="Trebuchet MS"/>
                          <a:cs typeface="Trebuchet MS"/>
                          <a:sym typeface="Trebuchet MS"/>
                        </a:rPr>
                        <a:t> participat</a:t>
                      </a:r>
                      <a:r>
                        <a:rPr lang="en" sz="1450">
                          <a:latin typeface="Trebuchet MS"/>
                          <a:ea typeface="Trebuchet MS"/>
                          <a:cs typeface="Trebuchet MS"/>
                          <a:sym typeface="Trebuchet MS"/>
                        </a:rPr>
                        <a:t>e</a:t>
                      </a:r>
                      <a:r>
                        <a:rPr lang="en" sz="1450" u="none" cap="none" strike="noStrike">
                          <a:latin typeface="Trebuchet MS"/>
                          <a:ea typeface="Trebuchet MS"/>
                          <a:cs typeface="Trebuchet MS"/>
                          <a:sym typeface="Trebuchet MS"/>
                        </a:rPr>
                        <a:t> in the CCSP</a:t>
                      </a:r>
                      <a:endParaRPr sz="1450" u="none" cap="none" strike="noStrike">
                        <a:latin typeface="Trebuchet MS"/>
                        <a:ea typeface="Trebuchet MS"/>
                        <a:cs typeface="Trebuchet MS"/>
                        <a:sym typeface="Trebuchet MS"/>
                      </a:endParaRPr>
                    </a:p>
                    <a:p>
                      <a:pPr indent="-320675" lvl="0" marL="457200" marR="0" rtl="0" algn="l">
                        <a:lnSpc>
                          <a:spcPct val="100000"/>
                        </a:lnSpc>
                        <a:spcBef>
                          <a:spcPts val="700"/>
                        </a:spcBef>
                        <a:spcAft>
                          <a:spcPts val="0"/>
                        </a:spcAft>
                        <a:buClr>
                          <a:srgbClr val="000000"/>
                        </a:buClr>
                        <a:buSzPts val="1450"/>
                        <a:buFont typeface="Trebuchet MS"/>
                        <a:buChar char="●"/>
                      </a:pPr>
                      <a:r>
                        <a:rPr lang="en" sz="1450">
                          <a:latin typeface="Trebuchet MS"/>
                          <a:ea typeface="Trebuchet MS"/>
                          <a:cs typeface="Trebuchet MS"/>
                          <a:sym typeface="Trebuchet MS"/>
                        </a:rPr>
                        <a:t>M</a:t>
                      </a:r>
                      <a:r>
                        <a:rPr lang="en" sz="1450" u="none" cap="none" strike="noStrike">
                          <a:latin typeface="Trebuchet MS"/>
                          <a:ea typeface="Trebuchet MS"/>
                          <a:cs typeface="Trebuchet MS"/>
                          <a:sym typeface="Trebuchet MS"/>
                        </a:rPr>
                        <a:t>irror cost obligations in other publicly-funded programs</a:t>
                      </a:r>
                      <a:r>
                        <a:rPr lang="en" sz="1450">
                          <a:latin typeface="Trebuchet MS"/>
                          <a:ea typeface="Trebuchet MS"/>
                          <a:cs typeface="Trebuchet MS"/>
                          <a:sym typeface="Trebuchet MS"/>
                        </a:rPr>
                        <a:t>, to the extent possible</a:t>
                      </a:r>
                      <a:endParaRPr sz="1450" u="none" cap="none" strike="noStrike">
                        <a:latin typeface="Trebuchet MS"/>
                        <a:ea typeface="Trebuchet MS"/>
                        <a:cs typeface="Trebuchet MS"/>
                        <a:sym typeface="Trebuchet MS"/>
                      </a:endParaRPr>
                    </a:p>
                    <a:p>
                      <a:pPr indent="-320675" lvl="0" marL="457200" marR="0" rtl="0" algn="l">
                        <a:lnSpc>
                          <a:spcPct val="100000"/>
                        </a:lnSpc>
                        <a:spcBef>
                          <a:spcPts val="700"/>
                        </a:spcBef>
                        <a:spcAft>
                          <a:spcPts val="0"/>
                        </a:spcAft>
                        <a:buClr>
                          <a:srgbClr val="000000"/>
                        </a:buClr>
                        <a:buSzPts val="1450"/>
                        <a:buFont typeface="Trebuchet MS"/>
                        <a:buChar char="●"/>
                      </a:pPr>
                      <a:r>
                        <a:rPr lang="en" sz="1450" u="none" cap="none" strike="noStrike">
                          <a:latin typeface="Trebuchet MS"/>
                          <a:ea typeface="Trebuchet MS"/>
                          <a:cs typeface="Trebuchet MS"/>
                          <a:sym typeface="Trebuchet MS"/>
                        </a:rPr>
                        <a:t>Be simple and straightforward</a:t>
                      </a:r>
                      <a:endParaRPr sz="1450" u="none" cap="none" strike="noStrike">
                        <a:latin typeface="Trebuchet MS"/>
                        <a:ea typeface="Trebuchet MS"/>
                        <a:cs typeface="Trebuchet MS"/>
                        <a:sym typeface="Trebuchet M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g129230c8c61_0_73"/>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Looking Ahead</a:t>
            </a:r>
            <a:endParaRPr/>
          </a:p>
        </p:txBody>
      </p:sp>
      <p:sp>
        <p:nvSpPr>
          <p:cNvPr id="449" name="Google Shape;449;g129230c8c61_0_7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lang="en" sz="1700"/>
              <a:t>In the June meeting, VDOE will present for ECAC’s </a:t>
            </a:r>
            <a:r>
              <a:rPr lang="en" sz="1700">
                <a:extLst>
                  <a:ext uri="http://customooxmlschemas.google.com/">
                    <go:slidesCustomData xmlns:go="http://customooxmlschemas.google.com/" textRoundtripDataId="53"/>
                  </a:ext>
                </a:extLst>
              </a:rPr>
              <a:t>endorsement</a:t>
            </a:r>
            <a:r>
              <a:rPr lang="en" sz="1700"/>
              <a:t>:</a:t>
            </a:r>
            <a:endParaRPr sz="1700"/>
          </a:p>
          <a:p>
            <a:pPr indent="-336550" lvl="0" marL="457200" rtl="0" algn="l">
              <a:lnSpc>
                <a:spcPct val="100000"/>
              </a:lnSpc>
              <a:spcBef>
                <a:spcPts val="1000"/>
              </a:spcBef>
              <a:spcAft>
                <a:spcPts val="0"/>
              </a:spcAft>
              <a:buSzPts val="1700"/>
              <a:buChar char="•"/>
            </a:pPr>
            <a:r>
              <a:rPr lang="en" sz="1700"/>
              <a:t>A proposed </a:t>
            </a:r>
            <a:r>
              <a:rPr i="1" lang="en" sz="1700"/>
              <a:t>alternative methodology</a:t>
            </a:r>
            <a:r>
              <a:rPr lang="en" sz="1700"/>
              <a:t> using a cost estimation model based on the Provider Cost of Quality Calculator</a:t>
            </a:r>
            <a:endParaRPr sz="1700"/>
          </a:p>
          <a:p>
            <a:pPr indent="-336550" lvl="0" marL="457200" rtl="0" algn="l">
              <a:lnSpc>
                <a:spcPct val="100000"/>
              </a:lnSpc>
              <a:spcBef>
                <a:spcPts val="1000"/>
              </a:spcBef>
              <a:spcAft>
                <a:spcPts val="0"/>
              </a:spcAft>
              <a:buSzPts val="1700"/>
              <a:buChar char="•"/>
            </a:pPr>
            <a:r>
              <a:rPr lang="en" sz="1700"/>
              <a:t>A proposed sliding fee scale for family copayments</a:t>
            </a:r>
            <a:endParaRPr sz="1700"/>
          </a:p>
          <a:p>
            <a:pPr indent="0" lvl="0" marL="0" rtl="0" algn="l">
              <a:lnSpc>
                <a:spcPct val="100000"/>
              </a:lnSpc>
              <a:spcBef>
                <a:spcPts val="2000"/>
              </a:spcBef>
              <a:spcAft>
                <a:spcPts val="0"/>
              </a:spcAft>
              <a:buNone/>
            </a:pPr>
            <a:r>
              <a:rPr i="1" lang="en" sz="1700"/>
              <a:t>Note: </a:t>
            </a:r>
            <a:r>
              <a:rPr lang="en" sz="1700"/>
              <a:t>The biennial budget currently under consideration in the General Assembly directs VDOE to take steps to make the CCSP more accessible to families and providers, including modifying copayments and setting payment rates based on true costs.</a:t>
            </a:r>
            <a:endParaRPr sz="1700"/>
          </a:p>
          <a:p>
            <a:pPr indent="-336550" lvl="0" marL="457200" rtl="0" algn="l">
              <a:lnSpc>
                <a:spcPct val="100000"/>
              </a:lnSpc>
              <a:spcBef>
                <a:spcPts val="1000"/>
              </a:spcBef>
              <a:spcAft>
                <a:spcPts val="0"/>
              </a:spcAft>
              <a:buSzPts val="1700"/>
              <a:buChar char="•"/>
            </a:pPr>
            <a:r>
              <a:rPr lang="en" sz="1700"/>
              <a:t>If the budget passes as-is prior to the June meeting, VDOE will bring modifications to the Child Care Subsidy Program regulation for the ECAC to endorse as an exempt action.</a:t>
            </a:r>
            <a:endParaRPr sz="17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g129230c8c61_0_7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lang="en"/>
              <a:t>Questions and Discussion</a:t>
            </a:r>
            <a:endParaRPr/>
          </a:p>
        </p:txBody>
      </p:sp>
      <p:sp>
        <p:nvSpPr>
          <p:cNvPr id="455" name="Google Shape;455;g129230c8c61_0_78"/>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1004c542a72_0_18"/>
          <p:cNvSpPr txBox="1"/>
          <p:nvPr>
            <p:ph type="title"/>
          </p:nvPr>
        </p:nvSpPr>
        <p:spPr>
          <a:xfrm>
            <a:off x="623888" y="14347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1000"/>
              </a:spcAft>
              <a:buSzPts val="3800"/>
              <a:buNone/>
            </a:pPr>
            <a:r>
              <a:rPr b="1" lang="en" sz="3500"/>
              <a:t>Update on </a:t>
            </a:r>
            <a:r>
              <a:rPr b="1" lang="en" sz="3500"/>
              <a:t>Proposed Revisions to 8VAC20-820: </a:t>
            </a:r>
            <a:r>
              <a:rPr b="1" i="1" lang="en" sz="3500"/>
              <a:t>General Procedures and Information for Licensure</a:t>
            </a:r>
            <a:endParaRPr i="1" sz="28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g128f3d9361c_1_0"/>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Proposed General Procedures (GP)</a:t>
            </a:r>
            <a:endParaRPr/>
          </a:p>
        </p:txBody>
      </p:sp>
      <p:sp>
        <p:nvSpPr>
          <p:cNvPr id="466" name="Google Shape;466;g128f3d9361c_1_0"/>
          <p:cNvSpPr txBox="1"/>
          <p:nvPr>
            <p:ph idx="1" type="body"/>
          </p:nvPr>
        </p:nvSpPr>
        <p:spPr>
          <a:xfrm>
            <a:off x="628650" y="1369225"/>
            <a:ext cx="83202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Here is an overview on the General Procedures (GP):</a:t>
            </a:r>
            <a:endParaRPr b="1" sz="1800"/>
          </a:p>
          <a:p>
            <a:pPr indent="-342900" lvl="0" marL="457200" rtl="0" algn="l">
              <a:lnSpc>
                <a:spcPct val="100000"/>
              </a:lnSpc>
              <a:spcBef>
                <a:spcPts val="1000"/>
              </a:spcBef>
              <a:spcAft>
                <a:spcPts val="0"/>
              </a:spcAft>
              <a:buSzPts val="1800"/>
              <a:buChar char="•"/>
            </a:pPr>
            <a:r>
              <a:rPr lang="en" sz="1800"/>
              <a:t>GP regulates the application and licensure process. The majority of that process is controlled by other processes and the Code of Virginia.</a:t>
            </a:r>
            <a:endParaRPr sz="1800"/>
          </a:p>
          <a:p>
            <a:pPr indent="-342900" lvl="0" marL="457200" rtl="0" algn="l">
              <a:lnSpc>
                <a:spcPct val="100000"/>
              </a:lnSpc>
              <a:spcBef>
                <a:spcPts val="1000"/>
              </a:spcBef>
              <a:spcAft>
                <a:spcPts val="0"/>
              </a:spcAft>
              <a:buSzPts val="1800"/>
              <a:buChar char="•"/>
            </a:pPr>
            <a:r>
              <a:rPr lang="en" sz="1800"/>
              <a:t>It currently contains a substantial amount of “information.”</a:t>
            </a:r>
            <a:endParaRPr sz="1800"/>
          </a:p>
          <a:p>
            <a:pPr indent="-342900" lvl="0" marL="457200" rtl="0" algn="l">
              <a:lnSpc>
                <a:spcPct val="100000"/>
              </a:lnSpc>
              <a:spcBef>
                <a:spcPts val="1000"/>
              </a:spcBef>
              <a:spcAft>
                <a:spcPts val="0"/>
              </a:spcAft>
              <a:buSzPts val="1800"/>
              <a:buChar char="•"/>
            </a:pPr>
            <a:r>
              <a:rPr lang="en" sz="1800"/>
              <a:t>Original promulgation 1984. No substantial updates since then.</a:t>
            </a:r>
            <a:endParaRPr sz="1800"/>
          </a:p>
          <a:p>
            <a:pPr indent="-342900" lvl="0" marL="457200" rtl="0" algn="l">
              <a:lnSpc>
                <a:spcPct val="100000"/>
              </a:lnSpc>
              <a:spcBef>
                <a:spcPts val="1000"/>
              </a:spcBef>
              <a:spcAft>
                <a:spcPts val="0"/>
              </a:spcAft>
              <a:buSzPts val="1800"/>
              <a:buChar char="•"/>
            </a:pPr>
            <a:r>
              <a:rPr lang="en" sz="1800"/>
              <a:t>VDOE has submitted a NOIRA to repeal and replace the regulation.</a:t>
            </a:r>
            <a:endParaRPr sz="1800"/>
          </a:p>
          <a:p>
            <a:pPr indent="-342900" lvl="0" marL="457200" rtl="0" algn="l">
              <a:lnSpc>
                <a:spcPct val="100000"/>
              </a:lnSpc>
              <a:spcBef>
                <a:spcPts val="1000"/>
              </a:spcBef>
              <a:spcAft>
                <a:spcPts val="1000"/>
              </a:spcAft>
              <a:buSzPts val="1800"/>
              <a:buChar char="•"/>
            </a:pPr>
            <a:r>
              <a:rPr lang="en" sz="1800"/>
              <a:t>Governor Youngkin’s Executive Directive Number 1 calls for the reduction of </a:t>
            </a:r>
            <a:r>
              <a:rPr lang="en" sz="1800"/>
              <a:t>regulations</a:t>
            </a:r>
            <a:r>
              <a:rPr lang="en" sz="1800"/>
              <a:t> that affect business which is inclusive of the child care health and safety regulations. </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128f3d9361c_1_5"/>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Proposed General Procedures (GP)</a:t>
            </a:r>
            <a:endParaRPr/>
          </a:p>
        </p:txBody>
      </p:sp>
      <p:sp>
        <p:nvSpPr>
          <p:cNvPr id="472" name="Google Shape;472;g128f3d9361c_1_5"/>
          <p:cNvSpPr txBox="1"/>
          <p:nvPr>
            <p:ph idx="1" type="body"/>
          </p:nvPr>
        </p:nvSpPr>
        <p:spPr>
          <a:xfrm>
            <a:off x="628650" y="1369225"/>
            <a:ext cx="83202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Here is how the VDOE has </a:t>
            </a:r>
            <a:r>
              <a:rPr b="1" lang="en" sz="1800"/>
              <a:t>approached</a:t>
            </a:r>
            <a:r>
              <a:rPr b="1" lang="en" sz="1800"/>
              <a:t> the revision of the GP:</a:t>
            </a:r>
            <a:endParaRPr b="1" sz="1800"/>
          </a:p>
          <a:p>
            <a:pPr indent="-342900" lvl="0" marL="457200" rtl="0" algn="l">
              <a:lnSpc>
                <a:spcPct val="100000"/>
              </a:lnSpc>
              <a:spcBef>
                <a:spcPts val="1000"/>
              </a:spcBef>
              <a:spcAft>
                <a:spcPts val="0"/>
              </a:spcAft>
              <a:buSzPts val="1800"/>
              <a:buChar char="•"/>
            </a:pPr>
            <a:r>
              <a:rPr lang="en" sz="1800"/>
              <a:t>Remove any unnecessary language, general information, and complexity;</a:t>
            </a:r>
            <a:endParaRPr sz="1800"/>
          </a:p>
          <a:p>
            <a:pPr indent="-342900" lvl="0" marL="457200" rtl="0" algn="l">
              <a:lnSpc>
                <a:spcPct val="100000"/>
              </a:lnSpc>
              <a:spcBef>
                <a:spcPts val="1000"/>
              </a:spcBef>
              <a:spcAft>
                <a:spcPts val="0"/>
              </a:spcAft>
              <a:buSzPts val="1800"/>
              <a:buChar char="•"/>
            </a:pPr>
            <a:r>
              <a:rPr lang="en" sz="1800"/>
              <a:t>Remove as much information as possible that is duplicative of the Code of Virginia without jeopardizing clarity or instruction except what is necessary to operationalize the program;</a:t>
            </a:r>
            <a:endParaRPr sz="1800"/>
          </a:p>
          <a:p>
            <a:pPr indent="-342900" lvl="0" marL="457200" rtl="0" algn="l">
              <a:lnSpc>
                <a:spcPct val="100000"/>
              </a:lnSpc>
              <a:spcBef>
                <a:spcPts val="1000"/>
              </a:spcBef>
              <a:spcAft>
                <a:spcPts val="0"/>
              </a:spcAft>
              <a:buSzPts val="1800"/>
              <a:buChar char="•"/>
            </a:pPr>
            <a:r>
              <a:rPr lang="en" sz="1800"/>
              <a:t>Only add language that reduces confusion;</a:t>
            </a:r>
            <a:endParaRPr sz="1800"/>
          </a:p>
          <a:p>
            <a:pPr indent="-342900" lvl="0" marL="457200" rtl="0" algn="l">
              <a:lnSpc>
                <a:spcPct val="100000"/>
              </a:lnSpc>
              <a:spcBef>
                <a:spcPts val="1000"/>
              </a:spcBef>
              <a:spcAft>
                <a:spcPts val="0"/>
              </a:spcAft>
              <a:buSzPts val="1800"/>
              <a:buChar char="•"/>
            </a:pPr>
            <a:r>
              <a:rPr lang="en" sz="1800"/>
              <a:t>Ensure changes do not limit providers’ rights or responsibilities; and</a:t>
            </a:r>
            <a:endParaRPr sz="1800"/>
          </a:p>
          <a:p>
            <a:pPr indent="-342900" lvl="0" marL="457200" rtl="0" algn="l">
              <a:lnSpc>
                <a:spcPct val="100000"/>
              </a:lnSpc>
              <a:spcBef>
                <a:spcPts val="1000"/>
              </a:spcBef>
              <a:spcAft>
                <a:spcPts val="1000"/>
              </a:spcAft>
              <a:buSzPts val="1800"/>
              <a:buChar char="•"/>
            </a:pPr>
            <a:r>
              <a:rPr lang="en" sz="1800"/>
              <a:t>Repeal the “Fee Requirements For Processing Applications” regulation and add it to the GP.  </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1bc63894c0_0_6"/>
          <p:cNvSpPr txBox="1"/>
          <p:nvPr/>
        </p:nvSpPr>
        <p:spPr>
          <a:xfrm>
            <a:off x="5704275" y="3072500"/>
            <a:ext cx="3204900" cy="962100"/>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Trebuchet MS"/>
                <a:ea typeface="Trebuchet MS"/>
                <a:cs typeface="Trebuchet MS"/>
                <a:sym typeface="Trebuchet MS"/>
              </a:rPr>
              <a:t>As of July 2022…</a:t>
            </a:r>
            <a:endParaRPr b="0" i="0" sz="12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accent2"/>
                </a:solidFill>
                <a:latin typeface="Trebuchet MS"/>
                <a:ea typeface="Trebuchet MS"/>
                <a:cs typeface="Trebuchet MS"/>
                <a:sym typeface="Trebuchet MS"/>
                <a:extLst>
                  <a:ext uri="http://customooxmlschemas.google.com/">
                    <go:slidesCustomData xmlns:go="http://customooxmlschemas.google.com/" textRoundtripDataId="0"/>
                  </a:ext>
                </a:extLst>
              </a:rPr>
              <a:t>VQB5 Coordinated statewide through READY REGIONS</a:t>
            </a:r>
            <a:endParaRPr b="0" i="0" sz="900" u="none" cap="none" strike="noStrike">
              <a:solidFill>
                <a:schemeClr val="accent2"/>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Arial"/>
              <a:ea typeface="Arial"/>
              <a:cs typeface="Arial"/>
              <a:sym typeface="Arial"/>
            </a:endParaRPr>
          </a:p>
        </p:txBody>
      </p:sp>
      <p:sp>
        <p:nvSpPr>
          <p:cNvPr id="169" name="Google Shape;169;g11bc63894c0_0_6"/>
          <p:cNvSpPr txBox="1"/>
          <p:nvPr>
            <p:ph type="title"/>
          </p:nvPr>
        </p:nvSpPr>
        <p:spPr>
          <a:xfrm>
            <a:off x="628650" y="273850"/>
            <a:ext cx="83424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t>Big Picture: VQB5 </a:t>
            </a:r>
            <a:r>
              <a:rPr lang="en" sz="3000">
                <a:extLst>
                  <a:ext uri="http://customooxmlschemas.google.com/">
                    <go:slidesCustomData xmlns:go="http://customooxmlschemas.google.com/" textRoundtripDataId="1"/>
                  </a:ext>
                </a:extLst>
              </a:rPr>
              <a:t>Practice Year 2</a:t>
            </a:r>
            <a:r>
              <a:rPr lang="en" sz="3000"/>
              <a:t> (2022-2023)</a:t>
            </a:r>
            <a:endParaRPr sz="3000"/>
          </a:p>
        </p:txBody>
      </p:sp>
      <p:sp>
        <p:nvSpPr>
          <p:cNvPr id="170" name="Google Shape;170;g11bc63894c0_0_6"/>
          <p:cNvSpPr txBox="1"/>
          <p:nvPr/>
        </p:nvSpPr>
        <p:spPr>
          <a:xfrm>
            <a:off x="1489325" y="4727775"/>
            <a:ext cx="5987700" cy="664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1100"/>
              </a:spcBef>
              <a:spcAft>
                <a:spcPts val="0"/>
              </a:spcAft>
              <a:buClr>
                <a:srgbClr val="000000"/>
              </a:buClr>
              <a:buSzPts val="1100"/>
              <a:buFont typeface="Arial"/>
              <a:buNone/>
            </a:pPr>
            <a:r>
              <a:t/>
            </a:r>
            <a:endParaRPr b="0" i="0" sz="1100" u="none" cap="none" strike="noStrike">
              <a:solidFill>
                <a:srgbClr val="000000"/>
              </a:solidFill>
              <a:highlight>
                <a:srgbClr val="FFFF00"/>
              </a:highlight>
              <a:latin typeface="Trebuchet MS"/>
              <a:ea typeface="Trebuchet MS"/>
              <a:cs typeface="Trebuchet MS"/>
              <a:sym typeface="Trebuchet MS"/>
            </a:endParaRPr>
          </a:p>
        </p:txBody>
      </p:sp>
      <p:sp>
        <p:nvSpPr>
          <p:cNvPr id="171" name="Google Shape;171;g11bc63894c0_0_6"/>
          <p:cNvSpPr txBox="1"/>
          <p:nvPr>
            <p:ph idx="1" type="body"/>
          </p:nvPr>
        </p:nvSpPr>
        <p:spPr>
          <a:xfrm>
            <a:off x="628650" y="1317400"/>
            <a:ext cx="5075700" cy="34098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Here are the key overall points:</a:t>
            </a:r>
            <a:endParaRPr b="1" sz="1800"/>
          </a:p>
          <a:p>
            <a:pPr indent="-342900" lvl="0" marL="457200" rtl="0" algn="l">
              <a:lnSpc>
                <a:spcPct val="100000"/>
              </a:lnSpc>
              <a:spcBef>
                <a:spcPts val="1000"/>
              </a:spcBef>
              <a:spcAft>
                <a:spcPts val="0"/>
              </a:spcAft>
              <a:buSzPts val="1800"/>
              <a:buChar char="❖"/>
            </a:pPr>
            <a:r>
              <a:rPr lang="en" sz="1800"/>
              <a:t>Required activities and </a:t>
            </a:r>
            <a:r>
              <a:rPr lang="en" sz="1800">
                <a:extLst>
                  <a:ext uri="http://customooxmlschemas.google.com/">
                    <go:slidesCustomData xmlns:go="http://customooxmlschemas.google.com/" textRoundtripDataId="2"/>
                  </a:ext>
                </a:extLst>
              </a:rPr>
              <a:t>expectations </a:t>
            </a:r>
            <a:r>
              <a:rPr lang="en" sz="1800"/>
              <a:t>for participating programs will </a:t>
            </a:r>
            <a:r>
              <a:rPr b="1" lang="en" sz="1800">
                <a:extLst>
                  <a:ext uri="http://customooxmlschemas.google.com/">
                    <go:slidesCustomData xmlns:go="http://customooxmlschemas.google.com/" textRoundtripDataId="3"/>
                  </a:ext>
                </a:extLst>
              </a:rPr>
              <a:t>generally </a:t>
            </a:r>
            <a:r>
              <a:rPr b="1" lang="en" sz="1800">
                <a:extLst>
                  <a:ext uri="http://customooxmlschemas.google.com/">
                    <go:slidesCustomData xmlns:go="http://customooxmlschemas.google.com/" textRoundtripDataId="4"/>
                  </a:ext>
                </a:extLst>
              </a:rPr>
              <a:t>remain the same</a:t>
            </a:r>
            <a:r>
              <a:rPr lang="en" sz="1800">
                <a:extLst>
                  <a:ext uri="http://customooxmlschemas.google.com/">
                    <go:slidesCustomData xmlns:go="http://customooxmlschemas.google.com/" textRoundtripDataId="5"/>
                  </a:ext>
                </a:extLst>
              </a:rPr>
              <a:t> for Practice Year 2</a:t>
            </a:r>
            <a:r>
              <a:rPr lang="en" sz="1800"/>
              <a:t>.</a:t>
            </a:r>
            <a:endParaRPr sz="1800"/>
          </a:p>
          <a:p>
            <a:pPr indent="0" lvl="0" marL="457200" rtl="0" algn="l">
              <a:lnSpc>
                <a:spcPct val="100000"/>
              </a:lnSpc>
              <a:spcBef>
                <a:spcPts val="0"/>
              </a:spcBef>
              <a:spcAft>
                <a:spcPts val="0"/>
              </a:spcAft>
              <a:buSzPts val="1400"/>
              <a:buNone/>
            </a:pPr>
            <a:r>
              <a:t/>
            </a:r>
            <a:endParaRPr b="1" sz="600"/>
          </a:p>
          <a:p>
            <a:pPr indent="-342900" lvl="0" marL="457200" rtl="0" algn="l">
              <a:lnSpc>
                <a:spcPct val="100000"/>
              </a:lnSpc>
              <a:spcBef>
                <a:spcPts val="0"/>
              </a:spcBef>
              <a:spcAft>
                <a:spcPts val="0"/>
              </a:spcAft>
              <a:buSzPts val="1800"/>
              <a:buChar char="❖"/>
            </a:pPr>
            <a:r>
              <a:rPr b="1" lang="en" sz="1800"/>
              <a:t>100%</a:t>
            </a:r>
            <a:r>
              <a:rPr lang="en" sz="1800"/>
              <a:t> of early childhood programs in Virginia are invited to participate in Practice Year 2 with a focus of including </a:t>
            </a:r>
            <a:r>
              <a:rPr b="1" lang="en" sz="1800"/>
              <a:t>all publicly-funded programs.</a:t>
            </a:r>
            <a:endParaRPr b="1" sz="1800"/>
          </a:p>
          <a:p>
            <a:pPr indent="0" lvl="0" marL="457200" rtl="0" algn="l">
              <a:lnSpc>
                <a:spcPct val="100000"/>
              </a:lnSpc>
              <a:spcBef>
                <a:spcPts val="0"/>
              </a:spcBef>
              <a:spcAft>
                <a:spcPts val="0"/>
              </a:spcAft>
              <a:buSzPts val="1400"/>
              <a:buNone/>
            </a:pPr>
            <a:r>
              <a:t/>
            </a:r>
            <a:endParaRPr b="1" sz="600"/>
          </a:p>
          <a:p>
            <a:pPr indent="-342900" lvl="0" marL="457200" rtl="0" algn="l">
              <a:lnSpc>
                <a:spcPct val="100000"/>
              </a:lnSpc>
              <a:spcBef>
                <a:spcPts val="0"/>
              </a:spcBef>
              <a:spcAft>
                <a:spcPts val="0"/>
              </a:spcAft>
              <a:buSzPts val="1800"/>
              <a:buChar char="❖"/>
            </a:pPr>
            <a:r>
              <a:rPr b="1" lang="en" sz="1800"/>
              <a:t>Ready Regions </a:t>
            </a:r>
            <a:r>
              <a:rPr lang="en" sz="1800"/>
              <a:t>(not PDG Community Networks) will support the implementation at the community level.</a:t>
            </a:r>
            <a:endParaRPr sz="1800"/>
          </a:p>
        </p:txBody>
      </p:sp>
      <p:pic>
        <p:nvPicPr>
          <p:cNvPr id="172" name="Google Shape;172;g11bc63894c0_0_6"/>
          <p:cNvPicPr preferRelativeResize="0"/>
          <p:nvPr/>
        </p:nvPicPr>
        <p:blipFill rotWithShape="1">
          <a:blip r:embed="rId3">
            <a:alphaModFix/>
          </a:blip>
          <a:srcRect b="0" l="0" r="0" t="0"/>
          <a:stretch/>
        </p:blipFill>
        <p:spPr>
          <a:xfrm>
            <a:off x="5704275" y="1557150"/>
            <a:ext cx="3266875" cy="145419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1004c542a72_0_9"/>
          <p:cNvSpPr txBox="1"/>
          <p:nvPr>
            <p:ph type="title"/>
          </p:nvPr>
        </p:nvSpPr>
        <p:spPr>
          <a:xfrm>
            <a:off x="623888" y="14347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1000"/>
              </a:spcAft>
              <a:buSzPts val="3800"/>
              <a:buNone/>
            </a:pPr>
            <a:r>
              <a:rPr b="1" lang="en" sz="3500"/>
              <a:t>Update on </a:t>
            </a:r>
            <a:r>
              <a:rPr b="1" lang="en" sz="3500"/>
              <a:t>Proposed Revisions to 8VAC20-770: </a:t>
            </a:r>
            <a:r>
              <a:rPr b="1" i="1" lang="en" sz="3500"/>
              <a:t>Background Checks for Child Day Programs and Family Day Systems</a:t>
            </a:r>
            <a:endParaRPr i="1" sz="2800">
              <a:solidFill>
                <a:srgbClr val="0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128f3d9361c_1_15"/>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Proposed Background Checks (BC)</a:t>
            </a:r>
            <a:endParaRPr/>
          </a:p>
        </p:txBody>
      </p:sp>
      <p:sp>
        <p:nvSpPr>
          <p:cNvPr id="483" name="Google Shape;483;g128f3d9361c_1_15"/>
          <p:cNvSpPr txBox="1"/>
          <p:nvPr>
            <p:ph idx="1" type="body"/>
          </p:nvPr>
        </p:nvSpPr>
        <p:spPr>
          <a:xfrm>
            <a:off x="628650" y="1369225"/>
            <a:ext cx="83202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800"/>
              <a:t>Here is an overview on the Background Checks:</a:t>
            </a:r>
            <a:endParaRPr b="1" sz="1800"/>
          </a:p>
          <a:p>
            <a:pPr indent="-342900" lvl="0" marL="457200" rtl="0" algn="l">
              <a:lnSpc>
                <a:spcPct val="100000"/>
              </a:lnSpc>
              <a:spcBef>
                <a:spcPts val="1000"/>
              </a:spcBef>
              <a:spcAft>
                <a:spcPts val="0"/>
              </a:spcAft>
              <a:buSzPts val="1800"/>
              <a:buChar char="•"/>
            </a:pPr>
            <a:r>
              <a:rPr lang="en" sz="1800"/>
              <a:t>BC helped “operationalize” Federal requirements and the Code of Virginia background check process. </a:t>
            </a:r>
            <a:endParaRPr sz="1800"/>
          </a:p>
          <a:p>
            <a:pPr indent="-342900" lvl="0" marL="457200" rtl="0" algn="l">
              <a:lnSpc>
                <a:spcPct val="100000"/>
              </a:lnSpc>
              <a:spcBef>
                <a:spcPts val="1000"/>
              </a:spcBef>
              <a:spcAft>
                <a:spcPts val="0"/>
              </a:spcAft>
              <a:buSzPts val="1800"/>
              <a:buChar char="•"/>
            </a:pPr>
            <a:r>
              <a:rPr lang="en" sz="1800"/>
              <a:t>Original promulgation of the current version was ~2004. There have been no substantial updates since then. Any updates were Exempt Actions as a result of Code or Federal Changes.  </a:t>
            </a:r>
            <a:endParaRPr sz="1800"/>
          </a:p>
          <a:p>
            <a:pPr indent="-342900" lvl="0" marL="457200" rtl="0" algn="l">
              <a:lnSpc>
                <a:spcPct val="100000"/>
              </a:lnSpc>
              <a:spcBef>
                <a:spcPts val="1000"/>
              </a:spcBef>
              <a:spcAft>
                <a:spcPts val="0"/>
              </a:spcAft>
              <a:buSzPts val="1800"/>
              <a:buChar char="•"/>
            </a:pPr>
            <a:r>
              <a:rPr lang="en" sz="1800"/>
              <a:t>VDOE has submitted a NOIRA to repeal and replace the regulation. </a:t>
            </a:r>
            <a:endParaRPr sz="1800"/>
          </a:p>
          <a:p>
            <a:pPr indent="-342900" lvl="0" marL="457200" rtl="0" algn="l">
              <a:lnSpc>
                <a:spcPct val="100000"/>
              </a:lnSpc>
              <a:spcBef>
                <a:spcPts val="1000"/>
              </a:spcBef>
              <a:spcAft>
                <a:spcPts val="1000"/>
              </a:spcAft>
              <a:buSzPts val="1800"/>
              <a:buChar char="•"/>
            </a:pPr>
            <a:r>
              <a:rPr lang="en" sz="1800"/>
              <a:t>Governor Youngkin’s Executive Directive Number 1 calls for the reduction of regulations that affect business which is inclusive of the child care health and safety regulations.</a:t>
            </a:r>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g128f3d9361c_1_30"/>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Proposed Background Checks (BC)</a:t>
            </a:r>
            <a:endParaRPr/>
          </a:p>
        </p:txBody>
      </p:sp>
      <p:sp>
        <p:nvSpPr>
          <p:cNvPr id="489" name="Google Shape;489;g128f3d9361c_1_30"/>
          <p:cNvSpPr txBox="1"/>
          <p:nvPr>
            <p:ph idx="1" type="body"/>
          </p:nvPr>
        </p:nvSpPr>
        <p:spPr>
          <a:xfrm>
            <a:off x="738075" y="1268350"/>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SzPts val="1400"/>
              <a:buNone/>
            </a:pPr>
            <a:r>
              <a:rPr b="1" lang="en" sz="1800"/>
              <a:t>Here are key things to </a:t>
            </a:r>
            <a:r>
              <a:rPr b="1" lang="en" sz="1800"/>
              <a:t>know</a:t>
            </a:r>
            <a:r>
              <a:rPr b="1" lang="en" sz="1800"/>
              <a:t> about the background checks:</a:t>
            </a:r>
            <a:endParaRPr sz="1800"/>
          </a:p>
          <a:p>
            <a:pPr indent="-342900" lvl="0" marL="457200" rtl="0" algn="l">
              <a:lnSpc>
                <a:spcPct val="100000"/>
              </a:lnSpc>
              <a:spcBef>
                <a:spcPts val="1000"/>
              </a:spcBef>
              <a:spcAft>
                <a:spcPts val="0"/>
              </a:spcAft>
              <a:buSzPts val="1800"/>
              <a:buChar char="•"/>
            </a:pPr>
            <a:r>
              <a:rPr lang="en" sz="1800"/>
              <a:t>The Code of Virginia has become much more specific regarding background checks for child care programs over the years.</a:t>
            </a:r>
            <a:endParaRPr sz="1800"/>
          </a:p>
          <a:p>
            <a:pPr indent="-342900" lvl="0" marL="457200" rtl="0" algn="l">
              <a:lnSpc>
                <a:spcPct val="100000"/>
              </a:lnSpc>
              <a:spcBef>
                <a:spcPts val="1000"/>
              </a:spcBef>
              <a:spcAft>
                <a:spcPts val="0"/>
              </a:spcAft>
              <a:buSzPts val="1800"/>
              <a:buChar char="•"/>
            </a:pPr>
            <a:r>
              <a:rPr lang="en" sz="1800"/>
              <a:t>The Code of Virginia has more restrictions and requirements for background checks than the Federal requirements. </a:t>
            </a:r>
            <a:endParaRPr sz="1800"/>
          </a:p>
          <a:p>
            <a:pPr indent="-342900" lvl="0" marL="457200" rtl="0" algn="l">
              <a:lnSpc>
                <a:spcPct val="100000"/>
              </a:lnSpc>
              <a:spcBef>
                <a:spcPts val="1000"/>
              </a:spcBef>
              <a:spcAft>
                <a:spcPts val="1000"/>
              </a:spcAft>
              <a:buSzPts val="1800"/>
              <a:buChar char="•"/>
            </a:pPr>
            <a:r>
              <a:rPr lang="en" sz="1800"/>
              <a:t>Approximately 90% of the current BC regulation repeats what was or is written in the Code of Virginia or Federal requirements. </a:t>
            </a:r>
            <a:endParaRPr sz="18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g128f3d9361c_1_20"/>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a:t>Proposed Background Checks (BC)</a:t>
            </a:r>
            <a:endParaRPr/>
          </a:p>
        </p:txBody>
      </p:sp>
      <p:sp>
        <p:nvSpPr>
          <p:cNvPr id="495" name="Google Shape;495;g128f3d9361c_1_20"/>
          <p:cNvSpPr txBox="1"/>
          <p:nvPr>
            <p:ph idx="1" type="body"/>
          </p:nvPr>
        </p:nvSpPr>
        <p:spPr>
          <a:xfrm>
            <a:off x="628650" y="1369225"/>
            <a:ext cx="83202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800"/>
              </a:spcBef>
              <a:spcAft>
                <a:spcPts val="0"/>
              </a:spcAft>
              <a:buNone/>
            </a:pPr>
            <a:r>
              <a:rPr b="1" lang="en" sz="1800"/>
              <a:t>Here is how the VDOE has approached the revision of the BC:</a:t>
            </a:r>
            <a:endParaRPr b="1" sz="1800"/>
          </a:p>
          <a:p>
            <a:pPr indent="-342900" lvl="0" marL="457200" rtl="0" algn="l">
              <a:lnSpc>
                <a:spcPct val="100000"/>
              </a:lnSpc>
              <a:spcBef>
                <a:spcPts val="1000"/>
              </a:spcBef>
              <a:spcAft>
                <a:spcPts val="0"/>
              </a:spcAft>
              <a:buSzPts val="1800"/>
              <a:buChar char="•"/>
            </a:pPr>
            <a:r>
              <a:rPr lang="en" sz="1800"/>
              <a:t>VDOE recommends that we d</a:t>
            </a:r>
            <a:r>
              <a:rPr lang="en" sz="1800"/>
              <a:t>o not replace the current BC.</a:t>
            </a:r>
            <a:endParaRPr sz="1800"/>
          </a:p>
          <a:p>
            <a:pPr indent="-342900" lvl="0" marL="457200" rtl="0" algn="l">
              <a:lnSpc>
                <a:spcPct val="100000"/>
              </a:lnSpc>
              <a:spcBef>
                <a:spcPts val="1000"/>
              </a:spcBef>
              <a:spcAft>
                <a:spcPts val="1000"/>
              </a:spcAft>
              <a:buSzPts val="1800"/>
              <a:buChar char="•"/>
            </a:pPr>
            <a:r>
              <a:rPr lang="en" sz="1800"/>
              <a:t>Instead</a:t>
            </a:r>
            <a:r>
              <a:rPr lang="en" sz="1800"/>
              <a:t>, language needed to clarify or operationalize the Code of Virginia and Federal requirements as relates to BC should be moved to the General Procedures.</a:t>
            </a:r>
            <a:endParaRPr sz="18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g129230c8c61_0_83"/>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lang="en"/>
              <a:t>Questions and Discussion</a:t>
            </a:r>
            <a:endParaRPr/>
          </a:p>
        </p:txBody>
      </p:sp>
      <p:sp>
        <p:nvSpPr>
          <p:cNvPr id="501" name="Google Shape;501;g129230c8c61_0_83"/>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g129230c8c61_0_4"/>
          <p:cNvSpPr txBox="1"/>
          <p:nvPr>
            <p:ph type="title"/>
          </p:nvPr>
        </p:nvSpPr>
        <p:spPr>
          <a:xfrm>
            <a:off x="623888" y="14347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1000"/>
              </a:spcAft>
              <a:buSzPts val="3800"/>
              <a:buNone/>
            </a:pPr>
            <a:r>
              <a:rPr b="1" lang="en" sz="3500"/>
              <a:t>Appendix A: Summary of State Copayments</a:t>
            </a:r>
            <a:endParaRPr i="1" sz="2800">
              <a:solidFill>
                <a:srgbClr val="00000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g129230c8c61_0_13"/>
          <p:cNvSpPr txBox="1"/>
          <p:nvPr>
            <p:ph type="title"/>
          </p:nvPr>
        </p:nvSpPr>
        <p:spPr>
          <a:xfrm>
            <a:off x="311700" y="445025"/>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a:t>State Copayment Structures</a:t>
            </a:r>
            <a:endParaRPr/>
          </a:p>
        </p:txBody>
      </p:sp>
      <p:graphicFrame>
        <p:nvGraphicFramePr>
          <p:cNvPr id="512" name="Google Shape;512;g129230c8c61_0_13"/>
          <p:cNvGraphicFramePr/>
          <p:nvPr/>
        </p:nvGraphicFramePr>
        <p:xfrm>
          <a:off x="311700" y="1158450"/>
          <a:ext cx="3000000" cy="3000000"/>
        </p:xfrm>
        <a:graphic>
          <a:graphicData uri="http://schemas.openxmlformats.org/drawingml/2006/table">
            <a:tbl>
              <a:tblPr>
                <a:noFill/>
                <a:tableStyleId>{0A710CAA-6149-4C46-8CAB-57AE2A94946B}</a:tableStyleId>
              </a:tblPr>
              <a:tblGrid>
                <a:gridCol w="1201350"/>
                <a:gridCol w="1201350"/>
                <a:gridCol w="1201350"/>
                <a:gridCol w="1201350"/>
                <a:gridCol w="1201350"/>
                <a:gridCol w="1201350"/>
                <a:gridCol w="1201350"/>
              </a:tblGrid>
              <a:tr h="39620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Trebuchet MS"/>
                          <a:ea typeface="Trebuchet MS"/>
                          <a:cs typeface="Trebuchet MS"/>
                          <a:sym typeface="Trebuchet MS"/>
                        </a:rPr>
                        <a:t>Rate structure</a:t>
                      </a:r>
                      <a:endParaRPr b="1" sz="11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Trebuchet MS"/>
                          <a:ea typeface="Trebuchet MS"/>
                          <a:cs typeface="Trebuchet MS"/>
                          <a:sym typeface="Trebuchet MS"/>
                        </a:rPr>
                        <a:t>Frequency</a:t>
                      </a:r>
                      <a:endParaRPr b="1" sz="1100" u="none" cap="none" strike="noStrike">
                        <a:solidFill>
                          <a:schemeClr val="lt1"/>
                        </a:solidFill>
                        <a:latin typeface="Trebuchet MS"/>
                        <a:ea typeface="Trebuchet MS"/>
                        <a:cs typeface="Trebuchet MS"/>
                        <a:sym typeface="Trebuchet MS"/>
                      </a:endParaRPr>
                    </a:p>
                  </a:txBody>
                  <a:tcPr marT="91425" marB="91425" marR="91425" marL="91425">
                    <a:lnB cap="flat" cmpd="sng" w="9525">
                      <a:solidFill>
                        <a:srgbClr val="9E9E9E"/>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Trebuchet MS"/>
                          <a:ea typeface="Trebuchet MS"/>
                          <a:cs typeface="Trebuchet MS"/>
                          <a:sym typeface="Trebuchet MS"/>
                        </a:rPr>
                        <a:t>Accounts for number of children in care?</a:t>
                      </a:r>
                      <a:endParaRPr b="1" sz="11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Trebuchet MS"/>
                          <a:ea typeface="Trebuchet MS"/>
                          <a:cs typeface="Trebuchet MS"/>
                          <a:sym typeface="Trebuchet MS"/>
                        </a:rPr>
                        <a:t>Accounts for full- or part-time care?</a:t>
                      </a:r>
                      <a:endParaRPr b="1" sz="11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Trebuchet MS"/>
                          <a:ea typeface="Trebuchet MS"/>
                          <a:cs typeface="Trebuchet MS"/>
                          <a:sym typeface="Trebuchet MS"/>
                        </a:rPr>
                        <a:t>Exempts families &lt; 100% FPG from copays</a:t>
                      </a:r>
                      <a:endParaRPr b="1" sz="11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lang="en" sz="1100" u="none" cap="none" strike="noStrike">
                          <a:solidFill>
                            <a:schemeClr val="lt1"/>
                          </a:solidFill>
                          <a:latin typeface="Trebuchet MS"/>
                          <a:ea typeface="Trebuchet MS"/>
                          <a:cs typeface="Trebuchet MS"/>
                          <a:sym typeface="Trebuchet MS"/>
                        </a:rPr>
                        <a:t>Maximum eligibility level</a:t>
                      </a:r>
                      <a:endParaRPr b="1" sz="1100" u="none" cap="none" strike="noStrike">
                        <a:solidFill>
                          <a:schemeClr val="lt1"/>
                        </a:solidFill>
                        <a:latin typeface="Trebuchet MS"/>
                        <a:ea typeface="Trebuchet MS"/>
                        <a:cs typeface="Trebuchet MS"/>
                        <a:sym typeface="Trebuchet MS"/>
                      </a:endParaRPr>
                    </a:p>
                  </a:txBody>
                  <a:tcPr marT="91425" marB="91425" marR="91425" marL="91425">
                    <a:solidFill>
                      <a:schemeClr val="accent2"/>
                    </a:solidFill>
                  </a:tcPr>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Virginia</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Percent of monthly income</a:t>
                      </a:r>
                      <a:endParaRPr sz="11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Monthly</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No</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No</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No, unless receiving TANF</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85% SMI</a:t>
                      </a:r>
                      <a:endParaRPr sz="1100" u="none" cap="none" strike="noStrike">
                        <a:latin typeface="Trebuchet MS"/>
                        <a:ea typeface="Trebuchet MS"/>
                        <a:cs typeface="Trebuchet MS"/>
                        <a:sym typeface="Trebuchet MS"/>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Washington, DC</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Dollar amount</a:t>
                      </a:r>
                      <a:endParaRPr sz="11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Daily</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Yes, up to 2</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Yes</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Yes</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85% SMI</a:t>
                      </a:r>
                      <a:endParaRPr sz="1100" u="none" cap="none" strike="noStrike">
                        <a:latin typeface="Trebuchet MS"/>
                        <a:ea typeface="Trebuchet MS"/>
                        <a:cs typeface="Trebuchet MS"/>
                        <a:sym typeface="Trebuchet MS"/>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Maryland</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Dollar amount</a:t>
                      </a:r>
                      <a:endParaRPr sz="11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Weekly</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Yes, up to 3</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Yes</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No</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60% SMI</a:t>
                      </a:r>
                      <a:endParaRPr sz="1100" u="none" cap="none" strike="noStrike">
                        <a:latin typeface="Trebuchet MS"/>
                        <a:ea typeface="Trebuchet MS"/>
                        <a:cs typeface="Trebuchet MS"/>
                        <a:sym typeface="Trebuchet MS"/>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Pennsylvania</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Percent of monthly income</a:t>
                      </a:r>
                      <a:endParaRPr sz="11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Weekly</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No</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No</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No</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200% FPG</a:t>
                      </a:r>
                      <a:endParaRPr sz="1100" u="none" cap="none" strike="noStrike">
                        <a:latin typeface="Trebuchet MS"/>
                        <a:ea typeface="Trebuchet MS"/>
                        <a:cs typeface="Trebuchet MS"/>
                        <a:sym typeface="Trebuchet MS"/>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North Carolina</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Percent of monthly income</a:t>
                      </a:r>
                      <a:endParaRPr sz="1100" u="none" cap="none" strike="noStrike">
                        <a:latin typeface="Trebuchet MS"/>
                        <a:ea typeface="Trebuchet MS"/>
                        <a:cs typeface="Trebuchet MS"/>
                        <a:sym typeface="Trebuchet MS"/>
                      </a:endParaRPr>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Monthly</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No</a:t>
                      </a:r>
                      <a:endParaRPr sz="1100" u="none" cap="none" strike="noStrike">
                        <a:latin typeface="Trebuchet MS"/>
                        <a:ea typeface="Trebuchet MS"/>
                        <a:cs typeface="Trebuchet MS"/>
                        <a:sym typeface="Trebuchet MS"/>
                      </a:endParaRPr>
                    </a:p>
                  </a:txBody>
                  <a:tcPr marT="91425" marB="91425" marR="91425" marL="91425">
                    <a:lnL cap="flat" cmpd="sng" w="9525">
                      <a:solidFill>
                        <a:srgbClr val="9E9E9E"/>
                      </a:solidFill>
                      <a:prstDash val="solid"/>
                      <a:round/>
                      <a:headEnd len="sm" w="sm" type="none"/>
                      <a:tailEnd len="sm" w="sm" type="none"/>
                    </a:lnL>
                  </a:tcPr>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No</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No</a:t>
                      </a:r>
                      <a:endParaRPr sz="1100" u="none" cap="none" strike="noStrike">
                        <a:latin typeface="Trebuchet MS"/>
                        <a:ea typeface="Trebuchet MS"/>
                        <a:cs typeface="Trebuchet MS"/>
                        <a:sym typeface="Trebuchet MS"/>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 sz="1100" u="none" cap="none" strike="noStrike">
                          <a:latin typeface="Trebuchet MS"/>
                          <a:ea typeface="Trebuchet MS"/>
                          <a:cs typeface="Trebuchet MS"/>
                          <a:sym typeface="Trebuchet MS"/>
                        </a:rPr>
                        <a:t>200% FPG</a:t>
                      </a:r>
                      <a:endParaRPr sz="1100" u="none" cap="none" strike="noStrike">
                        <a:latin typeface="Trebuchet MS"/>
                        <a:ea typeface="Trebuchet MS"/>
                        <a:cs typeface="Trebuchet MS"/>
                        <a:sym typeface="Trebuchet MS"/>
                      </a:endParaRPr>
                    </a:p>
                  </a:txBody>
                  <a:tcPr marT="91425" marB="91425" marR="91425" marL="91425"/>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gbfb86555e0_0_1745"/>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lang="en"/>
              <a:t>We are experiencing technical difficulties.</a:t>
            </a:r>
            <a:endParaRPr/>
          </a:p>
        </p:txBody>
      </p:sp>
      <p:sp>
        <p:nvSpPr>
          <p:cNvPr id="518" name="Google Shape;518;gbfb86555e0_0_1745"/>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rPr lang="en"/>
              <a:t>The livestream will return momentarily.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11bc63894c0_0_15"/>
          <p:cNvSpPr txBox="1"/>
          <p:nvPr>
            <p:ph type="title"/>
          </p:nvPr>
        </p:nvSpPr>
        <p:spPr>
          <a:xfrm>
            <a:off x="311700" y="225950"/>
            <a:ext cx="8520600" cy="5727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3300"/>
              <a:buNone/>
            </a:pPr>
            <a:r>
              <a:rPr lang="en" sz="3000">
                <a:extLst>
                  <a:ext uri="http://customooxmlschemas.google.com/">
                    <go:slidesCustomData xmlns:go="http://customooxmlschemas.google.com/" textRoundtripDataId="6"/>
                  </a:ext>
                </a:extLst>
              </a:rPr>
              <a:t>Enhancements for 2022-2023</a:t>
            </a:r>
            <a:endParaRPr sz="3000"/>
          </a:p>
        </p:txBody>
      </p:sp>
      <p:grpSp>
        <p:nvGrpSpPr>
          <p:cNvPr id="178" name="Google Shape;178;g11bc63894c0_0_15"/>
          <p:cNvGrpSpPr/>
          <p:nvPr/>
        </p:nvGrpSpPr>
        <p:grpSpPr>
          <a:xfrm>
            <a:off x="1132841" y="2968096"/>
            <a:ext cx="6028288" cy="414996"/>
            <a:chOff x="1593000" y="2322568"/>
            <a:chExt cx="5957984" cy="643504"/>
          </a:xfrm>
        </p:grpSpPr>
        <p:sp>
          <p:nvSpPr>
            <p:cNvPr id="179" name="Google Shape;179;g11bc63894c0_0_15"/>
            <p:cNvSpPr/>
            <p:nvPr/>
          </p:nvSpPr>
          <p:spPr>
            <a:xfrm>
              <a:off x="4235684" y="2322572"/>
              <a:ext cx="3315300" cy="6435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180" name="Google Shape;180;g11bc63894c0_0_15"/>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181" name="Google Shape;181;g11bc63894c0_0_15"/>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182" name="Google Shape;182;g11bc63894c0_0_1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Trebuchet MS"/>
                  <a:ea typeface="Trebuchet MS"/>
                  <a:cs typeface="Trebuchet MS"/>
                  <a:sym typeface="Trebuchet MS"/>
                </a:rPr>
                <a:t>PRACTICE RATINGS</a:t>
              </a:r>
              <a:endParaRPr b="0" i="0" sz="1200" u="none" cap="none" strike="noStrike">
                <a:solidFill>
                  <a:srgbClr val="FFFFFF"/>
                </a:solidFill>
                <a:latin typeface="Trebuchet MS"/>
                <a:ea typeface="Trebuchet MS"/>
                <a:cs typeface="Trebuchet MS"/>
                <a:sym typeface="Trebuchet MS"/>
              </a:endParaRPr>
            </a:p>
          </p:txBody>
        </p:sp>
        <p:sp>
          <p:nvSpPr>
            <p:cNvPr id="183" name="Google Shape;183;g11bc63894c0_0_15"/>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184" name="Google Shape;184;g11bc63894c0_0_15"/>
            <p:cNvSpPr/>
            <p:nvPr/>
          </p:nvSpPr>
          <p:spPr>
            <a:xfrm>
              <a:off x="1593000" y="2322575"/>
              <a:ext cx="690000" cy="642600"/>
            </a:xfrm>
            <a:prstGeom prst="rect">
              <a:avLst/>
            </a:prstGeom>
            <a:solidFill>
              <a:srgbClr val="59595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FFFFFF"/>
                  </a:solidFill>
                  <a:latin typeface="Trebuchet MS"/>
                  <a:ea typeface="Trebuchet MS"/>
                  <a:cs typeface="Trebuchet MS"/>
                  <a:sym typeface="Trebuchet MS"/>
                </a:rPr>
                <a:t>5</a:t>
              </a:r>
              <a:endParaRPr b="0" i="0" sz="2800" u="none" cap="none" strike="noStrike">
                <a:solidFill>
                  <a:srgbClr val="FFFFFF"/>
                </a:solidFill>
                <a:latin typeface="Trebuchet MS"/>
                <a:ea typeface="Trebuchet MS"/>
                <a:cs typeface="Trebuchet MS"/>
                <a:sym typeface="Trebuchet MS"/>
              </a:endParaRPr>
            </a:p>
          </p:txBody>
        </p:sp>
        <p:sp>
          <p:nvSpPr>
            <p:cNvPr id="185" name="Google Shape;185;g11bc63894c0_0_1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rgbClr val="A72A1E"/>
                </a:buClr>
                <a:buSzPts val="1000"/>
                <a:buFont typeface="Trebuchet MS"/>
                <a:buChar char="●"/>
              </a:pPr>
              <a:r>
                <a:rPr b="1" i="0" lang="en" sz="1000" u="none" cap="none" strike="noStrike">
                  <a:solidFill>
                    <a:srgbClr val="A72A1E"/>
                  </a:solidFill>
                  <a:latin typeface="Trebuchet MS"/>
                  <a:ea typeface="Trebuchet MS"/>
                  <a:cs typeface="Trebuchet MS"/>
                  <a:sym typeface="Trebuchet MS"/>
                </a:rPr>
                <a:t>Pilot a Site Level Quality Profile</a:t>
              </a:r>
              <a:endParaRPr b="1" i="0" sz="1000" u="none" cap="none" strike="noStrike">
                <a:solidFill>
                  <a:srgbClr val="A72A1E"/>
                </a:solidFill>
                <a:latin typeface="Trebuchet MS"/>
                <a:ea typeface="Trebuchet MS"/>
                <a:cs typeface="Trebuchet MS"/>
                <a:sym typeface="Trebuchet MS"/>
              </a:endParaRPr>
            </a:p>
          </p:txBody>
        </p:sp>
      </p:grpSp>
      <p:grpSp>
        <p:nvGrpSpPr>
          <p:cNvPr id="186" name="Google Shape;186;g11bc63894c0_0_15"/>
          <p:cNvGrpSpPr/>
          <p:nvPr/>
        </p:nvGrpSpPr>
        <p:grpSpPr>
          <a:xfrm>
            <a:off x="1132841" y="2545777"/>
            <a:ext cx="6028288" cy="414998"/>
            <a:chOff x="1593000" y="2322568"/>
            <a:chExt cx="5957984" cy="643507"/>
          </a:xfrm>
        </p:grpSpPr>
        <p:sp>
          <p:nvSpPr>
            <p:cNvPr id="187" name="Google Shape;187;g11bc63894c0_0_15"/>
            <p:cNvSpPr/>
            <p:nvPr/>
          </p:nvSpPr>
          <p:spPr>
            <a:xfrm>
              <a:off x="4235684" y="2322575"/>
              <a:ext cx="3315300" cy="6435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188" name="Google Shape;188;g11bc63894c0_0_15"/>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189" name="Google Shape;189;g11bc63894c0_0_15"/>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190" name="Google Shape;190;g11bc63894c0_0_1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Trebuchet MS"/>
                  <a:ea typeface="Trebuchet MS"/>
                  <a:cs typeface="Trebuchet MS"/>
                  <a:sym typeface="Trebuchet MS"/>
                </a:rPr>
                <a:t>IMPROVEMENT SUPPORT</a:t>
              </a:r>
              <a:endParaRPr b="0" i="0" sz="1200" u="none" cap="none" strike="noStrike">
                <a:solidFill>
                  <a:srgbClr val="FFFFFF"/>
                </a:solidFill>
                <a:latin typeface="Trebuchet MS"/>
                <a:ea typeface="Trebuchet MS"/>
                <a:cs typeface="Trebuchet MS"/>
                <a:sym typeface="Trebuchet MS"/>
              </a:endParaRPr>
            </a:p>
          </p:txBody>
        </p:sp>
        <p:sp>
          <p:nvSpPr>
            <p:cNvPr id="191" name="Google Shape;191;g11bc63894c0_0_15"/>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192" name="Google Shape;192;g11bc63894c0_0_15"/>
            <p:cNvSpPr/>
            <p:nvPr/>
          </p:nvSpPr>
          <p:spPr>
            <a:xfrm>
              <a:off x="1593000" y="2322575"/>
              <a:ext cx="690000" cy="642600"/>
            </a:xfrm>
            <a:prstGeom prst="rect">
              <a:avLst/>
            </a:prstGeom>
            <a:solidFill>
              <a:srgbClr val="59595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FFFFFF"/>
                  </a:solidFill>
                  <a:latin typeface="Trebuchet MS"/>
                  <a:ea typeface="Trebuchet MS"/>
                  <a:cs typeface="Trebuchet MS"/>
                  <a:sym typeface="Trebuchet MS"/>
                </a:rPr>
                <a:t>4</a:t>
              </a:r>
              <a:endParaRPr b="0" i="0" sz="2800" u="none" cap="none" strike="noStrike">
                <a:solidFill>
                  <a:srgbClr val="FFFFFF"/>
                </a:solidFill>
                <a:latin typeface="Trebuchet MS"/>
                <a:ea typeface="Trebuchet MS"/>
                <a:cs typeface="Trebuchet MS"/>
                <a:sym typeface="Trebuchet MS"/>
              </a:endParaRPr>
            </a:p>
          </p:txBody>
        </p:sp>
        <p:sp>
          <p:nvSpPr>
            <p:cNvPr id="193" name="Google Shape;193;g11bc63894c0_0_1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rgbClr val="A72A1E"/>
                </a:buClr>
                <a:buSzPts val="1000"/>
                <a:buFont typeface="Trebuchet MS"/>
                <a:buChar char="●"/>
              </a:pPr>
              <a:r>
                <a:rPr b="1" i="0" lang="en" sz="1000" u="none" cap="none" strike="noStrike">
                  <a:solidFill>
                    <a:srgbClr val="A72A1E"/>
                  </a:solidFill>
                  <a:latin typeface="Trebuchet MS"/>
                  <a:ea typeface="Trebuchet MS"/>
                  <a:cs typeface="Trebuchet MS"/>
                  <a:sym typeface="Trebuchet MS"/>
                </a:rPr>
                <a:t>Prioritize VQB5 participants for Improvement Supports </a:t>
              </a:r>
              <a:endParaRPr b="1" i="0" sz="1000" u="none" cap="none" strike="noStrike">
                <a:solidFill>
                  <a:srgbClr val="A72A1E"/>
                </a:solidFill>
                <a:latin typeface="Trebuchet MS"/>
                <a:ea typeface="Trebuchet MS"/>
                <a:cs typeface="Trebuchet MS"/>
                <a:sym typeface="Trebuchet MS"/>
              </a:endParaRPr>
            </a:p>
          </p:txBody>
        </p:sp>
      </p:grpSp>
      <p:grpSp>
        <p:nvGrpSpPr>
          <p:cNvPr id="194" name="Google Shape;194;g11bc63894c0_0_15"/>
          <p:cNvGrpSpPr/>
          <p:nvPr/>
        </p:nvGrpSpPr>
        <p:grpSpPr>
          <a:xfrm>
            <a:off x="1132841" y="2123440"/>
            <a:ext cx="6028319" cy="414996"/>
            <a:chOff x="1593000" y="2322568"/>
            <a:chExt cx="5958014" cy="643504"/>
          </a:xfrm>
        </p:grpSpPr>
        <p:sp>
          <p:nvSpPr>
            <p:cNvPr id="195" name="Google Shape;195;g11bc63894c0_0_15"/>
            <p:cNvSpPr/>
            <p:nvPr/>
          </p:nvSpPr>
          <p:spPr>
            <a:xfrm>
              <a:off x="4223114" y="2322572"/>
              <a:ext cx="3327900" cy="6435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196" name="Google Shape;196;g11bc63894c0_0_15"/>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197" name="Google Shape;197;g11bc63894c0_0_15"/>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198" name="Google Shape;198;g11bc63894c0_0_1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Trebuchet MS"/>
                  <a:ea typeface="Trebuchet MS"/>
                  <a:cs typeface="Trebuchet MS"/>
                  <a:sym typeface="Trebuchet MS"/>
                </a:rPr>
                <a:t>CURRICULUM</a:t>
              </a:r>
              <a:endParaRPr b="0" i="0" sz="1200" u="none" cap="none" strike="noStrike">
                <a:solidFill>
                  <a:srgbClr val="FFFFFF"/>
                </a:solidFill>
                <a:latin typeface="Trebuchet MS"/>
                <a:ea typeface="Trebuchet MS"/>
                <a:cs typeface="Trebuchet MS"/>
                <a:sym typeface="Trebuchet MS"/>
              </a:endParaRPr>
            </a:p>
          </p:txBody>
        </p:sp>
        <p:sp>
          <p:nvSpPr>
            <p:cNvPr id="199" name="Google Shape;199;g11bc63894c0_0_15"/>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00" name="Google Shape;200;g11bc63894c0_0_15"/>
            <p:cNvSpPr/>
            <p:nvPr/>
          </p:nvSpPr>
          <p:spPr>
            <a:xfrm>
              <a:off x="1593000" y="2322575"/>
              <a:ext cx="690000" cy="642600"/>
            </a:xfrm>
            <a:prstGeom prst="rect">
              <a:avLst/>
            </a:prstGeom>
            <a:solidFill>
              <a:srgbClr val="59595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FFFFFF"/>
                  </a:solidFill>
                  <a:latin typeface="Trebuchet MS"/>
                  <a:ea typeface="Trebuchet MS"/>
                  <a:cs typeface="Trebuchet MS"/>
                  <a:sym typeface="Trebuchet MS"/>
                </a:rPr>
                <a:t>3</a:t>
              </a:r>
              <a:endParaRPr b="0" i="0" sz="2800" u="none" cap="none" strike="noStrike">
                <a:solidFill>
                  <a:srgbClr val="FFFFFF"/>
                </a:solidFill>
                <a:latin typeface="Trebuchet MS"/>
                <a:ea typeface="Trebuchet MS"/>
                <a:cs typeface="Trebuchet MS"/>
                <a:sym typeface="Trebuchet MS"/>
              </a:endParaRPr>
            </a:p>
          </p:txBody>
        </p:sp>
        <p:sp>
          <p:nvSpPr>
            <p:cNvPr id="201" name="Google Shape;201;g11bc63894c0_0_1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rgbClr val="A72A1E"/>
                </a:buClr>
                <a:buSzPts val="1000"/>
                <a:buFont typeface="Trebuchet MS"/>
                <a:buChar char="●"/>
              </a:pPr>
              <a:r>
                <a:rPr b="1" i="0" lang="en" sz="1000" u="none" cap="none" strike="noStrike">
                  <a:solidFill>
                    <a:srgbClr val="A72A1E"/>
                  </a:solidFill>
                  <a:latin typeface="Trebuchet MS"/>
                  <a:ea typeface="Trebuchet MS"/>
                  <a:cs typeface="Trebuchet MS"/>
                  <a:sym typeface="Trebuchet MS"/>
                </a:rPr>
                <a:t>Increase support for accessing and using quality curriculum</a:t>
              </a:r>
              <a:endParaRPr b="1" i="0" sz="1000" u="none" cap="none" strike="noStrike">
                <a:solidFill>
                  <a:srgbClr val="A72A1E"/>
                </a:solidFill>
                <a:latin typeface="Trebuchet MS"/>
                <a:ea typeface="Trebuchet MS"/>
                <a:cs typeface="Trebuchet MS"/>
                <a:sym typeface="Trebuchet MS"/>
              </a:endParaRPr>
            </a:p>
          </p:txBody>
        </p:sp>
      </p:grpSp>
      <p:grpSp>
        <p:nvGrpSpPr>
          <p:cNvPr id="202" name="Google Shape;202;g11bc63894c0_0_15"/>
          <p:cNvGrpSpPr/>
          <p:nvPr/>
        </p:nvGrpSpPr>
        <p:grpSpPr>
          <a:xfrm>
            <a:off x="1132841" y="1701124"/>
            <a:ext cx="6028273" cy="414993"/>
            <a:chOff x="1593000" y="2322567"/>
            <a:chExt cx="5957969" cy="643500"/>
          </a:xfrm>
        </p:grpSpPr>
        <p:sp>
          <p:nvSpPr>
            <p:cNvPr id="203" name="Google Shape;203;g11bc63894c0_0_15"/>
            <p:cNvSpPr/>
            <p:nvPr/>
          </p:nvSpPr>
          <p:spPr>
            <a:xfrm>
              <a:off x="4241969" y="2322567"/>
              <a:ext cx="3309000" cy="6435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04" name="Google Shape;204;g11bc63894c0_0_15"/>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05" name="Google Shape;205;g11bc63894c0_0_15"/>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06" name="Google Shape;206;g11bc63894c0_0_1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Trebuchet MS"/>
                  <a:ea typeface="Trebuchet MS"/>
                  <a:cs typeface="Trebuchet MS"/>
                  <a:sym typeface="Trebuchet MS"/>
                </a:rPr>
                <a:t>CLASS OBSERVATIONS</a:t>
              </a:r>
              <a:endParaRPr b="0" i="0" sz="1200" u="none" cap="none" strike="noStrike">
                <a:solidFill>
                  <a:srgbClr val="FFFFFF"/>
                </a:solidFill>
                <a:latin typeface="Trebuchet MS"/>
                <a:ea typeface="Trebuchet MS"/>
                <a:cs typeface="Trebuchet MS"/>
                <a:sym typeface="Trebuchet MS"/>
              </a:endParaRPr>
            </a:p>
          </p:txBody>
        </p:sp>
        <p:sp>
          <p:nvSpPr>
            <p:cNvPr id="207" name="Google Shape;207;g11bc63894c0_0_15"/>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08" name="Google Shape;208;g11bc63894c0_0_15"/>
            <p:cNvSpPr/>
            <p:nvPr/>
          </p:nvSpPr>
          <p:spPr>
            <a:xfrm>
              <a:off x="1593000" y="2322575"/>
              <a:ext cx="690000" cy="642600"/>
            </a:xfrm>
            <a:prstGeom prst="rect">
              <a:avLst/>
            </a:prstGeom>
            <a:solidFill>
              <a:srgbClr val="59595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FFFFFF"/>
                  </a:solidFill>
                  <a:latin typeface="Trebuchet MS"/>
                  <a:ea typeface="Trebuchet MS"/>
                  <a:cs typeface="Trebuchet MS"/>
                  <a:sym typeface="Trebuchet MS"/>
                </a:rPr>
                <a:t>2</a:t>
              </a:r>
              <a:endParaRPr b="0" i="0" sz="2800" u="none" cap="none" strike="noStrike">
                <a:solidFill>
                  <a:srgbClr val="FFFFFF"/>
                </a:solidFill>
                <a:latin typeface="Trebuchet MS"/>
                <a:ea typeface="Trebuchet MS"/>
                <a:cs typeface="Trebuchet MS"/>
                <a:sym typeface="Trebuchet MS"/>
              </a:endParaRPr>
            </a:p>
          </p:txBody>
        </p:sp>
        <p:sp>
          <p:nvSpPr>
            <p:cNvPr id="209" name="Google Shape;209;g11bc63894c0_0_1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rgbClr val="A72A1E"/>
                </a:buClr>
                <a:buSzPts val="1000"/>
                <a:buFont typeface="Trebuchet MS"/>
                <a:buChar char="●"/>
              </a:pPr>
              <a:r>
                <a:rPr b="1" i="0" lang="en" sz="1000" u="none" cap="none" strike="noStrike">
                  <a:solidFill>
                    <a:srgbClr val="A72A1E"/>
                  </a:solidFill>
                  <a:latin typeface="Trebuchet MS"/>
                  <a:ea typeface="Trebuchet MS"/>
                  <a:cs typeface="Trebuchet MS"/>
                  <a:sym typeface="Trebuchet MS"/>
                </a:rPr>
                <a:t>Ensure educators receive consistent observations and supportive feedback</a:t>
              </a:r>
              <a:endParaRPr b="1" i="0" sz="1000" u="none" cap="none" strike="noStrike">
                <a:solidFill>
                  <a:srgbClr val="A72A1E"/>
                </a:solidFill>
                <a:latin typeface="Trebuchet MS"/>
                <a:ea typeface="Trebuchet MS"/>
                <a:cs typeface="Trebuchet MS"/>
                <a:sym typeface="Trebuchet MS"/>
              </a:endParaRPr>
            </a:p>
          </p:txBody>
        </p:sp>
      </p:grpSp>
      <p:grpSp>
        <p:nvGrpSpPr>
          <p:cNvPr id="210" name="Google Shape;210;g11bc63894c0_0_15"/>
          <p:cNvGrpSpPr/>
          <p:nvPr/>
        </p:nvGrpSpPr>
        <p:grpSpPr>
          <a:xfrm>
            <a:off x="1132841" y="1278800"/>
            <a:ext cx="6028448" cy="415000"/>
            <a:chOff x="1593000" y="2322568"/>
            <a:chExt cx="5958142" cy="643510"/>
          </a:xfrm>
        </p:grpSpPr>
        <p:sp>
          <p:nvSpPr>
            <p:cNvPr id="211" name="Google Shape;211;g11bc63894c0_0_15"/>
            <p:cNvSpPr/>
            <p:nvPr/>
          </p:nvSpPr>
          <p:spPr>
            <a:xfrm>
              <a:off x="4232542" y="2322578"/>
              <a:ext cx="3318600" cy="6435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12" name="Google Shape;212;g11bc63894c0_0_15"/>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13" name="Google Shape;213;g11bc63894c0_0_15"/>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14" name="Google Shape;214;g11bc63894c0_0_1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Trebuchet MS"/>
                  <a:ea typeface="Trebuchet MS"/>
                  <a:cs typeface="Trebuchet MS"/>
                  <a:sym typeface="Trebuchet MS"/>
                </a:rPr>
                <a:t>PARTICIPATION</a:t>
              </a:r>
              <a:endParaRPr b="0" i="0" sz="1200" u="none" cap="none" strike="noStrike">
                <a:solidFill>
                  <a:srgbClr val="FFFFFF"/>
                </a:solidFill>
                <a:latin typeface="Trebuchet MS"/>
                <a:ea typeface="Trebuchet MS"/>
                <a:cs typeface="Trebuchet MS"/>
                <a:sym typeface="Trebuchet MS"/>
              </a:endParaRPr>
            </a:p>
          </p:txBody>
        </p:sp>
        <p:sp>
          <p:nvSpPr>
            <p:cNvPr id="215" name="Google Shape;215;g11bc63894c0_0_15"/>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16" name="Google Shape;216;g11bc63894c0_0_15"/>
            <p:cNvSpPr/>
            <p:nvPr/>
          </p:nvSpPr>
          <p:spPr>
            <a:xfrm>
              <a:off x="1593000" y="2322575"/>
              <a:ext cx="690000" cy="642600"/>
            </a:xfrm>
            <a:prstGeom prst="rect">
              <a:avLst/>
            </a:prstGeom>
            <a:solidFill>
              <a:srgbClr val="52525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600"/>
                <a:buFont typeface="Arial"/>
                <a:buNone/>
              </a:pPr>
              <a:r>
                <a:rPr b="0" i="0" lang="en" sz="2600" u="none" cap="none" strike="noStrike">
                  <a:solidFill>
                    <a:srgbClr val="FFFFFF"/>
                  </a:solidFill>
                  <a:latin typeface="Trebuchet MS"/>
                  <a:ea typeface="Trebuchet MS"/>
                  <a:cs typeface="Trebuchet MS"/>
                  <a:sym typeface="Trebuchet MS"/>
                </a:rPr>
                <a:t>1</a:t>
              </a:r>
              <a:endParaRPr b="0" i="0" sz="2600" u="none" cap="none" strike="noStrike">
                <a:solidFill>
                  <a:srgbClr val="FFFFFF"/>
                </a:solidFill>
                <a:latin typeface="Trebuchet MS"/>
                <a:ea typeface="Trebuchet MS"/>
                <a:cs typeface="Trebuchet MS"/>
                <a:sym typeface="Trebuchet MS"/>
              </a:endParaRPr>
            </a:p>
          </p:txBody>
        </p:sp>
        <p:sp>
          <p:nvSpPr>
            <p:cNvPr id="217" name="Google Shape;217;g11bc63894c0_0_1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rgbClr val="A72A1E"/>
                </a:buClr>
                <a:buSzPts val="1000"/>
                <a:buFont typeface="Trebuchet MS"/>
                <a:buChar char="●"/>
              </a:pPr>
              <a:r>
                <a:rPr b="1" i="0" lang="en" sz="1000" u="none" cap="none" strike="noStrike">
                  <a:solidFill>
                    <a:srgbClr val="A72A1E"/>
                  </a:solidFill>
                  <a:latin typeface="Trebuchet MS"/>
                  <a:ea typeface="Trebuchet MS"/>
                  <a:cs typeface="Trebuchet MS"/>
                  <a:sym typeface="Trebuchet MS"/>
                </a:rPr>
                <a:t>Increase Participation of Publicly Funded programs</a:t>
              </a:r>
              <a:endParaRPr b="1" i="0" sz="1000" u="none" cap="none" strike="noStrike">
                <a:solidFill>
                  <a:srgbClr val="A72A1E"/>
                </a:solidFill>
                <a:latin typeface="Trebuchet MS"/>
                <a:ea typeface="Trebuchet MS"/>
                <a:cs typeface="Trebuchet MS"/>
                <a:sym typeface="Trebuchet MS"/>
              </a:endParaRPr>
            </a:p>
          </p:txBody>
        </p:sp>
      </p:grpSp>
      <p:grpSp>
        <p:nvGrpSpPr>
          <p:cNvPr id="218" name="Google Shape;218;g11bc63894c0_0_15"/>
          <p:cNvGrpSpPr/>
          <p:nvPr/>
        </p:nvGrpSpPr>
        <p:grpSpPr>
          <a:xfrm>
            <a:off x="1132841" y="3390417"/>
            <a:ext cx="6028335" cy="414993"/>
            <a:chOff x="1593000" y="2322561"/>
            <a:chExt cx="5958030" cy="643500"/>
          </a:xfrm>
        </p:grpSpPr>
        <p:sp>
          <p:nvSpPr>
            <p:cNvPr id="219" name="Google Shape;219;g11bc63894c0_0_15"/>
            <p:cNvSpPr/>
            <p:nvPr/>
          </p:nvSpPr>
          <p:spPr>
            <a:xfrm>
              <a:off x="4216830" y="2322561"/>
              <a:ext cx="3334200" cy="6435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20" name="Google Shape;220;g11bc63894c0_0_15"/>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21" name="Google Shape;221;g11bc63894c0_0_15"/>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22" name="Google Shape;222;g11bc63894c0_0_1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Trebuchet MS"/>
                  <a:ea typeface="Trebuchet MS"/>
                  <a:cs typeface="Trebuchet MS"/>
                  <a:sym typeface="Trebuchet MS"/>
                </a:rPr>
                <a:t>LINKB5</a:t>
              </a:r>
              <a:endParaRPr b="0" i="0" sz="1200" u="none" cap="none" strike="noStrike">
                <a:solidFill>
                  <a:srgbClr val="FFFFFF"/>
                </a:solidFill>
                <a:latin typeface="Trebuchet MS"/>
                <a:ea typeface="Trebuchet MS"/>
                <a:cs typeface="Trebuchet MS"/>
                <a:sym typeface="Trebuchet MS"/>
              </a:endParaRPr>
            </a:p>
          </p:txBody>
        </p:sp>
        <p:sp>
          <p:nvSpPr>
            <p:cNvPr id="223" name="Google Shape;223;g11bc63894c0_0_15"/>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24" name="Google Shape;224;g11bc63894c0_0_15"/>
            <p:cNvSpPr/>
            <p:nvPr/>
          </p:nvSpPr>
          <p:spPr>
            <a:xfrm>
              <a:off x="1593000" y="2322575"/>
              <a:ext cx="690000" cy="642600"/>
            </a:xfrm>
            <a:prstGeom prst="rect">
              <a:avLst/>
            </a:prstGeom>
            <a:solidFill>
              <a:srgbClr val="59595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FFFFFF"/>
                  </a:solidFill>
                  <a:latin typeface="Trebuchet MS"/>
                  <a:ea typeface="Trebuchet MS"/>
                  <a:cs typeface="Trebuchet MS"/>
                  <a:sym typeface="Trebuchet MS"/>
                </a:rPr>
                <a:t>6</a:t>
              </a:r>
              <a:endParaRPr b="0" i="0" sz="2800" u="none" cap="none" strike="noStrike">
                <a:solidFill>
                  <a:srgbClr val="FFFFFF"/>
                </a:solidFill>
                <a:latin typeface="Trebuchet MS"/>
                <a:ea typeface="Trebuchet MS"/>
                <a:cs typeface="Trebuchet MS"/>
                <a:sym typeface="Trebuchet MS"/>
              </a:endParaRPr>
            </a:p>
          </p:txBody>
        </p:sp>
        <p:sp>
          <p:nvSpPr>
            <p:cNvPr id="225" name="Google Shape;225;g11bc63894c0_0_1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rgbClr val="A72A1E"/>
                </a:buClr>
                <a:buSzPts val="1000"/>
                <a:buFont typeface="Trebuchet MS"/>
                <a:buChar char="●"/>
              </a:pPr>
              <a:r>
                <a:rPr b="1" i="0" lang="en" sz="1000" u="none" cap="none" strike="noStrike">
                  <a:solidFill>
                    <a:srgbClr val="A72A1E"/>
                  </a:solidFill>
                  <a:latin typeface="Trebuchet MS"/>
                  <a:ea typeface="Trebuchet MS"/>
                  <a:cs typeface="Trebuchet MS"/>
                  <a:sym typeface="Trebuchet MS"/>
                </a:rPr>
                <a:t>Improve LinkB5 user experience</a:t>
              </a:r>
              <a:endParaRPr b="1" i="0" sz="1000" u="none" cap="none" strike="noStrike">
                <a:solidFill>
                  <a:srgbClr val="A72A1E"/>
                </a:solidFill>
                <a:latin typeface="Trebuchet MS"/>
                <a:ea typeface="Trebuchet MS"/>
                <a:cs typeface="Trebuchet MS"/>
                <a:sym typeface="Trebuchet MS"/>
              </a:endParaRPr>
            </a:p>
          </p:txBody>
        </p:sp>
      </p:grpSp>
      <p:grpSp>
        <p:nvGrpSpPr>
          <p:cNvPr id="226" name="Google Shape;226;g11bc63894c0_0_15"/>
          <p:cNvGrpSpPr/>
          <p:nvPr/>
        </p:nvGrpSpPr>
        <p:grpSpPr>
          <a:xfrm>
            <a:off x="1132841" y="3812747"/>
            <a:ext cx="6028288" cy="415003"/>
            <a:chOff x="1593000" y="2322568"/>
            <a:chExt cx="5957984" cy="643515"/>
          </a:xfrm>
        </p:grpSpPr>
        <p:sp>
          <p:nvSpPr>
            <p:cNvPr id="227" name="Google Shape;227;g11bc63894c0_0_15"/>
            <p:cNvSpPr/>
            <p:nvPr/>
          </p:nvSpPr>
          <p:spPr>
            <a:xfrm>
              <a:off x="4235684" y="2322583"/>
              <a:ext cx="3315300" cy="643500"/>
            </a:xfrm>
            <a:prstGeom prst="rect">
              <a:avLst/>
            </a:prstGeom>
            <a:solidFill>
              <a:schemeClr val="lt1"/>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28" name="Google Shape;228;g11bc63894c0_0_15"/>
            <p:cNvSpPr/>
            <p:nvPr/>
          </p:nvSpPr>
          <p:spPr>
            <a:xfrm flipH="1">
              <a:off x="2283025" y="2322575"/>
              <a:ext cx="1844400" cy="642600"/>
            </a:xfrm>
            <a:prstGeom prst="rect">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29" name="Google Shape;229;g11bc63894c0_0_15"/>
            <p:cNvSpPr/>
            <p:nvPr/>
          </p:nvSpPr>
          <p:spPr>
            <a:xfrm rot="-5400000">
              <a:off x="3501574" y="1934671"/>
              <a:ext cx="643356" cy="1419149"/>
            </a:xfrm>
            <a:prstGeom prst="flowChartOffpageConnector">
              <a:avLst/>
            </a:prstGeom>
            <a:solidFill>
              <a:srgbClr val="A72A1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30" name="Google Shape;230;g11bc63894c0_0_15"/>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Trebuchet MS"/>
                  <a:ea typeface="Trebuchet MS"/>
                  <a:cs typeface="Trebuchet MS"/>
                  <a:sym typeface="Trebuchet MS"/>
                </a:rPr>
                <a:t>APPEAL PROCESS</a:t>
              </a:r>
              <a:endParaRPr b="0" i="0" sz="1200" u="none" cap="none" strike="noStrike">
                <a:solidFill>
                  <a:srgbClr val="FFFFFF"/>
                </a:solidFill>
                <a:latin typeface="Trebuchet MS"/>
                <a:ea typeface="Trebuchet MS"/>
                <a:cs typeface="Trebuchet MS"/>
                <a:sym typeface="Trebuchet MS"/>
              </a:endParaRPr>
            </a:p>
          </p:txBody>
        </p:sp>
        <p:sp>
          <p:nvSpPr>
            <p:cNvPr id="231" name="Google Shape;231;g11bc63894c0_0_15"/>
            <p:cNvSpPr/>
            <p:nvPr/>
          </p:nvSpPr>
          <p:spPr>
            <a:xfrm>
              <a:off x="1593000" y="2322568"/>
              <a:ext cx="690000" cy="642300"/>
            </a:xfrm>
            <a:prstGeom prst="rect">
              <a:avLst/>
            </a:prstGeom>
            <a:solidFill>
              <a:srgbClr val="B02C20"/>
            </a:solidFill>
            <a:ln>
              <a:noFill/>
            </a:ln>
            <a:effectLst>
              <a:outerShdw blurRad="71438" rotWithShape="0" algn="bl" dir="2700000" dist="28575">
                <a:srgbClr val="000000">
                  <a:alpha val="1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p:txBody>
        </p:sp>
        <p:sp>
          <p:nvSpPr>
            <p:cNvPr id="232" name="Google Shape;232;g11bc63894c0_0_15"/>
            <p:cNvSpPr/>
            <p:nvPr/>
          </p:nvSpPr>
          <p:spPr>
            <a:xfrm>
              <a:off x="1593000" y="2322575"/>
              <a:ext cx="690000" cy="642600"/>
            </a:xfrm>
            <a:prstGeom prst="rect">
              <a:avLst/>
            </a:prstGeom>
            <a:solidFill>
              <a:srgbClr val="59595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0" i="0" lang="en" sz="2800" u="none" cap="none" strike="noStrike">
                  <a:solidFill>
                    <a:srgbClr val="FFFFFF"/>
                  </a:solidFill>
                  <a:latin typeface="Trebuchet MS"/>
                  <a:ea typeface="Trebuchet MS"/>
                  <a:cs typeface="Trebuchet MS"/>
                  <a:sym typeface="Trebuchet MS"/>
                </a:rPr>
                <a:t>7</a:t>
              </a:r>
              <a:endParaRPr b="0" i="0" sz="2800" u="none" cap="none" strike="noStrike">
                <a:solidFill>
                  <a:srgbClr val="FFFFFF"/>
                </a:solidFill>
                <a:latin typeface="Trebuchet MS"/>
                <a:ea typeface="Trebuchet MS"/>
                <a:cs typeface="Trebuchet MS"/>
                <a:sym typeface="Trebuchet MS"/>
              </a:endParaRPr>
            </a:p>
          </p:txBody>
        </p:sp>
        <p:sp>
          <p:nvSpPr>
            <p:cNvPr id="233" name="Google Shape;233;g11bc63894c0_0_15"/>
            <p:cNvSpPr/>
            <p:nvPr/>
          </p:nvSpPr>
          <p:spPr>
            <a:xfrm>
              <a:off x="4387850" y="2323750"/>
              <a:ext cx="2971200" cy="642300"/>
            </a:xfrm>
            <a:prstGeom prst="rect">
              <a:avLst/>
            </a:prstGeom>
            <a:noFill/>
            <a:ln>
              <a:noFill/>
            </a:ln>
          </p:spPr>
          <p:txBody>
            <a:bodyPr anchorCtr="0" anchor="ctr" bIns="91425" lIns="91425" spcFirstLastPara="1" rIns="91425" wrap="square" tIns="91425">
              <a:noAutofit/>
            </a:bodyPr>
            <a:lstStyle/>
            <a:p>
              <a:pPr indent="-292100" lvl="0" marL="457200" marR="0" rtl="0" algn="l">
                <a:lnSpc>
                  <a:spcPct val="100000"/>
                </a:lnSpc>
                <a:spcBef>
                  <a:spcPts val="0"/>
                </a:spcBef>
                <a:spcAft>
                  <a:spcPts val="0"/>
                </a:spcAft>
                <a:buClr>
                  <a:srgbClr val="A72A1E"/>
                </a:buClr>
                <a:buSzPts val="1000"/>
                <a:buFont typeface="Trebuchet MS"/>
                <a:buChar char="●"/>
              </a:pPr>
              <a:r>
                <a:rPr b="1" i="0" lang="en" sz="1000" u="none" cap="none" strike="noStrike">
                  <a:solidFill>
                    <a:srgbClr val="A72A1E"/>
                  </a:solidFill>
                  <a:latin typeface="Trebuchet MS"/>
                  <a:ea typeface="Trebuchet MS"/>
                  <a:cs typeface="Trebuchet MS"/>
                  <a:sym typeface="Trebuchet MS"/>
                </a:rPr>
                <a:t>Develop a structured process to address unique situations</a:t>
              </a:r>
              <a:endParaRPr b="1" i="0" sz="1000" u="none" cap="none" strike="noStrike">
                <a:solidFill>
                  <a:srgbClr val="A72A1E"/>
                </a:solidFill>
                <a:latin typeface="Trebuchet MS"/>
                <a:ea typeface="Trebuchet MS"/>
                <a:cs typeface="Trebuchet MS"/>
                <a:sym typeface="Trebuchet MS"/>
              </a:endParaRPr>
            </a:p>
          </p:txBody>
        </p:sp>
      </p:grpSp>
      <p:sp>
        <p:nvSpPr>
          <p:cNvPr id="234" name="Google Shape;234;g11bc63894c0_0_15"/>
          <p:cNvSpPr txBox="1"/>
          <p:nvPr/>
        </p:nvSpPr>
        <p:spPr>
          <a:xfrm>
            <a:off x="311700" y="663800"/>
            <a:ext cx="8335500" cy="1118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 sz="1400" u="none" cap="none" strike="noStrike">
                <a:solidFill>
                  <a:schemeClr val="dk1"/>
                </a:solidFill>
                <a:latin typeface="Trebuchet MS"/>
                <a:ea typeface="Trebuchet MS"/>
                <a:cs typeface="Trebuchet MS"/>
                <a:sym typeface="Trebuchet MS"/>
                <a:extLst>
                  <a:ext uri="http://customooxmlschemas.google.com/">
                    <go:slidesCustomData xmlns:go="http://customooxmlschemas.google.com/" textRoundtripDataId="7"/>
                  </a:ext>
                </a:extLst>
              </a:rPr>
              <a:t>These enhancements for Practice Year 2 will help move our work forward to ensure all children have access to quality teaching and learning experiences that meet their unique needs. </a:t>
            </a:r>
            <a:endParaRPr b="0" i="0" sz="1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80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Trebuchet MS"/>
              <a:ea typeface="Trebuchet MS"/>
              <a:cs typeface="Trebuchet MS"/>
              <a:sym typeface="Trebuchet MS"/>
            </a:endParaRPr>
          </a:p>
        </p:txBody>
      </p:sp>
      <p:sp>
        <p:nvSpPr>
          <p:cNvPr id="235" name="Google Shape;235;g11bc63894c0_0_15"/>
          <p:cNvSpPr txBox="1"/>
          <p:nvPr/>
        </p:nvSpPr>
        <p:spPr>
          <a:xfrm>
            <a:off x="459725" y="4373200"/>
            <a:ext cx="8460600" cy="554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Trebuchet MS"/>
                <a:ea typeface="Trebuchet MS"/>
                <a:cs typeface="Trebuchet MS"/>
                <a:sym typeface="Trebuchet MS"/>
              </a:rPr>
              <a:t>Additional details about Practice Year 2 plans and activities can be found in the Guidelines for Practice Year 2 document shared with ECAC members for the </a:t>
            </a:r>
            <a:r>
              <a:rPr b="0" i="0" lang="en" sz="1200" u="sng" cap="none" strike="noStrike">
                <a:solidFill>
                  <a:schemeClr val="hlink"/>
                </a:solidFill>
                <a:latin typeface="Trebuchet MS"/>
                <a:ea typeface="Trebuchet MS"/>
                <a:cs typeface="Trebuchet MS"/>
                <a:sym typeface="Trebuchet MS"/>
                <a:hlinkClick r:id="rId3"/>
              </a:rPr>
              <a:t>March 24th meeting</a:t>
            </a:r>
            <a:r>
              <a:rPr b="0" i="0" lang="en" sz="1200" u="none" cap="none" strike="noStrike">
                <a:solidFill>
                  <a:srgbClr val="000000"/>
                </a:solidFill>
                <a:latin typeface="Trebuchet MS"/>
                <a:ea typeface="Trebuchet MS"/>
                <a:cs typeface="Trebuchet MS"/>
                <a:sym typeface="Trebuchet MS"/>
              </a:rPr>
              <a:t> </a:t>
            </a:r>
            <a:endParaRPr b="0" i="0" sz="12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11bc63894c0_0_77"/>
          <p:cNvSpPr txBox="1"/>
          <p:nvPr>
            <p:ph type="title"/>
          </p:nvPr>
        </p:nvSpPr>
        <p:spPr>
          <a:xfrm>
            <a:off x="628650" y="273843"/>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SzPts val="1400"/>
              <a:buNone/>
            </a:pPr>
            <a:r>
              <a:rPr lang="en" sz="3000">
                <a:extLst>
                  <a:ext uri="http://customooxmlschemas.google.com/">
                    <go:slidesCustomData xmlns:go="http://customooxmlschemas.google.com/" textRoundtripDataId="8"/>
                  </a:ext>
                </a:extLst>
              </a:rPr>
              <a:t>Engagement</a:t>
            </a:r>
            <a:r>
              <a:rPr lang="en" sz="3000"/>
              <a:t> with the Field </a:t>
            </a:r>
            <a:endParaRPr sz="3000"/>
          </a:p>
          <a:p>
            <a:pPr indent="0" lvl="0" marL="0" rtl="0" algn="l">
              <a:lnSpc>
                <a:spcPct val="90000"/>
              </a:lnSpc>
              <a:spcBef>
                <a:spcPts val="0"/>
              </a:spcBef>
              <a:spcAft>
                <a:spcPts val="0"/>
              </a:spcAft>
              <a:buSzPts val="1400"/>
              <a:buNone/>
            </a:pPr>
            <a:r>
              <a:t/>
            </a:r>
            <a:endParaRPr sz="3000"/>
          </a:p>
        </p:txBody>
      </p:sp>
      <p:sp>
        <p:nvSpPr>
          <p:cNvPr id="241" name="Google Shape;241;g11bc63894c0_0_77"/>
          <p:cNvSpPr txBox="1"/>
          <p:nvPr>
            <p:ph idx="1" type="body"/>
          </p:nvPr>
        </p:nvSpPr>
        <p:spPr>
          <a:xfrm>
            <a:off x="628650" y="940044"/>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400"/>
              <a:buNone/>
            </a:pPr>
            <a:r>
              <a:rPr b="1" lang="en" sz="1700">
                <a:solidFill>
                  <a:srgbClr val="000000"/>
                </a:solidFill>
              </a:rPr>
              <a:t>Since sharing the proposed Practice Year 2 Guidelines and enhancements in March, the VDOE has continued to engage and listen to a diverse group of stakeholders about the VQB5 system. </a:t>
            </a:r>
            <a:endParaRPr b="1" sz="1700">
              <a:solidFill>
                <a:srgbClr val="000000"/>
              </a:solidFill>
            </a:endParaRPr>
          </a:p>
          <a:p>
            <a:pPr indent="0" lvl="0" marL="457200" rtl="0" algn="l">
              <a:lnSpc>
                <a:spcPct val="100000"/>
              </a:lnSpc>
              <a:spcBef>
                <a:spcPts val="0"/>
              </a:spcBef>
              <a:spcAft>
                <a:spcPts val="0"/>
              </a:spcAft>
              <a:buSzPts val="1400"/>
              <a:buNone/>
            </a:pPr>
            <a:r>
              <a:t/>
            </a:r>
            <a:endParaRPr b="1" sz="1200">
              <a:solidFill>
                <a:srgbClr val="000000"/>
              </a:solidFill>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rPr>
              <a:t>Practice Year 1 Online Feedback Survey</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rPr>
              <a:t>PDG/RR partner office hours and March TA Session </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rPr>
              <a:t>Presentations to stakeholder groups </a:t>
            </a:r>
            <a:r>
              <a:rPr lang="en" sz="1400">
                <a:solidFill>
                  <a:srgbClr val="000000"/>
                </a:solidFill>
              </a:rPr>
              <a:t>(VPI, HS, MD, VQ, Licensing, Local DSS offices)</a:t>
            </a:r>
            <a:endParaRPr sz="1400">
              <a:solidFill>
                <a:srgbClr val="000000"/>
              </a:solidFill>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rPr>
              <a:t>Practice Year 2 Interest form and Info Flyer</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rPr>
              <a:t>Launched STREAMin3 Enrollment and Webinar series</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rPr>
              <a:t>Direct Communications with publicly funded programs</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rPr>
              <a:t>Launched Ready Regions North Central Task Force</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 sz="1600">
                <a:solidFill>
                  <a:srgbClr val="000000"/>
                </a:solidFill>
              </a:rPr>
              <a:t>Held Spring Improvement Partner Webinar </a:t>
            </a:r>
            <a:endParaRPr sz="1600">
              <a:solidFill>
                <a:srgbClr val="000000"/>
              </a:solidFill>
            </a:endParaRPr>
          </a:p>
          <a:p>
            <a:pPr indent="0" lvl="0" marL="457200" rtl="0" algn="l">
              <a:lnSpc>
                <a:spcPct val="100000"/>
              </a:lnSpc>
              <a:spcBef>
                <a:spcPts val="0"/>
              </a:spcBef>
              <a:spcAft>
                <a:spcPts val="0"/>
              </a:spcAft>
              <a:buSzPts val="1400"/>
              <a:buNone/>
            </a:pPr>
            <a:r>
              <a:t/>
            </a:r>
            <a:endParaRPr sz="1500">
              <a:solidFill>
                <a:srgbClr val="000000"/>
              </a:solidFill>
              <a:extLst>
                <a:ext uri="http://customooxmlschemas.google.com/">
                  <go:slidesCustomData xmlns:go="http://customooxmlschemas.google.com/" textRoundtripDataId="9"/>
                </a:ext>
              </a:extLst>
            </a:endParaRPr>
          </a:p>
          <a:p>
            <a:pPr indent="0" lvl="0" marL="0" rtl="0" algn="l">
              <a:lnSpc>
                <a:spcPct val="100000"/>
              </a:lnSpc>
              <a:spcBef>
                <a:spcPts val="0"/>
              </a:spcBef>
              <a:spcAft>
                <a:spcPts val="0"/>
              </a:spcAft>
              <a:buSzPts val="1400"/>
              <a:buNone/>
            </a:pPr>
            <a:r>
              <a:rPr lang="en" sz="1600">
                <a:solidFill>
                  <a:srgbClr val="000000"/>
                </a:solidFill>
                <a:extLst>
                  <a:ext uri="http://customooxmlschemas.google.com/">
                    <go:slidesCustomData xmlns:go="http://customooxmlschemas.google.com/" textRoundtripDataId="10"/>
                  </a:ext>
                </a:extLst>
              </a:rPr>
              <a:t>Information and announcements about VQB5 Practice Year 2 have also been shared broadly through weekly </a:t>
            </a:r>
            <a:r>
              <a:rPr lang="en" sz="1600" u="sng">
                <a:solidFill>
                  <a:schemeClr val="hlink"/>
                </a:solidFill>
                <a:hlinkClick r:id="rId3"/>
                <a:extLst>
                  <a:ext uri="http://customooxmlschemas.google.com/">
                    <go:slidesCustomData xmlns:go="http://customooxmlschemas.google.com/" textRoundtripDataId="11"/>
                  </a:ext>
                </a:extLst>
              </a:rPr>
              <a:t>Readiness Connections</a:t>
            </a:r>
            <a:r>
              <a:rPr lang="en" sz="1600">
                <a:solidFill>
                  <a:srgbClr val="000000"/>
                </a:solidFill>
                <a:extLst>
                  <a:ext uri="http://customooxmlschemas.google.com/">
                    <go:slidesCustomData xmlns:go="http://customooxmlschemas.google.com/" textRoundtripDataId="12"/>
                  </a:ext>
                </a:extLst>
              </a:rPr>
              <a:t> e-newsletter and webinar recordings are available on the </a:t>
            </a:r>
            <a:r>
              <a:rPr lang="en" sz="1600" u="sng">
                <a:solidFill>
                  <a:schemeClr val="hlink"/>
                </a:solidFill>
                <a:hlinkClick r:id="rId4"/>
              </a:rPr>
              <a:t>Quality Measurement and Improvement (VQB5)</a:t>
            </a:r>
            <a:r>
              <a:rPr lang="en" sz="1600">
                <a:solidFill>
                  <a:srgbClr val="000000"/>
                </a:solidFill>
              </a:rPr>
              <a:t> webpage.</a:t>
            </a:r>
            <a:endParaRPr sz="1600">
              <a:solidFill>
                <a:srgbClr val="000000"/>
              </a:solidFill>
            </a:endParaRPr>
          </a:p>
          <a:p>
            <a:pPr indent="0" lvl="0" marL="0" rtl="0" algn="l">
              <a:lnSpc>
                <a:spcPct val="100000"/>
              </a:lnSpc>
              <a:spcBef>
                <a:spcPts val="800"/>
              </a:spcBef>
              <a:spcAft>
                <a:spcPts val="0"/>
              </a:spcAft>
              <a:buSzPts val="1400"/>
              <a:buNone/>
            </a:pPr>
            <a:r>
              <a:t/>
            </a:r>
            <a:endParaRPr sz="1400">
              <a:highlight>
                <a:srgbClr val="FFFF0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11bc63894c0_0_82"/>
          <p:cNvSpPr txBox="1"/>
          <p:nvPr>
            <p:ph type="title"/>
          </p:nvPr>
        </p:nvSpPr>
        <p:spPr>
          <a:xfrm>
            <a:off x="628650" y="120368"/>
            <a:ext cx="7886700" cy="9945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accent2"/>
              </a:buClr>
              <a:buSzPts val="1400"/>
              <a:buNone/>
            </a:pPr>
            <a:r>
              <a:rPr lang="en" sz="3000"/>
              <a:t>Spring Stakeholder </a:t>
            </a:r>
            <a:r>
              <a:rPr lang="en" sz="3000">
                <a:extLst>
                  <a:ext uri="http://customooxmlschemas.google.com/">
                    <go:slidesCustomData xmlns:go="http://customooxmlschemas.google.com/" textRoundtripDataId="13"/>
                  </a:ext>
                </a:extLst>
              </a:rPr>
              <a:t>Feedback </a:t>
            </a:r>
            <a:r>
              <a:rPr lang="en" sz="3000"/>
              <a:t>  </a:t>
            </a:r>
            <a:endParaRPr sz="3000"/>
          </a:p>
        </p:txBody>
      </p:sp>
      <p:sp>
        <p:nvSpPr>
          <p:cNvPr id="247" name="Google Shape;247;g11bc63894c0_0_82"/>
          <p:cNvSpPr txBox="1"/>
          <p:nvPr>
            <p:ph idx="1" type="body"/>
          </p:nvPr>
        </p:nvSpPr>
        <p:spPr>
          <a:xfrm>
            <a:off x="628651" y="940058"/>
            <a:ext cx="7886700" cy="32634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1400"/>
              <a:buNone/>
            </a:pPr>
            <a:r>
              <a:rPr lang="en" sz="1600"/>
              <a:t>Based on feedback from the Practice Year 2 survey and meetings with stakeholders, here </a:t>
            </a:r>
            <a:r>
              <a:rPr lang="en" sz="1600">
                <a:extLst>
                  <a:ext uri="http://customooxmlschemas.google.com/">
                    <go:slidesCustomData xmlns:go="http://customooxmlschemas.google.com/" textRoundtripDataId="14"/>
                  </a:ext>
                </a:extLst>
              </a:rPr>
              <a:t>are the themes:</a:t>
            </a:r>
            <a:br>
              <a:rPr lang="en" sz="1300" u="sng">
                <a:extLst>
                  <a:ext uri="http://customooxmlschemas.google.com/">
                    <go:slidesCustomData xmlns:go="http://customooxmlschemas.google.com/" textRoundtripDataId="15"/>
                  </a:ext>
                </a:extLst>
              </a:rPr>
            </a:br>
            <a:endParaRPr sz="1300"/>
          </a:p>
        </p:txBody>
      </p:sp>
      <p:graphicFrame>
        <p:nvGraphicFramePr>
          <p:cNvPr id="248" name="Google Shape;248;g11bc63894c0_0_82"/>
          <p:cNvGraphicFramePr/>
          <p:nvPr/>
        </p:nvGraphicFramePr>
        <p:xfrm>
          <a:off x="628650" y="1630322"/>
          <a:ext cx="3000000" cy="3000000"/>
        </p:xfrm>
        <a:graphic>
          <a:graphicData uri="http://schemas.openxmlformats.org/drawingml/2006/table">
            <a:tbl>
              <a:tblPr bandRow="1" firstRow="1">
                <a:noFill/>
                <a:tableStyleId>{0A710CAA-6149-4C46-8CAB-57AE2A94946B}</a:tableStyleId>
              </a:tblPr>
              <a:tblGrid>
                <a:gridCol w="4121175"/>
                <a:gridCol w="4188275"/>
              </a:tblGrid>
              <a:tr h="150600">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lt1"/>
                          </a:solidFill>
                          <a:latin typeface="Trebuchet MS"/>
                          <a:ea typeface="Trebuchet MS"/>
                          <a:cs typeface="Trebuchet MS"/>
                          <a:sym typeface="Trebuchet MS"/>
                        </a:rPr>
                        <a:t>Strengths of PY2 Proposal</a:t>
                      </a:r>
                      <a:endParaRPr b="1" sz="1500" u="none" cap="none" strike="noStrike">
                        <a:solidFill>
                          <a:schemeClr val="lt1"/>
                        </a:solidFill>
                        <a:latin typeface="Trebuchet MS"/>
                        <a:ea typeface="Trebuchet MS"/>
                        <a:cs typeface="Trebuchet MS"/>
                        <a:sym typeface="Trebuchet MS"/>
                      </a:endParaRPr>
                    </a:p>
                  </a:txBody>
                  <a:tcPr marT="45725" marB="45725" marR="91450" marL="91450">
                    <a:solidFill>
                      <a:srgbClr val="C00000"/>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 sz="1500" u="none" cap="none" strike="noStrike">
                          <a:solidFill>
                            <a:schemeClr val="lt1"/>
                          </a:solidFill>
                          <a:latin typeface="Trebuchet MS"/>
                          <a:ea typeface="Trebuchet MS"/>
                          <a:cs typeface="Trebuchet MS"/>
                          <a:sym typeface="Trebuchet MS"/>
                          <a:extLst>
                            <a:ext uri="http://customooxmlschemas.google.com/">
                              <go:slidesCustomData xmlns:go="http://customooxmlschemas.google.com/" textRoundtripDataId="16"/>
                            </a:ext>
                          </a:extLst>
                        </a:rPr>
                        <a:t>Questions/Concerns</a:t>
                      </a:r>
                      <a:r>
                        <a:rPr b="1" lang="en" sz="1500" u="none" cap="none" strike="noStrike">
                          <a:solidFill>
                            <a:schemeClr val="lt1"/>
                          </a:solidFill>
                          <a:latin typeface="Trebuchet MS"/>
                          <a:ea typeface="Trebuchet MS"/>
                          <a:cs typeface="Trebuchet MS"/>
                          <a:sym typeface="Trebuchet MS"/>
                        </a:rPr>
                        <a:t> about PY2 </a:t>
                      </a:r>
                      <a:endParaRPr b="1" sz="1500" u="none" cap="none" strike="noStrike">
                        <a:solidFill>
                          <a:schemeClr val="lt1"/>
                        </a:solidFill>
                        <a:latin typeface="Trebuchet MS"/>
                        <a:ea typeface="Trebuchet MS"/>
                        <a:cs typeface="Trebuchet MS"/>
                        <a:sym typeface="Trebuchet MS"/>
                      </a:endParaRPr>
                    </a:p>
                  </a:txBody>
                  <a:tcPr marT="45725" marB="45725" marR="91450" marL="91450">
                    <a:solidFill>
                      <a:srgbClr val="C00000"/>
                    </a:solidFill>
                  </a:tcPr>
                </a:tc>
              </a:tr>
              <a:tr h="1572775">
                <a:tc>
                  <a:txBody>
                    <a:bodyPr/>
                    <a:lstStyle/>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Similar approach/Not a lot of changes</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Opportunity for 100% of programs to participate</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Used data and feedback to inform enhancements</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Focusing on Consistency across the state</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Continued focus on Interactions</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Continuation of RecognizeB5</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Increased options for curriculum, including STREAMin3</a:t>
                      </a:r>
                      <a:endParaRPr sz="1500" u="none" cap="none" strike="noStrike">
                        <a:solidFill>
                          <a:schemeClr val="dk1"/>
                        </a:solidFill>
                        <a:latin typeface="Trebuchet MS"/>
                        <a:ea typeface="Trebuchet MS"/>
                        <a:cs typeface="Trebuchet MS"/>
                        <a:sym typeface="Trebuchet MS"/>
                      </a:endParaRPr>
                    </a:p>
                  </a:txBody>
                  <a:tcPr marT="45725" marB="45725" marR="91450" marL="91450">
                    <a:solidFill>
                      <a:schemeClr val="lt1"/>
                    </a:solidFill>
                  </a:tcPr>
                </a:tc>
                <a:tc>
                  <a:txBody>
                    <a:bodyPr/>
                    <a:lstStyle/>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Workforce stress/staffing challenges</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Clarity of communications with the field</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Questions about eligibility regarding Recognize B5 </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Questions about access/enrollment in STREAMin3</a:t>
                      </a:r>
                      <a:endParaRPr sz="1500" u="none" cap="none" strike="noStrike">
                        <a:solidFill>
                          <a:schemeClr val="dk1"/>
                        </a:solidFill>
                        <a:latin typeface="Trebuchet MS"/>
                        <a:ea typeface="Trebuchet MS"/>
                        <a:cs typeface="Trebuchet MS"/>
                        <a:sym typeface="Trebuchet MS"/>
                      </a:endParaRPr>
                    </a:p>
                    <a:p>
                      <a:pPr indent="-323850" lvl="0" marL="457200" marR="0" rtl="0" algn="l">
                        <a:lnSpc>
                          <a:spcPct val="100000"/>
                        </a:lnSpc>
                        <a:spcBef>
                          <a:spcPts val="0"/>
                        </a:spcBef>
                        <a:spcAft>
                          <a:spcPts val="0"/>
                        </a:spcAft>
                        <a:buClr>
                          <a:schemeClr val="dk1"/>
                        </a:buClr>
                        <a:buSzPts val="1500"/>
                        <a:buFont typeface="Trebuchet MS"/>
                        <a:buChar char="●"/>
                      </a:pPr>
                      <a:r>
                        <a:rPr lang="en" sz="1500" u="none" cap="none" strike="noStrike">
                          <a:solidFill>
                            <a:schemeClr val="dk1"/>
                          </a:solidFill>
                          <a:latin typeface="Trebuchet MS"/>
                          <a:ea typeface="Trebuchet MS"/>
                          <a:cs typeface="Trebuchet MS"/>
                          <a:sym typeface="Trebuchet MS"/>
                        </a:rPr>
                        <a:t>Ensuring settings that serve children with special needs and dual language learners have appropriate support</a:t>
                      </a:r>
                      <a:endParaRPr sz="1500" u="none" cap="none" strike="noStrike">
                        <a:solidFill>
                          <a:schemeClr val="dk1"/>
                        </a:solidFill>
                        <a:latin typeface="Trebuchet MS"/>
                        <a:ea typeface="Trebuchet MS"/>
                        <a:cs typeface="Trebuchet MS"/>
                        <a:sym typeface="Trebuchet MS"/>
                      </a:endParaRPr>
                    </a:p>
                  </a:txBody>
                  <a:tcPr marT="45725" marB="45725" marR="91450" marL="91450">
                    <a:solidFill>
                      <a:schemeClr val="lt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11bc63894c0_0_8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p>
            <a:pPr indent="0" lvl="0" marL="0" rtl="0" algn="l">
              <a:lnSpc>
                <a:spcPct val="90000"/>
              </a:lnSpc>
              <a:spcBef>
                <a:spcPts val="0"/>
              </a:spcBef>
              <a:spcAft>
                <a:spcPts val="0"/>
              </a:spcAft>
              <a:buSzPts val="3800"/>
              <a:buNone/>
            </a:pPr>
            <a:r>
              <a:rPr lang="en"/>
              <a:t>VQB5 Data Update</a:t>
            </a:r>
            <a:endParaRPr/>
          </a:p>
        </p:txBody>
      </p:sp>
      <p:sp>
        <p:nvSpPr>
          <p:cNvPr id="254" name="Google Shape;254;g11bc63894c0_0_88"/>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p>
            <a:pPr indent="0" lvl="0" marL="0" rtl="0" algn="l">
              <a:lnSpc>
                <a:spcPct val="90000"/>
              </a:lnSpc>
              <a:spcBef>
                <a:spcPts val="800"/>
              </a:spcBef>
              <a:spcAft>
                <a:spcPts val="0"/>
              </a:spcAft>
              <a:buSzPts val="1800"/>
              <a:buNone/>
            </a:pPr>
            <a:r>
              <a:rPr lang="en">
                <a:extLst>
                  <a:ext uri="http://customooxmlschemas.google.com/">
                    <go:slidesCustomData xmlns:go="http://customooxmlschemas.google.com/" textRoundtripDataId="17"/>
                  </a:ext>
                </a:extLst>
              </a:rPr>
              <a:t>Follow up on classrooms and CLASS observer data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1287c59f881_2_0"/>
          <p:cNvSpPr txBox="1"/>
          <p:nvPr>
            <p:ph type="title"/>
          </p:nvPr>
        </p:nvSpPr>
        <p:spPr>
          <a:xfrm>
            <a:off x="628650" y="273843"/>
            <a:ext cx="7886700" cy="9945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sz="3000"/>
              <a:t>Languages Other than English Spoken in VQB5 Classrooms</a:t>
            </a:r>
            <a:endParaRPr sz="3000"/>
          </a:p>
        </p:txBody>
      </p:sp>
      <p:pic>
        <p:nvPicPr>
          <p:cNvPr id="260" name="Google Shape;260;g1287c59f881_2_0" title="Points scored"/>
          <p:cNvPicPr preferRelativeResize="0"/>
          <p:nvPr/>
        </p:nvPicPr>
        <p:blipFill>
          <a:blip r:embed="rId3">
            <a:alphaModFix/>
          </a:blip>
          <a:stretch>
            <a:fillRect/>
          </a:stretch>
        </p:blipFill>
        <p:spPr>
          <a:xfrm>
            <a:off x="1355875" y="1268350"/>
            <a:ext cx="5832324" cy="360630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Ullrich, Rebecca (DOE)</dc:creator>
</cp:coreProperties>
</file>