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Jpa/6/OwTtM8JlF5Sh7XEGkK7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9973e8643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9973e8643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9973e864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9973e864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9973e8643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9973e8643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9973e864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9973e864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9973e864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9973e8643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Trebuchet MS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988"/>
              </a:buClr>
              <a:buSzPts val="1800"/>
              <a:buNone/>
              <a:defRPr sz="1800">
                <a:solidFill>
                  <a:srgbClr val="8889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500"/>
              <a:buNone/>
              <a:defRPr sz="1500">
                <a:solidFill>
                  <a:srgbClr val="888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400"/>
              <a:buNone/>
              <a:defRPr sz="1400">
                <a:solidFill>
                  <a:srgbClr val="888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7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45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3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46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6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47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7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4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3969c561_0_632"/>
          <p:cNvSpPr txBox="1">
            <a:spLocks noGrp="1"/>
          </p:cNvSpPr>
          <p:nvPr>
            <p:ph type="title"/>
          </p:nvPr>
        </p:nvSpPr>
        <p:spPr>
          <a:xfrm>
            <a:off x="593017" y="154323"/>
            <a:ext cx="8369100" cy="465300"/>
          </a:xfrm>
          <a:prstGeom prst="rect">
            <a:avLst/>
          </a:prstGeom>
          <a:solidFill>
            <a:srgbClr val="0E24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ee3969c561_0_632"/>
          <p:cNvSpPr txBox="1">
            <a:spLocks noGrp="1"/>
          </p:cNvSpPr>
          <p:nvPr>
            <p:ph type="body" idx="1"/>
          </p:nvPr>
        </p:nvSpPr>
        <p:spPr>
          <a:xfrm>
            <a:off x="2504209" y="619672"/>
            <a:ext cx="6483900" cy="273900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5E0E0"/>
              </a:buClr>
              <a:buSzPts val="1200"/>
              <a:buNone/>
              <a:defRPr sz="1200" b="1" i="0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ee3969c561_0_632"/>
          <p:cNvSpPr txBox="1">
            <a:spLocks noGrp="1"/>
          </p:cNvSpPr>
          <p:nvPr>
            <p:ph type="body" idx="2"/>
          </p:nvPr>
        </p:nvSpPr>
        <p:spPr>
          <a:xfrm>
            <a:off x="369278" y="1298983"/>
            <a:ext cx="8369100" cy="3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825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825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  <a:defRPr sz="17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lnSpc>
                <a:spcPct val="12375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ee3969c561_0_632"/>
          <p:cNvSpPr txBox="1">
            <a:spLocks noGrp="1"/>
          </p:cNvSpPr>
          <p:nvPr>
            <p:ph type="sldNum" idx="12"/>
          </p:nvPr>
        </p:nvSpPr>
        <p:spPr>
          <a:xfrm>
            <a:off x="8499763" y="4613563"/>
            <a:ext cx="462300" cy="375600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e3969c561_0_803"/>
          <p:cNvSpPr txBox="1">
            <a:spLocks noGrp="1"/>
          </p:cNvSpPr>
          <p:nvPr>
            <p:ph type="title"/>
          </p:nvPr>
        </p:nvSpPr>
        <p:spPr>
          <a:xfrm>
            <a:off x="593017" y="154323"/>
            <a:ext cx="8369100" cy="465300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ee3969c561_0_803"/>
          <p:cNvSpPr txBox="1">
            <a:spLocks noGrp="1"/>
          </p:cNvSpPr>
          <p:nvPr>
            <p:ph type="body" idx="1"/>
          </p:nvPr>
        </p:nvSpPr>
        <p:spPr>
          <a:xfrm>
            <a:off x="2504209" y="619672"/>
            <a:ext cx="6483900" cy="273900"/>
          </a:xfrm>
          <a:prstGeom prst="rect">
            <a:avLst/>
          </a:prstGeom>
          <a:solidFill>
            <a:srgbClr val="006E9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5E0E0"/>
              </a:buClr>
              <a:buSzPts val="1200"/>
              <a:buNone/>
              <a:defRPr sz="1200" b="1" i="0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ee3969c561_0_803"/>
          <p:cNvSpPr txBox="1">
            <a:spLocks noGrp="1"/>
          </p:cNvSpPr>
          <p:nvPr>
            <p:ph type="sldNum" idx="12"/>
          </p:nvPr>
        </p:nvSpPr>
        <p:spPr>
          <a:xfrm>
            <a:off x="8499763" y="4613563"/>
            <a:ext cx="462300" cy="375600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gee3969c561_0_803"/>
          <p:cNvSpPr txBox="1">
            <a:spLocks noGrp="1"/>
          </p:cNvSpPr>
          <p:nvPr>
            <p:ph type="body" idx="2"/>
          </p:nvPr>
        </p:nvSpPr>
        <p:spPr>
          <a:xfrm>
            <a:off x="3617042" y="1085022"/>
            <a:ext cx="4882800" cy="3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1075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1075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6550" algn="l">
              <a:lnSpc>
                <a:spcPct val="117272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  <a:defRPr sz="17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143333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algn="l">
              <a:lnSpc>
                <a:spcPct val="16125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ee3969c561_0_803"/>
          <p:cNvSpPr>
            <a:spLocks noGrp="1"/>
          </p:cNvSpPr>
          <p:nvPr>
            <p:ph type="pic" idx="3"/>
          </p:nvPr>
        </p:nvSpPr>
        <p:spPr>
          <a:xfrm>
            <a:off x="181842" y="1085023"/>
            <a:ext cx="3357600" cy="381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4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3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9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ctrTitle"/>
          </p:nvPr>
        </p:nvSpPr>
        <p:spPr>
          <a:xfrm>
            <a:off x="1143000" y="1676399"/>
            <a:ext cx="6858000" cy="1790700"/>
          </a:xfrm>
          <a:prstGeom prst="rect">
            <a:avLst/>
          </a:prstGeom>
          <a:solidFill>
            <a:schemeClr val="lt1">
              <a:alpha val="60784"/>
            </a:schemeClr>
          </a:solidFill>
          <a:ln w="79375" cap="rnd" cmpd="sng">
            <a:solidFill>
              <a:srgbClr val="C00000">
                <a:alpha val="7647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ubTitle" idx="1"/>
          </p:nvPr>
        </p:nvSpPr>
        <p:spPr>
          <a:xfrm>
            <a:off x="1084006" y="3536156"/>
            <a:ext cx="68580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>
  <p:cSld name="Alternate Section Header - BLACK">
    <p:bg>
      <p:bgPr>
        <a:solidFill>
          <a:schemeClr val="dk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Trebuchet MS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40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7031" y="4587478"/>
            <a:ext cx="1846969" cy="61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RED">
  <p:cSld name="Alternate Section Header - RED">
    <p:bg>
      <p:bgPr>
        <a:solidFill>
          <a:srgbClr val="C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41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6723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3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4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2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4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86">
          <p15:clr>
            <a:srgbClr val="F26B43"/>
          </p15:clr>
        </p15:guide>
        <p15:guide id="2" pos="54">
          <p15:clr>
            <a:srgbClr val="F26B43"/>
          </p15:clr>
        </p15:guide>
        <p15:guide id="3" pos="5706">
          <p15:clr>
            <a:srgbClr val="F26B43"/>
          </p15:clr>
        </p15:guide>
        <p15:guide id="4" orient="horz" pos="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601028" y="831200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600"/>
              <a:t>CDC Licensing Workgroup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800"/>
              <a:buNone/>
            </a:pPr>
            <a:endParaRPr sz="3600"/>
          </a:p>
        </p:txBody>
      </p:sp>
      <p:sp>
        <p:nvSpPr>
          <p:cNvPr id="130" name="Google Shape;130;p2"/>
          <p:cNvSpPr txBox="1"/>
          <p:nvPr/>
        </p:nvSpPr>
        <p:spPr>
          <a:xfrm>
            <a:off x="2294525" y="2570600"/>
            <a:ext cx="44997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March 16, 2022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12175"/>
            <a:ext cx="1775351" cy="6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8VAC20-781-70. Children’s records.</a:t>
            </a:r>
            <a:endParaRPr sz="2800"/>
          </a:p>
        </p:txBody>
      </p:sp>
      <p:sp>
        <p:nvSpPr>
          <p:cNvPr id="187" name="Google Shape;187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Changes include: </a:t>
            </a:r>
            <a:endParaRPr sz="15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Removes requirements for work phone number and place of employment for parents, name and phone number of child’s physician, and the address for emergency contacts.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Technical edits to clarify requirements throughout. 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8VAC20-781-80. Staff records. </a:t>
            </a:r>
            <a:endParaRPr sz="2800"/>
          </a:p>
        </p:txBody>
      </p:sp>
      <p:sp>
        <p:nvSpPr>
          <p:cNvPr id="193" name="Google Shape;193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Changes include: </a:t>
            </a:r>
            <a:endParaRPr sz="15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Removes requirement for emergency contacts for staff.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Removes requirement to check references.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requirement for background check information to be kept at the center or made available to the Department’s representative. </a:t>
            </a:r>
            <a:endParaRPr/>
          </a:p>
          <a:p>
            <a: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 sz="1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Adds a requirement to include </a:t>
            </a:r>
            <a:r>
              <a:rPr lang="en" sz="1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specific standard in 8VAC20-780-190 through 8VAC20-780–210 the individual is qualified under to be documented in the staff record.</a:t>
            </a:r>
            <a:endParaRPr sz="15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S</a:t>
            </a:r>
            <a:r>
              <a:rPr lang="en" sz="1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taff qualifications, orientation and training documentation</a:t>
            </a:r>
            <a:r>
              <a:rPr lang="en" sz="1500"/>
              <a:t>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8VAC20-781-90. Attendance records; reports</a:t>
            </a:r>
            <a:endParaRPr sz="2800"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Changes include: </a:t>
            </a:r>
            <a:endParaRPr sz="15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language to allow attendance records to be kept electronically.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a requirement for the center to inform the department as soon as possible, not to exceed one business day of a situation in which a child's whereabouts was unknown.</a:t>
            </a:r>
            <a:endParaRPr sz="15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a requirement for centers to report an outbreak of a disease as defined by the Virginia Board of Health to the local health department.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a requirement for the center to inform the department within five business days of any change in program director. 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9973e8643_2_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Dive: Part II Continued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g119973e8643_2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12175"/>
            <a:ext cx="1775351" cy="6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8VAC20-781-100. Parental agreements. </a:t>
            </a:r>
            <a:endParaRPr sz="2800"/>
          </a:p>
        </p:txBody>
      </p:sp>
      <p:sp>
        <p:nvSpPr>
          <p:cNvPr id="211" name="Google Shape;211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Changes include: </a:t>
            </a:r>
            <a:endParaRPr sz="15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Adding a requirement for the center to obtain authorization to transport in the event of an emergency.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8VAC20-781-110. Immunizations for children. </a:t>
            </a:r>
            <a:endParaRPr sz="28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Changes include: </a:t>
            </a:r>
            <a:endParaRPr sz="15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Adding language to exempt centers from immunization documentation when the child attends a public school in Virginia and the center assumes responsibility for the child directly from the school or the center transfers responsibility of the child directly to the school. </a:t>
            </a:r>
            <a:endParaRPr sz="1500"/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8VAC20-781-120. Physical examinations for children. </a:t>
            </a:r>
            <a:endParaRPr sz="2800"/>
          </a:p>
        </p:txBody>
      </p:sp>
      <p:sp>
        <p:nvSpPr>
          <p:cNvPr id="223" name="Google Shape;223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F150D"/>
                </a:solidFill>
              </a:rPr>
              <a:t>Changes include: </a:t>
            </a:r>
            <a:endParaRPr sz="1500" b="1">
              <a:solidFill>
                <a:srgbClr val="0F150D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F150D"/>
              </a:buClr>
              <a:buSzPts val="1400"/>
              <a:buChar char="•"/>
            </a:pPr>
            <a:r>
              <a:rPr lang="en" sz="1500">
                <a:solidFill>
                  <a:srgbClr val="0F150D"/>
                </a:solidFill>
              </a:rPr>
              <a:t>Adding language to exempt centers from documentation of physical exam when the child attends a public school in Virginia and the center assumes responsibility for the child directly from the school or the center transfers responsibility of the child directly to the school.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8VAC20-781-130. Form and content of immunizations and physical examination reports for children. </a:t>
            </a:r>
            <a:endParaRPr sz="2800"/>
          </a:p>
        </p:txBody>
      </p:sp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 includes: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Update to the requirement to allow for initials, electronic signature or identifying stamp. 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8VAC20-781-140. Tuberculosis screening for staff. </a:t>
            </a:r>
            <a:endParaRPr sz="2800"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Changes include: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Removed TB requirements for independent contractors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Requires a current Report of Tuberculosis Screening form published by the Virginia Department of Health or a physician’s form to document TB screening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Allows staff with symptoms of TB to work at the center but not have contact with children until the results of  a screening or assessment is completed and the absence of TB in a communicable form is confirmed.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8VAC20-780-150. Physical and mental health of staff and volunteers. </a:t>
            </a:r>
            <a:endParaRPr sz="2800"/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1"/>
          </p:nvPr>
        </p:nvSpPr>
        <p:spPr>
          <a:xfrm>
            <a:off x="673050" y="145064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This section will be removed. The Office of Child care Health and Safety finds that the requirements in this section are too vague and may be broadly interpreted. </a:t>
            </a:r>
            <a:endParaRPr sz="15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9973e8643_2_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37" name="Google Shape;137;g119973e8643_2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Overview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Deep Dive: Part II of Proposed Standards for Licensed Child Day Centers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(Break)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Deep Dive: Part II Continued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Next Steps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9973e8643_2_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g119973e8643_2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12175"/>
            <a:ext cx="1775351" cy="6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9973e8643_2_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g119973e8643_2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12175"/>
            <a:ext cx="1775351" cy="6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Overview</a:t>
            </a:r>
            <a:endParaRPr sz="2800"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Today we will discuss revisions and additions to Part II. </a:t>
            </a: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Most of the revisions are technical edits to clarify policies required by the standards or to reorganize content. We will also discuss a small number of new requirements. </a:t>
            </a:r>
            <a:endParaRPr sz="15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Technical edits are included throughout to clarify requirements.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The final draft will include a reorganization. We will identify changes in the reorganized sections when we get to the new location of the requirements in the standards.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Requirements for therapeutic child day centers will be moved to an applicability section. This includes Sections 8VAC20-780-100 through 8VAC20-780-120</a:t>
            </a:r>
            <a:endParaRPr/>
          </a:p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9973e8643_2_1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Dive: Part II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g119973e8643_2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12175"/>
            <a:ext cx="1775351" cy="6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</a:t>
            </a:r>
            <a:r>
              <a:rPr lang="en" sz="2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78</a:t>
            </a:r>
            <a:r>
              <a:rPr lang="en" sz="2800"/>
              <a:t>1-40. Operational Responsibilities</a:t>
            </a:r>
            <a:endParaRPr sz="2800"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Changes include: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requirements to follow federal, state, or local laws and regulations.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a requirement for a written management plan.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Technical amendments added to clarify requirements throughout.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Required procedures moved to a NEW Section 8VAC20-781-50.</a:t>
            </a:r>
            <a:endParaRPr/>
          </a:p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8VAC20-781-50. Required policies and procedures. </a:t>
            </a:r>
            <a:r>
              <a:rPr lang="en" sz="2800" b="1"/>
              <a:t>NEW SECTION</a:t>
            </a:r>
            <a:endParaRPr sz="2800" b="1"/>
          </a:p>
        </p:txBody>
      </p:sp>
      <p:sp>
        <p:nvSpPr>
          <p:cNvPr id="167" name="Google Shape;16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 required policies and procedures: </a:t>
            </a:r>
            <a:endParaRPr b="1"/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Injury prevention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Abusive head trauma and IF applicable shaken baby syndrome and SIDS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Playground safety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Supervision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Lost or missing child, ill or injured child, medical or other emergencies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Management of records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Confidentiality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Food and nutrition	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Inclusion of children with special needs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50D"/>
              </a:buClr>
              <a:buSzPts val="1500"/>
              <a:buChar char="•"/>
            </a:pPr>
            <a:r>
              <a:rPr lang="en" sz="1500">
                <a:solidFill>
                  <a:srgbClr val="0F150D"/>
                </a:solidFill>
              </a:rPr>
              <a:t>Introduction and orientation of children to assigned staff</a:t>
            </a:r>
            <a:endParaRPr/>
          </a:p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/>
          </a:p>
          <a:p>
            <a: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68" name="Google Shape;168;p6"/>
          <p:cNvSpPr txBox="1"/>
          <p:nvPr/>
        </p:nvSpPr>
        <p:spPr>
          <a:xfrm>
            <a:off x="498050" y="4306625"/>
            <a:ext cx="676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Trebuchet MS"/>
                <a:ea typeface="Trebuchet MS"/>
                <a:cs typeface="Trebuchet MS"/>
                <a:sym typeface="Trebuchet MS"/>
              </a:rPr>
              <a:t>*Note: some of the above changes reflect new required policies; some clarify when policies are required; others reflect policies required under current regulations and have been moved from other sections.</a:t>
            </a:r>
            <a:endParaRPr sz="12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8VAC20-781-50. Required policies and procedures. </a:t>
            </a:r>
            <a:r>
              <a:rPr lang="en" sz="2800" b="1"/>
              <a:t>NEW SECTION</a:t>
            </a:r>
            <a:endParaRPr sz="2800" b="1"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628650" y="1379725"/>
            <a:ext cx="8039400" cy="3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to policies and procedures continued…….</a:t>
            </a:r>
            <a:endParaRPr b="1"/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150D"/>
              </a:buClr>
              <a:buSzPts val="1500"/>
              <a:buChar char="•"/>
            </a:pPr>
            <a:r>
              <a:rPr lang="en" sz="1500">
                <a:solidFill>
                  <a:srgbClr val="0F150D"/>
                </a:solidFill>
              </a:rPr>
              <a:t>Termination of services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Toilet training policy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Safety rules for swimming or wading 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Emergency preparedness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Child absences when another agency is responsible for transportation 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Transportation 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Medication administration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Application of sunscreen, diaper ointment, topical skin products, and insect repellent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Behavior guidance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Parent communication 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Infection control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5" name="Google Shape;175;p7"/>
          <p:cNvSpPr txBox="1"/>
          <p:nvPr/>
        </p:nvSpPr>
        <p:spPr>
          <a:xfrm>
            <a:off x="498050" y="4306625"/>
            <a:ext cx="676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Trebuchet MS"/>
                <a:ea typeface="Trebuchet MS"/>
                <a:cs typeface="Trebuchet MS"/>
                <a:sym typeface="Trebuchet MS"/>
              </a:rPr>
              <a:t>*Note: some of the above changes reflect new required policies; some clarify when policies are required; others reflect policies required under current regulations and have been moved from other sections.</a:t>
            </a:r>
            <a:endParaRPr sz="12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8VAC20-781-60. General recordkeeping; reports. </a:t>
            </a:r>
            <a:endParaRPr sz="2800"/>
          </a:p>
        </p:txBody>
      </p:sp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Changes include: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Records and reports must be kept for five years after termination of services. This is consistent with the requirements in the Child Care Program regulation (8VAC20-790).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language to allow electronic records. Adds requirements for the accessibility of the records and securing essential documents in an emergency.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a requirement for children’s and staff’s records to be kept in a locked area.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a requirement for records to be kept current.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additional language regarding the confidentiality of staff and children’s records. 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995</Words>
  <Application>Microsoft Office PowerPoint</Application>
  <PresentationFormat>On-screen Show (16:9)</PresentationFormat>
  <Paragraphs>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Noto Sans Symbols</vt:lpstr>
      <vt:lpstr>Trebuchet MS</vt:lpstr>
      <vt:lpstr>Calibri</vt:lpstr>
      <vt:lpstr>Proxima Nova</vt:lpstr>
      <vt:lpstr>Arial</vt:lpstr>
      <vt:lpstr>Office Theme</vt:lpstr>
      <vt:lpstr>CDC Licensing Workgroup </vt:lpstr>
      <vt:lpstr>Agenda</vt:lpstr>
      <vt:lpstr> Overview </vt:lpstr>
      <vt:lpstr>Overview</vt:lpstr>
      <vt:lpstr> Deep Dive: Part II </vt:lpstr>
      <vt:lpstr>8VAC20-781-40. Operational Responsibilities</vt:lpstr>
      <vt:lpstr>8VAC20-781-50. Required policies and procedures. NEW SECTION</vt:lpstr>
      <vt:lpstr>8VAC20-781-50. Required policies and procedures. NEW SECTION</vt:lpstr>
      <vt:lpstr>8VAC20-781-60. General recordkeeping; reports. </vt:lpstr>
      <vt:lpstr>8VAC20-781-70. Children’s records.</vt:lpstr>
      <vt:lpstr>8VAC20-781-80. Staff records. </vt:lpstr>
      <vt:lpstr>8VAC20-781-90. Attendance records; reports</vt:lpstr>
      <vt:lpstr> Deep Dive: Part II Continued </vt:lpstr>
      <vt:lpstr>8VAC20-781-100. Parental agreements. </vt:lpstr>
      <vt:lpstr>8VAC20-781-110. Immunizations for children. </vt:lpstr>
      <vt:lpstr>8VAC20-781-120. Physical examinations for children. </vt:lpstr>
      <vt:lpstr>8VAC20-781-130. Form and content of immunizations and physical examination reports for children. </vt:lpstr>
      <vt:lpstr>8VAC20-781-140. Tuberculosis screening for staff. </vt:lpstr>
      <vt:lpstr>8VAC20-780-150. Physical and mental health of staff and volunteers. </vt:lpstr>
      <vt:lpstr> 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Licensing Workgroup</dc:title>
  <dc:creator>Ullrich, Rebecca (DOE)</dc:creator>
  <cp:lastModifiedBy>VITA Program</cp:lastModifiedBy>
  <cp:revision>2</cp:revision>
  <dcterms:modified xsi:type="dcterms:W3CDTF">2022-03-14T17:21:15Z</dcterms:modified>
</cp:coreProperties>
</file>