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Proxima Nova" panose="020B0604020202020204" charset="0"/>
      <p:regular r:id="rId30"/>
      <p:bold r:id="rId31"/>
      <p:italic r:id="rId32"/>
      <p:boldItalic r:id="rId33"/>
    </p:embeddedFont>
    <p:embeddedFont>
      <p:font typeface="Trebuchet MS" panose="020B0603020202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rLcutDz9QqOJjUdYGZMqCmyk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40"/>
      </p:cViewPr>
      <p:guideLst>
        <p:guide orient="horz"/>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9973e864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119973e8643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 name="Google Shape;23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 name="Google Shape;251;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9973e8643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g119973e8643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9973e864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119973e8643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19973e8643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119973e8643_2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37"/>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988"/>
              </a:buClr>
              <a:buSzPts val="1800"/>
              <a:buNone/>
              <a:defRPr sz="1800">
                <a:solidFill>
                  <a:srgbClr val="888988"/>
                </a:solidFill>
              </a:defRPr>
            </a:lvl1pPr>
            <a:lvl2pPr marL="914400" lvl="1" indent="-228600" algn="l">
              <a:lnSpc>
                <a:spcPct val="90000"/>
              </a:lnSpc>
              <a:spcBef>
                <a:spcPts val="400"/>
              </a:spcBef>
              <a:spcAft>
                <a:spcPts val="0"/>
              </a:spcAft>
              <a:buClr>
                <a:srgbClr val="888988"/>
              </a:buClr>
              <a:buSzPts val="1500"/>
              <a:buNone/>
              <a:defRPr sz="1500">
                <a:solidFill>
                  <a:srgbClr val="888988"/>
                </a:solidFill>
              </a:defRPr>
            </a:lvl2pPr>
            <a:lvl3pPr marL="1371600" lvl="2" indent="-228600" algn="l">
              <a:lnSpc>
                <a:spcPct val="90000"/>
              </a:lnSpc>
              <a:spcBef>
                <a:spcPts val="400"/>
              </a:spcBef>
              <a:spcAft>
                <a:spcPts val="0"/>
              </a:spcAft>
              <a:buClr>
                <a:srgbClr val="888988"/>
              </a:buClr>
              <a:buSzPts val="1400"/>
              <a:buNone/>
              <a:defRPr sz="1400">
                <a:solidFill>
                  <a:srgbClr val="888988"/>
                </a:solidFill>
              </a:defRPr>
            </a:lvl3pPr>
            <a:lvl4pPr marL="1828800" lvl="3" indent="-228600" algn="l">
              <a:lnSpc>
                <a:spcPct val="90000"/>
              </a:lnSpc>
              <a:spcBef>
                <a:spcPts val="400"/>
              </a:spcBef>
              <a:spcAft>
                <a:spcPts val="0"/>
              </a:spcAft>
              <a:buClr>
                <a:srgbClr val="888988"/>
              </a:buClr>
              <a:buSzPts val="1200"/>
              <a:buNone/>
              <a:defRPr sz="1200">
                <a:solidFill>
                  <a:srgbClr val="888988"/>
                </a:solidFill>
              </a:defRPr>
            </a:lvl4pPr>
            <a:lvl5pPr marL="2286000" lvl="4" indent="-228600" algn="l">
              <a:lnSpc>
                <a:spcPct val="90000"/>
              </a:lnSpc>
              <a:spcBef>
                <a:spcPts val="400"/>
              </a:spcBef>
              <a:spcAft>
                <a:spcPts val="0"/>
              </a:spcAft>
              <a:buClr>
                <a:srgbClr val="888988"/>
              </a:buClr>
              <a:buSzPts val="1200"/>
              <a:buNone/>
              <a:defRPr sz="1200">
                <a:solidFill>
                  <a:srgbClr val="888988"/>
                </a:solidFill>
              </a:defRPr>
            </a:lvl5pPr>
            <a:lvl6pPr marL="2743200" lvl="5" indent="-228600" algn="l">
              <a:lnSpc>
                <a:spcPct val="90000"/>
              </a:lnSpc>
              <a:spcBef>
                <a:spcPts val="400"/>
              </a:spcBef>
              <a:spcAft>
                <a:spcPts val="0"/>
              </a:spcAft>
              <a:buClr>
                <a:srgbClr val="888988"/>
              </a:buClr>
              <a:buSzPts val="1200"/>
              <a:buNone/>
              <a:defRPr sz="1200">
                <a:solidFill>
                  <a:srgbClr val="888988"/>
                </a:solidFill>
              </a:defRPr>
            </a:lvl6pPr>
            <a:lvl7pPr marL="3200400" lvl="6" indent="-228600" algn="l">
              <a:lnSpc>
                <a:spcPct val="90000"/>
              </a:lnSpc>
              <a:spcBef>
                <a:spcPts val="400"/>
              </a:spcBef>
              <a:spcAft>
                <a:spcPts val="0"/>
              </a:spcAft>
              <a:buClr>
                <a:srgbClr val="888988"/>
              </a:buClr>
              <a:buSzPts val="1200"/>
              <a:buNone/>
              <a:defRPr sz="1200">
                <a:solidFill>
                  <a:srgbClr val="888988"/>
                </a:solidFill>
              </a:defRPr>
            </a:lvl7pPr>
            <a:lvl8pPr marL="3657600" lvl="7" indent="-228600" algn="l">
              <a:lnSpc>
                <a:spcPct val="90000"/>
              </a:lnSpc>
              <a:spcBef>
                <a:spcPts val="400"/>
              </a:spcBef>
              <a:spcAft>
                <a:spcPts val="0"/>
              </a:spcAft>
              <a:buClr>
                <a:srgbClr val="888988"/>
              </a:buClr>
              <a:buSzPts val="1200"/>
              <a:buNone/>
              <a:defRPr sz="1200">
                <a:solidFill>
                  <a:srgbClr val="888988"/>
                </a:solidFill>
              </a:defRPr>
            </a:lvl8pPr>
            <a:lvl9pPr marL="4114800" lvl="8" indent="-228600" algn="l">
              <a:lnSpc>
                <a:spcPct val="90000"/>
              </a:lnSpc>
              <a:spcBef>
                <a:spcPts val="400"/>
              </a:spcBef>
              <a:spcAft>
                <a:spcPts val="0"/>
              </a:spcAft>
              <a:buClr>
                <a:srgbClr val="888988"/>
              </a:buClr>
              <a:buSzPts val="1200"/>
              <a:buNone/>
              <a:defRPr sz="1200">
                <a:solidFill>
                  <a:srgbClr val="888988"/>
                </a:solidFill>
              </a:defRPr>
            </a:lvl9pPr>
          </a:lstStyle>
          <a:p>
            <a:endParaRPr/>
          </a:p>
        </p:txBody>
      </p:sp>
      <p:sp>
        <p:nvSpPr>
          <p:cNvPr id="15" name="Google Shape;15;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3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8" name="Google Shape;18;p37"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45"/>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45"/>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rgbClr val="C22536"/>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rgbClr val="901A28"/>
              </a:buClr>
              <a:buSzPts val="1500"/>
              <a:buChar char="•"/>
              <a:defRPr sz="1500"/>
            </a:lvl4pPr>
            <a:lvl5pPr marL="2286000" lvl="4" indent="-323850" algn="l">
              <a:lnSpc>
                <a:spcPct val="90000"/>
              </a:lnSpc>
              <a:spcBef>
                <a:spcPts val="400"/>
              </a:spcBef>
              <a:spcAft>
                <a:spcPts val="0"/>
              </a:spcAft>
              <a:buClr>
                <a:srgbClr val="525252"/>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78" name="Google Shape;78;p45"/>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9" name="Google Shape;79;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45"/>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82" name="Google Shape;82;p4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83" name="Google Shape;83;p4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46"/>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46"/>
          <p:cNvSpPr>
            <a:spLocks noGrp="1"/>
          </p:cNvSpPr>
          <p:nvPr>
            <p:ph type="pic" idx="2"/>
          </p:nvPr>
        </p:nvSpPr>
        <p:spPr>
          <a:xfrm>
            <a:off x="3887391" y="740569"/>
            <a:ext cx="4629000" cy="3655200"/>
          </a:xfrm>
          <a:prstGeom prst="rect">
            <a:avLst/>
          </a:prstGeom>
          <a:noFill/>
          <a:ln>
            <a:noFill/>
          </a:ln>
        </p:spPr>
      </p:sp>
      <p:sp>
        <p:nvSpPr>
          <p:cNvPr id="87" name="Google Shape;87;p46"/>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88" name="Google Shape;88;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46"/>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91" name="Google Shape;91;p46"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92" name="Google Shape;92;p46"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47"/>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47"/>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4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99" name="Google Shape;99;p47"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00" name="Google Shape;100;p47"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48"/>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48"/>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 name="Google Shape;104;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4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07" name="Google Shape;107;p48"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08" name="Google Shape;108;p48"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9"/>
        <p:cNvGrpSpPr/>
        <p:nvPr/>
      </p:nvGrpSpPr>
      <p:grpSpPr>
        <a:xfrm>
          <a:off x="0" y="0"/>
          <a:ext cx="0" cy="0"/>
          <a:chOff x="0" y="0"/>
          <a:chExt cx="0" cy="0"/>
        </a:xfrm>
      </p:grpSpPr>
      <p:sp>
        <p:nvSpPr>
          <p:cNvPr id="110" name="Google Shape;110;p49"/>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49"/>
          <p:cNvSpPr txBox="1">
            <a:spLocks noGrp="1"/>
          </p:cNvSpPr>
          <p:nvPr>
            <p:ph type="body" idx="1"/>
          </p:nvPr>
        </p:nvSpPr>
        <p:spPr>
          <a:xfrm>
            <a:off x="3117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112" name="Google Shape;112;p49"/>
          <p:cNvSpPr txBox="1">
            <a:spLocks noGrp="1"/>
          </p:cNvSpPr>
          <p:nvPr>
            <p:ph type="body" idx="2"/>
          </p:nvPr>
        </p:nvSpPr>
        <p:spPr>
          <a:xfrm>
            <a:off x="48324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113" name="Google Shape;113;p49"/>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114"/>
        <p:cNvGrpSpPr/>
        <p:nvPr/>
      </p:nvGrpSpPr>
      <p:grpSpPr>
        <a:xfrm>
          <a:off x="0" y="0"/>
          <a:ext cx="0" cy="0"/>
          <a:chOff x="0" y="0"/>
          <a:chExt cx="0" cy="0"/>
        </a:xfrm>
      </p:grpSpPr>
      <p:sp>
        <p:nvSpPr>
          <p:cNvPr id="115" name="Google Shape;115;gee3969c561_0_632"/>
          <p:cNvSpPr txBox="1">
            <a:spLocks noGrp="1"/>
          </p:cNvSpPr>
          <p:nvPr>
            <p:ph type="title"/>
          </p:nvPr>
        </p:nvSpPr>
        <p:spPr>
          <a:xfrm>
            <a:off x="593017" y="154323"/>
            <a:ext cx="8369100" cy="465300"/>
          </a:xfrm>
          <a:prstGeom prst="rect">
            <a:avLst/>
          </a:prstGeom>
          <a:solidFill>
            <a:srgbClr val="0E2441"/>
          </a:solidFill>
          <a:ln>
            <a:noFill/>
          </a:ln>
        </p:spPr>
        <p:txBody>
          <a:bodyPr spcFirstLastPara="1" wrap="square" lIns="68575" tIns="34275" rIns="68575" bIns="34275" anchor="ctr" anchorCtr="0">
            <a:noAutofit/>
          </a:bodyPr>
          <a:lstStyle>
            <a:lvl1pPr lvl="0" algn="r">
              <a:lnSpc>
                <a:spcPct val="90000"/>
              </a:lnSpc>
              <a:spcBef>
                <a:spcPts val="0"/>
              </a:spcBef>
              <a:spcAft>
                <a:spcPts val="0"/>
              </a:spcAft>
              <a:buClr>
                <a:schemeClr val="lt1"/>
              </a:buClr>
              <a:buSzPts val="2100"/>
              <a:buFont typeface="Calibri"/>
              <a:buNone/>
              <a:defRPr sz="2100" b="1" i="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gee3969c561_0_632"/>
          <p:cNvSpPr txBox="1">
            <a:spLocks noGrp="1"/>
          </p:cNvSpPr>
          <p:nvPr>
            <p:ph type="body" idx="1"/>
          </p:nvPr>
        </p:nvSpPr>
        <p:spPr>
          <a:xfrm>
            <a:off x="2504209" y="619672"/>
            <a:ext cx="6483900" cy="273900"/>
          </a:xfrm>
          <a:prstGeom prst="rect">
            <a:avLst/>
          </a:prstGeom>
          <a:solidFill>
            <a:srgbClr val="1E4882"/>
          </a:solidFill>
          <a:ln>
            <a:noFill/>
          </a:ln>
        </p:spPr>
        <p:txBody>
          <a:bodyPr spcFirstLastPara="1" wrap="square" lIns="68575" tIns="34275" rIns="68575" bIns="34275" anchor="ctr" anchorCtr="0">
            <a:normAutofit/>
          </a:bodyPr>
          <a:lstStyle>
            <a:lvl1pPr marL="457200" lvl="0" indent="-228600" algn="r">
              <a:lnSpc>
                <a:spcPct val="90000"/>
              </a:lnSpc>
              <a:spcBef>
                <a:spcPts val="800"/>
              </a:spcBef>
              <a:spcAft>
                <a:spcPts val="0"/>
              </a:spcAft>
              <a:buClr>
                <a:srgbClr val="E5E0E0"/>
              </a:buClr>
              <a:buSzPts val="1200"/>
              <a:buNone/>
              <a:defRPr sz="1200" b="1" i="0">
                <a:solidFill>
                  <a:srgbClr val="E5E0E0"/>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7" name="Google Shape;117;gee3969c561_0_632"/>
          <p:cNvSpPr txBox="1">
            <a:spLocks noGrp="1"/>
          </p:cNvSpPr>
          <p:nvPr>
            <p:ph type="body" idx="2"/>
          </p:nvPr>
        </p:nvSpPr>
        <p:spPr>
          <a:xfrm>
            <a:off x="369278" y="1298983"/>
            <a:ext cx="8369100" cy="3610500"/>
          </a:xfrm>
          <a:prstGeom prst="rect">
            <a:avLst/>
          </a:prstGeom>
          <a:noFill/>
          <a:ln>
            <a:noFill/>
          </a:ln>
        </p:spPr>
        <p:txBody>
          <a:bodyPr spcFirstLastPara="1" wrap="square" lIns="68575" tIns="34275" rIns="68575" bIns="34275" anchor="t" anchorCtr="0">
            <a:normAutofit/>
          </a:bodyPr>
          <a:lstStyle>
            <a:lvl1pPr marL="457200" lvl="0" indent="-342900" algn="l">
              <a:lnSpc>
                <a:spcPct val="82500"/>
              </a:lnSpc>
              <a:spcBef>
                <a:spcPts val="900"/>
              </a:spcBef>
              <a:spcAft>
                <a:spcPts val="0"/>
              </a:spcAft>
              <a:buClr>
                <a:schemeClr val="accent2"/>
              </a:buClr>
              <a:buSzPts val="1800"/>
              <a:buFont typeface="Noto Sans Symbols"/>
              <a:buChar char="▪"/>
              <a:defRPr sz="1800" b="0" i="0">
                <a:solidFill>
                  <a:srgbClr val="575757"/>
                </a:solidFill>
                <a:latin typeface="Calibri"/>
                <a:ea typeface="Calibri"/>
                <a:cs typeface="Calibri"/>
                <a:sym typeface="Calibri"/>
              </a:defRPr>
            </a:lvl1pPr>
            <a:lvl2pPr marL="914400" lvl="1" indent="-342900" algn="l">
              <a:lnSpc>
                <a:spcPct val="82500"/>
              </a:lnSpc>
              <a:spcBef>
                <a:spcPts val="900"/>
              </a:spcBef>
              <a:spcAft>
                <a:spcPts val="0"/>
              </a:spcAft>
              <a:buClr>
                <a:schemeClr val="accent2"/>
              </a:buClr>
              <a:buSzPts val="1800"/>
              <a:buFont typeface="Noto Sans Symbols"/>
              <a:buChar char="▪"/>
              <a:defRPr sz="1800" b="0" i="0">
                <a:solidFill>
                  <a:srgbClr val="575757"/>
                </a:solidFill>
                <a:latin typeface="Calibri"/>
                <a:ea typeface="Calibri"/>
                <a:cs typeface="Calibri"/>
                <a:sym typeface="Calibri"/>
              </a:defRPr>
            </a:lvl2pPr>
            <a:lvl3pPr marL="1371600" lvl="2" indent="-336550" algn="l">
              <a:lnSpc>
                <a:spcPct val="90000"/>
              </a:lnSpc>
              <a:spcBef>
                <a:spcPts val="900"/>
              </a:spcBef>
              <a:spcAft>
                <a:spcPts val="0"/>
              </a:spcAft>
              <a:buClr>
                <a:schemeClr val="accent2"/>
              </a:buClr>
              <a:buSzPts val="1700"/>
              <a:buFont typeface="Noto Sans Symbols"/>
              <a:buChar char="▪"/>
              <a:defRPr sz="1700" b="0" i="0">
                <a:solidFill>
                  <a:srgbClr val="575757"/>
                </a:solidFill>
                <a:latin typeface="Calibri"/>
                <a:ea typeface="Calibri"/>
                <a:cs typeface="Calibri"/>
                <a:sym typeface="Calibri"/>
              </a:defRPr>
            </a:lvl3pPr>
            <a:lvl4pPr marL="1828800" lvl="3" indent="-317500" algn="l">
              <a:lnSpc>
                <a:spcPct val="110000"/>
              </a:lnSpc>
              <a:spcBef>
                <a:spcPts val="900"/>
              </a:spcBef>
              <a:spcAft>
                <a:spcPts val="0"/>
              </a:spcAft>
              <a:buClr>
                <a:schemeClr val="accent2"/>
              </a:buClr>
              <a:buSzPts val="1400"/>
              <a:buFont typeface="Noto Sans Symbols"/>
              <a:buChar char="▪"/>
              <a:defRPr sz="1400" b="0" i="0">
                <a:solidFill>
                  <a:srgbClr val="575757"/>
                </a:solidFill>
                <a:latin typeface="Calibri"/>
                <a:ea typeface="Calibri"/>
                <a:cs typeface="Calibri"/>
                <a:sym typeface="Calibri"/>
              </a:defRPr>
            </a:lvl4pPr>
            <a:lvl5pPr marL="2286000" lvl="4" indent="-304800" algn="l">
              <a:lnSpc>
                <a:spcPct val="123750"/>
              </a:lnSpc>
              <a:spcBef>
                <a:spcPts val="900"/>
              </a:spcBef>
              <a:spcAft>
                <a:spcPts val="0"/>
              </a:spcAft>
              <a:buClr>
                <a:schemeClr val="accent2"/>
              </a:buClr>
              <a:buSzPts val="1200"/>
              <a:buFont typeface="Noto Sans Symbols"/>
              <a:buChar char="▪"/>
              <a:defRPr sz="1200" b="0" i="0">
                <a:solidFill>
                  <a:srgbClr val="575757"/>
                </a:solidFill>
                <a:latin typeface="Calibri"/>
                <a:ea typeface="Calibri"/>
                <a:cs typeface="Calibri"/>
                <a:sym typeface="Calibri"/>
              </a:defRPr>
            </a:lvl5pPr>
            <a:lvl6pPr marL="2743200" lvl="5" indent="-317500" algn="l">
              <a:lnSpc>
                <a:spcPct val="90000"/>
              </a:lnSpc>
              <a:spcBef>
                <a:spcPts val="9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8" name="Google Shape;118;gee3969c561_0_632"/>
          <p:cNvSpPr txBox="1">
            <a:spLocks noGrp="1"/>
          </p:cNvSpPr>
          <p:nvPr>
            <p:ph type="sldNum" idx="12"/>
          </p:nvPr>
        </p:nvSpPr>
        <p:spPr>
          <a:xfrm>
            <a:off x="8499763" y="4613563"/>
            <a:ext cx="462300" cy="375600"/>
          </a:xfrm>
          <a:prstGeom prst="rect">
            <a:avLst/>
          </a:prstGeom>
          <a:solidFill>
            <a:srgbClr val="1E4882"/>
          </a:solid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3_Title and Content">
  <p:cSld name="33_Title and Content">
    <p:spTree>
      <p:nvGrpSpPr>
        <p:cNvPr id="1" name="Shape 119"/>
        <p:cNvGrpSpPr/>
        <p:nvPr/>
      </p:nvGrpSpPr>
      <p:grpSpPr>
        <a:xfrm>
          <a:off x="0" y="0"/>
          <a:ext cx="0" cy="0"/>
          <a:chOff x="0" y="0"/>
          <a:chExt cx="0" cy="0"/>
        </a:xfrm>
      </p:grpSpPr>
      <p:sp>
        <p:nvSpPr>
          <p:cNvPr id="120" name="Google Shape;120;gee3969c561_0_803"/>
          <p:cNvSpPr txBox="1">
            <a:spLocks noGrp="1"/>
          </p:cNvSpPr>
          <p:nvPr>
            <p:ph type="title"/>
          </p:nvPr>
        </p:nvSpPr>
        <p:spPr>
          <a:xfrm>
            <a:off x="593017" y="154323"/>
            <a:ext cx="8369100" cy="465300"/>
          </a:xfrm>
          <a:prstGeom prst="rect">
            <a:avLst/>
          </a:prstGeom>
          <a:solidFill>
            <a:srgbClr val="1E4882"/>
          </a:solidFill>
          <a:ln>
            <a:noFill/>
          </a:ln>
        </p:spPr>
        <p:txBody>
          <a:bodyPr spcFirstLastPara="1" wrap="square" lIns="68575" tIns="34275" rIns="68575" bIns="34275" anchor="ctr" anchorCtr="0">
            <a:noAutofit/>
          </a:bodyPr>
          <a:lstStyle>
            <a:lvl1pPr lvl="0" algn="r">
              <a:lnSpc>
                <a:spcPct val="90000"/>
              </a:lnSpc>
              <a:spcBef>
                <a:spcPts val="0"/>
              </a:spcBef>
              <a:spcAft>
                <a:spcPts val="0"/>
              </a:spcAft>
              <a:buClr>
                <a:schemeClr val="lt1"/>
              </a:buClr>
              <a:buSzPts val="2100"/>
              <a:buFont typeface="Calibri"/>
              <a:buNone/>
              <a:defRPr sz="2100" b="1" i="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gee3969c561_0_803"/>
          <p:cNvSpPr txBox="1">
            <a:spLocks noGrp="1"/>
          </p:cNvSpPr>
          <p:nvPr>
            <p:ph type="body" idx="1"/>
          </p:nvPr>
        </p:nvSpPr>
        <p:spPr>
          <a:xfrm>
            <a:off x="2504209" y="619672"/>
            <a:ext cx="6483900" cy="273900"/>
          </a:xfrm>
          <a:prstGeom prst="rect">
            <a:avLst/>
          </a:prstGeom>
          <a:solidFill>
            <a:srgbClr val="006E90"/>
          </a:solidFill>
          <a:ln>
            <a:noFill/>
          </a:ln>
        </p:spPr>
        <p:txBody>
          <a:bodyPr spcFirstLastPara="1" wrap="square" lIns="68575" tIns="34275" rIns="68575" bIns="34275" anchor="ctr" anchorCtr="0">
            <a:normAutofit/>
          </a:bodyPr>
          <a:lstStyle>
            <a:lvl1pPr marL="457200" lvl="0" indent="-228600" algn="r">
              <a:lnSpc>
                <a:spcPct val="90000"/>
              </a:lnSpc>
              <a:spcBef>
                <a:spcPts val="800"/>
              </a:spcBef>
              <a:spcAft>
                <a:spcPts val="0"/>
              </a:spcAft>
              <a:buClr>
                <a:srgbClr val="E5E0E0"/>
              </a:buClr>
              <a:buSzPts val="1200"/>
              <a:buNone/>
              <a:defRPr sz="1200" b="1" i="0">
                <a:solidFill>
                  <a:srgbClr val="E5E0E0"/>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gee3969c561_0_803"/>
          <p:cNvSpPr txBox="1">
            <a:spLocks noGrp="1"/>
          </p:cNvSpPr>
          <p:nvPr>
            <p:ph type="sldNum" idx="12"/>
          </p:nvPr>
        </p:nvSpPr>
        <p:spPr>
          <a:xfrm>
            <a:off x="8499763" y="4613563"/>
            <a:ext cx="462300" cy="375600"/>
          </a:xfrm>
          <a:prstGeom prst="rect">
            <a:avLst/>
          </a:prstGeom>
          <a:solidFill>
            <a:srgbClr val="1E4882"/>
          </a:solid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23" name="Google Shape;123;gee3969c561_0_803"/>
          <p:cNvSpPr txBox="1">
            <a:spLocks noGrp="1"/>
          </p:cNvSpPr>
          <p:nvPr>
            <p:ph type="body" idx="2"/>
          </p:nvPr>
        </p:nvSpPr>
        <p:spPr>
          <a:xfrm>
            <a:off x="3617042" y="1085022"/>
            <a:ext cx="4882800" cy="3904200"/>
          </a:xfrm>
          <a:prstGeom prst="rect">
            <a:avLst/>
          </a:prstGeom>
          <a:noFill/>
          <a:ln>
            <a:noFill/>
          </a:ln>
        </p:spPr>
        <p:txBody>
          <a:bodyPr spcFirstLastPara="1" wrap="square" lIns="68575" tIns="34275" rIns="68575" bIns="34275" anchor="t" anchorCtr="0">
            <a:normAutofit/>
          </a:bodyPr>
          <a:lstStyle>
            <a:lvl1pPr marL="457200" lvl="0" indent="-342900" algn="l">
              <a:lnSpc>
                <a:spcPct val="107500"/>
              </a:lnSpc>
              <a:spcBef>
                <a:spcPts val="900"/>
              </a:spcBef>
              <a:spcAft>
                <a:spcPts val="0"/>
              </a:spcAft>
              <a:buClr>
                <a:schemeClr val="accent2"/>
              </a:buClr>
              <a:buSzPts val="1800"/>
              <a:buFont typeface="Noto Sans Symbols"/>
              <a:buChar char="▪"/>
              <a:defRPr sz="1800" b="0" i="0">
                <a:solidFill>
                  <a:srgbClr val="3F3F3F"/>
                </a:solidFill>
                <a:latin typeface="Proxima Nova"/>
                <a:ea typeface="Proxima Nova"/>
                <a:cs typeface="Proxima Nova"/>
                <a:sym typeface="Proxima Nova"/>
              </a:defRPr>
            </a:lvl1pPr>
            <a:lvl2pPr marL="914400" lvl="1" indent="-342900" algn="l">
              <a:lnSpc>
                <a:spcPct val="107500"/>
              </a:lnSpc>
              <a:spcBef>
                <a:spcPts val="900"/>
              </a:spcBef>
              <a:spcAft>
                <a:spcPts val="0"/>
              </a:spcAft>
              <a:buClr>
                <a:schemeClr val="accent2"/>
              </a:buClr>
              <a:buSzPts val="1800"/>
              <a:buFont typeface="Noto Sans Symbols"/>
              <a:buChar char="▪"/>
              <a:defRPr sz="1800" b="0" i="0">
                <a:solidFill>
                  <a:srgbClr val="3F3F3F"/>
                </a:solidFill>
                <a:latin typeface="Proxima Nova"/>
                <a:ea typeface="Proxima Nova"/>
                <a:cs typeface="Proxima Nova"/>
                <a:sym typeface="Proxima Nova"/>
              </a:defRPr>
            </a:lvl2pPr>
            <a:lvl3pPr marL="1371600" lvl="2" indent="-336550" algn="l">
              <a:lnSpc>
                <a:spcPct val="117272"/>
              </a:lnSpc>
              <a:spcBef>
                <a:spcPts val="900"/>
              </a:spcBef>
              <a:spcAft>
                <a:spcPts val="0"/>
              </a:spcAft>
              <a:buClr>
                <a:schemeClr val="accent2"/>
              </a:buClr>
              <a:buSzPts val="1700"/>
              <a:buFont typeface="Noto Sans Symbols"/>
              <a:buChar char="▪"/>
              <a:defRPr sz="1700" b="0" i="0">
                <a:solidFill>
                  <a:srgbClr val="3F3F3F"/>
                </a:solidFill>
                <a:latin typeface="Proxima Nova"/>
                <a:ea typeface="Proxima Nova"/>
                <a:cs typeface="Proxima Nova"/>
                <a:sym typeface="Proxima Nova"/>
              </a:defRPr>
            </a:lvl3pPr>
            <a:lvl4pPr marL="1828800" lvl="3" indent="-317500" algn="l">
              <a:lnSpc>
                <a:spcPct val="143333"/>
              </a:lnSpc>
              <a:spcBef>
                <a:spcPts val="900"/>
              </a:spcBef>
              <a:spcAft>
                <a:spcPts val="0"/>
              </a:spcAft>
              <a:buClr>
                <a:schemeClr val="accent2"/>
              </a:buClr>
              <a:buSzPts val="1400"/>
              <a:buFont typeface="Noto Sans Symbols"/>
              <a:buChar char="▪"/>
              <a:defRPr sz="1400" b="0" i="0">
                <a:solidFill>
                  <a:srgbClr val="3F3F3F"/>
                </a:solidFill>
                <a:latin typeface="Proxima Nova"/>
                <a:ea typeface="Proxima Nova"/>
                <a:cs typeface="Proxima Nova"/>
                <a:sym typeface="Proxima Nova"/>
              </a:defRPr>
            </a:lvl4pPr>
            <a:lvl5pPr marL="2286000" lvl="4" indent="-304800" algn="l">
              <a:lnSpc>
                <a:spcPct val="161250"/>
              </a:lnSpc>
              <a:spcBef>
                <a:spcPts val="900"/>
              </a:spcBef>
              <a:spcAft>
                <a:spcPts val="0"/>
              </a:spcAft>
              <a:buClr>
                <a:schemeClr val="accent2"/>
              </a:buClr>
              <a:buSzPts val="1200"/>
              <a:buFont typeface="Noto Sans Symbols"/>
              <a:buChar char="▪"/>
              <a:defRPr sz="1200" b="0" i="0">
                <a:solidFill>
                  <a:srgbClr val="3F3F3F"/>
                </a:solidFill>
                <a:latin typeface="Proxima Nova"/>
                <a:ea typeface="Proxima Nova"/>
                <a:cs typeface="Proxima Nova"/>
                <a:sym typeface="Proxima Nova"/>
              </a:defRPr>
            </a:lvl5pPr>
            <a:lvl6pPr marL="2743200" lvl="5" indent="-317500" algn="l">
              <a:lnSpc>
                <a:spcPct val="90000"/>
              </a:lnSpc>
              <a:spcBef>
                <a:spcPts val="9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4" name="Google Shape;124;gee3969c561_0_803"/>
          <p:cNvSpPr>
            <a:spLocks noGrp="1"/>
          </p:cNvSpPr>
          <p:nvPr>
            <p:ph type="pic" idx="3"/>
          </p:nvPr>
        </p:nvSpPr>
        <p:spPr>
          <a:xfrm>
            <a:off x="181842" y="1085023"/>
            <a:ext cx="3357600" cy="3815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3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 name="Google Shape;22;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3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3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6" name="Google Shape;26;p34"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 name="Google Shape;30;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3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38"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3" name="Google Shape;33;p38"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34"/>
        <p:cNvGrpSpPr/>
        <p:nvPr/>
      </p:nvGrpSpPr>
      <p:grpSpPr>
        <a:xfrm>
          <a:off x="0" y="0"/>
          <a:ext cx="0" cy="0"/>
          <a:chOff x="0" y="0"/>
          <a:chExt cx="0" cy="0"/>
        </a:xfrm>
      </p:grpSpPr>
      <p:sp>
        <p:nvSpPr>
          <p:cNvPr id="35" name="Google Shape;35;p36"/>
          <p:cNvSpPr txBox="1">
            <a:spLocks noGrp="1"/>
          </p:cNvSpPr>
          <p:nvPr>
            <p:ph type="title"/>
          </p:nvPr>
        </p:nvSpPr>
        <p:spPr>
          <a:xfrm>
            <a:off x="311700" y="2150850"/>
            <a:ext cx="8520600" cy="8418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6" name="Google Shape;36;p3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37"/>
        <p:cNvGrpSpPr/>
        <p:nvPr/>
      </p:nvGrpSpPr>
      <p:grpSpPr>
        <a:xfrm>
          <a:off x="0" y="0"/>
          <a:ext cx="0" cy="0"/>
          <a:chOff x="0" y="0"/>
          <a:chExt cx="0" cy="0"/>
        </a:xfrm>
      </p:grpSpPr>
      <p:pic>
        <p:nvPicPr>
          <p:cNvPr id="38" name="Google Shape;38;p39"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39" name="Google Shape;39;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42" name="Google Shape;42;p39"/>
          <p:cNvSpPr txBox="1">
            <a:spLocks noGrp="1"/>
          </p:cNvSpPr>
          <p:nvPr>
            <p:ph type="ctrTitle"/>
          </p:nvPr>
        </p:nvSpPr>
        <p:spPr>
          <a:xfrm>
            <a:off x="1143000" y="1676399"/>
            <a:ext cx="6858000" cy="1790700"/>
          </a:xfrm>
          <a:prstGeom prst="rect">
            <a:avLst/>
          </a:prstGeom>
          <a:solidFill>
            <a:schemeClr val="lt1">
              <a:alpha val="60000"/>
            </a:schemeClr>
          </a:solidFill>
          <a:ln w="79375" cap="rnd" cmpd="sng">
            <a:solidFill>
              <a:srgbClr val="C00000">
                <a:alpha val="74901"/>
              </a:srgbClr>
            </a:solidFill>
            <a:prstDash val="solid"/>
            <a:round/>
            <a:headEnd type="none" w="sm" len="sm"/>
            <a:tailEnd type="none" w="sm" len="sm"/>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39"/>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44"/>
        <p:cNvGrpSpPr/>
        <p:nvPr/>
      </p:nvGrpSpPr>
      <p:grpSpPr>
        <a:xfrm>
          <a:off x="0" y="0"/>
          <a:ext cx="0" cy="0"/>
          <a:chOff x="0" y="0"/>
          <a:chExt cx="0" cy="0"/>
        </a:xfrm>
      </p:grpSpPr>
      <p:sp>
        <p:nvSpPr>
          <p:cNvPr id="45" name="Google Shape;45;p4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40"/>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47" name="Google Shape;47;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4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40" descr="VDOE LOGO"/>
          <p:cNvPicPr preferRelativeResize="0"/>
          <p:nvPr/>
        </p:nvPicPr>
        <p:blipFill rotWithShape="1">
          <a:blip r:embed="rId2">
            <a:alphaModFix/>
          </a:blip>
          <a:srcRect/>
          <a:stretch/>
        </p:blipFill>
        <p:spPr>
          <a:xfrm>
            <a:off x="7297031" y="4587478"/>
            <a:ext cx="1846969" cy="61565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51"/>
        <p:cNvGrpSpPr/>
        <p:nvPr/>
      </p:nvGrpSpPr>
      <p:grpSpPr>
        <a:xfrm>
          <a:off x="0" y="0"/>
          <a:ext cx="0" cy="0"/>
          <a:chOff x="0" y="0"/>
          <a:chExt cx="0" cy="0"/>
        </a:xfrm>
      </p:grpSpPr>
      <p:sp>
        <p:nvSpPr>
          <p:cNvPr id="52" name="Google Shape;52;p4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41"/>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800"/>
              <a:buNone/>
              <a:defRPr sz="1800">
                <a:solidFill>
                  <a:schemeClr val="dk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54" name="Google Shape;54;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41"/>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41"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43"/>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rgbClr val="901A28"/>
              </a:buClr>
              <a:buSzPts val="1200"/>
              <a:buNone/>
              <a:defRPr sz="1200" b="1"/>
            </a:lvl4pPr>
            <a:lvl5pPr marL="2286000" lvl="4" indent="-228600" algn="l">
              <a:lnSpc>
                <a:spcPct val="90000"/>
              </a:lnSpc>
              <a:spcBef>
                <a:spcPts val="400"/>
              </a:spcBef>
              <a:spcAft>
                <a:spcPts val="0"/>
              </a:spcAft>
              <a:buClr>
                <a:srgbClr val="52525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1" name="Google Shape;61;p43"/>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2" name="Google Shape;62;p43"/>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rgbClr val="901A28"/>
              </a:buClr>
              <a:buSzPts val="1200"/>
              <a:buNone/>
              <a:defRPr sz="1200" b="1"/>
            </a:lvl4pPr>
            <a:lvl5pPr marL="2286000" lvl="4" indent="-228600" algn="l">
              <a:lnSpc>
                <a:spcPct val="90000"/>
              </a:lnSpc>
              <a:spcBef>
                <a:spcPts val="400"/>
              </a:spcBef>
              <a:spcAft>
                <a:spcPts val="0"/>
              </a:spcAft>
              <a:buClr>
                <a:srgbClr val="52525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3" name="Google Shape;63;p43"/>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 name="Google Shape;64;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43"/>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67" name="Google Shape;67;p4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68" name="Google Shape;68;p4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44"/>
          <p:cNvSpPr txBox="1">
            <a:spLocks noGrp="1"/>
          </p:cNvSpPr>
          <p:nvPr>
            <p:ph type="sldNum" idx="12"/>
          </p:nvPr>
        </p:nvSpPr>
        <p:spPr>
          <a:xfrm>
            <a:off x="6457950" y="4767263"/>
            <a:ext cx="8205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73" name="Google Shape;73;p4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74" name="Google Shape;74;p4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8">
            <a:alphaModFix/>
          </a:blip>
          <a:srcRect/>
          <a:stretch/>
        </p:blipFill>
        <p:spPr>
          <a:xfrm>
            <a:off x="0" y="0"/>
            <a:ext cx="9143999" cy="5143499"/>
          </a:xfrm>
          <a:prstGeom prst="rect">
            <a:avLst/>
          </a:prstGeom>
          <a:noFill/>
          <a:ln>
            <a:noFill/>
          </a:ln>
        </p:spPr>
      </p:pic>
      <p:sp>
        <p:nvSpPr>
          <p:cNvPr id="7" name="Google Shape;7;p3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3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9" name="Google Shape;9;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0" name="Google Shape;10;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1" name="Google Shape;11;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title"/>
          </p:nvPr>
        </p:nvSpPr>
        <p:spPr>
          <a:xfrm>
            <a:off x="601028" y="831200"/>
            <a:ext cx="7886700" cy="21396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1000"/>
              </a:spcAft>
              <a:buSzPts val="3800"/>
              <a:buNone/>
            </a:pPr>
            <a:r>
              <a:rPr lang="en" sz="3600"/>
              <a:t>CDC Licensing Workgroup</a:t>
            </a:r>
            <a:endParaRPr sz="3500" b="1"/>
          </a:p>
        </p:txBody>
      </p:sp>
      <p:sp>
        <p:nvSpPr>
          <p:cNvPr id="130" name="Google Shape;130;p2"/>
          <p:cNvSpPr txBox="1"/>
          <p:nvPr/>
        </p:nvSpPr>
        <p:spPr>
          <a:xfrm>
            <a:off x="3078850" y="3060950"/>
            <a:ext cx="3438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Trebuchet MS"/>
                <a:ea typeface="Trebuchet MS"/>
                <a:cs typeface="Trebuchet MS"/>
                <a:sym typeface="Trebuchet MS"/>
              </a:rPr>
              <a:t>June 28, 2022</a:t>
            </a:r>
            <a:endParaRPr sz="18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8VAC20-781-470. Daily Activities for School Age Children. </a:t>
            </a:r>
            <a:endParaRPr sz="2800"/>
          </a:p>
        </p:txBody>
      </p:sp>
      <p:sp>
        <p:nvSpPr>
          <p:cNvPr id="182" name="Google Shape;182;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0" lvl="0" indent="0" algn="l" rtl="0">
              <a:lnSpc>
                <a:spcPct val="90000"/>
              </a:lnSpc>
              <a:spcBef>
                <a:spcPts val="800"/>
              </a:spcBef>
              <a:spcAft>
                <a:spcPts val="0"/>
              </a:spcAft>
              <a:buSzPts val="1400"/>
              <a:buNone/>
            </a:pPr>
            <a:r>
              <a:rPr lang="en" sz="1500"/>
              <a:t>Adds:</a:t>
            </a:r>
            <a:endParaRPr/>
          </a:p>
          <a:p>
            <a:pPr marL="457200" lvl="0" indent="-323850" algn="l" rtl="0">
              <a:lnSpc>
                <a:spcPct val="115000"/>
              </a:lnSpc>
              <a:spcBef>
                <a:spcPts val="800"/>
              </a:spcBef>
              <a:spcAft>
                <a:spcPts val="0"/>
              </a:spcAft>
              <a:buClr>
                <a:srgbClr val="000000"/>
              </a:buClr>
              <a:buSzPts val="1500"/>
              <a:buFont typeface="Calibri"/>
              <a:buChar char="•"/>
            </a:pPr>
            <a:r>
              <a:rPr lang="en" sz="1500">
                <a:solidFill>
                  <a:srgbClr val="000000"/>
                </a:solidFill>
                <a:latin typeface="Calibri"/>
                <a:ea typeface="Calibri"/>
                <a:cs typeface="Calibri"/>
                <a:sym typeface="Calibri"/>
              </a:rPr>
              <a:t>Enhancements to activities provided for school age children.  </a:t>
            </a:r>
            <a:endParaRPr sz="1500">
              <a:latin typeface="Calibri"/>
              <a:ea typeface="Calibri"/>
              <a:cs typeface="Calibri"/>
              <a:sym typeface="Calibri"/>
            </a:endParaRPr>
          </a:p>
          <a:p>
            <a:pPr marL="457200" lvl="0" indent="-323850" algn="l" rtl="0">
              <a:lnSpc>
                <a:spcPct val="100000"/>
              </a:lnSpc>
              <a:spcBef>
                <a:spcPts val="0"/>
              </a:spcBef>
              <a:spcAft>
                <a:spcPts val="0"/>
              </a:spcAft>
              <a:buClr>
                <a:srgbClr val="000000"/>
              </a:buClr>
              <a:buSzPts val="1500"/>
              <a:buFont typeface="Calibri"/>
              <a:buChar char="•"/>
            </a:pPr>
            <a:r>
              <a:rPr lang="en" sz="1500">
                <a:latin typeface="Calibri"/>
                <a:ea typeface="Calibri"/>
                <a:cs typeface="Calibri"/>
                <a:sym typeface="Calibri"/>
              </a:rPr>
              <a:t>Requirement for one hour of outdoor play, weather permitting, on days school age children are out of school and attend the program. </a:t>
            </a:r>
            <a:endParaRPr>
              <a:latin typeface="Calibri"/>
              <a:ea typeface="Calibri"/>
              <a:cs typeface="Calibri"/>
              <a:sym typeface="Calibri"/>
            </a:endParaRPr>
          </a:p>
          <a:p>
            <a:pPr marL="0" lvl="0" indent="0" algn="l" rtl="0">
              <a:lnSpc>
                <a:spcPct val="90000"/>
              </a:lnSpc>
              <a:spcBef>
                <a:spcPts val="800"/>
              </a:spcBef>
              <a:spcAft>
                <a:spcPts val="800"/>
              </a:spcAft>
              <a:buSzPts val="1400"/>
              <a:buNone/>
            </a:pPr>
            <a:endParaRPr sz="11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8VAC20-781-480. Daily Care and Activities for Children with Special Needs. </a:t>
            </a:r>
            <a:endParaRPr sz="2800"/>
          </a:p>
        </p:txBody>
      </p:sp>
      <p:sp>
        <p:nvSpPr>
          <p:cNvPr id="188" name="Google Shape;188;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0" lvl="0" indent="0" algn="l" rtl="0">
              <a:lnSpc>
                <a:spcPct val="90000"/>
              </a:lnSpc>
              <a:spcBef>
                <a:spcPts val="800"/>
              </a:spcBef>
              <a:spcAft>
                <a:spcPts val="0"/>
              </a:spcAft>
              <a:buSzPts val="1400"/>
              <a:buNone/>
            </a:pPr>
            <a:r>
              <a:rPr lang="en" sz="1500"/>
              <a:t>Adds requirements for children with special needs:</a:t>
            </a:r>
            <a:endParaRPr/>
          </a:p>
          <a:p>
            <a:pPr marL="285750" lvl="0" indent="-285750" algn="l" rtl="0">
              <a:lnSpc>
                <a:spcPct val="90000"/>
              </a:lnSpc>
              <a:spcBef>
                <a:spcPts val="800"/>
              </a:spcBef>
              <a:spcAft>
                <a:spcPts val="0"/>
              </a:spcAft>
              <a:buSzPts val="1400"/>
              <a:buFont typeface="Calibri"/>
              <a:buChar char="•"/>
            </a:pPr>
            <a:r>
              <a:rPr lang="en" sz="1500">
                <a:latin typeface="Calibri"/>
                <a:ea typeface="Calibri"/>
                <a:cs typeface="Calibri"/>
                <a:sym typeface="Calibri"/>
              </a:rPr>
              <a:t>Requires center to work with parents to ensure appropriate accommodations are made to ensure children with special needs receive care and activity opportunities appropriate to their individual needs. </a:t>
            </a:r>
            <a:endParaRPr sz="1500">
              <a:latin typeface="Calibri"/>
              <a:ea typeface="Calibri"/>
              <a:cs typeface="Calibri"/>
              <a:sym typeface="Calibri"/>
            </a:endParaRPr>
          </a:p>
          <a:p>
            <a:pPr marL="742950" lvl="1" indent="-285750" algn="l" rtl="0">
              <a:lnSpc>
                <a:spcPct val="90000"/>
              </a:lnSpc>
              <a:spcBef>
                <a:spcPts val="800"/>
              </a:spcBef>
              <a:spcAft>
                <a:spcPts val="0"/>
              </a:spcAft>
              <a:buSzPts val="1400"/>
              <a:buFont typeface="Calibri"/>
              <a:buChar char="•"/>
            </a:pPr>
            <a:r>
              <a:rPr lang="en" sz="1500">
                <a:solidFill>
                  <a:srgbClr val="C00000"/>
                </a:solidFill>
                <a:latin typeface="Calibri"/>
                <a:ea typeface="Calibri"/>
                <a:cs typeface="Calibri"/>
                <a:sym typeface="Calibri"/>
              </a:rPr>
              <a:t>Specific care and activities recommended by a physician, psychologist, or other professional, for a child with special needs, shall be documented and maintained in the child's record, and updated annually, or more frequently, as necessary.</a:t>
            </a:r>
            <a:endParaRPr sz="1500">
              <a:latin typeface="Calibri"/>
              <a:ea typeface="Calibri"/>
              <a:cs typeface="Calibri"/>
              <a:sym typeface="Calibri"/>
            </a:endParaRPr>
          </a:p>
          <a:p>
            <a:pPr marL="742950" lvl="1" indent="-285750" algn="l" rtl="0">
              <a:lnSpc>
                <a:spcPct val="90000"/>
              </a:lnSpc>
              <a:spcBef>
                <a:spcPts val="800"/>
              </a:spcBef>
              <a:spcAft>
                <a:spcPts val="0"/>
              </a:spcAft>
              <a:buSzPts val="1400"/>
              <a:buFont typeface="Calibri"/>
              <a:buChar char="•"/>
            </a:pPr>
            <a:r>
              <a:rPr lang="en" sz="1500">
                <a:solidFill>
                  <a:srgbClr val="C00000"/>
                </a:solidFill>
                <a:latin typeface="Calibri"/>
                <a:ea typeface="Calibri"/>
                <a:cs typeface="Calibri"/>
                <a:sym typeface="Calibri"/>
              </a:rPr>
              <a:t>Activities shall include all children with or without special needs where appropriate.</a:t>
            </a:r>
            <a:endParaRPr sz="1500">
              <a:latin typeface="Calibri"/>
              <a:ea typeface="Calibri"/>
              <a:cs typeface="Calibri"/>
              <a:sym typeface="Calibri"/>
            </a:endParaRPr>
          </a:p>
          <a:p>
            <a:pPr marL="742950" lvl="1" indent="-285750" algn="l" rtl="0">
              <a:lnSpc>
                <a:spcPct val="90000"/>
              </a:lnSpc>
              <a:spcBef>
                <a:spcPts val="800"/>
              </a:spcBef>
              <a:spcAft>
                <a:spcPts val="0"/>
              </a:spcAft>
              <a:buSzPts val="1400"/>
              <a:buFont typeface="Calibri"/>
              <a:buChar char="•"/>
            </a:pPr>
            <a:r>
              <a:rPr lang="en" sz="1500">
                <a:solidFill>
                  <a:srgbClr val="C00000"/>
                </a:solidFill>
                <a:latin typeface="Calibri"/>
                <a:ea typeface="Calibri"/>
                <a:cs typeface="Calibri"/>
                <a:sym typeface="Calibri"/>
              </a:rPr>
              <a:t>Requires staff to offer a child who cannot move without assistance, a change the place and position at least every 30 minutes or more frequently depending on the individual child's needs.</a:t>
            </a:r>
            <a:endParaRPr sz="1500">
              <a:latin typeface="Calibri"/>
              <a:ea typeface="Calibri"/>
              <a:cs typeface="Calibri"/>
              <a:sym typeface="Calibri"/>
            </a:endParaRPr>
          </a:p>
          <a:p>
            <a:pPr marL="285750" lvl="0" indent="-196850" algn="l" rtl="0">
              <a:lnSpc>
                <a:spcPct val="90000"/>
              </a:lnSpc>
              <a:spcBef>
                <a:spcPts val="800"/>
              </a:spcBef>
              <a:spcAft>
                <a:spcPts val="0"/>
              </a:spcAft>
              <a:buSzPts val="14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6"/>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8VAC20-781-490.Behavioral Guidance. </a:t>
            </a:r>
            <a:endParaRPr sz="2800"/>
          </a:p>
        </p:txBody>
      </p:sp>
      <p:sp>
        <p:nvSpPr>
          <p:cNvPr id="194" name="Google Shape;194;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solidFill>
                  <a:schemeClr val="dk1"/>
                </a:solidFill>
              </a:rPr>
              <a:t>Changes include the following :</a:t>
            </a:r>
            <a:endParaRPr sz="1500" b="1">
              <a:solidFill>
                <a:schemeClr val="dk1"/>
              </a:solidFill>
            </a:endParaRPr>
          </a:p>
          <a:p>
            <a:pPr marL="0" lvl="0" indent="0" algn="l" rtl="0">
              <a:lnSpc>
                <a:spcPct val="90000"/>
              </a:lnSpc>
              <a:spcBef>
                <a:spcPts val="800"/>
              </a:spcBef>
              <a:spcAft>
                <a:spcPts val="0"/>
              </a:spcAft>
              <a:buSzPts val="1400"/>
              <a:buNone/>
            </a:pPr>
            <a:r>
              <a:rPr lang="en" sz="1500">
                <a:solidFill>
                  <a:schemeClr val="dk1"/>
                </a:solidFill>
              </a:rPr>
              <a:t>Adds:</a:t>
            </a:r>
            <a:endParaRPr/>
          </a:p>
          <a:p>
            <a:pPr marL="285750" lvl="0" indent="-285750" algn="l" rtl="0">
              <a:lnSpc>
                <a:spcPct val="90000"/>
              </a:lnSpc>
              <a:spcBef>
                <a:spcPts val="800"/>
              </a:spcBef>
              <a:spcAft>
                <a:spcPts val="0"/>
              </a:spcAft>
              <a:buSzPts val="1400"/>
              <a:buChar char="•"/>
            </a:pPr>
            <a:r>
              <a:rPr lang="en" sz="1500">
                <a:solidFill>
                  <a:schemeClr val="dk1"/>
                </a:solidFill>
                <a:latin typeface="Calibri"/>
                <a:ea typeface="Calibri"/>
                <a:cs typeface="Calibri"/>
                <a:sym typeface="Calibri"/>
              </a:rPr>
              <a:t>Requirement for the use of positive methods of guiding behavior. </a:t>
            </a:r>
            <a:endParaRPr sz="1500">
              <a:solidFill>
                <a:schemeClr val="dk1"/>
              </a:solidFill>
            </a:endParaRPr>
          </a:p>
          <a:p>
            <a:pPr marL="285750" lvl="0" indent="-285750" algn="l" rtl="0">
              <a:lnSpc>
                <a:spcPct val="90000"/>
              </a:lnSpc>
              <a:spcBef>
                <a:spcPts val="800"/>
              </a:spcBef>
              <a:spcAft>
                <a:spcPts val="0"/>
              </a:spcAft>
              <a:buSzPts val="1400"/>
              <a:buChar char="•"/>
            </a:pPr>
            <a:r>
              <a:rPr lang="en" sz="1500">
                <a:latin typeface="Calibri"/>
                <a:ea typeface="Calibri"/>
                <a:cs typeface="Calibri"/>
                <a:sym typeface="Calibri"/>
              </a:rPr>
              <a:t>R</a:t>
            </a:r>
            <a:r>
              <a:rPr lang="en" sz="1500">
                <a:solidFill>
                  <a:schemeClr val="dk1"/>
                </a:solidFill>
                <a:latin typeface="Calibri"/>
                <a:ea typeface="Calibri"/>
                <a:cs typeface="Calibri"/>
                <a:sym typeface="Calibri"/>
              </a:rPr>
              <a:t>equirement for staff to respect religious  differences.</a:t>
            </a:r>
            <a:endParaRPr sz="1500">
              <a:solidFill>
                <a:schemeClr val="dk1"/>
              </a:solidFill>
              <a:latin typeface="Arial"/>
              <a:ea typeface="Arial"/>
              <a:cs typeface="Arial"/>
              <a:sym typeface="Arial"/>
            </a:endParaRPr>
          </a:p>
          <a:p>
            <a:pPr marL="285750" lvl="0" indent="-196850" algn="l" rtl="0">
              <a:lnSpc>
                <a:spcPct val="90000"/>
              </a:lnSpc>
              <a:spcBef>
                <a:spcPts val="800"/>
              </a:spcBef>
              <a:spcAft>
                <a:spcPts val="0"/>
              </a:spcAft>
              <a:buSzPts val="14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7"/>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8VAC20-781-500. Prohibited Actions.  </a:t>
            </a:r>
            <a:endParaRPr sz="2800"/>
          </a:p>
        </p:txBody>
      </p:sp>
      <p:sp>
        <p:nvSpPr>
          <p:cNvPr id="200" name="Google Shape;200;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0" lvl="0" indent="0" algn="l" rtl="0">
              <a:lnSpc>
                <a:spcPct val="90000"/>
              </a:lnSpc>
              <a:spcBef>
                <a:spcPts val="0"/>
              </a:spcBef>
              <a:spcAft>
                <a:spcPts val="0"/>
              </a:spcAft>
              <a:buSzPts val="1400"/>
              <a:buNone/>
            </a:pPr>
            <a:endParaRPr sz="1500">
              <a:solidFill>
                <a:srgbClr val="000000"/>
              </a:solidFill>
              <a:latin typeface="Calibri"/>
              <a:ea typeface="Calibri"/>
              <a:cs typeface="Calibri"/>
              <a:sym typeface="Calibri"/>
            </a:endParaRPr>
          </a:p>
          <a:p>
            <a:pPr marL="0" lvl="0" indent="0" algn="l" rtl="0">
              <a:lnSpc>
                <a:spcPct val="90000"/>
              </a:lnSpc>
              <a:spcBef>
                <a:spcPts val="800"/>
              </a:spcBef>
              <a:spcAft>
                <a:spcPts val="0"/>
              </a:spcAft>
              <a:buSzPts val="1400"/>
              <a:buNone/>
            </a:pPr>
            <a:r>
              <a:rPr lang="en" sz="1500">
                <a:solidFill>
                  <a:srgbClr val="000000"/>
                </a:solidFill>
                <a:latin typeface="Calibri"/>
                <a:ea typeface="Calibri"/>
                <a:cs typeface="Calibri"/>
                <a:sym typeface="Calibri"/>
              </a:rPr>
              <a:t>Additional language added to prohibited actions towards children including the following:</a:t>
            </a:r>
            <a:endParaRPr/>
          </a:p>
          <a:p>
            <a:pPr marL="742950" lvl="1" indent="-285750" algn="l" rtl="0">
              <a:lnSpc>
                <a:spcPct val="90000"/>
              </a:lnSpc>
              <a:spcBef>
                <a:spcPts val="800"/>
              </a:spcBef>
              <a:spcAft>
                <a:spcPts val="0"/>
              </a:spcAft>
              <a:buSzPts val="1400"/>
              <a:buChar char="•"/>
            </a:pPr>
            <a:r>
              <a:rPr lang="en" sz="1500">
                <a:solidFill>
                  <a:srgbClr val="C00000"/>
                </a:solidFill>
                <a:latin typeface="Calibri"/>
                <a:ea typeface="Calibri"/>
                <a:cs typeface="Calibri"/>
                <a:sym typeface="Calibri"/>
              </a:rPr>
              <a:t>Withholding water, opportunities for toileting and outside activity time </a:t>
            </a:r>
            <a:endParaRPr/>
          </a:p>
          <a:p>
            <a:pPr marL="742950" lvl="1" indent="-285750" algn="l" rtl="0">
              <a:lnSpc>
                <a:spcPct val="90000"/>
              </a:lnSpc>
              <a:spcBef>
                <a:spcPts val="800"/>
              </a:spcBef>
              <a:spcAft>
                <a:spcPts val="0"/>
              </a:spcAft>
              <a:buSzPts val="1400"/>
              <a:buChar char="•"/>
            </a:pPr>
            <a:r>
              <a:rPr lang="en" sz="1500">
                <a:solidFill>
                  <a:srgbClr val="C00000"/>
                </a:solidFill>
                <a:latin typeface="Calibri"/>
                <a:ea typeface="Calibri"/>
                <a:cs typeface="Calibri"/>
                <a:sym typeface="Calibri"/>
              </a:rPr>
              <a:t>Any action taken to cause pain or discomfort</a:t>
            </a:r>
            <a:endParaRPr sz="1500"/>
          </a:p>
          <a:p>
            <a:pPr marL="742950" lvl="1" indent="-285750" algn="l" rtl="0">
              <a:lnSpc>
                <a:spcPct val="90000"/>
              </a:lnSpc>
              <a:spcBef>
                <a:spcPts val="800"/>
              </a:spcBef>
              <a:spcAft>
                <a:spcPts val="0"/>
              </a:spcAft>
              <a:buSzPts val="1400"/>
              <a:buChar char="•"/>
            </a:pPr>
            <a:r>
              <a:rPr lang="en" sz="1500">
                <a:solidFill>
                  <a:srgbClr val="C00000"/>
                </a:solidFill>
                <a:latin typeface="Calibri"/>
                <a:ea typeface="Calibri"/>
                <a:cs typeface="Calibri"/>
                <a:sym typeface="Calibri"/>
              </a:rPr>
              <a:t>Permitting a child to discipline or punish other children</a:t>
            </a:r>
            <a:endParaRPr sz="1500"/>
          </a:p>
          <a:p>
            <a:pPr marL="742950" lvl="1" indent="-285750" algn="l" rtl="0">
              <a:lnSpc>
                <a:spcPct val="90000"/>
              </a:lnSpc>
              <a:spcBef>
                <a:spcPts val="800"/>
              </a:spcBef>
              <a:spcAft>
                <a:spcPts val="0"/>
              </a:spcAft>
              <a:buSzPts val="1400"/>
              <a:buChar char="•"/>
            </a:pPr>
            <a:r>
              <a:rPr lang="en" sz="1500">
                <a:solidFill>
                  <a:srgbClr val="C00000"/>
                </a:solidFill>
                <a:latin typeface="Calibri"/>
                <a:ea typeface="Calibri"/>
                <a:cs typeface="Calibri"/>
                <a:sym typeface="Calibri"/>
              </a:rPr>
              <a:t>Psychological punishment of any kind, including ridicule, or humiliation</a:t>
            </a:r>
            <a:endParaRPr sz="1500"/>
          </a:p>
          <a:p>
            <a:pPr marL="0" lvl="0" indent="0" algn="l" rtl="0">
              <a:lnSpc>
                <a:spcPct val="115000"/>
              </a:lnSpc>
              <a:spcBef>
                <a:spcPts val="800"/>
              </a:spcBef>
              <a:spcAft>
                <a:spcPts val="0"/>
              </a:spcAft>
              <a:buSzPts val="1400"/>
              <a:buNone/>
            </a:pPr>
            <a:r>
              <a:rPr lang="en" sz="1500">
                <a:latin typeface="Calibri"/>
                <a:ea typeface="Calibri"/>
                <a:cs typeface="Calibri"/>
                <a:sym typeface="Calibri"/>
              </a:rPr>
              <a:t> </a:t>
            </a:r>
            <a:endParaRPr sz="1500">
              <a:latin typeface="Arial"/>
              <a:ea typeface="Arial"/>
              <a:cs typeface="Arial"/>
              <a:sym typeface="Arial"/>
            </a:endParaRPr>
          </a:p>
          <a:p>
            <a:pPr marL="285750" lvl="0" indent="-196850" algn="l" rtl="0">
              <a:lnSpc>
                <a:spcPct val="90000"/>
              </a:lnSpc>
              <a:spcBef>
                <a:spcPts val="800"/>
              </a:spcBef>
              <a:spcAft>
                <a:spcPts val="0"/>
              </a:spcAft>
              <a:buSzPts val="14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8VAC20-781-510. Parental Involvement.  </a:t>
            </a:r>
            <a:endParaRPr sz="2800"/>
          </a:p>
        </p:txBody>
      </p:sp>
      <p:sp>
        <p:nvSpPr>
          <p:cNvPr id="206" name="Google Shape;206;p2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0" lvl="0" indent="0" algn="l" rtl="0">
              <a:lnSpc>
                <a:spcPct val="90000"/>
              </a:lnSpc>
              <a:spcBef>
                <a:spcPts val="800"/>
              </a:spcBef>
              <a:spcAft>
                <a:spcPts val="0"/>
              </a:spcAft>
              <a:buSzPts val="1400"/>
              <a:buNone/>
            </a:pPr>
            <a:r>
              <a:rPr lang="en" sz="1500"/>
              <a:t>Adds requirements for parent communication and information: </a:t>
            </a:r>
            <a:endParaRPr/>
          </a:p>
          <a:p>
            <a:pPr marL="742950" lvl="1" indent="-285750" algn="l" rtl="0">
              <a:lnSpc>
                <a:spcPct val="90000"/>
              </a:lnSpc>
              <a:spcBef>
                <a:spcPts val="800"/>
              </a:spcBef>
              <a:spcAft>
                <a:spcPts val="0"/>
              </a:spcAft>
              <a:buSzPts val="1400"/>
              <a:buFont typeface="Calibri"/>
              <a:buChar char="•"/>
            </a:pPr>
            <a:r>
              <a:rPr lang="en" sz="1500">
                <a:latin typeface="Calibri"/>
                <a:ea typeface="Calibri"/>
                <a:cs typeface="Calibri"/>
                <a:sym typeface="Calibri"/>
              </a:rPr>
              <a:t>Parents must be provided in writing, the policies and procedures required in the standards.</a:t>
            </a:r>
            <a:endParaRPr sz="1500">
              <a:latin typeface="Calibri"/>
              <a:ea typeface="Calibri"/>
              <a:cs typeface="Calibri"/>
              <a:sym typeface="Calibri"/>
            </a:endParaRPr>
          </a:p>
          <a:p>
            <a:pPr marL="742950" lvl="1" indent="-285750" algn="l" rtl="0">
              <a:lnSpc>
                <a:spcPct val="90000"/>
              </a:lnSpc>
              <a:spcBef>
                <a:spcPts val="800"/>
              </a:spcBef>
              <a:spcAft>
                <a:spcPts val="0"/>
              </a:spcAft>
              <a:buSzPts val="1400"/>
              <a:buFont typeface="Calibri"/>
              <a:buChar char="•"/>
            </a:pPr>
            <a:r>
              <a:rPr lang="en" sz="1500">
                <a:solidFill>
                  <a:srgbClr val="C00000"/>
                </a:solidFill>
                <a:latin typeface="Calibri"/>
                <a:ea typeface="Calibri"/>
                <a:cs typeface="Calibri"/>
                <a:sym typeface="Calibri"/>
              </a:rPr>
              <a:t>Parent communication and notifications to be provided as required by 8VAC20-781-520.</a:t>
            </a:r>
            <a:endParaRPr sz="1500">
              <a:solidFill>
                <a:srgbClr val="C00000"/>
              </a:solidFill>
              <a:latin typeface="Calibri"/>
              <a:ea typeface="Calibri"/>
              <a:cs typeface="Calibri"/>
              <a:sym typeface="Calibri"/>
            </a:endParaRPr>
          </a:p>
          <a:p>
            <a:pPr marL="742950" lvl="1" indent="-285750" algn="l" rtl="0">
              <a:lnSpc>
                <a:spcPct val="90000"/>
              </a:lnSpc>
              <a:spcBef>
                <a:spcPts val="800"/>
              </a:spcBef>
              <a:spcAft>
                <a:spcPts val="0"/>
              </a:spcAft>
              <a:buSzPts val="1400"/>
              <a:buFont typeface="Calibri"/>
              <a:buChar char="•"/>
            </a:pPr>
            <a:r>
              <a:rPr lang="en" sz="1500">
                <a:solidFill>
                  <a:srgbClr val="C00000"/>
                </a:solidFill>
                <a:latin typeface="Calibri"/>
                <a:ea typeface="Calibri"/>
                <a:cs typeface="Calibri"/>
                <a:sym typeface="Calibri"/>
              </a:rPr>
              <a:t>Parents must be informed on how to access, review or obtain information on the center’s emergency preparedness and response plan. </a:t>
            </a:r>
            <a:endParaRPr sz="1500">
              <a:latin typeface="Calibri"/>
              <a:ea typeface="Calibri"/>
              <a:cs typeface="Calibri"/>
              <a:sym typeface="Calibri"/>
            </a:endParaRPr>
          </a:p>
          <a:p>
            <a:pPr marL="285750" lvl="0" indent="-196850" algn="l" rtl="0">
              <a:lnSpc>
                <a:spcPct val="90000"/>
              </a:lnSpc>
              <a:spcBef>
                <a:spcPts val="800"/>
              </a:spcBef>
              <a:spcAft>
                <a:spcPts val="0"/>
              </a:spcAft>
              <a:buSzPts val="1400"/>
              <a:buNone/>
            </a:pP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6"/>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8VAC20-781-520. Parent Communication and Notification.  </a:t>
            </a:r>
            <a:endParaRPr sz="2800"/>
          </a:p>
        </p:txBody>
      </p:sp>
      <p:sp>
        <p:nvSpPr>
          <p:cNvPr id="212" name="Google Shape;212;p2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0" lvl="0" indent="0" algn="l" rtl="0">
              <a:lnSpc>
                <a:spcPct val="90000"/>
              </a:lnSpc>
              <a:spcBef>
                <a:spcPts val="800"/>
              </a:spcBef>
              <a:spcAft>
                <a:spcPts val="0"/>
              </a:spcAft>
              <a:buSzPts val="1400"/>
              <a:buNone/>
            </a:pPr>
            <a:r>
              <a:rPr lang="en" sz="1500"/>
              <a:t>Adds requirements for situations and circumstances in which parents must be notified to include: </a:t>
            </a:r>
            <a:endParaRPr/>
          </a:p>
          <a:p>
            <a:pPr marL="742950" lvl="1" indent="-285750" algn="l" rtl="0">
              <a:lnSpc>
                <a:spcPct val="90000"/>
              </a:lnSpc>
              <a:spcBef>
                <a:spcPts val="800"/>
              </a:spcBef>
              <a:spcAft>
                <a:spcPts val="0"/>
              </a:spcAft>
              <a:buSzPts val="1400"/>
              <a:buChar char="•"/>
            </a:pPr>
            <a:r>
              <a:rPr lang="en" sz="1500">
                <a:latin typeface="Calibri"/>
                <a:ea typeface="Calibri"/>
                <a:cs typeface="Calibri"/>
                <a:sym typeface="Calibri"/>
              </a:rPr>
              <a:t>Behavioral problems that </a:t>
            </a:r>
            <a:r>
              <a:rPr lang="en" sz="1500">
                <a:solidFill>
                  <a:srgbClr val="C00000"/>
                </a:solidFill>
                <a:latin typeface="Calibri"/>
                <a:ea typeface="Calibri"/>
                <a:cs typeface="Calibri"/>
                <a:sym typeface="Calibri"/>
              </a:rPr>
              <a:t>continue to exist over a prolonged period of time.</a:t>
            </a:r>
            <a:endParaRPr/>
          </a:p>
          <a:p>
            <a:pPr marL="742950" lvl="1" indent="-285750" algn="l" rtl="0">
              <a:lnSpc>
                <a:spcPct val="90000"/>
              </a:lnSpc>
              <a:spcBef>
                <a:spcPts val="800"/>
              </a:spcBef>
              <a:spcAft>
                <a:spcPts val="0"/>
              </a:spcAft>
              <a:buSzPts val="1400"/>
              <a:buChar char="•"/>
            </a:pPr>
            <a:r>
              <a:rPr lang="en" sz="1500">
                <a:solidFill>
                  <a:srgbClr val="C00000"/>
                </a:solidFill>
                <a:latin typeface="Calibri"/>
                <a:ea typeface="Calibri"/>
                <a:cs typeface="Calibri"/>
                <a:sym typeface="Calibri"/>
              </a:rPr>
              <a:t>A head injury or any serious injury that requires emergency medical or dental treatment.</a:t>
            </a:r>
            <a:endParaRPr sz="1500"/>
          </a:p>
          <a:p>
            <a:pPr marL="742950" lvl="1" indent="-285750" algn="l" rtl="0">
              <a:lnSpc>
                <a:spcPct val="90000"/>
              </a:lnSpc>
              <a:spcBef>
                <a:spcPts val="800"/>
              </a:spcBef>
              <a:spcAft>
                <a:spcPts val="0"/>
              </a:spcAft>
              <a:buSzPts val="1400"/>
              <a:buChar char="•"/>
            </a:pPr>
            <a:r>
              <a:rPr lang="en" sz="1500">
                <a:solidFill>
                  <a:srgbClr val="C00000"/>
                </a:solidFill>
                <a:latin typeface="Calibri"/>
                <a:ea typeface="Calibri"/>
                <a:cs typeface="Calibri"/>
                <a:sym typeface="Calibri"/>
              </a:rPr>
              <a:t>An adverse reaction to an administered medication, topical skin product, or when medication has been administered incorrectly.</a:t>
            </a:r>
            <a:endParaRPr sz="1500"/>
          </a:p>
          <a:p>
            <a:pPr marL="742950" lvl="1" indent="-285750" algn="l" rtl="0">
              <a:lnSpc>
                <a:spcPct val="90000"/>
              </a:lnSpc>
              <a:spcBef>
                <a:spcPts val="800"/>
              </a:spcBef>
              <a:spcAft>
                <a:spcPts val="0"/>
              </a:spcAft>
              <a:buSzPts val="1400"/>
              <a:buChar char="•"/>
            </a:pPr>
            <a:r>
              <a:rPr lang="en" sz="1500">
                <a:solidFill>
                  <a:srgbClr val="C00000"/>
                </a:solidFill>
                <a:latin typeface="Calibri"/>
                <a:ea typeface="Calibri"/>
                <a:cs typeface="Calibri"/>
                <a:sym typeface="Calibri"/>
              </a:rPr>
              <a:t>A situation in which the child’s whereabouts was unknown, including a child left unattended in a vehicle or on the playground; or a child who wandered away unattended from the facility or assigned group. </a:t>
            </a:r>
            <a:endParaRPr sz="1500"/>
          </a:p>
          <a:p>
            <a:pPr marL="742950" lvl="1" indent="-285750" algn="l" rtl="0">
              <a:lnSpc>
                <a:spcPct val="90000"/>
              </a:lnSpc>
              <a:spcBef>
                <a:spcPts val="800"/>
              </a:spcBef>
              <a:spcAft>
                <a:spcPts val="0"/>
              </a:spcAft>
              <a:buSzPts val="1400"/>
              <a:buChar char="•"/>
            </a:pPr>
            <a:r>
              <a:rPr lang="en" sz="1500">
                <a:solidFill>
                  <a:srgbClr val="C00000"/>
                </a:solidFill>
                <a:latin typeface="Calibri"/>
                <a:ea typeface="Calibri"/>
                <a:cs typeface="Calibri"/>
                <a:sym typeface="Calibri"/>
              </a:rPr>
              <a:t>Any change in the center’s emergency preparedness and response plan. </a:t>
            </a:r>
            <a:endParaRPr sz="1500">
              <a:solidFill>
                <a:srgbClr val="C00000"/>
              </a:solidFill>
              <a:latin typeface="Calibri"/>
              <a:ea typeface="Calibri"/>
              <a:cs typeface="Calibri"/>
              <a:sym typeface="Calibri"/>
            </a:endParaRPr>
          </a:p>
          <a:p>
            <a:pPr marL="742950" lvl="1" indent="-285750" algn="l" rtl="0">
              <a:lnSpc>
                <a:spcPct val="90000"/>
              </a:lnSpc>
              <a:spcBef>
                <a:spcPts val="800"/>
              </a:spcBef>
              <a:spcAft>
                <a:spcPts val="0"/>
              </a:spcAft>
              <a:buSzPts val="1400"/>
              <a:buChar char="•"/>
            </a:pPr>
            <a:r>
              <a:rPr lang="en" sz="1500">
                <a:solidFill>
                  <a:srgbClr val="C00000"/>
                </a:solidFill>
                <a:latin typeface="Calibri"/>
                <a:ea typeface="Calibri"/>
                <a:cs typeface="Calibri"/>
                <a:sym typeface="Calibri"/>
              </a:rPr>
              <a:t>The child’s whereabouts if an emergency evacuation or relocation is necessary.</a:t>
            </a:r>
            <a:endParaRPr/>
          </a:p>
          <a:p>
            <a:pPr marL="285750" lvl="0" indent="-196850" algn="l" rtl="0">
              <a:lnSpc>
                <a:spcPct val="90000"/>
              </a:lnSpc>
              <a:spcBef>
                <a:spcPts val="800"/>
              </a:spcBef>
              <a:spcAft>
                <a:spcPts val="0"/>
              </a:spcAft>
              <a:buSzPts val="14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7"/>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8VAC20-781-530. Parental Agreements </a:t>
            </a:r>
            <a:endParaRPr sz="2800"/>
          </a:p>
        </p:txBody>
      </p:sp>
      <p:sp>
        <p:nvSpPr>
          <p:cNvPr id="218" name="Google Shape;218;p2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solidFill>
                  <a:schemeClr val="dk1"/>
                </a:solidFill>
              </a:rPr>
              <a:t>Changes include the following :</a:t>
            </a:r>
            <a:endParaRPr sz="1500" b="1">
              <a:solidFill>
                <a:schemeClr val="dk1"/>
              </a:solidFill>
            </a:endParaRPr>
          </a:p>
          <a:p>
            <a:pPr marL="0" lvl="0" indent="0" algn="l" rtl="0">
              <a:lnSpc>
                <a:spcPct val="90000"/>
              </a:lnSpc>
              <a:spcBef>
                <a:spcPts val="800"/>
              </a:spcBef>
              <a:spcAft>
                <a:spcPts val="0"/>
              </a:spcAft>
              <a:buNone/>
            </a:pPr>
            <a:r>
              <a:rPr lang="en" sz="1500">
                <a:solidFill>
                  <a:schemeClr val="dk1"/>
                </a:solidFill>
              </a:rPr>
              <a:t>Adds </a:t>
            </a:r>
            <a:endParaRPr sz="1500"/>
          </a:p>
          <a:p>
            <a:pPr marL="285750" lvl="0" indent="-285750" algn="l" rtl="0">
              <a:lnSpc>
                <a:spcPct val="90000"/>
              </a:lnSpc>
              <a:spcBef>
                <a:spcPts val="800"/>
              </a:spcBef>
              <a:spcAft>
                <a:spcPts val="0"/>
              </a:spcAft>
              <a:buSzPts val="1400"/>
              <a:buChar char="•"/>
            </a:pPr>
            <a:r>
              <a:rPr lang="en" sz="1500">
                <a:latin typeface="Calibri"/>
                <a:ea typeface="Calibri"/>
                <a:cs typeface="Calibri"/>
                <a:sym typeface="Calibri"/>
              </a:rPr>
              <a:t>R</a:t>
            </a:r>
            <a:r>
              <a:rPr lang="en" sz="1500">
                <a:solidFill>
                  <a:schemeClr val="dk1"/>
                </a:solidFill>
                <a:latin typeface="Calibri"/>
                <a:ea typeface="Calibri"/>
                <a:cs typeface="Calibri"/>
                <a:sym typeface="Calibri"/>
              </a:rPr>
              <a:t>equirement for Authorization for the center to transport the child in the event of an emergency including needing medical care or facility relocation. </a:t>
            </a:r>
            <a:endParaRPr sz="15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400"/>
              <a:buNone/>
            </a:pPr>
            <a:r>
              <a:rPr lang="en" sz="2400" b="1">
                <a:latin typeface="Calibri"/>
                <a:ea typeface="Calibri"/>
                <a:cs typeface="Calibri"/>
                <a:sym typeface="Calibri"/>
              </a:rPr>
              <a:t> </a:t>
            </a:r>
            <a:endParaRPr sz="2400">
              <a:latin typeface="Arial"/>
              <a:ea typeface="Arial"/>
              <a:cs typeface="Arial"/>
              <a:sym typeface="Arial"/>
            </a:endParaRPr>
          </a:p>
          <a:p>
            <a:pPr marL="285750" lvl="0" indent="-196850" algn="l" rtl="0">
              <a:lnSpc>
                <a:spcPct val="90000"/>
              </a:lnSpc>
              <a:spcBef>
                <a:spcPts val="800"/>
              </a:spcBef>
              <a:spcAft>
                <a:spcPts val="0"/>
              </a:spcAft>
              <a:buSzPts val="14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8VAC20-781-540. Equipment and Materials.</a:t>
            </a:r>
            <a:endParaRPr sz="2800"/>
          </a:p>
        </p:txBody>
      </p:sp>
      <p:sp>
        <p:nvSpPr>
          <p:cNvPr id="224" name="Google Shape;224;p2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0" lvl="0" indent="0" algn="l" rtl="0">
              <a:lnSpc>
                <a:spcPct val="90000"/>
              </a:lnSpc>
              <a:spcBef>
                <a:spcPts val="800"/>
              </a:spcBef>
              <a:spcAft>
                <a:spcPts val="0"/>
              </a:spcAft>
              <a:buSzPts val="1400"/>
              <a:buNone/>
            </a:pPr>
            <a:r>
              <a:rPr lang="en" sz="1500"/>
              <a:t>Adds requirements for the safe use of equipment to include:</a:t>
            </a:r>
            <a:endParaRPr/>
          </a:p>
          <a:p>
            <a:pPr marL="742950" lvl="1" indent="-285750" algn="l" rtl="0">
              <a:lnSpc>
                <a:spcPct val="90000"/>
              </a:lnSpc>
              <a:spcBef>
                <a:spcPts val="800"/>
              </a:spcBef>
              <a:spcAft>
                <a:spcPts val="0"/>
              </a:spcAft>
              <a:buSzPts val="1400"/>
              <a:buFont typeface="Calibri"/>
              <a:buChar char="•"/>
            </a:pPr>
            <a:r>
              <a:rPr lang="en" sz="1500">
                <a:latin typeface="Calibri"/>
                <a:ea typeface="Calibri"/>
                <a:cs typeface="Calibri"/>
                <a:sym typeface="Calibri"/>
              </a:rPr>
              <a:t>A requirement for all furnishings, equipment, and materials to be used in accordance with the manufacturer’s instructions. </a:t>
            </a:r>
            <a:endParaRPr>
              <a:latin typeface="Calibri"/>
              <a:ea typeface="Calibri"/>
              <a:cs typeface="Calibri"/>
              <a:sym typeface="Calibri"/>
            </a:endParaRPr>
          </a:p>
          <a:p>
            <a:pPr marL="742950" lvl="1" indent="-285750" algn="l" rtl="0">
              <a:lnSpc>
                <a:spcPct val="90000"/>
              </a:lnSpc>
              <a:spcBef>
                <a:spcPts val="800"/>
              </a:spcBef>
              <a:spcAft>
                <a:spcPts val="0"/>
              </a:spcAft>
              <a:buSzPts val="1400"/>
              <a:buFont typeface="Calibri"/>
              <a:buChar char="•"/>
            </a:pPr>
            <a:r>
              <a:rPr lang="en" sz="1500">
                <a:latin typeface="Calibri"/>
                <a:ea typeface="Calibri"/>
                <a:cs typeface="Calibri"/>
                <a:sym typeface="Calibri"/>
              </a:rPr>
              <a:t>Free registration with the U.S. Consumer Product Safety Commission to receive notification of products that have been recalled.</a:t>
            </a:r>
            <a:endParaRPr>
              <a:latin typeface="Calibri"/>
              <a:ea typeface="Calibri"/>
              <a:cs typeface="Calibri"/>
              <a:sym typeface="Calibri"/>
            </a:endParaRPr>
          </a:p>
          <a:p>
            <a:pPr marL="0" lvl="0" indent="0" algn="l" rtl="0">
              <a:lnSpc>
                <a:spcPct val="90000"/>
              </a:lnSpc>
              <a:spcBef>
                <a:spcPts val="800"/>
              </a:spcBef>
              <a:spcAft>
                <a:spcPts val="0"/>
              </a:spcAft>
              <a:buSzPts val="1400"/>
              <a:buNone/>
            </a:pPr>
            <a:r>
              <a:rPr lang="en" sz="1500"/>
              <a:t>Requirements for play equipment moved to section 8VAC20-781-370 (Indoor and Outdoor play areas and equipment) </a:t>
            </a:r>
            <a:endParaRPr sz="1500"/>
          </a:p>
          <a:p>
            <a:pPr marL="0" lvl="0" indent="0" algn="l" rtl="0">
              <a:lnSpc>
                <a:spcPct val="90000"/>
              </a:lnSpc>
              <a:spcBef>
                <a:spcPts val="800"/>
              </a:spcBef>
              <a:spcAft>
                <a:spcPts val="0"/>
              </a:spcAft>
              <a:buSzPts val="14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8VAC20-781-550. Cribs, Cots, Rest Mats, and Beds. </a:t>
            </a:r>
            <a:endParaRPr sz="2800"/>
          </a:p>
        </p:txBody>
      </p:sp>
      <p:sp>
        <p:nvSpPr>
          <p:cNvPr id="230" name="Google Shape;230;p3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0" lvl="0" indent="0" algn="l" rtl="0">
              <a:lnSpc>
                <a:spcPct val="90000"/>
              </a:lnSpc>
              <a:spcBef>
                <a:spcPts val="800"/>
              </a:spcBef>
              <a:spcAft>
                <a:spcPts val="0"/>
              </a:spcAft>
              <a:buSzPts val="1400"/>
              <a:buNone/>
            </a:pPr>
            <a:r>
              <a:rPr lang="en" sz="1500"/>
              <a:t>Adds additional requirements for cribs and other sleep equipment:</a:t>
            </a:r>
            <a:endParaRPr/>
          </a:p>
          <a:p>
            <a:pPr marL="742950" lvl="1" indent="-285750" algn="l" rtl="0">
              <a:lnSpc>
                <a:spcPct val="90000"/>
              </a:lnSpc>
              <a:spcBef>
                <a:spcPts val="800"/>
              </a:spcBef>
              <a:spcAft>
                <a:spcPts val="0"/>
              </a:spcAft>
              <a:buSzPts val="1400"/>
              <a:buChar char="•"/>
            </a:pPr>
            <a:r>
              <a:rPr lang="en" sz="1500">
                <a:solidFill>
                  <a:srgbClr val="C00000"/>
                </a:solidFill>
                <a:latin typeface="Calibri"/>
                <a:ea typeface="Calibri"/>
                <a:cs typeface="Calibri"/>
                <a:sym typeface="Calibri"/>
              </a:rPr>
              <a:t>Cribs, cots, rest mats or beds shall not be used as a play space.</a:t>
            </a:r>
            <a:endParaRPr/>
          </a:p>
          <a:p>
            <a:pPr marL="742950" lvl="1" indent="-285750" algn="l" rtl="0">
              <a:lnSpc>
                <a:spcPct val="90000"/>
              </a:lnSpc>
              <a:spcBef>
                <a:spcPts val="800"/>
              </a:spcBef>
              <a:spcAft>
                <a:spcPts val="0"/>
              </a:spcAft>
              <a:buSzPts val="1400"/>
              <a:buChar char="•"/>
            </a:pPr>
            <a:r>
              <a:rPr lang="en" sz="1500">
                <a:latin typeface="Calibri"/>
                <a:ea typeface="Calibri"/>
                <a:cs typeface="Calibri"/>
                <a:sym typeface="Calibri"/>
              </a:rPr>
              <a:t>Double decker cribs, cots, or beds, or other sleeping equipment when stacked shall not be permitted </a:t>
            </a:r>
            <a:r>
              <a:rPr lang="en" sz="1500">
                <a:solidFill>
                  <a:srgbClr val="C00000"/>
                </a:solidFill>
                <a:latin typeface="Calibri"/>
                <a:ea typeface="Calibri"/>
                <a:cs typeface="Calibri"/>
                <a:sym typeface="Calibri"/>
              </a:rPr>
              <a:t>to be used for children.</a:t>
            </a:r>
            <a:endParaRPr sz="1500"/>
          </a:p>
          <a:p>
            <a:pPr marL="742950" lvl="1" indent="-285750" algn="l" rtl="0">
              <a:lnSpc>
                <a:spcPct val="90000"/>
              </a:lnSpc>
              <a:spcBef>
                <a:spcPts val="800"/>
              </a:spcBef>
              <a:spcAft>
                <a:spcPts val="0"/>
              </a:spcAft>
              <a:buSzPts val="1400"/>
              <a:buChar char="•"/>
            </a:pPr>
            <a:r>
              <a:rPr lang="en" sz="1500">
                <a:latin typeface="Calibri"/>
                <a:ea typeface="Calibri"/>
                <a:cs typeface="Calibri"/>
                <a:sym typeface="Calibri"/>
              </a:rPr>
              <a:t>Cots or rest mats shall be </a:t>
            </a:r>
            <a:r>
              <a:rPr lang="en" sz="1500">
                <a:solidFill>
                  <a:srgbClr val="C00000"/>
                </a:solidFill>
                <a:latin typeface="Calibri"/>
                <a:ea typeface="Calibri"/>
                <a:cs typeface="Calibri"/>
                <a:sym typeface="Calibri"/>
              </a:rPr>
              <a:t>nonabsorbent</a:t>
            </a:r>
            <a:r>
              <a:rPr lang="en" sz="1500">
                <a:latin typeface="Calibri"/>
                <a:ea typeface="Calibri"/>
                <a:cs typeface="Calibri"/>
                <a:sym typeface="Calibri"/>
              </a:rPr>
              <a:t> and </a:t>
            </a:r>
            <a:r>
              <a:rPr lang="en" sz="1500">
                <a:solidFill>
                  <a:srgbClr val="C00000"/>
                </a:solidFill>
                <a:latin typeface="Calibri"/>
                <a:ea typeface="Calibri"/>
                <a:cs typeface="Calibri"/>
                <a:sym typeface="Calibri"/>
              </a:rPr>
              <a:t>have at least one-inch of cushioning.</a:t>
            </a:r>
            <a:endParaRPr/>
          </a:p>
          <a:p>
            <a:pPr marL="742950" lvl="1" indent="-285750" algn="l" rtl="0">
              <a:lnSpc>
                <a:spcPct val="90000"/>
              </a:lnSpc>
              <a:spcBef>
                <a:spcPts val="800"/>
              </a:spcBef>
              <a:spcAft>
                <a:spcPts val="0"/>
              </a:spcAft>
              <a:buSzPts val="1400"/>
              <a:buChar char="•"/>
            </a:pPr>
            <a:r>
              <a:rPr lang="en" sz="1500">
                <a:solidFill>
                  <a:srgbClr val="C00000"/>
                </a:solidFill>
                <a:latin typeface="Calibri"/>
                <a:ea typeface="Calibri"/>
                <a:cs typeface="Calibri"/>
                <a:sym typeface="Calibri"/>
              </a:rPr>
              <a:t>Cribs shall not have mesh sides.</a:t>
            </a:r>
            <a:endParaRPr sz="1500">
              <a:latin typeface="Arial"/>
              <a:ea typeface="Arial"/>
              <a:cs typeface="Arial"/>
              <a:sym typeface="Arial"/>
            </a:endParaRPr>
          </a:p>
          <a:p>
            <a:pPr marL="0" lvl="0" indent="0" algn="l" rtl="0">
              <a:lnSpc>
                <a:spcPct val="90000"/>
              </a:lnSpc>
              <a:spcBef>
                <a:spcPts val="0"/>
              </a:spcBef>
              <a:spcAft>
                <a:spcPts val="0"/>
              </a:spcAft>
              <a:buSzPts val="1400"/>
              <a:buNone/>
            </a:pPr>
            <a:endParaRPr sz="1500">
              <a:solidFill>
                <a:srgbClr val="C00000"/>
              </a:solidFill>
              <a:latin typeface="Calibri"/>
              <a:ea typeface="Calibri"/>
              <a:cs typeface="Calibri"/>
              <a:sym typeface="Calibri"/>
            </a:endParaRPr>
          </a:p>
          <a:p>
            <a:pPr marL="0" lvl="0" indent="0" algn="l" rtl="0">
              <a:lnSpc>
                <a:spcPct val="90000"/>
              </a:lnSpc>
              <a:spcBef>
                <a:spcPts val="800"/>
              </a:spcBef>
              <a:spcAft>
                <a:spcPts val="0"/>
              </a:spcAft>
              <a:buSzPts val="1400"/>
              <a:buNone/>
            </a:pPr>
            <a:r>
              <a:rPr lang="en" sz="1500">
                <a:solidFill>
                  <a:schemeClr val="dk1"/>
                </a:solidFill>
              </a:rPr>
              <a:t>Adds clarification for cribs with a swing down safety gate. Requires that the gate is up and the fastenings secured when a child is in the crib, except when a staff member is giving the child immediate attention.</a:t>
            </a:r>
            <a:endParaRPr sz="1500">
              <a:solidFill>
                <a:schemeClr val="dk1"/>
              </a:solidFill>
            </a:endParaRPr>
          </a:p>
          <a:p>
            <a:pPr marL="228600" lvl="0" indent="-139700" algn="l" rtl="0">
              <a:lnSpc>
                <a:spcPct val="90000"/>
              </a:lnSpc>
              <a:spcBef>
                <a:spcPts val="1600"/>
              </a:spcBef>
              <a:spcAft>
                <a:spcPts val="0"/>
              </a:spcAft>
              <a:buSzPts val="1400"/>
              <a:buNone/>
            </a:pPr>
            <a:endParaRPr sz="1500"/>
          </a:p>
          <a:p>
            <a:pPr marL="342900" lvl="0" indent="-254000" algn="l" rtl="0">
              <a:lnSpc>
                <a:spcPct val="90000"/>
              </a:lnSpc>
              <a:spcBef>
                <a:spcPts val="0"/>
              </a:spcBef>
              <a:spcAft>
                <a:spcPts val="0"/>
              </a:spcAft>
              <a:buSzPts val="1400"/>
              <a:buFont typeface="Arial"/>
              <a:buNone/>
            </a:pPr>
            <a:endParaRPr/>
          </a:p>
          <a:p>
            <a:pPr marL="285750" lvl="0" indent="-196850" algn="l" rtl="0">
              <a:lnSpc>
                <a:spcPct val="90000"/>
              </a:lnSpc>
              <a:spcBef>
                <a:spcPts val="1600"/>
              </a:spcBef>
              <a:spcAft>
                <a:spcPts val="0"/>
              </a:spcAft>
              <a:buSzPts val="14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8VAC20-781-560. Linens. </a:t>
            </a:r>
            <a:endParaRPr sz="2800"/>
          </a:p>
        </p:txBody>
      </p:sp>
      <p:sp>
        <p:nvSpPr>
          <p:cNvPr id="236" name="Google Shape;236;p4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solidFill>
                  <a:schemeClr val="dk1"/>
                </a:solidFill>
              </a:rPr>
              <a:t>Changes include the following :</a:t>
            </a:r>
            <a:endParaRPr sz="1500" b="1">
              <a:solidFill>
                <a:schemeClr val="dk1"/>
              </a:solidFill>
            </a:endParaRPr>
          </a:p>
          <a:p>
            <a:pPr marL="0" lvl="0" indent="0" algn="l" rtl="0">
              <a:lnSpc>
                <a:spcPct val="90000"/>
              </a:lnSpc>
              <a:spcBef>
                <a:spcPts val="800"/>
              </a:spcBef>
              <a:spcAft>
                <a:spcPts val="0"/>
              </a:spcAft>
              <a:buSzPts val="1400"/>
              <a:buNone/>
            </a:pPr>
            <a:r>
              <a:rPr lang="en" sz="1500">
                <a:solidFill>
                  <a:schemeClr val="dk1"/>
                </a:solidFill>
              </a:rPr>
              <a:t>Adds requirements for linens: </a:t>
            </a:r>
            <a:endParaRPr/>
          </a:p>
          <a:p>
            <a:pPr marL="742950" lvl="1" indent="-285750" algn="l" rtl="0">
              <a:lnSpc>
                <a:spcPct val="90000"/>
              </a:lnSpc>
              <a:spcBef>
                <a:spcPts val="800"/>
              </a:spcBef>
              <a:spcAft>
                <a:spcPts val="0"/>
              </a:spcAft>
              <a:buSzPts val="1400"/>
              <a:buChar char="•"/>
            </a:pPr>
            <a:r>
              <a:rPr lang="en" sz="1500">
                <a:solidFill>
                  <a:srgbClr val="C00000"/>
                </a:solidFill>
                <a:latin typeface="Calibri"/>
                <a:ea typeface="Calibri"/>
                <a:cs typeface="Calibri"/>
                <a:sym typeface="Calibri"/>
              </a:rPr>
              <a:t>Requires a fitted bottom cover that does not make the mattress buckle or bend.</a:t>
            </a:r>
            <a:endParaRPr sz="1500">
              <a:solidFill>
                <a:srgbClr val="C00000"/>
              </a:solidFill>
              <a:latin typeface="Calibri"/>
              <a:ea typeface="Calibri"/>
              <a:cs typeface="Calibri"/>
              <a:sym typeface="Calibri"/>
            </a:endParaRPr>
          </a:p>
          <a:p>
            <a:pPr marL="742950" lvl="1" indent="-285750" algn="l" rtl="0">
              <a:lnSpc>
                <a:spcPct val="90000"/>
              </a:lnSpc>
              <a:spcBef>
                <a:spcPts val="800"/>
              </a:spcBef>
              <a:spcAft>
                <a:spcPts val="0"/>
              </a:spcAft>
              <a:buSzPts val="1400"/>
              <a:buFont typeface="Calibri"/>
              <a:buChar char="•"/>
            </a:pPr>
            <a:r>
              <a:rPr lang="en" sz="1500">
                <a:solidFill>
                  <a:srgbClr val="C00000"/>
                </a:solidFill>
                <a:latin typeface="Calibri"/>
                <a:ea typeface="Calibri"/>
                <a:cs typeface="Calibri"/>
                <a:sym typeface="Calibri"/>
              </a:rPr>
              <a:t>Requires that and pillows used by children are stored separately from those of other children.</a:t>
            </a:r>
            <a:endParaRPr sz="1500">
              <a:solidFill>
                <a:srgbClr val="C00000"/>
              </a:solidFill>
              <a:latin typeface="Calibri"/>
              <a:ea typeface="Calibri"/>
              <a:cs typeface="Calibri"/>
              <a:sym typeface="Calibri"/>
            </a:endParaRPr>
          </a:p>
          <a:p>
            <a:pPr marL="742950" lvl="1" indent="-285750" algn="l" rtl="0">
              <a:lnSpc>
                <a:spcPct val="90000"/>
              </a:lnSpc>
              <a:spcBef>
                <a:spcPts val="800"/>
              </a:spcBef>
              <a:spcAft>
                <a:spcPts val="0"/>
              </a:spcAft>
              <a:buSzPts val="1400"/>
              <a:buChar char="•"/>
            </a:pPr>
            <a:r>
              <a:rPr lang="en" sz="1500">
                <a:solidFill>
                  <a:srgbClr val="C00000"/>
                </a:solidFill>
                <a:latin typeface="Calibri"/>
                <a:ea typeface="Calibri"/>
                <a:cs typeface="Calibri"/>
                <a:sym typeface="Calibri"/>
              </a:rPr>
              <a:t>Requires Linens, crib sheets, and pillow cases to be changed when wet or soiled. </a:t>
            </a:r>
            <a:endParaRPr sz="1500">
              <a:solidFill>
                <a:schemeClr val="dk1"/>
              </a:solidFill>
              <a:latin typeface="Calibri"/>
              <a:ea typeface="Calibri"/>
              <a:cs typeface="Calibri"/>
              <a:sym typeface="Calibri"/>
            </a:endParaRPr>
          </a:p>
          <a:p>
            <a:pPr marL="0" lvl="0" indent="0" algn="l" rtl="0">
              <a:lnSpc>
                <a:spcPct val="90000"/>
              </a:lnSpc>
              <a:spcBef>
                <a:spcPts val="800"/>
              </a:spcBef>
              <a:spcAft>
                <a:spcPts val="0"/>
              </a:spcAft>
              <a:buNone/>
            </a:pPr>
            <a:r>
              <a:rPr lang="en" sz="1500">
                <a:solidFill>
                  <a:schemeClr val="dk1"/>
                </a:solidFill>
              </a:rPr>
              <a:t>Removes</a:t>
            </a:r>
            <a:endParaRPr sz="1500">
              <a:solidFill>
                <a:schemeClr val="dk1"/>
              </a:solidFill>
            </a:endParaRPr>
          </a:p>
          <a:p>
            <a:pPr marL="457200" lvl="0" indent="-323850" algn="l" rtl="0">
              <a:lnSpc>
                <a:spcPct val="90000"/>
              </a:lnSpc>
              <a:spcBef>
                <a:spcPts val="800"/>
              </a:spcBef>
              <a:spcAft>
                <a:spcPts val="0"/>
              </a:spcAft>
              <a:buClr>
                <a:schemeClr val="dk1"/>
              </a:buClr>
              <a:buSzPts val="1500"/>
              <a:buFont typeface="Calibri"/>
              <a:buChar char="•"/>
            </a:pPr>
            <a:r>
              <a:rPr lang="en" sz="1500">
                <a:latin typeface="Calibri"/>
                <a:ea typeface="Calibri"/>
                <a:cs typeface="Calibri"/>
                <a:sym typeface="Calibri"/>
              </a:rPr>
              <a:t>R</a:t>
            </a:r>
            <a:r>
              <a:rPr lang="en" sz="1500">
                <a:solidFill>
                  <a:schemeClr val="dk1"/>
                </a:solidFill>
                <a:latin typeface="Calibri"/>
                <a:ea typeface="Calibri"/>
                <a:cs typeface="Calibri"/>
                <a:sym typeface="Calibri"/>
              </a:rPr>
              <a:t>equirement for crib sheets to be washed daily.</a:t>
            </a:r>
            <a:endParaRPr/>
          </a:p>
          <a:p>
            <a:pPr marL="457200" lvl="0" indent="-323850" algn="l" rtl="0">
              <a:lnSpc>
                <a:spcPct val="90000"/>
              </a:lnSpc>
              <a:spcBef>
                <a:spcPts val="0"/>
              </a:spcBef>
              <a:spcAft>
                <a:spcPts val="0"/>
              </a:spcAft>
              <a:buClr>
                <a:schemeClr val="dk1"/>
              </a:buClr>
              <a:buSzPts val="1500"/>
              <a:buFont typeface="Calibri"/>
              <a:buChar char="•"/>
            </a:pPr>
            <a:r>
              <a:rPr lang="en" sz="1500">
                <a:latin typeface="Calibri"/>
                <a:ea typeface="Calibri"/>
                <a:cs typeface="Calibri"/>
                <a:sym typeface="Calibri"/>
              </a:rPr>
              <a:t>R</a:t>
            </a:r>
            <a:r>
              <a:rPr lang="en" sz="1500">
                <a:solidFill>
                  <a:schemeClr val="dk1"/>
                </a:solidFill>
                <a:latin typeface="Calibri"/>
                <a:ea typeface="Calibri"/>
                <a:cs typeface="Calibri"/>
                <a:sym typeface="Calibri"/>
              </a:rPr>
              <a:t>equirements for specific water temperature and sanitation required for washing linens. </a:t>
            </a:r>
            <a:endParaRPr sz="15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19973e8643_2_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Agenda</a:t>
            </a:r>
            <a:endParaRPr/>
          </a:p>
        </p:txBody>
      </p:sp>
      <p:sp>
        <p:nvSpPr>
          <p:cNvPr id="136" name="Google Shape;136;g119973e8643_2_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457200" lvl="0" indent="-361950" algn="l" rtl="0">
              <a:lnSpc>
                <a:spcPct val="150000"/>
              </a:lnSpc>
              <a:spcBef>
                <a:spcPts val="800"/>
              </a:spcBef>
              <a:spcAft>
                <a:spcPts val="0"/>
              </a:spcAft>
              <a:buSzPts val="2100"/>
              <a:buFont typeface="Trebuchet MS"/>
              <a:buAutoNum type="romanUcPeriod"/>
            </a:pPr>
            <a:r>
              <a:rPr lang="en"/>
              <a:t>Overview</a:t>
            </a:r>
            <a:endParaRPr/>
          </a:p>
          <a:p>
            <a:pPr marL="457200" lvl="0" indent="-361950" algn="l" rtl="0">
              <a:lnSpc>
                <a:spcPct val="150000"/>
              </a:lnSpc>
              <a:spcBef>
                <a:spcPts val="0"/>
              </a:spcBef>
              <a:spcAft>
                <a:spcPts val="0"/>
              </a:spcAft>
              <a:buSzPts val="2100"/>
              <a:buFont typeface="Trebuchet MS"/>
              <a:buAutoNum type="romanUcPeriod"/>
            </a:pPr>
            <a:r>
              <a:rPr lang="en"/>
              <a:t>Deep Dive: Part VI of Proposed Standards for Licensed Child Day Centers </a:t>
            </a:r>
            <a:endParaRPr/>
          </a:p>
          <a:p>
            <a:pPr marL="457200" lvl="0" indent="-361950" algn="l" rtl="0">
              <a:lnSpc>
                <a:spcPct val="150000"/>
              </a:lnSpc>
              <a:spcBef>
                <a:spcPts val="0"/>
              </a:spcBef>
              <a:spcAft>
                <a:spcPts val="0"/>
              </a:spcAft>
              <a:buSzPts val="2100"/>
              <a:buFont typeface="Trebuchet MS"/>
              <a:buAutoNum type="romanUcPeriod"/>
            </a:pPr>
            <a:r>
              <a:rPr lang="en"/>
              <a:t>Next Steps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5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8VAC20-781-570. Swimming and Wading Activities; Staff Supervision.</a:t>
            </a:r>
            <a:endParaRPr sz="2800"/>
          </a:p>
        </p:txBody>
      </p:sp>
      <p:sp>
        <p:nvSpPr>
          <p:cNvPr id="242" name="Google Shape;242;p5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0" lvl="0" indent="0" algn="l" rtl="0">
              <a:lnSpc>
                <a:spcPct val="90000"/>
              </a:lnSpc>
              <a:spcBef>
                <a:spcPts val="800"/>
              </a:spcBef>
              <a:spcAft>
                <a:spcPts val="0"/>
              </a:spcAft>
              <a:buSzPts val="1400"/>
              <a:buNone/>
            </a:pPr>
            <a:r>
              <a:rPr lang="en" sz="1500"/>
              <a:t>Adds requirements for supervision and safety during swimming and wading activities.</a:t>
            </a:r>
            <a:endParaRPr/>
          </a:p>
          <a:p>
            <a:pPr marL="742950" lvl="1" indent="-285750" algn="l" rtl="0">
              <a:lnSpc>
                <a:spcPct val="90000"/>
              </a:lnSpc>
              <a:spcBef>
                <a:spcPts val="800"/>
              </a:spcBef>
              <a:spcAft>
                <a:spcPts val="0"/>
              </a:spcAft>
              <a:buSzPts val="1400"/>
              <a:buChar char="•"/>
            </a:pPr>
            <a:r>
              <a:rPr lang="en" sz="1500">
                <a:solidFill>
                  <a:srgbClr val="C00000"/>
                </a:solidFill>
                <a:latin typeface="Calibri"/>
                <a:ea typeface="Calibri"/>
                <a:cs typeface="Calibri"/>
                <a:sym typeface="Calibri"/>
              </a:rPr>
              <a:t>One lifeguard is required for every 25 children in the water, and shall be on duty and supervising the children.</a:t>
            </a:r>
            <a:endParaRPr sz="1500">
              <a:solidFill>
                <a:srgbClr val="C00000"/>
              </a:solidFill>
              <a:latin typeface="Calibri"/>
              <a:ea typeface="Calibri"/>
              <a:cs typeface="Calibri"/>
              <a:sym typeface="Calibri"/>
            </a:endParaRPr>
          </a:p>
          <a:p>
            <a:pPr marL="742950" lvl="1" indent="-285750" algn="l" rtl="0">
              <a:lnSpc>
                <a:spcPct val="90000"/>
              </a:lnSpc>
              <a:spcBef>
                <a:spcPts val="800"/>
              </a:spcBef>
              <a:spcAft>
                <a:spcPts val="0"/>
              </a:spcAft>
              <a:buSzPts val="1400"/>
              <a:buChar char="•"/>
            </a:pPr>
            <a:r>
              <a:rPr lang="en" sz="1500">
                <a:latin typeface="Calibri"/>
                <a:ea typeface="Calibri"/>
                <a:cs typeface="Calibri"/>
                <a:sym typeface="Calibri"/>
              </a:rPr>
              <a:t>The lifeguard certification shall</a:t>
            </a:r>
            <a:r>
              <a:rPr lang="en" sz="1500">
                <a:solidFill>
                  <a:srgbClr val="C00000"/>
                </a:solidFill>
                <a:latin typeface="Calibri"/>
                <a:ea typeface="Calibri"/>
                <a:cs typeface="Calibri"/>
                <a:sym typeface="Calibri"/>
              </a:rPr>
              <a:t> include an in-person competency demonstration.</a:t>
            </a:r>
            <a:endParaRPr sz="1500">
              <a:latin typeface="Arial"/>
              <a:ea typeface="Arial"/>
              <a:cs typeface="Arial"/>
              <a:sym typeface="Arial"/>
            </a:endParaRPr>
          </a:p>
          <a:p>
            <a:pPr marL="0" lvl="0" indent="0" algn="l" rtl="0">
              <a:lnSpc>
                <a:spcPct val="90000"/>
              </a:lnSpc>
              <a:spcBef>
                <a:spcPts val="800"/>
              </a:spcBef>
              <a:spcAft>
                <a:spcPts val="0"/>
              </a:spcAft>
              <a:buSzPts val="14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5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8VAC20-781-580. Pools and Equipment.</a:t>
            </a:r>
            <a:endParaRPr sz="2800"/>
          </a:p>
        </p:txBody>
      </p:sp>
      <p:sp>
        <p:nvSpPr>
          <p:cNvPr id="248" name="Google Shape;248;p5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285750" lvl="0" indent="-285750" algn="l" rtl="0">
              <a:lnSpc>
                <a:spcPct val="90000"/>
              </a:lnSpc>
              <a:spcBef>
                <a:spcPts val="800"/>
              </a:spcBef>
              <a:spcAft>
                <a:spcPts val="0"/>
              </a:spcAft>
              <a:buSzPts val="1400"/>
              <a:buChar char="•"/>
            </a:pPr>
            <a:r>
              <a:rPr lang="en" sz="1500"/>
              <a:t>No new requirements added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8VAC20-781-590. Swimming and Wading; General.</a:t>
            </a:r>
            <a:endParaRPr sz="2800"/>
          </a:p>
        </p:txBody>
      </p:sp>
      <p:sp>
        <p:nvSpPr>
          <p:cNvPr id="254" name="Google Shape;254;p5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0" lvl="0" indent="0" algn="l" rtl="0">
              <a:lnSpc>
                <a:spcPct val="90000"/>
              </a:lnSpc>
              <a:spcBef>
                <a:spcPts val="800"/>
              </a:spcBef>
              <a:spcAft>
                <a:spcPts val="0"/>
              </a:spcAft>
              <a:buClr>
                <a:srgbClr val="0F150D"/>
              </a:buClr>
              <a:buSzPts val="1400"/>
              <a:buNone/>
            </a:pPr>
            <a:r>
              <a:rPr lang="en" sz="1500">
                <a:solidFill>
                  <a:srgbClr val="0F150D"/>
                </a:solidFill>
              </a:rPr>
              <a:t>Adds requirements for supervision and safety during swimming and wading activities.</a:t>
            </a:r>
            <a:endParaRPr/>
          </a:p>
          <a:p>
            <a:pPr marL="742950" lvl="1" indent="-285750" algn="l" rtl="0">
              <a:lnSpc>
                <a:spcPct val="90000"/>
              </a:lnSpc>
              <a:spcBef>
                <a:spcPts val="400"/>
              </a:spcBef>
              <a:spcAft>
                <a:spcPts val="0"/>
              </a:spcAft>
              <a:buClr>
                <a:srgbClr val="0F150D"/>
              </a:buClr>
              <a:buSzPts val="1400"/>
              <a:buChar char="•"/>
            </a:pPr>
            <a:r>
              <a:rPr lang="en" sz="1500">
                <a:solidFill>
                  <a:srgbClr val="C00000"/>
                </a:solidFill>
                <a:latin typeface="Calibri"/>
                <a:ea typeface="Calibri"/>
                <a:cs typeface="Calibri"/>
                <a:sym typeface="Calibri"/>
              </a:rPr>
              <a:t>Prior to a child being able to participate in swimming or wading activities, and annually a written assessment from a certified lifeguard or an adult who is familiar with basic swimming strokes to determine if the child is a swimmer or nonswimmer is required before the child is allowed in water with a depth of more than two feet.</a:t>
            </a:r>
            <a:endParaRPr sz="1500">
              <a:latin typeface="Calibri"/>
              <a:ea typeface="Calibri"/>
              <a:cs typeface="Calibri"/>
              <a:sym typeface="Calibri"/>
            </a:endParaRPr>
          </a:p>
          <a:p>
            <a:pPr marL="742950" lvl="1" indent="-285750" algn="l" rtl="0">
              <a:lnSpc>
                <a:spcPct val="90000"/>
              </a:lnSpc>
              <a:spcBef>
                <a:spcPts val="400"/>
              </a:spcBef>
              <a:spcAft>
                <a:spcPts val="0"/>
              </a:spcAft>
              <a:buClr>
                <a:srgbClr val="0F150D"/>
              </a:buClr>
              <a:buSzPts val="1400"/>
              <a:buChar char="•"/>
            </a:pPr>
            <a:r>
              <a:rPr lang="en" sz="1500">
                <a:latin typeface="Calibri"/>
                <a:ea typeface="Calibri"/>
                <a:cs typeface="Calibri"/>
                <a:sym typeface="Calibri"/>
              </a:rPr>
              <a:t>Constant and active supervision shall be maintained when any child is in or around water by staff designated to supervise children in the water. These staff shall not be responsible for the supervision of children not participating in the water activity and additional staff is required in order to supervise children not participating. </a:t>
            </a:r>
            <a:endParaRPr sz="1500">
              <a:latin typeface="Calibri"/>
              <a:ea typeface="Calibri"/>
              <a:cs typeface="Calibri"/>
              <a:sym typeface="Calibri"/>
            </a:endParaRPr>
          </a:p>
          <a:p>
            <a:pPr marL="742950" lvl="1" indent="-285750" algn="l" rtl="0">
              <a:lnSpc>
                <a:spcPct val="90000"/>
              </a:lnSpc>
              <a:spcBef>
                <a:spcPts val="400"/>
              </a:spcBef>
              <a:spcAft>
                <a:spcPts val="0"/>
              </a:spcAft>
              <a:buClr>
                <a:srgbClr val="0F150D"/>
              </a:buClr>
              <a:buSzPts val="1400"/>
              <a:buChar char="•"/>
            </a:pPr>
            <a:r>
              <a:rPr lang="en" sz="1500">
                <a:latin typeface="Calibri"/>
                <a:ea typeface="Calibri"/>
                <a:cs typeface="Calibri"/>
                <a:sym typeface="Calibri"/>
              </a:rPr>
              <a:t>Staff shall have a system for accounting for all children in the water </a:t>
            </a:r>
            <a:r>
              <a:rPr lang="en" sz="1500">
                <a:solidFill>
                  <a:srgbClr val="C00000"/>
                </a:solidFill>
                <a:latin typeface="Calibri"/>
                <a:ea typeface="Calibri"/>
                <a:cs typeface="Calibri"/>
                <a:sym typeface="Calibri"/>
              </a:rPr>
              <a:t>and in the aquatic area at all times.</a:t>
            </a:r>
            <a:endParaRPr sz="1500">
              <a:latin typeface="Arial"/>
              <a:ea typeface="Arial"/>
              <a:cs typeface="Arial"/>
              <a:sym typeface="Arial"/>
            </a:endParaRPr>
          </a:p>
          <a:p>
            <a:pPr marL="285750" lvl="0" indent="-196850" algn="l" rtl="0">
              <a:lnSpc>
                <a:spcPct val="90000"/>
              </a:lnSpc>
              <a:spcBef>
                <a:spcPts val="800"/>
              </a:spcBef>
              <a:spcAft>
                <a:spcPts val="0"/>
              </a:spcAft>
              <a:buSzPts val="14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19973e8643_2_18"/>
          <p:cNvSpPr txBox="1">
            <a:spLocks noGrp="1"/>
          </p:cNvSpPr>
          <p:nvPr>
            <p:ph type="title"/>
          </p:nvPr>
        </p:nvSpPr>
        <p:spPr>
          <a:xfrm>
            <a:off x="628650" y="1850198"/>
            <a:ext cx="7886700" cy="777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endParaRPr/>
          </a:p>
          <a:p>
            <a:pPr marL="0" lvl="0" indent="0" algn="ctr" rtl="0">
              <a:lnSpc>
                <a:spcPct val="90000"/>
              </a:lnSpc>
              <a:spcBef>
                <a:spcPts val="0"/>
              </a:spcBef>
              <a:spcAft>
                <a:spcPts val="0"/>
              </a:spcAft>
              <a:buSzPts val="1400"/>
              <a:buNone/>
            </a:pPr>
            <a:r>
              <a:rPr lang="en"/>
              <a:t>Next Steps</a:t>
            </a:r>
            <a:endParaRPr/>
          </a:p>
          <a:p>
            <a:pPr marL="0" lvl="0" indent="0" algn="l" rtl="0">
              <a:lnSpc>
                <a:spcPct val="90000"/>
              </a:lnSpc>
              <a:spcBef>
                <a:spcPts val="0"/>
              </a:spcBef>
              <a:spcAft>
                <a:spcPts val="0"/>
              </a:spcAft>
              <a:buSzPts val="1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19973e8643_2_5"/>
          <p:cNvSpPr txBox="1">
            <a:spLocks noGrp="1"/>
          </p:cNvSpPr>
          <p:nvPr>
            <p:ph type="title"/>
          </p:nvPr>
        </p:nvSpPr>
        <p:spPr>
          <a:xfrm>
            <a:off x="628650" y="1850198"/>
            <a:ext cx="7886700" cy="777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endParaRPr/>
          </a:p>
          <a:p>
            <a:pPr marL="0" lvl="0" indent="0" algn="ctr" rtl="0">
              <a:lnSpc>
                <a:spcPct val="90000"/>
              </a:lnSpc>
              <a:spcBef>
                <a:spcPts val="0"/>
              </a:spcBef>
              <a:spcAft>
                <a:spcPts val="0"/>
              </a:spcAft>
              <a:buSzPts val="1400"/>
              <a:buNone/>
            </a:pPr>
            <a:r>
              <a:rPr lang="en"/>
              <a:t>Overview</a:t>
            </a:r>
            <a:endParaRPr/>
          </a:p>
          <a:p>
            <a:pPr marL="0" lvl="0" indent="0" algn="l" rtl="0">
              <a:lnSpc>
                <a:spcPct val="90000"/>
              </a:lnSpc>
              <a:spcBef>
                <a:spcPts val="0"/>
              </a:spcBef>
              <a:spcAft>
                <a:spcPts val="0"/>
              </a:spcAft>
              <a:buSzPts val="14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Overview</a:t>
            </a:r>
            <a:endParaRPr sz="2800"/>
          </a:p>
        </p:txBody>
      </p:sp>
      <p:sp>
        <p:nvSpPr>
          <p:cNvPr id="147" name="Google Shape;147;p4"/>
          <p:cNvSpPr txBox="1">
            <a:spLocks noGrp="1"/>
          </p:cNvSpPr>
          <p:nvPr>
            <p:ph type="body" idx="1"/>
          </p:nvPr>
        </p:nvSpPr>
        <p:spPr>
          <a:xfrm>
            <a:off x="628650" y="1121290"/>
            <a:ext cx="7886700" cy="4283333"/>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Today we will discuss revisions and additions to Part VI, Program Requirements and Equipment</a:t>
            </a:r>
            <a:endParaRPr/>
          </a:p>
          <a:p>
            <a:pPr marL="0" lvl="0" indent="0" algn="l" rtl="0">
              <a:lnSpc>
                <a:spcPct val="90000"/>
              </a:lnSpc>
              <a:spcBef>
                <a:spcPts val="800"/>
              </a:spcBef>
              <a:spcAft>
                <a:spcPts val="0"/>
              </a:spcAft>
              <a:buSzPts val="1400"/>
              <a:buNone/>
            </a:pPr>
            <a:endParaRPr sz="1500" b="1"/>
          </a:p>
          <a:p>
            <a:pPr marL="457200" lvl="0" indent="-323850" algn="l" rtl="0">
              <a:lnSpc>
                <a:spcPct val="100000"/>
              </a:lnSpc>
              <a:spcBef>
                <a:spcPts val="0"/>
              </a:spcBef>
              <a:spcAft>
                <a:spcPts val="0"/>
              </a:spcAft>
              <a:buSzPts val="1500"/>
              <a:buChar char="•"/>
            </a:pPr>
            <a:r>
              <a:rPr lang="en" sz="1500">
                <a:solidFill>
                  <a:srgbClr val="000000"/>
                </a:solidFill>
              </a:rPr>
              <a:t>Revisions include new requirements including appropriate use of media such as television, videos, and computers; and daily care and activities for children with special needs. </a:t>
            </a:r>
            <a:endParaRPr sz="1500">
              <a:solidFill>
                <a:srgbClr val="000000"/>
              </a:solidFill>
            </a:endParaRPr>
          </a:p>
          <a:p>
            <a:pPr marL="457200" lvl="0" indent="-323850" algn="l" rtl="0">
              <a:lnSpc>
                <a:spcPct val="100000"/>
              </a:lnSpc>
              <a:spcBef>
                <a:spcPts val="0"/>
              </a:spcBef>
              <a:spcAft>
                <a:spcPts val="0"/>
              </a:spcAft>
              <a:buSzPts val="1500"/>
              <a:buChar char="•"/>
            </a:pPr>
            <a:r>
              <a:rPr lang="en" sz="1500">
                <a:solidFill>
                  <a:srgbClr val="000000"/>
                </a:solidFill>
              </a:rPr>
              <a:t>Additional revisions include enhancing requirements for safe sleep and activity requirements for infants; equipment safety; parent notification and communication; and safety standards for swimming activities and pools to include supervision and assessment of swimming skills.</a:t>
            </a:r>
            <a:endParaRPr/>
          </a:p>
          <a:p>
            <a:pPr marL="457200" lvl="0" indent="-317500" algn="l" rtl="0">
              <a:lnSpc>
                <a:spcPct val="90000"/>
              </a:lnSpc>
              <a:spcBef>
                <a:spcPts val="800"/>
              </a:spcBef>
              <a:spcAft>
                <a:spcPts val="0"/>
              </a:spcAft>
              <a:buSzPts val="1400"/>
              <a:buChar char="•"/>
            </a:pPr>
            <a:r>
              <a:rPr lang="en" sz="1500"/>
              <a:t>Technical edits, including renumbering and restructuring are included throughout for ease of reading and to clarify requirements.</a:t>
            </a:r>
            <a:endParaRPr sz="1600"/>
          </a:p>
          <a:p>
            <a:pPr marL="457200" lvl="0" indent="-317500" algn="l" rtl="0">
              <a:lnSpc>
                <a:spcPct val="90000"/>
              </a:lnSpc>
              <a:spcBef>
                <a:spcPts val="800"/>
              </a:spcBef>
              <a:spcAft>
                <a:spcPts val="0"/>
              </a:spcAft>
              <a:buSzPts val="1400"/>
              <a:buChar char="•"/>
            </a:pPr>
            <a:r>
              <a:rPr lang="en" sz="1500"/>
              <a:t>New requirements are identified in this presentation. Text in </a:t>
            </a:r>
            <a:r>
              <a:rPr lang="en" sz="1500">
                <a:solidFill>
                  <a:srgbClr val="C00000"/>
                </a:solidFill>
              </a:rPr>
              <a:t>red </a:t>
            </a:r>
            <a:r>
              <a:rPr lang="en" sz="1500"/>
              <a:t>in the draft document identifies NEW requirements. </a:t>
            </a:r>
            <a:endParaRPr sz="1500">
              <a:solidFill>
                <a:srgbClr val="000000"/>
              </a:solidFill>
            </a:endParaRPr>
          </a:p>
          <a:p>
            <a:pPr marL="133350" lvl="0" indent="0" algn="l" rtl="0">
              <a:lnSpc>
                <a:spcPct val="100000"/>
              </a:lnSpc>
              <a:spcBef>
                <a:spcPts val="0"/>
              </a:spcBef>
              <a:spcAft>
                <a:spcPts val="0"/>
              </a:spcAft>
              <a:buSzPts val="1500"/>
              <a:buNone/>
            </a:pPr>
            <a:endParaRPr sz="15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19973e8643_2_10"/>
          <p:cNvSpPr txBox="1">
            <a:spLocks noGrp="1"/>
          </p:cNvSpPr>
          <p:nvPr>
            <p:ph type="title"/>
          </p:nvPr>
        </p:nvSpPr>
        <p:spPr>
          <a:xfrm>
            <a:off x="628650" y="1850198"/>
            <a:ext cx="7886700" cy="777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endParaRPr/>
          </a:p>
          <a:p>
            <a:pPr marL="0" lvl="0" indent="0" algn="ctr" rtl="0">
              <a:lnSpc>
                <a:spcPct val="90000"/>
              </a:lnSpc>
              <a:spcBef>
                <a:spcPts val="0"/>
              </a:spcBef>
              <a:spcAft>
                <a:spcPts val="0"/>
              </a:spcAft>
              <a:buSzPts val="1400"/>
              <a:buNone/>
            </a:pPr>
            <a:r>
              <a:rPr lang="en"/>
              <a:t>Deep Dive: Part VI</a:t>
            </a:r>
            <a:endParaRPr/>
          </a:p>
          <a:p>
            <a:pPr marL="0" lvl="0" indent="0" algn="l" rtl="0">
              <a:lnSpc>
                <a:spcPct val="90000"/>
              </a:lnSpc>
              <a:spcBef>
                <a:spcPts val="0"/>
              </a:spcBef>
              <a:spcAft>
                <a:spcPts val="0"/>
              </a:spcAft>
              <a:buSzPts val="14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a:t>
            </a:r>
            <a:r>
              <a:rPr lang="en"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78</a:t>
            </a:r>
            <a:r>
              <a:rPr lang="en" sz="2800"/>
              <a:t>1-430. Daily Activities. </a:t>
            </a:r>
            <a:endParaRPr sz="2800"/>
          </a:p>
        </p:txBody>
      </p:sp>
      <p:sp>
        <p:nvSpPr>
          <p:cNvPr id="158" name="Google Shape;158;p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a:t>
            </a:r>
            <a:r>
              <a:rPr lang="en" sz="15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following</a:t>
            </a:r>
            <a:r>
              <a:rPr lang="en" sz="1500" b="1"/>
              <a:t> :</a:t>
            </a:r>
            <a:endParaRPr sz="1500" b="1"/>
          </a:p>
          <a:p>
            <a:pPr marL="0" lvl="0" indent="0" algn="l" rtl="0">
              <a:lnSpc>
                <a:spcPct val="90000"/>
              </a:lnSpc>
              <a:spcBef>
                <a:spcPts val="800"/>
              </a:spcBef>
              <a:spcAft>
                <a:spcPts val="0"/>
              </a:spcAft>
              <a:buSzPts val="1400"/>
              <a:buNone/>
            </a:pPr>
            <a:r>
              <a:rPr lang="en" sz="1500"/>
              <a:t>Adds:</a:t>
            </a:r>
            <a:endParaRPr/>
          </a:p>
          <a:p>
            <a:pPr marL="285750" lvl="0" indent="-285750" algn="l" rtl="0">
              <a:lnSpc>
                <a:spcPct val="90000"/>
              </a:lnSpc>
              <a:spcBef>
                <a:spcPts val="800"/>
              </a:spcBef>
              <a:spcAft>
                <a:spcPts val="0"/>
              </a:spcAft>
              <a:buSzPts val="1400"/>
              <a:buChar char="•"/>
            </a:pPr>
            <a:r>
              <a:rPr lang="en" sz="1500"/>
              <a:t>R</a:t>
            </a:r>
            <a:r>
              <a:rPr lang="en" sz="1500">
                <a:latin typeface="Calibri"/>
                <a:ea typeface="Calibri"/>
                <a:cs typeface="Calibri"/>
                <a:sym typeface="Calibri"/>
              </a:rPr>
              <a:t>equirements for age appropriate activities based on developmental and intellectual needs of children.</a:t>
            </a:r>
            <a:endParaRPr/>
          </a:p>
          <a:p>
            <a:pPr marL="285750" lvl="0" indent="-285750" algn="l" rtl="0">
              <a:lnSpc>
                <a:spcPct val="90000"/>
              </a:lnSpc>
              <a:spcBef>
                <a:spcPts val="800"/>
              </a:spcBef>
              <a:spcAft>
                <a:spcPts val="0"/>
              </a:spcAft>
              <a:buSzPts val="1400"/>
              <a:buChar char="•"/>
            </a:pPr>
            <a:r>
              <a:rPr lang="en" sz="1500">
                <a:latin typeface="Calibri"/>
                <a:ea typeface="Calibri"/>
                <a:cs typeface="Calibri"/>
                <a:sym typeface="Calibri"/>
              </a:rPr>
              <a:t>Requirements to promote healthy and active children to include a requirement for outdoor play in which children are engaged in active physical activity.</a:t>
            </a:r>
            <a:endParaRPr/>
          </a:p>
          <a:p>
            <a:pPr marL="285750" lvl="0" indent="-285750" algn="l" rtl="0">
              <a:lnSpc>
                <a:spcPct val="90000"/>
              </a:lnSpc>
              <a:spcBef>
                <a:spcPts val="800"/>
              </a:spcBef>
              <a:spcAft>
                <a:spcPts val="0"/>
              </a:spcAft>
              <a:buSzPts val="1400"/>
              <a:buChar char="•"/>
            </a:pPr>
            <a:r>
              <a:rPr lang="en" sz="1500">
                <a:latin typeface="Calibri"/>
                <a:ea typeface="Calibri"/>
                <a:cs typeface="Calibri"/>
                <a:sym typeface="Calibri"/>
              </a:rPr>
              <a:t>Requirements for the use of media: </a:t>
            </a:r>
            <a:endParaRPr/>
          </a:p>
          <a:p>
            <a:pPr marL="882650" lvl="2" indent="-285750" algn="l" rtl="0">
              <a:lnSpc>
                <a:spcPct val="115000"/>
              </a:lnSpc>
              <a:spcBef>
                <a:spcPts val="0"/>
              </a:spcBef>
              <a:spcAft>
                <a:spcPts val="0"/>
              </a:spcAft>
              <a:buSzPts val="1400"/>
              <a:buFont typeface="Arial"/>
              <a:buChar char="•"/>
            </a:pPr>
            <a:r>
              <a:rPr lang="en">
                <a:solidFill>
                  <a:srgbClr val="C00000"/>
                </a:solidFill>
                <a:latin typeface="Calibri"/>
                <a:ea typeface="Calibri"/>
                <a:cs typeface="Calibri"/>
                <a:sym typeface="Calibri"/>
              </a:rPr>
              <a:t>Limited to two hours per day for children age two years of age and older with an exception for  media used for education</a:t>
            </a:r>
            <a:endParaRPr/>
          </a:p>
          <a:p>
            <a:pPr marL="882650" lvl="2" indent="-285750" algn="l" rtl="0">
              <a:lnSpc>
                <a:spcPct val="115000"/>
              </a:lnSpc>
              <a:spcBef>
                <a:spcPts val="0"/>
              </a:spcBef>
              <a:spcAft>
                <a:spcPts val="0"/>
              </a:spcAft>
              <a:buSzPts val="1400"/>
              <a:buFont typeface="Arial"/>
              <a:buChar char="•"/>
            </a:pPr>
            <a:r>
              <a:rPr lang="en">
                <a:solidFill>
                  <a:srgbClr val="C00000"/>
                </a:solidFill>
                <a:latin typeface="Calibri"/>
                <a:ea typeface="Calibri"/>
                <a:cs typeface="Calibri"/>
                <a:sym typeface="Calibri"/>
              </a:rPr>
              <a:t>The use of media is limited to special occasions for children under two years of age</a:t>
            </a:r>
            <a:endParaRPr/>
          </a:p>
          <a:p>
            <a:pPr marL="139700" lvl="1" indent="0" algn="l" rtl="0">
              <a:lnSpc>
                <a:spcPct val="115000"/>
              </a:lnSpc>
              <a:spcBef>
                <a:spcPts val="0"/>
              </a:spcBef>
              <a:spcAft>
                <a:spcPts val="0"/>
              </a:spcAft>
              <a:buSzPts val="1400"/>
              <a:buNone/>
            </a:pPr>
            <a:r>
              <a:rPr lang="en" sz="1500">
                <a:solidFill>
                  <a:srgbClr val="C00000"/>
                </a:solidFill>
                <a:latin typeface="Calibri"/>
                <a:ea typeface="Calibri"/>
                <a:cs typeface="Calibri"/>
                <a:sym typeface="Calibri"/>
              </a:rPr>
              <a:t>	</a:t>
            </a:r>
            <a:endParaRPr sz="1500">
              <a:solidFill>
                <a:srgbClr val="C00000"/>
              </a:solidFill>
              <a:latin typeface="Calibri"/>
              <a:ea typeface="Calibri"/>
              <a:cs typeface="Calibri"/>
              <a:sym typeface="Calibri"/>
            </a:endParaRPr>
          </a:p>
          <a:p>
            <a:pPr marL="285750" lvl="0" indent="-196850" algn="l" rtl="0">
              <a:lnSpc>
                <a:spcPct val="90000"/>
              </a:lnSpc>
              <a:spcBef>
                <a:spcPts val="800"/>
              </a:spcBef>
              <a:spcAft>
                <a:spcPts val="0"/>
              </a:spcAft>
              <a:buSzPts val="1400"/>
              <a:buNone/>
            </a:pP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8VAC20-781-440. Daily Activities for Infants. </a:t>
            </a:r>
            <a:endParaRPr sz="2800"/>
          </a:p>
        </p:txBody>
      </p:sp>
      <p:sp>
        <p:nvSpPr>
          <p:cNvPr id="164" name="Google Shape;164;p1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0" lvl="0" indent="0" algn="l" rtl="0">
              <a:lnSpc>
                <a:spcPct val="90000"/>
              </a:lnSpc>
              <a:spcBef>
                <a:spcPts val="800"/>
              </a:spcBef>
              <a:spcAft>
                <a:spcPts val="0"/>
              </a:spcAft>
              <a:buSzPts val="1400"/>
              <a:buNone/>
            </a:pPr>
            <a:r>
              <a:rPr lang="en" sz="1500"/>
              <a:t>Adds:</a:t>
            </a:r>
            <a:endParaRPr/>
          </a:p>
          <a:p>
            <a:pPr marL="285750" lvl="0" indent="-285750" algn="l" rtl="0">
              <a:lnSpc>
                <a:spcPct val="90000"/>
              </a:lnSpc>
              <a:spcBef>
                <a:spcPts val="800"/>
              </a:spcBef>
              <a:spcAft>
                <a:spcPts val="0"/>
              </a:spcAft>
              <a:buSzPts val="1400"/>
              <a:buFont typeface="Calibri"/>
              <a:buChar char="•"/>
            </a:pPr>
            <a:r>
              <a:rPr lang="en" sz="1500">
                <a:latin typeface="Calibri"/>
                <a:ea typeface="Calibri"/>
                <a:cs typeface="Calibri"/>
                <a:sym typeface="Calibri"/>
              </a:rPr>
              <a:t>Requirement for daily schedules to be posted.</a:t>
            </a:r>
            <a:endParaRPr>
              <a:latin typeface="Calibri"/>
              <a:ea typeface="Calibri"/>
              <a:cs typeface="Calibri"/>
              <a:sym typeface="Calibri"/>
            </a:endParaRPr>
          </a:p>
          <a:p>
            <a:pPr marL="285750" lvl="0" indent="-285750" algn="l" rtl="0">
              <a:lnSpc>
                <a:spcPct val="90000"/>
              </a:lnSpc>
              <a:spcBef>
                <a:spcPts val="800"/>
              </a:spcBef>
              <a:spcAft>
                <a:spcPts val="0"/>
              </a:spcAft>
              <a:buSzPts val="1400"/>
              <a:buFont typeface="Calibri"/>
              <a:buChar char="•"/>
            </a:pPr>
            <a:r>
              <a:rPr lang="en" sz="1500">
                <a:latin typeface="Calibri"/>
                <a:ea typeface="Calibri"/>
                <a:cs typeface="Calibri"/>
                <a:sym typeface="Calibri"/>
              </a:rPr>
              <a:t>Requirement for staff to respond promptly to a child in distress.</a:t>
            </a:r>
            <a:endParaRPr>
              <a:latin typeface="Calibri"/>
              <a:ea typeface="Calibri"/>
              <a:cs typeface="Calibri"/>
              <a:sym typeface="Calibri"/>
            </a:endParaRPr>
          </a:p>
          <a:p>
            <a:pPr marL="285750" lvl="0" indent="-285750" algn="l" rtl="0">
              <a:lnSpc>
                <a:spcPct val="90000"/>
              </a:lnSpc>
              <a:spcBef>
                <a:spcPts val="800"/>
              </a:spcBef>
              <a:spcAft>
                <a:spcPts val="0"/>
              </a:spcAft>
              <a:buSzPts val="1400"/>
              <a:buFont typeface="Calibri"/>
              <a:buChar char="•"/>
            </a:pPr>
            <a:r>
              <a:rPr lang="en" sz="1500">
                <a:latin typeface="Calibri"/>
                <a:ea typeface="Calibri"/>
                <a:cs typeface="Calibri"/>
                <a:sym typeface="Calibri"/>
              </a:rPr>
              <a:t>Requirement to limit the amount of time infants are confined to equipment such as swings, play pens, high chairs, etc. </a:t>
            </a:r>
            <a:endParaRPr sz="1500">
              <a:latin typeface="Calibri"/>
              <a:ea typeface="Calibri"/>
              <a:cs typeface="Calibri"/>
              <a:sym typeface="Calibri"/>
            </a:endParaRPr>
          </a:p>
          <a:p>
            <a:pPr marL="285750" lvl="0" indent="-285750" algn="l" rtl="0">
              <a:lnSpc>
                <a:spcPct val="90000"/>
              </a:lnSpc>
              <a:spcBef>
                <a:spcPts val="800"/>
              </a:spcBef>
              <a:spcAft>
                <a:spcPts val="0"/>
              </a:spcAft>
              <a:buSzPts val="1400"/>
              <a:buFont typeface="Calibri"/>
              <a:buChar char="•"/>
            </a:pPr>
            <a:r>
              <a:rPr lang="en" sz="1500">
                <a:latin typeface="Calibri"/>
                <a:ea typeface="Calibri"/>
                <a:cs typeface="Calibri"/>
                <a:sym typeface="Calibri"/>
              </a:rPr>
              <a:t>Clarification added for tummy time requirement:</a:t>
            </a:r>
            <a:endParaRPr>
              <a:latin typeface="Calibri"/>
              <a:ea typeface="Calibri"/>
              <a:cs typeface="Calibri"/>
              <a:sym typeface="Calibri"/>
            </a:endParaRPr>
          </a:p>
          <a:p>
            <a:pPr marL="1200150" lvl="2" indent="-285750" algn="l" rtl="0">
              <a:lnSpc>
                <a:spcPct val="90000"/>
              </a:lnSpc>
              <a:spcBef>
                <a:spcPts val="800"/>
              </a:spcBef>
              <a:spcAft>
                <a:spcPts val="0"/>
              </a:spcAft>
              <a:buSzPts val="1400"/>
              <a:buChar char="•"/>
            </a:pPr>
            <a:r>
              <a:rPr lang="en">
                <a:solidFill>
                  <a:srgbClr val="C00000"/>
                </a:solidFill>
                <a:latin typeface="Calibri"/>
                <a:ea typeface="Calibri"/>
                <a:cs typeface="Calibri"/>
                <a:sym typeface="Calibri"/>
              </a:rPr>
              <a:t>Daily tummy time</a:t>
            </a:r>
            <a:endParaRPr>
              <a:latin typeface="Calibri"/>
              <a:ea typeface="Calibri"/>
              <a:cs typeface="Calibri"/>
              <a:sym typeface="Calibri"/>
            </a:endParaRPr>
          </a:p>
          <a:p>
            <a:pPr marL="1200150" lvl="2" indent="-285750" algn="l" rtl="0">
              <a:lnSpc>
                <a:spcPct val="90000"/>
              </a:lnSpc>
              <a:spcBef>
                <a:spcPts val="800"/>
              </a:spcBef>
              <a:spcAft>
                <a:spcPts val="0"/>
              </a:spcAft>
              <a:buSzPts val="1400"/>
              <a:buFont typeface="Calibri"/>
              <a:buChar char="•"/>
            </a:pPr>
            <a:r>
              <a:rPr lang="en">
                <a:solidFill>
                  <a:srgbClr val="C00000"/>
                </a:solidFill>
                <a:latin typeface="Calibri"/>
                <a:ea typeface="Calibri"/>
                <a:cs typeface="Calibri"/>
                <a:sym typeface="Calibri"/>
              </a:rPr>
              <a:t>Three to four minutes, for a minimum of 30 minutes each day </a:t>
            </a:r>
            <a:endParaRPr>
              <a:latin typeface="Calibri"/>
              <a:ea typeface="Calibri"/>
              <a:cs typeface="Calibri"/>
              <a:sym typeface="Calibri"/>
            </a:endParaRPr>
          </a:p>
          <a:p>
            <a:pPr marL="285750" lvl="0" indent="-196850" algn="l" rtl="0">
              <a:lnSpc>
                <a:spcPct val="90000"/>
              </a:lnSpc>
              <a:spcBef>
                <a:spcPts val="800"/>
              </a:spcBef>
              <a:spcAft>
                <a:spcPts val="0"/>
              </a:spcAft>
              <a:buSzPts val="14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8VAC20-781-450. Resting and Sleeping Infants.  </a:t>
            </a:r>
            <a:endParaRPr sz="2800"/>
          </a:p>
        </p:txBody>
      </p:sp>
      <p:sp>
        <p:nvSpPr>
          <p:cNvPr id="170" name="Google Shape;170;p1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0" lvl="0" indent="0" algn="l" rtl="0">
              <a:lnSpc>
                <a:spcPct val="90000"/>
              </a:lnSpc>
              <a:spcBef>
                <a:spcPts val="800"/>
              </a:spcBef>
              <a:spcAft>
                <a:spcPts val="0"/>
              </a:spcAft>
              <a:buSzPts val="1400"/>
              <a:buNone/>
            </a:pPr>
            <a:r>
              <a:rPr lang="en" sz="1500"/>
              <a:t>Adds:</a:t>
            </a:r>
            <a:endParaRPr/>
          </a:p>
          <a:p>
            <a:pPr marL="0" lvl="0" indent="0" algn="l" rtl="0">
              <a:lnSpc>
                <a:spcPct val="115000"/>
              </a:lnSpc>
              <a:spcBef>
                <a:spcPts val="0"/>
              </a:spcBef>
              <a:spcAft>
                <a:spcPts val="0"/>
              </a:spcAft>
              <a:buSzPts val="1400"/>
              <a:buFont typeface="Calibri"/>
              <a:buChar char="•"/>
            </a:pPr>
            <a:r>
              <a:rPr lang="en" sz="1500">
                <a:latin typeface="Calibri"/>
                <a:ea typeface="Calibri"/>
                <a:cs typeface="Calibri"/>
                <a:sym typeface="Calibri"/>
              </a:rPr>
              <a:t>Language to clarify that alternative sleep positions and adaptive sleep equipment must be authorized by a physician or health care provider for treatment of a medical condition.</a:t>
            </a:r>
            <a:endParaRPr>
              <a:latin typeface="Calibri"/>
              <a:ea typeface="Calibri"/>
              <a:cs typeface="Calibri"/>
              <a:sym typeface="Calibri"/>
            </a:endParaRPr>
          </a:p>
          <a:p>
            <a:pPr marL="0" lvl="0" indent="0" algn="l" rtl="0">
              <a:lnSpc>
                <a:spcPct val="115000"/>
              </a:lnSpc>
              <a:spcBef>
                <a:spcPts val="0"/>
              </a:spcBef>
              <a:spcAft>
                <a:spcPts val="0"/>
              </a:spcAft>
              <a:buSzPts val="1400"/>
              <a:buFont typeface="Calibri"/>
              <a:buChar char="•"/>
            </a:pPr>
            <a:r>
              <a:rPr lang="en" sz="1500">
                <a:solidFill>
                  <a:srgbClr val="000000"/>
                </a:solidFill>
                <a:latin typeface="Calibri"/>
                <a:ea typeface="Calibri"/>
                <a:cs typeface="Calibri"/>
                <a:sym typeface="Calibri"/>
              </a:rPr>
              <a:t>Requirement for infants who fall asleep in a play space to be moved to crib as soon as possible in accordance with guidelines stated by the American Academy of Pediatrics. </a:t>
            </a:r>
            <a:endParaRPr>
              <a:latin typeface="Calibri"/>
              <a:ea typeface="Calibri"/>
              <a:cs typeface="Calibri"/>
              <a:sym typeface="Calibri"/>
            </a:endParaRPr>
          </a:p>
          <a:p>
            <a:pPr marL="0" lvl="0" indent="0" algn="l" rtl="0">
              <a:lnSpc>
                <a:spcPct val="115000"/>
              </a:lnSpc>
              <a:spcBef>
                <a:spcPts val="0"/>
              </a:spcBef>
              <a:spcAft>
                <a:spcPts val="0"/>
              </a:spcAft>
              <a:buSzPts val="1400"/>
              <a:buFont typeface="Calibri"/>
              <a:buChar char="•"/>
            </a:pPr>
            <a:r>
              <a:rPr lang="en" sz="1500">
                <a:solidFill>
                  <a:srgbClr val="000000"/>
                </a:solidFill>
                <a:latin typeface="Calibri"/>
                <a:ea typeface="Calibri"/>
                <a:cs typeface="Calibri"/>
                <a:sym typeface="Calibri"/>
              </a:rPr>
              <a:t>Additional safe sleep requirements added to include:</a:t>
            </a:r>
            <a:endParaRPr>
              <a:latin typeface="Calibri"/>
              <a:ea typeface="Calibri"/>
              <a:cs typeface="Calibri"/>
              <a:sym typeface="Calibri"/>
            </a:endParaRPr>
          </a:p>
          <a:p>
            <a:pPr marL="914400" lvl="2" indent="-317500" algn="l" rtl="0">
              <a:lnSpc>
                <a:spcPct val="115000"/>
              </a:lnSpc>
              <a:spcBef>
                <a:spcPts val="0"/>
              </a:spcBef>
              <a:spcAft>
                <a:spcPts val="0"/>
              </a:spcAft>
              <a:buSzPts val="1400"/>
              <a:buFont typeface="Calibri"/>
              <a:buChar char="•"/>
            </a:pPr>
            <a:r>
              <a:rPr lang="en">
                <a:solidFill>
                  <a:srgbClr val="C00000"/>
                </a:solidFill>
                <a:latin typeface="Calibri"/>
                <a:ea typeface="Calibri"/>
                <a:cs typeface="Calibri"/>
                <a:sym typeface="Calibri"/>
              </a:rPr>
              <a:t>Removing bibs from sleeping infants </a:t>
            </a:r>
            <a:endParaRPr>
              <a:latin typeface="Calibri"/>
              <a:ea typeface="Calibri"/>
              <a:cs typeface="Calibri"/>
              <a:sym typeface="Calibri"/>
            </a:endParaRPr>
          </a:p>
          <a:p>
            <a:pPr marL="914400" lvl="2" indent="-317500" algn="l" rtl="0">
              <a:lnSpc>
                <a:spcPct val="115000"/>
              </a:lnSpc>
              <a:spcBef>
                <a:spcPts val="0"/>
              </a:spcBef>
              <a:spcAft>
                <a:spcPts val="0"/>
              </a:spcAft>
              <a:buSzPts val="1400"/>
              <a:buFont typeface="Calibri"/>
              <a:buChar char="•"/>
            </a:pPr>
            <a:r>
              <a:rPr lang="en">
                <a:solidFill>
                  <a:srgbClr val="C00000"/>
                </a:solidFill>
                <a:latin typeface="Calibri"/>
                <a:ea typeface="Calibri"/>
                <a:cs typeface="Calibri"/>
                <a:sym typeface="Calibri"/>
              </a:rPr>
              <a:t>Keeping objects from being placed over the head or face of infants </a:t>
            </a:r>
            <a:endParaRPr>
              <a:latin typeface="Calibri"/>
              <a:ea typeface="Calibri"/>
              <a:cs typeface="Calibri"/>
              <a:sym typeface="Calibri"/>
            </a:endParaRPr>
          </a:p>
          <a:p>
            <a:pPr marL="800100" lvl="1" indent="-254000" algn="l" rtl="0">
              <a:lnSpc>
                <a:spcPct val="90000"/>
              </a:lnSpc>
              <a:spcBef>
                <a:spcPts val="0"/>
              </a:spcBef>
              <a:spcAft>
                <a:spcPts val="0"/>
              </a:spcAft>
              <a:buSzPts val="1400"/>
              <a:buFont typeface="Arial"/>
              <a:buNone/>
            </a:pPr>
            <a:endParaRPr sz="800">
              <a:solidFill>
                <a:srgbClr val="000000"/>
              </a:solidFill>
              <a:latin typeface="Calibri"/>
              <a:ea typeface="Calibri"/>
              <a:cs typeface="Calibri"/>
              <a:sym typeface="Calibri"/>
            </a:endParaRPr>
          </a:p>
          <a:p>
            <a:pPr marL="0" lvl="0" indent="0" algn="l" rtl="0">
              <a:lnSpc>
                <a:spcPct val="90000"/>
              </a:lnSpc>
              <a:spcBef>
                <a:spcPts val="1600"/>
              </a:spcBef>
              <a:spcAft>
                <a:spcPts val="0"/>
              </a:spcAft>
              <a:buSzPts val="1400"/>
              <a:buNone/>
            </a:pPr>
            <a:r>
              <a:rPr lang="en" sz="1100">
                <a:solidFill>
                  <a:srgbClr val="00B050"/>
                </a:solidFill>
                <a:latin typeface="Calibri"/>
                <a:ea typeface="Calibri"/>
                <a:cs typeface="Calibri"/>
                <a:sym typeface="Calibri"/>
              </a:rPr>
              <a:t> </a:t>
            </a:r>
            <a:endParaRPr sz="1100"/>
          </a:p>
          <a:p>
            <a:pPr marL="285750" lvl="0" indent="-196850" algn="l" rtl="0">
              <a:lnSpc>
                <a:spcPct val="90000"/>
              </a:lnSpc>
              <a:spcBef>
                <a:spcPts val="800"/>
              </a:spcBef>
              <a:spcAft>
                <a:spcPts val="0"/>
              </a:spcAft>
              <a:buSzPts val="14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3"/>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8VAC20-781-460. Daily Activities for Toddlers, Twos, and Preschoolers. </a:t>
            </a:r>
            <a:endParaRPr sz="2800"/>
          </a:p>
        </p:txBody>
      </p:sp>
      <p:sp>
        <p:nvSpPr>
          <p:cNvPr id="176" name="Google Shape;176;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0" lvl="0" indent="0" algn="l" rtl="0">
              <a:lnSpc>
                <a:spcPct val="90000"/>
              </a:lnSpc>
              <a:spcBef>
                <a:spcPts val="800"/>
              </a:spcBef>
              <a:spcAft>
                <a:spcPts val="0"/>
              </a:spcAft>
              <a:buSzPts val="1400"/>
              <a:buNone/>
            </a:pPr>
            <a:r>
              <a:rPr lang="en" sz="1500"/>
              <a:t>Adds:</a:t>
            </a:r>
            <a:endParaRPr/>
          </a:p>
          <a:p>
            <a:pPr marL="285750" lvl="0" indent="-285750" algn="l" rtl="0">
              <a:lnSpc>
                <a:spcPct val="90000"/>
              </a:lnSpc>
              <a:spcBef>
                <a:spcPts val="800"/>
              </a:spcBef>
              <a:spcAft>
                <a:spcPts val="0"/>
              </a:spcAft>
              <a:buSzPts val="1400"/>
              <a:buFont typeface="Calibri"/>
              <a:buChar char="•"/>
            </a:pPr>
            <a:r>
              <a:rPr lang="en" sz="1500">
                <a:latin typeface="Calibri"/>
                <a:ea typeface="Calibri"/>
                <a:cs typeface="Calibri"/>
                <a:sym typeface="Calibri"/>
              </a:rPr>
              <a:t>Adds two-year olds to this section.</a:t>
            </a:r>
            <a:r>
              <a:rPr lang="en" sz="1500">
                <a:solidFill>
                  <a:schemeClr val="dk1"/>
                </a:solidFill>
                <a:latin typeface="Calibri"/>
                <a:ea typeface="Calibri"/>
                <a:cs typeface="Calibri"/>
                <a:sym typeface="Calibri"/>
              </a:rPr>
              <a:t> </a:t>
            </a:r>
            <a:endParaRPr>
              <a:latin typeface="Calibri"/>
              <a:ea typeface="Calibri"/>
              <a:cs typeface="Calibri"/>
              <a:sym typeface="Calibri"/>
            </a:endParaRPr>
          </a:p>
          <a:p>
            <a:pPr marL="285750" lvl="0" indent="-285750" algn="l" rtl="0">
              <a:lnSpc>
                <a:spcPct val="90000"/>
              </a:lnSpc>
              <a:spcBef>
                <a:spcPts val="800"/>
              </a:spcBef>
              <a:spcAft>
                <a:spcPts val="0"/>
              </a:spcAft>
              <a:buClr>
                <a:srgbClr val="0F150D"/>
              </a:buClr>
              <a:buSzPts val="1400"/>
              <a:buFont typeface="Calibri"/>
              <a:buChar char="•"/>
            </a:pPr>
            <a:r>
              <a:rPr lang="en" sz="1500">
                <a:solidFill>
                  <a:srgbClr val="0F150D"/>
                </a:solidFill>
                <a:latin typeface="Calibri"/>
                <a:ea typeface="Calibri"/>
                <a:cs typeface="Calibri"/>
                <a:sym typeface="Calibri"/>
              </a:rPr>
              <a:t>Requirement to limit the amount of time toddlers are confined to equipment such as swings, play pens, high chairs, etc. </a:t>
            </a:r>
            <a:endParaRPr>
              <a:latin typeface="Calibri"/>
              <a:ea typeface="Calibri"/>
              <a:cs typeface="Calibri"/>
              <a:sym typeface="Calibri"/>
            </a:endParaRPr>
          </a:p>
          <a:p>
            <a:pPr marL="0" lvl="0" indent="0" algn="l" rtl="0">
              <a:lnSpc>
                <a:spcPct val="90000"/>
              </a:lnSpc>
              <a:spcBef>
                <a:spcPts val="800"/>
              </a:spcBef>
              <a:spcAft>
                <a:spcPts val="0"/>
              </a:spcAft>
              <a:buSzPts val="1400"/>
              <a:buNone/>
            </a:pPr>
            <a:endParaRPr/>
          </a:p>
        </p:txBody>
      </p:sp>
    </p:spTree>
  </p:cSld>
  <p:clrMapOvr>
    <a:masterClrMapping/>
  </p:clrMapOvr>
</p:sld>
</file>

<file path=ppt/theme/theme1.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1535</Words>
  <Application>Microsoft Office PowerPoint</Application>
  <PresentationFormat>On-screen Show (16:9)</PresentationFormat>
  <Paragraphs>137</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Arial</vt:lpstr>
      <vt:lpstr>Proxima Nova</vt:lpstr>
      <vt:lpstr>Trebuchet MS</vt:lpstr>
      <vt:lpstr>Noto Sans Symbols</vt:lpstr>
      <vt:lpstr>Office Theme</vt:lpstr>
      <vt:lpstr>CDC Licensing Workgroup</vt:lpstr>
      <vt:lpstr>Agenda</vt:lpstr>
      <vt:lpstr> Overview </vt:lpstr>
      <vt:lpstr>Overview</vt:lpstr>
      <vt:lpstr> Deep Dive: Part VI </vt:lpstr>
      <vt:lpstr>8VAC20-781-430. Daily Activities. </vt:lpstr>
      <vt:lpstr>8VAC20-781-440. Daily Activities for Infants. </vt:lpstr>
      <vt:lpstr>8VAC20-781-450. Resting and Sleeping Infants.  </vt:lpstr>
      <vt:lpstr>8VAC20-781-460. Daily Activities for Toddlers, Twos, and Preschoolers. </vt:lpstr>
      <vt:lpstr>8VAC20-781-470. Daily Activities for School Age Children. </vt:lpstr>
      <vt:lpstr>8VAC20-781-480. Daily Care and Activities for Children with Special Needs. </vt:lpstr>
      <vt:lpstr>8VAC20-781-490.Behavioral Guidance. </vt:lpstr>
      <vt:lpstr>8VAC20-781-500. Prohibited Actions.  </vt:lpstr>
      <vt:lpstr>8VAC20-781-510. Parental Involvement.  </vt:lpstr>
      <vt:lpstr>8VAC20-781-520. Parent Communication and Notification.  </vt:lpstr>
      <vt:lpstr>8VAC20-781-530. Parental Agreements </vt:lpstr>
      <vt:lpstr>8VAC20-781-540. Equipment and Materials.</vt:lpstr>
      <vt:lpstr>8VAC20-781-550. Cribs, Cots, Rest Mats, and Beds. </vt:lpstr>
      <vt:lpstr>8VAC20-781-560. Linens. </vt:lpstr>
      <vt:lpstr>8VAC20-781-570. Swimming and Wading Activities; Staff Supervision.</vt:lpstr>
      <vt:lpstr>8VAC20-781-580. Pools and Equipment.</vt:lpstr>
      <vt:lpstr>8VAC20-781-590. Swimming and Wading; General.</vt:lpstr>
      <vt:lpstr> 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Licensing Workgroup</dc:title>
  <dc:creator>Ullrich, Rebecca (DOE)</dc:creator>
  <cp:lastModifiedBy>Alieyyah Lewis</cp:lastModifiedBy>
  <cp:revision>1</cp:revision>
  <dcterms:modified xsi:type="dcterms:W3CDTF">2022-07-08T17:07:40Z</dcterms:modified>
</cp:coreProperties>
</file>