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24"/>
  </p:notesMasterIdLst>
  <p:handoutMasterIdLst>
    <p:handoutMasterId r:id="rId25"/>
  </p:handoutMasterIdLst>
  <p:sldIdLst>
    <p:sldId id="343" r:id="rId2"/>
    <p:sldId id="351" r:id="rId3"/>
    <p:sldId id="352" r:id="rId4"/>
    <p:sldId id="353" r:id="rId5"/>
    <p:sldId id="354" r:id="rId6"/>
    <p:sldId id="372" r:id="rId7"/>
    <p:sldId id="355" r:id="rId8"/>
    <p:sldId id="356" r:id="rId9"/>
    <p:sldId id="358" r:id="rId10"/>
    <p:sldId id="359" r:id="rId11"/>
    <p:sldId id="360" r:id="rId12"/>
    <p:sldId id="361" r:id="rId13"/>
    <p:sldId id="362" r:id="rId14"/>
    <p:sldId id="363" r:id="rId15"/>
    <p:sldId id="378" r:id="rId16"/>
    <p:sldId id="377" r:id="rId17"/>
    <p:sldId id="364" r:id="rId18"/>
    <p:sldId id="368" r:id="rId19"/>
    <p:sldId id="369" r:id="rId20"/>
    <p:sldId id="347" r:id="rId21"/>
    <p:sldId id="346" r:id="rId22"/>
    <p:sldId id="370" r:id="rId23"/>
  </p:sldIdLst>
  <p:sldSz cx="9144000" cy="6858000" type="screen4x3"/>
  <p:notesSz cx="6973888"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FFFFCC"/>
    <a:srgbClr val="FFFF99"/>
    <a:srgbClr val="FFCCFF"/>
    <a:srgbClr val="9966FF"/>
    <a:srgbClr val="CCCCFF"/>
    <a:srgbClr val="CCFF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6" autoAdjust="0"/>
    <p:restoredTop sz="93015" autoAdjust="0"/>
  </p:normalViewPr>
  <p:slideViewPr>
    <p:cSldViewPr>
      <p:cViewPr varScale="1">
        <p:scale>
          <a:sx n="73" d="100"/>
          <a:sy n="73" d="100"/>
        </p:scale>
        <p:origin x="1128"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018" cy="461804"/>
          </a:xfrm>
          <a:prstGeom prst="rect">
            <a:avLst/>
          </a:prstGeom>
        </p:spPr>
        <p:txBody>
          <a:bodyPr vert="horz" lIns="93476" tIns="46739" rIns="93476" bIns="46739" rtlCol="0"/>
          <a:lstStyle>
            <a:lvl1pPr algn="l">
              <a:defRPr sz="1200"/>
            </a:lvl1pPr>
          </a:lstStyle>
          <a:p>
            <a:endParaRPr lang="en-US"/>
          </a:p>
        </p:txBody>
      </p:sp>
      <p:sp>
        <p:nvSpPr>
          <p:cNvPr id="3" name="Date Placeholder 2"/>
          <p:cNvSpPr>
            <a:spLocks noGrp="1"/>
          </p:cNvSpPr>
          <p:nvPr>
            <p:ph type="dt" sz="quarter" idx="1"/>
          </p:nvPr>
        </p:nvSpPr>
        <p:spPr>
          <a:xfrm>
            <a:off x="3950256" y="0"/>
            <a:ext cx="3022018" cy="461804"/>
          </a:xfrm>
          <a:prstGeom prst="rect">
            <a:avLst/>
          </a:prstGeom>
        </p:spPr>
        <p:txBody>
          <a:bodyPr vert="horz" lIns="93476" tIns="46739" rIns="93476" bIns="46739" rtlCol="0"/>
          <a:lstStyle>
            <a:lvl1pPr algn="r">
              <a:defRPr sz="1200"/>
            </a:lvl1pPr>
          </a:lstStyle>
          <a:p>
            <a:fld id="{FDC433A3-06C2-48A5-AF17-0F90DC3936F4}" type="datetimeFigureOut">
              <a:rPr lang="en-US" smtClean="0"/>
              <a:pPr/>
              <a:t>3/8/2018</a:t>
            </a:fld>
            <a:endParaRPr lang="en-US"/>
          </a:p>
        </p:txBody>
      </p:sp>
      <p:sp>
        <p:nvSpPr>
          <p:cNvPr id="4" name="Footer Placeholder 3"/>
          <p:cNvSpPr>
            <a:spLocks noGrp="1"/>
          </p:cNvSpPr>
          <p:nvPr>
            <p:ph type="ftr" sz="quarter" idx="2"/>
          </p:nvPr>
        </p:nvSpPr>
        <p:spPr>
          <a:xfrm>
            <a:off x="0" y="8772668"/>
            <a:ext cx="3022018" cy="461804"/>
          </a:xfrm>
          <a:prstGeom prst="rect">
            <a:avLst/>
          </a:prstGeom>
        </p:spPr>
        <p:txBody>
          <a:bodyPr vert="horz" lIns="93476" tIns="46739" rIns="93476" bIns="46739" rtlCol="0" anchor="b"/>
          <a:lstStyle>
            <a:lvl1pPr algn="l">
              <a:defRPr sz="1200"/>
            </a:lvl1pPr>
          </a:lstStyle>
          <a:p>
            <a:endParaRPr lang="en-US"/>
          </a:p>
        </p:txBody>
      </p:sp>
      <p:sp>
        <p:nvSpPr>
          <p:cNvPr id="5" name="Slide Number Placeholder 4"/>
          <p:cNvSpPr>
            <a:spLocks noGrp="1"/>
          </p:cNvSpPr>
          <p:nvPr>
            <p:ph type="sldNum" sz="quarter" idx="3"/>
          </p:nvPr>
        </p:nvSpPr>
        <p:spPr>
          <a:xfrm>
            <a:off x="3950256" y="8772668"/>
            <a:ext cx="3022018" cy="461804"/>
          </a:xfrm>
          <a:prstGeom prst="rect">
            <a:avLst/>
          </a:prstGeom>
        </p:spPr>
        <p:txBody>
          <a:bodyPr vert="horz" lIns="93476" tIns="46739" rIns="93476" bIns="46739" rtlCol="0" anchor="b"/>
          <a:lstStyle>
            <a:lvl1pPr algn="r">
              <a:defRPr sz="1200"/>
            </a:lvl1pPr>
          </a:lstStyle>
          <a:p>
            <a:fld id="{F0E1B6DE-C301-43F9-8AEC-0CA30B134758}" type="slidenum">
              <a:rPr lang="en-US" smtClean="0"/>
              <a:pPr/>
              <a:t>‹#›</a:t>
            </a:fld>
            <a:endParaRPr lang="en-US"/>
          </a:p>
        </p:txBody>
      </p:sp>
    </p:spTree>
    <p:extLst>
      <p:ext uri="{BB962C8B-B14F-4D97-AF65-F5344CB8AC3E}">
        <p14:creationId xmlns:p14="http://schemas.microsoft.com/office/powerpoint/2010/main" val="3707995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018" cy="461804"/>
          </a:xfrm>
          <a:prstGeom prst="rect">
            <a:avLst/>
          </a:prstGeom>
        </p:spPr>
        <p:txBody>
          <a:bodyPr vert="horz" lIns="93476" tIns="46739" rIns="93476" bIns="46739" rtlCol="0"/>
          <a:lstStyle>
            <a:lvl1pPr algn="l">
              <a:defRPr sz="1200"/>
            </a:lvl1pPr>
          </a:lstStyle>
          <a:p>
            <a:endParaRPr lang="en-US" dirty="0"/>
          </a:p>
        </p:txBody>
      </p:sp>
      <p:sp>
        <p:nvSpPr>
          <p:cNvPr id="3" name="Date Placeholder 2"/>
          <p:cNvSpPr>
            <a:spLocks noGrp="1"/>
          </p:cNvSpPr>
          <p:nvPr>
            <p:ph type="dt" idx="1"/>
          </p:nvPr>
        </p:nvSpPr>
        <p:spPr>
          <a:xfrm>
            <a:off x="3950256" y="0"/>
            <a:ext cx="3022018" cy="461804"/>
          </a:xfrm>
          <a:prstGeom prst="rect">
            <a:avLst/>
          </a:prstGeom>
        </p:spPr>
        <p:txBody>
          <a:bodyPr vert="horz" lIns="93476" tIns="46739" rIns="93476" bIns="46739" rtlCol="0"/>
          <a:lstStyle>
            <a:lvl1pPr algn="r">
              <a:defRPr sz="1200"/>
            </a:lvl1pPr>
          </a:lstStyle>
          <a:p>
            <a:fld id="{6CDECFCB-A9E0-4FF1-8CCC-F37D90F90045}" type="datetimeFigureOut">
              <a:rPr lang="en-US" smtClean="0"/>
              <a:pPr/>
              <a:t>3/8/2018</a:t>
            </a:fld>
            <a:endParaRPr lang="en-US" dirty="0"/>
          </a:p>
        </p:txBody>
      </p:sp>
      <p:sp>
        <p:nvSpPr>
          <p:cNvPr id="4" name="Slide Image Placeholder 3"/>
          <p:cNvSpPr>
            <a:spLocks noGrp="1" noRot="1" noChangeAspect="1"/>
          </p:cNvSpPr>
          <p:nvPr>
            <p:ph type="sldImg" idx="2"/>
          </p:nvPr>
        </p:nvSpPr>
        <p:spPr>
          <a:xfrm>
            <a:off x="1177925" y="693738"/>
            <a:ext cx="4618038" cy="3462337"/>
          </a:xfrm>
          <a:prstGeom prst="rect">
            <a:avLst/>
          </a:prstGeom>
          <a:noFill/>
          <a:ln w="12700">
            <a:solidFill>
              <a:prstClr val="black"/>
            </a:solidFill>
          </a:ln>
        </p:spPr>
        <p:txBody>
          <a:bodyPr vert="horz" lIns="93476" tIns="46739" rIns="93476" bIns="46739" rtlCol="0" anchor="ctr"/>
          <a:lstStyle/>
          <a:p>
            <a:endParaRPr lang="en-US" dirty="0"/>
          </a:p>
        </p:txBody>
      </p:sp>
      <p:sp>
        <p:nvSpPr>
          <p:cNvPr id="5" name="Notes Placeholder 4"/>
          <p:cNvSpPr>
            <a:spLocks noGrp="1"/>
          </p:cNvSpPr>
          <p:nvPr>
            <p:ph type="body" sz="quarter" idx="3"/>
          </p:nvPr>
        </p:nvSpPr>
        <p:spPr>
          <a:xfrm>
            <a:off x="697389" y="4387136"/>
            <a:ext cx="5579110" cy="4156234"/>
          </a:xfrm>
          <a:prstGeom prst="rect">
            <a:avLst/>
          </a:prstGeom>
        </p:spPr>
        <p:txBody>
          <a:bodyPr vert="horz" lIns="93476" tIns="46739" rIns="93476" bIns="4673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22018" cy="461804"/>
          </a:xfrm>
          <a:prstGeom prst="rect">
            <a:avLst/>
          </a:prstGeom>
        </p:spPr>
        <p:txBody>
          <a:bodyPr vert="horz" lIns="93476" tIns="46739" rIns="93476" bIns="4673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0256" y="8772668"/>
            <a:ext cx="3022018" cy="461804"/>
          </a:xfrm>
          <a:prstGeom prst="rect">
            <a:avLst/>
          </a:prstGeom>
        </p:spPr>
        <p:txBody>
          <a:bodyPr vert="horz" lIns="93476" tIns="46739" rIns="93476" bIns="46739" rtlCol="0" anchor="b"/>
          <a:lstStyle>
            <a:lvl1pPr algn="r">
              <a:defRPr sz="1200"/>
            </a:lvl1pPr>
          </a:lstStyle>
          <a:p>
            <a:fld id="{70C21FD8-D6BF-43A7-BC67-C10085B785CE}" type="slidenum">
              <a:rPr lang="en-US" smtClean="0"/>
              <a:pPr/>
              <a:t>‹#›</a:t>
            </a:fld>
            <a:endParaRPr lang="en-US" dirty="0"/>
          </a:p>
        </p:txBody>
      </p:sp>
    </p:spTree>
    <p:extLst>
      <p:ext uri="{BB962C8B-B14F-4D97-AF65-F5344CB8AC3E}">
        <p14:creationId xmlns:p14="http://schemas.microsoft.com/office/powerpoint/2010/main" val="578720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C21FD8-D6BF-43A7-BC67-C10085B785CE}" type="slidenum">
              <a:rPr lang="en-US" smtClean="0"/>
              <a:pPr/>
              <a:t>1</a:t>
            </a:fld>
            <a:endParaRPr lang="en-US" dirty="0"/>
          </a:p>
        </p:txBody>
      </p:sp>
    </p:spTree>
    <p:extLst>
      <p:ext uri="{BB962C8B-B14F-4D97-AF65-F5344CB8AC3E}">
        <p14:creationId xmlns:p14="http://schemas.microsoft.com/office/powerpoint/2010/main" val="3523065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C21FD8-D6BF-43A7-BC67-C10085B785CE}" type="slidenum">
              <a:rPr lang="en-US" smtClean="0"/>
              <a:pPr/>
              <a:t>15</a:t>
            </a:fld>
            <a:endParaRPr lang="en-US" dirty="0"/>
          </a:p>
        </p:txBody>
      </p:sp>
    </p:spTree>
    <p:extLst>
      <p:ext uri="{BB962C8B-B14F-4D97-AF65-F5344CB8AC3E}">
        <p14:creationId xmlns:p14="http://schemas.microsoft.com/office/powerpoint/2010/main" val="411376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C21FD8-D6BF-43A7-BC67-C10085B785CE}" type="slidenum">
              <a:rPr lang="en-US" smtClean="0"/>
              <a:pPr/>
              <a:t>18</a:t>
            </a:fld>
            <a:endParaRPr lang="en-US" dirty="0"/>
          </a:p>
        </p:txBody>
      </p:sp>
    </p:spTree>
    <p:extLst>
      <p:ext uri="{BB962C8B-B14F-4D97-AF65-F5344CB8AC3E}">
        <p14:creationId xmlns:p14="http://schemas.microsoft.com/office/powerpoint/2010/main" val="3823791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62ABC8B-A9F5-4F15-A525-568D99A09D8E}" type="datetime1">
              <a:rPr lang="en-US" smtClean="0"/>
              <a:pPr/>
              <a:t>3/8/2018</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D2CA65D-279F-4942-9028-C869890F284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8E5EE2-9F19-4454-A217-F908F9AE25C6}" type="datetime1">
              <a:rPr lang="en-US" smtClean="0"/>
              <a:pPr/>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2CA65D-279F-4942-9028-C869890F284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D9421D-9075-4923-AC57-9D5CC7D6A6E0}" type="datetime1">
              <a:rPr lang="en-US" smtClean="0"/>
              <a:pPr/>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2CA65D-279F-4942-9028-C869890F284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6006AAC-0369-4E83-A284-A602C2E4C017}" type="datetime1">
              <a:rPr lang="en-US" smtClean="0"/>
              <a:pPr/>
              <a:t>3/8/2018</a:t>
            </a:fld>
            <a:endParaRPr lang="en-US" dirty="0"/>
          </a:p>
        </p:txBody>
      </p:sp>
      <p:sp>
        <p:nvSpPr>
          <p:cNvPr id="9" name="Slide Number Placeholder 8"/>
          <p:cNvSpPr>
            <a:spLocks noGrp="1"/>
          </p:cNvSpPr>
          <p:nvPr>
            <p:ph type="sldNum" sz="quarter" idx="15"/>
          </p:nvPr>
        </p:nvSpPr>
        <p:spPr/>
        <p:txBody>
          <a:bodyPr rtlCol="0"/>
          <a:lstStyle/>
          <a:p>
            <a:fld id="{3D2CA65D-279F-4942-9028-C869890F2841}"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2EFC870-D16D-48DB-A2E3-2BB158440A83}" type="datetime1">
              <a:rPr lang="en-US" smtClean="0"/>
              <a:pPr/>
              <a:t>3/8/2018</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D2CA65D-279F-4942-9028-C869890F2841}"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9595AA1-B8A5-4490-9E18-ABAD59CD901D}" type="datetime1">
              <a:rPr lang="en-US" smtClean="0"/>
              <a:pPr/>
              <a:t>3/8/2018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2CA65D-279F-4942-9028-C869890F2841}"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E488B42-9853-41A1-B149-F24B1E4BE48E}" type="datetime1">
              <a:rPr lang="en-US" smtClean="0"/>
              <a:pPr/>
              <a:t>3/8/2018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2CA65D-279F-4942-9028-C869890F2841}"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12932F5-A544-4E1A-8042-5FB6C32BE3C7}" type="datetime1">
              <a:rPr lang="en-US" smtClean="0"/>
              <a:pPr/>
              <a:t>3/8/2018</a:t>
            </a:fld>
            <a:endParaRPr lang="en-US" dirty="0"/>
          </a:p>
        </p:txBody>
      </p:sp>
      <p:sp>
        <p:nvSpPr>
          <p:cNvPr id="7" name="Slide Number Placeholder 6"/>
          <p:cNvSpPr>
            <a:spLocks noGrp="1"/>
          </p:cNvSpPr>
          <p:nvPr>
            <p:ph type="sldNum" sz="quarter" idx="11"/>
          </p:nvPr>
        </p:nvSpPr>
        <p:spPr/>
        <p:txBody>
          <a:bodyPr rtlCol="0"/>
          <a:lstStyle/>
          <a:p>
            <a:fld id="{3D2CA65D-279F-4942-9028-C869890F2841}"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B4E8F1-84B0-4673-8C64-F6D498D710FD}" type="datetime1">
              <a:rPr lang="en-US" smtClean="0"/>
              <a:pPr/>
              <a:t>3/8/2018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2CA65D-279F-4942-9028-C869890F284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BC2A587-572D-49A6-BC13-790AA0B447B4}" type="datetime1">
              <a:rPr lang="en-US" smtClean="0"/>
              <a:pPr/>
              <a:t>3/8/2018</a:t>
            </a:fld>
            <a:endParaRPr lang="en-US" dirty="0"/>
          </a:p>
        </p:txBody>
      </p:sp>
      <p:sp>
        <p:nvSpPr>
          <p:cNvPr id="22" name="Slide Number Placeholder 21"/>
          <p:cNvSpPr>
            <a:spLocks noGrp="1"/>
          </p:cNvSpPr>
          <p:nvPr>
            <p:ph type="sldNum" sz="quarter" idx="15"/>
          </p:nvPr>
        </p:nvSpPr>
        <p:spPr/>
        <p:txBody>
          <a:bodyPr rtlCol="0"/>
          <a:lstStyle/>
          <a:p>
            <a:fld id="{3D2CA65D-279F-4942-9028-C869890F2841}"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450AF92-9F48-4120-BF6B-5F1E28EBE346}" type="datetime1">
              <a:rPr lang="en-US" smtClean="0"/>
              <a:pPr/>
              <a:t>3/8/2018</a:t>
            </a:fld>
            <a:endParaRPr lang="en-US" dirty="0"/>
          </a:p>
        </p:txBody>
      </p:sp>
      <p:sp>
        <p:nvSpPr>
          <p:cNvPr id="18" name="Slide Number Placeholder 17"/>
          <p:cNvSpPr>
            <a:spLocks noGrp="1"/>
          </p:cNvSpPr>
          <p:nvPr>
            <p:ph type="sldNum" sz="quarter" idx="11"/>
          </p:nvPr>
        </p:nvSpPr>
        <p:spPr/>
        <p:txBody>
          <a:bodyPr rtlCol="0"/>
          <a:lstStyle/>
          <a:p>
            <a:fld id="{3D2CA65D-279F-4942-9028-C869890F2841}"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7CFD9E0-A95A-4802-99BC-630D1539EE09}" type="datetime1">
              <a:rPr lang="en-US" smtClean="0"/>
              <a:pPr/>
              <a:t>3/8/2018</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D2CA65D-279F-4942-9028-C869890F284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doe.virginia.gov/instruction/charter_schools/index.shtml" TargetMode="External"/><Relationship Id="rId2" Type="http://schemas.openxmlformats.org/officeDocument/2006/relationships/hyperlink" Target="mailto:Diane.Jay@doe.virginia.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tx1"/>
            </a:gs>
            <a:gs pos="100000">
              <a:schemeClr val="tx1"/>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609600" y="5334000"/>
            <a:ext cx="8043600" cy="1262958"/>
          </a:xfrm>
        </p:spPr>
        <p:txBody>
          <a:bodyPr>
            <a:noAutofit/>
          </a:bodyPr>
          <a:lstStyle/>
          <a:p>
            <a:pPr algn="ctr"/>
            <a:r>
              <a:rPr lang="en-US" sz="2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Virginia Department of Education</a:t>
            </a:r>
          </a:p>
          <a:p>
            <a:pPr algn="ctr"/>
            <a:r>
              <a:rPr lang="en-US" sz="2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Office of Program Administration and Accountability</a:t>
            </a:r>
          </a:p>
          <a:p>
            <a:pPr algn="ctr"/>
            <a:endParaRPr lang="en-US" sz="2000" dirty="0">
              <a:solidFill>
                <a:schemeClr val="bg1"/>
              </a:solidFill>
            </a:endParaRPr>
          </a:p>
        </p:txBody>
      </p:sp>
      <p:sp>
        <p:nvSpPr>
          <p:cNvPr id="8" name="Title 7"/>
          <p:cNvSpPr>
            <a:spLocks noGrp="1"/>
          </p:cNvSpPr>
          <p:nvPr>
            <p:ph type="title"/>
          </p:nvPr>
        </p:nvSpPr>
        <p:spPr>
          <a:xfrm>
            <a:off x="609600" y="1066800"/>
            <a:ext cx="8043600" cy="914400"/>
          </a:xfrm>
        </p:spPr>
        <p:txBody>
          <a:bodyPr>
            <a:normAutofit fontScale="90000"/>
          </a:bodyPr>
          <a:lstStyle/>
          <a:p>
            <a:pPr algn="ctr"/>
            <a:r>
              <a:rPr lang="en-US" sz="3200" dirty="0" smtClean="0">
                <a:solidFill>
                  <a:schemeClr val="bg2">
                    <a:lumMod val="75000"/>
                    <a:lumOff val="25000"/>
                  </a:schemeClr>
                </a:solidFill>
              </a:rPr>
              <a:t/>
            </a:r>
            <a:br>
              <a:rPr lang="en-US" sz="3200" dirty="0" smtClean="0">
                <a:solidFill>
                  <a:schemeClr val="bg2">
                    <a:lumMod val="75000"/>
                    <a:lumOff val="25000"/>
                  </a:schemeClr>
                </a:solidFill>
              </a:rPr>
            </a:br>
            <a:r>
              <a:rPr lang="en-US" sz="3200" dirty="0">
                <a:solidFill>
                  <a:schemeClr val="bg2">
                    <a:lumMod val="75000"/>
                    <a:lumOff val="25000"/>
                  </a:schemeClr>
                </a:solidFill>
              </a:rPr>
              <a:t/>
            </a:r>
            <a:br>
              <a:rPr lang="en-US" sz="3200" dirty="0">
                <a:solidFill>
                  <a:schemeClr val="bg2">
                    <a:lumMod val="75000"/>
                    <a:lumOff val="25000"/>
                  </a:schemeClr>
                </a:solidFill>
              </a:rPr>
            </a:br>
            <a:r>
              <a:rPr lang="en-US" sz="3200" dirty="0" smtClean="0">
                <a:solidFill>
                  <a:schemeClr val="bg2">
                    <a:lumMod val="75000"/>
                    <a:lumOff val="25000"/>
                  </a:schemeClr>
                </a:solidFill>
              </a:rPr>
              <a:t/>
            </a:r>
            <a:br>
              <a:rPr lang="en-US" sz="3200" dirty="0" smtClean="0">
                <a:solidFill>
                  <a:schemeClr val="bg2">
                    <a:lumMod val="75000"/>
                    <a:lumOff val="25000"/>
                  </a:schemeClr>
                </a:solidFill>
              </a:rPr>
            </a:br>
            <a:r>
              <a:rPr lang="en-US" sz="3200" dirty="0" smtClean="0">
                <a:solidFill>
                  <a:schemeClr val="bg2">
                    <a:lumMod val="75000"/>
                    <a:lumOff val="25000"/>
                  </a:schemeClr>
                </a:solidFill>
                <a:latin typeface="Verdana" panose="020B0604030504040204" pitchFamily="34" charset="0"/>
                <a:ea typeface="Verdana" panose="020B0604030504040204" pitchFamily="34" charset="0"/>
                <a:cs typeface="Verdana" panose="020B0604030504040204" pitchFamily="34" charset="0"/>
              </a:rPr>
              <a:t>Public Charter Schools in Virginia</a:t>
            </a:r>
            <a:endParaRPr lang="en-US" dirty="0">
              <a:solidFill>
                <a:schemeClr val="bg2">
                  <a:lumMod val="75000"/>
                  <a:lumOff val="2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12" name="Picture 2" descr="Flag of Virginia"/>
          <p:cNvPicPr>
            <a:picLocks noChangeAspect="1" noChangeArrowheads="1"/>
          </p:cNvPicPr>
          <p:nvPr/>
        </p:nvPicPr>
        <p:blipFill>
          <a:blip r:embed="rId3" cstate="print"/>
          <a:srcRect/>
          <a:stretch>
            <a:fillRect/>
          </a:stretch>
        </p:blipFill>
        <p:spPr bwMode="auto">
          <a:xfrm>
            <a:off x="3352800" y="2743200"/>
            <a:ext cx="2318380" cy="161024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239000" cy="457200"/>
          </a:xfrm>
        </p:spPr>
        <p:txBody>
          <a:bodyPr>
            <a:normAutofit fontScale="90000"/>
          </a:bodyPr>
          <a:lstStyle/>
          <a:p>
            <a:pPr algn="ctr"/>
            <a:r>
              <a:rPr lang="en-US" sz="3200" b="1" dirty="0" smtClean="0">
                <a:solidFill>
                  <a:schemeClr val="bg2">
                    <a:lumMod val="25000"/>
                  </a:schemeClr>
                </a:solidFill>
              </a:rPr>
              <a:t/>
            </a:r>
            <a:br>
              <a:rPr lang="en-US" sz="3200" b="1" dirty="0" smtClean="0">
                <a:solidFill>
                  <a:schemeClr val="bg2">
                    <a:lumMod val="25000"/>
                  </a:schemeClr>
                </a:solidFill>
              </a:rPr>
            </a:br>
            <a:r>
              <a:rPr lang="en-US" sz="3200" b="1" dirty="0">
                <a:solidFill>
                  <a:schemeClr val="bg2">
                    <a:lumMod val="25000"/>
                  </a:schemeClr>
                </a:solidFill>
              </a:rPr>
              <a:t/>
            </a:r>
            <a:br>
              <a:rPr lang="en-US" sz="3200" b="1" dirty="0">
                <a:solidFill>
                  <a:schemeClr val="bg2">
                    <a:lumMod val="25000"/>
                  </a:schemeClr>
                </a:solidFill>
              </a:rPr>
            </a:br>
            <a:r>
              <a:rPr lang="en-US" sz="3200" b="1" dirty="0" smtClean="0">
                <a:solidFill>
                  <a:schemeClr val="bg2">
                    <a:lumMod val="25000"/>
                  </a:schemeClr>
                </a:solidFill>
              </a:rPr>
              <a:t/>
            </a:r>
            <a:br>
              <a:rPr lang="en-US" sz="3200" b="1" dirty="0" smtClean="0">
                <a:solidFill>
                  <a:schemeClr val="bg2">
                    <a:lumMod val="25000"/>
                  </a:schemeClr>
                </a:solidFill>
              </a:rPr>
            </a:br>
            <a:r>
              <a:rPr lang="en-US" sz="3200" b="1" dirty="0">
                <a:solidFill>
                  <a:schemeClr val="bg2">
                    <a:lumMod val="25000"/>
                  </a:schemeClr>
                </a:solidFill>
              </a:rPr>
              <a:t/>
            </a:r>
            <a:br>
              <a:rPr lang="en-US" sz="3200" b="1" dirty="0">
                <a:solidFill>
                  <a:schemeClr val="bg2">
                    <a:lumMod val="25000"/>
                  </a:schemeClr>
                </a:solidFill>
              </a:rPr>
            </a:br>
            <a:r>
              <a:rPr lang="en-US" sz="3200" b="1" dirty="0" smtClean="0">
                <a:solidFill>
                  <a:schemeClr val="bg2">
                    <a:lumMod val="25000"/>
                  </a:schemeClr>
                </a:solidFill>
              </a:rPr>
              <a:t/>
            </a:r>
            <a:br>
              <a:rPr lang="en-US" sz="3200" b="1" dirty="0" smtClean="0">
                <a:solidFill>
                  <a:schemeClr val="bg2">
                    <a:lumMod val="25000"/>
                  </a:schemeClr>
                </a:solidFill>
              </a:rPr>
            </a:br>
            <a:r>
              <a:rPr lang="en-US" sz="3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2016 (Continued)</a:t>
            </a:r>
            <a:endPar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sz="quarter" idx="1"/>
          </p:nvPr>
        </p:nvSpPr>
        <p:spPr>
          <a:xfrm>
            <a:off x="457200" y="1143000"/>
            <a:ext cx="7467600" cy="5330952"/>
          </a:xfrm>
        </p:spPr>
        <p:txBody>
          <a:bodyPr>
            <a:normAutofit lnSpcReduction="10000"/>
          </a:bodyPr>
          <a:lstStyle/>
          <a:p>
            <a:pPr marL="685800" lvl="0" indent="-685800"/>
            <a:r>
              <a:rPr lang="en-US" dirty="0" smtClean="0">
                <a:latin typeface="Verdana" panose="020B0604030504040204" pitchFamily="34" charset="0"/>
                <a:ea typeface="Verdana" panose="020B0604030504040204" pitchFamily="34" charset="0"/>
                <a:cs typeface="Verdana" panose="020B0604030504040204" pitchFamily="34" charset="0"/>
              </a:rPr>
              <a:t>Academic </a:t>
            </a:r>
            <a:r>
              <a:rPr lang="en-US" dirty="0">
                <a:latin typeface="Verdana" panose="020B0604030504040204" pitchFamily="34" charset="0"/>
                <a:ea typeface="Verdana" panose="020B0604030504040204" pitchFamily="34" charset="0"/>
                <a:cs typeface="Verdana" panose="020B0604030504040204" pitchFamily="34" charset="0"/>
              </a:rPr>
              <a:t>and operational performance expectations and measures in the charter contract that are based on a performance framework with annual performance targets.</a:t>
            </a:r>
          </a:p>
          <a:p>
            <a:pPr marL="685800" lvl="0" indent="-685800"/>
            <a:r>
              <a:rPr lang="en-US" dirty="0">
                <a:latin typeface="Verdana" panose="020B0604030504040204" pitchFamily="34" charset="0"/>
                <a:ea typeface="Verdana" panose="020B0604030504040204" pitchFamily="34" charset="0"/>
                <a:cs typeface="Verdana" panose="020B0604030504040204" pitchFamily="34" charset="0"/>
              </a:rPr>
              <a:t>An executed contract signed by the chair of the local school board and the chair of the public charter school's management committee with notification and a copy of the contract within 10 days to the </a:t>
            </a:r>
            <a:r>
              <a:rPr lang="en-US" dirty="0" smtClean="0">
                <a:latin typeface="Verdana" panose="020B0604030504040204" pitchFamily="34" charset="0"/>
                <a:ea typeface="Verdana" panose="020B0604030504040204" pitchFamily="34" charset="0"/>
                <a:cs typeface="Verdana" panose="020B0604030504040204" pitchFamily="34" charset="0"/>
              </a:rPr>
              <a:t>VBOE.</a:t>
            </a:r>
          </a:p>
          <a:p>
            <a:pPr marL="685800" lvl="0" indent="-685800"/>
            <a:r>
              <a:rPr lang="en-US" dirty="0" smtClean="0">
                <a:latin typeface="Verdana" panose="020B0604030504040204" pitchFamily="34" charset="0"/>
                <a:ea typeface="Verdana" panose="020B0604030504040204" pitchFamily="34" charset="0"/>
                <a:cs typeface="Verdana" panose="020B0604030504040204" pitchFamily="34" charset="0"/>
              </a:rPr>
              <a:t>An </a:t>
            </a:r>
            <a:r>
              <a:rPr lang="en-US" dirty="0">
                <a:latin typeface="Verdana" panose="020B0604030504040204" pitchFamily="34" charset="0"/>
                <a:ea typeface="Verdana" panose="020B0604030504040204" pitchFamily="34" charset="0"/>
                <a:cs typeface="Verdana" panose="020B0604030504040204" pitchFamily="34" charset="0"/>
              </a:rPr>
              <a:t>executed charter school contract approved in an open meeting of the local school board before a charter school can </a:t>
            </a:r>
            <a:r>
              <a:rPr lang="en-US" dirty="0" smtClean="0">
                <a:latin typeface="Verdana" panose="020B0604030504040204" pitchFamily="34" charset="0"/>
                <a:ea typeface="Verdana" panose="020B0604030504040204" pitchFamily="34" charset="0"/>
                <a:cs typeface="Verdana" panose="020B0604030504040204" pitchFamily="34" charset="0"/>
              </a:rPr>
              <a:t>begin.</a:t>
            </a: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5"/>
          </p:nvPr>
        </p:nvSpPr>
        <p:spPr/>
        <p:txBody>
          <a:bodyPr/>
          <a:lstStyle/>
          <a:p>
            <a:fld id="{3D2CA65D-279F-4942-9028-C869890F2841}" type="slidenum">
              <a:rPr lang="en-US" smtClean="0"/>
              <a:pPr/>
              <a:t>10</a:t>
            </a:fld>
            <a:endParaRPr lang="en-US" dirty="0"/>
          </a:p>
        </p:txBody>
      </p:sp>
    </p:spTree>
    <p:extLst>
      <p:ext uri="{BB962C8B-B14F-4D97-AF65-F5344CB8AC3E}">
        <p14:creationId xmlns:p14="http://schemas.microsoft.com/office/powerpoint/2010/main" val="28691754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lstStyle/>
          <a:p>
            <a:pPr algn="ctr"/>
            <a:r>
              <a:rPr lang="en-US" sz="3200" b="1"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Legislation 2017</a:t>
            </a: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sz="quarter" idx="1"/>
          </p:nvPr>
        </p:nvSpPr>
        <p:spPr>
          <a:xfrm>
            <a:off x="457200" y="1447800"/>
            <a:ext cx="7467600" cy="5026152"/>
          </a:xfrm>
        </p:spPr>
        <p:txBody>
          <a:bodyPr/>
          <a:lstStyle/>
          <a:p>
            <a:r>
              <a:rPr lang="en-US" b="1" dirty="0">
                <a:solidFill>
                  <a:srgbClr val="3366FF"/>
                </a:solidFill>
                <a:latin typeface="Verdana" panose="020B0604030504040204" pitchFamily="34" charset="0"/>
                <a:ea typeface="Verdana" panose="020B0604030504040204" pitchFamily="34" charset="0"/>
                <a:cs typeface="Verdana" panose="020B0604030504040204" pitchFamily="34" charset="0"/>
              </a:rPr>
              <a:t>2017: </a:t>
            </a:r>
            <a:r>
              <a:rPr lang="en-US" dirty="0">
                <a:latin typeface="Verdana" panose="020B0604030504040204" pitchFamily="34" charset="0"/>
                <a:ea typeface="Verdana" panose="020B0604030504040204" pitchFamily="34" charset="0"/>
                <a:cs typeface="Verdana" panose="020B0604030504040204" pitchFamily="34" charset="0"/>
              </a:rPr>
              <a:t>Legislation permits the </a:t>
            </a:r>
            <a:r>
              <a:rPr lang="en-US" dirty="0" smtClean="0">
                <a:latin typeface="Verdana" panose="020B0604030504040204" pitchFamily="34" charset="0"/>
                <a:ea typeface="Verdana" panose="020B0604030504040204" pitchFamily="34" charset="0"/>
                <a:cs typeface="Verdana" panose="020B0604030504040204" pitchFamily="34" charset="0"/>
              </a:rPr>
              <a:t>VBOE </a:t>
            </a:r>
            <a:r>
              <a:rPr lang="en-US" dirty="0">
                <a:latin typeface="Verdana" panose="020B0604030504040204" pitchFamily="34" charset="0"/>
                <a:ea typeface="Verdana" panose="020B0604030504040204" pitchFamily="34" charset="0"/>
                <a:cs typeface="Verdana" panose="020B0604030504040204" pitchFamily="34" charset="0"/>
              </a:rPr>
              <a:t>to communicate any Board finding relating to the rationale for the local school board's denial of a public charter school application or revocation of or failure to renew the charter agreement based on documentation submitted by the school board in any school division in which at least half of the schools receive funding pursuant to Title I, Part A, of the </a:t>
            </a:r>
            <a:r>
              <a:rPr lang="en-US" i="1" dirty="0">
                <a:latin typeface="Verdana" panose="020B0604030504040204" pitchFamily="34" charset="0"/>
                <a:ea typeface="Verdana" panose="020B0604030504040204" pitchFamily="34" charset="0"/>
                <a:cs typeface="Verdana" panose="020B0604030504040204" pitchFamily="34" charset="0"/>
              </a:rPr>
              <a:t>Elementary and Secondary Education Act of 1965</a:t>
            </a:r>
            <a:r>
              <a:rPr lang="en-US" dirty="0">
                <a:latin typeface="Verdana" panose="020B0604030504040204" pitchFamily="34" charset="0"/>
                <a:ea typeface="Verdana" panose="020B0604030504040204" pitchFamily="34" charset="0"/>
                <a:cs typeface="Verdana" panose="020B0604030504040204" pitchFamily="34" charset="0"/>
              </a:rPr>
              <a:t>, as </a:t>
            </a:r>
            <a:r>
              <a:rPr lang="en-US" dirty="0" smtClean="0">
                <a:latin typeface="Verdana" panose="020B0604030504040204" pitchFamily="34" charset="0"/>
                <a:ea typeface="Verdana" panose="020B0604030504040204" pitchFamily="34" charset="0"/>
                <a:cs typeface="Verdana" panose="020B0604030504040204" pitchFamily="34" charset="0"/>
              </a:rPr>
              <a:t>amended.</a:t>
            </a:r>
            <a:endParaRPr lang="en-US" dirty="0">
              <a:latin typeface="Verdana" panose="020B0604030504040204" pitchFamily="34" charset="0"/>
              <a:ea typeface="Verdana" panose="020B0604030504040204" pitchFamily="34" charset="0"/>
              <a:cs typeface="Verdana" panose="020B0604030504040204" pitchFamily="34" charset="0"/>
            </a:endParaRPr>
          </a:p>
          <a:p>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5"/>
          </p:nvPr>
        </p:nvSpPr>
        <p:spPr/>
        <p:txBody>
          <a:bodyPr/>
          <a:lstStyle/>
          <a:p>
            <a:fld id="{3D2CA65D-279F-4942-9028-C869890F2841}" type="slidenum">
              <a:rPr lang="en-US" smtClean="0"/>
              <a:pPr/>
              <a:t>11</a:t>
            </a:fld>
            <a:endParaRPr lang="en-US" dirty="0"/>
          </a:p>
        </p:txBody>
      </p:sp>
    </p:spTree>
    <p:extLst>
      <p:ext uri="{BB962C8B-B14F-4D97-AF65-F5344CB8AC3E}">
        <p14:creationId xmlns:p14="http://schemas.microsoft.com/office/powerpoint/2010/main" val="676745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020762"/>
          </a:xfrm>
        </p:spPr>
        <p:txBody>
          <a:bodyPr>
            <a:noAutofit/>
          </a:bodyPr>
          <a:lstStyle/>
          <a:p>
            <a:pPr algn="ctr"/>
            <a:r>
              <a:rPr lang="en-US" sz="3200" b="1"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History: Establishing </a:t>
            </a:r>
            <a:r>
              <a:rPr lang="en-US" sz="3200" b="1"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charters</a:t>
            </a:r>
            <a:br>
              <a:rPr lang="en-US" sz="3200" b="1"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br>
            <a:r>
              <a:rPr lang="en-US" sz="3200" b="1"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1992-2009 </a:t>
            </a: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sz="quarter" idx="1"/>
          </p:nvPr>
        </p:nvSpPr>
        <p:spPr>
          <a:xfrm>
            <a:off x="457200" y="1371600"/>
            <a:ext cx="7772400" cy="5102352"/>
          </a:xfrm>
        </p:spPr>
        <p:txBody>
          <a:bodyPr>
            <a:normAutofit lnSpcReduction="10000"/>
          </a:bodyPr>
          <a:lstStyle/>
          <a:p>
            <a:r>
              <a:rPr lang="en-US" b="1" dirty="0" smtClean="0">
                <a:solidFill>
                  <a:srgbClr val="3366FF"/>
                </a:solidFill>
                <a:latin typeface="Verdana" panose="020B0604030504040204" pitchFamily="34" charset="0"/>
                <a:ea typeface="Verdana" panose="020B0604030504040204" pitchFamily="34" charset="0"/>
                <a:cs typeface="Verdana" panose="020B0604030504040204" pitchFamily="34" charset="0"/>
              </a:rPr>
              <a:t>1992-2002</a:t>
            </a:r>
          </a:p>
          <a:p>
            <a:pPr lvl="1"/>
            <a:r>
              <a:rPr lang="en-US" sz="2400" dirty="0">
                <a:latin typeface="Verdana" panose="020B0604030504040204" pitchFamily="34" charset="0"/>
                <a:ea typeface="Verdana" panose="020B0604030504040204" pitchFamily="34" charset="0"/>
                <a:cs typeface="Verdana" panose="020B0604030504040204" pitchFamily="34" charset="0"/>
              </a:rPr>
              <a:t>First eight public charter schools established and </a:t>
            </a:r>
            <a:r>
              <a:rPr lang="en-US" sz="2400" i="1" dirty="0">
                <a:latin typeface="Verdana" panose="020B0604030504040204" pitchFamily="34" charset="0"/>
                <a:ea typeface="Verdana" panose="020B0604030504040204" pitchFamily="34" charset="0"/>
                <a:cs typeface="Verdana" panose="020B0604030504040204" pitchFamily="34" charset="0"/>
              </a:rPr>
              <a:t>converted</a:t>
            </a:r>
            <a:r>
              <a:rPr lang="en-US" sz="2400" dirty="0">
                <a:latin typeface="Verdana" panose="020B0604030504040204" pitchFamily="34" charset="0"/>
                <a:ea typeface="Verdana" panose="020B0604030504040204" pitchFamily="34" charset="0"/>
                <a:cs typeface="Verdana" panose="020B0604030504040204" pitchFamily="34" charset="0"/>
              </a:rPr>
              <a:t> from traditional public schools.   </a:t>
            </a:r>
            <a:endParaRPr lang="en-US" sz="2400" b="1" dirty="0">
              <a:latin typeface="Verdana" panose="020B0604030504040204" pitchFamily="34" charset="0"/>
              <a:ea typeface="Verdana" panose="020B0604030504040204" pitchFamily="34" charset="0"/>
              <a:cs typeface="Verdana" panose="020B0604030504040204" pitchFamily="34" charset="0"/>
            </a:endParaRPr>
          </a:p>
          <a:p>
            <a:pPr lvl="1"/>
            <a:r>
              <a:rPr lang="en-US" sz="2400" dirty="0">
                <a:latin typeface="Verdana" panose="020B0604030504040204" pitchFamily="34" charset="0"/>
                <a:ea typeface="Verdana" panose="020B0604030504040204" pitchFamily="34" charset="0"/>
                <a:cs typeface="Verdana" panose="020B0604030504040204" pitchFamily="34" charset="0"/>
              </a:rPr>
              <a:t>Two of these charter schools are still in operation: </a:t>
            </a:r>
            <a:r>
              <a:rPr lang="en-US" sz="2400" dirty="0">
                <a:solidFill>
                  <a:srgbClr val="3366FF"/>
                </a:solidFill>
                <a:latin typeface="Verdana" panose="020B0604030504040204" pitchFamily="34" charset="0"/>
                <a:ea typeface="Verdana" panose="020B0604030504040204" pitchFamily="34" charset="0"/>
                <a:cs typeface="Verdana" panose="020B0604030504040204" pitchFamily="34" charset="0"/>
              </a:rPr>
              <a:t>Murray High School (Albemarle) and York River Academy (York)</a:t>
            </a:r>
          </a:p>
          <a:p>
            <a:r>
              <a:rPr lang="en-US" b="1" dirty="0" smtClean="0">
                <a:solidFill>
                  <a:srgbClr val="3366FF"/>
                </a:solidFill>
                <a:latin typeface="Verdana" panose="020B0604030504040204" pitchFamily="34" charset="0"/>
                <a:ea typeface="Verdana" panose="020B0604030504040204" pitchFamily="34" charset="0"/>
                <a:cs typeface="Verdana" panose="020B0604030504040204" pitchFamily="34" charset="0"/>
              </a:rPr>
              <a:t>2008-2009</a:t>
            </a:r>
          </a:p>
          <a:p>
            <a:pPr lvl="1"/>
            <a:r>
              <a:rPr lang="en-US" sz="2400" dirty="0" smtClean="0">
                <a:latin typeface="Verdana" panose="020B0604030504040204" pitchFamily="34" charset="0"/>
                <a:ea typeface="Verdana" panose="020B0604030504040204" pitchFamily="34" charset="0"/>
                <a:cs typeface="Verdana" panose="020B0604030504040204" pitchFamily="34" charset="0"/>
              </a:rPr>
              <a:t>Third </a:t>
            </a:r>
            <a:r>
              <a:rPr lang="en-US" sz="2400" dirty="0">
                <a:latin typeface="Verdana" panose="020B0604030504040204" pitchFamily="34" charset="0"/>
                <a:ea typeface="Verdana" panose="020B0604030504040204" pitchFamily="34" charset="0"/>
                <a:cs typeface="Verdana" panose="020B0604030504040204" pitchFamily="34" charset="0"/>
              </a:rPr>
              <a:t>public charter school currently in operation was the first to be approved that was submitted from outside a school division: </a:t>
            </a:r>
            <a:r>
              <a:rPr lang="en-US" sz="2400" dirty="0">
                <a:solidFill>
                  <a:srgbClr val="3366FF"/>
                </a:solidFill>
                <a:latin typeface="Verdana" panose="020B0604030504040204" pitchFamily="34" charset="0"/>
                <a:ea typeface="Verdana" panose="020B0604030504040204" pitchFamily="34" charset="0"/>
                <a:cs typeface="Verdana" panose="020B0604030504040204" pitchFamily="34" charset="0"/>
              </a:rPr>
              <a:t>The Community Public Charter School (Albemarle) </a:t>
            </a:r>
          </a:p>
          <a:p>
            <a:endParaRPr lang="en-US" dirty="0">
              <a:solidFill>
                <a:schemeClr val="bg2">
                  <a:lumMod val="25000"/>
                </a:schemeClr>
              </a:solidFill>
            </a:endParaRPr>
          </a:p>
          <a:p>
            <a:endParaRPr lang="en-US" dirty="0">
              <a:solidFill>
                <a:schemeClr val="bg2">
                  <a:lumMod val="25000"/>
                </a:schemeClr>
              </a:solidFill>
            </a:endParaRPr>
          </a:p>
          <a:p>
            <a:endParaRPr lang="en-US" dirty="0"/>
          </a:p>
        </p:txBody>
      </p:sp>
      <p:sp>
        <p:nvSpPr>
          <p:cNvPr id="4" name="Slide Number Placeholder 3"/>
          <p:cNvSpPr>
            <a:spLocks noGrp="1"/>
          </p:cNvSpPr>
          <p:nvPr>
            <p:ph type="sldNum" sz="quarter" idx="15"/>
          </p:nvPr>
        </p:nvSpPr>
        <p:spPr/>
        <p:txBody>
          <a:bodyPr/>
          <a:lstStyle/>
          <a:p>
            <a:fld id="{3D2CA65D-279F-4942-9028-C869890F2841}" type="slidenum">
              <a:rPr lang="en-US" smtClean="0"/>
              <a:pPr/>
              <a:t>12</a:t>
            </a:fld>
            <a:endParaRPr lang="en-US" dirty="0"/>
          </a:p>
        </p:txBody>
      </p:sp>
    </p:spTree>
    <p:extLst>
      <p:ext uri="{BB962C8B-B14F-4D97-AF65-F5344CB8AC3E}">
        <p14:creationId xmlns:p14="http://schemas.microsoft.com/office/powerpoint/2010/main" val="8434664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868362"/>
          </a:xfrm>
        </p:spPr>
        <p:txBody>
          <a:bodyPr>
            <a:noAutofit/>
          </a:bodyPr>
          <a:lstStyle/>
          <a:p>
            <a:pPr algn="ctr"/>
            <a:r>
              <a:rPr lang="en-US" sz="3200" b="1"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History: 2010-2014</a:t>
            </a: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sz="quarter" idx="1"/>
          </p:nvPr>
        </p:nvSpPr>
        <p:spPr>
          <a:xfrm>
            <a:off x="457200" y="1447800"/>
            <a:ext cx="7467600" cy="5026152"/>
          </a:xfrm>
        </p:spPr>
        <p:txBody>
          <a:bodyPr/>
          <a:lstStyle/>
          <a:p>
            <a:r>
              <a:rPr lang="en-US" b="1" dirty="0" smtClean="0">
                <a:solidFill>
                  <a:srgbClr val="3366FF"/>
                </a:solidFill>
                <a:latin typeface="Verdana" panose="020B0604030504040204" pitchFamily="34" charset="0"/>
                <a:ea typeface="Verdana" panose="020B0604030504040204" pitchFamily="34" charset="0"/>
                <a:cs typeface="Verdana" panose="020B0604030504040204" pitchFamily="34" charset="0"/>
              </a:rPr>
              <a:t>2010-2011</a:t>
            </a:r>
          </a:p>
          <a:p>
            <a:pPr lvl="1"/>
            <a:r>
              <a:rPr lang="en-US" sz="2400" dirty="0">
                <a:latin typeface="Verdana" panose="020B0604030504040204" pitchFamily="34" charset="0"/>
                <a:ea typeface="Verdana" panose="020B0604030504040204" pitchFamily="34" charset="0"/>
                <a:cs typeface="Verdana" panose="020B0604030504040204" pitchFamily="34" charset="0"/>
              </a:rPr>
              <a:t>Fourth public charter school and second to be approved outside a school division began operation. </a:t>
            </a:r>
            <a:r>
              <a:rPr lang="en-US" sz="2400" dirty="0">
                <a:solidFill>
                  <a:srgbClr val="3366FF"/>
                </a:solidFill>
                <a:latin typeface="Verdana" panose="020B0604030504040204" pitchFamily="34" charset="0"/>
                <a:ea typeface="Verdana" panose="020B0604030504040204" pitchFamily="34" charset="0"/>
                <a:cs typeface="Verdana" panose="020B0604030504040204" pitchFamily="34" charset="0"/>
              </a:rPr>
              <a:t>Patrick Henry School of Science and Arts (Richmond</a:t>
            </a:r>
            <a:r>
              <a:rPr lang="en-US" sz="2400" dirty="0" smtClean="0">
                <a:solidFill>
                  <a:srgbClr val="3366FF"/>
                </a:solidFill>
                <a:latin typeface="Verdana" panose="020B0604030504040204" pitchFamily="34" charset="0"/>
                <a:ea typeface="Verdana" panose="020B0604030504040204" pitchFamily="34" charset="0"/>
                <a:cs typeface="Verdana" panose="020B0604030504040204" pitchFamily="34" charset="0"/>
              </a:rPr>
              <a:t>)</a:t>
            </a:r>
          </a:p>
          <a:p>
            <a:r>
              <a:rPr lang="en-US" b="1" dirty="0" smtClean="0">
                <a:solidFill>
                  <a:srgbClr val="3366FF"/>
                </a:solidFill>
                <a:latin typeface="Verdana" panose="020B0604030504040204" pitchFamily="34" charset="0"/>
                <a:ea typeface="Verdana" panose="020B0604030504040204" pitchFamily="34" charset="0"/>
                <a:cs typeface="Verdana" panose="020B0604030504040204" pitchFamily="34" charset="0"/>
              </a:rPr>
              <a:t>2013-2014</a:t>
            </a:r>
          </a:p>
          <a:p>
            <a:pPr lvl="1"/>
            <a:r>
              <a:rPr lang="en-US" sz="2400" dirty="0">
                <a:latin typeface="Verdana" panose="020B0604030504040204" pitchFamily="34" charset="0"/>
                <a:ea typeface="Verdana" panose="020B0604030504040204" pitchFamily="34" charset="0"/>
                <a:cs typeface="Verdana" panose="020B0604030504040204" pitchFamily="34" charset="0"/>
              </a:rPr>
              <a:t>Fifth and sixth public charter school, initiated by a local school division, began operation: </a:t>
            </a:r>
            <a:r>
              <a:rPr lang="en-US" sz="2400" dirty="0">
                <a:solidFill>
                  <a:srgbClr val="3366FF"/>
                </a:solidFill>
                <a:latin typeface="Verdana" panose="020B0604030504040204" pitchFamily="34" charset="0"/>
                <a:ea typeface="Verdana" panose="020B0604030504040204" pitchFamily="34" charset="0"/>
                <a:cs typeface="Verdana" panose="020B0604030504040204" pitchFamily="34" charset="0"/>
              </a:rPr>
              <a:t>Green Run Collegiate (Virginia Beach) and Richmond Career Education and Employment Academy (Richmond) </a:t>
            </a:r>
          </a:p>
          <a:p>
            <a:endParaRPr lang="en-US" b="1" dirty="0">
              <a:solidFill>
                <a:schemeClr val="bg2">
                  <a:lumMod val="25000"/>
                </a:schemeClr>
              </a:solidFill>
            </a:endParaRPr>
          </a:p>
          <a:p>
            <a:endParaRPr lang="en-US" dirty="0">
              <a:solidFill>
                <a:srgbClr val="3366FF"/>
              </a:solidFill>
            </a:endParaRPr>
          </a:p>
          <a:p>
            <a:endParaRPr lang="en-US" dirty="0">
              <a:solidFill>
                <a:schemeClr val="bg2">
                  <a:lumMod val="25000"/>
                </a:schemeClr>
              </a:solidFill>
            </a:endParaRPr>
          </a:p>
          <a:p>
            <a:endParaRPr lang="en-US" dirty="0"/>
          </a:p>
        </p:txBody>
      </p:sp>
      <p:sp>
        <p:nvSpPr>
          <p:cNvPr id="4" name="Slide Number Placeholder 3"/>
          <p:cNvSpPr>
            <a:spLocks noGrp="1"/>
          </p:cNvSpPr>
          <p:nvPr>
            <p:ph type="sldNum" sz="quarter" idx="15"/>
          </p:nvPr>
        </p:nvSpPr>
        <p:spPr/>
        <p:txBody>
          <a:bodyPr/>
          <a:lstStyle/>
          <a:p>
            <a:fld id="{3D2CA65D-279F-4942-9028-C869890F2841}" type="slidenum">
              <a:rPr lang="en-US" smtClean="0"/>
              <a:pPr/>
              <a:t>13</a:t>
            </a:fld>
            <a:endParaRPr lang="en-US" dirty="0"/>
          </a:p>
        </p:txBody>
      </p:sp>
    </p:spTree>
    <p:extLst>
      <p:ext uri="{BB962C8B-B14F-4D97-AF65-F5344CB8AC3E}">
        <p14:creationId xmlns:p14="http://schemas.microsoft.com/office/powerpoint/2010/main" val="29342803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868362"/>
          </a:xfrm>
        </p:spPr>
        <p:txBody>
          <a:bodyPr>
            <a:noAutofit/>
          </a:bodyPr>
          <a:lstStyle/>
          <a:p>
            <a:pPr algn="ctr"/>
            <a:r>
              <a:rPr lang="en-US" sz="3200" b="1"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History</a:t>
            </a:r>
            <a:r>
              <a:rPr lang="en-US" sz="3200" b="1"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 2014-2016</a:t>
            </a: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sz="quarter" idx="1"/>
          </p:nvPr>
        </p:nvSpPr>
        <p:spPr>
          <a:xfrm>
            <a:off x="457200" y="1295400"/>
            <a:ext cx="7467600" cy="5178552"/>
          </a:xfrm>
        </p:spPr>
        <p:txBody>
          <a:bodyPr/>
          <a:lstStyle/>
          <a:p>
            <a:r>
              <a:rPr lang="en-US" b="1" dirty="0" smtClean="0">
                <a:solidFill>
                  <a:srgbClr val="3366FF"/>
                </a:solidFill>
                <a:latin typeface="Verdana" panose="020B0604030504040204" pitchFamily="34" charset="0"/>
                <a:ea typeface="Verdana" panose="020B0604030504040204" pitchFamily="34" charset="0"/>
                <a:cs typeface="Verdana" panose="020B0604030504040204" pitchFamily="34" charset="0"/>
              </a:rPr>
              <a:t>2014-2015</a:t>
            </a:r>
          </a:p>
          <a:p>
            <a:pPr lvl="1"/>
            <a:r>
              <a:rPr lang="en-US" sz="2400" dirty="0">
                <a:latin typeface="Verdana" panose="020B0604030504040204" pitchFamily="34" charset="0"/>
                <a:ea typeface="Verdana" panose="020B0604030504040204" pitchFamily="34" charset="0"/>
                <a:cs typeface="Verdana" panose="020B0604030504040204" pitchFamily="34" charset="0"/>
              </a:rPr>
              <a:t>Seventh public charter school, </a:t>
            </a:r>
            <a:r>
              <a:rPr lang="en-US" sz="2400" i="1" dirty="0">
                <a:latin typeface="Verdana" panose="020B0604030504040204" pitchFamily="34" charset="0"/>
                <a:ea typeface="Verdana" panose="020B0604030504040204" pitchFamily="34" charset="0"/>
                <a:cs typeface="Verdana" panose="020B0604030504040204" pitchFamily="34" charset="0"/>
              </a:rPr>
              <a:t>a conversion</a:t>
            </a:r>
            <a:r>
              <a:rPr lang="en-US" sz="2400" dirty="0">
                <a:latin typeface="Verdana" panose="020B0604030504040204" pitchFamily="34" charset="0"/>
                <a:ea typeface="Verdana" panose="020B0604030504040204" pitchFamily="34" charset="0"/>
                <a:cs typeface="Verdana" panose="020B0604030504040204" pitchFamily="34" charset="0"/>
              </a:rPr>
              <a:t>, initiated by Loudoun County Public Schools: </a:t>
            </a:r>
            <a:r>
              <a:rPr lang="en-US" sz="2400" dirty="0" smtClean="0">
                <a:solidFill>
                  <a:srgbClr val="3366FF"/>
                </a:solidFill>
                <a:latin typeface="Verdana" panose="020B0604030504040204" pitchFamily="34" charset="0"/>
                <a:ea typeface="Verdana" panose="020B0604030504040204" pitchFamily="34" charset="0"/>
                <a:cs typeface="Verdana" panose="020B0604030504040204" pitchFamily="34" charset="0"/>
              </a:rPr>
              <a:t>Middleburg </a:t>
            </a:r>
            <a:r>
              <a:rPr lang="en-US" sz="2400" dirty="0">
                <a:solidFill>
                  <a:srgbClr val="3366FF"/>
                </a:solidFill>
                <a:latin typeface="Verdana" panose="020B0604030504040204" pitchFamily="34" charset="0"/>
                <a:ea typeface="Verdana" panose="020B0604030504040204" pitchFamily="34" charset="0"/>
                <a:cs typeface="Verdana" panose="020B0604030504040204" pitchFamily="34" charset="0"/>
              </a:rPr>
              <a:t>Community Charter </a:t>
            </a:r>
            <a:r>
              <a:rPr lang="en-US" sz="2400" dirty="0" smtClean="0">
                <a:solidFill>
                  <a:srgbClr val="3366FF"/>
                </a:solidFill>
                <a:latin typeface="Verdana" panose="020B0604030504040204" pitchFamily="34" charset="0"/>
                <a:ea typeface="Verdana" panose="020B0604030504040204" pitchFamily="34" charset="0"/>
                <a:cs typeface="Verdana" panose="020B0604030504040204" pitchFamily="34" charset="0"/>
              </a:rPr>
              <a:t>Schools</a:t>
            </a:r>
            <a:endParaRPr lang="en-US" sz="2400" b="1"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endParaRPr>
          </a:p>
          <a:p>
            <a:r>
              <a:rPr lang="en-US" b="1" dirty="0" smtClean="0">
                <a:solidFill>
                  <a:srgbClr val="3366FF"/>
                </a:solidFill>
                <a:latin typeface="Verdana" panose="020B0604030504040204" pitchFamily="34" charset="0"/>
                <a:ea typeface="Verdana" panose="020B0604030504040204" pitchFamily="34" charset="0"/>
                <a:cs typeface="Verdana" panose="020B0604030504040204" pitchFamily="34" charset="0"/>
              </a:rPr>
              <a:t>2015-2016</a:t>
            </a:r>
          </a:p>
          <a:p>
            <a:pPr lvl="1"/>
            <a:r>
              <a:rPr lang="en-US" sz="2400" dirty="0">
                <a:latin typeface="Verdana" panose="020B0604030504040204" pitchFamily="34" charset="0"/>
                <a:ea typeface="Verdana" panose="020B0604030504040204" pitchFamily="34" charset="0"/>
                <a:cs typeface="Verdana" panose="020B0604030504040204" pitchFamily="34" charset="0"/>
              </a:rPr>
              <a:t>Eighth public charter school, </a:t>
            </a:r>
            <a:r>
              <a:rPr lang="en-US" sz="2400" i="1" dirty="0">
                <a:latin typeface="Verdana" panose="020B0604030504040204" pitchFamily="34" charset="0"/>
                <a:ea typeface="Verdana" panose="020B0604030504040204" pitchFamily="34" charset="0"/>
                <a:cs typeface="Verdana" panose="020B0604030504040204" pitchFamily="34" charset="0"/>
              </a:rPr>
              <a:t>a conversion</a:t>
            </a:r>
            <a:r>
              <a:rPr lang="en-US" sz="2400" dirty="0">
                <a:latin typeface="Verdana" panose="020B0604030504040204" pitchFamily="34" charset="0"/>
                <a:ea typeface="Verdana" panose="020B0604030504040204" pitchFamily="34" charset="0"/>
                <a:cs typeface="Verdana" panose="020B0604030504040204" pitchFamily="34" charset="0"/>
              </a:rPr>
              <a:t>, initiated by Loudoun County Public Schools: </a:t>
            </a:r>
            <a:r>
              <a:rPr lang="en-US" sz="2400" dirty="0" smtClean="0">
                <a:solidFill>
                  <a:srgbClr val="3366FF"/>
                </a:solidFill>
                <a:latin typeface="Verdana" panose="020B0604030504040204" pitchFamily="34" charset="0"/>
                <a:ea typeface="Verdana" panose="020B0604030504040204" pitchFamily="34" charset="0"/>
                <a:cs typeface="Verdana" panose="020B0604030504040204" pitchFamily="34" charset="0"/>
              </a:rPr>
              <a:t>Hillsboro </a:t>
            </a:r>
            <a:r>
              <a:rPr lang="en-US" sz="2400" dirty="0">
                <a:solidFill>
                  <a:srgbClr val="3366FF"/>
                </a:solidFill>
                <a:latin typeface="Verdana" panose="020B0604030504040204" pitchFamily="34" charset="0"/>
                <a:ea typeface="Verdana" panose="020B0604030504040204" pitchFamily="34" charset="0"/>
                <a:cs typeface="Verdana" panose="020B0604030504040204" pitchFamily="34" charset="0"/>
              </a:rPr>
              <a:t>Charter Academy</a:t>
            </a:r>
          </a:p>
          <a:p>
            <a:endParaRPr lang="en-US" b="1" dirty="0">
              <a:solidFill>
                <a:schemeClr val="bg2">
                  <a:lumMod val="25000"/>
                </a:schemeClr>
              </a:solidFill>
            </a:endParaRPr>
          </a:p>
          <a:p>
            <a:endParaRPr lang="en-US" dirty="0"/>
          </a:p>
        </p:txBody>
      </p:sp>
      <p:sp>
        <p:nvSpPr>
          <p:cNvPr id="4" name="Slide Number Placeholder 3"/>
          <p:cNvSpPr>
            <a:spLocks noGrp="1"/>
          </p:cNvSpPr>
          <p:nvPr>
            <p:ph type="sldNum" sz="quarter" idx="15"/>
          </p:nvPr>
        </p:nvSpPr>
        <p:spPr/>
        <p:txBody>
          <a:bodyPr/>
          <a:lstStyle/>
          <a:p>
            <a:fld id="{3D2CA65D-279F-4942-9028-C869890F2841}" type="slidenum">
              <a:rPr lang="en-US" smtClean="0"/>
              <a:pPr/>
              <a:t>14</a:t>
            </a:fld>
            <a:endParaRPr lang="en-US" dirty="0"/>
          </a:p>
        </p:txBody>
      </p:sp>
    </p:spTree>
    <p:extLst>
      <p:ext uri="{BB962C8B-B14F-4D97-AF65-F5344CB8AC3E}">
        <p14:creationId xmlns:p14="http://schemas.microsoft.com/office/powerpoint/2010/main" val="23071792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914400"/>
          </a:xfrm>
        </p:spPr>
        <p:txBody>
          <a:bodyPr>
            <a:normAutofit/>
          </a:bodyPr>
          <a:lstStyle/>
          <a:p>
            <a:pPr algn="ctr"/>
            <a:r>
              <a:rPr lang="en-US" b="1"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Charter </a:t>
            </a:r>
            <a:r>
              <a:rPr lang="en-US" b="1"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Schools </a:t>
            </a:r>
            <a:r>
              <a:rPr lang="en-US" b="1"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in Virginia</a:t>
            </a:r>
            <a:r>
              <a:rPr lang="en-US" b="1" dirty="0" smtClean="0">
                <a:solidFill>
                  <a:schemeClr val="bg2">
                    <a:lumMod val="25000"/>
                  </a:schemeClr>
                </a:solidFill>
              </a:rPr>
              <a:t>*</a:t>
            </a:r>
            <a:endParaRPr lang="en-US" dirty="0"/>
          </a:p>
        </p:txBody>
      </p:sp>
      <p:sp>
        <p:nvSpPr>
          <p:cNvPr id="3" name="Content Placeholder 2"/>
          <p:cNvSpPr>
            <a:spLocks noGrp="1"/>
          </p:cNvSpPr>
          <p:nvPr>
            <p:ph sz="quarter" idx="1"/>
          </p:nvPr>
        </p:nvSpPr>
        <p:spPr>
          <a:xfrm>
            <a:off x="457200" y="762000"/>
            <a:ext cx="8281416" cy="6096000"/>
          </a:xfrm>
        </p:spPr>
        <p:txBody>
          <a:bodyPr>
            <a:noAutofit/>
          </a:bodyPr>
          <a:lstStyle/>
          <a:p>
            <a:r>
              <a:rPr lang="en-US" sz="2200" dirty="0" smtClean="0">
                <a:latin typeface="Verdana" panose="020B0604030504040204" pitchFamily="34" charset="0"/>
                <a:ea typeface="Verdana" panose="020B0604030504040204" pitchFamily="34" charset="0"/>
                <a:cs typeface="Verdana" panose="020B0604030504040204" pitchFamily="34" charset="0"/>
              </a:rPr>
              <a:t>Albemarle County Public Schools</a:t>
            </a:r>
          </a:p>
          <a:p>
            <a:pPr lvl="1"/>
            <a:r>
              <a:rPr lang="en-US" sz="2200" dirty="0" smtClean="0">
                <a:solidFill>
                  <a:srgbClr val="3366FF"/>
                </a:solidFill>
                <a:latin typeface="Verdana" panose="020B0604030504040204" pitchFamily="34" charset="0"/>
                <a:ea typeface="Verdana" panose="020B0604030504040204" pitchFamily="34" charset="0"/>
                <a:cs typeface="Verdana" panose="020B0604030504040204" pitchFamily="34" charset="0"/>
              </a:rPr>
              <a:t>Murray High School </a:t>
            </a:r>
          </a:p>
          <a:p>
            <a:pPr lvl="2"/>
            <a:r>
              <a:rPr lang="en-US" sz="2200" dirty="0" smtClean="0">
                <a:latin typeface="Verdana" panose="020B0604030504040204" pitchFamily="34" charset="0"/>
                <a:ea typeface="Verdana" panose="020B0604030504040204" pitchFamily="34" charset="0"/>
                <a:cs typeface="Verdana" panose="020B0604030504040204" pitchFamily="34" charset="0"/>
              </a:rPr>
              <a:t>Established 2001-2002</a:t>
            </a:r>
          </a:p>
          <a:p>
            <a:pPr lvl="2"/>
            <a:r>
              <a:rPr lang="en-US" sz="2200" dirty="0" smtClean="0">
                <a:latin typeface="Verdana" panose="020B0604030504040204" pitchFamily="34" charset="0"/>
                <a:ea typeface="Verdana" panose="020B0604030504040204" pitchFamily="34" charset="0"/>
                <a:cs typeface="Verdana" panose="020B0604030504040204" pitchFamily="34" charset="0"/>
              </a:rPr>
              <a:t>Grades 9-12 </a:t>
            </a:r>
          </a:p>
          <a:p>
            <a:pPr lvl="1"/>
            <a:r>
              <a:rPr lang="en-US" sz="2200" dirty="0" smtClean="0">
                <a:solidFill>
                  <a:srgbClr val="3366FF"/>
                </a:solidFill>
                <a:latin typeface="Verdana" panose="020B0604030504040204" pitchFamily="34" charset="0"/>
                <a:ea typeface="Verdana" panose="020B0604030504040204" pitchFamily="34" charset="0"/>
                <a:cs typeface="Verdana" panose="020B0604030504040204" pitchFamily="34" charset="0"/>
              </a:rPr>
              <a:t>The Community Public Charter School  </a:t>
            </a:r>
          </a:p>
          <a:p>
            <a:pPr lvl="2"/>
            <a:r>
              <a:rPr lang="en-US" sz="2200" dirty="0" smtClean="0">
                <a:latin typeface="Verdana" panose="020B0604030504040204" pitchFamily="34" charset="0"/>
                <a:ea typeface="Verdana" panose="020B0604030504040204" pitchFamily="34" charset="0"/>
                <a:cs typeface="Verdana" panose="020B0604030504040204" pitchFamily="34" charset="0"/>
              </a:rPr>
              <a:t>Established 2008-2009</a:t>
            </a:r>
          </a:p>
          <a:p>
            <a:pPr lvl="2"/>
            <a:r>
              <a:rPr lang="en-US" sz="2200" dirty="0" smtClean="0">
                <a:latin typeface="Verdana" panose="020B0604030504040204" pitchFamily="34" charset="0"/>
                <a:ea typeface="Verdana" panose="020B0604030504040204" pitchFamily="34" charset="0"/>
                <a:cs typeface="Verdana" panose="020B0604030504040204" pitchFamily="34" charset="0"/>
              </a:rPr>
              <a:t>Grades 6-8</a:t>
            </a:r>
          </a:p>
          <a:p>
            <a:r>
              <a:rPr lang="en-US" sz="2200" dirty="0" smtClean="0">
                <a:latin typeface="Verdana" panose="020B0604030504040204" pitchFamily="34" charset="0"/>
                <a:ea typeface="Verdana" panose="020B0604030504040204" pitchFamily="34" charset="0"/>
                <a:cs typeface="Verdana" panose="020B0604030504040204" pitchFamily="34" charset="0"/>
              </a:rPr>
              <a:t>Loudoun County Public Schools</a:t>
            </a:r>
          </a:p>
          <a:p>
            <a:pPr lvl="1"/>
            <a:r>
              <a:rPr lang="en-US" sz="2200" dirty="0" smtClean="0">
                <a:solidFill>
                  <a:srgbClr val="3366FF"/>
                </a:solidFill>
                <a:latin typeface="Verdana" panose="020B0604030504040204" pitchFamily="34" charset="0"/>
                <a:ea typeface="Verdana" panose="020B0604030504040204" pitchFamily="34" charset="0"/>
                <a:cs typeface="Verdana" panose="020B0604030504040204" pitchFamily="34" charset="0"/>
              </a:rPr>
              <a:t>Middleburg Community Charter School</a:t>
            </a:r>
          </a:p>
          <a:p>
            <a:pPr lvl="2"/>
            <a:r>
              <a:rPr lang="en-US" sz="2200" dirty="0" smtClean="0">
                <a:latin typeface="Verdana" panose="020B0604030504040204" pitchFamily="34" charset="0"/>
                <a:ea typeface="Verdana" panose="020B0604030504040204" pitchFamily="34" charset="0"/>
                <a:cs typeface="Verdana" panose="020B0604030504040204" pitchFamily="34" charset="0"/>
              </a:rPr>
              <a:t>Established 2014-2015</a:t>
            </a:r>
          </a:p>
          <a:p>
            <a:pPr lvl="2"/>
            <a:r>
              <a:rPr lang="en-US" sz="2200" dirty="0" smtClean="0">
                <a:latin typeface="Verdana" panose="020B0604030504040204" pitchFamily="34" charset="0"/>
                <a:ea typeface="Verdana" panose="020B0604030504040204" pitchFamily="34" charset="0"/>
                <a:cs typeface="Verdana" panose="020B0604030504040204" pitchFamily="34" charset="0"/>
              </a:rPr>
              <a:t>Grades K-5</a:t>
            </a:r>
          </a:p>
          <a:p>
            <a:pPr lvl="1"/>
            <a:r>
              <a:rPr lang="en-US" sz="2200" dirty="0" smtClean="0">
                <a:solidFill>
                  <a:srgbClr val="3366FF"/>
                </a:solidFill>
                <a:latin typeface="Verdana" panose="020B0604030504040204" pitchFamily="34" charset="0"/>
                <a:ea typeface="Verdana" panose="020B0604030504040204" pitchFamily="34" charset="0"/>
                <a:cs typeface="Verdana" panose="020B0604030504040204" pitchFamily="34" charset="0"/>
              </a:rPr>
              <a:t>Hillsboro Charter Academy</a:t>
            </a:r>
          </a:p>
          <a:p>
            <a:pPr lvl="2"/>
            <a:r>
              <a:rPr lang="en-US" sz="2200" dirty="0" smtClean="0">
                <a:latin typeface="Verdana" panose="020B0604030504040204" pitchFamily="34" charset="0"/>
                <a:ea typeface="Verdana" panose="020B0604030504040204" pitchFamily="34" charset="0"/>
                <a:cs typeface="Verdana" panose="020B0604030504040204" pitchFamily="34" charset="0"/>
              </a:rPr>
              <a:t>Established 2016-2017</a:t>
            </a:r>
          </a:p>
          <a:p>
            <a:pPr lvl="2"/>
            <a:r>
              <a:rPr lang="en-US" sz="2200" dirty="0" smtClean="0">
                <a:latin typeface="Verdana" panose="020B0604030504040204" pitchFamily="34" charset="0"/>
                <a:ea typeface="Verdana" panose="020B0604030504040204" pitchFamily="34" charset="0"/>
                <a:cs typeface="Verdana" panose="020B0604030504040204" pitchFamily="34" charset="0"/>
              </a:rPr>
              <a:t>Grades K-5</a:t>
            </a:r>
          </a:p>
          <a:p>
            <a:pPr marL="0">
              <a:lnSpc>
                <a:spcPct val="115000"/>
              </a:lnSpc>
              <a:spcBef>
                <a:spcPts val="0"/>
              </a:spcBef>
            </a:pPr>
            <a:endParaRPr lang="en-US" sz="800" b="1" dirty="0">
              <a:solidFill>
                <a:srgbClr val="3366FF"/>
              </a:solidFill>
              <a:ea typeface="Calibri"/>
              <a:cs typeface="Times New Roman"/>
            </a:endParaRPr>
          </a:p>
          <a:p>
            <a:pPr marL="0">
              <a:lnSpc>
                <a:spcPct val="115000"/>
              </a:lnSpc>
              <a:spcBef>
                <a:spcPts val="0"/>
              </a:spcBef>
            </a:pPr>
            <a:r>
              <a:rPr lang="en-US" sz="1600" b="1" dirty="0" smtClean="0">
                <a:latin typeface="Verdana" panose="020B0604030504040204" pitchFamily="34" charset="0"/>
                <a:ea typeface="Verdana" panose="020B0604030504040204" pitchFamily="34" charset="0"/>
                <a:cs typeface="Verdana" panose="020B0604030504040204" pitchFamily="34" charset="0"/>
              </a:rPr>
              <a:t>*Note: Estimated </a:t>
            </a:r>
            <a:r>
              <a:rPr lang="en-US" sz="1600" b="1" dirty="0">
                <a:latin typeface="Verdana" panose="020B0604030504040204" pitchFamily="34" charset="0"/>
                <a:ea typeface="Verdana" panose="020B0604030504040204" pitchFamily="34" charset="0"/>
                <a:cs typeface="Verdana" panose="020B0604030504040204" pitchFamily="34" charset="0"/>
              </a:rPr>
              <a:t>number of public charter </a:t>
            </a:r>
            <a:r>
              <a:rPr lang="en-US" sz="1600" b="1" dirty="0" smtClean="0">
                <a:latin typeface="Verdana" panose="020B0604030504040204" pitchFamily="34" charset="0"/>
                <a:ea typeface="Verdana" panose="020B0604030504040204" pitchFamily="34" charset="0"/>
                <a:cs typeface="Verdana" panose="020B0604030504040204" pitchFamily="34" charset="0"/>
              </a:rPr>
              <a:t>school </a:t>
            </a:r>
            <a:r>
              <a:rPr lang="en-US" sz="1600" b="1" dirty="0">
                <a:latin typeface="Verdana" panose="020B0604030504040204" pitchFamily="34" charset="0"/>
                <a:ea typeface="Verdana" panose="020B0604030504040204" pitchFamily="34" charset="0"/>
                <a:cs typeface="Verdana" panose="020B0604030504040204" pitchFamily="34" charset="0"/>
              </a:rPr>
              <a:t>students: 1,239</a:t>
            </a:r>
          </a:p>
          <a:p>
            <a:pPr lvl="2"/>
            <a:endParaRPr lang="en-US" sz="2200" dirty="0" smtClean="0"/>
          </a:p>
        </p:txBody>
      </p:sp>
      <p:sp>
        <p:nvSpPr>
          <p:cNvPr id="4" name="Slide Number Placeholder 3"/>
          <p:cNvSpPr>
            <a:spLocks noGrp="1"/>
          </p:cNvSpPr>
          <p:nvPr>
            <p:ph type="sldNum" sz="quarter" idx="15"/>
          </p:nvPr>
        </p:nvSpPr>
        <p:spPr/>
        <p:txBody>
          <a:bodyPr/>
          <a:lstStyle/>
          <a:p>
            <a:fld id="{3D2CA65D-279F-4942-9028-C869890F2841}" type="slidenum">
              <a:rPr lang="en-US" smtClean="0"/>
              <a:pPr/>
              <a:t>15</a:t>
            </a:fld>
            <a:endParaRPr lang="en-US" dirty="0"/>
          </a:p>
        </p:txBody>
      </p:sp>
    </p:spTree>
    <p:extLst>
      <p:ext uri="{BB962C8B-B14F-4D97-AF65-F5344CB8AC3E}">
        <p14:creationId xmlns:p14="http://schemas.microsoft.com/office/powerpoint/2010/main" val="20228228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
            <a:ext cx="7467600" cy="655320"/>
          </a:xfrm>
        </p:spPr>
        <p:txBody>
          <a:bodyPr/>
          <a:lstStyle/>
          <a:p>
            <a:pPr algn="ctr"/>
            <a:r>
              <a:rPr lang="en-US" sz="3200" b="1"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Charter </a:t>
            </a:r>
            <a:r>
              <a:rPr lang="en-US" sz="3200" b="1"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Schools </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sz="quarter" idx="1"/>
          </p:nvPr>
        </p:nvSpPr>
        <p:spPr>
          <a:xfrm>
            <a:off x="304800" y="685800"/>
            <a:ext cx="8839200" cy="5788152"/>
          </a:xfrm>
        </p:spPr>
        <p:txBody>
          <a:bodyPr>
            <a:noAutofit/>
          </a:bodyPr>
          <a:lstStyle/>
          <a:p>
            <a:r>
              <a:rPr lang="en-US" sz="2200" dirty="0" smtClean="0">
                <a:latin typeface="Verdana" panose="020B0604030504040204" pitchFamily="34" charset="0"/>
                <a:ea typeface="Verdana" panose="020B0604030504040204" pitchFamily="34" charset="0"/>
                <a:cs typeface="Verdana" panose="020B0604030504040204" pitchFamily="34" charset="0"/>
              </a:rPr>
              <a:t>Richmond City Public Schools</a:t>
            </a:r>
          </a:p>
          <a:p>
            <a:pPr lvl="1"/>
            <a:r>
              <a:rPr lang="en-US" sz="2200" dirty="0">
                <a:solidFill>
                  <a:srgbClr val="3366FF"/>
                </a:solidFill>
                <a:latin typeface="Verdana" panose="020B0604030504040204" pitchFamily="34" charset="0"/>
                <a:ea typeface="Verdana" panose="020B0604030504040204" pitchFamily="34" charset="0"/>
                <a:cs typeface="Verdana" panose="020B0604030504040204" pitchFamily="34" charset="0"/>
              </a:rPr>
              <a:t>Patrick Henry School of Science and Arts </a:t>
            </a:r>
          </a:p>
          <a:p>
            <a:pPr lvl="2"/>
            <a:r>
              <a:rPr lang="en-US" sz="2200" dirty="0">
                <a:latin typeface="Verdana" panose="020B0604030504040204" pitchFamily="34" charset="0"/>
                <a:ea typeface="Verdana" panose="020B0604030504040204" pitchFamily="34" charset="0"/>
                <a:cs typeface="Verdana" panose="020B0604030504040204" pitchFamily="34" charset="0"/>
              </a:rPr>
              <a:t>Established 2010-2011</a:t>
            </a:r>
          </a:p>
          <a:p>
            <a:pPr lvl="2"/>
            <a:r>
              <a:rPr lang="en-US" sz="2200" dirty="0">
                <a:latin typeface="Verdana" panose="020B0604030504040204" pitchFamily="34" charset="0"/>
                <a:ea typeface="Verdana" panose="020B0604030504040204" pitchFamily="34" charset="0"/>
                <a:cs typeface="Verdana" panose="020B0604030504040204" pitchFamily="34" charset="0"/>
              </a:rPr>
              <a:t>Grades </a:t>
            </a:r>
            <a:r>
              <a:rPr lang="en-US" sz="2200" dirty="0" smtClean="0">
                <a:latin typeface="Verdana" panose="020B0604030504040204" pitchFamily="34" charset="0"/>
                <a:ea typeface="Verdana" panose="020B0604030504040204" pitchFamily="34" charset="0"/>
                <a:cs typeface="Verdana" panose="020B0604030504040204" pitchFamily="34" charset="0"/>
              </a:rPr>
              <a:t>K-5</a:t>
            </a:r>
          </a:p>
          <a:p>
            <a:pPr lvl="1"/>
            <a:r>
              <a:rPr lang="en-US" sz="2200" dirty="0" smtClean="0">
                <a:solidFill>
                  <a:srgbClr val="3366FF"/>
                </a:solidFill>
                <a:latin typeface="Verdana" panose="020B0604030504040204" pitchFamily="34" charset="0"/>
                <a:ea typeface="Verdana" panose="020B0604030504040204" pitchFamily="34" charset="0"/>
                <a:cs typeface="Verdana" panose="020B0604030504040204" pitchFamily="34" charset="0"/>
              </a:rPr>
              <a:t>Richmond </a:t>
            </a:r>
            <a:r>
              <a:rPr lang="en-US" sz="2200" dirty="0">
                <a:solidFill>
                  <a:srgbClr val="3366FF"/>
                </a:solidFill>
                <a:latin typeface="Verdana" panose="020B0604030504040204" pitchFamily="34" charset="0"/>
                <a:ea typeface="Verdana" panose="020B0604030504040204" pitchFamily="34" charset="0"/>
                <a:cs typeface="Verdana" panose="020B0604030504040204" pitchFamily="34" charset="0"/>
              </a:rPr>
              <a:t>Career </a:t>
            </a:r>
            <a:r>
              <a:rPr lang="en-US" sz="2200" dirty="0" smtClean="0">
                <a:solidFill>
                  <a:srgbClr val="3366FF"/>
                </a:solidFill>
                <a:latin typeface="Verdana" panose="020B0604030504040204" pitchFamily="34" charset="0"/>
                <a:ea typeface="Verdana" panose="020B0604030504040204" pitchFamily="34" charset="0"/>
                <a:cs typeface="Verdana" panose="020B0604030504040204" pitchFamily="34" charset="0"/>
              </a:rPr>
              <a:t>Education Employment Academy</a:t>
            </a:r>
          </a:p>
          <a:p>
            <a:pPr lvl="2"/>
            <a:r>
              <a:rPr lang="en-US" sz="2200" dirty="0">
                <a:latin typeface="Verdana" panose="020B0604030504040204" pitchFamily="34" charset="0"/>
                <a:ea typeface="Verdana" panose="020B0604030504040204" pitchFamily="34" charset="0"/>
                <a:cs typeface="Verdana" panose="020B0604030504040204" pitchFamily="34" charset="0"/>
              </a:rPr>
              <a:t>Established </a:t>
            </a:r>
            <a:r>
              <a:rPr lang="en-US" sz="2200" dirty="0" smtClean="0">
                <a:latin typeface="Verdana" panose="020B0604030504040204" pitchFamily="34" charset="0"/>
                <a:ea typeface="Verdana" panose="020B0604030504040204" pitchFamily="34" charset="0"/>
                <a:cs typeface="Verdana" panose="020B0604030504040204" pitchFamily="34" charset="0"/>
              </a:rPr>
              <a:t>2013-2014</a:t>
            </a:r>
            <a:endParaRPr lang="en-US" sz="2200" dirty="0">
              <a:latin typeface="Verdana" panose="020B0604030504040204" pitchFamily="34" charset="0"/>
              <a:ea typeface="Verdana" panose="020B0604030504040204" pitchFamily="34" charset="0"/>
              <a:cs typeface="Verdana" panose="020B0604030504040204" pitchFamily="34" charset="0"/>
            </a:endParaRPr>
          </a:p>
          <a:p>
            <a:pPr lvl="2"/>
            <a:r>
              <a:rPr lang="en-US" sz="2200" dirty="0">
                <a:latin typeface="Verdana" panose="020B0604030504040204" pitchFamily="34" charset="0"/>
                <a:ea typeface="Verdana" panose="020B0604030504040204" pitchFamily="34" charset="0"/>
                <a:cs typeface="Verdana" panose="020B0604030504040204" pitchFamily="34" charset="0"/>
              </a:rPr>
              <a:t>Grades </a:t>
            </a:r>
            <a:r>
              <a:rPr lang="en-US" sz="2200" dirty="0" smtClean="0">
                <a:latin typeface="Verdana" panose="020B0604030504040204" pitchFamily="34" charset="0"/>
                <a:ea typeface="Verdana" panose="020B0604030504040204" pitchFamily="34" charset="0"/>
                <a:cs typeface="Verdana" panose="020B0604030504040204" pitchFamily="34" charset="0"/>
              </a:rPr>
              <a:t>8-12</a:t>
            </a:r>
          </a:p>
          <a:p>
            <a:r>
              <a:rPr lang="en-US" sz="2200" dirty="0" smtClean="0">
                <a:latin typeface="Verdana" panose="020B0604030504040204" pitchFamily="34" charset="0"/>
                <a:ea typeface="Verdana" panose="020B0604030504040204" pitchFamily="34" charset="0"/>
                <a:cs typeface="Verdana" panose="020B0604030504040204" pitchFamily="34" charset="0"/>
              </a:rPr>
              <a:t>Virginia Beach City Public Schools</a:t>
            </a:r>
          </a:p>
          <a:p>
            <a:pPr lvl="1"/>
            <a:r>
              <a:rPr lang="en-US" sz="2200" dirty="0" smtClean="0">
                <a:solidFill>
                  <a:srgbClr val="3366FF"/>
                </a:solidFill>
                <a:latin typeface="Verdana" panose="020B0604030504040204" pitchFamily="34" charset="0"/>
                <a:ea typeface="Verdana" panose="020B0604030504040204" pitchFamily="34" charset="0"/>
                <a:cs typeface="Verdana" panose="020B0604030504040204" pitchFamily="34" charset="0"/>
              </a:rPr>
              <a:t>Green Run Collegiate</a:t>
            </a:r>
          </a:p>
          <a:p>
            <a:pPr lvl="2"/>
            <a:r>
              <a:rPr lang="en-US" sz="2200" dirty="0" smtClean="0">
                <a:latin typeface="Verdana" panose="020B0604030504040204" pitchFamily="34" charset="0"/>
                <a:ea typeface="Verdana" panose="020B0604030504040204" pitchFamily="34" charset="0"/>
                <a:cs typeface="Verdana" panose="020B0604030504040204" pitchFamily="34" charset="0"/>
              </a:rPr>
              <a:t>Established 2013-2014</a:t>
            </a:r>
          </a:p>
          <a:p>
            <a:pPr lvl="2"/>
            <a:r>
              <a:rPr lang="en-US" sz="2200" dirty="0" smtClean="0">
                <a:latin typeface="Verdana" panose="020B0604030504040204" pitchFamily="34" charset="0"/>
                <a:ea typeface="Verdana" panose="020B0604030504040204" pitchFamily="34" charset="0"/>
                <a:cs typeface="Verdana" panose="020B0604030504040204" pitchFamily="34" charset="0"/>
              </a:rPr>
              <a:t>Grades 9-12</a:t>
            </a:r>
          </a:p>
          <a:p>
            <a:r>
              <a:rPr lang="en-US" sz="2200" dirty="0" smtClean="0">
                <a:latin typeface="Verdana" panose="020B0604030504040204" pitchFamily="34" charset="0"/>
                <a:ea typeface="Verdana" panose="020B0604030504040204" pitchFamily="34" charset="0"/>
                <a:cs typeface="Verdana" panose="020B0604030504040204" pitchFamily="34" charset="0"/>
              </a:rPr>
              <a:t>York County Public Schools</a:t>
            </a:r>
          </a:p>
          <a:p>
            <a:pPr lvl="1"/>
            <a:r>
              <a:rPr lang="en-US" sz="2200" dirty="0" smtClean="0">
                <a:solidFill>
                  <a:srgbClr val="3366FF"/>
                </a:solidFill>
                <a:latin typeface="Verdana" panose="020B0604030504040204" pitchFamily="34" charset="0"/>
                <a:ea typeface="Verdana" panose="020B0604030504040204" pitchFamily="34" charset="0"/>
                <a:cs typeface="Verdana" panose="020B0604030504040204" pitchFamily="34" charset="0"/>
              </a:rPr>
              <a:t>York River Academy</a:t>
            </a:r>
          </a:p>
          <a:p>
            <a:pPr lvl="2"/>
            <a:r>
              <a:rPr lang="en-US" sz="2200" dirty="0">
                <a:latin typeface="Verdana" panose="020B0604030504040204" pitchFamily="34" charset="0"/>
                <a:ea typeface="Verdana" panose="020B0604030504040204" pitchFamily="34" charset="0"/>
                <a:cs typeface="Verdana" panose="020B0604030504040204" pitchFamily="34" charset="0"/>
              </a:rPr>
              <a:t>Established </a:t>
            </a:r>
            <a:r>
              <a:rPr lang="en-US" sz="2200" dirty="0" smtClean="0">
                <a:latin typeface="Verdana" panose="020B0604030504040204" pitchFamily="34" charset="0"/>
                <a:ea typeface="Verdana" panose="020B0604030504040204" pitchFamily="34" charset="0"/>
                <a:cs typeface="Verdana" panose="020B0604030504040204" pitchFamily="34" charset="0"/>
              </a:rPr>
              <a:t>2002-2003</a:t>
            </a:r>
            <a:endParaRPr lang="en-US" sz="2200" dirty="0">
              <a:latin typeface="Verdana" panose="020B0604030504040204" pitchFamily="34" charset="0"/>
              <a:ea typeface="Verdana" panose="020B0604030504040204" pitchFamily="34" charset="0"/>
              <a:cs typeface="Verdana" panose="020B0604030504040204" pitchFamily="34" charset="0"/>
            </a:endParaRPr>
          </a:p>
          <a:p>
            <a:pPr lvl="2"/>
            <a:r>
              <a:rPr lang="en-US" sz="2200" dirty="0">
                <a:latin typeface="Verdana" panose="020B0604030504040204" pitchFamily="34" charset="0"/>
                <a:ea typeface="Verdana" panose="020B0604030504040204" pitchFamily="34" charset="0"/>
                <a:cs typeface="Verdana" panose="020B0604030504040204" pitchFamily="34" charset="0"/>
              </a:rPr>
              <a:t>Grades 9-12</a:t>
            </a:r>
          </a:p>
          <a:p>
            <a:pPr lvl="2"/>
            <a:endParaRPr lang="en-US" sz="2000" dirty="0"/>
          </a:p>
        </p:txBody>
      </p:sp>
      <p:sp>
        <p:nvSpPr>
          <p:cNvPr id="4" name="Slide Number Placeholder 3"/>
          <p:cNvSpPr>
            <a:spLocks noGrp="1"/>
          </p:cNvSpPr>
          <p:nvPr>
            <p:ph type="sldNum" sz="quarter" idx="15"/>
          </p:nvPr>
        </p:nvSpPr>
        <p:spPr/>
        <p:txBody>
          <a:bodyPr/>
          <a:lstStyle/>
          <a:p>
            <a:fld id="{3D2CA65D-279F-4942-9028-C869890F2841}" type="slidenum">
              <a:rPr lang="en-US" smtClean="0"/>
              <a:pPr/>
              <a:t>16</a:t>
            </a:fld>
            <a:endParaRPr lang="en-US" dirty="0"/>
          </a:p>
        </p:txBody>
      </p:sp>
    </p:spTree>
    <p:extLst>
      <p:ext uri="{BB962C8B-B14F-4D97-AF65-F5344CB8AC3E}">
        <p14:creationId xmlns:p14="http://schemas.microsoft.com/office/powerpoint/2010/main" val="1356215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Status of Charters Reviewed by </a:t>
            </a:r>
            <a:br>
              <a:rPr lang="en-US" sz="3200" b="1"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br>
            <a:r>
              <a:rPr lang="en-US" sz="3200" b="1"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VBOE Since 2010</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sz="quarter" idx="1"/>
          </p:nvPr>
        </p:nvSpPr>
        <p:spPr/>
        <p:txBody>
          <a:bodyPr/>
          <a:lstStyle/>
          <a:p>
            <a:r>
              <a:rPr lang="en-US" sz="2600" b="1" dirty="0" smtClean="0">
                <a:solidFill>
                  <a:srgbClr val="3366FF"/>
                </a:solidFill>
                <a:latin typeface="Verdana" panose="020B0604030504040204" pitchFamily="34" charset="0"/>
                <a:ea typeface="Verdana" panose="020B0604030504040204" pitchFamily="34" charset="0"/>
                <a:cs typeface="Verdana" panose="020B0604030504040204" pitchFamily="34" charset="0"/>
              </a:rPr>
              <a:t>Exodus Institute (Petersburg)</a:t>
            </a:r>
          </a:p>
          <a:p>
            <a:pPr lvl="1"/>
            <a:r>
              <a:rPr lang="en-US" sz="2400" dirty="0" smtClean="0">
                <a:latin typeface="Verdana" panose="020B0604030504040204" pitchFamily="34" charset="0"/>
                <a:ea typeface="Verdana" panose="020B0604030504040204" pitchFamily="34" charset="0"/>
                <a:cs typeface="Verdana" panose="020B0604030504040204" pitchFamily="34" charset="0"/>
              </a:rPr>
              <a:t>Withdrawn</a:t>
            </a:r>
          </a:p>
          <a:p>
            <a:r>
              <a:rPr lang="en-US" sz="2600" b="1" dirty="0">
                <a:solidFill>
                  <a:srgbClr val="3366FF"/>
                </a:solidFill>
                <a:latin typeface="Verdana" panose="020B0604030504040204" pitchFamily="34" charset="0"/>
                <a:ea typeface="Verdana" panose="020B0604030504040204" pitchFamily="34" charset="0"/>
                <a:cs typeface="Verdana" panose="020B0604030504040204" pitchFamily="34" charset="0"/>
              </a:rPr>
              <a:t>Buffalo Creek </a:t>
            </a:r>
            <a:r>
              <a:rPr lang="en-US" sz="2600" b="1" dirty="0" smtClean="0">
                <a:solidFill>
                  <a:srgbClr val="3366FF"/>
                </a:solidFill>
                <a:latin typeface="Verdana" panose="020B0604030504040204" pitchFamily="34" charset="0"/>
                <a:ea typeface="Verdana" panose="020B0604030504040204" pitchFamily="34" charset="0"/>
                <a:cs typeface="Verdana" panose="020B0604030504040204" pitchFamily="34" charset="0"/>
              </a:rPr>
              <a:t>School (Rockbridge)</a:t>
            </a:r>
          </a:p>
          <a:p>
            <a:pPr lvl="1"/>
            <a:r>
              <a:rPr lang="en-US" sz="2400" dirty="0">
                <a:latin typeface="Verdana" panose="020B0604030504040204" pitchFamily="34" charset="0"/>
                <a:ea typeface="Verdana" panose="020B0604030504040204" pitchFamily="34" charset="0"/>
                <a:cs typeface="Verdana" panose="020B0604030504040204" pitchFamily="34" charset="0"/>
              </a:rPr>
              <a:t>Met VBOE </a:t>
            </a:r>
            <a:r>
              <a:rPr lang="en-US" sz="2400" dirty="0" smtClean="0">
                <a:latin typeface="Verdana" panose="020B0604030504040204" pitchFamily="34" charset="0"/>
                <a:ea typeface="Verdana" panose="020B0604030504040204" pitchFamily="34" charset="0"/>
                <a:cs typeface="Verdana" panose="020B0604030504040204" pitchFamily="34" charset="0"/>
              </a:rPr>
              <a:t>criteria</a:t>
            </a:r>
            <a:endParaRPr lang="en-US" sz="2400" dirty="0">
              <a:latin typeface="Verdana" panose="020B0604030504040204" pitchFamily="34" charset="0"/>
              <a:ea typeface="Verdana" panose="020B0604030504040204" pitchFamily="34" charset="0"/>
              <a:cs typeface="Verdana" panose="020B0604030504040204" pitchFamily="34" charset="0"/>
            </a:endParaRPr>
          </a:p>
          <a:p>
            <a:pPr lvl="1"/>
            <a:r>
              <a:rPr lang="en-US" sz="2400" dirty="0">
                <a:latin typeface="Verdana" panose="020B0604030504040204" pitchFamily="34" charset="0"/>
                <a:ea typeface="Verdana" panose="020B0604030504040204" pitchFamily="34" charset="0"/>
                <a:cs typeface="Verdana" panose="020B0604030504040204" pitchFamily="34" charset="0"/>
              </a:rPr>
              <a:t>Denied by Rockbridge County School </a:t>
            </a:r>
            <a:r>
              <a:rPr lang="en-US" sz="2400" dirty="0" smtClean="0">
                <a:latin typeface="Verdana" panose="020B0604030504040204" pitchFamily="34" charset="0"/>
                <a:ea typeface="Verdana" panose="020B0604030504040204" pitchFamily="34" charset="0"/>
                <a:cs typeface="Verdana" panose="020B0604030504040204" pitchFamily="34" charset="0"/>
              </a:rPr>
              <a:t>Board</a:t>
            </a:r>
            <a:endParaRPr lang="en-US" dirty="0" smtClean="0">
              <a:latin typeface="Verdana" panose="020B0604030504040204" pitchFamily="34" charset="0"/>
              <a:ea typeface="Verdana" panose="020B0604030504040204" pitchFamily="34" charset="0"/>
              <a:cs typeface="Verdana" panose="020B0604030504040204" pitchFamily="34" charset="0"/>
            </a:endParaRPr>
          </a:p>
          <a:p>
            <a:r>
              <a:rPr lang="en-US" sz="2600" b="1" dirty="0">
                <a:solidFill>
                  <a:srgbClr val="3366FF"/>
                </a:solidFill>
                <a:latin typeface="Verdana" panose="020B0604030504040204" pitchFamily="34" charset="0"/>
                <a:ea typeface="Verdana" panose="020B0604030504040204" pitchFamily="34" charset="0"/>
                <a:cs typeface="Verdana" panose="020B0604030504040204" pitchFamily="34" charset="0"/>
              </a:rPr>
              <a:t>Fairfax Leadership Academy </a:t>
            </a:r>
            <a:r>
              <a:rPr lang="en-US" sz="2600" b="1" dirty="0" smtClean="0">
                <a:solidFill>
                  <a:srgbClr val="3366FF"/>
                </a:solidFill>
                <a:latin typeface="Verdana" panose="020B0604030504040204" pitchFamily="34" charset="0"/>
                <a:ea typeface="Verdana" panose="020B0604030504040204" pitchFamily="34" charset="0"/>
                <a:cs typeface="Verdana" panose="020B0604030504040204" pitchFamily="34" charset="0"/>
              </a:rPr>
              <a:t>(Fairfax)</a:t>
            </a:r>
          </a:p>
          <a:p>
            <a:pPr lvl="1"/>
            <a:r>
              <a:rPr lang="en-US" sz="2400" dirty="0">
                <a:latin typeface="Verdana" panose="020B0604030504040204" pitchFamily="34" charset="0"/>
                <a:ea typeface="Verdana" panose="020B0604030504040204" pitchFamily="34" charset="0"/>
                <a:cs typeface="Verdana" panose="020B0604030504040204" pitchFamily="34" charset="0"/>
              </a:rPr>
              <a:t>Met VBOE </a:t>
            </a:r>
            <a:r>
              <a:rPr lang="en-US" sz="2400" dirty="0" smtClean="0">
                <a:latin typeface="Verdana" panose="020B0604030504040204" pitchFamily="34" charset="0"/>
                <a:ea typeface="Verdana" panose="020B0604030504040204" pitchFamily="34" charset="0"/>
                <a:cs typeface="Verdana" panose="020B0604030504040204" pitchFamily="34" charset="0"/>
              </a:rPr>
              <a:t>criteria </a:t>
            </a:r>
            <a:endParaRPr lang="en-US" sz="2400" dirty="0">
              <a:latin typeface="Verdana" panose="020B0604030504040204" pitchFamily="34" charset="0"/>
              <a:ea typeface="Verdana" panose="020B0604030504040204" pitchFamily="34" charset="0"/>
              <a:cs typeface="Verdana" panose="020B0604030504040204" pitchFamily="34" charset="0"/>
            </a:endParaRPr>
          </a:p>
          <a:p>
            <a:pPr lvl="1"/>
            <a:r>
              <a:rPr lang="en-US" sz="2400" dirty="0">
                <a:latin typeface="Verdana" panose="020B0604030504040204" pitchFamily="34" charset="0"/>
                <a:ea typeface="Verdana" panose="020B0604030504040204" pitchFamily="34" charset="0"/>
                <a:cs typeface="Verdana" panose="020B0604030504040204" pitchFamily="34" charset="0"/>
              </a:rPr>
              <a:t>Has not been reviewed by Fairfax County School Board</a:t>
            </a:r>
          </a:p>
          <a:p>
            <a:endParaRPr lang="en-US" sz="2600" b="1"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4" name="Slide Number Placeholder 3"/>
          <p:cNvSpPr>
            <a:spLocks noGrp="1"/>
          </p:cNvSpPr>
          <p:nvPr>
            <p:ph type="sldNum" sz="quarter" idx="15"/>
          </p:nvPr>
        </p:nvSpPr>
        <p:spPr/>
        <p:txBody>
          <a:bodyPr/>
          <a:lstStyle/>
          <a:p>
            <a:fld id="{3D2CA65D-279F-4942-9028-C869890F2841}" type="slidenum">
              <a:rPr lang="en-US" smtClean="0"/>
              <a:pPr/>
              <a:t>17</a:t>
            </a:fld>
            <a:endParaRPr lang="en-US" dirty="0"/>
          </a:p>
        </p:txBody>
      </p:sp>
    </p:spTree>
    <p:extLst>
      <p:ext uri="{BB962C8B-B14F-4D97-AF65-F5344CB8AC3E}">
        <p14:creationId xmlns:p14="http://schemas.microsoft.com/office/powerpoint/2010/main" val="12742042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pPr algn="ctr"/>
            <a:r>
              <a:rPr lang="en-US" sz="3200" b="1"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Status</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sz="quarter" idx="1"/>
          </p:nvPr>
        </p:nvSpPr>
        <p:spPr>
          <a:xfrm>
            <a:off x="457200" y="1219200"/>
            <a:ext cx="8281416" cy="5254752"/>
          </a:xfrm>
        </p:spPr>
        <p:txBody>
          <a:bodyPr>
            <a:normAutofit lnSpcReduction="10000"/>
          </a:bodyPr>
          <a:lstStyle/>
          <a:p>
            <a:r>
              <a:rPr lang="en-US" sz="2800" b="1" dirty="0" smtClean="0">
                <a:solidFill>
                  <a:srgbClr val="3366FF"/>
                </a:solidFill>
                <a:latin typeface="Verdana" panose="020B0604030504040204" pitchFamily="34" charset="0"/>
                <a:ea typeface="Verdana" panose="020B0604030504040204" pitchFamily="34" charset="0"/>
                <a:cs typeface="Verdana" panose="020B0604030504040204" pitchFamily="34" charset="0"/>
              </a:rPr>
              <a:t>Loudoun </a:t>
            </a:r>
            <a:r>
              <a:rPr lang="en-US" sz="2800" b="1" dirty="0">
                <a:solidFill>
                  <a:srgbClr val="3366FF"/>
                </a:solidFill>
                <a:latin typeface="Verdana" panose="020B0604030504040204" pitchFamily="34" charset="0"/>
                <a:ea typeface="Verdana" panose="020B0604030504040204" pitchFamily="34" charset="0"/>
                <a:cs typeface="Verdana" panose="020B0604030504040204" pitchFamily="34" charset="0"/>
              </a:rPr>
              <a:t>Math and IT Academy </a:t>
            </a:r>
            <a:r>
              <a:rPr lang="en-US" sz="2800" b="1" dirty="0" smtClean="0">
                <a:solidFill>
                  <a:srgbClr val="3366FF"/>
                </a:solidFill>
                <a:latin typeface="Verdana" panose="020B0604030504040204" pitchFamily="34" charset="0"/>
                <a:ea typeface="Verdana" panose="020B0604030504040204" pitchFamily="34" charset="0"/>
                <a:cs typeface="Verdana" panose="020B0604030504040204" pitchFamily="34" charset="0"/>
              </a:rPr>
              <a:t>(Loudoun)</a:t>
            </a:r>
            <a:endParaRPr lang="en-US" sz="2800" b="1" dirty="0">
              <a:solidFill>
                <a:srgbClr val="3366FF"/>
              </a:solidFill>
              <a:latin typeface="Verdana" panose="020B0604030504040204" pitchFamily="34" charset="0"/>
              <a:ea typeface="Verdana" panose="020B0604030504040204" pitchFamily="34" charset="0"/>
              <a:cs typeface="Verdana" panose="020B0604030504040204" pitchFamily="34" charset="0"/>
            </a:endParaRPr>
          </a:p>
          <a:p>
            <a:pPr lvl="1"/>
            <a:r>
              <a:rPr lang="en-US" sz="2500" dirty="0">
                <a:latin typeface="Verdana" panose="020B0604030504040204" pitchFamily="34" charset="0"/>
                <a:ea typeface="Verdana" panose="020B0604030504040204" pitchFamily="34" charset="0"/>
                <a:cs typeface="Verdana" panose="020B0604030504040204" pitchFamily="34" charset="0"/>
              </a:rPr>
              <a:t>Met VBOE </a:t>
            </a:r>
            <a:r>
              <a:rPr lang="en-US" sz="2500" dirty="0" smtClean="0">
                <a:latin typeface="Verdana" panose="020B0604030504040204" pitchFamily="34" charset="0"/>
                <a:ea typeface="Verdana" panose="020B0604030504040204" pitchFamily="34" charset="0"/>
                <a:cs typeface="Verdana" panose="020B0604030504040204" pitchFamily="34" charset="0"/>
              </a:rPr>
              <a:t>criteria</a:t>
            </a:r>
            <a:endParaRPr lang="en-US" sz="2500" dirty="0">
              <a:latin typeface="Verdana" panose="020B0604030504040204" pitchFamily="34" charset="0"/>
              <a:ea typeface="Verdana" panose="020B0604030504040204" pitchFamily="34" charset="0"/>
              <a:cs typeface="Verdana" panose="020B0604030504040204" pitchFamily="34" charset="0"/>
            </a:endParaRPr>
          </a:p>
          <a:p>
            <a:pPr lvl="1"/>
            <a:r>
              <a:rPr lang="en-US" sz="2500" dirty="0">
                <a:latin typeface="Verdana" panose="020B0604030504040204" pitchFamily="34" charset="0"/>
                <a:ea typeface="Verdana" panose="020B0604030504040204" pitchFamily="34" charset="0"/>
                <a:cs typeface="Verdana" panose="020B0604030504040204" pitchFamily="34" charset="0"/>
              </a:rPr>
              <a:t>Denied by Loudoun County School </a:t>
            </a:r>
            <a:r>
              <a:rPr lang="en-US" sz="2500" dirty="0" smtClean="0">
                <a:latin typeface="Verdana" panose="020B0604030504040204" pitchFamily="34" charset="0"/>
                <a:ea typeface="Verdana" panose="020B0604030504040204" pitchFamily="34" charset="0"/>
                <a:cs typeface="Verdana" panose="020B0604030504040204" pitchFamily="34" charset="0"/>
              </a:rPr>
              <a:t>Board</a:t>
            </a:r>
            <a:endParaRPr lang="en-US" sz="2600" b="1" dirty="0" smtClean="0">
              <a:latin typeface="Verdana" panose="020B0604030504040204" pitchFamily="34" charset="0"/>
              <a:ea typeface="Verdana" panose="020B0604030504040204" pitchFamily="34" charset="0"/>
              <a:cs typeface="Verdana" panose="020B0604030504040204" pitchFamily="34" charset="0"/>
            </a:endParaRPr>
          </a:p>
          <a:p>
            <a:r>
              <a:rPr lang="en-US" sz="2800" b="1" dirty="0" smtClean="0">
                <a:solidFill>
                  <a:srgbClr val="3366FF"/>
                </a:solidFill>
                <a:latin typeface="Verdana" panose="020B0604030504040204" pitchFamily="34" charset="0"/>
                <a:ea typeface="Verdana" panose="020B0604030504040204" pitchFamily="34" charset="0"/>
                <a:cs typeface="Verdana" panose="020B0604030504040204" pitchFamily="34" charset="0"/>
              </a:rPr>
              <a:t>Green </a:t>
            </a:r>
            <a:r>
              <a:rPr lang="en-US" sz="2800" b="1" dirty="0">
                <a:solidFill>
                  <a:srgbClr val="3366FF"/>
                </a:solidFill>
                <a:latin typeface="Verdana" panose="020B0604030504040204" pitchFamily="34" charset="0"/>
                <a:ea typeface="Verdana" panose="020B0604030504040204" pitchFamily="34" charset="0"/>
                <a:cs typeface="Verdana" panose="020B0604030504040204" pitchFamily="34" charset="0"/>
              </a:rPr>
              <a:t>Run Collegiate </a:t>
            </a:r>
            <a:r>
              <a:rPr lang="en-US" sz="2800" b="1" dirty="0" smtClean="0">
                <a:solidFill>
                  <a:srgbClr val="3366FF"/>
                </a:solidFill>
                <a:latin typeface="Verdana" panose="020B0604030504040204" pitchFamily="34" charset="0"/>
                <a:ea typeface="Verdana" panose="020B0604030504040204" pitchFamily="34" charset="0"/>
                <a:cs typeface="Verdana" panose="020B0604030504040204" pitchFamily="34" charset="0"/>
              </a:rPr>
              <a:t>(Virginia Beach)</a:t>
            </a:r>
            <a:endParaRPr lang="en-US" sz="2800" b="1" dirty="0">
              <a:solidFill>
                <a:srgbClr val="3366FF"/>
              </a:solidFill>
              <a:latin typeface="Verdana" panose="020B0604030504040204" pitchFamily="34" charset="0"/>
              <a:ea typeface="Verdana" panose="020B0604030504040204" pitchFamily="34" charset="0"/>
              <a:cs typeface="Verdana" panose="020B0604030504040204" pitchFamily="34" charset="0"/>
            </a:endParaRPr>
          </a:p>
          <a:p>
            <a:pPr lvl="1"/>
            <a:r>
              <a:rPr lang="en-US" sz="2400" dirty="0">
                <a:latin typeface="Verdana" panose="020B0604030504040204" pitchFamily="34" charset="0"/>
                <a:ea typeface="Verdana" panose="020B0604030504040204" pitchFamily="34" charset="0"/>
                <a:cs typeface="Verdana" panose="020B0604030504040204" pitchFamily="34" charset="0"/>
              </a:rPr>
              <a:t>Met VBOE </a:t>
            </a:r>
            <a:r>
              <a:rPr lang="en-US" sz="2400" dirty="0" smtClean="0">
                <a:latin typeface="Verdana" panose="020B0604030504040204" pitchFamily="34" charset="0"/>
                <a:ea typeface="Verdana" panose="020B0604030504040204" pitchFamily="34" charset="0"/>
                <a:cs typeface="Verdana" panose="020B0604030504040204" pitchFamily="34" charset="0"/>
              </a:rPr>
              <a:t>criteria</a:t>
            </a:r>
            <a:endParaRPr lang="en-US" sz="2400" dirty="0">
              <a:latin typeface="Verdana" panose="020B0604030504040204" pitchFamily="34" charset="0"/>
              <a:ea typeface="Verdana" panose="020B0604030504040204" pitchFamily="34" charset="0"/>
              <a:cs typeface="Verdana" panose="020B0604030504040204" pitchFamily="34" charset="0"/>
            </a:endParaRPr>
          </a:p>
          <a:p>
            <a:pPr lvl="1"/>
            <a:r>
              <a:rPr lang="en-US" sz="2400" dirty="0">
                <a:latin typeface="Verdana" panose="020B0604030504040204" pitchFamily="34" charset="0"/>
                <a:ea typeface="Verdana" panose="020B0604030504040204" pitchFamily="34" charset="0"/>
                <a:cs typeface="Verdana" panose="020B0604030504040204" pitchFamily="34" charset="0"/>
              </a:rPr>
              <a:t>Approved by Virginia Beach School </a:t>
            </a:r>
            <a:r>
              <a:rPr lang="en-US" sz="2400" dirty="0" smtClean="0">
                <a:latin typeface="Verdana" panose="020B0604030504040204" pitchFamily="34" charset="0"/>
                <a:ea typeface="Verdana" panose="020B0604030504040204" pitchFamily="34" charset="0"/>
                <a:cs typeface="Verdana" panose="020B0604030504040204" pitchFamily="34" charset="0"/>
              </a:rPr>
              <a:t>Board</a:t>
            </a:r>
            <a:endParaRPr lang="en-US" sz="2400" dirty="0">
              <a:latin typeface="Verdana" panose="020B0604030504040204" pitchFamily="34" charset="0"/>
              <a:ea typeface="Verdana" panose="020B0604030504040204" pitchFamily="34" charset="0"/>
              <a:cs typeface="Verdana" panose="020B0604030504040204" pitchFamily="34" charset="0"/>
            </a:endParaRPr>
          </a:p>
          <a:p>
            <a:r>
              <a:rPr lang="en-US" sz="2800" b="1" dirty="0" smtClean="0">
                <a:solidFill>
                  <a:srgbClr val="3366FF"/>
                </a:solidFill>
                <a:latin typeface="Verdana" panose="020B0604030504040204" pitchFamily="34" charset="0"/>
                <a:ea typeface="Verdana" panose="020B0604030504040204" pitchFamily="34" charset="0"/>
                <a:cs typeface="Verdana" panose="020B0604030504040204" pitchFamily="34" charset="0"/>
              </a:rPr>
              <a:t>Metropolitan Preparatory (Richmond) </a:t>
            </a:r>
            <a:endParaRPr lang="en-US" sz="2800" b="1" dirty="0">
              <a:solidFill>
                <a:srgbClr val="3366FF"/>
              </a:solidFill>
              <a:latin typeface="Verdana" panose="020B0604030504040204" pitchFamily="34" charset="0"/>
              <a:ea typeface="Verdana" panose="020B0604030504040204" pitchFamily="34" charset="0"/>
              <a:cs typeface="Verdana" panose="020B0604030504040204" pitchFamily="34" charset="0"/>
            </a:endParaRPr>
          </a:p>
          <a:p>
            <a:pPr lvl="1"/>
            <a:r>
              <a:rPr lang="en-US" sz="2600" dirty="0">
                <a:latin typeface="Verdana" panose="020B0604030504040204" pitchFamily="34" charset="0"/>
                <a:ea typeface="Verdana" panose="020B0604030504040204" pitchFamily="34" charset="0"/>
                <a:cs typeface="Verdana" panose="020B0604030504040204" pitchFamily="34" charset="0"/>
              </a:rPr>
              <a:t>Met VBOE </a:t>
            </a:r>
            <a:r>
              <a:rPr lang="en-US" sz="2600" dirty="0" smtClean="0">
                <a:latin typeface="Verdana" panose="020B0604030504040204" pitchFamily="34" charset="0"/>
                <a:ea typeface="Verdana" panose="020B0604030504040204" pitchFamily="34" charset="0"/>
                <a:cs typeface="Verdana" panose="020B0604030504040204" pitchFamily="34" charset="0"/>
              </a:rPr>
              <a:t>criteria</a:t>
            </a:r>
            <a:endParaRPr lang="en-US" sz="2600" dirty="0">
              <a:latin typeface="Verdana" panose="020B0604030504040204" pitchFamily="34" charset="0"/>
              <a:ea typeface="Verdana" panose="020B0604030504040204" pitchFamily="34" charset="0"/>
              <a:cs typeface="Verdana" panose="020B0604030504040204" pitchFamily="34" charset="0"/>
            </a:endParaRPr>
          </a:p>
          <a:p>
            <a:pPr lvl="1"/>
            <a:r>
              <a:rPr lang="en-US" sz="2600" dirty="0">
                <a:latin typeface="Verdana" panose="020B0604030504040204" pitchFamily="34" charset="0"/>
                <a:ea typeface="Verdana" panose="020B0604030504040204" pitchFamily="34" charset="0"/>
                <a:cs typeface="Verdana" panose="020B0604030504040204" pitchFamily="34" charset="0"/>
              </a:rPr>
              <a:t>Local board </a:t>
            </a:r>
            <a:r>
              <a:rPr lang="en-US" sz="2600" dirty="0" smtClean="0">
                <a:latin typeface="Verdana" panose="020B0604030504040204" pitchFamily="34" charset="0"/>
                <a:ea typeface="Verdana" panose="020B0604030504040204" pitchFamily="34" charset="0"/>
                <a:cs typeface="Verdana" panose="020B0604030504040204" pitchFamily="34" charset="0"/>
              </a:rPr>
              <a:t>approved </a:t>
            </a:r>
            <a:r>
              <a:rPr lang="en-US" sz="2600" dirty="0">
                <a:latin typeface="Verdana" panose="020B0604030504040204" pitchFamily="34" charset="0"/>
                <a:ea typeface="Verdana" panose="020B0604030504040204" pitchFamily="34" charset="0"/>
                <a:cs typeface="Verdana" panose="020B0604030504040204" pitchFamily="34" charset="0"/>
              </a:rPr>
              <a:t>for internal review by Richmond City Public </a:t>
            </a:r>
            <a:r>
              <a:rPr lang="en-US" sz="2600" dirty="0" smtClean="0">
                <a:latin typeface="Verdana" panose="020B0604030504040204" pitchFamily="34" charset="0"/>
                <a:ea typeface="Verdana" panose="020B0604030504040204" pitchFamily="34" charset="0"/>
                <a:cs typeface="Verdana" panose="020B0604030504040204" pitchFamily="34" charset="0"/>
              </a:rPr>
              <a:t>Schools; </a:t>
            </a:r>
            <a:r>
              <a:rPr lang="en-US" sz="2600" dirty="0">
                <a:latin typeface="Verdana" panose="020B0604030504040204" pitchFamily="34" charset="0"/>
                <a:ea typeface="Verdana" panose="020B0604030504040204" pitchFamily="34" charset="0"/>
                <a:cs typeface="Verdana" panose="020B0604030504040204" pitchFamily="34" charset="0"/>
              </a:rPr>
              <a:t>has not received full local board </a:t>
            </a:r>
            <a:r>
              <a:rPr lang="en-US" sz="2600" dirty="0" smtClean="0">
                <a:latin typeface="Verdana" panose="020B0604030504040204" pitchFamily="34" charset="0"/>
                <a:ea typeface="Verdana" panose="020B0604030504040204" pitchFamily="34" charset="0"/>
                <a:cs typeface="Verdana" panose="020B0604030504040204" pitchFamily="34" charset="0"/>
              </a:rPr>
              <a:t>approval  </a:t>
            </a:r>
            <a:endParaRPr lang="en-US" sz="2600" dirty="0">
              <a:latin typeface="Verdana" panose="020B0604030504040204" pitchFamily="34" charset="0"/>
              <a:ea typeface="Verdana" panose="020B0604030504040204" pitchFamily="34" charset="0"/>
              <a:cs typeface="Verdana" panose="020B0604030504040204" pitchFamily="34" charset="0"/>
            </a:endParaRPr>
          </a:p>
          <a:p>
            <a:endParaRPr lang="en-US" sz="2600" b="1" dirty="0">
              <a:solidFill>
                <a:schemeClr val="bg2">
                  <a:lumMod val="25000"/>
                </a:schemeClr>
              </a:solidFill>
            </a:endParaRPr>
          </a:p>
          <a:p>
            <a:endParaRPr lang="en-US" dirty="0"/>
          </a:p>
        </p:txBody>
      </p:sp>
      <p:sp>
        <p:nvSpPr>
          <p:cNvPr id="4" name="Slide Number Placeholder 3"/>
          <p:cNvSpPr>
            <a:spLocks noGrp="1"/>
          </p:cNvSpPr>
          <p:nvPr>
            <p:ph type="sldNum" sz="quarter" idx="15"/>
          </p:nvPr>
        </p:nvSpPr>
        <p:spPr/>
        <p:txBody>
          <a:bodyPr/>
          <a:lstStyle/>
          <a:p>
            <a:fld id="{3D2CA65D-279F-4942-9028-C869890F2841}" type="slidenum">
              <a:rPr lang="en-US" smtClean="0"/>
              <a:pPr/>
              <a:t>18</a:t>
            </a:fld>
            <a:endParaRPr lang="en-US" dirty="0"/>
          </a:p>
        </p:txBody>
      </p:sp>
    </p:spTree>
    <p:extLst>
      <p:ext uri="{BB962C8B-B14F-4D97-AF65-F5344CB8AC3E}">
        <p14:creationId xmlns:p14="http://schemas.microsoft.com/office/powerpoint/2010/main" val="6132755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848600" cy="1838706"/>
          </a:xfrm>
        </p:spPr>
        <p:txBody>
          <a:bodyPr>
            <a:normAutofit fontScale="90000"/>
          </a:bodyPr>
          <a:lstStyle/>
          <a:p>
            <a:r>
              <a:rPr lang="en-US" sz="3200" b="1" dirty="0">
                <a:solidFill>
                  <a:schemeClr val="bg2">
                    <a:lumMod val="25000"/>
                  </a:schemeClr>
                </a:solidFill>
              </a:rPr>
              <a:t/>
            </a:r>
            <a:br>
              <a:rPr lang="en-US" sz="3200" b="1" dirty="0">
                <a:solidFill>
                  <a:schemeClr val="bg2">
                    <a:lumMod val="25000"/>
                  </a:schemeClr>
                </a:solidFill>
              </a:rPr>
            </a:br>
            <a:r>
              <a:rPr lang="en-US" sz="3200" b="1"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New Charters, </a:t>
            </a:r>
            <a:r>
              <a:rPr lang="en-US" sz="3200" b="1" i="1"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not subject to VBOE Review</a:t>
            </a:r>
            <a:r>
              <a:rPr lang="en-US" sz="3200" b="1"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 Established or Converted by </a:t>
            </a:r>
            <a:br>
              <a:rPr lang="en-US" sz="3200" b="1"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br>
            <a:r>
              <a:rPr lang="en-US" sz="3200" b="1"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School Divisions Since </a:t>
            </a:r>
            <a:r>
              <a:rPr lang="en-US" sz="3200" b="1"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July </a:t>
            </a:r>
            <a:r>
              <a:rPr lang="en-US" sz="3200" b="1"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2013 </a:t>
            </a:r>
            <a:r>
              <a:rPr lang="en-US" sz="2200" dirty="0">
                <a:latin typeface="Verdana" panose="020B0604030504040204" pitchFamily="34" charset="0"/>
                <a:ea typeface="Verdana" panose="020B0604030504040204" pitchFamily="34" charset="0"/>
                <a:cs typeface="Verdana" panose="020B0604030504040204" pitchFamily="34" charset="0"/>
              </a:rPr>
              <a:t/>
            </a:r>
            <a:br>
              <a:rPr lang="en-US" sz="2200" dirty="0">
                <a:latin typeface="Verdana" panose="020B0604030504040204" pitchFamily="34" charset="0"/>
                <a:ea typeface="Verdana" panose="020B0604030504040204" pitchFamily="34" charset="0"/>
                <a:cs typeface="Verdana" panose="020B0604030504040204" pitchFamily="34" charset="0"/>
              </a:rPr>
            </a:br>
            <a:endParaRPr lang="en-US" sz="22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sz="quarter" idx="1"/>
          </p:nvPr>
        </p:nvSpPr>
        <p:spPr>
          <a:xfrm>
            <a:off x="457200" y="1828800"/>
            <a:ext cx="8001000" cy="4645152"/>
          </a:xfrm>
        </p:spPr>
        <p:txBody>
          <a:bodyPr/>
          <a:lstStyle/>
          <a:p>
            <a:r>
              <a:rPr lang="en-US" sz="2600" b="1" dirty="0">
                <a:solidFill>
                  <a:srgbClr val="3366FF"/>
                </a:solidFill>
                <a:latin typeface="Verdana" panose="020B0604030504040204" pitchFamily="34" charset="0"/>
                <a:ea typeface="Verdana" panose="020B0604030504040204" pitchFamily="34" charset="0"/>
                <a:cs typeface="Verdana" panose="020B0604030504040204" pitchFamily="34" charset="0"/>
              </a:rPr>
              <a:t>Richmond Career Education and Employment </a:t>
            </a:r>
            <a:r>
              <a:rPr lang="en-US" sz="2600" b="1" dirty="0" smtClean="0">
                <a:solidFill>
                  <a:srgbClr val="3366FF"/>
                </a:solidFill>
                <a:latin typeface="Verdana" panose="020B0604030504040204" pitchFamily="34" charset="0"/>
                <a:ea typeface="Verdana" panose="020B0604030504040204" pitchFamily="34" charset="0"/>
                <a:cs typeface="Verdana" panose="020B0604030504040204" pitchFamily="34" charset="0"/>
              </a:rPr>
              <a:t>Academy</a:t>
            </a:r>
            <a:r>
              <a:rPr lang="en-US" sz="2600" b="1"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 </a:t>
            </a:r>
            <a:r>
              <a:rPr lang="en-US" sz="2600" b="1" dirty="0" smtClean="0">
                <a:latin typeface="Verdana" panose="020B0604030504040204" pitchFamily="34" charset="0"/>
                <a:ea typeface="Verdana" panose="020B0604030504040204" pitchFamily="34" charset="0"/>
                <a:cs typeface="Verdana" panose="020B0604030504040204" pitchFamily="34" charset="0"/>
              </a:rPr>
              <a:t>Richmond </a:t>
            </a:r>
            <a:r>
              <a:rPr lang="en-US" sz="2600" b="1" dirty="0">
                <a:latin typeface="Verdana" panose="020B0604030504040204" pitchFamily="34" charset="0"/>
                <a:ea typeface="Verdana" panose="020B0604030504040204" pitchFamily="34" charset="0"/>
                <a:cs typeface="Verdana" panose="020B0604030504040204" pitchFamily="34" charset="0"/>
              </a:rPr>
              <a:t>City Public </a:t>
            </a:r>
            <a:r>
              <a:rPr lang="en-US" sz="2600" b="1" dirty="0" smtClean="0">
                <a:latin typeface="Verdana" panose="020B0604030504040204" pitchFamily="34" charset="0"/>
                <a:ea typeface="Verdana" panose="020B0604030504040204" pitchFamily="34" charset="0"/>
                <a:cs typeface="Verdana" panose="020B0604030504040204" pitchFamily="34" charset="0"/>
              </a:rPr>
              <a:t>Schools:  </a:t>
            </a:r>
            <a:r>
              <a:rPr lang="en-US" sz="2600" b="1" dirty="0">
                <a:latin typeface="Verdana" panose="020B0604030504040204" pitchFamily="34" charset="0"/>
                <a:ea typeface="Verdana" panose="020B0604030504040204" pitchFamily="34" charset="0"/>
                <a:cs typeface="Verdana" panose="020B0604030504040204" pitchFamily="34" charset="0"/>
              </a:rPr>
              <a:t>Opened 2013-2014</a:t>
            </a:r>
          </a:p>
          <a:p>
            <a:pPr lvl="0"/>
            <a:r>
              <a:rPr lang="en-US" sz="2600" b="1" dirty="0">
                <a:solidFill>
                  <a:srgbClr val="3366FF"/>
                </a:solidFill>
                <a:latin typeface="Verdana" panose="020B0604030504040204" pitchFamily="34" charset="0"/>
                <a:ea typeface="Verdana" panose="020B0604030504040204" pitchFamily="34" charset="0"/>
                <a:cs typeface="Verdana" panose="020B0604030504040204" pitchFamily="34" charset="0"/>
              </a:rPr>
              <a:t>Middleburg Community Charter </a:t>
            </a:r>
            <a:r>
              <a:rPr lang="en-US" sz="2600" b="1" dirty="0" smtClean="0">
                <a:solidFill>
                  <a:srgbClr val="3366FF"/>
                </a:solidFill>
                <a:latin typeface="Verdana" panose="020B0604030504040204" pitchFamily="34" charset="0"/>
                <a:ea typeface="Verdana" panose="020B0604030504040204" pitchFamily="34" charset="0"/>
                <a:cs typeface="Verdana" panose="020B0604030504040204" pitchFamily="34" charset="0"/>
              </a:rPr>
              <a:t>School</a:t>
            </a:r>
            <a:r>
              <a:rPr lang="en-US" sz="2600" b="1"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 </a:t>
            </a:r>
            <a:r>
              <a:rPr lang="en-US" sz="2600" b="1" dirty="0" smtClean="0">
                <a:latin typeface="Verdana" panose="020B0604030504040204" pitchFamily="34" charset="0"/>
                <a:ea typeface="Verdana" panose="020B0604030504040204" pitchFamily="34" charset="0"/>
                <a:cs typeface="Verdana" panose="020B0604030504040204" pitchFamily="34" charset="0"/>
              </a:rPr>
              <a:t>Loudoun </a:t>
            </a:r>
            <a:r>
              <a:rPr lang="en-US" sz="2600" b="1" dirty="0">
                <a:latin typeface="Verdana" panose="020B0604030504040204" pitchFamily="34" charset="0"/>
                <a:ea typeface="Verdana" panose="020B0604030504040204" pitchFamily="34" charset="0"/>
                <a:cs typeface="Verdana" panose="020B0604030504040204" pitchFamily="34" charset="0"/>
              </a:rPr>
              <a:t>County Public </a:t>
            </a:r>
            <a:r>
              <a:rPr lang="en-US" sz="2600" b="1" dirty="0" smtClean="0">
                <a:latin typeface="Verdana" panose="020B0604030504040204" pitchFamily="34" charset="0"/>
                <a:ea typeface="Verdana" panose="020B0604030504040204" pitchFamily="34" charset="0"/>
                <a:cs typeface="Verdana" panose="020B0604030504040204" pitchFamily="34" charset="0"/>
              </a:rPr>
              <a:t>Schools: </a:t>
            </a:r>
            <a:r>
              <a:rPr lang="en-US" sz="2600" b="1" dirty="0">
                <a:latin typeface="Verdana" panose="020B0604030504040204" pitchFamily="34" charset="0"/>
                <a:ea typeface="Verdana" panose="020B0604030504040204" pitchFamily="34" charset="0"/>
                <a:cs typeface="Verdana" panose="020B0604030504040204" pitchFamily="34" charset="0"/>
              </a:rPr>
              <a:t>Opened 2014-2015</a:t>
            </a:r>
          </a:p>
          <a:p>
            <a:r>
              <a:rPr lang="en-US" sz="2600" b="1" dirty="0">
                <a:solidFill>
                  <a:srgbClr val="3366FF"/>
                </a:solidFill>
                <a:latin typeface="Verdana" panose="020B0604030504040204" pitchFamily="34" charset="0"/>
                <a:ea typeface="Verdana" panose="020B0604030504040204" pitchFamily="34" charset="0"/>
                <a:cs typeface="Verdana" panose="020B0604030504040204" pitchFamily="34" charset="0"/>
              </a:rPr>
              <a:t>Hillsboro Charter </a:t>
            </a:r>
            <a:r>
              <a:rPr lang="en-US" sz="2600" b="1" dirty="0" smtClean="0">
                <a:solidFill>
                  <a:srgbClr val="3366FF"/>
                </a:solidFill>
                <a:latin typeface="Verdana" panose="020B0604030504040204" pitchFamily="34" charset="0"/>
                <a:ea typeface="Verdana" panose="020B0604030504040204" pitchFamily="34" charset="0"/>
                <a:cs typeface="Verdana" panose="020B0604030504040204" pitchFamily="34" charset="0"/>
              </a:rPr>
              <a:t>Academy</a:t>
            </a:r>
            <a:r>
              <a:rPr lang="en-US" sz="2600" b="1"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 </a:t>
            </a:r>
            <a:r>
              <a:rPr lang="en-US" sz="2600" b="1" dirty="0" smtClean="0">
                <a:latin typeface="Verdana" panose="020B0604030504040204" pitchFamily="34" charset="0"/>
                <a:ea typeface="Verdana" panose="020B0604030504040204" pitchFamily="34" charset="0"/>
                <a:cs typeface="Verdana" panose="020B0604030504040204" pitchFamily="34" charset="0"/>
              </a:rPr>
              <a:t>Loudoun </a:t>
            </a:r>
            <a:r>
              <a:rPr lang="en-US" sz="2600" b="1" dirty="0">
                <a:latin typeface="Verdana" panose="020B0604030504040204" pitchFamily="34" charset="0"/>
                <a:ea typeface="Verdana" panose="020B0604030504040204" pitchFamily="34" charset="0"/>
                <a:cs typeface="Verdana" panose="020B0604030504040204" pitchFamily="34" charset="0"/>
              </a:rPr>
              <a:t>County Public </a:t>
            </a:r>
            <a:r>
              <a:rPr lang="en-US" sz="2600" b="1" dirty="0" smtClean="0">
                <a:latin typeface="Verdana" panose="020B0604030504040204" pitchFamily="34" charset="0"/>
                <a:ea typeface="Verdana" panose="020B0604030504040204" pitchFamily="34" charset="0"/>
                <a:cs typeface="Verdana" panose="020B0604030504040204" pitchFamily="34" charset="0"/>
              </a:rPr>
              <a:t>Schools:  </a:t>
            </a:r>
            <a:r>
              <a:rPr lang="en-US" sz="2800" b="1" dirty="0">
                <a:latin typeface="Verdana" panose="020B0604030504040204" pitchFamily="34" charset="0"/>
                <a:ea typeface="Verdana" panose="020B0604030504040204" pitchFamily="34" charset="0"/>
                <a:cs typeface="Verdana" panose="020B0604030504040204" pitchFamily="34" charset="0"/>
              </a:rPr>
              <a:t>Opened 2016-2017</a:t>
            </a:r>
          </a:p>
          <a:p>
            <a:pPr lvl="0"/>
            <a:endParaRPr lang="en-US" sz="2600" b="1" dirty="0"/>
          </a:p>
          <a:p>
            <a:pPr lvl="0"/>
            <a:endParaRPr lang="en-US" dirty="0"/>
          </a:p>
          <a:p>
            <a:pPr lvl="0"/>
            <a:endParaRPr lang="en-US" b="1" dirty="0">
              <a:solidFill>
                <a:schemeClr val="bg2">
                  <a:lumMod val="25000"/>
                </a:schemeClr>
              </a:solidFill>
            </a:endParaRPr>
          </a:p>
          <a:p>
            <a:endParaRPr lang="en-US" dirty="0"/>
          </a:p>
        </p:txBody>
      </p:sp>
      <p:sp>
        <p:nvSpPr>
          <p:cNvPr id="4" name="Slide Number Placeholder 3"/>
          <p:cNvSpPr>
            <a:spLocks noGrp="1"/>
          </p:cNvSpPr>
          <p:nvPr>
            <p:ph type="sldNum" sz="quarter" idx="15"/>
          </p:nvPr>
        </p:nvSpPr>
        <p:spPr/>
        <p:txBody>
          <a:bodyPr/>
          <a:lstStyle/>
          <a:p>
            <a:fld id="{3D2CA65D-279F-4942-9028-C869890F2841}" type="slidenum">
              <a:rPr lang="en-US" smtClean="0"/>
              <a:pPr/>
              <a:t>19</a:t>
            </a:fld>
            <a:endParaRPr lang="en-US" dirty="0"/>
          </a:p>
        </p:txBody>
      </p:sp>
    </p:spTree>
    <p:extLst>
      <p:ext uri="{BB962C8B-B14F-4D97-AF65-F5344CB8AC3E}">
        <p14:creationId xmlns:p14="http://schemas.microsoft.com/office/powerpoint/2010/main" val="413326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71816" cy="802068"/>
          </a:xfrm>
        </p:spPr>
        <p:txBody>
          <a:bodyPr>
            <a:noAutofit/>
          </a:bodyPr>
          <a:lstStyle/>
          <a:p>
            <a:pPr algn="ctr"/>
            <a:r>
              <a:rPr lang="en-US" sz="3200" b="1"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Charter </a:t>
            </a:r>
            <a:r>
              <a:rPr lang="en-US" sz="3200" b="1"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Schools in Virginia</a:t>
            </a: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sz="quarter" idx="1"/>
          </p:nvPr>
        </p:nvSpPr>
        <p:spPr>
          <a:xfrm>
            <a:off x="457200" y="1295400"/>
            <a:ext cx="7848600" cy="5178552"/>
          </a:xfrm>
        </p:spPr>
        <p:txBody>
          <a:bodyPr/>
          <a:lstStyle/>
          <a:p>
            <a:pPr lvl="0"/>
            <a:r>
              <a:rPr lang="en-US" sz="2600" dirty="0">
                <a:latin typeface="Verdana" panose="020B0604030504040204" pitchFamily="34" charset="0"/>
                <a:ea typeface="Verdana" panose="020B0604030504040204" pitchFamily="34" charset="0"/>
                <a:cs typeface="Verdana" panose="020B0604030504040204" pitchFamily="34" charset="0"/>
              </a:rPr>
              <a:t>As defined in the </a:t>
            </a:r>
            <a:r>
              <a:rPr lang="en-US" sz="2600" i="1" dirty="0">
                <a:latin typeface="Verdana" panose="020B0604030504040204" pitchFamily="34" charset="0"/>
                <a:ea typeface="Verdana" panose="020B0604030504040204" pitchFamily="34" charset="0"/>
                <a:cs typeface="Verdana" panose="020B0604030504040204" pitchFamily="34" charset="0"/>
              </a:rPr>
              <a:t>Code of Virginia, (§ 22.1-212.5)</a:t>
            </a:r>
            <a:r>
              <a:rPr lang="en-US" sz="2600" dirty="0">
                <a:latin typeface="Verdana" panose="020B0604030504040204" pitchFamily="34" charset="0"/>
                <a:ea typeface="Verdana" panose="020B0604030504040204" pitchFamily="34" charset="0"/>
                <a:cs typeface="Verdana" panose="020B0604030504040204" pitchFamily="34" charset="0"/>
              </a:rPr>
              <a:t>:</a:t>
            </a:r>
            <a:r>
              <a:rPr lang="en-US" sz="2600" i="1" dirty="0">
                <a:latin typeface="Verdana" panose="020B0604030504040204" pitchFamily="34" charset="0"/>
                <a:ea typeface="Verdana" panose="020B0604030504040204" pitchFamily="34" charset="0"/>
                <a:cs typeface="Verdana" panose="020B0604030504040204" pitchFamily="34" charset="0"/>
              </a:rPr>
              <a:t> </a:t>
            </a:r>
            <a:r>
              <a:rPr lang="en-US" sz="2600" b="1" dirty="0" smtClean="0">
                <a:solidFill>
                  <a:srgbClr val="3366FF"/>
                </a:solidFill>
                <a:latin typeface="Verdana" panose="020B0604030504040204" pitchFamily="34" charset="0"/>
                <a:ea typeface="Verdana" panose="020B0604030504040204" pitchFamily="34" charset="0"/>
                <a:cs typeface="Verdana" panose="020B0604030504040204" pitchFamily="34" charset="0"/>
              </a:rPr>
              <a:t>Public </a:t>
            </a:r>
            <a:r>
              <a:rPr lang="en-US" sz="2600" b="1" dirty="0">
                <a:solidFill>
                  <a:srgbClr val="3366FF"/>
                </a:solidFill>
                <a:latin typeface="Verdana" panose="020B0604030504040204" pitchFamily="34" charset="0"/>
                <a:ea typeface="Verdana" panose="020B0604030504040204" pitchFamily="34" charset="0"/>
                <a:cs typeface="Verdana" panose="020B0604030504040204" pitchFamily="34" charset="0"/>
              </a:rPr>
              <a:t>charter schools in Virginia are nonsectarian, nonreligious, or non-home-based alternative schools located within a public school division</a:t>
            </a:r>
            <a:r>
              <a:rPr lang="en-US" sz="2600" b="1" dirty="0" smtClean="0">
                <a:solidFill>
                  <a:srgbClr val="3366FF"/>
                </a:solidFill>
                <a:latin typeface="Verdana" panose="020B0604030504040204" pitchFamily="34" charset="0"/>
                <a:ea typeface="Verdana" panose="020B0604030504040204" pitchFamily="34" charset="0"/>
                <a:cs typeface="Verdana" panose="020B0604030504040204" pitchFamily="34" charset="0"/>
              </a:rPr>
              <a:t>.</a:t>
            </a:r>
          </a:p>
          <a:p>
            <a:r>
              <a:rPr lang="en-US" sz="2600" dirty="0">
                <a:latin typeface="Verdana" panose="020B0604030504040204" pitchFamily="34" charset="0"/>
                <a:ea typeface="Verdana" panose="020B0604030504040204" pitchFamily="34" charset="0"/>
                <a:cs typeface="Verdana" panose="020B0604030504040204" pitchFamily="34" charset="0"/>
              </a:rPr>
              <a:t>Public charter schools may be created as a new public school or through the conversion of an existing public school. </a:t>
            </a:r>
            <a:endParaRPr lang="en-US" sz="2600" dirty="0" smtClean="0">
              <a:latin typeface="Verdana" panose="020B0604030504040204" pitchFamily="34" charset="0"/>
              <a:ea typeface="Verdana" panose="020B0604030504040204" pitchFamily="34" charset="0"/>
              <a:cs typeface="Verdana" panose="020B0604030504040204" pitchFamily="34" charset="0"/>
            </a:endParaRPr>
          </a:p>
          <a:p>
            <a:r>
              <a:rPr lang="en-US" sz="2600" dirty="0">
                <a:latin typeface="Verdana" panose="020B0604030504040204" pitchFamily="34" charset="0"/>
                <a:ea typeface="Verdana" panose="020B0604030504040204" pitchFamily="34" charset="0"/>
                <a:cs typeface="Verdana" panose="020B0604030504040204" pitchFamily="34" charset="0"/>
              </a:rPr>
              <a:t>No public charter school can be established through the conversion of a private school or a nonpublic home-based educational program. </a:t>
            </a:r>
          </a:p>
          <a:p>
            <a:endParaRPr lang="en-US" sz="1800" dirty="0"/>
          </a:p>
          <a:p>
            <a:pPr lvl="0"/>
            <a:endParaRPr lang="en-US" sz="1800" dirty="0"/>
          </a:p>
          <a:p>
            <a:endParaRPr lang="en-US" dirty="0"/>
          </a:p>
        </p:txBody>
      </p:sp>
      <p:sp>
        <p:nvSpPr>
          <p:cNvPr id="4" name="Slide Number Placeholder 3"/>
          <p:cNvSpPr>
            <a:spLocks noGrp="1"/>
          </p:cNvSpPr>
          <p:nvPr>
            <p:ph type="sldNum" sz="quarter" idx="15"/>
          </p:nvPr>
        </p:nvSpPr>
        <p:spPr/>
        <p:txBody>
          <a:bodyPr/>
          <a:lstStyle/>
          <a:p>
            <a:fld id="{3D2CA65D-279F-4942-9028-C869890F2841}" type="slidenum">
              <a:rPr lang="en-US" smtClean="0"/>
              <a:pPr/>
              <a:t>2</a:t>
            </a:fld>
            <a:endParaRPr lang="en-US" dirty="0"/>
          </a:p>
        </p:txBody>
      </p:sp>
    </p:spTree>
    <p:extLst>
      <p:ext uri="{BB962C8B-B14F-4D97-AF65-F5344CB8AC3E}">
        <p14:creationId xmlns:p14="http://schemas.microsoft.com/office/powerpoint/2010/main" val="7637353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924800" cy="990600"/>
          </a:xfrm>
          <a:noFill/>
        </p:spPr>
        <p:txBody>
          <a:bodyPr>
            <a:noAutofit/>
          </a:bodyPr>
          <a:lstStyle/>
          <a:p>
            <a:pPr algn="ctr"/>
            <a:r>
              <a:rPr lang="en-US" sz="3200" b="1" dirty="0" smtClean="0">
                <a:latin typeface="Verdana" panose="020B0604030504040204" pitchFamily="34" charset="0"/>
                <a:ea typeface="Verdana" panose="020B0604030504040204" pitchFamily="34" charset="0"/>
                <a:cs typeface="Verdana" panose="020B0604030504040204" pitchFamily="34" charset="0"/>
              </a:rPr>
              <a:t>Virginia Board of Education </a:t>
            </a:r>
            <a:br>
              <a:rPr lang="en-US" sz="3200" b="1" dirty="0" smtClean="0">
                <a:latin typeface="Verdana" panose="020B0604030504040204" pitchFamily="34" charset="0"/>
                <a:ea typeface="Verdana" panose="020B0604030504040204" pitchFamily="34" charset="0"/>
                <a:cs typeface="Verdana" panose="020B0604030504040204" pitchFamily="34" charset="0"/>
              </a:rPr>
            </a:br>
            <a:r>
              <a:rPr lang="en-US" sz="3200" b="1" dirty="0" smtClean="0">
                <a:latin typeface="Verdana" panose="020B0604030504040204" pitchFamily="34" charset="0"/>
                <a:ea typeface="Verdana" panose="020B0604030504040204" pitchFamily="34" charset="0"/>
                <a:cs typeface="Verdana" panose="020B0604030504040204" pitchFamily="34" charset="0"/>
              </a:rPr>
              <a:t>Charter School Committee </a:t>
            </a:r>
            <a:endParaRPr lang="en-US" sz="32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sz="quarter" idx="1"/>
          </p:nvPr>
        </p:nvSpPr>
        <p:spPr>
          <a:xfrm>
            <a:off x="304800" y="1143000"/>
            <a:ext cx="8305800" cy="5715000"/>
          </a:xfrm>
        </p:spPr>
        <p:txBody>
          <a:bodyPr>
            <a:noAutofit/>
          </a:bodyPr>
          <a:lstStyle/>
          <a:p>
            <a:pPr marL="336550" indent="-336550">
              <a:buFont typeface="Wingdings" panose="05000000000000000000" pitchFamily="2" charset="2"/>
              <a:buChar char="§"/>
            </a:pPr>
            <a:r>
              <a:rPr lang="en-US" sz="2500" dirty="0" smtClean="0">
                <a:latin typeface="Verdana" panose="020B0604030504040204" pitchFamily="34" charset="0"/>
                <a:ea typeface="Verdana" panose="020B0604030504040204" pitchFamily="34" charset="0"/>
                <a:cs typeface="Verdana" panose="020B0604030504040204" pitchFamily="34" charset="0"/>
              </a:rPr>
              <a:t>Reviews a proposed public charter school application that has been submitted by the applicant to the VBOE.</a:t>
            </a:r>
          </a:p>
          <a:p>
            <a:pPr marL="342900" lvl="1" indent="-342900">
              <a:tabLst>
                <a:tab pos="292100" algn="l"/>
              </a:tabLst>
            </a:pPr>
            <a:r>
              <a:rPr lang="en-US" sz="2500" dirty="0" smtClean="0">
                <a:latin typeface="Verdana" panose="020B0604030504040204" pitchFamily="34" charset="0"/>
                <a:ea typeface="Verdana" panose="020B0604030504040204" pitchFamily="34" charset="0"/>
                <a:cs typeface="Verdana" panose="020B0604030504040204" pitchFamily="34" charset="0"/>
              </a:rPr>
              <a:t>Comments on the application’s feasibility, curriculum, and financial soundness before full Board review</a:t>
            </a:r>
            <a:r>
              <a:rPr lang="en-US" sz="2500" dirty="0">
                <a:latin typeface="Verdana" panose="020B0604030504040204" pitchFamily="34" charset="0"/>
                <a:ea typeface="Verdana" panose="020B0604030504040204" pitchFamily="34" charset="0"/>
                <a:cs typeface="Verdana" panose="020B0604030504040204" pitchFamily="34" charset="0"/>
              </a:rPr>
              <a:t>. </a:t>
            </a:r>
            <a:endParaRPr lang="en-US" sz="2500" dirty="0" smtClean="0">
              <a:latin typeface="Verdana" panose="020B0604030504040204" pitchFamily="34" charset="0"/>
              <a:ea typeface="Verdana" panose="020B0604030504040204" pitchFamily="34" charset="0"/>
              <a:cs typeface="Verdana" panose="020B0604030504040204" pitchFamily="34" charset="0"/>
            </a:endParaRPr>
          </a:p>
          <a:p>
            <a:pPr marL="342900" lvl="1" indent="-342900">
              <a:tabLst>
                <a:tab pos="342900" algn="l"/>
              </a:tabLst>
            </a:pPr>
            <a:r>
              <a:rPr lang="en-US" sz="2500" dirty="0" smtClean="0">
                <a:latin typeface="Verdana" panose="020B0604030504040204" pitchFamily="34" charset="0"/>
                <a:ea typeface="Verdana" panose="020B0604030504040204" pitchFamily="34" charset="0"/>
                <a:cs typeface="Verdana" panose="020B0604030504040204" pitchFamily="34" charset="0"/>
              </a:rPr>
              <a:t>Decision </a:t>
            </a:r>
            <a:r>
              <a:rPr lang="en-US" sz="2500" dirty="0">
                <a:latin typeface="Verdana" panose="020B0604030504040204" pitchFamily="34" charset="0"/>
                <a:ea typeface="Verdana" panose="020B0604030504040204" pitchFamily="34" charset="0"/>
                <a:cs typeface="Verdana" panose="020B0604030504040204" pitchFamily="34" charset="0"/>
              </a:rPr>
              <a:t>by the </a:t>
            </a:r>
            <a:r>
              <a:rPr lang="en-US" sz="2500" dirty="0" smtClean="0">
                <a:latin typeface="Verdana" panose="020B0604030504040204" pitchFamily="34" charset="0"/>
                <a:ea typeface="Verdana" panose="020B0604030504040204" pitchFamily="34" charset="0"/>
                <a:cs typeface="Verdana" panose="020B0604030504040204" pitchFamily="34" charset="0"/>
              </a:rPr>
              <a:t>committee and Board </a:t>
            </a:r>
            <a:r>
              <a:rPr lang="en-US" sz="2500" dirty="0">
                <a:latin typeface="Verdana" panose="020B0604030504040204" pitchFamily="34" charset="0"/>
                <a:ea typeface="Verdana" panose="020B0604030504040204" pitchFamily="34" charset="0"/>
                <a:cs typeface="Verdana" panose="020B0604030504040204" pitchFamily="34" charset="0"/>
              </a:rPr>
              <a:t>that an </a:t>
            </a:r>
            <a:r>
              <a:rPr lang="en-US" sz="2500" dirty="0" smtClean="0">
                <a:latin typeface="Verdana" panose="020B0604030504040204" pitchFamily="34" charset="0"/>
                <a:ea typeface="Verdana" panose="020B0604030504040204" pitchFamily="34" charset="0"/>
                <a:cs typeface="Verdana" panose="020B0604030504040204" pitchFamily="34" charset="0"/>
              </a:rPr>
              <a:t>application meets Board’s criteria </a:t>
            </a:r>
            <a:r>
              <a:rPr lang="en-US" sz="2500" dirty="0">
                <a:latin typeface="Verdana" panose="020B0604030504040204" pitchFamily="34" charset="0"/>
                <a:ea typeface="Verdana" panose="020B0604030504040204" pitchFamily="34" charset="0"/>
                <a:cs typeface="Verdana" panose="020B0604030504040204" pitchFamily="34" charset="0"/>
              </a:rPr>
              <a:t>does not guarantee that the local school board will approve a request for a charter. </a:t>
            </a:r>
          </a:p>
          <a:p>
            <a:pPr marL="342900" lvl="1" indent="-342900">
              <a:tabLst>
                <a:tab pos="342900" algn="l"/>
              </a:tabLst>
            </a:pPr>
            <a:r>
              <a:rPr lang="en-US" sz="2500" dirty="0" smtClean="0">
                <a:latin typeface="Verdana" panose="020B0604030504040204" pitchFamily="34" charset="0"/>
                <a:ea typeface="Verdana" panose="020B0604030504040204" pitchFamily="34" charset="0"/>
                <a:cs typeface="Verdana" panose="020B0604030504040204" pitchFamily="34" charset="0"/>
              </a:rPr>
              <a:t>Since July 2013, public charter school   applications that are initiated by one or more local school boards or are conversions are not subject to review by the VBOE. </a:t>
            </a:r>
          </a:p>
          <a:p>
            <a:pPr marL="0" indent="0">
              <a:buNone/>
            </a:pPr>
            <a:r>
              <a:rPr lang="en-US" sz="2500" dirty="0" smtClean="0">
                <a:latin typeface="Calibri" panose="020F0502020204030204" pitchFamily="34" charset="0"/>
                <a:cs typeface="Calibri" panose="020F0502020204030204" pitchFamily="34" charset="0"/>
              </a:rPr>
              <a:t> </a:t>
            </a:r>
          </a:p>
        </p:txBody>
      </p:sp>
      <p:sp>
        <p:nvSpPr>
          <p:cNvPr id="4" name="Slide Number Placeholder 3"/>
          <p:cNvSpPr>
            <a:spLocks noGrp="1"/>
          </p:cNvSpPr>
          <p:nvPr>
            <p:ph type="sldNum" sz="quarter" idx="15"/>
          </p:nvPr>
        </p:nvSpPr>
        <p:spPr/>
        <p:txBody>
          <a:bodyPr/>
          <a:lstStyle/>
          <a:p>
            <a:fld id="{3D2CA65D-279F-4942-9028-C869890F2841}" type="slidenum">
              <a:rPr lang="en-US" smtClean="0"/>
              <a:pPr/>
              <a:t>20</a:t>
            </a:fld>
            <a:endParaRPr lang="en-US" dirty="0"/>
          </a:p>
        </p:txBody>
      </p:sp>
    </p:spTree>
    <p:extLst>
      <p:ext uri="{BB962C8B-B14F-4D97-AF65-F5344CB8AC3E}">
        <p14:creationId xmlns:p14="http://schemas.microsoft.com/office/powerpoint/2010/main" val="24795143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685800"/>
          </a:xfrm>
          <a:noFill/>
        </p:spPr>
        <p:txBody>
          <a:bodyPr>
            <a:normAutofit fontScale="90000"/>
          </a:bodyPr>
          <a:lstStyle/>
          <a:p>
            <a:pPr algn="ctr"/>
            <a:r>
              <a:rPr lang="en-US" sz="3600" b="1" dirty="0" smtClean="0">
                <a:latin typeface="Verdana" panose="020B0604030504040204" pitchFamily="34" charset="0"/>
                <a:ea typeface="Verdana" panose="020B0604030504040204" pitchFamily="34" charset="0"/>
                <a:cs typeface="Verdana" panose="020B0604030504040204" pitchFamily="34" charset="0"/>
              </a:rPr>
              <a:t>Members Charter School Committee </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sz="quarter" idx="1"/>
          </p:nvPr>
        </p:nvSpPr>
        <p:spPr>
          <a:xfrm>
            <a:off x="152400" y="838200"/>
            <a:ext cx="8839200" cy="6324600"/>
          </a:xfrm>
        </p:spPr>
        <p:txBody>
          <a:bodyPr>
            <a:noAutofit/>
          </a:bodyPr>
          <a:lstStyle/>
          <a:p>
            <a:pPr marL="0" indent="0">
              <a:buNone/>
            </a:pPr>
            <a:r>
              <a:rPr lang="en-US" sz="2200" b="1" u="sng" dirty="0" smtClean="0">
                <a:solidFill>
                  <a:schemeClr val="tx2"/>
                </a:solidFill>
                <a:latin typeface="Verdana" panose="020B0604030504040204" pitchFamily="34" charset="0"/>
                <a:ea typeface="Verdana" panose="020B0604030504040204" pitchFamily="34" charset="0"/>
                <a:cs typeface="Verdana" panose="020B0604030504040204" pitchFamily="34" charset="0"/>
              </a:rPr>
              <a:t>VBOE</a:t>
            </a:r>
            <a:endParaRPr lang="en-US" sz="2200" b="1" u="sng"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Sal Romero, Jr</a:t>
            </a:r>
            <a:r>
              <a:rPr lang="en-US"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en-US" sz="2000" dirty="0">
                <a:solidFill>
                  <a:schemeClr val="tx2"/>
                </a:solidFill>
                <a:latin typeface="Verdana" panose="020B0604030504040204" pitchFamily="34" charset="0"/>
                <a:ea typeface="Verdana" panose="020B0604030504040204" pitchFamily="34" charset="0"/>
                <a:cs typeface="Verdana" panose="020B0604030504040204" pitchFamily="34" charset="0"/>
              </a:rPr>
              <a:t>Chair </a:t>
            </a:r>
          </a:p>
          <a:p>
            <a:pPr marL="0" indent="0">
              <a:buNone/>
            </a:pPr>
            <a:r>
              <a:rPr lang="en-US"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Jim Dillard</a:t>
            </a:r>
          </a:p>
          <a:p>
            <a:pPr marL="0" indent="0">
              <a:buNone/>
            </a:pPr>
            <a:r>
              <a:rPr lang="en-US" sz="2200" b="1" u="sng" dirty="0" smtClean="0">
                <a:solidFill>
                  <a:schemeClr val="tx2"/>
                </a:solidFill>
                <a:latin typeface="Verdana" panose="020B0604030504040204" pitchFamily="34" charset="0"/>
                <a:ea typeface="Verdana" panose="020B0604030504040204" pitchFamily="34" charset="0"/>
                <a:cs typeface="Verdana" panose="020B0604030504040204" pitchFamily="34" charset="0"/>
              </a:rPr>
              <a:t>Education </a:t>
            </a:r>
            <a:r>
              <a:rPr lang="en-US" sz="2200" b="1" u="sng" dirty="0">
                <a:solidFill>
                  <a:schemeClr val="tx2"/>
                </a:solidFill>
                <a:latin typeface="Verdana" panose="020B0604030504040204" pitchFamily="34" charset="0"/>
                <a:ea typeface="Verdana" panose="020B0604030504040204" pitchFamily="34" charset="0"/>
                <a:cs typeface="Verdana" panose="020B0604030504040204" pitchFamily="34" charset="0"/>
              </a:rPr>
              <a:t>Community </a:t>
            </a:r>
            <a:endParaRPr lang="en-US" sz="2200" b="1" u="sng"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Dr</a:t>
            </a:r>
            <a:r>
              <a:rPr lang="en-US" sz="2000" b="1" dirty="0">
                <a:solidFill>
                  <a:schemeClr val="tx2"/>
                </a:solidFill>
                <a:latin typeface="Verdana" panose="020B0604030504040204" pitchFamily="34" charset="0"/>
                <a:ea typeface="Verdana" panose="020B0604030504040204" pitchFamily="34" charset="0"/>
                <a:cs typeface="Verdana" panose="020B0604030504040204" pitchFamily="34" charset="0"/>
              </a:rPr>
              <a:t>. Rosa Atkins</a:t>
            </a:r>
            <a:r>
              <a:rPr lang="en-US" sz="20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en-US"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Superintendent</a:t>
            </a:r>
            <a:r>
              <a:rPr lang="en-US" sz="2000" dirty="0">
                <a:solidFill>
                  <a:schemeClr val="tx2"/>
                </a:solidFill>
                <a:latin typeface="Verdana" panose="020B0604030504040204" pitchFamily="34" charset="0"/>
                <a:ea typeface="Verdana" panose="020B0604030504040204" pitchFamily="34" charset="0"/>
                <a:cs typeface="Verdana" panose="020B0604030504040204" pitchFamily="34" charset="0"/>
              </a:rPr>
              <a:t>, Charlottesville City Public Schools </a:t>
            </a:r>
          </a:p>
          <a:p>
            <a:pPr marL="0" indent="0">
              <a:buNone/>
            </a:pPr>
            <a:r>
              <a:rPr lang="en-US"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David </a:t>
            </a:r>
            <a:r>
              <a:rPr lang="en-US" sz="2000" b="1" dirty="0">
                <a:solidFill>
                  <a:schemeClr val="tx2"/>
                </a:solidFill>
                <a:latin typeface="Verdana" panose="020B0604030504040204" pitchFamily="34" charset="0"/>
                <a:ea typeface="Verdana" panose="020B0604030504040204" pitchFamily="34" charset="0"/>
                <a:cs typeface="Verdana" panose="020B0604030504040204" pitchFamily="34" charset="0"/>
              </a:rPr>
              <a:t>Cline</a:t>
            </a:r>
            <a:r>
              <a:rPr lang="en-US" sz="2000" dirty="0">
                <a:solidFill>
                  <a:schemeClr val="tx2"/>
                </a:solidFill>
                <a:latin typeface="Verdana" panose="020B0604030504040204" pitchFamily="34" charset="0"/>
                <a:ea typeface="Verdana" panose="020B0604030504040204" pitchFamily="34" charset="0"/>
                <a:cs typeface="Verdana" panose="020B0604030504040204" pitchFamily="34" charset="0"/>
              </a:rPr>
              <a:t>, Associate Superintendent of Finance </a:t>
            </a:r>
            <a:r>
              <a:rPr lang="en-US"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&amp; </a:t>
            </a:r>
            <a:r>
              <a:rPr lang="en-US" sz="2000" dirty="0">
                <a:solidFill>
                  <a:schemeClr val="tx2"/>
                </a:solidFill>
                <a:latin typeface="Verdana" panose="020B0604030504040204" pitchFamily="34" charset="0"/>
                <a:ea typeface="Verdana" panose="020B0604030504040204" pitchFamily="34" charset="0"/>
                <a:cs typeface="Verdana" panose="020B0604030504040204" pitchFamily="34" charset="0"/>
              </a:rPr>
              <a:t>Support Services, </a:t>
            </a:r>
            <a:endParaRPr lang="en-US"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Prince </a:t>
            </a:r>
            <a:r>
              <a:rPr lang="en-US" sz="2000" dirty="0">
                <a:solidFill>
                  <a:schemeClr val="tx2"/>
                </a:solidFill>
                <a:latin typeface="Verdana" panose="020B0604030504040204" pitchFamily="34" charset="0"/>
                <a:ea typeface="Verdana" panose="020B0604030504040204" pitchFamily="34" charset="0"/>
                <a:cs typeface="Verdana" panose="020B0604030504040204" pitchFamily="34" charset="0"/>
              </a:rPr>
              <a:t>William County Public Schools </a:t>
            </a:r>
          </a:p>
          <a:p>
            <a:pPr marL="0" indent="0">
              <a:buNone/>
            </a:pPr>
            <a:r>
              <a:rPr lang="en-US"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Linda </a:t>
            </a:r>
            <a:r>
              <a:rPr lang="en-US" sz="2000" b="1" dirty="0">
                <a:solidFill>
                  <a:schemeClr val="tx2"/>
                </a:solidFill>
                <a:latin typeface="Verdana" panose="020B0604030504040204" pitchFamily="34" charset="0"/>
                <a:ea typeface="Verdana" panose="020B0604030504040204" pitchFamily="34" charset="0"/>
                <a:cs typeface="Verdana" panose="020B0604030504040204" pitchFamily="34" charset="0"/>
              </a:rPr>
              <a:t>Hyslop</a:t>
            </a:r>
            <a:r>
              <a:rPr lang="en-US" sz="2000" dirty="0">
                <a:solidFill>
                  <a:schemeClr val="tx2"/>
                </a:solidFill>
                <a:latin typeface="Verdana" panose="020B0604030504040204" pitchFamily="34" charset="0"/>
                <a:ea typeface="Verdana" panose="020B0604030504040204" pitchFamily="34" charset="0"/>
                <a:cs typeface="Verdana" panose="020B0604030504040204" pitchFamily="34" charset="0"/>
              </a:rPr>
              <a:t>, Member, Hopewell City School Board </a:t>
            </a:r>
          </a:p>
          <a:p>
            <a:pPr marL="0" indent="0">
              <a:buNone/>
            </a:pPr>
            <a:r>
              <a:rPr lang="en-US"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Dean </a:t>
            </a:r>
            <a:r>
              <a:rPr lang="en-US" sz="2000" b="1" dirty="0">
                <a:solidFill>
                  <a:schemeClr val="tx2"/>
                </a:solidFill>
                <a:latin typeface="Verdana" panose="020B0604030504040204" pitchFamily="34" charset="0"/>
                <a:ea typeface="Verdana" panose="020B0604030504040204" pitchFamily="34" charset="0"/>
                <a:cs typeface="Verdana" panose="020B0604030504040204" pitchFamily="34" charset="0"/>
              </a:rPr>
              <a:t>Kern</a:t>
            </a:r>
            <a:r>
              <a:rPr lang="en-US" sz="2000" dirty="0">
                <a:solidFill>
                  <a:schemeClr val="tx2"/>
                </a:solidFill>
                <a:latin typeface="Verdana" panose="020B0604030504040204" pitchFamily="34" charset="0"/>
                <a:ea typeface="Verdana" panose="020B0604030504040204" pitchFamily="34" charset="0"/>
                <a:cs typeface="Verdana" panose="020B0604030504040204" pitchFamily="34" charset="0"/>
              </a:rPr>
              <a:t>, Deputy Director, Office of Education, NASA Goddard </a:t>
            </a:r>
            <a:endParaRPr lang="en-US"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Space Flight </a:t>
            </a:r>
            <a:r>
              <a:rPr lang="en-US" sz="2000" dirty="0">
                <a:solidFill>
                  <a:schemeClr val="tx2"/>
                </a:solidFill>
                <a:latin typeface="Verdana" panose="020B0604030504040204" pitchFamily="34" charset="0"/>
                <a:ea typeface="Verdana" panose="020B0604030504040204" pitchFamily="34" charset="0"/>
                <a:cs typeface="Verdana" panose="020B0604030504040204" pitchFamily="34" charset="0"/>
              </a:rPr>
              <a:t>Center </a:t>
            </a:r>
          </a:p>
          <a:p>
            <a:pPr marL="0" indent="0">
              <a:buNone/>
            </a:pPr>
            <a:r>
              <a:rPr lang="en-US"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Walter </a:t>
            </a:r>
            <a:r>
              <a:rPr lang="en-US" sz="2000" b="1" dirty="0">
                <a:solidFill>
                  <a:schemeClr val="tx2"/>
                </a:solidFill>
                <a:latin typeface="Verdana" panose="020B0604030504040204" pitchFamily="34" charset="0"/>
                <a:ea typeface="Verdana" panose="020B0604030504040204" pitchFamily="34" charset="0"/>
                <a:cs typeface="Verdana" panose="020B0604030504040204" pitchFamily="34" charset="0"/>
              </a:rPr>
              <a:t>Cross</a:t>
            </a:r>
            <a:r>
              <a:rPr lang="en-US" sz="2000" dirty="0">
                <a:solidFill>
                  <a:schemeClr val="tx2"/>
                </a:solidFill>
                <a:latin typeface="Verdana" panose="020B0604030504040204" pitchFamily="34" charset="0"/>
                <a:ea typeface="Verdana" panose="020B0604030504040204" pitchFamily="34" charset="0"/>
                <a:cs typeface="Verdana" panose="020B0604030504040204" pitchFamily="34" charset="0"/>
              </a:rPr>
              <a:t>, Principal, York River Academy </a:t>
            </a:r>
            <a:r>
              <a:rPr lang="en-US"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(charter school) </a:t>
            </a:r>
            <a:endParaRPr lang="en-US"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000" b="1" dirty="0">
                <a:solidFill>
                  <a:schemeClr val="tx2"/>
                </a:solidFill>
                <a:latin typeface="Verdana" panose="020B0604030504040204" pitchFamily="34" charset="0"/>
                <a:ea typeface="Verdana" panose="020B0604030504040204" pitchFamily="34" charset="0"/>
                <a:cs typeface="Verdana" panose="020B0604030504040204" pitchFamily="34" charset="0"/>
              </a:rPr>
              <a:t>Dr. Rick Richardson</a:t>
            </a:r>
            <a:r>
              <a:rPr lang="en-US" sz="2000" dirty="0">
                <a:solidFill>
                  <a:schemeClr val="tx2"/>
                </a:solidFill>
                <a:latin typeface="Verdana" panose="020B0604030504040204" pitchFamily="34" charset="0"/>
                <a:ea typeface="Verdana" panose="020B0604030504040204" pitchFamily="34" charset="0"/>
                <a:cs typeface="Verdana" panose="020B0604030504040204" pitchFamily="34" charset="0"/>
              </a:rPr>
              <a:t>, Retired </a:t>
            </a:r>
            <a:r>
              <a:rPr lang="en-US"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Superintendent </a:t>
            </a:r>
            <a:endParaRPr lang="en-US"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Bobbi </a:t>
            </a:r>
            <a:r>
              <a:rPr lang="en-US" sz="2000" b="1" dirty="0">
                <a:solidFill>
                  <a:schemeClr val="tx2"/>
                </a:solidFill>
                <a:latin typeface="Verdana" panose="020B0604030504040204" pitchFamily="34" charset="0"/>
                <a:ea typeface="Verdana" panose="020B0604030504040204" pitchFamily="34" charset="0"/>
                <a:cs typeface="Verdana" panose="020B0604030504040204" pitchFamily="34" charset="0"/>
              </a:rPr>
              <a:t>Snow</a:t>
            </a:r>
            <a:r>
              <a:rPr lang="en-US" sz="20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en-US"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Co-founder</a:t>
            </a:r>
            <a:r>
              <a:rPr lang="en-US" sz="2000" dirty="0">
                <a:solidFill>
                  <a:schemeClr val="tx2"/>
                </a:solidFill>
                <a:latin typeface="Verdana" panose="020B0604030504040204" pitchFamily="34" charset="0"/>
                <a:ea typeface="Verdana" panose="020B0604030504040204" pitchFamily="34" charset="0"/>
                <a:cs typeface="Verdana" panose="020B0604030504040204" pitchFamily="34" charset="0"/>
              </a:rPr>
              <a:t>, Community Public </a:t>
            </a:r>
            <a:r>
              <a:rPr lang="en-US"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Charter School, </a:t>
            </a:r>
          </a:p>
          <a:p>
            <a:pPr marL="0" indent="0">
              <a:buNone/>
            </a:pPr>
            <a:r>
              <a:rPr lang="en-US"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Albemarle </a:t>
            </a:r>
            <a:r>
              <a:rPr lang="en-US" sz="2000" dirty="0">
                <a:solidFill>
                  <a:schemeClr val="tx2"/>
                </a:solidFill>
                <a:latin typeface="Verdana" panose="020B0604030504040204" pitchFamily="34" charset="0"/>
                <a:ea typeface="Verdana" panose="020B0604030504040204" pitchFamily="34" charset="0"/>
                <a:cs typeface="Verdana" panose="020B0604030504040204" pitchFamily="34" charset="0"/>
              </a:rPr>
              <a:t>County </a:t>
            </a:r>
          </a:p>
          <a:p>
            <a:pPr marL="0" indent="0">
              <a:buNone/>
            </a:pPr>
            <a:r>
              <a:rPr lang="en-US" sz="2000" dirty="0">
                <a:latin typeface="Verdana" panose="020B0604030504040204" pitchFamily="34" charset="0"/>
                <a:ea typeface="Verdana" panose="020B0604030504040204" pitchFamily="34" charset="0"/>
                <a:cs typeface="Verdana" panose="020B0604030504040204" pitchFamily="34" charset="0"/>
              </a:rPr>
              <a:t> </a:t>
            </a:r>
          </a:p>
          <a:p>
            <a:r>
              <a:rPr lang="en-US" sz="1800" dirty="0"/>
              <a:t> </a:t>
            </a:r>
          </a:p>
          <a:p>
            <a:endParaRPr lang="en-US" sz="1800" dirty="0"/>
          </a:p>
        </p:txBody>
      </p:sp>
      <p:sp>
        <p:nvSpPr>
          <p:cNvPr id="4" name="Slide Number Placeholder 3"/>
          <p:cNvSpPr>
            <a:spLocks noGrp="1"/>
          </p:cNvSpPr>
          <p:nvPr>
            <p:ph type="sldNum" sz="quarter" idx="15"/>
          </p:nvPr>
        </p:nvSpPr>
        <p:spPr/>
        <p:txBody>
          <a:bodyPr/>
          <a:lstStyle/>
          <a:p>
            <a:fld id="{3D2CA65D-279F-4942-9028-C869890F2841}" type="slidenum">
              <a:rPr lang="en-US" smtClean="0"/>
              <a:pPr/>
              <a:t>21</a:t>
            </a:fld>
            <a:endParaRPr lang="en-US" dirty="0"/>
          </a:p>
        </p:txBody>
      </p:sp>
    </p:spTree>
    <p:extLst>
      <p:ext uri="{BB962C8B-B14F-4D97-AF65-F5344CB8AC3E}">
        <p14:creationId xmlns:p14="http://schemas.microsoft.com/office/powerpoint/2010/main" val="38866984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a:bodyPr>
          <a:lstStyle/>
          <a:p>
            <a:pPr algn="ctr"/>
            <a:r>
              <a:rPr lang="en-US" sz="3200" b="1" dirty="0">
                <a:solidFill>
                  <a:schemeClr val="tx1"/>
                </a:solidFill>
                <a:latin typeface="Verdana" panose="020B0604030504040204" pitchFamily="34" charset="0"/>
                <a:ea typeface="Verdana" panose="020B0604030504040204" pitchFamily="34" charset="0"/>
                <a:cs typeface="Verdana" panose="020B0604030504040204" pitchFamily="34" charset="0"/>
              </a:rPr>
              <a:t>For Additional Information</a:t>
            </a:r>
          </a:p>
        </p:txBody>
      </p:sp>
      <p:sp>
        <p:nvSpPr>
          <p:cNvPr id="3" name="Content Placeholder 2"/>
          <p:cNvSpPr>
            <a:spLocks noGrp="1"/>
          </p:cNvSpPr>
          <p:nvPr>
            <p:ph sz="quarter" idx="1"/>
          </p:nvPr>
        </p:nvSpPr>
        <p:spPr/>
        <p:txBody>
          <a:bodyPr/>
          <a:lstStyle/>
          <a:p>
            <a:r>
              <a:rPr lang="en-US" sz="2800" b="1" dirty="0">
                <a:latin typeface="Verdana" panose="020B0604030504040204" pitchFamily="34" charset="0"/>
                <a:ea typeface="Verdana" panose="020B0604030504040204" pitchFamily="34" charset="0"/>
                <a:cs typeface="Verdana" panose="020B0604030504040204" pitchFamily="34" charset="0"/>
              </a:rPr>
              <a:t>Diane Jay</a:t>
            </a:r>
            <a:br>
              <a:rPr lang="en-US" sz="2800" b="1" dirty="0">
                <a:latin typeface="Verdana" panose="020B0604030504040204" pitchFamily="34" charset="0"/>
                <a:ea typeface="Verdana" panose="020B0604030504040204" pitchFamily="34" charset="0"/>
                <a:cs typeface="Verdana" panose="020B0604030504040204" pitchFamily="34" charset="0"/>
              </a:rPr>
            </a:br>
            <a:r>
              <a:rPr lang="en-US" b="1" dirty="0">
                <a:latin typeface="Verdana" panose="020B0604030504040204" pitchFamily="34" charset="0"/>
                <a:ea typeface="Verdana" panose="020B0604030504040204" pitchFamily="34" charset="0"/>
                <a:cs typeface="Verdana" panose="020B0604030504040204" pitchFamily="34" charset="0"/>
              </a:rPr>
              <a:t>Virginia Department of Education</a:t>
            </a:r>
            <a:r>
              <a:rPr lang="en-US" dirty="0">
                <a:latin typeface="Verdana" panose="020B0604030504040204" pitchFamily="34" charset="0"/>
                <a:ea typeface="Verdana" panose="020B0604030504040204" pitchFamily="34" charset="0"/>
                <a:cs typeface="Verdana" panose="020B0604030504040204" pitchFamily="34" charset="0"/>
              </a:rPr>
              <a:t/>
            </a:r>
            <a:br>
              <a:rPr lang="en-US" dirty="0">
                <a:latin typeface="Verdana" panose="020B0604030504040204" pitchFamily="34" charset="0"/>
                <a:ea typeface="Verdana" panose="020B0604030504040204" pitchFamily="34" charset="0"/>
                <a:cs typeface="Verdana" panose="020B0604030504040204" pitchFamily="34" charset="0"/>
              </a:rPr>
            </a:b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hlinkClick r:id="rId2"/>
              </a:rPr>
              <a:t>Diane.Jay@doe.virginia.gov</a:t>
            </a: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endParaRPr lang="en-US"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b="1" dirty="0" smtClean="0">
                <a:latin typeface="Verdana" panose="020B0604030504040204" pitchFamily="34" charset="0"/>
                <a:ea typeface="Verdana" panose="020B0604030504040204" pitchFamily="34" charset="0"/>
                <a:cs typeface="Verdana" panose="020B0604030504040204" pitchFamily="34" charset="0"/>
              </a:rPr>
              <a:t>   (</a:t>
            </a:r>
            <a:r>
              <a:rPr lang="en-US" b="1" dirty="0">
                <a:latin typeface="Verdana" panose="020B0604030504040204" pitchFamily="34" charset="0"/>
                <a:ea typeface="Verdana" panose="020B0604030504040204" pitchFamily="34" charset="0"/>
                <a:cs typeface="Verdana" panose="020B0604030504040204" pitchFamily="34" charset="0"/>
              </a:rPr>
              <a:t>804) </a:t>
            </a:r>
            <a:r>
              <a:rPr lang="en-US" b="1" dirty="0" smtClean="0">
                <a:latin typeface="Verdana" panose="020B0604030504040204" pitchFamily="34" charset="0"/>
                <a:ea typeface="Verdana" panose="020B0604030504040204" pitchFamily="34" charset="0"/>
                <a:cs typeface="Verdana" panose="020B0604030504040204" pitchFamily="34" charset="0"/>
              </a:rPr>
              <a:t>225-2905</a:t>
            </a:r>
          </a:p>
          <a:p>
            <a:endParaRPr lang="en-US" b="1" dirty="0"/>
          </a:p>
          <a:p>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hlinkClick r:id="rId3"/>
              </a:rPr>
              <a:t>Virginia Public Charter Schools Webpage</a:t>
            </a: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b="1" dirty="0" smtClean="0">
                <a:solidFill>
                  <a:schemeClr val="bg1"/>
                </a:solidFill>
              </a:rPr>
              <a:t>Public Charter Schools Webpage </a:t>
            </a:r>
            <a:r>
              <a:rPr lang="en-US" b="1" dirty="0">
                <a:solidFill>
                  <a:schemeClr val="bg1"/>
                </a:solidFill>
              </a:rPr>
              <a:t>Public Charter School Webpage </a:t>
            </a:r>
          </a:p>
          <a:p>
            <a:endParaRPr lang="en-US" b="1" dirty="0" smtClean="0"/>
          </a:p>
          <a:p>
            <a:endParaRPr lang="en-US" b="1" dirty="0"/>
          </a:p>
        </p:txBody>
      </p:sp>
      <p:sp>
        <p:nvSpPr>
          <p:cNvPr id="4" name="Slide Number Placeholder 3"/>
          <p:cNvSpPr>
            <a:spLocks noGrp="1"/>
          </p:cNvSpPr>
          <p:nvPr>
            <p:ph type="sldNum" sz="quarter" idx="15"/>
          </p:nvPr>
        </p:nvSpPr>
        <p:spPr/>
        <p:txBody>
          <a:bodyPr/>
          <a:lstStyle/>
          <a:p>
            <a:fld id="{3D2CA65D-279F-4942-9028-C869890F2841}" type="slidenum">
              <a:rPr lang="en-US" smtClean="0"/>
              <a:pPr/>
              <a:t>22</a:t>
            </a:fld>
            <a:endParaRPr lang="en-US" dirty="0"/>
          </a:p>
        </p:txBody>
      </p:sp>
    </p:spTree>
    <p:extLst>
      <p:ext uri="{BB962C8B-B14F-4D97-AF65-F5344CB8AC3E}">
        <p14:creationId xmlns:p14="http://schemas.microsoft.com/office/powerpoint/2010/main" val="1020838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a:bodyPr>
          <a:lstStyle/>
          <a:p>
            <a:pPr algn="ctr"/>
            <a:r>
              <a:rPr lang="en-US" sz="3200" b="1"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Virginia </a:t>
            </a:r>
            <a:r>
              <a:rPr lang="en-US" sz="3200" b="1"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Legislation 1998-2009</a:t>
            </a: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sz="quarter" idx="1"/>
          </p:nvPr>
        </p:nvSpPr>
        <p:spPr>
          <a:xfrm>
            <a:off x="457200" y="1219200"/>
            <a:ext cx="8129016" cy="5486400"/>
          </a:xfrm>
        </p:spPr>
        <p:txBody>
          <a:bodyPr>
            <a:normAutofit lnSpcReduction="10000"/>
          </a:bodyPr>
          <a:lstStyle/>
          <a:p>
            <a:pPr marL="0" indent="0">
              <a:buNone/>
            </a:pPr>
            <a:r>
              <a:rPr lang="en-US" sz="2600" b="1" dirty="0" smtClean="0">
                <a:solidFill>
                  <a:srgbClr val="3366FF"/>
                </a:solidFill>
                <a:latin typeface="Verdana" panose="020B0604030504040204" pitchFamily="34" charset="0"/>
                <a:ea typeface="Verdana" panose="020B0604030504040204" pitchFamily="34" charset="0"/>
                <a:cs typeface="Verdana" panose="020B0604030504040204" pitchFamily="34" charset="0"/>
              </a:rPr>
              <a:t>1998:  </a:t>
            </a:r>
            <a:r>
              <a:rPr lang="en-US" sz="2600" dirty="0" smtClean="0">
                <a:latin typeface="Verdana" panose="020B0604030504040204" pitchFamily="34" charset="0"/>
                <a:ea typeface="Verdana" panose="020B0604030504040204" pitchFamily="34" charset="0"/>
                <a:cs typeface="Verdana" panose="020B0604030504040204" pitchFamily="34" charset="0"/>
              </a:rPr>
              <a:t>Public charter schools first authorized in the state.</a:t>
            </a:r>
          </a:p>
          <a:p>
            <a:pPr marL="0" indent="0">
              <a:buNone/>
            </a:pPr>
            <a:r>
              <a:rPr lang="en-US" sz="2600" b="1" dirty="0">
                <a:solidFill>
                  <a:srgbClr val="3366FF"/>
                </a:solidFill>
                <a:latin typeface="Verdana" panose="020B0604030504040204" pitchFamily="34" charset="0"/>
                <a:ea typeface="Verdana" panose="020B0604030504040204" pitchFamily="34" charset="0"/>
                <a:cs typeface="Verdana" panose="020B0604030504040204" pitchFamily="34" charset="0"/>
              </a:rPr>
              <a:t>2002</a:t>
            </a:r>
            <a:r>
              <a:rPr lang="en-US" sz="2600" dirty="0">
                <a:solidFill>
                  <a:srgbClr val="3366FF"/>
                </a:solidFill>
                <a:latin typeface="Verdana" panose="020B0604030504040204" pitchFamily="34" charset="0"/>
                <a:ea typeface="Verdana" panose="020B0604030504040204" pitchFamily="34" charset="0"/>
                <a:cs typeface="Verdana" panose="020B0604030504040204" pitchFamily="34" charset="0"/>
              </a:rPr>
              <a:t>:</a:t>
            </a:r>
            <a:r>
              <a:rPr lang="en-US" sz="2600" dirty="0">
                <a:latin typeface="Verdana" panose="020B0604030504040204" pitchFamily="34" charset="0"/>
                <a:ea typeface="Verdana" panose="020B0604030504040204" pitchFamily="34" charset="0"/>
                <a:cs typeface="Verdana" panose="020B0604030504040204" pitchFamily="34" charset="0"/>
              </a:rPr>
              <a:t>  Legislation required all school divisions to accept and review </a:t>
            </a:r>
            <a:r>
              <a:rPr lang="en-US" sz="2600" dirty="0" smtClean="0">
                <a:latin typeface="Verdana" panose="020B0604030504040204" pitchFamily="34" charset="0"/>
                <a:ea typeface="Verdana" panose="020B0604030504040204" pitchFamily="34" charset="0"/>
                <a:cs typeface="Verdana" panose="020B0604030504040204" pitchFamily="34" charset="0"/>
              </a:rPr>
              <a:t>all </a:t>
            </a:r>
            <a:r>
              <a:rPr lang="en-US" sz="2600" dirty="0">
                <a:latin typeface="Verdana" panose="020B0604030504040204" pitchFamily="34" charset="0"/>
                <a:ea typeface="Verdana" panose="020B0604030504040204" pitchFamily="34" charset="0"/>
                <a:cs typeface="Verdana" panose="020B0604030504040204" pitchFamily="34" charset="0"/>
              </a:rPr>
              <a:t>public charter school applications submitted to </a:t>
            </a:r>
            <a:r>
              <a:rPr lang="en-US" sz="2600" dirty="0" smtClean="0">
                <a:latin typeface="Verdana" panose="020B0604030504040204" pitchFamily="34" charset="0"/>
                <a:ea typeface="Verdana" panose="020B0604030504040204" pitchFamily="34" charset="0"/>
                <a:cs typeface="Verdana" panose="020B0604030504040204" pitchFamily="34" charset="0"/>
              </a:rPr>
              <a:t>them.</a:t>
            </a:r>
          </a:p>
          <a:p>
            <a:pPr marL="0" indent="0">
              <a:buNone/>
            </a:pPr>
            <a:r>
              <a:rPr lang="en-US" sz="2600" b="1" dirty="0">
                <a:solidFill>
                  <a:srgbClr val="3366FF"/>
                </a:solidFill>
                <a:latin typeface="Verdana" panose="020B0604030504040204" pitchFamily="34" charset="0"/>
                <a:ea typeface="Verdana" panose="020B0604030504040204" pitchFamily="34" charset="0"/>
                <a:cs typeface="Verdana" panose="020B0604030504040204" pitchFamily="34" charset="0"/>
              </a:rPr>
              <a:t>2004</a:t>
            </a:r>
            <a:r>
              <a:rPr lang="en-US" sz="2600" dirty="0">
                <a:solidFill>
                  <a:srgbClr val="3366FF"/>
                </a:solidFill>
                <a:latin typeface="Verdana" panose="020B0604030504040204" pitchFamily="34" charset="0"/>
                <a:ea typeface="Verdana" panose="020B0604030504040204" pitchFamily="34" charset="0"/>
                <a:cs typeface="Verdana" panose="020B0604030504040204" pitchFamily="34" charset="0"/>
              </a:rPr>
              <a:t>:</a:t>
            </a:r>
            <a:r>
              <a:rPr lang="en-US" sz="2600" dirty="0">
                <a:latin typeface="Verdana" panose="020B0604030504040204" pitchFamily="34" charset="0"/>
                <a:ea typeface="Verdana" panose="020B0604030504040204" pitchFamily="34" charset="0"/>
                <a:cs typeface="Verdana" panose="020B0604030504040204" pitchFamily="34" charset="0"/>
              </a:rPr>
              <a:t>  Legislation provided that charter applicants </a:t>
            </a:r>
            <a:r>
              <a:rPr lang="en-US" sz="2600" b="1" i="1" dirty="0">
                <a:latin typeface="Verdana" panose="020B0604030504040204" pitchFamily="34" charset="0"/>
                <a:ea typeface="Verdana" panose="020B0604030504040204" pitchFamily="34" charset="0"/>
                <a:cs typeface="Verdana" panose="020B0604030504040204" pitchFamily="34" charset="0"/>
              </a:rPr>
              <a:t>could</a:t>
            </a:r>
            <a:r>
              <a:rPr lang="en-US" sz="2600" dirty="0">
                <a:latin typeface="Verdana" panose="020B0604030504040204" pitchFamily="34" charset="0"/>
                <a:ea typeface="Verdana" panose="020B0604030504040204" pitchFamily="34" charset="0"/>
                <a:cs typeface="Verdana" panose="020B0604030504040204" pitchFamily="34" charset="0"/>
              </a:rPr>
              <a:t> submit the application to the Virginia Board of Education (VBOE) for review and deleted the requirement that half the public charter schools must serve at-risk </a:t>
            </a:r>
            <a:r>
              <a:rPr lang="en-US" sz="2600" dirty="0" smtClean="0">
                <a:latin typeface="Verdana" panose="020B0604030504040204" pitchFamily="34" charset="0"/>
                <a:ea typeface="Verdana" panose="020B0604030504040204" pitchFamily="34" charset="0"/>
                <a:cs typeface="Verdana" panose="020B0604030504040204" pitchFamily="34" charset="0"/>
              </a:rPr>
              <a:t>populations.</a:t>
            </a:r>
          </a:p>
          <a:p>
            <a:pPr marL="0" indent="0">
              <a:buNone/>
            </a:pPr>
            <a:r>
              <a:rPr lang="en-US" sz="2600" b="1" dirty="0">
                <a:solidFill>
                  <a:srgbClr val="3366FF"/>
                </a:solidFill>
                <a:latin typeface="Verdana" panose="020B0604030504040204" pitchFamily="34" charset="0"/>
                <a:ea typeface="Verdana" panose="020B0604030504040204" pitchFamily="34" charset="0"/>
                <a:cs typeface="Verdana" panose="020B0604030504040204" pitchFamily="34" charset="0"/>
              </a:rPr>
              <a:t>2009:</a:t>
            </a:r>
            <a:r>
              <a:rPr lang="en-US" sz="2600" b="1" dirty="0">
                <a:latin typeface="Verdana" panose="020B0604030504040204" pitchFamily="34" charset="0"/>
                <a:ea typeface="Verdana" panose="020B0604030504040204" pitchFamily="34" charset="0"/>
                <a:cs typeface="Verdana" panose="020B0604030504040204" pitchFamily="34" charset="0"/>
              </a:rPr>
              <a:t>  </a:t>
            </a:r>
            <a:r>
              <a:rPr lang="en-US" sz="2600" dirty="0">
                <a:latin typeface="Verdana" panose="020B0604030504040204" pitchFamily="34" charset="0"/>
                <a:ea typeface="Verdana" panose="020B0604030504040204" pitchFamily="34" charset="0"/>
                <a:cs typeface="Verdana" panose="020B0604030504040204" pitchFamily="34" charset="0"/>
              </a:rPr>
              <a:t>Legislation</a:t>
            </a:r>
            <a:r>
              <a:rPr lang="en-US" sz="2600" b="1" dirty="0">
                <a:latin typeface="Verdana" panose="020B0604030504040204" pitchFamily="34" charset="0"/>
                <a:ea typeface="Verdana" panose="020B0604030504040204" pitchFamily="34" charset="0"/>
                <a:cs typeface="Verdana" panose="020B0604030504040204" pitchFamily="34" charset="0"/>
              </a:rPr>
              <a:t> </a:t>
            </a:r>
            <a:r>
              <a:rPr lang="en-US" sz="2600" dirty="0">
                <a:latin typeface="Verdana" panose="020B0604030504040204" pitchFamily="34" charset="0"/>
                <a:ea typeface="Verdana" panose="020B0604030504040204" pitchFamily="34" charset="0"/>
                <a:cs typeface="Verdana" panose="020B0604030504040204" pitchFamily="34" charset="0"/>
              </a:rPr>
              <a:t>removed the limit on the number of public charter schools that could be established in a school </a:t>
            </a:r>
            <a:r>
              <a:rPr lang="en-US" sz="2600" dirty="0" smtClean="0">
                <a:latin typeface="Verdana" panose="020B0604030504040204" pitchFamily="34" charset="0"/>
                <a:ea typeface="Verdana" panose="020B0604030504040204" pitchFamily="34" charset="0"/>
                <a:cs typeface="Verdana" panose="020B0604030504040204" pitchFamily="34" charset="0"/>
              </a:rPr>
              <a:t>division.</a:t>
            </a:r>
            <a:endParaRPr lang="en-US" sz="26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5"/>
          </p:nvPr>
        </p:nvSpPr>
        <p:spPr/>
        <p:txBody>
          <a:bodyPr/>
          <a:lstStyle/>
          <a:p>
            <a:fld id="{3D2CA65D-279F-4942-9028-C869890F2841}" type="slidenum">
              <a:rPr lang="en-US" smtClean="0"/>
              <a:pPr/>
              <a:t>3</a:t>
            </a:fld>
            <a:endParaRPr lang="en-US" dirty="0"/>
          </a:p>
        </p:txBody>
      </p:sp>
    </p:spTree>
    <p:extLst>
      <p:ext uri="{BB962C8B-B14F-4D97-AF65-F5344CB8AC3E}">
        <p14:creationId xmlns:p14="http://schemas.microsoft.com/office/powerpoint/2010/main" val="117605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a:bodyPr>
          <a:lstStyle/>
          <a:p>
            <a:pPr algn="ctr"/>
            <a:r>
              <a:rPr lang="en-US" sz="3200" b="1"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Virginia Legislation 2010</a:t>
            </a: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sz="quarter" idx="1"/>
          </p:nvPr>
        </p:nvSpPr>
        <p:spPr>
          <a:xfrm>
            <a:off x="457200" y="1295400"/>
            <a:ext cx="7671816" cy="5178552"/>
          </a:xfrm>
        </p:spPr>
        <p:txBody>
          <a:bodyPr/>
          <a:lstStyle/>
          <a:p>
            <a:r>
              <a:rPr lang="en-US" sz="2600" b="1" dirty="0">
                <a:solidFill>
                  <a:srgbClr val="3366FF"/>
                </a:solidFill>
                <a:latin typeface="Verdana" panose="020B0604030504040204" pitchFamily="34" charset="0"/>
                <a:ea typeface="Verdana" panose="020B0604030504040204" pitchFamily="34" charset="0"/>
                <a:cs typeface="Verdana" panose="020B0604030504040204" pitchFamily="34" charset="0"/>
              </a:rPr>
              <a:t>2010:</a:t>
            </a:r>
            <a:r>
              <a:rPr lang="en-US" sz="2600" dirty="0">
                <a:latin typeface="Verdana" panose="020B0604030504040204" pitchFamily="34" charset="0"/>
                <a:ea typeface="Verdana" panose="020B0604030504040204" pitchFamily="34" charset="0"/>
                <a:cs typeface="Verdana" panose="020B0604030504040204" pitchFamily="34" charset="0"/>
              </a:rPr>
              <a:t>  </a:t>
            </a:r>
            <a:r>
              <a:rPr lang="en-US" sz="2600" dirty="0" smtClean="0">
                <a:latin typeface="Verdana" panose="020B0604030504040204" pitchFamily="34" charset="0"/>
                <a:ea typeface="Verdana" panose="020B0604030504040204" pitchFamily="34" charset="0"/>
                <a:cs typeface="Verdana" panose="020B0604030504040204" pitchFamily="34" charset="0"/>
              </a:rPr>
              <a:t>Legislation </a:t>
            </a:r>
            <a:r>
              <a:rPr lang="en-US" sz="2600" dirty="0">
                <a:latin typeface="Verdana" panose="020B0604030504040204" pitchFamily="34" charset="0"/>
                <a:ea typeface="Verdana" panose="020B0604030504040204" pitchFamily="34" charset="0"/>
                <a:cs typeface="Verdana" panose="020B0604030504040204" pitchFamily="34" charset="0"/>
              </a:rPr>
              <a:t>required that a public charter school applicant </a:t>
            </a:r>
            <a:r>
              <a:rPr lang="en-US" sz="2600" b="1" i="1" dirty="0">
                <a:latin typeface="Verdana" panose="020B0604030504040204" pitchFamily="34" charset="0"/>
                <a:ea typeface="Verdana" panose="020B0604030504040204" pitchFamily="34" charset="0"/>
                <a:cs typeface="Verdana" panose="020B0604030504040204" pitchFamily="34" charset="0"/>
              </a:rPr>
              <a:t>must</a:t>
            </a:r>
            <a:r>
              <a:rPr lang="en-US" sz="2600" dirty="0">
                <a:latin typeface="Verdana" panose="020B0604030504040204" pitchFamily="34" charset="0"/>
                <a:ea typeface="Verdana" panose="020B0604030504040204" pitchFamily="34" charset="0"/>
                <a:cs typeface="Verdana" panose="020B0604030504040204" pitchFamily="34" charset="0"/>
              </a:rPr>
              <a:t> first submit its application to </a:t>
            </a:r>
            <a:r>
              <a:rPr lang="en-US" sz="2600" dirty="0" smtClean="0">
                <a:latin typeface="Verdana" panose="020B0604030504040204" pitchFamily="34" charset="0"/>
                <a:ea typeface="Verdana" panose="020B0604030504040204" pitchFamily="34" charset="0"/>
                <a:cs typeface="Verdana" panose="020B0604030504040204" pitchFamily="34" charset="0"/>
              </a:rPr>
              <a:t>the VBOE</a:t>
            </a:r>
            <a:r>
              <a:rPr lang="en-US" sz="2600" dirty="0">
                <a:latin typeface="Verdana" panose="020B0604030504040204" pitchFamily="34" charset="0"/>
                <a:ea typeface="Verdana" panose="020B0604030504040204" pitchFamily="34" charset="0"/>
                <a:cs typeface="Verdana" panose="020B0604030504040204" pitchFamily="34" charset="0"/>
              </a:rPr>
              <a:t>. </a:t>
            </a:r>
            <a:r>
              <a:rPr lang="en-US" sz="2600" dirty="0" smtClean="0">
                <a:latin typeface="Verdana" panose="020B0604030504040204" pitchFamily="34" charset="0"/>
                <a:ea typeface="Verdana" panose="020B0604030504040204" pitchFamily="34" charset="0"/>
                <a:cs typeface="Verdana" panose="020B0604030504040204" pitchFamily="34" charset="0"/>
              </a:rPr>
              <a:t>The VBOE:</a:t>
            </a:r>
          </a:p>
          <a:p>
            <a:pPr lvl="1"/>
            <a:r>
              <a:rPr lang="en-US" sz="2400" dirty="0">
                <a:latin typeface="Verdana" panose="020B0604030504040204" pitchFamily="34" charset="0"/>
                <a:ea typeface="Verdana" panose="020B0604030504040204" pitchFamily="34" charset="0"/>
                <a:cs typeface="Verdana" panose="020B0604030504040204" pitchFamily="34" charset="0"/>
              </a:rPr>
              <a:t>Posts the Board’s review procedures on the Department’s </a:t>
            </a:r>
            <a:r>
              <a:rPr lang="en-US" sz="2400" dirty="0" smtClean="0">
                <a:latin typeface="Verdana" panose="020B0604030504040204" pitchFamily="34" charset="0"/>
                <a:ea typeface="Verdana" panose="020B0604030504040204" pitchFamily="34" charset="0"/>
                <a:cs typeface="Verdana" panose="020B0604030504040204" pitchFamily="34" charset="0"/>
              </a:rPr>
              <a:t>Website</a:t>
            </a:r>
          </a:p>
          <a:p>
            <a:pPr lvl="1"/>
            <a:r>
              <a:rPr lang="en-US" sz="2400" dirty="0" smtClean="0">
                <a:latin typeface="Verdana" panose="020B0604030504040204" pitchFamily="34" charset="0"/>
                <a:ea typeface="Verdana" panose="020B0604030504040204" pitchFamily="34" charset="0"/>
                <a:cs typeface="Verdana" panose="020B0604030504040204" pitchFamily="34" charset="0"/>
              </a:rPr>
              <a:t>Determines </a:t>
            </a:r>
            <a:r>
              <a:rPr lang="en-US" sz="2400" dirty="0">
                <a:latin typeface="Verdana" panose="020B0604030504040204" pitchFamily="34" charset="0"/>
                <a:ea typeface="Verdana" panose="020B0604030504040204" pitchFamily="34" charset="0"/>
                <a:cs typeface="Verdana" panose="020B0604030504040204" pitchFamily="34" charset="0"/>
              </a:rPr>
              <a:t>whether the application meets its approval </a:t>
            </a:r>
            <a:r>
              <a:rPr lang="en-US" sz="2400" dirty="0" smtClean="0">
                <a:latin typeface="Verdana" panose="020B0604030504040204" pitchFamily="34" charset="0"/>
                <a:ea typeface="Verdana" panose="020B0604030504040204" pitchFamily="34" charset="0"/>
                <a:cs typeface="Verdana" panose="020B0604030504040204" pitchFamily="34" charset="0"/>
              </a:rPr>
              <a:t>criteria. (Approval of criteria </a:t>
            </a:r>
            <a:r>
              <a:rPr lang="en-US" sz="2400" dirty="0">
                <a:latin typeface="Verdana" panose="020B0604030504040204" pitchFamily="34" charset="0"/>
                <a:ea typeface="Verdana" panose="020B0604030504040204" pitchFamily="34" charset="0"/>
                <a:cs typeface="Verdana" panose="020B0604030504040204" pitchFamily="34" charset="0"/>
              </a:rPr>
              <a:t>does </a:t>
            </a:r>
            <a:r>
              <a:rPr lang="en-US" sz="2400" dirty="0" smtClean="0">
                <a:latin typeface="Verdana" panose="020B0604030504040204" pitchFamily="34" charset="0"/>
                <a:ea typeface="Verdana" panose="020B0604030504040204" pitchFamily="34" charset="0"/>
                <a:cs typeface="Verdana" panose="020B0604030504040204" pitchFamily="34" charset="0"/>
              </a:rPr>
              <a:t>not guarantee </a:t>
            </a:r>
            <a:r>
              <a:rPr lang="en-US" sz="2400" dirty="0">
                <a:latin typeface="Verdana" panose="020B0604030504040204" pitchFamily="34" charset="0"/>
                <a:ea typeface="Verdana" panose="020B0604030504040204" pitchFamily="34" charset="0"/>
                <a:cs typeface="Verdana" panose="020B0604030504040204" pitchFamily="34" charset="0"/>
              </a:rPr>
              <a:t>that the local school board will approve a request for a </a:t>
            </a:r>
            <a:r>
              <a:rPr lang="en-US" sz="2400" dirty="0" smtClean="0">
                <a:latin typeface="Verdana" panose="020B0604030504040204" pitchFamily="34" charset="0"/>
                <a:ea typeface="Verdana" panose="020B0604030504040204" pitchFamily="34" charset="0"/>
                <a:cs typeface="Verdana" panose="020B0604030504040204" pitchFamily="34" charset="0"/>
              </a:rPr>
              <a:t>charter.)</a:t>
            </a:r>
            <a:endParaRPr lang="en-US" sz="2400" dirty="0">
              <a:latin typeface="Verdana" panose="020B0604030504040204" pitchFamily="34" charset="0"/>
              <a:ea typeface="Verdana" panose="020B0604030504040204" pitchFamily="34" charset="0"/>
              <a:cs typeface="Verdana" panose="020B0604030504040204" pitchFamily="34" charset="0"/>
            </a:endParaRPr>
          </a:p>
          <a:p>
            <a:endParaRPr lang="en-US" dirty="0"/>
          </a:p>
          <a:p>
            <a:endParaRPr lang="en-US" dirty="0"/>
          </a:p>
        </p:txBody>
      </p:sp>
      <p:sp>
        <p:nvSpPr>
          <p:cNvPr id="4" name="Slide Number Placeholder 3"/>
          <p:cNvSpPr>
            <a:spLocks noGrp="1"/>
          </p:cNvSpPr>
          <p:nvPr>
            <p:ph type="sldNum" sz="quarter" idx="15"/>
          </p:nvPr>
        </p:nvSpPr>
        <p:spPr/>
        <p:txBody>
          <a:bodyPr/>
          <a:lstStyle/>
          <a:p>
            <a:fld id="{3D2CA65D-279F-4942-9028-C869890F2841}" type="slidenum">
              <a:rPr lang="en-US" smtClean="0"/>
              <a:pPr/>
              <a:t>4</a:t>
            </a:fld>
            <a:endParaRPr lang="en-US" dirty="0"/>
          </a:p>
        </p:txBody>
      </p:sp>
    </p:spTree>
    <p:extLst>
      <p:ext uri="{BB962C8B-B14F-4D97-AF65-F5344CB8AC3E}">
        <p14:creationId xmlns:p14="http://schemas.microsoft.com/office/powerpoint/2010/main" val="2945407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sz="3200" b="1"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Legislation 2010</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sz="quarter" idx="1"/>
          </p:nvPr>
        </p:nvSpPr>
        <p:spPr>
          <a:xfrm>
            <a:off x="304800" y="1143000"/>
            <a:ext cx="8153400" cy="6019800"/>
          </a:xfrm>
        </p:spPr>
        <p:txBody>
          <a:bodyPr>
            <a:normAutofit/>
          </a:bodyPr>
          <a:lstStyle/>
          <a:p>
            <a:pPr marL="0" lvl="0" indent="0">
              <a:buNone/>
            </a:pPr>
            <a:r>
              <a:rPr lang="en-US" sz="2600" b="1" dirty="0" smtClean="0">
                <a:latin typeface="Verdana" panose="020B0604030504040204" pitchFamily="34" charset="0"/>
                <a:ea typeface="Verdana" panose="020B0604030504040204" pitchFamily="34" charset="0"/>
                <a:cs typeface="Verdana" panose="020B0604030504040204" pitchFamily="34" charset="0"/>
              </a:rPr>
              <a:t>Local </a:t>
            </a:r>
            <a:r>
              <a:rPr lang="en-US" sz="2600" b="1" dirty="0">
                <a:latin typeface="Verdana" panose="020B0604030504040204" pitchFamily="34" charset="0"/>
                <a:ea typeface="Verdana" panose="020B0604030504040204" pitchFamily="34" charset="0"/>
                <a:cs typeface="Verdana" panose="020B0604030504040204" pitchFamily="34" charset="0"/>
              </a:rPr>
              <a:t>school </a:t>
            </a:r>
            <a:r>
              <a:rPr lang="en-US" sz="2600" b="1" dirty="0" smtClean="0">
                <a:latin typeface="Verdana" panose="020B0604030504040204" pitchFamily="34" charset="0"/>
                <a:ea typeface="Verdana" panose="020B0604030504040204" pitchFamily="34" charset="0"/>
                <a:cs typeface="Verdana" panose="020B0604030504040204" pitchFamily="34" charset="0"/>
              </a:rPr>
              <a:t>boards must:  </a:t>
            </a:r>
            <a:r>
              <a:rPr lang="en-US" sz="2600" b="1"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 </a:t>
            </a:r>
            <a:endParaRPr lang="en-US" sz="2600" b="1"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endParaRPr>
          </a:p>
          <a:p>
            <a:pPr marL="502920" lvl="2" indent="-228600"/>
            <a:r>
              <a:rPr lang="en-US" sz="2400" dirty="0">
                <a:latin typeface="Verdana" panose="020B0604030504040204" pitchFamily="34" charset="0"/>
                <a:ea typeface="Verdana" panose="020B0604030504040204" pitchFamily="34" charset="0"/>
                <a:cs typeface="Verdana" panose="020B0604030504040204" pitchFamily="34" charset="0"/>
              </a:rPr>
              <a:t>Establish a procedure for public notice.</a:t>
            </a:r>
          </a:p>
          <a:p>
            <a:pPr marL="502920" lvl="3" indent="-228600"/>
            <a:r>
              <a:rPr lang="en-US" sz="2400" dirty="0">
                <a:latin typeface="Verdana" panose="020B0604030504040204" pitchFamily="34" charset="0"/>
                <a:ea typeface="Verdana" panose="020B0604030504040204" pitchFamily="34" charset="0"/>
                <a:cs typeface="Verdana" panose="020B0604030504040204" pitchFamily="34" charset="0"/>
              </a:rPr>
              <a:t>Post review procedures on </a:t>
            </a:r>
            <a:r>
              <a:rPr lang="en-US" sz="2400" dirty="0" smtClean="0">
                <a:latin typeface="Verdana" panose="020B0604030504040204" pitchFamily="34" charset="0"/>
                <a:ea typeface="Verdana" panose="020B0604030504040204" pitchFamily="34" charset="0"/>
                <a:cs typeface="Verdana" panose="020B0604030504040204" pitchFamily="34" charset="0"/>
              </a:rPr>
              <a:t>division’s Website</a:t>
            </a:r>
            <a:r>
              <a:rPr lang="en-US" sz="2400" dirty="0">
                <a:latin typeface="Verdana" panose="020B0604030504040204" pitchFamily="34" charset="0"/>
                <a:ea typeface="Verdana" panose="020B0604030504040204" pitchFamily="34" charset="0"/>
                <a:cs typeface="Verdana" panose="020B0604030504040204" pitchFamily="34" charset="0"/>
              </a:rPr>
              <a:t>.</a:t>
            </a:r>
          </a:p>
          <a:p>
            <a:pPr marL="502920" lvl="2" indent="-228600"/>
            <a:r>
              <a:rPr lang="en-US" sz="2400" dirty="0">
                <a:latin typeface="Verdana" panose="020B0604030504040204" pitchFamily="34" charset="0"/>
                <a:ea typeface="Verdana" panose="020B0604030504040204" pitchFamily="34" charset="0"/>
                <a:cs typeface="Verdana" panose="020B0604030504040204" pitchFamily="34" charset="0"/>
              </a:rPr>
              <a:t>Allow applicant to petition for reconsideration of a decision to deny an application. </a:t>
            </a:r>
          </a:p>
          <a:p>
            <a:pPr lvl="2" indent="-342900"/>
            <a:r>
              <a:rPr lang="en-US" sz="2400" dirty="0">
                <a:latin typeface="Verdana" panose="020B0604030504040204" pitchFamily="34" charset="0"/>
                <a:ea typeface="Verdana" panose="020B0604030504040204" pitchFamily="34" charset="0"/>
                <a:cs typeface="Verdana" panose="020B0604030504040204" pitchFamily="34" charset="0"/>
              </a:rPr>
              <a:t>Applicant may seek technical assistance from the state </a:t>
            </a:r>
            <a:r>
              <a:rPr lang="en-US" sz="2400" dirty="0" smtClean="0">
                <a:latin typeface="Verdana" panose="020B0604030504040204" pitchFamily="34" charset="0"/>
                <a:ea typeface="Verdana" panose="020B0604030504040204" pitchFamily="34" charset="0"/>
                <a:cs typeface="Verdana" panose="020B0604030504040204" pitchFamily="34" charset="0"/>
              </a:rPr>
              <a:t>superintendent of public instruction.</a:t>
            </a:r>
          </a:p>
          <a:p>
            <a:pPr lvl="2" indent="-342900"/>
            <a:r>
              <a:rPr lang="en-US" sz="2400" dirty="0" smtClean="0">
                <a:latin typeface="Verdana" panose="020B0604030504040204" pitchFamily="34" charset="0"/>
                <a:ea typeface="Verdana" panose="020B0604030504040204" pitchFamily="34" charset="0"/>
                <a:cs typeface="Verdana" panose="020B0604030504040204" pitchFamily="34" charset="0"/>
              </a:rPr>
              <a:t>Give </a:t>
            </a:r>
            <a:r>
              <a:rPr lang="en-US" sz="2400" dirty="0">
                <a:latin typeface="Verdana" panose="020B0604030504040204" pitchFamily="34" charset="0"/>
                <a:ea typeface="Verdana" panose="020B0604030504040204" pitchFamily="34" charset="0"/>
                <a:cs typeface="Verdana" panose="020B0604030504040204" pitchFamily="34" charset="0"/>
              </a:rPr>
              <a:t>at least 14 days’ notice of its intent to receive public comment on an application</a:t>
            </a:r>
            <a:r>
              <a:rPr lang="en-US" sz="2400" dirty="0" smtClean="0">
                <a:latin typeface="Verdana" panose="020B0604030504040204" pitchFamily="34" charset="0"/>
                <a:ea typeface="Verdana" panose="020B0604030504040204" pitchFamily="34" charset="0"/>
                <a:cs typeface="Verdana" panose="020B0604030504040204" pitchFamily="34" charset="0"/>
              </a:rPr>
              <a:t>.</a:t>
            </a:r>
            <a:endParaRPr lang="en-US" sz="24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5"/>
          </p:nvPr>
        </p:nvSpPr>
        <p:spPr/>
        <p:txBody>
          <a:bodyPr/>
          <a:lstStyle/>
          <a:p>
            <a:fld id="{3D2CA65D-279F-4942-9028-C869890F2841}" type="slidenum">
              <a:rPr lang="en-US" smtClean="0"/>
              <a:pPr/>
              <a:t>5</a:t>
            </a:fld>
            <a:endParaRPr lang="en-US" dirty="0"/>
          </a:p>
        </p:txBody>
      </p:sp>
    </p:spTree>
    <p:extLst>
      <p:ext uri="{BB962C8B-B14F-4D97-AF65-F5344CB8AC3E}">
        <p14:creationId xmlns:p14="http://schemas.microsoft.com/office/powerpoint/2010/main" val="1056075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a:bodyPr>
          <a:lstStyle/>
          <a:p>
            <a:pPr algn="ctr"/>
            <a:r>
              <a:rPr lang="en-US" sz="3200" b="1"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2010 (Continued)</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sz="quarter" idx="1"/>
          </p:nvPr>
        </p:nvSpPr>
        <p:spPr>
          <a:xfrm>
            <a:off x="304800" y="1143000"/>
            <a:ext cx="8153400" cy="6019800"/>
          </a:xfrm>
        </p:spPr>
        <p:txBody>
          <a:bodyPr>
            <a:normAutofit/>
          </a:bodyPr>
          <a:lstStyle/>
          <a:p>
            <a:pPr marL="0" lvl="0" indent="0">
              <a:buNone/>
            </a:pPr>
            <a:r>
              <a:rPr lang="en-US" sz="2600" b="1" dirty="0" smtClean="0">
                <a:latin typeface="Verdana" panose="020B0604030504040204" pitchFamily="34" charset="0"/>
                <a:ea typeface="Verdana" panose="020B0604030504040204" pitchFamily="34" charset="0"/>
                <a:cs typeface="Verdana" panose="020B0604030504040204" pitchFamily="34" charset="0"/>
              </a:rPr>
              <a:t>Local </a:t>
            </a:r>
            <a:r>
              <a:rPr lang="en-US" sz="2600" b="1" dirty="0">
                <a:latin typeface="Verdana" panose="020B0604030504040204" pitchFamily="34" charset="0"/>
                <a:ea typeface="Verdana" panose="020B0604030504040204" pitchFamily="34" charset="0"/>
                <a:cs typeface="Verdana" panose="020B0604030504040204" pitchFamily="34" charset="0"/>
              </a:rPr>
              <a:t>school </a:t>
            </a:r>
            <a:r>
              <a:rPr lang="en-US" sz="2600" b="1" dirty="0" smtClean="0">
                <a:latin typeface="Verdana" panose="020B0604030504040204" pitchFamily="34" charset="0"/>
                <a:ea typeface="Verdana" panose="020B0604030504040204" pitchFamily="34" charset="0"/>
                <a:cs typeface="Verdana" panose="020B0604030504040204" pitchFamily="34" charset="0"/>
              </a:rPr>
              <a:t>boards must:  </a:t>
            </a:r>
            <a:r>
              <a:rPr lang="en-US" sz="2600" b="1"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 </a:t>
            </a:r>
          </a:p>
          <a:p>
            <a:pPr marL="502920" lvl="2" indent="-228600"/>
            <a:r>
              <a:rPr lang="en-US" sz="2400" dirty="0" smtClean="0">
                <a:latin typeface="Verdana" panose="020B0604030504040204" pitchFamily="34" charset="0"/>
                <a:ea typeface="Verdana" panose="020B0604030504040204" pitchFamily="34" charset="0"/>
                <a:cs typeface="Verdana" panose="020B0604030504040204" pitchFamily="34" charset="0"/>
              </a:rPr>
              <a:t>Provide the applicant with the reasons for the decision to deny an application and post them on its Website.</a:t>
            </a:r>
          </a:p>
          <a:p>
            <a:pPr lvl="4"/>
            <a:r>
              <a:rPr lang="en-US" sz="2400" dirty="0" smtClean="0">
                <a:latin typeface="Verdana" panose="020B0604030504040204" pitchFamily="34" charset="0"/>
                <a:ea typeface="Verdana" panose="020B0604030504040204" pitchFamily="34" charset="0"/>
                <a:cs typeface="Verdana" panose="020B0604030504040204" pitchFamily="34" charset="0"/>
              </a:rPr>
              <a:t>Applicant </a:t>
            </a:r>
            <a:r>
              <a:rPr lang="en-US" sz="2400" dirty="0">
                <a:latin typeface="Verdana" panose="020B0604030504040204" pitchFamily="34" charset="0"/>
                <a:ea typeface="Verdana" panose="020B0604030504040204" pitchFamily="34" charset="0"/>
                <a:cs typeface="Verdana" panose="020B0604030504040204" pitchFamily="34" charset="0"/>
              </a:rPr>
              <a:t>receiving a denial may petition the local school board for reconsideration. </a:t>
            </a:r>
          </a:p>
          <a:p>
            <a:pPr lvl="4"/>
            <a:r>
              <a:rPr lang="en-US" sz="2400" dirty="0">
                <a:latin typeface="Verdana" panose="020B0604030504040204" pitchFamily="34" charset="0"/>
                <a:ea typeface="Verdana" panose="020B0604030504040204" pitchFamily="34" charset="0"/>
                <a:cs typeface="Verdana" panose="020B0604030504040204" pitchFamily="34" charset="0"/>
              </a:rPr>
              <a:t>Upon reconsideration, the decision of the local school board shall be final and not subject to appeal. </a:t>
            </a:r>
          </a:p>
          <a:p>
            <a:pPr lvl="4"/>
            <a:r>
              <a:rPr lang="en-US" sz="2400" dirty="0">
                <a:latin typeface="Verdana" panose="020B0604030504040204" pitchFamily="34" charset="0"/>
                <a:ea typeface="Verdana" panose="020B0604030504040204" pitchFamily="34" charset="0"/>
                <a:cs typeface="Verdana" panose="020B0604030504040204" pitchFamily="34" charset="0"/>
              </a:rPr>
              <a:t>Applicant who has been denied is not prohibited from submitting a new </a:t>
            </a:r>
            <a:r>
              <a:rPr lang="en-US" sz="2400" dirty="0" smtClean="0">
                <a:latin typeface="Verdana" panose="020B0604030504040204" pitchFamily="34" charset="0"/>
                <a:ea typeface="Verdana" panose="020B0604030504040204" pitchFamily="34" charset="0"/>
                <a:cs typeface="Verdana" panose="020B0604030504040204" pitchFamily="34" charset="0"/>
              </a:rPr>
              <a:t>application.</a:t>
            </a:r>
            <a:endParaRPr lang="en-US" sz="2400" dirty="0">
              <a:latin typeface="Verdana" panose="020B0604030504040204" pitchFamily="34" charset="0"/>
              <a:ea typeface="Verdana" panose="020B0604030504040204" pitchFamily="34" charset="0"/>
              <a:cs typeface="Verdana" panose="020B0604030504040204" pitchFamily="34" charset="0"/>
            </a:endParaRPr>
          </a:p>
          <a:p>
            <a:pPr lvl="2" indent="-342900"/>
            <a:endParaRPr lang="en-US" sz="24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5"/>
          </p:nvPr>
        </p:nvSpPr>
        <p:spPr/>
        <p:txBody>
          <a:bodyPr/>
          <a:lstStyle/>
          <a:p>
            <a:fld id="{3D2CA65D-279F-4942-9028-C869890F2841}" type="slidenum">
              <a:rPr lang="en-US" smtClean="0"/>
              <a:pPr/>
              <a:t>6</a:t>
            </a:fld>
            <a:endParaRPr lang="en-US" dirty="0"/>
          </a:p>
        </p:txBody>
      </p:sp>
    </p:spTree>
    <p:extLst>
      <p:ext uri="{BB962C8B-B14F-4D97-AF65-F5344CB8AC3E}">
        <p14:creationId xmlns:p14="http://schemas.microsoft.com/office/powerpoint/2010/main" val="1370850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pPr algn="ctr"/>
            <a:r>
              <a:rPr lang="en-US" sz="3200" b="1"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Legislation 2013</a:t>
            </a: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sz="quarter" idx="1"/>
          </p:nvPr>
        </p:nvSpPr>
        <p:spPr>
          <a:xfrm>
            <a:off x="457200" y="1417638"/>
            <a:ext cx="7467600" cy="5211762"/>
          </a:xfrm>
        </p:spPr>
        <p:txBody>
          <a:bodyPr>
            <a:normAutofit/>
          </a:bodyPr>
          <a:lstStyle/>
          <a:p>
            <a:pPr marL="0" lvl="0" indent="0">
              <a:buNone/>
            </a:pPr>
            <a:r>
              <a:rPr lang="en-US" b="1" dirty="0">
                <a:solidFill>
                  <a:srgbClr val="3366FF"/>
                </a:solidFill>
                <a:latin typeface="Verdana" panose="020B0604030504040204" pitchFamily="34" charset="0"/>
                <a:ea typeface="Verdana" panose="020B0604030504040204" pitchFamily="34" charset="0"/>
                <a:cs typeface="Verdana" panose="020B0604030504040204" pitchFamily="34" charset="0"/>
              </a:rPr>
              <a:t>2013: </a:t>
            </a:r>
            <a:r>
              <a:rPr lang="en-US" dirty="0">
                <a:latin typeface="Verdana" panose="020B0604030504040204" pitchFamily="34" charset="0"/>
                <a:ea typeface="Verdana" panose="020B0604030504040204" pitchFamily="34" charset="0"/>
                <a:cs typeface="Verdana" panose="020B0604030504040204" pitchFamily="34" charset="0"/>
              </a:rPr>
              <a:t>Legislation provides that public charter school applications that are initiated by one or more local school boards are not subject to review by the </a:t>
            </a:r>
            <a:r>
              <a:rPr lang="en-US" dirty="0" smtClean="0">
                <a:latin typeface="Verdana" panose="020B0604030504040204" pitchFamily="34" charset="0"/>
                <a:ea typeface="Verdana" panose="020B0604030504040204" pitchFamily="34" charset="0"/>
                <a:cs typeface="Verdana" panose="020B0604030504040204" pitchFamily="34" charset="0"/>
              </a:rPr>
              <a:t>VBOE. </a:t>
            </a:r>
            <a:endParaRPr lang="en-US" dirty="0">
              <a:latin typeface="Verdana" panose="020B0604030504040204" pitchFamily="34" charset="0"/>
              <a:ea typeface="Verdana" panose="020B0604030504040204" pitchFamily="34" charset="0"/>
              <a:cs typeface="Verdana" panose="020B0604030504040204" pitchFamily="34" charset="0"/>
            </a:endParaRPr>
          </a:p>
          <a:p>
            <a:pPr marL="1092200" lvl="1" indent="-406400"/>
            <a:r>
              <a:rPr lang="en-US" sz="2400" dirty="0">
                <a:latin typeface="Verdana" panose="020B0604030504040204" pitchFamily="34" charset="0"/>
                <a:ea typeface="Verdana" panose="020B0604030504040204" pitchFamily="34" charset="0"/>
                <a:cs typeface="Verdana" panose="020B0604030504040204" pitchFamily="34" charset="0"/>
              </a:rPr>
              <a:t>A local school board intending to open a new public charter school or convert an existing public charter school would still be required to adhere to state public charter school law. </a:t>
            </a:r>
            <a:endParaRPr lang="en-US" sz="2400" dirty="0" smtClean="0">
              <a:latin typeface="Verdana" panose="020B0604030504040204" pitchFamily="34" charset="0"/>
              <a:ea typeface="Verdana" panose="020B0604030504040204" pitchFamily="34" charset="0"/>
              <a:cs typeface="Verdana" panose="020B0604030504040204" pitchFamily="34" charset="0"/>
            </a:endParaRPr>
          </a:p>
          <a:p>
            <a:pPr marL="1092200" lvl="1" indent="-406400"/>
            <a:r>
              <a:rPr lang="en-US" sz="2400" dirty="0" smtClean="0">
                <a:latin typeface="Verdana" panose="020B0604030504040204" pitchFamily="34" charset="0"/>
                <a:ea typeface="Verdana" panose="020B0604030504040204" pitchFamily="34" charset="0"/>
                <a:cs typeface="Verdana" panose="020B0604030504040204" pitchFamily="34" charset="0"/>
              </a:rPr>
              <a:t>The </a:t>
            </a:r>
            <a:r>
              <a:rPr lang="en-US" sz="2400" dirty="0">
                <a:latin typeface="Verdana" panose="020B0604030504040204" pitchFamily="34" charset="0"/>
                <a:ea typeface="Verdana" panose="020B0604030504040204" pitchFamily="34" charset="0"/>
                <a:cs typeface="Verdana" panose="020B0604030504040204" pitchFamily="34" charset="0"/>
              </a:rPr>
              <a:t>division would submit public charter school applications for each of the new or conversion schools to its local school board for </a:t>
            </a:r>
            <a:r>
              <a:rPr lang="en-US" sz="2400" dirty="0" smtClean="0">
                <a:latin typeface="Verdana" panose="020B0604030504040204" pitchFamily="34" charset="0"/>
                <a:ea typeface="Verdana" panose="020B0604030504040204" pitchFamily="34" charset="0"/>
                <a:cs typeface="Verdana" panose="020B0604030504040204" pitchFamily="34" charset="0"/>
              </a:rPr>
              <a:t>approval.</a:t>
            </a:r>
            <a:endParaRPr lang="en-US" sz="2400"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4" name="Slide Number Placeholder 3"/>
          <p:cNvSpPr>
            <a:spLocks noGrp="1"/>
          </p:cNvSpPr>
          <p:nvPr>
            <p:ph type="sldNum" sz="quarter" idx="15"/>
          </p:nvPr>
        </p:nvSpPr>
        <p:spPr/>
        <p:txBody>
          <a:bodyPr/>
          <a:lstStyle/>
          <a:p>
            <a:fld id="{3D2CA65D-279F-4942-9028-C869890F2841}" type="slidenum">
              <a:rPr lang="en-US" smtClean="0"/>
              <a:pPr/>
              <a:t>7</a:t>
            </a:fld>
            <a:endParaRPr lang="en-US" dirty="0"/>
          </a:p>
        </p:txBody>
      </p:sp>
    </p:spTree>
    <p:extLst>
      <p:ext uri="{BB962C8B-B14F-4D97-AF65-F5344CB8AC3E}">
        <p14:creationId xmlns:p14="http://schemas.microsoft.com/office/powerpoint/2010/main" val="3418938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pPr algn="ctr"/>
            <a:r>
              <a:rPr lang="en-US" sz="3200" b="1"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Legislation 2014</a:t>
            </a: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sz="quarter" idx="1"/>
          </p:nvPr>
        </p:nvSpPr>
        <p:spPr>
          <a:xfrm>
            <a:off x="457200" y="1295400"/>
            <a:ext cx="7467600" cy="5178552"/>
          </a:xfrm>
        </p:spPr>
        <p:txBody>
          <a:bodyPr/>
          <a:lstStyle/>
          <a:p>
            <a:pPr marL="0" lvl="0" indent="0">
              <a:buNone/>
            </a:pPr>
            <a:r>
              <a:rPr lang="en-US" b="1" dirty="0">
                <a:solidFill>
                  <a:srgbClr val="3366FF"/>
                </a:solidFill>
                <a:latin typeface="Verdana" panose="020B0604030504040204" pitchFamily="34" charset="0"/>
                <a:ea typeface="Verdana" panose="020B0604030504040204" pitchFamily="34" charset="0"/>
                <a:cs typeface="Verdana" panose="020B0604030504040204" pitchFamily="34" charset="0"/>
              </a:rPr>
              <a:t>2014:  </a:t>
            </a:r>
            <a:r>
              <a:rPr lang="en-US" dirty="0">
                <a:latin typeface="Verdana" panose="020B0604030504040204" pitchFamily="34" charset="0"/>
                <a:ea typeface="Verdana" panose="020B0604030504040204" pitchFamily="34" charset="0"/>
                <a:cs typeface="Verdana" panose="020B0604030504040204" pitchFamily="34" charset="0"/>
              </a:rPr>
              <a:t>In the case of the conversion of an existing public school to a public charter public school:</a:t>
            </a:r>
          </a:p>
          <a:p>
            <a:pPr marL="1136650" lvl="1" indent="-387350"/>
            <a:r>
              <a:rPr lang="en-US" sz="2400" dirty="0" smtClean="0">
                <a:latin typeface="Verdana" panose="020B0604030504040204" pitchFamily="34" charset="0"/>
                <a:ea typeface="Verdana" panose="020B0604030504040204" pitchFamily="34" charset="0"/>
                <a:cs typeface="Verdana" panose="020B0604030504040204" pitchFamily="34" charset="0"/>
              </a:rPr>
              <a:t>Students </a:t>
            </a:r>
            <a:r>
              <a:rPr lang="en-US" sz="2400" dirty="0">
                <a:latin typeface="Verdana" panose="020B0604030504040204" pitchFamily="34" charset="0"/>
                <a:ea typeface="Verdana" panose="020B0604030504040204" pitchFamily="34" charset="0"/>
                <a:cs typeface="Verdana" panose="020B0604030504040204" pitchFamily="34" charset="0"/>
              </a:rPr>
              <a:t>who attend the school and the siblings of such students shall be given the opportunity to enroll in advance of the lottery process; </a:t>
            </a:r>
            <a:r>
              <a:rPr lang="en-US" sz="2400" dirty="0" smtClean="0">
                <a:latin typeface="Verdana" panose="020B0604030504040204" pitchFamily="34" charset="0"/>
                <a:ea typeface="Verdana" panose="020B0604030504040204" pitchFamily="34" charset="0"/>
                <a:cs typeface="Verdana" panose="020B0604030504040204" pitchFamily="34" charset="0"/>
              </a:rPr>
              <a:t>and</a:t>
            </a:r>
          </a:p>
          <a:p>
            <a:pPr marL="1136650" lvl="1" indent="-387350"/>
            <a:r>
              <a:rPr lang="en-US" sz="2400" dirty="0" smtClean="0">
                <a:latin typeface="Verdana" panose="020B0604030504040204" pitchFamily="34" charset="0"/>
                <a:ea typeface="Verdana" panose="020B0604030504040204" pitchFamily="34" charset="0"/>
                <a:cs typeface="Verdana" panose="020B0604030504040204" pitchFamily="34" charset="0"/>
              </a:rPr>
              <a:t>The </a:t>
            </a:r>
            <a:r>
              <a:rPr lang="en-US" sz="2400" dirty="0">
                <a:latin typeface="Verdana" panose="020B0604030504040204" pitchFamily="34" charset="0"/>
                <a:ea typeface="Verdana" panose="020B0604030504040204" pitchFamily="34" charset="0"/>
                <a:cs typeface="Verdana" panose="020B0604030504040204" pitchFamily="34" charset="0"/>
              </a:rPr>
              <a:t>requirement shall not apply that at least one-half of the public charter schools per division shall be designed for at-risk students.</a:t>
            </a:r>
          </a:p>
          <a:p>
            <a:pPr marL="1136650" lvl="1" indent="-387350"/>
            <a:endParaRPr lang="en-US" sz="1800"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4" name="Slide Number Placeholder 3"/>
          <p:cNvSpPr>
            <a:spLocks noGrp="1"/>
          </p:cNvSpPr>
          <p:nvPr>
            <p:ph type="sldNum" sz="quarter" idx="15"/>
          </p:nvPr>
        </p:nvSpPr>
        <p:spPr/>
        <p:txBody>
          <a:bodyPr/>
          <a:lstStyle/>
          <a:p>
            <a:fld id="{3D2CA65D-279F-4942-9028-C869890F2841}" type="slidenum">
              <a:rPr lang="en-US" smtClean="0"/>
              <a:pPr/>
              <a:t>8</a:t>
            </a:fld>
            <a:endParaRPr lang="en-US" dirty="0"/>
          </a:p>
        </p:txBody>
      </p:sp>
    </p:spTree>
    <p:extLst>
      <p:ext uri="{BB962C8B-B14F-4D97-AF65-F5344CB8AC3E}">
        <p14:creationId xmlns:p14="http://schemas.microsoft.com/office/powerpoint/2010/main" val="19470982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pPr algn="ctr"/>
            <a:r>
              <a:rPr lang="en-US" sz="3200" b="1"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Legislation 2016</a:t>
            </a: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sz="quarter" idx="1"/>
          </p:nvPr>
        </p:nvSpPr>
        <p:spPr>
          <a:xfrm>
            <a:off x="457200" y="1295400"/>
            <a:ext cx="7467600" cy="5178552"/>
          </a:xfrm>
        </p:spPr>
        <p:txBody>
          <a:bodyPr/>
          <a:lstStyle/>
          <a:p>
            <a:pPr marL="0" lvl="0" indent="0">
              <a:buNone/>
            </a:pPr>
            <a:r>
              <a:rPr lang="en-US" b="1" dirty="0">
                <a:solidFill>
                  <a:srgbClr val="3366FF"/>
                </a:solidFill>
                <a:latin typeface="Verdana" panose="020B0604030504040204" pitchFamily="34" charset="0"/>
                <a:ea typeface="Verdana" panose="020B0604030504040204" pitchFamily="34" charset="0"/>
                <a:cs typeface="Verdana" panose="020B0604030504040204" pitchFamily="34" charset="0"/>
              </a:rPr>
              <a:t>2016: </a:t>
            </a:r>
            <a:r>
              <a:rPr lang="en-US" dirty="0">
                <a:latin typeface="Verdana" panose="020B0604030504040204" pitchFamily="34" charset="0"/>
                <a:ea typeface="Verdana" panose="020B0604030504040204" pitchFamily="34" charset="0"/>
                <a:cs typeface="Verdana" panose="020B0604030504040204" pitchFamily="34" charset="0"/>
              </a:rPr>
              <a:t>Legislation amended the charter application section, added a section on the applicability of other laws, regulations, policies, and procedures, and amended sections relating to contracts between the local school board and the public charter school management committee to require:</a:t>
            </a:r>
          </a:p>
          <a:p>
            <a:pPr lvl="1"/>
            <a:r>
              <a:rPr lang="en-US" sz="2400" dirty="0">
                <a:latin typeface="Verdana" panose="020B0604030504040204" pitchFamily="34" charset="0"/>
                <a:ea typeface="Verdana" panose="020B0604030504040204" pitchFamily="34" charset="0"/>
                <a:cs typeface="Verdana" panose="020B0604030504040204" pitchFamily="34" charset="0"/>
              </a:rPr>
              <a:t>Within 90 days of approval of a charter application, the local school board and the management committee of the approved public charter school shall execute a charter </a:t>
            </a:r>
            <a:r>
              <a:rPr lang="en-US" sz="2400" dirty="0" smtClean="0">
                <a:latin typeface="Verdana" panose="020B0604030504040204" pitchFamily="34" charset="0"/>
                <a:ea typeface="Verdana" panose="020B0604030504040204" pitchFamily="34" charset="0"/>
                <a:cs typeface="Verdana" panose="020B0604030504040204" pitchFamily="34" charset="0"/>
              </a:rPr>
              <a:t>contract.</a:t>
            </a:r>
          </a:p>
          <a:p>
            <a:pPr lvl="1"/>
            <a:endParaRPr lang="en-US" sz="2400" dirty="0" smtClean="0"/>
          </a:p>
          <a:p>
            <a:endParaRPr lang="en-US" dirty="0"/>
          </a:p>
        </p:txBody>
      </p:sp>
      <p:sp>
        <p:nvSpPr>
          <p:cNvPr id="4" name="Slide Number Placeholder 3"/>
          <p:cNvSpPr>
            <a:spLocks noGrp="1"/>
          </p:cNvSpPr>
          <p:nvPr>
            <p:ph type="sldNum" sz="quarter" idx="15"/>
          </p:nvPr>
        </p:nvSpPr>
        <p:spPr/>
        <p:txBody>
          <a:bodyPr/>
          <a:lstStyle/>
          <a:p>
            <a:fld id="{3D2CA65D-279F-4942-9028-C869890F2841}" type="slidenum">
              <a:rPr lang="en-US" smtClean="0"/>
              <a:pPr/>
              <a:t>9</a:t>
            </a:fld>
            <a:endParaRPr lang="en-US" dirty="0"/>
          </a:p>
        </p:txBody>
      </p:sp>
    </p:spTree>
    <p:extLst>
      <p:ext uri="{BB962C8B-B14F-4D97-AF65-F5344CB8AC3E}">
        <p14:creationId xmlns:p14="http://schemas.microsoft.com/office/powerpoint/2010/main" val="13321843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7870</TotalTime>
  <Words>1434</Words>
  <Application>Microsoft Office PowerPoint</Application>
  <PresentationFormat>On-screen Show (4:3)</PresentationFormat>
  <Paragraphs>177</Paragraphs>
  <Slides>22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Calibri</vt:lpstr>
      <vt:lpstr>Century Schoolbook</vt:lpstr>
      <vt:lpstr>Times New Roman</vt:lpstr>
      <vt:lpstr>Verdana</vt:lpstr>
      <vt:lpstr>Wingdings</vt:lpstr>
      <vt:lpstr>Wingdings 2</vt:lpstr>
      <vt:lpstr>Oriel</vt:lpstr>
      <vt:lpstr>   Public Charter Schools in Virginia</vt:lpstr>
      <vt:lpstr>Charter Schools in Virginia</vt:lpstr>
      <vt:lpstr>Virginia Legislation 1998-2009</vt:lpstr>
      <vt:lpstr>Virginia Legislation 2010</vt:lpstr>
      <vt:lpstr>Legislation 2010</vt:lpstr>
      <vt:lpstr>2010 (Continued)</vt:lpstr>
      <vt:lpstr>Legislation 2013</vt:lpstr>
      <vt:lpstr>Legislation 2014</vt:lpstr>
      <vt:lpstr>Legislation 2016</vt:lpstr>
      <vt:lpstr>     2016 (Continued)</vt:lpstr>
      <vt:lpstr>Legislation 2017</vt:lpstr>
      <vt:lpstr>History: Establishing charters 1992-2009 </vt:lpstr>
      <vt:lpstr>History: 2010-2014</vt:lpstr>
      <vt:lpstr>History: 2014-2016</vt:lpstr>
      <vt:lpstr>Charter Schools in Virginia*</vt:lpstr>
      <vt:lpstr>Charter Schools </vt:lpstr>
      <vt:lpstr>Status of Charters Reviewed by  VBOE Since 2010</vt:lpstr>
      <vt:lpstr>Status</vt:lpstr>
      <vt:lpstr> New Charters, not subject to VBOE Review, Established or Converted by  School Divisions Since July 2013  </vt:lpstr>
      <vt:lpstr>Virginia Board of Education  Charter School Committee </vt:lpstr>
      <vt:lpstr>Members Charter School Committee </vt:lpstr>
      <vt:lpstr>For Additional Information</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charter schools in Virginia</dc:title>
  <dc:creator>Diane Jay</dc:creator>
  <cp:lastModifiedBy>Jay, Diane (DOE)</cp:lastModifiedBy>
  <cp:revision>679</cp:revision>
  <cp:lastPrinted>2018-03-08T20:12:34Z</cp:lastPrinted>
  <dcterms:created xsi:type="dcterms:W3CDTF">2011-05-19T14:02:19Z</dcterms:created>
  <dcterms:modified xsi:type="dcterms:W3CDTF">2018-03-08T20:15:22Z</dcterms:modified>
</cp:coreProperties>
</file>