
<file path=[Content_Types].xml><?xml version="1.0" encoding="utf-8"?>
<Types xmlns="http://schemas.openxmlformats.org/package/2006/content-types">
  <Default Extension="png" ContentType="image/png"/>
  <Default Extension="bin" ContentType="application/vnd.openxmlformats-officedocument.oleObject"/>
  <Default Extension="wma" ContentType="audio/x-ms-wma"/>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7"/>
  </p:notesMasterIdLst>
  <p:handoutMasterIdLst>
    <p:handoutMasterId r:id="rId18"/>
  </p:handoutMasterIdLst>
  <p:sldIdLst>
    <p:sldId id="435" r:id="rId2"/>
    <p:sldId id="274" r:id="rId3"/>
    <p:sldId id="426" r:id="rId4"/>
    <p:sldId id="420" r:id="rId5"/>
    <p:sldId id="434" r:id="rId6"/>
    <p:sldId id="419" r:id="rId7"/>
    <p:sldId id="428" r:id="rId8"/>
    <p:sldId id="421" r:id="rId9"/>
    <p:sldId id="433" r:id="rId10"/>
    <p:sldId id="422" r:id="rId11"/>
    <p:sldId id="429" r:id="rId12"/>
    <p:sldId id="418" r:id="rId13"/>
    <p:sldId id="430" r:id="rId14"/>
    <p:sldId id="423" r:id="rId15"/>
    <p:sldId id="424" r:id="rId1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0033CC"/>
    <a:srgbClr val="00CC00"/>
    <a:srgbClr val="0000FF"/>
    <a:srgbClr val="008000"/>
    <a:srgbClr val="007A00"/>
    <a:srgbClr val="005400"/>
    <a:srgbClr val="264E35"/>
    <a:srgbClr val="193323"/>
    <a:srgbClr val="2448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199" autoAdjust="0"/>
  </p:normalViewPr>
  <p:slideViewPr>
    <p:cSldViewPr>
      <p:cViewPr>
        <p:scale>
          <a:sx n="80" d="100"/>
          <a:sy n="80" d="100"/>
        </p:scale>
        <p:origin x="-1074" y="534"/>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notesViewPr>
    <p:cSldViewPr>
      <p:cViewPr varScale="1">
        <p:scale>
          <a:sx n="53" d="100"/>
          <a:sy n="53" d="100"/>
        </p:scale>
        <p:origin x="-286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627"/>
          </a:xfrm>
          <a:prstGeom prst="rect">
            <a:avLst/>
          </a:prstGeom>
        </p:spPr>
        <p:txBody>
          <a:bodyPr vert="horz" lIns="95034" tIns="47517" rIns="95034" bIns="4751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627"/>
          </a:xfrm>
          <a:prstGeom prst="rect">
            <a:avLst/>
          </a:prstGeom>
        </p:spPr>
        <p:txBody>
          <a:bodyPr vert="horz" lIns="95034" tIns="47517" rIns="95034" bIns="47517" rtlCol="0"/>
          <a:lstStyle>
            <a:lvl1pPr algn="r">
              <a:defRPr sz="1200"/>
            </a:lvl1pPr>
          </a:lstStyle>
          <a:p>
            <a:fld id="{79E7B58C-ED4B-49CC-ACF9-09ED57345F19}" type="datetimeFigureOut">
              <a:rPr lang="en-US" smtClean="0"/>
              <a:pPr/>
              <a:t>4/24/2014</a:t>
            </a:fld>
            <a:endParaRPr lang="en-US"/>
          </a:p>
        </p:txBody>
      </p:sp>
      <p:sp>
        <p:nvSpPr>
          <p:cNvPr id="4" name="Footer Placeholder 3"/>
          <p:cNvSpPr>
            <a:spLocks noGrp="1"/>
          </p:cNvSpPr>
          <p:nvPr>
            <p:ph type="ftr" sz="quarter" idx="2"/>
          </p:nvPr>
        </p:nvSpPr>
        <p:spPr>
          <a:xfrm>
            <a:off x="0" y="9118956"/>
            <a:ext cx="3169920" cy="480626"/>
          </a:xfrm>
          <a:prstGeom prst="rect">
            <a:avLst/>
          </a:prstGeom>
        </p:spPr>
        <p:txBody>
          <a:bodyPr vert="horz" lIns="95034" tIns="47517" rIns="95034" bIns="4751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8956"/>
            <a:ext cx="3169920" cy="480626"/>
          </a:xfrm>
          <a:prstGeom prst="rect">
            <a:avLst/>
          </a:prstGeom>
        </p:spPr>
        <p:txBody>
          <a:bodyPr vert="horz" lIns="95034" tIns="47517" rIns="95034" bIns="47517" rtlCol="0" anchor="b"/>
          <a:lstStyle>
            <a:lvl1pPr algn="r">
              <a:defRPr sz="1200"/>
            </a:lvl1pPr>
          </a:lstStyle>
          <a:p>
            <a:fld id="{975BEE09-5217-4A57-9B2A-DCCB4F0CD4E5}" type="slidenum">
              <a:rPr lang="en-US" smtClean="0"/>
              <a:pPr/>
              <a:t>‹#›</a:t>
            </a:fld>
            <a:endParaRPr lang="en-US"/>
          </a:p>
        </p:txBody>
      </p:sp>
    </p:spTree>
    <p:extLst>
      <p:ext uri="{BB962C8B-B14F-4D97-AF65-F5344CB8AC3E}">
        <p14:creationId xmlns:p14="http://schemas.microsoft.com/office/powerpoint/2010/main" val="3505815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627"/>
          </a:xfrm>
          <a:prstGeom prst="rect">
            <a:avLst/>
          </a:prstGeom>
        </p:spPr>
        <p:txBody>
          <a:bodyPr vert="horz" lIns="95034" tIns="47517" rIns="95034" bIns="47517" rtlCol="0"/>
          <a:lstStyle>
            <a:lvl1pPr algn="l">
              <a:defRPr sz="1200"/>
            </a:lvl1pPr>
          </a:lstStyle>
          <a:p>
            <a:endParaRPr lang="en-US"/>
          </a:p>
        </p:txBody>
      </p:sp>
      <p:sp>
        <p:nvSpPr>
          <p:cNvPr id="3" name="Date Placeholder 2"/>
          <p:cNvSpPr>
            <a:spLocks noGrp="1"/>
          </p:cNvSpPr>
          <p:nvPr>
            <p:ph type="dt" idx="1"/>
          </p:nvPr>
        </p:nvSpPr>
        <p:spPr>
          <a:xfrm>
            <a:off x="4143587" y="0"/>
            <a:ext cx="3169920" cy="480627"/>
          </a:xfrm>
          <a:prstGeom prst="rect">
            <a:avLst/>
          </a:prstGeom>
        </p:spPr>
        <p:txBody>
          <a:bodyPr vert="horz" lIns="95034" tIns="47517" rIns="95034" bIns="47517" rtlCol="0"/>
          <a:lstStyle>
            <a:lvl1pPr algn="r">
              <a:defRPr sz="1200"/>
            </a:lvl1pPr>
          </a:lstStyle>
          <a:p>
            <a:fld id="{FF3187B8-9621-482E-BCA9-88E01E1E5FBF}" type="datetimeFigureOut">
              <a:rPr lang="en-US" smtClean="0"/>
              <a:pPr/>
              <a:t>4/24/2014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5034" tIns="47517" rIns="95034" bIns="47517" rtlCol="0" anchor="ctr"/>
          <a:lstStyle/>
          <a:p>
            <a:endParaRPr lang="en-US"/>
          </a:p>
        </p:txBody>
      </p:sp>
      <p:sp>
        <p:nvSpPr>
          <p:cNvPr id="5" name="Notes Placeholder 4"/>
          <p:cNvSpPr>
            <a:spLocks noGrp="1"/>
          </p:cNvSpPr>
          <p:nvPr>
            <p:ph type="body" sz="quarter" idx="3"/>
          </p:nvPr>
        </p:nvSpPr>
        <p:spPr>
          <a:xfrm>
            <a:off x="731520" y="4560287"/>
            <a:ext cx="5852160" cy="4320783"/>
          </a:xfrm>
          <a:prstGeom prst="rect">
            <a:avLst/>
          </a:prstGeom>
        </p:spPr>
        <p:txBody>
          <a:bodyPr vert="horz" lIns="95034" tIns="47517" rIns="95034" bIns="4751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118956"/>
            <a:ext cx="3169920" cy="480626"/>
          </a:xfrm>
          <a:prstGeom prst="rect">
            <a:avLst/>
          </a:prstGeom>
        </p:spPr>
        <p:txBody>
          <a:bodyPr vert="horz" lIns="95034" tIns="47517" rIns="95034" bIns="4751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8956"/>
            <a:ext cx="3169920" cy="480626"/>
          </a:xfrm>
          <a:prstGeom prst="rect">
            <a:avLst/>
          </a:prstGeom>
        </p:spPr>
        <p:txBody>
          <a:bodyPr vert="horz" lIns="95034" tIns="47517" rIns="95034" bIns="47517" rtlCol="0" anchor="b"/>
          <a:lstStyle>
            <a:lvl1pPr algn="r">
              <a:defRPr sz="1200"/>
            </a:lvl1pPr>
          </a:lstStyle>
          <a:p>
            <a:fld id="{4C6C7587-F06F-42F1-B5D5-61C2089C57F2}" type="slidenum">
              <a:rPr lang="en-US" smtClean="0"/>
              <a:pPr/>
              <a:t>‹#›</a:t>
            </a:fld>
            <a:endParaRPr lang="en-US"/>
          </a:p>
        </p:txBody>
      </p:sp>
    </p:spTree>
    <p:extLst>
      <p:ext uri="{BB962C8B-B14F-4D97-AF65-F5344CB8AC3E}">
        <p14:creationId xmlns:p14="http://schemas.microsoft.com/office/powerpoint/2010/main" val="1170709599"/>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support instruction of students in the science Standards of Learning (SOL), this PowerPoint presentation has been developed to provide information about the content for which student performance was weak or inconsistent during the spring 2013 test administration.  In collaboration with the Division of Student Assessment and School Improvement, the Division of Instruction has provided instructional information for teachers and school divisions for the content areas highlighted in this presentation.  </a:t>
            </a:r>
          </a:p>
          <a:p>
            <a:r>
              <a:rPr lang="en-US" dirty="0" smtClean="0"/>
              <a:t> </a:t>
            </a:r>
          </a:p>
          <a:p>
            <a:r>
              <a:rPr lang="en-US" dirty="0" smtClean="0"/>
              <a:t>It is important to note that the SOL, examples, and instructional information highlighted in this presentation should not be the sole focus of instruction in the classroom, nor should these suggestions replace the data that teachers or school divisions have collected on student performance. Rather, this PowerPoint presentation contains information that supports the instruction of the Science Standards of Learning for which statewide student performance showed the need for improvement.  </a:t>
            </a:r>
          </a:p>
          <a:p>
            <a:r>
              <a:rPr lang="en-US" sz="1500" dirty="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standard highlighted is SOL 5.4 c and d.  These standards read:  The student will investigate and understand that matter is anything that has mass and takes up space; and occurs as a solid, liquid, or gas. Key concepts include bullet c)</a:t>
            </a:r>
            <a:r>
              <a:rPr lang="en-US" baseline="0" dirty="0" smtClean="0"/>
              <a:t> </a:t>
            </a:r>
            <a:r>
              <a:rPr lang="en-US" dirty="0" smtClean="0"/>
              <a:t>atoms and elements</a:t>
            </a:r>
            <a:r>
              <a:rPr lang="en-US" baseline="0" dirty="0" smtClean="0"/>
              <a:t> and bullet </a:t>
            </a:r>
            <a:r>
              <a:rPr lang="en-US" dirty="0" smtClean="0"/>
              <a:t>d)</a:t>
            </a:r>
            <a:r>
              <a:rPr lang="en-US" baseline="0" dirty="0" smtClean="0"/>
              <a:t> </a:t>
            </a:r>
            <a:r>
              <a:rPr lang="en-US" dirty="0" smtClean="0"/>
              <a:t>molecules and compounds.</a:t>
            </a:r>
          </a:p>
          <a:p>
            <a:endParaRPr lang="en-US" dirty="0" smtClean="0"/>
          </a:p>
          <a:p>
            <a:r>
              <a:rPr lang="en-US" dirty="0" smtClean="0"/>
              <a:t>Students need additional practice making distinctions among atoms, molecules, and compounds.</a:t>
            </a:r>
          </a:p>
        </p:txBody>
      </p:sp>
      <p:sp>
        <p:nvSpPr>
          <p:cNvPr id="4" name="Slide Number Placeholder 3"/>
          <p:cNvSpPr>
            <a:spLocks noGrp="1"/>
          </p:cNvSpPr>
          <p:nvPr>
            <p:ph type="sldNum" sz="quarter" idx="10"/>
          </p:nvPr>
        </p:nvSpPr>
        <p:spPr/>
        <p:txBody>
          <a:bodyPr/>
          <a:lstStyle/>
          <a:p>
            <a:fld id="{4C6C7587-F06F-42F1-B5D5-61C2089C57F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These items both have the same</a:t>
            </a:r>
            <a:r>
              <a:rPr lang="en-US" sz="1400" baseline="0" dirty="0" smtClean="0"/>
              <a:t> answer &lt;click to show answers&gt;, but require students to differentiate between different levels of organization.  Further, more complex technology enhanced items testing levels or organization also showed lower performance.</a:t>
            </a:r>
            <a:endParaRPr lang="en-US" sz="14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last standard highlighted is SOL 5.5a. It</a:t>
            </a:r>
            <a:r>
              <a:rPr lang="en-US" baseline="0" dirty="0" smtClean="0"/>
              <a:t> reads:  </a:t>
            </a:r>
            <a:r>
              <a:rPr lang="en-US" dirty="0" smtClean="0"/>
              <a:t>The student will investigate and understand that organisms are made of one or more cells and have distinguishing characteristics that play a vital role in the organism’s ability to survive and thrive in its environment. Key concepts include bullet </a:t>
            </a:r>
            <a:r>
              <a:rPr lang="en-US" baseline="0" dirty="0" smtClean="0"/>
              <a:t> </a:t>
            </a:r>
            <a:r>
              <a:rPr lang="en-US" dirty="0" smtClean="0"/>
              <a:t>a) basic cell structures and functions.</a:t>
            </a:r>
          </a:p>
          <a:p>
            <a:endParaRPr lang="en-US" dirty="0" smtClean="0"/>
          </a:p>
          <a:p>
            <a:r>
              <a:rPr lang="en-US" dirty="0" smtClean="0"/>
              <a:t>Students need additional practice identifying basic cell structures.</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two examples that assess SOL 5.5a.</a:t>
            </a:r>
            <a:r>
              <a:rPr lang="en-US" baseline="0" dirty="0" smtClean="0"/>
              <a:t>  The item on the right mimics a drag and drop technology enhanced item.  If students are asked to</a:t>
            </a:r>
            <a:r>
              <a:rPr lang="en-US" dirty="0" smtClean="0"/>
              <a:t> drag and drop multiple cell structures as labels in a diagram,</a:t>
            </a:r>
            <a:r>
              <a:rPr lang="en-US" baseline="0" dirty="0" smtClean="0"/>
              <a:t> or asked to select the identified cell structures from a list of given structures, performance is lower.  Again, models, simulations or activities that reinforce cell structures, functions and structure locations would benefit students.  The answers to the two questions are shown on the screen.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concludes the student performance information for the spring 2013 </a:t>
            </a:r>
            <a:r>
              <a:rPr lang="en-US" dirty="0" smtClean="0"/>
              <a:t>Grade 3 and 5 Science SOL </a:t>
            </a:r>
            <a:r>
              <a:rPr lang="en-US" dirty="0" smtClean="0"/>
              <a:t>test.</a:t>
            </a:r>
          </a:p>
          <a:p>
            <a:endParaRPr lang="en-US" dirty="0" smtClean="0"/>
          </a:p>
          <a:p>
            <a:r>
              <a:rPr lang="en-US" dirty="0" smtClean="0"/>
              <a:t>Additionally, test preparation practice items for </a:t>
            </a:r>
            <a:r>
              <a:rPr lang="en-US" dirty="0" smtClean="0"/>
              <a:t>Grade 3 and 5 Science can </a:t>
            </a:r>
            <a:r>
              <a:rPr lang="en-US" dirty="0" smtClean="0"/>
              <a:t>be found on the Virginia Department of Education Web site at the URL shown on the screen.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audio.</a:t>
            </a:r>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standard highlighted is SOL 2.1j. </a:t>
            </a:r>
            <a:r>
              <a:rPr lang="en-US" i="0" dirty="0" smtClean="0"/>
              <a:t>Throughout this</a:t>
            </a:r>
            <a:r>
              <a:rPr lang="en-US" i="0" baseline="0" dirty="0" smtClean="0"/>
              <a:t> presentation, the areas in which overall student performance was weak or inconsistent will be highlighted in blue.</a:t>
            </a:r>
          </a:p>
          <a:p>
            <a:endParaRPr lang="en-US" dirty="0" smtClean="0"/>
          </a:p>
          <a:p>
            <a:r>
              <a:rPr lang="en-US" dirty="0" smtClean="0"/>
              <a:t>Standard 2.1j reads:  The student will demonstrate an understanding of scientific reasoning, logic, and the nature of science by planning and conducting investigations in which bullet j) conclusions are drawn.</a:t>
            </a:r>
          </a:p>
          <a:p>
            <a:endParaRPr lang="en-US" dirty="0" smtClean="0"/>
          </a:p>
          <a:p>
            <a:r>
              <a:rPr lang="en-US" dirty="0" smtClean="0"/>
              <a:t>Students need additional </a:t>
            </a:r>
            <a:r>
              <a:rPr lang="en-US" u="none" dirty="0" smtClean="0"/>
              <a:t>experiences</a:t>
            </a:r>
            <a:r>
              <a:rPr lang="en-US" dirty="0" smtClean="0"/>
              <a:t> drawing conclusions during investigations and from real life situations.</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had difficulty</a:t>
            </a:r>
            <a:r>
              <a:rPr lang="en-US" baseline="0" dirty="0" smtClean="0"/>
              <a:t> on items that required students to draw conclusions when presented familiar situations.  An example of this skill is shown on the screen, along with its answer.  Drawing conclusions may be difficult for some students because they have to sort through statements that may be true, but may not necessarily be the best conclusion to draw from a given situation.  </a:t>
            </a:r>
          </a:p>
          <a:p>
            <a:endParaRPr lang="en-US" baseline="0" dirty="0" smtClean="0"/>
          </a:p>
          <a:p>
            <a:r>
              <a:rPr lang="en-US" baseline="0" dirty="0" smtClean="0"/>
              <a:t>Hands-on activities should be provided in the classroom that offer students the opportunity to plan and conduct investigations, and draw discrete conclusions.</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standard highlighted</a:t>
            </a:r>
            <a:r>
              <a:rPr lang="en-US" baseline="0" dirty="0" smtClean="0"/>
              <a:t> is </a:t>
            </a:r>
            <a:r>
              <a:rPr lang="en-US" dirty="0" smtClean="0"/>
              <a:t>SOL 2.8a.  This standard reads:  The student will investigate and understand that plants produce oxygen and food, are a source of useful products, and provide benefits in nature. Key concepts include bullet a)  important plant products are identified and classified.</a:t>
            </a:r>
          </a:p>
          <a:p>
            <a:endParaRPr lang="en-US" dirty="0" smtClean="0"/>
          </a:p>
          <a:p>
            <a:r>
              <a:rPr lang="en-US" dirty="0" smtClean="0"/>
              <a:t>Students need additional practice identifying</a:t>
            </a:r>
            <a:r>
              <a:rPr lang="en-US" baseline="0" dirty="0" smtClean="0"/>
              <a:t> and classifying important plant products at school and at home.</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examples</a:t>
            </a:r>
            <a:r>
              <a:rPr lang="en-US" baseline="0" dirty="0" smtClean="0"/>
              <a:t> that assess the content associated with SOL 2.8a  are shown.  The answers are shown on the screen.</a:t>
            </a:r>
          </a:p>
          <a:p>
            <a:endParaRPr lang="en-US" baseline="0" dirty="0" smtClean="0"/>
          </a:p>
          <a:p>
            <a:r>
              <a:rPr lang="en-US" baseline="0" dirty="0" smtClean="0"/>
              <a:t>The second item is similar to a technology enhanced item that students found more challenging, and one in which students showed overall lower performance.  If students are asked to demonstrate a more rigorous skill set, such as analyzing options to select more than one that satisfies a given situation, performance tends to be lower.</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standard highlighted is SOL 3.2d.  It reads:  The student will investigate and understand simple machines and their uses. Key concepts include</a:t>
            </a:r>
            <a:r>
              <a:rPr lang="en-US" baseline="0" dirty="0" smtClean="0"/>
              <a:t> bullet d)  </a:t>
            </a:r>
            <a:r>
              <a:rPr lang="en-US" dirty="0" smtClean="0"/>
              <a:t>examples of simple and compound machines found in the school, home, and work environments.</a:t>
            </a:r>
          </a:p>
          <a:p>
            <a:endParaRPr lang="en-US" dirty="0" smtClean="0"/>
          </a:p>
          <a:p>
            <a:r>
              <a:rPr lang="en-US" dirty="0" smtClean="0"/>
              <a:t>Students need additional </a:t>
            </a:r>
            <a:r>
              <a:rPr lang="en-US" dirty="0" smtClean="0"/>
              <a:t>experiences </a:t>
            </a:r>
            <a:r>
              <a:rPr lang="en-US" dirty="0" smtClean="0"/>
              <a:t>identifying examples of simple and compound machines.</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example shown is </a:t>
            </a:r>
            <a:r>
              <a:rPr lang="en-US" baseline="0" dirty="0" smtClean="0"/>
              <a:t>similar in content to one that students found</a:t>
            </a:r>
            <a:r>
              <a:rPr lang="en-US" dirty="0" smtClean="0"/>
              <a:t> challenging concerning simple machines.  This item is rigorous in that it requires students to apply their knowledge of simple machines to identify</a:t>
            </a:r>
            <a:r>
              <a:rPr lang="en-US" baseline="0" dirty="0" smtClean="0"/>
              <a:t> those shown in the picture.  In this particular example, there are more than four simple machines. &lt;click to show answer&gt;  Opportunities that allow students to identify simple machines within a compound machine can provide experiences that will enhance this critical thinking skill.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Experiential activities that focus on the construction</a:t>
            </a:r>
            <a:r>
              <a:rPr lang="en-US" u="none" baseline="0" dirty="0" smtClean="0"/>
              <a:t>, testing, and </a:t>
            </a:r>
            <a:r>
              <a:rPr lang="en-US" baseline="0" dirty="0" smtClean="0"/>
              <a:t>use of simple and compound machines can be used to help students with sorting and classifying machines, as in this item.  In addition, activities that provide students the opportunity to verbally explain and differentiate between simple and compound machines would be beneficial.</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standard highlighted is SOL 4.1a.  It reads:  The student will demonstrate an understanding of scientific reasoning, logic, and the nature of science by planning and conducting investigations in which bullet </a:t>
            </a:r>
            <a:r>
              <a:rPr lang="en-US" baseline="0" dirty="0" smtClean="0"/>
              <a:t> </a:t>
            </a:r>
            <a:r>
              <a:rPr lang="en-US" dirty="0" smtClean="0"/>
              <a:t>a) distinctions are made among observations, conclusions, inferences, and predictions.</a:t>
            </a:r>
          </a:p>
          <a:p>
            <a:endParaRPr lang="en-US" dirty="0" smtClean="0"/>
          </a:p>
          <a:p>
            <a:r>
              <a:rPr lang="en-US" dirty="0" smtClean="0"/>
              <a:t>Students need additional</a:t>
            </a:r>
            <a:r>
              <a:rPr lang="en-US" baseline="0" dirty="0" smtClean="0"/>
              <a:t> practice making distinctions among observations, conclusions, inferences, and predictions.</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example shown on the screen requires students to differentiate between observations, conclusions, inferences, and predictions. Items similar to this example showed lower overall performance.  The answer to the example is shown on the screen.</a:t>
            </a:r>
          </a:p>
          <a:p>
            <a:endParaRPr lang="en-US" dirty="0" smtClean="0"/>
          </a:p>
          <a:p>
            <a:r>
              <a:rPr lang="en-US" dirty="0" smtClean="0"/>
              <a:t>Students should be offered opportunities,</a:t>
            </a:r>
            <a:r>
              <a:rPr lang="en-US" baseline="0" dirty="0" smtClean="0"/>
              <a:t> in the context of either real laboratory situations, to practice distinguishing between observations, conclusions, inferences and predictions.  Having students write rationales explaining the classification of a statement could be helpful.</a:t>
            </a:r>
          </a:p>
          <a:p>
            <a:endParaRPr lang="en-US" baseline="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EB19262-B1AD-4EB7-A093-F22ED65152AE}" type="datetime1">
              <a:rPr lang="en-US" smtClean="0"/>
              <a:pPr>
                <a:defRPr/>
              </a:pPr>
              <a:t>4/24/2014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FB5DEA-E4AD-4697-AF3B-BD49DF4A6AB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1B185E-1383-47FF-93DC-069B975C98F5}" type="datetime1">
              <a:rPr lang="en-US" smtClean="0"/>
              <a:pPr>
                <a:defRPr/>
              </a:pPr>
              <a:t>4/24/2014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BB92BF-237E-4CE8-A894-39DA225647E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716F9C-BB95-4CAF-B4A8-20A7D1F7E2D2}" type="datetime1">
              <a:rPr lang="en-US" smtClean="0"/>
              <a:pPr>
                <a:defRPr/>
              </a:pPr>
              <a:t>4/24/2014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3882BB-4029-46FA-A834-A826E67287A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ADE26E-D498-43A6-AC70-A96419A7CE3A}" type="datetime1">
              <a:rPr lang="en-US" smtClean="0"/>
              <a:pPr>
                <a:defRPr/>
              </a:pPr>
              <a:t>4/24/2014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958E7F-F2CE-4013-8E7C-D4FF2125629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ABA2468-DB6F-49CF-B405-0C98C376AD95}" type="datetime1">
              <a:rPr lang="en-US" smtClean="0"/>
              <a:pPr>
                <a:defRPr/>
              </a:pPr>
              <a:t>4/24/2014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4B83F7-3925-4049-AF65-21740061B7E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FE9E0B-9AD0-4C90-AC6D-55A639E2934D}" type="datetime1">
              <a:rPr lang="en-US" smtClean="0"/>
              <a:pPr>
                <a:defRPr/>
              </a:pPr>
              <a:t>4/24/2014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B0FEA3-F513-419D-AAF2-A026952466C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8B4401C-6571-4FC2-8CA6-5FFDAD0C2D25}" type="datetime1">
              <a:rPr lang="en-US" smtClean="0"/>
              <a:pPr>
                <a:defRPr/>
              </a:pPr>
              <a:t>4/24/2014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6F57B00-6F9C-43D9-8610-C5007E9568A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58C46F1-F1D3-4D51-B66B-A008A7EDBDE3}" type="datetime1">
              <a:rPr lang="en-US" smtClean="0"/>
              <a:pPr>
                <a:defRPr/>
              </a:pPr>
              <a:t>4/24/2014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C29E0D5-B10C-466F-8ED3-E187C058366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9351B6A-59FA-4195-B43A-2550A0481521}" type="datetime1">
              <a:rPr lang="en-US" smtClean="0"/>
              <a:pPr>
                <a:defRPr/>
              </a:pPr>
              <a:t>4/24/2014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6620F9-B1E5-4021-ABD9-3B2DA0B0A7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91C472-E0E4-42D7-A9AD-24714DC70652}" type="datetime1">
              <a:rPr lang="en-US" smtClean="0"/>
              <a:pPr>
                <a:defRPr/>
              </a:pPr>
              <a:t>4/24/2014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EFEEF0-74FA-4D47-B44B-AE7C9AE8441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2E7152-E7A5-4EF7-8345-906BE01B1890}" type="datetime1">
              <a:rPr lang="en-US" smtClean="0"/>
              <a:pPr>
                <a:defRPr/>
              </a:pPr>
              <a:t>4/24/2014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F0924A-CFD6-4A2B-BCFA-56463557114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FA538F0-BDD8-404D-A054-C814984672B4}" type="datetime1">
              <a:rPr lang="en-US" smtClean="0"/>
              <a:pPr>
                <a:defRPr/>
              </a:pPr>
              <a:t>4/24/2014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emf"/><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audio" Target="../media/media11.wma"/><Relationship Id="rId7" Type="http://schemas.openxmlformats.org/officeDocument/2006/relationships/image" Target="../media/image3.png"/><Relationship Id="rId2" Type="http://schemas.microsoft.com/office/2007/relationships/media" Target="../media/media11.wma"/><Relationship Id="rId1" Type="http://schemas.openxmlformats.org/officeDocument/2006/relationships/tags" Target="../tags/tag5.xml"/><Relationship Id="rId6" Type="http://schemas.openxmlformats.org/officeDocument/2006/relationships/image" Target="../media/image1.jpe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media13.wma"/><Relationship Id="rId7" Type="http://schemas.openxmlformats.org/officeDocument/2006/relationships/image" Target="../media/image8.png"/><Relationship Id="rId2" Type="http://schemas.microsoft.com/office/2007/relationships/media" Target="../media/media13.wma"/><Relationship Id="rId1" Type="http://schemas.openxmlformats.org/officeDocument/2006/relationships/tags" Target="../tags/tag6.xml"/><Relationship Id="rId6" Type="http://schemas.openxmlformats.org/officeDocument/2006/relationships/image" Target="../media/image1.jpeg"/><Relationship Id="rId5" Type="http://schemas.openxmlformats.org/officeDocument/2006/relationships/notesSlide" Target="../notesSlides/notesSlide13.xml"/><Relationship Id="rId4" Type="http://schemas.openxmlformats.org/officeDocument/2006/relationships/slideLayout" Target="../slideLayouts/slideLayout2.xm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audio" Target="../media/media14.wma"/><Relationship Id="rId7" Type="http://schemas.openxmlformats.org/officeDocument/2006/relationships/oleObject" Target="../embeddings/oleObject1.bin"/><Relationship Id="rId12" Type="http://schemas.openxmlformats.org/officeDocument/2006/relationships/image" Target="../media/image3.png"/><Relationship Id="rId2" Type="http://schemas.microsoft.com/office/2007/relationships/media" Target="../media/media14.wma"/><Relationship Id="rId1" Type="http://schemas.openxmlformats.org/officeDocument/2006/relationships/vmlDrawing" Target="../drawings/vmlDrawing1.vml"/><Relationship Id="rId6" Type="http://schemas.openxmlformats.org/officeDocument/2006/relationships/image" Target="../media/image1.jpeg"/><Relationship Id="rId11" Type="http://schemas.openxmlformats.org/officeDocument/2006/relationships/hyperlink" Target="http://www.doe.virginia.gov/testing/sol/practice_items/index.shtml" TargetMode="External"/><Relationship Id="rId5" Type="http://schemas.openxmlformats.org/officeDocument/2006/relationships/notesSlide" Target="../notesSlides/notesSlide14.xml"/><Relationship Id="rId10" Type="http://schemas.openxmlformats.org/officeDocument/2006/relationships/oleObject" Target="../embeddings/oleObject3.bin"/><Relationship Id="rId4" Type="http://schemas.openxmlformats.org/officeDocument/2006/relationships/slideLayout" Target="../slideLayouts/slideLayout2.xml"/><Relationship Id="rId9"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15.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jpeg"/><Relationship Id="rId5" Type="http://schemas.openxmlformats.org/officeDocument/2006/relationships/hyperlink" Target="mailto:Instruction@doe.virginia.gov" TargetMode="External"/><Relationship Id="rId10" Type="http://schemas.openxmlformats.org/officeDocument/2006/relationships/oleObject" Target="../embeddings/oleObject6.bin"/><Relationship Id="rId4" Type="http://schemas.openxmlformats.org/officeDocument/2006/relationships/hyperlink" Target="mailto:Student_assessment@doe.virginia.gov" TargetMode="External"/><Relationship Id="rId9"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3.wma"/><Relationship Id="rId7" Type="http://schemas.openxmlformats.org/officeDocument/2006/relationships/image" Target="../media/image5.png"/><Relationship Id="rId2" Type="http://schemas.microsoft.com/office/2007/relationships/media" Target="../media/media3.wma"/><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audio" Target="../media/media5.wma"/><Relationship Id="rId7" Type="http://schemas.openxmlformats.org/officeDocument/2006/relationships/image" Target="../media/image3.png"/><Relationship Id="rId2" Type="http://schemas.microsoft.com/office/2007/relationships/media" Target="../media/media5.wma"/><Relationship Id="rId1" Type="http://schemas.openxmlformats.org/officeDocument/2006/relationships/tags" Target="../tags/tag2.xml"/><Relationship Id="rId6" Type="http://schemas.openxmlformats.org/officeDocument/2006/relationships/image" Target="../media/image1.jpe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6.png"/><Relationship Id="rId5" Type="http://schemas.openxmlformats.org/officeDocument/2006/relationships/image" Target="../media/image1.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7.wma"/><Relationship Id="rId7" Type="http://schemas.openxmlformats.org/officeDocument/2006/relationships/image" Target="../media/image7.png"/><Relationship Id="rId2" Type="http://schemas.microsoft.com/office/2007/relationships/media" Target="../media/media7.wma"/><Relationship Id="rId1" Type="http://schemas.openxmlformats.org/officeDocument/2006/relationships/tags" Target="../tags/tag3.xml"/><Relationship Id="rId6" Type="http://schemas.openxmlformats.org/officeDocument/2006/relationships/image" Target="../media/image1.jpe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audio" Target="../media/media9.wma"/><Relationship Id="rId7" Type="http://schemas.openxmlformats.org/officeDocument/2006/relationships/image" Target="../media/image3.png"/><Relationship Id="rId2" Type="http://schemas.microsoft.com/office/2007/relationships/media" Target="../media/media9.wma"/><Relationship Id="rId1" Type="http://schemas.openxmlformats.org/officeDocument/2006/relationships/tags" Target="../tags/tag4.xml"/><Relationship Id="rId6" Type="http://schemas.openxmlformats.org/officeDocument/2006/relationships/image" Target="../media/image1.jpe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1219200"/>
            <a:ext cx="8991600" cy="1077218"/>
          </a:xfrm>
          <a:prstGeom prst="rect">
            <a:avLst/>
          </a:prstGeom>
          <a:noFill/>
        </p:spPr>
        <p:txBody>
          <a:bodyPr wrap="square">
            <a:spAutoFit/>
          </a:bodyPr>
          <a:lstStyle/>
          <a:p>
            <a:pPr algn="ctr">
              <a:defRPr/>
            </a:pPr>
            <a:r>
              <a:rPr lang="en-US" sz="3200" b="1" dirty="0">
                <a:solidFill>
                  <a:srgbClr val="00B050"/>
                </a:solidFill>
                <a:latin typeface="Arial" pitchFamily="34" charset="0"/>
                <a:cs typeface="Arial" pitchFamily="34" charset="0"/>
              </a:rPr>
              <a:t>Spring </a:t>
            </a:r>
            <a:r>
              <a:rPr lang="en-US" sz="3200" b="1" dirty="0" smtClean="0">
                <a:solidFill>
                  <a:srgbClr val="00B050"/>
                </a:solidFill>
                <a:latin typeface="Arial" pitchFamily="34" charset="0"/>
                <a:cs typeface="Arial" pitchFamily="34" charset="0"/>
              </a:rPr>
              <a:t>2013 </a:t>
            </a:r>
            <a:r>
              <a:rPr lang="en-US" sz="3200" b="1" dirty="0">
                <a:solidFill>
                  <a:srgbClr val="00B050"/>
                </a:solidFill>
                <a:latin typeface="Arial" pitchFamily="34" charset="0"/>
                <a:cs typeface="Arial" pitchFamily="34" charset="0"/>
              </a:rPr>
              <a:t>Student Performance </a:t>
            </a:r>
            <a:r>
              <a:rPr lang="en-US" sz="3200" b="1" dirty="0" smtClean="0">
                <a:solidFill>
                  <a:srgbClr val="00B050"/>
                </a:solidFill>
                <a:latin typeface="Arial" pitchFamily="34" charset="0"/>
                <a:cs typeface="Arial" pitchFamily="34" charset="0"/>
              </a:rPr>
              <a:t>Analysis with Instructional Guidance</a:t>
            </a:r>
            <a:endParaRPr lang="en-US" sz="3200" b="1" dirty="0">
              <a:solidFill>
                <a:srgbClr val="00B050"/>
              </a:solidFill>
              <a:latin typeface="Arial" pitchFamily="34" charset="0"/>
              <a:cs typeface="Arial" pitchFamily="34" charset="0"/>
            </a:endParaRPr>
          </a:p>
        </p:txBody>
      </p:sp>
      <p:sp>
        <p:nvSpPr>
          <p:cNvPr id="19" name="TextBox 18"/>
          <p:cNvSpPr txBox="1"/>
          <p:nvPr/>
        </p:nvSpPr>
        <p:spPr>
          <a:xfrm>
            <a:off x="304800" y="3200400"/>
            <a:ext cx="4419600" cy="954107"/>
          </a:xfrm>
          <a:prstGeom prst="rect">
            <a:avLst/>
          </a:prstGeom>
          <a:noFill/>
        </p:spPr>
        <p:txBody>
          <a:bodyPr wrap="square" rtlCol="0">
            <a:spAutoFit/>
          </a:bodyPr>
          <a:lstStyle/>
          <a:p>
            <a:pPr algn="ctr"/>
            <a:r>
              <a:rPr lang="en-US" sz="2800" b="1" dirty="0">
                <a:solidFill>
                  <a:srgbClr val="0033CC"/>
                </a:solidFill>
                <a:latin typeface="Arial" pitchFamily="34" charset="0"/>
                <a:cs typeface="Arial" pitchFamily="34" charset="0"/>
              </a:rPr>
              <a:t>Grade 3 and Grade 5 Standards </a:t>
            </a:r>
            <a:r>
              <a:rPr lang="en-US" sz="2800" b="1" dirty="0" smtClean="0">
                <a:solidFill>
                  <a:srgbClr val="0033CC"/>
                </a:solidFill>
                <a:latin typeface="Arial" pitchFamily="34" charset="0"/>
                <a:cs typeface="Arial" pitchFamily="34" charset="0"/>
              </a:rPr>
              <a:t>of Learning</a:t>
            </a:r>
            <a:endParaRPr lang="en-US" sz="2800" b="1" dirty="0">
              <a:solidFill>
                <a:srgbClr val="0033CC"/>
              </a:solidFill>
              <a:latin typeface="Arial" pitchFamily="34" charset="0"/>
              <a:cs typeface="Arial" pitchFamily="34" charset="0"/>
            </a:endParaRPr>
          </a:p>
        </p:txBody>
      </p:sp>
      <p:cxnSp>
        <p:nvCxnSpPr>
          <p:cNvPr id="26" name="Straight Connector 25"/>
          <p:cNvCxnSpPr/>
          <p:nvPr/>
        </p:nvCxnSpPr>
        <p:spPr>
          <a:xfrm>
            <a:off x="0" y="3810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pPr>
              <a:defRPr/>
            </a:pPr>
            <a:fld id="{CC29E0D5-B10C-466F-8ED3-E187C058366E}" type="slidenum">
              <a:rPr lang="en-US" smtClean="0"/>
              <a:pPr>
                <a:defRPr/>
              </a:pPr>
              <a:t>1</a:t>
            </a:fld>
            <a:endParaRPr lang="en-US"/>
          </a:p>
        </p:txBody>
      </p:sp>
      <p:sp>
        <p:nvSpPr>
          <p:cNvPr id="10" name="TextBox 9"/>
          <p:cNvSpPr txBox="1"/>
          <p:nvPr/>
        </p:nvSpPr>
        <p:spPr>
          <a:xfrm>
            <a:off x="228600" y="5638800"/>
            <a:ext cx="5029200" cy="646331"/>
          </a:xfrm>
          <a:prstGeom prst="rect">
            <a:avLst/>
          </a:prstGeom>
          <a:noFill/>
        </p:spPr>
        <p:txBody>
          <a:bodyPr wrap="square" rtlCol="0">
            <a:spAutoFit/>
          </a:bodyPr>
          <a:lstStyle/>
          <a:p>
            <a:r>
              <a:rPr lang="en-US" b="1" dirty="0" smtClean="0">
                <a:solidFill>
                  <a:srgbClr val="008000"/>
                </a:solidFill>
              </a:rPr>
              <a:t>Presentation may be paused and resumed using the arrow keys or the mouse.</a:t>
            </a:r>
            <a:endParaRPr lang="en-US" b="1" dirty="0">
              <a:solidFill>
                <a:srgbClr val="008000"/>
              </a:solidFill>
            </a:endParaRPr>
          </a:p>
        </p:txBody>
      </p:sp>
      <p:pic>
        <p:nvPicPr>
          <p:cNvPr id="8397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flipH="1">
            <a:off x="0" y="6477000"/>
            <a:ext cx="7391400" cy="0"/>
          </a:xfrm>
          <a:prstGeom prst="line">
            <a:avLst/>
          </a:prstGeom>
          <a:ln w="127000">
            <a:gradFill flip="none" rotWithShape="1">
              <a:gsLst>
                <a:gs pos="100000">
                  <a:srgbClr val="0000FF"/>
                </a:gs>
                <a:gs pos="100000">
                  <a:srgbClr val="0000FF"/>
                </a:gs>
                <a:gs pos="100000">
                  <a:srgbClr val="0000FF"/>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17" name="Picture 16" descr="Science GRFX.eps"/>
          <p:cNvPicPr>
            <a:picLocks noChangeAspect="1"/>
          </p:cNvPicPr>
          <p:nvPr/>
        </p:nvPicPr>
        <p:blipFill>
          <a:blip r:embed="rId6" cstate="print"/>
          <a:srcRect t="22876"/>
          <a:stretch>
            <a:fillRect/>
          </a:stretch>
        </p:blipFill>
        <p:spPr>
          <a:xfrm>
            <a:off x="5247167" y="2743200"/>
            <a:ext cx="3577501" cy="2572568"/>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474110681"/>
      </p:ext>
    </p:extLst>
  </p:cSld>
  <p:clrMapOvr>
    <a:masterClrMapping/>
  </p:clrMapOvr>
  <p:transition advTm="636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indent="0">
              <a:spcBef>
                <a:spcPts val="0"/>
              </a:spcBef>
              <a:buNone/>
            </a:pPr>
            <a:r>
              <a:rPr lang="en-US" sz="2400" b="1" dirty="0" smtClean="0"/>
              <a:t>SOL 5.4  The </a:t>
            </a:r>
            <a:r>
              <a:rPr lang="en-US" sz="2400" b="1" dirty="0"/>
              <a:t>student will investigate and understand that matter is anything that has mass and takes up space; and occurs as a solid, liquid, or gas. Key concepts include</a:t>
            </a:r>
          </a:p>
          <a:p>
            <a:pPr>
              <a:spcBef>
                <a:spcPts val="0"/>
              </a:spcBef>
              <a:buNone/>
            </a:pPr>
            <a:r>
              <a:rPr lang="en-US" sz="2400" b="1" dirty="0"/>
              <a:t>a)	distinguishing properties of each phase of matter;</a:t>
            </a:r>
          </a:p>
          <a:p>
            <a:pPr>
              <a:spcBef>
                <a:spcPts val="0"/>
              </a:spcBef>
              <a:buNone/>
            </a:pPr>
            <a:r>
              <a:rPr lang="en-US" sz="2400" b="1" dirty="0"/>
              <a:t>b)	the effect of temperature on the phases of matter;</a:t>
            </a:r>
          </a:p>
          <a:p>
            <a:pPr>
              <a:spcBef>
                <a:spcPts val="0"/>
              </a:spcBef>
              <a:buNone/>
            </a:pPr>
            <a:r>
              <a:rPr lang="en-US" sz="2400" b="1" dirty="0">
                <a:solidFill>
                  <a:srgbClr val="0070C0"/>
                </a:solidFill>
              </a:rPr>
              <a:t>c)	atoms and elements; </a:t>
            </a:r>
          </a:p>
          <a:p>
            <a:pPr>
              <a:spcBef>
                <a:spcPts val="0"/>
              </a:spcBef>
              <a:buNone/>
            </a:pPr>
            <a:r>
              <a:rPr lang="en-US" sz="2400" b="1" dirty="0">
                <a:solidFill>
                  <a:srgbClr val="0070C0"/>
                </a:solidFill>
              </a:rPr>
              <a:t>d)	molecules and compounds; and</a:t>
            </a:r>
          </a:p>
          <a:p>
            <a:pPr>
              <a:spcBef>
                <a:spcPts val="0"/>
              </a:spcBef>
              <a:buNone/>
            </a:pPr>
            <a:r>
              <a:rPr lang="en-US" sz="2400" b="1" dirty="0"/>
              <a:t>e)	mixtures including solutions.</a:t>
            </a:r>
          </a:p>
          <a:p>
            <a:pPr eaLnBrk="1" fontAlgn="auto" hangingPunct="1">
              <a:spcAft>
                <a:spcPts val="0"/>
              </a:spcAft>
              <a:buClr>
                <a:schemeClr val="accent3"/>
              </a:buClr>
              <a:buNone/>
              <a:defRPr/>
            </a:pPr>
            <a:endParaRPr lang="en-US" sz="2400" b="1" dirty="0" smtClean="0">
              <a:latin typeface="+mj-lt"/>
            </a:endParaRPr>
          </a:p>
          <a:p>
            <a:pPr marL="0">
              <a:spcBef>
                <a:spcPts val="0"/>
              </a:spcBef>
              <a:buNone/>
            </a:pPr>
            <a:r>
              <a:rPr lang="en-US" sz="2400" b="1" dirty="0" smtClean="0">
                <a:solidFill>
                  <a:srgbClr val="6600FF"/>
                </a:solidFill>
              </a:rPr>
              <a:t>Students </a:t>
            </a:r>
            <a:r>
              <a:rPr lang="en-US" sz="2400" b="1" dirty="0">
                <a:solidFill>
                  <a:srgbClr val="6600FF"/>
                </a:solidFill>
              </a:rPr>
              <a:t>need additional </a:t>
            </a:r>
            <a:r>
              <a:rPr lang="en-US" sz="2400" b="1" dirty="0" smtClean="0">
                <a:solidFill>
                  <a:srgbClr val="6600FF"/>
                </a:solidFill>
              </a:rPr>
              <a:t>practice </a:t>
            </a:r>
            <a:r>
              <a:rPr lang="en-US" sz="2400" b="1" dirty="0">
                <a:solidFill>
                  <a:srgbClr val="6600FF"/>
                </a:solidFill>
              </a:rPr>
              <a:t>making distinctions </a:t>
            </a:r>
            <a:r>
              <a:rPr lang="en-US" sz="2400" b="1" dirty="0" smtClean="0">
                <a:solidFill>
                  <a:srgbClr val="6600FF"/>
                </a:solidFill>
              </a:rPr>
              <a:t>among atoms, molecules, and compounds.</a:t>
            </a: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Identifying Atoms and Compounds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4" name="Slide Number Placeholder 53"/>
          <p:cNvSpPr>
            <a:spLocks noGrp="1"/>
          </p:cNvSpPr>
          <p:nvPr>
            <p:ph type="sldNum" sz="quarter" idx="12"/>
          </p:nvPr>
        </p:nvSpPr>
        <p:spPr>
          <a:xfrm>
            <a:off x="381000" y="6393638"/>
            <a:ext cx="381000" cy="365125"/>
          </a:xfrm>
        </p:spPr>
        <p:txBody>
          <a:bodyPr/>
          <a:lstStyle/>
          <a:p>
            <a:pPr>
              <a:defRPr/>
            </a:pPr>
            <a:fld id="{3A958E7F-F2CE-4013-8E7C-D4FF21256298}" type="slidenum">
              <a:rPr lang="en-US" smtClean="0">
                <a:solidFill>
                  <a:prstClr val="black">
                    <a:tint val="75000"/>
                  </a:prstClr>
                </a:solidFill>
              </a:rPr>
              <a:pPr>
                <a:defRPr/>
              </a:pPr>
              <a:t>10</a:t>
            </a:fld>
            <a:endParaRPr lang="en-US">
              <a:solidFill>
                <a:prstClr val="black">
                  <a:tint val="75000"/>
                </a:prstClr>
              </a:solidFill>
            </a:endParaRPr>
          </a:p>
        </p:txBody>
      </p:sp>
    </p:spTree>
    <p:extLst>
      <p:ext uri="{BB962C8B-B14F-4D97-AF65-F5344CB8AC3E}">
        <p14:creationId xmlns:p14="http://schemas.microsoft.com/office/powerpoint/2010/main" val="3825269136"/>
      </p:ext>
    </p:extLst>
  </p:cSld>
  <p:clrMapOvr>
    <a:masterClrMapping/>
  </p:clrMapOvr>
  <mc:AlternateContent xmlns:mc="http://schemas.openxmlformats.org/markup-compatibility/2006" xmlns:p14="http://schemas.microsoft.com/office/powerpoint/2010/main">
    <mc:Choice Requires="p14">
      <p:transition spd="slow" p14:dur="2000" advTm="36288"/>
    </mc:Choice>
    <mc:Fallback xmlns="">
      <p:transition spd="slow" advTm="362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342900"/>
            <a:ext cx="8839200" cy="1143000"/>
          </a:xfrm>
        </p:spPr>
        <p:txBody>
          <a:bodyPr/>
          <a:lstStyle/>
          <a:p>
            <a:r>
              <a:rPr lang="en-US" sz="3200" b="1" dirty="0" smtClean="0">
                <a:solidFill>
                  <a:srgbClr val="0033CC"/>
                </a:solidFill>
              </a:rPr>
              <a:t>Identifying Atoms and Compounds (5.4c and d)</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09600" y="1676400"/>
            <a:ext cx="3581400" cy="4154984"/>
          </a:xfrm>
          <a:prstGeom prst="rect">
            <a:avLst/>
          </a:prstGeom>
          <a:noFill/>
        </p:spPr>
        <p:txBody>
          <a:bodyPr wrap="square" rtlCol="0">
            <a:spAutoFit/>
          </a:bodyPr>
          <a:lstStyle/>
          <a:p>
            <a:r>
              <a:rPr lang="en-US" sz="2400" b="1" dirty="0" smtClean="0">
                <a:latin typeface="+mn-lt"/>
              </a:rPr>
              <a:t>The smallest part of matter that is identifiable as an element is the-</a:t>
            </a:r>
          </a:p>
          <a:p>
            <a:endParaRPr lang="en-US" sz="2400" b="1" dirty="0">
              <a:latin typeface="+mn-lt"/>
            </a:endParaRPr>
          </a:p>
          <a:p>
            <a:pPr marL="342900" indent="-342900">
              <a:buAutoNum type="alphaUcParenR"/>
            </a:pPr>
            <a:r>
              <a:rPr lang="en-US" sz="2400" dirty="0" smtClean="0">
                <a:latin typeface="+mn-lt"/>
              </a:rPr>
              <a:t>Atom</a:t>
            </a:r>
          </a:p>
          <a:p>
            <a:pPr marL="342900" indent="-342900">
              <a:buAutoNum type="alphaUcParenR"/>
            </a:pPr>
            <a:endParaRPr lang="en-US" sz="2400" dirty="0" smtClean="0">
              <a:latin typeface="+mn-lt"/>
            </a:endParaRPr>
          </a:p>
          <a:p>
            <a:pPr marL="342900" indent="-342900">
              <a:buAutoNum type="alphaUcParenR"/>
            </a:pPr>
            <a:r>
              <a:rPr lang="en-US" sz="2400" dirty="0" smtClean="0">
                <a:latin typeface="+mn-lt"/>
              </a:rPr>
              <a:t>Molecule</a:t>
            </a:r>
          </a:p>
          <a:p>
            <a:pPr marL="342900" indent="-342900">
              <a:buAutoNum type="alphaUcParenR"/>
            </a:pPr>
            <a:endParaRPr lang="en-US" sz="2400" dirty="0" smtClean="0">
              <a:latin typeface="+mn-lt"/>
            </a:endParaRPr>
          </a:p>
          <a:p>
            <a:pPr marL="342900" indent="-342900">
              <a:buAutoNum type="alphaUcParenR"/>
            </a:pPr>
            <a:r>
              <a:rPr lang="en-US" sz="2400" dirty="0" smtClean="0">
                <a:latin typeface="+mn-lt"/>
              </a:rPr>
              <a:t>Cell</a:t>
            </a:r>
          </a:p>
          <a:p>
            <a:pPr marL="342900" indent="-342900">
              <a:buAutoNum type="alphaUcParenR"/>
            </a:pPr>
            <a:endParaRPr lang="en-US" sz="2400" dirty="0" smtClean="0">
              <a:latin typeface="+mn-lt"/>
            </a:endParaRPr>
          </a:p>
          <a:p>
            <a:pPr marL="342900" indent="-342900">
              <a:buAutoNum type="alphaUcParenR"/>
            </a:pPr>
            <a:r>
              <a:rPr lang="en-US" sz="2400" dirty="0" smtClean="0">
                <a:latin typeface="+mn-lt"/>
              </a:rPr>
              <a:t>Compound</a:t>
            </a:r>
            <a:endParaRPr lang="en-US" sz="2400" dirty="0">
              <a:latin typeface="+mn-lt"/>
            </a:endParaRPr>
          </a:p>
        </p:txBody>
      </p:sp>
      <p:sp>
        <p:nvSpPr>
          <p:cNvPr id="3" name="TextBox 2"/>
          <p:cNvSpPr txBox="1"/>
          <p:nvPr/>
        </p:nvSpPr>
        <p:spPr>
          <a:xfrm>
            <a:off x="5029200" y="1752600"/>
            <a:ext cx="3874843" cy="3693319"/>
          </a:xfrm>
          <a:prstGeom prst="rect">
            <a:avLst/>
          </a:prstGeom>
          <a:noFill/>
        </p:spPr>
        <p:txBody>
          <a:bodyPr wrap="none" rtlCol="0">
            <a:spAutoFit/>
          </a:bodyPr>
          <a:lstStyle/>
          <a:p>
            <a:r>
              <a:rPr lang="en-US" sz="2400" b="1" dirty="0" smtClean="0">
                <a:latin typeface="+mn-lt"/>
              </a:rPr>
              <a:t>All elements are made up of-</a:t>
            </a:r>
          </a:p>
          <a:p>
            <a:endParaRPr lang="en-US" sz="2400" dirty="0">
              <a:latin typeface="+mn-lt"/>
            </a:endParaRPr>
          </a:p>
          <a:p>
            <a:pPr marL="342900" indent="-342900">
              <a:buAutoNum type="alphaUcParenR"/>
            </a:pPr>
            <a:r>
              <a:rPr lang="en-US" sz="2400" dirty="0" smtClean="0">
                <a:latin typeface="+mn-lt"/>
              </a:rPr>
              <a:t>Atoms</a:t>
            </a:r>
          </a:p>
          <a:p>
            <a:pPr marL="342900" indent="-342900">
              <a:buAutoNum type="alphaUcParenR"/>
            </a:pPr>
            <a:endParaRPr lang="en-US" sz="2400" dirty="0" smtClean="0">
              <a:latin typeface="+mn-lt"/>
            </a:endParaRPr>
          </a:p>
          <a:p>
            <a:pPr marL="342900" indent="-342900">
              <a:buAutoNum type="alphaUcParenR"/>
            </a:pPr>
            <a:r>
              <a:rPr lang="en-US" sz="2400" dirty="0" smtClean="0">
                <a:latin typeface="+mn-lt"/>
              </a:rPr>
              <a:t>Compounds</a:t>
            </a:r>
          </a:p>
          <a:p>
            <a:pPr marL="342900" indent="-342900">
              <a:buAutoNum type="alphaUcParenR"/>
            </a:pPr>
            <a:endParaRPr lang="en-US" sz="2400" dirty="0" smtClean="0">
              <a:latin typeface="+mn-lt"/>
            </a:endParaRPr>
          </a:p>
          <a:p>
            <a:pPr marL="342900" indent="-342900">
              <a:buAutoNum type="alphaUcParenR"/>
            </a:pPr>
            <a:r>
              <a:rPr lang="en-US" sz="2400" dirty="0" smtClean="0">
                <a:latin typeface="+mn-lt"/>
              </a:rPr>
              <a:t>Mixtures</a:t>
            </a:r>
          </a:p>
          <a:p>
            <a:pPr marL="342900" indent="-342900">
              <a:buAutoNum type="alphaUcParenR"/>
            </a:pPr>
            <a:endParaRPr lang="en-US" sz="2400" dirty="0" smtClean="0">
              <a:latin typeface="+mn-lt"/>
            </a:endParaRPr>
          </a:p>
          <a:p>
            <a:pPr marL="342900" indent="-342900">
              <a:buAutoNum type="alphaUcParenR"/>
            </a:pPr>
            <a:r>
              <a:rPr lang="en-US" sz="2400" dirty="0" smtClean="0">
                <a:latin typeface="+mn-lt"/>
              </a:rPr>
              <a:t>Solutions</a:t>
            </a:r>
          </a:p>
          <a:p>
            <a:endParaRPr lang="en-US" dirty="0"/>
          </a:p>
        </p:txBody>
      </p:sp>
      <p:sp>
        <p:nvSpPr>
          <p:cNvPr id="4" name="Rounded Rectangle 3"/>
          <p:cNvSpPr/>
          <p:nvPr/>
        </p:nvSpPr>
        <p:spPr>
          <a:xfrm>
            <a:off x="658504" y="3173104"/>
            <a:ext cx="1322696"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023512" y="2514600"/>
            <a:ext cx="13716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246178229"/>
      </p:ext>
    </p:extLst>
  </p:cSld>
  <p:clrMapOvr>
    <a:masterClrMapping/>
  </p:clrMapOvr>
  <mc:AlternateContent xmlns:mc="http://schemas.openxmlformats.org/markup-compatibility/2006" xmlns:p14="http://schemas.microsoft.com/office/powerpoint/2010/main">
    <mc:Choice Requires="p14">
      <p:transition spd="slow" p14:dur="2000" advTm="21684"/>
    </mc:Choice>
    <mc:Fallback xmlns="">
      <p:transition spd="slow" advTm="216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9"/>
                </p:tgtEl>
              </p:cMediaNode>
            </p:audio>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indent="0">
              <a:spcBef>
                <a:spcPts val="0"/>
              </a:spcBef>
              <a:buNone/>
            </a:pPr>
            <a:r>
              <a:rPr lang="en-US" sz="2400" b="1" dirty="0" smtClean="0"/>
              <a:t>SOL 5.5  The </a:t>
            </a:r>
            <a:r>
              <a:rPr lang="en-US" sz="2400" b="1" dirty="0"/>
              <a:t>student will investigate and understand that organisms are made of one or more cells and have distinguishing characteristics that play a vital role in the organism’s ability to survive and thrive in its environment. Key concepts include</a:t>
            </a:r>
          </a:p>
          <a:p>
            <a:pPr marL="457200" indent="-457200">
              <a:spcBef>
                <a:spcPts val="0"/>
              </a:spcBef>
              <a:buFont typeface="+mj-lt"/>
              <a:buAutoNum type="alphaLcParenR"/>
            </a:pPr>
            <a:r>
              <a:rPr lang="en-US" sz="2400" b="1" dirty="0" smtClean="0">
                <a:solidFill>
                  <a:srgbClr val="0070C0"/>
                </a:solidFill>
              </a:rPr>
              <a:t>basic </a:t>
            </a:r>
            <a:r>
              <a:rPr lang="en-US" sz="2400" b="1" dirty="0">
                <a:solidFill>
                  <a:srgbClr val="0070C0"/>
                </a:solidFill>
              </a:rPr>
              <a:t>cell structures and functions;</a:t>
            </a:r>
          </a:p>
          <a:p>
            <a:pPr marL="457200" indent="-457200">
              <a:spcBef>
                <a:spcPts val="0"/>
              </a:spcBef>
              <a:buFont typeface="+mj-lt"/>
              <a:buAutoNum type="alphaLcParenR"/>
            </a:pPr>
            <a:r>
              <a:rPr lang="en-US" sz="2400" b="1" dirty="0" smtClean="0"/>
              <a:t>classification </a:t>
            </a:r>
            <a:r>
              <a:rPr lang="en-US" sz="2400" b="1" dirty="0"/>
              <a:t>of organisms using physical characteristics, </a:t>
            </a:r>
            <a:endParaRPr lang="en-US" sz="2400" b="1" dirty="0" smtClean="0"/>
          </a:p>
          <a:p>
            <a:pPr marL="457200" indent="-457200">
              <a:spcBef>
                <a:spcPts val="0"/>
              </a:spcBef>
              <a:buNone/>
            </a:pPr>
            <a:r>
              <a:rPr lang="en-US" sz="2400" b="1" dirty="0" smtClean="0"/>
              <a:t>       body </a:t>
            </a:r>
            <a:r>
              <a:rPr lang="en-US" sz="2400" b="1" dirty="0"/>
              <a:t>structures, and behavior of the organism; and</a:t>
            </a:r>
          </a:p>
          <a:p>
            <a:pPr marL="457200" indent="-457200">
              <a:spcBef>
                <a:spcPts val="0"/>
              </a:spcBef>
              <a:buFont typeface="+mj-lt"/>
              <a:buAutoNum type="alphaLcParenR" startAt="3"/>
            </a:pPr>
            <a:r>
              <a:rPr lang="en-US" sz="2400" b="1" dirty="0" smtClean="0"/>
              <a:t>traits </a:t>
            </a:r>
            <a:r>
              <a:rPr lang="en-US" sz="2400" b="1" dirty="0"/>
              <a:t>of organisms that allow them to survive in their </a:t>
            </a:r>
            <a:r>
              <a:rPr lang="en-US" sz="2400" b="1" dirty="0" smtClean="0"/>
              <a:t> </a:t>
            </a:r>
          </a:p>
          <a:p>
            <a:pPr marL="457200" indent="-457200">
              <a:spcBef>
                <a:spcPts val="0"/>
              </a:spcBef>
              <a:buNone/>
            </a:pPr>
            <a:r>
              <a:rPr lang="en-US" sz="2400" b="1" dirty="0" smtClean="0"/>
              <a:t>       environment.</a:t>
            </a:r>
          </a:p>
          <a:p>
            <a:pPr marL="457200" indent="-457200">
              <a:spcBef>
                <a:spcPts val="0"/>
              </a:spcBef>
              <a:buAutoNum type="alphaLcParenR" startAt="3"/>
            </a:pPr>
            <a:endParaRPr lang="en-US" sz="2400" b="1" dirty="0"/>
          </a:p>
          <a:p>
            <a:pPr marL="0">
              <a:spcBef>
                <a:spcPts val="0"/>
              </a:spcBef>
              <a:buNone/>
            </a:pPr>
            <a:r>
              <a:rPr lang="en-US" sz="2400" b="1" dirty="0">
                <a:solidFill>
                  <a:srgbClr val="6600FF"/>
                </a:solidFill>
              </a:rPr>
              <a:t>Students need additional </a:t>
            </a:r>
            <a:r>
              <a:rPr lang="en-US" sz="2400" b="1" dirty="0" smtClean="0">
                <a:solidFill>
                  <a:srgbClr val="6600FF"/>
                </a:solidFill>
              </a:rPr>
              <a:t>practice identifying basic cell structures.</a:t>
            </a:r>
            <a:endParaRPr lang="en-US" sz="2400" b="1" dirty="0">
              <a:solidFill>
                <a:srgbClr val="002060"/>
              </a:solidFill>
            </a:endParaRPr>
          </a:p>
          <a:p>
            <a:pPr>
              <a:spcBef>
                <a:spcPts val="0"/>
              </a:spcBef>
              <a:buNone/>
            </a:pPr>
            <a:endParaRPr lang="en-US" sz="2400" b="1" dirty="0">
              <a:solidFill>
                <a:srgbClr val="0070C0"/>
              </a:solidFill>
            </a:endParaRP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381000"/>
            <a:ext cx="8839200" cy="1143000"/>
          </a:xfrm>
        </p:spPr>
        <p:txBody>
          <a:bodyPr/>
          <a:lstStyle/>
          <a:p>
            <a:r>
              <a:rPr lang="en-US" sz="3200" b="1" dirty="0" smtClean="0">
                <a:solidFill>
                  <a:srgbClr val="0033CC"/>
                </a:solidFill>
              </a:rPr>
              <a:t>Identifying Basic Cell Structures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4" name="Slide Number Placeholder 53"/>
          <p:cNvSpPr>
            <a:spLocks noGrp="1"/>
          </p:cNvSpPr>
          <p:nvPr>
            <p:ph type="sldNum" sz="quarter" idx="12"/>
          </p:nvPr>
        </p:nvSpPr>
        <p:spPr>
          <a:xfrm>
            <a:off x="381000" y="6393638"/>
            <a:ext cx="381000" cy="365125"/>
          </a:xfrm>
        </p:spPr>
        <p:txBody>
          <a:bodyPr/>
          <a:lstStyle/>
          <a:p>
            <a:pPr>
              <a:defRPr/>
            </a:pPr>
            <a:fld id="{3A958E7F-F2CE-4013-8E7C-D4FF21256298}" type="slidenum">
              <a:rPr lang="en-US" smtClean="0">
                <a:solidFill>
                  <a:prstClr val="black">
                    <a:tint val="75000"/>
                  </a:prstClr>
                </a:solidFill>
              </a:rPr>
              <a:pPr>
                <a:defRPr/>
              </a:pPr>
              <a:t>12</a:t>
            </a:fld>
            <a:endParaRPr lang="en-US">
              <a:solidFill>
                <a:prstClr val="black">
                  <a:tint val="75000"/>
                </a:prstClr>
              </a:solidFill>
            </a:endParaRPr>
          </a:p>
        </p:txBody>
      </p:sp>
    </p:spTree>
    <p:extLst>
      <p:ext uri="{BB962C8B-B14F-4D97-AF65-F5344CB8AC3E}">
        <p14:creationId xmlns:p14="http://schemas.microsoft.com/office/powerpoint/2010/main" val="18693912"/>
      </p:ext>
    </p:extLst>
  </p:cSld>
  <p:clrMapOvr>
    <a:masterClrMapping/>
  </p:clrMapOvr>
  <mc:AlternateContent xmlns:mc="http://schemas.openxmlformats.org/markup-compatibility/2006" xmlns:p14="http://schemas.microsoft.com/office/powerpoint/2010/main">
    <mc:Choice Requires="p14">
      <p:transition spd="slow" p14:dur="2000" advTm="35363"/>
    </mc:Choice>
    <mc:Fallback xmlns="">
      <p:transition spd="slow" advTm="353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381000"/>
            <a:ext cx="8839200" cy="1143000"/>
          </a:xfrm>
        </p:spPr>
        <p:txBody>
          <a:bodyPr/>
          <a:lstStyle/>
          <a:p>
            <a:r>
              <a:rPr lang="en-US" sz="3200" b="1" dirty="0" smtClean="0">
                <a:solidFill>
                  <a:srgbClr val="0033CC"/>
                </a:solidFill>
              </a:rPr>
              <a:t>Identifying Basic Cell Structures (5.5a)</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1000" y="1752600"/>
            <a:ext cx="4343400" cy="4708981"/>
          </a:xfrm>
          <a:prstGeom prst="rect">
            <a:avLst/>
          </a:prstGeom>
          <a:noFill/>
        </p:spPr>
        <p:txBody>
          <a:bodyPr wrap="square" rtlCol="0">
            <a:spAutoFit/>
          </a:bodyPr>
          <a:lstStyle/>
          <a:p>
            <a:r>
              <a:rPr lang="en-US" sz="2000" b="1" dirty="0" smtClean="0">
                <a:latin typeface="+mn-lt"/>
              </a:rPr>
              <a:t>1.  What part of the plant cell is shown at the arrow?</a:t>
            </a:r>
          </a:p>
          <a:p>
            <a:endParaRPr lang="en-US" sz="2000" b="1" dirty="0" smtClean="0">
              <a:latin typeface="+mn-lt"/>
            </a:endParaRPr>
          </a:p>
          <a:p>
            <a:endParaRPr lang="en-US" sz="2000" b="1" dirty="0" smtClean="0">
              <a:latin typeface="+mn-lt"/>
            </a:endParaRPr>
          </a:p>
          <a:p>
            <a:endParaRPr lang="en-US" sz="2000" b="1" dirty="0" smtClean="0">
              <a:latin typeface="+mn-lt"/>
            </a:endParaRPr>
          </a:p>
          <a:p>
            <a:endParaRPr lang="en-US" sz="2000" b="1" dirty="0" smtClean="0">
              <a:latin typeface="+mn-lt"/>
            </a:endParaRPr>
          </a:p>
          <a:p>
            <a:endParaRPr lang="en-US" sz="2000" b="1" dirty="0" smtClean="0">
              <a:latin typeface="+mn-lt"/>
            </a:endParaRPr>
          </a:p>
          <a:p>
            <a:endParaRPr lang="en-US" sz="2000" b="1" dirty="0" smtClean="0">
              <a:latin typeface="+mn-lt"/>
            </a:endParaRPr>
          </a:p>
          <a:p>
            <a:endParaRPr lang="en-US" sz="2000" b="1" dirty="0" smtClean="0">
              <a:latin typeface="+mn-lt"/>
            </a:endParaRPr>
          </a:p>
          <a:p>
            <a:endParaRPr lang="en-US" sz="2000" dirty="0" smtClean="0">
              <a:latin typeface="+mn-lt"/>
            </a:endParaRPr>
          </a:p>
          <a:p>
            <a:endParaRPr lang="en-US" sz="2000" dirty="0">
              <a:latin typeface="+mn-lt"/>
            </a:endParaRPr>
          </a:p>
          <a:p>
            <a:pPr marL="342900" indent="-342900">
              <a:buAutoNum type="alphaUcParenR"/>
            </a:pPr>
            <a:r>
              <a:rPr lang="en-US" sz="2000" dirty="0" smtClean="0">
                <a:latin typeface="+mn-lt"/>
              </a:rPr>
              <a:t>Cell wall</a:t>
            </a:r>
          </a:p>
          <a:p>
            <a:pPr marL="342900" indent="-342900">
              <a:buAutoNum type="alphaUcParenR"/>
            </a:pPr>
            <a:r>
              <a:rPr lang="en-US" sz="2000" dirty="0" smtClean="0">
                <a:latin typeface="+mn-lt"/>
              </a:rPr>
              <a:t>Cell membrane</a:t>
            </a:r>
          </a:p>
          <a:p>
            <a:pPr marL="342900" indent="-342900">
              <a:buAutoNum type="alphaUcParenR"/>
            </a:pPr>
            <a:r>
              <a:rPr lang="en-US" sz="2000" dirty="0" smtClean="0">
                <a:latin typeface="+mn-lt"/>
              </a:rPr>
              <a:t>Vacuole</a:t>
            </a:r>
          </a:p>
          <a:p>
            <a:pPr marL="342900" indent="-342900">
              <a:buAutoNum type="alphaUcParenR"/>
            </a:pPr>
            <a:r>
              <a:rPr lang="en-US" sz="2000" dirty="0" smtClean="0">
                <a:latin typeface="+mn-lt"/>
              </a:rPr>
              <a:t>Nucleus</a:t>
            </a:r>
            <a:endParaRPr lang="en-US" sz="2000" dirty="0">
              <a:latin typeface="+mn-lt"/>
            </a:endParaRPr>
          </a:p>
        </p:txBody>
      </p:sp>
      <p:pic>
        <p:nvPicPr>
          <p:cNvPr id="2560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0" y="2362200"/>
            <a:ext cx="19050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le 13"/>
          <p:cNvSpPr/>
          <p:nvPr/>
        </p:nvSpPr>
        <p:spPr>
          <a:xfrm>
            <a:off x="404035" y="5105400"/>
            <a:ext cx="16764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3" name="Picture 1"/>
          <p:cNvPicPr>
            <a:picLocks noChangeAspect="1" noChangeArrowheads="1"/>
          </p:cNvPicPr>
          <p:nvPr/>
        </p:nvPicPr>
        <p:blipFill>
          <a:blip r:embed="rId8" cstate="print"/>
          <a:srcRect/>
          <a:stretch>
            <a:fillRect/>
          </a:stretch>
        </p:blipFill>
        <p:spPr bwMode="auto">
          <a:xfrm>
            <a:off x="5029200" y="2743200"/>
            <a:ext cx="3219450" cy="2143125"/>
          </a:xfrm>
          <a:prstGeom prst="rect">
            <a:avLst/>
          </a:prstGeom>
          <a:noFill/>
          <a:ln w="9525">
            <a:noFill/>
            <a:miter lim="800000"/>
            <a:headEnd/>
            <a:tailEnd/>
          </a:ln>
        </p:spPr>
      </p:pic>
      <p:sp>
        <p:nvSpPr>
          <p:cNvPr id="28" name="TextBox 27"/>
          <p:cNvSpPr txBox="1"/>
          <p:nvPr/>
        </p:nvSpPr>
        <p:spPr>
          <a:xfrm>
            <a:off x="5638800" y="4420744"/>
            <a:ext cx="1447800" cy="307777"/>
          </a:xfrm>
          <a:prstGeom prst="rect">
            <a:avLst/>
          </a:prstGeom>
          <a:noFill/>
        </p:spPr>
        <p:txBody>
          <a:bodyPr wrap="square" rtlCol="0">
            <a:spAutoFit/>
          </a:bodyPr>
          <a:lstStyle/>
          <a:p>
            <a:r>
              <a:rPr lang="en-US" sz="1400" b="1" dirty="0" smtClean="0">
                <a:solidFill>
                  <a:srgbClr val="C00000"/>
                </a:solidFill>
                <a:latin typeface="+mn-lt"/>
              </a:rPr>
              <a:t>Nucleus</a:t>
            </a:r>
            <a:endParaRPr lang="en-US" sz="1400" b="1" dirty="0">
              <a:solidFill>
                <a:srgbClr val="C00000"/>
              </a:solidFill>
              <a:latin typeface="+mn-lt"/>
            </a:endParaRPr>
          </a:p>
        </p:txBody>
      </p:sp>
      <p:sp>
        <p:nvSpPr>
          <p:cNvPr id="29" name="TextBox 28"/>
          <p:cNvSpPr txBox="1"/>
          <p:nvPr/>
        </p:nvSpPr>
        <p:spPr>
          <a:xfrm>
            <a:off x="6373504" y="2855800"/>
            <a:ext cx="1447800" cy="307777"/>
          </a:xfrm>
          <a:prstGeom prst="rect">
            <a:avLst/>
          </a:prstGeom>
          <a:noFill/>
        </p:spPr>
        <p:txBody>
          <a:bodyPr wrap="square" rtlCol="0">
            <a:spAutoFit/>
          </a:bodyPr>
          <a:lstStyle/>
          <a:p>
            <a:r>
              <a:rPr lang="en-US" sz="1400" b="1" dirty="0" smtClean="0">
                <a:solidFill>
                  <a:srgbClr val="C00000"/>
                </a:solidFill>
                <a:latin typeface="+mn-lt"/>
              </a:rPr>
              <a:t>Vacuole</a:t>
            </a:r>
            <a:endParaRPr lang="en-US" sz="1400" b="1" dirty="0">
              <a:solidFill>
                <a:srgbClr val="C00000"/>
              </a:solidFill>
              <a:latin typeface="+mn-lt"/>
            </a:endParaRPr>
          </a:p>
        </p:txBody>
      </p:sp>
      <p:sp>
        <p:nvSpPr>
          <p:cNvPr id="30" name="TextBox 29"/>
          <p:cNvSpPr txBox="1"/>
          <p:nvPr/>
        </p:nvSpPr>
        <p:spPr>
          <a:xfrm>
            <a:off x="6498608" y="4420744"/>
            <a:ext cx="1447800" cy="307777"/>
          </a:xfrm>
          <a:prstGeom prst="rect">
            <a:avLst/>
          </a:prstGeom>
          <a:noFill/>
        </p:spPr>
        <p:txBody>
          <a:bodyPr wrap="square" rtlCol="0">
            <a:spAutoFit/>
          </a:bodyPr>
          <a:lstStyle/>
          <a:p>
            <a:r>
              <a:rPr lang="en-US" sz="1400" b="1" dirty="0" smtClean="0">
                <a:solidFill>
                  <a:srgbClr val="C00000"/>
                </a:solidFill>
                <a:latin typeface="+mn-lt"/>
              </a:rPr>
              <a:t>Cytoplasm</a:t>
            </a:r>
            <a:endParaRPr lang="en-US" sz="1400" b="1" dirty="0">
              <a:solidFill>
                <a:srgbClr val="C00000"/>
              </a:solidFill>
              <a:latin typeface="+mn-lt"/>
            </a:endParaRPr>
          </a:p>
        </p:txBody>
      </p:sp>
      <p:sp>
        <p:nvSpPr>
          <p:cNvPr id="31" name="TextBox 30"/>
          <p:cNvSpPr txBox="1"/>
          <p:nvPr/>
        </p:nvSpPr>
        <p:spPr>
          <a:xfrm>
            <a:off x="7108208" y="3201544"/>
            <a:ext cx="1447800" cy="307777"/>
          </a:xfrm>
          <a:prstGeom prst="rect">
            <a:avLst/>
          </a:prstGeom>
          <a:noFill/>
        </p:spPr>
        <p:txBody>
          <a:bodyPr wrap="square" rtlCol="0">
            <a:spAutoFit/>
          </a:bodyPr>
          <a:lstStyle/>
          <a:p>
            <a:r>
              <a:rPr lang="en-US" sz="1400" b="1" dirty="0" smtClean="0">
                <a:solidFill>
                  <a:srgbClr val="C00000"/>
                </a:solidFill>
                <a:latin typeface="+mn-lt"/>
              </a:rPr>
              <a:t>Chloroplast</a:t>
            </a:r>
            <a:endParaRPr lang="en-US" sz="1400" b="1" dirty="0">
              <a:solidFill>
                <a:srgbClr val="C00000"/>
              </a:solidFill>
              <a:latin typeface="+mn-lt"/>
            </a:endParaRPr>
          </a:p>
        </p:txBody>
      </p:sp>
      <p:sp>
        <p:nvSpPr>
          <p:cNvPr id="32" name="TextBox 31"/>
          <p:cNvSpPr txBox="1"/>
          <p:nvPr/>
        </p:nvSpPr>
        <p:spPr>
          <a:xfrm>
            <a:off x="4800600" y="1753744"/>
            <a:ext cx="3962400" cy="5016758"/>
          </a:xfrm>
          <a:prstGeom prst="rect">
            <a:avLst/>
          </a:prstGeom>
          <a:noFill/>
        </p:spPr>
        <p:txBody>
          <a:bodyPr wrap="square" rtlCol="0">
            <a:spAutoFit/>
          </a:bodyPr>
          <a:lstStyle/>
          <a:p>
            <a:r>
              <a:rPr lang="en-US" sz="2000" b="1" dirty="0" smtClean="0">
                <a:latin typeface="+mn-lt"/>
              </a:rPr>
              <a:t>2.  Label the plant cell structures in the diagram.</a:t>
            </a:r>
          </a:p>
          <a:p>
            <a:endParaRPr lang="en-US" sz="2000" b="1" dirty="0" smtClean="0">
              <a:latin typeface="+mn-lt"/>
            </a:endParaRPr>
          </a:p>
          <a:p>
            <a:endParaRPr lang="en-US" sz="2000" b="1" dirty="0" smtClean="0">
              <a:latin typeface="+mn-lt"/>
            </a:endParaRPr>
          </a:p>
          <a:p>
            <a:endParaRPr lang="en-US" sz="2000" b="1" dirty="0" smtClean="0">
              <a:latin typeface="+mn-lt"/>
            </a:endParaRPr>
          </a:p>
          <a:p>
            <a:endParaRPr lang="en-US" sz="2000" b="1" dirty="0" smtClean="0">
              <a:latin typeface="+mn-lt"/>
            </a:endParaRPr>
          </a:p>
          <a:p>
            <a:endParaRPr lang="en-US" sz="2000" b="1" dirty="0" smtClean="0">
              <a:latin typeface="+mn-lt"/>
            </a:endParaRPr>
          </a:p>
          <a:p>
            <a:endParaRPr lang="en-US" sz="2000" b="1" dirty="0" smtClean="0">
              <a:latin typeface="+mn-lt"/>
            </a:endParaRPr>
          </a:p>
          <a:p>
            <a:endParaRPr lang="en-US" sz="2000" b="1" dirty="0" smtClean="0">
              <a:latin typeface="+mn-lt"/>
            </a:endParaRPr>
          </a:p>
          <a:p>
            <a:endParaRPr lang="en-US" sz="2000" b="1" dirty="0" smtClean="0">
              <a:latin typeface="+mn-lt"/>
            </a:endParaRPr>
          </a:p>
          <a:p>
            <a:r>
              <a:rPr lang="en-US" sz="2000" b="1" dirty="0" smtClean="0">
                <a:latin typeface="+mn-lt"/>
              </a:rPr>
              <a:t>Use four of the structures from this list:</a:t>
            </a:r>
          </a:p>
          <a:p>
            <a:endParaRPr lang="en-US" sz="2000" b="1" dirty="0" smtClean="0">
              <a:latin typeface="+mn-lt"/>
            </a:endParaRPr>
          </a:p>
          <a:p>
            <a:r>
              <a:rPr lang="en-US" sz="2000" b="1" dirty="0" smtClean="0">
                <a:latin typeface="+mn-lt"/>
              </a:rPr>
              <a:t>Cytoplasm           Nucleus</a:t>
            </a:r>
          </a:p>
          <a:p>
            <a:r>
              <a:rPr lang="en-US" sz="2000" b="1" dirty="0" smtClean="0">
                <a:latin typeface="+mn-lt"/>
              </a:rPr>
              <a:t>Chloroplast         Vacuole</a:t>
            </a:r>
          </a:p>
          <a:p>
            <a:r>
              <a:rPr lang="en-US" sz="2000" b="1" dirty="0" smtClean="0">
                <a:latin typeface="+mn-lt"/>
              </a:rPr>
              <a:t>Cell Wall              </a:t>
            </a:r>
            <a:r>
              <a:rPr lang="en-US" sz="2000" b="1" dirty="0" err="1" smtClean="0">
                <a:latin typeface="+mn-lt"/>
              </a:rPr>
              <a:t>Lysosome</a:t>
            </a:r>
            <a:endParaRPr lang="en-US"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cstate="print"/>
          <a:stretch>
            <a:fillRect/>
          </a:stretch>
        </p:blipFill>
        <p:spPr>
          <a:xfrm>
            <a:off x="8382000" y="6096000"/>
            <a:ext cx="609600" cy="609600"/>
          </a:xfrm>
          <a:prstGeom prst="rect">
            <a:avLst/>
          </a:prstGeom>
        </p:spPr>
      </p:pic>
      <p:sp>
        <p:nvSpPr>
          <p:cNvPr id="20" name="Slide Number Placeholder 53"/>
          <p:cNvSpPr>
            <a:spLocks noGrp="1"/>
          </p:cNvSpPr>
          <p:nvPr>
            <p:ph type="sldNum" sz="quarter" idx="12"/>
          </p:nvPr>
        </p:nvSpPr>
        <p:spPr>
          <a:xfrm>
            <a:off x="381000" y="6393638"/>
            <a:ext cx="381000" cy="365125"/>
          </a:xfrm>
        </p:spPr>
        <p:txBody>
          <a:bodyPr/>
          <a:lstStyle/>
          <a:p>
            <a:pPr>
              <a:defRPr/>
            </a:pPr>
            <a:fld id="{3A958E7F-F2CE-4013-8E7C-D4FF21256298}" type="slidenum">
              <a:rPr lang="en-US" smtClean="0">
                <a:solidFill>
                  <a:prstClr val="black">
                    <a:tint val="75000"/>
                  </a:prstClr>
                </a:solidFill>
              </a:rPr>
              <a:pPr>
                <a:defRPr/>
              </a:pPr>
              <a:t>13</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594201481"/>
      </p:ext>
    </p:extLst>
  </p:cSld>
  <p:clrMapOvr>
    <a:masterClrMapping/>
  </p:clrMapOvr>
  <mc:AlternateContent xmlns:mc="http://schemas.openxmlformats.org/markup-compatibility/2006" xmlns:p14="http://schemas.microsoft.com/office/powerpoint/2010/main">
    <mc:Choice Requires="p14">
      <p:transition spd="slow" p14:dur="2000" advTm="45485"/>
    </mc:Choice>
    <mc:Fallback xmlns="">
      <p:transition spd="slow" advTm="454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3"/>
                </p:tgtEl>
              </p:cMediaNode>
            </p:audio>
          </p:childTnLst>
        </p:cTn>
      </p:par>
    </p:tnLst>
    <p:bldLst>
      <p:bldP spid="14" grpId="2" animBg="1"/>
      <p:bldP spid="28" grpId="0"/>
      <p:bldP spid="29"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a:xfrm>
            <a:off x="1793630" y="4613030"/>
            <a:ext cx="762000" cy="76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464" name="Rectangle 8"/>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1722" name="Equation" r:id="rId7" imgW="114151" imgH="215619" progId="Equation.3">
                  <p:embed/>
                </p:oleObj>
              </mc:Choice>
              <mc:Fallback>
                <p:oleObj name="Equation" r:id="rId7" imgW="114151" imgH="215619" progId="Equation.3">
                  <p:embed/>
                  <p:pic>
                    <p:nvPicPr>
                      <p:cNvPr id="0" name="Picture 20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1723" name="Equation" r:id="rId9" imgW="114151" imgH="215619" progId="Equation.3">
                  <p:embed/>
                </p:oleObj>
              </mc:Choice>
              <mc:Fallback>
                <p:oleObj name="Equation" r:id="rId9" imgW="114151" imgH="215619" progId="Equation.3">
                  <p:embed/>
                  <p:pic>
                    <p:nvPicPr>
                      <p:cNvPr id="0" name="Picture 2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1724" name="Equation" r:id="rId10" imgW="114151" imgH="215619" progId="Equation.3">
                  <p:embed/>
                </p:oleObj>
              </mc:Choice>
              <mc:Fallback>
                <p:oleObj name="Equation" r:id="rId10" imgW="114151" imgH="215619" progId="Equation.3">
                  <p:embed/>
                  <p:pic>
                    <p:nvPicPr>
                      <p:cNvPr id="0" name="Picture 2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 name="Rectangle 7"/>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endParaRPr>
          </a:p>
        </p:txBody>
      </p:sp>
      <p:sp>
        <p:nvSpPr>
          <p:cNvPr id="19" name="TextBox 18"/>
          <p:cNvSpPr txBox="1"/>
          <p:nvPr/>
        </p:nvSpPr>
        <p:spPr>
          <a:xfrm>
            <a:off x="762000" y="1143000"/>
            <a:ext cx="7696200" cy="369332"/>
          </a:xfrm>
          <a:prstGeom prst="rect">
            <a:avLst/>
          </a:prstGeom>
          <a:noFill/>
        </p:spPr>
        <p:txBody>
          <a:bodyPr wrap="square" rtlCol="0">
            <a:spAutoFit/>
          </a:bodyPr>
          <a:lstStyle/>
          <a:p>
            <a:endParaRPr lang="en-US" dirty="0">
              <a:solidFill>
                <a:prstClr val="black"/>
              </a:solidFill>
            </a:endParaRPr>
          </a:p>
        </p:txBody>
      </p:sp>
      <p:sp>
        <p:nvSpPr>
          <p:cNvPr id="44" name="Rectangle 43"/>
          <p:cNvSpPr/>
          <p:nvPr/>
        </p:nvSpPr>
        <p:spPr>
          <a:xfrm>
            <a:off x="6172200" y="4648200"/>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45" name="Rectangle 44"/>
          <p:cNvSpPr/>
          <p:nvPr/>
        </p:nvSpPr>
        <p:spPr>
          <a:xfrm>
            <a:off x="8153400" y="4648200"/>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46" name="Rectangle 45"/>
          <p:cNvSpPr/>
          <p:nvPr/>
        </p:nvSpPr>
        <p:spPr>
          <a:xfrm>
            <a:off x="4038600" y="4648200"/>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41" name="TextBox 40"/>
          <p:cNvSpPr txBox="1"/>
          <p:nvPr/>
        </p:nvSpPr>
        <p:spPr>
          <a:xfrm>
            <a:off x="4032740" y="4589585"/>
            <a:ext cx="685800" cy="369332"/>
          </a:xfrm>
          <a:prstGeom prst="rect">
            <a:avLst/>
          </a:prstGeom>
          <a:solidFill>
            <a:schemeClr val="bg1"/>
          </a:solidFill>
        </p:spPr>
        <p:txBody>
          <a:bodyPr wrap="square" rtlCol="0">
            <a:spAutoFit/>
          </a:bodyPr>
          <a:lstStyle/>
          <a:p>
            <a:endParaRPr lang="en-US" dirty="0">
              <a:solidFill>
                <a:prstClr val="black"/>
              </a:solidFill>
            </a:endParaRPr>
          </a:p>
        </p:txBody>
      </p:sp>
      <p:sp>
        <p:nvSpPr>
          <p:cNvPr id="48" name="Rounded Rectangle 47"/>
          <p:cNvSpPr/>
          <p:nvPr/>
        </p:nvSpPr>
        <p:spPr>
          <a:xfrm>
            <a:off x="6131175" y="4630615"/>
            <a:ext cx="762000" cy="76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ounded Rectangle 49"/>
          <p:cNvSpPr/>
          <p:nvPr/>
        </p:nvSpPr>
        <p:spPr>
          <a:xfrm>
            <a:off x="8288215" y="4630615"/>
            <a:ext cx="762000" cy="76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1752600" y="4630615"/>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27" name="Title 1"/>
          <p:cNvSpPr>
            <a:spLocks noGrp="1"/>
          </p:cNvSpPr>
          <p:nvPr>
            <p:ph type="title"/>
          </p:nvPr>
        </p:nvSpPr>
        <p:spPr/>
        <p:txBody>
          <a:bodyPr/>
          <a:lstStyle/>
          <a:p>
            <a:r>
              <a:rPr lang="en-US" b="1" dirty="0" smtClean="0">
                <a:solidFill>
                  <a:srgbClr val="0033CC"/>
                </a:solidFill>
              </a:rPr>
              <a:t>Practice Items</a:t>
            </a:r>
            <a:endParaRPr lang="en-US" dirty="0"/>
          </a:p>
        </p:txBody>
      </p:sp>
      <p:sp>
        <p:nvSpPr>
          <p:cNvPr id="29" name="Content Placeholder 2"/>
          <p:cNvSpPr>
            <a:spLocks noGrp="1"/>
          </p:cNvSpPr>
          <p:nvPr>
            <p:ph idx="1"/>
          </p:nvPr>
        </p:nvSpPr>
        <p:spPr>
          <a:xfrm>
            <a:off x="457200" y="1371600"/>
            <a:ext cx="8229600" cy="4525963"/>
          </a:xfrm>
        </p:spPr>
        <p:txBody>
          <a:bodyPr/>
          <a:lstStyle/>
          <a:p>
            <a:pPr marL="0" indent="0">
              <a:spcBef>
                <a:spcPts val="0"/>
              </a:spcBef>
              <a:buNone/>
            </a:pPr>
            <a:r>
              <a:rPr lang="en-US" sz="2400" b="1" dirty="0" smtClean="0">
                <a:solidFill>
                  <a:schemeClr val="tx1"/>
                </a:solidFill>
              </a:rPr>
              <a:t>This concludes the student performance information for the spring 2013 </a:t>
            </a:r>
            <a:r>
              <a:rPr lang="en-US" sz="2400" b="1" dirty="0" smtClean="0"/>
              <a:t>Grade 3 and 5 Science SOL </a:t>
            </a:r>
            <a:r>
              <a:rPr lang="en-US" sz="2400" b="1" dirty="0" smtClean="0">
                <a:solidFill>
                  <a:schemeClr val="tx1"/>
                </a:solidFill>
              </a:rPr>
              <a:t>tests.</a:t>
            </a:r>
          </a:p>
          <a:p>
            <a:pPr>
              <a:spcBef>
                <a:spcPts val="0"/>
              </a:spcBef>
              <a:buNone/>
            </a:pPr>
            <a:endParaRPr lang="en-US" sz="2400" b="1" dirty="0" smtClean="0">
              <a:solidFill>
                <a:schemeClr val="tx1"/>
              </a:solidFill>
            </a:endParaRPr>
          </a:p>
          <a:p>
            <a:pPr marL="0" indent="0">
              <a:spcBef>
                <a:spcPts val="0"/>
              </a:spcBef>
              <a:buNone/>
            </a:pPr>
            <a:r>
              <a:rPr lang="en-US" sz="2400" b="1" dirty="0" smtClean="0">
                <a:solidFill>
                  <a:schemeClr val="tx1"/>
                </a:solidFill>
              </a:rPr>
              <a:t>Additionally, test preparation practice items for Grade 3 and 5 Science can be found on the Virginia Department of Education Web site at:</a:t>
            </a:r>
          </a:p>
          <a:p>
            <a:pPr marL="0" indent="0">
              <a:spcBef>
                <a:spcPts val="0"/>
              </a:spcBef>
              <a:buNone/>
            </a:pPr>
            <a:endParaRPr lang="en-US" sz="2800" b="1" dirty="0" smtClean="0">
              <a:solidFill>
                <a:srgbClr val="002060"/>
              </a:solidFill>
            </a:endParaRPr>
          </a:p>
          <a:p>
            <a:pPr marL="0" indent="0">
              <a:spcBef>
                <a:spcPts val="0"/>
              </a:spcBef>
              <a:buNone/>
            </a:pPr>
            <a:r>
              <a:rPr lang="en-US" sz="2400" b="1" dirty="0" smtClean="0">
                <a:solidFill>
                  <a:srgbClr val="6600FF"/>
                </a:solidFill>
                <a:hlinkClick r:id="rId11"/>
              </a:rPr>
              <a:t>http://www.doe.virginia.gov/testing/sol/practice_items/index.shtml#science</a:t>
            </a:r>
            <a:r>
              <a:rPr lang="en-US" sz="2400" b="1" dirty="0" smtClean="0">
                <a:solidFill>
                  <a:srgbClr val="6600FF"/>
                </a:solidFill>
              </a:rPr>
              <a:t> </a:t>
            </a:r>
            <a:endParaRPr lang="en-US" sz="2400" b="1" dirty="0" smtClean="0"/>
          </a:p>
          <a:p>
            <a:pPr marL="114300" indent="-457200" eaLnBrk="1" hangingPunct="1">
              <a:buNone/>
            </a:pPr>
            <a:endParaRPr lang="en-US" sz="2400" b="1" dirty="0" smtClean="0"/>
          </a:p>
          <a:p>
            <a:pPr>
              <a:buNone/>
            </a:pPr>
            <a:endParaRPr lang="en-US"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cstate="print"/>
          <a:stretch>
            <a:fillRect/>
          </a:stretch>
        </p:blipFill>
        <p:spPr>
          <a:xfrm>
            <a:off x="8382000" y="6096000"/>
            <a:ext cx="609600" cy="609600"/>
          </a:xfrm>
          <a:prstGeom prst="rect">
            <a:avLst/>
          </a:prstGeom>
        </p:spPr>
      </p:pic>
      <p:sp>
        <p:nvSpPr>
          <p:cNvPr id="28" name="Slide Number Placeholder 53"/>
          <p:cNvSpPr txBox="1">
            <a:spLocks/>
          </p:cNvSpPr>
          <p:nvPr/>
        </p:nvSpPr>
        <p:spPr>
          <a:xfrm>
            <a:off x="381000" y="6393638"/>
            <a:ext cx="3810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3A958E7F-F2CE-4013-8E7C-D4FF21256298}" type="slidenum">
              <a:rPr lang="en-US" smtClean="0">
                <a:solidFill>
                  <a:prstClr val="black">
                    <a:tint val="75000"/>
                  </a:prstClr>
                </a:solidFill>
              </a:rPr>
              <a:pPr>
                <a:defRPr/>
              </a:pPr>
              <a:t>14</a:t>
            </a:fld>
            <a:endParaRPr lang="en-US">
              <a:solidFill>
                <a:prstClr val="black">
                  <a:tint val="75000"/>
                </a:prstClr>
              </a:solidFill>
            </a:endParaRPr>
          </a:p>
        </p:txBody>
      </p:sp>
    </p:spTree>
    <p:extLst>
      <p:ext uri="{BB962C8B-B14F-4D97-AF65-F5344CB8AC3E}">
        <p14:creationId xmlns:p14="http://schemas.microsoft.com/office/powerpoint/2010/main" val="669663097"/>
      </p:ext>
    </p:extLst>
  </p:cSld>
  <p:clrMapOvr>
    <a:masterClrMapping/>
  </p:clrMapOvr>
  <mc:AlternateContent xmlns:mc="http://schemas.openxmlformats.org/markup-compatibility/2006" xmlns:p14="http://schemas.microsoft.com/office/powerpoint/2010/main">
    <mc:Choice Requires="p14">
      <p:transition spd="slow" p14:dur="2000" advTm="23684"/>
    </mc:Choice>
    <mc:Fallback xmlns="">
      <p:transition spd="slow" advTm="236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9600" y="1371600"/>
            <a:ext cx="8229600" cy="4525963"/>
          </a:xfrm>
        </p:spPr>
        <p:txBody>
          <a:bodyPr/>
          <a:lstStyle/>
          <a:p>
            <a:pPr marL="0" algn="ctr">
              <a:spcBef>
                <a:spcPts val="0"/>
              </a:spcBef>
              <a:buNone/>
            </a:pPr>
            <a:r>
              <a:rPr lang="en-US" sz="2800" b="1" dirty="0" smtClean="0">
                <a:solidFill>
                  <a:schemeClr val="tx1"/>
                </a:solidFill>
              </a:rPr>
              <a:t>For questions regarding assessment, please contact</a:t>
            </a:r>
          </a:p>
          <a:p>
            <a:pPr marL="0" algn="ctr">
              <a:spcBef>
                <a:spcPts val="0"/>
              </a:spcBef>
              <a:buNone/>
            </a:pPr>
            <a:r>
              <a:rPr lang="en-US" sz="2800" b="1" dirty="0" smtClean="0">
                <a:hlinkClick r:id="rId4"/>
              </a:rPr>
              <a:t>Student_assessment@doe.virginia.gov</a:t>
            </a:r>
            <a:endParaRPr lang="en-US" sz="2800" b="1" dirty="0" smtClean="0"/>
          </a:p>
          <a:p>
            <a:pPr marL="0" algn="ctr">
              <a:spcBef>
                <a:spcPts val="0"/>
              </a:spcBef>
              <a:buNone/>
            </a:pPr>
            <a:endParaRPr lang="en-US" sz="2800" b="1" dirty="0"/>
          </a:p>
          <a:p>
            <a:pPr marL="0" algn="ctr">
              <a:spcBef>
                <a:spcPts val="0"/>
              </a:spcBef>
              <a:buNone/>
            </a:pPr>
            <a:r>
              <a:rPr lang="en-US" sz="2800" b="1" dirty="0" smtClean="0">
                <a:solidFill>
                  <a:schemeClr val="tx1"/>
                </a:solidFill>
              </a:rPr>
              <a:t>For questions regarding instruction, please contact</a:t>
            </a:r>
          </a:p>
          <a:p>
            <a:pPr marL="0" algn="ctr">
              <a:spcBef>
                <a:spcPts val="0"/>
              </a:spcBef>
              <a:buNone/>
            </a:pPr>
            <a:r>
              <a:rPr lang="en-US" sz="2800" b="1" dirty="0" smtClean="0">
                <a:hlinkClick r:id="rId5"/>
              </a:rPr>
              <a:t>Instruction@doe.virginia.gov</a:t>
            </a:r>
            <a:r>
              <a:rPr lang="en-US" sz="2800" b="1" dirty="0" smtClean="0"/>
              <a:t> </a:t>
            </a:r>
            <a:endParaRPr lang="en-US" sz="2800" dirty="0" smtClean="0"/>
          </a:p>
          <a:p>
            <a:pPr marL="114300" indent="-457200" eaLnBrk="1" hangingPunct="1">
              <a:buNone/>
            </a:pPr>
            <a:endParaRPr lang="en-US" sz="2000" b="1" dirty="0" smtClean="0"/>
          </a:p>
          <a:p>
            <a:pPr marL="114300" indent="-457200" eaLnBrk="1" hangingPunct="1">
              <a:buFont typeface="Wingdings 2" pitchFamily="18" charset="2"/>
              <a:buAutoNum type="alphaLcParenR"/>
            </a:pPr>
            <a:endParaRPr lang="en-US" sz="2400" dirty="0" smtClean="0"/>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304800" y="457200"/>
            <a:ext cx="8839200" cy="914400"/>
          </a:xfrm>
        </p:spPr>
        <p:txBody>
          <a:bodyPr/>
          <a:lstStyle/>
          <a:p>
            <a:r>
              <a:rPr lang="en-US" sz="3200" b="1" dirty="0" smtClean="0">
                <a:solidFill>
                  <a:srgbClr val="0033CC"/>
                </a:solidFill>
              </a:rPr>
              <a:t>Contact Information</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2514600"/>
            <a:ext cx="7391400" cy="3139321"/>
          </a:xfrm>
          <a:prstGeom prst="rect">
            <a:avLst/>
          </a:prstGeom>
        </p:spPr>
        <p:txBody>
          <a:bodyPr wrap="square">
            <a:spAutoFit/>
          </a:bodyPr>
          <a:lstStyle/>
          <a:p>
            <a:endParaRPr lang="en-US" b="1" dirty="0" smtClean="0">
              <a:solidFill>
                <a:prstClr val="black"/>
              </a:solidFill>
            </a:endParaRPr>
          </a:p>
          <a:p>
            <a:r>
              <a:rPr lang="en-US" b="1" dirty="0" smtClean="0">
                <a:solidFill>
                  <a:prstClr val="black"/>
                </a:solidFill>
              </a:rPr>
              <a:t> </a:t>
            </a: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a:solidFill>
                <a:prstClr val="black"/>
              </a:solidFill>
            </a:endParaRPr>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746" name="Equation" r:id="rId7" imgW="114151" imgH="215619" progId="Equation.3">
                  <p:embed/>
                </p:oleObj>
              </mc:Choice>
              <mc:Fallback>
                <p:oleObj name="Equation" r:id="rId7" imgW="114151" imgH="215619" progId="Equation.3">
                  <p:embed/>
                  <p:pic>
                    <p:nvPicPr>
                      <p:cNvPr id="0" name="Picture 20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747" name="Equation" r:id="rId9" imgW="114151" imgH="215619" progId="Equation.3">
                  <p:embed/>
                </p:oleObj>
              </mc:Choice>
              <mc:Fallback>
                <p:oleObj name="Equation" r:id="rId9" imgW="114151" imgH="215619" progId="Equation.3">
                  <p:embed/>
                  <p:pic>
                    <p:nvPicPr>
                      <p:cNvPr id="0" name="Picture 2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748" name="Equation" r:id="rId10" imgW="114151" imgH="215619" progId="Equation.3">
                  <p:embed/>
                </p:oleObj>
              </mc:Choice>
              <mc:Fallback>
                <p:oleObj name="Equation" r:id="rId10" imgW="114151" imgH="215619" progId="Equation.3">
                  <p:embed/>
                  <p:pic>
                    <p:nvPicPr>
                      <p:cNvPr id="0" name="Picture 2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54" name="Slide Number Placeholder 53"/>
          <p:cNvSpPr>
            <a:spLocks noGrp="1"/>
          </p:cNvSpPr>
          <p:nvPr>
            <p:ph type="sldNum" sz="quarter" idx="12"/>
          </p:nvPr>
        </p:nvSpPr>
        <p:spPr>
          <a:xfrm>
            <a:off x="381000" y="6393638"/>
            <a:ext cx="381000" cy="365125"/>
          </a:xfrm>
        </p:spPr>
        <p:txBody>
          <a:bodyPr/>
          <a:lstStyle/>
          <a:p>
            <a:pPr>
              <a:defRPr/>
            </a:pPr>
            <a:fld id="{3A958E7F-F2CE-4013-8E7C-D4FF21256298}" type="slidenum">
              <a:rPr lang="en-US" smtClean="0">
                <a:solidFill>
                  <a:prstClr val="black">
                    <a:tint val="75000"/>
                  </a:prstClr>
                </a:solidFill>
              </a:rPr>
              <a:pPr>
                <a:defRPr/>
              </a:pPr>
              <a:t>15</a:t>
            </a:fld>
            <a:endParaRPr lang="en-US">
              <a:solidFill>
                <a:prstClr val="black">
                  <a:tint val="75000"/>
                </a:prstClr>
              </a:solidFill>
            </a:endParaRPr>
          </a:p>
        </p:txBody>
      </p:sp>
    </p:spTree>
    <p:extLst>
      <p:ext uri="{BB962C8B-B14F-4D97-AF65-F5344CB8AC3E}">
        <p14:creationId xmlns:p14="http://schemas.microsoft.com/office/powerpoint/2010/main" val="2414171550"/>
      </p:ext>
    </p:extLst>
  </p:cSld>
  <p:clrMapOvr>
    <a:masterClrMapping/>
  </p:clrMapOvr>
  <mc:AlternateContent xmlns:mc="http://schemas.openxmlformats.org/markup-compatibility/2006" xmlns:p14="http://schemas.microsoft.com/office/powerpoint/2010/main">
    <mc:Choice Requires="p14">
      <p:transition spd="slow" p14:dur="2000" advTm="20688"/>
    </mc:Choice>
    <mc:Fallback xmlns="">
      <p:transition spd="slow" advTm="2068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371600"/>
            <a:ext cx="8229600" cy="4525963"/>
          </a:xfrm>
        </p:spPr>
        <p:txBody>
          <a:bodyPr/>
          <a:lstStyle/>
          <a:p>
            <a:pPr marL="0" indent="0">
              <a:spcBef>
                <a:spcPts val="0"/>
              </a:spcBef>
              <a:buNone/>
            </a:pPr>
            <a:r>
              <a:rPr lang="en-US" sz="2400" b="1" dirty="0" smtClean="0"/>
              <a:t>SOL 2.1   The </a:t>
            </a:r>
            <a:r>
              <a:rPr lang="en-US" sz="2400" b="1" dirty="0"/>
              <a:t>student will demonstrate an understanding of scientific reasoning, logic, and the nature of science by planning and conducting investigations in </a:t>
            </a:r>
            <a:r>
              <a:rPr lang="en-US" sz="2400" b="1" dirty="0" smtClean="0"/>
              <a:t>which</a:t>
            </a:r>
          </a:p>
          <a:p>
            <a:pPr marL="0" indent="0">
              <a:spcBef>
                <a:spcPts val="0"/>
              </a:spcBef>
              <a:buNone/>
            </a:pPr>
            <a:r>
              <a:rPr lang="en-US" sz="2400" b="1" dirty="0" smtClean="0">
                <a:solidFill>
                  <a:srgbClr val="0070C0"/>
                </a:solidFill>
              </a:rPr>
              <a:t>j)   conclusions are drawn.</a:t>
            </a:r>
            <a:endParaRPr lang="en-US" sz="2400" b="1" dirty="0" smtClean="0">
              <a:solidFill>
                <a:srgbClr val="0070C0"/>
              </a:solidFill>
              <a:latin typeface="+mj-lt"/>
            </a:endParaRPr>
          </a:p>
        </p:txBody>
      </p:sp>
      <p:sp>
        <p:nvSpPr>
          <p:cNvPr id="7" name="Title 6"/>
          <p:cNvSpPr>
            <a:spLocks noGrp="1"/>
          </p:cNvSpPr>
          <p:nvPr>
            <p:ph type="title"/>
          </p:nvPr>
        </p:nvSpPr>
        <p:spPr>
          <a:xfrm>
            <a:off x="304800" y="381000"/>
            <a:ext cx="8839200" cy="1143000"/>
          </a:xfrm>
        </p:spPr>
        <p:txBody>
          <a:bodyPr/>
          <a:lstStyle/>
          <a:p>
            <a:r>
              <a:rPr lang="en-US" sz="3200" b="1" dirty="0" smtClean="0">
                <a:solidFill>
                  <a:srgbClr val="0033CC"/>
                </a:solidFill>
              </a:rPr>
              <a:t>Drawing </a:t>
            </a:r>
            <a:r>
              <a:rPr lang="en-US" sz="3200" b="1" dirty="0">
                <a:solidFill>
                  <a:srgbClr val="0033CC"/>
                </a:solidFill>
              </a:rPr>
              <a:t>C</a:t>
            </a:r>
            <a:r>
              <a:rPr lang="en-US" sz="3200" b="1" dirty="0" smtClean="0">
                <a:solidFill>
                  <a:srgbClr val="0033CC"/>
                </a:solidFill>
              </a:rPr>
              <a:t>onclusions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33400" y="4343400"/>
            <a:ext cx="8077200" cy="830997"/>
          </a:xfrm>
          <a:prstGeom prst="rect">
            <a:avLst/>
          </a:prstGeom>
          <a:noFill/>
        </p:spPr>
        <p:txBody>
          <a:bodyPr wrap="square" rtlCol="0">
            <a:spAutoFit/>
          </a:bodyPr>
          <a:lstStyle/>
          <a:p>
            <a:r>
              <a:rPr lang="en-US" sz="2400" b="1" dirty="0" smtClean="0">
                <a:solidFill>
                  <a:srgbClr val="6600FF"/>
                </a:solidFill>
                <a:latin typeface="+mn-lt"/>
              </a:rPr>
              <a:t>Students need additional experiences drawing conclusions during investigations and from real life situations.</a:t>
            </a:r>
            <a:endParaRPr lang="en-US" sz="2400" b="1" dirty="0">
              <a:solidFill>
                <a:srgbClr val="6600FF"/>
              </a:solidFill>
              <a:latin typeface="+mn-lt"/>
            </a:endParaRPr>
          </a:p>
        </p:txBody>
      </p:sp>
      <p:sp>
        <p:nvSpPr>
          <p:cNvPr id="14" name="Slide Number Placeholder 53"/>
          <p:cNvSpPr>
            <a:spLocks noGrp="1"/>
          </p:cNvSpPr>
          <p:nvPr>
            <p:ph type="sldNum" sz="quarter" idx="12"/>
          </p:nvPr>
        </p:nvSpPr>
        <p:spPr>
          <a:xfrm>
            <a:off x="381000" y="6393638"/>
            <a:ext cx="381000" cy="365125"/>
          </a:xfrm>
        </p:spPr>
        <p:txBody>
          <a:bodyPr/>
          <a:lstStyle/>
          <a:p>
            <a:pPr>
              <a:defRPr/>
            </a:pPr>
            <a:fld id="{3A958E7F-F2CE-4013-8E7C-D4FF21256298}" type="slidenum">
              <a:rPr lang="en-US" smtClean="0">
                <a:solidFill>
                  <a:prstClr val="black">
                    <a:tint val="75000"/>
                  </a:prstClr>
                </a:solidFill>
              </a:rPr>
              <a:pPr>
                <a:defRPr/>
              </a:pPr>
              <a:t>2</a:t>
            </a:fld>
            <a:endParaRPr lang="en-US" dirty="0">
              <a:solidFill>
                <a:prstClr val="black">
                  <a:tint val="75000"/>
                </a:prstClr>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1979"/>
    </mc:Choice>
    <mc:Fallback>
      <p:transition spd="slow" advTm="419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1143000"/>
          </a:xfrm>
        </p:spPr>
        <p:txBody>
          <a:bodyPr/>
          <a:lstStyle/>
          <a:p>
            <a:r>
              <a:rPr lang="en-US" sz="3200" b="1" dirty="0" smtClean="0"/>
              <a:t>Instructional Guidance  for 2.1j</a:t>
            </a:r>
            <a:br>
              <a:rPr lang="en-US" sz="3200" b="1" dirty="0" smtClean="0"/>
            </a:br>
            <a:r>
              <a:rPr lang="en-US" sz="3200" b="1" dirty="0" smtClean="0">
                <a:solidFill>
                  <a:srgbClr val="0033CC"/>
                </a:solidFill>
              </a:rPr>
              <a:t>Drawing Conclusions</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457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5000" y="1599050"/>
            <a:ext cx="5601831" cy="425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0"/>
          <p:cNvSpPr/>
          <p:nvPr/>
        </p:nvSpPr>
        <p:spPr>
          <a:xfrm>
            <a:off x="2286000" y="4419600"/>
            <a:ext cx="2057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
        <p:nvSpPr>
          <p:cNvPr id="17" name="Slide Number Placeholder 53"/>
          <p:cNvSpPr>
            <a:spLocks noGrp="1"/>
          </p:cNvSpPr>
          <p:nvPr>
            <p:ph type="sldNum" sz="quarter" idx="12"/>
          </p:nvPr>
        </p:nvSpPr>
        <p:spPr>
          <a:xfrm>
            <a:off x="381000" y="6393638"/>
            <a:ext cx="381000" cy="365125"/>
          </a:xfrm>
        </p:spPr>
        <p:txBody>
          <a:bodyPr/>
          <a:lstStyle/>
          <a:p>
            <a:pPr>
              <a:defRPr/>
            </a:pPr>
            <a:fld id="{3A958E7F-F2CE-4013-8E7C-D4FF21256298}" type="slidenum">
              <a:rPr lang="en-US" smtClean="0">
                <a:solidFill>
                  <a:prstClr val="black">
                    <a:tint val="75000"/>
                  </a:prstClr>
                </a:solidFill>
              </a:rPr>
              <a:pPr>
                <a:defRPr/>
              </a:pPr>
              <a:t>3</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3536822550"/>
      </p:ext>
    </p:extLst>
  </p:cSld>
  <p:clrMapOvr>
    <a:masterClrMapping/>
  </p:clrMapOvr>
  <mc:AlternateContent xmlns:mc="http://schemas.openxmlformats.org/markup-compatibility/2006" xmlns:p14="http://schemas.microsoft.com/office/powerpoint/2010/main">
    <mc:Choice Requires="p14">
      <p:transition spd="slow" p14:dur="2000" advTm="40462"/>
    </mc:Choice>
    <mc:Fallback xmlns="">
      <p:transition spd="slow" advTm="404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24000"/>
            <a:ext cx="8229600" cy="4525963"/>
          </a:xfrm>
        </p:spPr>
        <p:txBody>
          <a:bodyPr/>
          <a:lstStyle/>
          <a:p>
            <a:pPr marL="0">
              <a:spcBef>
                <a:spcPts val="0"/>
              </a:spcBef>
              <a:buNone/>
            </a:pPr>
            <a:r>
              <a:rPr lang="en-US" sz="2400" b="1" dirty="0" smtClean="0"/>
              <a:t>SOL 2.8  The </a:t>
            </a:r>
            <a:r>
              <a:rPr lang="en-US" sz="2400" b="1" dirty="0"/>
              <a:t>student will investigate and understand that plants produce oxygen and food, are a source of useful products, and provide benefits in nature. Key concepts </a:t>
            </a:r>
            <a:r>
              <a:rPr lang="en-US" sz="2400" b="1" dirty="0" smtClean="0"/>
              <a:t>include </a:t>
            </a:r>
          </a:p>
          <a:p>
            <a:pPr>
              <a:spcBef>
                <a:spcPts val="0"/>
              </a:spcBef>
              <a:buNone/>
            </a:pPr>
            <a:r>
              <a:rPr lang="en-US" sz="2400" b="1" dirty="0" smtClean="0">
                <a:solidFill>
                  <a:srgbClr val="0070C0"/>
                </a:solidFill>
              </a:rPr>
              <a:t>a)  important </a:t>
            </a:r>
            <a:r>
              <a:rPr lang="en-US" sz="2400" b="1" dirty="0">
                <a:solidFill>
                  <a:srgbClr val="0070C0"/>
                </a:solidFill>
              </a:rPr>
              <a:t>plant products are identified and </a:t>
            </a:r>
            <a:r>
              <a:rPr lang="en-US" sz="2400" b="1" dirty="0" smtClean="0">
                <a:solidFill>
                  <a:srgbClr val="0070C0"/>
                </a:solidFill>
              </a:rPr>
              <a:t>classified;</a:t>
            </a: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Important Plant </a:t>
            </a:r>
            <a:r>
              <a:rPr lang="en-US" sz="3200" b="1" dirty="0">
                <a:solidFill>
                  <a:srgbClr val="0033CC"/>
                </a:solidFill>
              </a:rPr>
              <a:t>P</a:t>
            </a:r>
            <a:r>
              <a:rPr lang="en-US" sz="3200" b="1" dirty="0" smtClean="0">
                <a:solidFill>
                  <a:srgbClr val="0033CC"/>
                </a:solidFill>
              </a:rPr>
              <a:t>roducts are Classified</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4114800"/>
            <a:ext cx="8077200" cy="830997"/>
          </a:xfrm>
          <a:prstGeom prst="rect">
            <a:avLst/>
          </a:prstGeom>
          <a:noFill/>
        </p:spPr>
        <p:txBody>
          <a:bodyPr wrap="square" rtlCol="0">
            <a:spAutoFit/>
          </a:bodyPr>
          <a:lstStyle/>
          <a:p>
            <a:r>
              <a:rPr lang="en-US" sz="2400" b="1" dirty="0" smtClean="0">
                <a:solidFill>
                  <a:srgbClr val="6600FF"/>
                </a:solidFill>
                <a:latin typeface="+mn-lt"/>
              </a:rPr>
              <a:t>Students need additional practice identifying and classifying important plant products at school and at home. </a:t>
            </a:r>
            <a:endParaRPr lang="en-US" sz="2400" b="1" dirty="0">
              <a:solidFill>
                <a:srgbClr val="6600FF"/>
              </a:solidFill>
              <a:latin typeface="+mn-lt"/>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7" name="Slide Number Placeholder 53"/>
          <p:cNvSpPr>
            <a:spLocks noGrp="1"/>
          </p:cNvSpPr>
          <p:nvPr>
            <p:ph type="sldNum" sz="quarter" idx="12"/>
          </p:nvPr>
        </p:nvSpPr>
        <p:spPr>
          <a:xfrm>
            <a:off x="381000" y="6393638"/>
            <a:ext cx="381000" cy="365125"/>
          </a:xfrm>
        </p:spPr>
        <p:txBody>
          <a:bodyPr/>
          <a:lstStyle/>
          <a:p>
            <a:pPr>
              <a:defRPr/>
            </a:pPr>
            <a:fld id="{3A958E7F-F2CE-4013-8E7C-D4FF21256298}" type="slidenum">
              <a:rPr lang="en-US" smtClean="0">
                <a:solidFill>
                  <a:prstClr val="black">
                    <a:tint val="75000"/>
                  </a:prstClr>
                </a:solidFill>
              </a:rPr>
              <a:pPr>
                <a:defRPr/>
              </a:pPr>
              <a:t>4</a:t>
            </a:fld>
            <a:endParaRPr lang="en-US" dirty="0">
              <a:solidFill>
                <a:prstClr val="black">
                  <a:tint val="75000"/>
                </a:prstClr>
              </a:solidFill>
            </a:endParaRPr>
          </a:p>
        </p:txBody>
      </p:sp>
    </p:spTree>
    <p:extLst>
      <p:ext uri="{BB962C8B-B14F-4D97-AF65-F5344CB8AC3E}">
        <p14:creationId xmlns:p14="http://schemas.microsoft.com/office/powerpoint/2010/main" val="1329647511"/>
      </p:ext>
    </p:extLst>
  </p:cSld>
  <p:clrMapOvr>
    <a:masterClrMapping/>
  </p:clrMapOvr>
  <mc:AlternateContent xmlns:mc="http://schemas.openxmlformats.org/markup-compatibility/2006" xmlns:p14="http://schemas.microsoft.com/office/powerpoint/2010/main">
    <mc:Choice Requires="p14">
      <p:transition spd="slow" p14:dur="2000" advTm="34879"/>
    </mc:Choice>
    <mc:Fallback xmlns="">
      <p:transition spd="slow" advTm="348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Important Plant </a:t>
            </a:r>
            <a:r>
              <a:rPr lang="en-US" sz="3200" b="1" dirty="0">
                <a:solidFill>
                  <a:srgbClr val="0033CC"/>
                </a:solidFill>
              </a:rPr>
              <a:t>P</a:t>
            </a:r>
            <a:r>
              <a:rPr lang="en-US" sz="3200" b="1" dirty="0" smtClean="0">
                <a:solidFill>
                  <a:srgbClr val="0033CC"/>
                </a:solidFill>
              </a:rPr>
              <a:t>roducts are Classified (2.8a)</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09600" y="1524000"/>
            <a:ext cx="6781800" cy="2862322"/>
          </a:xfrm>
          <a:prstGeom prst="rect">
            <a:avLst/>
          </a:prstGeom>
          <a:noFill/>
        </p:spPr>
        <p:txBody>
          <a:bodyPr wrap="square" rtlCol="0">
            <a:spAutoFit/>
          </a:bodyPr>
          <a:lstStyle/>
          <a:p>
            <a:r>
              <a:rPr lang="en-US" sz="2000" b="1" dirty="0" smtClean="0">
                <a:latin typeface="+mn-lt"/>
              </a:rPr>
              <a:t>1.  Which of these natural resources comes from plants?</a:t>
            </a:r>
          </a:p>
          <a:p>
            <a:endParaRPr lang="en-US" sz="2000" b="1" dirty="0">
              <a:latin typeface="+mn-lt"/>
            </a:endParaRPr>
          </a:p>
          <a:p>
            <a:pPr marL="342900" indent="-342900">
              <a:buAutoNum type="alphaUcPeriod"/>
            </a:pPr>
            <a:r>
              <a:rPr lang="en-US" sz="2000" dirty="0" smtClean="0">
                <a:latin typeface="+mn-lt"/>
              </a:rPr>
              <a:t>Steel</a:t>
            </a:r>
          </a:p>
          <a:p>
            <a:pPr marL="342900" indent="-342900">
              <a:buAutoNum type="alphaUcPeriod"/>
            </a:pPr>
            <a:endParaRPr lang="en-US" sz="2000" dirty="0" smtClean="0">
              <a:latin typeface="+mn-lt"/>
            </a:endParaRPr>
          </a:p>
          <a:p>
            <a:pPr marL="342900" indent="-342900">
              <a:buAutoNum type="alphaUcPeriod"/>
            </a:pPr>
            <a:r>
              <a:rPr lang="en-US" sz="2000" dirty="0" smtClean="0">
                <a:latin typeface="+mn-lt"/>
              </a:rPr>
              <a:t>Wood</a:t>
            </a:r>
          </a:p>
          <a:p>
            <a:pPr marL="342900" indent="-342900">
              <a:buAutoNum type="alphaUcPeriod"/>
            </a:pPr>
            <a:endParaRPr lang="en-US" sz="2000" dirty="0" smtClean="0">
              <a:latin typeface="+mn-lt"/>
            </a:endParaRPr>
          </a:p>
          <a:p>
            <a:pPr marL="342900" indent="-342900">
              <a:buAutoNum type="alphaUcPeriod"/>
            </a:pPr>
            <a:r>
              <a:rPr lang="en-US" sz="2000" dirty="0" smtClean="0">
                <a:latin typeface="+mn-lt"/>
              </a:rPr>
              <a:t>Aluminum</a:t>
            </a:r>
          </a:p>
          <a:p>
            <a:pPr marL="342900" indent="-342900">
              <a:buAutoNum type="alphaUcPeriod"/>
            </a:pPr>
            <a:endParaRPr lang="en-US" sz="2000" dirty="0" smtClean="0">
              <a:latin typeface="+mn-lt"/>
            </a:endParaRPr>
          </a:p>
          <a:p>
            <a:pPr marL="342900" indent="-342900">
              <a:buAutoNum type="alphaUcPeriod"/>
            </a:pPr>
            <a:r>
              <a:rPr lang="en-US" sz="2000" dirty="0" smtClean="0">
                <a:latin typeface="+mn-lt"/>
              </a:rPr>
              <a:t>Cement</a:t>
            </a:r>
            <a:endParaRPr lang="en-US" sz="2000" dirty="0">
              <a:latin typeface="+mn-lt"/>
            </a:endParaRPr>
          </a:p>
        </p:txBody>
      </p:sp>
      <p:sp>
        <p:nvSpPr>
          <p:cNvPr id="3" name="TextBox 2"/>
          <p:cNvSpPr txBox="1"/>
          <p:nvPr/>
        </p:nvSpPr>
        <p:spPr>
          <a:xfrm>
            <a:off x="609600" y="4495800"/>
            <a:ext cx="6477000" cy="830997"/>
          </a:xfrm>
          <a:prstGeom prst="rect">
            <a:avLst/>
          </a:prstGeom>
          <a:noFill/>
        </p:spPr>
        <p:txBody>
          <a:bodyPr wrap="square" rtlCol="0">
            <a:spAutoFit/>
          </a:bodyPr>
          <a:lstStyle/>
          <a:p>
            <a:r>
              <a:rPr lang="en-US" sz="2000" b="1" dirty="0" smtClean="0">
                <a:latin typeface="+mn-lt"/>
              </a:rPr>
              <a:t>2.  Select  three products that come from plants.</a:t>
            </a:r>
          </a:p>
          <a:p>
            <a:endParaRPr lang="en-US" sz="1400" dirty="0">
              <a:latin typeface="+mn-lt"/>
            </a:endParaRPr>
          </a:p>
          <a:p>
            <a:pPr marL="342900" indent="-342900">
              <a:buAutoNum type="alphaUcPeriod"/>
            </a:pPr>
            <a:endParaRPr lang="en-US" sz="1400" dirty="0">
              <a:latin typeface="+mn-lt"/>
            </a:endParaRPr>
          </a:p>
        </p:txBody>
      </p:sp>
      <p:sp>
        <p:nvSpPr>
          <p:cNvPr id="4" name="Rounded Rectangle 3"/>
          <p:cNvSpPr/>
          <p:nvPr/>
        </p:nvSpPr>
        <p:spPr>
          <a:xfrm>
            <a:off x="609600" y="2764661"/>
            <a:ext cx="12192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828800" y="5029200"/>
            <a:ext cx="3352800" cy="923330"/>
          </a:xfrm>
          <a:prstGeom prst="rect">
            <a:avLst/>
          </a:prstGeom>
          <a:noFill/>
          <a:ln>
            <a:solidFill>
              <a:schemeClr val="tx1"/>
            </a:solidFill>
          </a:ln>
        </p:spPr>
        <p:txBody>
          <a:bodyPr wrap="square" rtlCol="0">
            <a:spAutoFit/>
          </a:bodyPr>
          <a:lstStyle/>
          <a:p>
            <a:r>
              <a:rPr lang="en-US" dirty="0" smtClean="0">
                <a:latin typeface="+mn-lt"/>
              </a:rPr>
              <a:t>Paper        Eggs           Wool</a:t>
            </a:r>
          </a:p>
          <a:p>
            <a:endParaRPr lang="en-US" dirty="0" smtClean="0">
              <a:latin typeface="+mn-lt"/>
            </a:endParaRPr>
          </a:p>
          <a:p>
            <a:r>
              <a:rPr lang="en-US" dirty="0" smtClean="0">
                <a:latin typeface="+mn-lt"/>
              </a:rPr>
              <a:t>Leather     Spices        Cotton</a:t>
            </a:r>
            <a:endParaRPr lang="en-US" dirty="0">
              <a:latin typeface="+mn-lt"/>
            </a:endParaRPr>
          </a:p>
        </p:txBody>
      </p:sp>
      <p:sp>
        <p:nvSpPr>
          <p:cNvPr id="19" name="Rounded Rectangle 18"/>
          <p:cNvSpPr/>
          <p:nvPr/>
        </p:nvSpPr>
        <p:spPr>
          <a:xfrm>
            <a:off x="3810000" y="5562600"/>
            <a:ext cx="9144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770496" y="5562600"/>
            <a:ext cx="9144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828800" y="5064456"/>
            <a:ext cx="9144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
        <p:nvSpPr>
          <p:cNvPr id="22" name="Slide Number Placeholder 53"/>
          <p:cNvSpPr>
            <a:spLocks noGrp="1"/>
          </p:cNvSpPr>
          <p:nvPr>
            <p:ph type="sldNum" sz="quarter" idx="12"/>
          </p:nvPr>
        </p:nvSpPr>
        <p:spPr>
          <a:xfrm>
            <a:off x="381000" y="6393638"/>
            <a:ext cx="381000" cy="365125"/>
          </a:xfrm>
        </p:spPr>
        <p:txBody>
          <a:bodyPr/>
          <a:lstStyle/>
          <a:p>
            <a:pPr>
              <a:defRPr/>
            </a:pPr>
            <a:fld id="{3A958E7F-F2CE-4013-8E7C-D4FF21256298}" type="slidenum">
              <a:rPr lang="en-US" smtClean="0">
                <a:solidFill>
                  <a:prstClr val="black">
                    <a:tint val="75000"/>
                  </a:prstClr>
                </a:solidFill>
              </a:rPr>
              <a:pPr>
                <a:defRPr/>
              </a:pPr>
              <a:t>5</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2039161984"/>
      </p:ext>
    </p:extLst>
  </p:cSld>
  <p:clrMapOvr>
    <a:masterClrMapping/>
  </p:clrMapOvr>
  <mc:AlternateContent xmlns:mc="http://schemas.openxmlformats.org/markup-compatibility/2006" xmlns:p14="http://schemas.microsoft.com/office/powerpoint/2010/main">
    <mc:Choice Requires="p14">
      <p:transition spd="slow" p14:dur="2000" advTm="38948"/>
    </mc:Choice>
    <mc:Fallback xmlns="">
      <p:transition spd="slow" advTm="389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10"/>
                </p:tgtEl>
              </p:cMediaNode>
            </p:audio>
          </p:childTnLst>
        </p:cTn>
      </p:par>
    </p:tnLst>
    <p:bldLst>
      <p:bldP spid="4"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indent="0">
              <a:spcBef>
                <a:spcPts val="0"/>
              </a:spcBef>
              <a:buNone/>
            </a:pPr>
            <a:r>
              <a:rPr lang="en-US" sz="2400" b="1" dirty="0" smtClean="0"/>
              <a:t>SOL 3.2  The </a:t>
            </a:r>
            <a:r>
              <a:rPr lang="en-US" sz="2400" b="1" dirty="0"/>
              <a:t>student will investigate and understand simple machines and their uses. Key concepts include</a:t>
            </a:r>
          </a:p>
          <a:p>
            <a:pPr>
              <a:spcBef>
                <a:spcPts val="0"/>
              </a:spcBef>
              <a:buNone/>
            </a:pPr>
            <a:r>
              <a:rPr lang="en-US" sz="2400" b="1" dirty="0"/>
              <a:t>a)	purpose and function of simple machines;</a:t>
            </a:r>
          </a:p>
          <a:p>
            <a:pPr>
              <a:spcBef>
                <a:spcPts val="0"/>
              </a:spcBef>
              <a:buNone/>
            </a:pPr>
            <a:r>
              <a:rPr lang="en-US" sz="2400" b="1" dirty="0"/>
              <a:t>b)	types of simple machines;</a:t>
            </a:r>
          </a:p>
          <a:p>
            <a:pPr>
              <a:spcBef>
                <a:spcPts val="0"/>
              </a:spcBef>
              <a:buNone/>
            </a:pPr>
            <a:r>
              <a:rPr lang="en-US" sz="2400" b="1" dirty="0"/>
              <a:t>c)	compound machines; and</a:t>
            </a:r>
          </a:p>
          <a:p>
            <a:pPr>
              <a:spcBef>
                <a:spcPts val="0"/>
              </a:spcBef>
              <a:buNone/>
            </a:pPr>
            <a:r>
              <a:rPr lang="en-US" sz="2400" b="1" dirty="0">
                <a:solidFill>
                  <a:srgbClr val="0070C0"/>
                </a:solidFill>
              </a:rPr>
              <a:t>d)	examples of simple and compound machines found in the school, home, and work environments.</a:t>
            </a:r>
          </a:p>
          <a:p>
            <a:pPr>
              <a:spcBef>
                <a:spcPts val="0"/>
              </a:spcBef>
              <a:buNone/>
            </a:pPr>
            <a:endParaRPr lang="en-US" sz="2400" b="1" dirty="0">
              <a:solidFill>
                <a:srgbClr val="0070C0"/>
              </a:solidFill>
            </a:endParaRP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152400" y="457200"/>
            <a:ext cx="8839200" cy="1143000"/>
          </a:xfrm>
        </p:spPr>
        <p:txBody>
          <a:bodyPr/>
          <a:lstStyle/>
          <a:p>
            <a:r>
              <a:rPr lang="en-US" sz="3200" b="1" dirty="0" smtClean="0">
                <a:solidFill>
                  <a:srgbClr val="0033CC"/>
                </a:solidFill>
              </a:rPr>
              <a:t>Examples of Compound and Simple Machines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600" y="4800600"/>
            <a:ext cx="7543800" cy="830997"/>
          </a:xfrm>
          <a:prstGeom prst="rect">
            <a:avLst/>
          </a:prstGeom>
          <a:noFill/>
        </p:spPr>
        <p:txBody>
          <a:bodyPr wrap="square" rtlCol="0">
            <a:spAutoFit/>
          </a:bodyPr>
          <a:lstStyle/>
          <a:p>
            <a:r>
              <a:rPr lang="en-US" sz="2400" b="1" dirty="0" smtClean="0">
                <a:solidFill>
                  <a:srgbClr val="6600FF"/>
                </a:solidFill>
                <a:latin typeface="+mn-lt"/>
              </a:rPr>
              <a:t>Students need additional experiences identifying examples of simple and compound machines.</a:t>
            </a:r>
            <a:endParaRPr lang="en-US" sz="2400" b="1" dirty="0">
              <a:solidFill>
                <a:srgbClr val="6600FF"/>
              </a:solidFill>
              <a:latin typeface="+mn-lt"/>
            </a:endParaRPr>
          </a:p>
        </p:txBody>
      </p:sp>
      <p:sp>
        <p:nvSpPr>
          <p:cNvPr id="14" name="Slide Number Placeholder 53"/>
          <p:cNvSpPr>
            <a:spLocks noGrp="1"/>
          </p:cNvSpPr>
          <p:nvPr>
            <p:ph type="sldNum" sz="quarter" idx="12"/>
          </p:nvPr>
        </p:nvSpPr>
        <p:spPr>
          <a:xfrm>
            <a:off x="381000" y="6393638"/>
            <a:ext cx="381000" cy="365125"/>
          </a:xfrm>
        </p:spPr>
        <p:txBody>
          <a:bodyPr/>
          <a:lstStyle/>
          <a:p>
            <a:pPr>
              <a:defRPr/>
            </a:pPr>
            <a:fld id="{3A958E7F-F2CE-4013-8E7C-D4FF21256298}" type="slidenum">
              <a:rPr lang="en-US" smtClean="0">
                <a:solidFill>
                  <a:prstClr val="black">
                    <a:tint val="75000"/>
                  </a:prstClr>
                </a:solidFill>
              </a:rPr>
              <a:pPr>
                <a:defRPr/>
              </a:pPr>
              <a:t>6</a:t>
            </a:fld>
            <a:endParaRPr lang="en-US">
              <a:solidFill>
                <a:prstClr val="black">
                  <a:tint val="75000"/>
                </a:prstClr>
              </a:solidFill>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46678479"/>
      </p:ext>
    </p:extLst>
  </p:cSld>
  <p:clrMapOvr>
    <a:masterClrMapping/>
  </p:clrMapOvr>
  <mc:AlternateContent xmlns:mc="http://schemas.openxmlformats.org/markup-compatibility/2006">
    <mc:Choice xmlns:p14="http://schemas.microsoft.com/office/powerpoint/2010/main" Requires="p14">
      <p:transition spd="slow" p14:dur="2000" advTm="32343"/>
    </mc:Choice>
    <mc:Fallback>
      <p:transition spd="slow" advTm="323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304800"/>
            <a:ext cx="8839200" cy="1143000"/>
          </a:xfrm>
        </p:spPr>
        <p:txBody>
          <a:bodyPr/>
          <a:lstStyle/>
          <a:p>
            <a:r>
              <a:rPr lang="en-US" sz="3200" b="1" dirty="0"/>
              <a:t>Instructional Guidance for </a:t>
            </a:r>
            <a:r>
              <a:rPr lang="en-US" sz="3200" b="1" dirty="0" smtClean="0"/>
              <a:t>3.2d</a:t>
            </a:r>
            <a:r>
              <a:rPr lang="en-US" sz="3200" b="1" dirty="0"/>
              <a:t/>
            </a:r>
            <a:br>
              <a:rPr lang="en-US" sz="3200" b="1" dirty="0"/>
            </a:br>
            <a:r>
              <a:rPr lang="en-US" sz="3200" b="1" dirty="0" smtClean="0">
                <a:solidFill>
                  <a:srgbClr val="0033CC"/>
                </a:solidFill>
              </a:rPr>
              <a:t>Examples of Compound and Simple Machines</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66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0" y="1600200"/>
            <a:ext cx="6142494" cy="4687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1828800" y="5630840"/>
            <a:ext cx="22098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3"/>
          <p:cNvSpPr>
            <a:spLocks noGrp="1"/>
          </p:cNvSpPr>
          <p:nvPr>
            <p:ph type="sldNum" sz="quarter" idx="12"/>
          </p:nvPr>
        </p:nvSpPr>
        <p:spPr>
          <a:xfrm>
            <a:off x="381000" y="6393638"/>
            <a:ext cx="381000" cy="365125"/>
          </a:xfrm>
        </p:spPr>
        <p:txBody>
          <a:bodyPr/>
          <a:lstStyle/>
          <a:p>
            <a:pPr>
              <a:defRPr/>
            </a:pPr>
            <a:fld id="{3A958E7F-F2CE-4013-8E7C-D4FF21256298}" type="slidenum">
              <a:rPr lang="en-US" smtClean="0">
                <a:solidFill>
                  <a:prstClr val="black">
                    <a:tint val="75000"/>
                  </a:prstClr>
                </a:solidFill>
              </a:rPr>
              <a:pPr>
                <a:defRPr/>
              </a:pPr>
              <a:t>7</a:t>
            </a:fld>
            <a:endParaRPr lang="en-US">
              <a:solidFill>
                <a:prstClr val="black">
                  <a:tint val="75000"/>
                </a:prstClr>
              </a:solidFill>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782831566"/>
      </p:ext>
    </p:extLst>
  </p:cSld>
  <p:clrMapOvr>
    <a:masterClrMapping/>
  </p:clrMapOvr>
  <mc:AlternateContent xmlns:mc="http://schemas.openxmlformats.org/markup-compatibility/2006">
    <mc:Choice xmlns:p14="http://schemas.microsoft.com/office/powerpoint/2010/main" Requires="p14">
      <p:transition spd="slow" p14:dur="2000" advTm="59711"/>
    </mc:Choice>
    <mc:Fallback>
      <p:transition spd="slow" advTm="597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828800"/>
            <a:ext cx="8229600" cy="2438400"/>
          </a:xfrm>
        </p:spPr>
        <p:txBody>
          <a:bodyPr/>
          <a:lstStyle/>
          <a:p>
            <a:pPr marL="0" indent="0">
              <a:spcBef>
                <a:spcPts val="0"/>
              </a:spcBef>
              <a:buNone/>
            </a:pPr>
            <a:r>
              <a:rPr lang="en-US" sz="2400" b="1" dirty="0" smtClean="0"/>
              <a:t>SOL 4.1  The </a:t>
            </a:r>
            <a:r>
              <a:rPr lang="en-US" sz="2400" b="1" dirty="0"/>
              <a:t>student will demonstrate an understanding of scientific reasoning, logic, and the nature of science by planning and conducting investigations in which</a:t>
            </a:r>
          </a:p>
          <a:p>
            <a:pPr>
              <a:spcBef>
                <a:spcPts val="0"/>
              </a:spcBef>
              <a:buNone/>
            </a:pPr>
            <a:r>
              <a:rPr lang="en-US" sz="2400" b="1" dirty="0">
                <a:solidFill>
                  <a:srgbClr val="0070C0"/>
                </a:solidFill>
              </a:rPr>
              <a:t>a)	distinctions are made among observations, conclusions, inferences, and predictions;</a:t>
            </a: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Observations, Conclusions,</a:t>
            </a:r>
            <a:br>
              <a:rPr lang="en-US" sz="3200" b="1" dirty="0" smtClean="0">
                <a:solidFill>
                  <a:srgbClr val="0033CC"/>
                </a:solidFill>
              </a:rPr>
            </a:br>
            <a:r>
              <a:rPr lang="en-US" sz="3200" b="1" dirty="0" smtClean="0">
                <a:solidFill>
                  <a:srgbClr val="0033CC"/>
                </a:solidFill>
              </a:rPr>
              <a:t>Inferences and Predictions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09600" y="4876800"/>
            <a:ext cx="7391400" cy="1200329"/>
          </a:xfrm>
          <a:prstGeom prst="rect">
            <a:avLst/>
          </a:prstGeom>
        </p:spPr>
        <p:txBody>
          <a:bodyPr wrap="square">
            <a:spAutoFit/>
          </a:bodyPr>
          <a:lstStyle/>
          <a:p>
            <a:r>
              <a:rPr lang="en-US" sz="2400" b="1" dirty="0">
                <a:solidFill>
                  <a:srgbClr val="6600FF"/>
                </a:solidFill>
                <a:latin typeface="+mn-lt"/>
              </a:rPr>
              <a:t>Students need additional </a:t>
            </a:r>
            <a:r>
              <a:rPr lang="en-US" sz="2400" b="1" dirty="0" smtClean="0">
                <a:solidFill>
                  <a:srgbClr val="6600FF"/>
                </a:solidFill>
                <a:latin typeface="+mn-lt"/>
              </a:rPr>
              <a:t> practice making distinctions among </a:t>
            </a:r>
            <a:r>
              <a:rPr lang="en-US" sz="2400" b="1" dirty="0">
                <a:solidFill>
                  <a:srgbClr val="6600FF"/>
                </a:solidFill>
                <a:latin typeface="+mn-lt"/>
              </a:rPr>
              <a:t>observations, conclusions, inferences, and predictions.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4" name="Slide Number Placeholder 53"/>
          <p:cNvSpPr>
            <a:spLocks noGrp="1"/>
          </p:cNvSpPr>
          <p:nvPr>
            <p:ph type="sldNum" sz="quarter" idx="12"/>
          </p:nvPr>
        </p:nvSpPr>
        <p:spPr>
          <a:xfrm>
            <a:off x="381000" y="6393638"/>
            <a:ext cx="381000" cy="365125"/>
          </a:xfrm>
        </p:spPr>
        <p:txBody>
          <a:bodyPr/>
          <a:lstStyle/>
          <a:p>
            <a:pPr>
              <a:defRPr/>
            </a:pPr>
            <a:fld id="{3A958E7F-F2CE-4013-8E7C-D4FF21256298}" type="slidenum">
              <a:rPr lang="en-US" smtClean="0">
                <a:solidFill>
                  <a:prstClr val="black">
                    <a:tint val="75000"/>
                  </a:prstClr>
                </a:solidFill>
              </a:rPr>
              <a:pPr>
                <a:defRPr/>
              </a:pPr>
              <a:t>8</a:t>
            </a:fld>
            <a:endParaRPr lang="en-US">
              <a:solidFill>
                <a:prstClr val="black">
                  <a:tint val="75000"/>
                </a:prstClr>
              </a:solidFill>
            </a:endParaRPr>
          </a:p>
        </p:txBody>
      </p:sp>
    </p:spTree>
    <p:extLst>
      <p:ext uri="{BB962C8B-B14F-4D97-AF65-F5344CB8AC3E}">
        <p14:creationId xmlns:p14="http://schemas.microsoft.com/office/powerpoint/2010/main" val="1147213390"/>
      </p:ext>
    </p:extLst>
  </p:cSld>
  <p:clrMapOvr>
    <a:masterClrMapping/>
  </p:clrMapOvr>
  <mc:AlternateContent xmlns:mc="http://schemas.openxmlformats.org/markup-compatibility/2006" xmlns:p14="http://schemas.microsoft.com/office/powerpoint/2010/main">
    <mc:Choice Requires="p14">
      <p:transition spd="slow" p14:dur="2000" advTm="34366"/>
    </mc:Choice>
    <mc:Fallback xmlns="">
      <p:transition spd="slow" advTm="343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609600"/>
            <a:ext cx="8839200" cy="1143000"/>
          </a:xfrm>
        </p:spPr>
        <p:txBody>
          <a:bodyPr/>
          <a:lstStyle/>
          <a:p>
            <a:r>
              <a:rPr lang="en-US" sz="3200" b="1" dirty="0" smtClean="0"/>
              <a:t>Instructional Guidance for 4.1a</a:t>
            </a:r>
            <a:br>
              <a:rPr lang="en-US" sz="3200" b="1" dirty="0" smtClean="0"/>
            </a:br>
            <a:r>
              <a:rPr lang="en-US" sz="3200" b="1" dirty="0" smtClean="0">
                <a:solidFill>
                  <a:srgbClr val="0033CC"/>
                </a:solidFill>
              </a:rPr>
              <a:t>Observations, Conclusions,</a:t>
            </a:r>
            <a:br>
              <a:rPr lang="en-US" sz="3200" b="1" dirty="0" smtClean="0">
                <a:solidFill>
                  <a:srgbClr val="0033CC"/>
                </a:solidFill>
              </a:rPr>
            </a:br>
            <a:r>
              <a:rPr lang="en-US" sz="3200" b="1" dirty="0" smtClean="0">
                <a:solidFill>
                  <a:srgbClr val="0033CC"/>
                </a:solidFill>
              </a:rPr>
              <a:t>Inferences and Predictions</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990600" y="3352800"/>
            <a:ext cx="23622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
        <p:nvSpPr>
          <p:cNvPr id="18" name="Slide Number Placeholder 53"/>
          <p:cNvSpPr>
            <a:spLocks noGrp="1"/>
          </p:cNvSpPr>
          <p:nvPr>
            <p:ph type="sldNum" sz="quarter" idx="12"/>
          </p:nvPr>
        </p:nvSpPr>
        <p:spPr>
          <a:xfrm>
            <a:off x="381000" y="6393638"/>
            <a:ext cx="381000" cy="365125"/>
          </a:xfrm>
        </p:spPr>
        <p:txBody>
          <a:bodyPr/>
          <a:lstStyle/>
          <a:p>
            <a:pPr>
              <a:defRPr/>
            </a:pPr>
            <a:fld id="{3A958E7F-F2CE-4013-8E7C-D4FF21256298}" type="slidenum">
              <a:rPr lang="en-US" smtClean="0">
                <a:solidFill>
                  <a:prstClr val="black">
                    <a:tint val="75000"/>
                  </a:prstClr>
                </a:solidFill>
              </a:rPr>
              <a:pPr>
                <a:defRPr/>
              </a:pPr>
              <a:t>9</a:t>
            </a:fld>
            <a:endParaRPr lang="en-US">
              <a:solidFill>
                <a:prstClr val="black">
                  <a:tint val="75000"/>
                </a:prstClr>
              </a:solidFill>
            </a:endParaRPr>
          </a:p>
        </p:txBody>
      </p:sp>
      <p:sp>
        <p:nvSpPr>
          <p:cNvPr id="14" name="Rectangle 13"/>
          <p:cNvSpPr/>
          <p:nvPr/>
        </p:nvSpPr>
        <p:spPr>
          <a:xfrm>
            <a:off x="1066800" y="3429000"/>
            <a:ext cx="4572000" cy="2031325"/>
          </a:xfrm>
          <a:prstGeom prst="rect">
            <a:avLst/>
          </a:prstGeom>
        </p:spPr>
        <p:txBody>
          <a:bodyPr>
            <a:spAutoFit/>
          </a:bodyPr>
          <a:lstStyle/>
          <a:p>
            <a:pPr marL="342900" indent="-342900">
              <a:buAutoNum type="alphaUcPeriod"/>
            </a:pPr>
            <a:r>
              <a:rPr lang="en-US" b="1" dirty="0" smtClean="0"/>
              <a:t>an observation</a:t>
            </a:r>
          </a:p>
          <a:p>
            <a:pPr marL="342900" indent="-342900">
              <a:buAutoNum type="alphaUcPeriod"/>
            </a:pPr>
            <a:endParaRPr lang="en-US" b="1" dirty="0" smtClean="0"/>
          </a:p>
          <a:p>
            <a:pPr marL="342900" indent="-342900">
              <a:buAutoNum type="alphaUcPeriod"/>
            </a:pPr>
            <a:r>
              <a:rPr lang="en-US" b="1" dirty="0" smtClean="0"/>
              <a:t>a conclusion</a:t>
            </a:r>
          </a:p>
          <a:p>
            <a:pPr marL="342900" indent="-342900">
              <a:buAutoNum type="alphaUcPeriod"/>
            </a:pPr>
            <a:endParaRPr lang="en-US" b="1" dirty="0" smtClean="0"/>
          </a:p>
          <a:p>
            <a:pPr marL="342900" indent="-342900">
              <a:buAutoNum type="alphaUcPeriod"/>
            </a:pPr>
            <a:r>
              <a:rPr lang="en-US" b="1" dirty="0" smtClean="0"/>
              <a:t>a prediction</a:t>
            </a:r>
          </a:p>
          <a:p>
            <a:pPr marL="342900" indent="-342900">
              <a:buAutoNum type="alphaUcPeriod"/>
            </a:pPr>
            <a:endParaRPr lang="en-US" b="1" dirty="0" smtClean="0"/>
          </a:p>
          <a:p>
            <a:pPr marL="342900" indent="-342900">
              <a:buAutoNum type="alphaUcPeriod"/>
            </a:pPr>
            <a:r>
              <a:rPr lang="en-US" b="1" dirty="0" smtClean="0"/>
              <a:t>an inference</a:t>
            </a:r>
            <a:endParaRPr lang="en-US" b="1" dirty="0"/>
          </a:p>
        </p:txBody>
      </p:sp>
      <p:sp>
        <p:nvSpPr>
          <p:cNvPr id="17" name="TextBox 16"/>
          <p:cNvSpPr txBox="1"/>
          <p:nvPr/>
        </p:nvSpPr>
        <p:spPr>
          <a:xfrm>
            <a:off x="990600" y="2133600"/>
            <a:ext cx="7086600" cy="1200329"/>
          </a:xfrm>
          <a:prstGeom prst="rect">
            <a:avLst/>
          </a:prstGeom>
          <a:noFill/>
        </p:spPr>
        <p:txBody>
          <a:bodyPr wrap="square" rtlCol="0">
            <a:spAutoFit/>
          </a:bodyPr>
          <a:lstStyle/>
          <a:p>
            <a:r>
              <a:rPr lang="en-US" b="1" dirty="0" smtClean="0"/>
              <a:t>Students notice that sugar maple tree leaves change from green to red during the fall months, and black oak tree leaves change from green to brown during the same time. The students are making -</a:t>
            </a:r>
            <a:endParaRPr lang="en-US" b="1" dirty="0"/>
          </a:p>
        </p:txBody>
      </p:sp>
    </p:spTree>
    <p:custDataLst>
      <p:tags r:id="rId1"/>
    </p:custDataLst>
    <p:extLst>
      <p:ext uri="{BB962C8B-B14F-4D97-AF65-F5344CB8AC3E}">
        <p14:creationId xmlns:p14="http://schemas.microsoft.com/office/powerpoint/2010/main" val="2770037331"/>
      </p:ext>
    </p:extLst>
  </p:cSld>
  <p:clrMapOvr>
    <a:masterClrMapping/>
  </p:clrMapOvr>
  <mc:AlternateContent xmlns:mc="http://schemas.openxmlformats.org/markup-compatibility/2006" xmlns:p14="http://schemas.microsoft.com/office/powerpoint/2010/main">
    <mc:Choice Requires="p14">
      <p:transition spd="slow" p14:dur="2000" advTm="58186"/>
    </mc:Choice>
    <mc:Fallback xmlns="">
      <p:transition spd="slow" advTm="581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0"/>
                </p:tgtEl>
              </p:cMediaNode>
            </p:audio>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1"/>
</p:tagLst>
</file>

<file path=ppt/tags/tag2.xml><?xml version="1.0" encoding="utf-8"?>
<p:tagLst xmlns:a="http://schemas.openxmlformats.org/drawingml/2006/main" xmlns:r="http://schemas.openxmlformats.org/officeDocument/2006/relationships" xmlns:p="http://schemas.openxmlformats.org/presentationml/2006/main">
  <p:tag name="TIMING" val="|9"/>
</p:tagLst>
</file>

<file path=ppt/tags/tag3.xml><?xml version="1.0" encoding="utf-8"?>
<p:tagLst xmlns:a="http://schemas.openxmlformats.org/drawingml/2006/main" xmlns:r="http://schemas.openxmlformats.org/officeDocument/2006/relationships" xmlns:p="http://schemas.openxmlformats.org/presentationml/2006/main">
  <p:tag name="TIMING" val="|19.9"/>
</p:tagLst>
</file>

<file path=ppt/tags/tag4.xml><?xml version="1.0" encoding="utf-8"?>
<p:tagLst xmlns:a="http://schemas.openxmlformats.org/drawingml/2006/main" xmlns:r="http://schemas.openxmlformats.org/officeDocument/2006/relationships" xmlns:p="http://schemas.openxmlformats.org/presentationml/2006/main">
  <p:tag name="TIMING" val="|16.1"/>
</p:tagLst>
</file>

<file path=ppt/tags/tag5.xml><?xml version="1.0" encoding="utf-8"?>
<p:tagLst xmlns:a="http://schemas.openxmlformats.org/drawingml/2006/main" xmlns:r="http://schemas.openxmlformats.org/officeDocument/2006/relationships" xmlns:p="http://schemas.openxmlformats.org/presentationml/2006/main">
  <p:tag name="TIMING" val="|3.1"/>
</p:tagLst>
</file>

<file path=ppt/tags/tag6.xml><?xml version="1.0" encoding="utf-8"?>
<p:tagLst xmlns:a="http://schemas.openxmlformats.org/drawingml/2006/main" xmlns:r="http://schemas.openxmlformats.org/officeDocument/2006/relationships" xmlns:p="http://schemas.openxmlformats.org/presentationml/2006/main">
  <p:tag name="TIMING" val="|39.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1679</Words>
  <Application>Microsoft Office PowerPoint</Application>
  <PresentationFormat>On-screen Show (4:3)</PresentationFormat>
  <Paragraphs>218</Paragraphs>
  <Slides>15</Slides>
  <Notes>15</Notes>
  <HiddenSlides>0</HiddenSlides>
  <MMClips>14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Equation</vt:lpstr>
      <vt:lpstr>PowerPoint Presentation</vt:lpstr>
      <vt:lpstr>Drawing Conclusions</vt:lpstr>
      <vt:lpstr>Instructional Guidance  for 2.1j Drawing Conclusions</vt:lpstr>
      <vt:lpstr>Important Plant Products are Classified</vt:lpstr>
      <vt:lpstr>Important Plant Products are Classified (2.8a)</vt:lpstr>
      <vt:lpstr>Examples of Compound and Simple Machines</vt:lpstr>
      <vt:lpstr>Instructional Guidance for 3.2d Examples of Compound and Simple Machines</vt:lpstr>
      <vt:lpstr>Observations, Conclusions, Inferences and Predictions</vt:lpstr>
      <vt:lpstr>Instructional Guidance for 4.1a Observations, Conclusions, Inferences and Predictions</vt:lpstr>
      <vt:lpstr>Identifying Atoms and Compounds</vt:lpstr>
      <vt:lpstr>Identifying Atoms and Compounds (5.4c and d)</vt:lpstr>
      <vt:lpstr>Identifying Basic Cell Structures</vt:lpstr>
      <vt:lpstr>Identifying Basic Cell Structures (5.5a)</vt:lpstr>
      <vt:lpstr>Practice Items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2012-10-29T06:22:57Z</dcterms:created>
  <dcterms:modified xsi:type="dcterms:W3CDTF">2014-04-25T03:36:27Z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